
<file path=[Content_Types].xml><?xml version="1.0" encoding="utf-8"?>
<Types xmlns="http://schemas.openxmlformats.org/package/2006/content-types">
  <Default Extension="xml" ContentType="application/xml"/>
  <Default Extension="wav" ContentType="audio/x-wav"/>
  <Default Extension="jpeg" ContentType="image/jpeg"/>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975" r:id="rId2"/>
    <p:sldId id="694" r:id="rId3"/>
    <p:sldId id="696" r:id="rId4"/>
    <p:sldId id="697" r:id="rId5"/>
    <p:sldId id="698" r:id="rId6"/>
    <p:sldId id="699" r:id="rId7"/>
    <p:sldId id="701" r:id="rId8"/>
    <p:sldId id="702" r:id="rId9"/>
    <p:sldId id="703" r:id="rId10"/>
    <p:sldId id="704" r:id="rId11"/>
    <p:sldId id="705" r:id="rId12"/>
    <p:sldId id="706" r:id="rId13"/>
    <p:sldId id="707" r:id="rId14"/>
    <p:sldId id="708" r:id="rId15"/>
    <p:sldId id="709" r:id="rId16"/>
    <p:sldId id="710" r:id="rId17"/>
    <p:sldId id="759" r:id="rId18"/>
    <p:sldId id="758" r:id="rId19"/>
    <p:sldId id="757" r:id="rId2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3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6600"/>
    <a:srgbClr val="BCC755"/>
    <a:srgbClr val="FF99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75"/>
  </p:normalViewPr>
  <p:slideViewPr>
    <p:cSldViewPr showGuides="1">
      <p:cViewPr varScale="1">
        <p:scale>
          <a:sx n="85" d="100"/>
          <a:sy n="85" d="100"/>
        </p:scale>
        <p:origin x="1768" y="168"/>
      </p:cViewPr>
      <p:guideLst>
        <p:guide orient="horz" pos="2160"/>
        <p:guide pos="283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48200" y="1600200"/>
            <a:ext cx="4038600" cy="4525963"/>
          </a:xfrm>
        </p:spPr>
        <p:txBody>
          <a:bodyPr vert="horz" wrap="square" lIns="91440" tIns="45720" rIns="91440" bIns="45720" numCol="1" anchor="t" anchorCtr="0" compatLnSpc="1">
            <a:normAutofit/>
          </a:bodyPr>
          <a:lstStyle/>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defRPr/>
            </a:pPr>
            <a:endParaRPr kumimoji="0" lang="zh-CN" altLang="en-US" sz="26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方正粗倩_GBK" pitchFamily="65" charset="-122"/>
              <a:cs typeface="+mn-cs"/>
            </a:endParaRPr>
          </a:p>
        </p:txBody>
      </p:sp>
      <p:sp>
        <p:nvSpPr>
          <p:cNvPr id="6" name="页脚占位符 5"/>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方正粗倩_GBK" pitchFamily="65"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8CD85461-1006-4194-8341-EB9594AE7FAA}" type="slidenum">
              <a:rPr kumimoji="0" lang="en-US" altLang="zh-CN" sz="1200" b="0" i="0" u="none" strike="noStrike" kern="1200" cap="none" spc="0" normalizeH="0" baseline="0" noProof="0">
                <a:ln>
                  <a:noFill/>
                </a:ln>
                <a:solidFill>
                  <a:srgbClr val="045C75"/>
                </a:solidFill>
                <a:effectLst/>
                <a:uLnTx/>
                <a:uFillTx/>
                <a:latin typeface="Arial" panose="020B0604020202020204" pitchFamily="34" charset="0"/>
                <a:ea typeface="方正粗倩_GBK" pitchFamily="65" charset="-122"/>
                <a:cs typeface="+mn-cs"/>
              </a:rPr>
              <a:t>‹#›</a:t>
            </a:fld>
            <a:endParaRPr kumimoji="0" lang="en-US" altLang="zh-CN" sz="1200" b="0" i="0" u="none" strike="noStrike" kern="1200" cap="none" spc="0" normalizeH="0" baseline="0" noProof="0">
              <a:ln>
                <a:noFill/>
              </a:ln>
              <a:solidFill>
                <a:srgbClr val="045C75"/>
              </a:solidFill>
              <a:effectLst/>
              <a:uLnTx/>
              <a:uFillTx/>
              <a:latin typeface="Arial" panose="020B0604020202020204" pitchFamily="34" charset="0"/>
              <a:ea typeface="方正粗倩_GBK" pitchFamily="65"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audio" Target="../media/audio1.wav"/></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 Id="rId3" Type="http://schemas.microsoft.com/office/2007/relationships/hdphoto" Target="../media/hdphoto1.wdp"/></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 Id="rId3" Type="http://schemas.microsoft.com/office/2007/relationships/hdphoto" Target="../media/hdphoto2.wdp"/></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 Id="rId3" Type="http://schemas.microsoft.com/office/2007/relationships/hdphoto" Target="../media/hdphoto3.wdp"/></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wav"/><Relationship Id="rId3" Type="http://schemas.openxmlformats.org/officeDocument/2006/relationships/image" Target="../media/image2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8"/>
          <p:cNvSpPr/>
          <p:nvPr/>
        </p:nvSpPr>
        <p:spPr>
          <a:xfrm>
            <a:off x="0" y="1295400"/>
            <a:ext cx="9144000" cy="4191000"/>
          </a:xfrm>
          <a:prstGeom prst="rect">
            <a:avLst/>
          </a:prstGeom>
          <a:solidFill>
            <a:schemeClr val="folHlink">
              <a:alpha val="89803"/>
            </a:schemeClr>
          </a:solidFill>
          <a:ln w="9525">
            <a:noFill/>
          </a:ln>
        </p:spPr>
        <p:txBody>
          <a:bodyPr wrap="none" anchor="ctr"/>
          <a:lstStyle/>
          <a:p>
            <a:pPr algn="ctr"/>
            <a:endParaRPr lang="zh-CN" altLang="zh-CN" dirty="0">
              <a:solidFill>
                <a:schemeClr val="folHlink"/>
              </a:solidFill>
              <a:latin typeface="Arial" panose="020B0604020202020204" pitchFamily="34" charset="0"/>
            </a:endParaRPr>
          </a:p>
        </p:txBody>
      </p:sp>
      <p:sp>
        <p:nvSpPr>
          <p:cNvPr id="5124" name="文本框 5123"/>
          <p:cNvSpPr txBox="1"/>
          <p:nvPr/>
        </p:nvSpPr>
        <p:spPr>
          <a:xfrm>
            <a:off x="0" y="2286000"/>
            <a:ext cx="5519420" cy="1106805"/>
          </a:xfrm>
          <a:prstGeom prst="rect">
            <a:avLst/>
          </a:prstGeom>
          <a:solidFill>
            <a:schemeClr val="tx1"/>
          </a:solidFill>
          <a:ln w="9525">
            <a:noFill/>
          </a:ln>
        </p:spPr>
        <p:txBody>
          <a:bodyPr wrap="square">
            <a:spAutoFit/>
          </a:bodyPr>
          <a:lstStyle/>
          <a:p>
            <a:pPr algn="r">
              <a:spcBef>
                <a:spcPct val="50000"/>
              </a:spcBef>
            </a:pPr>
            <a:r>
              <a:rPr lang="zh-CN" altLang="en-US" sz="6600" b="1" dirty="0" smtClean="0">
                <a:solidFill>
                  <a:srgbClr val="BCC755"/>
                </a:solidFill>
                <a:latin typeface="Times New Roman" panose="02020603050405020304" pitchFamily="18" charset="0"/>
                <a:ea typeface="方正粗宋简体" panose="03000509000000000000" pitchFamily="65" charset="-122"/>
                <a:sym typeface="+mn-ea"/>
              </a:rPr>
              <a:t>图案设计</a:t>
            </a:r>
            <a:r>
              <a:rPr lang="zh-CN" altLang="en-US" sz="6600" dirty="0" smtClean="0">
                <a:solidFill>
                  <a:srgbClr val="BCC755"/>
                </a:solidFill>
                <a:latin typeface="Times New Roman" panose="02020603050405020304" pitchFamily="18" charset="0"/>
                <a:ea typeface="方正粗宋简体" panose="03000509000000000000" pitchFamily="65" charset="-122"/>
              </a:rPr>
              <a:t>            </a:t>
            </a:r>
            <a:endParaRPr lang="zh-CN" altLang="en-US" sz="6600" dirty="0">
              <a:solidFill>
                <a:srgbClr val="BCC755"/>
              </a:solidFill>
              <a:latin typeface="Times New Roman" panose="02020603050405020304" pitchFamily="18" charset="0"/>
              <a:ea typeface="方正粗宋简体" panose="03000509000000000000" pitchFamily="65" charset="-122"/>
            </a:endParaRPr>
          </a:p>
        </p:txBody>
      </p:sp>
      <p:sp>
        <p:nvSpPr>
          <p:cNvPr id="5130" name="矩形 5129"/>
          <p:cNvSpPr/>
          <p:nvPr/>
        </p:nvSpPr>
        <p:spPr>
          <a:xfrm>
            <a:off x="3026728" y="3392805"/>
            <a:ext cx="2311851" cy="461665"/>
          </a:xfrm>
          <a:prstGeom prst="rect">
            <a:avLst/>
          </a:prstGeom>
          <a:noFill/>
          <a:ln w="9525">
            <a:noFill/>
          </a:ln>
        </p:spPr>
        <p:txBody>
          <a:bodyPr wrap="none" anchor="t">
            <a:spAutoFit/>
          </a:bodyPr>
          <a:lstStyle/>
          <a:p>
            <a:r>
              <a:rPr lang="zh-CN" altLang="en-US" sz="2400" dirty="0" smtClean="0">
                <a:latin typeface="Archery Black Rounded" pitchFamily="2" charset="0"/>
              </a:rPr>
              <a:t>    </a:t>
            </a:r>
            <a:r>
              <a:rPr lang="en-US" altLang="zh-CN" sz="2400" dirty="0" smtClean="0">
                <a:latin typeface="Archery Black Rounded" pitchFamily="2" charset="0"/>
              </a:rPr>
              <a:t>Pattern </a:t>
            </a:r>
            <a:r>
              <a:rPr lang="en-US" altLang="zh-CN" sz="2400" dirty="0">
                <a:latin typeface="Archery Black Rounded" pitchFamily="2" charset="0"/>
              </a:rPr>
              <a:t>Design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slide(fromLeft)">
                                      <p:cBhvr>
                                        <p:cTn id="7" dur="500"/>
                                        <p:tgtEl>
                                          <p:spTgt spid="5124"/>
                                        </p:tgtEl>
                                      </p:cBhvr>
                                    </p:animEffect>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Text Box 5"/>
          <p:cNvSpPr txBox="1"/>
          <p:nvPr/>
        </p:nvSpPr>
        <p:spPr>
          <a:xfrm>
            <a:off x="611505" y="476250"/>
            <a:ext cx="1800225" cy="398780"/>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b="1" dirty="0">
                <a:latin typeface="+mn-ea"/>
              </a:rPr>
              <a:t>倾斜式概念：</a:t>
            </a:r>
          </a:p>
        </p:txBody>
      </p:sp>
      <p:sp>
        <p:nvSpPr>
          <p:cNvPr id="29702" name="Text Box 6"/>
          <p:cNvSpPr txBox="1"/>
          <p:nvPr/>
        </p:nvSpPr>
        <p:spPr>
          <a:xfrm>
            <a:off x="611188" y="1066800"/>
            <a:ext cx="7921625" cy="1015663"/>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b="1" dirty="0">
                <a:solidFill>
                  <a:srgbClr val="FF0000"/>
                </a:solidFill>
                <a:latin typeface="+mn-ea"/>
              </a:rPr>
              <a:t>以斜线作骨架连续</a:t>
            </a:r>
            <a:r>
              <a:rPr lang="zh-CN" altLang="en-US" sz="2000" dirty="0">
                <a:latin typeface="+mn-ea"/>
              </a:rPr>
              <a:t>。斜线可以做各种角度的倾斜，可以向左，也可向右，还可以相互交叉，格式比较多。组成的 纹样动感较强，飞鸟、奔兽等动物图案常采用这种骨法排列。</a:t>
            </a:r>
          </a:p>
        </p:txBody>
      </p:sp>
      <p:sp>
        <p:nvSpPr>
          <p:cNvPr id="29703" name="Text Box 7"/>
          <p:cNvSpPr txBox="1"/>
          <p:nvPr/>
        </p:nvSpPr>
        <p:spPr>
          <a:xfrm>
            <a:off x="611188" y="2324100"/>
            <a:ext cx="18002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latin typeface="+mn-ea"/>
              </a:rPr>
              <a:t>如图所示：</a:t>
            </a:r>
          </a:p>
        </p:txBody>
      </p:sp>
      <p:grpSp>
        <p:nvGrpSpPr>
          <p:cNvPr id="4" name="组合 3"/>
          <p:cNvGrpSpPr/>
          <p:nvPr/>
        </p:nvGrpSpPr>
        <p:grpSpPr>
          <a:xfrm>
            <a:off x="839787" y="3026449"/>
            <a:ext cx="7618413" cy="3374351"/>
            <a:chOff x="1534" y="109"/>
            <a:chExt cx="20997" cy="9919"/>
          </a:xfrm>
        </p:grpSpPr>
        <p:grpSp>
          <p:nvGrpSpPr>
            <p:cNvPr id="2" name="Group 16"/>
            <p:cNvGrpSpPr/>
            <p:nvPr/>
          </p:nvGrpSpPr>
          <p:grpSpPr>
            <a:xfrm>
              <a:off x="1534" y="109"/>
              <a:ext cx="20997" cy="4835"/>
              <a:chOff x="431" y="2024"/>
              <a:chExt cx="4989" cy="1043"/>
            </a:xfrm>
          </p:grpSpPr>
          <p:sp>
            <p:nvSpPr>
              <p:cNvPr id="64520" name="Rectangle 8"/>
              <p:cNvSpPr/>
              <p:nvPr/>
            </p:nvSpPr>
            <p:spPr>
              <a:xfrm>
                <a:off x="431" y="2024"/>
                <a:ext cx="4989" cy="4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4521" name="Rectangle 9"/>
              <p:cNvSpPr/>
              <p:nvPr/>
            </p:nvSpPr>
            <p:spPr>
              <a:xfrm>
                <a:off x="431" y="3022"/>
                <a:ext cx="4989" cy="4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4522" name="Line 10"/>
              <p:cNvSpPr/>
              <p:nvPr/>
            </p:nvSpPr>
            <p:spPr>
              <a:xfrm flipV="1">
                <a:off x="612" y="2205"/>
                <a:ext cx="680" cy="726"/>
              </a:xfrm>
              <a:prstGeom prst="line">
                <a:avLst/>
              </a:prstGeom>
              <a:ln w="9525" cap="flat" cmpd="sng">
                <a:solidFill>
                  <a:schemeClr val="tx1"/>
                </a:solidFill>
                <a:prstDash val="solid"/>
                <a:headEnd type="none" w="med" len="med"/>
                <a:tailEnd type="triangle" w="med" len="med"/>
              </a:ln>
            </p:spPr>
          </p:sp>
          <p:sp>
            <p:nvSpPr>
              <p:cNvPr id="64523" name="Line 11"/>
              <p:cNvSpPr/>
              <p:nvPr/>
            </p:nvSpPr>
            <p:spPr>
              <a:xfrm flipV="1">
                <a:off x="1384" y="2205"/>
                <a:ext cx="680" cy="726"/>
              </a:xfrm>
              <a:prstGeom prst="line">
                <a:avLst/>
              </a:prstGeom>
              <a:ln w="9525" cap="flat" cmpd="sng">
                <a:solidFill>
                  <a:schemeClr val="tx1"/>
                </a:solidFill>
                <a:prstDash val="solid"/>
                <a:headEnd type="none" w="med" len="med"/>
                <a:tailEnd type="triangle" w="med" len="med"/>
              </a:ln>
            </p:spPr>
          </p:sp>
          <p:sp>
            <p:nvSpPr>
              <p:cNvPr id="64524" name="Line 12"/>
              <p:cNvSpPr/>
              <p:nvPr/>
            </p:nvSpPr>
            <p:spPr>
              <a:xfrm flipV="1">
                <a:off x="2245" y="2205"/>
                <a:ext cx="680" cy="726"/>
              </a:xfrm>
              <a:prstGeom prst="line">
                <a:avLst/>
              </a:prstGeom>
              <a:ln w="9525" cap="flat" cmpd="sng">
                <a:solidFill>
                  <a:schemeClr val="tx1"/>
                </a:solidFill>
                <a:prstDash val="solid"/>
                <a:headEnd type="none" w="med" len="med"/>
                <a:tailEnd type="triangle" w="med" len="med"/>
              </a:ln>
            </p:spPr>
          </p:sp>
          <p:sp>
            <p:nvSpPr>
              <p:cNvPr id="64525" name="Line 13"/>
              <p:cNvSpPr/>
              <p:nvPr/>
            </p:nvSpPr>
            <p:spPr>
              <a:xfrm flipV="1">
                <a:off x="3062" y="2205"/>
                <a:ext cx="680" cy="726"/>
              </a:xfrm>
              <a:prstGeom prst="line">
                <a:avLst/>
              </a:prstGeom>
              <a:ln w="9525" cap="flat" cmpd="sng">
                <a:solidFill>
                  <a:schemeClr val="tx1"/>
                </a:solidFill>
                <a:prstDash val="solid"/>
                <a:headEnd type="none" w="med" len="med"/>
                <a:tailEnd type="triangle" w="med" len="med"/>
              </a:ln>
            </p:spPr>
          </p:sp>
          <p:sp>
            <p:nvSpPr>
              <p:cNvPr id="64526" name="Line 14"/>
              <p:cNvSpPr/>
              <p:nvPr/>
            </p:nvSpPr>
            <p:spPr>
              <a:xfrm flipV="1">
                <a:off x="3833" y="2205"/>
                <a:ext cx="680" cy="726"/>
              </a:xfrm>
              <a:prstGeom prst="line">
                <a:avLst/>
              </a:prstGeom>
              <a:ln w="9525" cap="flat" cmpd="sng">
                <a:solidFill>
                  <a:schemeClr val="tx1"/>
                </a:solidFill>
                <a:prstDash val="solid"/>
                <a:headEnd type="none" w="med" len="med"/>
                <a:tailEnd type="triangle" w="med" len="med"/>
              </a:ln>
            </p:spPr>
          </p:sp>
          <p:sp>
            <p:nvSpPr>
              <p:cNvPr id="64527" name="Line 15"/>
              <p:cNvSpPr/>
              <p:nvPr/>
            </p:nvSpPr>
            <p:spPr>
              <a:xfrm flipV="1">
                <a:off x="4604" y="2205"/>
                <a:ext cx="680" cy="726"/>
              </a:xfrm>
              <a:prstGeom prst="line">
                <a:avLst/>
              </a:prstGeom>
              <a:ln w="9525" cap="flat" cmpd="sng">
                <a:solidFill>
                  <a:schemeClr val="tx1"/>
                </a:solidFill>
                <a:prstDash val="solid"/>
                <a:headEnd type="none" w="med" len="med"/>
                <a:tailEnd type="triangle" w="med" len="med"/>
              </a:ln>
            </p:spPr>
          </p:sp>
        </p:grpSp>
        <p:pic>
          <p:nvPicPr>
            <p:cNvPr id="29713" name="Picture 17" descr="2238548_101519005_2"/>
            <p:cNvPicPr>
              <a:picLocks noChangeAspect="1"/>
            </p:cNvPicPr>
            <p:nvPr/>
          </p:nvPicPr>
          <p:blipFill>
            <a:blip r:embed="rId2"/>
            <a:srcRect l="7470"/>
            <a:stretch>
              <a:fillRect/>
            </a:stretch>
          </p:blipFill>
          <p:spPr>
            <a:xfrm>
              <a:off x="1535" y="5184"/>
              <a:ext cx="20996" cy="4844"/>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additive="base">
                                        <p:cTn id="7" dur="500" fill="hold"/>
                                        <p:tgtEl>
                                          <p:spTgt spid="29701"/>
                                        </p:tgtEl>
                                        <p:attrNameLst>
                                          <p:attrName>ppt_x</p:attrName>
                                        </p:attrNameLst>
                                      </p:cBhvr>
                                      <p:tavLst>
                                        <p:tav tm="0">
                                          <p:val>
                                            <p:strVal val="0-#ppt_w/2"/>
                                          </p:val>
                                        </p:tav>
                                        <p:tav tm="100000">
                                          <p:val>
                                            <p:strVal val="#ppt_x"/>
                                          </p:val>
                                        </p:tav>
                                      </p:tavLst>
                                    </p:anim>
                                    <p:anim calcmode="lin" valueType="num">
                                      <p:cBhvr additive="base">
                                        <p:cTn id="8" dur="500" fill="hold"/>
                                        <p:tgtEl>
                                          <p:spTgt spid="2970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29702"/>
                                        </p:tgtEl>
                                        <p:attrNameLst>
                                          <p:attrName>style.visibility</p:attrName>
                                        </p:attrNameLst>
                                      </p:cBhvr>
                                      <p:to>
                                        <p:strVal val="visible"/>
                                      </p:to>
                                    </p:set>
                                    <p:anim calcmode="lin" valueType="num">
                                      <p:cBhvr>
                                        <p:cTn id="13" dur="1000" fill="hold"/>
                                        <p:tgtEl>
                                          <p:spTgt spid="29702"/>
                                        </p:tgtEl>
                                        <p:attrNameLst>
                                          <p:attrName>ppt_x</p:attrName>
                                        </p:attrNameLst>
                                      </p:cBhvr>
                                      <p:tavLst>
                                        <p:tav tm="0">
                                          <p:val>
                                            <p:strVal val="#ppt_x-.2"/>
                                          </p:val>
                                        </p:tav>
                                        <p:tav tm="100000">
                                          <p:val>
                                            <p:strVal val="#ppt_x"/>
                                          </p:val>
                                        </p:tav>
                                      </p:tavLst>
                                    </p:anim>
                                    <p:anim calcmode="lin" valueType="num">
                                      <p:cBhvr>
                                        <p:cTn id="14" dur="1000" fill="hold"/>
                                        <p:tgtEl>
                                          <p:spTgt spid="29702"/>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9702"/>
                                        </p:tgtEl>
                                      </p:cBhvr>
                                    </p:animEffect>
                                  </p:childTnLst>
                                </p:cTn>
                              </p:par>
                            </p:childTnLst>
                          </p:cTn>
                        </p:par>
                        <p:par>
                          <p:cTn id="16" fill="hold">
                            <p:stCondLst>
                              <p:cond delay="1000"/>
                            </p:stCondLst>
                            <p:childTnLst>
                              <p:par>
                                <p:cTn id="17" presetID="3" presetClass="emph" presetSubtype="2" fill="hold" grpId="1" nodeType="afterEffect">
                                  <p:stCondLst>
                                    <p:cond delay="0"/>
                                  </p:stCondLst>
                                  <p:childTnLst>
                                    <p:animClr clrSpc="rgb" dir="cw">
                                      <p:cBhvr override="childStyle">
                                        <p:cTn id="18" dur="2000" fill="hold"/>
                                        <p:tgtEl>
                                          <p:spTgt spid="29702"/>
                                        </p:tgtEl>
                                        <p:attrNameLst>
                                          <p:attrName>style.color</p:attrName>
                                        </p:attrNameLst>
                                      </p:cBhvr>
                                      <p:to>
                                        <a:schemeClr val="accent2"/>
                                      </p:to>
                                    </p:animClr>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29703"/>
                                        </p:tgtEl>
                                        <p:attrNameLst>
                                          <p:attrName>style.visibility</p:attrName>
                                        </p:attrNameLst>
                                      </p:cBhvr>
                                      <p:to>
                                        <p:strVal val="visible"/>
                                      </p:to>
                                    </p:set>
                                    <p:anim calcmode="lin" valueType="num">
                                      <p:cBhvr additive="base">
                                        <p:cTn id="22" dur="500" fill="hold"/>
                                        <p:tgtEl>
                                          <p:spTgt spid="29703"/>
                                        </p:tgtEl>
                                        <p:attrNameLst>
                                          <p:attrName>ppt_x</p:attrName>
                                        </p:attrNameLst>
                                      </p:cBhvr>
                                      <p:tavLst>
                                        <p:tav tm="0">
                                          <p:val>
                                            <p:strVal val="0-#ppt_w/2"/>
                                          </p:val>
                                        </p:tav>
                                        <p:tav tm="100000">
                                          <p:val>
                                            <p:strVal val="#ppt_x"/>
                                          </p:val>
                                        </p:tav>
                                      </p:tavLst>
                                    </p:anim>
                                    <p:anim calcmode="lin" valueType="num">
                                      <p:cBhvr additive="base">
                                        <p:cTn id="23" dur="500" fill="hold"/>
                                        <p:tgtEl>
                                          <p:spTgt spid="297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29702" grpId="0"/>
      <p:bldP spid="29702" grpId="1"/>
      <p:bldP spid="2970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Text Box 5"/>
          <p:cNvSpPr txBox="1"/>
          <p:nvPr/>
        </p:nvSpPr>
        <p:spPr>
          <a:xfrm>
            <a:off x="611505" y="621030"/>
            <a:ext cx="1739900" cy="398780"/>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b="1" dirty="0">
                <a:latin typeface="+mn-ea"/>
              </a:rPr>
              <a:t>折线式概念：</a:t>
            </a:r>
          </a:p>
        </p:txBody>
      </p:sp>
      <p:sp>
        <p:nvSpPr>
          <p:cNvPr id="30726" name="Text Box 6"/>
          <p:cNvSpPr txBox="1"/>
          <p:nvPr/>
        </p:nvSpPr>
        <p:spPr>
          <a:xfrm>
            <a:off x="628015" y="1143000"/>
            <a:ext cx="8134985" cy="1015663"/>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latin typeface="+mn-ea"/>
              </a:rPr>
              <a:t>它与波浪式骨格相反，波浪式是由曲线组成，而折线式是</a:t>
            </a:r>
            <a:r>
              <a:rPr lang="zh-CN" altLang="en-US" sz="2000" b="1" dirty="0">
                <a:solidFill>
                  <a:srgbClr val="FF0000"/>
                </a:solidFill>
                <a:latin typeface="+mn-ea"/>
              </a:rPr>
              <a:t>由直线组成</a:t>
            </a:r>
            <a:r>
              <a:rPr lang="zh-CN" altLang="en-US" sz="2000" dirty="0">
                <a:latin typeface="+mn-ea"/>
              </a:rPr>
              <a:t>。纹样可以安排在波线上，业可以处理在波肚上。这种恶形式比较</a:t>
            </a:r>
            <a:r>
              <a:rPr lang="zh-CN" altLang="en-US" sz="2000" b="1" dirty="0">
                <a:solidFill>
                  <a:srgbClr val="FF0000"/>
                </a:solidFill>
                <a:latin typeface="+mn-ea"/>
              </a:rPr>
              <a:t>活泼，运动感强</a:t>
            </a:r>
            <a:r>
              <a:rPr lang="zh-CN" altLang="en-US" sz="2000" dirty="0">
                <a:latin typeface="+mn-ea"/>
              </a:rPr>
              <a:t>，在中国传统图案中经常见到这种形式。</a:t>
            </a:r>
          </a:p>
        </p:txBody>
      </p:sp>
      <p:sp>
        <p:nvSpPr>
          <p:cNvPr id="30727" name="Text Box 7"/>
          <p:cNvSpPr txBox="1"/>
          <p:nvPr/>
        </p:nvSpPr>
        <p:spPr>
          <a:xfrm>
            <a:off x="684213" y="2276475"/>
            <a:ext cx="18002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latin typeface="+mn-ea"/>
              </a:rPr>
              <a:t>如图所示：</a:t>
            </a:r>
          </a:p>
        </p:txBody>
      </p:sp>
      <p:grpSp>
        <p:nvGrpSpPr>
          <p:cNvPr id="2" name="Group 19"/>
          <p:cNvGrpSpPr/>
          <p:nvPr/>
        </p:nvGrpSpPr>
        <p:grpSpPr>
          <a:xfrm flipV="1">
            <a:off x="684213" y="3034981"/>
            <a:ext cx="7962327" cy="1534500"/>
            <a:chOff x="476" y="1797"/>
            <a:chExt cx="4944" cy="953"/>
          </a:xfrm>
        </p:grpSpPr>
        <p:sp>
          <p:nvSpPr>
            <p:cNvPr id="65545" name="Rectangle 8"/>
            <p:cNvSpPr/>
            <p:nvPr/>
          </p:nvSpPr>
          <p:spPr>
            <a:xfrm>
              <a:off x="476" y="1797"/>
              <a:ext cx="4944" cy="4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5546" name="Rectangle 9"/>
            <p:cNvSpPr/>
            <p:nvPr/>
          </p:nvSpPr>
          <p:spPr>
            <a:xfrm>
              <a:off x="476" y="2705"/>
              <a:ext cx="4944" cy="4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5547" name="Line 10"/>
            <p:cNvSpPr/>
            <p:nvPr/>
          </p:nvSpPr>
          <p:spPr>
            <a:xfrm flipV="1">
              <a:off x="567" y="1979"/>
              <a:ext cx="680" cy="635"/>
            </a:xfrm>
            <a:prstGeom prst="line">
              <a:avLst/>
            </a:prstGeom>
            <a:ln w="9525" cap="flat" cmpd="sng">
              <a:solidFill>
                <a:schemeClr val="tx1"/>
              </a:solidFill>
              <a:prstDash val="solid"/>
              <a:headEnd type="none" w="med" len="med"/>
              <a:tailEnd type="triangle" w="med" len="med"/>
            </a:ln>
          </p:spPr>
        </p:sp>
        <p:sp>
          <p:nvSpPr>
            <p:cNvPr id="65548" name="Line 11"/>
            <p:cNvSpPr/>
            <p:nvPr/>
          </p:nvSpPr>
          <p:spPr>
            <a:xfrm>
              <a:off x="1292" y="1979"/>
              <a:ext cx="545" cy="680"/>
            </a:xfrm>
            <a:prstGeom prst="line">
              <a:avLst/>
            </a:prstGeom>
            <a:ln w="9525" cap="flat" cmpd="sng">
              <a:solidFill>
                <a:schemeClr val="tx1"/>
              </a:solidFill>
              <a:prstDash val="solid"/>
              <a:headEnd type="none" w="med" len="med"/>
              <a:tailEnd type="triangle" w="med" len="med"/>
            </a:ln>
          </p:spPr>
        </p:sp>
        <p:sp>
          <p:nvSpPr>
            <p:cNvPr id="65549" name="Line 12"/>
            <p:cNvSpPr/>
            <p:nvPr/>
          </p:nvSpPr>
          <p:spPr>
            <a:xfrm flipV="1">
              <a:off x="1882" y="1979"/>
              <a:ext cx="680" cy="635"/>
            </a:xfrm>
            <a:prstGeom prst="line">
              <a:avLst/>
            </a:prstGeom>
            <a:ln w="9525" cap="flat" cmpd="sng">
              <a:solidFill>
                <a:schemeClr val="tx1"/>
              </a:solidFill>
              <a:prstDash val="solid"/>
              <a:headEnd type="none" w="med" len="med"/>
              <a:tailEnd type="triangle" w="med" len="med"/>
            </a:ln>
          </p:spPr>
        </p:sp>
        <p:sp>
          <p:nvSpPr>
            <p:cNvPr id="65550" name="Line 13"/>
            <p:cNvSpPr/>
            <p:nvPr/>
          </p:nvSpPr>
          <p:spPr>
            <a:xfrm>
              <a:off x="2607" y="1979"/>
              <a:ext cx="545" cy="680"/>
            </a:xfrm>
            <a:prstGeom prst="line">
              <a:avLst/>
            </a:prstGeom>
            <a:ln w="9525" cap="flat" cmpd="sng">
              <a:solidFill>
                <a:schemeClr val="tx1"/>
              </a:solidFill>
              <a:prstDash val="solid"/>
              <a:headEnd type="none" w="med" len="med"/>
              <a:tailEnd type="triangle" w="med" len="med"/>
            </a:ln>
          </p:spPr>
        </p:sp>
        <p:sp>
          <p:nvSpPr>
            <p:cNvPr id="65551" name="Line 14"/>
            <p:cNvSpPr/>
            <p:nvPr/>
          </p:nvSpPr>
          <p:spPr>
            <a:xfrm flipV="1">
              <a:off x="3198" y="1979"/>
              <a:ext cx="680" cy="635"/>
            </a:xfrm>
            <a:prstGeom prst="line">
              <a:avLst/>
            </a:prstGeom>
            <a:ln w="9525" cap="flat" cmpd="sng">
              <a:solidFill>
                <a:schemeClr val="tx1"/>
              </a:solidFill>
              <a:prstDash val="solid"/>
              <a:headEnd type="none" w="med" len="med"/>
              <a:tailEnd type="triangle" w="med" len="med"/>
            </a:ln>
          </p:spPr>
        </p:sp>
        <p:sp>
          <p:nvSpPr>
            <p:cNvPr id="65552" name="Line 15"/>
            <p:cNvSpPr/>
            <p:nvPr/>
          </p:nvSpPr>
          <p:spPr>
            <a:xfrm>
              <a:off x="3923" y="1979"/>
              <a:ext cx="545" cy="680"/>
            </a:xfrm>
            <a:prstGeom prst="line">
              <a:avLst/>
            </a:prstGeom>
            <a:ln w="9525" cap="flat" cmpd="sng">
              <a:solidFill>
                <a:schemeClr val="tx1"/>
              </a:solidFill>
              <a:prstDash val="solid"/>
              <a:headEnd type="none" w="med" len="med"/>
              <a:tailEnd type="triangle" w="med" len="med"/>
            </a:ln>
          </p:spPr>
        </p:sp>
        <p:sp>
          <p:nvSpPr>
            <p:cNvPr id="65553" name="Line 16"/>
            <p:cNvSpPr/>
            <p:nvPr/>
          </p:nvSpPr>
          <p:spPr>
            <a:xfrm flipV="1">
              <a:off x="4513" y="1979"/>
              <a:ext cx="680" cy="635"/>
            </a:xfrm>
            <a:prstGeom prst="line">
              <a:avLst/>
            </a:prstGeom>
            <a:ln w="9525" cap="flat" cmpd="sng">
              <a:solidFill>
                <a:schemeClr val="tx1"/>
              </a:solidFill>
              <a:prstDash val="solid"/>
              <a:headEnd type="none" w="med" len="med"/>
              <a:tailEnd type="triangle" w="med" len="med"/>
            </a:ln>
          </p:spPr>
        </p:sp>
      </p:grpSp>
      <p:grpSp>
        <p:nvGrpSpPr>
          <p:cNvPr id="3" name="Group 24"/>
          <p:cNvGrpSpPr/>
          <p:nvPr/>
        </p:nvGrpSpPr>
        <p:grpSpPr>
          <a:xfrm>
            <a:off x="684213" y="4724400"/>
            <a:ext cx="7920037" cy="1619250"/>
            <a:chOff x="431" y="2976"/>
            <a:chExt cx="4989" cy="1020"/>
          </a:xfrm>
        </p:grpSpPr>
        <p:pic>
          <p:nvPicPr>
            <p:cNvPr id="65543" name="Picture 20" descr="22"/>
            <p:cNvPicPr>
              <a:picLocks noChangeAspect="1"/>
            </p:cNvPicPr>
            <p:nvPr/>
          </p:nvPicPr>
          <p:blipFill>
            <a:blip r:embed="rId2"/>
            <a:stretch>
              <a:fillRect/>
            </a:stretch>
          </p:blipFill>
          <p:spPr>
            <a:xfrm>
              <a:off x="431" y="2995"/>
              <a:ext cx="2495" cy="1001"/>
            </a:xfrm>
            <a:prstGeom prst="rect">
              <a:avLst/>
            </a:prstGeom>
            <a:noFill/>
            <a:ln w="9525">
              <a:noFill/>
            </a:ln>
          </p:spPr>
        </p:pic>
        <p:pic>
          <p:nvPicPr>
            <p:cNvPr id="65544" name="Picture 23" descr="22"/>
            <p:cNvPicPr>
              <a:picLocks noChangeAspect="1"/>
            </p:cNvPicPr>
            <p:nvPr/>
          </p:nvPicPr>
          <p:blipFill>
            <a:blip r:embed="rId2"/>
            <a:stretch>
              <a:fillRect/>
            </a:stretch>
          </p:blipFill>
          <p:spPr>
            <a:xfrm>
              <a:off x="2925" y="2976"/>
              <a:ext cx="2495" cy="1001"/>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725"/>
                                        </p:tgtEl>
                                        <p:attrNameLst>
                                          <p:attrName>style.visibility</p:attrName>
                                        </p:attrNameLst>
                                      </p:cBhvr>
                                      <p:to>
                                        <p:strVal val="visible"/>
                                      </p:to>
                                    </p:set>
                                    <p:anim calcmode="lin" valueType="num">
                                      <p:cBhvr additive="base">
                                        <p:cTn id="7" dur="500" fill="hold"/>
                                        <p:tgtEl>
                                          <p:spTgt spid="30725"/>
                                        </p:tgtEl>
                                        <p:attrNameLst>
                                          <p:attrName>ppt_x</p:attrName>
                                        </p:attrNameLst>
                                      </p:cBhvr>
                                      <p:tavLst>
                                        <p:tav tm="0">
                                          <p:val>
                                            <p:strVal val="0-#ppt_w/2"/>
                                          </p:val>
                                        </p:tav>
                                        <p:tav tm="100000">
                                          <p:val>
                                            <p:strVal val="#ppt_x"/>
                                          </p:val>
                                        </p:tav>
                                      </p:tavLst>
                                    </p:anim>
                                    <p:anim calcmode="lin" valueType="num">
                                      <p:cBhvr additive="base">
                                        <p:cTn id="8" dur="500" fill="hold"/>
                                        <p:tgtEl>
                                          <p:spTgt spid="307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9" presetClass="entr" presetSubtype="0" fill="hold" grpId="0" nodeType="afterEffect">
                                  <p:stCondLst>
                                    <p:cond delay="0"/>
                                  </p:stCondLst>
                                  <p:childTnLst>
                                    <p:set>
                                      <p:cBhvr>
                                        <p:cTn id="11" dur="1" fill="hold">
                                          <p:stCondLst>
                                            <p:cond delay="0"/>
                                          </p:stCondLst>
                                        </p:cTn>
                                        <p:tgtEl>
                                          <p:spTgt spid="30726"/>
                                        </p:tgtEl>
                                        <p:attrNameLst>
                                          <p:attrName>style.visibility</p:attrName>
                                        </p:attrNameLst>
                                      </p:cBhvr>
                                      <p:to>
                                        <p:strVal val="visible"/>
                                      </p:to>
                                    </p:set>
                                    <p:anim calcmode="lin" valueType="num">
                                      <p:cBhvr>
                                        <p:cTn id="12" dur="1000" fill="hold"/>
                                        <p:tgtEl>
                                          <p:spTgt spid="30726"/>
                                        </p:tgtEl>
                                        <p:attrNameLst>
                                          <p:attrName>ppt_x</p:attrName>
                                        </p:attrNameLst>
                                      </p:cBhvr>
                                      <p:tavLst>
                                        <p:tav tm="0">
                                          <p:val>
                                            <p:strVal val="#ppt_x-.2"/>
                                          </p:val>
                                        </p:tav>
                                        <p:tav tm="100000">
                                          <p:val>
                                            <p:strVal val="#ppt_x"/>
                                          </p:val>
                                        </p:tav>
                                      </p:tavLst>
                                    </p:anim>
                                    <p:anim calcmode="lin" valueType="num">
                                      <p:cBhvr>
                                        <p:cTn id="13" dur="1000" fill="hold"/>
                                        <p:tgtEl>
                                          <p:spTgt spid="3072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0726"/>
                                        </p:tgtEl>
                                      </p:cBhvr>
                                    </p:animEffect>
                                  </p:childTnLst>
                                </p:cTn>
                              </p:par>
                            </p:childTnLst>
                          </p:cTn>
                        </p:par>
                        <p:par>
                          <p:cTn id="15" fill="hold">
                            <p:stCondLst>
                              <p:cond delay="1500"/>
                            </p:stCondLst>
                            <p:childTnLst>
                              <p:par>
                                <p:cTn id="16" presetID="3" presetClass="emph" presetSubtype="2" fill="hold" grpId="1" nodeType="afterEffect">
                                  <p:stCondLst>
                                    <p:cond delay="0"/>
                                  </p:stCondLst>
                                  <p:childTnLst>
                                    <p:animClr clrSpc="rgb" dir="cw">
                                      <p:cBhvr override="childStyle">
                                        <p:cTn id="17" dur="2000" fill="hold"/>
                                        <p:tgtEl>
                                          <p:spTgt spid="30726"/>
                                        </p:tgtEl>
                                        <p:attrNameLst>
                                          <p:attrName>style.color</p:attrName>
                                        </p:attrNameLst>
                                      </p:cBhvr>
                                      <p:to>
                                        <a:schemeClr val="accent2"/>
                                      </p:to>
                                    </p:animClr>
                                  </p:childTnLst>
                                </p:cTn>
                              </p:par>
                            </p:childTnLst>
                          </p:cTn>
                        </p:par>
                        <p:par>
                          <p:cTn id="18" fill="hold">
                            <p:stCondLst>
                              <p:cond delay="3500"/>
                            </p:stCondLst>
                            <p:childTnLst>
                              <p:par>
                                <p:cTn id="19" presetID="2" presetClass="entr" presetSubtype="8" fill="hold" grpId="0" nodeType="afterEffect">
                                  <p:stCondLst>
                                    <p:cond delay="0"/>
                                  </p:stCondLst>
                                  <p:childTnLst>
                                    <p:set>
                                      <p:cBhvr>
                                        <p:cTn id="20" dur="1" fill="hold">
                                          <p:stCondLst>
                                            <p:cond delay="0"/>
                                          </p:stCondLst>
                                        </p:cTn>
                                        <p:tgtEl>
                                          <p:spTgt spid="30727"/>
                                        </p:tgtEl>
                                        <p:attrNameLst>
                                          <p:attrName>style.visibility</p:attrName>
                                        </p:attrNameLst>
                                      </p:cBhvr>
                                      <p:to>
                                        <p:strVal val="visible"/>
                                      </p:to>
                                    </p:set>
                                    <p:anim calcmode="lin" valueType="num">
                                      <p:cBhvr additive="base">
                                        <p:cTn id="21" dur="500" fill="hold"/>
                                        <p:tgtEl>
                                          <p:spTgt spid="30727"/>
                                        </p:tgtEl>
                                        <p:attrNameLst>
                                          <p:attrName>ppt_x</p:attrName>
                                        </p:attrNameLst>
                                      </p:cBhvr>
                                      <p:tavLst>
                                        <p:tav tm="0">
                                          <p:val>
                                            <p:strVal val="0-#ppt_w/2"/>
                                          </p:val>
                                        </p:tav>
                                        <p:tav tm="100000">
                                          <p:val>
                                            <p:strVal val="#ppt_x"/>
                                          </p:val>
                                        </p:tav>
                                      </p:tavLst>
                                    </p:anim>
                                    <p:anim calcmode="lin" valueType="num">
                                      <p:cBhvr additive="base">
                                        <p:cTn id="22" dur="500" fill="hold"/>
                                        <p:tgtEl>
                                          <p:spTgt spid="3072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par>
                          <p:cTn id="28" fill="hold">
                            <p:stCondLst>
                              <p:cond delay="500"/>
                            </p:stCondLst>
                            <p:childTnLst>
                              <p:par>
                                <p:cTn id="29" presetID="29"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ppt_x</p:attrName>
                                        </p:attrNameLst>
                                      </p:cBhvr>
                                      <p:tavLst>
                                        <p:tav tm="0">
                                          <p:val>
                                            <p:strVal val="#ppt_x-.2"/>
                                          </p:val>
                                        </p:tav>
                                        <p:tav tm="100000">
                                          <p:val>
                                            <p:strVal val="#ppt_x"/>
                                          </p:val>
                                        </p:tav>
                                      </p:tavLst>
                                    </p:anim>
                                    <p:anim calcmode="lin" valueType="num">
                                      <p:cBhvr>
                                        <p:cTn id="32"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p:bldP spid="30726" grpId="0"/>
      <p:bldP spid="30726" grpId="1"/>
      <p:bldP spid="307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Text Box 5"/>
          <p:cNvSpPr txBox="1"/>
          <p:nvPr/>
        </p:nvSpPr>
        <p:spPr>
          <a:xfrm>
            <a:off x="539750" y="549275"/>
            <a:ext cx="1800225" cy="398780"/>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latin typeface="+mn-ea"/>
              </a:rPr>
              <a:t>波浪式概念：</a:t>
            </a:r>
          </a:p>
        </p:txBody>
      </p:sp>
      <p:sp>
        <p:nvSpPr>
          <p:cNvPr id="31750" name="Text Box 6"/>
          <p:cNvSpPr txBox="1"/>
          <p:nvPr/>
        </p:nvSpPr>
        <p:spPr>
          <a:xfrm>
            <a:off x="539750" y="1066800"/>
            <a:ext cx="8069898" cy="1015663"/>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latin typeface="+mn-ea"/>
              </a:rPr>
              <a:t>骨格是</a:t>
            </a:r>
            <a:r>
              <a:rPr lang="zh-CN" altLang="en-US" sz="2000" b="1" dirty="0">
                <a:solidFill>
                  <a:srgbClr val="FF0000"/>
                </a:solidFill>
                <a:latin typeface="+mn-ea"/>
              </a:rPr>
              <a:t>由波形的曲线组成</a:t>
            </a:r>
            <a:r>
              <a:rPr lang="zh-CN" altLang="en-US" sz="2000" dirty="0">
                <a:latin typeface="+mn-ea"/>
              </a:rPr>
              <a:t>，有单线波纹和双线波纹两种。纹样可以安排在波线上，也可以处理在波肚内。这种形式比较活泼，运动感强，在中国传统图案中经常见到这种形式。</a:t>
            </a:r>
          </a:p>
        </p:txBody>
      </p:sp>
      <p:sp>
        <p:nvSpPr>
          <p:cNvPr id="31751" name="Text Box 7"/>
          <p:cNvSpPr txBox="1"/>
          <p:nvPr/>
        </p:nvSpPr>
        <p:spPr>
          <a:xfrm>
            <a:off x="539750" y="2205038"/>
            <a:ext cx="18002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latin typeface="+mn-ea"/>
              </a:rPr>
              <a:t>如图所示：</a:t>
            </a:r>
          </a:p>
        </p:txBody>
      </p:sp>
      <p:grpSp>
        <p:nvGrpSpPr>
          <p:cNvPr id="3" name="组合 2"/>
          <p:cNvGrpSpPr/>
          <p:nvPr/>
        </p:nvGrpSpPr>
        <p:grpSpPr>
          <a:xfrm>
            <a:off x="762000" y="2907311"/>
            <a:ext cx="7696200" cy="3566665"/>
            <a:chOff x="963" y="4610"/>
            <a:chExt cx="12360" cy="5728"/>
          </a:xfrm>
        </p:grpSpPr>
        <p:grpSp>
          <p:nvGrpSpPr>
            <p:cNvPr id="2" name="Group 16"/>
            <p:cNvGrpSpPr/>
            <p:nvPr/>
          </p:nvGrpSpPr>
          <p:grpSpPr>
            <a:xfrm>
              <a:off x="963" y="4610"/>
              <a:ext cx="12360" cy="2378"/>
              <a:chOff x="385" y="1934"/>
              <a:chExt cx="4944" cy="951"/>
            </a:xfrm>
          </p:grpSpPr>
          <p:sp>
            <p:nvSpPr>
              <p:cNvPr id="66567" name="Rectangle 11"/>
              <p:cNvSpPr/>
              <p:nvPr/>
            </p:nvSpPr>
            <p:spPr>
              <a:xfrm>
                <a:off x="385" y="1934"/>
                <a:ext cx="4944" cy="4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6568" name="Rectangle 12"/>
              <p:cNvSpPr/>
              <p:nvPr/>
            </p:nvSpPr>
            <p:spPr>
              <a:xfrm>
                <a:off x="385" y="2840"/>
                <a:ext cx="4944" cy="4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6569" name="Freeform 14"/>
              <p:cNvSpPr/>
              <p:nvPr/>
            </p:nvSpPr>
            <p:spPr>
              <a:xfrm>
                <a:off x="431" y="2108"/>
                <a:ext cx="4763" cy="642"/>
              </a:xfrm>
              <a:custGeom>
                <a:avLst/>
                <a:gdLst>
                  <a:gd name="txL" fmla="*/ 0 w 4763"/>
                  <a:gd name="txT" fmla="*/ 0 h 642"/>
                  <a:gd name="txR" fmla="*/ 4763 w 4763"/>
                  <a:gd name="txB" fmla="*/ 642 h 642"/>
                </a:gdLst>
                <a:ahLst/>
                <a:cxnLst>
                  <a:cxn ang="0">
                    <a:pos x="0" y="597"/>
                  </a:cxn>
                  <a:cxn ang="0">
                    <a:pos x="726" y="7"/>
                  </a:cxn>
                  <a:cxn ang="0">
                    <a:pos x="1679" y="642"/>
                  </a:cxn>
                  <a:cxn ang="0">
                    <a:pos x="2540" y="7"/>
                  </a:cxn>
                  <a:cxn ang="0">
                    <a:pos x="3312" y="597"/>
                  </a:cxn>
                  <a:cxn ang="0">
                    <a:pos x="4128" y="7"/>
                  </a:cxn>
                  <a:cxn ang="0">
                    <a:pos x="4763" y="597"/>
                  </a:cxn>
                </a:cxnLst>
                <a:rect l="txL" t="txT" r="txR" b="txB"/>
                <a:pathLst>
                  <a:path w="4763" h="642">
                    <a:moveTo>
                      <a:pt x="0" y="597"/>
                    </a:moveTo>
                    <a:cubicBezTo>
                      <a:pt x="223" y="298"/>
                      <a:pt x="446" y="0"/>
                      <a:pt x="726" y="7"/>
                    </a:cubicBezTo>
                    <a:cubicBezTo>
                      <a:pt x="1006" y="14"/>
                      <a:pt x="1377" y="642"/>
                      <a:pt x="1679" y="642"/>
                    </a:cubicBezTo>
                    <a:cubicBezTo>
                      <a:pt x="1981" y="642"/>
                      <a:pt x="2268" y="14"/>
                      <a:pt x="2540" y="7"/>
                    </a:cubicBezTo>
                    <a:cubicBezTo>
                      <a:pt x="2812" y="0"/>
                      <a:pt x="3047" y="597"/>
                      <a:pt x="3312" y="597"/>
                    </a:cubicBezTo>
                    <a:cubicBezTo>
                      <a:pt x="3577" y="597"/>
                      <a:pt x="3886" y="7"/>
                      <a:pt x="4128" y="7"/>
                    </a:cubicBezTo>
                    <a:cubicBezTo>
                      <a:pt x="4370" y="7"/>
                      <a:pt x="4642" y="499"/>
                      <a:pt x="4763" y="597"/>
                    </a:cubicBezTo>
                  </a:path>
                </a:pathLst>
              </a:custGeom>
              <a:noFill/>
              <a:ln w="9525" cap="flat" cmpd="sng">
                <a:solidFill>
                  <a:schemeClr val="tx1">
                    <a:alpha val="100000"/>
                  </a:schemeClr>
                </a:solidFill>
                <a:prstDash val="solid"/>
                <a:round/>
                <a:headEnd type="none" w="med" len="med"/>
                <a:tailEnd type="none" w="med" len="med"/>
              </a:ln>
            </p:spPr>
            <p:txBody>
              <a:bodyPr/>
              <a:lstStyle/>
              <a:p>
                <a:endParaRPr lang="zh-CN" altLang="en-US"/>
              </a:p>
            </p:txBody>
          </p:sp>
        </p:grpSp>
        <p:pic>
          <p:nvPicPr>
            <p:cNvPr id="31759" name="Picture 15" descr="5"/>
            <p:cNvPicPr>
              <a:picLocks noChangeAspect="1"/>
            </p:cNvPicPr>
            <p:nvPr/>
          </p:nvPicPr>
          <p:blipFill>
            <a:blip r:embed="rId2"/>
            <a:stretch>
              <a:fillRect/>
            </a:stretch>
          </p:blipFill>
          <p:spPr>
            <a:xfrm>
              <a:off x="963" y="7440"/>
              <a:ext cx="12132" cy="2898"/>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749"/>
                                        </p:tgtEl>
                                        <p:attrNameLst>
                                          <p:attrName>style.visibility</p:attrName>
                                        </p:attrNameLst>
                                      </p:cBhvr>
                                      <p:to>
                                        <p:strVal val="visible"/>
                                      </p:to>
                                    </p:set>
                                    <p:anim calcmode="lin" valueType="num">
                                      <p:cBhvr additive="base">
                                        <p:cTn id="7" dur="500" fill="hold"/>
                                        <p:tgtEl>
                                          <p:spTgt spid="31749"/>
                                        </p:tgtEl>
                                        <p:attrNameLst>
                                          <p:attrName>ppt_x</p:attrName>
                                        </p:attrNameLst>
                                      </p:cBhvr>
                                      <p:tavLst>
                                        <p:tav tm="0">
                                          <p:val>
                                            <p:strVal val="0-#ppt_w/2"/>
                                          </p:val>
                                        </p:tav>
                                        <p:tav tm="100000">
                                          <p:val>
                                            <p:strVal val="#ppt_x"/>
                                          </p:val>
                                        </p:tav>
                                      </p:tavLst>
                                    </p:anim>
                                    <p:anim calcmode="lin" valueType="num">
                                      <p:cBhvr additive="base">
                                        <p:cTn id="8" dur="500" fill="hold"/>
                                        <p:tgtEl>
                                          <p:spTgt spid="3174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31750"/>
                                        </p:tgtEl>
                                        <p:attrNameLst>
                                          <p:attrName>style.visibility</p:attrName>
                                        </p:attrNameLst>
                                      </p:cBhvr>
                                      <p:to>
                                        <p:strVal val="visible"/>
                                      </p:to>
                                    </p:set>
                                    <p:anim calcmode="lin" valueType="num">
                                      <p:cBhvr>
                                        <p:cTn id="13" dur="1000" fill="hold"/>
                                        <p:tgtEl>
                                          <p:spTgt spid="31750"/>
                                        </p:tgtEl>
                                        <p:attrNameLst>
                                          <p:attrName>ppt_x</p:attrName>
                                        </p:attrNameLst>
                                      </p:cBhvr>
                                      <p:tavLst>
                                        <p:tav tm="0">
                                          <p:val>
                                            <p:strVal val="#ppt_x-.2"/>
                                          </p:val>
                                        </p:tav>
                                        <p:tav tm="100000">
                                          <p:val>
                                            <p:strVal val="#ppt_x"/>
                                          </p:val>
                                        </p:tav>
                                      </p:tavLst>
                                    </p:anim>
                                    <p:anim calcmode="lin" valueType="num">
                                      <p:cBhvr>
                                        <p:cTn id="14" dur="1000" fill="hold"/>
                                        <p:tgtEl>
                                          <p:spTgt spid="31750"/>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1750"/>
                                        </p:tgtEl>
                                      </p:cBhvr>
                                    </p:animEffect>
                                  </p:childTnLst>
                                </p:cTn>
                              </p:par>
                            </p:childTnLst>
                          </p:cTn>
                        </p:par>
                        <p:par>
                          <p:cTn id="16" fill="hold">
                            <p:stCondLst>
                              <p:cond delay="1000"/>
                            </p:stCondLst>
                            <p:childTnLst>
                              <p:par>
                                <p:cTn id="17" presetID="3" presetClass="emph" presetSubtype="2" fill="hold" grpId="1" nodeType="afterEffect">
                                  <p:stCondLst>
                                    <p:cond delay="0"/>
                                  </p:stCondLst>
                                  <p:childTnLst>
                                    <p:animClr clrSpc="rgb" dir="cw">
                                      <p:cBhvr override="childStyle">
                                        <p:cTn id="18" dur="2000" fill="hold"/>
                                        <p:tgtEl>
                                          <p:spTgt spid="31750"/>
                                        </p:tgtEl>
                                        <p:attrNameLst>
                                          <p:attrName>style.color</p:attrName>
                                        </p:attrNameLst>
                                      </p:cBhvr>
                                      <p:to>
                                        <a:schemeClr val="accent2"/>
                                      </p:to>
                                    </p:animClr>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31751"/>
                                        </p:tgtEl>
                                        <p:attrNameLst>
                                          <p:attrName>style.visibility</p:attrName>
                                        </p:attrNameLst>
                                      </p:cBhvr>
                                      <p:to>
                                        <p:strVal val="visible"/>
                                      </p:to>
                                    </p:set>
                                    <p:anim calcmode="lin" valueType="num">
                                      <p:cBhvr additive="base">
                                        <p:cTn id="22" dur="500" fill="hold"/>
                                        <p:tgtEl>
                                          <p:spTgt spid="31751"/>
                                        </p:tgtEl>
                                        <p:attrNameLst>
                                          <p:attrName>ppt_x</p:attrName>
                                        </p:attrNameLst>
                                      </p:cBhvr>
                                      <p:tavLst>
                                        <p:tav tm="0">
                                          <p:val>
                                            <p:strVal val="0-#ppt_w/2"/>
                                          </p:val>
                                        </p:tav>
                                        <p:tav tm="100000">
                                          <p:val>
                                            <p:strVal val="#ppt_x"/>
                                          </p:val>
                                        </p:tav>
                                      </p:tavLst>
                                    </p:anim>
                                    <p:anim calcmode="lin" valueType="num">
                                      <p:cBhvr additive="base">
                                        <p:cTn id="23" dur="500" fill="hold"/>
                                        <p:tgtEl>
                                          <p:spTgt spid="317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p:bldP spid="31750" grpId="0"/>
      <p:bldP spid="31750" grpId="1"/>
      <p:bldP spid="317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6" name="Text Box 8"/>
          <p:cNvSpPr txBox="1">
            <a:spLocks noChangeArrowheads="1"/>
          </p:cNvSpPr>
          <p:nvPr/>
        </p:nvSpPr>
        <p:spPr bwMode="auto">
          <a:xfrm>
            <a:off x="1430655" y="1414463"/>
            <a:ext cx="4535488" cy="461665"/>
          </a:xfrm>
          <a:prstGeom prst="rect">
            <a:avLst/>
          </a:prstGeom>
          <a:noFill/>
          <a:ln w="9525">
            <a:noFill/>
            <a:miter lim="800000"/>
          </a:ln>
          <a:effectLst/>
        </p:spPr>
        <p:txBody>
          <a:bodyPr>
            <a:spAutoFit/>
          </a:bodyPr>
          <a:lstStyle/>
          <a:p>
            <a:pPr marR="0" defTabSz="914400" eaLnBrk="1" hangingPunct="1">
              <a:spcBef>
                <a:spcPct val="50000"/>
              </a:spcBef>
              <a:buClrTx/>
              <a:buSzTx/>
              <a:buFontTx/>
              <a:buNone/>
              <a:defRPr/>
            </a:pPr>
            <a:r>
              <a:rPr kumimoji="0" lang="zh-CN" altLang="en-US" sz="2400" b="1" kern="1200" cap="none" spc="0" normalizeH="0" baseline="0" noProof="0" dirty="0">
                <a:effectLst/>
                <a:latin typeface="FZCuSong-B09S" charset="-122"/>
                <a:ea typeface="FZCuSong-B09S" charset="-122"/>
                <a:cs typeface="FZCuSong-B09S" charset="-122"/>
              </a:rPr>
              <a:t>二方连续的设计要点：</a:t>
            </a:r>
          </a:p>
        </p:txBody>
      </p:sp>
      <p:sp>
        <p:nvSpPr>
          <p:cNvPr id="32780" name="Text Box 12"/>
          <p:cNvSpPr txBox="1"/>
          <p:nvPr/>
        </p:nvSpPr>
        <p:spPr>
          <a:xfrm>
            <a:off x="1471612" y="2436495"/>
            <a:ext cx="7207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en-US" altLang="zh-CN" sz="2000" b="1" dirty="0">
                <a:solidFill>
                  <a:srgbClr val="990000"/>
                </a:solidFill>
                <a:effectLst/>
                <a:latin typeface="+mn-ea"/>
              </a:rPr>
              <a:t>1.</a:t>
            </a:r>
          </a:p>
        </p:txBody>
      </p:sp>
      <p:sp>
        <p:nvSpPr>
          <p:cNvPr id="32781" name="Text Box 13"/>
          <p:cNvSpPr txBox="1"/>
          <p:nvPr/>
        </p:nvSpPr>
        <p:spPr>
          <a:xfrm>
            <a:off x="1471612" y="3090545"/>
            <a:ext cx="7207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en-US" altLang="zh-CN" sz="2000" b="1" dirty="0">
                <a:solidFill>
                  <a:srgbClr val="990000"/>
                </a:solidFill>
                <a:effectLst/>
                <a:latin typeface="+mn-ea"/>
              </a:rPr>
              <a:t>2.</a:t>
            </a:r>
          </a:p>
        </p:txBody>
      </p:sp>
      <p:sp>
        <p:nvSpPr>
          <p:cNvPr id="32782" name="Text Box 14"/>
          <p:cNvSpPr txBox="1"/>
          <p:nvPr/>
        </p:nvSpPr>
        <p:spPr>
          <a:xfrm>
            <a:off x="1471612" y="3811270"/>
            <a:ext cx="7207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en-US" altLang="zh-CN" sz="2000" b="1" dirty="0">
                <a:solidFill>
                  <a:srgbClr val="990000"/>
                </a:solidFill>
                <a:effectLst/>
                <a:latin typeface="+mn-ea"/>
              </a:rPr>
              <a:t>3.</a:t>
            </a:r>
          </a:p>
        </p:txBody>
      </p:sp>
      <p:sp>
        <p:nvSpPr>
          <p:cNvPr id="32783" name="Text Box 15"/>
          <p:cNvSpPr txBox="1"/>
          <p:nvPr/>
        </p:nvSpPr>
        <p:spPr>
          <a:xfrm>
            <a:off x="1471612" y="4592320"/>
            <a:ext cx="7207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en-US" altLang="zh-CN" sz="2000" b="1" dirty="0">
                <a:solidFill>
                  <a:srgbClr val="990000"/>
                </a:solidFill>
                <a:effectLst/>
                <a:latin typeface="+mn-ea"/>
              </a:rPr>
              <a:t>4.</a:t>
            </a:r>
          </a:p>
        </p:txBody>
      </p:sp>
      <p:sp>
        <p:nvSpPr>
          <p:cNvPr id="32784" name="Text Box 16"/>
          <p:cNvSpPr txBox="1"/>
          <p:nvPr/>
        </p:nvSpPr>
        <p:spPr>
          <a:xfrm>
            <a:off x="1906588" y="2433320"/>
            <a:ext cx="6121400"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b="1" dirty="0">
                <a:effectLst/>
                <a:latin typeface="+mn-ea"/>
              </a:rPr>
              <a:t>组织结构要有节奏感、韵律感</a:t>
            </a:r>
          </a:p>
        </p:txBody>
      </p:sp>
      <p:sp>
        <p:nvSpPr>
          <p:cNvPr id="32786" name="Text Box 18"/>
          <p:cNvSpPr txBox="1"/>
          <p:nvPr/>
        </p:nvSpPr>
        <p:spPr>
          <a:xfrm>
            <a:off x="1905000" y="3152458"/>
            <a:ext cx="6121400"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b="1" dirty="0">
                <a:effectLst/>
                <a:latin typeface="+mn-ea"/>
              </a:rPr>
              <a:t>不同题材要选用恰当的骨式</a:t>
            </a:r>
          </a:p>
        </p:txBody>
      </p:sp>
      <p:sp>
        <p:nvSpPr>
          <p:cNvPr id="32787" name="Text Box 19"/>
          <p:cNvSpPr txBox="1"/>
          <p:nvPr/>
        </p:nvSpPr>
        <p:spPr>
          <a:xfrm>
            <a:off x="1906588" y="3873183"/>
            <a:ext cx="6121400"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b="1" dirty="0">
                <a:effectLst/>
                <a:latin typeface="+mn-ea"/>
              </a:rPr>
              <a:t>注意各种骨式的综合运用</a:t>
            </a:r>
          </a:p>
        </p:txBody>
      </p:sp>
      <p:sp>
        <p:nvSpPr>
          <p:cNvPr id="32788" name="Text Box 20"/>
          <p:cNvSpPr txBox="1"/>
          <p:nvPr/>
        </p:nvSpPr>
        <p:spPr>
          <a:xfrm>
            <a:off x="1905000" y="5316220"/>
            <a:ext cx="6121400"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b="1" dirty="0">
                <a:effectLst/>
                <a:latin typeface="+mn-ea"/>
              </a:rPr>
              <a:t>注意单位纹样相结合时的关系</a:t>
            </a:r>
          </a:p>
        </p:txBody>
      </p:sp>
      <p:sp>
        <p:nvSpPr>
          <p:cNvPr id="32789" name="Text Box 21"/>
          <p:cNvSpPr txBox="1"/>
          <p:nvPr/>
        </p:nvSpPr>
        <p:spPr>
          <a:xfrm>
            <a:off x="1471612" y="5313045"/>
            <a:ext cx="7207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en-US" altLang="zh-CN" sz="2000" b="1" dirty="0">
                <a:solidFill>
                  <a:srgbClr val="990000"/>
                </a:solidFill>
                <a:effectLst/>
                <a:latin typeface="+mn-ea"/>
              </a:rPr>
              <a:t>5.</a:t>
            </a:r>
          </a:p>
        </p:txBody>
      </p:sp>
      <p:sp>
        <p:nvSpPr>
          <p:cNvPr id="32790" name="Text Box 22"/>
          <p:cNvSpPr txBox="1"/>
          <p:nvPr/>
        </p:nvSpPr>
        <p:spPr>
          <a:xfrm>
            <a:off x="1906588" y="4595495"/>
            <a:ext cx="6121400"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b="1" dirty="0">
                <a:effectLst/>
                <a:latin typeface="+mn-ea"/>
              </a:rPr>
              <a:t>注意颜色的搭配</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2776"/>
                                        </p:tgtEl>
                                        <p:attrNameLst>
                                          <p:attrName>style.visibility</p:attrName>
                                        </p:attrNameLst>
                                      </p:cBhvr>
                                      <p:to>
                                        <p:strVal val="visible"/>
                                      </p:to>
                                    </p:set>
                                    <p:anim calcmode="lin" valueType="num">
                                      <p:cBhvr>
                                        <p:cTn id="7" dur="500" fill="hold"/>
                                        <p:tgtEl>
                                          <p:spTgt spid="32776"/>
                                        </p:tgtEl>
                                        <p:attrNameLst>
                                          <p:attrName>ppt_w</p:attrName>
                                        </p:attrNameLst>
                                      </p:cBhvr>
                                      <p:tavLst>
                                        <p:tav tm="0">
                                          <p:val>
                                            <p:fltVal val="0"/>
                                          </p:val>
                                        </p:tav>
                                        <p:tav tm="100000">
                                          <p:val>
                                            <p:strVal val="#ppt_w"/>
                                          </p:val>
                                        </p:tav>
                                      </p:tavLst>
                                    </p:anim>
                                    <p:anim calcmode="lin" valueType="num">
                                      <p:cBhvr>
                                        <p:cTn id="8" dur="500" fill="hold"/>
                                        <p:tgtEl>
                                          <p:spTgt spid="3277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2780"/>
                                        </p:tgtEl>
                                        <p:attrNameLst>
                                          <p:attrName>style.visibility</p:attrName>
                                        </p:attrNameLst>
                                      </p:cBhvr>
                                      <p:to>
                                        <p:strVal val="visible"/>
                                      </p:to>
                                    </p:set>
                                    <p:anim calcmode="lin" valueType="num">
                                      <p:cBhvr>
                                        <p:cTn id="12" dur="500" fill="hold"/>
                                        <p:tgtEl>
                                          <p:spTgt spid="3278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2780"/>
                                        </p:tgtEl>
                                        <p:attrNameLst>
                                          <p:attrName>ppt_y</p:attrName>
                                        </p:attrNameLst>
                                      </p:cBhvr>
                                      <p:tavLst>
                                        <p:tav tm="0">
                                          <p:val>
                                            <p:strVal val="#ppt_y"/>
                                          </p:val>
                                        </p:tav>
                                        <p:tav tm="100000">
                                          <p:val>
                                            <p:strVal val="#ppt_y"/>
                                          </p:val>
                                        </p:tav>
                                      </p:tavLst>
                                    </p:anim>
                                    <p:anim calcmode="lin" valueType="num">
                                      <p:cBhvr>
                                        <p:cTn id="14" dur="500" fill="hold"/>
                                        <p:tgtEl>
                                          <p:spTgt spid="3278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278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2780"/>
                                        </p:tgtEl>
                                      </p:cBhvr>
                                    </p:animEffect>
                                  </p:childTnLst>
                                </p:cTn>
                              </p:par>
                            </p:childTnLst>
                          </p:cTn>
                        </p:par>
                        <p:par>
                          <p:cTn id="17" fill="hold">
                            <p:stCondLst>
                              <p:cond delay="1049"/>
                            </p:stCondLst>
                            <p:childTnLst>
                              <p:par>
                                <p:cTn id="18" presetID="40" presetClass="entr" presetSubtype="0" fill="hold" grpId="0" nodeType="afterEffect">
                                  <p:stCondLst>
                                    <p:cond delay="0"/>
                                  </p:stCondLst>
                                  <p:iterate type="lt">
                                    <p:tmPct val="10000"/>
                                  </p:iterate>
                                  <p:childTnLst>
                                    <p:set>
                                      <p:cBhvr>
                                        <p:cTn id="19" dur="1" fill="hold">
                                          <p:stCondLst>
                                            <p:cond delay="0"/>
                                          </p:stCondLst>
                                        </p:cTn>
                                        <p:tgtEl>
                                          <p:spTgt spid="32784"/>
                                        </p:tgtEl>
                                        <p:attrNameLst>
                                          <p:attrName>style.visibility</p:attrName>
                                        </p:attrNameLst>
                                      </p:cBhvr>
                                      <p:to>
                                        <p:strVal val="visible"/>
                                      </p:to>
                                    </p:set>
                                    <p:animEffect transition="in" filter="fade">
                                      <p:cBhvr>
                                        <p:cTn id="20" dur="1000"/>
                                        <p:tgtEl>
                                          <p:spTgt spid="32784"/>
                                        </p:tgtEl>
                                      </p:cBhvr>
                                    </p:animEffect>
                                    <p:anim calcmode="lin" valueType="num">
                                      <p:cBhvr>
                                        <p:cTn id="21" dur="1000" fill="hold"/>
                                        <p:tgtEl>
                                          <p:spTgt spid="32784"/>
                                        </p:tgtEl>
                                        <p:attrNameLst>
                                          <p:attrName>ppt_x</p:attrName>
                                        </p:attrNameLst>
                                      </p:cBhvr>
                                      <p:tavLst>
                                        <p:tav tm="0">
                                          <p:val>
                                            <p:strVal val="#ppt_x-.1"/>
                                          </p:val>
                                        </p:tav>
                                        <p:tav tm="100000">
                                          <p:val>
                                            <p:strVal val="#ppt_x"/>
                                          </p:val>
                                        </p:tav>
                                      </p:tavLst>
                                    </p:anim>
                                    <p:anim calcmode="lin" valueType="num">
                                      <p:cBhvr>
                                        <p:cTn id="22" dur="1000" fill="hold"/>
                                        <p:tgtEl>
                                          <p:spTgt spid="32784"/>
                                        </p:tgtEl>
                                        <p:attrNameLst>
                                          <p:attrName>ppt_y</p:attrName>
                                        </p:attrNameLst>
                                      </p:cBhvr>
                                      <p:tavLst>
                                        <p:tav tm="0">
                                          <p:val>
                                            <p:strVal val="#ppt_y"/>
                                          </p:val>
                                        </p:tav>
                                        <p:tav tm="100000">
                                          <p:val>
                                            <p:strVal val="#ppt_y"/>
                                          </p:val>
                                        </p:tav>
                                      </p:tavLst>
                                    </p:anim>
                                  </p:childTnLst>
                                </p:cTn>
                              </p:par>
                            </p:childTnLst>
                          </p:cTn>
                        </p:par>
                        <p:par>
                          <p:cTn id="23" fill="hold">
                            <p:stCondLst>
                              <p:cond delay="32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2781"/>
                                        </p:tgtEl>
                                        <p:attrNameLst>
                                          <p:attrName>style.visibility</p:attrName>
                                        </p:attrNameLst>
                                      </p:cBhvr>
                                      <p:to>
                                        <p:strVal val="visible"/>
                                      </p:to>
                                    </p:set>
                                    <p:anim calcmode="lin" valueType="num">
                                      <p:cBhvr>
                                        <p:cTn id="26" dur="500" fill="hold"/>
                                        <p:tgtEl>
                                          <p:spTgt spid="32781"/>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2781"/>
                                        </p:tgtEl>
                                        <p:attrNameLst>
                                          <p:attrName>ppt_y</p:attrName>
                                        </p:attrNameLst>
                                      </p:cBhvr>
                                      <p:tavLst>
                                        <p:tav tm="0">
                                          <p:val>
                                            <p:strVal val="#ppt_y"/>
                                          </p:val>
                                        </p:tav>
                                        <p:tav tm="100000">
                                          <p:val>
                                            <p:strVal val="#ppt_y"/>
                                          </p:val>
                                        </p:tav>
                                      </p:tavLst>
                                    </p:anim>
                                    <p:anim calcmode="lin" valueType="num">
                                      <p:cBhvr>
                                        <p:cTn id="28" dur="500" fill="hold"/>
                                        <p:tgtEl>
                                          <p:spTgt spid="32781"/>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278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2781"/>
                                        </p:tgtEl>
                                      </p:cBhvr>
                                    </p:animEffect>
                                  </p:childTnLst>
                                </p:cTn>
                              </p:par>
                            </p:childTnLst>
                          </p:cTn>
                        </p:par>
                        <p:par>
                          <p:cTn id="31" fill="hold">
                            <p:stCondLst>
                              <p:cond delay="3799"/>
                            </p:stCondLst>
                            <p:childTnLst>
                              <p:par>
                                <p:cTn id="32" presetID="40" presetClass="entr" presetSubtype="0" fill="hold" grpId="0" nodeType="afterEffect">
                                  <p:stCondLst>
                                    <p:cond delay="0"/>
                                  </p:stCondLst>
                                  <p:iterate type="lt">
                                    <p:tmPct val="10000"/>
                                  </p:iterate>
                                  <p:childTnLst>
                                    <p:set>
                                      <p:cBhvr>
                                        <p:cTn id="33" dur="1" fill="hold">
                                          <p:stCondLst>
                                            <p:cond delay="0"/>
                                          </p:stCondLst>
                                        </p:cTn>
                                        <p:tgtEl>
                                          <p:spTgt spid="32786"/>
                                        </p:tgtEl>
                                        <p:attrNameLst>
                                          <p:attrName>style.visibility</p:attrName>
                                        </p:attrNameLst>
                                      </p:cBhvr>
                                      <p:to>
                                        <p:strVal val="visible"/>
                                      </p:to>
                                    </p:set>
                                    <p:animEffect transition="in" filter="fade">
                                      <p:cBhvr>
                                        <p:cTn id="34" dur="1000"/>
                                        <p:tgtEl>
                                          <p:spTgt spid="32786"/>
                                        </p:tgtEl>
                                      </p:cBhvr>
                                    </p:animEffect>
                                    <p:anim calcmode="lin" valueType="num">
                                      <p:cBhvr>
                                        <p:cTn id="35" dur="1000" fill="hold"/>
                                        <p:tgtEl>
                                          <p:spTgt spid="32786"/>
                                        </p:tgtEl>
                                        <p:attrNameLst>
                                          <p:attrName>ppt_x</p:attrName>
                                        </p:attrNameLst>
                                      </p:cBhvr>
                                      <p:tavLst>
                                        <p:tav tm="0">
                                          <p:val>
                                            <p:strVal val="#ppt_x-.1"/>
                                          </p:val>
                                        </p:tav>
                                        <p:tav tm="100000">
                                          <p:val>
                                            <p:strVal val="#ppt_x"/>
                                          </p:val>
                                        </p:tav>
                                      </p:tavLst>
                                    </p:anim>
                                    <p:anim calcmode="lin" valueType="num">
                                      <p:cBhvr>
                                        <p:cTn id="36" dur="1000" fill="hold"/>
                                        <p:tgtEl>
                                          <p:spTgt spid="32786"/>
                                        </p:tgtEl>
                                        <p:attrNameLst>
                                          <p:attrName>ppt_y</p:attrName>
                                        </p:attrNameLst>
                                      </p:cBhvr>
                                      <p:tavLst>
                                        <p:tav tm="0">
                                          <p:val>
                                            <p:strVal val="#ppt_y"/>
                                          </p:val>
                                        </p:tav>
                                        <p:tav tm="100000">
                                          <p:val>
                                            <p:strVal val="#ppt_y"/>
                                          </p:val>
                                        </p:tav>
                                      </p:tavLst>
                                    </p:anim>
                                  </p:childTnLst>
                                </p:cTn>
                              </p:par>
                            </p:childTnLst>
                          </p:cTn>
                        </p:par>
                        <p:par>
                          <p:cTn id="37" fill="hold">
                            <p:stCondLst>
                              <p:cond delay="59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32782"/>
                                        </p:tgtEl>
                                        <p:attrNameLst>
                                          <p:attrName>style.visibility</p:attrName>
                                        </p:attrNameLst>
                                      </p:cBhvr>
                                      <p:to>
                                        <p:strVal val="visible"/>
                                      </p:to>
                                    </p:set>
                                    <p:anim calcmode="lin" valueType="num">
                                      <p:cBhvr>
                                        <p:cTn id="40" dur="500" fill="hold"/>
                                        <p:tgtEl>
                                          <p:spTgt spid="32782"/>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32782"/>
                                        </p:tgtEl>
                                        <p:attrNameLst>
                                          <p:attrName>ppt_y</p:attrName>
                                        </p:attrNameLst>
                                      </p:cBhvr>
                                      <p:tavLst>
                                        <p:tav tm="0">
                                          <p:val>
                                            <p:strVal val="#ppt_y"/>
                                          </p:val>
                                        </p:tav>
                                        <p:tav tm="100000">
                                          <p:val>
                                            <p:strVal val="#ppt_y"/>
                                          </p:val>
                                        </p:tav>
                                      </p:tavLst>
                                    </p:anim>
                                    <p:anim calcmode="lin" valueType="num">
                                      <p:cBhvr>
                                        <p:cTn id="42" dur="500" fill="hold"/>
                                        <p:tgtEl>
                                          <p:spTgt spid="32782"/>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3278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32782"/>
                                        </p:tgtEl>
                                      </p:cBhvr>
                                    </p:animEffect>
                                  </p:childTnLst>
                                </p:cTn>
                              </p:par>
                            </p:childTnLst>
                          </p:cTn>
                        </p:par>
                        <p:par>
                          <p:cTn id="45" fill="hold">
                            <p:stCondLst>
                              <p:cond delay="6449"/>
                            </p:stCondLst>
                            <p:childTnLst>
                              <p:par>
                                <p:cTn id="46" presetID="40" presetClass="entr" presetSubtype="0" fill="hold" grpId="0" nodeType="afterEffect">
                                  <p:stCondLst>
                                    <p:cond delay="0"/>
                                  </p:stCondLst>
                                  <p:iterate type="lt">
                                    <p:tmPct val="10000"/>
                                  </p:iterate>
                                  <p:childTnLst>
                                    <p:set>
                                      <p:cBhvr>
                                        <p:cTn id="47" dur="1" fill="hold">
                                          <p:stCondLst>
                                            <p:cond delay="0"/>
                                          </p:stCondLst>
                                        </p:cTn>
                                        <p:tgtEl>
                                          <p:spTgt spid="32787"/>
                                        </p:tgtEl>
                                        <p:attrNameLst>
                                          <p:attrName>style.visibility</p:attrName>
                                        </p:attrNameLst>
                                      </p:cBhvr>
                                      <p:to>
                                        <p:strVal val="visible"/>
                                      </p:to>
                                    </p:set>
                                    <p:animEffect transition="in" filter="fade">
                                      <p:cBhvr>
                                        <p:cTn id="48" dur="1000"/>
                                        <p:tgtEl>
                                          <p:spTgt spid="32787"/>
                                        </p:tgtEl>
                                      </p:cBhvr>
                                    </p:animEffect>
                                    <p:anim calcmode="lin" valueType="num">
                                      <p:cBhvr>
                                        <p:cTn id="49" dur="1000" fill="hold"/>
                                        <p:tgtEl>
                                          <p:spTgt spid="32787"/>
                                        </p:tgtEl>
                                        <p:attrNameLst>
                                          <p:attrName>ppt_x</p:attrName>
                                        </p:attrNameLst>
                                      </p:cBhvr>
                                      <p:tavLst>
                                        <p:tav tm="0">
                                          <p:val>
                                            <p:strVal val="#ppt_x-.1"/>
                                          </p:val>
                                        </p:tav>
                                        <p:tav tm="100000">
                                          <p:val>
                                            <p:strVal val="#ppt_x"/>
                                          </p:val>
                                        </p:tav>
                                      </p:tavLst>
                                    </p:anim>
                                    <p:anim calcmode="lin" valueType="num">
                                      <p:cBhvr>
                                        <p:cTn id="50" dur="1000" fill="hold"/>
                                        <p:tgtEl>
                                          <p:spTgt spid="32787"/>
                                        </p:tgtEl>
                                        <p:attrNameLst>
                                          <p:attrName>ppt_y</p:attrName>
                                        </p:attrNameLst>
                                      </p:cBhvr>
                                      <p:tavLst>
                                        <p:tav tm="0">
                                          <p:val>
                                            <p:strVal val="#ppt_y"/>
                                          </p:val>
                                        </p:tav>
                                        <p:tav tm="100000">
                                          <p:val>
                                            <p:strVal val="#ppt_y"/>
                                          </p:val>
                                        </p:tav>
                                      </p:tavLst>
                                    </p:anim>
                                  </p:childTnLst>
                                </p:cTn>
                              </p:par>
                            </p:childTnLst>
                          </p:cTn>
                        </p:par>
                        <p:par>
                          <p:cTn id="51" fill="hold">
                            <p:stCondLst>
                              <p:cond delay="8449"/>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32783"/>
                                        </p:tgtEl>
                                        <p:attrNameLst>
                                          <p:attrName>style.visibility</p:attrName>
                                        </p:attrNameLst>
                                      </p:cBhvr>
                                      <p:to>
                                        <p:strVal val="visible"/>
                                      </p:to>
                                    </p:set>
                                    <p:anim calcmode="lin" valueType="num">
                                      <p:cBhvr>
                                        <p:cTn id="54" dur="500" fill="hold"/>
                                        <p:tgtEl>
                                          <p:spTgt spid="32783"/>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32783"/>
                                        </p:tgtEl>
                                        <p:attrNameLst>
                                          <p:attrName>ppt_y</p:attrName>
                                        </p:attrNameLst>
                                      </p:cBhvr>
                                      <p:tavLst>
                                        <p:tav tm="0">
                                          <p:val>
                                            <p:strVal val="#ppt_y"/>
                                          </p:val>
                                        </p:tav>
                                        <p:tav tm="100000">
                                          <p:val>
                                            <p:strVal val="#ppt_y"/>
                                          </p:val>
                                        </p:tav>
                                      </p:tavLst>
                                    </p:anim>
                                    <p:anim calcmode="lin" valueType="num">
                                      <p:cBhvr>
                                        <p:cTn id="56" dur="500" fill="hold"/>
                                        <p:tgtEl>
                                          <p:spTgt spid="32783"/>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3278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32783"/>
                                        </p:tgtEl>
                                      </p:cBhvr>
                                    </p:animEffect>
                                  </p:childTnLst>
                                </p:cTn>
                              </p:par>
                            </p:childTnLst>
                          </p:cTn>
                        </p:par>
                        <p:par>
                          <p:cTn id="59" fill="hold">
                            <p:stCondLst>
                              <p:cond delay="9000"/>
                            </p:stCondLst>
                            <p:childTnLst>
                              <p:par>
                                <p:cTn id="60" presetID="40" presetClass="entr" presetSubtype="0" fill="hold" grpId="0" nodeType="afterEffect">
                                  <p:stCondLst>
                                    <p:cond delay="0"/>
                                  </p:stCondLst>
                                  <p:iterate type="lt">
                                    <p:tmPct val="10000"/>
                                  </p:iterate>
                                  <p:childTnLst>
                                    <p:set>
                                      <p:cBhvr>
                                        <p:cTn id="61" dur="1" fill="hold">
                                          <p:stCondLst>
                                            <p:cond delay="0"/>
                                          </p:stCondLst>
                                        </p:cTn>
                                        <p:tgtEl>
                                          <p:spTgt spid="32790"/>
                                        </p:tgtEl>
                                        <p:attrNameLst>
                                          <p:attrName>style.visibility</p:attrName>
                                        </p:attrNameLst>
                                      </p:cBhvr>
                                      <p:to>
                                        <p:strVal val="visible"/>
                                      </p:to>
                                    </p:set>
                                    <p:animEffect transition="in" filter="fade">
                                      <p:cBhvr>
                                        <p:cTn id="62" dur="1000"/>
                                        <p:tgtEl>
                                          <p:spTgt spid="32790"/>
                                        </p:tgtEl>
                                      </p:cBhvr>
                                    </p:animEffect>
                                    <p:anim calcmode="lin" valueType="num">
                                      <p:cBhvr>
                                        <p:cTn id="63" dur="1000" fill="hold"/>
                                        <p:tgtEl>
                                          <p:spTgt spid="32790"/>
                                        </p:tgtEl>
                                        <p:attrNameLst>
                                          <p:attrName>ppt_x</p:attrName>
                                        </p:attrNameLst>
                                      </p:cBhvr>
                                      <p:tavLst>
                                        <p:tav tm="0">
                                          <p:val>
                                            <p:strVal val="#ppt_x-.1"/>
                                          </p:val>
                                        </p:tav>
                                        <p:tav tm="100000">
                                          <p:val>
                                            <p:strVal val="#ppt_x"/>
                                          </p:val>
                                        </p:tav>
                                      </p:tavLst>
                                    </p:anim>
                                    <p:anim calcmode="lin" valueType="num">
                                      <p:cBhvr>
                                        <p:cTn id="64" dur="1000" fill="hold"/>
                                        <p:tgtEl>
                                          <p:spTgt spid="32790"/>
                                        </p:tgtEl>
                                        <p:attrNameLst>
                                          <p:attrName>ppt_y</p:attrName>
                                        </p:attrNameLst>
                                      </p:cBhvr>
                                      <p:tavLst>
                                        <p:tav tm="0">
                                          <p:val>
                                            <p:strVal val="#ppt_y"/>
                                          </p:val>
                                        </p:tav>
                                        <p:tav tm="100000">
                                          <p:val>
                                            <p:strVal val="#ppt_y"/>
                                          </p:val>
                                        </p:tav>
                                      </p:tavLst>
                                    </p:anim>
                                  </p:childTnLst>
                                </p:cTn>
                              </p:par>
                            </p:childTnLst>
                          </p:cTn>
                        </p:par>
                        <p:par>
                          <p:cTn id="65" fill="hold">
                            <p:stCondLst>
                              <p:cond delay="106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32789"/>
                                        </p:tgtEl>
                                        <p:attrNameLst>
                                          <p:attrName>style.visibility</p:attrName>
                                        </p:attrNameLst>
                                      </p:cBhvr>
                                      <p:to>
                                        <p:strVal val="visible"/>
                                      </p:to>
                                    </p:set>
                                    <p:anim calcmode="lin" valueType="num">
                                      <p:cBhvr>
                                        <p:cTn id="68" dur="500" fill="hold"/>
                                        <p:tgtEl>
                                          <p:spTgt spid="32789"/>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2789"/>
                                        </p:tgtEl>
                                        <p:attrNameLst>
                                          <p:attrName>ppt_y</p:attrName>
                                        </p:attrNameLst>
                                      </p:cBhvr>
                                      <p:tavLst>
                                        <p:tav tm="0">
                                          <p:val>
                                            <p:strVal val="#ppt_y"/>
                                          </p:val>
                                        </p:tav>
                                        <p:tav tm="100000">
                                          <p:val>
                                            <p:strVal val="#ppt_y"/>
                                          </p:val>
                                        </p:tav>
                                      </p:tavLst>
                                    </p:anim>
                                    <p:anim calcmode="lin" valueType="num">
                                      <p:cBhvr>
                                        <p:cTn id="70" dur="500" fill="hold"/>
                                        <p:tgtEl>
                                          <p:spTgt spid="32789"/>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2789"/>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2789"/>
                                        </p:tgtEl>
                                      </p:cBhvr>
                                    </p:animEffect>
                                  </p:childTnLst>
                                </p:cTn>
                              </p:par>
                            </p:childTnLst>
                          </p:cTn>
                        </p:par>
                        <p:par>
                          <p:cTn id="73" fill="hold">
                            <p:stCondLst>
                              <p:cond delay="11150"/>
                            </p:stCondLst>
                            <p:childTnLst>
                              <p:par>
                                <p:cTn id="74" presetID="40" presetClass="entr" presetSubtype="0" fill="hold" grpId="0" nodeType="afterEffect">
                                  <p:stCondLst>
                                    <p:cond delay="0"/>
                                  </p:stCondLst>
                                  <p:iterate type="lt">
                                    <p:tmPct val="10000"/>
                                  </p:iterate>
                                  <p:childTnLst>
                                    <p:set>
                                      <p:cBhvr>
                                        <p:cTn id="75" dur="1" fill="hold">
                                          <p:stCondLst>
                                            <p:cond delay="0"/>
                                          </p:stCondLst>
                                        </p:cTn>
                                        <p:tgtEl>
                                          <p:spTgt spid="32788"/>
                                        </p:tgtEl>
                                        <p:attrNameLst>
                                          <p:attrName>style.visibility</p:attrName>
                                        </p:attrNameLst>
                                      </p:cBhvr>
                                      <p:to>
                                        <p:strVal val="visible"/>
                                      </p:to>
                                    </p:set>
                                    <p:animEffect transition="in" filter="fade">
                                      <p:cBhvr>
                                        <p:cTn id="76" dur="1000"/>
                                        <p:tgtEl>
                                          <p:spTgt spid="32788"/>
                                        </p:tgtEl>
                                      </p:cBhvr>
                                    </p:animEffect>
                                    <p:anim calcmode="lin" valueType="num">
                                      <p:cBhvr>
                                        <p:cTn id="77" dur="1000" fill="hold"/>
                                        <p:tgtEl>
                                          <p:spTgt spid="32788"/>
                                        </p:tgtEl>
                                        <p:attrNameLst>
                                          <p:attrName>ppt_x</p:attrName>
                                        </p:attrNameLst>
                                      </p:cBhvr>
                                      <p:tavLst>
                                        <p:tav tm="0">
                                          <p:val>
                                            <p:strVal val="#ppt_x-.1"/>
                                          </p:val>
                                        </p:tav>
                                        <p:tav tm="100000">
                                          <p:val>
                                            <p:strVal val="#ppt_x"/>
                                          </p:val>
                                        </p:tav>
                                      </p:tavLst>
                                    </p:anim>
                                    <p:anim calcmode="lin" valueType="num">
                                      <p:cBhvr>
                                        <p:cTn id="78" dur="1000" fill="hold"/>
                                        <p:tgtEl>
                                          <p:spTgt spid="327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6" grpId="0" bldLvl="0" animBg="1"/>
      <p:bldP spid="32780" grpId="0"/>
      <p:bldP spid="32781" grpId="0"/>
      <p:bldP spid="32782" grpId="0"/>
      <p:bldP spid="32783" grpId="0"/>
      <p:bldP spid="32784" grpId="0"/>
      <p:bldP spid="32786" grpId="0"/>
      <p:bldP spid="32787" grpId="0"/>
      <p:bldP spid="32788" grpId="0"/>
      <p:bldP spid="32789" grpId="0"/>
      <p:bldP spid="3279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Text Box 5"/>
          <p:cNvSpPr txBox="1">
            <a:spLocks noChangeArrowheads="1"/>
          </p:cNvSpPr>
          <p:nvPr/>
        </p:nvSpPr>
        <p:spPr bwMode="auto">
          <a:xfrm>
            <a:off x="750570" y="737553"/>
            <a:ext cx="4535488" cy="398780"/>
          </a:xfrm>
          <a:prstGeom prst="rect">
            <a:avLst/>
          </a:prstGeom>
          <a:noFill/>
          <a:ln w="9525">
            <a:noFill/>
            <a:miter lim="800000"/>
          </a:ln>
          <a:effectLst/>
        </p:spPr>
        <p:txBody>
          <a:bodyPr>
            <a:spAutoFit/>
          </a:bodyPr>
          <a:lstStyle/>
          <a:p>
            <a:pPr marR="0" defTabSz="914400" eaLnBrk="1" hangingPunct="1">
              <a:spcBef>
                <a:spcPct val="50000"/>
              </a:spcBef>
              <a:buClrTx/>
              <a:buSzTx/>
              <a:buFontTx/>
              <a:buNone/>
              <a:defRPr/>
            </a:pPr>
            <a:r>
              <a:rPr kumimoji="0" lang="zh-CN" altLang="en-US" sz="2000" b="1" kern="1200" cap="none" spc="0" normalizeH="0" baseline="0" noProof="0">
                <a:effectLst/>
                <a:latin typeface="+mn-ea"/>
                <a:ea typeface="+mn-ea"/>
                <a:cs typeface="+mn-cs"/>
              </a:rPr>
              <a:t>二方连续的绘制步骤</a:t>
            </a:r>
          </a:p>
        </p:txBody>
      </p:sp>
      <p:pic>
        <p:nvPicPr>
          <p:cNvPr id="33798" name="Picture 6" descr="14"/>
          <p:cNvPicPr>
            <a:picLocks noChangeAspect="1"/>
          </p:cNvPicPr>
          <p:nvPr/>
        </p:nvPicPr>
        <p:blipFill>
          <a:blip r:embed="rId2"/>
          <a:stretch>
            <a:fillRect/>
          </a:stretch>
        </p:blipFill>
        <p:spPr>
          <a:xfrm>
            <a:off x="347584" y="605541"/>
            <a:ext cx="8280400" cy="2952750"/>
          </a:xfrm>
          <a:prstGeom prst="rect">
            <a:avLst/>
          </a:prstGeom>
          <a:noFill/>
          <a:ln w="9525">
            <a:noFill/>
          </a:ln>
        </p:spPr>
      </p:pic>
      <p:sp>
        <p:nvSpPr>
          <p:cNvPr id="33800" name="Text Box 8"/>
          <p:cNvSpPr txBox="1"/>
          <p:nvPr/>
        </p:nvSpPr>
        <p:spPr>
          <a:xfrm>
            <a:off x="900113" y="1136650"/>
            <a:ext cx="7207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en-US" altLang="zh-CN" sz="2000" dirty="0">
                <a:solidFill>
                  <a:srgbClr val="990000"/>
                </a:solidFill>
                <a:effectLst/>
                <a:latin typeface="+mn-ea"/>
              </a:rPr>
              <a:t>1.</a:t>
            </a:r>
          </a:p>
        </p:txBody>
      </p:sp>
      <p:sp>
        <p:nvSpPr>
          <p:cNvPr id="33801" name="Text Box 9"/>
          <p:cNvSpPr txBox="1"/>
          <p:nvPr/>
        </p:nvSpPr>
        <p:spPr>
          <a:xfrm>
            <a:off x="898525" y="1641475"/>
            <a:ext cx="7207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en-US" altLang="zh-CN" sz="2000" dirty="0">
                <a:solidFill>
                  <a:srgbClr val="990000"/>
                </a:solidFill>
                <a:effectLst/>
                <a:latin typeface="+mn-ea"/>
              </a:rPr>
              <a:t>2.</a:t>
            </a:r>
          </a:p>
        </p:txBody>
      </p:sp>
      <p:sp>
        <p:nvSpPr>
          <p:cNvPr id="33802" name="Text Box 10"/>
          <p:cNvSpPr txBox="1"/>
          <p:nvPr/>
        </p:nvSpPr>
        <p:spPr>
          <a:xfrm>
            <a:off x="900113" y="2214563"/>
            <a:ext cx="7207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en-US" altLang="zh-CN" sz="2000" dirty="0">
                <a:solidFill>
                  <a:srgbClr val="990000"/>
                </a:solidFill>
                <a:effectLst/>
                <a:latin typeface="+mn-ea"/>
              </a:rPr>
              <a:t>3.</a:t>
            </a:r>
          </a:p>
        </p:txBody>
      </p:sp>
      <p:sp>
        <p:nvSpPr>
          <p:cNvPr id="33803" name="Text Box 11"/>
          <p:cNvSpPr txBox="1"/>
          <p:nvPr/>
        </p:nvSpPr>
        <p:spPr>
          <a:xfrm>
            <a:off x="898525" y="3006725"/>
            <a:ext cx="7207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en-US" altLang="zh-CN" sz="2000" dirty="0">
                <a:solidFill>
                  <a:srgbClr val="990000"/>
                </a:solidFill>
                <a:effectLst/>
                <a:latin typeface="+mn-ea"/>
              </a:rPr>
              <a:t>4.</a:t>
            </a:r>
          </a:p>
        </p:txBody>
      </p:sp>
      <p:sp>
        <p:nvSpPr>
          <p:cNvPr id="33804" name="Text Box 12"/>
          <p:cNvSpPr txBox="1"/>
          <p:nvPr/>
        </p:nvSpPr>
        <p:spPr>
          <a:xfrm>
            <a:off x="1258887" y="1143000"/>
            <a:ext cx="6121400"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effectLst/>
                <a:latin typeface="+mn-ea"/>
              </a:rPr>
              <a:t>画两根平行线，并适当定出长度</a:t>
            </a:r>
          </a:p>
        </p:txBody>
      </p:sp>
      <p:sp>
        <p:nvSpPr>
          <p:cNvPr id="33805" name="Text Box 13"/>
          <p:cNvSpPr txBox="1"/>
          <p:nvPr/>
        </p:nvSpPr>
        <p:spPr>
          <a:xfrm>
            <a:off x="1258887" y="1676400"/>
            <a:ext cx="6121400"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effectLst/>
                <a:latin typeface="+mn-ea"/>
              </a:rPr>
              <a:t>根据长度划分若干等分单位</a:t>
            </a:r>
          </a:p>
        </p:txBody>
      </p:sp>
      <p:sp>
        <p:nvSpPr>
          <p:cNvPr id="33806" name="Text Box 14"/>
          <p:cNvSpPr txBox="1"/>
          <p:nvPr/>
        </p:nvSpPr>
        <p:spPr>
          <a:xfrm>
            <a:off x="1258887" y="2222500"/>
            <a:ext cx="7199313" cy="706755"/>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effectLst/>
                <a:latin typeface="+mn-ea"/>
              </a:rPr>
              <a:t>构思设计，根据内容、表现形式确定纹样的 骨式，在草稿纸上精心设计绘制出一个单独纹样。</a:t>
            </a:r>
          </a:p>
        </p:txBody>
      </p:sp>
      <p:sp>
        <p:nvSpPr>
          <p:cNvPr id="33807" name="Text Box 15"/>
          <p:cNvSpPr txBox="1"/>
          <p:nvPr/>
        </p:nvSpPr>
        <p:spPr>
          <a:xfrm>
            <a:off x="1258887" y="3014662"/>
            <a:ext cx="712787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effectLst/>
                <a:latin typeface="+mn-ea"/>
              </a:rPr>
              <a:t>将设计好的单位纹样复拓到每个单位上完成铅笔稿。着色完成。</a:t>
            </a:r>
          </a:p>
        </p:txBody>
      </p:sp>
      <p:grpSp>
        <p:nvGrpSpPr>
          <p:cNvPr id="2" name="Group 20"/>
          <p:cNvGrpSpPr/>
          <p:nvPr/>
        </p:nvGrpSpPr>
        <p:grpSpPr>
          <a:xfrm>
            <a:off x="539750" y="4043363"/>
            <a:ext cx="8064500" cy="1944687"/>
            <a:chOff x="340" y="2931"/>
            <a:chExt cx="5080" cy="1225"/>
          </a:xfrm>
        </p:grpSpPr>
        <p:sp>
          <p:nvSpPr>
            <p:cNvPr id="68634" name="Rectangle 16"/>
            <p:cNvSpPr/>
            <p:nvPr/>
          </p:nvSpPr>
          <p:spPr>
            <a:xfrm>
              <a:off x="340" y="2931"/>
              <a:ext cx="5080" cy="4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8635" name="Rectangle 17"/>
            <p:cNvSpPr/>
            <p:nvPr/>
          </p:nvSpPr>
          <p:spPr>
            <a:xfrm>
              <a:off x="340" y="4111"/>
              <a:ext cx="5080" cy="4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grpSp>
      <p:sp>
        <p:nvSpPr>
          <p:cNvPr id="33811" name="Text Box 19"/>
          <p:cNvSpPr txBox="1">
            <a:spLocks noChangeArrowheads="1"/>
          </p:cNvSpPr>
          <p:nvPr/>
        </p:nvSpPr>
        <p:spPr bwMode="auto">
          <a:xfrm>
            <a:off x="539750" y="3560763"/>
            <a:ext cx="1584325" cy="398780"/>
          </a:xfrm>
          <a:prstGeom prst="rect">
            <a:avLst/>
          </a:prstGeom>
          <a:noFill/>
          <a:ln w="9525">
            <a:noFill/>
            <a:miter lim="800000"/>
          </a:ln>
          <a:effectLst/>
        </p:spPr>
        <p:txBody>
          <a:bodyPr>
            <a:spAutoFit/>
          </a:bodyPr>
          <a:lstStyle/>
          <a:p>
            <a:pPr marR="0" defTabSz="914400" eaLnBrk="1" hangingPunct="1">
              <a:spcBef>
                <a:spcPct val="50000"/>
              </a:spcBef>
              <a:buClrTx/>
              <a:buSzTx/>
              <a:buFontTx/>
              <a:buNone/>
              <a:defRPr/>
            </a:pPr>
            <a:r>
              <a:rPr kumimoji="0" lang="zh-CN" altLang="en-US" sz="2000" kern="1200" cap="none" spc="0" normalizeH="0" baseline="0" noProof="0">
                <a:effectLst/>
                <a:latin typeface="+mn-ea"/>
                <a:ea typeface="+mn-ea"/>
                <a:cs typeface="+mn-cs"/>
              </a:rPr>
              <a:t>如图：</a:t>
            </a:r>
          </a:p>
        </p:txBody>
      </p:sp>
      <p:grpSp>
        <p:nvGrpSpPr>
          <p:cNvPr id="3" name="Group 33"/>
          <p:cNvGrpSpPr/>
          <p:nvPr/>
        </p:nvGrpSpPr>
        <p:grpSpPr>
          <a:xfrm>
            <a:off x="1547813" y="4043363"/>
            <a:ext cx="6048375" cy="1871662"/>
            <a:chOff x="975" y="2931"/>
            <a:chExt cx="3810" cy="1179"/>
          </a:xfrm>
        </p:grpSpPr>
        <p:sp>
          <p:nvSpPr>
            <p:cNvPr id="68630" name="Line 28"/>
            <p:cNvSpPr/>
            <p:nvPr/>
          </p:nvSpPr>
          <p:spPr>
            <a:xfrm>
              <a:off x="975" y="2931"/>
              <a:ext cx="0" cy="1179"/>
            </a:xfrm>
            <a:prstGeom prst="line">
              <a:avLst/>
            </a:prstGeom>
            <a:ln w="9525" cap="flat" cmpd="sng">
              <a:solidFill>
                <a:schemeClr val="tx1"/>
              </a:solidFill>
              <a:prstDash val="solid"/>
              <a:headEnd type="none" w="med" len="med"/>
              <a:tailEnd type="none" w="med" len="med"/>
            </a:ln>
          </p:spPr>
        </p:sp>
        <p:sp>
          <p:nvSpPr>
            <p:cNvPr id="68631" name="Line 29"/>
            <p:cNvSpPr/>
            <p:nvPr/>
          </p:nvSpPr>
          <p:spPr>
            <a:xfrm>
              <a:off x="2245" y="2931"/>
              <a:ext cx="0" cy="1179"/>
            </a:xfrm>
            <a:prstGeom prst="line">
              <a:avLst/>
            </a:prstGeom>
            <a:ln w="9525" cap="flat" cmpd="sng">
              <a:solidFill>
                <a:schemeClr val="tx1"/>
              </a:solidFill>
              <a:prstDash val="solid"/>
              <a:headEnd type="none" w="med" len="med"/>
              <a:tailEnd type="none" w="med" len="med"/>
            </a:ln>
          </p:spPr>
        </p:sp>
        <p:sp>
          <p:nvSpPr>
            <p:cNvPr id="68632" name="Line 30"/>
            <p:cNvSpPr/>
            <p:nvPr/>
          </p:nvSpPr>
          <p:spPr>
            <a:xfrm>
              <a:off x="3515" y="2931"/>
              <a:ext cx="0" cy="1179"/>
            </a:xfrm>
            <a:prstGeom prst="line">
              <a:avLst/>
            </a:prstGeom>
            <a:ln w="9525" cap="flat" cmpd="sng">
              <a:solidFill>
                <a:schemeClr val="tx1"/>
              </a:solidFill>
              <a:prstDash val="solid"/>
              <a:headEnd type="none" w="med" len="med"/>
              <a:tailEnd type="none" w="med" len="med"/>
            </a:ln>
          </p:spPr>
        </p:sp>
        <p:sp>
          <p:nvSpPr>
            <p:cNvPr id="68633" name="Line 31"/>
            <p:cNvSpPr/>
            <p:nvPr/>
          </p:nvSpPr>
          <p:spPr>
            <a:xfrm>
              <a:off x="4785" y="2931"/>
              <a:ext cx="0" cy="1179"/>
            </a:xfrm>
            <a:prstGeom prst="line">
              <a:avLst/>
            </a:prstGeom>
            <a:ln w="9525" cap="flat" cmpd="sng">
              <a:solidFill>
                <a:schemeClr val="tx1"/>
              </a:solidFill>
              <a:prstDash val="solid"/>
              <a:headEnd type="none" w="med" len="med"/>
              <a:tailEnd type="none" w="med" len="med"/>
            </a:ln>
          </p:spPr>
        </p:sp>
      </p:grpSp>
      <p:pic>
        <p:nvPicPr>
          <p:cNvPr id="33827" name="Picture 35" descr="25"/>
          <p:cNvPicPr>
            <a:picLocks noChangeAspect="1"/>
          </p:cNvPicPr>
          <p:nvPr/>
        </p:nvPicPr>
        <p:blipFill>
          <a:blip r:embed="rId3"/>
          <a:stretch>
            <a:fillRect/>
          </a:stretch>
        </p:blipFill>
        <p:spPr>
          <a:xfrm>
            <a:off x="3563938" y="4114800"/>
            <a:ext cx="2016125" cy="1849438"/>
          </a:xfrm>
          <a:prstGeom prst="rect">
            <a:avLst/>
          </a:prstGeom>
          <a:noFill/>
          <a:ln w="9525">
            <a:noFill/>
          </a:ln>
        </p:spPr>
      </p:pic>
      <p:pic>
        <p:nvPicPr>
          <p:cNvPr id="33829" name="Picture 37" descr="26"/>
          <p:cNvPicPr>
            <a:picLocks noChangeAspect="1"/>
          </p:cNvPicPr>
          <p:nvPr/>
        </p:nvPicPr>
        <p:blipFill>
          <a:blip r:embed="rId4"/>
          <a:stretch>
            <a:fillRect/>
          </a:stretch>
        </p:blipFill>
        <p:spPr>
          <a:xfrm>
            <a:off x="1547813" y="4170363"/>
            <a:ext cx="2016125" cy="1817687"/>
          </a:xfrm>
          <a:prstGeom prst="rect">
            <a:avLst/>
          </a:prstGeom>
          <a:noFill/>
          <a:ln w="9525">
            <a:noFill/>
          </a:ln>
        </p:spPr>
      </p:pic>
      <p:pic>
        <p:nvPicPr>
          <p:cNvPr id="33830" name="Picture 38" descr="26"/>
          <p:cNvPicPr>
            <a:picLocks noChangeAspect="1"/>
          </p:cNvPicPr>
          <p:nvPr/>
        </p:nvPicPr>
        <p:blipFill>
          <a:blip r:embed="rId4"/>
          <a:stretch>
            <a:fillRect/>
          </a:stretch>
        </p:blipFill>
        <p:spPr>
          <a:xfrm>
            <a:off x="5580063" y="4170363"/>
            <a:ext cx="2016125" cy="1817687"/>
          </a:xfrm>
          <a:prstGeom prst="rect">
            <a:avLst/>
          </a:prstGeom>
          <a:noFill/>
          <a:ln w="9525">
            <a:noFill/>
          </a:ln>
        </p:spPr>
      </p:pic>
      <p:pic>
        <p:nvPicPr>
          <p:cNvPr id="33832" name="Picture 40" descr="28"/>
          <p:cNvPicPr>
            <a:picLocks noChangeAspect="1"/>
          </p:cNvPicPr>
          <p:nvPr/>
        </p:nvPicPr>
        <p:blipFill>
          <a:blip r:embed="rId5"/>
          <a:stretch>
            <a:fillRect/>
          </a:stretch>
        </p:blipFill>
        <p:spPr>
          <a:xfrm>
            <a:off x="7524750" y="4187825"/>
            <a:ext cx="1177925" cy="1800225"/>
          </a:xfrm>
          <a:prstGeom prst="rect">
            <a:avLst/>
          </a:prstGeom>
          <a:noFill/>
          <a:ln w="9525">
            <a:noFill/>
          </a:ln>
        </p:spPr>
      </p:pic>
      <p:pic>
        <p:nvPicPr>
          <p:cNvPr id="33833" name="Picture 41" descr="27"/>
          <p:cNvPicPr>
            <a:picLocks noChangeAspect="1"/>
          </p:cNvPicPr>
          <p:nvPr/>
        </p:nvPicPr>
        <p:blipFill>
          <a:blip r:embed="rId6"/>
          <a:stretch>
            <a:fillRect/>
          </a:stretch>
        </p:blipFill>
        <p:spPr>
          <a:xfrm>
            <a:off x="481013" y="4187825"/>
            <a:ext cx="1138237" cy="18002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3798"/>
                                        </p:tgtEl>
                                        <p:attrNameLst>
                                          <p:attrName>style.visibility</p:attrName>
                                        </p:attrNameLst>
                                      </p:cBhvr>
                                      <p:to>
                                        <p:strVal val="visible"/>
                                      </p:to>
                                    </p:set>
                                    <p:animEffect transition="in" filter="wipe(down)">
                                      <p:cBhvr>
                                        <p:cTn id="7" dur="500"/>
                                        <p:tgtEl>
                                          <p:spTgt spid="33798"/>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3797"/>
                                        </p:tgtEl>
                                        <p:attrNameLst>
                                          <p:attrName>style.visibility</p:attrName>
                                        </p:attrNameLst>
                                      </p:cBhvr>
                                      <p:to>
                                        <p:strVal val="visible"/>
                                      </p:to>
                                    </p:set>
                                    <p:anim calcmode="lin" valueType="num">
                                      <p:cBhvr>
                                        <p:cTn id="11" dur="500" fill="hold"/>
                                        <p:tgtEl>
                                          <p:spTgt spid="33797"/>
                                        </p:tgtEl>
                                        <p:attrNameLst>
                                          <p:attrName>ppt_w</p:attrName>
                                        </p:attrNameLst>
                                      </p:cBhvr>
                                      <p:tavLst>
                                        <p:tav tm="0">
                                          <p:val>
                                            <p:fltVal val="0"/>
                                          </p:val>
                                        </p:tav>
                                        <p:tav tm="100000">
                                          <p:val>
                                            <p:strVal val="#ppt_w"/>
                                          </p:val>
                                        </p:tav>
                                      </p:tavLst>
                                    </p:anim>
                                    <p:anim calcmode="lin" valueType="num">
                                      <p:cBhvr>
                                        <p:cTn id="12" dur="500" fill="hold"/>
                                        <p:tgtEl>
                                          <p:spTgt spid="33797"/>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33811"/>
                                        </p:tgtEl>
                                        <p:attrNameLst>
                                          <p:attrName>style.visibility</p:attrName>
                                        </p:attrNameLst>
                                      </p:cBhvr>
                                      <p:to>
                                        <p:strVal val="visible"/>
                                      </p:to>
                                    </p:set>
                                    <p:anim calcmode="lin" valueType="num">
                                      <p:cBhvr>
                                        <p:cTn id="16" dur="500" fill="hold"/>
                                        <p:tgtEl>
                                          <p:spTgt spid="33811"/>
                                        </p:tgtEl>
                                        <p:attrNameLst>
                                          <p:attrName>ppt_w</p:attrName>
                                        </p:attrNameLst>
                                      </p:cBhvr>
                                      <p:tavLst>
                                        <p:tav tm="0">
                                          <p:val>
                                            <p:fltVal val="0"/>
                                          </p:val>
                                        </p:tav>
                                        <p:tav tm="100000">
                                          <p:val>
                                            <p:strVal val="#ppt_w"/>
                                          </p:val>
                                        </p:tav>
                                      </p:tavLst>
                                    </p:anim>
                                    <p:anim calcmode="lin" valueType="num">
                                      <p:cBhvr>
                                        <p:cTn id="17" dur="500" fill="hold"/>
                                        <p:tgtEl>
                                          <p:spTgt spid="33811"/>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3800"/>
                                        </p:tgtEl>
                                        <p:attrNameLst>
                                          <p:attrName>style.visibility</p:attrName>
                                        </p:attrNameLst>
                                      </p:cBhvr>
                                      <p:to>
                                        <p:strVal val="visible"/>
                                      </p:to>
                                    </p:set>
                                    <p:anim calcmode="lin" valueType="num">
                                      <p:cBhvr>
                                        <p:cTn id="21" dur="500" fill="hold"/>
                                        <p:tgtEl>
                                          <p:spTgt spid="3380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3800"/>
                                        </p:tgtEl>
                                        <p:attrNameLst>
                                          <p:attrName>ppt_y</p:attrName>
                                        </p:attrNameLst>
                                      </p:cBhvr>
                                      <p:tavLst>
                                        <p:tav tm="0">
                                          <p:val>
                                            <p:strVal val="#ppt_y"/>
                                          </p:val>
                                        </p:tav>
                                        <p:tav tm="100000">
                                          <p:val>
                                            <p:strVal val="#ppt_y"/>
                                          </p:val>
                                        </p:tav>
                                      </p:tavLst>
                                    </p:anim>
                                    <p:anim calcmode="lin" valueType="num">
                                      <p:cBhvr>
                                        <p:cTn id="23" dur="500" fill="hold"/>
                                        <p:tgtEl>
                                          <p:spTgt spid="3380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380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3800"/>
                                        </p:tgtEl>
                                      </p:cBhvr>
                                    </p:animEffect>
                                  </p:childTnLst>
                                </p:cTn>
                              </p:par>
                            </p:childTnLst>
                          </p:cTn>
                        </p:par>
                        <p:par>
                          <p:cTn id="26" fill="hold">
                            <p:stCondLst>
                              <p:cond delay="2049"/>
                            </p:stCondLst>
                            <p:childTnLst>
                              <p:par>
                                <p:cTn id="27" presetID="40" presetClass="entr" presetSubtype="0" fill="hold" grpId="0" nodeType="afterEffect">
                                  <p:stCondLst>
                                    <p:cond delay="0"/>
                                  </p:stCondLst>
                                  <p:iterate type="lt">
                                    <p:tmPct val="10000"/>
                                  </p:iterate>
                                  <p:childTnLst>
                                    <p:set>
                                      <p:cBhvr>
                                        <p:cTn id="28" dur="1" fill="hold">
                                          <p:stCondLst>
                                            <p:cond delay="0"/>
                                          </p:stCondLst>
                                        </p:cTn>
                                        <p:tgtEl>
                                          <p:spTgt spid="33804"/>
                                        </p:tgtEl>
                                        <p:attrNameLst>
                                          <p:attrName>style.visibility</p:attrName>
                                        </p:attrNameLst>
                                      </p:cBhvr>
                                      <p:to>
                                        <p:strVal val="visible"/>
                                      </p:to>
                                    </p:set>
                                    <p:animEffect transition="in" filter="fade">
                                      <p:cBhvr>
                                        <p:cTn id="29" dur="1000"/>
                                        <p:tgtEl>
                                          <p:spTgt spid="33804"/>
                                        </p:tgtEl>
                                      </p:cBhvr>
                                    </p:animEffect>
                                    <p:anim calcmode="lin" valueType="num">
                                      <p:cBhvr>
                                        <p:cTn id="30" dur="1000" fill="hold"/>
                                        <p:tgtEl>
                                          <p:spTgt spid="33804"/>
                                        </p:tgtEl>
                                        <p:attrNameLst>
                                          <p:attrName>ppt_x</p:attrName>
                                        </p:attrNameLst>
                                      </p:cBhvr>
                                      <p:tavLst>
                                        <p:tav tm="0">
                                          <p:val>
                                            <p:strVal val="#ppt_x-.1"/>
                                          </p:val>
                                        </p:tav>
                                        <p:tav tm="100000">
                                          <p:val>
                                            <p:strVal val="#ppt_x"/>
                                          </p:val>
                                        </p:tav>
                                      </p:tavLst>
                                    </p:anim>
                                    <p:anim calcmode="lin" valueType="num">
                                      <p:cBhvr>
                                        <p:cTn id="31" dur="1000" fill="hold"/>
                                        <p:tgtEl>
                                          <p:spTgt spid="3380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1000" fill="hold"/>
                                        <p:tgtEl>
                                          <p:spTgt spid="2"/>
                                        </p:tgtEl>
                                        <p:attrNameLst>
                                          <p:attrName>ppt_x</p:attrName>
                                        </p:attrNameLst>
                                      </p:cBhvr>
                                      <p:tavLst>
                                        <p:tav tm="0">
                                          <p:val>
                                            <p:strVal val="#ppt_x-.2"/>
                                          </p:val>
                                        </p:tav>
                                        <p:tav tm="100000">
                                          <p:val>
                                            <p:strVal val="#ppt_x"/>
                                          </p:val>
                                        </p:tav>
                                      </p:tavLst>
                                    </p:anim>
                                    <p:anim calcmode="lin" valueType="num">
                                      <p:cBhvr>
                                        <p:cTn id="37"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8" dur="1000"/>
                                        <p:tgtEl>
                                          <p:spTgt spid="2"/>
                                        </p:tgtEl>
                                      </p:cBhvr>
                                    </p:animEffect>
                                  </p:childTnLst>
                                </p:cTn>
                              </p:par>
                            </p:childTnLst>
                          </p:cTn>
                        </p:par>
                        <p:par>
                          <p:cTn id="39" fill="hold">
                            <p:stCondLst>
                              <p:cond delay="10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33801"/>
                                        </p:tgtEl>
                                        <p:attrNameLst>
                                          <p:attrName>style.visibility</p:attrName>
                                        </p:attrNameLst>
                                      </p:cBhvr>
                                      <p:to>
                                        <p:strVal val="visible"/>
                                      </p:to>
                                    </p:set>
                                    <p:anim calcmode="lin" valueType="num">
                                      <p:cBhvr>
                                        <p:cTn id="42" dur="500" fill="hold"/>
                                        <p:tgtEl>
                                          <p:spTgt spid="33801"/>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3801"/>
                                        </p:tgtEl>
                                        <p:attrNameLst>
                                          <p:attrName>ppt_y</p:attrName>
                                        </p:attrNameLst>
                                      </p:cBhvr>
                                      <p:tavLst>
                                        <p:tav tm="0">
                                          <p:val>
                                            <p:strVal val="#ppt_y"/>
                                          </p:val>
                                        </p:tav>
                                        <p:tav tm="100000">
                                          <p:val>
                                            <p:strVal val="#ppt_y"/>
                                          </p:val>
                                        </p:tav>
                                      </p:tavLst>
                                    </p:anim>
                                    <p:anim calcmode="lin" valueType="num">
                                      <p:cBhvr>
                                        <p:cTn id="44" dur="500" fill="hold"/>
                                        <p:tgtEl>
                                          <p:spTgt spid="33801"/>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3801"/>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3801"/>
                                        </p:tgtEl>
                                      </p:cBhvr>
                                    </p:animEffect>
                                  </p:childTnLst>
                                </p:cTn>
                              </p:par>
                            </p:childTnLst>
                          </p:cTn>
                        </p:par>
                        <p:par>
                          <p:cTn id="47" fill="hold">
                            <p:stCondLst>
                              <p:cond delay="1549"/>
                            </p:stCondLst>
                            <p:childTnLst>
                              <p:par>
                                <p:cTn id="48" presetID="40" presetClass="entr" presetSubtype="0" fill="hold" grpId="0" nodeType="afterEffect">
                                  <p:stCondLst>
                                    <p:cond delay="0"/>
                                  </p:stCondLst>
                                  <p:iterate type="lt">
                                    <p:tmPct val="10000"/>
                                  </p:iterate>
                                  <p:childTnLst>
                                    <p:set>
                                      <p:cBhvr>
                                        <p:cTn id="49" dur="1" fill="hold">
                                          <p:stCondLst>
                                            <p:cond delay="0"/>
                                          </p:stCondLst>
                                        </p:cTn>
                                        <p:tgtEl>
                                          <p:spTgt spid="33805"/>
                                        </p:tgtEl>
                                        <p:attrNameLst>
                                          <p:attrName>style.visibility</p:attrName>
                                        </p:attrNameLst>
                                      </p:cBhvr>
                                      <p:to>
                                        <p:strVal val="visible"/>
                                      </p:to>
                                    </p:set>
                                    <p:animEffect transition="in" filter="fade">
                                      <p:cBhvr>
                                        <p:cTn id="50" dur="1000"/>
                                        <p:tgtEl>
                                          <p:spTgt spid="33805"/>
                                        </p:tgtEl>
                                      </p:cBhvr>
                                    </p:animEffect>
                                    <p:anim calcmode="lin" valueType="num">
                                      <p:cBhvr>
                                        <p:cTn id="51" dur="1000" fill="hold"/>
                                        <p:tgtEl>
                                          <p:spTgt spid="33805"/>
                                        </p:tgtEl>
                                        <p:attrNameLst>
                                          <p:attrName>ppt_x</p:attrName>
                                        </p:attrNameLst>
                                      </p:cBhvr>
                                      <p:tavLst>
                                        <p:tav tm="0">
                                          <p:val>
                                            <p:strVal val="#ppt_x-.1"/>
                                          </p:val>
                                        </p:tav>
                                        <p:tav tm="100000">
                                          <p:val>
                                            <p:strVal val="#ppt_x"/>
                                          </p:val>
                                        </p:tav>
                                      </p:tavLst>
                                    </p:anim>
                                    <p:anim calcmode="lin" valueType="num">
                                      <p:cBhvr>
                                        <p:cTn id="52" dur="1000" fill="hold"/>
                                        <p:tgtEl>
                                          <p:spTgt spid="33805"/>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9" presetClass="entr" presetSubtype="0" fill="hold" nodeType="click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1000" fill="hold"/>
                                        <p:tgtEl>
                                          <p:spTgt spid="3"/>
                                        </p:tgtEl>
                                        <p:attrNameLst>
                                          <p:attrName>ppt_x</p:attrName>
                                        </p:attrNameLst>
                                      </p:cBhvr>
                                      <p:tavLst>
                                        <p:tav tm="0">
                                          <p:val>
                                            <p:strVal val="#ppt_x-.2"/>
                                          </p:val>
                                        </p:tav>
                                        <p:tav tm="100000">
                                          <p:val>
                                            <p:strVal val="#ppt_x"/>
                                          </p:val>
                                        </p:tav>
                                      </p:tavLst>
                                    </p:anim>
                                    <p:anim calcmode="lin" valueType="num">
                                      <p:cBhvr>
                                        <p:cTn id="5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59" dur="1000"/>
                                        <p:tgtEl>
                                          <p:spTgt spid="3"/>
                                        </p:tgtEl>
                                      </p:cBhvr>
                                    </p:animEffect>
                                  </p:childTnLst>
                                </p:cTn>
                              </p:par>
                            </p:childTnLst>
                          </p:cTn>
                        </p:par>
                        <p:par>
                          <p:cTn id="60" fill="hold">
                            <p:stCondLst>
                              <p:cond delay="10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33802"/>
                                        </p:tgtEl>
                                        <p:attrNameLst>
                                          <p:attrName>style.visibility</p:attrName>
                                        </p:attrNameLst>
                                      </p:cBhvr>
                                      <p:to>
                                        <p:strVal val="visible"/>
                                      </p:to>
                                    </p:set>
                                    <p:anim calcmode="lin" valueType="num">
                                      <p:cBhvr>
                                        <p:cTn id="63" dur="500" fill="hold"/>
                                        <p:tgtEl>
                                          <p:spTgt spid="33802"/>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33802"/>
                                        </p:tgtEl>
                                        <p:attrNameLst>
                                          <p:attrName>ppt_y</p:attrName>
                                        </p:attrNameLst>
                                      </p:cBhvr>
                                      <p:tavLst>
                                        <p:tav tm="0">
                                          <p:val>
                                            <p:strVal val="#ppt_y"/>
                                          </p:val>
                                        </p:tav>
                                        <p:tav tm="100000">
                                          <p:val>
                                            <p:strVal val="#ppt_y"/>
                                          </p:val>
                                        </p:tav>
                                      </p:tavLst>
                                    </p:anim>
                                    <p:anim calcmode="lin" valueType="num">
                                      <p:cBhvr>
                                        <p:cTn id="65" dur="500" fill="hold"/>
                                        <p:tgtEl>
                                          <p:spTgt spid="33802"/>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33802"/>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33802"/>
                                        </p:tgtEl>
                                      </p:cBhvr>
                                    </p:animEffect>
                                  </p:childTnLst>
                                </p:cTn>
                              </p:par>
                            </p:childTnLst>
                          </p:cTn>
                        </p:par>
                        <p:par>
                          <p:cTn id="68" fill="hold">
                            <p:stCondLst>
                              <p:cond delay="1549"/>
                            </p:stCondLst>
                            <p:childTnLst>
                              <p:par>
                                <p:cTn id="69" presetID="40" presetClass="entr" presetSubtype="0" fill="hold" grpId="0" nodeType="afterEffect">
                                  <p:stCondLst>
                                    <p:cond delay="0"/>
                                  </p:stCondLst>
                                  <p:iterate type="lt">
                                    <p:tmPct val="10000"/>
                                  </p:iterate>
                                  <p:childTnLst>
                                    <p:set>
                                      <p:cBhvr>
                                        <p:cTn id="70" dur="1" fill="hold">
                                          <p:stCondLst>
                                            <p:cond delay="0"/>
                                          </p:stCondLst>
                                        </p:cTn>
                                        <p:tgtEl>
                                          <p:spTgt spid="33806"/>
                                        </p:tgtEl>
                                        <p:attrNameLst>
                                          <p:attrName>style.visibility</p:attrName>
                                        </p:attrNameLst>
                                      </p:cBhvr>
                                      <p:to>
                                        <p:strVal val="visible"/>
                                      </p:to>
                                    </p:set>
                                    <p:animEffect transition="in" filter="fade">
                                      <p:cBhvr>
                                        <p:cTn id="71" dur="1000"/>
                                        <p:tgtEl>
                                          <p:spTgt spid="33806"/>
                                        </p:tgtEl>
                                      </p:cBhvr>
                                    </p:animEffect>
                                    <p:anim calcmode="lin" valueType="num">
                                      <p:cBhvr>
                                        <p:cTn id="72" dur="1000" fill="hold"/>
                                        <p:tgtEl>
                                          <p:spTgt spid="33806"/>
                                        </p:tgtEl>
                                        <p:attrNameLst>
                                          <p:attrName>ppt_x</p:attrName>
                                        </p:attrNameLst>
                                      </p:cBhvr>
                                      <p:tavLst>
                                        <p:tav tm="0">
                                          <p:val>
                                            <p:strVal val="#ppt_x-.1"/>
                                          </p:val>
                                        </p:tav>
                                        <p:tav tm="100000">
                                          <p:val>
                                            <p:strVal val="#ppt_x"/>
                                          </p:val>
                                        </p:tav>
                                      </p:tavLst>
                                    </p:anim>
                                    <p:anim calcmode="lin" valueType="num">
                                      <p:cBhvr>
                                        <p:cTn id="73" dur="1000" fill="hold"/>
                                        <p:tgtEl>
                                          <p:spTgt spid="33806"/>
                                        </p:tgtEl>
                                        <p:attrNameLst>
                                          <p:attrName>ppt_y</p:attrName>
                                        </p:attrNameLst>
                                      </p:cBhvr>
                                      <p:tavLst>
                                        <p:tav tm="0">
                                          <p:val>
                                            <p:strVal val="#ppt_y"/>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9" presetClass="entr" presetSubtype="0" fill="hold" nodeType="clickEffect">
                                  <p:stCondLst>
                                    <p:cond delay="0"/>
                                  </p:stCondLst>
                                  <p:childTnLst>
                                    <p:set>
                                      <p:cBhvr>
                                        <p:cTn id="77" dur="1" fill="hold">
                                          <p:stCondLst>
                                            <p:cond delay="0"/>
                                          </p:stCondLst>
                                        </p:cTn>
                                        <p:tgtEl>
                                          <p:spTgt spid="33827"/>
                                        </p:tgtEl>
                                        <p:attrNameLst>
                                          <p:attrName>style.visibility</p:attrName>
                                        </p:attrNameLst>
                                      </p:cBhvr>
                                      <p:to>
                                        <p:strVal val="visible"/>
                                      </p:to>
                                    </p:set>
                                    <p:anim calcmode="lin" valueType="num">
                                      <p:cBhvr>
                                        <p:cTn id="78" dur="1000" fill="hold"/>
                                        <p:tgtEl>
                                          <p:spTgt spid="33827"/>
                                        </p:tgtEl>
                                        <p:attrNameLst>
                                          <p:attrName>ppt_x</p:attrName>
                                        </p:attrNameLst>
                                      </p:cBhvr>
                                      <p:tavLst>
                                        <p:tav tm="0">
                                          <p:val>
                                            <p:strVal val="#ppt_x-.2"/>
                                          </p:val>
                                        </p:tav>
                                        <p:tav tm="100000">
                                          <p:val>
                                            <p:strVal val="#ppt_x"/>
                                          </p:val>
                                        </p:tav>
                                      </p:tavLst>
                                    </p:anim>
                                    <p:anim calcmode="lin" valueType="num">
                                      <p:cBhvr>
                                        <p:cTn id="79" dur="1000" fill="hold"/>
                                        <p:tgtEl>
                                          <p:spTgt spid="33827"/>
                                        </p:tgtEl>
                                        <p:attrNameLst>
                                          <p:attrName>ppt_y</p:attrName>
                                        </p:attrNameLst>
                                      </p:cBhvr>
                                      <p:tavLst>
                                        <p:tav tm="0">
                                          <p:val>
                                            <p:strVal val="#ppt_y"/>
                                          </p:val>
                                        </p:tav>
                                        <p:tav tm="100000">
                                          <p:val>
                                            <p:strVal val="#ppt_y"/>
                                          </p:val>
                                        </p:tav>
                                      </p:tavLst>
                                    </p:anim>
                                    <p:animEffect transition="in" filter="wipe(right)" prLst="gradientSize: 0.1">
                                      <p:cBhvr>
                                        <p:cTn id="80" dur="1000"/>
                                        <p:tgtEl>
                                          <p:spTgt spid="33827"/>
                                        </p:tgtEl>
                                      </p:cBhvr>
                                    </p:animEffect>
                                  </p:childTnLst>
                                </p:cTn>
                              </p:par>
                            </p:childTnLst>
                          </p:cTn>
                        </p:par>
                        <p:par>
                          <p:cTn id="81" fill="hold">
                            <p:stCondLst>
                              <p:cond delay="1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33803"/>
                                        </p:tgtEl>
                                        <p:attrNameLst>
                                          <p:attrName>style.visibility</p:attrName>
                                        </p:attrNameLst>
                                      </p:cBhvr>
                                      <p:to>
                                        <p:strVal val="visible"/>
                                      </p:to>
                                    </p:set>
                                    <p:anim calcmode="lin" valueType="num">
                                      <p:cBhvr>
                                        <p:cTn id="84" dur="500" fill="hold"/>
                                        <p:tgtEl>
                                          <p:spTgt spid="33803"/>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33803"/>
                                        </p:tgtEl>
                                        <p:attrNameLst>
                                          <p:attrName>ppt_y</p:attrName>
                                        </p:attrNameLst>
                                      </p:cBhvr>
                                      <p:tavLst>
                                        <p:tav tm="0">
                                          <p:val>
                                            <p:strVal val="#ppt_y"/>
                                          </p:val>
                                        </p:tav>
                                        <p:tav tm="100000">
                                          <p:val>
                                            <p:strVal val="#ppt_y"/>
                                          </p:val>
                                        </p:tav>
                                      </p:tavLst>
                                    </p:anim>
                                    <p:anim calcmode="lin" valueType="num">
                                      <p:cBhvr>
                                        <p:cTn id="86" dur="500" fill="hold"/>
                                        <p:tgtEl>
                                          <p:spTgt spid="33803"/>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33803"/>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33803"/>
                                        </p:tgtEl>
                                      </p:cBhvr>
                                    </p:animEffect>
                                  </p:childTnLst>
                                </p:cTn>
                              </p:par>
                            </p:childTnLst>
                          </p:cTn>
                        </p:par>
                        <p:par>
                          <p:cTn id="89" fill="hold">
                            <p:stCondLst>
                              <p:cond delay="1549"/>
                            </p:stCondLst>
                            <p:childTnLst>
                              <p:par>
                                <p:cTn id="90" presetID="40" presetClass="entr" presetSubtype="0" fill="hold" grpId="0" nodeType="afterEffect">
                                  <p:stCondLst>
                                    <p:cond delay="0"/>
                                  </p:stCondLst>
                                  <p:iterate type="lt">
                                    <p:tmPct val="10000"/>
                                  </p:iterate>
                                  <p:childTnLst>
                                    <p:set>
                                      <p:cBhvr>
                                        <p:cTn id="91" dur="1" fill="hold">
                                          <p:stCondLst>
                                            <p:cond delay="0"/>
                                          </p:stCondLst>
                                        </p:cTn>
                                        <p:tgtEl>
                                          <p:spTgt spid="33807"/>
                                        </p:tgtEl>
                                        <p:attrNameLst>
                                          <p:attrName>style.visibility</p:attrName>
                                        </p:attrNameLst>
                                      </p:cBhvr>
                                      <p:to>
                                        <p:strVal val="visible"/>
                                      </p:to>
                                    </p:set>
                                    <p:animEffect transition="in" filter="fade">
                                      <p:cBhvr>
                                        <p:cTn id="92" dur="1000"/>
                                        <p:tgtEl>
                                          <p:spTgt spid="33807"/>
                                        </p:tgtEl>
                                      </p:cBhvr>
                                    </p:animEffect>
                                    <p:anim calcmode="lin" valueType="num">
                                      <p:cBhvr>
                                        <p:cTn id="93" dur="1000" fill="hold"/>
                                        <p:tgtEl>
                                          <p:spTgt spid="33807"/>
                                        </p:tgtEl>
                                        <p:attrNameLst>
                                          <p:attrName>ppt_x</p:attrName>
                                        </p:attrNameLst>
                                      </p:cBhvr>
                                      <p:tavLst>
                                        <p:tav tm="0">
                                          <p:val>
                                            <p:strVal val="#ppt_x-.1"/>
                                          </p:val>
                                        </p:tav>
                                        <p:tav tm="100000">
                                          <p:val>
                                            <p:strVal val="#ppt_x"/>
                                          </p:val>
                                        </p:tav>
                                      </p:tavLst>
                                    </p:anim>
                                    <p:anim calcmode="lin" valueType="num">
                                      <p:cBhvr>
                                        <p:cTn id="94" dur="1000" fill="hold"/>
                                        <p:tgtEl>
                                          <p:spTgt spid="33807"/>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9" presetClass="entr" presetSubtype="0" fill="hold" nodeType="clickEffect">
                                  <p:stCondLst>
                                    <p:cond delay="0"/>
                                  </p:stCondLst>
                                  <p:childTnLst>
                                    <p:set>
                                      <p:cBhvr>
                                        <p:cTn id="98" dur="1" fill="hold">
                                          <p:stCondLst>
                                            <p:cond delay="0"/>
                                          </p:stCondLst>
                                        </p:cTn>
                                        <p:tgtEl>
                                          <p:spTgt spid="33829"/>
                                        </p:tgtEl>
                                        <p:attrNameLst>
                                          <p:attrName>style.visibility</p:attrName>
                                        </p:attrNameLst>
                                      </p:cBhvr>
                                      <p:to>
                                        <p:strVal val="visible"/>
                                      </p:to>
                                    </p:set>
                                    <p:anim calcmode="lin" valueType="num">
                                      <p:cBhvr>
                                        <p:cTn id="99" dur="1000" fill="hold"/>
                                        <p:tgtEl>
                                          <p:spTgt spid="33829"/>
                                        </p:tgtEl>
                                        <p:attrNameLst>
                                          <p:attrName>ppt_x</p:attrName>
                                        </p:attrNameLst>
                                      </p:cBhvr>
                                      <p:tavLst>
                                        <p:tav tm="0">
                                          <p:val>
                                            <p:strVal val="#ppt_x-.2"/>
                                          </p:val>
                                        </p:tav>
                                        <p:tav tm="100000">
                                          <p:val>
                                            <p:strVal val="#ppt_x"/>
                                          </p:val>
                                        </p:tav>
                                      </p:tavLst>
                                    </p:anim>
                                    <p:anim calcmode="lin" valueType="num">
                                      <p:cBhvr>
                                        <p:cTn id="100" dur="1000" fill="hold"/>
                                        <p:tgtEl>
                                          <p:spTgt spid="33829"/>
                                        </p:tgtEl>
                                        <p:attrNameLst>
                                          <p:attrName>ppt_y</p:attrName>
                                        </p:attrNameLst>
                                      </p:cBhvr>
                                      <p:tavLst>
                                        <p:tav tm="0">
                                          <p:val>
                                            <p:strVal val="#ppt_y"/>
                                          </p:val>
                                        </p:tav>
                                        <p:tav tm="100000">
                                          <p:val>
                                            <p:strVal val="#ppt_y"/>
                                          </p:val>
                                        </p:tav>
                                      </p:tavLst>
                                    </p:anim>
                                    <p:animEffect transition="in" filter="wipe(right)" prLst="gradientSize: 0.1">
                                      <p:cBhvr>
                                        <p:cTn id="101" dur="1000"/>
                                        <p:tgtEl>
                                          <p:spTgt spid="33829"/>
                                        </p:tgtEl>
                                      </p:cBhvr>
                                    </p:animEffect>
                                  </p:childTnLst>
                                </p:cTn>
                              </p:par>
                            </p:childTnLst>
                          </p:cTn>
                        </p:par>
                        <p:par>
                          <p:cTn id="102" fill="hold">
                            <p:stCondLst>
                              <p:cond delay="1000"/>
                            </p:stCondLst>
                            <p:childTnLst>
                              <p:par>
                                <p:cTn id="103" presetID="29" presetClass="entr" presetSubtype="0" fill="hold" nodeType="afterEffect">
                                  <p:stCondLst>
                                    <p:cond delay="0"/>
                                  </p:stCondLst>
                                  <p:childTnLst>
                                    <p:set>
                                      <p:cBhvr>
                                        <p:cTn id="104" dur="1" fill="hold">
                                          <p:stCondLst>
                                            <p:cond delay="0"/>
                                          </p:stCondLst>
                                        </p:cTn>
                                        <p:tgtEl>
                                          <p:spTgt spid="33830"/>
                                        </p:tgtEl>
                                        <p:attrNameLst>
                                          <p:attrName>style.visibility</p:attrName>
                                        </p:attrNameLst>
                                      </p:cBhvr>
                                      <p:to>
                                        <p:strVal val="visible"/>
                                      </p:to>
                                    </p:set>
                                    <p:anim calcmode="lin" valueType="num">
                                      <p:cBhvr>
                                        <p:cTn id="105" dur="1000" fill="hold"/>
                                        <p:tgtEl>
                                          <p:spTgt spid="33830"/>
                                        </p:tgtEl>
                                        <p:attrNameLst>
                                          <p:attrName>ppt_x</p:attrName>
                                        </p:attrNameLst>
                                      </p:cBhvr>
                                      <p:tavLst>
                                        <p:tav tm="0">
                                          <p:val>
                                            <p:strVal val="#ppt_x-.2"/>
                                          </p:val>
                                        </p:tav>
                                        <p:tav tm="100000">
                                          <p:val>
                                            <p:strVal val="#ppt_x"/>
                                          </p:val>
                                        </p:tav>
                                      </p:tavLst>
                                    </p:anim>
                                    <p:anim calcmode="lin" valueType="num">
                                      <p:cBhvr>
                                        <p:cTn id="106" dur="1000" fill="hold"/>
                                        <p:tgtEl>
                                          <p:spTgt spid="33830"/>
                                        </p:tgtEl>
                                        <p:attrNameLst>
                                          <p:attrName>ppt_y</p:attrName>
                                        </p:attrNameLst>
                                      </p:cBhvr>
                                      <p:tavLst>
                                        <p:tav tm="0">
                                          <p:val>
                                            <p:strVal val="#ppt_y"/>
                                          </p:val>
                                        </p:tav>
                                        <p:tav tm="100000">
                                          <p:val>
                                            <p:strVal val="#ppt_y"/>
                                          </p:val>
                                        </p:tav>
                                      </p:tavLst>
                                    </p:anim>
                                    <p:animEffect transition="in" filter="wipe(right)" prLst="gradientSize: 0.1">
                                      <p:cBhvr>
                                        <p:cTn id="107" dur="1000"/>
                                        <p:tgtEl>
                                          <p:spTgt spid="33830"/>
                                        </p:tgtEl>
                                      </p:cBhvr>
                                    </p:animEffect>
                                  </p:childTnLst>
                                </p:cTn>
                              </p:par>
                            </p:childTnLst>
                          </p:cTn>
                        </p:par>
                        <p:par>
                          <p:cTn id="108" fill="hold">
                            <p:stCondLst>
                              <p:cond delay="2000"/>
                            </p:stCondLst>
                            <p:childTnLst>
                              <p:par>
                                <p:cTn id="109" presetID="29" presetClass="entr" presetSubtype="0" fill="hold" nodeType="afterEffect">
                                  <p:stCondLst>
                                    <p:cond delay="0"/>
                                  </p:stCondLst>
                                  <p:childTnLst>
                                    <p:set>
                                      <p:cBhvr>
                                        <p:cTn id="110" dur="1" fill="hold">
                                          <p:stCondLst>
                                            <p:cond delay="0"/>
                                          </p:stCondLst>
                                        </p:cTn>
                                        <p:tgtEl>
                                          <p:spTgt spid="33832"/>
                                        </p:tgtEl>
                                        <p:attrNameLst>
                                          <p:attrName>style.visibility</p:attrName>
                                        </p:attrNameLst>
                                      </p:cBhvr>
                                      <p:to>
                                        <p:strVal val="visible"/>
                                      </p:to>
                                    </p:set>
                                    <p:anim calcmode="lin" valueType="num">
                                      <p:cBhvr>
                                        <p:cTn id="111" dur="1000" fill="hold"/>
                                        <p:tgtEl>
                                          <p:spTgt spid="33832"/>
                                        </p:tgtEl>
                                        <p:attrNameLst>
                                          <p:attrName>ppt_x</p:attrName>
                                        </p:attrNameLst>
                                      </p:cBhvr>
                                      <p:tavLst>
                                        <p:tav tm="0">
                                          <p:val>
                                            <p:strVal val="#ppt_x-.2"/>
                                          </p:val>
                                        </p:tav>
                                        <p:tav tm="100000">
                                          <p:val>
                                            <p:strVal val="#ppt_x"/>
                                          </p:val>
                                        </p:tav>
                                      </p:tavLst>
                                    </p:anim>
                                    <p:anim calcmode="lin" valueType="num">
                                      <p:cBhvr>
                                        <p:cTn id="112" dur="1000" fill="hold"/>
                                        <p:tgtEl>
                                          <p:spTgt spid="33832"/>
                                        </p:tgtEl>
                                        <p:attrNameLst>
                                          <p:attrName>ppt_y</p:attrName>
                                        </p:attrNameLst>
                                      </p:cBhvr>
                                      <p:tavLst>
                                        <p:tav tm="0">
                                          <p:val>
                                            <p:strVal val="#ppt_y"/>
                                          </p:val>
                                        </p:tav>
                                        <p:tav tm="100000">
                                          <p:val>
                                            <p:strVal val="#ppt_y"/>
                                          </p:val>
                                        </p:tav>
                                      </p:tavLst>
                                    </p:anim>
                                    <p:animEffect transition="in" filter="wipe(right)" prLst="gradientSize: 0.1">
                                      <p:cBhvr>
                                        <p:cTn id="113" dur="1000"/>
                                        <p:tgtEl>
                                          <p:spTgt spid="33832"/>
                                        </p:tgtEl>
                                      </p:cBhvr>
                                    </p:animEffect>
                                  </p:childTnLst>
                                </p:cTn>
                              </p:par>
                            </p:childTnLst>
                          </p:cTn>
                        </p:par>
                        <p:par>
                          <p:cTn id="114" fill="hold">
                            <p:stCondLst>
                              <p:cond delay="3000"/>
                            </p:stCondLst>
                            <p:childTnLst>
                              <p:par>
                                <p:cTn id="115" presetID="29" presetClass="entr" presetSubtype="0" fill="hold" nodeType="afterEffect">
                                  <p:stCondLst>
                                    <p:cond delay="0"/>
                                  </p:stCondLst>
                                  <p:childTnLst>
                                    <p:set>
                                      <p:cBhvr>
                                        <p:cTn id="116" dur="1" fill="hold">
                                          <p:stCondLst>
                                            <p:cond delay="0"/>
                                          </p:stCondLst>
                                        </p:cTn>
                                        <p:tgtEl>
                                          <p:spTgt spid="33833"/>
                                        </p:tgtEl>
                                        <p:attrNameLst>
                                          <p:attrName>style.visibility</p:attrName>
                                        </p:attrNameLst>
                                      </p:cBhvr>
                                      <p:to>
                                        <p:strVal val="visible"/>
                                      </p:to>
                                    </p:set>
                                    <p:anim calcmode="lin" valueType="num">
                                      <p:cBhvr>
                                        <p:cTn id="117" dur="1000" fill="hold"/>
                                        <p:tgtEl>
                                          <p:spTgt spid="33833"/>
                                        </p:tgtEl>
                                        <p:attrNameLst>
                                          <p:attrName>ppt_x</p:attrName>
                                        </p:attrNameLst>
                                      </p:cBhvr>
                                      <p:tavLst>
                                        <p:tav tm="0">
                                          <p:val>
                                            <p:strVal val="#ppt_x-.2"/>
                                          </p:val>
                                        </p:tav>
                                        <p:tav tm="100000">
                                          <p:val>
                                            <p:strVal val="#ppt_x"/>
                                          </p:val>
                                        </p:tav>
                                      </p:tavLst>
                                    </p:anim>
                                    <p:anim calcmode="lin" valueType="num">
                                      <p:cBhvr>
                                        <p:cTn id="118" dur="1000" fill="hold"/>
                                        <p:tgtEl>
                                          <p:spTgt spid="33833"/>
                                        </p:tgtEl>
                                        <p:attrNameLst>
                                          <p:attrName>ppt_y</p:attrName>
                                        </p:attrNameLst>
                                      </p:cBhvr>
                                      <p:tavLst>
                                        <p:tav tm="0">
                                          <p:val>
                                            <p:strVal val="#ppt_y"/>
                                          </p:val>
                                        </p:tav>
                                        <p:tav tm="100000">
                                          <p:val>
                                            <p:strVal val="#ppt_y"/>
                                          </p:val>
                                        </p:tav>
                                      </p:tavLst>
                                    </p:anim>
                                    <p:animEffect transition="in" filter="wipe(right)" prLst="gradientSize: 0.1">
                                      <p:cBhvr>
                                        <p:cTn id="119" dur="1000"/>
                                        <p:tgtEl>
                                          <p:spTgt spid="33833"/>
                                        </p:tgtEl>
                                      </p:cBhvr>
                                    </p:animEffect>
                                  </p:childTnLst>
                                </p:cTn>
                              </p:par>
                            </p:childTnLst>
                          </p:cTn>
                        </p:par>
                        <p:par>
                          <p:cTn id="120" fill="hold">
                            <p:stCondLst>
                              <p:cond delay="4000"/>
                            </p:stCondLst>
                            <p:childTnLst>
                              <p:par>
                                <p:cTn id="121" presetID="12" presetClass="exit" presetSubtype="4" fill="hold" nodeType="afterEffect">
                                  <p:stCondLst>
                                    <p:cond delay="0"/>
                                  </p:stCondLst>
                                  <p:childTnLst>
                                    <p:animEffect transition="out" filter="slide(fromBottom)">
                                      <p:cBhvr>
                                        <p:cTn id="122" dur="500"/>
                                        <p:tgtEl>
                                          <p:spTgt spid="3"/>
                                        </p:tgtEl>
                                      </p:cBhvr>
                                    </p:animEffect>
                                    <p:set>
                                      <p:cBhvr>
                                        <p:cTn id="123"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bldLvl="0" animBg="1"/>
      <p:bldP spid="33800" grpId="0"/>
      <p:bldP spid="33801" grpId="0"/>
      <p:bldP spid="33802" grpId="0"/>
      <p:bldP spid="33803" grpId="0"/>
      <p:bldP spid="33804" grpId="0"/>
      <p:bldP spid="33805" grpId="0"/>
      <p:bldP spid="33806" grpId="0"/>
      <p:bldP spid="33807" grpId="0"/>
      <p:bldP spid="3381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内容占位符 3" descr="56.jpg"/>
          <p:cNvPicPr>
            <a:picLocks noGrp="1" noChangeAspect="1"/>
          </p:cNvPicPr>
          <p:nvPr>
            <p:ph idx="1"/>
          </p:nvPr>
        </p:nvPicPr>
        <p:blipFill>
          <a:blip r:embed="rId2"/>
          <a:srcRect/>
          <a:stretch>
            <a:fillRect/>
          </a:stretch>
        </p:blipFill>
        <p:spPr>
          <a:xfrm>
            <a:off x="941705" y="1170305"/>
            <a:ext cx="7391400" cy="4517390"/>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60" name="图片 3" descr="58.jpg"/>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1066800" y="533400"/>
            <a:ext cx="7233222" cy="5755005"/>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IMG_1372"/>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1690370" y="448945"/>
            <a:ext cx="5829300" cy="58293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IMG_1283"/>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857885" y="715645"/>
            <a:ext cx="7560945" cy="542671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1" name="矩形 122890"/>
          <p:cNvSpPr/>
          <p:nvPr/>
        </p:nvSpPr>
        <p:spPr>
          <a:xfrm>
            <a:off x="0" y="381000"/>
            <a:ext cx="2286000"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122884" name="文本框 122883"/>
          <p:cNvSpPr txBox="1"/>
          <p:nvPr/>
        </p:nvSpPr>
        <p:spPr>
          <a:xfrm>
            <a:off x="721360" y="1590040"/>
            <a:ext cx="8078470" cy="2390911"/>
          </a:xfrm>
          <a:prstGeom prst="rect">
            <a:avLst/>
          </a:prstGeom>
          <a:noFill/>
          <a:ln w="9525">
            <a:noFill/>
          </a:ln>
        </p:spPr>
        <p:txBody>
          <a:bodyPr wrap="square">
            <a:spAutoFit/>
          </a:bodyPr>
          <a:lstStyle/>
          <a:p>
            <a:pPr>
              <a:lnSpc>
                <a:spcPct val="110000"/>
              </a:lnSpc>
              <a:spcBef>
                <a:spcPts val="50"/>
              </a:spcBef>
              <a:spcAft>
                <a:spcPts val="0"/>
              </a:spcAft>
            </a:pPr>
            <a:r>
              <a:rPr lang="zh-CN" altLang="en-US" sz="2400" b="1" dirty="0" smtClean="0">
                <a:latin typeface="宋体" panose="02010600030101010101" pitchFamily="2" charset="-122"/>
              </a:rPr>
              <a:t>训练：</a:t>
            </a:r>
            <a:r>
              <a:rPr lang="zh-CN" altLang="en-US" sz="2400" dirty="0">
                <a:ea typeface="方正粗倩_GBK" pitchFamily="65" charset="-122"/>
                <a:sym typeface="+mn-ea"/>
              </a:rPr>
              <a:t>设计二方连续纹样</a:t>
            </a:r>
            <a:r>
              <a:rPr lang="en-US" altLang="zh-CN" sz="2400" dirty="0">
                <a:ea typeface="方正粗倩_GBK" pitchFamily="65" charset="-122"/>
                <a:sym typeface="+mn-ea"/>
              </a:rPr>
              <a:t>1</a:t>
            </a:r>
            <a:r>
              <a:rPr lang="zh-CN" altLang="en-US" sz="2400" dirty="0">
                <a:ea typeface="方正粗倩_GBK" pitchFamily="65" charset="-122"/>
                <a:sym typeface="+mn-ea"/>
              </a:rPr>
              <a:t>幅</a:t>
            </a:r>
            <a:endParaRPr lang="zh-CN" altLang="en-US" sz="2400" b="1" dirty="0">
              <a:latin typeface="宋体" panose="02010600030101010101" pitchFamily="2" charset="-122"/>
            </a:endParaRPr>
          </a:p>
          <a:p>
            <a:pPr>
              <a:lnSpc>
                <a:spcPct val="110000"/>
              </a:lnSpc>
              <a:spcBef>
                <a:spcPts val="50"/>
              </a:spcBef>
              <a:spcAft>
                <a:spcPts val="0"/>
              </a:spcAft>
            </a:pPr>
            <a:endParaRPr lang="zh-CN" altLang="en-US" sz="2400" b="1" dirty="0">
              <a:latin typeface="宋体" panose="02010600030101010101" pitchFamily="2" charset="-122"/>
            </a:endParaRPr>
          </a:p>
          <a:p>
            <a:pPr>
              <a:lnSpc>
                <a:spcPct val="110000"/>
              </a:lnSpc>
              <a:spcBef>
                <a:spcPts val="50"/>
              </a:spcBef>
              <a:spcAft>
                <a:spcPts val="0"/>
              </a:spcAft>
            </a:pPr>
            <a:r>
              <a:rPr lang="zh-CN" altLang="en-US" sz="2200" dirty="0">
                <a:latin typeface="+mn-ea"/>
                <a:sym typeface="+mn-ea"/>
              </a:rPr>
              <a:t>以花草或动物设计一条有</a:t>
            </a:r>
            <a:r>
              <a:rPr lang="en-US" altLang="zh-CN" sz="2200" dirty="0">
                <a:latin typeface="+mn-ea"/>
                <a:sym typeface="+mn-ea"/>
              </a:rPr>
              <a:t>4-5</a:t>
            </a:r>
            <a:r>
              <a:rPr lang="zh-CN" altLang="en-US" sz="2200" dirty="0">
                <a:latin typeface="+mn-ea"/>
                <a:sym typeface="+mn-ea"/>
              </a:rPr>
              <a:t>个单位二方连续，造型要简洁。</a:t>
            </a:r>
          </a:p>
          <a:p>
            <a:pPr>
              <a:lnSpc>
                <a:spcPct val="110000"/>
              </a:lnSpc>
              <a:spcBef>
                <a:spcPts val="50"/>
              </a:spcBef>
              <a:spcAft>
                <a:spcPts val="0"/>
              </a:spcAft>
            </a:pPr>
            <a:r>
              <a:rPr lang="zh-CN" altLang="en-US" sz="2000" b="1" dirty="0">
                <a:solidFill>
                  <a:srgbClr val="FF0000"/>
                </a:solidFill>
                <a:latin typeface="+mn-ea"/>
                <a:sym typeface="+mn-ea"/>
              </a:rPr>
              <a:t>课内要完成铅笔稿</a:t>
            </a:r>
            <a:r>
              <a:rPr lang="zh-CN" altLang="en-US" sz="2000" dirty="0">
                <a:solidFill>
                  <a:srgbClr val="FF0000"/>
                </a:solidFill>
                <a:latin typeface="+mn-ea"/>
                <a:sym typeface="+mn-ea"/>
              </a:rPr>
              <a:t>。</a:t>
            </a:r>
            <a:endParaRPr lang="zh-CN" altLang="en-US" sz="2200" dirty="0">
              <a:sym typeface="+mn-ea"/>
            </a:endParaRPr>
          </a:p>
          <a:p>
            <a:pPr>
              <a:lnSpc>
                <a:spcPct val="110000"/>
              </a:lnSpc>
              <a:spcBef>
                <a:spcPts val="50"/>
              </a:spcBef>
              <a:spcAft>
                <a:spcPts val="0"/>
              </a:spcAft>
            </a:pPr>
            <a:endParaRPr lang="zh-CN" altLang="en-US" sz="2200" dirty="0">
              <a:sym typeface="+mn-ea"/>
            </a:endParaRPr>
          </a:p>
          <a:p>
            <a:pPr>
              <a:lnSpc>
                <a:spcPct val="110000"/>
              </a:lnSpc>
              <a:spcBef>
                <a:spcPts val="50"/>
              </a:spcBef>
              <a:spcAft>
                <a:spcPts val="0"/>
              </a:spcAft>
            </a:pPr>
            <a:r>
              <a:rPr lang="zh-CN" altLang="en-US" sz="2000" dirty="0">
                <a:sym typeface="+mn-ea"/>
              </a:rPr>
              <a:t>尺寸：不小于</a:t>
            </a:r>
            <a:r>
              <a:rPr lang="en-US" altLang="zh-CN" sz="2000" dirty="0">
                <a:sym typeface="+mn-ea"/>
              </a:rPr>
              <a:t>5cmx20cm</a:t>
            </a:r>
            <a:endParaRPr lang="zh-CN" altLang="en-US" sz="2000" dirty="0">
              <a:latin typeface="宋体" panose="02010600030101010101" pitchFamily="2" charset="-122"/>
            </a:endParaRPr>
          </a:p>
        </p:txBody>
      </p:sp>
      <p:sp>
        <p:nvSpPr>
          <p:cNvPr id="122890" name="文本框 122889"/>
          <p:cNvSpPr txBox="1"/>
          <p:nvPr/>
        </p:nvSpPr>
        <p:spPr>
          <a:xfrm>
            <a:off x="1083945" y="424815"/>
            <a:ext cx="2321560" cy="521970"/>
          </a:xfrm>
          <a:prstGeom prst="rect">
            <a:avLst/>
          </a:prstGeom>
          <a:noFill/>
          <a:ln w="9525">
            <a:noFill/>
          </a:ln>
        </p:spPr>
        <p:txBody>
          <a:bodyPr wrap="square">
            <a:spAutoFit/>
          </a:bodyPr>
          <a:lstStyle/>
          <a:p>
            <a:pPr>
              <a:spcBef>
                <a:spcPct val="50000"/>
              </a:spcBef>
            </a:pPr>
            <a:r>
              <a:rPr lang="zh-CN" altLang="en-US" sz="2800" dirty="0" smtClean="0">
                <a:solidFill>
                  <a:srgbClr val="BCC755"/>
                </a:solidFill>
                <a:latin typeface="方正粗宋简体" panose="03000509000000000000" pitchFamily="65" charset="-122"/>
                <a:ea typeface="方正粗宋简体" panose="03000509000000000000" pitchFamily="65" charset="-122"/>
              </a:rPr>
              <a:t>作业</a:t>
            </a:r>
            <a:endParaRPr lang="zh-CN" altLang="en-US" sz="2800" dirty="0">
              <a:solidFill>
                <a:srgbClr val="BCC755"/>
              </a:solidFill>
              <a:latin typeface="方正粗宋简体" panose="03000509000000000000" pitchFamily="65" charset="-122"/>
              <a:ea typeface="方正粗宋简体" panose="03000509000000000000" pitchFamily="65" charset="-122"/>
            </a:endParaRPr>
          </a:p>
        </p:txBody>
      </p:sp>
      <p:pic>
        <p:nvPicPr>
          <p:cNvPr id="69635" name="图片 5" descr="55.jpg"/>
          <p:cNvPicPr>
            <a:picLocks noChangeAspect="1"/>
          </p:cNvPicPr>
          <p:nvPr/>
        </p:nvPicPr>
        <p:blipFill rotWithShape="1">
          <a:blip r:embed="rId3"/>
          <a:srcRect b="9646"/>
          <a:stretch/>
        </p:blipFill>
        <p:spPr>
          <a:xfrm>
            <a:off x="843915" y="4191000"/>
            <a:ext cx="7538085" cy="1879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22884"/>
                                        </p:tgtEl>
                                        <p:attrNameLst>
                                          <p:attrName>style.visibility</p:attrName>
                                        </p:attrNameLst>
                                      </p:cBhvr>
                                      <p:to>
                                        <p:strVal val="visible"/>
                                      </p:to>
                                    </p:set>
                                    <p:animEffect transition="in" filter="slide(fromLeft)">
                                      <p:cBhvr>
                                        <p:cTn id="7" dur="500"/>
                                        <p:tgtEl>
                                          <p:spTgt spid="122884"/>
                                        </p:tgtEl>
                                      </p:cBhvr>
                                    </p:animEffect>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22890"/>
                                        </p:tgtEl>
                                        <p:attrNameLst>
                                          <p:attrName>style.visibility</p:attrName>
                                        </p:attrNameLst>
                                      </p:cBhvr>
                                      <p:to>
                                        <p:strVal val="visible"/>
                                      </p:to>
                                    </p:set>
                                    <p:animEffect transition="in" filter="slide(fromLeft)">
                                      <p:cBhvr>
                                        <p:cTn id="12" dur="500"/>
                                        <p:tgtEl>
                                          <p:spTgt spid="122890"/>
                                        </p:tgtEl>
                                      </p:cBhvr>
                                    </p:animEffect>
                                  </p:childTnLst>
                                  <p:subTnLst>
                                    <p:audio>
                                      <p:cMediaNode>
                                        <p:cTn display="0" masterRel="sameClick">
                                          <p:stCondLst>
                                            <p:cond evt="begin" delay="0">
                                              <p:tn val="10"/>
                                            </p:cond>
                                          </p:stCondLst>
                                          <p:endCondLst>
                                            <p:cond evt="onStopAudio" delay="0">
                                              <p:tgtEl>
                                                <p:sldTgt/>
                                              </p:tgtEl>
                                            </p:cond>
                                          </p:endCondLst>
                                        </p:cTn>
                                        <p:tgtEl>
                                          <p:sndTgt r:embed="rId2" name="projcto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p:bldP spid="12289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p:cNvSpPr>
          <p:nvPr>
            <p:ph type="body" sz="half" idx="1"/>
          </p:nvPr>
        </p:nvSpPr>
        <p:spPr>
          <a:xfrm>
            <a:off x="536575" y="3914775"/>
            <a:ext cx="5509260" cy="2346325"/>
          </a:xfrm>
        </p:spPr>
        <p:txBody>
          <a:bodyPr vert="horz" wrap="square" lIns="91440" tIns="45720" rIns="91440" bIns="45720" anchor="t"/>
          <a:lstStyle/>
          <a:p>
            <a:pPr marL="0" indent="0" eaLnBrk="1" hangingPunct="1">
              <a:lnSpc>
                <a:spcPct val="120000"/>
              </a:lnSpc>
              <a:spcBef>
                <a:spcPts val="20"/>
              </a:spcBef>
              <a:spcAft>
                <a:spcPts val="0"/>
              </a:spcAft>
              <a:buNone/>
            </a:pPr>
            <a:r>
              <a:rPr lang="zh-CN" altLang="en-US" sz="2000" dirty="0">
                <a:latin typeface="+mn-ea"/>
              </a:rPr>
              <a:t>纹样</a:t>
            </a:r>
            <a:r>
              <a:rPr lang="zh-CN" altLang="en-US" sz="2000" b="1" dirty="0">
                <a:solidFill>
                  <a:srgbClr val="FF0000"/>
                </a:solidFill>
                <a:latin typeface="+mn-ea"/>
              </a:rPr>
              <a:t>按一定骨架反复排列</a:t>
            </a:r>
            <a:r>
              <a:rPr lang="zh-CN" altLang="en-US" sz="2000" dirty="0">
                <a:latin typeface="+mn-ea"/>
              </a:rPr>
              <a:t>的图案叫连续式图案。</a:t>
            </a:r>
          </a:p>
          <a:p>
            <a:pPr marL="16510" indent="-16510" eaLnBrk="1" hangingPunct="1">
              <a:lnSpc>
                <a:spcPct val="120000"/>
              </a:lnSpc>
              <a:spcBef>
                <a:spcPts val="20"/>
              </a:spcBef>
              <a:spcAft>
                <a:spcPts val="0"/>
              </a:spcAft>
              <a:buNone/>
            </a:pPr>
            <a:r>
              <a:rPr lang="zh-CN" altLang="en-US" sz="2000" dirty="0">
                <a:latin typeface="+mn-ea"/>
              </a:rPr>
              <a:t>特点：图案的纹样可以不断重复出现，图案的长度或面积可以无限地延伸。</a:t>
            </a:r>
          </a:p>
          <a:p>
            <a:pPr marL="16510" indent="-16510" eaLnBrk="1" hangingPunct="1">
              <a:lnSpc>
                <a:spcPct val="120000"/>
              </a:lnSpc>
              <a:spcBef>
                <a:spcPts val="20"/>
              </a:spcBef>
              <a:spcAft>
                <a:spcPts val="0"/>
              </a:spcAft>
              <a:buNone/>
            </a:pPr>
            <a:endParaRPr lang="zh-CN" altLang="en-US" sz="2000" dirty="0">
              <a:latin typeface="+mn-ea"/>
            </a:endParaRPr>
          </a:p>
          <a:p>
            <a:pPr marL="16510" indent="-16510" eaLnBrk="1" hangingPunct="1">
              <a:lnSpc>
                <a:spcPct val="120000"/>
              </a:lnSpc>
              <a:spcBef>
                <a:spcPts val="20"/>
              </a:spcBef>
              <a:spcAft>
                <a:spcPts val="0"/>
              </a:spcAft>
              <a:buNone/>
            </a:pPr>
            <a:r>
              <a:rPr lang="zh-CN" altLang="en-US" sz="2000" dirty="0">
                <a:latin typeface="+mn-ea"/>
              </a:rPr>
              <a:t>连续式图案的纹样排列也有两种格式：二方连续；四方连续。</a:t>
            </a:r>
          </a:p>
        </p:txBody>
      </p:sp>
      <p:sp>
        <p:nvSpPr>
          <p:cNvPr id="64518" name="矩形 64517"/>
          <p:cNvSpPr/>
          <p:nvPr/>
        </p:nvSpPr>
        <p:spPr>
          <a:xfrm>
            <a:off x="0" y="762000"/>
            <a:ext cx="3102610" cy="6096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64517" name="矩形 64516"/>
          <p:cNvSpPr/>
          <p:nvPr/>
        </p:nvSpPr>
        <p:spPr>
          <a:xfrm>
            <a:off x="654050" y="838200"/>
            <a:ext cx="2327910" cy="521970"/>
          </a:xfrm>
          <a:prstGeom prst="rect">
            <a:avLst/>
          </a:prstGeom>
          <a:noFill/>
          <a:ln w="9525">
            <a:noFill/>
          </a:ln>
        </p:spPr>
        <p:txBody>
          <a:bodyPr wrap="none" anchor="t">
            <a:spAutoFit/>
          </a:bodyPr>
          <a:lstStyle/>
          <a:p>
            <a:pPr algn="l"/>
            <a:r>
              <a:rPr lang="zh-CN" altLang="en-US" sz="2800" b="1" dirty="0">
                <a:solidFill>
                  <a:srgbClr val="BCC755"/>
                </a:solidFill>
                <a:latin typeface="Arial" panose="020B0604020202020204" pitchFamily="34" charset="0"/>
              </a:rPr>
              <a:t>一、连续</a:t>
            </a:r>
            <a:r>
              <a:rPr lang="zh-CN" altLang="en-US" sz="2800" b="1" dirty="0">
                <a:solidFill>
                  <a:srgbClr val="BCC755"/>
                </a:solidFill>
                <a:sym typeface="+mn-ea"/>
              </a:rPr>
              <a:t>纹样</a:t>
            </a:r>
            <a:endParaRPr lang="zh-CN" altLang="en-US" sz="2800" b="1" dirty="0">
              <a:solidFill>
                <a:srgbClr val="BCC755"/>
              </a:solidFill>
              <a:latin typeface="Arial" panose="020B0604020202020204" pitchFamily="34" charset="0"/>
              <a:ea typeface="方正粗宋简体" panose="03000509000000000000" pitchFamily="65" charset="-122"/>
              <a:sym typeface="+mn-ea"/>
            </a:endParaRPr>
          </a:p>
        </p:txBody>
      </p:sp>
      <p:pic>
        <p:nvPicPr>
          <p:cNvPr id="3" name="图片 2" descr="res01_attpic_brief"/>
          <p:cNvPicPr>
            <a:picLocks noChangeAspect="1"/>
          </p:cNvPicPr>
          <p:nvPr/>
        </p:nvPicPr>
        <p:blipFill>
          <a:blip r:embed="rId2"/>
          <a:stretch>
            <a:fillRect/>
          </a:stretch>
        </p:blipFill>
        <p:spPr>
          <a:xfrm>
            <a:off x="6412230" y="685800"/>
            <a:ext cx="1800860" cy="55841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randombar(horizontal)">
                                      <p:cBhvr>
                                        <p:cTn id="7" dur="500"/>
                                        <p:tgtEl>
                                          <p:spTgt spid="460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6083">
                                            <p:txEl>
                                              <p:pRg st="1" end="1"/>
                                            </p:txEl>
                                          </p:spTgt>
                                        </p:tgtEl>
                                        <p:attrNameLst>
                                          <p:attrName>style.visibility</p:attrName>
                                        </p:attrNameLst>
                                      </p:cBhvr>
                                      <p:to>
                                        <p:strVal val="visible"/>
                                      </p:to>
                                    </p:set>
                                    <p:animEffect transition="in" filter="randombar(horizontal)">
                                      <p:cBhvr>
                                        <p:cTn id="12" dur="500"/>
                                        <p:tgtEl>
                                          <p:spTgt spid="460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6083">
                                            <p:txEl>
                                              <p:pRg st="3" end="3"/>
                                            </p:txEl>
                                          </p:spTgt>
                                        </p:tgtEl>
                                        <p:attrNameLst>
                                          <p:attrName>style.visibility</p:attrName>
                                        </p:attrNameLst>
                                      </p:cBhvr>
                                      <p:to>
                                        <p:strVal val="visible"/>
                                      </p:to>
                                    </p:set>
                                    <p:animEffect transition="in" filter="randombar(horizontal)">
                                      <p:cBhvr>
                                        <p:cTn id="17" dur="500"/>
                                        <p:tgtEl>
                                          <p:spTgt spid="460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3" name="Text Box 19"/>
          <p:cNvSpPr txBox="1">
            <a:spLocks noChangeArrowheads="1"/>
          </p:cNvSpPr>
          <p:nvPr/>
        </p:nvSpPr>
        <p:spPr bwMode="auto">
          <a:xfrm>
            <a:off x="635635" y="1733233"/>
            <a:ext cx="2951163" cy="398780"/>
          </a:xfrm>
          <a:prstGeom prst="rect">
            <a:avLst/>
          </a:prstGeom>
          <a:noFill/>
          <a:ln w="9525">
            <a:noFill/>
            <a:miter lim="800000"/>
          </a:ln>
          <a:effectLst/>
        </p:spPr>
        <p:txBody>
          <a:bodyPr>
            <a:spAutoFit/>
          </a:bodyPr>
          <a:lstStyle/>
          <a:p>
            <a:pPr marR="0" defTabSz="914400" eaLnBrk="1" hangingPunct="1">
              <a:spcBef>
                <a:spcPct val="50000"/>
              </a:spcBef>
              <a:buClrTx/>
              <a:buSzTx/>
              <a:buFontTx/>
              <a:buNone/>
              <a:defRPr/>
            </a:pPr>
            <a:r>
              <a:rPr kumimoji="0" lang="zh-CN" altLang="en-US" sz="2000" b="1" kern="1200" cap="none" spc="0" normalizeH="0" baseline="0" noProof="0">
                <a:solidFill>
                  <a:srgbClr val="FF0000"/>
                </a:solidFill>
                <a:effectLst/>
                <a:latin typeface="Arial" panose="020B0604020202020204" pitchFamily="34" charset="0"/>
                <a:ea typeface="黑体" panose="02010609060101010101" charset="-122"/>
                <a:cs typeface="+mn-cs"/>
              </a:rPr>
              <a:t>二方连续的概念：</a:t>
            </a:r>
          </a:p>
        </p:txBody>
      </p:sp>
      <p:sp>
        <p:nvSpPr>
          <p:cNvPr id="6164" name="Text Box 20"/>
          <p:cNvSpPr txBox="1"/>
          <p:nvPr/>
        </p:nvSpPr>
        <p:spPr>
          <a:xfrm>
            <a:off x="635635" y="2639695"/>
            <a:ext cx="2952115" cy="3322955"/>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lnSpc>
                <a:spcPct val="150000"/>
              </a:lnSpc>
              <a:spcBef>
                <a:spcPct val="50000"/>
              </a:spcBef>
              <a:buClrTx/>
              <a:buSzPct val="100000"/>
              <a:buNone/>
            </a:pPr>
            <a:r>
              <a:rPr lang="zh-CN" altLang="en-US" sz="2000" dirty="0">
                <a:effectLst/>
                <a:latin typeface="+mn-ea"/>
              </a:rPr>
              <a:t>以一个或几个单独纹样，</a:t>
            </a:r>
            <a:r>
              <a:rPr lang="zh-CN" altLang="en-US" sz="2000" b="1" dirty="0">
                <a:solidFill>
                  <a:srgbClr val="FF0000"/>
                </a:solidFill>
                <a:effectLst/>
                <a:latin typeface="+mn-ea"/>
              </a:rPr>
              <a:t>在两条平行线之间的袋状形平面上</a:t>
            </a:r>
            <a:r>
              <a:rPr lang="zh-CN" altLang="en-US" sz="2000" dirty="0">
                <a:effectLst/>
                <a:latin typeface="+mn-ea"/>
              </a:rPr>
              <a:t>，做有规律的排列并以向上或左右两个方向无限连续循环所构成的袋状形纹样，称为</a:t>
            </a:r>
            <a:r>
              <a:rPr lang="zh-CN" altLang="en-US" sz="2000" dirty="0">
                <a:solidFill>
                  <a:schemeClr val="tx1"/>
                </a:solidFill>
                <a:effectLst/>
                <a:latin typeface="+mn-ea"/>
              </a:rPr>
              <a:t>二方连续纹样。</a:t>
            </a:r>
          </a:p>
        </p:txBody>
      </p:sp>
      <p:pic>
        <p:nvPicPr>
          <p:cNvPr id="2" name="图片 1" descr="IMG_1355"/>
          <p:cNvPicPr>
            <a:picLocks noChangeAspect="1"/>
          </p:cNvPicPr>
          <p:nvPr/>
        </p:nvPicPr>
        <p:blipFill>
          <a:blip r:embed="rId2"/>
          <a:stretch>
            <a:fillRect/>
          </a:stretch>
        </p:blipFill>
        <p:spPr>
          <a:xfrm>
            <a:off x="3688715" y="2764790"/>
            <a:ext cx="5402580" cy="31070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163"/>
                                        </p:tgtEl>
                                        <p:attrNameLst>
                                          <p:attrName>style.visibility</p:attrName>
                                        </p:attrNameLst>
                                      </p:cBhvr>
                                      <p:to>
                                        <p:strVal val="visible"/>
                                      </p:to>
                                    </p:set>
                                    <p:animEffect transition="in" filter="randombar(horizontal)">
                                      <p:cBhvr>
                                        <p:cTn id="7" dur="500"/>
                                        <p:tgtEl>
                                          <p:spTgt spid="616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6164"/>
                                        </p:tgtEl>
                                        <p:attrNameLst>
                                          <p:attrName>style.visibility</p:attrName>
                                        </p:attrNameLst>
                                      </p:cBhvr>
                                      <p:to>
                                        <p:strVal val="visible"/>
                                      </p:to>
                                    </p:set>
                                    <p:animEffect transition="in" filter="checkerboard(across)">
                                      <p:cBhvr>
                                        <p:cTn id="11" dur="1000"/>
                                        <p:tgtEl>
                                          <p:spTgt spid="6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3" grpId="0" bldLvl="0" animBg="1"/>
      <p:bldP spid="616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5" name="Text Box 7"/>
          <p:cNvSpPr txBox="1"/>
          <p:nvPr/>
        </p:nvSpPr>
        <p:spPr>
          <a:xfrm>
            <a:off x="735965" y="1988820"/>
            <a:ext cx="4431030" cy="4246245"/>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lnSpc>
                <a:spcPct val="150000"/>
              </a:lnSpc>
              <a:spcBef>
                <a:spcPct val="50000"/>
              </a:spcBef>
              <a:buClrTx/>
              <a:buSzPct val="100000"/>
              <a:buNone/>
            </a:pPr>
            <a:r>
              <a:rPr lang="zh-CN" altLang="en-US" sz="2000" dirty="0">
                <a:latin typeface="Arial" panose="020B0604020202020204" pitchFamily="34" charset="0"/>
                <a:ea typeface="方正粗倩_GBK" pitchFamily="65" charset="-122"/>
              </a:rPr>
              <a:t>我们的 祖先创造了单独纹样、适合纹样、二方连续</a:t>
            </a:r>
            <a:r>
              <a:rPr lang="en-US" altLang="zh-CN" sz="2000" dirty="0">
                <a:latin typeface="Arial" panose="020B0604020202020204" pitchFamily="34" charset="0"/>
                <a:ea typeface="方正粗倩_GBK" pitchFamily="65" charset="-122"/>
              </a:rPr>
              <a:t>······</a:t>
            </a:r>
            <a:r>
              <a:rPr lang="zh-CN" altLang="en-US" sz="2000" dirty="0">
                <a:latin typeface="Arial" panose="020B0604020202020204" pitchFamily="34" charset="0"/>
                <a:ea typeface="方正粗倩_GBK" pitchFamily="65" charset="-122"/>
              </a:rPr>
              <a:t>二方连续由于具有重复、条理、节奏等形式，应用最多。如原始社会的彩陶上，商周时青铜器上。我国少数民族的服饰和用具上的 美化上多用二房连续。如广西的壮锦、湘西苗族花带</a:t>
            </a:r>
            <a:r>
              <a:rPr lang="en-US" altLang="zh-CN" sz="2000" dirty="0">
                <a:latin typeface="Arial" panose="020B0604020202020204" pitchFamily="34" charset="0"/>
                <a:ea typeface="方正粗倩_GBK" pitchFamily="65" charset="-122"/>
              </a:rPr>
              <a:t>······</a:t>
            </a:r>
            <a:r>
              <a:rPr lang="zh-CN" altLang="en-US" sz="2000" dirty="0">
                <a:latin typeface="Arial" panose="020B0604020202020204" pitchFamily="34" charset="0"/>
                <a:ea typeface="方正粗倩_GBK" pitchFamily="65" charset="-122"/>
              </a:rPr>
              <a:t>在日常生活中，也随处可见，如染织的画布、花带纹样、书籍的 装饰等等。</a:t>
            </a:r>
          </a:p>
        </p:txBody>
      </p:sp>
      <p:sp>
        <p:nvSpPr>
          <p:cNvPr id="22536" name="Text Box 8"/>
          <p:cNvSpPr txBox="1"/>
          <p:nvPr/>
        </p:nvSpPr>
        <p:spPr>
          <a:xfrm>
            <a:off x="648970" y="1089025"/>
            <a:ext cx="3600450"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b="1" dirty="0">
                <a:solidFill>
                  <a:srgbClr val="FF0000"/>
                </a:solidFill>
                <a:latin typeface="Arial" panose="020B0604020202020204" pitchFamily="34" charset="0"/>
                <a:ea typeface="黑体" panose="02010609060101010101" charset="-122"/>
              </a:rPr>
              <a:t>二方连续的应用范围</a:t>
            </a:r>
          </a:p>
        </p:txBody>
      </p:sp>
      <p:pic>
        <p:nvPicPr>
          <p:cNvPr id="60418" name="内容占位符 3" descr="90df698ff6b9c333c1721963f53e_800_1200.jpg"/>
          <p:cNvPicPr>
            <a:picLocks noGrp="1" noChangeAspect="1"/>
          </p:cNvPicPr>
          <p:nvPr>
            <p:ph idx="1"/>
          </p:nvPr>
        </p:nvPicPr>
        <p:blipFill>
          <a:blip r:embed="rId2"/>
          <a:srcRect/>
          <a:stretch>
            <a:fillRect/>
          </a:stretch>
        </p:blipFill>
        <p:spPr>
          <a:xfrm>
            <a:off x="5641340" y="1842453"/>
            <a:ext cx="2857500" cy="4286250"/>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536"/>
                                        </p:tgtEl>
                                        <p:attrNameLst>
                                          <p:attrName>style.visibility</p:attrName>
                                        </p:attrNameLst>
                                      </p:cBhvr>
                                      <p:to>
                                        <p:strVal val="visible"/>
                                      </p:to>
                                    </p:set>
                                    <p:animEffect transition="in" filter="randombar(horizontal)">
                                      <p:cBhvr>
                                        <p:cTn id="7" dur="500"/>
                                        <p:tgtEl>
                                          <p:spTgt spid="22536"/>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22535"/>
                                        </p:tgtEl>
                                        <p:attrNameLst>
                                          <p:attrName>style.visibility</p:attrName>
                                        </p:attrNameLst>
                                      </p:cBhvr>
                                      <p:to>
                                        <p:strVal val="visible"/>
                                      </p:to>
                                    </p:set>
                                    <p:anim calcmode="lin" valueType="num">
                                      <p:cBhvr>
                                        <p:cTn id="12" dur="500" fill="hold"/>
                                        <p:tgtEl>
                                          <p:spTgt spid="22535"/>
                                        </p:tgtEl>
                                        <p:attrNameLst>
                                          <p:attrName>ppt_w</p:attrName>
                                        </p:attrNameLst>
                                      </p:cBhvr>
                                      <p:tavLst>
                                        <p:tav tm="0">
                                          <p:val>
                                            <p:fltVal val="0"/>
                                          </p:val>
                                        </p:tav>
                                        <p:tav tm="100000">
                                          <p:val>
                                            <p:strVal val="#ppt_w"/>
                                          </p:val>
                                        </p:tav>
                                      </p:tavLst>
                                    </p:anim>
                                    <p:anim calcmode="lin" valueType="num">
                                      <p:cBhvr>
                                        <p:cTn id="13" dur="500" fill="hold"/>
                                        <p:tgtEl>
                                          <p:spTgt spid="225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p:bldP spid="225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86" name="Picture 18" descr="CEZmuqtBLsnqdM"/>
          <p:cNvPicPr>
            <a:picLocks noChangeAspect="1"/>
          </p:cNvPicPr>
          <p:nvPr/>
        </p:nvPicPr>
        <p:blipFill>
          <a:blip r:embed="rId2"/>
          <a:stretch>
            <a:fillRect/>
          </a:stretch>
        </p:blipFill>
        <p:spPr>
          <a:xfrm>
            <a:off x="2306638" y="1270000"/>
            <a:ext cx="4579937" cy="4370388"/>
          </a:xfrm>
          <a:prstGeom prst="rect">
            <a:avLst/>
          </a:prstGeom>
          <a:noFill/>
          <a:ln w="9525">
            <a:noFill/>
          </a:ln>
        </p:spPr>
      </p:pic>
      <p:sp>
        <p:nvSpPr>
          <p:cNvPr id="7187" name="Text Box 19"/>
          <p:cNvSpPr txBox="1">
            <a:spLocks noChangeArrowheads="1"/>
          </p:cNvSpPr>
          <p:nvPr/>
        </p:nvSpPr>
        <p:spPr bwMode="auto">
          <a:xfrm>
            <a:off x="3912235" y="5879783"/>
            <a:ext cx="3600450" cy="398780"/>
          </a:xfrm>
          <a:prstGeom prst="rect">
            <a:avLst/>
          </a:prstGeom>
          <a:noFill/>
          <a:ln w="9525">
            <a:noFill/>
            <a:miter lim="800000"/>
          </a:ln>
          <a:effectLst/>
        </p:spPr>
        <p:txBody>
          <a:bodyPr>
            <a:spAutoFit/>
          </a:bodyPr>
          <a:lstStyle/>
          <a:p>
            <a:pPr marR="0" defTabSz="914400" eaLnBrk="1" hangingPunct="1">
              <a:spcBef>
                <a:spcPct val="50000"/>
              </a:spcBef>
              <a:buClrTx/>
              <a:buSzTx/>
              <a:buFontTx/>
              <a:buNone/>
              <a:defRPr/>
            </a:pPr>
            <a:r>
              <a:rPr kumimoji="0" lang="zh-CN" altLang="en-US" sz="2000" kern="1200" cap="none" spc="0" normalizeH="0" baseline="0" noProof="0">
                <a:effectLst/>
                <a:latin typeface="Arial" panose="020B0604020202020204" pitchFamily="34" charset="0"/>
                <a:ea typeface="黑体" panose="02010609060101010101" charset="-122"/>
                <a:cs typeface="+mn-cs"/>
              </a:rPr>
              <a:t>彩陶器具</a:t>
            </a:r>
          </a:p>
        </p:txBody>
      </p:sp>
      <p:pic>
        <p:nvPicPr>
          <p:cNvPr id="7188" name="Picture 20" descr="DhnX3CeLQKC_7M"/>
          <p:cNvPicPr>
            <a:picLocks noChangeAspect="1"/>
          </p:cNvPicPr>
          <p:nvPr/>
        </p:nvPicPr>
        <p:blipFill>
          <a:blip r:embed="rId3"/>
          <a:stretch>
            <a:fillRect/>
          </a:stretch>
        </p:blipFill>
        <p:spPr>
          <a:xfrm>
            <a:off x="2436813" y="1196975"/>
            <a:ext cx="4260850" cy="4464050"/>
          </a:xfrm>
          <a:prstGeom prst="rect">
            <a:avLst/>
          </a:prstGeom>
          <a:noFill/>
          <a:ln w="9525">
            <a:noFill/>
          </a:ln>
        </p:spPr>
      </p:pic>
      <p:pic>
        <p:nvPicPr>
          <p:cNvPr id="7189" name="Picture 21" descr="xinsrc_13060209161801528623"/>
          <p:cNvPicPr>
            <a:picLocks noChangeAspect="1"/>
          </p:cNvPicPr>
          <p:nvPr/>
        </p:nvPicPr>
        <p:blipFill>
          <a:blip r:embed="rId4"/>
          <a:stretch>
            <a:fillRect/>
          </a:stretch>
        </p:blipFill>
        <p:spPr>
          <a:xfrm>
            <a:off x="2378075" y="1196975"/>
            <a:ext cx="4319588" cy="4464050"/>
          </a:xfrm>
          <a:prstGeom prst="rect">
            <a:avLst/>
          </a:prstGeom>
          <a:noFill/>
          <a:ln w="9525">
            <a:noFill/>
          </a:ln>
        </p:spPr>
      </p:pic>
      <p:pic>
        <p:nvPicPr>
          <p:cNvPr id="7190" name="Picture 22" descr="xinsrc_120602121601750208597"/>
          <p:cNvPicPr>
            <a:picLocks noChangeAspect="1"/>
          </p:cNvPicPr>
          <p:nvPr/>
        </p:nvPicPr>
        <p:blipFill>
          <a:blip r:embed="rId5"/>
          <a:stretch>
            <a:fillRect/>
          </a:stretch>
        </p:blipFill>
        <p:spPr>
          <a:xfrm>
            <a:off x="2446338" y="1196975"/>
            <a:ext cx="4251325" cy="44640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187"/>
                                        </p:tgtEl>
                                        <p:attrNameLst>
                                          <p:attrName>style.visibility</p:attrName>
                                        </p:attrNameLst>
                                      </p:cBhvr>
                                      <p:to>
                                        <p:strVal val="visible"/>
                                      </p:to>
                                    </p:set>
                                    <p:anim calcmode="lin" valueType="num">
                                      <p:cBhvr>
                                        <p:cTn id="7" dur="500" fill="hold"/>
                                        <p:tgtEl>
                                          <p:spTgt spid="7187"/>
                                        </p:tgtEl>
                                        <p:attrNameLst>
                                          <p:attrName>ppt_w</p:attrName>
                                        </p:attrNameLst>
                                      </p:cBhvr>
                                      <p:tavLst>
                                        <p:tav tm="0">
                                          <p:val>
                                            <p:fltVal val="0"/>
                                          </p:val>
                                        </p:tav>
                                        <p:tav tm="100000">
                                          <p:val>
                                            <p:strVal val="#ppt_w"/>
                                          </p:val>
                                        </p:tav>
                                      </p:tavLst>
                                    </p:anim>
                                    <p:anim calcmode="lin" valueType="num">
                                      <p:cBhvr>
                                        <p:cTn id="8" dur="500" fill="hold"/>
                                        <p:tgtEl>
                                          <p:spTgt spid="718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0" presetClass="entr" presetSubtype="0" fill="hold" nodeType="afterEffect">
                                  <p:stCondLst>
                                    <p:cond delay="0"/>
                                  </p:stCondLst>
                                  <p:childTnLst>
                                    <p:set>
                                      <p:cBhvr>
                                        <p:cTn id="11" dur="1" fill="hold">
                                          <p:stCondLst>
                                            <p:cond delay="0"/>
                                          </p:stCondLst>
                                        </p:cTn>
                                        <p:tgtEl>
                                          <p:spTgt spid="7186"/>
                                        </p:tgtEl>
                                        <p:attrNameLst>
                                          <p:attrName>style.visibility</p:attrName>
                                        </p:attrNameLst>
                                      </p:cBhvr>
                                      <p:to>
                                        <p:strVal val="visible"/>
                                      </p:to>
                                    </p:set>
                                    <p:animEffect transition="in" filter="wedge">
                                      <p:cBhvr>
                                        <p:cTn id="12" dur="2000"/>
                                        <p:tgtEl>
                                          <p:spTgt spid="718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7188"/>
                                        </p:tgtEl>
                                        <p:attrNameLst>
                                          <p:attrName>style.visibility</p:attrName>
                                        </p:attrNameLst>
                                      </p:cBhvr>
                                      <p:to>
                                        <p:strVal val="visible"/>
                                      </p:to>
                                    </p:set>
                                    <p:animEffect transition="in" filter="box(in)">
                                      <p:cBhvr>
                                        <p:cTn id="17" dur="500"/>
                                        <p:tgtEl>
                                          <p:spTgt spid="7188"/>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7189"/>
                                        </p:tgtEl>
                                        <p:attrNameLst>
                                          <p:attrName>style.visibility</p:attrName>
                                        </p:attrNameLst>
                                      </p:cBhvr>
                                      <p:to>
                                        <p:strVal val="visible"/>
                                      </p:to>
                                    </p:set>
                                    <p:animEffect transition="in" filter="wedge">
                                      <p:cBhvr>
                                        <p:cTn id="22" dur="2000"/>
                                        <p:tgtEl>
                                          <p:spTgt spid="718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7190"/>
                                        </p:tgtEl>
                                        <p:attrNameLst>
                                          <p:attrName>style.visibility</p:attrName>
                                        </p:attrNameLst>
                                      </p:cBhvr>
                                      <p:to>
                                        <p:strVal val="visible"/>
                                      </p:to>
                                    </p:set>
                                    <p:animEffect transition="in" filter="box(in)">
                                      <p:cBhvr>
                                        <p:cTn id="27" dur="500"/>
                                        <p:tgtEl>
                                          <p:spTgt spid="7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8" name="Text Box 8"/>
          <p:cNvSpPr txBox="1">
            <a:spLocks noChangeArrowheads="1"/>
          </p:cNvSpPr>
          <p:nvPr/>
        </p:nvSpPr>
        <p:spPr bwMode="auto">
          <a:xfrm>
            <a:off x="4070985" y="5934393"/>
            <a:ext cx="3600450" cy="398780"/>
          </a:xfrm>
          <a:prstGeom prst="rect">
            <a:avLst/>
          </a:prstGeom>
          <a:noFill/>
          <a:ln w="9525">
            <a:noFill/>
            <a:miter lim="800000"/>
          </a:ln>
          <a:effectLst/>
        </p:spPr>
        <p:txBody>
          <a:bodyPr>
            <a:spAutoFit/>
          </a:bodyPr>
          <a:lstStyle/>
          <a:p>
            <a:pPr marR="0" defTabSz="914400" eaLnBrk="1" hangingPunct="1">
              <a:spcBef>
                <a:spcPct val="50000"/>
              </a:spcBef>
              <a:buClrTx/>
              <a:buSzTx/>
              <a:buFontTx/>
              <a:buNone/>
              <a:defRPr/>
            </a:pPr>
            <a:r>
              <a:rPr kumimoji="0" lang="zh-CN" altLang="en-US" sz="2000" kern="1200" cap="none" spc="0" normalizeH="0" baseline="0" noProof="0">
                <a:effectLst/>
                <a:latin typeface="Arial" panose="020B0604020202020204" pitchFamily="34" charset="0"/>
                <a:ea typeface="黑体" panose="02010609060101010101" charset="-122"/>
                <a:cs typeface="+mn-cs"/>
              </a:rPr>
              <a:t>青铜器具</a:t>
            </a:r>
          </a:p>
        </p:txBody>
      </p:sp>
      <p:pic>
        <p:nvPicPr>
          <p:cNvPr id="25612" name="Picture 12" descr="1Q355341363"/>
          <p:cNvPicPr>
            <a:picLocks noChangeAspect="1"/>
          </p:cNvPicPr>
          <p:nvPr/>
        </p:nvPicPr>
        <p:blipFill>
          <a:blip r:embed="rId2"/>
          <a:stretch>
            <a:fillRect/>
          </a:stretch>
        </p:blipFill>
        <p:spPr>
          <a:xfrm>
            <a:off x="2441258" y="1257300"/>
            <a:ext cx="4259262" cy="4464050"/>
          </a:xfrm>
          <a:prstGeom prst="rect">
            <a:avLst/>
          </a:prstGeom>
          <a:noFill/>
          <a:ln w="9525">
            <a:noFill/>
          </a:ln>
        </p:spPr>
      </p:pic>
      <p:pic>
        <p:nvPicPr>
          <p:cNvPr id="25613" name="Picture 13" descr="CD002247-2529"/>
          <p:cNvPicPr>
            <a:picLocks noChangeAspect="1"/>
          </p:cNvPicPr>
          <p:nvPr/>
        </p:nvPicPr>
        <p:blipFill>
          <a:blip r:embed="rId3"/>
          <a:stretch>
            <a:fillRect/>
          </a:stretch>
        </p:blipFill>
        <p:spPr>
          <a:xfrm>
            <a:off x="2441258" y="1257300"/>
            <a:ext cx="4248150" cy="4464050"/>
          </a:xfrm>
          <a:prstGeom prst="rect">
            <a:avLst/>
          </a:prstGeom>
          <a:noFill/>
          <a:ln w="9525">
            <a:noFill/>
          </a:ln>
        </p:spPr>
      </p:pic>
      <p:pic>
        <p:nvPicPr>
          <p:cNvPr id="25614" name="Picture 14" descr="xin_03308062708388592075614"/>
          <p:cNvPicPr>
            <a:picLocks noChangeAspect="1"/>
          </p:cNvPicPr>
          <p:nvPr/>
        </p:nvPicPr>
        <p:blipFill>
          <a:blip r:embed="rId4"/>
          <a:stretch>
            <a:fillRect/>
          </a:stretch>
        </p:blipFill>
        <p:spPr>
          <a:xfrm>
            <a:off x="2441258" y="1257300"/>
            <a:ext cx="4248150" cy="4406900"/>
          </a:xfrm>
          <a:prstGeom prst="rect">
            <a:avLst/>
          </a:prstGeom>
          <a:noFill/>
          <a:ln w="9525">
            <a:noFill/>
          </a:ln>
        </p:spPr>
      </p:pic>
      <p:pic>
        <p:nvPicPr>
          <p:cNvPr id="25615" name="Picture 15" descr="xin_051202261534597108973"/>
          <p:cNvPicPr>
            <a:picLocks noChangeAspect="1"/>
          </p:cNvPicPr>
          <p:nvPr/>
        </p:nvPicPr>
        <p:blipFill>
          <a:blip r:embed="rId5"/>
          <a:stretch>
            <a:fillRect/>
          </a:stretch>
        </p:blipFill>
        <p:spPr>
          <a:xfrm>
            <a:off x="2441258" y="1257300"/>
            <a:ext cx="4248150" cy="4392613"/>
          </a:xfrm>
          <a:prstGeom prst="rect">
            <a:avLst/>
          </a:prstGeom>
          <a:noFill/>
          <a:ln w="9525">
            <a:noFill/>
          </a:ln>
        </p:spPr>
      </p:pic>
      <p:pic>
        <p:nvPicPr>
          <p:cNvPr id="25616" name="Picture 16" descr="922809qingtongqi2_096"/>
          <p:cNvPicPr>
            <a:picLocks noChangeAspect="1"/>
          </p:cNvPicPr>
          <p:nvPr/>
        </p:nvPicPr>
        <p:blipFill>
          <a:blip r:embed="rId6"/>
          <a:stretch>
            <a:fillRect/>
          </a:stretch>
        </p:blipFill>
        <p:spPr>
          <a:xfrm>
            <a:off x="2457133" y="1196975"/>
            <a:ext cx="4248150" cy="44640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5608"/>
                                        </p:tgtEl>
                                        <p:attrNameLst>
                                          <p:attrName>style.visibility</p:attrName>
                                        </p:attrNameLst>
                                      </p:cBhvr>
                                      <p:to>
                                        <p:strVal val="visible"/>
                                      </p:to>
                                    </p:set>
                                    <p:anim calcmode="lin" valueType="num">
                                      <p:cBhvr>
                                        <p:cTn id="7" dur="500" fill="hold"/>
                                        <p:tgtEl>
                                          <p:spTgt spid="25608"/>
                                        </p:tgtEl>
                                        <p:attrNameLst>
                                          <p:attrName>ppt_w</p:attrName>
                                        </p:attrNameLst>
                                      </p:cBhvr>
                                      <p:tavLst>
                                        <p:tav tm="0">
                                          <p:val>
                                            <p:fltVal val="0"/>
                                          </p:val>
                                        </p:tav>
                                        <p:tav tm="100000">
                                          <p:val>
                                            <p:strVal val="#ppt_w"/>
                                          </p:val>
                                        </p:tav>
                                      </p:tavLst>
                                    </p:anim>
                                    <p:anim calcmode="lin" valueType="num">
                                      <p:cBhvr>
                                        <p:cTn id="8" dur="500" fill="hold"/>
                                        <p:tgtEl>
                                          <p:spTgt spid="2560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25612"/>
                                        </p:tgtEl>
                                        <p:attrNameLst>
                                          <p:attrName>style.visibility</p:attrName>
                                        </p:attrNameLst>
                                      </p:cBhvr>
                                      <p:to>
                                        <p:strVal val="visible"/>
                                      </p:to>
                                    </p:set>
                                    <p:anim calcmode="lin" valueType="num">
                                      <p:cBhvr>
                                        <p:cTn id="12" dur="1000" fill="hold"/>
                                        <p:tgtEl>
                                          <p:spTgt spid="25612"/>
                                        </p:tgtEl>
                                        <p:attrNameLst>
                                          <p:attrName>ppt_x</p:attrName>
                                        </p:attrNameLst>
                                      </p:cBhvr>
                                      <p:tavLst>
                                        <p:tav tm="0">
                                          <p:val>
                                            <p:strVal val="#ppt_x-.2"/>
                                          </p:val>
                                        </p:tav>
                                        <p:tav tm="100000">
                                          <p:val>
                                            <p:strVal val="#ppt_x"/>
                                          </p:val>
                                        </p:tav>
                                      </p:tavLst>
                                    </p:anim>
                                    <p:anim calcmode="lin" valueType="num">
                                      <p:cBhvr>
                                        <p:cTn id="13" dur="1000" fill="hold"/>
                                        <p:tgtEl>
                                          <p:spTgt spid="2561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5612"/>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iterate type="lt">
                                    <p:tmPct val="5000"/>
                                  </p:iterate>
                                  <p:childTnLst>
                                    <p:set>
                                      <p:cBhvr>
                                        <p:cTn id="18" dur="1" fill="hold">
                                          <p:stCondLst>
                                            <p:cond delay="0"/>
                                          </p:stCondLst>
                                        </p:cTn>
                                        <p:tgtEl>
                                          <p:spTgt spid="25613"/>
                                        </p:tgtEl>
                                        <p:attrNameLst>
                                          <p:attrName>style.visibility</p:attrName>
                                        </p:attrNameLst>
                                      </p:cBhvr>
                                      <p:to>
                                        <p:strVal val="visible"/>
                                      </p:to>
                                    </p:set>
                                    <p:anim calcmode="lin" valueType="num">
                                      <p:cBhvr>
                                        <p:cTn id="19" dur="1000" fill="hold"/>
                                        <p:tgtEl>
                                          <p:spTgt spid="25613"/>
                                        </p:tgtEl>
                                        <p:attrNameLst>
                                          <p:attrName>ppt_w</p:attrName>
                                        </p:attrNameLst>
                                      </p:cBhvr>
                                      <p:tavLst>
                                        <p:tav tm="0">
                                          <p:val>
                                            <p:fltVal val="0"/>
                                          </p:val>
                                        </p:tav>
                                        <p:tav tm="100000">
                                          <p:val>
                                            <p:strVal val="#ppt_w"/>
                                          </p:val>
                                        </p:tav>
                                      </p:tavLst>
                                    </p:anim>
                                    <p:anim calcmode="lin" valueType="num">
                                      <p:cBhvr>
                                        <p:cTn id="20" dur="1000" fill="hold"/>
                                        <p:tgtEl>
                                          <p:spTgt spid="25613"/>
                                        </p:tgtEl>
                                        <p:attrNameLst>
                                          <p:attrName>ppt_h</p:attrName>
                                        </p:attrNameLst>
                                      </p:cBhvr>
                                      <p:tavLst>
                                        <p:tav tm="0">
                                          <p:val>
                                            <p:fltVal val="0"/>
                                          </p:val>
                                        </p:tav>
                                        <p:tav tm="100000">
                                          <p:val>
                                            <p:strVal val="#ppt_h"/>
                                          </p:val>
                                        </p:tav>
                                      </p:tavLst>
                                    </p:anim>
                                    <p:anim calcmode="lin" valueType="num">
                                      <p:cBhvr>
                                        <p:cTn id="21" dur="1000" fill="hold"/>
                                        <p:tgtEl>
                                          <p:spTgt spid="25613"/>
                                        </p:tgtEl>
                                        <p:attrNameLst>
                                          <p:attrName>style.rotation</p:attrName>
                                        </p:attrNameLst>
                                      </p:cBhvr>
                                      <p:tavLst>
                                        <p:tav tm="0">
                                          <p:val>
                                            <p:fltVal val="90"/>
                                          </p:val>
                                        </p:tav>
                                        <p:tav tm="100000">
                                          <p:val>
                                            <p:fltVal val="0"/>
                                          </p:val>
                                        </p:tav>
                                      </p:tavLst>
                                    </p:anim>
                                    <p:animEffect transition="in" filter="fade">
                                      <p:cBhvr>
                                        <p:cTn id="22" dur="1000"/>
                                        <p:tgtEl>
                                          <p:spTgt spid="25613"/>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25614"/>
                                        </p:tgtEl>
                                        <p:attrNameLst>
                                          <p:attrName>style.visibility</p:attrName>
                                        </p:attrNameLst>
                                      </p:cBhvr>
                                      <p:to>
                                        <p:strVal val="visible"/>
                                      </p:to>
                                    </p:set>
                                    <p:anim calcmode="lin" valueType="num">
                                      <p:cBhvr>
                                        <p:cTn id="27" dur="1000" fill="hold"/>
                                        <p:tgtEl>
                                          <p:spTgt spid="25614"/>
                                        </p:tgtEl>
                                        <p:attrNameLst>
                                          <p:attrName>ppt_x</p:attrName>
                                        </p:attrNameLst>
                                      </p:cBhvr>
                                      <p:tavLst>
                                        <p:tav tm="0">
                                          <p:val>
                                            <p:strVal val="#ppt_x-.2"/>
                                          </p:val>
                                        </p:tav>
                                        <p:tav tm="100000">
                                          <p:val>
                                            <p:strVal val="#ppt_x"/>
                                          </p:val>
                                        </p:tav>
                                      </p:tavLst>
                                    </p:anim>
                                    <p:anim calcmode="lin" valueType="num">
                                      <p:cBhvr>
                                        <p:cTn id="28" dur="1000" fill="hold"/>
                                        <p:tgtEl>
                                          <p:spTgt spid="25614"/>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5614"/>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iterate type="lt">
                                    <p:tmPct val="5000"/>
                                  </p:iterate>
                                  <p:childTnLst>
                                    <p:set>
                                      <p:cBhvr>
                                        <p:cTn id="33" dur="1" fill="hold">
                                          <p:stCondLst>
                                            <p:cond delay="0"/>
                                          </p:stCondLst>
                                        </p:cTn>
                                        <p:tgtEl>
                                          <p:spTgt spid="25615"/>
                                        </p:tgtEl>
                                        <p:attrNameLst>
                                          <p:attrName>style.visibility</p:attrName>
                                        </p:attrNameLst>
                                      </p:cBhvr>
                                      <p:to>
                                        <p:strVal val="visible"/>
                                      </p:to>
                                    </p:set>
                                    <p:anim calcmode="lin" valueType="num">
                                      <p:cBhvr>
                                        <p:cTn id="34" dur="1000" fill="hold"/>
                                        <p:tgtEl>
                                          <p:spTgt spid="25615"/>
                                        </p:tgtEl>
                                        <p:attrNameLst>
                                          <p:attrName>ppt_w</p:attrName>
                                        </p:attrNameLst>
                                      </p:cBhvr>
                                      <p:tavLst>
                                        <p:tav tm="0">
                                          <p:val>
                                            <p:fltVal val="0"/>
                                          </p:val>
                                        </p:tav>
                                        <p:tav tm="100000">
                                          <p:val>
                                            <p:strVal val="#ppt_w"/>
                                          </p:val>
                                        </p:tav>
                                      </p:tavLst>
                                    </p:anim>
                                    <p:anim calcmode="lin" valueType="num">
                                      <p:cBhvr>
                                        <p:cTn id="35" dur="1000" fill="hold"/>
                                        <p:tgtEl>
                                          <p:spTgt spid="25615"/>
                                        </p:tgtEl>
                                        <p:attrNameLst>
                                          <p:attrName>ppt_h</p:attrName>
                                        </p:attrNameLst>
                                      </p:cBhvr>
                                      <p:tavLst>
                                        <p:tav tm="0">
                                          <p:val>
                                            <p:fltVal val="0"/>
                                          </p:val>
                                        </p:tav>
                                        <p:tav tm="100000">
                                          <p:val>
                                            <p:strVal val="#ppt_h"/>
                                          </p:val>
                                        </p:tav>
                                      </p:tavLst>
                                    </p:anim>
                                    <p:anim calcmode="lin" valueType="num">
                                      <p:cBhvr>
                                        <p:cTn id="36" dur="1000" fill="hold"/>
                                        <p:tgtEl>
                                          <p:spTgt spid="25615"/>
                                        </p:tgtEl>
                                        <p:attrNameLst>
                                          <p:attrName>style.rotation</p:attrName>
                                        </p:attrNameLst>
                                      </p:cBhvr>
                                      <p:tavLst>
                                        <p:tav tm="0">
                                          <p:val>
                                            <p:fltVal val="90"/>
                                          </p:val>
                                        </p:tav>
                                        <p:tav tm="100000">
                                          <p:val>
                                            <p:fltVal val="0"/>
                                          </p:val>
                                        </p:tav>
                                      </p:tavLst>
                                    </p:anim>
                                    <p:animEffect transition="in" filter="fade">
                                      <p:cBhvr>
                                        <p:cTn id="37" dur="1000"/>
                                        <p:tgtEl>
                                          <p:spTgt spid="25615"/>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25616"/>
                                        </p:tgtEl>
                                        <p:attrNameLst>
                                          <p:attrName>style.visibility</p:attrName>
                                        </p:attrNameLst>
                                      </p:cBhvr>
                                      <p:to>
                                        <p:strVal val="visible"/>
                                      </p:to>
                                    </p:set>
                                    <p:anim calcmode="lin" valueType="num">
                                      <p:cBhvr>
                                        <p:cTn id="42" dur="1000" fill="hold"/>
                                        <p:tgtEl>
                                          <p:spTgt spid="25616"/>
                                        </p:tgtEl>
                                        <p:attrNameLst>
                                          <p:attrName>ppt_x</p:attrName>
                                        </p:attrNameLst>
                                      </p:cBhvr>
                                      <p:tavLst>
                                        <p:tav tm="0">
                                          <p:val>
                                            <p:strVal val="#ppt_x-.2"/>
                                          </p:val>
                                        </p:tav>
                                        <p:tav tm="100000">
                                          <p:val>
                                            <p:strVal val="#ppt_x"/>
                                          </p:val>
                                        </p:tav>
                                      </p:tavLst>
                                    </p:anim>
                                    <p:anim calcmode="lin" valueType="num">
                                      <p:cBhvr>
                                        <p:cTn id="43" dur="1000" fill="hold"/>
                                        <p:tgtEl>
                                          <p:spTgt spid="25616"/>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5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6" name="Text Box 12"/>
          <p:cNvSpPr txBox="1"/>
          <p:nvPr/>
        </p:nvSpPr>
        <p:spPr>
          <a:xfrm>
            <a:off x="981393" y="1773873"/>
            <a:ext cx="4681537"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latin typeface="Arial" panose="020B0604020202020204" pitchFamily="34" charset="0"/>
                <a:ea typeface="黑体" panose="02010609060101010101" charset="-122"/>
              </a:rPr>
              <a:t>二方连续的骨式主要有：</a:t>
            </a:r>
          </a:p>
        </p:txBody>
      </p:sp>
      <p:sp>
        <p:nvSpPr>
          <p:cNvPr id="26637" name="Text Box 13"/>
          <p:cNvSpPr txBox="1"/>
          <p:nvPr/>
        </p:nvSpPr>
        <p:spPr>
          <a:xfrm>
            <a:off x="5589905" y="1845310"/>
            <a:ext cx="1657350"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solidFill>
                  <a:srgbClr val="FF0000"/>
                </a:solidFill>
                <a:latin typeface="Arial" panose="020B0604020202020204" pitchFamily="34" charset="0"/>
                <a:ea typeface="黑体" panose="02010609060101010101" charset="-122"/>
              </a:rPr>
              <a:t>散点式</a:t>
            </a:r>
          </a:p>
        </p:txBody>
      </p:sp>
      <p:sp>
        <p:nvSpPr>
          <p:cNvPr id="26638" name="Text Box 14"/>
          <p:cNvSpPr txBox="1"/>
          <p:nvPr/>
        </p:nvSpPr>
        <p:spPr>
          <a:xfrm>
            <a:off x="5589905" y="2566035"/>
            <a:ext cx="1728788"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solidFill>
                  <a:srgbClr val="FF0000"/>
                </a:solidFill>
                <a:latin typeface="Arial" panose="020B0604020202020204" pitchFamily="34" charset="0"/>
                <a:ea typeface="黑体" panose="02010609060101010101" charset="-122"/>
              </a:rPr>
              <a:t>垂直式</a:t>
            </a:r>
          </a:p>
        </p:txBody>
      </p:sp>
      <p:sp>
        <p:nvSpPr>
          <p:cNvPr id="26639" name="Text Box 15"/>
          <p:cNvSpPr txBox="1"/>
          <p:nvPr/>
        </p:nvSpPr>
        <p:spPr>
          <a:xfrm>
            <a:off x="5589905" y="3286760"/>
            <a:ext cx="1727200"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solidFill>
                  <a:srgbClr val="FF0000"/>
                </a:solidFill>
                <a:latin typeface="Arial" panose="020B0604020202020204" pitchFamily="34" charset="0"/>
                <a:ea typeface="黑体" panose="02010609060101010101" charset="-122"/>
              </a:rPr>
              <a:t>倾斜式</a:t>
            </a:r>
          </a:p>
        </p:txBody>
      </p:sp>
      <p:sp>
        <p:nvSpPr>
          <p:cNvPr id="26640" name="Text Box 16"/>
          <p:cNvSpPr txBox="1"/>
          <p:nvPr/>
        </p:nvSpPr>
        <p:spPr>
          <a:xfrm>
            <a:off x="5589905" y="4005898"/>
            <a:ext cx="1728788"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solidFill>
                  <a:srgbClr val="FF0000"/>
                </a:solidFill>
                <a:latin typeface="Arial" panose="020B0604020202020204" pitchFamily="34" charset="0"/>
                <a:ea typeface="黑体" panose="02010609060101010101" charset="-122"/>
              </a:rPr>
              <a:t>折线式</a:t>
            </a:r>
          </a:p>
        </p:txBody>
      </p:sp>
      <p:sp>
        <p:nvSpPr>
          <p:cNvPr id="26641" name="Text Box 17"/>
          <p:cNvSpPr txBox="1"/>
          <p:nvPr/>
        </p:nvSpPr>
        <p:spPr>
          <a:xfrm>
            <a:off x="5589905" y="4726623"/>
            <a:ext cx="1943100"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solidFill>
                  <a:srgbClr val="FF0000"/>
                </a:solidFill>
                <a:latin typeface="Arial" panose="020B0604020202020204" pitchFamily="34" charset="0"/>
                <a:ea typeface="黑体" panose="02010609060101010101" charset="-122"/>
              </a:rPr>
              <a:t>波浪式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6636"/>
                                        </p:tgtEl>
                                        <p:attrNameLst>
                                          <p:attrName>style.visibility</p:attrName>
                                        </p:attrNameLst>
                                      </p:cBhvr>
                                      <p:to>
                                        <p:strVal val="visible"/>
                                      </p:to>
                                    </p:set>
                                    <p:anim calcmode="lin" valueType="num">
                                      <p:cBhvr>
                                        <p:cTn id="7" dur="500" fill="hold"/>
                                        <p:tgtEl>
                                          <p:spTgt spid="26636"/>
                                        </p:tgtEl>
                                        <p:attrNameLst>
                                          <p:attrName>ppt_w</p:attrName>
                                        </p:attrNameLst>
                                      </p:cBhvr>
                                      <p:tavLst>
                                        <p:tav tm="0">
                                          <p:val>
                                            <p:fltVal val="0"/>
                                          </p:val>
                                        </p:tav>
                                        <p:tav tm="100000">
                                          <p:val>
                                            <p:strVal val="#ppt_w"/>
                                          </p:val>
                                        </p:tav>
                                      </p:tavLst>
                                    </p:anim>
                                    <p:anim calcmode="lin" valueType="num">
                                      <p:cBhvr>
                                        <p:cTn id="8" dur="500" fill="hold"/>
                                        <p:tgtEl>
                                          <p:spTgt spid="26636"/>
                                        </p:tgtEl>
                                        <p:attrNameLst>
                                          <p:attrName>ppt_h</p:attrName>
                                        </p:attrNameLst>
                                      </p:cBhvr>
                                      <p:tavLst>
                                        <p:tav tm="0">
                                          <p:val>
                                            <p:fltVal val="0"/>
                                          </p:val>
                                        </p:tav>
                                        <p:tav tm="100000">
                                          <p:val>
                                            <p:strVal val="#ppt_h"/>
                                          </p:val>
                                        </p:tav>
                                      </p:tavLst>
                                    </p:anim>
                                    <p:anim calcmode="lin" valueType="num">
                                      <p:cBhvr>
                                        <p:cTn id="9" dur="500" fill="hold"/>
                                        <p:tgtEl>
                                          <p:spTgt spid="26636"/>
                                        </p:tgtEl>
                                        <p:attrNameLst>
                                          <p:attrName>style.rotation</p:attrName>
                                        </p:attrNameLst>
                                      </p:cBhvr>
                                      <p:tavLst>
                                        <p:tav tm="0">
                                          <p:val>
                                            <p:fltVal val="360"/>
                                          </p:val>
                                        </p:tav>
                                        <p:tav tm="100000">
                                          <p:val>
                                            <p:fltVal val="0"/>
                                          </p:val>
                                        </p:tav>
                                      </p:tavLst>
                                    </p:anim>
                                    <p:animEffect transition="in" filter="fade">
                                      <p:cBhvr>
                                        <p:cTn id="10" dur="500"/>
                                        <p:tgtEl>
                                          <p:spTgt spid="26636"/>
                                        </p:tgtEl>
                                      </p:cBhvr>
                                    </p:animEffect>
                                  </p:childTnLst>
                                </p:cTn>
                              </p:par>
                            </p:childTnLst>
                          </p:cTn>
                        </p:par>
                        <p:par>
                          <p:cTn id="11" fill="hold">
                            <p:stCondLst>
                              <p:cond delay="500"/>
                            </p:stCondLst>
                            <p:childTnLst>
                              <p:par>
                                <p:cTn id="12" presetID="31" presetClass="entr" presetSubtype="0" fill="hold" grpId="0" nodeType="afterEffect">
                                  <p:stCondLst>
                                    <p:cond delay="0"/>
                                  </p:stCondLst>
                                  <p:iterate type="lt">
                                    <p:tmPct val="5000"/>
                                  </p:iterate>
                                  <p:childTnLst>
                                    <p:set>
                                      <p:cBhvr>
                                        <p:cTn id="13" dur="1" fill="hold">
                                          <p:stCondLst>
                                            <p:cond delay="0"/>
                                          </p:stCondLst>
                                        </p:cTn>
                                        <p:tgtEl>
                                          <p:spTgt spid="26637"/>
                                        </p:tgtEl>
                                        <p:attrNameLst>
                                          <p:attrName>style.visibility</p:attrName>
                                        </p:attrNameLst>
                                      </p:cBhvr>
                                      <p:to>
                                        <p:strVal val="visible"/>
                                      </p:to>
                                    </p:set>
                                    <p:anim calcmode="lin" valueType="num">
                                      <p:cBhvr>
                                        <p:cTn id="14" dur="1000" fill="hold"/>
                                        <p:tgtEl>
                                          <p:spTgt spid="26637"/>
                                        </p:tgtEl>
                                        <p:attrNameLst>
                                          <p:attrName>ppt_w</p:attrName>
                                        </p:attrNameLst>
                                      </p:cBhvr>
                                      <p:tavLst>
                                        <p:tav tm="0">
                                          <p:val>
                                            <p:fltVal val="0"/>
                                          </p:val>
                                        </p:tav>
                                        <p:tav tm="100000">
                                          <p:val>
                                            <p:strVal val="#ppt_w"/>
                                          </p:val>
                                        </p:tav>
                                      </p:tavLst>
                                    </p:anim>
                                    <p:anim calcmode="lin" valueType="num">
                                      <p:cBhvr>
                                        <p:cTn id="15" dur="1000" fill="hold"/>
                                        <p:tgtEl>
                                          <p:spTgt spid="26637"/>
                                        </p:tgtEl>
                                        <p:attrNameLst>
                                          <p:attrName>ppt_h</p:attrName>
                                        </p:attrNameLst>
                                      </p:cBhvr>
                                      <p:tavLst>
                                        <p:tav tm="0">
                                          <p:val>
                                            <p:fltVal val="0"/>
                                          </p:val>
                                        </p:tav>
                                        <p:tav tm="100000">
                                          <p:val>
                                            <p:strVal val="#ppt_h"/>
                                          </p:val>
                                        </p:tav>
                                      </p:tavLst>
                                    </p:anim>
                                    <p:anim calcmode="lin" valueType="num">
                                      <p:cBhvr>
                                        <p:cTn id="16" dur="1000" fill="hold"/>
                                        <p:tgtEl>
                                          <p:spTgt spid="26637"/>
                                        </p:tgtEl>
                                        <p:attrNameLst>
                                          <p:attrName>style.rotation</p:attrName>
                                        </p:attrNameLst>
                                      </p:cBhvr>
                                      <p:tavLst>
                                        <p:tav tm="0">
                                          <p:val>
                                            <p:fltVal val="90"/>
                                          </p:val>
                                        </p:tav>
                                        <p:tav tm="100000">
                                          <p:val>
                                            <p:fltVal val="0"/>
                                          </p:val>
                                        </p:tav>
                                      </p:tavLst>
                                    </p:anim>
                                    <p:animEffect transition="in" filter="fade">
                                      <p:cBhvr>
                                        <p:cTn id="17" dur="1000"/>
                                        <p:tgtEl>
                                          <p:spTgt spid="26637"/>
                                        </p:tgtEl>
                                      </p:cBhvr>
                                    </p:animEffect>
                                  </p:childTnLst>
                                </p:cTn>
                              </p:par>
                            </p:childTnLst>
                          </p:cTn>
                        </p:par>
                        <p:par>
                          <p:cTn id="18" fill="hold">
                            <p:stCondLst>
                              <p:cond delay="1600"/>
                            </p:stCondLst>
                            <p:childTnLst>
                              <p:par>
                                <p:cTn id="19" presetID="34" presetClass="emph" presetSubtype="0" fill="hold" grpId="1" nodeType="afterEffect">
                                  <p:stCondLst>
                                    <p:cond delay="0"/>
                                  </p:stCondLst>
                                  <p:iterate type="lt">
                                    <p:tmPct val="10000"/>
                                  </p:iterate>
                                  <p:childTnLst>
                                    <p:animMotion origin="layout" path="M 0.0 0.0 L 0.0 -0.07213" pathEditMode="relative">
                                      <p:cBhvr>
                                        <p:cTn id="20" dur="250" accel="50000" decel="50000" autoRev="1" fill="hold">
                                          <p:stCondLst>
                                            <p:cond delay="0"/>
                                          </p:stCondLst>
                                        </p:cTn>
                                        <p:tgtEl>
                                          <p:spTgt spid="26637"/>
                                        </p:tgtEl>
                                        <p:attrNameLst>
                                          <p:attrName>ppt_x</p:attrName>
                                          <p:attrName>ppt_y</p:attrName>
                                        </p:attrNameLst>
                                      </p:cBhvr>
                                    </p:animMotion>
                                    <p:animRot by="1500000">
                                      <p:cBhvr>
                                        <p:cTn id="21" dur="125" fill="hold">
                                          <p:stCondLst>
                                            <p:cond delay="0"/>
                                          </p:stCondLst>
                                        </p:cTn>
                                        <p:tgtEl>
                                          <p:spTgt spid="26637"/>
                                        </p:tgtEl>
                                        <p:attrNameLst>
                                          <p:attrName>r</p:attrName>
                                        </p:attrNameLst>
                                      </p:cBhvr>
                                    </p:animRot>
                                    <p:animRot by="-1500000">
                                      <p:cBhvr>
                                        <p:cTn id="22" dur="125" fill="hold">
                                          <p:stCondLst>
                                            <p:cond delay="125"/>
                                          </p:stCondLst>
                                        </p:cTn>
                                        <p:tgtEl>
                                          <p:spTgt spid="26637"/>
                                        </p:tgtEl>
                                        <p:attrNameLst>
                                          <p:attrName>r</p:attrName>
                                        </p:attrNameLst>
                                      </p:cBhvr>
                                    </p:animRot>
                                    <p:animRot by="-1500000">
                                      <p:cBhvr>
                                        <p:cTn id="23" dur="125" fill="hold">
                                          <p:stCondLst>
                                            <p:cond delay="250"/>
                                          </p:stCondLst>
                                        </p:cTn>
                                        <p:tgtEl>
                                          <p:spTgt spid="26637"/>
                                        </p:tgtEl>
                                        <p:attrNameLst>
                                          <p:attrName>r</p:attrName>
                                        </p:attrNameLst>
                                      </p:cBhvr>
                                    </p:animRot>
                                    <p:animRot by="1500000">
                                      <p:cBhvr>
                                        <p:cTn id="24" dur="125" fill="hold">
                                          <p:stCondLst>
                                            <p:cond delay="375"/>
                                          </p:stCondLst>
                                        </p:cTn>
                                        <p:tgtEl>
                                          <p:spTgt spid="26637"/>
                                        </p:tgtEl>
                                        <p:attrNameLst>
                                          <p:attrName>r</p:attrName>
                                        </p:attrNameLst>
                                      </p:cBhvr>
                                    </p:animRot>
                                  </p:childTnLst>
                                </p:cTn>
                              </p:par>
                            </p:childTnLst>
                          </p:cTn>
                        </p:par>
                        <p:par>
                          <p:cTn id="25" fill="hold">
                            <p:stCondLst>
                              <p:cond delay="2200"/>
                            </p:stCondLst>
                            <p:childTnLst>
                              <p:par>
                                <p:cTn id="26" presetID="31" presetClass="entr" presetSubtype="0" fill="hold" grpId="0" nodeType="afterEffect">
                                  <p:stCondLst>
                                    <p:cond delay="0"/>
                                  </p:stCondLst>
                                  <p:iterate type="lt">
                                    <p:tmPct val="5000"/>
                                  </p:iterate>
                                  <p:childTnLst>
                                    <p:set>
                                      <p:cBhvr>
                                        <p:cTn id="27" dur="1" fill="hold">
                                          <p:stCondLst>
                                            <p:cond delay="0"/>
                                          </p:stCondLst>
                                        </p:cTn>
                                        <p:tgtEl>
                                          <p:spTgt spid="26638"/>
                                        </p:tgtEl>
                                        <p:attrNameLst>
                                          <p:attrName>style.visibility</p:attrName>
                                        </p:attrNameLst>
                                      </p:cBhvr>
                                      <p:to>
                                        <p:strVal val="visible"/>
                                      </p:to>
                                    </p:set>
                                    <p:anim calcmode="lin" valueType="num">
                                      <p:cBhvr>
                                        <p:cTn id="28" dur="1000" fill="hold"/>
                                        <p:tgtEl>
                                          <p:spTgt spid="26638"/>
                                        </p:tgtEl>
                                        <p:attrNameLst>
                                          <p:attrName>ppt_w</p:attrName>
                                        </p:attrNameLst>
                                      </p:cBhvr>
                                      <p:tavLst>
                                        <p:tav tm="0">
                                          <p:val>
                                            <p:fltVal val="0"/>
                                          </p:val>
                                        </p:tav>
                                        <p:tav tm="100000">
                                          <p:val>
                                            <p:strVal val="#ppt_w"/>
                                          </p:val>
                                        </p:tav>
                                      </p:tavLst>
                                    </p:anim>
                                    <p:anim calcmode="lin" valueType="num">
                                      <p:cBhvr>
                                        <p:cTn id="29" dur="1000" fill="hold"/>
                                        <p:tgtEl>
                                          <p:spTgt spid="26638"/>
                                        </p:tgtEl>
                                        <p:attrNameLst>
                                          <p:attrName>ppt_h</p:attrName>
                                        </p:attrNameLst>
                                      </p:cBhvr>
                                      <p:tavLst>
                                        <p:tav tm="0">
                                          <p:val>
                                            <p:fltVal val="0"/>
                                          </p:val>
                                        </p:tav>
                                        <p:tav tm="100000">
                                          <p:val>
                                            <p:strVal val="#ppt_h"/>
                                          </p:val>
                                        </p:tav>
                                      </p:tavLst>
                                    </p:anim>
                                    <p:anim calcmode="lin" valueType="num">
                                      <p:cBhvr>
                                        <p:cTn id="30" dur="1000" fill="hold"/>
                                        <p:tgtEl>
                                          <p:spTgt spid="26638"/>
                                        </p:tgtEl>
                                        <p:attrNameLst>
                                          <p:attrName>style.rotation</p:attrName>
                                        </p:attrNameLst>
                                      </p:cBhvr>
                                      <p:tavLst>
                                        <p:tav tm="0">
                                          <p:val>
                                            <p:fltVal val="90"/>
                                          </p:val>
                                        </p:tav>
                                        <p:tav tm="100000">
                                          <p:val>
                                            <p:fltVal val="0"/>
                                          </p:val>
                                        </p:tav>
                                      </p:tavLst>
                                    </p:anim>
                                    <p:animEffect transition="in" filter="fade">
                                      <p:cBhvr>
                                        <p:cTn id="31" dur="1000"/>
                                        <p:tgtEl>
                                          <p:spTgt spid="26638"/>
                                        </p:tgtEl>
                                      </p:cBhvr>
                                    </p:animEffect>
                                  </p:childTnLst>
                                </p:cTn>
                              </p:par>
                            </p:childTnLst>
                          </p:cTn>
                        </p:par>
                        <p:par>
                          <p:cTn id="32" fill="hold">
                            <p:stCondLst>
                              <p:cond delay="3300"/>
                            </p:stCondLst>
                            <p:childTnLst>
                              <p:par>
                                <p:cTn id="33" presetID="34" presetClass="emph" presetSubtype="0" fill="hold" grpId="1" nodeType="afterEffect">
                                  <p:stCondLst>
                                    <p:cond delay="0"/>
                                  </p:stCondLst>
                                  <p:iterate type="lt">
                                    <p:tmPct val="10000"/>
                                  </p:iterate>
                                  <p:childTnLst>
                                    <p:animMotion origin="layout" path="M 0.0 0.0 L 0.0 -0.07213" pathEditMode="relative">
                                      <p:cBhvr>
                                        <p:cTn id="34" dur="250" accel="50000" decel="50000" autoRev="1" fill="hold">
                                          <p:stCondLst>
                                            <p:cond delay="0"/>
                                          </p:stCondLst>
                                        </p:cTn>
                                        <p:tgtEl>
                                          <p:spTgt spid="26638"/>
                                        </p:tgtEl>
                                        <p:attrNameLst>
                                          <p:attrName>ppt_x</p:attrName>
                                          <p:attrName>ppt_y</p:attrName>
                                        </p:attrNameLst>
                                      </p:cBhvr>
                                    </p:animMotion>
                                    <p:animRot by="1500000">
                                      <p:cBhvr>
                                        <p:cTn id="35" dur="125" fill="hold">
                                          <p:stCondLst>
                                            <p:cond delay="0"/>
                                          </p:stCondLst>
                                        </p:cTn>
                                        <p:tgtEl>
                                          <p:spTgt spid="26638"/>
                                        </p:tgtEl>
                                        <p:attrNameLst>
                                          <p:attrName>r</p:attrName>
                                        </p:attrNameLst>
                                      </p:cBhvr>
                                    </p:animRot>
                                    <p:animRot by="-1500000">
                                      <p:cBhvr>
                                        <p:cTn id="36" dur="125" fill="hold">
                                          <p:stCondLst>
                                            <p:cond delay="125"/>
                                          </p:stCondLst>
                                        </p:cTn>
                                        <p:tgtEl>
                                          <p:spTgt spid="26638"/>
                                        </p:tgtEl>
                                        <p:attrNameLst>
                                          <p:attrName>r</p:attrName>
                                        </p:attrNameLst>
                                      </p:cBhvr>
                                    </p:animRot>
                                    <p:animRot by="-1500000">
                                      <p:cBhvr>
                                        <p:cTn id="37" dur="125" fill="hold">
                                          <p:stCondLst>
                                            <p:cond delay="250"/>
                                          </p:stCondLst>
                                        </p:cTn>
                                        <p:tgtEl>
                                          <p:spTgt spid="26638"/>
                                        </p:tgtEl>
                                        <p:attrNameLst>
                                          <p:attrName>r</p:attrName>
                                        </p:attrNameLst>
                                      </p:cBhvr>
                                    </p:animRot>
                                    <p:animRot by="1500000">
                                      <p:cBhvr>
                                        <p:cTn id="38" dur="125" fill="hold">
                                          <p:stCondLst>
                                            <p:cond delay="375"/>
                                          </p:stCondLst>
                                        </p:cTn>
                                        <p:tgtEl>
                                          <p:spTgt spid="26638"/>
                                        </p:tgtEl>
                                        <p:attrNameLst>
                                          <p:attrName>r</p:attrName>
                                        </p:attrNameLst>
                                      </p:cBhvr>
                                    </p:animRot>
                                  </p:childTnLst>
                                </p:cTn>
                              </p:par>
                            </p:childTnLst>
                          </p:cTn>
                        </p:par>
                        <p:par>
                          <p:cTn id="39" fill="hold">
                            <p:stCondLst>
                              <p:cond delay="3900"/>
                            </p:stCondLst>
                            <p:childTnLst>
                              <p:par>
                                <p:cTn id="40" presetID="31" presetClass="entr" presetSubtype="0" fill="hold" grpId="0" nodeType="afterEffect">
                                  <p:stCondLst>
                                    <p:cond delay="0"/>
                                  </p:stCondLst>
                                  <p:iterate type="lt">
                                    <p:tmPct val="5000"/>
                                  </p:iterate>
                                  <p:childTnLst>
                                    <p:set>
                                      <p:cBhvr>
                                        <p:cTn id="41" dur="1" fill="hold">
                                          <p:stCondLst>
                                            <p:cond delay="0"/>
                                          </p:stCondLst>
                                        </p:cTn>
                                        <p:tgtEl>
                                          <p:spTgt spid="26639"/>
                                        </p:tgtEl>
                                        <p:attrNameLst>
                                          <p:attrName>style.visibility</p:attrName>
                                        </p:attrNameLst>
                                      </p:cBhvr>
                                      <p:to>
                                        <p:strVal val="visible"/>
                                      </p:to>
                                    </p:set>
                                    <p:anim calcmode="lin" valueType="num">
                                      <p:cBhvr>
                                        <p:cTn id="42" dur="1000" fill="hold"/>
                                        <p:tgtEl>
                                          <p:spTgt spid="26639"/>
                                        </p:tgtEl>
                                        <p:attrNameLst>
                                          <p:attrName>ppt_w</p:attrName>
                                        </p:attrNameLst>
                                      </p:cBhvr>
                                      <p:tavLst>
                                        <p:tav tm="0">
                                          <p:val>
                                            <p:fltVal val="0"/>
                                          </p:val>
                                        </p:tav>
                                        <p:tav tm="100000">
                                          <p:val>
                                            <p:strVal val="#ppt_w"/>
                                          </p:val>
                                        </p:tav>
                                      </p:tavLst>
                                    </p:anim>
                                    <p:anim calcmode="lin" valueType="num">
                                      <p:cBhvr>
                                        <p:cTn id="43" dur="1000" fill="hold"/>
                                        <p:tgtEl>
                                          <p:spTgt spid="26639"/>
                                        </p:tgtEl>
                                        <p:attrNameLst>
                                          <p:attrName>ppt_h</p:attrName>
                                        </p:attrNameLst>
                                      </p:cBhvr>
                                      <p:tavLst>
                                        <p:tav tm="0">
                                          <p:val>
                                            <p:fltVal val="0"/>
                                          </p:val>
                                        </p:tav>
                                        <p:tav tm="100000">
                                          <p:val>
                                            <p:strVal val="#ppt_h"/>
                                          </p:val>
                                        </p:tav>
                                      </p:tavLst>
                                    </p:anim>
                                    <p:anim calcmode="lin" valueType="num">
                                      <p:cBhvr>
                                        <p:cTn id="44" dur="1000" fill="hold"/>
                                        <p:tgtEl>
                                          <p:spTgt spid="26639"/>
                                        </p:tgtEl>
                                        <p:attrNameLst>
                                          <p:attrName>style.rotation</p:attrName>
                                        </p:attrNameLst>
                                      </p:cBhvr>
                                      <p:tavLst>
                                        <p:tav tm="0">
                                          <p:val>
                                            <p:fltVal val="90"/>
                                          </p:val>
                                        </p:tav>
                                        <p:tav tm="100000">
                                          <p:val>
                                            <p:fltVal val="0"/>
                                          </p:val>
                                        </p:tav>
                                      </p:tavLst>
                                    </p:anim>
                                    <p:animEffect transition="in" filter="fade">
                                      <p:cBhvr>
                                        <p:cTn id="45" dur="1000"/>
                                        <p:tgtEl>
                                          <p:spTgt spid="26639"/>
                                        </p:tgtEl>
                                      </p:cBhvr>
                                    </p:animEffect>
                                  </p:childTnLst>
                                </p:cTn>
                              </p:par>
                            </p:childTnLst>
                          </p:cTn>
                        </p:par>
                        <p:par>
                          <p:cTn id="46" fill="hold">
                            <p:stCondLst>
                              <p:cond delay="5000"/>
                            </p:stCondLst>
                            <p:childTnLst>
                              <p:par>
                                <p:cTn id="47" presetID="34" presetClass="emph" presetSubtype="0" fill="hold" grpId="1" nodeType="afterEffect">
                                  <p:stCondLst>
                                    <p:cond delay="0"/>
                                  </p:stCondLst>
                                  <p:iterate type="lt">
                                    <p:tmPct val="10000"/>
                                  </p:iterate>
                                  <p:childTnLst>
                                    <p:animMotion origin="layout" path="M 0.0 0.0 L 0.0 -0.07213" pathEditMode="relative">
                                      <p:cBhvr>
                                        <p:cTn id="48" dur="250" accel="50000" decel="50000" autoRev="1" fill="hold">
                                          <p:stCondLst>
                                            <p:cond delay="0"/>
                                          </p:stCondLst>
                                        </p:cTn>
                                        <p:tgtEl>
                                          <p:spTgt spid="26639"/>
                                        </p:tgtEl>
                                        <p:attrNameLst>
                                          <p:attrName>ppt_x</p:attrName>
                                          <p:attrName>ppt_y</p:attrName>
                                        </p:attrNameLst>
                                      </p:cBhvr>
                                    </p:animMotion>
                                    <p:animRot by="1500000">
                                      <p:cBhvr>
                                        <p:cTn id="49" dur="125" fill="hold">
                                          <p:stCondLst>
                                            <p:cond delay="0"/>
                                          </p:stCondLst>
                                        </p:cTn>
                                        <p:tgtEl>
                                          <p:spTgt spid="26639"/>
                                        </p:tgtEl>
                                        <p:attrNameLst>
                                          <p:attrName>r</p:attrName>
                                        </p:attrNameLst>
                                      </p:cBhvr>
                                    </p:animRot>
                                    <p:animRot by="-1500000">
                                      <p:cBhvr>
                                        <p:cTn id="50" dur="125" fill="hold">
                                          <p:stCondLst>
                                            <p:cond delay="125"/>
                                          </p:stCondLst>
                                        </p:cTn>
                                        <p:tgtEl>
                                          <p:spTgt spid="26639"/>
                                        </p:tgtEl>
                                        <p:attrNameLst>
                                          <p:attrName>r</p:attrName>
                                        </p:attrNameLst>
                                      </p:cBhvr>
                                    </p:animRot>
                                    <p:animRot by="-1500000">
                                      <p:cBhvr>
                                        <p:cTn id="51" dur="125" fill="hold">
                                          <p:stCondLst>
                                            <p:cond delay="250"/>
                                          </p:stCondLst>
                                        </p:cTn>
                                        <p:tgtEl>
                                          <p:spTgt spid="26639"/>
                                        </p:tgtEl>
                                        <p:attrNameLst>
                                          <p:attrName>r</p:attrName>
                                        </p:attrNameLst>
                                      </p:cBhvr>
                                    </p:animRot>
                                    <p:animRot by="1500000">
                                      <p:cBhvr>
                                        <p:cTn id="52" dur="125" fill="hold">
                                          <p:stCondLst>
                                            <p:cond delay="375"/>
                                          </p:stCondLst>
                                        </p:cTn>
                                        <p:tgtEl>
                                          <p:spTgt spid="26639"/>
                                        </p:tgtEl>
                                        <p:attrNameLst>
                                          <p:attrName>r</p:attrName>
                                        </p:attrNameLst>
                                      </p:cBhvr>
                                    </p:animRot>
                                  </p:childTnLst>
                                </p:cTn>
                              </p:par>
                            </p:childTnLst>
                          </p:cTn>
                        </p:par>
                        <p:par>
                          <p:cTn id="53" fill="hold">
                            <p:stCondLst>
                              <p:cond delay="5599"/>
                            </p:stCondLst>
                            <p:childTnLst>
                              <p:par>
                                <p:cTn id="54" presetID="31" presetClass="entr" presetSubtype="0" fill="hold" grpId="0" nodeType="afterEffect">
                                  <p:stCondLst>
                                    <p:cond delay="0"/>
                                  </p:stCondLst>
                                  <p:iterate type="lt">
                                    <p:tmPct val="5000"/>
                                  </p:iterate>
                                  <p:childTnLst>
                                    <p:set>
                                      <p:cBhvr>
                                        <p:cTn id="55" dur="1" fill="hold">
                                          <p:stCondLst>
                                            <p:cond delay="0"/>
                                          </p:stCondLst>
                                        </p:cTn>
                                        <p:tgtEl>
                                          <p:spTgt spid="26640"/>
                                        </p:tgtEl>
                                        <p:attrNameLst>
                                          <p:attrName>style.visibility</p:attrName>
                                        </p:attrNameLst>
                                      </p:cBhvr>
                                      <p:to>
                                        <p:strVal val="visible"/>
                                      </p:to>
                                    </p:set>
                                    <p:anim calcmode="lin" valueType="num">
                                      <p:cBhvr>
                                        <p:cTn id="56" dur="1000" fill="hold"/>
                                        <p:tgtEl>
                                          <p:spTgt spid="26640"/>
                                        </p:tgtEl>
                                        <p:attrNameLst>
                                          <p:attrName>ppt_w</p:attrName>
                                        </p:attrNameLst>
                                      </p:cBhvr>
                                      <p:tavLst>
                                        <p:tav tm="0">
                                          <p:val>
                                            <p:fltVal val="0"/>
                                          </p:val>
                                        </p:tav>
                                        <p:tav tm="100000">
                                          <p:val>
                                            <p:strVal val="#ppt_w"/>
                                          </p:val>
                                        </p:tav>
                                      </p:tavLst>
                                    </p:anim>
                                    <p:anim calcmode="lin" valueType="num">
                                      <p:cBhvr>
                                        <p:cTn id="57" dur="1000" fill="hold"/>
                                        <p:tgtEl>
                                          <p:spTgt spid="26640"/>
                                        </p:tgtEl>
                                        <p:attrNameLst>
                                          <p:attrName>ppt_h</p:attrName>
                                        </p:attrNameLst>
                                      </p:cBhvr>
                                      <p:tavLst>
                                        <p:tav tm="0">
                                          <p:val>
                                            <p:fltVal val="0"/>
                                          </p:val>
                                        </p:tav>
                                        <p:tav tm="100000">
                                          <p:val>
                                            <p:strVal val="#ppt_h"/>
                                          </p:val>
                                        </p:tav>
                                      </p:tavLst>
                                    </p:anim>
                                    <p:anim calcmode="lin" valueType="num">
                                      <p:cBhvr>
                                        <p:cTn id="58" dur="1000" fill="hold"/>
                                        <p:tgtEl>
                                          <p:spTgt spid="26640"/>
                                        </p:tgtEl>
                                        <p:attrNameLst>
                                          <p:attrName>style.rotation</p:attrName>
                                        </p:attrNameLst>
                                      </p:cBhvr>
                                      <p:tavLst>
                                        <p:tav tm="0">
                                          <p:val>
                                            <p:fltVal val="90"/>
                                          </p:val>
                                        </p:tav>
                                        <p:tav tm="100000">
                                          <p:val>
                                            <p:fltVal val="0"/>
                                          </p:val>
                                        </p:tav>
                                      </p:tavLst>
                                    </p:anim>
                                    <p:animEffect transition="in" filter="fade">
                                      <p:cBhvr>
                                        <p:cTn id="59" dur="1000"/>
                                        <p:tgtEl>
                                          <p:spTgt spid="26640"/>
                                        </p:tgtEl>
                                      </p:cBhvr>
                                    </p:animEffect>
                                  </p:childTnLst>
                                </p:cTn>
                              </p:par>
                            </p:childTnLst>
                          </p:cTn>
                        </p:par>
                        <p:par>
                          <p:cTn id="60" fill="hold">
                            <p:stCondLst>
                              <p:cond delay="6699"/>
                            </p:stCondLst>
                            <p:childTnLst>
                              <p:par>
                                <p:cTn id="61" presetID="34" presetClass="emph" presetSubtype="0" fill="hold" grpId="1" nodeType="afterEffect">
                                  <p:stCondLst>
                                    <p:cond delay="0"/>
                                  </p:stCondLst>
                                  <p:iterate type="lt">
                                    <p:tmPct val="10000"/>
                                  </p:iterate>
                                  <p:childTnLst>
                                    <p:animMotion origin="layout" path="M 0.0 0.0 L 0.0 -0.07213" pathEditMode="relative">
                                      <p:cBhvr>
                                        <p:cTn id="62" dur="250" accel="50000" decel="50000" autoRev="1" fill="hold">
                                          <p:stCondLst>
                                            <p:cond delay="0"/>
                                          </p:stCondLst>
                                        </p:cTn>
                                        <p:tgtEl>
                                          <p:spTgt spid="26640"/>
                                        </p:tgtEl>
                                        <p:attrNameLst>
                                          <p:attrName>ppt_x</p:attrName>
                                          <p:attrName>ppt_y</p:attrName>
                                        </p:attrNameLst>
                                      </p:cBhvr>
                                    </p:animMotion>
                                    <p:animRot by="1500000">
                                      <p:cBhvr>
                                        <p:cTn id="63" dur="125" fill="hold">
                                          <p:stCondLst>
                                            <p:cond delay="0"/>
                                          </p:stCondLst>
                                        </p:cTn>
                                        <p:tgtEl>
                                          <p:spTgt spid="26640"/>
                                        </p:tgtEl>
                                        <p:attrNameLst>
                                          <p:attrName>r</p:attrName>
                                        </p:attrNameLst>
                                      </p:cBhvr>
                                    </p:animRot>
                                    <p:animRot by="-1500000">
                                      <p:cBhvr>
                                        <p:cTn id="64" dur="125" fill="hold">
                                          <p:stCondLst>
                                            <p:cond delay="125"/>
                                          </p:stCondLst>
                                        </p:cTn>
                                        <p:tgtEl>
                                          <p:spTgt spid="26640"/>
                                        </p:tgtEl>
                                        <p:attrNameLst>
                                          <p:attrName>r</p:attrName>
                                        </p:attrNameLst>
                                      </p:cBhvr>
                                    </p:animRot>
                                    <p:animRot by="-1500000">
                                      <p:cBhvr>
                                        <p:cTn id="65" dur="125" fill="hold">
                                          <p:stCondLst>
                                            <p:cond delay="250"/>
                                          </p:stCondLst>
                                        </p:cTn>
                                        <p:tgtEl>
                                          <p:spTgt spid="26640"/>
                                        </p:tgtEl>
                                        <p:attrNameLst>
                                          <p:attrName>r</p:attrName>
                                        </p:attrNameLst>
                                      </p:cBhvr>
                                    </p:animRot>
                                    <p:animRot by="1500000">
                                      <p:cBhvr>
                                        <p:cTn id="66" dur="125" fill="hold">
                                          <p:stCondLst>
                                            <p:cond delay="375"/>
                                          </p:stCondLst>
                                        </p:cTn>
                                        <p:tgtEl>
                                          <p:spTgt spid="26640"/>
                                        </p:tgtEl>
                                        <p:attrNameLst>
                                          <p:attrName>r</p:attrName>
                                        </p:attrNameLst>
                                      </p:cBhvr>
                                    </p:animRot>
                                  </p:childTnLst>
                                </p:cTn>
                              </p:par>
                            </p:childTnLst>
                          </p:cTn>
                        </p:par>
                        <p:par>
                          <p:cTn id="67" fill="hold">
                            <p:stCondLst>
                              <p:cond delay="7299"/>
                            </p:stCondLst>
                            <p:childTnLst>
                              <p:par>
                                <p:cTn id="68" presetID="31" presetClass="entr" presetSubtype="0" fill="hold" grpId="0" nodeType="afterEffect">
                                  <p:stCondLst>
                                    <p:cond delay="0"/>
                                  </p:stCondLst>
                                  <p:iterate type="lt">
                                    <p:tmPct val="5000"/>
                                  </p:iterate>
                                  <p:childTnLst>
                                    <p:set>
                                      <p:cBhvr>
                                        <p:cTn id="69" dur="1" fill="hold">
                                          <p:stCondLst>
                                            <p:cond delay="0"/>
                                          </p:stCondLst>
                                        </p:cTn>
                                        <p:tgtEl>
                                          <p:spTgt spid="26641"/>
                                        </p:tgtEl>
                                        <p:attrNameLst>
                                          <p:attrName>style.visibility</p:attrName>
                                        </p:attrNameLst>
                                      </p:cBhvr>
                                      <p:to>
                                        <p:strVal val="visible"/>
                                      </p:to>
                                    </p:set>
                                    <p:anim calcmode="lin" valueType="num">
                                      <p:cBhvr>
                                        <p:cTn id="70" dur="1000" fill="hold"/>
                                        <p:tgtEl>
                                          <p:spTgt spid="26641"/>
                                        </p:tgtEl>
                                        <p:attrNameLst>
                                          <p:attrName>ppt_w</p:attrName>
                                        </p:attrNameLst>
                                      </p:cBhvr>
                                      <p:tavLst>
                                        <p:tav tm="0">
                                          <p:val>
                                            <p:fltVal val="0"/>
                                          </p:val>
                                        </p:tav>
                                        <p:tav tm="100000">
                                          <p:val>
                                            <p:strVal val="#ppt_w"/>
                                          </p:val>
                                        </p:tav>
                                      </p:tavLst>
                                    </p:anim>
                                    <p:anim calcmode="lin" valueType="num">
                                      <p:cBhvr>
                                        <p:cTn id="71" dur="1000" fill="hold"/>
                                        <p:tgtEl>
                                          <p:spTgt spid="26641"/>
                                        </p:tgtEl>
                                        <p:attrNameLst>
                                          <p:attrName>ppt_h</p:attrName>
                                        </p:attrNameLst>
                                      </p:cBhvr>
                                      <p:tavLst>
                                        <p:tav tm="0">
                                          <p:val>
                                            <p:fltVal val="0"/>
                                          </p:val>
                                        </p:tav>
                                        <p:tav tm="100000">
                                          <p:val>
                                            <p:strVal val="#ppt_h"/>
                                          </p:val>
                                        </p:tav>
                                      </p:tavLst>
                                    </p:anim>
                                    <p:anim calcmode="lin" valueType="num">
                                      <p:cBhvr>
                                        <p:cTn id="72" dur="1000" fill="hold"/>
                                        <p:tgtEl>
                                          <p:spTgt spid="26641"/>
                                        </p:tgtEl>
                                        <p:attrNameLst>
                                          <p:attrName>style.rotation</p:attrName>
                                        </p:attrNameLst>
                                      </p:cBhvr>
                                      <p:tavLst>
                                        <p:tav tm="0">
                                          <p:val>
                                            <p:fltVal val="90"/>
                                          </p:val>
                                        </p:tav>
                                        <p:tav tm="100000">
                                          <p:val>
                                            <p:fltVal val="0"/>
                                          </p:val>
                                        </p:tav>
                                      </p:tavLst>
                                    </p:anim>
                                    <p:animEffect transition="in" filter="fade">
                                      <p:cBhvr>
                                        <p:cTn id="73" dur="1000"/>
                                        <p:tgtEl>
                                          <p:spTgt spid="26641"/>
                                        </p:tgtEl>
                                      </p:cBhvr>
                                    </p:animEffect>
                                  </p:childTnLst>
                                </p:cTn>
                              </p:par>
                            </p:childTnLst>
                          </p:cTn>
                        </p:par>
                        <p:par>
                          <p:cTn id="74" fill="hold">
                            <p:stCondLst>
                              <p:cond delay="8399"/>
                            </p:stCondLst>
                            <p:childTnLst>
                              <p:par>
                                <p:cTn id="75" presetID="34" presetClass="emph" presetSubtype="0" fill="hold" grpId="1" nodeType="afterEffect">
                                  <p:stCondLst>
                                    <p:cond delay="0"/>
                                  </p:stCondLst>
                                  <p:iterate type="lt">
                                    <p:tmPct val="10000"/>
                                  </p:iterate>
                                  <p:childTnLst>
                                    <p:animMotion origin="layout" path="M 0.0 0.0 L 0.0 -0.07213" pathEditMode="relative">
                                      <p:cBhvr>
                                        <p:cTn id="76" dur="250" accel="50000" decel="50000" autoRev="1" fill="hold">
                                          <p:stCondLst>
                                            <p:cond delay="0"/>
                                          </p:stCondLst>
                                        </p:cTn>
                                        <p:tgtEl>
                                          <p:spTgt spid="26641"/>
                                        </p:tgtEl>
                                        <p:attrNameLst>
                                          <p:attrName>ppt_x</p:attrName>
                                          <p:attrName>ppt_y</p:attrName>
                                        </p:attrNameLst>
                                      </p:cBhvr>
                                    </p:animMotion>
                                    <p:animRot by="1500000">
                                      <p:cBhvr>
                                        <p:cTn id="77" dur="125" fill="hold">
                                          <p:stCondLst>
                                            <p:cond delay="0"/>
                                          </p:stCondLst>
                                        </p:cTn>
                                        <p:tgtEl>
                                          <p:spTgt spid="26641"/>
                                        </p:tgtEl>
                                        <p:attrNameLst>
                                          <p:attrName>r</p:attrName>
                                        </p:attrNameLst>
                                      </p:cBhvr>
                                    </p:animRot>
                                    <p:animRot by="-1500000">
                                      <p:cBhvr>
                                        <p:cTn id="78" dur="125" fill="hold">
                                          <p:stCondLst>
                                            <p:cond delay="125"/>
                                          </p:stCondLst>
                                        </p:cTn>
                                        <p:tgtEl>
                                          <p:spTgt spid="26641"/>
                                        </p:tgtEl>
                                        <p:attrNameLst>
                                          <p:attrName>r</p:attrName>
                                        </p:attrNameLst>
                                      </p:cBhvr>
                                    </p:animRot>
                                    <p:animRot by="-1500000">
                                      <p:cBhvr>
                                        <p:cTn id="79" dur="125" fill="hold">
                                          <p:stCondLst>
                                            <p:cond delay="250"/>
                                          </p:stCondLst>
                                        </p:cTn>
                                        <p:tgtEl>
                                          <p:spTgt spid="26641"/>
                                        </p:tgtEl>
                                        <p:attrNameLst>
                                          <p:attrName>r</p:attrName>
                                        </p:attrNameLst>
                                      </p:cBhvr>
                                    </p:animRot>
                                    <p:animRot by="1500000">
                                      <p:cBhvr>
                                        <p:cTn id="80" dur="125" fill="hold">
                                          <p:stCondLst>
                                            <p:cond delay="375"/>
                                          </p:stCondLst>
                                        </p:cTn>
                                        <p:tgtEl>
                                          <p:spTgt spid="2664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6" grpId="0"/>
      <p:bldP spid="26637" grpId="0"/>
      <p:bldP spid="26637" grpId="1"/>
      <p:bldP spid="26638" grpId="0"/>
      <p:bldP spid="26638" grpId="1"/>
      <p:bldP spid="26639" grpId="0"/>
      <p:bldP spid="26639" grpId="1"/>
      <p:bldP spid="26640" grpId="0"/>
      <p:bldP spid="26640" grpId="1"/>
      <p:bldP spid="26641" grpId="0"/>
      <p:bldP spid="2664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Text Box 7"/>
          <p:cNvSpPr txBox="1"/>
          <p:nvPr/>
        </p:nvSpPr>
        <p:spPr>
          <a:xfrm>
            <a:off x="482600" y="519430"/>
            <a:ext cx="1929765" cy="398780"/>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r>
              <a:rPr lang="zh-CN" altLang="en-US" sz="2000" b="1" dirty="0">
                <a:latin typeface="+mn-ea"/>
              </a:rPr>
              <a:t>散点式概念：</a:t>
            </a:r>
          </a:p>
        </p:txBody>
      </p:sp>
      <p:sp>
        <p:nvSpPr>
          <p:cNvPr id="24584" name="Text Box 8"/>
          <p:cNvSpPr txBox="1"/>
          <p:nvPr/>
        </p:nvSpPr>
        <p:spPr>
          <a:xfrm>
            <a:off x="2195830" y="1627505"/>
            <a:ext cx="6416040" cy="1198880"/>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lnSpc>
                <a:spcPct val="120000"/>
              </a:lnSpc>
              <a:spcBef>
                <a:spcPts val="50"/>
              </a:spcBef>
              <a:spcAft>
                <a:spcPts val="0"/>
              </a:spcAft>
              <a:buClrTx/>
              <a:buSzPct val="100000"/>
              <a:buNone/>
            </a:pPr>
            <a:r>
              <a:rPr lang="zh-CN" altLang="en-US" sz="2000" dirty="0">
                <a:latin typeface="+mn-ea"/>
              </a:rPr>
              <a:t>以</a:t>
            </a:r>
            <a:r>
              <a:rPr lang="zh-CN" altLang="en-US" sz="2000" b="1" dirty="0">
                <a:solidFill>
                  <a:srgbClr val="FF0000"/>
                </a:solidFill>
                <a:latin typeface="+mn-ea"/>
              </a:rPr>
              <a:t>一个或者两个以上的同形或异形的基本单位</a:t>
            </a:r>
            <a:r>
              <a:rPr lang="zh-CN" altLang="en-US" sz="2000" dirty="0">
                <a:latin typeface="+mn-ea"/>
              </a:rPr>
              <a:t>纹样，依次等距离向左右或上下二方排列，连成散点形式。方法比较简单，制作方便，连续后有大方安定的效果。</a:t>
            </a:r>
          </a:p>
        </p:txBody>
      </p:sp>
      <p:sp>
        <p:nvSpPr>
          <p:cNvPr id="24585" name="Text Box 9"/>
          <p:cNvSpPr txBox="1"/>
          <p:nvPr/>
        </p:nvSpPr>
        <p:spPr>
          <a:xfrm>
            <a:off x="482283" y="2395538"/>
            <a:ext cx="18002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latin typeface="+mn-ea"/>
              </a:rPr>
              <a:t>如图所示：</a:t>
            </a:r>
          </a:p>
        </p:txBody>
      </p:sp>
      <p:grpSp>
        <p:nvGrpSpPr>
          <p:cNvPr id="5" name="组合 4"/>
          <p:cNvGrpSpPr/>
          <p:nvPr/>
        </p:nvGrpSpPr>
        <p:grpSpPr>
          <a:xfrm>
            <a:off x="761365" y="519430"/>
            <a:ext cx="14776450" cy="5559425"/>
            <a:chOff x="-20652" y="3822"/>
            <a:chExt cx="27912" cy="10502"/>
          </a:xfrm>
        </p:grpSpPr>
        <p:grpSp>
          <p:nvGrpSpPr>
            <p:cNvPr id="2" name="Group 23"/>
            <p:cNvGrpSpPr/>
            <p:nvPr/>
          </p:nvGrpSpPr>
          <p:grpSpPr>
            <a:xfrm>
              <a:off x="-20652" y="3822"/>
              <a:ext cx="27437" cy="5340"/>
              <a:chOff x="160" y="2069"/>
              <a:chExt cx="5215" cy="1015"/>
            </a:xfrm>
          </p:grpSpPr>
          <p:sp>
            <p:nvSpPr>
              <p:cNvPr id="62473" name="Rectangle 10"/>
              <p:cNvSpPr/>
              <p:nvPr/>
            </p:nvSpPr>
            <p:spPr>
              <a:xfrm>
                <a:off x="385" y="2069"/>
                <a:ext cx="4989" cy="46"/>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2474" name="Rectangle 11"/>
              <p:cNvSpPr/>
              <p:nvPr/>
            </p:nvSpPr>
            <p:spPr>
              <a:xfrm>
                <a:off x="160" y="3038"/>
                <a:ext cx="4989" cy="46"/>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r>
                  <a:rPr lang="en-US" altLang="zh-CN" sz="1800" dirty="0">
                    <a:latin typeface="Arial" panose="020B0604020202020204" pitchFamily="34" charset="0"/>
                    <a:ea typeface="方正粗倩_GBK" pitchFamily="65" charset="-122"/>
                  </a:rPr>
                  <a:t>                            </a:t>
                </a:r>
              </a:p>
            </p:txBody>
          </p:sp>
          <p:sp>
            <p:nvSpPr>
              <p:cNvPr id="62475" name="Oval 13"/>
              <p:cNvSpPr/>
              <p:nvPr/>
            </p:nvSpPr>
            <p:spPr>
              <a:xfrm>
                <a:off x="703" y="2160"/>
                <a:ext cx="680" cy="680"/>
              </a:xfrm>
              <a:prstGeom prst="ellipse">
                <a:avLst/>
              </a:prstGeom>
              <a:solidFill>
                <a:schemeClr val="tx1"/>
              </a:solidFill>
              <a:ln w="9525" cap="flat" cmpd="sng">
                <a:solidFill>
                  <a:schemeClr val="tx1"/>
                </a:solidFill>
                <a:prstDash val="solid"/>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2476" name="Oval 14"/>
              <p:cNvSpPr/>
              <p:nvPr/>
            </p:nvSpPr>
            <p:spPr>
              <a:xfrm>
                <a:off x="1927" y="2160"/>
                <a:ext cx="680" cy="680"/>
              </a:xfrm>
              <a:prstGeom prst="ellipse">
                <a:avLst/>
              </a:prstGeom>
              <a:solidFill>
                <a:schemeClr val="tx1"/>
              </a:solidFill>
              <a:ln w="9525" cap="flat" cmpd="sng">
                <a:solidFill>
                  <a:schemeClr val="tx1"/>
                </a:solidFill>
                <a:prstDash val="solid"/>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2477" name="Oval 15"/>
              <p:cNvSpPr/>
              <p:nvPr/>
            </p:nvSpPr>
            <p:spPr>
              <a:xfrm>
                <a:off x="3153" y="2160"/>
                <a:ext cx="680" cy="680"/>
              </a:xfrm>
              <a:prstGeom prst="ellipse">
                <a:avLst/>
              </a:prstGeom>
              <a:solidFill>
                <a:schemeClr val="tx1"/>
              </a:solidFill>
              <a:ln w="9525" cap="flat" cmpd="sng">
                <a:solidFill>
                  <a:schemeClr val="tx1"/>
                </a:solidFill>
                <a:prstDash val="solid"/>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2478" name="Oval 16"/>
              <p:cNvSpPr/>
              <p:nvPr/>
            </p:nvSpPr>
            <p:spPr>
              <a:xfrm>
                <a:off x="4332" y="2160"/>
                <a:ext cx="680" cy="680"/>
              </a:xfrm>
              <a:prstGeom prst="ellipse">
                <a:avLst/>
              </a:prstGeom>
              <a:solidFill>
                <a:schemeClr val="tx1"/>
              </a:solidFill>
              <a:ln w="9525" cap="flat" cmpd="sng">
                <a:solidFill>
                  <a:schemeClr val="tx1"/>
                </a:solidFill>
                <a:prstDash val="solid"/>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2479" name="Oval 17"/>
              <p:cNvSpPr/>
              <p:nvPr/>
            </p:nvSpPr>
            <p:spPr>
              <a:xfrm>
                <a:off x="1519" y="2387"/>
                <a:ext cx="226" cy="226"/>
              </a:xfrm>
              <a:prstGeom prst="ellipse">
                <a:avLst/>
              </a:prstGeom>
              <a:solidFill>
                <a:schemeClr val="tx1"/>
              </a:solidFill>
              <a:ln w="9525" cap="flat" cmpd="sng">
                <a:solidFill>
                  <a:schemeClr val="tx1"/>
                </a:solidFill>
                <a:prstDash val="solid"/>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2480" name="Oval 18"/>
              <p:cNvSpPr/>
              <p:nvPr/>
            </p:nvSpPr>
            <p:spPr>
              <a:xfrm>
                <a:off x="2789" y="2387"/>
                <a:ext cx="226" cy="226"/>
              </a:xfrm>
              <a:prstGeom prst="ellipse">
                <a:avLst/>
              </a:prstGeom>
              <a:solidFill>
                <a:schemeClr val="tx1"/>
              </a:solidFill>
              <a:ln w="9525" cap="flat" cmpd="sng">
                <a:solidFill>
                  <a:schemeClr val="tx1"/>
                </a:solidFill>
                <a:prstDash val="solid"/>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2481" name="Oval 19"/>
              <p:cNvSpPr/>
              <p:nvPr/>
            </p:nvSpPr>
            <p:spPr>
              <a:xfrm>
                <a:off x="3969" y="2387"/>
                <a:ext cx="226" cy="226"/>
              </a:xfrm>
              <a:prstGeom prst="ellipse">
                <a:avLst/>
              </a:prstGeom>
              <a:solidFill>
                <a:schemeClr val="tx1"/>
              </a:solidFill>
              <a:ln w="9525" cap="flat" cmpd="sng">
                <a:solidFill>
                  <a:schemeClr val="tx1"/>
                </a:solidFill>
                <a:prstDash val="solid"/>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2482" name="Oval 20"/>
              <p:cNvSpPr/>
              <p:nvPr/>
            </p:nvSpPr>
            <p:spPr>
              <a:xfrm>
                <a:off x="5149" y="2387"/>
                <a:ext cx="226" cy="226"/>
              </a:xfrm>
              <a:prstGeom prst="ellipse">
                <a:avLst/>
              </a:prstGeom>
              <a:solidFill>
                <a:schemeClr val="tx1"/>
              </a:solidFill>
              <a:ln w="9525" cap="flat" cmpd="sng">
                <a:solidFill>
                  <a:schemeClr val="tx1"/>
                </a:solidFill>
                <a:prstDash val="solid"/>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2483" name="Oval 21"/>
              <p:cNvSpPr/>
              <p:nvPr/>
            </p:nvSpPr>
            <p:spPr>
              <a:xfrm>
                <a:off x="341" y="2388"/>
                <a:ext cx="226" cy="226"/>
              </a:xfrm>
              <a:prstGeom prst="ellipse">
                <a:avLst/>
              </a:prstGeom>
              <a:solidFill>
                <a:schemeClr val="tx1"/>
              </a:solidFill>
              <a:ln w="9525" cap="flat" cmpd="sng">
                <a:solidFill>
                  <a:schemeClr val="tx1"/>
                </a:solidFill>
                <a:prstDash val="solid"/>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grpSp>
        <p:pic>
          <p:nvPicPr>
            <p:cNvPr id="62471" name="Picture 25" descr="20"/>
            <p:cNvPicPr>
              <a:picLocks noChangeAspect="1"/>
            </p:cNvPicPr>
            <p:nvPr/>
          </p:nvPicPr>
          <p:blipFill>
            <a:blip r:embed="rId2"/>
            <a:stretch>
              <a:fillRect/>
            </a:stretch>
          </p:blipFill>
          <p:spPr>
            <a:xfrm>
              <a:off x="-6346" y="9752"/>
              <a:ext cx="13606" cy="4572"/>
            </a:xfrm>
            <a:prstGeom prst="rect">
              <a:avLst/>
            </a:prstGeom>
            <a:noFill/>
            <a:ln w="9525">
              <a:noFill/>
            </a:ln>
          </p:spPr>
        </p:pic>
        <p:pic>
          <p:nvPicPr>
            <p:cNvPr id="62472" name="Picture 26" descr="20"/>
            <p:cNvPicPr>
              <a:picLocks noChangeAspect="1"/>
            </p:cNvPicPr>
            <p:nvPr/>
          </p:nvPicPr>
          <p:blipFill>
            <a:blip r:embed="rId2"/>
            <a:stretch>
              <a:fillRect/>
            </a:stretch>
          </p:blipFill>
          <p:spPr>
            <a:xfrm>
              <a:off x="-19952" y="9752"/>
              <a:ext cx="13606" cy="4572"/>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583"/>
                                        </p:tgtEl>
                                        <p:attrNameLst>
                                          <p:attrName>style.visibility</p:attrName>
                                        </p:attrNameLst>
                                      </p:cBhvr>
                                      <p:to>
                                        <p:strVal val="visible"/>
                                      </p:to>
                                    </p:set>
                                    <p:anim calcmode="lin" valueType="num">
                                      <p:cBhvr additive="base">
                                        <p:cTn id="7" dur="500" fill="hold"/>
                                        <p:tgtEl>
                                          <p:spTgt spid="24583"/>
                                        </p:tgtEl>
                                        <p:attrNameLst>
                                          <p:attrName>ppt_x</p:attrName>
                                        </p:attrNameLst>
                                      </p:cBhvr>
                                      <p:tavLst>
                                        <p:tav tm="0">
                                          <p:val>
                                            <p:strVal val="0-#ppt_w/2"/>
                                          </p:val>
                                        </p:tav>
                                        <p:tav tm="100000">
                                          <p:val>
                                            <p:strVal val="#ppt_x"/>
                                          </p:val>
                                        </p:tav>
                                      </p:tavLst>
                                    </p:anim>
                                    <p:anim calcmode="lin" valueType="num">
                                      <p:cBhvr additive="base">
                                        <p:cTn id="8" dur="500" fill="hold"/>
                                        <p:tgtEl>
                                          <p:spTgt spid="245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24584"/>
                                        </p:tgtEl>
                                        <p:attrNameLst>
                                          <p:attrName>style.visibility</p:attrName>
                                        </p:attrNameLst>
                                      </p:cBhvr>
                                      <p:to>
                                        <p:strVal val="visible"/>
                                      </p:to>
                                    </p:set>
                                    <p:anim calcmode="lin" valueType="num">
                                      <p:cBhvr>
                                        <p:cTn id="13" dur="1000" fill="hold"/>
                                        <p:tgtEl>
                                          <p:spTgt spid="24584"/>
                                        </p:tgtEl>
                                        <p:attrNameLst>
                                          <p:attrName>ppt_x</p:attrName>
                                        </p:attrNameLst>
                                      </p:cBhvr>
                                      <p:tavLst>
                                        <p:tav tm="0">
                                          <p:val>
                                            <p:strVal val="#ppt_x-.2"/>
                                          </p:val>
                                        </p:tav>
                                        <p:tav tm="100000">
                                          <p:val>
                                            <p:strVal val="#ppt_x"/>
                                          </p:val>
                                        </p:tav>
                                      </p:tavLst>
                                    </p:anim>
                                    <p:anim calcmode="lin" valueType="num">
                                      <p:cBhvr>
                                        <p:cTn id="14" dur="1000" fill="hold"/>
                                        <p:tgtEl>
                                          <p:spTgt spid="2458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4584"/>
                                        </p:tgtEl>
                                      </p:cBhvr>
                                    </p:animEffect>
                                  </p:childTnLst>
                                </p:cTn>
                              </p:par>
                            </p:childTnLst>
                          </p:cTn>
                        </p:par>
                        <p:par>
                          <p:cTn id="16" fill="hold">
                            <p:stCondLst>
                              <p:cond delay="1000"/>
                            </p:stCondLst>
                            <p:childTnLst>
                              <p:par>
                                <p:cTn id="17" presetID="3" presetClass="emph" presetSubtype="2" fill="hold" grpId="1" nodeType="afterEffect">
                                  <p:stCondLst>
                                    <p:cond delay="0"/>
                                  </p:stCondLst>
                                  <p:childTnLst>
                                    <p:animClr clrSpc="rgb" dir="cw">
                                      <p:cBhvr override="childStyle">
                                        <p:cTn id="18" dur="2000" fill="hold"/>
                                        <p:tgtEl>
                                          <p:spTgt spid="24584"/>
                                        </p:tgtEl>
                                        <p:attrNameLst>
                                          <p:attrName>style.color</p:attrName>
                                        </p:attrNameLst>
                                      </p:cBhvr>
                                      <p:to>
                                        <a:schemeClr val="accent2"/>
                                      </p:to>
                                    </p:animClr>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24585"/>
                                        </p:tgtEl>
                                        <p:attrNameLst>
                                          <p:attrName>style.visibility</p:attrName>
                                        </p:attrNameLst>
                                      </p:cBhvr>
                                      <p:to>
                                        <p:strVal val="visible"/>
                                      </p:to>
                                    </p:set>
                                    <p:anim calcmode="lin" valueType="num">
                                      <p:cBhvr additive="base">
                                        <p:cTn id="22" dur="500" fill="hold"/>
                                        <p:tgtEl>
                                          <p:spTgt spid="24585"/>
                                        </p:tgtEl>
                                        <p:attrNameLst>
                                          <p:attrName>ppt_x</p:attrName>
                                        </p:attrNameLst>
                                      </p:cBhvr>
                                      <p:tavLst>
                                        <p:tav tm="0">
                                          <p:val>
                                            <p:strVal val="0-#ppt_w/2"/>
                                          </p:val>
                                        </p:tav>
                                        <p:tav tm="100000">
                                          <p:val>
                                            <p:strVal val="#ppt_x"/>
                                          </p:val>
                                        </p:tav>
                                      </p:tavLst>
                                    </p:anim>
                                    <p:anim calcmode="lin" valueType="num">
                                      <p:cBhvr additive="base">
                                        <p:cTn id="23" dur="500" fill="hold"/>
                                        <p:tgtEl>
                                          <p:spTgt spid="245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p:bldP spid="24584" grpId="0"/>
      <p:bldP spid="24584" grpId="1"/>
      <p:bldP spid="2458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Text Box 5"/>
          <p:cNvSpPr txBox="1"/>
          <p:nvPr/>
        </p:nvSpPr>
        <p:spPr>
          <a:xfrm>
            <a:off x="539750" y="476250"/>
            <a:ext cx="1656715" cy="398780"/>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b="1" dirty="0">
                <a:latin typeface="+mn-ea"/>
              </a:rPr>
              <a:t>垂直式概念：</a:t>
            </a:r>
          </a:p>
        </p:txBody>
      </p:sp>
      <p:sp>
        <p:nvSpPr>
          <p:cNvPr id="28678" name="Text Box 6"/>
          <p:cNvSpPr txBox="1"/>
          <p:nvPr/>
        </p:nvSpPr>
        <p:spPr>
          <a:xfrm>
            <a:off x="539750" y="946785"/>
            <a:ext cx="8223250" cy="400110"/>
          </a:xfrm>
          <a:prstGeom prst="rect">
            <a:avLst/>
          </a:prstGeom>
          <a:noFill/>
          <a:ln w="9525">
            <a:noFill/>
          </a:ln>
        </p:spPr>
        <p:txBody>
          <a:bodyPr wrap="square">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b="1" dirty="0">
                <a:solidFill>
                  <a:srgbClr val="FF0000"/>
                </a:solidFill>
                <a:latin typeface="+mn-ea"/>
              </a:rPr>
              <a:t>结构有明显的方向性</a:t>
            </a:r>
            <a:r>
              <a:rPr lang="zh-CN" altLang="en-US" sz="2000" dirty="0">
                <a:latin typeface="+mn-ea"/>
              </a:rPr>
              <a:t>，纹样与边线向上或向下垂直状，给人以静的感觉。</a:t>
            </a:r>
          </a:p>
        </p:txBody>
      </p:sp>
      <p:sp>
        <p:nvSpPr>
          <p:cNvPr id="28682" name="Text Box 10"/>
          <p:cNvSpPr txBox="1"/>
          <p:nvPr/>
        </p:nvSpPr>
        <p:spPr>
          <a:xfrm>
            <a:off x="539750" y="1430020"/>
            <a:ext cx="1800225" cy="39878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Pct val="100000"/>
              <a:buNone/>
            </a:pPr>
            <a:r>
              <a:rPr lang="zh-CN" altLang="en-US" sz="2000" dirty="0">
                <a:latin typeface="+mn-ea"/>
              </a:rPr>
              <a:t>如图所示：</a:t>
            </a:r>
          </a:p>
        </p:txBody>
      </p:sp>
      <p:grpSp>
        <p:nvGrpSpPr>
          <p:cNvPr id="5" name="组合 4"/>
          <p:cNvGrpSpPr/>
          <p:nvPr/>
        </p:nvGrpSpPr>
        <p:grpSpPr>
          <a:xfrm>
            <a:off x="740603" y="1988821"/>
            <a:ext cx="7267892" cy="3147059"/>
            <a:chOff x="1100" y="2793"/>
            <a:chExt cx="12246" cy="4986"/>
          </a:xfrm>
        </p:grpSpPr>
        <p:grpSp>
          <p:nvGrpSpPr>
            <p:cNvPr id="2" name="Group 35"/>
            <p:cNvGrpSpPr/>
            <p:nvPr/>
          </p:nvGrpSpPr>
          <p:grpSpPr>
            <a:xfrm>
              <a:off x="1100" y="2793"/>
              <a:ext cx="12247" cy="2267"/>
              <a:chOff x="431" y="1117"/>
              <a:chExt cx="4899" cy="907"/>
            </a:xfrm>
          </p:grpSpPr>
          <p:sp>
            <p:nvSpPr>
              <p:cNvPr id="63507" name="Rectangle 11"/>
              <p:cNvSpPr/>
              <p:nvPr/>
            </p:nvSpPr>
            <p:spPr>
              <a:xfrm>
                <a:off x="431" y="1117"/>
                <a:ext cx="4899" cy="4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3508" name="Rectangle 12"/>
              <p:cNvSpPr/>
              <p:nvPr/>
            </p:nvSpPr>
            <p:spPr>
              <a:xfrm>
                <a:off x="431" y="1979"/>
                <a:ext cx="4899" cy="4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3509" name="Line 13"/>
              <p:cNvSpPr/>
              <p:nvPr/>
            </p:nvSpPr>
            <p:spPr>
              <a:xfrm flipV="1">
                <a:off x="657" y="1253"/>
                <a:ext cx="0" cy="680"/>
              </a:xfrm>
              <a:prstGeom prst="line">
                <a:avLst/>
              </a:prstGeom>
              <a:ln w="9525" cap="flat" cmpd="sng">
                <a:solidFill>
                  <a:schemeClr val="tx1"/>
                </a:solidFill>
                <a:prstDash val="solid"/>
                <a:headEnd type="none" w="med" len="med"/>
                <a:tailEnd type="triangle" w="med" len="med"/>
              </a:ln>
            </p:spPr>
          </p:sp>
          <p:sp>
            <p:nvSpPr>
              <p:cNvPr id="63510" name="Line 14"/>
              <p:cNvSpPr/>
              <p:nvPr/>
            </p:nvSpPr>
            <p:spPr>
              <a:xfrm flipV="1">
                <a:off x="1383" y="1253"/>
                <a:ext cx="0" cy="680"/>
              </a:xfrm>
              <a:prstGeom prst="line">
                <a:avLst/>
              </a:prstGeom>
              <a:ln w="9525" cap="flat" cmpd="sng">
                <a:solidFill>
                  <a:schemeClr val="tx1"/>
                </a:solidFill>
                <a:prstDash val="solid"/>
                <a:headEnd type="none" w="med" len="med"/>
                <a:tailEnd type="triangle" w="med" len="med"/>
              </a:ln>
            </p:spPr>
          </p:sp>
          <p:sp>
            <p:nvSpPr>
              <p:cNvPr id="63511" name="Line 15"/>
              <p:cNvSpPr/>
              <p:nvPr/>
            </p:nvSpPr>
            <p:spPr>
              <a:xfrm flipV="1">
                <a:off x="2109" y="1253"/>
                <a:ext cx="0" cy="680"/>
              </a:xfrm>
              <a:prstGeom prst="line">
                <a:avLst/>
              </a:prstGeom>
              <a:ln w="9525" cap="flat" cmpd="sng">
                <a:solidFill>
                  <a:schemeClr val="tx1"/>
                </a:solidFill>
                <a:prstDash val="solid"/>
                <a:headEnd type="none" w="med" len="med"/>
                <a:tailEnd type="triangle" w="med" len="med"/>
              </a:ln>
            </p:spPr>
          </p:sp>
          <p:sp>
            <p:nvSpPr>
              <p:cNvPr id="63512" name="Line 16"/>
              <p:cNvSpPr/>
              <p:nvPr/>
            </p:nvSpPr>
            <p:spPr>
              <a:xfrm flipV="1">
                <a:off x="2835" y="1253"/>
                <a:ext cx="0" cy="680"/>
              </a:xfrm>
              <a:prstGeom prst="line">
                <a:avLst/>
              </a:prstGeom>
              <a:ln w="9525" cap="flat" cmpd="sng">
                <a:solidFill>
                  <a:schemeClr val="tx1"/>
                </a:solidFill>
                <a:prstDash val="solid"/>
                <a:headEnd type="none" w="med" len="med"/>
                <a:tailEnd type="triangle" w="med" len="med"/>
              </a:ln>
            </p:spPr>
          </p:sp>
          <p:sp>
            <p:nvSpPr>
              <p:cNvPr id="63513" name="Line 17"/>
              <p:cNvSpPr/>
              <p:nvPr/>
            </p:nvSpPr>
            <p:spPr>
              <a:xfrm flipV="1">
                <a:off x="3560" y="1253"/>
                <a:ext cx="0" cy="680"/>
              </a:xfrm>
              <a:prstGeom prst="line">
                <a:avLst/>
              </a:prstGeom>
              <a:ln w="9525" cap="flat" cmpd="sng">
                <a:solidFill>
                  <a:schemeClr val="tx1"/>
                </a:solidFill>
                <a:prstDash val="solid"/>
                <a:headEnd type="none" w="med" len="med"/>
                <a:tailEnd type="triangle" w="med" len="med"/>
              </a:ln>
            </p:spPr>
          </p:sp>
          <p:sp>
            <p:nvSpPr>
              <p:cNvPr id="63514" name="Line 18"/>
              <p:cNvSpPr/>
              <p:nvPr/>
            </p:nvSpPr>
            <p:spPr>
              <a:xfrm flipV="1">
                <a:off x="4332" y="1253"/>
                <a:ext cx="0" cy="680"/>
              </a:xfrm>
              <a:prstGeom prst="line">
                <a:avLst/>
              </a:prstGeom>
              <a:ln w="9525" cap="flat" cmpd="sng">
                <a:solidFill>
                  <a:schemeClr val="tx1"/>
                </a:solidFill>
                <a:prstDash val="solid"/>
                <a:headEnd type="none" w="med" len="med"/>
                <a:tailEnd type="triangle" w="med" len="med"/>
              </a:ln>
            </p:spPr>
          </p:sp>
          <p:sp>
            <p:nvSpPr>
              <p:cNvPr id="63515" name="Line 19"/>
              <p:cNvSpPr/>
              <p:nvPr/>
            </p:nvSpPr>
            <p:spPr>
              <a:xfrm flipV="1">
                <a:off x="5057" y="1253"/>
                <a:ext cx="0" cy="680"/>
              </a:xfrm>
              <a:prstGeom prst="line">
                <a:avLst/>
              </a:prstGeom>
              <a:ln w="9525" cap="flat" cmpd="sng">
                <a:solidFill>
                  <a:schemeClr val="tx1"/>
                </a:solidFill>
                <a:prstDash val="solid"/>
                <a:headEnd type="none" w="med" len="med"/>
                <a:tailEnd type="triangle" w="med" len="med"/>
              </a:ln>
            </p:spPr>
          </p:sp>
        </p:grpSp>
        <p:grpSp>
          <p:nvGrpSpPr>
            <p:cNvPr id="3" name="Group 36"/>
            <p:cNvGrpSpPr/>
            <p:nvPr/>
          </p:nvGrpSpPr>
          <p:grpSpPr>
            <a:xfrm>
              <a:off x="1100" y="5513"/>
              <a:ext cx="12247" cy="2267"/>
              <a:chOff x="431" y="2205"/>
              <a:chExt cx="4899" cy="907"/>
            </a:xfrm>
          </p:grpSpPr>
          <p:sp>
            <p:nvSpPr>
              <p:cNvPr id="63498" name="Rectangle 20"/>
              <p:cNvSpPr/>
              <p:nvPr/>
            </p:nvSpPr>
            <p:spPr>
              <a:xfrm>
                <a:off x="431" y="2205"/>
                <a:ext cx="4899" cy="4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3499" name="Rectangle 21"/>
              <p:cNvSpPr/>
              <p:nvPr/>
            </p:nvSpPr>
            <p:spPr>
              <a:xfrm>
                <a:off x="431" y="3067"/>
                <a:ext cx="4899" cy="4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None/>
                </a:pPr>
                <a:endParaRPr lang="zh-CN" altLang="en-US" sz="1800" dirty="0">
                  <a:latin typeface="Arial" panose="020B0604020202020204" pitchFamily="34" charset="0"/>
                  <a:ea typeface="方正粗倩_GBK" pitchFamily="65" charset="-122"/>
                </a:endParaRPr>
              </a:p>
            </p:txBody>
          </p:sp>
          <p:sp>
            <p:nvSpPr>
              <p:cNvPr id="63500" name="Line 22"/>
              <p:cNvSpPr/>
              <p:nvPr/>
            </p:nvSpPr>
            <p:spPr>
              <a:xfrm flipV="1">
                <a:off x="657" y="2342"/>
                <a:ext cx="0" cy="680"/>
              </a:xfrm>
              <a:prstGeom prst="line">
                <a:avLst/>
              </a:prstGeom>
              <a:ln w="9525" cap="flat" cmpd="sng">
                <a:solidFill>
                  <a:schemeClr val="tx1"/>
                </a:solidFill>
                <a:prstDash val="solid"/>
                <a:headEnd type="none" w="med" len="med"/>
                <a:tailEnd type="triangle" w="med" len="med"/>
              </a:ln>
            </p:spPr>
          </p:sp>
          <p:sp>
            <p:nvSpPr>
              <p:cNvPr id="63501" name="Line 24"/>
              <p:cNvSpPr/>
              <p:nvPr/>
            </p:nvSpPr>
            <p:spPr>
              <a:xfrm>
                <a:off x="1383" y="2341"/>
                <a:ext cx="0" cy="680"/>
              </a:xfrm>
              <a:prstGeom prst="line">
                <a:avLst/>
              </a:prstGeom>
              <a:ln w="9525" cap="flat" cmpd="sng">
                <a:solidFill>
                  <a:schemeClr val="tx1"/>
                </a:solidFill>
                <a:prstDash val="solid"/>
                <a:headEnd type="none" w="med" len="med"/>
                <a:tailEnd type="triangle" w="med" len="med"/>
              </a:ln>
            </p:spPr>
          </p:sp>
          <p:sp>
            <p:nvSpPr>
              <p:cNvPr id="63502" name="Line 25"/>
              <p:cNvSpPr/>
              <p:nvPr/>
            </p:nvSpPr>
            <p:spPr>
              <a:xfrm flipV="1">
                <a:off x="2109" y="2342"/>
                <a:ext cx="0" cy="680"/>
              </a:xfrm>
              <a:prstGeom prst="line">
                <a:avLst/>
              </a:prstGeom>
              <a:ln w="9525" cap="flat" cmpd="sng">
                <a:solidFill>
                  <a:schemeClr val="tx1"/>
                </a:solidFill>
                <a:prstDash val="solid"/>
                <a:headEnd type="none" w="med" len="med"/>
                <a:tailEnd type="triangle" w="med" len="med"/>
              </a:ln>
            </p:spPr>
          </p:sp>
          <p:sp>
            <p:nvSpPr>
              <p:cNvPr id="63503" name="Line 26"/>
              <p:cNvSpPr/>
              <p:nvPr/>
            </p:nvSpPr>
            <p:spPr>
              <a:xfrm>
                <a:off x="2835" y="2341"/>
                <a:ext cx="0" cy="680"/>
              </a:xfrm>
              <a:prstGeom prst="line">
                <a:avLst/>
              </a:prstGeom>
              <a:ln w="9525" cap="flat" cmpd="sng">
                <a:solidFill>
                  <a:schemeClr val="tx1"/>
                </a:solidFill>
                <a:prstDash val="solid"/>
                <a:headEnd type="none" w="med" len="med"/>
                <a:tailEnd type="triangle" w="med" len="med"/>
              </a:ln>
            </p:spPr>
          </p:sp>
          <p:sp>
            <p:nvSpPr>
              <p:cNvPr id="63504" name="Line 27"/>
              <p:cNvSpPr/>
              <p:nvPr/>
            </p:nvSpPr>
            <p:spPr>
              <a:xfrm flipV="1">
                <a:off x="3560" y="2342"/>
                <a:ext cx="0" cy="680"/>
              </a:xfrm>
              <a:prstGeom prst="line">
                <a:avLst/>
              </a:prstGeom>
              <a:ln w="9525" cap="flat" cmpd="sng">
                <a:solidFill>
                  <a:schemeClr val="tx1"/>
                </a:solidFill>
                <a:prstDash val="solid"/>
                <a:headEnd type="none" w="med" len="med"/>
                <a:tailEnd type="triangle" w="med" len="med"/>
              </a:ln>
            </p:spPr>
          </p:sp>
          <p:sp>
            <p:nvSpPr>
              <p:cNvPr id="63505" name="Line 28"/>
              <p:cNvSpPr/>
              <p:nvPr/>
            </p:nvSpPr>
            <p:spPr>
              <a:xfrm>
                <a:off x="4332" y="2341"/>
                <a:ext cx="0" cy="680"/>
              </a:xfrm>
              <a:prstGeom prst="line">
                <a:avLst/>
              </a:prstGeom>
              <a:ln w="9525" cap="flat" cmpd="sng">
                <a:solidFill>
                  <a:schemeClr val="tx1"/>
                </a:solidFill>
                <a:prstDash val="solid"/>
                <a:headEnd type="none" w="med" len="med"/>
                <a:tailEnd type="triangle" w="med" len="med"/>
              </a:ln>
            </p:spPr>
          </p:sp>
          <p:sp>
            <p:nvSpPr>
              <p:cNvPr id="63506" name="Line 29"/>
              <p:cNvSpPr/>
              <p:nvPr/>
            </p:nvSpPr>
            <p:spPr>
              <a:xfrm flipV="1">
                <a:off x="5012" y="2342"/>
                <a:ext cx="0" cy="680"/>
              </a:xfrm>
              <a:prstGeom prst="line">
                <a:avLst/>
              </a:prstGeom>
              <a:ln w="9525" cap="flat" cmpd="sng">
                <a:solidFill>
                  <a:schemeClr val="tx1"/>
                </a:solidFill>
                <a:prstDash val="solid"/>
                <a:headEnd type="none" w="med" len="med"/>
                <a:tailEnd type="triangle" w="med" len="med"/>
              </a:ln>
            </p:spPr>
          </p:sp>
        </p:grpSp>
      </p:grpSp>
      <p:grpSp>
        <p:nvGrpSpPr>
          <p:cNvPr id="4" name="Group 34"/>
          <p:cNvGrpSpPr/>
          <p:nvPr/>
        </p:nvGrpSpPr>
        <p:grpSpPr>
          <a:xfrm>
            <a:off x="733108" y="5278438"/>
            <a:ext cx="7669212" cy="1246187"/>
            <a:chOff x="385" y="3325"/>
            <a:chExt cx="4831" cy="785"/>
          </a:xfrm>
        </p:grpSpPr>
        <p:pic>
          <p:nvPicPr>
            <p:cNvPr id="63496" name="Picture 31" descr="21"/>
            <p:cNvPicPr>
              <a:picLocks noChangeAspect="1"/>
            </p:cNvPicPr>
            <p:nvPr/>
          </p:nvPicPr>
          <p:blipFill>
            <a:blip r:embed="rId2"/>
            <a:stretch>
              <a:fillRect/>
            </a:stretch>
          </p:blipFill>
          <p:spPr>
            <a:xfrm>
              <a:off x="385" y="3325"/>
              <a:ext cx="2427" cy="785"/>
            </a:xfrm>
            <a:prstGeom prst="rect">
              <a:avLst/>
            </a:prstGeom>
            <a:noFill/>
            <a:ln w="9525">
              <a:noFill/>
            </a:ln>
          </p:spPr>
        </p:pic>
        <p:pic>
          <p:nvPicPr>
            <p:cNvPr id="63497" name="Picture 32" descr="21"/>
            <p:cNvPicPr>
              <a:picLocks noChangeAspect="1"/>
            </p:cNvPicPr>
            <p:nvPr/>
          </p:nvPicPr>
          <p:blipFill>
            <a:blip r:embed="rId2"/>
            <a:stretch>
              <a:fillRect/>
            </a:stretch>
          </p:blipFill>
          <p:spPr>
            <a:xfrm>
              <a:off x="2789" y="3325"/>
              <a:ext cx="2427" cy="785"/>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677"/>
                                        </p:tgtEl>
                                        <p:attrNameLst>
                                          <p:attrName>style.visibility</p:attrName>
                                        </p:attrNameLst>
                                      </p:cBhvr>
                                      <p:to>
                                        <p:strVal val="visible"/>
                                      </p:to>
                                    </p:set>
                                    <p:anim calcmode="lin" valueType="num">
                                      <p:cBhvr additive="base">
                                        <p:cTn id="7" dur="500" fill="hold"/>
                                        <p:tgtEl>
                                          <p:spTgt spid="28677"/>
                                        </p:tgtEl>
                                        <p:attrNameLst>
                                          <p:attrName>ppt_x</p:attrName>
                                        </p:attrNameLst>
                                      </p:cBhvr>
                                      <p:tavLst>
                                        <p:tav tm="0">
                                          <p:val>
                                            <p:strVal val="0-#ppt_w/2"/>
                                          </p:val>
                                        </p:tav>
                                        <p:tav tm="100000">
                                          <p:val>
                                            <p:strVal val="#ppt_x"/>
                                          </p:val>
                                        </p:tav>
                                      </p:tavLst>
                                    </p:anim>
                                    <p:anim calcmode="lin" valueType="num">
                                      <p:cBhvr additive="base">
                                        <p:cTn id="8" dur="500" fill="hold"/>
                                        <p:tgtEl>
                                          <p:spTgt spid="2867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28678"/>
                                        </p:tgtEl>
                                        <p:attrNameLst>
                                          <p:attrName>style.visibility</p:attrName>
                                        </p:attrNameLst>
                                      </p:cBhvr>
                                      <p:to>
                                        <p:strVal val="visible"/>
                                      </p:to>
                                    </p:set>
                                    <p:anim calcmode="lin" valueType="num">
                                      <p:cBhvr>
                                        <p:cTn id="13" dur="1000" fill="hold"/>
                                        <p:tgtEl>
                                          <p:spTgt spid="28678"/>
                                        </p:tgtEl>
                                        <p:attrNameLst>
                                          <p:attrName>ppt_x</p:attrName>
                                        </p:attrNameLst>
                                      </p:cBhvr>
                                      <p:tavLst>
                                        <p:tav tm="0">
                                          <p:val>
                                            <p:strVal val="#ppt_x-.2"/>
                                          </p:val>
                                        </p:tav>
                                        <p:tav tm="100000">
                                          <p:val>
                                            <p:strVal val="#ppt_x"/>
                                          </p:val>
                                        </p:tav>
                                      </p:tavLst>
                                    </p:anim>
                                    <p:anim calcmode="lin" valueType="num">
                                      <p:cBhvr>
                                        <p:cTn id="14" dur="1000" fill="hold"/>
                                        <p:tgtEl>
                                          <p:spTgt spid="28678"/>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8678"/>
                                        </p:tgtEl>
                                      </p:cBhvr>
                                    </p:animEffect>
                                  </p:childTnLst>
                                </p:cTn>
                              </p:par>
                            </p:childTnLst>
                          </p:cTn>
                        </p:par>
                        <p:par>
                          <p:cTn id="16" fill="hold">
                            <p:stCondLst>
                              <p:cond delay="1000"/>
                            </p:stCondLst>
                            <p:childTnLst>
                              <p:par>
                                <p:cTn id="17" presetID="3" presetClass="emph" presetSubtype="2" fill="hold" grpId="1" nodeType="afterEffect">
                                  <p:stCondLst>
                                    <p:cond delay="0"/>
                                  </p:stCondLst>
                                  <p:childTnLst>
                                    <p:animClr clrSpc="rgb" dir="cw">
                                      <p:cBhvr override="childStyle">
                                        <p:cTn id="18" dur="2000" fill="hold"/>
                                        <p:tgtEl>
                                          <p:spTgt spid="28678"/>
                                        </p:tgtEl>
                                        <p:attrNameLst>
                                          <p:attrName>style.color</p:attrName>
                                        </p:attrNameLst>
                                      </p:cBhvr>
                                      <p:to>
                                        <a:schemeClr val="accent2"/>
                                      </p:to>
                                    </p:animClr>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28682"/>
                                        </p:tgtEl>
                                        <p:attrNameLst>
                                          <p:attrName>style.visibility</p:attrName>
                                        </p:attrNameLst>
                                      </p:cBhvr>
                                      <p:to>
                                        <p:strVal val="visible"/>
                                      </p:to>
                                    </p:set>
                                    <p:anim calcmode="lin" valueType="num">
                                      <p:cBhvr additive="base">
                                        <p:cTn id="22" dur="500" fill="hold"/>
                                        <p:tgtEl>
                                          <p:spTgt spid="28682"/>
                                        </p:tgtEl>
                                        <p:attrNameLst>
                                          <p:attrName>ppt_x</p:attrName>
                                        </p:attrNameLst>
                                      </p:cBhvr>
                                      <p:tavLst>
                                        <p:tav tm="0">
                                          <p:val>
                                            <p:strVal val="0-#ppt_w/2"/>
                                          </p:val>
                                        </p:tav>
                                        <p:tav tm="100000">
                                          <p:val>
                                            <p:strVal val="#ppt_x"/>
                                          </p:val>
                                        </p:tav>
                                      </p:tavLst>
                                    </p:anim>
                                    <p:anim calcmode="lin" valueType="num">
                                      <p:cBhvr additive="base">
                                        <p:cTn id="23" dur="500" fill="hold"/>
                                        <p:tgtEl>
                                          <p:spTgt spid="28682"/>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9"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ppt_x</p:attrName>
                                        </p:attrNameLst>
                                      </p:cBhvr>
                                      <p:tavLst>
                                        <p:tav tm="0">
                                          <p:val>
                                            <p:strVal val="#ppt_x-.2"/>
                                          </p:val>
                                        </p:tav>
                                        <p:tav tm="100000">
                                          <p:val>
                                            <p:strVal val="#ppt_x"/>
                                          </p:val>
                                        </p:tav>
                                      </p:tavLst>
                                    </p:anim>
                                    <p:anim calcmode="lin" valueType="num">
                                      <p:cBhvr>
                                        <p:cTn id="2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p:bldP spid="28678" grpId="0"/>
      <p:bldP spid="28678" grpId="1"/>
      <p:bldP spid="28682"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TotalTime>
  <Words>631</Words>
  <Application>Microsoft Macintosh PowerPoint</Application>
  <PresentationFormat>全屏显示(4:3)</PresentationFormat>
  <Paragraphs>63</Paragraphs>
  <Slides>19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Archery Black Rounded</vt:lpstr>
      <vt:lpstr>FZCuSong-B09S</vt:lpstr>
      <vt:lpstr>Times New Roman</vt:lpstr>
      <vt:lpstr>Wingdings 2</vt:lpstr>
      <vt:lpstr>方正粗倩_GBK</vt:lpstr>
      <vt:lpstr>方正粗宋简体</vt:lpstr>
      <vt:lpstr>黑体</vt:lpstr>
      <vt:lpstr>宋体</vt:lpstr>
      <vt:lpstr>Arial</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Microsoft Office 用户</cp:lastModifiedBy>
  <cp:revision>162</cp:revision>
  <dcterms:created xsi:type="dcterms:W3CDTF">2017-09-06T12:46:00Z</dcterms:created>
  <dcterms:modified xsi:type="dcterms:W3CDTF">2018-07-28T09:07:01Z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2052-10.1.0.7400</vt:lpwstr>
  </property>
</Properties>
</file>