
<file path=[Content_Types].xml><?xml version="1.0" encoding="utf-8"?>
<Types xmlns="http://schemas.openxmlformats.org/package/2006/content-types">
  <Default Extension="xml" ContentType="application/xml"/>
  <Default Extension="wav" ContentType="audio/x-wav"/>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44" r:id="rId2"/>
    <p:sldId id="257" r:id="rId3"/>
    <p:sldId id="258" r:id="rId4"/>
    <p:sldId id="259" r:id="rId5"/>
    <p:sldId id="260" r:id="rId6"/>
    <p:sldId id="261" r:id="rId7"/>
    <p:sldId id="262" r:id="rId8"/>
    <p:sldId id="263" r:id="rId9"/>
    <p:sldId id="348" r:id="rId10"/>
    <p:sldId id="347" r:id="rId11"/>
    <p:sldId id="268" r:id="rId12"/>
    <p:sldId id="269" r:id="rId13"/>
    <p:sldId id="270" r:id="rId14"/>
    <p:sldId id="271" r:id="rId15"/>
    <p:sldId id="272" r:id="rId16"/>
    <p:sldId id="273" r:id="rId17"/>
    <p:sldId id="274"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2" r:id="rId32"/>
    <p:sldId id="293" r:id="rId33"/>
    <p:sldId id="294" r:id="rId34"/>
    <p:sldId id="295" r:id="rId35"/>
    <p:sldId id="296" r:id="rId36"/>
    <p:sldId id="297" r:id="rId37"/>
    <p:sldId id="298" r:id="rId38"/>
    <p:sldId id="299" r:id="rId39"/>
    <p:sldId id="300" r:id="rId40"/>
    <p:sldId id="301" r:id="rId41"/>
    <p:sldId id="302" r:id="rId42"/>
    <p:sldId id="305" r:id="rId43"/>
    <p:sldId id="307" r:id="rId44"/>
    <p:sldId id="308" r:id="rId45"/>
    <p:sldId id="309" r:id="rId46"/>
    <p:sldId id="310" r:id="rId47"/>
    <p:sldId id="311" r:id="rId48"/>
    <p:sldId id="312" r:id="rId49"/>
    <p:sldId id="313" r:id="rId50"/>
    <p:sldId id="314" r:id="rId51"/>
    <p:sldId id="315" r:id="rId52"/>
    <p:sldId id="316" r:id="rId53"/>
    <p:sldId id="317" r:id="rId54"/>
    <p:sldId id="318" r:id="rId55"/>
    <p:sldId id="319" r:id="rId56"/>
    <p:sldId id="320" r:id="rId57"/>
    <p:sldId id="321" r:id="rId58"/>
    <p:sldId id="326" r:id="rId59"/>
    <p:sldId id="337" r:id="rId60"/>
    <p:sldId id="346" r:id="rId61"/>
    <p:sldId id="343" r:id="rId62"/>
  </p:sldIdLst>
  <p:sldSz cx="9144000" cy="6858000" type="screen4x3"/>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0" autoAdjust="0"/>
    <p:restoredTop sz="94660"/>
  </p:normalViewPr>
  <p:slideViewPr>
    <p:cSldViewPr snapToGrid="0">
      <p:cViewPr varScale="1">
        <p:scale>
          <a:sx n="90" d="100"/>
          <a:sy n="90" d="100"/>
        </p:scale>
        <p:origin x="1624" y="200"/>
      </p:cViewPr>
      <p:guideLst>
        <p:guide orient="horz" pos="2160"/>
        <p:guide pos="2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presProps" Target="presProps.xml"/><Relationship Id="rId64" Type="http://schemas.openxmlformats.org/officeDocument/2006/relationships/viewProps" Target="viewProps.xml"/><Relationship Id="rId65" Type="http://schemas.openxmlformats.org/officeDocument/2006/relationships/theme" Target="theme/theme1.xml"/><Relationship Id="rId66"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2018/7/28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2018/7/28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2018/7/28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2018/7/28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2018/7/28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2018/7/28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2018/7/28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2018/7/28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2018/7/28</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audio" Target="../media/audio1.wav"/></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 Id="rId3"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 Id="rId3"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image" Target="../media/image26.jpeg"/><Relationship Id="rId1" Type="http://schemas.openxmlformats.org/officeDocument/2006/relationships/slideLayout" Target="../slideLayouts/slideLayout2.xml"/><Relationship Id="rId2"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4" Type="http://schemas.openxmlformats.org/officeDocument/2006/relationships/image" Target="../media/image29.jpeg"/><Relationship Id="rId1" Type="http://schemas.openxmlformats.org/officeDocument/2006/relationships/slideLayout" Target="../slideLayouts/slideLayout2.xml"/><Relationship Id="rId2" Type="http://schemas.openxmlformats.org/officeDocument/2006/relationships/image" Target="../media/image2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eg"/><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jpeg"/><Relationship Id="rId3" Type="http://schemas.openxmlformats.org/officeDocument/2006/relationships/image" Target="../media/image33.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jpeg"/><Relationship Id="rId3" Type="http://schemas.openxmlformats.org/officeDocument/2006/relationships/image" Target="../media/image3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jpeg"/><Relationship Id="rId3" Type="http://schemas.openxmlformats.org/officeDocument/2006/relationships/image" Target="../media/image3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jpeg"/><Relationship Id="rId3" Type="http://schemas.openxmlformats.org/officeDocument/2006/relationships/image" Target="../media/image40.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eg"/><Relationship Id="rId3" Type="http://schemas.openxmlformats.org/officeDocument/2006/relationships/image" Target="../media/image43.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jpeg"/><Relationship Id="rId3" Type="http://schemas.openxmlformats.org/officeDocument/2006/relationships/image" Target="../media/image45.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jpeg"/><Relationship Id="rId3" Type="http://schemas.openxmlformats.org/officeDocument/2006/relationships/image" Target="../media/image4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 Id="rId3"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jpeg"/><Relationship Id="rId3" Type="http://schemas.openxmlformats.org/officeDocument/2006/relationships/image" Target="../media/image51.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jpeg"/><Relationship Id="rId3" Type="http://schemas.openxmlformats.org/officeDocument/2006/relationships/image" Target="../media/image54.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jpeg"/><Relationship Id="rId3" Type="http://schemas.openxmlformats.org/officeDocument/2006/relationships/image" Target="../media/image56.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jpeg"/><Relationship Id="rId3" Type="http://schemas.openxmlformats.org/officeDocument/2006/relationships/image" Target="../media/image58.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jpeg"/><Relationship Id="rId3" Type="http://schemas.openxmlformats.org/officeDocument/2006/relationships/image" Target="../media/image60.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eg"/><Relationship Id="rId3" Type="http://schemas.openxmlformats.org/officeDocument/2006/relationships/image" Target="../media/image6.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1.jpeg"/><Relationship Id="rId3" Type="http://schemas.openxmlformats.org/officeDocument/2006/relationships/image" Target="../media/image62.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3.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4.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jpeg"/><Relationship Id="rId3" Type="http://schemas.openxmlformats.org/officeDocument/2006/relationships/image" Target="../media/image67.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jpeg"/><Relationship Id="rId3" Type="http://schemas.openxmlformats.org/officeDocument/2006/relationships/image" Target="../media/image69.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 Id="rId3" Type="http://schemas.openxmlformats.org/officeDocument/2006/relationships/image" Target="../media/image8.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jpeg"/><Relationship Id="rId3" Type="http://schemas.openxmlformats.org/officeDocument/2006/relationships/image" Target="../media/image72.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3.jpeg"/><Relationship Id="rId3" Type="http://schemas.openxmlformats.org/officeDocument/2006/relationships/image" Target="../media/image74.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5.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6.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8.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9.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0.jpeg"/><Relationship Id="rId3" Type="http://schemas.openxmlformats.org/officeDocument/2006/relationships/image" Target="../media/image81.jpeg"/></Relationships>
</file>

<file path=ppt/slides/_rels/slide59.xml.rels><?xml version="1.0" encoding="UTF-8" standalone="yes"?>
<Relationships xmlns="http://schemas.openxmlformats.org/package/2006/relationships"><Relationship Id="rId3" Type="http://schemas.openxmlformats.org/officeDocument/2006/relationships/image" Target="../media/image83.jpeg"/><Relationship Id="rId4" Type="http://schemas.openxmlformats.org/officeDocument/2006/relationships/image" Target="../media/image84.jpeg"/><Relationship Id="rId1" Type="http://schemas.openxmlformats.org/officeDocument/2006/relationships/slideLayout" Target="../slideLayouts/slideLayout2.xml"/><Relationship Id="rId2" Type="http://schemas.openxmlformats.org/officeDocument/2006/relationships/image" Target="../media/image8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wav"/></Relationships>
</file>

<file path=ppt/slides/_rels/slide61.xml.rels><?xml version="1.0" encoding="UTF-8" standalone="yes"?>
<Relationships xmlns="http://schemas.openxmlformats.org/package/2006/relationships"><Relationship Id="rId3" Type="http://schemas.openxmlformats.org/officeDocument/2006/relationships/image" Target="../media/image86.jpeg"/><Relationship Id="rId4" Type="http://schemas.openxmlformats.org/officeDocument/2006/relationships/image" Target="../media/image87.jpeg"/><Relationship Id="rId1" Type="http://schemas.openxmlformats.org/officeDocument/2006/relationships/slideLayout" Target="../slideLayouts/slideLayout7.xml"/><Relationship Id="rId2" Type="http://schemas.openxmlformats.org/officeDocument/2006/relationships/image" Target="../media/image8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jpeg"/><Relationship Id="rId3" Type="http://schemas.openxmlformats.org/officeDocument/2006/relationships/image" Target="../media/image1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8"/>
          <p:cNvSpPr/>
          <p:nvPr/>
        </p:nvSpPr>
        <p:spPr>
          <a:xfrm>
            <a:off x="0" y="1295400"/>
            <a:ext cx="9144000" cy="4191000"/>
          </a:xfrm>
          <a:prstGeom prst="rect">
            <a:avLst/>
          </a:prstGeom>
          <a:solidFill>
            <a:srgbClr val="92D050"/>
          </a:solidFill>
          <a:ln w="9525">
            <a:noFill/>
          </a:ln>
        </p:spPr>
        <p:txBody>
          <a:bodyPr wrap="none" anchor="ctr"/>
          <a:lstStyle/>
          <a:p>
            <a:pPr algn="ctr"/>
            <a:endParaRPr lang="zh-CN" altLang="zh-CN" dirty="0">
              <a:solidFill>
                <a:schemeClr val="folHlink"/>
              </a:solidFill>
              <a:latin typeface="Arial" panose="020B0604020202020204" pitchFamily="34" charset="0"/>
            </a:endParaRPr>
          </a:p>
        </p:txBody>
      </p:sp>
      <p:sp>
        <p:nvSpPr>
          <p:cNvPr id="5124" name="文本框 5123"/>
          <p:cNvSpPr txBox="1"/>
          <p:nvPr/>
        </p:nvSpPr>
        <p:spPr>
          <a:xfrm>
            <a:off x="0" y="2286000"/>
            <a:ext cx="5519420" cy="1106805"/>
          </a:xfrm>
          <a:prstGeom prst="rect">
            <a:avLst/>
          </a:prstGeom>
          <a:solidFill>
            <a:schemeClr val="tx1"/>
          </a:solidFill>
          <a:ln w="9525">
            <a:noFill/>
          </a:ln>
        </p:spPr>
        <p:txBody>
          <a:bodyPr wrap="square">
            <a:spAutoFit/>
          </a:bodyPr>
          <a:lstStyle/>
          <a:p>
            <a:pPr algn="r">
              <a:spcBef>
                <a:spcPct val="50000"/>
              </a:spcBef>
            </a:pPr>
            <a:r>
              <a:rPr lang="zh-CN" altLang="en-US" sz="6600" dirty="0" smtClean="0">
                <a:solidFill>
                  <a:srgbClr val="BCC755"/>
                </a:solidFill>
                <a:latin typeface="Times New Roman" panose="02020603050405020304" pitchFamily="18" charset="0"/>
                <a:ea typeface="方正粗宋简体" panose="03000509000000000000" pitchFamily="65" charset="-122"/>
                <a:sym typeface="+mn-ea"/>
              </a:rPr>
              <a:t>图案设计</a:t>
            </a:r>
            <a:r>
              <a:rPr lang="zh-CN" altLang="en-US" sz="6600" dirty="0" smtClean="0">
                <a:solidFill>
                  <a:srgbClr val="BCC755"/>
                </a:solidFill>
                <a:latin typeface="Times New Roman" panose="02020603050405020304" pitchFamily="18" charset="0"/>
                <a:ea typeface="方正粗宋简体" panose="03000509000000000000" pitchFamily="65" charset="-122"/>
              </a:rPr>
              <a:t>           </a:t>
            </a:r>
            <a:endParaRPr lang="zh-CN" altLang="en-US" sz="6600" dirty="0">
              <a:solidFill>
                <a:srgbClr val="BCC755"/>
              </a:solidFill>
              <a:latin typeface="Times New Roman" panose="02020603050405020304" pitchFamily="18" charset="0"/>
              <a:ea typeface="方正粗宋简体" panose="03000509000000000000" pitchFamily="65" charset="-122"/>
            </a:endParaRPr>
          </a:p>
        </p:txBody>
      </p:sp>
      <p:sp>
        <p:nvSpPr>
          <p:cNvPr id="5130" name="矩形 5129"/>
          <p:cNvSpPr/>
          <p:nvPr/>
        </p:nvSpPr>
        <p:spPr>
          <a:xfrm>
            <a:off x="3026728" y="3392805"/>
            <a:ext cx="2388795" cy="461665"/>
          </a:xfrm>
          <a:prstGeom prst="rect">
            <a:avLst/>
          </a:prstGeom>
          <a:noFill/>
          <a:ln w="9525">
            <a:noFill/>
          </a:ln>
        </p:spPr>
        <p:txBody>
          <a:bodyPr wrap="none" anchor="t">
            <a:spAutoFit/>
          </a:bodyPr>
          <a:lstStyle/>
          <a:p>
            <a:r>
              <a:rPr lang="zh-CN" altLang="en-US" sz="2400" dirty="0" smtClean="0">
                <a:latin typeface="Archery Black Rounded" pitchFamily="2" charset="0"/>
              </a:rPr>
              <a:t>     </a:t>
            </a:r>
            <a:r>
              <a:rPr lang="en-US" altLang="zh-CN" sz="2400" dirty="0" smtClean="0">
                <a:latin typeface="Archery Black Rounded" pitchFamily="2" charset="0"/>
              </a:rPr>
              <a:t>Pattern </a:t>
            </a:r>
            <a:r>
              <a:rPr lang="en-US" altLang="zh-CN" sz="2400" dirty="0">
                <a:latin typeface="Archery Black Rounded" pitchFamily="2" charset="0"/>
              </a:rPr>
              <a:t>Design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slide(fromLeft)">
                                      <p:cBhvr>
                                        <p:cTn id="7" dur="500"/>
                                        <p:tgtEl>
                                          <p:spTgt spid="5124"/>
                                        </p:tgtEl>
                                      </p:cBhvr>
                                    </p:animEffect>
                                  </p:childTnLst>
                                  <p:subTnLst>
                                    <p:audio>
                                      <p:cMediaNode>
                                        <p:cTn display="0" masterRel="sameClick">
                                          <p:stCondLst>
                                            <p:cond evt="begin" delay="0">
                                              <p:tn val="5"/>
                                            </p:cond>
                                          </p:stCondLst>
                                          <p:endCondLst>
                                            <p:cond evt="onStopAudio" delay="0">
                                              <p:tgtEl>
                                                <p:sldTgt/>
                                              </p:tgtEl>
                                            </p:cond>
                                          </p:endCondLst>
                                        </p:cTn>
                                        <p:tgtEl>
                                          <p:sndTgt r:embed="rId2" name="projcto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71" name="矩形 66570"/>
          <p:cNvSpPr/>
          <p:nvPr/>
        </p:nvSpPr>
        <p:spPr>
          <a:xfrm>
            <a:off x="0" y="914400"/>
            <a:ext cx="5586095" cy="609600"/>
          </a:xfrm>
          <a:prstGeom prst="rect">
            <a:avLst/>
          </a:prstGeom>
          <a:solidFill>
            <a:schemeClr val="tx1"/>
          </a:solidFill>
          <a:ln w="9525" cap="flat" cmpd="sng">
            <a:solidFill>
              <a:schemeClr val="tx1"/>
            </a:solidFill>
            <a:prstDash val="solid"/>
            <a:miter/>
            <a:headEnd type="none" w="med" len="med"/>
            <a:tailEnd type="none" w="med" len="med"/>
          </a:ln>
        </p:spPr>
        <p:txBody>
          <a:bodyPr/>
          <a:lstStyle/>
          <a:p>
            <a:endParaRPr lang="zh-CN" altLang="en-US"/>
          </a:p>
        </p:txBody>
      </p:sp>
      <p:sp>
        <p:nvSpPr>
          <p:cNvPr id="6147" name="文本占位符 6146"/>
          <p:cNvSpPr>
            <a:spLocks noGrp="1"/>
          </p:cNvSpPr>
          <p:nvPr>
            <p:ph type="body" idx="1"/>
          </p:nvPr>
        </p:nvSpPr>
        <p:spPr>
          <a:xfrm>
            <a:off x="775970" y="2209800"/>
            <a:ext cx="7522210" cy="3325495"/>
          </a:xfrm>
        </p:spPr>
        <p:txBody>
          <a:bodyPr/>
          <a:lstStyle/>
          <a:p>
            <a:pPr marL="0" indent="0">
              <a:lnSpc>
                <a:spcPct val="150000"/>
              </a:lnSpc>
              <a:buNone/>
            </a:pPr>
            <a:r>
              <a:rPr sz="2400">
                <a:latin typeface="+mn-ea"/>
                <a:sym typeface="+mn-ea"/>
              </a:rPr>
              <a:t>花卉图案本身来源于自然，又不同于自然，自然中的花卉形象还不能满足人们对美的追求和向往，必须经过认真</a:t>
            </a:r>
            <a:r>
              <a:rPr sz="2400" b="1">
                <a:solidFill>
                  <a:srgbClr val="FF0000"/>
                </a:solidFill>
                <a:latin typeface="+mn-ea"/>
                <a:sym typeface="+mn-ea"/>
              </a:rPr>
              <a:t>观察、提炼、加工、重组、美化</a:t>
            </a:r>
            <a:r>
              <a:rPr sz="2400">
                <a:latin typeface="+mn-ea"/>
                <a:sym typeface="+mn-ea"/>
              </a:rPr>
              <a:t>的方式获得更加经典的装饰图案，从而广泛</a:t>
            </a:r>
            <a:r>
              <a:rPr sz="2400" b="1">
                <a:solidFill>
                  <a:srgbClr val="FF0000"/>
                </a:solidFill>
                <a:latin typeface="+mn-ea"/>
                <a:sym typeface="+mn-ea"/>
              </a:rPr>
              <a:t>应用于家具装饰、陶瓷装饰、丝绸装饰、包装设计</a:t>
            </a:r>
            <a:r>
              <a:rPr sz="2400">
                <a:latin typeface="+mn-ea"/>
                <a:sym typeface="+mn-ea"/>
              </a:rPr>
              <a:t>等各方面。</a:t>
            </a:r>
          </a:p>
          <a:p>
            <a:pPr marL="0" indent="0">
              <a:buNone/>
            </a:pPr>
            <a:endParaRPr sz="2400">
              <a:ea typeface="楷体" panose="02010609060101010101" pitchFamily="1" charset="-122"/>
            </a:endParaRPr>
          </a:p>
        </p:txBody>
      </p:sp>
      <p:sp>
        <p:nvSpPr>
          <p:cNvPr id="2" name="标题 6145"/>
          <p:cNvSpPr>
            <a:spLocks noGrp="1"/>
          </p:cNvSpPr>
          <p:nvPr/>
        </p:nvSpPr>
        <p:spPr>
          <a:xfrm>
            <a:off x="431165" y="859790"/>
            <a:ext cx="5303520" cy="11430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pPr algn="l"/>
            <a:r>
              <a:rPr lang="zh-CN" altLang="en-US" sz="2800" b="1">
                <a:solidFill>
                  <a:srgbClr val="92D050"/>
                </a:solidFill>
                <a:latin typeface="黑体" panose="02010609060101010101" pitchFamily="49" charset="-122"/>
                <a:ea typeface="黑体" panose="02010609060101010101" pitchFamily="49" charset="-122"/>
                <a:sym typeface="+mn-ea"/>
              </a:rPr>
              <a:t>一、</a:t>
            </a:r>
            <a:r>
              <a:rPr lang="zh-CN" altLang="en-US" sz="2800">
                <a:solidFill>
                  <a:srgbClr val="92D050"/>
                </a:solidFill>
                <a:latin typeface="黑体" panose="02010609060101010101" pitchFamily="49" charset="-122"/>
                <a:ea typeface="黑体" panose="02010609060101010101" pitchFamily="49" charset="-122"/>
                <a:sym typeface="+mn-ea"/>
              </a:rPr>
              <a:t>花卉装饰图案的设计与表现</a:t>
            </a:r>
            <a:endParaRPr lang="zh-CN" altLang="en-US" sz="2800" b="1">
              <a:solidFill>
                <a:srgbClr val="92D050"/>
              </a:solidFill>
              <a:latin typeface="黑体" panose="02010609060101010101" pitchFamily="49" charset="-122"/>
              <a:ea typeface="黑体" panose="02010609060101010101" pitchFamily="49" charset="-122"/>
              <a:sym typeface="+mn-ea"/>
            </a:endParaRPr>
          </a:p>
          <a:p>
            <a:pPr algn="l"/>
            <a:endParaRPr lang="zh-CN" altLang="en-US" sz="2800" b="1">
              <a:solidFill>
                <a:srgbClr val="BCC755"/>
              </a:solidFill>
              <a:latin typeface="黑体" panose="02010609060101010101" pitchFamily="49" charset="-122"/>
              <a:ea typeface="黑体" panose="02010609060101010101" pitchFamily="49"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767715"/>
            <a:ext cx="8229600" cy="3200400"/>
          </a:xfrm>
        </p:spPr>
        <p:txBody>
          <a:bodyPr/>
          <a:lstStyle/>
          <a:p>
            <a:pPr marL="0" indent="0">
              <a:lnSpc>
                <a:spcPct val="120000"/>
              </a:lnSpc>
              <a:spcAft>
                <a:spcPts val="0"/>
              </a:spcAft>
              <a:buNone/>
            </a:pPr>
            <a:r>
              <a:rPr sz="2400" b="1">
                <a:latin typeface="+mn-ea"/>
                <a:sym typeface="+mn-ea"/>
              </a:rPr>
              <a:t>一、花卉写生</a:t>
            </a:r>
          </a:p>
          <a:p>
            <a:pPr marL="0" indent="0">
              <a:lnSpc>
                <a:spcPct val="120000"/>
              </a:lnSpc>
              <a:spcAft>
                <a:spcPts val="0"/>
              </a:spcAft>
              <a:buNone/>
            </a:pPr>
            <a:r>
              <a:rPr sz="2400">
                <a:latin typeface="+mn-ea"/>
                <a:sym typeface="+mn-ea"/>
              </a:rPr>
              <a:t>（一）花朵部分</a:t>
            </a:r>
          </a:p>
          <a:p>
            <a:pPr marL="0" indent="0">
              <a:lnSpc>
                <a:spcPct val="120000"/>
              </a:lnSpc>
              <a:spcAft>
                <a:spcPts val="0"/>
              </a:spcAft>
              <a:buNone/>
            </a:pPr>
            <a:r>
              <a:rPr sz="2400">
                <a:latin typeface="+mn-ea"/>
                <a:sym typeface="+mn-ea"/>
              </a:rPr>
              <a:t>花朵部分主要由花瓣、花蕊、花萼和花托部分组成，其中花瓣是表现的重点部位。从正面进行表现时，呈现花瓣和花蕊，正侧面进行表现时，呈现花瓣、萼片与花托，半侧面则可以把花卉全面的呈现出来。</a:t>
            </a:r>
          </a:p>
          <a:p>
            <a:pPr>
              <a:lnSpc>
                <a:spcPct val="120000"/>
              </a:lnSpc>
              <a:spcAft>
                <a:spcPts val="0"/>
              </a:spcAft>
            </a:pPr>
            <a:endParaRPr sz="2400" b="1">
              <a:latin typeface="+mn-ea"/>
              <a:sym typeface="+mn-ea"/>
            </a:endParaRPr>
          </a:p>
          <a:p>
            <a:pPr marL="0" indent="0">
              <a:lnSpc>
                <a:spcPct val="120000"/>
              </a:lnSpc>
              <a:spcAft>
                <a:spcPts val="0"/>
              </a:spcAft>
              <a:buNone/>
            </a:pPr>
            <a:endParaRPr sz="2400">
              <a:latin typeface="+mn-ea"/>
              <a:sym typeface="+mn-ea"/>
            </a:endParaRPr>
          </a:p>
          <a:p>
            <a:endParaRPr sz="2400">
              <a:latin typeface="+mn-ea"/>
            </a:endParaRPr>
          </a:p>
        </p:txBody>
      </p:sp>
      <p:pic>
        <p:nvPicPr>
          <p:cNvPr id="3" name="图片 -2147482622" descr="花的结构"/>
          <p:cNvPicPr>
            <a:picLocks noChangeAspect="1"/>
          </p:cNvPicPr>
          <p:nvPr/>
        </p:nvPicPr>
        <p:blipFill>
          <a:blip r:embed="rId2"/>
          <a:stretch>
            <a:fillRect/>
          </a:stretch>
        </p:blipFill>
        <p:spPr>
          <a:xfrm>
            <a:off x="1276350" y="3810000"/>
            <a:ext cx="3133090" cy="2466340"/>
          </a:xfrm>
          <a:prstGeom prst="rect">
            <a:avLst/>
          </a:prstGeom>
          <a:noFill/>
          <a:ln w="9525">
            <a:noFill/>
          </a:ln>
        </p:spPr>
      </p:pic>
      <p:pic>
        <p:nvPicPr>
          <p:cNvPr id="4" name="图片 -2147482621" descr="花冠"/>
          <p:cNvPicPr>
            <a:picLocks noChangeAspect="1"/>
          </p:cNvPicPr>
          <p:nvPr/>
        </p:nvPicPr>
        <p:blipFill>
          <a:blip r:embed="rId3"/>
          <a:stretch>
            <a:fillRect/>
          </a:stretch>
        </p:blipFill>
        <p:spPr>
          <a:xfrm>
            <a:off x="5897245" y="3968115"/>
            <a:ext cx="2472055" cy="1748155"/>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958850"/>
            <a:ext cx="8229600" cy="3200400"/>
          </a:xfrm>
        </p:spPr>
        <p:txBody>
          <a:bodyPr/>
          <a:lstStyle/>
          <a:p>
            <a:pPr marL="0" indent="0">
              <a:lnSpc>
                <a:spcPct val="120000"/>
              </a:lnSpc>
              <a:spcAft>
                <a:spcPts val="0"/>
              </a:spcAft>
              <a:buNone/>
            </a:pPr>
            <a:r>
              <a:rPr sz="2400">
                <a:latin typeface="+mn-ea"/>
                <a:sym typeface="+mn-ea"/>
              </a:rPr>
              <a:t>（</a:t>
            </a:r>
            <a:r>
              <a:rPr lang="zh-CN" sz="2400">
                <a:latin typeface="+mn-ea"/>
                <a:sym typeface="+mn-ea"/>
              </a:rPr>
              <a:t>二</a:t>
            </a:r>
            <a:r>
              <a:rPr sz="2400">
                <a:latin typeface="+mn-ea"/>
                <a:sym typeface="+mn-ea"/>
              </a:rPr>
              <a:t>）叶子部分</a:t>
            </a:r>
          </a:p>
          <a:p>
            <a:pPr marL="0" indent="0">
              <a:lnSpc>
                <a:spcPct val="120000"/>
              </a:lnSpc>
              <a:spcAft>
                <a:spcPts val="0"/>
              </a:spcAft>
              <a:buNone/>
            </a:pPr>
            <a:r>
              <a:rPr sz="2000">
                <a:latin typeface="+mn-ea"/>
                <a:sym typeface="+mn-ea"/>
              </a:rPr>
              <a:t>叶子部分包括叶片、叶脉和叶柄。花卉的叶子一般都是扁平状的，且形状多变，有圆形、卵形、心形、肾形、三角形、菱形、针形等等。不同叶子的叶序、叶脉也不相同</a:t>
            </a:r>
            <a:r>
              <a:rPr lang="zh-CN" sz="2000">
                <a:latin typeface="+mn-ea"/>
                <a:sym typeface="+mn-ea"/>
              </a:rPr>
              <a:t>。</a:t>
            </a:r>
          </a:p>
          <a:p>
            <a:endParaRPr sz="2400" b="1">
              <a:latin typeface="华文楷体" panose="02010600040101010101" charset="-122"/>
              <a:ea typeface="华文楷体" panose="02010600040101010101" charset="-122"/>
              <a:sym typeface="+mn-ea"/>
            </a:endParaRPr>
          </a:p>
          <a:p>
            <a:pPr marL="0" indent="0">
              <a:buNone/>
            </a:pPr>
            <a:endParaRPr sz="2400">
              <a:ea typeface="楷体" panose="02010609060101010101" pitchFamily="1" charset="-122"/>
              <a:sym typeface="+mn-ea"/>
            </a:endParaRPr>
          </a:p>
          <a:p>
            <a:endParaRPr sz="2400">
              <a:ea typeface="楷体" panose="02010609060101010101" pitchFamily="1" charset="-122"/>
            </a:endParaRPr>
          </a:p>
        </p:txBody>
      </p:sp>
      <p:pic>
        <p:nvPicPr>
          <p:cNvPr id="3" name="图片 -2147482618" descr="叶子形状"/>
          <p:cNvPicPr>
            <a:picLocks noChangeAspect="1"/>
          </p:cNvPicPr>
          <p:nvPr/>
        </p:nvPicPr>
        <p:blipFill>
          <a:blip r:embed="rId2"/>
          <a:stretch>
            <a:fillRect/>
          </a:stretch>
        </p:blipFill>
        <p:spPr>
          <a:xfrm>
            <a:off x="3586480" y="3948430"/>
            <a:ext cx="2822575" cy="1863725"/>
          </a:xfrm>
          <a:prstGeom prst="rect">
            <a:avLst/>
          </a:prstGeom>
          <a:noFill/>
          <a:ln w="9525">
            <a:noFill/>
          </a:ln>
        </p:spPr>
      </p:pic>
      <p:pic>
        <p:nvPicPr>
          <p:cNvPr id="4" name="图片 -2147482617" descr="叶序"/>
          <p:cNvPicPr>
            <a:picLocks noChangeAspect="1"/>
          </p:cNvPicPr>
          <p:nvPr/>
        </p:nvPicPr>
        <p:blipFill>
          <a:blip r:embed="rId3"/>
          <a:stretch>
            <a:fillRect/>
          </a:stretch>
        </p:blipFill>
        <p:spPr>
          <a:xfrm>
            <a:off x="731520" y="4159250"/>
            <a:ext cx="2854960" cy="946150"/>
          </a:xfrm>
          <a:prstGeom prst="rect">
            <a:avLst/>
          </a:prstGeom>
          <a:noFill/>
          <a:ln w="9525">
            <a:noFill/>
          </a:ln>
        </p:spPr>
      </p:pic>
      <p:pic>
        <p:nvPicPr>
          <p:cNvPr id="5" name="图片 -2147482616" descr="叶脉"/>
          <p:cNvPicPr>
            <a:picLocks noChangeAspect="1"/>
          </p:cNvPicPr>
          <p:nvPr/>
        </p:nvPicPr>
        <p:blipFill>
          <a:blip r:embed="rId4"/>
          <a:stretch>
            <a:fillRect/>
          </a:stretch>
        </p:blipFill>
        <p:spPr>
          <a:xfrm>
            <a:off x="6659880" y="3948430"/>
            <a:ext cx="2171700" cy="1835150"/>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893445"/>
            <a:ext cx="8229600" cy="3200400"/>
          </a:xfrm>
        </p:spPr>
        <p:txBody>
          <a:bodyPr/>
          <a:lstStyle/>
          <a:p>
            <a:pPr marL="0" indent="0">
              <a:lnSpc>
                <a:spcPct val="120000"/>
              </a:lnSpc>
              <a:spcAft>
                <a:spcPts val="0"/>
              </a:spcAft>
              <a:buNone/>
            </a:pPr>
            <a:endParaRPr sz="2400" b="1">
              <a:latin typeface="+mn-ea"/>
              <a:sym typeface="+mn-ea"/>
            </a:endParaRPr>
          </a:p>
          <a:p>
            <a:pPr marL="0" indent="0">
              <a:lnSpc>
                <a:spcPct val="120000"/>
              </a:lnSpc>
              <a:spcAft>
                <a:spcPts val="0"/>
              </a:spcAft>
              <a:buNone/>
            </a:pPr>
            <a:r>
              <a:rPr sz="2400">
                <a:latin typeface="+mn-ea"/>
                <a:sym typeface="+mn-ea"/>
              </a:rPr>
              <a:t>（</a:t>
            </a:r>
            <a:r>
              <a:rPr lang="zh-CN" sz="2400">
                <a:latin typeface="+mn-ea"/>
                <a:sym typeface="+mn-ea"/>
              </a:rPr>
              <a:t>三</a:t>
            </a:r>
            <a:r>
              <a:rPr sz="2400">
                <a:latin typeface="+mn-ea"/>
                <a:sym typeface="+mn-ea"/>
              </a:rPr>
              <a:t>）花的姿态</a:t>
            </a:r>
          </a:p>
          <a:p>
            <a:pPr marL="0" indent="0">
              <a:lnSpc>
                <a:spcPct val="120000"/>
              </a:lnSpc>
              <a:spcAft>
                <a:spcPts val="0"/>
              </a:spcAft>
              <a:buNone/>
            </a:pPr>
            <a:r>
              <a:rPr sz="2000">
                <a:latin typeface="+mn-ea"/>
                <a:sym typeface="+mn-ea"/>
              </a:rPr>
              <a:t>花卉有草本、木本和藤本之分，有向上与向下垂生长之分，还有水陆之分。这都使得花卉以不同的姿态适应环境及各自特性，花卉的姿态中，横、斜、曲、直、垂悬倒挂，无所不有。</a:t>
            </a:r>
          </a:p>
          <a:p>
            <a:pPr marL="0" indent="0">
              <a:lnSpc>
                <a:spcPct val="120000"/>
              </a:lnSpc>
              <a:spcAft>
                <a:spcPts val="0"/>
              </a:spcAft>
              <a:buNone/>
            </a:pPr>
            <a:endParaRPr sz="2400" b="1">
              <a:latin typeface="+mn-ea"/>
              <a:sym typeface="+mn-ea"/>
            </a:endParaRPr>
          </a:p>
          <a:p>
            <a:pPr marL="0" indent="0">
              <a:lnSpc>
                <a:spcPct val="120000"/>
              </a:lnSpc>
              <a:spcAft>
                <a:spcPts val="0"/>
              </a:spcAft>
              <a:buNone/>
            </a:pPr>
            <a:endParaRPr sz="2400">
              <a:latin typeface="+mn-ea"/>
              <a:sym typeface="+mn-ea"/>
            </a:endParaRPr>
          </a:p>
          <a:p>
            <a:endParaRPr sz="2400">
              <a:latin typeface="+mn-ea"/>
            </a:endParaRPr>
          </a:p>
        </p:txBody>
      </p:sp>
      <p:pic>
        <p:nvPicPr>
          <p:cNvPr id="3" name="图片 -2147482611" descr="牡丹写生"/>
          <p:cNvPicPr>
            <a:picLocks noChangeAspect="1"/>
          </p:cNvPicPr>
          <p:nvPr/>
        </p:nvPicPr>
        <p:blipFill>
          <a:blip r:embed="rId2"/>
          <a:srcRect l="8064" t="-1259" r="4839" b="-558"/>
          <a:stretch>
            <a:fillRect/>
          </a:stretch>
        </p:blipFill>
        <p:spPr>
          <a:xfrm>
            <a:off x="2794635" y="3981768"/>
            <a:ext cx="2400300" cy="1610995"/>
          </a:xfrm>
          <a:prstGeom prst="rect">
            <a:avLst/>
          </a:prstGeom>
          <a:noFill/>
          <a:ln w="9525">
            <a:noFill/>
          </a:ln>
        </p:spPr>
      </p:pic>
      <p:pic>
        <p:nvPicPr>
          <p:cNvPr id="4" name="图片 -2147482610" descr="牵牛花 写生"/>
          <p:cNvPicPr>
            <a:picLocks noChangeAspect="1"/>
          </p:cNvPicPr>
          <p:nvPr/>
        </p:nvPicPr>
        <p:blipFill>
          <a:blip r:embed="rId3"/>
          <a:stretch>
            <a:fillRect/>
          </a:stretch>
        </p:blipFill>
        <p:spPr>
          <a:xfrm>
            <a:off x="5977890" y="3982085"/>
            <a:ext cx="1303020" cy="1711960"/>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94665" y="782955"/>
            <a:ext cx="4365625" cy="4763770"/>
          </a:xfrm>
        </p:spPr>
        <p:txBody>
          <a:bodyPr>
            <a:normAutofit lnSpcReduction="10000"/>
          </a:bodyPr>
          <a:lstStyle/>
          <a:p>
            <a:pPr marL="0" indent="0">
              <a:lnSpc>
                <a:spcPct val="120000"/>
              </a:lnSpc>
              <a:spcAft>
                <a:spcPts val="0"/>
              </a:spcAft>
              <a:buNone/>
            </a:pPr>
            <a:r>
              <a:rPr lang="zh-CN" sz="2400" b="1">
                <a:latin typeface="+mn-ea"/>
                <a:sym typeface="+mn-ea"/>
              </a:rPr>
              <a:t>二</a:t>
            </a:r>
            <a:r>
              <a:rPr sz="2400" b="1">
                <a:latin typeface="+mn-ea"/>
                <a:sym typeface="+mn-ea"/>
              </a:rPr>
              <a:t>、花卉的装饰变化</a:t>
            </a:r>
          </a:p>
          <a:p>
            <a:pPr marL="0" indent="0">
              <a:lnSpc>
                <a:spcPct val="120000"/>
              </a:lnSpc>
              <a:spcAft>
                <a:spcPts val="0"/>
              </a:spcAft>
              <a:buNone/>
            </a:pPr>
            <a:r>
              <a:rPr sz="2400">
                <a:latin typeface="+mn-ea"/>
                <a:sym typeface="+mn-ea"/>
              </a:rPr>
              <a:t>（</a:t>
            </a:r>
            <a:r>
              <a:rPr lang="zh-CN" sz="2400">
                <a:latin typeface="+mn-ea"/>
                <a:sym typeface="+mn-ea"/>
              </a:rPr>
              <a:t>一</a:t>
            </a:r>
            <a:r>
              <a:rPr sz="2400">
                <a:latin typeface="+mn-ea"/>
                <a:sym typeface="+mn-ea"/>
              </a:rPr>
              <a:t>）花的变化</a:t>
            </a:r>
          </a:p>
          <a:p>
            <a:pPr marL="0" indent="0">
              <a:lnSpc>
                <a:spcPct val="150000"/>
              </a:lnSpc>
              <a:spcAft>
                <a:spcPts val="0"/>
              </a:spcAft>
              <a:buNone/>
            </a:pPr>
            <a:r>
              <a:rPr sz="2000">
                <a:latin typeface="+mn-ea"/>
                <a:sym typeface="+mn-ea"/>
              </a:rPr>
              <a:t>首先要对花的外形进行修饰，用归纳概括法突出形的大小、起伏关系，选取最佳的表现角度，比较内部不同花瓣前后空间的穿插关系，将花头部分分出有层次关系的一个装饰组，应用概括、夸张、添加和几何化等艺术手段，结合花卉的生长规律对花卉进行装饰变化</a:t>
            </a:r>
            <a:r>
              <a:rPr lang="zh-CN" sz="2000">
                <a:latin typeface="+mn-ea"/>
                <a:sym typeface="+mn-ea"/>
              </a:rPr>
              <a:t>。</a:t>
            </a:r>
          </a:p>
          <a:p>
            <a:pPr marL="0" indent="0">
              <a:lnSpc>
                <a:spcPct val="120000"/>
              </a:lnSpc>
              <a:spcAft>
                <a:spcPts val="0"/>
              </a:spcAft>
              <a:buNone/>
            </a:pPr>
            <a:endParaRPr sz="2400" b="1">
              <a:latin typeface="+mn-ea"/>
              <a:sym typeface="+mn-ea"/>
            </a:endParaRPr>
          </a:p>
          <a:p>
            <a:pPr marL="0" indent="0">
              <a:lnSpc>
                <a:spcPct val="120000"/>
              </a:lnSpc>
              <a:spcAft>
                <a:spcPts val="0"/>
              </a:spcAft>
              <a:buNone/>
            </a:pPr>
            <a:endParaRPr sz="2400">
              <a:latin typeface="+mn-ea"/>
              <a:sym typeface="+mn-ea"/>
            </a:endParaRPr>
          </a:p>
          <a:p>
            <a:endParaRPr sz="2400">
              <a:latin typeface="+mn-ea"/>
            </a:endParaRPr>
          </a:p>
        </p:txBody>
      </p:sp>
      <p:pic>
        <p:nvPicPr>
          <p:cNvPr id="3" name="图片 -2147482609" descr="牵牛花变形"/>
          <p:cNvPicPr>
            <a:picLocks noChangeAspect="1"/>
          </p:cNvPicPr>
          <p:nvPr/>
        </p:nvPicPr>
        <p:blipFill>
          <a:blip r:embed="rId2"/>
          <a:stretch>
            <a:fillRect/>
          </a:stretch>
        </p:blipFill>
        <p:spPr>
          <a:xfrm>
            <a:off x="4970780" y="2449513"/>
            <a:ext cx="3818890" cy="1036955"/>
          </a:xfrm>
          <a:prstGeom prst="rect">
            <a:avLst/>
          </a:prstGeom>
          <a:noFill/>
          <a:ln w="9525">
            <a:noFill/>
          </a:ln>
        </p:spPr>
      </p:pic>
      <p:pic>
        <p:nvPicPr>
          <p:cNvPr id="4" name="图片 -2147482608" descr="荷花变形"/>
          <p:cNvPicPr>
            <a:picLocks noChangeAspect="1"/>
          </p:cNvPicPr>
          <p:nvPr/>
        </p:nvPicPr>
        <p:blipFill>
          <a:blip r:embed="rId3"/>
          <a:stretch>
            <a:fillRect/>
          </a:stretch>
        </p:blipFill>
        <p:spPr>
          <a:xfrm>
            <a:off x="4860290" y="3589973"/>
            <a:ext cx="4039870" cy="1080135"/>
          </a:xfrm>
          <a:prstGeom prst="rect">
            <a:avLst/>
          </a:prstGeom>
          <a:noFill/>
          <a:ln w="9525">
            <a:noFill/>
          </a:ln>
        </p:spPr>
      </p:pic>
      <p:pic>
        <p:nvPicPr>
          <p:cNvPr id="5" name="图片 -2147482607" descr="百合花变形"/>
          <p:cNvPicPr>
            <a:picLocks noChangeAspect="1"/>
          </p:cNvPicPr>
          <p:nvPr/>
        </p:nvPicPr>
        <p:blipFill>
          <a:blip r:embed="rId4"/>
          <a:stretch>
            <a:fillRect/>
          </a:stretch>
        </p:blipFill>
        <p:spPr>
          <a:xfrm>
            <a:off x="4962843" y="4773613"/>
            <a:ext cx="3758565" cy="1015365"/>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988695"/>
            <a:ext cx="4365625" cy="4530090"/>
          </a:xfrm>
        </p:spPr>
        <p:txBody>
          <a:bodyPr>
            <a:normAutofit/>
          </a:bodyPr>
          <a:lstStyle/>
          <a:p>
            <a:pPr marL="0" indent="0">
              <a:lnSpc>
                <a:spcPct val="150000"/>
              </a:lnSpc>
              <a:spcAft>
                <a:spcPts val="0"/>
              </a:spcAft>
              <a:buNone/>
            </a:pPr>
            <a:r>
              <a:rPr sz="2400">
                <a:latin typeface="+mn-ea"/>
                <a:sym typeface="+mn-ea"/>
              </a:rPr>
              <a:t>（</a:t>
            </a:r>
            <a:r>
              <a:rPr lang="zh-CN" sz="2400">
                <a:latin typeface="+mn-ea"/>
                <a:sym typeface="+mn-ea"/>
              </a:rPr>
              <a:t>二</a:t>
            </a:r>
            <a:r>
              <a:rPr sz="2400">
                <a:latin typeface="+mn-ea"/>
                <a:sym typeface="+mn-ea"/>
              </a:rPr>
              <a:t>）</a:t>
            </a:r>
            <a:r>
              <a:rPr lang="zh-CN" sz="2400">
                <a:latin typeface="+mn-ea"/>
                <a:sym typeface="+mn-ea"/>
              </a:rPr>
              <a:t>叶</a:t>
            </a:r>
            <a:r>
              <a:rPr sz="2400">
                <a:latin typeface="+mn-ea"/>
                <a:sym typeface="+mn-ea"/>
              </a:rPr>
              <a:t>的变化</a:t>
            </a:r>
          </a:p>
          <a:p>
            <a:pPr marL="0" indent="0">
              <a:lnSpc>
                <a:spcPct val="150000"/>
              </a:lnSpc>
              <a:spcAft>
                <a:spcPts val="0"/>
              </a:spcAft>
              <a:buNone/>
            </a:pPr>
            <a:r>
              <a:rPr sz="2000">
                <a:latin typeface="+mn-ea"/>
                <a:sym typeface="+mn-ea"/>
              </a:rPr>
              <a:t>在进行花卉叶子部分的装饰变化时，首先是外部形态的变化，有了大的外形，再进行内部的变化，用小的纹理来填充叶子的内部结构。可以先对叶子的整体外形进行块面的分割，再根据自己的创意构思、结合叶子纹脉生长规律进行点、线、面等装饰元素的填充。</a:t>
            </a:r>
          </a:p>
          <a:p>
            <a:pPr marL="0" indent="0">
              <a:lnSpc>
                <a:spcPct val="150000"/>
              </a:lnSpc>
              <a:spcAft>
                <a:spcPts val="0"/>
              </a:spcAft>
              <a:buNone/>
            </a:pPr>
            <a:endParaRPr sz="2400" b="1">
              <a:latin typeface="+mn-ea"/>
              <a:sym typeface="+mn-ea"/>
            </a:endParaRPr>
          </a:p>
          <a:p>
            <a:pPr marL="0" indent="0">
              <a:lnSpc>
                <a:spcPct val="150000"/>
              </a:lnSpc>
              <a:spcAft>
                <a:spcPts val="0"/>
              </a:spcAft>
              <a:buNone/>
            </a:pPr>
            <a:endParaRPr sz="2400">
              <a:latin typeface="+mn-ea"/>
              <a:sym typeface="+mn-ea"/>
            </a:endParaRPr>
          </a:p>
          <a:p>
            <a:endParaRPr sz="2400">
              <a:latin typeface="+mn-ea"/>
            </a:endParaRPr>
          </a:p>
        </p:txBody>
      </p:sp>
      <p:pic>
        <p:nvPicPr>
          <p:cNvPr id="3" name="图片 -2147482606" descr="牵牛花叶子变形"/>
          <p:cNvPicPr>
            <a:picLocks noChangeAspect="1"/>
          </p:cNvPicPr>
          <p:nvPr/>
        </p:nvPicPr>
        <p:blipFill>
          <a:blip r:embed="rId2"/>
          <a:stretch>
            <a:fillRect/>
          </a:stretch>
        </p:blipFill>
        <p:spPr>
          <a:xfrm>
            <a:off x="4822825" y="2239963"/>
            <a:ext cx="3939540" cy="1058545"/>
          </a:xfrm>
          <a:prstGeom prst="rect">
            <a:avLst/>
          </a:prstGeom>
          <a:noFill/>
          <a:ln w="9525">
            <a:noFill/>
          </a:ln>
        </p:spPr>
      </p:pic>
      <p:pic>
        <p:nvPicPr>
          <p:cNvPr id="4" name="图片 -2147482605" descr="荷花叶子变形"/>
          <p:cNvPicPr>
            <a:picLocks noChangeAspect="1"/>
          </p:cNvPicPr>
          <p:nvPr/>
        </p:nvPicPr>
        <p:blipFill>
          <a:blip r:embed="rId3"/>
          <a:stretch>
            <a:fillRect/>
          </a:stretch>
        </p:blipFill>
        <p:spPr>
          <a:xfrm>
            <a:off x="4762183" y="3380105"/>
            <a:ext cx="3999865" cy="1074420"/>
          </a:xfrm>
          <a:prstGeom prst="rect">
            <a:avLst/>
          </a:prstGeom>
          <a:noFill/>
          <a:ln w="9525">
            <a:noFill/>
          </a:ln>
        </p:spPr>
      </p:pic>
      <p:pic>
        <p:nvPicPr>
          <p:cNvPr id="5" name="图片 -2147482604" descr="百合花叶子变形"/>
          <p:cNvPicPr>
            <a:picLocks noChangeAspect="1"/>
          </p:cNvPicPr>
          <p:nvPr/>
        </p:nvPicPr>
        <p:blipFill>
          <a:blip r:embed="rId4"/>
          <a:stretch>
            <a:fillRect/>
          </a:stretch>
        </p:blipFill>
        <p:spPr>
          <a:xfrm>
            <a:off x="4762500" y="4580255"/>
            <a:ext cx="3939540" cy="1047750"/>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1607185"/>
            <a:ext cx="3955415" cy="3945255"/>
          </a:xfrm>
        </p:spPr>
        <p:txBody>
          <a:bodyPr/>
          <a:lstStyle/>
          <a:p>
            <a:pPr marL="0" indent="0">
              <a:buNone/>
            </a:pPr>
            <a:r>
              <a:rPr sz="2400">
                <a:latin typeface="+mn-ea"/>
                <a:sym typeface="+mn-ea"/>
              </a:rPr>
              <a:t>（</a:t>
            </a:r>
            <a:r>
              <a:rPr lang="zh-CN" sz="2400">
                <a:latin typeface="+mn-ea"/>
                <a:sym typeface="+mn-ea"/>
              </a:rPr>
              <a:t>三</a:t>
            </a:r>
            <a:r>
              <a:rPr sz="2400">
                <a:latin typeface="+mn-ea"/>
                <a:sym typeface="+mn-ea"/>
              </a:rPr>
              <a:t>）姿态的变化</a:t>
            </a:r>
          </a:p>
          <a:p>
            <a:pPr marL="0" indent="0">
              <a:lnSpc>
                <a:spcPct val="150000"/>
              </a:lnSpc>
              <a:buNone/>
            </a:pPr>
            <a:r>
              <a:rPr sz="2000">
                <a:latin typeface="+mn-ea"/>
                <a:sym typeface="+mn-ea"/>
              </a:rPr>
              <a:t>花的姿态千姿百态，需要我们有意识地理清楚枝干的穿插关系，穿插要有规律，不能乱生枝杈，要根据花卉的不同品种总结出枝杈的基本生长规律，以三五笔为一组，按照一定的构图和组织规律去表现，才不致杂乱无章。</a:t>
            </a:r>
          </a:p>
          <a:p>
            <a:endParaRPr sz="2000" b="1">
              <a:latin typeface="+mn-ea"/>
              <a:ea typeface="华文楷体" panose="02010600040101010101" charset="-122"/>
              <a:sym typeface="+mn-ea"/>
            </a:endParaRPr>
          </a:p>
          <a:p>
            <a:pPr marL="0" indent="0">
              <a:buNone/>
            </a:pPr>
            <a:endParaRPr sz="2400">
              <a:ea typeface="楷体" panose="02010609060101010101" pitchFamily="1" charset="-122"/>
              <a:sym typeface="+mn-ea"/>
            </a:endParaRPr>
          </a:p>
          <a:p>
            <a:endParaRPr sz="2400">
              <a:ea typeface="楷体" panose="02010609060101010101" pitchFamily="1" charset="-122"/>
            </a:endParaRPr>
          </a:p>
        </p:txBody>
      </p:sp>
      <p:pic>
        <p:nvPicPr>
          <p:cNvPr id="3" name="图片 -2147482602" descr="荷花姿态"/>
          <p:cNvPicPr>
            <a:picLocks noChangeAspect="1"/>
          </p:cNvPicPr>
          <p:nvPr/>
        </p:nvPicPr>
        <p:blipFill>
          <a:blip r:embed="rId2"/>
          <a:stretch>
            <a:fillRect/>
          </a:stretch>
        </p:blipFill>
        <p:spPr>
          <a:xfrm>
            <a:off x="4401185" y="2627948"/>
            <a:ext cx="1445260" cy="2338705"/>
          </a:xfrm>
          <a:prstGeom prst="rect">
            <a:avLst/>
          </a:prstGeom>
          <a:noFill/>
          <a:ln w="9525">
            <a:noFill/>
          </a:ln>
        </p:spPr>
      </p:pic>
      <p:pic>
        <p:nvPicPr>
          <p:cNvPr id="4" name="图片 -2147482601" descr="康乃馨"/>
          <p:cNvPicPr>
            <a:picLocks noChangeAspect="1"/>
          </p:cNvPicPr>
          <p:nvPr/>
        </p:nvPicPr>
        <p:blipFill>
          <a:blip r:embed="rId3"/>
          <a:stretch>
            <a:fillRect/>
          </a:stretch>
        </p:blipFill>
        <p:spPr>
          <a:xfrm>
            <a:off x="6014403" y="2721928"/>
            <a:ext cx="1553845" cy="2244725"/>
          </a:xfrm>
          <a:prstGeom prst="rect">
            <a:avLst/>
          </a:prstGeom>
          <a:noFill/>
          <a:ln w="9525">
            <a:noFill/>
          </a:ln>
        </p:spPr>
      </p:pic>
      <p:pic>
        <p:nvPicPr>
          <p:cNvPr id="5" name="图片 -2147482600" descr="向日葵"/>
          <p:cNvPicPr>
            <a:picLocks noChangeAspect="1"/>
          </p:cNvPicPr>
          <p:nvPr/>
        </p:nvPicPr>
        <p:blipFill>
          <a:blip r:embed="rId4"/>
          <a:stretch>
            <a:fillRect/>
          </a:stretch>
        </p:blipFill>
        <p:spPr>
          <a:xfrm>
            <a:off x="7568565" y="2721928"/>
            <a:ext cx="1267460" cy="2338705"/>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1905000"/>
            <a:ext cx="8162925" cy="3200400"/>
          </a:xfrm>
        </p:spPr>
        <p:txBody>
          <a:bodyPr/>
          <a:lstStyle/>
          <a:p>
            <a:r>
              <a:rPr lang="zh-CN" sz="2400" b="1">
                <a:latin typeface="+mn-ea"/>
                <a:sym typeface="+mn-ea"/>
              </a:rPr>
              <a:t>三</a:t>
            </a:r>
            <a:r>
              <a:rPr sz="2400" b="1">
                <a:latin typeface="+mn-ea"/>
                <a:sym typeface="+mn-ea"/>
              </a:rPr>
              <a:t>、花卉图案设计要点</a:t>
            </a:r>
          </a:p>
          <a:p>
            <a:endParaRPr sz="2400">
              <a:latin typeface="+mn-ea"/>
              <a:sym typeface="+mn-ea"/>
            </a:endParaRPr>
          </a:p>
          <a:p>
            <a:r>
              <a:rPr sz="2400">
                <a:latin typeface="+mn-ea"/>
                <a:sym typeface="+mn-ea"/>
              </a:rPr>
              <a:t>（一）分析花卉最典型的特征，对写生素材进行有目的的取舍。</a:t>
            </a:r>
          </a:p>
          <a:p>
            <a:r>
              <a:rPr sz="2400">
                <a:latin typeface="+mn-ea"/>
                <a:sym typeface="+mn-ea"/>
              </a:rPr>
              <a:t>（二）花卉图案的构图要素需处理得当，主次分明。</a:t>
            </a:r>
          </a:p>
          <a:p>
            <a:r>
              <a:rPr sz="2400">
                <a:latin typeface="+mn-ea"/>
                <a:sym typeface="+mn-ea"/>
              </a:rPr>
              <a:t>（三）明确花卉图案的骨架关系，均衡画面布局。</a:t>
            </a:r>
          </a:p>
          <a:p>
            <a:r>
              <a:rPr sz="2400">
                <a:latin typeface="+mn-ea"/>
                <a:sym typeface="+mn-ea"/>
              </a:rPr>
              <a:t>（四）依托灵感，深入挖掘表象下面蕴含的深意。</a:t>
            </a:r>
          </a:p>
          <a:p>
            <a:endParaRPr sz="2400" b="1">
              <a:latin typeface="+mn-ea"/>
              <a:sym typeface="+mn-ea"/>
            </a:endParaRPr>
          </a:p>
          <a:p>
            <a:pPr marL="0" indent="0">
              <a:buNone/>
            </a:pPr>
            <a:endParaRPr sz="2400">
              <a:latin typeface="+mn-ea"/>
              <a:sym typeface="+mn-ea"/>
            </a:endParaRPr>
          </a:p>
          <a:p>
            <a:endParaRPr sz="2400">
              <a:latin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1905000"/>
            <a:ext cx="8123555" cy="3200400"/>
          </a:xfrm>
        </p:spPr>
        <p:txBody>
          <a:bodyPr/>
          <a:lstStyle/>
          <a:p>
            <a:r>
              <a:rPr sz="2000" b="1">
                <a:latin typeface="+mn-ea"/>
              </a:rPr>
              <a:t>（</a:t>
            </a:r>
            <a:r>
              <a:rPr lang="zh-CN" sz="2000" b="1">
                <a:latin typeface="+mn-ea"/>
              </a:rPr>
              <a:t>三</a:t>
            </a:r>
            <a:r>
              <a:rPr sz="2000" b="1">
                <a:latin typeface="+mn-ea"/>
              </a:rPr>
              <a:t>）设计方法与步骤</a:t>
            </a:r>
          </a:p>
          <a:p>
            <a:endParaRPr lang="zh-CN" altLang="en-US" sz="2200">
              <a:ea typeface="楷体" panose="02010609060101010101" pitchFamily="1" charset="-122"/>
            </a:endParaRPr>
          </a:p>
        </p:txBody>
      </p:sp>
      <p:sp>
        <p:nvSpPr>
          <p:cNvPr id="2" name="标题 6145"/>
          <p:cNvSpPr>
            <a:spLocks noGrp="1"/>
          </p:cNvSpPr>
          <p:nvPr/>
        </p:nvSpPr>
        <p:spPr>
          <a:xfrm>
            <a:off x="731520" y="633095"/>
            <a:ext cx="7574915" cy="11430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pPr algn="l"/>
            <a:r>
              <a:rPr lang="zh-CN" altLang="en-US" sz="2400">
                <a:latin typeface="黑体" panose="02010609060101010101" pitchFamily="49" charset="-122"/>
                <a:ea typeface="黑体" panose="02010609060101010101" pitchFamily="49" charset="-122"/>
              </a:rPr>
              <a:t>课题实训：</a:t>
            </a:r>
            <a:r>
              <a:rPr lang="zh-CN" altLang="en-US" sz="2400">
                <a:latin typeface="黑体" panose="02010609060101010101" pitchFamily="49" charset="-122"/>
                <a:ea typeface="黑体" panose="02010609060101010101" pitchFamily="49" charset="-122"/>
                <a:sym typeface="+mn-ea"/>
              </a:rPr>
              <a:t>花卉装饰图案设计</a:t>
            </a:r>
            <a:endParaRPr lang="zh-CN" altLang="en-US" sz="2400">
              <a:latin typeface="黑体" panose="02010609060101010101" pitchFamily="49" charset="-122"/>
              <a:ea typeface="黑体" panose="02010609060101010101" pitchFamily="49" charset="-122"/>
            </a:endParaRPr>
          </a:p>
        </p:txBody>
      </p:sp>
      <p:pic>
        <p:nvPicPr>
          <p:cNvPr id="4" name="图片 -2147482599" descr="10"/>
          <p:cNvPicPr>
            <a:picLocks noChangeAspect="1"/>
          </p:cNvPicPr>
          <p:nvPr/>
        </p:nvPicPr>
        <p:blipFill>
          <a:blip r:embed="rId2"/>
          <a:stretch>
            <a:fillRect/>
          </a:stretch>
        </p:blipFill>
        <p:spPr>
          <a:xfrm>
            <a:off x="457200" y="2743835"/>
            <a:ext cx="8251190" cy="2867025"/>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1905000"/>
            <a:ext cx="8123555" cy="3200400"/>
          </a:xfrm>
        </p:spPr>
        <p:txBody>
          <a:bodyPr/>
          <a:lstStyle/>
          <a:p>
            <a:r>
              <a:rPr sz="2400" b="1">
                <a:latin typeface="+mn-ea"/>
              </a:rPr>
              <a:t>（</a:t>
            </a:r>
            <a:r>
              <a:rPr lang="zh-CN" sz="2400" b="1">
                <a:latin typeface="+mn-ea"/>
              </a:rPr>
              <a:t>四</a:t>
            </a:r>
            <a:r>
              <a:rPr sz="2400" b="1">
                <a:latin typeface="+mn-ea"/>
              </a:rPr>
              <a:t>）</a:t>
            </a:r>
            <a:r>
              <a:rPr lang="zh-CN" sz="2400" b="1">
                <a:latin typeface="+mn-ea"/>
              </a:rPr>
              <a:t>作品欣赏</a:t>
            </a:r>
          </a:p>
          <a:p>
            <a:endParaRPr lang="zh-CN" altLang="en-US" sz="2200">
              <a:ea typeface="楷体" panose="02010609060101010101" pitchFamily="1" charset="-122"/>
            </a:endParaRPr>
          </a:p>
        </p:txBody>
      </p:sp>
      <p:pic>
        <p:nvPicPr>
          <p:cNvPr id="3" name="图片 -2147482597" descr="4527 12"/>
          <p:cNvPicPr>
            <a:picLocks noRot="1" noChangeAspect="1"/>
          </p:cNvPicPr>
          <p:nvPr/>
        </p:nvPicPr>
        <p:blipFill>
          <a:blip r:embed="rId2"/>
          <a:stretch>
            <a:fillRect/>
          </a:stretch>
        </p:blipFill>
        <p:spPr>
          <a:xfrm rot="5400000">
            <a:off x="3314700" y="153988"/>
            <a:ext cx="2514600" cy="7625715"/>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图片 16" descr="http://www2.upweb.net/peradmin/htmlfile/wjp778899/200607170537037207914.jpg"/>
          <p:cNvPicPr>
            <a:picLocks noChangeAspect="1"/>
          </p:cNvPicPr>
          <p:nvPr/>
        </p:nvPicPr>
        <p:blipFill>
          <a:blip r:embed="rId2"/>
          <a:stretch>
            <a:fillRect/>
          </a:stretch>
        </p:blipFill>
        <p:spPr>
          <a:xfrm>
            <a:off x="4356100" y="0"/>
            <a:ext cx="4968875" cy="6381750"/>
          </a:xfrm>
          <a:prstGeom prst="rect">
            <a:avLst/>
          </a:prstGeom>
          <a:noFill/>
          <a:ln w="9525">
            <a:noFill/>
          </a:ln>
        </p:spPr>
      </p:pic>
      <p:pic>
        <p:nvPicPr>
          <p:cNvPr id="61443" name="图片 15" descr="http://www2.upweb.net/peradmin/htmlfile/wjp778899/200607170536323916871.gif"/>
          <p:cNvPicPr>
            <a:picLocks noChangeAspect="1"/>
          </p:cNvPicPr>
          <p:nvPr/>
        </p:nvPicPr>
        <p:blipFill>
          <a:blip r:embed="rId3"/>
          <a:stretch>
            <a:fillRect/>
          </a:stretch>
        </p:blipFill>
        <p:spPr>
          <a:xfrm>
            <a:off x="0" y="0"/>
            <a:ext cx="4267200" cy="6524625"/>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1905000"/>
            <a:ext cx="8229600" cy="3200400"/>
          </a:xfrm>
        </p:spPr>
        <p:txBody>
          <a:bodyPr>
            <a:normAutofit fontScale="90000" lnSpcReduction="20000"/>
          </a:bodyPr>
          <a:lstStyle/>
          <a:p>
            <a:endParaRPr sz="2400" b="1">
              <a:latin typeface="华文楷体" panose="02010600040101010101" charset="-122"/>
              <a:ea typeface="华文楷体" panose="02010600040101010101" charset="-122"/>
              <a:sym typeface="+mn-ea"/>
            </a:endParaRPr>
          </a:p>
          <a:p>
            <a:pPr>
              <a:lnSpc>
                <a:spcPct val="150000"/>
              </a:lnSpc>
            </a:pPr>
            <a:r>
              <a:rPr sz="2400">
                <a:latin typeface="+mn-ea"/>
                <a:sym typeface="+mn-ea"/>
              </a:rPr>
              <a:t>以动物为题材的装饰图案内容丰富，有偏重于</a:t>
            </a:r>
            <a:r>
              <a:rPr sz="2400" b="1">
                <a:solidFill>
                  <a:srgbClr val="FF0000"/>
                </a:solidFill>
                <a:latin typeface="+mn-ea"/>
                <a:sym typeface="+mn-ea"/>
              </a:rPr>
              <a:t>表现动物形象</a:t>
            </a:r>
            <a:r>
              <a:rPr sz="2400">
                <a:latin typeface="+mn-ea"/>
                <a:sym typeface="+mn-ea"/>
              </a:rPr>
              <a:t>的，也有偏重于</a:t>
            </a:r>
            <a:r>
              <a:rPr sz="2400" b="1">
                <a:solidFill>
                  <a:srgbClr val="FF0000"/>
                </a:solidFill>
                <a:latin typeface="+mn-ea"/>
                <a:sym typeface="+mn-ea"/>
              </a:rPr>
              <a:t>表现动物动态</a:t>
            </a:r>
            <a:r>
              <a:rPr sz="2400">
                <a:latin typeface="+mn-ea"/>
                <a:sym typeface="+mn-ea"/>
              </a:rPr>
              <a:t>的，还有表现</a:t>
            </a:r>
            <a:r>
              <a:rPr sz="2400" b="1">
                <a:solidFill>
                  <a:srgbClr val="FF0000"/>
                </a:solidFill>
                <a:latin typeface="+mn-ea"/>
                <a:sym typeface="+mn-ea"/>
              </a:rPr>
              <a:t>动物与人的关系</a:t>
            </a:r>
            <a:r>
              <a:rPr sz="2400">
                <a:latin typeface="+mn-ea"/>
                <a:sym typeface="+mn-ea"/>
              </a:rPr>
              <a:t>的等等。</a:t>
            </a:r>
          </a:p>
          <a:p>
            <a:pPr>
              <a:lnSpc>
                <a:spcPct val="150000"/>
              </a:lnSpc>
            </a:pPr>
            <a:r>
              <a:rPr sz="2400">
                <a:latin typeface="+mn-ea"/>
                <a:sym typeface="+mn-ea"/>
              </a:rPr>
              <a:t>它们具备着</a:t>
            </a:r>
            <a:r>
              <a:rPr sz="2400" b="1">
                <a:solidFill>
                  <a:srgbClr val="FF0000"/>
                </a:solidFill>
                <a:latin typeface="+mn-ea"/>
                <a:sym typeface="+mn-ea"/>
              </a:rPr>
              <a:t>奇异的色彩、特殊的结构、多变的形态、迷人的神情</a:t>
            </a:r>
            <a:r>
              <a:rPr sz="2400">
                <a:latin typeface="+mn-ea"/>
                <a:sym typeface="+mn-ea"/>
              </a:rPr>
              <a:t>，是装饰图案中不可缺少的素材，是长久以来人们所熟悉和喜闻乐见的一种装饰艺术的表现形式。</a:t>
            </a:r>
            <a:endParaRPr sz="2400">
              <a:latin typeface="华文楷体" panose="02010600040101010101" charset="-122"/>
              <a:ea typeface="华文楷体" panose="02010600040101010101" charset="-122"/>
              <a:sym typeface="+mn-ea"/>
            </a:endParaRPr>
          </a:p>
          <a:p>
            <a:endParaRPr sz="2400" b="1">
              <a:latin typeface="华文楷体" panose="02010600040101010101" charset="-122"/>
              <a:ea typeface="华文楷体" panose="02010600040101010101" charset="-122"/>
              <a:sym typeface="+mn-ea"/>
            </a:endParaRPr>
          </a:p>
          <a:p>
            <a:pPr marL="0" indent="0">
              <a:buNone/>
            </a:pPr>
            <a:endParaRPr sz="2400">
              <a:ea typeface="楷体" panose="02010609060101010101" pitchFamily="1" charset="-122"/>
              <a:sym typeface="+mn-ea"/>
            </a:endParaRPr>
          </a:p>
          <a:p>
            <a:endParaRPr sz="2400">
              <a:ea typeface="楷体" panose="02010609060101010101" pitchFamily="1" charset="-122"/>
            </a:endParaRPr>
          </a:p>
        </p:txBody>
      </p:sp>
      <p:sp>
        <p:nvSpPr>
          <p:cNvPr id="66571" name="矩形 66570"/>
          <p:cNvSpPr/>
          <p:nvPr/>
        </p:nvSpPr>
        <p:spPr>
          <a:xfrm>
            <a:off x="0" y="914400"/>
            <a:ext cx="5283200" cy="609600"/>
          </a:xfrm>
          <a:prstGeom prst="rect">
            <a:avLst/>
          </a:prstGeom>
          <a:solidFill>
            <a:schemeClr val="tx1"/>
          </a:solidFill>
          <a:ln w="9525" cap="flat" cmpd="sng">
            <a:solidFill>
              <a:schemeClr val="tx1"/>
            </a:solidFill>
            <a:prstDash val="solid"/>
            <a:miter/>
            <a:headEnd type="none" w="med" len="med"/>
            <a:tailEnd type="none" w="med" len="med"/>
          </a:ln>
        </p:spPr>
        <p:txBody>
          <a:bodyPr/>
          <a:lstStyle/>
          <a:p>
            <a:endParaRPr lang="zh-CN" altLang="en-US"/>
          </a:p>
        </p:txBody>
      </p:sp>
      <p:sp>
        <p:nvSpPr>
          <p:cNvPr id="5" name="标题 6145"/>
          <p:cNvSpPr>
            <a:spLocks noGrp="1"/>
          </p:cNvSpPr>
          <p:nvPr/>
        </p:nvSpPr>
        <p:spPr>
          <a:xfrm>
            <a:off x="697865" y="859790"/>
            <a:ext cx="5303520" cy="11430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pPr algn="l"/>
            <a:r>
              <a:rPr lang="zh-CN" altLang="en-US" sz="2800" b="1">
                <a:solidFill>
                  <a:srgbClr val="92D050"/>
                </a:solidFill>
                <a:latin typeface="黑体" panose="02010609060101010101" pitchFamily="49" charset="-122"/>
                <a:ea typeface="黑体" panose="02010609060101010101" pitchFamily="49" charset="-122"/>
                <a:sym typeface="+mn-ea"/>
              </a:rPr>
              <a:t>二、动物</a:t>
            </a:r>
            <a:r>
              <a:rPr lang="zh-CN" altLang="en-US" sz="2800">
                <a:solidFill>
                  <a:srgbClr val="92D050"/>
                </a:solidFill>
                <a:latin typeface="黑体" panose="02010609060101010101" pitchFamily="49" charset="-122"/>
                <a:ea typeface="黑体" panose="02010609060101010101" pitchFamily="49" charset="-122"/>
                <a:sym typeface="+mn-ea"/>
              </a:rPr>
              <a:t>图案的设计与表现</a:t>
            </a:r>
            <a:endParaRPr lang="zh-CN" altLang="en-US" sz="2800" b="1">
              <a:solidFill>
                <a:srgbClr val="92D050"/>
              </a:solidFill>
              <a:latin typeface="黑体" panose="02010609060101010101" pitchFamily="49" charset="-122"/>
              <a:ea typeface="黑体" panose="02010609060101010101" pitchFamily="49" charset="-122"/>
              <a:sym typeface="+mn-ea"/>
            </a:endParaRPr>
          </a:p>
          <a:p>
            <a:pPr algn="l"/>
            <a:endParaRPr lang="zh-CN" altLang="en-US" sz="2800" b="1">
              <a:solidFill>
                <a:srgbClr val="BCC755"/>
              </a:solidFill>
              <a:latin typeface="黑体" panose="02010609060101010101" pitchFamily="49" charset="-122"/>
              <a:ea typeface="黑体" panose="02010609060101010101" pitchFamily="49" charset="-122"/>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1582420"/>
            <a:ext cx="4577080" cy="4107180"/>
          </a:xfrm>
        </p:spPr>
        <p:txBody>
          <a:bodyPr>
            <a:normAutofit/>
          </a:bodyPr>
          <a:lstStyle/>
          <a:p>
            <a:pPr>
              <a:lnSpc>
                <a:spcPct val="150000"/>
              </a:lnSpc>
            </a:pPr>
            <a:r>
              <a:rPr sz="2200" b="1" dirty="0">
                <a:latin typeface="+mn-ea"/>
                <a:sym typeface="+mn-ea"/>
              </a:rPr>
              <a:t>一、动物写生</a:t>
            </a:r>
          </a:p>
          <a:p>
            <a:pPr>
              <a:lnSpc>
                <a:spcPct val="150000"/>
              </a:lnSpc>
            </a:pPr>
            <a:r>
              <a:rPr sz="2200" b="1" dirty="0">
                <a:latin typeface="+mn-ea"/>
                <a:sym typeface="+mn-ea"/>
              </a:rPr>
              <a:t>（一）动物的形态</a:t>
            </a:r>
          </a:p>
          <a:p>
            <a:pPr>
              <a:lnSpc>
                <a:spcPct val="150000"/>
              </a:lnSpc>
            </a:pPr>
            <a:r>
              <a:rPr sz="2200" dirty="0">
                <a:latin typeface="+mn-ea"/>
                <a:sym typeface="+mn-ea"/>
              </a:rPr>
              <a:t>要准确地描绘出不同动物的结构形态特征，就必须了解和掌握相关动物的解剖知识。从整体上看，动物有大小、胖瘦、高矮、方圆与宽窄等不同的形态特征。</a:t>
            </a:r>
            <a:endParaRPr sz="2400" dirty="0">
              <a:ea typeface="楷体" panose="02010609060101010101" pitchFamily="1" charset="-122"/>
              <a:sym typeface="+mn-ea"/>
            </a:endParaRPr>
          </a:p>
          <a:p>
            <a:endParaRPr sz="2400" dirty="0">
              <a:ea typeface="楷体" panose="02010609060101010101" pitchFamily="1" charset="-122"/>
            </a:endParaRPr>
          </a:p>
        </p:txBody>
      </p:sp>
      <p:pic>
        <p:nvPicPr>
          <p:cNvPr id="3" name="图片 -2147482592" descr="deer2"/>
          <p:cNvPicPr>
            <a:picLocks noChangeAspect="1"/>
          </p:cNvPicPr>
          <p:nvPr/>
        </p:nvPicPr>
        <p:blipFill>
          <a:blip r:embed="rId2"/>
          <a:stretch>
            <a:fillRect/>
          </a:stretch>
        </p:blipFill>
        <p:spPr>
          <a:xfrm>
            <a:off x="5034280" y="3378835"/>
            <a:ext cx="2271395" cy="2028825"/>
          </a:xfrm>
          <a:prstGeom prst="rect">
            <a:avLst/>
          </a:prstGeom>
          <a:noFill/>
          <a:ln w="9525">
            <a:noFill/>
          </a:ln>
        </p:spPr>
      </p:pic>
      <p:pic>
        <p:nvPicPr>
          <p:cNvPr id="4" name="图片 -2147482591" descr="pig"/>
          <p:cNvPicPr>
            <a:picLocks noChangeAspect="1"/>
          </p:cNvPicPr>
          <p:nvPr/>
        </p:nvPicPr>
        <p:blipFill>
          <a:blip r:embed="rId3"/>
          <a:stretch>
            <a:fillRect/>
          </a:stretch>
        </p:blipFill>
        <p:spPr>
          <a:xfrm>
            <a:off x="6519545" y="1582420"/>
            <a:ext cx="2250440" cy="1559560"/>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720725" y="720725"/>
            <a:ext cx="7861300" cy="3200400"/>
          </a:xfrm>
        </p:spPr>
        <p:txBody>
          <a:bodyPr/>
          <a:lstStyle/>
          <a:p>
            <a:pPr marL="0" indent="0">
              <a:lnSpc>
                <a:spcPct val="150000"/>
              </a:lnSpc>
              <a:buNone/>
            </a:pPr>
            <a:r>
              <a:rPr sz="2200" dirty="0">
                <a:latin typeface="+mn-ea"/>
                <a:sym typeface="+mn-ea"/>
              </a:rPr>
              <a:t>将动物进行分类分析后，应将动物之间在局部形态上的</a:t>
            </a:r>
            <a:r>
              <a:rPr sz="2200" b="1" dirty="0">
                <a:solidFill>
                  <a:srgbClr val="FF0000"/>
                </a:solidFill>
                <a:latin typeface="+mn-ea"/>
                <a:sym typeface="+mn-ea"/>
              </a:rPr>
              <a:t>鲜明特征表现出来</a:t>
            </a:r>
            <a:r>
              <a:rPr sz="2200" dirty="0">
                <a:latin typeface="+mn-ea"/>
                <a:sym typeface="+mn-ea"/>
              </a:rPr>
              <a:t>，如孔雀的尾巴、老鹰的嘴、长颈鹿的脖子、雄狮的头部、老虎和斑马等身上特有的斑纹。</a:t>
            </a:r>
          </a:p>
          <a:p>
            <a:endParaRPr sz="2400" b="1" dirty="0">
              <a:latin typeface="华文楷体" panose="02010600040101010101" charset="-122"/>
              <a:ea typeface="华文楷体" panose="02010600040101010101" charset="-122"/>
              <a:sym typeface="+mn-ea"/>
            </a:endParaRPr>
          </a:p>
          <a:p>
            <a:pPr marL="0" indent="0">
              <a:buNone/>
            </a:pPr>
            <a:endParaRPr sz="2400" dirty="0">
              <a:ea typeface="楷体" panose="02010609060101010101" pitchFamily="1" charset="-122"/>
              <a:sym typeface="+mn-ea"/>
            </a:endParaRPr>
          </a:p>
          <a:p>
            <a:endParaRPr sz="2400" dirty="0">
              <a:ea typeface="楷体" panose="02010609060101010101" pitchFamily="1" charset="-122"/>
            </a:endParaRPr>
          </a:p>
        </p:txBody>
      </p:sp>
      <p:pic>
        <p:nvPicPr>
          <p:cNvPr id="3" name="图片 -2147482588" descr="老鹰"/>
          <p:cNvPicPr>
            <a:picLocks noChangeAspect="1"/>
          </p:cNvPicPr>
          <p:nvPr/>
        </p:nvPicPr>
        <p:blipFill>
          <a:blip r:embed="rId2"/>
          <a:stretch>
            <a:fillRect/>
          </a:stretch>
        </p:blipFill>
        <p:spPr>
          <a:xfrm>
            <a:off x="840105" y="2476500"/>
            <a:ext cx="3714115" cy="3714115"/>
          </a:xfrm>
          <a:prstGeom prst="rect">
            <a:avLst/>
          </a:prstGeom>
          <a:noFill/>
          <a:ln w="9525">
            <a:noFill/>
          </a:ln>
        </p:spPr>
      </p:pic>
      <p:pic>
        <p:nvPicPr>
          <p:cNvPr id="4" name="图片 -2147482587" descr="孔雀"/>
          <p:cNvPicPr>
            <a:picLocks noChangeAspect="1"/>
          </p:cNvPicPr>
          <p:nvPr/>
        </p:nvPicPr>
        <p:blipFill>
          <a:blip r:embed="rId3"/>
          <a:stretch>
            <a:fillRect/>
          </a:stretch>
        </p:blipFill>
        <p:spPr>
          <a:xfrm>
            <a:off x="4613275" y="2476500"/>
            <a:ext cx="3713480" cy="3713480"/>
          </a:xfrm>
          <a:prstGeom prst="rect">
            <a:avLst/>
          </a:prstGeom>
          <a:noFill/>
          <a:ln w="9525">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588645" y="812165"/>
            <a:ext cx="7888605" cy="3200400"/>
          </a:xfrm>
        </p:spPr>
        <p:txBody>
          <a:bodyPr/>
          <a:lstStyle/>
          <a:p>
            <a:pPr marL="0" indent="0">
              <a:lnSpc>
                <a:spcPct val="150000"/>
              </a:lnSpc>
              <a:buNone/>
            </a:pPr>
            <a:r>
              <a:rPr sz="2200" b="1">
                <a:latin typeface="+mn-ea"/>
                <a:sym typeface="+mn-ea"/>
              </a:rPr>
              <a:t>（二）动物的动态</a:t>
            </a:r>
          </a:p>
          <a:p>
            <a:pPr marL="0" indent="0">
              <a:lnSpc>
                <a:spcPct val="150000"/>
              </a:lnSpc>
              <a:buNone/>
            </a:pPr>
            <a:r>
              <a:rPr sz="2200">
                <a:latin typeface="+mn-ea"/>
                <a:sym typeface="+mn-ea"/>
              </a:rPr>
              <a:t>动物的动态主要由</a:t>
            </a:r>
            <a:r>
              <a:rPr sz="2200" b="1">
                <a:solidFill>
                  <a:srgbClr val="FF0000"/>
                </a:solidFill>
                <a:latin typeface="+mn-ea"/>
                <a:sym typeface="+mn-ea"/>
              </a:rPr>
              <a:t>颈、四肢、腰、尾等几部分运动产生</a:t>
            </a:r>
            <a:r>
              <a:rPr sz="2200">
                <a:latin typeface="+mn-ea"/>
                <a:sym typeface="+mn-ea"/>
              </a:rPr>
              <a:t>，每一个动作都牵动着</a:t>
            </a:r>
            <a:r>
              <a:rPr sz="2200" b="1">
                <a:solidFill>
                  <a:srgbClr val="FF0000"/>
                </a:solidFill>
                <a:latin typeface="+mn-ea"/>
                <a:sym typeface="+mn-ea"/>
              </a:rPr>
              <a:t>关节的屈伸</a:t>
            </a:r>
            <a:r>
              <a:rPr sz="2200">
                <a:latin typeface="+mn-ea"/>
                <a:sym typeface="+mn-ea"/>
              </a:rPr>
              <a:t>，都有其活动范围，在描绘时注意抓住其特征就能画的生动活泼。</a:t>
            </a:r>
          </a:p>
          <a:p>
            <a:endParaRPr sz="2200" b="1">
              <a:latin typeface="+mn-ea"/>
              <a:sym typeface="+mn-ea"/>
            </a:endParaRPr>
          </a:p>
          <a:p>
            <a:pPr marL="0" indent="0">
              <a:buNone/>
            </a:pPr>
            <a:endParaRPr sz="2200">
              <a:ea typeface="楷体" panose="02010609060101010101" pitchFamily="1" charset="-122"/>
              <a:sym typeface="+mn-ea"/>
            </a:endParaRPr>
          </a:p>
          <a:p>
            <a:endParaRPr sz="2200">
              <a:ea typeface="楷体" panose="02010609060101010101" pitchFamily="1" charset="-122"/>
            </a:endParaRPr>
          </a:p>
        </p:txBody>
      </p:sp>
      <p:pic>
        <p:nvPicPr>
          <p:cNvPr id="3" name="图片 -2147482434" descr="苍鹰1"/>
          <p:cNvPicPr>
            <a:picLocks noChangeAspect="1"/>
          </p:cNvPicPr>
          <p:nvPr/>
        </p:nvPicPr>
        <p:blipFill>
          <a:blip r:embed="rId2"/>
          <a:stretch>
            <a:fillRect/>
          </a:stretch>
        </p:blipFill>
        <p:spPr>
          <a:xfrm>
            <a:off x="588645" y="3434715"/>
            <a:ext cx="3824605" cy="2193290"/>
          </a:xfrm>
          <a:prstGeom prst="rect">
            <a:avLst/>
          </a:prstGeom>
          <a:noFill/>
          <a:ln w="9525">
            <a:noFill/>
          </a:ln>
        </p:spPr>
      </p:pic>
      <p:pic>
        <p:nvPicPr>
          <p:cNvPr id="4" name="图片 -2147482585" descr="骏马"/>
          <p:cNvPicPr>
            <a:picLocks noChangeAspect="1"/>
          </p:cNvPicPr>
          <p:nvPr/>
        </p:nvPicPr>
        <p:blipFill>
          <a:blip r:embed="rId3"/>
          <a:stretch>
            <a:fillRect/>
          </a:stretch>
        </p:blipFill>
        <p:spPr>
          <a:xfrm>
            <a:off x="4493260" y="3430270"/>
            <a:ext cx="3757295" cy="2197735"/>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721995" y="3524885"/>
            <a:ext cx="3524885" cy="2252980"/>
          </a:xfrm>
        </p:spPr>
        <p:txBody>
          <a:bodyPr/>
          <a:lstStyle/>
          <a:p>
            <a:pPr marL="0" indent="0">
              <a:lnSpc>
                <a:spcPct val="150000"/>
              </a:lnSpc>
              <a:buNone/>
            </a:pPr>
            <a:r>
              <a:rPr sz="2200">
                <a:latin typeface="+mn-ea"/>
                <a:sym typeface="+mn-ea"/>
              </a:rPr>
              <a:t>动物动态可分为</a:t>
            </a:r>
            <a:r>
              <a:rPr sz="2200" b="1">
                <a:solidFill>
                  <a:srgbClr val="FF0000"/>
                </a:solidFill>
                <a:latin typeface="+mn-ea"/>
                <a:sym typeface="+mn-ea"/>
              </a:rPr>
              <a:t>静态动态和运动动态</a:t>
            </a:r>
            <a:r>
              <a:rPr sz="2200">
                <a:latin typeface="+mn-ea"/>
                <a:sym typeface="+mn-ea"/>
              </a:rPr>
              <a:t>、</a:t>
            </a:r>
            <a:r>
              <a:rPr sz="2200" b="1">
                <a:solidFill>
                  <a:srgbClr val="FF0000"/>
                </a:solidFill>
                <a:latin typeface="+mn-ea"/>
                <a:sym typeface="+mn-ea"/>
              </a:rPr>
              <a:t>一般动态和典型动态</a:t>
            </a:r>
            <a:r>
              <a:rPr sz="2200">
                <a:latin typeface="+mn-ea"/>
                <a:sym typeface="+mn-ea"/>
              </a:rPr>
              <a:t>。另外，动物的习性也会影响它们的动作</a:t>
            </a:r>
            <a:r>
              <a:rPr lang="zh-CN" sz="2200">
                <a:latin typeface="+mn-ea"/>
                <a:sym typeface="+mn-ea"/>
              </a:rPr>
              <a:t>。</a:t>
            </a:r>
          </a:p>
          <a:p>
            <a:pPr marL="0" indent="0">
              <a:buNone/>
            </a:pPr>
            <a:endParaRPr sz="2400">
              <a:ea typeface="楷体" panose="02010609060101010101" pitchFamily="1" charset="-122"/>
              <a:sym typeface="+mn-ea"/>
            </a:endParaRPr>
          </a:p>
          <a:p>
            <a:endParaRPr sz="2400">
              <a:ea typeface="楷体" panose="02010609060101010101" pitchFamily="1" charset="-122"/>
            </a:endParaRPr>
          </a:p>
        </p:txBody>
      </p:sp>
      <p:pic>
        <p:nvPicPr>
          <p:cNvPr id="3" name="图片 -2147482583" descr="3086632_135828031789_2"/>
          <p:cNvPicPr>
            <a:picLocks noChangeAspect="1"/>
          </p:cNvPicPr>
          <p:nvPr/>
        </p:nvPicPr>
        <p:blipFill>
          <a:blip r:embed="rId2"/>
          <a:stretch>
            <a:fillRect/>
          </a:stretch>
        </p:blipFill>
        <p:spPr>
          <a:xfrm>
            <a:off x="4246880" y="1623695"/>
            <a:ext cx="4035425" cy="4093845"/>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747395" y="846455"/>
            <a:ext cx="7573645" cy="3200400"/>
          </a:xfrm>
        </p:spPr>
        <p:txBody>
          <a:bodyPr/>
          <a:lstStyle/>
          <a:p>
            <a:pPr marL="0" indent="0">
              <a:lnSpc>
                <a:spcPct val="150000"/>
              </a:lnSpc>
              <a:buNone/>
            </a:pPr>
            <a:r>
              <a:rPr sz="2400" b="1">
                <a:latin typeface="+mn-ea"/>
                <a:sym typeface="+mn-ea"/>
              </a:rPr>
              <a:t>（</a:t>
            </a:r>
            <a:r>
              <a:rPr lang="zh-CN" sz="2400" b="1">
                <a:latin typeface="+mn-ea"/>
                <a:sym typeface="+mn-ea"/>
              </a:rPr>
              <a:t>三</a:t>
            </a:r>
            <a:r>
              <a:rPr sz="2400" b="1">
                <a:latin typeface="+mn-ea"/>
                <a:sym typeface="+mn-ea"/>
              </a:rPr>
              <a:t>）动物的神态</a:t>
            </a:r>
          </a:p>
          <a:p>
            <a:pPr marL="0" indent="0">
              <a:lnSpc>
                <a:spcPct val="150000"/>
              </a:lnSpc>
              <a:buNone/>
            </a:pPr>
            <a:r>
              <a:rPr sz="2400">
                <a:latin typeface="+mn-ea"/>
                <a:sym typeface="+mn-ea"/>
              </a:rPr>
              <a:t>动物由于生活环境不同逐渐形成了不同环境的习性，它们和人类一样，也有着各种</a:t>
            </a:r>
            <a:r>
              <a:rPr sz="2400" b="1">
                <a:solidFill>
                  <a:srgbClr val="FF0000"/>
                </a:solidFill>
                <a:latin typeface="+mn-ea"/>
                <a:sym typeface="+mn-ea"/>
              </a:rPr>
              <a:t>表情和神态</a:t>
            </a:r>
            <a:r>
              <a:rPr sz="2400">
                <a:latin typeface="+mn-ea"/>
                <a:sym typeface="+mn-ea"/>
              </a:rPr>
              <a:t>，如</a:t>
            </a:r>
            <a:r>
              <a:rPr sz="2400" b="1">
                <a:solidFill>
                  <a:srgbClr val="FF0000"/>
                </a:solidFill>
                <a:latin typeface="+mn-ea"/>
                <a:sym typeface="+mn-ea"/>
              </a:rPr>
              <a:t>翘头、挺胸、立耳、竖脖、瞪眼</a:t>
            </a:r>
            <a:r>
              <a:rPr sz="2400">
                <a:latin typeface="+mn-ea"/>
                <a:sym typeface="+mn-ea"/>
              </a:rPr>
              <a:t>等等，都表现出它们不同的心理活动</a:t>
            </a:r>
            <a:r>
              <a:rPr lang="zh-CN" sz="2400">
                <a:latin typeface="+mn-ea"/>
                <a:sym typeface="+mn-ea"/>
              </a:rPr>
              <a:t>。</a:t>
            </a:r>
          </a:p>
          <a:p>
            <a:pPr marL="0" indent="0">
              <a:buNone/>
            </a:pPr>
            <a:endParaRPr sz="2400">
              <a:ea typeface="楷体" panose="02010609060101010101" pitchFamily="1" charset="-122"/>
              <a:sym typeface="+mn-ea"/>
            </a:endParaRPr>
          </a:p>
          <a:p>
            <a:endParaRPr sz="2400">
              <a:ea typeface="楷体" panose="02010609060101010101" pitchFamily="1" charset="-122"/>
            </a:endParaRPr>
          </a:p>
        </p:txBody>
      </p:sp>
      <p:pic>
        <p:nvPicPr>
          <p:cNvPr id="3" name="图片 -2147482582" descr="6609c93d70cf3bc7e272b9edd300baa1cd112a44"/>
          <p:cNvPicPr>
            <a:picLocks noChangeAspect="1"/>
          </p:cNvPicPr>
          <p:nvPr/>
        </p:nvPicPr>
        <p:blipFill>
          <a:blip r:embed="rId2"/>
          <a:stretch>
            <a:fillRect/>
          </a:stretch>
        </p:blipFill>
        <p:spPr>
          <a:xfrm>
            <a:off x="791210" y="3569335"/>
            <a:ext cx="3943985" cy="2193925"/>
          </a:xfrm>
          <a:prstGeom prst="rect">
            <a:avLst/>
          </a:prstGeom>
          <a:noFill/>
          <a:ln w="9525">
            <a:noFill/>
          </a:ln>
        </p:spPr>
      </p:pic>
      <p:pic>
        <p:nvPicPr>
          <p:cNvPr id="4" name="图片 -2147482581" descr="老虎"/>
          <p:cNvPicPr>
            <a:picLocks noChangeAspect="1"/>
          </p:cNvPicPr>
          <p:nvPr/>
        </p:nvPicPr>
        <p:blipFill>
          <a:blip r:embed="rId3"/>
          <a:stretch>
            <a:fillRect/>
          </a:stretch>
        </p:blipFill>
        <p:spPr>
          <a:xfrm>
            <a:off x="4817745" y="3569335"/>
            <a:ext cx="3448685" cy="2209800"/>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5295" y="1593850"/>
            <a:ext cx="4896485" cy="4121785"/>
          </a:xfrm>
        </p:spPr>
        <p:txBody>
          <a:bodyPr>
            <a:normAutofit/>
          </a:bodyPr>
          <a:lstStyle/>
          <a:p>
            <a:pPr marL="0" indent="0">
              <a:lnSpc>
                <a:spcPct val="150000"/>
              </a:lnSpc>
              <a:buNone/>
            </a:pPr>
            <a:r>
              <a:rPr lang="zh-CN" sz="2200" b="1">
                <a:latin typeface="+mn-ea"/>
                <a:sym typeface="+mn-ea"/>
              </a:rPr>
              <a:t>二</a:t>
            </a:r>
            <a:r>
              <a:rPr sz="2200" b="1">
                <a:latin typeface="+mn-ea"/>
                <a:sym typeface="+mn-ea"/>
              </a:rPr>
              <a:t>、动物的装饰变化</a:t>
            </a:r>
          </a:p>
          <a:p>
            <a:pPr marL="0" indent="0">
              <a:lnSpc>
                <a:spcPct val="150000"/>
              </a:lnSpc>
              <a:buNone/>
            </a:pPr>
            <a:r>
              <a:rPr sz="2200" b="1">
                <a:latin typeface="+mn-ea"/>
                <a:sym typeface="+mn-ea"/>
              </a:rPr>
              <a:t>（一）动物形态的变化</a:t>
            </a:r>
          </a:p>
          <a:p>
            <a:pPr marL="0" indent="0">
              <a:lnSpc>
                <a:spcPct val="150000"/>
              </a:lnSpc>
              <a:buNone/>
            </a:pPr>
            <a:r>
              <a:rPr sz="2200">
                <a:latin typeface="+mn-ea"/>
                <a:sym typeface="+mn-ea"/>
              </a:rPr>
              <a:t>在进行动物的形态设计时，可以</a:t>
            </a:r>
            <a:r>
              <a:rPr sz="2200" b="1">
                <a:solidFill>
                  <a:srgbClr val="FF0000"/>
                </a:solidFill>
                <a:latin typeface="+mn-ea"/>
                <a:sym typeface="+mn-ea"/>
              </a:rPr>
              <a:t>有倾向性地塑造</a:t>
            </a:r>
            <a:r>
              <a:rPr sz="2200">
                <a:latin typeface="+mn-ea"/>
                <a:sym typeface="+mn-ea"/>
              </a:rPr>
              <a:t>动物的整体效果以及各个不同部位的体形，并以不同比例关系和造型进行</a:t>
            </a:r>
            <a:r>
              <a:rPr sz="2200" b="1">
                <a:solidFill>
                  <a:srgbClr val="FF0000"/>
                </a:solidFill>
                <a:latin typeface="+mn-ea"/>
                <a:sym typeface="+mn-ea"/>
              </a:rPr>
              <a:t>夸张</a:t>
            </a:r>
            <a:r>
              <a:rPr sz="2200">
                <a:latin typeface="+mn-ea"/>
                <a:sym typeface="+mn-ea"/>
              </a:rPr>
              <a:t>，甚至还可以把动物分类后，</a:t>
            </a:r>
            <a:r>
              <a:rPr sz="2200" b="1">
                <a:solidFill>
                  <a:srgbClr val="FF0000"/>
                </a:solidFill>
                <a:latin typeface="+mn-ea"/>
                <a:sym typeface="+mn-ea"/>
              </a:rPr>
              <a:t>进行解构式的重组</a:t>
            </a:r>
            <a:r>
              <a:rPr sz="2200">
                <a:latin typeface="+mn-ea"/>
                <a:sym typeface="+mn-ea"/>
              </a:rPr>
              <a:t>。</a:t>
            </a:r>
            <a:endParaRPr sz="2400">
              <a:ea typeface="楷体" panose="02010609060101010101" pitchFamily="1" charset="-122"/>
            </a:endParaRPr>
          </a:p>
        </p:txBody>
      </p:sp>
      <p:pic>
        <p:nvPicPr>
          <p:cNvPr id="3" name="图片 -2147482579" descr="公牛"/>
          <p:cNvPicPr>
            <a:picLocks noChangeAspect="1"/>
          </p:cNvPicPr>
          <p:nvPr/>
        </p:nvPicPr>
        <p:blipFill>
          <a:blip r:embed="rId2"/>
          <a:stretch>
            <a:fillRect/>
          </a:stretch>
        </p:blipFill>
        <p:spPr>
          <a:xfrm>
            <a:off x="5262880" y="1718945"/>
            <a:ext cx="3460750" cy="3872230"/>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1905000"/>
            <a:ext cx="2701925" cy="3200400"/>
          </a:xfrm>
        </p:spPr>
        <p:txBody>
          <a:bodyPr>
            <a:normAutofit fontScale="90000" lnSpcReduction="10000"/>
          </a:bodyPr>
          <a:lstStyle/>
          <a:p>
            <a:pPr marL="0" indent="0">
              <a:lnSpc>
                <a:spcPct val="150000"/>
              </a:lnSpc>
              <a:buNone/>
            </a:pPr>
            <a:r>
              <a:rPr sz="2200">
                <a:latin typeface="+mn-ea"/>
                <a:sym typeface="+mn-ea"/>
              </a:rPr>
              <a:t>运用各种</a:t>
            </a:r>
            <a:r>
              <a:rPr sz="2200" b="1">
                <a:solidFill>
                  <a:srgbClr val="FF0000"/>
                </a:solidFill>
                <a:latin typeface="+mn-ea"/>
                <a:sym typeface="+mn-ea"/>
              </a:rPr>
              <a:t>肌理手法</a:t>
            </a:r>
            <a:r>
              <a:rPr sz="2200">
                <a:latin typeface="+mn-ea"/>
                <a:sym typeface="+mn-ea"/>
              </a:rPr>
              <a:t>表现动物别有一番情趣，如动物的</a:t>
            </a:r>
            <a:r>
              <a:rPr sz="2200" b="1">
                <a:solidFill>
                  <a:srgbClr val="FF0000"/>
                </a:solidFill>
                <a:latin typeface="+mn-ea"/>
                <a:sym typeface="+mn-ea"/>
              </a:rPr>
              <a:t>皮毛、色彩、质感</a:t>
            </a:r>
            <a:r>
              <a:rPr sz="2200">
                <a:latin typeface="+mn-ea"/>
                <a:sym typeface="+mn-ea"/>
              </a:rPr>
              <a:t>都可以通过不同的黑白肌理技法来表现，使之更生动、丰富</a:t>
            </a:r>
            <a:r>
              <a:rPr lang="zh-CN" sz="2200">
                <a:latin typeface="+mn-ea"/>
                <a:sym typeface="+mn-ea"/>
              </a:rPr>
              <a:t>。</a:t>
            </a:r>
          </a:p>
          <a:p>
            <a:pPr marL="0" indent="0">
              <a:buNone/>
            </a:pPr>
            <a:endParaRPr sz="2400">
              <a:ea typeface="楷体" panose="02010609060101010101" pitchFamily="1" charset="-122"/>
              <a:sym typeface="+mn-ea"/>
            </a:endParaRPr>
          </a:p>
          <a:p>
            <a:endParaRPr sz="2400">
              <a:ea typeface="楷体" panose="02010609060101010101" pitchFamily="1" charset="-122"/>
            </a:endParaRPr>
          </a:p>
        </p:txBody>
      </p:sp>
      <p:pic>
        <p:nvPicPr>
          <p:cNvPr id="3" name="图片 -2147482575" descr="斑马"/>
          <p:cNvPicPr>
            <a:picLocks noChangeAspect="1"/>
          </p:cNvPicPr>
          <p:nvPr/>
        </p:nvPicPr>
        <p:blipFill>
          <a:blip r:embed="rId2"/>
          <a:stretch>
            <a:fillRect/>
          </a:stretch>
        </p:blipFill>
        <p:spPr>
          <a:xfrm>
            <a:off x="6450965" y="2254250"/>
            <a:ext cx="2268855" cy="2401570"/>
          </a:xfrm>
          <a:prstGeom prst="rect">
            <a:avLst/>
          </a:prstGeom>
          <a:noFill/>
          <a:ln w="9525">
            <a:noFill/>
          </a:ln>
        </p:spPr>
      </p:pic>
      <p:pic>
        <p:nvPicPr>
          <p:cNvPr id="4" name="图片 -2147482574" descr="狗"/>
          <p:cNvPicPr>
            <a:picLocks noChangeAspect="1"/>
          </p:cNvPicPr>
          <p:nvPr/>
        </p:nvPicPr>
        <p:blipFill>
          <a:blip r:embed="rId3"/>
          <a:stretch>
            <a:fillRect/>
          </a:stretch>
        </p:blipFill>
        <p:spPr>
          <a:xfrm>
            <a:off x="3134360" y="2266950"/>
            <a:ext cx="3218815" cy="2391410"/>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97205" y="799465"/>
            <a:ext cx="7914640" cy="3200400"/>
          </a:xfrm>
        </p:spPr>
        <p:txBody>
          <a:bodyPr/>
          <a:lstStyle/>
          <a:p>
            <a:pPr marL="0" indent="0">
              <a:lnSpc>
                <a:spcPct val="150000"/>
              </a:lnSpc>
              <a:buNone/>
            </a:pPr>
            <a:r>
              <a:rPr sz="2200">
                <a:latin typeface="+mn-ea"/>
                <a:sym typeface="+mn-ea"/>
              </a:rPr>
              <a:t>对于动物而言，有</a:t>
            </a:r>
            <a:r>
              <a:rPr sz="2200" b="1">
                <a:solidFill>
                  <a:srgbClr val="FF0000"/>
                </a:solidFill>
                <a:latin typeface="+mn-ea"/>
                <a:sym typeface="+mn-ea"/>
              </a:rPr>
              <a:t>奔驰、飞翔、跳跃、游动及坐卧等动态</a:t>
            </a:r>
            <a:r>
              <a:rPr sz="2200">
                <a:latin typeface="+mn-ea"/>
                <a:sym typeface="+mn-ea"/>
              </a:rPr>
              <a:t>，以及一些细微的动作也是非常重要的，如张嘴、抬头、竖脖等，从中可体现不同动物的性格特点。</a:t>
            </a:r>
          </a:p>
          <a:p>
            <a:pPr marL="0" indent="0">
              <a:buNone/>
            </a:pPr>
            <a:endParaRPr sz="2400">
              <a:ea typeface="楷体" panose="02010609060101010101" pitchFamily="1" charset="-122"/>
              <a:sym typeface="+mn-ea"/>
            </a:endParaRPr>
          </a:p>
          <a:p>
            <a:endParaRPr sz="2400">
              <a:ea typeface="楷体" panose="02010609060101010101" pitchFamily="1" charset="-122"/>
            </a:endParaRPr>
          </a:p>
        </p:txBody>
      </p:sp>
      <p:pic>
        <p:nvPicPr>
          <p:cNvPr id="3" name="图片 -2147482572" descr="凤鸟"/>
          <p:cNvPicPr>
            <a:picLocks noChangeAspect="1"/>
          </p:cNvPicPr>
          <p:nvPr/>
        </p:nvPicPr>
        <p:blipFill>
          <a:blip r:embed="rId2"/>
          <a:stretch>
            <a:fillRect/>
          </a:stretch>
        </p:blipFill>
        <p:spPr>
          <a:xfrm>
            <a:off x="699770" y="2686050"/>
            <a:ext cx="4311015" cy="3402330"/>
          </a:xfrm>
          <a:prstGeom prst="rect">
            <a:avLst/>
          </a:prstGeom>
          <a:noFill/>
          <a:ln w="9525">
            <a:noFill/>
          </a:ln>
        </p:spPr>
      </p:pic>
      <p:pic>
        <p:nvPicPr>
          <p:cNvPr id="4" name="图片 -2147482570" descr="天鹅 (2)"/>
          <p:cNvPicPr>
            <a:picLocks noChangeAspect="1"/>
          </p:cNvPicPr>
          <p:nvPr/>
        </p:nvPicPr>
        <p:blipFill>
          <a:blip r:embed="rId3"/>
          <a:stretch>
            <a:fillRect/>
          </a:stretch>
        </p:blipFill>
        <p:spPr>
          <a:xfrm>
            <a:off x="5325745" y="2667000"/>
            <a:ext cx="2822575" cy="3421380"/>
          </a:xfrm>
          <a:prstGeom prst="rect">
            <a:avLst/>
          </a:prstGeom>
          <a:noFill/>
          <a:ln w="9525">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680085" y="575310"/>
            <a:ext cx="7784465" cy="3200400"/>
          </a:xfrm>
        </p:spPr>
        <p:txBody>
          <a:bodyPr/>
          <a:lstStyle/>
          <a:p>
            <a:pPr marL="0" indent="0">
              <a:lnSpc>
                <a:spcPct val="150000"/>
              </a:lnSpc>
              <a:buNone/>
            </a:pPr>
            <a:r>
              <a:rPr sz="2200" b="1">
                <a:latin typeface="+mn-ea"/>
                <a:sym typeface="+mn-ea"/>
              </a:rPr>
              <a:t>（</a:t>
            </a:r>
            <a:r>
              <a:rPr lang="zh-CN" sz="2200" b="1">
                <a:latin typeface="+mn-ea"/>
                <a:sym typeface="+mn-ea"/>
              </a:rPr>
              <a:t>二</a:t>
            </a:r>
            <a:r>
              <a:rPr sz="2200" b="1">
                <a:latin typeface="+mn-ea"/>
                <a:sym typeface="+mn-ea"/>
              </a:rPr>
              <a:t>）动物神态的变化</a:t>
            </a:r>
          </a:p>
          <a:p>
            <a:pPr marL="0" indent="0">
              <a:lnSpc>
                <a:spcPct val="150000"/>
              </a:lnSpc>
              <a:buNone/>
            </a:pPr>
            <a:r>
              <a:rPr sz="2200">
                <a:latin typeface="+mn-ea"/>
                <a:sym typeface="+mn-ea"/>
              </a:rPr>
              <a:t>动物装饰图案，所以能够反映出优美动人的形象，关键就是要</a:t>
            </a:r>
            <a:r>
              <a:rPr sz="2200" b="1">
                <a:solidFill>
                  <a:srgbClr val="FF0000"/>
                </a:solidFill>
                <a:latin typeface="+mn-ea"/>
                <a:sym typeface="+mn-ea"/>
              </a:rPr>
              <a:t>传神</a:t>
            </a:r>
            <a:r>
              <a:rPr sz="2200">
                <a:latin typeface="+mn-ea"/>
                <a:sym typeface="+mn-ea"/>
              </a:rPr>
              <a:t>。动物图案造型的生动与否，关键在于神态。</a:t>
            </a:r>
          </a:p>
          <a:p>
            <a:pPr marL="0" indent="0">
              <a:buNone/>
            </a:pPr>
            <a:endParaRPr sz="2200">
              <a:latin typeface="+mn-ea"/>
              <a:sym typeface="+mn-ea"/>
            </a:endParaRPr>
          </a:p>
          <a:p>
            <a:endParaRPr sz="2400">
              <a:ea typeface="楷体" panose="02010609060101010101" pitchFamily="1" charset="-122"/>
            </a:endParaRPr>
          </a:p>
        </p:txBody>
      </p:sp>
      <p:pic>
        <p:nvPicPr>
          <p:cNvPr id="3" name="图片 -2147482567" descr="猫头鹰"/>
          <p:cNvPicPr>
            <a:picLocks noChangeAspect="1"/>
          </p:cNvPicPr>
          <p:nvPr/>
        </p:nvPicPr>
        <p:blipFill>
          <a:blip r:embed="rId2"/>
          <a:stretch>
            <a:fillRect/>
          </a:stretch>
        </p:blipFill>
        <p:spPr>
          <a:xfrm>
            <a:off x="878205" y="2533650"/>
            <a:ext cx="2421255" cy="3599815"/>
          </a:xfrm>
          <a:prstGeom prst="rect">
            <a:avLst/>
          </a:prstGeom>
          <a:noFill/>
          <a:ln w="9525">
            <a:noFill/>
          </a:ln>
        </p:spPr>
      </p:pic>
      <p:pic>
        <p:nvPicPr>
          <p:cNvPr id="4" name="图片 -2147482564" descr="图片7"/>
          <p:cNvPicPr>
            <a:picLocks noChangeAspect="1"/>
          </p:cNvPicPr>
          <p:nvPr/>
        </p:nvPicPr>
        <p:blipFill>
          <a:blip r:embed="rId3"/>
          <a:stretch>
            <a:fillRect/>
          </a:stretch>
        </p:blipFill>
        <p:spPr>
          <a:xfrm>
            <a:off x="3546475" y="2533650"/>
            <a:ext cx="4732020" cy="3681730"/>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图片 17" descr="http://www2.upweb.net/peradmin/htmlfile/wjp778899/200607170537538435052.gif"/>
          <p:cNvPicPr>
            <a:picLocks noChangeAspect="1"/>
          </p:cNvPicPr>
          <p:nvPr/>
        </p:nvPicPr>
        <p:blipFill>
          <a:blip r:embed="rId2"/>
          <a:stretch>
            <a:fillRect/>
          </a:stretch>
        </p:blipFill>
        <p:spPr>
          <a:xfrm>
            <a:off x="0" y="219075"/>
            <a:ext cx="4638675" cy="6638925"/>
          </a:xfrm>
          <a:prstGeom prst="rect">
            <a:avLst/>
          </a:prstGeom>
          <a:noFill/>
          <a:ln w="9525">
            <a:noFill/>
          </a:ln>
        </p:spPr>
      </p:pic>
      <p:pic>
        <p:nvPicPr>
          <p:cNvPr id="62467" name="图片 18" descr="http://www2.upweb.net/peradmin/htmlfile/wjp778899/200607170538176670699.gif"/>
          <p:cNvPicPr>
            <a:picLocks noChangeAspect="1"/>
          </p:cNvPicPr>
          <p:nvPr/>
        </p:nvPicPr>
        <p:blipFill>
          <a:blip r:embed="rId3"/>
          <a:stretch>
            <a:fillRect/>
          </a:stretch>
        </p:blipFill>
        <p:spPr>
          <a:xfrm>
            <a:off x="4686300" y="257175"/>
            <a:ext cx="4457700" cy="6600825"/>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773430" y="1828800"/>
            <a:ext cx="7283450" cy="3200400"/>
          </a:xfrm>
        </p:spPr>
        <p:txBody>
          <a:bodyPr/>
          <a:lstStyle/>
          <a:p>
            <a:r>
              <a:rPr sz="2400" dirty="0">
                <a:latin typeface="FZCuSong-B09S" charset="-122"/>
                <a:ea typeface="FZCuSong-B09S" charset="-122"/>
                <a:cs typeface="FZCuSong-B09S" charset="-122"/>
                <a:sym typeface="+mn-ea"/>
              </a:rPr>
              <a:t>三、动物图案设计要点</a:t>
            </a:r>
          </a:p>
          <a:p>
            <a:endParaRPr sz="2400" dirty="0">
              <a:latin typeface="华文楷体" panose="02010600040101010101" charset="-122"/>
              <a:ea typeface="华文楷体" panose="02010600040101010101" charset="-122"/>
              <a:sym typeface="+mn-ea"/>
            </a:endParaRPr>
          </a:p>
          <a:p>
            <a:r>
              <a:rPr sz="2400" dirty="0">
                <a:latin typeface="+mn-ea"/>
                <a:sym typeface="+mn-ea"/>
              </a:rPr>
              <a:t>（一）把握动物形体结构，</a:t>
            </a:r>
            <a:r>
              <a:rPr sz="2400" b="1" dirty="0">
                <a:solidFill>
                  <a:srgbClr val="FF0000"/>
                </a:solidFill>
                <a:latin typeface="+mn-ea"/>
                <a:sym typeface="+mn-ea"/>
              </a:rPr>
              <a:t>强化个性，突出动态</a:t>
            </a:r>
            <a:r>
              <a:rPr sz="2400" dirty="0">
                <a:latin typeface="+mn-ea"/>
                <a:sym typeface="+mn-ea"/>
              </a:rPr>
              <a:t>。</a:t>
            </a:r>
          </a:p>
          <a:p>
            <a:r>
              <a:rPr sz="2400" dirty="0">
                <a:latin typeface="+mn-ea"/>
                <a:sym typeface="+mn-ea"/>
              </a:rPr>
              <a:t>（二）发挥想象，丰富联想。</a:t>
            </a:r>
          </a:p>
          <a:p>
            <a:r>
              <a:rPr sz="2400" dirty="0">
                <a:latin typeface="+mn-ea"/>
                <a:sym typeface="+mn-ea"/>
              </a:rPr>
              <a:t>（三）寻求情感支撑，强调拟人化。</a:t>
            </a:r>
          </a:p>
          <a:p>
            <a:r>
              <a:rPr sz="2400" dirty="0">
                <a:latin typeface="+mn-ea"/>
                <a:sym typeface="+mn-ea"/>
              </a:rPr>
              <a:t>（四）</a:t>
            </a:r>
            <a:r>
              <a:rPr sz="2400" b="1" dirty="0">
                <a:solidFill>
                  <a:srgbClr val="FF0000"/>
                </a:solidFill>
                <a:latin typeface="+mn-ea"/>
                <a:sym typeface="+mn-ea"/>
              </a:rPr>
              <a:t>变形和夸张</a:t>
            </a:r>
            <a:r>
              <a:rPr sz="2400" dirty="0">
                <a:latin typeface="+mn-ea"/>
                <a:sym typeface="+mn-ea"/>
              </a:rPr>
              <a:t>要适度。</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1905000"/>
            <a:ext cx="8123555" cy="3200400"/>
          </a:xfrm>
        </p:spPr>
        <p:txBody>
          <a:bodyPr/>
          <a:lstStyle/>
          <a:p>
            <a:r>
              <a:rPr sz="2400" b="1">
                <a:latin typeface="+mn-ea"/>
              </a:rPr>
              <a:t>（</a:t>
            </a:r>
            <a:r>
              <a:rPr lang="zh-CN" sz="2400" b="1">
                <a:latin typeface="+mn-ea"/>
              </a:rPr>
              <a:t>三</a:t>
            </a:r>
            <a:r>
              <a:rPr sz="2400" b="1">
                <a:latin typeface="+mn-ea"/>
              </a:rPr>
              <a:t>）</a:t>
            </a:r>
            <a:r>
              <a:rPr lang="zh-CN" sz="2400" b="1">
                <a:latin typeface="+mn-ea"/>
              </a:rPr>
              <a:t>作品欣赏</a:t>
            </a:r>
          </a:p>
          <a:p>
            <a:endParaRPr lang="zh-CN" altLang="en-US" sz="2200">
              <a:ea typeface="楷体" panose="02010609060101010101" pitchFamily="1" charset="-122"/>
            </a:endParaRPr>
          </a:p>
        </p:txBody>
      </p:sp>
      <p:pic>
        <p:nvPicPr>
          <p:cNvPr id="3" name="图片 -2147482562" descr="案例欣赏 (2)"/>
          <p:cNvPicPr>
            <a:picLocks noRot="1" noChangeAspect="1"/>
          </p:cNvPicPr>
          <p:nvPr/>
        </p:nvPicPr>
        <p:blipFill>
          <a:blip r:embed="rId2"/>
          <a:stretch>
            <a:fillRect/>
          </a:stretch>
        </p:blipFill>
        <p:spPr>
          <a:xfrm rot="5400000">
            <a:off x="3383915" y="-92075"/>
            <a:ext cx="2621915" cy="7955915"/>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1905000"/>
            <a:ext cx="8229600" cy="3977005"/>
          </a:xfrm>
        </p:spPr>
        <p:txBody>
          <a:bodyPr/>
          <a:lstStyle/>
          <a:p>
            <a:endParaRPr sz="2400" b="1" dirty="0">
              <a:latin typeface="华文楷体" panose="02010600040101010101" charset="-122"/>
              <a:ea typeface="华文楷体" panose="02010600040101010101" charset="-122"/>
              <a:sym typeface="+mn-ea"/>
            </a:endParaRPr>
          </a:p>
          <a:p>
            <a:pPr>
              <a:lnSpc>
                <a:spcPct val="150000"/>
              </a:lnSpc>
            </a:pPr>
            <a:r>
              <a:rPr sz="2200" dirty="0" err="1">
                <a:latin typeface="+mn-ea"/>
                <a:sym typeface="+mn-ea"/>
              </a:rPr>
              <a:t>人是万物灵长，感情之源，人的</a:t>
            </a:r>
            <a:r>
              <a:rPr sz="2200" b="1" dirty="0" err="1">
                <a:solidFill>
                  <a:srgbClr val="FF0000"/>
                </a:solidFill>
                <a:latin typeface="+mn-ea"/>
                <a:sym typeface="+mn-ea"/>
              </a:rPr>
              <a:t>外形、表情、颜色以及性格</a:t>
            </a:r>
            <a:r>
              <a:rPr sz="2200" dirty="0" err="1">
                <a:latin typeface="+mn-ea"/>
                <a:sym typeface="+mn-ea"/>
              </a:rPr>
              <a:t>等等丰富多彩，需要我们去更好的体会，才能够刻画出成功的人物装饰图案</a:t>
            </a:r>
            <a:r>
              <a:rPr sz="2200" dirty="0">
                <a:latin typeface="+mn-ea"/>
                <a:sym typeface="+mn-ea"/>
              </a:rPr>
              <a:t>。</a:t>
            </a:r>
          </a:p>
          <a:p>
            <a:pPr>
              <a:lnSpc>
                <a:spcPct val="150000"/>
              </a:lnSpc>
            </a:pPr>
            <a:r>
              <a:rPr sz="2200" dirty="0">
                <a:latin typeface="+mn-ea"/>
                <a:sym typeface="+mn-ea"/>
              </a:rPr>
              <a:t>人物题材多样，如</a:t>
            </a:r>
            <a:r>
              <a:rPr sz="2200" b="1" dirty="0">
                <a:solidFill>
                  <a:srgbClr val="FF0000"/>
                </a:solidFill>
                <a:latin typeface="+mn-ea"/>
                <a:sym typeface="+mn-ea"/>
              </a:rPr>
              <a:t>少数民族题材、母爱题材、儿童题材、人体题材、舞蹈题材、体育题材</a:t>
            </a:r>
            <a:r>
              <a:rPr sz="2200" dirty="0">
                <a:latin typeface="+mn-ea"/>
                <a:sym typeface="+mn-ea"/>
              </a:rPr>
              <a:t>等等，我们应该根据不同题材的选定，去创作和设计不同的人物造型。</a:t>
            </a:r>
          </a:p>
          <a:p>
            <a:pPr>
              <a:lnSpc>
                <a:spcPct val="150000"/>
              </a:lnSpc>
            </a:pPr>
            <a:endParaRPr sz="2200" dirty="0">
              <a:latin typeface="+mn-ea"/>
            </a:endParaRPr>
          </a:p>
        </p:txBody>
      </p:sp>
      <p:sp>
        <p:nvSpPr>
          <p:cNvPr id="66571" name="矩形 66570"/>
          <p:cNvSpPr/>
          <p:nvPr/>
        </p:nvSpPr>
        <p:spPr>
          <a:xfrm>
            <a:off x="0" y="914400"/>
            <a:ext cx="5283200" cy="609600"/>
          </a:xfrm>
          <a:prstGeom prst="rect">
            <a:avLst/>
          </a:prstGeom>
          <a:solidFill>
            <a:schemeClr val="tx1"/>
          </a:solidFill>
          <a:ln w="9525" cap="flat" cmpd="sng">
            <a:solidFill>
              <a:schemeClr val="tx1"/>
            </a:solidFill>
            <a:prstDash val="solid"/>
            <a:miter/>
            <a:headEnd type="none" w="med" len="med"/>
            <a:tailEnd type="none" w="med" len="med"/>
          </a:ln>
        </p:spPr>
        <p:txBody>
          <a:bodyPr/>
          <a:lstStyle/>
          <a:p>
            <a:endParaRPr lang="zh-CN" altLang="en-US"/>
          </a:p>
        </p:txBody>
      </p:sp>
      <p:sp>
        <p:nvSpPr>
          <p:cNvPr id="5" name="标题 6145"/>
          <p:cNvSpPr>
            <a:spLocks noGrp="1"/>
          </p:cNvSpPr>
          <p:nvPr/>
        </p:nvSpPr>
        <p:spPr>
          <a:xfrm>
            <a:off x="697865" y="859790"/>
            <a:ext cx="5303520" cy="11430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pPr algn="l"/>
            <a:r>
              <a:rPr lang="zh-CN" altLang="en-US" sz="2800" b="1" dirty="0">
                <a:solidFill>
                  <a:srgbClr val="92D050"/>
                </a:solidFill>
                <a:latin typeface="黑体" panose="02010609060101010101" pitchFamily="49" charset="-122"/>
                <a:ea typeface="黑体" panose="02010609060101010101" pitchFamily="49" charset="-122"/>
                <a:sym typeface="+mn-ea"/>
              </a:rPr>
              <a:t>三、人物图案的设计与表现</a:t>
            </a:r>
          </a:p>
          <a:p>
            <a:pPr algn="l"/>
            <a:endParaRPr lang="zh-CN" altLang="en-US" sz="2800" b="1" dirty="0">
              <a:solidFill>
                <a:srgbClr val="BCC755"/>
              </a:solidFill>
              <a:latin typeface="黑体" panose="02010609060101010101" pitchFamily="49" charset="-122"/>
              <a:ea typeface="黑体" panose="02010609060101010101" pitchFamily="49" charset="-122"/>
              <a:sym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631040" y="1620519"/>
            <a:ext cx="4048760" cy="4410710"/>
          </a:xfrm>
        </p:spPr>
        <p:txBody>
          <a:bodyPr>
            <a:normAutofit fontScale="97500"/>
          </a:bodyPr>
          <a:lstStyle/>
          <a:p>
            <a:pPr marL="0" indent="0">
              <a:lnSpc>
                <a:spcPct val="150000"/>
              </a:lnSpc>
              <a:buNone/>
            </a:pPr>
            <a:r>
              <a:rPr sz="2300" b="1" dirty="0">
                <a:latin typeface="+mn-ea"/>
                <a:sym typeface="+mn-ea"/>
              </a:rPr>
              <a:t>一、</a:t>
            </a:r>
            <a:r>
              <a:rPr lang="zh-CN" sz="2300" b="1" dirty="0">
                <a:latin typeface="+mn-ea"/>
                <a:sym typeface="+mn-ea"/>
              </a:rPr>
              <a:t>人</a:t>
            </a:r>
            <a:r>
              <a:rPr sz="2300" b="1" dirty="0" err="1">
                <a:latin typeface="+mn-ea"/>
                <a:sym typeface="+mn-ea"/>
              </a:rPr>
              <a:t>物写生</a:t>
            </a:r>
            <a:endParaRPr sz="2300" b="1" dirty="0">
              <a:latin typeface="+mn-ea"/>
              <a:sym typeface="+mn-ea"/>
            </a:endParaRPr>
          </a:p>
          <a:p>
            <a:pPr marL="0" indent="0">
              <a:lnSpc>
                <a:spcPct val="150000"/>
              </a:lnSpc>
              <a:buNone/>
            </a:pPr>
            <a:r>
              <a:rPr sz="2300" b="1" dirty="0">
                <a:latin typeface="+mn-ea"/>
                <a:sym typeface="+mn-ea"/>
              </a:rPr>
              <a:t>（</a:t>
            </a:r>
            <a:r>
              <a:rPr sz="2300" b="1" dirty="0" err="1">
                <a:latin typeface="+mn-ea"/>
                <a:sym typeface="+mn-ea"/>
              </a:rPr>
              <a:t>一）人的自然属性</a:t>
            </a:r>
            <a:endParaRPr sz="2300" b="1" dirty="0">
              <a:latin typeface="+mn-ea"/>
              <a:sym typeface="+mn-ea"/>
            </a:endParaRPr>
          </a:p>
          <a:p>
            <a:pPr marL="0" indent="0">
              <a:lnSpc>
                <a:spcPct val="150000"/>
              </a:lnSpc>
              <a:buNone/>
            </a:pPr>
            <a:r>
              <a:rPr sz="2300" dirty="0" err="1">
                <a:latin typeface="+mn-ea"/>
                <a:sym typeface="+mn-ea"/>
              </a:rPr>
              <a:t>人的外貌尽管千差万别，但是其基本结构特征却是一致的，都包括头、四肢和躯干三部分，面部五官的结构和位置也相同</a:t>
            </a:r>
            <a:r>
              <a:rPr sz="2300" dirty="0" smtClean="0">
                <a:latin typeface="+mn-ea"/>
                <a:sym typeface="+mn-ea"/>
              </a:rPr>
              <a:t>。</a:t>
            </a:r>
            <a:endParaRPr sz="2300" b="1" dirty="0">
              <a:latin typeface="华文楷体" panose="02010600040101010101" charset="-122"/>
              <a:ea typeface="华文楷体" panose="02010600040101010101" charset="-122"/>
              <a:sym typeface="+mn-ea"/>
            </a:endParaRPr>
          </a:p>
          <a:p>
            <a:pPr marL="0" indent="0">
              <a:lnSpc>
                <a:spcPct val="150000"/>
              </a:lnSpc>
              <a:buNone/>
            </a:pPr>
            <a:endParaRPr sz="2400" dirty="0">
              <a:ea typeface="楷体" panose="02010609060101010101" pitchFamily="1" charset="-122"/>
              <a:sym typeface="+mn-ea"/>
            </a:endParaRPr>
          </a:p>
          <a:p>
            <a:endParaRPr sz="2400" dirty="0">
              <a:ea typeface="楷体" panose="02010609060101010101" pitchFamily="1" charset="-122"/>
            </a:endParaRPr>
          </a:p>
        </p:txBody>
      </p:sp>
      <p:pic>
        <p:nvPicPr>
          <p:cNvPr id="3" name="图片 -2147482554" descr="4不同种族"/>
          <p:cNvPicPr>
            <a:picLocks noChangeAspect="1"/>
          </p:cNvPicPr>
          <p:nvPr/>
        </p:nvPicPr>
        <p:blipFill>
          <a:blip r:embed="rId2"/>
          <a:stretch>
            <a:fillRect/>
          </a:stretch>
        </p:blipFill>
        <p:spPr>
          <a:xfrm>
            <a:off x="4827494" y="2298551"/>
            <a:ext cx="3728831" cy="2964902"/>
          </a:xfrm>
          <a:prstGeom prst="rect">
            <a:avLst/>
          </a:prstGeom>
          <a:noFill/>
          <a:ln w="9525">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537882" y="1920628"/>
            <a:ext cx="3536577" cy="3866908"/>
          </a:xfrm>
        </p:spPr>
        <p:txBody>
          <a:bodyPr>
            <a:normAutofit/>
          </a:bodyPr>
          <a:lstStyle/>
          <a:p>
            <a:pPr marL="0" indent="0">
              <a:lnSpc>
                <a:spcPct val="150000"/>
              </a:lnSpc>
              <a:buNone/>
            </a:pPr>
            <a:r>
              <a:rPr sz="2200" b="1" dirty="0" smtClean="0">
                <a:latin typeface="+mn-ea"/>
                <a:sym typeface="+mn-ea"/>
              </a:rPr>
              <a:t>（</a:t>
            </a:r>
            <a:r>
              <a:rPr lang="zh-CN" sz="2200" b="1" dirty="0">
                <a:latin typeface="+mn-ea"/>
                <a:sym typeface="+mn-ea"/>
              </a:rPr>
              <a:t>二</a:t>
            </a:r>
            <a:r>
              <a:rPr sz="2200" b="1" dirty="0">
                <a:latin typeface="+mn-ea"/>
                <a:sym typeface="+mn-ea"/>
              </a:rPr>
              <a:t>）</a:t>
            </a:r>
            <a:r>
              <a:rPr sz="2200" b="1" dirty="0" err="1">
                <a:latin typeface="+mn-ea"/>
                <a:sym typeface="+mn-ea"/>
              </a:rPr>
              <a:t>人的社会属性</a:t>
            </a:r>
            <a:endParaRPr sz="2200" b="1" dirty="0">
              <a:latin typeface="+mn-ea"/>
              <a:sym typeface="+mn-ea"/>
            </a:endParaRPr>
          </a:p>
          <a:p>
            <a:pPr marL="0" indent="0">
              <a:lnSpc>
                <a:spcPct val="150000"/>
              </a:lnSpc>
              <a:buNone/>
            </a:pPr>
            <a:r>
              <a:rPr sz="2200" dirty="0" err="1">
                <a:latin typeface="+mn-ea"/>
                <a:sym typeface="+mn-ea"/>
              </a:rPr>
              <a:t>人在社会中由于身份、地位不同，又会表现出不同的形象，这种形象会形成一种固定的模式，在人们的脑海中反映出来</a:t>
            </a:r>
            <a:r>
              <a:rPr sz="2200" dirty="0" smtClean="0">
                <a:latin typeface="+mn-ea"/>
                <a:sym typeface="+mn-ea"/>
              </a:rPr>
              <a:t>。</a:t>
            </a:r>
            <a:endParaRPr sz="2400" dirty="0">
              <a:ea typeface="楷体" panose="02010609060101010101" pitchFamily="1" charset="-122"/>
              <a:sym typeface="+mn-ea"/>
            </a:endParaRPr>
          </a:p>
          <a:p>
            <a:endParaRPr sz="2400" dirty="0">
              <a:ea typeface="楷体" panose="02010609060101010101" pitchFamily="1" charset="-122"/>
            </a:endParaRPr>
          </a:p>
        </p:txBody>
      </p:sp>
      <p:pic>
        <p:nvPicPr>
          <p:cNvPr id="3" name="图片 -2147482550" descr="农民"/>
          <p:cNvPicPr>
            <a:picLocks noChangeAspect="1"/>
          </p:cNvPicPr>
          <p:nvPr/>
        </p:nvPicPr>
        <p:blipFill>
          <a:blip r:embed="rId2"/>
          <a:stretch>
            <a:fillRect/>
          </a:stretch>
        </p:blipFill>
        <p:spPr>
          <a:xfrm>
            <a:off x="4243389" y="2140349"/>
            <a:ext cx="2124502" cy="2884705"/>
          </a:xfrm>
          <a:prstGeom prst="rect">
            <a:avLst/>
          </a:prstGeom>
          <a:noFill/>
          <a:ln w="9525">
            <a:noFill/>
          </a:ln>
        </p:spPr>
      </p:pic>
      <p:pic>
        <p:nvPicPr>
          <p:cNvPr id="4" name="图片 -2147482549" descr="商务男士"/>
          <p:cNvPicPr>
            <a:picLocks noChangeAspect="1"/>
          </p:cNvPicPr>
          <p:nvPr/>
        </p:nvPicPr>
        <p:blipFill>
          <a:blip r:embed="rId3"/>
          <a:stretch>
            <a:fillRect/>
          </a:stretch>
        </p:blipFill>
        <p:spPr>
          <a:xfrm>
            <a:off x="6410586" y="2140349"/>
            <a:ext cx="2335082" cy="2879826"/>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70648" y="950258"/>
            <a:ext cx="4128246" cy="5100917"/>
          </a:xfrm>
        </p:spPr>
        <p:txBody>
          <a:bodyPr>
            <a:normAutofit fontScale="92500"/>
          </a:bodyPr>
          <a:lstStyle/>
          <a:p>
            <a:pPr marL="0" indent="0">
              <a:lnSpc>
                <a:spcPct val="150000"/>
              </a:lnSpc>
              <a:buNone/>
            </a:pPr>
            <a:r>
              <a:rPr lang="zh-CN" sz="2400" b="1" dirty="0">
                <a:latin typeface="+mn-ea"/>
                <a:sym typeface="+mn-ea"/>
              </a:rPr>
              <a:t>二</a:t>
            </a:r>
            <a:r>
              <a:rPr sz="2400" b="1" dirty="0">
                <a:latin typeface="+mn-ea"/>
                <a:sym typeface="+mn-ea"/>
              </a:rPr>
              <a:t>、</a:t>
            </a:r>
            <a:r>
              <a:rPr sz="2400" b="1" dirty="0" err="1">
                <a:latin typeface="+mn-ea"/>
                <a:sym typeface="+mn-ea"/>
              </a:rPr>
              <a:t>人物的装饰变化</a:t>
            </a:r>
            <a:endParaRPr sz="2400" b="1" dirty="0">
              <a:latin typeface="+mn-ea"/>
              <a:sym typeface="+mn-ea"/>
            </a:endParaRPr>
          </a:p>
          <a:p>
            <a:pPr marL="0" indent="0">
              <a:lnSpc>
                <a:spcPct val="150000"/>
              </a:lnSpc>
              <a:buNone/>
            </a:pPr>
            <a:r>
              <a:rPr sz="2400" b="1" dirty="0">
                <a:latin typeface="+mn-ea"/>
                <a:sym typeface="+mn-ea"/>
              </a:rPr>
              <a:t>（</a:t>
            </a:r>
            <a:r>
              <a:rPr sz="2400" b="1" dirty="0" err="1">
                <a:latin typeface="+mn-ea"/>
                <a:sym typeface="+mn-ea"/>
              </a:rPr>
              <a:t>一）人物形体的变化</a:t>
            </a:r>
            <a:endParaRPr sz="2400" b="1" dirty="0">
              <a:latin typeface="+mn-ea"/>
              <a:sym typeface="+mn-ea"/>
            </a:endParaRPr>
          </a:p>
          <a:p>
            <a:pPr marL="0" indent="0">
              <a:lnSpc>
                <a:spcPct val="150000"/>
              </a:lnSpc>
              <a:buNone/>
            </a:pPr>
            <a:r>
              <a:rPr sz="2400" dirty="0" err="1" smtClean="0">
                <a:latin typeface="+mn-ea"/>
                <a:sym typeface="+mn-ea"/>
              </a:rPr>
              <a:t>人物因结构复杂和形态多变</a:t>
            </a:r>
            <a:r>
              <a:rPr sz="2400" dirty="0" err="1">
                <a:latin typeface="+mn-ea"/>
                <a:sym typeface="+mn-ea"/>
              </a:rPr>
              <a:t>，</a:t>
            </a:r>
            <a:r>
              <a:rPr sz="2400" dirty="0" err="1" smtClean="0">
                <a:latin typeface="+mn-ea"/>
                <a:sym typeface="+mn-ea"/>
              </a:rPr>
              <a:t>更需追求外形的单纯简洁</a:t>
            </a:r>
            <a:r>
              <a:rPr sz="2400" dirty="0" smtClean="0">
                <a:latin typeface="+mn-ea"/>
                <a:sym typeface="+mn-ea"/>
              </a:rPr>
              <a:t>。</a:t>
            </a:r>
            <a:endParaRPr lang="en-US" sz="2400" dirty="0" smtClean="0">
              <a:latin typeface="+mn-ea"/>
              <a:sym typeface="+mn-ea"/>
            </a:endParaRPr>
          </a:p>
          <a:p>
            <a:pPr marL="0" indent="0">
              <a:lnSpc>
                <a:spcPct val="150000"/>
              </a:lnSpc>
              <a:buNone/>
            </a:pPr>
            <a:r>
              <a:rPr sz="2400" dirty="0" smtClean="0">
                <a:latin typeface="+mn-ea"/>
                <a:sym typeface="+mn-ea"/>
              </a:rPr>
              <a:t>可以将比例有意识地</a:t>
            </a:r>
            <a:r>
              <a:rPr sz="2400" b="1" dirty="0" smtClean="0">
                <a:solidFill>
                  <a:srgbClr val="FF0000"/>
                </a:solidFill>
                <a:latin typeface="+mn-ea"/>
                <a:sym typeface="+mn-ea"/>
              </a:rPr>
              <a:t>夸大</a:t>
            </a:r>
            <a:r>
              <a:rPr sz="2400" b="1" dirty="0">
                <a:solidFill>
                  <a:srgbClr val="FF0000"/>
                </a:solidFill>
                <a:latin typeface="+mn-ea"/>
                <a:sym typeface="+mn-ea"/>
              </a:rPr>
              <a:t>、缩小、拉长、压短或加肥、减瘦，</a:t>
            </a:r>
            <a:r>
              <a:rPr sz="2400" dirty="0">
                <a:latin typeface="+mn-ea"/>
                <a:sym typeface="+mn-ea"/>
              </a:rPr>
              <a:t>增加人物各部分形体的对比结合，使人物形象更具节奏感和典型性，达到完美的组合。</a:t>
            </a:r>
          </a:p>
          <a:p>
            <a:endParaRPr sz="2400" b="1" dirty="0">
              <a:latin typeface="华文楷体" panose="02010600040101010101" charset="-122"/>
              <a:ea typeface="华文楷体" panose="02010600040101010101" charset="-122"/>
              <a:sym typeface="+mn-ea"/>
            </a:endParaRPr>
          </a:p>
          <a:p>
            <a:pPr marL="0" indent="0">
              <a:buNone/>
            </a:pPr>
            <a:endParaRPr sz="2400" dirty="0">
              <a:ea typeface="楷体" panose="02010609060101010101" pitchFamily="1" charset="-122"/>
              <a:sym typeface="+mn-ea"/>
            </a:endParaRPr>
          </a:p>
          <a:p>
            <a:endParaRPr sz="2400" dirty="0">
              <a:ea typeface="楷体" panose="02010609060101010101" pitchFamily="1" charset="-122"/>
            </a:endParaRPr>
          </a:p>
        </p:txBody>
      </p:sp>
      <p:pic>
        <p:nvPicPr>
          <p:cNvPr id="3" name="图片 -2147482547" descr="亚威农少女"/>
          <p:cNvPicPr>
            <a:picLocks noChangeAspect="1"/>
          </p:cNvPicPr>
          <p:nvPr/>
        </p:nvPicPr>
        <p:blipFill>
          <a:blip r:embed="rId2"/>
          <a:stretch>
            <a:fillRect/>
          </a:stretch>
        </p:blipFill>
        <p:spPr>
          <a:xfrm>
            <a:off x="4771538" y="1869142"/>
            <a:ext cx="3803881" cy="3923252"/>
          </a:xfrm>
          <a:prstGeom prst="rect">
            <a:avLst/>
          </a:prstGeom>
          <a:noFill/>
          <a:ln w="9525">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793377" y="721659"/>
            <a:ext cx="7584141" cy="3200400"/>
          </a:xfrm>
        </p:spPr>
        <p:txBody>
          <a:bodyPr/>
          <a:lstStyle/>
          <a:p>
            <a:pPr marL="0" indent="0">
              <a:lnSpc>
                <a:spcPct val="150000"/>
              </a:lnSpc>
              <a:buNone/>
            </a:pPr>
            <a:r>
              <a:rPr sz="2200" b="1" dirty="0" smtClean="0">
                <a:latin typeface="+mn-ea"/>
                <a:sym typeface="+mn-ea"/>
              </a:rPr>
              <a:t>（</a:t>
            </a:r>
            <a:r>
              <a:rPr lang="zh-CN" sz="2200" b="1" dirty="0">
                <a:latin typeface="+mn-ea"/>
                <a:sym typeface="+mn-ea"/>
              </a:rPr>
              <a:t>二</a:t>
            </a:r>
            <a:r>
              <a:rPr sz="2200" b="1" dirty="0">
                <a:latin typeface="+mn-ea"/>
                <a:sym typeface="+mn-ea"/>
              </a:rPr>
              <a:t>）</a:t>
            </a:r>
            <a:r>
              <a:rPr sz="2200" b="1" dirty="0" err="1">
                <a:latin typeface="+mn-ea"/>
                <a:sym typeface="+mn-ea"/>
              </a:rPr>
              <a:t>人物动态的变化</a:t>
            </a:r>
            <a:endParaRPr sz="2200" b="1" dirty="0">
              <a:latin typeface="+mn-ea"/>
              <a:sym typeface="+mn-ea"/>
            </a:endParaRPr>
          </a:p>
          <a:p>
            <a:pPr marL="0" indent="0">
              <a:lnSpc>
                <a:spcPct val="150000"/>
              </a:lnSpc>
              <a:buNone/>
            </a:pPr>
            <a:r>
              <a:rPr sz="2200" b="1" dirty="0">
                <a:solidFill>
                  <a:srgbClr val="FF0000"/>
                </a:solidFill>
                <a:latin typeface="+mn-ea"/>
                <a:sym typeface="+mn-ea"/>
              </a:rPr>
              <a:t>动态夸张</a:t>
            </a:r>
            <a:r>
              <a:rPr sz="2200" dirty="0">
                <a:latin typeface="+mn-ea"/>
                <a:sym typeface="+mn-ea"/>
              </a:rPr>
              <a:t>是人物变化的重要内容，人物图案的神韵往往是通过动态来体现的，</a:t>
            </a:r>
            <a:r>
              <a:rPr sz="2200" dirty="0" smtClean="0">
                <a:latin typeface="+mn-ea"/>
                <a:sym typeface="+mn-ea"/>
              </a:rPr>
              <a:t>动态夸张可以</a:t>
            </a:r>
            <a:r>
              <a:rPr sz="2200" b="1" dirty="0" smtClean="0">
                <a:solidFill>
                  <a:srgbClr val="FF0000"/>
                </a:solidFill>
                <a:latin typeface="+mn-ea"/>
                <a:sym typeface="+mn-ea"/>
              </a:rPr>
              <a:t>超越人体运动范围</a:t>
            </a:r>
            <a:r>
              <a:rPr sz="2200" dirty="0" smtClean="0">
                <a:latin typeface="+mn-ea"/>
                <a:sym typeface="+mn-ea"/>
              </a:rPr>
              <a:t>的极限</a:t>
            </a:r>
            <a:r>
              <a:rPr sz="2200" dirty="0">
                <a:latin typeface="+mn-ea"/>
                <a:sym typeface="+mn-ea"/>
              </a:rPr>
              <a:t>，构成极为生动，有较强的艺术感染力的优美形态</a:t>
            </a:r>
            <a:r>
              <a:rPr sz="2200" dirty="0" smtClean="0">
                <a:latin typeface="+mn-ea"/>
                <a:sym typeface="+mn-ea"/>
              </a:rPr>
              <a:t>。</a:t>
            </a:r>
            <a:endParaRPr sz="2400" b="1" dirty="0">
              <a:latin typeface="华文楷体" panose="02010600040101010101" charset="-122"/>
              <a:ea typeface="华文楷体" panose="02010600040101010101" charset="-122"/>
              <a:sym typeface="+mn-ea"/>
            </a:endParaRPr>
          </a:p>
          <a:p>
            <a:pPr marL="0" indent="0">
              <a:buNone/>
            </a:pPr>
            <a:endParaRPr sz="2400" dirty="0">
              <a:ea typeface="楷体" panose="02010609060101010101" pitchFamily="1" charset="-122"/>
              <a:sym typeface="+mn-ea"/>
            </a:endParaRPr>
          </a:p>
          <a:p>
            <a:endParaRPr sz="2400" dirty="0">
              <a:ea typeface="楷体" panose="02010609060101010101" pitchFamily="1" charset="-122"/>
            </a:endParaRPr>
          </a:p>
        </p:txBody>
      </p:sp>
      <p:pic>
        <p:nvPicPr>
          <p:cNvPr id="3" name="图片 -2147482543" descr="动态变化"/>
          <p:cNvPicPr>
            <a:picLocks noChangeAspect="1"/>
          </p:cNvPicPr>
          <p:nvPr/>
        </p:nvPicPr>
        <p:blipFill>
          <a:blip r:embed="rId2"/>
          <a:stretch>
            <a:fillRect/>
          </a:stretch>
        </p:blipFill>
        <p:spPr>
          <a:xfrm>
            <a:off x="1784796" y="3141195"/>
            <a:ext cx="2256617" cy="3050765"/>
          </a:xfrm>
          <a:prstGeom prst="rect">
            <a:avLst/>
          </a:prstGeom>
          <a:noFill/>
          <a:ln w="9525">
            <a:noFill/>
          </a:ln>
        </p:spPr>
      </p:pic>
      <p:pic>
        <p:nvPicPr>
          <p:cNvPr id="4" name="图片 -2147482542" descr="200847165256897_2"/>
          <p:cNvPicPr>
            <a:picLocks noChangeAspect="1"/>
          </p:cNvPicPr>
          <p:nvPr/>
        </p:nvPicPr>
        <p:blipFill>
          <a:blip r:embed="rId3"/>
          <a:stretch>
            <a:fillRect/>
          </a:stretch>
        </p:blipFill>
        <p:spPr>
          <a:xfrm>
            <a:off x="4160892" y="3141195"/>
            <a:ext cx="3050764" cy="3050764"/>
          </a:xfrm>
          <a:prstGeom prst="rect">
            <a:avLst/>
          </a:prstGeom>
          <a:noFill/>
          <a:ln w="9525">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917599" y="838760"/>
            <a:ext cx="7207624" cy="3200400"/>
          </a:xfrm>
        </p:spPr>
        <p:txBody>
          <a:bodyPr/>
          <a:lstStyle/>
          <a:p>
            <a:pPr marL="0" indent="0">
              <a:lnSpc>
                <a:spcPct val="150000"/>
              </a:lnSpc>
              <a:buNone/>
            </a:pPr>
            <a:r>
              <a:rPr sz="2200" b="1" dirty="0" smtClean="0">
                <a:latin typeface="+mn-ea"/>
                <a:sym typeface="+mn-ea"/>
              </a:rPr>
              <a:t>（</a:t>
            </a:r>
            <a:r>
              <a:rPr lang="zh-CN" sz="2200" b="1" dirty="0">
                <a:latin typeface="+mn-ea"/>
                <a:sym typeface="+mn-ea"/>
              </a:rPr>
              <a:t>三</a:t>
            </a:r>
            <a:r>
              <a:rPr sz="2200" b="1" dirty="0">
                <a:latin typeface="+mn-ea"/>
                <a:sym typeface="+mn-ea"/>
              </a:rPr>
              <a:t>）</a:t>
            </a:r>
            <a:r>
              <a:rPr sz="2200" b="1" dirty="0" err="1">
                <a:latin typeface="+mn-ea"/>
                <a:sym typeface="+mn-ea"/>
              </a:rPr>
              <a:t>人物五官神态的变化</a:t>
            </a:r>
            <a:endParaRPr sz="2200" b="1" dirty="0">
              <a:latin typeface="+mn-ea"/>
              <a:sym typeface="+mn-ea"/>
            </a:endParaRPr>
          </a:p>
          <a:p>
            <a:pPr marL="0" indent="0">
              <a:lnSpc>
                <a:spcPct val="150000"/>
              </a:lnSpc>
              <a:buNone/>
            </a:pPr>
            <a:r>
              <a:rPr sz="2200" dirty="0" err="1">
                <a:latin typeface="+mn-ea"/>
                <a:sym typeface="+mn-ea"/>
              </a:rPr>
              <a:t>面部</a:t>
            </a:r>
            <a:r>
              <a:rPr sz="2200" b="1" dirty="0" err="1">
                <a:solidFill>
                  <a:srgbClr val="FF0000"/>
                </a:solidFill>
                <a:latin typeface="+mn-ea"/>
                <a:sym typeface="+mn-ea"/>
              </a:rPr>
              <a:t>五官的比例和造型</a:t>
            </a:r>
            <a:r>
              <a:rPr sz="2200" dirty="0" err="1">
                <a:latin typeface="+mn-ea"/>
                <a:sym typeface="+mn-ea"/>
              </a:rPr>
              <a:t>是人物</a:t>
            </a:r>
            <a:r>
              <a:rPr sz="2200" b="1" dirty="0" err="1">
                <a:solidFill>
                  <a:srgbClr val="FF0000"/>
                </a:solidFill>
                <a:latin typeface="+mn-ea"/>
                <a:sym typeface="+mn-ea"/>
              </a:rPr>
              <a:t>神态</a:t>
            </a:r>
            <a:r>
              <a:rPr sz="2200" dirty="0" err="1">
                <a:latin typeface="+mn-ea"/>
                <a:sym typeface="+mn-ea"/>
              </a:rPr>
              <a:t>、</a:t>
            </a:r>
            <a:r>
              <a:rPr sz="2200" b="1" dirty="0" err="1">
                <a:solidFill>
                  <a:srgbClr val="FF0000"/>
                </a:solidFill>
                <a:latin typeface="+mn-ea"/>
                <a:sym typeface="+mn-ea"/>
              </a:rPr>
              <a:t>感情</a:t>
            </a:r>
            <a:r>
              <a:rPr sz="2200" dirty="0" err="1">
                <a:latin typeface="+mn-ea"/>
                <a:sym typeface="+mn-ea"/>
              </a:rPr>
              <a:t>与</a:t>
            </a:r>
            <a:r>
              <a:rPr sz="2200" b="1" dirty="0" err="1">
                <a:solidFill>
                  <a:srgbClr val="FF0000"/>
                </a:solidFill>
                <a:latin typeface="+mn-ea"/>
                <a:sym typeface="+mn-ea"/>
              </a:rPr>
              <a:t>个性</a:t>
            </a:r>
            <a:r>
              <a:rPr sz="2200" dirty="0" err="1">
                <a:latin typeface="+mn-ea"/>
                <a:sym typeface="+mn-ea"/>
              </a:rPr>
              <a:t>描写的关键。比例决定特征，也决定着夸张和变化的尺度，人物的神态是人物内心世界的窗口</a:t>
            </a:r>
            <a:r>
              <a:rPr sz="2200" dirty="0" smtClean="0">
                <a:latin typeface="+mn-ea"/>
                <a:sym typeface="+mn-ea"/>
              </a:rPr>
              <a:t>。</a:t>
            </a:r>
            <a:endParaRPr sz="2400" b="1" dirty="0">
              <a:latin typeface="华文楷体" panose="02010600040101010101" charset="-122"/>
              <a:ea typeface="华文楷体" panose="02010600040101010101" charset="-122"/>
              <a:sym typeface="+mn-ea"/>
            </a:endParaRPr>
          </a:p>
          <a:p>
            <a:pPr marL="0" indent="0">
              <a:buNone/>
            </a:pPr>
            <a:endParaRPr sz="2400" dirty="0">
              <a:ea typeface="楷体" panose="02010609060101010101" pitchFamily="1" charset="-122"/>
              <a:sym typeface="+mn-ea"/>
            </a:endParaRPr>
          </a:p>
          <a:p>
            <a:endParaRPr sz="2400" dirty="0">
              <a:ea typeface="楷体" panose="02010609060101010101" pitchFamily="1" charset="-122"/>
            </a:endParaRPr>
          </a:p>
        </p:txBody>
      </p:sp>
      <p:pic>
        <p:nvPicPr>
          <p:cNvPr id="3" name="图片 -2147482538" descr="DSCF2379"/>
          <p:cNvPicPr>
            <a:picLocks noChangeAspect="1"/>
          </p:cNvPicPr>
          <p:nvPr/>
        </p:nvPicPr>
        <p:blipFill>
          <a:blip r:embed="rId2"/>
          <a:stretch>
            <a:fillRect/>
          </a:stretch>
        </p:blipFill>
        <p:spPr>
          <a:xfrm>
            <a:off x="1549421" y="3455842"/>
            <a:ext cx="2719953" cy="2826862"/>
          </a:xfrm>
          <a:prstGeom prst="rect">
            <a:avLst/>
          </a:prstGeom>
          <a:noFill/>
          <a:ln w="9525">
            <a:noFill/>
          </a:ln>
        </p:spPr>
      </p:pic>
      <p:pic>
        <p:nvPicPr>
          <p:cNvPr id="4" name="图片 -2147482539" descr="DSCF2372"/>
          <p:cNvPicPr>
            <a:picLocks noChangeAspect="1"/>
          </p:cNvPicPr>
          <p:nvPr/>
        </p:nvPicPr>
        <p:blipFill>
          <a:blip r:embed="rId3"/>
          <a:stretch>
            <a:fillRect/>
          </a:stretch>
        </p:blipFill>
        <p:spPr>
          <a:xfrm>
            <a:off x="4628986" y="3428948"/>
            <a:ext cx="2649329" cy="2826862"/>
          </a:xfrm>
          <a:prstGeom prst="rect">
            <a:avLst/>
          </a:prstGeom>
          <a:noFill/>
          <a:ln w="9525">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1008642" y="896471"/>
            <a:ext cx="6884782" cy="2407934"/>
          </a:xfrm>
        </p:spPr>
        <p:txBody>
          <a:bodyPr>
            <a:normAutofit/>
          </a:bodyPr>
          <a:lstStyle/>
          <a:p>
            <a:pPr marL="0" indent="0">
              <a:lnSpc>
                <a:spcPct val="150000"/>
              </a:lnSpc>
              <a:buNone/>
            </a:pPr>
            <a:r>
              <a:rPr sz="2200" b="1" dirty="0" smtClean="0">
                <a:latin typeface="+mn-ea"/>
                <a:sym typeface="+mn-ea"/>
              </a:rPr>
              <a:t>（</a:t>
            </a:r>
            <a:r>
              <a:rPr sz="2200" b="1" dirty="0" err="1">
                <a:latin typeface="+mn-ea"/>
                <a:sym typeface="+mn-ea"/>
              </a:rPr>
              <a:t>四）人物服饰的变化</a:t>
            </a:r>
            <a:endParaRPr sz="2200" b="1" dirty="0">
              <a:latin typeface="+mn-ea"/>
              <a:sym typeface="+mn-ea"/>
            </a:endParaRPr>
          </a:p>
          <a:p>
            <a:pPr marL="0" indent="0">
              <a:lnSpc>
                <a:spcPct val="150000"/>
              </a:lnSpc>
              <a:buNone/>
            </a:pPr>
            <a:r>
              <a:rPr sz="2200" dirty="0">
                <a:latin typeface="+mn-ea"/>
                <a:sym typeface="+mn-ea"/>
              </a:rPr>
              <a:t>“爱美之心，人皆有之”，人非常善于美化自己，</a:t>
            </a:r>
            <a:r>
              <a:rPr sz="2200" b="1" dirty="0">
                <a:solidFill>
                  <a:srgbClr val="FF0000"/>
                </a:solidFill>
                <a:latin typeface="+mn-ea"/>
                <a:sym typeface="+mn-ea"/>
              </a:rPr>
              <a:t>各种发型、饰物、时装和配戴物</a:t>
            </a:r>
            <a:r>
              <a:rPr sz="2200" dirty="0">
                <a:latin typeface="+mn-ea"/>
                <a:sym typeface="+mn-ea"/>
              </a:rPr>
              <a:t>，不仅造型优美，色彩绚丽，而且材质丰富，具有很好的装饰效果。</a:t>
            </a:r>
          </a:p>
          <a:p>
            <a:endParaRPr sz="2400" b="1" dirty="0">
              <a:latin typeface="华文楷体" panose="02010600040101010101" charset="-122"/>
              <a:ea typeface="华文楷体" panose="02010600040101010101" charset="-122"/>
              <a:sym typeface="+mn-ea"/>
            </a:endParaRPr>
          </a:p>
          <a:p>
            <a:pPr marL="0" indent="0">
              <a:buNone/>
            </a:pPr>
            <a:endParaRPr sz="2400" dirty="0">
              <a:ea typeface="楷体" panose="02010609060101010101" pitchFamily="1" charset="-122"/>
              <a:sym typeface="+mn-ea"/>
            </a:endParaRPr>
          </a:p>
          <a:p>
            <a:endParaRPr sz="2400" dirty="0">
              <a:ea typeface="楷体" panose="02010609060101010101" pitchFamily="1" charset="-122"/>
            </a:endParaRPr>
          </a:p>
        </p:txBody>
      </p:sp>
      <p:pic>
        <p:nvPicPr>
          <p:cNvPr id="3" name="图片 -2147482532" descr="DSCF2352"/>
          <p:cNvPicPr>
            <a:picLocks noChangeAspect="1"/>
          </p:cNvPicPr>
          <p:nvPr/>
        </p:nvPicPr>
        <p:blipFill>
          <a:blip r:embed="rId2"/>
          <a:stretch>
            <a:fillRect/>
          </a:stretch>
        </p:blipFill>
        <p:spPr>
          <a:xfrm>
            <a:off x="4444364" y="3481914"/>
            <a:ext cx="2675853" cy="2675054"/>
          </a:xfrm>
          <a:prstGeom prst="rect">
            <a:avLst/>
          </a:prstGeom>
          <a:noFill/>
          <a:ln w="9525">
            <a:noFill/>
          </a:ln>
        </p:spPr>
      </p:pic>
      <p:pic>
        <p:nvPicPr>
          <p:cNvPr id="4" name="图片 -2147482433" descr="少数民族2"/>
          <p:cNvPicPr>
            <a:picLocks noChangeAspect="1"/>
          </p:cNvPicPr>
          <p:nvPr/>
        </p:nvPicPr>
        <p:blipFill>
          <a:blip r:embed="rId3"/>
          <a:stretch>
            <a:fillRect/>
          </a:stretch>
        </p:blipFill>
        <p:spPr>
          <a:xfrm>
            <a:off x="2080177" y="3481914"/>
            <a:ext cx="2175928" cy="2675054"/>
          </a:xfrm>
          <a:prstGeom prst="rect">
            <a:avLst/>
          </a:prstGeom>
          <a:noFill/>
          <a:ln w="9525">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847165" y="708212"/>
            <a:ext cx="7328647" cy="3200400"/>
          </a:xfrm>
        </p:spPr>
        <p:txBody>
          <a:bodyPr/>
          <a:lstStyle/>
          <a:p>
            <a:pPr marL="0" indent="0">
              <a:lnSpc>
                <a:spcPct val="150000"/>
              </a:lnSpc>
              <a:buNone/>
            </a:pPr>
            <a:r>
              <a:rPr sz="2200" b="1" dirty="0" smtClean="0">
                <a:latin typeface="+mn-ea"/>
                <a:sym typeface="+mn-ea"/>
              </a:rPr>
              <a:t>（</a:t>
            </a:r>
            <a:r>
              <a:rPr sz="2200" b="1" dirty="0" err="1">
                <a:latin typeface="+mn-ea"/>
                <a:sym typeface="+mn-ea"/>
              </a:rPr>
              <a:t>五）人物图案的综合构图</a:t>
            </a:r>
            <a:endParaRPr sz="2200" b="1" dirty="0">
              <a:latin typeface="+mn-ea"/>
              <a:sym typeface="+mn-ea"/>
            </a:endParaRPr>
          </a:p>
          <a:p>
            <a:pPr marL="0" indent="0">
              <a:lnSpc>
                <a:spcPct val="150000"/>
              </a:lnSpc>
              <a:buNone/>
            </a:pPr>
            <a:r>
              <a:rPr sz="2200" dirty="0" err="1">
                <a:latin typeface="+mn-ea"/>
                <a:sym typeface="+mn-ea"/>
              </a:rPr>
              <a:t>由于人存在于物质世界中，所以在人物变化中，人物形象往往要</a:t>
            </a:r>
            <a:r>
              <a:rPr sz="2200" b="1" dirty="0" err="1">
                <a:solidFill>
                  <a:srgbClr val="FF0000"/>
                </a:solidFill>
                <a:latin typeface="+mn-ea"/>
                <a:sym typeface="+mn-ea"/>
              </a:rPr>
              <a:t>结合风景</a:t>
            </a:r>
            <a:r>
              <a:rPr sz="2200" dirty="0" err="1">
                <a:latin typeface="+mn-ea"/>
                <a:sym typeface="+mn-ea"/>
              </a:rPr>
              <a:t>、</a:t>
            </a:r>
            <a:r>
              <a:rPr sz="2200" b="1" dirty="0" err="1">
                <a:solidFill>
                  <a:srgbClr val="FF0000"/>
                </a:solidFill>
                <a:latin typeface="+mn-ea"/>
                <a:sym typeface="+mn-ea"/>
              </a:rPr>
              <a:t>动物</a:t>
            </a:r>
            <a:r>
              <a:rPr sz="2200" dirty="0" err="1">
                <a:latin typeface="+mn-ea"/>
                <a:sym typeface="+mn-ea"/>
              </a:rPr>
              <a:t>、</a:t>
            </a:r>
            <a:r>
              <a:rPr sz="2200" b="1" dirty="0" err="1">
                <a:solidFill>
                  <a:srgbClr val="FF0000"/>
                </a:solidFill>
                <a:latin typeface="+mn-ea"/>
                <a:sym typeface="+mn-ea"/>
              </a:rPr>
              <a:t>花卉</a:t>
            </a:r>
            <a:r>
              <a:rPr sz="2200" dirty="0" err="1">
                <a:latin typeface="+mn-ea"/>
                <a:sym typeface="+mn-ea"/>
              </a:rPr>
              <a:t>等进行综合构图</a:t>
            </a:r>
            <a:r>
              <a:rPr sz="2200" dirty="0">
                <a:latin typeface="+mn-ea"/>
                <a:sym typeface="+mn-ea"/>
              </a:rPr>
              <a:t>。</a:t>
            </a:r>
          </a:p>
          <a:p>
            <a:endParaRPr sz="2400" b="1" dirty="0">
              <a:latin typeface="华文楷体" panose="02010600040101010101" charset="-122"/>
              <a:ea typeface="华文楷体" panose="02010600040101010101" charset="-122"/>
              <a:sym typeface="+mn-ea"/>
            </a:endParaRPr>
          </a:p>
          <a:p>
            <a:pPr marL="0" indent="0">
              <a:buNone/>
            </a:pPr>
            <a:endParaRPr sz="2400" dirty="0">
              <a:ea typeface="楷体" panose="02010609060101010101" pitchFamily="1" charset="-122"/>
              <a:sym typeface="+mn-ea"/>
            </a:endParaRPr>
          </a:p>
          <a:p>
            <a:endParaRPr sz="2400" dirty="0">
              <a:ea typeface="楷体" panose="02010609060101010101" pitchFamily="1" charset="-122"/>
            </a:endParaRPr>
          </a:p>
        </p:txBody>
      </p:sp>
      <p:pic>
        <p:nvPicPr>
          <p:cNvPr id="3" name="图片 -2147482529" descr="人物背景1"/>
          <p:cNvPicPr>
            <a:picLocks noChangeAspect="1"/>
          </p:cNvPicPr>
          <p:nvPr/>
        </p:nvPicPr>
        <p:blipFill>
          <a:blip r:embed="rId2"/>
          <a:stretch>
            <a:fillRect/>
          </a:stretch>
        </p:blipFill>
        <p:spPr>
          <a:xfrm>
            <a:off x="1102658" y="2965421"/>
            <a:ext cx="3646974" cy="3242655"/>
          </a:xfrm>
          <a:prstGeom prst="rect">
            <a:avLst/>
          </a:prstGeom>
          <a:noFill/>
          <a:ln w="9525">
            <a:noFill/>
          </a:ln>
        </p:spPr>
      </p:pic>
      <p:pic>
        <p:nvPicPr>
          <p:cNvPr id="4" name="图片 -2147482528" descr="人物背景2"/>
          <p:cNvPicPr>
            <a:picLocks noChangeAspect="1"/>
          </p:cNvPicPr>
          <p:nvPr/>
        </p:nvPicPr>
        <p:blipFill>
          <a:blip r:embed="rId3"/>
          <a:stretch>
            <a:fillRect/>
          </a:stretch>
        </p:blipFill>
        <p:spPr>
          <a:xfrm>
            <a:off x="5033318" y="2965420"/>
            <a:ext cx="2860431" cy="3242339"/>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图片 19" descr="http://www2.upweb.net/peradmin/htmlfile/wjp778899/200607170539081521145.jpg"/>
          <p:cNvPicPr>
            <a:picLocks noChangeAspect="1"/>
          </p:cNvPicPr>
          <p:nvPr/>
        </p:nvPicPr>
        <p:blipFill>
          <a:blip r:embed="rId2"/>
          <a:stretch>
            <a:fillRect/>
          </a:stretch>
        </p:blipFill>
        <p:spPr>
          <a:xfrm>
            <a:off x="0" y="0"/>
            <a:ext cx="4410075" cy="5972175"/>
          </a:xfrm>
          <a:prstGeom prst="rect">
            <a:avLst/>
          </a:prstGeom>
          <a:noFill/>
          <a:ln w="9525">
            <a:noFill/>
          </a:ln>
        </p:spPr>
      </p:pic>
      <p:pic>
        <p:nvPicPr>
          <p:cNvPr id="63491" name="图片 21" descr="http://www2.upweb.net/peradmin/htmlfile/wjp778899/200607170540206966683.jpg"/>
          <p:cNvPicPr>
            <a:picLocks noChangeAspect="1"/>
          </p:cNvPicPr>
          <p:nvPr/>
        </p:nvPicPr>
        <p:blipFill>
          <a:blip r:embed="rId3"/>
          <a:stretch>
            <a:fillRect/>
          </a:stretch>
        </p:blipFill>
        <p:spPr>
          <a:xfrm>
            <a:off x="4400550" y="0"/>
            <a:ext cx="4743450" cy="6496050"/>
          </a:xfrm>
          <a:prstGeom prst="rect">
            <a:avLst/>
          </a:prstGeom>
          <a:noFill/>
          <a:ln w="9525">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1129553" y="950260"/>
            <a:ext cx="6750423" cy="3200400"/>
          </a:xfrm>
        </p:spPr>
        <p:txBody>
          <a:bodyPr/>
          <a:lstStyle/>
          <a:p>
            <a:pPr marL="0" indent="0">
              <a:lnSpc>
                <a:spcPct val="150000"/>
              </a:lnSpc>
              <a:buNone/>
            </a:pPr>
            <a:r>
              <a:rPr sz="2200" dirty="0" smtClean="0">
                <a:latin typeface="+mn-ea"/>
                <a:sym typeface="+mn-ea"/>
              </a:rPr>
              <a:t>若画面中形象与背景物较为复杂</a:t>
            </a:r>
            <a:r>
              <a:rPr sz="2200" dirty="0">
                <a:latin typeface="+mn-ea"/>
                <a:sym typeface="+mn-ea"/>
              </a:rPr>
              <a:t>，可以将不同的造型做局部或全部的</a:t>
            </a:r>
            <a:r>
              <a:rPr sz="2200" b="1" dirty="0">
                <a:solidFill>
                  <a:srgbClr val="FF0000"/>
                </a:solidFill>
                <a:latin typeface="+mn-ea"/>
                <a:sym typeface="+mn-ea"/>
              </a:rPr>
              <a:t>交错和重叠</a:t>
            </a:r>
            <a:r>
              <a:rPr sz="2200" dirty="0">
                <a:latin typeface="+mn-ea"/>
                <a:sym typeface="+mn-ea"/>
              </a:rPr>
              <a:t>。也可以将具象的人物形象进行</a:t>
            </a:r>
            <a:r>
              <a:rPr sz="2200" b="1" dirty="0">
                <a:solidFill>
                  <a:srgbClr val="FF0000"/>
                </a:solidFill>
                <a:latin typeface="+mn-ea"/>
                <a:sym typeface="+mn-ea"/>
              </a:rPr>
              <a:t>分割和重组</a:t>
            </a:r>
            <a:r>
              <a:rPr sz="2200" dirty="0">
                <a:latin typeface="+mn-ea"/>
                <a:sym typeface="+mn-ea"/>
              </a:rPr>
              <a:t>，按照设计构思重新组合。</a:t>
            </a:r>
          </a:p>
          <a:p>
            <a:endParaRPr sz="2400" b="1" dirty="0">
              <a:latin typeface="华文楷体" panose="02010600040101010101" charset="-122"/>
              <a:ea typeface="华文楷体" panose="02010600040101010101" charset="-122"/>
              <a:sym typeface="+mn-ea"/>
            </a:endParaRPr>
          </a:p>
          <a:p>
            <a:pPr marL="0" indent="0">
              <a:buNone/>
            </a:pPr>
            <a:endParaRPr sz="2400" dirty="0">
              <a:ea typeface="楷体" panose="02010609060101010101" pitchFamily="1" charset="-122"/>
              <a:sym typeface="+mn-ea"/>
            </a:endParaRPr>
          </a:p>
          <a:p>
            <a:endParaRPr sz="2400" dirty="0">
              <a:ea typeface="楷体" panose="02010609060101010101" pitchFamily="1" charset="-122"/>
            </a:endParaRPr>
          </a:p>
        </p:txBody>
      </p:sp>
      <p:pic>
        <p:nvPicPr>
          <p:cNvPr id="3" name="图片 -2147482527" descr="DSCF2406"/>
          <p:cNvPicPr>
            <a:picLocks noChangeAspect="1"/>
          </p:cNvPicPr>
          <p:nvPr/>
        </p:nvPicPr>
        <p:blipFill>
          <a:blip r:embed="rId2"/>
          <a:stretch>
            <a:fillRect/>
          </a:stretch>
        </p:blipFill>
        <p:spPr>
          <a:xfrm>
            <a:off x="1234780" y="2937145"/>
            <a:ext cx="3149211" cy="3130918"/>
          </a:xfrm>
          <a:prstGeom prst="rect">
            <a:avLst/>
          </a:prstGeom>
          <a:noFill/>
          <a:ln w="9525">
            <a:noFill/>
          </a:ln>
        </p:spPr>
      </p:pic>
      <p:pic>
        <p:nvPicPr>
          <p:cNvPr id="4" name="图片 -2147482526" descr="DSCF7717"/>
          <p:cNvPicPr>
            <a:picLocks noChangeAspect="1"/>
          </p:cNvPicPr>
          <p:nvPr/>
        </p:nvPicPr>
        <p:blipFill>
          <a:blip r:embed="rId3"/>
          <a:stretch>
            <a:fillRect/>
          </a:stretch>
        </p:blipFill>
        <p:spPr>
          <a:xfrm>
            <a:off x="4689813" y="2937145"/>
            <a:ext cx="3046299" cy="3130918"/>
          </a:xfrm>
          <a:prstGeom prst="rect">
            <a:avLst/>
          </a:prstGeom>
          <a:noFill/>
          <a:ln w="9525">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726141" y="1528482"/>
            <a:ext cx="7597588" cy="3796553"/>
          </a:xfrm>
        </p:spPr>
        <p:txBody>
          <a:bodyPr>
            <a:normAutofit/>
          </a:bodyPr>
          <a:lstStyle/>
          <a:p>
            <a:pPr marL="0" indent="0">
              <a:lnSpc>
                <a:spcPct val="150000"/>
              </a:lnSpc>
              <a:buNone/>
            </a:pPr>
            <a:r>
              <a:rPr lang="zh-CN" sz="2200" b="1" dirty="0">
                <a:latin typeface="+mn-ea"/>
                <a:sym typeface="+mn-ea"/>
              </a:rPr>
              <a:t>三</a:t>
            </a:r>
            <a:r>
              <a:rPr sz="2200" b="1" dirty="0">
                <a:latin typeface="+mn-ea"/>
                <a:sym typeface="+mn-ea"/>
              </a:rPr>
              <a:t>、</a:t>
            </a:r>
            <a:r>
              <a:rPr sz="2200" b="1" dirty="0" err="1">
                <a:latin typeface="+mn-ea"/>
                <a:sym typeface="+mn-ea"/>
              </a:rPr>
              <a:t>人物图案设计要点</a:t>
            </a:r>
            <a:endParaRPr sz="2200" b="1" dirty="0">
              <a:latin typeface="+mn-ea"/>
              <a:sym typeface="+mn-ea"/>
            </a:endParaRPr>
          </a:p>
          <a:p>
            <a:pPr marL="0" indent="0">
              <a:lnSpc>
                <a:spcPct val="150000"/>
              </a:lnSpc>
              <a:buNone/>
            </a:pPr>
            <a:r>
              <a:rPr sz="2200" dirty="0">
                <a:latin typeface="+mn-ea"/>
                <a:sym typeface="+mn-ea"/>
              </a:rPr>
              <a:t>（</a:t>
            </a:r>
            <a:r>
              <a:rPr sz="2200" dirty="0" err="1">
                <a:latin typeface="+mn-ea"/>
                <a:sym typeface="+mn-ea"/>
              </a:rPr>
              <a:t>一）把握形态特征，</a:t>
            </a:r>
            <a:r>
              <a:rPr sz="2200" b="1" dirty="0" err="1">
                <a:solidFill>
                  <a:srgbClr val="FF0000"/>
                </a:solidFill>
                <a:latin typeface="+mn-ea"/>
                <a:sym typeface="+mn-ea"/>
              </a:rPr>
              <a:t>强调个体区别</a:t>
            </a:r>
            <a:r>
              <a:rPr sz="2200" dirty="0">
                <a:latin typeface="+mn-ea"/>
                <a:sym typeface="+mn-ea"/>
              </a:rPr>
              <a:t>。</a:t>
            </a:r>
          </a:p>
          <a:p>
            <a:pPr marL="0" indent="0">
              <a:lnSpc>
                <a:spcPct val="150000"/>
              </a:lnSpc>
              <a:buNone/>
            </a:pPr>
            <a:r>
              <a:rPr sz="2200" dirty="0">
                <a:latin typeface="+mn-ea"/>
                <a:sym typeface="+mn-ea"/>
              </a:rPr>
              <a:t>（</a:t>
            </a:r>
            <a:r>
              <a:rPr sz="2200" dirty="0" err="1">
                <a:latin typeface="+mn-ea"/>
                <a:sym typeface="+mn-ea"/>
              </a:rPr>
              <a:t>二）用美学眼光理解形体，对人体比例</a:t>
            </a:r>
            <a:r>
              <a:rPr sz="2200" b="1" dirty="0" err="1">
                <a:solidFill>
                  <a:srgbClr val="FF0000"/>
                </a:solidFill>
                <a:latin typeface="+mn-ea"/>
                <a:sym typeface="+mn-ea"/>
              </a:rPr>
              <a:t>适度夸张</a:t>
            </a:r>
            <a:r>
              <a:rPr sz="2200" dirty="0">
                <a:latin typeface="+mn-ea"/>
                <a:sym typeface="+mn-ea"/>
              </a:rPr>
              <a:t>。</a:t>
            </a:r>
          </a:p>
          <a:p>
            <a:pPr marL="0" indent="0">
              <a:lnSpc>
                <a:spcPct val="150000"/>
              </a:lnSpc>
              <a:buNone/>
            </a:pPr>
            <a:r>
              <a:rPr sz="2200" dirty="0">
                <a:latin typeface="+mn-ea"/>
                <a:sym typeface="+mn-ea"/>
              </a:rPr>
              <a:t>（</a:t>
            </a:r>
            <a:r>
              <a:rPr sz="2200" dirty="0" err="1">
                <a:latin typeface="+mn-ea"/>
                <a:sym typeface="+mn-ea"/>
              </a:rPr>
              <a:t>三）定格瞬间情绪，突出</a:t>
            </a:r>
            <a:r>
              <a:rPr sz="2200" b="1" dirty="0" err="1">
                <a:solidFill>
                  <a:srgbClr val="FF0000"/>
                </a:solidFill>
                <a:latin typeface="+mn-ea"/>
                <a:sym typeface="+mn-ea"/>
              </a:rPr>
              <a:t>刻画神情</a:t>
            </a:r>
            <a:r>
              <a:rPr sz="2200" dirty="0">
                <a:latin typeface="+mn-ea"/>
                <a:sym typeface="+mn-ea"/>
              </a:rPr>
              <a:t>。</a:t>
            </a:r>
          </a:p>
          <a:p>
            <a:pPr marL="0" indent="0">
              <a:lnSpc>
                <a:spcPct val="150000"/>
              </a:lnSpc>
              <a:buNone/>
            </a:pPr>
            <a:r>
              <a:rPr sz="2200" dirty="0">
                <a:latin typeface="+mn-ea"/>
                <a:sym typeface="+mn-ea"/>
              </a:rPr>
              <a:t>（</a:t>
            </a:r>
            <a:r>
              <a:rPr sz="2200" dirty="0" err="1">
                <a:latin typeface="+mn-ea"/>
                <a:sym typeface="+mn-ea"/>
              </a:rPr>
              <a:t>四）在人物形象各部分的处理上，要求构成人物形象的点、线、面要风格统一</a:t>
            </a:r>
            <a:r>
              <a:rPr sz="2200" dirty="0">
                <a:latin typeface="+mn-ea"/>
                <a:sym typeface="+mn-ea"/>
              </a:rPr>
              <a:t>。</a:t>
            </a:r>
          </a:p>
          <a:p>
            <a:pPr>
              <a:lnSpc>
                <a:spcPct val="150000"/>
              </a:lnSpc>
            </a:pPr>
            <a:endParaRPr sz="2200" b="1" dirty="0">
              <a:latin typeface="+mn-ea"/>
              <a:sym typeface="+mn-ea"/>
            </a:endParaRPr>
          </a:p>
          <a:p>
            <a:pPr marL="0" indent="0">
              <a:lnSpc>
                <a:spcPct val="150000"/>
              </a:lnSpc>
              <a:buNone/>
            </a:pPr>
            <a:endParaRPr sz="2200" dirty="0">
              <a:latin typeface="+mn-ea"/>
              <a:sym typeface="+mn-ea"/>
            </a:endParaRPr>
          </a:p>
          <a:p>
            <a:pPr>
              <a:lnSpc>
                <a:spcPct val="150000"/>
              </a:lnSpc>
            </a:pPr>
            <a:endParaRPr sz="2200" dirty="0">
              <a:latin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44200" y="1464474"/>
            <a:ext cx="8123555" cy="3200400"/>
          </a:xfrm>
        </p:spPr>
        <p:txBody>
          <a:bodyPr/>
          <a:lstStyle/>
          <a:p>
            <a:pPr marL="0" indent="0">
              <a:buNone/>
            </a:pPr>
            <a:r>
              <a:rPr sz="2400" b="1" dirty="0">
                <a:latin typeface="+mn-ea"/>
              </a:rPr>
              <a:t>（</a:t>
            </a:r>
            <a:r>
              <a:rPr lang="zh-CN" sz="2400" b="1" dirty="0">
                <a:latin typeface="+mn-ea"/>
              </a:rPr>
              <a:t>三</a:t>
            </a:r>
            <a:r>
              <a:rPr sz="2400" b="1" dirty="0" smtClean="0">
                <a:latin typeface="+mn-ea"/>
              </a:rPr>
              <a:t>）</a:t>
            </a:r>
            <a:r>
              <a:rPr lang="zh-CN" sz="2400" b="1" dirty="0" smtClean="0">
                <a:latin typeface="+mn-ea"/>
              </a:rPr>
              <a:t>作品欣赏</a:t>
            </a:r>
            <a:endParaRPr lang="zh-CN" sz="2400" b="1" dirty="0">
              <a:latin typeface="+mn-ea"/>
            </a:endParaRPr>
          </a:p>
        </p:txBody>
      </p:sp>
      <p:pic>
        <p:nvPicPr>
          <p:cNvPr id="3" name="图片 -2147482523" descr="4543 12"/>
          <p:cNvPicPr>
            <a:picLocks noRot="1" noChangeAspect="1"/>
          </p:cNvPicPr>
          <p:nvPr/>
        </p:nvPicPr>
        <p:blipFill>
          <a:blip r:embed="rId2"/>
          <a:stretch>
            <a:fillRect/>
          </a:stretch>
        </p:blipFill>
        <p:spPr>
          <a:xfrm rot="5400000">
            <a:off x="3231554" y="-341241"/>
            <a:ext cx="2740382" cy="8315089"/>
          </a:xfrm>
          <a:prstGeom prst="rect">
            <a:avLst/>
          </a:prstGeom>
          <a:noFill/>
          <a:ln w="9525">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697865" y="1810870"/>
            <a:ext cx="7691718" cy="4670612"/>
          </a:xfrm>
        </p:spPr>
        <p:txBody>
          <a:bodyPr>
            <a:normAutofit/>
          </a:bodyPr>
          <a:lstStyle/>
          <a:p>
            <a:pPr marL="0" indent="0">
              <a:lnSpc>
                <a:spcPct val="150000"/>
              </a:lnSpc>
              <a:buNone/>
            </a:pPr>
            <a:r>
              <a:rPr sz="2200" b="1" dirty="0" err="1">
                <a:latin typeface="+mn-ea"/>
                <a:sym typeface="+mn-ea"/>
              </a:rPr>
              <a:t>一、风景写生</a:t>
            </a:r>
            <a:endParaRPr sz="2200" b="1" dirty="0">
              <a:latin typeface="+mn-ea"/>
              <a:sym typeface="+mn-ea"/>
            </a:endParaRPr>
          </a:p>
          <a:p>
            <a:pPr marL="0" indent="0">
              <a:lnSpc>
                <a:spcPct val="150000"/>
              </a:lnSpc>
              <a:buNone/>
            </a:pPr>
            <a:r>
              <a:rPr sz="2200" b="1" dirty="0">
                <a:latin typeface="+mn-ea"/>
                <a:sym typeface="+mn-ea"/>
              </a:rPr>
              <a:t>（</a:t>
            </a:r>
            <a:r>
              <a:rPr sz="2200" b="1" dirty="0" err="1">
                <a:latin typeface="+mn-ea"/>
                <a:sym typeface="+mn-ea"/>
              </a:rPr>
              <a:t>一）风景装饰图案的表现题材</a:t>
            </a:r>
            <a:endParaRPr sz="2200" b="1" dirty="0">
              <a:latin typeface="+mn-ea"/>
              <a:sym typeface="+mn-ea"/>
            </a:endParaRPr>
          </a:p>
          <a:p>
            <a:pPr marL="0" indent="0">
              <a:lnSpc>
                <a:spcPct val="150000"/>
              </a:lnSpc>
              <a:buNone/>
            </a:pPr>
            <a:r>
              <a:rPr sz="2200" dirty="0" err="1" smtClean="0">
                <a:latin typeface="+mn-ea"/>
                <a:sym typeface="+mn-ea"/>
              </a:rPr>
              <a:t>风景图案选材广泛</a:t>
            </a:r>
            <a:r>
              <a:rPr sz="2200" dirty="0" err="1">
                <a:latin typeface="+mn-ea"/>
                <a:sym typeface="+mn-ea"/>
              </a:rPr>
              <a:t>，包括名山大川、江河湖泊、苍天瀚海、悬崖飞瀑、云山雾水、江南春色、南海碧波等景色</a:t>
            </a:r>
            <a:r>
              <a:rPr sz="2200" dirty="0" smtClean="0">
                <a:latin typeface="+mn-ea"/>
                <a:sym typeface="+mn-ea"/>
              </a:rPr>
              <a:t>；</a:t>
            </a:r>
            <a:endParaRPr lang="en-US" sz="2200" dirty="0" smtClean="0">
              <a:latin typeface="+mn-ea"/>
              <a:sym typeface="+mn-ea"/>
            </a:endParaRPr>
          </a:p>
          <a:p>
            <a:pPr marL="0" indent="0">
              <a:lnSpc>
                <a:spcPct val="150000"/>
              </a:lnSpc>
              <a:buNone/>
            </a:pPr>
            <a:r>
              <a:rPr sz="2200" dirty="0" err="1" smtClean="0">
                <a:latin typeface="+mn-ea"/>
                <a:sym typeface="+mn-ea"/>
              </a:rPr>
              <a:t>催发人们民族自豪感的名胜古迹和园林建筑，陶冶人们情操的田园小景</a:t>
            </a:r>
            <a:r>
              <a:rPr lang="zh-CN" altLang="en-US" sz="2200" dirty="0" smtClean="0">
                <a:latin typeface="+mn-ea"/>
                <a:sym typeface="+mn-ea"/>
              </a:rPr>
              <a:t>等</a:t>
            </a:r>
            <a:r>
              <a:rPr sz="2200" dirty="0" smtClean="0">
                <a:latin typeface="+mn-ea"/>
                <a:sym typeface="+mn-ea"/>
              </a:rPr>
              <a:t>；</a:t>
            </a:r>
            <a:endParaRPr lang="en-US" sz="2200" dirty="0" smtClean="0">
              <a:latin typeface="+mn-ea"/>
              <a:sym typeface="+mn-ea"/>
            </a:endParaRPr>
          </a:p>
          <a:p>
            <a:pPr marL="0" indent="0">
              <a:lnSpc>
                <a:spcPct val="150000"/>
              </a:lnSpc>
              <a:buNone/>
            </a:pPr>
            <a:r>
              <a:rPr sz="2200" dirty="0" err="1" smtClean="0">
                <a:latin typeface="+mn-ea"/>
                <a:sym typeface="+mn-ea"/>
              </a:rPr>
              <a:t>此外还有城市风光</a:t>
            </a:r>
            <a:r>
              <a:rPr sz="2200" dirty="0" err="1">
                <a:latin typeface="+mn-ea"/>
                <a:sym typeface="+mn-ea"/>
              </a:rPr>
              <a:t>、革命圣地、建设场景等题材</a:t>
            </a:r>
            <a:r>
              <a:rPr sz="2200" dirty="0">
                <a:latin typeface="+mn-ea"/>
                <a:sym typeface="+mn-ea"/>
              </a:rPr>
              <a:t>。</a:t>
            </a:r>
          </a:p>
          <a:p>
            <a:endParaRPr sz="2400" b="1" dirty="0">
              <a:latin typeface="华文楷体" panose="02010600040101010101" charset="-122"/>
              <a:ea typeface="华文楷体" panose="02010600040101010101" charset="-122"/>
              <a:sym typeface="+mn-ea"/>
            </a:endParaRPr>
          </a:p>
          <a:p>
            <a:pPr marL="0" indent="0">
              <a:buNone/>
            </a:pPr>
            <a:endParaRPr sz="2400" dirty="0">
              <a:ea typeface="楷体" panose="02010609060101010101" pitchFamily="1" charset="-122"/>
              <a:sym typeface="+mn-ea"/>
            </a:endParaRPr>
          </a:p>
          <a:p>
            <a:endParaRPr sz="2400" dirty="0">
              <a:ea typeface="楷体" panose="02010609060101010101" pitchFamily="1" charset="-122"/>
            </a:endParaRPr>
          </a:p>
        </p:txBody>
      </p:sp>
      <p:sp>
        <p:nvSpPr>
          <p:cNvPr id="4" name="矩形 3"/>
          <p:cNvSpPr/>
          <p:nvPr/>
        </p:nvSpPr>
        <p:spPr>
          <a:xfrm>
            <a:off x="0" y="914400"/>
            <a:ext cx="5459506" cy="609600"/>
          </a:xfrm>
          <a:prstGeom prst="rect">
            <a:avLst/>
          </a:prstGeom>
          <a:solidFill>
            <a:schemeClr val="tx1"/>
          </a:solidFill>
          <a:ln w="9525" cap="flat" cmpd="sng">
            <a:solidFill>
              <a:schemeClr val="tx1"/>
            </a:solidFill>
            <a:prstDash val="solid"/>
            <a:miter/>
            <a:headEnd type="none" w="med" len="med"/>
            <a:tailEnd type="none" w="med" len="med"/>
          </a:ln>
        </p:spPr>
        <p:txBody>
          <a:bodyPr/>
          <a:lstStyle/>
          <a:p>
            <a:endParaRPr lang="zh-CN" altLang="en-US"/>
          </a:p>
        </p:txBody>
      </p:sp>
      <p:sp>
        <p:nvSpPr>
          <p:cNvPr id="5" name="标题 6145"/>
          <p:cNvSpPr>
            <a:spLocks noGrp="1"/>
          </p:cNvSpPr>
          <p:nvPr/>
        </p:nvSpPr>
        <p:spPr>
          <a:xfrm>
            <a:off x="697865" y="859790"/>
            <a:ext cx="5303520" cy="11430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pPr algn="l"/>
            <a:r>
              <a:rPr lang="zh-CN" altLang="en-US" sz="2800" b="1" dirty="0">
                <a:solidFill>
                  <a:srgbClr val="92D050"/>
                </a:solidFill>
                <a:latin typeface="黑体" panose="02010609060101010101" pitchFamily="49" charset="-122"/>
                <a:ea typeface="黑体" panose="02010609060101010101" pitchFamily="49" charset="-122"/>
                <a:sym typeface="+mn-ea"/>
              </a:rPr>
              <a:t>四</a:t>
            </a:r>
            <a:r>
              <a:rPr lang="zh-CN" altLang="en-US" sz="2800" b="1" dirty="0" smtClean="0">
                <a:solidFill>
                  <a:srgbClr val="92D050"/>
                </a:solidFill>
                <a:latin typeface="黑体" panose="02010609060101010101" pitchFamily="49" charset="-122"/>
                <a:ea typeface="黑体" panose="02010609060101010101" pitchFamily="49" charset="-122"/>
                <a:sym typeface="+mn-ea"/>
              </a:rPr>
              <a:t>、风景图案</a:t>
            </a:r>
            <a:r>
              <a:rPr lang="zh-CN" altLang="en-US" sz="2800" b="1" dirty="0">
                <a:solidFill>
                  <a:srgbClr val="92D050"/>
                </a:solidFill>
                <a:latin typeface="黑体" panose="02010609060101010101" pitchFamily="49" charset="-122"/>
                <a:ea typeface="黑体" panose="02010609060101010101" pitchFamily="49" charset="-122"/>
                <a:sym typeface="+mn-ea"/>
              </a:rPr>
              <a:t>的设计与表现</a:t>
            </a:r>
          </a:p>
          <a:p>
            <a:pPr algn="l"/>
            <a:endParaRPr lang="zh-CN" altLang="en-US" sz="2800" b="1" dirty="0">
              <a:solidFill>
                <a:srgbClr val="BCC755"/>
              </a:solidFill>
              <a:latin typeface="黑体" panose="02010609060101010101" pitchFamily="49" charset="-122"/>
              <a:ea typeface="黑体" panose="02010609060101010101" pitchFamily="49" charset="-122"/>
              <a:sym typeface="+mn-e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765231" y="1568822"/>
            <a:ext cx="2690663" cy="5006787"/>
          </a:xfrm>
        </p:spPr>
        <p:txBody>
          <a:bodyPr>
            <a:normAutofit fontScale="77500" lnSpcReduction="20000"/>
          </a:bodyPr>
          <a:lstStyle/>
          <a:p>
            <a:pPr marL="0" indent="0">
              <a:lnSpc>
                <a:spcPct val="150000"/>
              </a:lnSpc>
              <a:buNone/>
            </a:pPr>
            <a:r>
              <a:rPr sz="2400" b="1" dirty="0" smtClean="0">
                <a:latin typeface="+mn-ea"/>
                <a:sym typeface="+mn-ea"/>
              </a:rPr>
              <a:t>（</a:t>
            </a:r>
            <a:r>
              <a:rPr lang="zh-CN" sz="2400" b="1" dirty="0" smtClean="0">
                <a:latin typeface="+mn-ea"/>
                <a:sym typeface="+mn-ea"/>
              </a:rPr>
              <a:t>二</a:t>
            </a:r>
            <a:r>
              <a:rPr sz="2400" b="1" dirty="0">
                <a:latin typeface="+mn-ea"/>
                <a:sym typeface="+mn-ea"/>
              </a:rPr>
              <a:t>）</a:t>
            </a:r>
            <a:r>
              <a:rPr sz="2400" b="1" dirty="0" err="1">
                <a:latin typeface="+mn-ea"/>
                <a:sym typeface="+mn-ea"/>
              </a:rPr>
              <a:t>风景装饰图案的常用元素</a:t>
            </a:r>
            <a:endParaRPr sz="2400" b="1" dirty="0">
              <a:latin typeface="+mn-ea"/>
              <a:sym typeface="+mn-ea"/>
            </a:endParaRPr>
          </a:p>
          <a:p>
            <a:pPr marL="0" indent="0">
              <a:lnSpc>
                <a:spcPct val="150000"/>
              </a:lnSpc>
              <a:buNone/>
            </a:pPr>
            <a:r>
              <a:rPr sz="2400" dirty="0">
                <a:latin typeface="+mn-ea"/>
                <a:sym typeface="+mn-ea"/>
              </a:rPr>
              <a:t>1</a:t>
            </a:r>
            <a:r>
              <a:rPr lang="en-US" sz="2400" dirty="0">
                <a:latin typeface="+mn-ea"/>
                <a:sym typeface="+mn-ea"/>
              </a:rPr>
              <a:t>. </a:t>
            </a:r>
            <a:r>
              <a:rPr sz="2400" dirty="0">
                <a:latin typeface="+mn-ea"/>
                <a:sym typeface="+mn-ea"/>
              </a:rPr>
              <a:t>树</a:t>
            </a:r>
          </a:p>
          <a:p>
            <a:pPr marL="0" indent="0">
              <a:lnSpc>
                <a:spcPct val="150000"/>
              </a:lnSpc>
              <a:buNone/>
            </a:pPr>
            <a:r>
              <a:rPr sz="2400" dirty="0">
                <a:latin typeface="+mn-ea"/>
                <a:sym typeface="+mn-ea"/>
              </a:rPr>
              <a:t>树在风景图案中占有非常重要的地位，在学习画以树为元素的风景图案之前</a:t>
            </a:r>
            <a:r>
              <a:rPr sz="2400" dirty="0" smtClean="0">
                <a:latin typeface="+mn-ea"/>
                <a:sym typeface="+mn-ea"/>
              </a:rPr>
              <a:t>，要对树木的生长规律</a:t>
            </a:r>
            <a:r>
              <a:rPr sz="2400" dirty="0">
                <a:latin typeface="+mn-ea"/>
                <a:sym typeface="+mn-ea"/>
              </a:rPr>
              <a:t>，特征及四季变化作初步了解，还要对各种树木的</a:t>
            </a:r>
            <a:r>
              <a:rPr sz="2400" b="1" dirty="0">
                <a:solidFill>
                  <a:srgbClr val="FF0000"/>
                </a:solidFill>
                <a:latin typeface="+mn-ea"/>
                <a:sym typeface="+mn-ea"/>
              </a:rPr>
              <a:t>结构、造型进行写生与分析</a:t>
            </a:r>
            <a:r>
              <a:rPr sz="2400" dirty="0">
                <a:latin typeface="+mn-ea"/>
                <a:sym typeface="+mn-ea"/>
              </a:rPr>
              <a:t>。</a:t>
            </a:r>
          </a:p>
          <a:p>
            <a:endParaRPr sz="2400" b="1" dirty="0">
              <a:latin typeface="+mn-ea"/>
              <a:sym typeface="+mn-ea"/>
            </a:endParaRPr>
          </a:p>
          <a:p>
            <a:pPr marL="0" indent="0">
              <a:buNone/>
            </a:pPr>
            <a:endParaRPr sz="2400" dirty="0">
              <a:latin typeface="+mn-ea"/>
              <a:sym typeface="+mn-ea"/>
            </a:endParaRPr>
          </a:p>
          <a:p>
            <a:endParaRPr sz="2400" dirty="0">
              <a:latin typeface="+mn-ea"/>
            </a:endParaRPr>
          </a:p>
        </p:txBody>
      </p:sp>
      <p:pic>
        <p:nvPicPr>
          <p:cNvPr id="3" name="图片 -2147482432" descr="树"/>
          <p:cNvPicPr>
            <a:picLocks noChangeAspect="1"/>
          </p:cNvPicPr>
          <p:nvPr/>
        </p:nvPicPr>
        <p:blipFill>
          <a:blip r:embed="rId2"/>
          <a:stretch>
            <a:fillRect/>
          </a:stretch>
        </p:blipFill>
        <p:spPr>
          <a:xfrm>
            <a:off x="3692675" y="2546556"/>
            <a:ext cx="4808594" cy="3450234"/>
          </a:xfrm>
          <a:prstGeom prst="rect">
            <a:avLst/>
          </a:prstGeom>
          <a:noFill/>
          <a:ln w="9525">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739588" y="2149935"/>
            <a:ext cx="3012141" cy="3629220"/>
          </a:xfrm>
        </p:spPr>
        <p:txBody>
          <a:bodyPr>
            <a:normAutofit/>
          </a:bodyPr>
          <a:lstStyle/>
          <a:p>
            <a:pPr marL="0" indent="0">
              <a:lnSpc>
                <a:spcPct val="150000"/>
              </a:lnSpc>
              <a:buNone/>
            </a:pPr>
            <a:r>
              <a:rPr lang="en-US" sz="2000" dirty="0" smtClean="0">
                <a:latin typeface="+mn-ea"/>
                <a:sym typeface="+mn-ea"/>
              </a:rPr>
              <a:t>2. </a:t>
            </a:r>
            <a:r>
              <a:rPr lang="zh-CN" altLang="en-US" sz="2000" dirty="0">
                <a:latin typeface="+mn-ea"/>
                <a:sym typeface="+mn-ea"/>
              </a:rPr>
              <a:t>花</a:t>
            </a:r>
          </a:p>
          <a:p>
            <a:pPr marL="0" indent="0">
              <a:lnSpc>
                <a:spcPct val="150000"/>
              </a:lnSpc>
              <a:buNone/>
            </a:pPr>
            <a:r>
              <a:rPr sz="2000" dirty="0" err="1" smtClean="0">
                <a:latin typeface="+mn-ea"/>
                <a:sym typeface="+mn-ea"/>
              </a:rPr>
              <a:t>花卉的品种很多</a:t>
            </a:r>
            <a:r>
              <a:rPr sz="2000" dirty="0" err="1">
                <a:latin typeface="+mn-ea"/>
                <a:sym typeface="+mn-ea"/>
              </a:rPr>
              <a:t>，各有不同的形象与结构，而且随着季节和生长的变化，花卉会不停地改变自身的</a:t>
            </a:r>
            <a:r>
              <a:rPr sz="2000" b="1" dirty="0" err="1">
                <a:solidFill>
                  <a:srgbClr val="FF0000"/>
                </a:solidFill>
                <a:latin typeface="+mn-ea"/>
                <a:sym typeface="+mn-ea"/>
              </a:rPr>
              <a:t>大小、色彩、质地和风韵</a:t>
            </a:r>
            <a:r>
              <a:rPr sz="2000" dirty="0" err="1">
                <a:latin typeface="+mn-ea"/>
                <a:sym typeface="+mn-ea"/>
              </a:rPr>
              <a:t>等外部特点</a:t>
            </a:r>
            <a:r>
              <a:rPr sz="2000" dirty="0">
                <a:latin typeface="+mn-ea"/>
                <a:sym typeface="+mn-ea"/>
              </a:rPr>
              <a:t>。</a:t>
            </a:r>
          </a:p>
          <a:p>
            <a:pPr marL="0" indent="0">
              <a:buNone/>
            </a:pPr>
            <a:endParaRPr sz="2000" dirty="0">
              <a:ea typeface="楷体" panose="02010609060101010101" pitchFamily="1" charset="-122"/>
              <a:sym typeface="+mn-ea"/>
            </a:endParaRPr>
          </a:p>
          <a:p>
            <a:endParaRPr sz="2000" dirty="0">
              <a:ea typeface="楷体" panose="02010609060101010101" pitchFamily="1" charset="-122"/>
            </a:endParaRPr>
          </a:p>
        </p:txBody>
      </p:sp>
      <p:pic>
        <p:nvPicPr>
          <p:cNvPr id="3" name="图片 -2147482517" descr="花"/>
          <p:cNvPicPr>
            <a:picLocks noChangeAspect="1"/>
          </p:cNvPicPr>
          <p:nvPr/>
        </p:nvPicPr>
        <p:blipFill>
          <a:blip r:embed="rId2"/>
          <a:stretch>
            <a:fillRect/>
          </a:stretch>
        </p:blipFill>
        <p:spPr>
          <a:xfrm>
            <a:off x="3968433" y="2345387"/>
            <a:ext cx="4395638" cy="3151380"/>
          </a:xfrm>
          <a:prstGeom prst="rect">
            <a:avLst/>
          </a:prstGeom>
          <a:noFill/>
          <a:ln w="9525">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821986" y="1057835"/>
            <a:ext cx="7528637" cy="3200400"/>
          </a:xfrm>
        </p:spPr>
        <p:txBody>
          <a:bodyPr/>
          <a:lstStyle/>
          <a:p>
            <a:pPr marL="0" indent="0">
              <a:lnSpc>
                <a:spcPct val="150000"/>
              </a:lnSpc>
              <a:buNone/>
            </a:pPr>
            <a:r>
              <a:rPr lang="en-US" sz="2000" dirty="0" smtClean="0">
                <a:latin typeface="+mn-ea"/>
                <a:sym typeface="+mn-ea"/>
              </a:rPr>
              <a:t>3</a:t>
            </a:r>
            <a:r>
              <a:rPr lang="en-US" sz="2000" dirty="0">
                <a:latin typeface="+mn-ea"/>
                <a:sym typeface="+mn-ea"/>
              </a:rPr>
              <a:t>. </a:t>
            </a:r>
            <a:r>
              <a:rPr lang="zh-CN" altLang="en-US" sz="2000" dirty="0">
                <a:latin typeface="+mn-ea"/>
                <a:sym typeface="+mn-ea"/>
              </a:rPr>
              <a:t>云和水</a:t>
            </a:r>
          </a:p>
          <a:p>
            <a:pPr marL="0" indent="0">
              <a:lnSpc>
                <a:spcPct val="150000"/>
              </a:lnSpc>
              <a:buNone/>
            </a:pPr>
            <a:r>
              <a:rPr sz="2000" dirty="0">
                <a:latin typeface="+mn-ea"/>
                <a:sym typeface="+mn-ea"/>
              </a:rPr>
              <a:t>云和水都属于流体，动静无常，瞬息万变，天上的云朵，时而飘忽、时而翻滚；水的流动性更强，小溪的水是潺潺细流，湖泊中的水碧波荡漾，海水波涛汹涌、白浪滔天。</a:t>
            </a:r>
          </a:p>
          <a:p>
            <a:pPr marL="0" indent="0">
              <a:buNone/>
            </a:pPr>
            <a:endParaRPr sz="2400" dirty="0">
              <a:ea typeface="楷体" panose="02010609060101010101" pitchFamily="1" charset="-122"/>
              <a:sym typeface="+mn-ea"/>
            </a:endParaRPr>
          </a:p>
          <a:p>
            <a:endParaRPr sz="2400" dirty="0">
              <a:ea typeface="楷体" panose="02010609060101010101" pitchFamily="1" charset="-122"/>
            </a:endParaRPr>
          </a:p>
        </p:txBody>
      </p:sp>
      <p:pic>
        <p:nvPicPr>
          <p:cNvPr id="3" name="图片 -2147482515" descr="白云"/>
          <p:cNvPicPr>
            <a:picLocks noChangeAspect="1"/>
          </p:cNvPicPr>
          <p:nvPr/>
        </p:nvPicPr>
        <p:blipFill>
          <a:blip r:embed="rId2"/>
          <a:srcRect t="11765"/>
          <a:stretch>
            <a:fillRect/>
          </a:stretch>
        </p:blipFill>
        <p:spPr>
          <a:xfrm>
            <a:off x="872662" y="3229927"/>
            <a:ext cx="3625549" cy="2564001"/>
          </a:xfrm>
          <a:prstGeom prst="rect">
            <a:avLst/>
          </a:prstGeom>
          <a:noFill/>
          <a:ln w="9525">
            <a:noFill/>
          </a:ln>
        </p:spPr>
      </p:pic>
      <p:pic>
        <p:nvPicPr>
          <p:cNvPr id="4" name="图片 -2147482514" descr="海浪"/>
          <p:cNvPicPr>
            <a:picLocks noChangeAspect="1"/>
          </p:cNvPicPr>
          <p:nvPr/>
        </p:nvPicPr>
        <p:blipFill>
          <a:blip r:embed="rId3"/>
          <a:stretch>
            <a:fillRect/>
          </a:stretch>
        </p:blipFill>
        <p:spPr>
          <a:xfrm>
            <a:off x="4551999" y="3229927"/>
            <a:ext cx="3603626" cy="2564002"/>
          </a:xfrm>
          <a:prstGeom prst="rect">
            <a:avLst/>
          </a:prstGeom>
          <a:noFill/>
          <a:ln w="9525">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900954" y="1111622"/>
            <a:ext cx="7395881" cy="3200400"/>
          </a:xfrm>
        </p:spPr>
        <p:txBody>
          <a:bodyPr>
            <a:normAutofit/>
          </a:bodyPr>
          <a:lstStyle/>
          <a:p>
            <a:pPr marL="0" indent="0">
              <a:lnSpc>
                <a:spcPct val="150000"/>
              </a:lnSpc>
              <a:buNone/>
            </a:pPr>
            <a:r>
              <a:rPr lang="en-US" sz="2000" dirty="0" smtClean="0">
                <a:latin typeface="+mn-ea"/>
                <a:sym typeface="+mn-ea"/>
              </a:rPr>
              <a:t>4</a:t>
            </a:r>
            <a:r>
              <a:rPr lang="en-US" sz="2000" dirty="0">
                <a:latin typeface="+mn-ea"/>
                <a:sym typeface="+mn-ea"/>
              </a:rPr>
              <a:t>. </a:t>
            </a:r>
            <a:r>
              <a:rPr lang="zh-CN" altLang="en-US" sz="2000" dirty="0">
                <a:latin typeface="+mn-ea"/>
                <a:sym typeface="+mn-ea"/>
              </a:rPr>
              <a:t>山与石</a:t>
            </a:r>
          </a:p>
          <a:p>
            <a:pPr marL="0" indent="0">
              <a:lnSpc>
                <a:spcPct val="150000"/>
              </a:lnSpc>
              <a:buNone/>
            </a:pPr>
            <a:r>
              <a:rPr sz="2000" dirty="0">
                <a:latin typeface="+mn-ea"/>
                <a:sym typeface="+mn-ea"/>
              </a:rPr>
              <a:t>远山层层重叠，只强调外形轮廓的造型即可，近山则要表现出其具体结构。在写生时要注意抓住不同</a:t>
            </a:r>
            <a:r>
              <a:rPr sz="2000" b="1" dirty="0">
                <a:solidFill>
                  <a:srgbClr val="FF0000"/>
                </a:solidFill>
                <a:latin typeface="+mn-ea"/>
                <a:sym typeface="+mn-ea"/>
              </a:rPr>
              <a:t>光影下的画面效果</a:t>
            </a:r>
            <a:r>
              <a:rPr sz="2000" dirty="0">
                <a:latin typeface="+mn-ea"/>
                <a:sym typeface="+mn-ea"/>
              </a:rPr>
              <a:t>，注意突出画面中的峭壁、奇峰、怪石的形态。</a:t>
            </a:r>
          </a:p>
          <a:p>
            <a:pPr marL="0" indent="0">
              <a:buNone/>
            </a:pPr>
            <a:endParaRPr sz="2200" dirty="0">
              <a:ea typeface="楷体" panose="02010609060101010101" pitchFamily="1" charset="-122"/>
              <a:sym typeface="+mn-ea"/>
            </a:endParaRPr>
          </a:p>
          <a:p>
            <a:endParaRPr sz="2200" dirty="0">
              <a:ea typeface="楷体" panose="02010609060101010101" pitchFamily="1" charset="-122"/>
            </a:endParaRPr>
          </a:p>
        </p:txBody>
      </p:sp>
      <p:pic>
        <p:nvPicPr>
          <p:cNvPr id="3" name="图片 -2147482513" descr="山"/>
          <p:cNvPicPr>
            <a:picLocks noChangeAspect="1"/>
          </p:cNvPicPr>
          <p:nvPr/>
        </p:nvPicPr>
        <p:blipFill>
          <a:blip r:embed="rId2"/>
          <a:stretch>
            <a:fillRect/>
          </a:stretch>
        </p:blipFill>
        <p:spPr>
          <a:xfrm>
            <a:off x="977937" y="3286336"/>
            <a:ext cx="3537308" cy="2572886"/>
          </a:xfrm>
          <a:prstGeom prst="rect">
            <a:avLst/>
          </a:prstGeom>
          <a:noFill/>
          <a:ln w="9525">
            <a:noFill/>
          </a:ln>
        </p:spPr>
      </p:pic>
      <p:pic>
        <p:nvPicPr>
          <p:cNvPr id="4" name="图片 -2147482512" descr="山石"/>
          <p:cNvPicPr>
            <a:picLocks noChangeAspect="1"/>
          </p:cNvPicPr>
          <p:nvPr/>
        </p:nvPicPr>
        <p:blipFill>
          <a:blip r:embed="rId3"/>
          <a:stretch>
            <a:fillRect/>
          </a:stretch>
        </p:blipFill>
        <p:spPr>
          <a:xfrm>
            <a:off x="4610959" y="3286336"/>
            <a:ext cx="3511065" cy="2572886"/>
          </a:xfrm>
          <a:prstGeom prst="rect">
            <a:avLst/>
          </a:prstGeom>
          <a:noFill/>
          <a:ln w="9525">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658908" y="1574109"/>
            <a:ext cx="3173504" cy="4463620"/>
          </a:xfrm>
        </p:spPr>
        <p:txBody>
          <a:bodyPr>
            <a:normAutofit/>
          </a:bodyPr>
          <a:lstStyle/>
          <a:p>
            <a:pPr marL="0" indent="0">
              <a:lnSpc>
                <a:spcPct val="150000"/>
              </a:lnSpc>
              <a:buNone/>
            </a:pPr>
            <a:r>
              <a:rPr lang="en-US" sz="2000" dirty="0" smtClean="0">
                <a:latin typeface="+mn-ea"/>
                <a:sym typeface="+mn-ea"/>
              </a:rPr>
              <a:t>5</a:t>
            </a:r>
            <a:r>
              <a:rPr lang="en-US" sz="2000" dirty="0">
                <a:latin typeface="+mn-ea"/>
                <a:sym typeface="+mn-ea"/>
              </a:rPr>
              <a:t>. </a:t>
            </a:r>
            <a:r>
              <a:rPr lang="zh-CN" altLang="en-US" sz="2000" dirty="0">
                <a:latin typeface="+mn-ea"/>
                <a:sym typeface="+mn-ea"/>
              </a:rPr>
              <a:t>建筑</a:t>
            </a:r>
          </a:p>
          <a:p>
            <a:pPr marL="0" indent="0">
              <a:lnSpc>
                <a:spcPct val="150000"/>
              </a:lnSpc>
              <a:buNone/>
            </a:pPr>
            <a:r>
              <a:rPr sz="2000" dirty="0">
                <a:latin typeface="+mn-ea"/>
                <a:sym typeface="+mn-ea"/>
              </a:rPr>
              <a:t>进行建筑的写生时，要灵活运用透视规律，集中反映主要形象，可以把某些次要形象省去不画，或在合理的范围之内在画面上改变它们的位置，使构图更加理想，</a:t>
            </a:r>
            <a:r>
              <a:rPr sz="2000" b="1" dirty="0">
                <a:solidFill>
                  <a:srgbClr val="FF0000"/>
                </a:solidFill>
                <a:latin typeface="+mn-ea"/>
                <a:sym typeface="+mn-ea"/>
              </a:rPr>
              <a:t>主要形象更加突出</a:t>
            </a:r>
            <a:r>
              <a:rPr sz="2000" dirty="0">
                <a:latin typeface="+mn-ea"/>
                <a:sym typeface="+mn-ea"/>
              </a:rPr>
              <a:t>。</a:t>
            </a:r>
          </a:p>
          <a:p>
            <a:pPr marL="0" indent="0">
              <a:buNone/>
            </a:pPr>
            <a:endParaRPr sz="2400" dirty="0">
              <a:ea typeface="楷体" panose="02010609060101010101" pitchFamily="1" charset="-122"/>
              <a:sym typeface="+mn-ea"/>
            </a:endParaRPr>
          </a:p>
          <a:p>
            <a:endParaRPr sz="2400" dirty="0">
              <a:ea typeface="楷体" panose="02010609060101010101" pitchFamily="1" charset="-122"/>
            </a:endParaRPr>
          </a:p>
        </p:txBody>
      </p:sp>
      <p:pic>
        <p:nvPicPr>
          <p:cNvPr id="3" name="图片 -2147482511" descr="故宫"/>
          <p:cNvPicPr>
            <a:picLocks noChangeAspect="1"/>
          </p:cNvPicPr>
          <p:nvPr/>
        </p:nvPicPr>
        <p:blipFill>
          <a:blip r:embed="rId2"/>
          <a:stretch>
            <a:fillRect/>
          </a:stretch>
        </p:blipFill>
        <p:spPr>
          <a:xfrm>
            <a:off x="3852731" y="2299447"/>
            <a:ext cx="5132941" cy="3334871"/>
          </a:xfrm>
          <a:prstGeom prst="rect">
            <a:avLst/>
          </a:prstGeom>
          <a:noFill/>
          <a:ln w="9525">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887506" y="1716741"/>
            <a:ext cx="7516906" cy="3769659"/>
          </a:xfrm>
        </p:spPr>
        <p:txBody>
          <a:bodyPr>
            <a:normAutofit fontScale="92500"/>
          </a:bodyPr>
          <a:lstStyle/>
          <a:p>
            <a:pPr marL="0" indent="0">
              <a:lnSpc>
                <a:spcPct val="150000"/>
              </a:lnSpc>
              <a:buNone/>
            </a:pPr>
            <a:r>
              <a:rPr sz="2200" b="1" dirty="0" smtClean="0">
                <a:latin typeface="+mn-ea"/>
                <a:sym typeface="+mn-ea"/>
              </a:rPr>
              <a:t>（</a:t>
            </a:r>
            <a:r>
              <a:rPr lang="zh-CN" sz="2200" b="1" dirty="0">
                <a:latin typeface="+mn-ea"/>
                <a:sym typeface="+mn-ea"/>
              </a:rPr>
              <a:t>三</a:t>
            </a:r>
            <a:r>
              <a:rPr sz="2200" b="1" dirty="0">
                <a:latin typeface="+mn-ea"/>
                <a:sym typeface="+mn-ea"/>
              </a:rPr>
              <a:t>）</a:t>
            </a:r>
            <a:r>
              <a:rPr sz="2200" b="1" dirty="0" err="1">
                <a:latin typeface="+mn-ea"/>
                <a:sym typeface="+mn-ea"/>
              </a:rPr>
              <a:t>风景图案的写生要点</a:t>
            </a:r>
            <a:endParaRPr sz="2200" b="1" dirty="0">
              <a:latin typeface="+mn-ea"/>
              <a:sym typeface="+mn-ea"/>
            </a:endParaRPr>
          </a:p>
          <a:p>
            <a:pPr marL="0" indent="0">
              <a:lnSpc>
                <a:spcPct val="150000"/>
              </a:lnSpc>
              <a:buNone/>
            </a:pPr>
            <a:r>
              <a:rPr sz="2200" dirty="0">
                <a:latin typeface="+mn-ea"/>
                <a:sym typeface="+mn-ea"/>
              </a:rPr>
              <a:t>1、注重观察对象的结构特征，忽略对象的明暗光影。</a:t>
            </a:r>
          </a:p>
          <a:p>
            <a:pPr marL="0" indent="0">
              <a:lnSpc>
                <a:spcPct val="150000"/>
              </a:lnSpc>
              <a:buNone/>
            </a:pPr>
            <a:r>
              <a:rPr sz="2200" dirty="0">
                <a:latin typeface="+mn-ea"/>
                <a:sym typeface="+mn-ea"/>
              </a:rPr>
              <a:t>2、注重对象外形大的动态美，忽略对象瞬间形态的细微变化。</a:t>
            </a:r>
          </a:p>
          <a:p>
            <a:pPr marL="0" indent="0">
              <a:lnSpc>
                <a:spcPct val="150000"/>
              </a:lnSpc>
              <a:buNone/>
            </a:pPr>
            <a:r>
              <a:rPr sz="2200" dirty="0">
                <a:latin typeface="+mn-ea"/>
                <a:sym typeface="+mn-ea"/>
              </a:rPr>
              <a:t>3、注重构图的视觉效果，不拘泥于严谨刻板的焦点透视。</a:t>
            </a:r>
          </a:p>
          <a:p>
            <a:pPr marL="0" indent="0">
              <a:lnSpc>
                <a:spcPct val="150000"/>
              </a:lnSpc>
              <a:buNone/>
            </a:pPr>
            <a:r>
              <a:rPr sz="2200" dirty="0">
                <a:latin typeface="+mn-ea"/>
                <a:sym typeface="+mn-ea"/>
              </a:rPr>
              <a:t>4、注重色彩关系的象征性及调和规律，而不去纠缠条件千变万化的奥妙。</a:t>
            </a:r>
          </a:p>
          <a:p>
            <a:endParaRPr sz="2400" dirty="0">
              <a:ea typeface="楷体" panose="02010609060101010101" pitchFamily="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图片 22" descr="http://www2.upweb.net/peradmin/htmlfile/wjp778899/200607170540475350405.gif"/>
          <p:cNvPicPr>
            <a:picLocks noChangeAspect="1"/>
          </p:cNvPicPr>
          <p:nvPr/>
        </p:nvPicPr>
        <p:blipFill>
          <a:blip r:embed="rId2"/>
          <a:stretch>
            <a:fillRect/>
          </a:stretch>
        </p:blipFill>
        <p:spPr>
          <a:xfrm>
            <a:off x="0" y="0"/>
            <a:ext cx="4048125" cy="6267450"/>
          </a:xfrm>
          <a:prstGeom prst="rect">
            <a:avLst/>
          </a:prstGeom>
          <a:noFill/>
          <a:ln w="9525">
            <a:noFill/>
          </a:ln>
        </p:spPr>
      </p:pic>
      <p:pic>
        <p:nvPicPr>
          <p:cNvPr id="64515" name="图片 23" descr="http://www2.upweb.net/peradmin/htmlfile/wjp778899/200607170541117865659.jpg"/>
          <p:cNvPicPr>
            <a:picLocks noChangeAspect="1"/>
          </p:cNvPicPr>
          <p:nvPr/>
        </p:nvPicPr>
        <p:blipFill>
          <a:blip r:embed="rId3"/>
          <a:stretch>
            <a:fillRect/>
          </a:stretch>
        </p:blipFill>
        <p:spPr>
          <a:xfrm>
            <a:off x="4754563" y="0"/>
            <a:ext cx="4389437" cy="6632575"/>
          </a:xfrm>
          <a:prstGeom prst="rect">
            <a:avLst/>
          </a:prstGeom>
          <a:noFill/>
          <a:ln w="9525">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97840" y="854075"/>
            <a:ext cx="8148320" cy="3200400"/>
          </a:xfrm>
        </p:spPr>
        <p:txBody>
          <a:bodyPr>
            <a:normAutofit lnSpcReduction="10000"/>
          </a:bodyPr>
          <a:lstStyle/>
          <a:p>
            <a:pPr>
              <a:lnSpc>
                <a:spcPct val="150000"/>
              </a:lnSpc>
            </a:pPr>
            <a:r>
              <a:rPr lang="zh-CN" sz="2000" b="1">
                <a:latin typeface="宋体-PUA" panose="02010600030101010101" charset="-122"/>
                <a:ea typeface="宋体-PUA" panose="02010600030101010101" charset="-122"/>
                <a:sym typeface="+mn-ea"/>
              </a:rPr>
              <a:t>二</a:t>
            </a:r>
            <a:r>
              <a:rPr sz="2000" b="1">
                <a:latin typeface="宋体-PUA" panose="02010600030101010101" charset="-122"/>
                <a:ea typeface="宋体-PUA" panose="02010600030101010101" charset="-122"/>
                <a:sym typeface="+mn-ea"/>
              </a:rPr>
              <a:t>、风景</a:t>
            </a:r>
            <a:r>
              <a:rPr lang="zh-CN" sz="2000" b="1">
                <a:latin typeface="宋体-PUA" panose="02010600030101010101" charset="-122"/>
                <a:ea typeface="宋体-PUA" panose="02010600030101010101" charset="-122"/>
                <a:sym typeface="+mn-ea"/>
              </a:rPr>
              <a:t>的</a:t>
            </a:r>
            <a:r>
              <a:rPr sz="2000" b="1">
                <a:latin typeface="宋体-PUA" panose="02010600030101010101" charset="-122"/>
                <a:ea typeface="宋体-PUA" panose="02010600030101010101" charset="-122"/>
                <a:sym typeface="+mn-ea"/>
              </a:rPr>
              <a:t>装饰变化</a:t>
            </a:r>
          </a:p>
          <a:p>
            <a:pPr>
              <a:lnSpc>
                <a:spcPct val="150000"/>
              </a:lnSpc>
            </a:pPr>
            <a:r>
              <a:rPr sz="2000" b="1">
                <a:latin typeface="宋体-PUA" panose="02010600030101010101" charset="-122"/>
                <a:ea typeface="宋体-PUA" panose="02010600030101010101" charset="-122"/>
                <a:sym typeface="+mn-ea"/>
              </a:rPr>
              <a:t>（一）风景图案主要元素的装饰变化</a:t>
            </a:r>
          </a:p>
          <a:p>
            <a:pPr>
              <a:lnSpc>
                <a:spcPct val="150000"/>
              </a:lnSpc>
            </a:pPr>
            <a:r>
              <a:rPr sz="2000">
                <a:latin typeface="宋体-PUA" panose="02010600030101010101" charset="-122"/>
                <a:ea typeface="宋体-PUA" panose="02010600030101010101" charset="-122"/>
                <a:sym typeface="+mn-ea"/>
              </a:rPr>
              <a:t>1</a:t>
            </a:r>
            <a:r>
              <a:rPr lang="en-US" sz="2000">
                <a:latin typeface="宋体-PUA" panose="02010600030101010101" charset="-122"/>
                <a:ea typeface="宋体-PUA" panose="02010600030101010101" charset="-122"/>
                <a:sym typeface="+mn-ea"/>
              </a:rPr>
              <a:t>. </a:t>
            </a:r>
            <a:r>
              <a:rPr sz="2000">
                <a:latin typeface="宋体-PUA" panose="02010600030101010101" charset="-122"/>
                <a:ea typeface="宋体-PUA" panose="02010600030101010101" charset="-122"/>
                <a:sym typeface="+mn-ea"/>
              </a:rPr>
              <a:t>树</a:t>
            </a:r>
            <a:r>
              <a:rPr lang="zh-CN" sz="2000">
                <a:latin typeface="宋体-PUA" panose="02010600030101010101" charset="-122"/>
                <a:ea typeface="宋体-PUA" panose="02010600030101010101" charset="-122"/>
                <a:sym typeface="+mn-ea"/>
              </a:rPr>
              <a:t>的变化</a:t>
            </a:r>
          </a:p>
          <a:p>
            <a:pPr>
              <a:lnSpc>
                <a:spcPct val="150000"/>
              </a:lnSpc>
            </a:pPr>
            <a:r>
              <a:rPr sz="2000">
                <a:latin typeface="宋体-PUA" panose="02010600030101010101" charset="-122"/>
                <a:ea typeface="宋体-PUA" panose="02010600030101010101" charset="-122"/>
                <a:sym typeface="+mn-ea"/>
              </a:rPr>
              <a:t>树的刻画是风景图形构成的重要内容，各种树的姿态和叶子的形状因科目的不同而各具有特点，姿态有伞状、尖锥状、球状、向上和倒垂等，树叶则有针形、圆形、椭圆形、三角形等。</a:t>
            </a:r>
          </a:p>
          <a:p>
            <a:pPr>
              <a:lnSpc>
                <a:spcPct val="150000"/>
              </a:lnSpc>
            </a:pPr>
            <a:endParaRPr sz="2000" b="1">
              <a:latin typeface="宋体-PUA" panose="02010600030101010101" charset="-122"/>
              <a:ea typeface="宋体-PUA" panose="02010600030101010101" charset="-122"/>
              <a:sym typeface="+mn-ea"/>
            </a:endParaRPr>
          </a:p>
          <a:p>
            <a:pPr marL="0" indent="0">
              <a:lnSpc>
                <a:spcPct val="150000"/>
              </a:lnSpc>
              <a:buNone/>
            </a:pPr>
            <a:endParaRPr sz="2000">
              <a:latin typeface="宋体-PUA" panose="02010600030101010101" charset="-122"/>
              <a:ea typeface="宋体-PUA" panose="02010600030101010101" charset="-122"/>
              <a:sym typeface="+mn-ea"/>
            </a:endParaRPr>
          </a:p>
          <a:p>
            <a:endParaRPr sz="2000">
              <a:latin typeface="宋体-PUA" panose="02010600030101010101" charset="-122"/>
              <a:ea typeface="宋体-PUA" panose="02010600030101010101" charset="-122"/>
            </a:endParaRPr>
          </a:p>
        </p:txBody>
      </p:sp>
      <p:pic>
        <p:nvPicPr>
          <p:cNvPr id="3" name="图片 -2147482507" descr="tree3"/>
          <p:cNvPicPr>
            <a:picLocks noChangeAspect="1"/>
          </p:cNvPicPr>
          <p:nvPr/>
        </p:nvPicPr>
        <p:blipFill>
          <a:blip r:embed="rId2"/>
          <a:stretch>
            <a:fillRect/>
          </a:stretch>
        </p:blipFill>
        <p:spPr>
          <a:xfrm>
            <a:off x="2598738" y="4525645"/>
            <a:ext cx="2099945" cy="1678940"/>
          </a:xfrm>
          <a:prstGeom prst="rect">
            <a:avLst/>
          </a:prstGeom>
          <a:noFill/>
          <a:ln w="9525">
            <a:noFill/>
          </a:ln>
        </p:spPr>
      </p:pic>
      <p:pic>
        <p:nvPicPr>
          <p:cNvPr id="4" name="图片 -2147482506" descr="tree4"/>
          <p:cNvPicPr>
            <a:picLocks noChangeAspect="1"/>
          </p:cNvPicPr>
          <p:nvPr/>
        </p:nvPicPr>
        <p:blipFill>
          <a:blip r:embed="rId3"/>
          <a:stretch>
            <a:fillRect/>
          </a:stretch>
        </p:blipFill>
        <p:spPr>
          <a:xfrm>
            <a:off x="5335588" y="4525328"/>
            <a:ext cx="2562225" cy="1699895"/>
          </a:xfrm>
          <a:prstGeom prst="rect">
            <a:avLst/>
          </a:prstGeom>
          <a:noFill/>
          <a:ln w="9525">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538480" y="646430"/>
            <a:ext cx="8066405" cy="3200400"/>
          </a:xfrm>
        </p:spPr>
        <p:txBody>
          <a:bodyPr>
            <a:normAutofit/>
          </a:bodyPr>
          <a:lstStyle/>
          <a:p>
            <a:pPr>
              <a:lnSpc>
                <a:spcPct val="150000"/>
              </a:lnSpc>
            </a:pPr>
            <a:r>
              <a:rPr lang="en-US" sz="2000">
                <a:latin typeface="宋体-PUA" panose="02010600030101010101" charset="-122"/>
                <a:ea typeface="宋体-PUA" panose="02010600030101010101" charset="-122"/>
                <a:sym typeface="+mn-ea"/>
              </a:rPr>
              <a:t>2. </a:t>
            </a:r>
            <a:r>
              <a:rPr lang="zh-CN" sz="2000">
                <a:latin typeface="宋体-PUA" panose="02010600030101010101" charset="-122"/>
                <a:ea typeface="宋体-PUA" panose="02010600030101010101" charset="-122"/>
                <a:sym typeface="+mn-ea"/>
              </a:rPr>
              <a:t>云和水的变化</a:t>
            </a:r>
          </a:p>
          <a:p>
            <a:pPr>
              <a:lnSpc>
                <a:spcPct val="150000"/>
              </a:lnSpc>
            </a:pPr>
            <a:r>
              <a:rPr sz="2000">
                <a:latin typeface="宋体-PUA" panose="02010600030101010101" charset="-122"/>
                <a:ea typeface="宋体-PUA" panose="02010600030101010101" charset="-122"/>
                <a:sym typeface="+mn-ea"/>
              </a:rPr>
              <a:t>云和水大多处于运动的状态中，外形游移不定。但它们的运动是具有一定节奏和规律的。水的变化可采用一组形态的重复排列或相似组合，表现一种连绵反复的韵律美。</a:t>
            </a:r>
          </a:p>
          <a:p>
            <a:pPr>
              <a:lnSpc>
                <a:spcPct val="150000"/>
              </a:lnSpc>
            </a:pPr>
            <a:endParaRPr sz="2000" b="1">
              <a:latin typeface="宋体-PUA" panose="02010600030101010101" charset="-122"/>
              <a:ea typeface="宋体-PUA" panose="02010600030101010101" charset="-122"/>
              <a:sym typeface="+mn-ea"/>
            </a:endParaRPr>
          </a:p>
          <a:p>
            <a:pPr marL="0" indent="0">
              <a:lnSpc>
                <a:spcPct val="150000"/>
              </a:lnSpc>
              <a:buNone/>
            </a:pPr>
            <a:endParaRPr sz="2000">
              <a:latin typeface="宋体-PUA" panose="02010600030101010101" charset="-122"/>
              <a:ea typeface="宋体-PUA" panose="02010600030101010101" charset="-122"/>
              <a:sym typeface="+mn-ea"/>
            </a:endParaRPr>
          </a:p>
          <a:p>
            <a:endParaRPr sz="2000">
              <a:latin typeface="宋体-PUA" panose="02010600030101010101" charset="-122"/>
              <a:ea typeface="宋体-PUA" panose="02010600030101010101" charset="-122"/>
            </a:endParaRPr>
          </a:p>
        </p:txBody>
      </p:sp>
      <p:pic>
        <p:nvPicPr>
          <p:cNvPr id="3" name="图片 -2147482505" descr="水1"/>
          <p:cNvPicPr>
            <a:picLocks noChangeAspect="1"/>
          </p:cNvPicPr>
          <p:nvPr/>
        </p:nvPicPr>
        <p:blipFill>
          <a:blip r:embed="rId2"/>
          <a:stretch>
            <a:fillRect/>
          </a:stretch>
        </p:blipFill>
        <p:spPr>
          <a:xfrm>
            <a:off x="5116830" y="4248150"/>
            <a:ext cx="3726180" cy="1296670"/>
          </a:xfrm>
          <a:prstGeom prst="rect">
            <a:avLst/>
          </a:prstGeom>
          <a:noFill/>
          <a:ln w="9525">
            <a:noFill/>
          </a:ln>
        </p:spPr>
      </p:pic>
      <p:pic>
        <p:nvPicPr>
          <p:cNvPr id="4" name="图片 -2147482502" descr="祥云2"/>
          <p:cNvPicPr>
            <a:picLocks noChangeAspect="1"/>
          </p:cNvPicPr>
          <p:nvPr/>
        </p:nvPicPr>
        <p:blipFill>
          <a:blip r:embed="rId3"/>
          <a:stretch>
            <a:fillRect/>
          </a:stretch>
        </p:blipFill>
        <p:spPr>
          <a:xfrm>
            <a:off x="2012950" y="4248150"/>
            <a:ext cx="2760980" cy="1421130"/>
          </a:xfrm>
          <a:prstGeom prst="rect">
            <a:avLst/>
          </a:prstGeom>
          <a:noFill/>
          <a:ln w="9525">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354330" y="2787650"/>
            <a:ext cx="5655945" cy="3200400"/>
          </a:xfrm>
        </p:spPr>
        <p:txBody>
          <a:bodyPr/>
          <a:lstStyle/>
          <a:p>
            <a:pPr>
              <a:lnSpc>
                <a:spcPct val="150000"/>
              </a:lnSpc>
            </a:pPr>
            <a:endParaRPr sz="2000" b="1">
              <a:latin typeface="宋体-PUA" panose="02010600030101010101" charset="-122"/>
              <a:ea typeface="宋体-PUA" panose="02010600030101010101" charset="-122"/>
              <a:sym typeface="+mn-ea"/>
            </a:endParaRPr>
          </a:p>
          <a:p>
            <a:pPr>
              <a:lnSpc>
                <a:spcPct val="150000"/>
              </a:lnSpc>
            </a:pPr>
            <a:r>
              <a:rPr lang="en-US" sz="2000" b="1">
                <a:latin typeface="宋体-PUA" panose="02010600030101010101" charset="-122"/>
                <a:ea typeface="宋体-PUA" panose="02010600030101010101" charset="-122"/>
                <a:sym typeface="+mn-ea"/>
              </a:rPr>
              <a:t>3. </a:t>
            </a:r>
            <a:r>
              <a:rPr lang="zh-CN" sz="2000" b="1">
                <a:latin typeface="宋体-PUA" panose="02010600030101010101" charset="-122"/>
                <a:ea typeface="宋体-PUA" panose="02010600030101010101" charset="-122"/>
                <a:sym typeface="+mn-ea"/>
              </a:rPr>
              <a:t>山与石的变化</a:t>
            </a:r>
          </a:p>
          <a:p>
            <a:pPr>
              <a:lnSpc>
                <a:spcPct val="150000"/>
              </a:lnSpc>
            </a:pPr>
            <a:r>
              <a:rPr sz="2000">
                <a:latin typeface="宋体-PUA" panose="02010600030101010101" charset="-122"/>
                <a:ea typeface="宋体-PUA" panose="02010600030101010101" charset="-122"/>
                <a:sym typeface="+mn-ea"/>
              </a:rPr>
              <a:t>山石的变化着重外形的概括性和脉络的条理性处理。外形可有方、圆、尖角等多种形态的变化；脉络则表现为线条的曲直、粗细，疏密排列，并可进行纹理的添加装饰。</a:t>
            </a:r>
          </a:p>
          <a:p>
            <a:pPr>
              <a:lnSpc>
                <a:spcPct val="150000"/>
              </a:lnSpc>
            </a:pPr>
            <a:endParaRPr sz="2000" b="1">
              <a:latin typeface="宋体-PUA" panose="02010600030101010101" charset="-122"/>
              <a:ea typeface="宋体-PUA" panose="02010600030101010101" charset="-122"/>
              <a:sym typeface="+mn-ea"/>
            </a:endParaRPr>
          </a:p>
          <a:p>
            <a:pPr marL="0" indent="0">
              <a:lnSpc>
                <a:spcPct val="150000"/>
              </a:lnSpc>
              <a:buNone/>
            </a:pPr>
            <a:endParaRPr sz="2000">
              <a:latin typeface="宋体-PUA" panose="02010600030101010101" charset="-122"/>
              <a:ea typeface="宋体-PUA" panose="02010600030101010101" charset="-122"/>
              <a:sym typeface="+mn-ea"/>
            </a:endParaRPr>
          </a:p>
          <a:p>
            <a:endParaRPr sz="2000">
              <a:latin typeface="宋体-PUA" panose="02010600030101010101" charset="-122"/>
              <a:ea typeface="宋体-PUA" panose="02010600030101010101" charset="-122"/>
            </a:endParaRPr>
          </a:p>
        </p:txBody>
      </p:sp>
      <p:pic>
        <p:nvPicPr>
          <p:cNvPr id="3" name="图片 -2147482499" descr="山41"/>
          <p:cNvPicPr>
            <a:picLocks noChangeAspect="1"/>
          </p:cNvPicPr>
          <p:nvPr/>
        </p:nvPicPr>
        <p:blipFill>
          <a:blip r:embed="rId2"/>
          <a:stretch>
            <a:fillRect/>
          </a:stretch>
        </p:blipFill>
        <p:spPr>
          <a:xfrm>
            <a:off x="6113145" y="1770380"/>
            <a:ext cx="2364105" cy="4217670"/>
          </a:xfrm>
          <a:prstGeom prst="rect">
            <a:avLst/>
          </a:prstGeom>
          <a:noFill/>
          <a:ln w="9525">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398145" y="1757680"/>
            <a:ext cx="4228465" cy="4319270"/>
          </a:xfrm>
        </p:spPr>
        <p:txBody>
          <a:bodyPr>
            <a:normAutofit/>
          </a:bodyPr>
          <a:lstStyle/>
          <a:p>
            <a:pPr>
              <a:lnSpc>
                <a:spcPct val="150000"/>
              </a:lnSpc>
            </a:pPr>
            <a:r>
              <a:rPr lang="en-US" sz="2000">
                <a:latin typeface="宋体-PUA" panose="02010600030101010101" charset="-122"/>
                <a:ea typeface="宋体-PUA" panose="02010600030101010101" charset="-122"/>
                <a:sym typeface="+mn-ea"/>
              </a:rPr>
              <a:t>4. </a:t>
            </a:r>
            <a:r>
              <a:rPr lang="zh-CN" sz="2000">
                <a:latin typeface="宋体-PUA" panose="02010600030101010101" charset="-122"/>
                <a:ea typeface="宋体-PUA" panose="02010600030101010101" charset="-122"/>
                <a:sym typeface="+mn-ea"/>
              </a:rPr>
              <a:t>人造景物的装饰变化</a:t>
            </a:r>
          </a:p>
          <a:p>
            <a:pPr>
              <a:lnSpc>
                <a:spcPct val="150000"/>
              </a:lnSpc>
            </a:pPr>
            <a:r>
              <a:rPr sz="2000">
                <a:latin typeface="宋体-PUA" panose="02010600030101010101" charset="-122"/>
                <a:ea typeface="宋体-PUA" panose="02010600030101010101" charset="-122"/>
                <a:sym typeface="+mn-ea"/>
              </a:rPr>
              <a:t>人造景物包括亭台楼阁、车船路桥等</a:t>
            </a:r>
            <a:r>
              <a:rPr lang="zh-CN" sz="2000">
                <a:latin typeface="宋体-PUA" panose="02010600030101010101" charset="-122"/>
                <a:ea typeface="宋体-PUA" panose="02010600030101010101" charset="-122"/>
                <a:sym typeface="+mn-ea"/>
              </a:rPr>
              <a:t>，在图案表现中只需在结构透视等方面进行简化处理，在造型上进一步夸张、美化，追求对象本身的“轮廓美”，并注意与自然景物相结台，使其更富于生命活力。</a:t>
            </a:r>
          </a:p>
          <a:p>
            <a:pPr>
              <a:lnSpc>
                <a:spcPct val="150000"/>
              </a:lnSpc>
            </a:pPr>
            <a:endParaRPr sz="2000" b="1">
              <a:latin typeface="宋体-PUA" panose="02010600030101010101" charset="-122"/>
              <a:ea typeface="宋体-PUA" panose="02010600030101010101" charset="-122"/>
              <a:sym typeface="+mn-ea"/>
            </a:endParaRPr>
          </a:p>
          <a:p>
            <a:pPr marL="0" indent="0">
              <a:lnSpc>
                <a:spcPct val="150000"/>
              </a:lnSpc>
              <a:buNone/>
            </a:pPr>
            <a:endParaRPr sz="2000">
              <a:latin typeface="宋体-PUA" panose="02010600030101010101" charset="-122"/>
              <a:ea typeface="宋体-PUA" panose="02010600030101010101" charset="-122"/>
              <a:sym typeface="+mn-ea"/>
            </a:endParaRPr>
          </a:p>
          <a:p>
            <a:endParaRPr sz="2000">
              <a:latin typeface="宋体-PUA" panose="02010600030101010101" charset="-122"/>
              <a:ea typeface="宋体-PUA" panose="02010600030101010101" charset="-122"/>
            </a:endParaRPr>
          </a:p>
        </p:txBody>
      </p:sp>
      <p:pic>
        <p:nvPicPr>
          <p:cNvPr id="3" name="图片 -2147482493" descr="人造3"/>
          <p:cNvPicPr>
            <a:picLocks noChangeAspect="1"/>
          </p:cNvPicPr>
          <p:nvPr/>
        </p:nvPicPr>
        <p:blipFill>
          <a:blip r:embed="rId2"/>
          <a:stretch>
            <a:fillRect/>
          </a:stretch>
        </p:blipFill>
        <p:spPr>
          <a:xfrm>
            <a:off x="4773930" y="1365250"/>
            <a:ext cx="4127500" cy="4127500"/>
          </a:xfrm>
          <a:prstGeom prst="rect">
            <a:avLst/>
          </a:prstGeom>
          <a:noFill/>
          <a:ln w="9525">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1905000"/>
            <a:ext cx="3844290" cy="4083685"/>
          </a:xfrm>
        </p:spPr>
        <p:txBody>
          <a:bodyPr>
            <a:normAutofit fontScale="92500"/>
          </a:bodyPr>
          <a:lstStyle/>
          <a:p>
            <a:pPr>
              <a:lnSpc>
                <a:spcPct val="150000"/>
              </a:lnSpc>
            </a:pPr>
            <a:r>
              <a:rPr sz="2000" b="1">
                <a:latin typeface="宋体-PUA" panose="02010600030101010101" charset="-122"/>
                <a:ea typeface="宋体-PUA" panose="02010600030101010101" charset="-122"/>
                <a:sym typeface="+mn-ea"/>
              </a:rPr>
              <a:t>（</a:t>
            </a:r>
            <a:r>
              <a:rPr lang="zh-CN" sz="2000" b="1">
                <a:latin typeface="宋体-PUA" panose="02010600030101010101" charset="-122"/>
                <a:ea typeface="宋体-PUA" panose="02010600030101010101" charset="-122"/>
                <a:sym typeface="+mn-ea"/>
              </a:rPr>
              <a:t>二</a:t>
            </a:r>
            <a:r>
              <a:rPr sz="2000" b="1">
                <a:latin typeface="宋体-PUA" panose="02010600030101010101" charset="-122"/>
                <a:ea typeface="宋体-PUA" panose="02010600030101010101" charset="-122"/>
                <a:sym typeface="+mn-ea"/>
              </a:rPr>
              <a:t>）风景图案的构图与透视</a:t>
            </a:r>
          </a:p>
          <a:p>
            <a:pPr>
              <a:lnSpc>
                <a:spcPct val="150000"/>
              </a:lnSpc>
            </a:pPr>
            <a:r>
              <a:rPr lang="en-US" sz="2000" b="1">
                <a:latin typeface="宋体-PUA" panose="02010600030101010101" charset="-122"/>
                <a:ea typeface="宋体-PUA" panose="02010600030101010101" charset="-122"/>
                <a:sym typeface="+mn-ea"/>
              </a:rPr>
              <a:t>1. </a:t>
            </a:r>
            <a:r>
              <a:rPr lang="zh-CN" sz="2000" b="1">
                <a:latin typeface="宋体-PUA" panose="02010600030101010101" charset="-122"/>
                <a:ea typeface="宋体-PUA" panose="02010600030101010101" charset="-122"/>
                <a:sym typeface="+mn-ea"/>
              </a:rPr>
              <a:t>层叠式构图</a:t>
            </a:r>
          </a:p>
          <a:p>
            <a:pPr>
              <a:lnSpc>
                <a:spcPct val="150000"/>
              </a:lnSpc>
            </a:pPr>
            <a:r>
              <a:rPr sz="2000">
                <a:latin typeface="宋体-PUA" panose="02010600030101010101" charset="-122"/>
                <a:ea typeface="宋体-PUA" panose="02010600030101010101" charset="-122"/>
                <a:sym typeface="+mn-ea"/>
              </a:rPr>
              <a:t>层叠式构图也称为</a:t>
            </a:r>
            <a:r>
              <a:rPr sz="2000" b="1">
                <a:solidFill>
                  <a:srgbClr val="FF0000"/>
                </a:solidFill>
                <a:latin typeface="宋体-PUA" panose="02010600030101010101" charset="-122"/>
                <a:ea typeface="宋体-PUA" panose="02010600030101010101" charset="-122"/>
                <a:sym typeface="+mn-ea"/>
              </a:rPr>
              <a:t>多视点景物组合构图</a:t>
            </a:r>
            <a:r>
              <a:rPr sz="2000">
                <a:latin typeface="宋体-PUA" panose="02010600030101010101" charset="-122"/>
                <a:ea typeface="宋体-PUA" panose="02010600030101010101" charset="-122"/>
                <a:sym typeface="+mn-ea"/>
              </a:rPr>
              <a:t>，这种构图方式类似于中国山水画中的散点透视法，把不同视点、不同视角所看到的景物有机地组合在一起，打破正常的空间顺序和结构关系。</a:t>
            </a:r>
          </a:p>
          <a:p>
            <a:pPr>
              <a:lnSpc>
                <a:spcPct val="150000"/>
              </a:lnSpc>
            </a:pPr>
            <a:endParaRPr sz="2000" b="1">
              <a:latin typeface="宋体-PUA" panose="02010600030101010101" charset="-122"/>
              <a:ea typeface="宋体-PUA" panose="02010600030101010101" charset="-122"/>
              <a:sym typeface="+mn-ea"/>
            </a:endParaRPr>
          </a:p>
          <a:p>
            <a:pPr marL="0" indent="0">
              <a:lnSpc>
                <a:spcPct val="150000"/>
              </a:lnSpc>
              <a:buNone/>
            </a:pPr>
            <a:endParaRPr sz="2000">
              <a:latin typeface="宋体-PUA" panose="02010600030101010101" charset="-122"/>
              <a:ea typeface="宋体-PUA" panose="02010600030101010101" charset="-122"/>
              <a:sym typeface="+mn-ea"/>
            </a:endParaRPr>
          </a:p>
          <a:p>
            <a:endParaRPr sz="2000">
              <a:latin typeface="宋体-PUA" panose="02010600030101010101" charset="-122"/>
              <a:ea typeface="宋体-PUA" panose="02010600030101010101" charset="-122"/>
            </a:endParaRPr>
          </a:p>
        </p:txBody>
      </p:sp>
      <p:pic>
        <p:nvPicPr>
          <p:cNvPr id="3" name="图片 -2147482491" descr="层叠式1"/>
          <p:cNvPicPr>
            <a:picLocks noChangeAspect="1"/>
          </p:cNvPicPr>
          <p:nvPr/>
        </p:nvPicPr>
        <p:blipFill>
          <a:blip r:embed="rId2"/>
          <a:stretch>
            <a:fillRect/>
          </a:stretch>
        </p:blipFill>
        <p:spPr>
          <a:xfrm>
            <a:off x="4552315" y="1905000"/>
            <a:ext cx="4575175" cy="3606165"/>
          </a:xfrm>
          <a:prstGeom prst="rect">
            <a:avLst/>
          </a:prstGeom>
          <a:noFill/>
          <a:ln w="9525">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1905000"/>
            <a:ext cx="3947795" cy="4348480"/>
          </a:xfrm>
        </p:spPr>
        <p:txBody>
          <a:bodyPr>
            <a:normAutofit/>
          </a:bodyPr>
          <a:lstStyle/>
          <a:p>
            <a:pPr>
              <a:lnSpc>
                <a:spcPct val="150000"/>
              </a:lnSpc>
            </a:pPr>
            <a:r>
              <a:rPr sz="2000" b="1">
                <a:latin typeface="宋体-PUA" panose="02010600030101010101" charset="-122"/>
                <a:ea typeface="宋体-PUA" panose="02010600030101010101" charset="-122"/>
                <a:sym typeface="+mn-ea"/>
              </a:rPr>
              <a:t>2</a:t>
            </a:r>
            <a:r>
              <a:rPr lang="en-US" sz="2000" b="1">
                <a:latin typeface="宋体-PUA" panose="02010600030101010101" charset="-122"/>
                <a:ea typeface="宋体-PUA" panose="02010600030101010101" charset="-122"/>
                <a:sym typeface="+mn-ea"/>
              </a:rPr>
              <a:t>. </a:t>
            </a:r>
            <a:r>
              <a:rPr sz="2000" b="1">
                <a:latin typeface="宋体-PUA" panose="02010600030101010101" charset="-122"/>
                <a:ea typeface="宋体-PUA" panose="02010600030101010101" charset="-122"/>
                <a:sym typeface="+mn-ea"/>
              </a:rPr>
              <a:t>平面体构图</a:t>
            </a:r>
          </a:p>
          <a:p>
            <a:pPr>
              <a:lnSpc>
                <a:spcPct val="150000"/>
              </a:lnSpc>
            </a:pPr>
            <a:r>
              <a:rPr sz="2000">
                <a:latin typeface="宋体-PUA" panose="02010600030101010101" charset="-122"/>
                <a:ea typeface="宋体-PUA" panose="02010600030101010101" charset="-122"/>
                <a:sym typeface="+mn-ea"/>
              </a:rPr>
              <a:t>平面体构图近似图形的</a:t>
            </a:r>
            <a:r>
              <a:rPr sz="2000" b="1">
                <a:solidFill>
                  <a:srgbClr val="FF0000"/>
                </a:solidFill>
                <a:latin typeface="宋体-PUA" panose="02010600030101010101" charset="-122"/>
                <a:ea typeface="宋体-PUA" panose="02010600030101010101" charset="-122"/>
                <a:sym typeface="+mn-ea"/>
              </a:rPr>
              <a:t>影绘形式，</a:t>
            </a:r>
            <a:r>
              <a:rPr sz="2000">
                <a:latin typeface="宋体-PUA" panose="02010600030101010101" charset="-122"/>
                <a:ea typeface="宋体-PUA" panose="02010600030101010101" charset="-122"/>
                <a:sym typeface="+mn-ea"/>
              </a:rPr>
              <a:t>其所表现的物象均是以一个最佳视角所观看的平面化造型呈现于画面。形象不分前后、大小，上下左右分布排列，充分利用画面空间。</a:t>
            </a:r>
          </a:p>
          <a:p>
            <a:pPr>
              <a:lnSpc>
                <a:spcPct val="150000"/>
              </a:lnSpc>
            </a:pPr>
            <a:endParaRPr sz="2000" b="1">
              <a:latin typeface="宋体-PUA" panose="02010600030101010101" charset="-122"/>
              <a:ea typeface="宋体-PUA" panose="02010600030101010101" charset="-122"/>
              <a:sym typeface="+mn-ea"/>
            </a:endParaRPr>
          </a:p>
          <a:p>
            <a:pPr marL="0" indent="0">
              <a:lnSpc>
                <a:spcPct val="150000"/>
              </a:lnSpc>
              <a:buNone/>
            </a:pPr>
            <a:endParaRPr sz="2000">
              <a:latin typeface="宋体-PUA" panose="02010600030101010101" charset="-122"/>
              <a:ea typeface="宋体-PUA" panose="02010600030101010101" charset="-122"/>
              <a:sym typeface="+mn-ea"/>
            </a:endParaRPr>
          </a:p>
          <a:p>
            <a:endParaRPr sz="2000">
              <a:latin typeface="宋体-PUA" panose="02010600030101010101" charset="-122"/>
              <a:ea typeface="宋体-PUA" panose="02010600030101010101" charset="-122"/>
            </a:endParaRPr>
          </a:p>
        </p:txBody>
      </p:sp>
      <p:pic>
        <p:nvPicPr>
          <p:cNvPr id="3" name="图片 -2147482488" descr="剪纸1"/>
          <p:cNvPicPr>
            <a:picLocks noChangeAspect="1"/>
          </p:cNvPicPr>
          <p:nvPr/>
        </p:nvPicPr>
        <p:blipFill>
          <a:blip r:embed="rId2"/>
          <a:stretch>
            <a:fillRect/>
          </a:stretch>
        </p:blipFill>
        <p:spPr>
          <a:xfrm>
            <a:off x="4316095" y="2067560"/>
            <a:ext cx="4823460" cy="3147060"/>
          </a:xfrm>
          <a:prstGeom prst="rect">
            <a:avLst/>
          </a:prstGeom>
          <a:noFill/>
          <a:ln w="9525">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57200" y="1905000"/>
            <a:ext cx="4653915" cy="3200400"/>
          </a:xfrm>
        </p:spPr>
        <p:txBody>
          <a:bodyPr>
            <a:normAutofit/>
          </a:bodyPr>
          <a:lstStyle/>
          <a:p>
            <a:pPr>
              <a:lnSpc>
                <a:spcPct val="150000"/>
              </a:lnSpc>
            </a:pPr>
            <a:r>
              <a:rPr lang="en-US" sz="2000" b="1" dirty="0">
                <a:latin typeface="+mn-ea"/>
                <a:sym typeface="+mn-ea"/>
              </a:rPr>
              <a:t>3. </a:t>
            </a:r>
            <a:r>
              <a:rPr sz="2000" b="1" dirty="0">
                <a:latin typeface="+mn-ea"/>
                <a:sym typeface="+mn-ea"/>
              </a:rPr>
              <a:t>立面体构图</a:t>
            </a:r>
          </a:p>
          <a:p>
            <a:pPr>
              <a:lnSpc>
                <a:spcPct val="150000"/>
              </a:lnSpc>
            </a:pPr>
            <a:r>
              <a:rPr sz="2000" dirty="0">
                <a:latin typeface="宋体-PUA" panose="02010600030101010101" charset="-122"/>
                <a:ea typeface="宋体-PUA" panose="02010600030101010101" charset="-122"/>
                <a:sym typeface="+mn-ea"/>
              </a:rPr>
              <a:t>立面体构图时完全按照透视原理的画法，在绘图透视中，一般分为</a:t>
            </a:r>
            <a:r>
              <a:rPr sz="2000" b="1" dirty="0">
                <a:solidFill>
                  <a:srgbClr val="FF0000"/>
                </a:solidFill>
                <a:latin typeface="宋体-PUA" panose="02010600030101010101" charset="-122"/>
                <a:ea typeface="宋体-PUA" panose="02010600030101010101" charset="-122"/>
                <a:sym typeface="+mn-ea"/>
              </a:rPr>
              <a:t>一点透视、两点透视和三点透视</a:t>
            </a:r>
            <a:r>
              <a:rPr sz="2000" dirty="0">
                <a:latin typeface="宋体-PUA" panose="02010600030101010101" charset="-122"/>
                <a:ea typeface="宋体-PUA" panose="02010600030101010101" charset="-122"/>
                <a:sym typeface="+mn-ea"/>
              </a:rPr>
              <a:t>。立面体构图要求画面具有立体感和空间感，有近大远小的变化和透视关系。</a:t>
            </a:r>
          </a:p>
          <a:p>
            <a:pPr>
              <a:lnSpc>
                <a:spcPct val="150000"/>
              </a:lnSpc>
            </a:pPr>
            <a:endParaRPr sz="2000" b="1" dirty="0">
              <a:latin typeface="宋体-PUA" panose="02010600030101010101" charset="-122"/>
              <a:ea typeface="宋体-PUA" panose="02010600030101010101" charset="-122"/>
              <a:sym typeface="+mn-ea"/>
            </a:endParaRPr>
          </a:p>
          <a:p>
            <a:pPr marL="0" indent="0">
              <a:lnSpc>
                <a:spcPct val="150000"/>
              </a:lnSpc>
              <a:buNone/>
            </a:pPr>
            <a:endParaRPr sz="2000" dirty="0">
              <a:latin typeface="宋体-PUA" panose="02010600030101010101" charset="-122"/>
              <a:ea typeface="宋体-PUA" panose="02010600030101010101" charset="-122"/>
              <a:sym typeface="+mn-ea"/>
            </a:endParaRPr>
          </a:p>
          <a:p>
            <a:endParaRPr sz="2000" dirty="0">
              <a:latin typeface="宋体-PUA" panose="02010600030101010101" charset="-122"/>
              <a:ea typeface="宋体-PUA" panose="02010600030101010101" charset="-122"/>
            </a:endParaRPr>
          </a:p>
        </p:txBody>
      </p:sp>
      <p:pic>
        <p:nvPicPr>
          <p:cNvPr id="3" name="图片 -2147482484" descr="立面构图1"/>
          <p:cNvPicPr>
            <a:picLocks noChangeAspect="1"/>
          </p:cNvPicPr>
          <p:nvPr/>
        </p:nvPicPr>
        <p:blipFill>
          <a:blip r:embed="rId2"/>
          <a:stretch>
            <a:fillRect/>
          </a:stretch>
        </p:blipFill>
        <p:spPr>
          <a:xfrm>
            <a:off x="5271770" y="2044700"/>
            <a:ext cx="3082290" cy="3060700"/>
          </a:xfrm>
          <a:prstGeom prst="rect">
            <a:avLst/>
          </a:prstGeom>
          <a:noFill/>
          <a:ln w="9525">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438785" y="1507490"/>
            <a:ext cx="8267065" cy="4333240"/>
          </a:xfrm>
        </p:spPr>
        <p:txBody>
          <a:bodyPr>
            <a:normAutofit fontScale="97500" lnSpcReduction="10000"/>
          </a:bodyPr>
          <a:lstStyle/>
          <a:p>
            <a:pPr>
              <a:lnSpc>
                <a:spcPct val="150000"/>
              </a:lnSpc>
            </a:pPr>
            <a:r>
              <a:rPr sz="2400" b="1">
                <a:latin typeface="宋体-PUA" panose="02010600030101010101" charset="-122"/>
                <a:ea typeface="宋体-PUA" panose="02010600030101010101" charset="-122"/>
                <a:sym typeface="+mn-ea"/>
              </a:rPr>
              <a:t>三、风景图案设计要点</a:t>
            </a:r>
          </a:p>
          <a:p>
            <a:pPr>
              <a:lnSpc>
                <a:spcPct val="150000"/>
              </a:lnSpc>
            </a:pPr>
            <a:r>
              <a:rPr sz="2400">
                <a:latin typeface="宋体-PUA" panose="02010600030101010101" charset="-122"/>
                <a:ea typeface="宋体-PUA" panose="02010600030101010101" charset="-122"/>
                <a:sym typeface="+mn-ea"/>
              </a:rPr>
              <a:t>（一）追求风景图案的意境美。</a:t>
            </a:r>
          </a:p>
          <a:p>
            <a:pPr>
              <a:lnSpc>
                <a:spcPct val="150000"/>
              </a:lnSpc>
            </a:pPr>
            <a:r>
              <a:rPr sz="2400">
                <a:latin typeface="宋体-PUA" panose="02010600030101010101" charset="-122"/>
                <a:ea typeface="宋体-PUA" panose="02010600030101010101" charset="-122"/>
                <a:sym typeface="+mn-ea"/>
              </a:rPr>
              <a:t>（二）表现典型景物，区分不同场景。</a:t>
            </a:r>
          </a:p>
          <a:p>
            <a:pPr>
              <a:lnSpc>
                <a:spcPct val="150000"/>
              </a:lnSpc>
            </a:pPr>
            <a:r>
              <a:rPr sz="2400">
                <a:latin typeface="宋体-PUA" panose="02010600030101010101" charset="-122"/>
                <a:ea typeface="宋体-PUA" panose="02010600030101010101" charset="-122"/>
                <a:sym typeface="+mn-ea"/>
              </a:rPr>
              <a:t>（三）</a:t>
            </a:r>
            <a:r>
              <a:rPr sz="2400" b="1">
                <a:solidFill>
                  <a:srgbClr val="FF0000"/>
                </a:solidFill>
                <a:latin typeface="宋体-PUA" panose="02010600030101010101" charset="-122"/>
                <a:ea typeface="宋体-PUA" panose="02010600030101010101" charset="-122"/>
                <a:sym typeface="+mn-ea"/>
              </a:rPr>
              <a:t>分清景物的主次，明确空间层次感。</a:t>
            </a:r>
          </a:p>
          <a:p>
            <a:pPr>
              <a:lnSpc>
                <a:spcPct val="150000"/>
              </a:lnSpc>
            </a:pPr>
            <a:r>
              <a:rPr sz="2400">
                <a:latin typeface="宋体-PUA" panose="02010600030101010101" charset="-122"/>
                <a:ea typeface="宋体-PUA" panose="02010600030101010101" charset="-122"/>
                <a:sym typeface="+mn-ea"/>
              </a:rPr>
              <a:t>（四）突破常规，</a:t>
            </a:r>
            <a:r>
              <a:rPr sz="2400" b="1">
                <a:solidFill>
                  <a:srgbClr val="FF0000"/>
                </a:solidFill>
                <a:latin typeface="宋体-PUA" panose="02010600030101010101" charset="-122"/>
                <a:ea typeface="宋体-PUA" panose="02010600030101010101" charset="-122"/>
                <a:sym typeface="+mn-ea"/>
              </a:rPr>
              <a:t>打破景物原有的正常比例关系。</a:t>
            </a:r>
          </a:p>
          <a:p>
            <a:pPr>
              <a:lnSpc>
                <a:spcPct val="150000"/>
              </a:lnSpc>
            </a:pPr>
            <a:r>
              <a:rPr sz="2400">
                <a:latin typeface="宋体-PUA" panose="02010600030101010101" charset="-122"/>
                <a:ea typeface="宋体-PUA" panose="02010600030101010101" charset="-122"/>
                <a:sym typeface="+mn-ea"/>
              </a:rPr>
              <a:t>（五）灵活运用平面体构图和层叠式构图，</a:t>
            </a:r>
            <a:r>
              <a:rPr sz="2400" b="1">
                <a:solidFill>
                  <a:srgbClr val="FF0000"/>
                </a:solidFill>
                <a:latin typeface="宋体-PUA" panose="02010600030101010101" charset="-122"/>
                <a:ea typeface="宋体-PUA" panose="02010600030101010101" charset="-122"/>
                <a:sym typeface="+mn-ea"/>
              </a:rPr>
              <a:t>创造新奇的风景</a:t>
            </a:r>
            <a:r>
              <a:rPr sz="2400">
                <a:latin typeface="宋体-PUA" panose="02010600030101010101" charset="-122"/>
                <a:ea typeface="宋体-PUA" panose="02010600030101010101" charset="-122"/>
                <a:sym typeface="+mn-ea"/>
              </a:rPr>
              <a:t>画面。</a:t>
            </a:r>
          </a:p>
          <a:p>
            <a:pPr>
              <a:lnSpc>
                <a:spcPct val="150000"/>
              </a:lnSpc>
            </a:pPr>
            <a:endParaRPr sz="2400" b="1">
              <a:latin typeface="宋体-PUA" panose="02010600030101010101" charset="-122"/>
              <a:ea typeface="宋体-PUA" panose="02010600030101010101" charset="-122"/>
              <a:sym typeface="+mn-ea"/>
            </a:endParaRPr>
          </a:p>
          <a:p>
            <a:pPr marL="0" indent="0">
              <a:lnSpc>
                <a:spcPct val="150000"/>
              </a:lnSpc>
              <a:buNone/>
            </a:pPr>
            <a:endParaRPr sz="2400">
              <a:latin typeface="宋体-PUA" panose="02010600030101010101" charset="-122"/>
              <a:ea typeface="宋体-PUA" panose="02010600030101010101" charset="-122"/>
              <a:sym typeface="+mn-ea"/>
            </a:endParaRPr>
          </a:p>
          <a:p>
            <a:endParaRPr sz="2400">
              <a:latin typeface="宋体-PUA" panose="02010600030101010101" charset="-122"/>
              <a:ea typeface="宋体-PUA" panose="02010600030101010101"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ph type="body" idx="1"/>
          </p:nvPr>
        </p:nvSpPr>
        <p:spPr>
          <a:xfrm>
            <a:off x="695325" y="1334135"/>
            <a:ext cx="8004175" cy="3200400"/>
          </a:xfrm>
        </p:spPr>
        <p:txBody>
          <a:bodyPr>
            <a:normAutofit/>
          </a:bodyPr>
          <a:lstStyle/>
          <a:p>
            <a:pPr>
              <a:lnSpc>
                <a:spcPct val="150000"/>
              </a:lnSpc>
            </a:pPr>
            <a:r>
              <a:rPr sz="2000" b="1">
                <a:latin typeface="宋体-PUA" panose="02010600030101010101" charset="-122"/>
                <a:ea typeface="宋体-PUA" panose="02010600030101010101" charset="-122"/>
                <a:sym typeface="+mn-ea"/>
              </a:rPr>
              <a:t>一、数字装饰图案的概念与优势</a:t>
            </a:r>
          </a:p>
          <a:p>
            <a:pPr>
              <a:lnSpc>
                <a:spcPct val="150000"/>
              </a:lnSpc>
            </a:pPr>
            <a:r>
              <a:rPr sz="2000">
                <a:latin typeface="宋体-PUA" panose="02010600030101010101" charset="-122"/>
                <a:ea typeface="宋体-PUA" panose="02010600030101010101" charset="-122"/>
                <a:sym typeface="+mn-ea"/>
              </a:rPr>
              <a:t>（一）使用计算机进行装饰图案设计，便于修改，设计周期短。</a:t>
            </a:r>
          </a:p>
          <a:p>
            <a:pPr>
              <a:lnSpc>
                <a:spcPct val="150000"/>
              </a:lnSpc>
            </a:pPr>
            <a:r>
              <a:rPr sz="2000">
                <a:latin typeface="宋体-PUA" panose="02010600030101010101" charset="-122"/>
                <a:ea typeface="宋体-PUA" panose="02010600030101010101" charset="-122"/>
                <a:sym typeface="+mn-ea"/>
              </a:rPr>
              <a:t>（二）方便预览配色方案。</a:t>
            </a:r>
          </a:p>
          <a:p>
            <a:pPr>
              <a:lnSpc>
                <a:spcPct val="150000"/>
              </a:lnSpc>
            </a:pPr>
            <a:r>
              <a:rPr sz="2000">
                <a:latin typeface="宋体-PUA" panose="02010600030101010101" charset="-122"/>
                <a:ea typeface="宋体-PUA" panose="02010600030101010101" charset="-122"/>
                <a:sym typeface="+mn-ea"/>
              </a:rPr>
              <a:t>（三）方便绘制有规律性、重复性的图案。</a:t>
            </a:r>
          </a:p>
          <a:p>
            <a:pPr>
              <a:lnSpc>
                <a:spcPct val="150000"/>
              </a:lnSpc>
            </a:pPr>
            <a:r>
              <a:rPr sz="2000">
                <a:latin typeface="宋体-PUA" panose="02010600030101010101" charset="-122"/>
                <a:ea typeface="宋体-PUA" panose="02010600030101010101" charset="-122"/>
                <a:sym typeface="+mn-ea"/>
              </a:rPr>
              <a:t>（四）实现丰富的艺术表现形式。</a:t>
            </a:r>
          </a:p>
          <a:p>
            <a:endParaRPr sz="2400" b="1">
              <a:latin typeface="华文楷体" panose="02010600040101010101" charset="-122"/>
              <a:ea typeface="华文楷体" panose="02010600040101010101" charset="-122"/>
              <a:sym typeface="+mn-ea"/>
            </a:endParaRPr>
          </a:p>
          <a:p>
            <a:pPr marL="0" indent="0">
              <a:buNone/>
            </a:pPr>
            <a:endParaRPr sz="2400">
              <a:ea typeface="楷体" panose="02010609060101010101" pitchFamily="1" charset="-122"/>
              <a:sym typeface="+mn-ea"/>
            </a:endParaRPr>
          </a:p>
          <a:p>
            <a:endParaRPr sz="2400">
              <a:ea typeface="楷体" panose="02010609060101010101" pitchFamily="1" charset="-122"/>
            </a:endParaRPr>
          </a:p>
        </p:txBody>
      </p:sp>
      <p:pic>
        <p:nvPicPr>
          <p:cNvPr id="3" name="图片 -2147482471" descr="体操人物"/>
          <p:cNvPicPr>
            <a:picLocks noChangeAspect="1"/>
          </p:cNvPicPr>
          <p:nvPr/>
        </p:nvPicPr>
        <p:blipFill>
          <a:blip r:embed="rId2"/>
          <a:stretch>
            <a:fillRect/>
          </a:stretch>
        </p:blipFill>
        <p:spPr>
          <a:xfrm>
            <a:off x="1189990" y="4376420"/>
            <a:ext cx="3245485" cy="2471420"/>
          </a:xfrm>
          <a:prstGeom prst="rect">
            <a:avLst/>
          </a:prstGeom>
          <a:noFill/>
          <a:ln w="9525">
            <a:noFill/>
          </a:ln>
        </p:spPr>
      </p:pic>
      <p:pic>
        <p:nvPicPr>
          <p:cNvPr id="4" name="图片 -2147482470" descr="1数码印刷"/>
          <p:cNvPicPr>
            <a:picLocks noChangeAspect="1"/>
          </p:cNvPicPr>
          <p:nvPr/>
        </p:nvPicPr>
        <p:blipFill>
          <a:blip r:embed="rId3"/>
          <a:stretch>
            <a:fillRect/>
          </a:stretch>
        </p:blipFill>
        <p:spPr>
          <a:xfrm>
            <a:off x="4552315" y="4376420"/>
            <a:ext cx="3317240" cy="2439035"/>
          </a:xfrm>
          <a:prstGeom prst="rect">
            <a:avLst/>
          </a:prstGeom>
          <a:noFill/>
          <a:ln w="9525">
            <a:noFill/>
          </a:ln>
        </p:spPr>
      </p:pic>
      <p:sp>
        <p:nvSpPr>
          <p:cNvPr id="66571" name="矩形 66570"/>
          <p:cNvSpPr/>
          <p:nvPr/>
        </p:nvSpPr>
        <p:spPr>
          <a:xfrm>
            <a:off x="0" y="651510"/>
            <a:ext cx="5283200" cy="609600"/>
          </a:xfrm>
          <a:prstGeom prst="rect">
            <a:avLst/>
          </a:prstGeom>
          <a:solidFill>
            <a:schemeClr val="tx1"/>
          </a:solidFill>
          <a:ln w="9525" cap="flat" cmpd="sng">
            <a:solidFill>
              <a:schemeClr val="tx1"/>
            </a:solidFill>
            <a:prstDash val="solid"/>
            <a:miter/>
            <a:headEnd type="none" w="med" len="med"/>
            <a:tailEnd type="none" w="med" len="med"/>
          </a:ln>
        </p:spPr>
        <p:txBody>
          <a:bodyPr/>
          <a:lstStyle/>
          <a:p>
            <a:endParaRPr lang="zh-CN" altLang="en-US"/>
          </a:p>
        </p:txBody>
      </p:sp>
      <p:sp>
        <p:nvSpPr>
          <p:cNvPr id="2" name="标题 6145"/>
          <p:cNvSpPr>
            <a:spLocks noGrp="1"/>
          </p:cNvSpPr>
          <p:nvPr/>
        </p:nvSpPr>
        <p:spPr>
          <a:xfrm>
            <a:off x="695325" y="635000"/>
            <a:ext cx="4646295" cy="67183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pPr algn="l"/>
            <a:r>
              <a:rPr lang="zh-CN" altLang="en-US" sz="2800">
                <a:solidFill>
                  <a:srgbClr val="92D050"/>
                </a:solidFill>
                <a:latin typeface="黑体" panose="02010609060101010101" pitchFamily="49" charset="-122"/>
                <a:ea typeface="黑体" panose="02010609060101010101" pitchFamily="49" charset="-122"/>
                <a:sym typeface="+mn-ea"/>
              </a:rPr>
              <a:t>数字装饰图案的设计与表现</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147482460" descr="卡通狐狸图案绘制"/>
          <p:cNvPicPr>
            <a:picLocks noChangeAspect="1"/>
          </p:cNvPicPr>
          <p:nvPr/>
        </p:nvPicPr>
        <p:blipFill>
          <a:blip r:embed="rId2"/>
          <a:stretch>
            <a:fillRect/>
          </a:stretch>
        </p:blipFill>
        <p:spPr>
          <a:xfrm>
            <a:off x="211455" y="2237105"/>
            <a:ext cx="2861945" cy="2861945"/>
          </a:xfrm>
          <a:prstGeom prst="rect">
            <a:avLst/>
          </a:prstGeom>
          <a:noFill/>
          <a:ln w="9525">
            <a:noFill/>
          </a:ln>
        </p:spPr>
      </p:pic>
      <p:sp>
        <p:nvSpPr>
          <p:cNvPr id="66571" name="矩形 66570"/>
          <p:cNvSpPr/>
          <p:nvPr/>
        </p:nvSpPr>
        <p:spPr>
          <a:xfrm>
            <a:off x="0" y="666115"/>
            <a:ext cx="4060825" cy="609600"/>
          </a:xfrm>
          <a:prstGeom prst="rect">
            <a:avLst/>
          </a:prstGeom>
          <a:solidFill>
            <a:schemeClr val="tx1"/>
          </a:solidFill>
          <a:ln w="9525" cap="flat" cmpd="sng">
            <a:solidFill>
              <a:schemeClr val="tx1"/>
            </a:solidFill>
            <a:prstDash val="solid"/>
            <a:miter/>
            <a:headEnd type="none" w="med" len="med"/>
            <a:tailEnd type="none" w="med" len="med"/>
          </a:ln>
        </p:spPr>
        <p:txBody>
          <a:bodyPr/>
          <a:lstStyle/>
          <a:p>
            <a:endParaRPr lang="zh-CN" altLang="en-US"/>
          </a:p>
        </p:txBody>
      </p:sp>
      <p:sp>
        <p:nvSpPr>
          <p:cNvPr id="2" name="标题 6145"/>
          <p:cNvSpPr>
            <a:spLocks noGrp="1"/>
          </p:cNvSpPr>
          <p:nvPr/>
        </p:nvSpPr>
        <p:spPr>
          <a:xfrm>
            <a:off x="972820" y="399415"/>
            <a:ext cx="3998595" cy="11430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a:lstStyle>
          <a:p>
            <a:pPr algn="l"/>
            <a:r>
              <a:rPr lang="zh-CN" altLang="en-US" sz="2800">
                <a:solidFill>
                  <a:srgbClr val="92D050"/>
                </a:solidFill>
                <a:latin typeface="黑体" panose="02010609060101010101" pitchFamily="49" charset="-122"/>
                <a:ea typeface="黑体" panose="02010609060101010101" pitchFamily="49" charset="-122"/>
                <a:sym typeface="+mn-ea"/>
              </a:rPr>
              <a:t>数字装饰图案设计</a:t>
            </a:r>
          </a:p>
        </p:txBody>
      </p:sp>
      <p:pic>
        <p:nvPicPr>
          <p:cNvPr id="6" name="图片 -2147482430" descr="范例1"/>
          <p:cNvPicPr>
            <a:picLocks noChangeAspect="1"/>
          </p:cNvPicPr>
          <p:nvPr/>
        </p:nvPicPr>
        <p:blipFill>
          <a:blip r:embed="rId3"/>
          <a:stretch>
            <a:fillRect/>
          </a:stretch>
        </p:blipFill>
        <p:spPr>
          <a:xfrm>
            <a:off x="3126740" y="2237105"/>
            <a:ext cx="2861945" cy="2861945"/>
          </a:xfrm>
          <a:prstGeom prst="rect">
            <a:avLst/>
          </a:prstGeom>
          <a:noFill/>
          <a:ln w="9525">
            <a:noFill/>
          </a:ln>
        </p:spPr>
      </p:pic>
      <p:pic>
        <p:nvPicPr>
          <p:cNvPr id="7" name="图片 -2147482448" descr="范例8"/>
          <p:cNvPicPr>
            <a:picLocks noChangeAspect="1"/>
          </p:cNvPicPr>
          <p:nvPr/>
        </p:nvPicPr>
        <p:blipFill>
          <a:blip r:embed="rId4"/>
          <a:stretch>
            <a:fillRect/>
          </a:stretch>
        </p:blipFill>
        <p:spPr>
          <a:xfrm>
            <a:off x="6034405" y="2237105"/>
            <a:ext cx="2862580" cy="2862580"/>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图片 24" descr="http://www2.upweb.net/peradmin/htmlfile/wjp778899/200607170541399971440.jpg"/>
          <p:cNvPicPr>
            <a:picLocks noChangeAspect="1"/>
          </p:cNvPicPr>
          <p:nvPr/>
        </p:nvPicPr>
        <p:blipFill>
          <a:blip r:embed="rId2"/>
          <a:stretch>
            <a:fillRect/>
          </a:stretch>
        </p:blipFill>
        <p:spPr>
          <a:xfrm>
            <a:off x="2627313" y="0"/>
            <a:ext cx="3951287" cy="6597650"/>
          </a:xfrm>
          <a:prstGeom prst="rect">
            <a:avLst/>
          </a:prstGeom>
          <a:noFill/>
          <a:ln w="9525">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1" name="矩形 122890"/>
          <p:cNvSpPr/>
          <p:nvPr/>
        </p:nvSpPr>
        <p:spPr>
          <a:xfrm>
            <a:off x="0" y="381000"/>
            <a:ext cx="1937385" cy="609600"/>
          </a:xfrm>
          <a:prstGeom prst="rect">
            <a:avLst/>
          </a:prstGeom>
          <a:solidFill>
            <a:schemeClr val="tx1"/>
          </a:solidFill>
          <a:ln w="9525" cap="flat" cmpd="sng">
            <a:solidFill>
              <a:schemeClr val="tx1"/>
            </a:solidFill>
            <a:prstDash val="solid"/>
            <a:miter/>
            <a:headEnd type="none" w="med" len="med"/>
            <a:tailEnd type="none" w="med" len="med"/>
          </a:ln>
        </p:spPr>
        <p:txBody>
          <a:bodyPr/>
          <a:lstStyle/>
          <a:p>
            <a:endParaRPr lang="zh-CN" altLang="en-US"/>
          </a:p>
        </p:txBody>
      </p:sp>
      <p:sp>
        <p:nvSpPr>
          <p:cNvPr id="122884" name="文本框 122883"/>
          <p:cNvSpPr txBox="1"/>
          <p:nvPr/>
        </p:nvSpPr>
        <p:spPr>
          <a:xfrm>
            <a:off x="685800" y="1856740"/>
            <a:ext cx="7608570" cy="3427730"/>
          </a:xfrm>
          <a:prstGeom prst="rect">
            <a:avLst/>
          </a:prstGeom>
          <a:noFill/>
          <a:ln w="9525">
            <a:noFill/>
          </a:ln>
        </p:spPr>
        <p:txBody>
          <a:bodyPr wrap="square">
            <a:spAutoFit/>
          </a:bodyPr>
          <a:lstStyle/>
          <a:p>
            <a:pPr>
              <a:lnSpc>
                <a:spcPct val="150000"/>
              </a:lnSpc>
              <a:spcBef>
                <a:spcPts val="50"/>
              </a:spcBef>
              <a:spcAft>
                <a:spcPts val="0"/>
              </a:spcAft>
            </a:pPr>
            <a:r>
              <a:rPr lang="zh-CN" altLang="en-US" sz="2400" b="1" dirty="0" smtClean="0">
                <a:latin typeface="+mn-ea"/>
              </a:rPr>
              <a:t>训练：</a:t>
            </a:r>
            <a:r>
              <a:rPr lang="zh-CN" altLang="en-US" sz="2400" b="1" dirty="0">
                <a:latin typeface="+mn-ea"/>
                <a:sym typeface="+mn-ea"/>
              </a:rPr>
              <a:t>主题图案设计</a:t>
            </a:r>
            <a:endParaRPr lang="zh-CN" altLang="en-US" sz="2400" b="1" dirty="0">
              <a:latin typeface="+mn-ea"/>
            </a:endParaRPr>
          </a:p>
          <a:p>
            <a:pPr>
              <a:lnSpc>
                <a:spcPct val="150000"/>
              </a:lnSpc>
              <a:spcBef>
                <a:spcPts val="50"/>
              </a:spcBef>
              <a:spcAft>
                <a:spcPts val="0"/>
              </a:spcAft>
            </a:pPr>
            <a:endParaRPr lang="zh-CN" altLang="en-US" sz="2400" b="1" dirty="0">
              <a:latin typeface="+mn-ea"/>
            </a:endParaRPr>
          </a:p>
          <a:p>
            <a:pPr>
              <a:lnSpc>
                <a:spcPct val="150000"/>
              </a:lnSpc>
              <a:spcBef>
                <a:spcPts val="50"/>
              </a:spcBef>
              <a:spcAft>
                <a:spcPts val="0"/>
              </a:spcAft>
            </a:pPr>
            <a:r>
              <a:rPr sz="2400" dirty="0">
                <a:latin typeface="+mn-ea"/>
                <a:sym typeface="+mn-ea"/>
              </a:rPr>
              <a:t>自主构思一幅</a:t>
            </a:r>
            <a:r>
              <a:rPr lang="zh-CN" sz="2400" dirty="0">
                <a:latin typeface="+mn-ea"/>
                <a:sym typeface="+mn-ea"/>
              </a:rPr>
              <a:t>综合图案</a:t>
            </a:r>
            <a:r>
              <a:rPr sz="2400" dirty="0">
                <a:latin typeface="+mn-ea"/>
                <a:sym typeface="+mn-ea"/>
              </a:rPr>
              <a:t>画面，在形象和色彩上进行综合变化，要求</a:t>
            </a:r>
            <a:r>
              <a:rPr lang="zh-CN" sz="2400" dirty="0">
                <a:latin typeface="+mn-ea"/>
                <a:sym typeface="+mn-ea"/>
              </a:rPr>
              <a:t>应用到家具上（如桌子、椅子、柜子等），</a:t>
            </a:r>
            <a:r>
              <a:rPr sz="2400" dirty="0">
                <a:latin typeface="+mn-ea"/>
                <a:sym typeface="+mn-ea"/>
              </a:rPr>
              <a:t>手绘完成，以彩色画面表现，画</a:t>
            </a:r>
            <a:r>
              <a:rPr lang="zh-CN" sz="2400" dirty="0">
                <a:latin typeface="+mn-ea"/>
                <a:sym typeface="+mn-ea"/>
              </a:rPr>
              <a:t>面</a:t>
            </a:r>
            <a:r>
              <a:rPr sz="2400" dirty="0">
                <a:latin typeface="+mn-ea"/>
                <a:sym typeface="+mn-ea"/>
              </a:rPr>
              <a:t>大小</a:t>
            </a:r>
            <a:r>
              <a:rPr lang="zh-CN" sz="2400" dirty="0">
                <a:latin typeface="+mn-ea"/>
                <a:sym typeface="+mn-ea"/>
              </a:rPr>
              <a:t>不限，里面包含</a:t>
            </a:r>
            <a:r>
              <a:rPr lang="en-US" altLang="zh-CN" sz="2400" dirty="0">
                <a:latin typeface="+mn-ea"/>
                <a:sym typeface="+mn-ea"/>
              </a:rPr>
              <a:t>1--3</a:t>
            </a:r>
            <a:r>
              <a:rPr lang="zh-CN" altLang="en-US" sz="2400" dirty="0">
                <a:latin typeface="+mn-ea"/>
                <a:sym typeface="+mn-ea"/>
              </a:rPr>
              <a:t>张主题系列作品</a:t>
            </a:r>
            <a:r>
              <a:rPr sz="2400" dirty="0">
                <a:latin typeface="+mn-ea"/>
                <a:sym typeface="+mn-ea"/>
              </a:rPr>
              <a:t>。</a:t>
            </a:r>
            <a:endParaRPr lang="zh-CN" altLang="en-US" sz="2400" dirty="0">
              <a:latin typeface="+mn-ea"/>
            </a:endParaRPr>
          </a:p>
        </p:txBody>
      </p:sp>
      <p:sp>
        <p:nvSpPr>
          <p:cNvPr id="122890" name="文本框 122889"/>
          <p:cNvSpPr txBox="1"/>
          <p:nvPr/>
        </p:nvSpPr>
        <p:spPr>
          <a:xfrm>
            <a:off x="685800" y="457200"/>
            <a:ext cx="3429000" cy="521970"/>
          </a:xfrm>
          <a:prstGeom prst="rect">
            <a:avLst/>
          </a:prstGeom>
          <a:noFill/>
          <a:ln w="9525">
            <a:noFill/>
          </a:ln>
        </p:spPr>
        <p:txBody>
          <a:bodyPr>
            <a:spAutoFit/>
          </a:bodyPr>
          <a:lstStyle/>
          <a:p>
            <a:pPr>
              <a:spcBef>
                <a:spcPct val="50000"/>
              </a:spcBef>
            </a:pPr>
            <a:r>
              <a:rPr lang="zh-CN" altLang="en-US" sz="2800" dirty="0">
                <a:solidFill>
                  <a:srgbClr val="BCC755"/>
                </a:solidFill>
                <a:latin typeface="方正粗宋简体" panose="03000509000000000000" pitchFamily="65" charset="-122"/>
                <a:ea typeface="方正粗宋简体" panose="03000509000000000000" pitchFamily="65" charset="-122"/>
              </a:rPr>
              <a:t>作业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22884"/>
                                        </p:tgtEl>
                                        <p:attrNameLst>
                                          <p:attrName>style.visibility</p:attrName>
                                        </p:attrNameLst>
                                      </p:cBhvr>
                                      <p:to>
                                        <p:strVal val="visible"/>
                                      </p:to>
                                    </p:set>
                                    <p:animEffect transition="in" filter="slide(fromLeft)">
                                      <p:cBhvr>
                                        <p:cTn id="7" dur="500"/>
                                        <p:tgtEl>
                                          <p:spTgt spid="122884"/>
                                        </p:tgtEl>
                                      </p:cBhvr>
                                    </p:animEffect>
                                  </p:childTnLst>
                                  <p:subTnLst>
                                    <p:audio>
                                      <p:cMediaNode>
                                        <p:cTn display="0" masterRel="sameClick">
                                          <p:stCondLst>
                                            <p:cond evt="begin" delay="0">
                                              <p:tn val="5"/>
                                            </p:cond>
                                          </p:stCondLst>
                                          <p:endCondLst>
                                            <p:cond evt="onStopAudio" delay="0">
                                              <p:tgtEl>
                                                <p:sldTgt/>
                                              </p:tgtEl>
                                            </p:cond>
                                          </p:endCondLst>
                                        </p:cTn>
                                        <p:tgtEl>
                                          <p:sndTgt r:embed="rId2" name="projctor.wav"/>
                                        </p:tgtEl>
                                      </p:cMediaNode>
                                    </p:audio>
                                  </p:sub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22890"/>
                                        </p:tgtEl>
                                        <p:attrNameLst>
                                          <p:attrName>style.visibility</p:attrName>
                                        </p:attrNameLst>
                                      </p:cBhvr>
                                      <p:to>
                                        <p:strVal val="visible"/>
                                      </p:to>
                                    </p:set>
                                    <p:animEffect transition="in" filter="slide(fromLeft)">
                                      <p:cBhvr>
                                        <p:cTn id="12" dur="500"/>
                                        <p:tgtEl>
                                          <p:spTgt spid="122890"/>
                                        </p:tgtEl>
                                      </p:cBhvr>
                                    </p:animEffect>
                                  </p:childTnLst>
                                  <p:subTnLst>
                                    <p:audio>
                                      <p:cMediaNode>
                                        <p:cTn display="0" masterRel="sameClick">
                                          <p:stCondLst>
                                            <p:cond evt="begin" delay="0">
                                              <p:tn val="10"/>
                                            </p:cond>
                                          </p:stCondLst>
                                          <p:endCondLst>
                                            <p:cond evt="onStopAudio" delay="0">
                                              <p:tgtEl>
                                                <p:sldTgt/>
                                              </p:tgtEl>
                                            </p:cond>
                                          </p:endCondLst>
                                        </p:cTn>
                                        <p:tgtEl>
                                          <p:sndTgt r:embed="rId2" name="projcto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4" grpId="0"/>
      <p:bldP spid="12289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文本占位符 6146"/>
          <p:cNvSpPr>
            <a:spLocks noGrp="1"/>
          </p:cNvSpPr>
          <p:nvPr/>
        </p:nvSpPr>
        <p:spPr>
          <a:xfrm>
            <a:off x="427355" y="315595"/>
            <a:ext cx="8585835" cy="32004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r>
              <a:rPr sz="2400" b="1">
                <a:latin typeface="宋体-PUA" panose="02010600030101010101" charset="-122"/>
                <a:ea typeface="宋体-PUA" panose="02010600030101010101" charset="-122"/>
              </a:rPr>
              <a:t>优秀图案应用案例</a:t>
            </a:r>
          </a:p>
          <a:p>
            <a:pPr>
              <a:lnSpc>
                <a:spcPct val="150000"/>
              </a:lnSpc>
            </a:pPr>
            <a:r>
              <a:rPr lang="zh-CN" altLang="en-US" sz="2000">
                <a:latin typeface="宋体-PUA" panose="02010600030101010101" charset="-122"/>
                <a:ea typeface="宋体-PUA" panose="02010600030101010101" charset="-122"/>
              </a:rPr>
              <a:t>设计师从生活的细节萃取灵感，在家具设计中加之大胆的想象、抽象与夸张，让大自然神奇地进入家中，采用盛开的花朵、弯弯月亮、飞鸟与蝴蝶等等装饰图案，打造出限量版的</a:t>
            </a:r>
            <a:r>
              <a:rPr lang="zh-CN" altLang="en-US" sz="2000" b="1">
                <a:solidFill>
                  <a:srgbClr val="FF0000"/>
                </a:solidFill>
                <a:latin typeface="宋体-PUA" panose="02010600030101010101" charset="-122"/>
                <a:ea typeface="宋体-PUA" panose="02010600030101010101" charset="-122"/>
              </a:rPr>
              <a:t>“大自然”系列椅子、凳子、沙发</a:t>
            </a:r>
            <a:r>
              <a:rPr lang="zh-CN" altLang="en-US" sz="2000">
                <a:latin typeface="宋体-PUA" panose="02010600030101010101" charset="-122"/>
                <a:ea typeface="宋体-PUA" panose="02010600030101010101" charset="-122"/>
              </a:rPr>
              <a:t>等。</a:t>
            </a:r>
          </a:p>
          <a:p>
            <a:endParaRPr sz="2400">
              <a:latin typeface="宋体-PUA" panose="02010600030101010101" charset="-122"/>
              <a:ea typeface="宋体-PUA" panose="02010600030101010101" charset="-122"/>
            </a:endParaRPr>
          </a:p>
        </p:txBody>
      </p:sp>
      <p:pic>
        <p:nvPicPr>
          <p:cNvPr id="3" name="Picture 49" descr="6d146e51ga372e3af9756&amp;690"/>
          <p:cNvPicPr>
            <a:picLocks noChangeAspect="1"/>
          </p:cNvPicPr>
          <p:nvPr/>
        </p:nvPicPr>
        <p:blipFill>
          <a:blip r:embed="rId2"/>
          <a:stretch>
            <a:fillRect/>
          </a:stretch>
        </p:blipFill>
        <p:spPr>
          <a:xfrm>
            <a:off x="1071880" y="2560955"/>
            <a:ext cx="2053590" cy="3876040"/>
          </a:xfrm>
          <a:prstGeom prst="rect">
            <a:avLst/>
          </a:prstGeom>
          <a:noFill/>
          <a:ln w="9525">
            <a:noFill/>
          </a:ln>
        </p:spPr>
      </p:pic>
      <p:pic>
        <p:nvPicPr>
          <p:cNvPr id="4" name="Picture 50" descr="201209101112234678"/>
          <p:cNvPicPr>
            <a:picLocks noChangeAspect="1"/>
          </p:cNvPicPr>
          <p:nvPr/>
        </p:nvPicPr>
        <p:blipFill>
          <a:blip r:embed="rId3"/>
          <a:stretch>
            <a:fillRect/>
          </a:stretch>
        </p:blipFill>
        <p:spPr>
          <a:xfrm>
            <a:off x="3270250" y="2537460"/>
            <a:ext cx="2472690" cy="3899535"/>
          </a:xfrm>
          <a:prstGeom prst="rect">
            <a:avLst/>
          </a:prstGeom>
          <a:noFill/>
          <a:ln w="9525">
            <a:noFill/>
          </a:ln>
        </p:spPr>
      </p:pic>
      <p:pic>
        <p:nvPicPr>
          <p:cNvPr id="5" name="Picture 51" descr="意大利品牌sicis"/>
          <p:cNvPicPr>
            <a:picLocks noChangeAspect="1"/>
          </p:cNvPicPr>
          <p:nvPr/>
        </p:nvPicPr>
        <p:blipFill>
          <a:blip r:embed="rId4"/>
          <a:stretch>
            <a:fillRect/>
          </a:stretch>
        </p:blipFill>
        <p:spPr>
          <a:xfrm>
            <a:off x="5860415" y="2516505"/>
            <a:ext cx="2779395" cy="3920490"/>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图片 27" descr="http://www2.upweb.net/peradmin/htmlfile/wjp778899/200607170543251153156.jpg"/>
          <p:cNvPicPr>
            <a:picLocks noChangeAspect="1"/>
          </p:cNvPicPr>
          <p:nvPr/>
        </p:nvPicPr>
        <p:blipFill>
          <a:blip r:embed="rId2"/>
          <a:stretch>
            <a:fillRect/>
          </a:stretch>
        </p:blipFill>
        <p:spPr>
          <a:xfrm>
            <a:off x="4486275" y="0"/>
            <a:ext cx="4657725" cy="6886575"/>
          </a:xfrm>
          <a:prstGeom prst="rect">
            <a:avLst/>
          </a:prstGeom>
          <a:noFill/>
          <a:ln w="9525">
            <a:noFill/>
          </a:ln>
        </p:spPr>
      </p:pic>
      <p:pic>
        <p:nvPicPr>
          <p:cNvPr id="66563" name="图片 25" descr="http://www2.upweb.net/peradmin/htmlfile/wjp778899/20060717054228657576.jpg"/>
          <p:cNvPicPr>
            <a:picLocks noChangeAspect="1"/>
          </p:cNvPicPr>
          <p:nvPr/>
        </p:nvPicPr>
        <p:blipFill>
          <a:blip r:embed="rId3"/>
          <a:stretch>
            <a:fillRect/>
          </a:stretch>
        </p:blipFill>
        <p:spPr>
          <a:xfrm>
            <a:off x="-180975" y="0"/>
            <a:ext cx="4514850" cy="6315075"/>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图片 28" descr="http://www2.upweb.net/peradmin/htmlfile/wjp778899/200607170543489397662.gif"/>
          <p:cNvPicPr>
            <a:picLocks noChangeAspect="1"/>
          </p:cNvPicPr>
          <p:nvPr/>
        </p:nvPicPr>
        <p:blipFill>
          <a:blip r:embed="rId2"/>
          <a:stretch>
            <a:fillRect/>
          </a:stretch>
        </p:blipFill>
        <p:spPr>
          <a:xfrm>
            <a:off x="0" y="0"/>
            <a:ext cx="4676775" cy="6381750"/>
          </a:xfrm>
          <a:prstGeom prst="rect">
            <a:avLst/>
          </a:prstGeom>
          <a:noFill/>
          <a:ln w="9525">
            <a:noFill/>
          </a:ln>
        </p:spPr>
      </p:pic>
      <p:pic>
        <p:nvPicPr>
          <p:cNvPr id="67587" name="图片 29" descr="http://www2.upweb.net/peradmin/htmlfile/wjp778899/20060717054414710266.gif"/>
          <p:cNvPicPr>
            <a:picLocks noChangeAspect="1"/>
          </p:cNvPicPr>
          <p:nvPr/>
        </p:nvPicPr>
        <p:blipFill>
          <a:blip r:embed="rId3"/>
          <a:stretch>
            <a:fillRect/>
          </a:stretch>
        </p:blipFill>
        <p:spPr>
          <a:xfrm>
            <a:off x="4724400" y="0"/>
            <a:ext cx="4419600" cy="6669088"/>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052195" y="1911350"/>
            <a:ext cx="6901815" cy="4370705"/>
          </a:xfrm>
        </p:spPr>
        <p:txBody>
          <a:bodyPr>
            <a:normAutofit/>
          </a:bodyPr>
          <a:lstStyle/>
          <a:p>
            <a:pPr algn="l" defTabSz="914400">
              <a:lnSpc>
                <a:spcPct val="100000"/>
              </a:lnSpc>
              <a:buNone/>
            </a:pPr>
            <a:r>
              <a:rPr lang="zh-CN" altLang="en-US" sz="2000" kern="1200" baseline="0">
                <a:latin typeface="黑体" panose="02010609060101010101" pitchFamily="49" charset="-122"/>
                <a:ea typeface="黑体" panose="02010609060101010101" pitchFamily="49" charset="-122"/>
              </a:rPr>
              <a:t>一、</a:t>
            </a:r>
            <a:r>
              <a:rPr lang="zh-CN" altLang="en-US" sz="2000">
                <a:latin typeface="黑体" panose="02010609060101010101" pitchFamily="49" charset="-122"/>
                <a:ea typeface="黑体" panose="02010609060101010101" pitchFamily="49" charset="-122"/>
                <a:sym typeface="+mn-ea"/>
              </a:rPr>
              <a:t>花卉装饰图案的设计与表现</a:t>
            </a:r>
            <a:endParaRPr lang="zh-CN" altLang="en-US" sz="2000" kern="1200" baseline="0">
              <a:latin typeface="黑体" panose="02010609060101010101" pitchFamily="49" charset="-122"/>
              <a:ea typeface="黑体" panose="02010609060101010101" pitchFamily="49" charset="-122"/>
            </a:endParaRPr>
          </a:p>
          <a:p>
            <a:pPr algn="l" defTabSz="914400">
              <a:lnSpc>
                <a:spcPct val="100000"/>
              </a:lnSpc>
              <a:buNone/>
            </a:pPr>
            <a:r>
              <a:rPr lang="zh-CN" altLang="en-US" sz="2000" kern="1200" baseline="0">
                <a:latin typeface="黑体" panose="02010609060101010101" pitchFamily="49" charset="-122"/>
                <a:ea typeface="黑体" panose="02010609060101010101" pitchFamily="49" charset="-122"/>
              </a:rPr>
              <a:t>二、</a:t>
            </a:r>
            <a:r>
              <a:rPr lang="zh-CN" altLang="en-US" sz="2000">
                <a:latin typeface="黑体" panose="02010609060101010101" pitchFamily="49" charset="-122"/>
                <a:ea typeface="黑体" panose="02010609060101010101" pitchFamily="49" charset="-122"/>
                <a:sym typeface="+mn-ea"/>
              </a:rPr>
              <a:t>动物装饰图案的设计与表现</a:t>
            </a:r>
          </a:p>
          <a:p>
            <a:pPr algn="l" defTabSz="914400">
              <a:lnSpc>
                <a:spcPct val="100000"/>
              </a:lnSpc>
              <a:buNone/>
            </a:pPr>
            <a:r>
              <a:rPr lang="zh-CN" altLang="en-US" sz="2000">
                <a:latin typeface="黑体" panose="02010609060101010101" pitchFamily="49" charset="-122"/>
                <a:ea typeface="黑体" panose="02010609060101010101" pitchFamily="49" charset="-122"/>
                <a:sym typeface="+mn-ea"/>
              </a:rPr>
              <a:t>三、人物装饰图案的设计与表现</a:t>
            </a:r>
          </a:p>
          <a:p>
            <a:pPr algn="l" defTabSz="914400">
              <a:lnSpc>
                <a:spcPct val="100000"/>
              </a:lnSpc>
              <a:buNone/>
            </a:pPr>
            <a:r>
              <a:rPr lang="zh-CN" altLang="en-US" sz="2000">
                <a:latin typeface="黑体" panose="02010609060101010101" pitchFamily="49" charset="-122"/>
                <a:ea typeface="黑体" panose="02010609060101010101" pitchFamily="49" charset="-122"/>
                <a:sym typeface="+mn-ea"/>
              </a:rPr>
              <a:t>四、风景装饰图案的设计与表现</a:t>
            </a:r>
          </a:p>
          <a:p>
            <a:pPr algn="l" defTabSz="914400">
              <a:lnSpc>
                <a:spcPct val="100000"/>
              </a:lnSpc>
              <a:buNone/>
            </a:pPr>
            <a:r>
              <a:rPr lang="zh-CN" altLang="en-US" sz="2000">
                <a:latin typeface="黑体" panose="02010609060101010101" pitchFamily="49" charset="-122"/>
                <a:ea typeface="黑体" panose="02010609060101010101" pitchFamily="49" charset="-122"/>
                <a:sym typeface="+mn-ea"/>
              </a:rPr>
              <a:t>五、风景装饰图案的设计与表现</a:t>
            </a:r>
          </a:p>
          <a:p>
            <a:pPr algn="l" defTabSz="914400">
              <a:lnSpc>
                <a:spcPct val="100000"/>
              </a:lnSpc>
              <a:buNone/>
            </a:pPr>
            <a:r>
              <a:rPr lang="zh-CN" altLang="en-US" sz="2000">
                <a:latin typeface="黑体" panose="02010609060101010101" pitchFamily="49" charset="-122"/>
                <a:ea typeface="黑体" panose="02010609060101010101" pitchFamily="49" charset="-122"/>
                <a:sym typeface="+mn-ea"/>
              </a:rPr>
              <a:t>六、数字装饰图案的设计与表现</a:t>
            </a:r>
          </a:p>
          <a:p>
            <a:pPr algn="l" defTabSz="914400">
              <a:lnSpc>
                <a:spcPct val="100000"/>
              </a:lnSpc>
              <a:buNone/>
            </a:pPr>
            <a:endParaRPr lang="zh-CN" altLang="en-US" sz="2000" kern="1200" baseline="0">
              <a:latin typeface="黑体" panose="02010609060101010101" pitchFamily="49" charset="-122"/>
              <a:ea typeface="黑体" panose="02010609060101010101" pitchFamily="49" charset="-122"/>
            </a:endParaRPr>
          </a:p>
          <a:p>
            <a:pPr algn="l" defTabSz="914400">
              <a:lnSpc>
                <a:spcPct val="100000"/>
              </a:lnSpc>
              <a:buNone/>
            </a:pPr>
            <a:r>
              <a:rPr lang="zh-CN" altLang="en-US" sz="2000" kern="1200" baseline="0">
                <a:latin typeface="黑体" panose="02010609060101010101" pitchFamily="49" charset="-122"/>
                <a:ea typeface="黑体" panose="02010609060101010101" pitchFamily="49" charset="-122"/>
              </a:rPr>
              <a:t>课题实训：</a:t>
            </a:r>
            <a:r>
              <a:rPr lang="zh-CN" altLang="en-US" sz="2000">
                <a:latin typeface="黑体" panose="02010609060101010101" pitchFamily="49" charset="-122"/>
                <a:ea typeface="黑体" panose="02010609060101010101" pitchFamily="49" charset="-122"/>
                <a:sym typeface="+mn-ea"/>
              </a:rPr>
              <a:t>花卉、动物、人物、风景、数字装饰图案设计</a:t>
            </a:r>
            <a:endParaRPr lang="zh-CN" altLang="en-US" sz="2000" kern="1200" baseline="0">
              <a:latin typeface="黑体" panose="02010609060101010101" pitchFamily="49" charset="-122"/>
              <a:ea typeface="黑体" panose="02010609060101010101" pitchFamily="49" charset="-122"/>
            </a:endParaRPr>
          </a:p>
          <a:p>
            <a:pPr algn="l" defTabSz="914400">
              <a:buNone/>
            </a:pPr>
            <a:endParaRPr lang="zh-CN" altLang="en-US" sz="2000" kern="1200" baseline="0">
              <a:latin typeface="黑体" panose="02010609060101010101" pitchFamily="49" charset="-122"/>
              <a:ea typeface="黑体" panose="02010609060101010101" pitchFamily="49" charset="-122"/>
            </a:endParaRPr>
          </a:p>
        </p:txBody>
      </p:sp>
      <p:sp>
        <p:nvSpPr>
          <p:cNvPr id="66571" name="矩形 66570"/>
          <p:cNvSpPr/>
          <p:nvPr/>
        </p:nvSpPr>
        <p:spPr>
          <a:xfrm>
            <a:off x="0" y="838200"/>
            <a:ext cx="4202430" cy="609600"/>
          </a:xfrm>
          <a:prstGeom prst="rect">
            <a:avLst/>
          </a:prstGeom>
          <a:solidFill>
            <a:schemeClr val="tx1"/>
          </a:solidFill>
          <a:ln w="9525" cap="flat" cmpd="sng">
            <a:solidFill>
              <a:schemeClr val="tx1"/>
            </a:solidFill>
            <a:prstDash val="solid"/>
            <a:miter/>
            <a:headEnd type="none" w="med" len="med"/>
            <a:tailEnd type="none" w="med" len="med"/>
          </a:ln>
        </p:spPr>
        <p:txBody>
          <a:bodyPr/>
          <a:lstStyle/>
          <a:p>
            <a:endParaRPr lang="zh-CN" altLang="en-US"/>
          </a:p>
        </p:txBody>
      </p:sp>
      <p:sp>
        <p:nvSpPr>
          <p:cNvPr id="66569" name="矩形 66568"/>
          <p:cNvSpPr/>
          <p:nvPr/>
        </p:nvSpPr>
        <p:spPr>
          <a:xfrm>
            <a:off x="787400" y="940912"/>
            <a:ext cx="3078480" cy="430530"/>
          </a:xfrm>
          <a:prstGeom prst="rect">
            <a:avLst/>
          </a:prstGeom>
          <a:noFill/>
          <a:ln w="9525">
            <a:noFill/>
          </a:ln>
        </p:spPr>
        <p:txBody>
          <a:bodyPr wrap="none" lIns="53958" tIns="0" rIns="53958" bIns="0" anchor="ctr">
            <a:spAutoFit/>
          </a:bodyPr>
          <a:lstStyle/>
          <a:p>
            <a:pPr algn="ctr" fontAlgn="t"/>
            <a:r>
              <a:rPr lang="zh-CN" altLang="en-US" sz="2800" dirty="0">
                <a:solidFill>
                  <a:srgbClr val="92D050"/>
                </a:solidFill>
                <a:latin typeface="Arial" panose="020B0604020202020204" pitchFamily="34" charset="0"/>
                <a:ea typeface="方正粗宋简体" panose="03000509000000000000" pitchFamily="65" charset="-122"/>
              </a:rPr>
              <a:t>图案的设计与表现</a:t>
            </a:r>
            <a:r>
              <a:rPr lang="en-US" altLang="zh-CN" dirty="0">
                <a:solidFill>
                  <a:srgbClr val="92D050"/>
                </a:solidFill>
                <a:latin typeface="Arial" panose="020B0604020202020204" pitchFamily="34" charset="0"/>
              </a:rPr>
              <a:t>  </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1270</Words>
  <Application>Microsoft Macintosh PowerPoint</Application>
  <PresentationFormat>全屏显示(4:3)</PresentationFormat>
  <Paragraphs>177</Paragraphs>
  <Slides>61</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61</vt:i4>
      </vt:variant>
    </vt:vector>
  </HeadingPairs>
  <TitlesOfParts>
    <vt:vector size="74" baseType="lpstr">
      <vt:lpstr>Archery Black Rounded</vt:lpstr>
      <vt:lpstr>Calibri</vt:lpstr>
      <vt:lpstr>Calibri Light</vt:lpstr>
      <vt:lpstr>FZCuSong-B09S</vt:lpstr>
      <vt:lpstr>Times New Roman</vt:lpstr>
      <vt:lpstr>方正粗宋简体</vt:lpstr>
      <vt:lpstr>黑体</vt:lpstr>
      <vt:lpstr>华文楷体</vt:lpstr>
      <vt:lpstr>楷体</vt:lpstr>
      <vt:lpstr>宋体</vt:lpstr>
      <vt:lpstr>宋体-PUA</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SS201</dc:creator>
  <cp:lastModifiedBy>Microsoft Office 用户</cp:lastModifiedBy>
  <cp:revision>19</cp:revision>
  <dcterms:created xsi:type="dcterms:W3CDTF">2017-10-19T02:43:00Z</dcterms:created>
  <dcterms:modified xsi:type="dcterms:W3CDTF">2018-07-28T09:04:05Z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