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67" r:id="rId2"/>
    <p:sldId id="262" r:id="rId3"/>
    <p:sldId id="263" r:id="rId4"/>
    <p:sldId id="264" r:id="rId5"/>
    <p:sldId id="265" r:id="rId6"/>
    <p:sldId id="266" r:id="rId7"/>
    <p:sldId id="257" r:id="rId8"/>
    <p:sldId id="258" r:id="rId9"/>
    <p:sldId id="259" r:id="rId10"/>
    <p:sldId id="260" r:id="rId11"/>
    <p:sldId id="261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7" r:id="rId27"/>
    <p:sldId id="288" r:id="rId28"/>
    <p:sldId id="282" r:id="rId29"/>
    <p:sldId id="283" r:id="rId30"/>
    <p:sldId id="284" r:id="rId31"/>
    <p:sldId id="285" r:id="rId32"/>
    <p:sldId id="286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132856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zh-CN" sz="53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第一章</a:t>
            </a:r>
            <a:r>
              <a:rPr lang="en-US" altLang="zh-CN" sz="53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5300" b="1" dirty="0">
                <a:solidFill>
                  <a:schemeClr val="tx1"/>
                </a:solidFill>
                <a:effectLst/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AutoCAD</a:t>
            </a:r>
            <a:r>
              <a:rPr lang="zh-CN" altLang="zh-CN" sz="53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基础知识</a:t>
            </a:r>
            <a:r>
              <a:rPr lang="zh-CN" altLang="zh-CN" b="1" dirty="0">
                <a:effectLst/>
              </a:rPr>
              <a:t/>
            </a:r>
            <a:br>
              <a:rPr lang="zh-CN" altLang="zh-CN" b="1" dirty="0">
                <a:effectLst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732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145498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状态栏的右侧，用户可以点击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根据的自己的需要选择适合自己的工作空间，也可以选择创建一个新的工作空间，并将其添加到其它默认的工作空间中。这个功能与“快速访问工具栏”处的更改工作空间是相同的。状态栏的右侧，还有关于“模型与图纸空间”，“注释性”，“隔离与隐藏对象”等功能。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1-6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543313"/>
            <a:ext cx="2095500" cy="3733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982" y="2965753"/>
            <a:ext cx="2483318" cy="33014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83299" y="6368011"/>
            <a:ext cx="2608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1-5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对象捕捉对话框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16176" y="6368011"/>
            <a:ext cx="1685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1-6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状态栏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506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1.1.5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工具提示</a:t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经过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扩展的工具提示能够提供更多所需要的信息。如果想获取更多的信息，只需把光标停留在某一工具上多些时间。即可弹出如图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1-7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所示的提示内容。</a:t>
            </a:r>
          </a:p>
          <a:p>
            <a:pPr marL="82296" indent="0">
              <a:buNone/>
            </a:pP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168" y="2708920"/>
            <a:ext cx="2808312" cy="34657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34951" y="6211669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1-7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7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1.1.6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隐藏消息设置</a:t>
            </a:r>
            <a:r>
              <a:rPr lang="zh-CN" altLang="zh-CN" sz="32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/>
            </a:r>
            <a:br>
              <a:rPr lang="zh-CN" altLang="zh-CN" sz="32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908720"/>
            <a:ext cx="7740352" cy="5733256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zh-CN" altLang="zh-CN" sz="2600" dirty="0">
                <a:latin typeface="宋体" pitchFamily="2" charset="-122"/>
                <a:ea typeface="宋体" pitchFamily="2" charset="-122"/>
              </a:rPr>
              <a:t>应用程序中的报警信息也有更新，为用户们提供更多的帮助。如果关掉此特性，这些消息将变成隐藏消息。如果想再次使用，可以在“选项”对话框中的“系统”选项卡上重新开启此特性。</a:t>
            </a:r>
          </a:p>
          <a:p>
            <a:pPr marL="82296" indent="0">
              <a:buNone/>
            </a:pPr>
            <a:endParaRPr lang="en-US" altLang="zh-CN" sz="1800" b="1" dirty="0" smtClean="0">
              <a:latin typeface="黑体" pitchFamily="49" charset="-122"/>
              <a:ea typeface="黑体" pitchFamily="49" charset="-122"/>
            </a:endParaRPr>
          </a:p>
          <a:p>
            <a:pPr marL="82296" indent="0"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1.1.7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控制面板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82296" indent="0">
              <a:buNone/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600" dirty="0" smtClean="0">
                <a:latin typeface="宋体" pitchFamily="2" charset="-122"/>
                <a:ea typeface="宋体" pitchFamily="2" charset="-122"/>
              </a:rPr>
              <a:t>每</a:t>
            </a:r>
            <a:r>
              <a:rPr lang="zh-CN" altLang="zh-CN" sz="2600" dirty="0">
                <a:latin typeface="宋体" pitchFamily="2" charset="-122"/>
                <a:ea typeface="宋体" pitchFamily="2" charset="-122"/>
              </a:rPr>
              <a:t>一个选项卡下都有若干面板，如常用选项卡中有：绘图、修改、图层、注释、块、特性、组、实用工具和剪贴板面板。</a:t>
            </a:r>
          </a:p>
          <a:p>
            <a:pPr marL="82296" indent="0">
              <a:buNone/>
            </a:pP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600" dirty="0" smtClean="0">
                <a:latin typeface="宋体" pitchFamily="2" charset="-122"/>
                <a:ea typeface="宋体" pitchFamily="2" charset="-122"/>
              </a:rPr>
              <a:t>对于</a:t>
            </a:r>
            <a:r>
              <a:rPr lang="zh-CN" altLang="zh-CN" sz="2600" dirty="0">
                <a:latin typeface="宋体" pitchFamily="2" charset="-122"/>
                <a:ea typeface="宋体" pitchFamily="2" charset="-122"/>
              </a:rPr>
              <a:t>希望定制控制面板的用户，现在可以通过单击选项卡右键，选择浮动，将选项卡带到</a:t>
            </a:r>
            <a:r>
              <a:rPr lang="en-US" altLang="zh-CN" sz="2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 2016</a:t>
            </a:r>
            <a:r>
              <a:rPr lang="zh-CN" altLang="zh-CN" sz="2600" dirty="0">
                <a:latin typeface="宋体" pitchFamily="2" charset="-122"/>
                <a:ea typeface="宋体" pitchFamily="2" charset="-122"/>
              </a:rPr>
              <a:t>的工作环境中，如果希望将选项卡固定在屏幕左侧，只需要将其拖动到屏幕左侧，各个选项卡将被“吸附”到屏幕左侧，如图</a:t>
            </a:r>
            <a:r>
              <a:rPr lang="en-US" altLang="zh-CN" sz="2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1-8</a:t>
            </a:r>
            <a:r>
              <a:rPr lang="zh-CN" altLang="zh-CN" sz="2600" dirty="0">
                <a:latin typeface="宋体" pitchFamily="2" charset="-122"/>
                <a:ea typeface="宋体" pitchFamily="2" charset="-122"/>
              </a:rPr>
              <a:t>所示。用户还可以拖动各个面板下方的标题，将面板拖动到绘图区域，使其浮动，再将其拖回到选项卡，即可恢复。</a:t>
            </a:r>
          </a:p>
          <a:p>
            <a:pPr marL="82296" indent="0">
              <a:buNone/>
            </a:pPr>
            <a:endParaRPr lang="zh-CN" altLang="zh-CN" sz="2600" b="1" dirty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836712"/>
            <a:ext cx="2448272" cy="4179277"/>
          </a:xfrm>
        </p:spPr>
      </p:pic>
      <p:sp>
        <p:nvSpPr>
          <p:cNvPr id="5" name="TextBox 4"/>
          <p:cNvSpPr txBox="1"/>
          <p:nvPr/>
        </p:nvSpPr>
        <p:spPr>
          <a:xfrm>
            <a:off x="3946759" y="5153453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1-8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功能区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442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1.1.8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命令提示窗口 </a:t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14" y="5069543"/>
            <a:ext cx="7632848" cy="102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85354" y="980728"/>
            <a:ext cx="795114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dirty="0"/>
          </a:p>
          <a:p>
            <a:r>
              <a:rPr lang="zh-CN" altLang="zh-CN" dirty="0"/>
              <a:t>     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很多初学者在输入命令时，会使用鼠标点击命令提示行后再在命令提示行中输入“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L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”，其实这是一种错误的习惯，直接使用键盘输入命令即可。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命令提示窗口是用户与系统进行对话的窗口，通过命令行输入快捷键执行命令，这与菜单栏和工具条按钮作用 相同。但通常情况下，我们使用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提供的快捷命令，比如绘制线命令为“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Line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”，只需要输入快捷命令“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L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”，按“回车”或“空格”键就可以。因此在学习和使用过程中，建议运用此方法来执行命令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409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27457" y="907753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新版本中的命令提示窗口显示命令的现行状态或设置项目，在窗口上方显示三行最近执行命令的内容。</a:t>
            </a:r>
          </a:p>
          <a:p>
            <a:pPr marL="82296" indent="0">
              <a:buNone/>
            </a:pP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还应注意，执行命令过程中，命令窗口内会有每一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个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步骤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的提示，用户通过提示的内容进行下一步的操作，也可以通过给定的参数选项调整某些参数，如图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1-9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501008"/>
            <a:ext cx="6591832" cy="1656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03126" y="5498648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1-9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命令提示行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0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980728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AutoCAD2016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对命令提示行做了历史性的改变，以单独的浮动窗口的形式放置在绘图区域下方中间位置。并且新增了“按钮”功能，即对于一些命令的插入命令，除了以键盘输入的方式还可以以单击的方式来完成。如图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1-9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所示，在绘制直线的时候如果要闭合直线，只需要在“闭合”上单击即可。如果想恢复以前版本的命令提示行形式，只要拖动命令提示窗口左侧的拖动条，然后将其固定在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的底端即可，“按钮”命令依然保留。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25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7952027" cy="939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1916832"/>
            <a:ext cx="64807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但是，通常情况下，命令窗口只是显示四行的内容，如果需要查看已执行过的命令过程，则需要按〈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F2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〉功能键，弹出更多的历史记录，如图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1-10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所示。单击滚动条就可以查看已经执行过的命令内容。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075" name="图片 13" descr="说明: 快照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8" t="46187" r="31638" b="9096"/>
          <a:stretch>
            <a:fillRect/>
          </a:stretch>
        </p:blipFill>
        <p:spPr bwMode="auto">
          <a:xfrm>
            <a:off x="2987824" y="4005064"/>
            <a:ext cx="3384376" cy="2108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1920" y="62116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1-10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历史记录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32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1.1.9</a:t>
            </a:r>
            <a:r>
              <a:rPr lang="zh-CN" altLang="zh-CN" sz="36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十字光标与拾取框</a:t>
            </a:r>
            <a:r>
              <a:rPr lang="zh-CN" altLang="zh-CN" dirty="0">
                <a:solidFill>
                  <a:schemeClr val="tx1"/>
                </a:solidFill>
                <a:effectLst/>
              </a:rPr>
              <a:t/>
            </a:r>
            <a:br>
              <a:rPr lang="zh-CN" altLang="zh-CN" dirty="0">
                <a:solidFill>
                  <a:schemeClr val="tx1"/>
                </a:solidFill>
                <a:effectLst/>
              </a:rPr>
            </a:b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132384"/>
            <a:ext cx="7888920" cy="572561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/>
              <a:t> 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当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移动鼠标到绘图区域时，显示为 ，在无命令执行的情况下，十字光标与拾取框是同时存在的，当进行拾取点的操作时，光标单独显示十字光标，当进行选择操作时，光标单独显示拾取框。默认情况下十字光标与拾取框尺寸较小，如果需要调整，需要执行命令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OP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option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选项），如何进行命令的执行呢？可以在默认的情况下，直接输入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OP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，空格确认，即可打开如图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1-11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所示的对话框。单击“显示”选项卡，更改“十字光标大小”的数值，由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变为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。单击“选择集”选项卡，更改“拾取框大小”，调整到适合大小。如图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1-12 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所示。这样绘图使用就非常方便了</a:t>
            </a:r>
          </a:p>
          <a:p>
            <a:pPr marL="82296" indent="0">
              <a:buNone/>
            </a:pP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95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764704"/>
            <a:ext cx="6634226" cy="4800600"/>
          </a:xfrm>
        </p:spPr>
      </p:pic>
      <p:sp>
        <p:nvSpPr>
          <p:cNvPr id="5" name="TextBox 4"/>
          <p:cNvSpPr txBox="1"/>
          <p:nvPr/>
        </p:nvSpPr>
        <p:spPr>
          <a:xfrm>
            <a:off x="3995936" y="5704341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1-11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选项：显示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763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zh-CN" sz="3000" dirty="0" smtClean="0"/>
              <a:t>【</a:t>
            </a:r>
            <a:r>
              <a:rPr lang="zh-CN" altLang="zh-CN" sz="3000" b="1" dirty="0" smtClean="0"/>
              <a:t>学习提示</a:t>
            </a:r>
            <a:r>
              <a:rPr lang="zh-CN" altLang="zh-CN" sz="3000" dirty="0" smtClean="0"/>
              <a:t>】</a:t>
            </a:r>
            <a:endParaRPr lang="zh-CN" altLang="zh-CN" sz="3000" dirty="0"/>
          </a:p>
          <a:p>
            <a:pPr marL="82296" indent="0">
              <a:buNone/>
            </a:pPr>
            <a:r>
              <a:rPr lang="zh-CN" altLang="zh-CN" sz="3000" dirty="0"/>
              <a:t>本章主要</a:t>
            </a:r>
            <a:r>
              <a:rPr lang="zh-CN" altLang="zh-CN" sz="3000" dirty="0" smtClean="0"/>
              <a:t>介绍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AutoCAD2016</a:t>
            </a:r>
            <a:r>
              <a:rPr lang="zh-CN" altLang="zh-CN" sz="3000" dirty="0" smtClean="0"/>
              <a:t>的</a:t>
            </a:r>
            <a:r>
              <a:rPr lang="zh-CN" altLang="zh-CN" sz="3000" dirty="0"/>
              <a:t>用户界面、软件基本操作及入门绘图必备知识，以便读者对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AutoCAD</a:t>
            </a:r>
            <a:r>
              <a:rPr lang="zh-CN" altLang="zh-CN" sz="3000" dirty="0"/>
              <a:t>软件有基本的认识和了解，从而更好的把握和学习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AutoCAD</a:t>
            </a:r>
            <a:r>
              <a:rPr lang="zh-CN" altLang="zh-CN" sz="3000" dirty="0"/>
              <a:t>的精髓知识。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82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548680"/>
            <a:ext cx="6589416" cy="4800600"/>
          </a:xfrm>
        </p:spPr>
      </p:pic>
      <p:sp>
        <p:nvSpPr>
          <p:cNvPr id="5" name="TextBox 4"/>
          <p:cNvSpPr txBox="1"/>
          <p:nvPr/>
        </p:nvSpPr>
        <p:spPr>
          <a:xfrm>
            <a:off x="3923928" y="5649176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1-12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选项：选择集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082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78092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1.2 </a:t>
            </a:r>
            <a:r>
              <a:rPr lang="zh-CN" altLang="zh-CN" sz="36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熟悉基本操作</a:t>
            </a:r>
            <a:r>
              <a:rPr lang="zh-CN" altLang="zh-CN" sz="32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/>
            </a:r>
            <a:br>
              <a:rPr lang="zh-CN" altLang="zh-CN" sz="32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r>
              <a:rPr lang="en-US" altLang="zh-CN" sz="3600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1.2.1</a:t>
            </a:r>
            <a:r>
              <a:rPr lang="zh-CN" altLang="zh-CN" sz="36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鼠标操作</a:t>
            </a:r>
            <a:r>
              <a:rPr lang="zh-CN" altLang="zh-CN" sz="36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/>
            </a:r>
            <a:br>
              <a:rPr lang="zh-CN" altLang="zh-CN" sz="36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</a:br>
            <a:r>
              <a:rPr lang="en-US" altLang="zh-CN" sz="2700" dirty="0" smtClean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7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7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单击鼠标右键</a:t>
            </a:r>
            <a:br>
              <a:rPr lang="zh-CN" altLang="zh-CN" sz="27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</a:br>
            <a:r>
              <a:rPr lang="en-US" altLang="zh-CN" sz="2700" dirty="0" smtClean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700" dirty="0" smtClean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7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用户界面上的不同位置处单击鼠标右键可以获得不同的选项。</a:t>
            </a:r>
            <a:br>
              <a:rPr lang="zh-CN" altLang="zh-CN" sz="27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</a:br>
            <a:r>
              <a:rPr lang="en-US" altLang="zh-CN" sz="2700" dirty="0" smtClean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700" dirty="0" smtClean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7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绘图区域单击鼠标右键可以得到图</a:t>
            </a:r>
            <a:r>
              <a:rPr lang="en-US" altLang="zh-CN" sz="2700" dirty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1-13</a:t>
            </a:r>
            <a:r>
              <a:rPr lang="zh-CN" altLang="zh-CN" sz="27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中的（</a:t>
            </a:r>
            <a:r>
              <a:rPr lang="en-US" altLang="zh-CN" sz="27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7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），显示内容包括最后使用过的命令、常用的命令、撤销操作、视窗平移等；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/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</a:br>
            <a:endParaRPr lang="zh-CN" altLang="en-US" sz="32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7560840" cy="79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836712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命令窗口单击鼠标右键可以得到图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1-13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中的（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），显示的是最近使用过的命令及选项等；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状态栏空白处位置单击鼠标右键可以得到图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1-13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）的设置选项；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模型和布局处单击鼠标右键，可以得到图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1-13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）所示的快捷菜单。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414734"/>
            <a:ext cx="1691640" cy="2865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982887"/>
            <a:ext cx="1856510" cy="17288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29506" y="6313263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(a)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27840" y="6279854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17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754945"/>
            <a:ext cx="2088232" cy="3445582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1" y="764704"/>
            <a:ext cx="2160240" cy="34563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31840" y="4790075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(c)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41729" y="4826300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(d)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31840" y="5661248"/>
            <a:ext cx="4108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1-13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不同区域单击鼠标右键的功能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24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404664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拖动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移动光标到面板或对话框的标题栏，按住鼠标左键并拖动，可以将工具栏或对话框移动到新的位置；将光标放在用户界面的滚动条上，拖动滑块可以滚动当前屏幕视窗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endParaRPr lang="zh-CN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407" y="2492896"/>
            <a:ext cx="994737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96751" y="3955446"/>
            <a:ext cx="70567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中间滚轮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将光标移动到绘图区域中，转动滚轮，图形显示将以该点为中心放大或缩小。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按住鼠标中间滚轮，则变为平移工具，可以将视图上下左右平移进行观察。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08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1143000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1.2.2 Ribbon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功能区操作</a:t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908720"/>
            <a:ext cx="7888920" cy="541020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2009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以后的版本中引入的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Ribbon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界面具有比以往更强大的上下文相关性，能帮助我们直接获取所需的工具使我们的单击次数较少，很人性化。这种基于任务的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Ribbon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界面由多个选项卡组成，每个选项卡由多个面板组成，而每个面板则包含多款工具。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Ribbon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不止这些功能，还有更方便的应用。可以将面板从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Ribbon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界面中拖出，使其成为一种“吸附”面板。即使切换到其它选项卡，吸附面板仍旧会保持原有位置不变。而且，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Ribbon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界面是完全可定制的，甚至可以创建用户自己的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Ribbon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选项卡，当选定特定对象或执行特定命令时，其会自动变更。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AutoCAD2016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新界面中新增的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Ribbon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界面由多个选项卡组成，每个选项卡由多个面板组成，而每个面板则包含多款工具。几乎包含了所有可执行的命令，用户可以通过鼠标左键单击来执行命令。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598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1.2.3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键盘操作</a:t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340768"/>
            <a:ext cx="7708392" cy="529356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．键盘输入命令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键盘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输入命令是最常用也是最快捷的方式。当命令行为空时，就表明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可以接收命令并执行。这时输入简写命令，按空格键或回车键表示确定，就可以执行命令。如果需要取消命令则按〈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Esc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〉键。</a:t>
            </a:r>
          </a:p>
          <a:p>
            <a:pPr marL="82296" lvl="0" indent="0">
              <a:buNone/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2.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快捷键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操作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通过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Windows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系统提供的功能键或者组合键，能够为用户提供方便快捷的操作。表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1-2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列出了常用的一些组合快捷键和一些功能键。其余字母快捷键将在日后的学习中逐渐掌握。</a:t>
            </a:r>
          </a:p>
          <a:p>
            <a:pPr marL="82296" indent="0">
              <a:buNone/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744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5885359"/>
              </p:ext>
            </p:extLst>
          </p:nvPr>
        </p:nvGraphicFramePr>
        <p:xfrm>
          <a:off x="1835696" y="980728"/>
          <a:ext cx="6472870" cy="56886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4574"/>
                <a:gridCol w="2034331"/>
                <a:gridCol w="1294574"/>
                <a:gridCol w="1849391"/>
              </a:tblGrid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快捷键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功能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快捷键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功能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&lt;F1&gt;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帮助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&lt;Ctrl+N&gt;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新建文件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&lt;F2&gt;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打开文本窗口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&lt;Ctrl+O&gt;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打开文件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&lt;F3&gt;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对象捕捉开关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&lt;Ctrl+S&gt;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文件存盘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&lt;F4&gt;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三维对象开关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&lt;Ctrl+P&gt;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文件打印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&lt;F5&gt;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等轴侧平面转换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&lt;Ctrl+Z&gt;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取消操作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&lt;F6&gt;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动态</a:t>
                      </a:r>
                      <a:r>
                        <a:rPr lang="en-US" sz="900" kern="100">
                          <a:effectLst/>
                        </a:rPr>
                        <a:t>UCS</a:t>
                      </a:r>
                      <a:r>
                        <a:rPr lang="zh-CN" sz="900" kern="100">
                          <a:effectLst/>
                        </a:rPr>
                        <a:t>开关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&lt;Ctrl+Y&gt;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重做取消操作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&lt;F7&gt;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栅格开关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&lt;Ctrl+C&gt;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复制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&lt;F8&gt;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正交开关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&lt;Ctrl+V&gt;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粘贴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&lt;F9&gt;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捕捉开关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&lt;Ctrl+1&gt;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对象特性管理器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&lt;F10&gt;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极轴开关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&lt;Ctrl+2&gt;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AutoCAD</a:t>
                      </a:r>
                      <a:r>
                        <a:rPr lang="zh-CN" sz="900" kern="100">
                          <a:effectLst/>
                        </a:rPr>
                        <a:t>设计中心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&lt;F11&gt;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对象追踪开关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&lt;Ctrl+3&gt;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工具选项面板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&lt;F12&gt;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动态输入开关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&lt;Ctrl+9&gt;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命令提示行开关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79712" y="346778"/>
            <a:ext cx="471795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   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1-1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常用快捷键及其功能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34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1.3 AutoCAD</a:t>
            </a:r>
            <a:r>
              <a:rPr lang="zh-CN" altLang="zh-CN" sz="32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文件管理</a:t>
            </a:r>
            <a:br>
              <a:rPr lang="zh-CN" altLang="zh-CN" sz="32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124744"/>
            <a:ext cx="7498080" cy="4800600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对于文件的管理，有新建、打开、存盘、另存等。下面讲解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AutoCAD2016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软件对文件的基本操作。</a:t>
            </a:r>
          </a:p>
          <a:p>
            <a:pPr marL="82296" indent="0">
              <a:buNone/>
            </a:pPr>
            <a:r>
              <a:rPr lang="en-US" altLang="zh-CN" b="1" dirty="0">
                <a:latin typeface="宋体" pitchFamily="2" charset="-122"/>
                <a:ea typeface="宋体" pitchFamily="2" charset="-122"/>
              </a:rPr>
              <a:t> 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1.3.1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New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新建图形文件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开启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之后，软件会自动新建一个文件。用户可是使用此文件进行绘制图形，也可以自行新建一个文件。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〈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Ctrl+N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〉键，或输入“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New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”新建文件命令，确定，打开“选择样板”对话框，如图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1-14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所示。在最初学习阶段通常按照默认的“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acadiso.dwt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”文件，直接单击“打开”，完成新建文件进入图形绘制与编辑界面。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096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764704"/>
            <a:ext cx="6667500" cy="4526280"/>
          </a:xfrm>
        </p:spPr>
      </p:pic>
      <p:sp>
        <p:nvSpPr>
          <p:cNvPr id="5" name="TextBox 4"/>
          <p:cNvSpPr txBox="1"/>
          <p:nvPr/>
        </p:nvSpPr>
        <p:spPr>
          <a:xfrm>
            <a:off x="4139952" y="566124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1-14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选择样板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763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1.1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36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认识用户界面</a:t>
            </a:r>
            <a:r>
              <a:rPr lang="zh-CN" altLang="zh-CN" b="1" dirty="0">
                <a:solidFill>
                  <a:schemeClr val="tx1"/>
                </a:solidFill>
                <a:effectLst/>
              </a:rPr>
              <a:t/>
            </a:r>
            <a:br>
              <a:rPr lang="zh-CN" altLang="zh-CN" b="1" dirty="0">
                <a:solidFill>
                  <a:schemeClr val="tx1"/>
                </a:solidFill>
                <a:effectLst/>
              </a:rPr>
            </a:b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052736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启动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Autocad2016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程序，完成初始设置后的用户界面如图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所示。下面对用户界面作详细介绍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185411"/>
            <a:ext cx="6941212" cy="36987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0448" y="6021288"/>
            <a:ext cx="3435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CAD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草图与注释界面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295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1.3.2 Open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打开已有文件</a:t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980728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</a:p>
          <a:p>
            <a:pPr marL="82296" indent="0">
              <a:buNone/>
            </a:pPr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〈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Ctrl+O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〉键，或在命令行输入 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Open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”打开文件命令，确定，打开“选择文件”对话框，如图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1-15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所示。找到文件所在位置，选择文件，然后单击“打开”。即可进入绘图区域进行图形的绘制和编辑。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61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764704"/>
            <a:ext cx="6257925" cy="4533900"/>
          </a:xfrm>
        </p:spPr>
      </p:pic>
      <p:sp>
        <p:nvSpPr>
          <p:cNvPr id="5" name="TextBox 4"/>
          <p:cNvSpPr txBox="1"/>
          <p:nvPr/>
        </p:nvSpPr>
        <p:spPr>
          <a:xfrm>
            <a:off x="4067944" y="573325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1-15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选择文件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37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1.3.3 </a:t>
            </a:r>
            <a:r>
              <a:rPr lang="en-US" altLang="zh-CN" sz="3200" dirty="0" err="1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Qsave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文件存盘与快速保存</a:t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772816"/>
            <a:ext cx="7498080" cy="4800600"/>
          </a:xfrm>
        </p:spPr>
        <p:txBody>
          <a:bodyPr/>
          <a:lstStyle/>
          <a:p>
            <a:pPr marL="82296" indent="0">
              <a:buNone/>
            </a:pPr>
            <a:r>
              <a:rPr lang="en-US" altLang="zh-CN" dirty="0" smtClean="0"/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对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新建文件进行初始保存，按〈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Ctrl+S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〉键，或在命令行输入“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Qsave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”执行快速保存文件命令，确定，打开“图形另存为”对话框，如图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1-16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所示，选择文件存盘位置，输入文件名，然后单击保存，完成操作。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550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48680"/>
            <a:ext cx="6315075" cy="4591050"/>
          </a:xfrm>
        </p:spPr>
      </p:pic>
      <p:sp>
        <p:nvSpPr>
          <p:cNvPr id="5" name="TextBox 4"/>
          <p:cNvSpPr txBox="1"/>
          <p:nvPr/>
        </p:nvSpPr>
        <p:spPr>
          <a:xfrm>
            <a:off x="3923928" y="5661247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1-16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图形另存为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14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文件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存盘完毕后，再次执行快速保存命令，不再弹出对话窗口，此时是将对文件的修改覆盖保存到原文件中。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415" y="2996952"/>
            <a:ext cx="7496098" cy="90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16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1.3.4 Save/</a:t>
            </a:r>
            <a:r>
              <a:rPr lang="en-US" altLang="zh-CN" sz="3200" dirty="0" err="1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Saveas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文件另存</a:t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6898" y="1484784"/>
            <a:ext cx="7498080" cy="4800600"/>
          </a:xfrm>
        </p:spPr>
        <p:txBody>
          <a:bodyPr/>
          <a:lstStyle/>
          <a:p>
            <a:pPr marL="82296" indent="0">
              <a:buNone/>
            </a:pP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按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〈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Ctrl+Shift+S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〉键，打开“图形另存为”对话框，选择文件存盘位置，输入文件名，然后单击存盘，完成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另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存文件操作。初学者在第一次保存文件后，如果保存文件名不对，可执行该命令更换文件另存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620" y="4581128"/>
            <a:ext cx="7958637" cy="777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21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1.1.1</a:t>
            </a:r>
            <a:r>
              <a:rPr lang="zh-CN" altLang="zh-CN" sz="36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快速访问工具栏</a:t>
            </a:r>
            <a:r>
              <a:rPr lang="zh-CN" altLang="zh-CN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/>
            </a:r>
            <a:br>
              <a:rPr lang="zh-CN" altLang="zh-CN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1052736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位于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屏幕左上角的便是功能强大的“快速访问工具栏”。常用的“新建”、“打开”、“保存”、“撤销”、“重做”和“打印”命令在这里都有。通过选择右侧向下的箭头用户能够快速将常用功能加入定制工具栏。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1-2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 marL="82296" indent="0">
              <a:buNone/>
            </a:pP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0" y="3068960"/>
            <a:ext cx="2954614" cy="30534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1960" y="5951021"/>
            <a:ext cx="1704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1-2 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工具栏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26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1.1.2</a:t>
            </a:r>
            <a:r>
              <a:rPr lang="zh-CN" altLang="zh-CN" sz="36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应用菜单</a:t>
            </a:r>
            <a:r>
              <a:rPr lang="zh-CN" altLang="zh-CN" dirty="0">
                <a:solidFill>
                  <a:schemeClr val="tx1"/>
                </a:solidFill>
                <a:effectLst/>
              </a:rPr>
              <a:t/>
            </a:r>
            <a:br>
              <a:rPr lang="zh-CN" altLang="zh-CN" dirty="0">
                <a:solidFill>
                  <a:schemeClr val="tx1"/>
                </a:solidFill>
                <a:effectLst/>
              </a:rPr>
            </a:b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980728"/>
            <a:ext cx="7498080" cy="480060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较新的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版本中，应用菜单以一个带有箭头的图标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来代替。</a:t>
            </a:r>
          </a:p>
          <a:p>
            <a:pPr marL="82296" indent="0">
              <a:buNone/>
            </a:pP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应用菜单里有常用的“文件”工具和最近查看过的文件。用户可以在这里进行文件的新建、打开、保存、另存、输出、打印等操作，用户也可以根据图片或图标的形式显示最近查看过的文件，或根据访问日期、大小或文件类型对其进行分组。</a:t>
            </a:r>
          </a:p>
          <a:p>
            <a:pPr marL="82296" indent="0">
              <a:buNone/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用户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还可以通过快速查询搜索任意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命令。例如，如果需要查询圆命令，只需要在搜索框内输入“圆”即可，单击任意列表项便可启动相关的命令。如图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1-3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用户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还可以在文件菜单中打开选项对话框以及退出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85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42" y="548680"/>
            <a:ext cx="3689529" cy="5184576"/>
          </a:xfrm>
        </p:spPr>
      </p:pic>
      <p:sp>
        <p:nvSpPr>
          <p:cNvPr id="5" name="TextBox 4"/>
          <p:cNvSpPr txBox="1"/>
          <p:nvPr/>
        </p:nvSpPr>
        <p:spPr>
          <a:xfrm>
            <a:off x="3923928" y="5986154"/>
            <a:ext cx="2165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1-3 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选项对话框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35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1.1.3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信息中心</a:t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340768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信息中心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Autodesk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公司为用户提供的一个联机服务，当用户的电脑处在网络环境下时，可以通过信息中心获取帮助。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包括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在线信息，不用再单独打开帮助页面、网页或是到其它地方查询，这个功能也是相当人性化的。点击信息中心的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，弹出在线帮助，如图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1-4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所示。用户还可以注册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Autodesk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账号，可以联机进行文件的储存、应用，以方便移动用户对信息的实时更新要求。</a:t>
            </a:r>
          </a:p>
          <a:p>
            <a:pPr marL="82296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10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268760"/>
            <a:ext cx="7153693" cy="3816424"/>
          </a:xfrm>
        </p:spPr>
      </p:pic>
      <p:sp>
        <p:nvSpPr>
          <p:cNvPr id="5" name="TextBox 4"/>
          <p:cNvSpPr txBox="1"/>
          <p:nvPr/>
        </p:nvSpPr>
        <p:spPr>
          <a:xfrm>
            <a:off x="3640832" y="5373214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1-4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信息中心：帮助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686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1.1.4.</a:t>
            </a:r>
            <a: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状态栏</a:t>
            </a:r>
            <a:br>
              <a:rPr lang="zh-CN" altLang="zh-CN" sz="3200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412776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若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用户使用过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AutoCAD2008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以前的版本，将会发现状态栏拥有多处的改进。状态栏左侧位置为功能键，点击功能键即可开关此功能，启用的功能显示为蓝色，从而能够一目了然地查看哪些设置为开启状态。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AutoCAD2016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新增了显示隐藏透明度、循环选择、注释监视器三个功能。</a:t>
            </a:r>
          </a:p>
          <a:p>
            <a:pPr marL="82296" indent="0">
              <a:buNone/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通过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右键单击其中的选项（例如极轴（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Polar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）或对象捕捉（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Osnap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）），还能够快速地改变设置，改变先前版本中弹出对话框修改的方法。如图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1-5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78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192</TotalTime>
  <Words>2428</Words>
  <Application>Microsoft Office PowerPoint</Application>
  <PresentationFormat>全屏显示(4:3)</PresentationFormat>
  <Paragraphs>145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夏至</vt:lpstr>
      <vt:lpstr>第一章  AutoCAD基础知识 </vt:lpstr>
      <vt:lpstr>PowerPoint 演示文稿</vt:lpstr>
      <vt:lpstr>1.1 认识用户界面 </vt:lpstr>
      <vt:lpstr>1.1.1快速访问工具栏 </vt:lpstr>
      <vt:lpstr>1.1.2应用菜单 </vt:lpstr>
      <vt:lpstr>PowerPoint 演示文稿</vt:lpstr>
      <vt:lpstr>1.1.3信息中心 </vt:lpstr>
      <vt:lpstr>PowerPoint 演示文稿</vt:lpstr>
      <vt:lpstr>1.1.4.状态栏 </vt:lpstr>
      <vt:lpstr>PowerPoint 演示文稿</vt:lpstr>
      <vt:lpstr>1.1.5工具提示 </vt:lpstr>
      <vt:lpstr>1.1.6隐藏消息设置 </vt:lpstr>
      <vt:lpstr>PowerPoint 演示文稿</vt:lpstr>
      <vt:lpstr>1.1.8命令提示窗口  </vt:lpstr>
      <vt:lpstr>PowerPoint 演示文稿</vt:lpstr>
      <vt:lpstr>PowerPoint 演示文稿</vt:lpstr>
      <vt:lpstr>PowerPoint 演示文稿</vt:lpstr>
      <vt:lpstr>1.1.9十字光标与拾取框 </vt:lpstr>
      <vt:lpstr>PowerPoint 演示文稿</vt:lpstr>
      <vt:lpstr>PowerPoint 演示文稿</vt:lpstr>
      <vt:lpstr> 1.2 熟悉基本操作  1.2.1鼠标操作 1.单击鼠标右键   在用户界面上的不同位置处单击鼠标右键可以获得不同的选项。   在绘图区域单击鼠标右键可以得到图1-13中的（a），显示内容包括最后使用过的命令、常用的命令、撤销操作、视窗平移等； </vt:lpstr>
      <vt:lpstr>PowerPoint 演示文稿</vt:lpstr>
      <vt:lpstr>PowerPoint 演示文稿</vt:lpstr>
      <vt:lpstr>PowerPoint 演示文稿</vt:lpstr>
      <vt:lpstr>1.2.2 Ribbon功能区操作 </vt:lpstr>
      <vt:lpstr>1.2.3键盘操作 </vt:lpstr>
      <vt:lpstr>PowerPoint 演示文稿</vt:lpstr>
      <vt:lpstr>1.3 AutoCAD文件管理 </vt:lpstr>
      <vt:lpstr>PowerPoint 演示文稿</vt:lpstr>
      <vt:lpstr>1.3.2 Open打开已有文件 </vt:lpstr>
      <vt:lpstr>PowerPoint 演示文稿</vt:lpstr>
      <vt:lpstr>1.3.3 Qsave文件存盘与快速保存 </vt:lpstr>
      <vt:lpstr>PowerPoint 演示文稿</vt:lpstr>
      <vt:lpstr>PowerPoint 演示文稿</vt:lpstr>
      <vt:lpstr>1.3.4 Save/Saveas文件另存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Ivy</dc:creator>
  <cp:lastModifiedBy>xbany</cp:lastModifiedBy>
  <cp:revision>19</cp:revision>
  <dcterms:created xsi:type="dcterms:W3CDTF">2018-04-09T11:10:18Z</dcterms:created>
  <dcterms:modified xsi:type="dcterms:W3CDTF">2018-04-12T15:25:05Z</dcterms:modified>
</cp:coreProperties>
</file>