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44" r:id="rId1"/>
  </p:sldMasterIdLst>
  <p:sldIdLst>
    <p:sldId id="256" r:id="rId2"/>
    <p:sldId id="257" r:id="rId3"/>
    <p:sldId id="258" r:id="rId4"/>
    <p:sldId id="264" r:id="rId5"/>
    <p:sldId id="263" r:id="rId6"/>
    <p:sldId id="309" r:id="rId7"/>
    <p:sldId id="310" r:id="rId8"/>
    <p:sldId id="311" r:id="rId9"/>
    <p:sldId id="312" r:id="rId10"/>
    <p:sldId id="313" r:id="rId11"/>
    <p:sldId id="314" r:id="rId12"/>
    <p:sldId id="315" r:id="rId13"/>
    <p:sldId id="318" r:id="rId14"/>
    <p:sldId id="319" r:id="rId15"/>
    <p:sldId id="320" r:id="rId16"/>
    <p:sldId id="316" r:id="rId17"/>
    <p:sldId id="317" r:id="rId18"/>
    <p:sldId id="262" r:id="rId19"/>
    <p:sldId id="261" r:id="rId20"/>
    <p:sldId id="321" r:id="rId21"/>
    <p:sldId id="260" r:id="rId22"/>
    <p:sldId id="259" r:id="rId23"/>
    <p:sldId id="268" r:id="rId24"/>
    <p:sldId id="267" r:id="rId25"/>
    <p:sldId id="266" r:id="rId26"/>
    <p:sldId id="265" r:id="rId27"/>
    <p:sldId id="273" r:id="rId28"/>
    <p:sldId id="272" r:id="rId29"/>
    <p:sldId id="271" r:id="rId30"/>
    <p:sldId id="270" r:id="rId31"/>
    <p:sldId id="269" r:id="rId32"/>
    <p:sldId id="274" r:id="rId33"/>
    <p:sldId id="279" r:id="rId34"/>
    <p:sldId id="278" r:id="rId35"/>
    <p:sldId id="277" r:id="rId36"/>
    <p:sldId id="276" r:id="rId37"/>
    <p:sldId id="275" r:id="rId38"/>
    <p:sldId id="280" r:id="rId39"/>
    <p:sldId id="281" r:id="rId40"/>
    <p:sldId id="282" r:id="rId41"/>
    <p:sldId id="283" r:id="rId42"/>
    <p:sldId id="284" r:id="rId43"/>
    <p:sldId id="322" r:id="rId44"/>
    <p:sldId id="323" r:id="rId45"/>
    <p:sldId id="324" r:id="rId46"/>
    <p:sldId id="325" r:id="rId47"/>
    <p:sldId id="326" r:id="rId48"/>
    <p:sldId id="327" r:id="rId49"/>
    <p:sldId id="328" r:id="rId50"/>
    <p:sldId id="330" r:id="rId51"/>
    <p:sldId id="329" r:id="rId52"/>
    <p:sldId id="331" r:id="rId53"/>
    <p:sldId id="332" r:id="rId54"/>
    <p:sldId id="333" r:id="rId55"/>
    <p:sldId id="334" r:id="rId56"/>
    <p:sldId id="335" r:id="rId57"/>
    <p:sldId id="336" r:id="rId58"/>
    <p:sldId id="285" r:id="rId59"/>
    <p:sldId id="286" r:id="rId60"/>
    <p:sldId id="287" r:id="rId61"/>
    <p:sldId id="288" r:id="rId62"/>
    <p:sldId id="289" r:id="rId63"/>
    <p:sldId id="337" r:id="rId64"/>
    <p:sldId id="338" r:id="rId65"/>
    <p:sldId id="339" r:id="rId66"/>
    <p:sldId id="340" r:id="rId67"/>
    <p:sldId id="341" r:id="rId68"/>
    <p:sldId id="342" r:id="rId69"/>
    <p:sldId id="343" r:id="rId70"/>
    <p:sldId id="345" r:id="rId71"/>
    <p:sldId id="346" r:id="rId72"/>
    <p:sldId id="347" r:id="rId73"/>
    <p:sldId id="348" r:id="rId74"/>
    <p:sldId id="349" r:id="rId75"/>
    <p:sldId id="350" r:id="rId76"/>
    <p:sldId id="352" r:id="rId77"/>
    <p:sldId id="353" r:id="rId78"/>
    <p:sldId id="354" r:id="rId79"/>
    <p:sldId id="355" r:id="rId80"/>
    <p:sldId id="356" r:id="rId81"/>
    <p:sldId id="357" r:id="rId82"/>
    <p:sldId id="358" r:id="rId83"/>
    <p:sldId id="359" r:id="rId84"/>
    <p:sldId id="360" r:id="rId85"/>
    <p:sldId id="361" r:id="rId86"/>
    <p:sldId id="362" r:id="rId87"/>
    <p:sldId id="363" r:id="rId88"/>
    <p:sldId id="364" r:id="rId89"/>
    <p:sldId id="365" r:id="rId90"/>
    <p:sldId id="366" r:id="rId91"/>
    <p:sldId id="367" r:id="rId92"/>
    <p:sldId id="368" r:id="rId93"/>
    <p:sldId id="369" r:id="rId94"/>
    <p:sldId id="370" r:id="rId95"/>
    <p:sldId id="351" r:id="rId96"/>
    <p:sldId id="344" r:id="rId97"/>
    <p:sldId id="371" r:id="rId98"/>
    <p:sldId id="372" r:id="rId99"/>
    <p:sldId id="373" r:id="rId100"/>
    <p:sldId id="374" r:id="rId101"/>
    <p:sldId id="375" r:id="rId102"/>
    <p:sldId id="376" r:id="rId103"/>
    <p:sldId id="377" r:id="rId104"/>
    <p:sldId id="378" r:id="rId105"/>
    <p:sldId id="379" r:id="rId106"/>
    <p:sldId id="380" r:id="rId107"/>
    <p:sldId id="381" r:id="rId108"/>
    <p:sldId id="382" r:id="rId109"/>
    <p:sldId id="383" r:id="rId110"/>
    <p:sldId id="384" r:id="rId111"/>
    <p:sldId id="385" r:id="rId112"/>
    <p:sldId id="386" r:id="rId113"/>
    <p:sldId id="387" r:id="rId114"/>
    <p:sldId id="388" r:id="rId115"/>
    <p:sldId id="389" r:id="rId116"/>
    <p:sldId id="390" r:id="rId117"/>
    <p:sldId id="391" r:id="rId118"/>
    <p:sldId id="392" r:id="rId119"/>
    <p:sldId id="397" r:id="rId120"/>
    <p:sldId id="398" r:id="rId121"/>
    <p:sldId id="399" r:id="rId122"/>
    <p:sldId id="400" r:id="rId123"/>
    <p:sldId id="393" r:id="rId124"/>
    <p:sldId id="394" r:id="rId125"/>
    <p:sldId id="395" r:id="rId126"/>
    <p:sldId id="396" r:id="rId127"/>
    <p:sldId id="401" r:id="rId128"/>
    <p:sldId id="402" r:id="rId129"/>
    <p:sldId id="403" r:id="rId130"/>
    <p:sldId id="404" r:id="rId131"/>
    <p:sldId id="405" r:id="rId132"/>
    <p:sldId id="406" r:id="rId133"/>
    <p:sldId id="407" r:id="rId134"/>
    <p:sldId id="408" r:id="rId135"/>
    <p:sldId id="409" r:id="rId136"/>
    <p:sldId id="410" r:id="rId1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8" autoAdjust="0"/>
    <p:restoredTop sz="94643" autoAdjust="0"/>
  </p:normalViewPr>
  <p:slideViewPr>
    <p:cSldViewPr>
      <p:cViewPr varScale="1">
        <p:scale>
          <a:sx n="67" d="100"/>
          <a:sy n="67" d="100"/>
        </p:scale>
        <p:origin x="-1470" y="-102"/>
      </p:cViewPr>
      <p:guideLst>
        <p:guide orient="horz" pos="2160"/>
        <p:guide pos="2880"/>
      </p:guideLst>
    </p:cSldViewPr>
  </p:slideViewPr>
  <p:outlineViewPr>
    <p:cViewPr>
      <p:scale>
        <a:sx n="33" d="100"/>
        <a:sy n="33" d="100"/>
      </p:scale>
      <p:origin x="0" y="1915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452FDAA5-9E90-4916-81FC-070AD2EDA271}" type="datetimeFigureOut">
              <a:rPr lang="zh-CN" altLang="en-US" smtClean="0"/>
              <a:t>2018/4/26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C2B1EDD-B01D-420F-ADFB-44643F74C20F}"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dirty="0" smtClean="0"/>
              <a:t>单击此处编辑母版标题样式</a:t>
            </a:r>
            <a:endParaRPr kumimoji="0" lang="en-US" dirty="0"/>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dirty="0" smtClean="0"/>
              <a:t>单击此处编辑母版文本样式</a:t>
            </a:r>
          </a:p>
          <a:p>
            <a:pPr lvl="1" eaLnBrk="1" latinLnBrk="0" hangingPunct="1"/>
            <a:r>
              <a:rPr kumimoji="0" lang="zh-CN" altLang="en-US" dirty="0" smtClean="0"/>
              <a:t>第二级</a:t>
            </a:r>
          </a:p>
          <a:p>
            <a:pPr lvl="2" eaLnBrk="1" latinLnBrk="0" hangingPunct="1"/>
            <a:r>
              <a:rPr kumimoji="0" lang="zh-CN" altLang="en-US" dirty="0" smtClean="0"/>
              <a:t>第三级</a:t>
            </a:r>
          </a:p>
          <a:p>
            <a:pPr lvl="3" eaLnBrk="1" latinLnBrk="0" hangingPunct="1"/>
            <a:r>
              <a:rPr kumimoji="0" lang="zh-CN" altLang="en-US" dirty="0" smtClean="0"/>
              <a:t>第四级</a:t>
            </a:r>
          </a:p>
          <a:p>
            <a:pPr lvl="4" eaLnBrk="1" latinLnBrk="0" hangingPunct="1"/>
            <a:r>
              <a:rPr kumimoji="0" lang="zh-CN" altLang="en-US" dirty="0" smtClean="0"/>
              <a:t>第五级</a:t>
            </a:r>
            <a:endParaRPr kumimoji="0" lang="en-US" dirty="0"/>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52FDAA5-9E90-4916-81FC-070AD2EDA271}" type="datetimeFigureOut">
              <a:rPr lang="zh-CN" altLang="en-US" smtClean="0"/>
              <a:t>2018/4/26</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C2B1EDD-B01D-420F-ADFB-44643F74C20F}"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16.jp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image" Target="../media/image120.jp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jpg"/><Relationship Id="rId1" Type="http://schemas.openxmlformats.org/officeDocument/2006/relationships/slideLayout" Target="../slideLayouts/slideLayout7.xml"/><Relationship Id="rId4" Type="http://schemas.openxmlformats.org/officeDocument/2006/relationships/image" Target="../media/image124.jpg"/></Relationships>
</file>

<file path=ppt/slides/_rels/slide10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 Id="rId5" Type="http://schemas.openxmlformats.org/officeDocument/2006/relationships/image" Target="../media/image128.png"/><Relationship Id="rId4" Type="http://schemas.openxmlformats.org/officeDocument/2006/relationships/image" Target="../media/image127.png"/></Relationships>
</file>

<file path=ppt/slides/_rels/slide108.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g"/><Relationship Id="rId1" Type="http://schemas.openxmlformats.org/officeDocument/2006/relationships/slideLayout" Target="../slideLayouts/slideLayout7.xml"/><Relationship Id="rId4" Type="http://schemas.openxmlformats.org/officeDocument/2006/relationships/image" Target="../media/image132.jpg"/></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33.jp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image" Target="../media/image135.jp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jp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jpg"/><Relationship Id="rId1" Type="http://schemas.openxmlformats.org/officeDocument/2006/relationships/slideLayout" Target="../slideLayouts/slideLayout7.xml"/><Relationship Id="rId5" Type="http://schemas.openxmlformats.org/officeDocument/2006/relationships/image" Target="../media/image143.png"/><Relationship Id="rId4" Type="http://schemas.openxmlformats.org/officeDocument/2006/relationships/image" Target="../media/image142.png"/></Relationships>
</file>

<file path=ppt/slides/_rels/slide11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45.jp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image" Target="../media/image146.png"/><Relationship Id="rId1" Type="http://schemas.openxmlformats.org/officeDocument/2006/relationships/slideLayout" Target="../slideLayouts/slideLayout7.xml"/><Relationship Id="rId4" Type="http://schemas.openxmlformats.org/officeDocument/2006/relationships/image" Target="../media/image148.jpg"/></Relationships>
</file>

<file path=ppt/slides/_rels/slide119.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image" Target="../media/image14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image" Target="../media/image151.png"/><Relationship Id="rId1" Type="http://schemas.openxmlformats.org/officeDocument/2006/relationships/slideLayout" Target="../slideLayouts/slideLayout7.xml"/><Relationship Id="rId4" Type="http://schemas.openxmlformats.org/officeDocument/2006/relationships/image" Target="../media/image153.jpg"/></Relationships>
</file>

<file path=ppt/slides/_rels/slide121.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image" Target="../media/image154.jp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image" Target="../media/image158.jp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60.jp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61.jp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62.jp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66.jp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6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image" Target="../media/image168.jpg"/><Relationship Id="rId1" Type="http://schemas.openxmlformats.org/officeDocument/2006/relationships/slideLayout" Target="../slideLayouts/slideLayout7.xml"/><Relationship Id="rId4" Type="http://schemas.openxmlformats.org/officeDocument/2006/relationships/image" Target="../media/image170.png"/></Relationships>
</file>

<file path=ppt/slides/_rels/slide131.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image" Target="../media/image171.jp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8.jpg"/></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80.jpg"/></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7.xml"/><Relationship Id="rId5" Type="http://schemas.openxmlformats.org/officeDocument/2006/relationships/image" Target="../media/image84.jpg"/><Relationship Id="rId4" Type="http://schemas.openxmlformats.org/officeDocument/2006/relationships/image" Target="../media/image83.jpg"/></Relationships>
</file>

<file path=ppt/slides/_rels/slide71.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89.png"/><Relationship Id="rId1" Type="http://schemas.openxmlformats.org/officeDocument/2006/relationships/slideLayout" Target="../slideLayouts/slideLayout7.xml"/><Relationship Id="rId5" Type="http://schemas.openxmlformats.org/officeDocument/2006/relationships/image" Target="../media/image100.jpg"/><Relationship Id="rId4" Type="http://schemas.openxmlformats.org/officeDocument/2006/relationships/image" Target="../media/image99.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105.jp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7.xml"/><Relationship Id="rId5" Type="http://schemas.openxmlformats.org/officeDocument/2006/relationships/image" Target="../media/image113.jpg"/><Relationship Id="rId4" Type="http://schemas.openxmlformats.org/officeDocument/2006/relationships/image" Target="../media/image112.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1484784"/>
            <a:ext cx="8424936" cy="1143000"/>
          </a:xfrm>
        </p:spPr>
        <p:txBody>
          <a:bodyPr>
            <a:noAutofit/>
          </a:bodyPr>
          <a:lstStyle/>
          <a:p>
            <a:pPr algn="ctr"/>
            <a:r>
              <a:rPr lang="zh-CN" altLang="zh-CN" sz="4800" b="1" dirty="0">
                <a:solidFill>
                  <a:schemeClr val="tx1"/>
                </a:solidFill>
                <a:effectLst/>
                <a:latin typeface="黑体" panose="02010609060101010101" pitchFamily="49" charset="-122"/>
                <a:ea typeface="黑体" panose="02010609060101010101" pitchFamily="49" charset="-122"/>
              </a:rPr>
              <a:t>第六章</a:t>
            </a:r>
            <a:r>
              <a:rPr lang="en-US" altLang="zh-CN" sz="4800" b="1" dirty="0">
                <a:solidFill>
                  <a:schemeClr val="tx1"/>
                </a:solidFill>
                <a:effectLst/>
                <a:latin typeface="黑体" panose="02010609060101010101" pitchFamily="49" charset="-122"/>
                <a:ea typeface="黑体" panose="02010609060101010101" pitchFamily="49" charset="-122"/>
              </a:rPr>
              <a:t>  </a:t>
            </a:r>
            <a:r>
              <a:rPr lang="zh-CN" altLang="zh-CN" sz="4800" b="1" dirty="0" smtClean="0">
                <a:solidFill>
                  <a:schemeClr val="tx1"/>
                </a:solidFill>
                <a:effectLst/>
                <a:latin typeface="黑体" panose="02010609060101010101" pitchFamily="49" charset="-122"/>
                <a:ea typeface="黑体" panose="02010609060101010101" pitchFamily="49" charset="-122"/>
              </a:rPr>
              <a:t>室内</a:t>
            </a:r>
            <a:r>
              <a:rPr lang="en-US" altLang="zh-CN" sz="4800" b="1" dirty="0">
                <a:solidFill>
                  <a:schemeClr val="tx1"/>
                </a:solidFill>
                <a:effectLst/>
                <a:latin typeface="黑体" panose="02010609060101010101" pitchFamily="49" charset="-122"/>
                <a:ea typeface="黑体" panose="02010609060101010101" pitchFamily="49" charset="-122"/>
              </a:rPr>
              <a:t>AutoCAD </a:t>
            </a:r>
            <a:r>
              <a:rPr lang="en-US" altLang="zh-CN" sz="4800" b="1" dirty="0" smtClean="0">
                <a:solidFill>
                  <a:schemeClr val="tx1"/>
                </a:solidFill>
                <a:effectLst/>
                <a:latin typeface="黑体" panose="02010609060101010101" pitchFamily="49" charset="-122"/>
                <a:ea typeface="黑体" panose="02010609060101010101" pitchFamily="49" charset="-122"/>
              </a:rPr>
              <a:t/>
            </a:r>
            <a:br>
              <a:rPr lang="en-US" altLang="zh-CN" sz="4800" b="1" dirty="0" smtClean="0">
                <a:solidFill>
                  <a:schemeClr val="tx1"/>
                </a:solidFill>
                <a:effectLst/>
                <a:latin typeface="黑体" panose="02010609060101010101" pitchFamily="49" charset="-122"/>
                <a:ea typeface="黑体" panose="02010609060101010101" pitchFamily="49" charset="-122"/>
              </a:rPr>
            </a:br>
            <a:r>
              <a:rPr lang="en-US" altLang="zh-CN" sz="4800" b="1" dirty="0">
                <a:solidFill>
                  <a:schemeClr val="tx1"/>
                </a:solidFill>
                <a:effectLst/>
                <a:latin typeface="黑体" panose="02010609060101010101" pitchFamily="49" charset="-122"/>
                <a:ea typeface="黑体" panose="02010609060101010101" pitchFamily="49" charset="-122"/>
              </a:rPr>
              <a:t> </a:t>
            </a:r>
            <a:r>
              <a:rPr lang="en-US" altLang="zh-CN" sz="4800" b="1" dirty="0" smtClean="0">
                <a:solidFill>
                  <a:schemeClr val="tx1"/>
                </a:solidFill>
                <a:effectLst/>
                <a:latin typeface="黑体" panose="02010609060101010101" pitchFamily="49" charset="-122"/>
                <a:ea typeface="黑体" panose="02010609060101010101" pitchFamily="49" charset="-122"/>
              </a:rPr>
              <a:t>      </a:t>
            </a:r>
            <a:r>
              <a:rPr lang="zh-CN" altLang="zh-CN" sz="4800" b="1" dirty="0" smtClean="0">
                <a:solidFill>
                  <a:schemeClr val="tx1"/>
                </a:solidFill>
                <a:effectLst/>
                <a:latin typeface="黑体" panose="02010609060101010101" pitchFamily="49" charset="-122"/>
                <a:ea typeface="黑体" panose="02010609060101010101" pitchFamily="49" charset="-122"/>
              </a:rPr>
              <a:t>功能</a:t>
            </a:r>
            <a:r>
              <a:rPr lang="zh-CN" altLang="zh-CN" sz="4800" b="1" dirty="0">
                <a:solidFill>
                  <a:schemeClr val="tx1"/>
                </a:solidFill>
                <a:effectLst/>
                <a:latin typeface="黑体" panose="02010609060101010101" pitchFamily="49" charset="-122"/>
                <a:ea typeface="黑体" panose="02010609060101010101" pitchFamily="49" charset="-122"/>
              </a:rPr>
              <a:t>深入讲解</a:t>
            </a:r>
          </a:p>
        </p:txBody>
      </p:sp>
    </p:spTree>
    <p:extLst>
      <p:ext uri="{BB962C8B-B14F-4D97-AF65-F5344CB8AC3E}">
        <p14:creationId xmlns:p14="http://schemas.microsoft.com/office/powerpoint/2010/main" val="25399254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692696"/>
            <a:ext cx="7560840" cy="5909310"/>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7</a:t>
            </a:r>
            <a:r>
              <a:rPr lang="zh-CN" altLang="zh-CN" sz="2400" dirty="0">
                <a:latin typeface="宋体" panose="02010600030101010101" pitchFamily="2" charset="-122"/>
                <a:ea typeface="宋体" panose="02010600030101010101" pitchFamily="2" charset="-122"/>
              </a:rPr>
              <a:t>）延长线</a:t>
            </a:r>
          </a:p>
          <a:p>
            <a:r>
              <a:rPr lang="zh-CN" altLang="zh-CN" sz="2400" dirty="0">
                <a:latin typeface="宋体" panose="02010600030101010101" pitchFamily="2" charset="-122"/>
                <a:ea typeface="宋体" panose="02010600030101010101" pitchFamily="2" charset="-122"/>
              </a:rPr>
              <a:t>当光标经过对象的端点时，显示临时延长线或圆弧，以便用户在延长线或圆弧上指定点，如图</a:t>
            </a:r>
            <a:r>
              <a:rPr lang="en-US" altLang="zh-CN" sz="2400" dirty="0">
                <a:latin typeface="宋体" panose="02010600030101010101" pitchFamily="2" charset="-122"/>
                <a:ea typeface="宋体" panose="02010600030101010101" pitchFamily="2" charset="-122"/>
              </a:rPr>
              <a:t>6-8</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  </a:t>
            </a:r>
            <a:r>
              <a:rPr lang="zh-CN" altLang="zh-CN" dirty="0">
                <a:latin typeface="宋体" panose="02010600030101010101" pitchFamily="2" charset="-122"/>
                <a:ea typeface="宋体" panose="02010600030101010101" pitchFamily="2" charset="-122"/>
              </a:rPr>
              <a:t>延长线</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034" y="2492896"/>
            <a:ext cx="6505575" cy="3181350"/>
          </a:xfrm>
          <a:prstGeom prst="rect">
            <a:avLst/>
          </a:prstGeom>
        </p:spPr>
      </p:pic>
    </p:spTree>
    <p:extLst>
      <p:ext uri="{BB962C8B-B14F-4D97-AF65-F5344CB8AC3E}">
        <p14:creationId xmlns:p14="http://schemas.microsoft.com/office/powerpoint/2010/main" val="18971148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260648"/>
            <a:ext cx="7704856" cy="6555641"/>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第八步</a:t>
            </a:r>
            <a:r>
              <a:rPr lang="zh-CN" altLang="zh-CN"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6-79</a:t>
            </a:r>
            <a:r>
              <a:rPr lang="zh-CN" altLang="zh-CN" sz="2400" dirty="0">
                <a:latin typeface="宋体" panose="02010600030101010101" pitchFamily="2" charset="-122"/>
                <a:ea typeface="宋体" panose="02010600030101010101" pitchFamily="2" charset="-122"/>
              </a:rPr>
              <a:t>所示，需要将椭圆的象限点与圆弧的切点用直线连接。大家知道，象限点是确定的，位置是固定的，而圆弧的切点如何确定呢？其实在</a:t>
            </a:r>
            <a:r>
              <a:rPr lang="en-US" altLang="zh-CN" sz="2400" dirty="0">
                <a:latin typeface="宋体" panose="02010600030101010101" pitchFamily="2" charset="-122"/>
                <a:ea typeface="宋体" panose="02010600030101010101" pitchFamily="2" charset="-122"/>
              </a:rPr>
              <a:t>AutoCAD</a:t>
            </a:r>
            <a:r>
              <a:rPr lang="zh-CN" altLang="zh-CN" sz="2400" dirty="0">
                <a:latin typeface="宋体" panose="02010600030101010101" pitchFamily="2" charset="-122"/>
                <a:ea typeface="宋体" panose="02010600030101010101" pitchFamily="2" charset="-122"/>
              </a:rPr>
              <a:t>中，切点也同样可以通过对象捕捉或者快捷捕捉来确定。</a:t>
            </a:r>
          </a:p>
          <a:p>
            <a:r>
              <a:rPr lang="zh-CN" altLang="zh-CN" sz="2400" dirty="0">
                <a:latin typeface="宋体" panose="02010600030101010101" pitchFamily="2" charset="-122"/>
                <a:ea typeface="宋体" panose="02010600030101010101" pitchFamily="2" charset="-122"/>
              </a:rPr>
              <a:t>设置象限点与切点为对象捕捉的默认点，执行</a:t>
            </a:r>
            <a:r>
              <a:rPr lang="en-US" altLang="zh-CN" sz="2400" dirty="0">
                <a:latin typeface="宋体" panose="02010600030101010101" pitchFamily="2" charset="-122"/>
                <a:ea typeface="宋体" panose="02010600030101010101" pitchFamily="2" charset="-122"/>
              </a:rPr>
              <a:t>L</a:t>
            </a:r>
            <a:r>
              <a:rPr lang="zh-CN" altLang="zh-CN" sz="2400" dirty="0">
                <a:latin typeface="宋体" panose="02010600030101010101" pitchFamily="2" charset="-122"/>
                <a:ea typeface="宋体" panose="02010600030101010101" pitchFamily="2" charset="-122"/>
              </a:rPr>
              <a:t>直线命令，第一点选择象限点，指定第二点时，在圆弧上适当的位置移动鼠标，会出现如图</a:t>
            </a:r>
            <a:r>
              <a:rPr lang="en-US" altLang="zh-CN" sz="2400" dirty="0">
                <a:latin typeface="宋体" panose="02010600030101010101" pitchFamily="2" charset="-122"/>
                <a:ea typeface="宋体" panose="02010600030101010101" pitchFamily="2" charset="-122"/>
              </a:rPr>
              <a:t>6-80</a:t>
            </a:r>
            <a:r>
              <a:rPr lang="zh-CN" altLang="zh-CN" sz="2400" dirty="0">
                <a:latin typeface="宋体" panose="02010600030101010101" pitchFamily="2" charset="-122"/>
                <a:ea typeface="宋体" panose="02010600030101010101" pitchFamily="2" charset="-122"/>
              </a:rPr>
              <a:t>所示的符号，点击鼠标左键即可捕捉到</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6-79</a:t>
            </a:r>
            <a:r>
              <a:rPr lang="zh-CN" altLang="zh-CN" dirty="0">
                <a:latin typeface="宋体" panose="02010600030101010101" pitchFamily="2" charset="-122"/>
                <a:ea typeface="宋体" panose="02010600030101010101" pitchFamily="2" charset="-122"/>
              </a:rPr>
              <a:t>连接切点与象限点 </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6-80 </a:t>
            </a:r>
            <a:r>
              <a:rPr lang="zh-CN" altLang="zh-CN" dirty="0">
                <a:latin typeface="宋体" panose="02010600030101010101" pitchFamily="2" charset="-122"/>
                <a:ea typeface="宋体" panose="02010600030101010101" pitchFamily="2" charset="-122"/>
              </a:rPr>
              <a:t>快捷捕捉切点</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3281505"/>
            <a:ext cx="2520280" cy="272271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3378675"/>
            <a:ext cx="2221904" cy="2528373"/>
          </a:xfrm>
          <a:prstGeom prst="rect">
            <a:avLst/>
          </a:prstGeom>
        </p:spPr>
      </p:pic>
    </p:spTree>
    <p:extLst>
      <p:ext uri="{BB962C8B-B14F-4D97-AF65-F5344CB8AC3E}">
        <p14:creationId xmlns:p14="http://schemas.microsoft.com/office/powerpoint/2010/main" val="184234081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332656"/>
            <a:ext cx="7776864" cy="3416320"/>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如果</a:t>
            </a:r>
            <a:r>
              <a:rPr lang="zh-CN" altLang="zh-CN" sz="2400" dirty="0">
                <a:latin typeface="宋体" panose="02010600030101010101" pitchFamily="2" charset="-122"/>
                <a:ea typeface="宋体" panose="02010600030101010101" pitchFamily="2" charset="-122"/>
              </a:rPr>
              <a:t>用户在绘制直线时，第一点就寻找圆弧的切点，是找不到的，必须第二点用切点。但是用户使用快捷捕捉的功能，第一点也可以捕捉到切点，这个切点在指定第二点时，会因为第二个点的位置不同，而发生位置变化。</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读者</a:t>
            </a:r>
            <a:r>
              <a:rPr lang="zh-CN" altLang="zh-CN" sz="2400" dirty="0">
                <a:latin typeface="宋体" panose="02010600030101010101" pitchFamily="2" charset="-122"/>
                <a:ea typeface="宋体" panose="02010600030101010101" pitchFamily="2" charset="-122"/>
              </a:rPr>
              <a:t>自行使用快捷捕捉的方式将大便器右侧的直线绘制完成。</a:t>
            </a:r>
          </a:p>
          <a:p>
            <a:r>
              <a:rPr lang="zh-CN" altLang="zh-CN" sz="2400" b="1" dirty="0">
                <a:latin typeface="宋体" panose="02010600030101010101" pitchFamily="2" charset="-122"/>
                <a:ea typeface="宋体" panose="02010600030101010101" pitchFamily="2" charset="-122"/>
              </a:rPr>
              <a:t>第八步</a:t>
            </a:r>
            <a:r>
              <a:rPr lang="zh-CN" altLang="zh-CN" sz="2400" dirty="0">
                <a:latin typeface="宋体" panose="02010600030101010101" pitchFamily="2" charset="-122"/>
                <a:ea typeface="宋体" panose="02010600030101010101" pitchFamily="2" charset="-122"/>
              </a:rPr>
              <a:t>，制作图块，命名为“座便器”，基点自定，但要选择合理。</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4203756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632848" cy="4955203"/>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案列二：绘制台式洗脸盆，如图</a:t>
            </a:r>
            <a:r>
              <a:rPr lang="en-US" altLang="zh-CN" sz="2000" b="1" dirty="0">
                <a:latin typeface="宋体" panose="02010600030101010101" pitchFamily="2" charset="-122"/>
                <a:ea typeface="宋体" panose="02010600030101010101" pitchFamily="2" charset="-122"/>
              </a:rPr>
              <a:t>6-81</a:t>
            </a:r>
            <a:r>
              <a:rPr lang="zh-CN" altLang="zh-CN" sz="2000" b="1" dirty="0">
                <a:latin typeface="宋体" panose="02010600030101010101" pitchFamily="2" charset="-122"/>
                <a:ea typeface="宋体" panose="02010600030101010101" pitchFamily="2" charset="-122"/>
              </a:rPr>
              <a:t>所示</a:t>
            </a:r>
            <a:r>
              <a:rPr lang="zh-CN" altLang="zh-CN" sz="2000" b="1" dirty="0" smtClean="0">
                <a:latin typeface="宋体" panose="02010600030101010101" pitchFamily="2" charset="-122"/>
                <a:ea typeface="宋体" panose="02010600030101010101" pitchFamily="2" charset="-122"/>
              </a:rPr>
              <a:t>。</a:t>
            </a:r>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rPr>
              <a:t>             </a:t>
            </a:r>
            <a:r>
              <a:rPr lang="zh-CN" altLang="zh-CN" sz="2000" dirty="0" smtClean="0">
                <a:latin typeface="宋体" panose="02010600030101010101" pitchFamily="2" charset="-122"/>
                <a:ea typeface="宋体" panose="02010600030101010101" pitchFamily="2" charset="-122"/>
              </a:rPr>
              <a:t>图</a:t>
            </a:r>
            <a:r>
              <a:rPr lang="en-US" altLang="zh-CN" sz="2000" dirty="0">
                <a:latin typeface="宋体" panose="02010600030101010101" pitchFamily="2" charset="-122"/>
                <a:ea typeface="宋体" panose="02010600030101010101" pitchFamily="2" charset="-122"/>
              </a:rPr>
              <a:t>6-81  </a:t>
            </a:r>
            <a:r>
              <a:rPr lang="zh-CN" altLang="zh-CN" sz="2000" dirty="0">
                <a:latin typeface="宋体" panose="02010600030101010101" pitchFamily="2" charset="-122"/>
                <a:ea typeface="宋体" panose="02010600030101010101" pitchFamily="2" charset="-122"/>
              </a:rPr>
              <a:t>台式洗脸盆</a:t>
            </a:r>
          </a:p>
          <a:p>
            <a:endParaRPr lang="zh-CN" altLang="zh-CN" sz="2000" dirty="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1772816"/>
            <a:ext cx="4257675" cy="2476500"/>
          </a:xfrm>
          <a:prstGeom prst="rect">
            <a:avLst/>
          </a:prstGeom>
        </p:spPr>
      </p:pic>
    </p:spTree>
    <p:extLst>
      <p:ext uri="{BB962C8B-B14F-4D97-AF65-F5344CB8AC3E}">
        <p14:creationId xmlns:p14="http://schemas.microsoft.com/office/powerpoint/2010/main" val="272078085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404664"/>
            <a:ext cx="7560840" cy="6278642"/>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第一步，</a:t>
            </a:r>
            <a:r>
              <a:rPr lang="zh-CN" altLang="zh-CN" sz="2400" dirty="0">
                <a:latin typeface="宋体" panose="02010600030101010101" pitchFamily="2" charset="-122"/>
                <a:ea typeface="宋体" panose="02010600030101010101" pitchFamily="2" charset="-122"/>
              </a:rPr>
              <a:t>绘制如图</a:t>
            </a:r>
            <a:r>
              <a:rPr lang="en-US" altLang="zh-CN" sz="2400" dirty="0">
                <a:latin typeface="宋体" panose="02010600030101010101" pitchFamily="2" charset="-122"/>
                <a:ea typeface="宋体" panose="02010600030101010101" pitchFamily="2" charset="-122"/>
              </a:rPr>
              <a:t>6-82</a:t>
            </a:r>
            <a:r>
              <a:rPr lang="zh-CN" altLang="zh-CN" sz="2400" dirty="0">
                <a:latin typeface="宋体" panose="02010600030101010101" pitchFamily="2" charset="-122"/>
                <a:ea typeface="宋体" panose="02010600030101010101" pitchFamily="2" charset="-122"/>
              </a:rPr>
              <a:t>所示的辅助线</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a:p>
          <a:p>
            <a:r>
              <a:rPr lang="zh-CN" altLang="en-US" dirty="0"/>
              <a:t> </a:t>
            </a:r>
            <a:r>
              <a:rPr lang="zh-CN" altLang="en-US" dirty="0" smtClean="0"/>
              <a:t>                                 </a:t>
            </a:r>
            <a:r>
              <a:rPr lang="zh-CN" altLang="en-US"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6-82  </a:t>
            </a:r>
            <a:r>
              <a:rPr lang="zh-CN" altLang="en-US" dirty="0">
                <a:latin typeface="宋体" panose="02010600030101010101" pitchFamily="2" charset="-122"/>
                <a:ea typeface="宋体" panose="02010600030101010101" pitchFamily="2" charset="-122"/>
              </a:rPr>
              <a:t>辅助</a:t>
            </a:r>
            <a:r>
              <a:rPr lang="zh-CN" altLang="en-US" dirty="0" smtClean="0">
                <a:latin typeface="宋体" panose="02010600030101010101" pitchFamily="2" charset="-122"/>
                <a:ea typeface="宋体" panose="02010600030101010101" pitchFamily="2" charset="-122"/>
              </a:rPr>
              <a:t>线</a:t>
            </a:r>
            <a:endParaRPr lang="en-US" altLang="zh-CN" dirty="0" smtClean="0"/>
          </a:p>
          <a:p>
            <a:endParaRPr lang="en-US" altLang="zh-CN" dirty="0"/>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6284" y="1628800"/>
            <a:ext cx="6000750" cy="3743325"/>
          </a:xfrm>
          <a:prstGeom prst="rect">
            <a:avLst/>
          </a:prstGeom>
        </p:spPr>
      </p:pic>
    </p:spTree>
    <p:extLst>
      <p:ext uri="{BB962C8B-B14F-4D97-AF65-F5344CB8AC3E}">
        <p14:creationId xmlns:p14="http://schemas.microsoft.com/office/powerpoint/2010/main" val="3888537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3869" y="116632"/>
            <a:ext cx="7704856" cy="6740307"/>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首先绘制一条长度为</a:t>
            </a:r>
            <a:r>
              <a:rPr lang="en-US" altLang="zh-CN" sz="2400" dirty="0">
                <a:latin typeface="宋体" panose="02010600030101010101" pitchFamily="2" charset="-122"/>
                <a:ea typeface="宋体" panose="02010600030101010101" pitchFamily="2" charset="-122"/>
              </a:rPr>
              <a:t>1500</a:t>
            </a:r>
            <a:r>
              <a:rPr lang="zh-CN" altLang="zh-CN" sz="2400" dirty="0">
                <a:latin typeface="宋体" panose="02010600030101010101" pitchFamily="2" charset="-122"/>
                <a:ea typeface="宋体" panose="02010600030101010101" pitchFamily="2" charset="-122"/>
              </a:rPr>
              <a:t>的水平直线，和一条长度为</a:t>
            </a:r>
            <a:r>
              <a:rPr lang="en-US" altLang="zh-CN" sz="2400" dirty="0">
                <a:latin typeface="宋体" panose="02010600030101010101" pitchFamily="2" charset="-122"/>
                <a:ea typeface="宋体" panose="02010600030101010101" pitchFamily="2" charset="-122"/>
              </a:rPr>
              <a:t>600</a:t>
            </a:r>
            <a:r>
              <a:rPr lang="zh-CN" altLang="zh-CN" sz="2400" dirty="0">
                <a:latin typeface="宋体" panose="02010600030101010101" pitchFamily="2" charset="-122"/>
                <a:ea typeface="宋体" panose="02010600030101010101" pitchFamily="2" charset="-122"/>
              </a:rPr>
              <a:t>的垂直直线，如图</a:t>
            </a:r>
            <a:r>
              <a:rPr lang="en-US" altLang="zh-CN" sz="2400" dirty="0">
                <a:latin typeface="宋体" panose="02010600030101010101" pitchFamily="2" charset="-122"/>
                <a:ea typeface="宋体" panose="02010600030101010101" pitchFamily="2" charset="-122"/>
              </a:rPr>
              <a:t>6-83</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前面</a:t>
            </a:r>
            <a:r>
              <a:rPr lang="zh-CN" altLang="en-US" sz="2400" dirty="0">
                <a:latin typeface="宋体" panose="02010600030101010101" pitchFamily="2" charset="-122"/>
                <a:ea typeface="宋体" panose="02010600030101010101" pitchFamily="2" charset="-122"/>
              </a:rPr>
              <a:t>的学习中我们使用复制命令对辅助线进行辅助，在上一案例中，学习了偏移命令，偏移命令对直线同样有效。执行</a:t>
            </a:r>
            <a:r>
              <a:rPr lang="en-US" altLang="zh-CN" sz="2400" dirty="0">
                <a:latin typeface="宋体" panose="02010600030101010101" pitchFamily="2" charset="-122"/>
                <a:ea typeface="宋体" panose="02010600030101010101" pitchFamily="2" charset="-122"/>
              </a:rPr>
              <a:t>O</a:t>
            </a:r>
            <a:r>
              <a:rPr lang="zh-CN" altLang="en-US" sz="2400" dirty="0">
                <a:latin typeface="宋体" panose="02010600030101010101" pitchFamily="2" charset="-122"/>
                <a:ea typeface="宋体" panose="02010600030101010101" pitchFamily="2" charset="-122"/>
              </a:rPr>
              <a:t>偏移命令，输入</a:t>
            </a:r>
            <a:r>
              <a:rPr lang="en-US" altLang="zh-CN" sz="2400" dirty="0">
                <a:latin typeface="宋体" panose="02010600030101010101" pitchFamily="2" charset="-122"/>
                <a:ea typeface="宋体" panose="02010600030101010101" pitchFamily="2" charset="-122"/>
              </a:rPr>
              <a:t>250</a:t>
            </a:r>
            <a:r>
              <a:rPr lang="zh-CN" altLang="en-US" sz="2400" dirty="0">
                <a:latin typeface="宋体" panose="02010600030101010101" pitchFamily="2" charset="-122"/>
                <a:ea typeface="宋体" panose="02010600030101010101" pitchFamily="2" charset="-122"/>
              </a:rPr>
              <a:t>，确定，选择垂直直线，向右侧点击，确定，退出此次偏移命令，再次执行偏移命令，输入</a:t>
            </a:r>
            <a:r>
              <a:rPr lang="en-US" altLang="zh-CN" sz="2400" dirty="0">
                <a:latin typeface="宋体" panose="02010600030101010101" pitchFamily="2" charset="-122"/>
                <a:ea typeface="宋体" panose="02010600030101010101" pitchFamily="2" charset="-122"/>
              </a:rPr>
              <a:t>300</a:t>
            </a:r>
            <a:r>
              <a:rPr lang="zh-CN" altLang="en-US" sz="2400" dirty="0">
                <a:latin typeface="宋体" panose="02010600030101010101" pitchFamily="2" charset="-122"/>
                <a:ea typeface="宋体" panose="02010600030101010101" pitchFamily="2" charset="-122"/>
              </a:rPr>
              <a:t>，确定，连续向右偏移两次，确定，退出命令，再次执行命令向右偏移</a:t>
            </a:r>
            <a:r>
              <a:rPr lang="en-US" altLang="zh-CN" sz="2400" dirty="0">
                <a:latin typeface="宋体" panose="02010600030101010101" pitchFamily="2" charset="-122"/>
                <a:ea typeface="宋体" panose="02010600030101010101" pitchFamily="2" charset="-122"/>
              </a:rPr>
              <a:t>250</a:t>
            </a:r>
            <a:r>
              <a:rPr lang="zh-CN" altLang="en-US"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6-84</a:t>
            </a:r>
            <a:r>
              <a:rPr lang="zh-CN" altLang="en-US" sz="2400" dirty="0">
                <a:latin typeface="宋体" panose="02010600030101010101" pitchFamily="2" charset="-122"/>
                <a:ea typeface="宋体" panose="02010600030101010101" pitchFamily="2" charset="-122"/>
              </a:rPr>
              <a:t>所示。</a:t>
            </a:r>
          </a:p>
          <a:p>
            <a:r>
              <a:rPr lang="zh-CN" altLang="en-US" sz="2400" dirty="0">
                <a:latin typeface="宋体" panose="02010600030101010101" pitchFamily="2" charset="-122"/>
                <a:ea typeface="宋体" panose="02010600030101010101" pitchFamily="2" charset="-122"/>
              </a:rPr>
              <a:t>通过上述练习用户需要仔细领悟什么时候应该结束命令，什么时候可以连续偏移。</a:t>
            </a:r>
          </a:p>
          <a:p>
            <a:r>
              <a:rPr lang="zh-CN" altLang="en-US" sz="2400" dirty="0">
                <a:latin typeface="宋体" panose="02010600030101010101" pitchFamily="2" charset="-122"/>
                <a:ea typeface="宋体" panose="02010600030101010101" pitchFamily="2" charset="-122"/>
              </a:rPr>
              <a:t>使用相同的办法绘制出水平方向的辅助线。完成结果参照图</a:t>
            </a:r>
            <a:r>
              <a:rPr lang="en-US" altLang="zh-CN" sz="2400" dirty="0">
                <a:latin typeface="宋体" panose="02010600030101010101" pitchFamily="2" charset="-122"/>
                <a:ea typeface="宋体" panose="02010600030101010101" pitchFamily="2" charset="-122"/>
              </a:rPr>
              <a:t>6-84</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2130" y="1115672"/>
            <a:ext cx="2633845" cy="159493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215092"/>
            <a:ext cx="2458798" cy="1396097"/>
          </a:xfrm>
          <a:prstGeom prst="rect">
            <a:avLst/>
          </a:prstGeom>
        </p:spPr>
      </p:pic>
      <p:sp>
        <p:nvSpPr>
          <p:cNvPr id="5" name="TextBox 4"/>
          <p:cNvSpPr txBox="1"/>
          <p:nvPr/>
        </p:nvSpPr>
        <p:spPr>
          <a:xfrm>
            <a:off x="1496450" y="2614465"/>
            <a:ext cx="7036427"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6-83  </a:t>
            </a:r>
            <a:r>
              <a:rPr lang="zh-CN" altLang="en-US" dirty="0">
                <a:latin typeface="宋体" panose="02010600030101010101" pitchFamily="2" charset="-122"/>
                <a:ea typeface="宋体" panose="02010600030101010101" pitchFamily="2" charset="-122"/>
              </a:rPr>
              <a:t>绘制水平、垂直线          </a:t>
            </a:r>
            <a:r>
              <a:rPr lang="zh-CN" altLang="en-US" dirty="0" smtClean="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6-84  </a:t>
            </a:r>
            <a:r>
              <a:rPr lang="zh-CN" altLang="en-US" dirty="0">
                <a:latin typeface="宋体" panose="02010600030101010101" pitchFamily="2" charset="-122"/>
                <a:ea typeface="宋体" panose="02010600030101010101" pitchFamily="2" charset="-122"/>
              </a:rPr>
              <a:t>垂直线偏移</a:t>
            </a:r>
          </a:p>
        </p:txBody>
      </p:sp>
    </p:spTree>
    <p:extLst>
      <p:ext uri="{BB962C8B-B14F-4D97-AF65-F5344CB8AC3E}">
        <p14:creationId xmlns:p14="http://schemas.microsoft.com/office/powerpoint/2010/main" val="37824335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272735"/>
            <a:ext cx="7704856" cy="6370975"/>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第二步</a:t>
            </a:r>
            <a:r>
              <a:rPr lang="zh-CN" altLang="zh-CN" sz="2400" dirty="0">
                <a:latin typeface="宋体" panose="02010600030101010101" pitchFamily="2" charset="-122"/>
                <a:ea typeface="宋体" panose="02010600030101010101" pitchFamily="2" charset="-122"/>
              </a:rPr>
              <a:t>，绘制矩形台面。</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如</a:t>
            </a:r>
            <a:r>
              <a:rPr lang="zh-CN" altLang="zh-CN" sz="2400" dirty="0">
                <a:latin typeface="宋体" panose="02010600030101010101" pitchFamily="2" charset="-122"/>
                <a:ea typeface="宋体" panose="02010600030101010101" pitchFamily="2" charset="-122"/>
              </a:rPr>
              <a:t>图</a:t>
            </a:r>
            <a:r>
              <a:rPr lang="en-US" altLang="zh-CN" sz="2400" dirty="0">
                <a:latin typeface="宋体" panose="02010600030101010101" pitchFamily="2" charset="-122"/>
                <a:ea typeface="宋体" panose="02010600030101010101" pitchFamily="2" charset="-122"/>
              </a:rPr>
              <a:t>6-86</a:t>
            </a:r>
            <a:r>
              <a:rPr lang="zh-CN" altLang="zh-CN" sz="2400" dirty="0">
                <a:latin typeface="宋体" panose="02010600030101010101" pitchFamily="2" charset="-122"/>
                <a:ea typeface="宋体" panose="02010600030101010101" pitchFamily="2" charset="-122"/>
              </a:rPr>
              <a:t>所示，以点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为角点绘制矩形</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接下来</a:t>
            </a:r>
            <a:r>
              <a:rPr lang="zh-CN" altLang="zh-CN" sz="2400" dirty="0">
                <a:latin typeface="宋体" panose="02010600030101010101" pitchFamily="2" charset="-122"/>
                <a:ea typeface="宋体" panose="02010600030101010101" pitchFamily="2" charset="-122"/>
              </a:rPr>
              <a:t>需要对刚刚绘制的矩形的下方两个角点进行倒角。执行</a:t>
            </a:r>
            <a:r>
              <a:rPr lang="en-US" altLang="zh-CN" sz="2400" dirty="0">
                <a:latin typeface="宋体" panose="02010600030101010101" pitchFamily="2" charset="-122"/>
                <a:ea typeface="宋体" panose="02010600030101010101" pitchFamily="2" charset="-122"/>
              </a:rPr>
              <a:t>CHA</a:t>
            </a:r>
            <a:r>
              <a:rPr lang="zh-CN" altLang="zh-CN" sz="2400" dirty="0">
                <a:latin typeface="宋体" panose="02010600030101010101" pitchFamily="2" charset="-122"/>
                <a:ea typeface="宋体" panose="02010600030101010101" pitchFamily="2" charset="-122"/>
              </a:rPr>
              <a:t>倒角命令，与圆角命令类似，倒角的距离会继承上次使用过倒角命令所设定的距离，首次执行倒角命令，倒角的两个距离为</a:t>
            </a:r>
            <a:r>
              <a:rPr lang="en-US" altLang="zh-CN" sz="2400" dirty="0">
                <a:latin typeface="宋体" panose="02010600030101010101" pitchFamily="2" charset="-122"/>
                <a:ea typeface="宋体" panose="02010600030101010101" pitchFamily="2" charset="-122"/>
              </a:rPr>
              <a:t>0</a:t>
            </a:r>
            <a:r>
              <a:rPr lang="zh-CN" altLang="zh-CN"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6-85</a:t>
            </a:r>
            <a:r>
              <a:rPr lang="zh-CN" altLang="zh-CN" sz="2400" dirty="0">
                <a:latin typeface="宋体" panose="02010600030101010101" pitchFamily="2" charset="-122"/>
                <a:ea typeface="宋体" panose="02010600030101010101" pitchFamily="2" charset="-122"/>
              </a:rPr>
              <a:t>所示。那么就需要调整倒角距离，输入</a:t>
            </a:r>
            <a:r>
              <a:rPr lang="en-US" altLang="zh-CN" sz="2400" dirty="0">
                <a:latin typeface="宋体" panose="02010600030101010101" pitchFamily="2" charset="-122"/>
                <a:ea typeface="宋体" panose="02010600030101010101" pitchFamily="2" charset="-122"/>
              </a:rPr>
              <a:t>D</a:t>
            </a:r>
            <a:r>
              <a:rPr lang="zh-CN" altLang="zh-CN" sz="2400" dirty="0">
                <a:latin typeface="宋体" panose="02010600030101010101" pitchFamily="2" charset="-122"/>
                <a:ea typeface="宋体" panose="02010600030101010101" pitchFamily="2" charset="-122"/>
              </a:rPr>
              <a:t>，确定，输入第一个倒角距离</a:t>
            </a:r>
            <a:r>
              <a:rPr lang="en-US" altLang="zh-CN" sz="2400" dirty="0">
                <a:latin typeface="宋体" panose="02010600030101010101" pitchFamily="2" charset="-122"/>
                <a:ea typeface="宋体" panose="02010600030101010101" pitchFamily="2" charset="-122"/>
              </a:rPr>
              <a:t>100</a:t>
            </a:r>
            <a:r>
              <a:rPr lang="zh-CN" altLang="zh-CN" sz="2400" dirty="0">
                <a:latin typeface="宋体" panose="02010600030101010101" pitchFamily="2" charset="-122"/>
                <a:ea typeface="宋体" panose="02010600030101010101" pitchFamily="2" charset="-122"/>
              </a:rPr>
              <a:t>，确定，输入第二个倒角距离</a:t>
            </a:r>
            <a:r>
              <a:rPr lang="en-US" altLang="zh-CN" sz="2400" dirty="0">
                <a:latin typeface="宋体" panose="02010600030101010101" pitchFamily="2" charset="-122"/>
                <a:ea typeface="宋体" panose="02010600030101010101" pitchFamily="2" charset="-122"/>
              </a:rPr>
              <a:t>50</a:t>
            </a:r>
            <a:r>
              <a:rPr lang="zh-CN" altLang="zh-CN" sz="2400" dirty="0">
                <a:latin typeface="宋体" panose="02010600030101010101" pitchFamily="2" charset="-122"/>
                <a:ea typeface="宋体" panose="02010600030101010101" pitchFamily="2" charset="-122"/>
              </a:rPr>
              <a:t>，确定，鼠标移动到如图</a:t>
            </a:r>
            <a:r>
              <a:rPr lang="en-US" altLang="zh-CN" sz="2400" dirty="0">
                <a:latin typeface="宋体" panose="02010600030101010101" pitchFamily="2" charset="-122"/>
                <a:ea typeface="宋体" panose="02010600030101010101" pitchFamily="2" charset="-122"/>
              </a:rPr>
              <a:t>6-86</a:t>
            </a:r>
            <a:r>
              <a:rPr lang="zh-CN" altLang="zh-CN" sz="2400" dirty="0">
                <a:latin typeface="宋体" panose="02010600030101010101" pitchFamily="2" charset="-122"/>
                <a:ea typeface="宋体" panose="02010600030101010101" pitchFamily="2" charset="-122"/>
              </a:rPr>
              <a:t>所示矩形的下边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靠近左下角的位置，如图</a:t>
            </a:r>
            <a:r>
              <a:rPr lang="en-US" altLang="zh-CN" sz="2400" dirty="0">
                <a:latin typeface="宋体" panose="02010600030101010101" pitchFamily="2" charset="-122"/>
                <a:ea typeface="宋体" panose="02010600030101010101" pitchFamily="2" charset="-122"/>
              </a:rPr>
              <a:t>6-87</a:t>
            </a:r>
            <a:r>
              <a:rPr lang="zh-CN" altLang="zh-CN" sz="2400" dirty="0">
                <a:latin typeface="宋体" panose="02010600030101010101" pitchFamily="2" charset="-122"/>
                <a:ea typeface="宋体" panose="02010600030101010101" pitchFamily="2" charset="-122"/>
              </a:rPr>
              <a:t>所示，拾取框右上方显示</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符号，点击鼠标左键，弹出如图</a:t>
            </a:r>
            <a:r>
              <a:rPr lang="en-US" altLang="zh-CN" sz="2400" dirty="0">
                <a:latin typeface="宋体" panose="02010600030101010101" pitchFamily="2" charset="-122"/>
                <a:ea typeface="宋体" panose="02010600030101010101" pitchFamily="2" charset="-122"/>
              </a:rPr>
              <a:t>6-88</a:t>
            </a:r>
            <a:r>
              <a:rPr lang="zh-CN" altLang="zh-CN" sz="2400" dirty="0">
                <a:latin typeface="宋体" panose="02010600030101010101" pitchFamily="2" charset="-122"/>
                <a:ea typeface="宋体" panose="02010600030101010101" pitchFamily="2" charset="-122"/>
              </a:rPr>
              <a:t>所示的“选择集”对话框，这是因为我们点击的位置有多个对象，由于需要选择的是多段线（矩形属于多段线），在选择集中点击多段线即可，利用同样的方法选择边</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，完成第一个倒角，如图</a:t>
            </a:r>
            <a:r>
              <a:rPr lang="en-US" altLang="zh-CN" sz="2400" dirty="0">
                <a:latin typeface="宋体" panose="02010600030101010101" pitchFamily="2" charset="-122"/>
                <a:ea typeface="宋体" panose="02010600030101010101" pitchFamily="2" charset="-122"/>
              </a:rPr>
              <a:t>6-89</a:t>
            </a:r>
            <a:r>
              <a:rPr lang="zh-CN" altLang="zh-CN" sz="2400" dirty="0">
                <a:latin typeface="宋体" panose="02010600030101010101" pitchFamily="2" charset="-122"/>
                <a:ea typeface="宋体" panose="02010600030101010101" pitchFamily="2" charset="-122"/>
              </a:rPr>
              <a:t>所示，继续选择边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，边</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，完成第二个倒角，确定，退出倒角命令。完成结果如图</a:t>
            </a:r>
            <a:r>
              <a:rPr lang="en-US" altLang="zh-CN" sz="2400" dirty="0">
                <a:latin typeface="宋体" panose="02010600030101010101" pitchFamily="2" charset="-122"/>
                <a:ea typeface="宋体" panose="02010600030101010101" pitchFamily="2" charset="-122"/>
              </a:rPr>
              <a:t>6-90</a:t>
            </a:r>
            <a:r>
              <a:rPr lang="zh-CN" altLang="zh-CN" sz="2400" dirty="0">
                <a:latin typeface="宋体" panose="02010600030101010101" pitchFamily="2" charset="-122"/>
                <a:ea typeface="宋体" panose="02010600030101010101" pitchFamily="2" charset="-122"/>
              </a:rPr>
              <a:t>所示。由于两个倒角的距离不同，所示在选择两个边的时候要注意选择的顺序</a:t>
            </a:r>
            <a:r>
              <a:rPr lang="zh-CN" altLang="zh-CN" sz="2400" dirty="0" smtClean="0"/>
              <a:t>。</a:t>
            </a:r>
            <a:endParaRPr lang="zh-CN" altLang="zh-CN" sz="2400" dirty="0"/>
          </a:p>
        </p:txBody>
      </p:sp>
    </p:spTree>
    <p:extLst>
      <p:ext uri="{BB962C8B-B14F-4D97-AF65-F5344CB8AC3E}">
        <p14:creationId xmlns:p14="http://schemas.microsoft.com/office/powerpoint/2010/main" val="14185977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0487" y="1788914"/>
            <a:ext cx="6408712"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6-85  </a:t>
            </a:r>
            <a:r>
              <a:rPr lang="zh-CN" altLang="zh-CN" dirty="0">
                <a:latin typeface="宋体" panose="02010600030101010101" pitchFamily="2" charset="-122"/>
                <a:ea typeface="宋体" panose="02010600030101010101" pitchFamily="2" charset="-122"/>
              </a:rPr>
              <a:t>倒角</a:t>
            </a:r>
            <a:r>
              <a:rPr lang="zh-CN" altLang="zh-CN" dirty="0" smtClean="0">
                <a:latin typeface="宋体" panose="02010600030101010101" pitchFamily="2" charset="-122"/>
                <a:ea typeface="宋体" panose="02010600030101010101" pitchFamily="2" charset="-122"/>
              </a:rPr>
              <a:t>距离</a:t>
            </a:r>
            <a:endParaRPr lang="zh-CN" altLang="zh-CN" dirty="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692696"/>
            <a:ext cx="8017260" cy="864096"/>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7640" y="2958751"/>
            <a:ext cx="2905125" cy="18002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5593" y="2848174"/>
            <a:ext cx="3281159" cy="2021377"/>
          </a:xfrm>
          <a:prstGeom prst="rect">
            <a:avLst/>
          </a:prstGeom>
        </p:spPr>
      </p:pic>
      <p:sp>
        <p:nvSpPr>
          <p:cNvPr id="7" name="TextBox 6"/>
          <p:cNvSpPr txBox="1"/>
          <p:nvPr/>
        </p:nvSpPr>
        <p:spPr>
          <a:xfrm>
            <a:off x="1691680" y="4797152"/>
            <a:ext cx="6768752" cy="923330"/>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6-86  </a:t>
            </a:r>
            <a:r>
              <a:rPr lang="zh-CN" altLang="zh-CN" dirty="0">
                <a:latin typeface="宋体" panose="02010600030101010101" pitchFamily="2" charset="-122"/>
                <a:ea typeface="宋体" panose="02010600030101010101" pitchFamily="2" charset="-122"/>
              </a:rPr>
              <a:t>倒角</a:t>
            </a:r>
            <a:r>
              <a:rPr lang="zh-CN" altLang="zh-CN" dirty="0" smtClean="0">
                <a:latin typeface="宋体" panose="02010600030101010101" pitchFamily="2" charset="-122"/>
                <a:ea typeface="宋体" panose="02010600030101010101" pitchFamily="2" charset="-122"/>
              </a:rPr>
              <a:t>命令</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6-87  </a:t>
            </a:r>
            <a:r>
              <a:rPr lang="zh-CN" altLang="zh-CN" dirty="0">
                <a:latin typeface="宋体" panose="02010600030101010101" pitchFamily="2" charset="-122"/>
                <a:ea typeface="宋体" panose="02010600030101010101" pitchFamily="2" charset="-122"/>
              </a:rPr>
              <a:t>选择直线</a:t>
            </a:r>
          </a:p>
          <a:p>
            <a:endParaRPr lang="zh-CN" altLang="zh-CN"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1138584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5805" y="5085184"/>
            <a:ext cx="6432550"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869" y="2924944"/>
            <a:ext cx="3146425" cy="187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2924944"/>
            <a:ext cx="3030537" cy="172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506" y="773778"/>
            <a:ext cx="8627575" cy="128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535055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88640"/>
            <a:ext cx="7920880" cy="6555641"/>
          </a:xfrm>
          <a:prstGeom prst="rect">
            <a:avLst/>
          </a:prstGeom>
          <a:noFill/>
        </p:spPr>
        <p:txBody>
          <a:bodyPr wrap="square" rtlCol="0">
            <a:spAutoFit/>
          </a:bodyPr>
          <a:lstStyle/>
          <a:p>
            <a:r>
              <a:rPr lang="zh-CN" altLang="zh-CN" dirty="0"/>
              <a:t> </a:t>
            </a:r>
            <a:r>
              <a:rPr lang="zh-CN" altLang="zh-CN" sz="2400" b="1" dirty="0">
                <a:latin typeface="宋体" panose="02010600030101010101" pitchFamily="2" charset="-122"/>
                <a:ea typeface="宋体" panose="02010600030101010101" pitchFamily="2" charset="-122"/>
              </a:rPr>
              <a:t>第三步</a:t>
            </a:r>
            <a:r>
              <a:rPr lang="zh-CN" altLang="zh-CN" sz="2400" dirty="0">
                <a:latin typeface="宋体" panose="02010600030101010101" pitchFamily="2" charset="-122"/>
                <a:ea typeface="宋体" panose="02010600030101010101" pitchFamily="2" charset="-122"/>
              </a:rPr>
              <a:t>，绘制脸盆。</a:t>
            </a:r>
          </a:p>
          <a:p>
            <a:r>
              <a:rPr lang="zh-CN" altLang="zh-CN" sz="2400" dirty="0">
                <a:latin typeface="宋体" panose="02010600030101010101" pitchFamily="2" charset="-122"/>
                <a:ea typeface="宋体" panose="02010600030101010101" pitchFamily="2" charset="-122"/>
              </a:rPr>
              <a:t>上一案例中，已经学习了椭圆的绘制，下面利用椭圆绘制脸盆。椭圆的绘制需要先确定一个轴，再确定一个半轴，这里以横轴为轴，以竖轴为半轴，执行</a:t>
            </a:r>
            <a:r>
              <a:rPr lang="en-US" altLang="zh-CN" sz="2400" dirty="0">
                <a:latin typeface="宋体" panose="02010600030101010101" pitchFamily="2" charset="-122"/>
                <a:ea typeface="宋体" panose="02010600030101010101" pitchFamily="2" charset="-122"/>
              </a:rPr>
              <a:t>EL</a:t>
            </a:r>
            <a:r>
              <a:rPr lang="zh-CN" altLang="zh-CN" sz="2400" dirty="0">
                <a:latin typeface="宋体" panose="02010600030101010101" pitchFamily="2" charset="-122"/>
                <a:ea typeface="宋体" panose="02010600030101010101" pitchFamily="2" charset="-122"/>
              </a:rPr>
              <a:t>椭圆命令，如图</a:t>
            </a:r>
            <a:r>
              <a:rPr lang="en-US" altLang="zh-CN" sz="2400" dirty="0">
                <a:latin typeface="宋体" panose="02010600030101010101" pitchFamily="2" charset="-122"/>
                <a:ea typeface="宋体" panose="02010600030101010101" pitchFamily="2" charset="-122"/>
              </a:rPr>
              <a:t>6-91</a:t>
            </a:r>
            <a:r>
              <a:rPr lang="zh-CN" altLang="zh-CN" sz="2400" dirty="0">
                <a:latin typeface="宋体" panose="02010600030101010101" pitchFamily="2" charset="-122"/>
                <a:ea typeface="宋体" panose="02010600030101010101" pitchFamily="2" charset="-122"/>
              </a:rPr>
              <a:t>所示，点击点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，再点击点</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，这样一个轴就确定了，再点击点</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，确定半轴</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6-91  </a:t>
            </a:r>
            <a:r>
              <a:rPr lang="zh-CN" altLang="zh-CN" dirty="0">
                <a:latin typeface="宋体" panose="02010600030101010101" pitchFamily="2" charset="-122"/>
                <a:ea typeface="宋体" panose="02010600030101010101" pitchFamily="2" charset="-122"/>
              </a:rPr>
              <a:t>绘制椭圆</a:t>
            </a:r>
          </a:p>
          <a:p>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以椭圆中心为圆心，绘制一个半径为</a:t>
            </a:r>
            <a:r>
              <a:rPr lang="en-US" altLang="zh-CN" sz="2400" dirty="0">
                <a:latin typeface="宋体" panose="02010600030101010101" pitchFamily="2" charset="-122"/>
                <a:ea typeface="宋体" panose="02010600030101010101" pitchFamily="2" charset="-122"/>
              </a:rPr>
              <a:t>30</a:t>
            </a:r>
            <a:r>
              <a:rPr lang="zh-CN" altLang="zh-CN" sz="2400" dirty="0">
                <a:latin typeface="宋体" panose="02010600030101010101" pitchFamily="2" charset="-122"/>
                <a:ea typeface="宋体" panose="02010600030101010101" pitchFamily="2" charset="-122"/>
              </a:rPr>
              <a:t>的圆，作为下水口。</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2708920"/>
            <a:ext cx="4467225" cy="2676525"/>
          </a:xfrm>
          <a:prstGeom prst="rect">
            <a:avLst/>
          </a:prstGeom>
        </p:spPr>
      </p:pic>
    </p:spTree>
    <p:extLst>
      <p:ext uri="{BB962C8B-B14F-4D97-AF65-F5344CB8AC3E}">
        <p14:creationId xmlns:p14="http://schemas.microsoft.com/office/powerpoint/2010/main" val="8319262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260648"/>
            <a:ext cx="7920880" cy="6555641"/>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第四步</a:t>
            </a:r>
            <a:r>
              <a:rPr lang="zh-CN" altLang="zh-CN" sz="2400" dirty="0">
                <a:latin typeface="宋体" panose="02010600030101010101" pitchFamily="2" charset="-122"/>
                <a:ea typeface="宋体" panose="02010600030101010101" pitchFamily="2" charset="-122"/>
              </a:rPr>
              <a:t>，绘制水龙头。</a:t>
            </a:r>
          </a:p>
          <a:p>
            <a:r>
              <a:rPr lang="zh-CN" altLang="zh-CN" sz="2400" dirty="0">
                <a:latin typeface="宋体" panose="02010600030101010101" pitchFamily="2" charset="-122"/>
                <a:ea typeface="宋体" panose="02010600030101010101" pitchFamily="2" charset="-122"/>
              </a:rPr>
              <a:t>绘制一个</a:t>
            </a:r>
            <a:r>
              <a:rPr lang="en-US" altLang="zh-CN" sz="2400" dirty="0">
                <a:latin typeface="宋体" panose="02010600030101010101" pitchFamily="2" charset="-122"/>
                <a:ea typeface="宋体" panose="02010600030101010101" pitchFamily="2" charset="-122"/>
              </a:rPr>
              <a:t>20x100</a:t>
            </a:r>
            <a:r>
              <a:rPr lang="zh-CN" altLang="zh-CN" sz="2400" dirty="0">
                <a:latin typeface="宋体" panose="02010600030101010101" pitchFamily="2" charset="-122"/>
                <a:ea typeface="宋体" panose="02010600030101010101" pitchFamily="2" charset="-122"/>
              </a:rPr>
              <a:t>的矩形，将其移动到如图</a:t>
            </a:r>
            <a:r>
              <a:rPr lang="en-US" altLang="zh-CN" sz="2400" dirty="0">
                <a:latin typeface="宋体" panose="02010600030101010101" pitchFamily="2" charset="-122"/>
                <a:ea typeface="宋体" panose="02010600030101010101" pitchFamily="2" charset="-122"/>
              </a:rPr>
              <a:t>6-81</a:t>
            </a:r>
            <a:r>
              <a:rPr lang="zh-CN" altLang="zh-CN" sz="2400" dirty="0">
                <a:latin typeface="宋体" panose="02010600030101010101" pitchFamily="2" charset="-122"/>
                <a:ea typeface="宋体" panose="02010600030101010101" pitchFamily="2" charset="-122"/>
              </a:rPr>
              <a:t>所示台式洗脸盆水龙头的位置，其中基点位置选择矩形的中心，目标位置为如图</a:t>
            </a:r>
            <a:r>
              <a:rPr lang="en-US" altLang="zh-CN" sz="2400" dirty="0">
                <a:latin typeface="宋体" panose="02010600030101010101" pitchFamily="2" charset="-122"/>
                <a:ea typeface="宋体" panose="02010600030101010101" pitchFamily="2" charset="-122"/>
              </a:rPr>
              <a:t>6-91</a:t>
            </a:r>
            <a:r>
              <a:rPr lang="zh-CN" altLang="zh-CN" sz="2400" dirty="0">
                <a:latin typeface="宋体" panose="02010600030101010101" pitchFamily="2" charset="-122"/>
                <a:ea typeface="宋体" panose="02010600030101010101" pitchFamily="2" charset="-122"/>
              </a:rPr>
              <a:t>所示的点</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位置</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6-92 </a:t>
            </a:r>
            <a:r>
              <a:rPr lang="zh-CN" altLang="zh-CN" dirty="0">
                <a:latin typeface="宋体" panose="02010600030101010101" pitchFamily="2" charset="-122"/>
                <a:ea typeface="宋体" panose="02010600030101010101" pitchFamily="2" charset="-122"/>
              </a:rPr>
              <a:t>对象捕捉追踪</a:t>
            </a:r>
            <a:r>
              <a:rPr lang="en-US" altLang="zh-CN" dirty="0">
                <a:latin typeface="宋体" panose="02010600030101010101" pitchFamily="2" charset="-122"/>
                <a:ea typeface="宋体" panose="02010600030101010101" pitchFamily="2" charset="-122"/>
              </a:rPr>
              <a:t>1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6-93 </a:t>
            </a:r>
            <a:r>
              <a:rPr lang="zh-CN" altLang="zh-CN" dirty="0">
                <a:latin typeface="宋体" panose="02010600030101010101" pitchFamily="2" charset="-122"/>
                <a:ea typeface="宋体" panose="02010600030101010101" pitchFamily="2" charset="-122"/>
              </a:rPr>
              <a:t>对象捕捉追踪</a:t>
            </a:r>
            <a:r>
              <a:rPr lang="en-US" altLang="zh-CN" dirty="0">
                <a:latin typeface="宋体" panose="02010600030101010101" pitchFamily="2" charset="-122"/>
                <a:ea typeface="宋体" panose="02010600030101010101" pitchFamily="2" charset="-122"/>
              </a:rPr>
              <a:t>2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6-94 </a:t>
            </a:r>
            <a:r>
              <a:rPr lang="zh-CN" altLang="zh-CN" dirty="0">
                <a:latin typeface="宋体" panose="02010600030101010101" pitchFamily="2" charset="-122"/>
                <a:ea typeface="宋体" panose="02010600030101010101" pitchFamily="2" charset="-122"/>
              </a:rPr>
              <a:t>对象捕捉追踪</a:t>
            </a:r>
            <a:r>
              <a:rPr lang="en-US" altLang="zh-CN" dirty="0">
                <a:latin typeface="宋体" panose="02010600030101010101" pitchFamily="2" charset="-122"/>
                <a:ea typeface="宋体" panose="02010600030101010101" pitchFamily="2" charset="-122"/>
              </a:rPr>
              <a:t>3</a:t>
            </a:r>
            <a:endParaRPr lang="zh-CN" altLang="zh-CN"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zh-CN" sz="2400" b="1" dirty="0" smtClean="0">
                <a:latin typeface="宋体" panose="02010600030101010101" pitchFamily="2" charset="-122"/>
                <a:ea typeface="宋体" panose="02010600030101010101" pitchFamily="2" charset="-122"/>
              </a:rPr>
              <a:t>第五</a:t>
            </a:r>
            <a:r>
              <a:rPr lang="zh-CN" altLang="zh-CN" sz="2400" b="1" dirty="0">
                <a:latin typeface="宋体" panose="02010600030101010101" pitchFamily="2" charset="-122"/>
                <a:ea typeface="宋体" panose="02010600030101010101" pitchFamily="2" charset="-122"/>
              </a:rPr>
              <a:t>步</a:t>
            </a:r>
            <a:r>
              <a:rPr lang="zh-CN" altLang="zh-CN" sz="2400" dirty="0">
                <a:latin typeface="宋体" panose="02010600030101010101" pitchFamily="2" charset="-122"/>
                <a:ea typeface="宋体" panose="02010600030101010101" pitchFamily="2" charset="-122"/>
              </a:rPr>
              <a:t>，删除辅助线，完成图形的绘制。</a:t>
            </a:r>
          </a:p>
          <a:p>
            <a:r>
              <a:rPr lang="zh-CN" altLang="zh-CN" sz="2400" b="1" dirty="0">
                <a:latin typeface="宋体" panose="02010600030101010101" pitchFamily="2" charset="-122"/>
                <a:ea typeface="宋体" panose="02010600030101010101" pitchFamily="2" charset="-122"/>
              </a:rPr>
              <a:t>第六步</a:t>
            </a:r>
            <a:r>
              <a:rPr lang="zh-CN" altLang="zh-CN" sz="2400" dirty="0">
                <a:latin typeface="宋体" panose="02010600030101010101" pitchFamily="2" charset="-122"/>
                <a:ea typeface="宋体" panose="02010600030101010101" pitchFamily="2" charset="-122"/>
              </a:rPr>
              <a:t>，制作图块，命名为“台式洗脸盆”，基点自定，但要选择合理</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2127607"/>
            <a:ext cx="1800225" cy="199072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5118" y="1754136"/>
            <a:ext cx="3004166" cy="273766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104" y="1708909"/>
            <a:ext cx="2355125" cy="2771225"/>
          </a:xfrm>
          <a:prstGeom prst="rect">
            <a:avLst/>
          </a:prstGeom>
        </p:spPr>
      </p:pic>
    </p:spTree>
    <p:extLst>
      <p:ext uri="{BB962C8B-B14F-4D97-AF65-F5344CB8AC3E}">
        <p14:creationId xmlns:p14="http://schemas.microsoft.com/office/powerpoint/2010/main" val="1308940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548680"/>
            <a:ext cx="7560840" cy="5632311"/>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8</a:t>
            </a:r>
            <a:r>
              <a:rPr lang="zh-CN" altLang="zh-CN" sz="2400" dirty="0">
                <a:latin typeface="宋体" panose="02010600030101010101" pitchFamily="2" charset="-122"/>
                <a:ea typeface="宋体" panose="02010600030101010101" pitchFamily="2" charset="-122"/>
              </a:rPr>
              <a:t>）插入点</a:t>
            </a:r>
          </a:p>
          <a:p>
            <a:r>
              <a:rPr lang="zh-CN" altLang="zh-CN" sz="2400" dirty="0">
                <a:latin typeface="宋体" panose="02010600030101010101" pitchFamily="2" charset="-122"/>
                <a:ea typeface="宋体" panose="02010600030101010101" pitchFamily="2" charset="-122"/>
              </a:rPr>
              <a:t>捕捉到对象（如属性、块或文字）的插入点，如图</a:t>
            </a:r>
            <a:r>
              <a:rPr lang="en-US" altLang="zh-CN" sz="2400" dirty="0">
                <a:latin typeface="宋体" panose="02010600030101010101" pitchFamily="2" charset="-122"/>
                <a:ea typeface="宋体" panose="02010600030101010101" pitchFamily="2" charset="-122"/>
              </a:rPr>
              <a:t>6-9</a:t>
            </a:r>
            <a:r>
              <a:rPr lang="zh-CN" altLang="zh-CN" sz="2400" dirty="0">
                <a:latin typeface="宋体" panose="02010600030101010101" pitchFamily="2" charset="-122"/>
                <a:ea typeface="宋体" panose="02010600030101010101" pitchFamily="2" charset="-122"/>
              </a:rPr>
              <a:t>所示</a:t>
            </a:r>
            <a:r>
              <a:rPr lang="en-US" altLang="zh-CN" sz="2400" dirty="0" smtClean="0">
                <a:latin typeface="宋体" panose="02010600030101010101" pitchFamily="2" charset="-122"/>
                <a:ea typeface="宋体" panose="02010600030101010101" pitchFamily="2" charset="-122"/>
              </a:rPr>
              <a:t>.</a:t>
            </a: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  </a:t>
            </a:r>
            <a:r>
              <a:rPr lang="zh-CN" altLang="zh-CN" dirty="0">
                <a:latin typeface="宋体" panose="02010600030101010101" pitchFamily="2" charset="-122"/>
                <a:ea typeface="宋体" panose="02010600030101010101" pitchFamily="2" charset="-122"/>
              </a:rPr>
              <a:t>插入点</a:t>
            </a:r>
          </a:p>
          <a:p>
            <a:r>
              <a:rPr lang="en-US" altLang="zh-CN" dirty="0" smtClean="0"/>
              <a:t>                           </a:t>
            </a:r>
            <a:endParaRPr lang="zh-CN" altLang="en-US"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7369" y="1988839"/>
            <a:ext cx="3181350" cy="3286125"/>
          </a:xfrm>
          <a:prstGeom prst="rect">
            <a:avLst/>
          </a:prstGeom>
        </p:spPr>
      </p:pic>
    </p:spTree>
    <p:extLst>
      <p:ext uri="{BB962C8B-B14F-4D97-AF65-F5344CB8AC3E}">
        <p14:creationId xmlns:p14="http://schemas.microsoft.com/office/powerpoint/2010/main" val="35221951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60648"/>
            <a:ext cx="7776864" cy="6032421"/>
          </a:xfrm>
          <a:prstGeom prst="rect">
            <a:avLst/>
          </a:prstGeom>
          <a:noFill/>
        </p:spPr>
        <p:txBody>
          <a:bodyPr wrap="square" rtlCol="0">
            <a:spAutoFit/>
          </a:bodyPr>
          <a:lstStyle/>
          <a:p>
            <a:r>
              <a:rPr lang="en-US" altLang="zh-CN" sz="3200" b="1" dirty="0">
                <a:latin typeface="黑体" panose="02010609060101010101" pitchFamily="49" charset="-122"/>
                <a:ea typeface="黑体" panose="02010609060101010101" pitchFamily="49" charset="-122"/>
              </a:rPr>
              <a:t>6.4.2</a:t>
            </a:r>
            <a:r>
              <a:rPr lang="zh-CN" altLang="zh-CN" sz="3200" b="1" dirty="0">
                <a:latin typeface="黑体" panose="02010609060101010101" pitchFamily="49" charset="-122"/>
                <a:ea typeface="黑体" panose="02010609060101010101" pitchFamily="49" charset="-122"/>
              </a:rPr>
              <a:t>酒店雅间平面图的绘制</a:t>
            </a:r>
            <a:r>
              <a:rPr lang="en-US" altLang="zh-CN" sz="3200" b="1" dirty="0">
                <a:latin typeface="黑体" panose="02010609060101010101" pitchFamily="49" charset="-122"/>
                <a:ea typeface="黑体" panose="02010609060101010101" pitchFamily="49" charset="-122"/>
              </a:rPr>
              <a:t>­­­­­­­</a:t>
            </a:r>
            <a:endParaRPr lang="zh-CN" altLang="zh-CN" sz="3200" b="1" dirty="0">
              <a:latin typeface="黑体" panose="02010609060101010101" pitchFamily="49" charset="-122"/>
              <a:ea typeface="黑体" panose="02010609060101010101" pitchFamily="49" charset="-122"/>
            </a:endParaRPr>
          </a:p>
          <a:p>
            <a:r>
              <a:rPr lang="zh-CN" altLang="zh-CN" sz="2400" dirty="0">
                <a:latin typeface="宋体" panose="02010600030101010101" pitchFamily="2" charset="-122"/>
                <a:ea typeface="宋体" panose="02010600030101010101" pitchFamily="2" charset="-122"/>
              </a:rPr>
              <a:t>前面学习了使用简单的命令绘制图形，现在学习了更多的命令，比如：图块、图层等。那么就需要逐渐使绘制的图形规整化，作图一定要严谨。</a:t>
            </a:r>
          </a:p>
          <a:p>
            <a:r>
              <a:rPr lang="zh-CN" altLang="zh-CN" sz="2400" dirty="0">
                <a:latin typeface="宋体" panose="02010600030101010101" pitchFamily="2" charset="-122"/>
                <a:ea typeface="宋体" panose="02010600030101010101" pitchFamily="2" charset="-122"/>
              </a:rPr>
              <a:t>绘制如图</a:t>
            </a:r>
            <a:r>
              <a:rPr lang="en-US" altLang="zh-CN" sz="2400" dirty="0">
                <a:latin typeface="宋体" panose="02010600030101010101" pitchFamily="2" charset="-122"/>
                <a:ea typeface="宋体" panose="02010600030101010101" pitchFamily="2" charset="-122"/>
              </a:rPr>
              <a:t>6-95</a:t>
            </a:r>
            <a:r>
              <a:rPr lang="zh-CN" altLang="zh-CN" sz="2400" dirty="0">
                <a:latin typeface="宋体" panose="02010600030101010101" pitchFamily="2" charset="-122"/>
                <a:ea typeface="宋体" panose="02010600030101010101" pitchFamily="2" charset="-122"/>
              </a:rPr>
              <a:t>所示的雅间平面图</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6-95 </a:t>
            </a:r>
            <a:r>
              <a:rPr lang="zh-CN" altLang="zh-CN" dirty="0">
                <a:latin typeface="宋体" panose="02010600030101010101" pitchFamily="2" charset="-122"/>
                <a:ea typeface="宋体" panose="02010600030101010101" pitchFamily="2" charset="-122"/>
              </a:rPr>
              <a:t>雅间</a:t>
            </a:r>
            <a:r>
              <a:rPr lang="zh-CN" altLang="zh-CN" dirty="0" smtClean="0">
                <a:latin typeface="宋体" panose="02010600030101010101" pitchFamily="2" charset="-122"/>
                <a:ea typeface="宋体" panose="02010600030101010101" pitchFamily="2" charset="-122"/>
              </a:rPr>
              <a:t>平面图</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2422" y="2420888"/>
            <a:ext cx="5338758" cy="3312368"/>
          </a:xfrm>
          <a:prstGeom prst="rect">
            <a:avLst/>
          </a:prstGeom>
        </p:spPr>
      </p:pic>
    </p:spTree>
    <p:extLst>
      <p:ext uri="{BB962C8B-B14F-4D97-AF65-F5344CB8AC3E}">
        <p14:creationId xmlns:p14="http://schemas.microsoft.com/office/powerpoint/2010/main" val="227329110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332656"/>
            <a:ext cx="7848872" cy="5539978"/>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在前面图形的基础上继续绘制。</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执行</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E</a:t>
            </a:r>
            <a:r>
              <a:rPr lang="zh-CN" altLang="zh-CN" sz="2400" dirty="0">
                <a:latin typeface="宋体" panose="02010600030101010101" pitchFamily="2" charset="-122"/>
                <a:ea typeface="宋体" panose="02010600030101010101" pitchFamily="2" charset="-122"/>
              </a:rPr>
              <a:t>”删除命令，输入</a:t>
            </a:r>
            <a:r>
              <a:rPr lang="en-US" altLang="zh-CN" sz="2400" dirty="0">
                <a:latin typeface="宋体" panose="02010600030101010101" pitchFamily="2" charset="-122"/>
                <a:ea typeface="宋体" panose="02010600030101010101" pitchFamily="2" charset="-122"/>
              </a:rPr>
              <a:t>ALL</a:t>
            </a:r>
            <a:r>
              <a:rPr lang="zh-CN" altLang="zh-CN" sz="2400" dirty="0">
                <a:latin typeface="宋体" panose="02010600030101010101" pitchFamily="2" charset="-122"/>
                <a:ea typeface="宋体" panose="02010600030101010101" pitchFamily="2" charset="-122"/>
              </a:rPr>
              <a:t>，确定，表示选择所有对象，再次确定，删除所有对象。</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步，执行</a:t>
            </a:r>
            <a:r>
              <a:rPr lang="en-US" altLang="zh-CN" sz="2400" dirty="0">
                <a:latin typeface="宋体" panose="02010600030101010101" pitchFamily="2" charset="-122"/>
                <a:ea typeface="宋体" panose="02010600030101010101" pitchFamily="2" charset="-122"/>
              </a:rPr>
              <a:t>LA</a:t>
            </a:r>
            <a:r>
              <a:rPr lang="zh-CN" altLang="zh-CN" sz="2400" dirty="0">
                <a:latin typeface="宋体" panose="02010600030101010101" pitchFamily="2" charset="-122"/>
                <a:ea typeface="宋体" panose="02010600030101010101" pitchFamily="2" charset="-122"/>
              </a:rPr>
              <a:t>图层命令，弹出图层管理对话框，连续点击新建按钮</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六</a:t>
            </a:r>
            <a:r>
              <a:rPr lang="zh-CN" altLang="zh-CN" sz="2400" dirty="0">
                <a:latin typeface="宋体" panose="02010600030101010101" pitchFamily="2" charset="-122"/>
                <a:ea typeface="宋体" panose="02010600030101010101" pitchFamily="2" charset="-122"/>
              </a:rPr>
              <a:t>次，新建六个图层，如图</a:t>
            </a:r>
            <a:r>
              <a:rPr lang="en-US" altLang="zh-CN" sz="2400" dirty="0">
                <a:latin typeface="宋体" panose="02010600030101010101" pitchFamily="2" charset="-122"/>
                <a:ea typeface="宋体" panose="02010600030101010101" pitchFamily="2" charset="-122"/>
              </a:rPr>
              <a:t>6-96</a:t>
            </a:r>
            <a:r>
              <a:rPr lang="zh-CN" altLang="zh-CN" sz="2400" dirty="0">
                <a:latin typeface="宋体" panose="02010600030101010101" pitchFamily="2" charset="-122"/>
                <a:ea typeface="宋体" panose="02010600030101010101" pitchFamily="2" charset="-122"/>
              </a:rPr>
              <a:t>所示，默认的图层名称为图层</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图层</a:t>
            </a: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，需要对其重新命名，如图</a:t>
            </a:r>
            <a:r>
              <a:rPr lang="en-US" altLang="zh-CN" sz="2400" dirty="0">
                <a:latin typeface="宋体" panose="02010600030101010101" pitchFamily="2" charset="-122"/>
                <a:ea typeface="宋体" panose="02010600030101010101" pitchFamily="2" charset="-122"/>
              </a:rPr>
              <a:t>6-97</a:t>
            </a:r>
            <a:r>
              <a:rPr lang="zh-CN" altLang="zh-CN" sz="2400" dirty="0">
                <a:latin typeface="宋体" panose="02010600030101010101" pitchFamily="2" charset="-122"/>
                <a:ea typeface="宋体" panose="02010600030101010101" pitchFamily="2" charset="-122"/>
              </a:rPr>
              <a:t>所示，点击图层</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名称处，点击鼠标右键，选择重命名，输入名称：“辅助线”，按回车键确认，再点击图层</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名称处，按【</a:t>
            </a:r>
            <a:r>
              <a:rPr lang="en-US" altLang="zh-CN" sz="2400" dirty="0">
                <a:latin typeface="宋体" panose="02010600030101010101" pitchFamily="2" charset="-122"/>
                <a:ea typeface="宋体" panose="02010600030101010101" pitchFamily="2" charset="-122"/>
              </a:rPr>
              <a:t>F2</a:t>
            </a:r>
            <a:r>
              <a:rPr lang="zh-CN" altLang="zh-CN" sz="2400" dirty="0">
                <a:latin typeface="宋体" panose="02010600030101010101" pitchFamily="2" charset="-122"/>
                <a:ea typeface="宋体" panose="02010600030101010101" pitchFamily="2" charset="-122"/>
              </a:rPr>
              <a:t>】键，进入名称编辑状态，输入名称：“墙体”，按回车键确认，点击图层</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名称处，再次点击同一个位置（注意，不要连续快速点击），进入名称编辑状态，输入名称：“门”，使用这三种方法都可以实现图层的重命名，请读者将其余个图层命名为“窗”、“洁具”和“家具”。</a:t>
            </a:r>
          </a:p>
          <a:p>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916832"/>
            <a:ext cx="288032"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012100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0" y="2970303"/>
            <a:ext cx="2664296"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6-96  </a:t>
            </a:r>
            <a:r>
              <a:rPr lang="zh-CN" altLang="zh-CN" dirty="0">
                <a:latin typeface="宋体" panose="02010600030101010101" pitchFamily="2" charset="-122"/>
                <a:ea typeface="宋体" panose="02010600030101010101" pitchFamily="2" charset="-122"/>
              </a:rPr>
              <a:t>新建图层</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404664"/>
            <a:ext cx="7812360" cy="253341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533" y="3616634"/>
            <a:ext cx="7812360" cy="2529312"/>
          </a:xfrm>
          <a:prstGeom prst="rect">
            <a:avLst/>
          </a:prstGeom>
        </p:spPr>
      </p:pic>
      <p:sp>
        <p:nvSpPr>
          <p:cNvPr id="5" name="TextBox 4"/>
          <p:cNvSpPr txBox="1"/>
          <p:nvPr/>
        </p:nvSpPr>
        <p:spPr>
          <a:xfrm>
            <a:off x="3923928" y="6165761"/>
            <a:ext cx="2520280" cy="64633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6-97  </a:t>
            </a:r>
            <a:r>
              <a:rPr lang="zh-CN" altLang="zh-CN" dirty="0" smtClean="0">
                <a:latin typeface="宋体" panose="02010600030101010101" pitchFamily="2" charset="-122"/>
                <a:ea typeface="宋体" panose="02010600030101010101" pitchFamily="2" charset="-122"/>
              </a:rPr>
              <a:t>图层命名</a:t>
            </a:r>
          </a:p>
          <a:p>
            <a:endParaRPr lang="zh-CN" altLang="en-US" dirty="0"/>
          </a:p>
        </p:txBody>
      </p:sp>
    </p:spTree>
    <p:extLst>
      <p:ext uri="{BB962C8B-B14F-4D97-AF65-F5344CB8AC3E}">
        <p14:creationId xmlns:p14="http://schemas.microsoft.com/office/powerpoint/2010/main" val="366101843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8461" y="116632"/>
            <a:ext cx="7848872" cy="6647974"/>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下面</a:t>
            </a:r>
            <a:r>
              <a:rPr lang="zh-CN" altLang="zh-CN" sz="2400" dirty="0">
                <a:latin typeface="宋体" panose="02010600030101010101" pitchFamily="2" charset="-122"/>
                <a:ea typeface="宋体" panose="02010600030101010101" pitchFamily="2" charset="-122"/>
              </a:rPr>
              <a:t>进行图层颜色的修改，每个图层尽量使用不同的颜色进行区分。点击如图</a:t>
            </a:r>
            <a:r>
              <a:rPr lang="en-US" altLang="zh-CN" sz="2400" dirty="0">
                <a:latin typeface="宋体" panose="02010600030101010101" pitchFamily="2" charset="-122"/>
                <a:ea typeface="宋体" panose="02010600030101010101" pitchFamily="2" charset="-122"/>
              </a:rPr>
              <a:t>6-97</a:t>
            </a:r>
            <a:r>
              <a:rPr lang="zh-CN" altLang="zh-CN" sz="2400" dirty="0">
                <a:latin typeface="宋体" panose="02010600030101010101" pitchFamily="2" charset="-122"/>
                <a:ea typeface="宋体" panose="02010600030101010101" pitchFamily="2" charset="-122"/>
              </a:rPr>
              <a:t>所示的辅助线图层的颜色处，弹出“选择颜色”对话框，如图</a:t>
            </a:r>
            <a:r>
              <a:rPr lang="en-US" altLang="zh-CN" sz="2400" dirty="0">
                <a:latin typeface="宋体" panose="02010600030101010101" pitchFamily="2" charset="-122"/>
                <a:ea typeface="宋体" panose="02010600030101010101" pitchFamily="2" charset="-122"/>
              </a:rPr>
              <a:t>6-98</a:t>
            </a:r>
            <a:r>
              <a:rPr lang="zh-CN" altLang="zh-CN" sz="2400" dirty="0">
                <a:latin typeface="宋体" panose="02010600030101010101" pitchFamily="2" charset="-122"/>
                <a:ea typeface="宋体" panose="02010600030101010101" pitchFamily="2" charset="-122"/>
              </a:rPr>
              <a:t>所示，共有三个调色板，第一调色板中包含了编号为</a:t>
            </a:r>
            <a:r>
              <a:rPr lang="en-US" altLang="zh-CN" sz="2400" dirty="0">
                <a:latin typeface="宋体" panose="02010600030101010101" pitchFamily="2" charset="-122"/>
                <a:ea typeface="宋体" panose="02010600030101010101" pitchFamily="2" charset="-122"/>
              </a:rPr>
              <a:t>18~249</a:t>
            </a:r>
            <a:r>
              <a:rPr lang="zh-CN" altLang="zh-CN" sz="2400" dirty="0">
                <a:latin typeface="宋体" panose="02010600030101010101" pitchFamily="2" charset="-122"/>
                <a:ea typeface="宋体" panose="02010600030101010101" pitchFamily="2" charset="-122"/>
              </a:rPr>
              <a:t>的颜色，第二个调色板中包含了常用的几种颜色，这些颜色不但有编号，而且有名称，第三个调色板表示灰度颜色。在第二个调色板中选择第一个颜色：红色，点击确定，完成辅助线图层颜色的修改。使用相同的办法依次为其余的图层修改颜色。如图</a:t>
            </a:r>
            <a:r>
              <a:rPr lang="en-US" altLang="zh-CN" sz="2400" dirty="0">
                <a:latin typeface="宋体" panose="02010600030101010101" pitchFamily="2" charset="-122"/>
                <a:ea typeface="宋体" panose="02010600030101010101" pitchFamily="2" charset="-122"/>
              </a:rPr>
              <a:t>6-99</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6-98  </a:t>
            </a:r>
            <a:r>
              <a:rPr lang="zh-CN" altLang="zh-CN" dirty="0">
                <a:latin typeface="宋体" panose="02010600030101010101" pitchFamily="2" charset="-122"/>
                <a:ea typeface="宋体" panose="02010600030101010101" pitchFamily="2" charset="-122"/>
              </a:rPr>
              <a:t>修改</a:t>
            </a:r>
            <a:r>
              <a:rPr lang="zh-CN" altLang="zh-CN" dirty="0" smtClean="0">
                <a:latin typeface="宋体" panose="02010600030101010101" pitchFamily="2" charset="-122"/>
                <a:ea typeface="宋体" panose="02010600030101010101" pitchFamily="2" charset="-122"/>
              </a:rPr>
              <a:t>颜色</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3429000"/>
            <a:ext cx="3456383" cy="2844733"/>
          </a:xfrm>
          <a:prstGeom prst="rect">
            <a:avLst/>
          </a:prstGeom>
        </p:spPr>
      </p:pic>
    </p:spTree>
    <p:extLst>
      <p:ext uri="{BB962C8B-B14F-4D97-AF65-F5344CB8AC3E}">
        <p14:creationId xmlns:p14="http://schemas.microsoft.com/office/powerpoint/2010/main" val="211232750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28909"/>
            <a:ext cx="7812360" cy="2517181"/>
          </a:xfrm>
          <a:prstGeom prst="rect">
            <a:avLst/>
          </a:prstGeom>
        </p:spPr>
      </p:pic>
      <p:sp>
        <p:nvSpPr>
          <p:cNvPr id="3" name="TextBox 2"/>
          <p:cNvSpPr txBox="1"/>
          <p:nvPr/>
        </p:nvSpPr>
        <p:spPr>
          <a:xfrm>
            <a:off x="1187624" y="2748980"/>
            <a:ext cx="7488832" cy="3508653"/>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6-99  </a:t>
            </a:r>
            <a:r>
              <a:rPr lang="zh-CN" altLang="zh-CN" dirty="0" smtClean="0">
                <a:latin typeface="宋体" panose="02010600030101010101" pitchFamily="2" charset="-122"/>
                <a:ea typeface="宋体" panose="02010600030101010101" pitchFamily="2" charset="-122"/>
              </a:rPr>
              <a:t>颜色设置完成</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修改辅助线线型，点击辅助线的线型处，根据本书第</a:t>
            </a:r>
            <a:r>
              <a:rPr lang="en-US" altLang="zh-CN" sz="2400" dirty="0">
                <a:latin typeface="宋体" panose="02010600030101010101" pitchFamily="2" charset="-122"/>
                <a:ea typeface="宋体" panose="02010600030101010101" pitchFamily="2" charset="-122"/>
              </a:rPr>
              <a:t>6.2.1</a:t>
            </a:r>
            <a:r>
              <a:rPr lang="zh-CN" altLang="zh-CN" sz="2400" dirty="0">
                <a:latin typeface="宋体" panose="02010600030101010101" pitchFamily="2" charset="-122"/>
                <a:ea typeface="宋体" panose="02010600030101010101" pitchFamily="2" charset="-122"/>
              </a:rPr>
              <a:t>节的内容设置辅助线的线型为“点划线”。</a:t>
            </a:r>
          </a:p>
          <a:p>
            <a:r>
              <a:rPr lang="zh-CN" altLang="zh-CN" sz="2400" dirty="0">
                <a:latin typeface="宋体" panose="02010600030101010101" pitchFamily="2" charset="-122"/>
                <a:ea typeface="宋体" panose="02010600030101010101" pitchFamily="2" charset="-122"/>
              </a:rPr>
              <a:t>修改墙图层的线宽，根据</a:t>
            </a:r>
            <a:r>
              <a:rPr lang="en-US" altLang="zh-CN" sz="2400" dirty="0">
                <a:latin typeface="宋体" panose="02010600030101010101" pitchFamily="2" charset="-122"/>
                <a:ea typeface="宋体" panose="02010600030101010101" pitchFamily="2" charset="-122"/>
              </a:rPr>
              <a:t>6.2.1</a:t>
            </a:r>
            <a:r>
              <a:rPr lang="zh-CN" altLang="zh-CN" sz="2400" dirty="0">
                <a:latin typeface="宋体" panose="02010600030101010101" pitchFamily="2" charset="-122"/>
                <a:ea typeface="宋体" panose="02010600030101010101" pitchFamily="2" charset="-122"/>
              </a:rPr>
              <a:t>节的内容调节，调整线宽为</a:t>
            </a:r>
            <a:r>
              <a:rPr lang="en-US" altLang="zh-CN" sz="2400" dirty="0">
                <a:latin typeface="宋体" panose="02010600030101010101" pitchFamily="2" charset="-122"/>
                <a:ea typeface="宋体" panose="02010600030101010101" pitchFamily="2" charset="-122"/>
              </a:rPr>
              <a:t>0.50</a:t>
            </a:r>
            <a:r>
              <a:rPr lang="zh-CN" altLang="zh-CN" sz="2400" dirty="0">
                <a:latin typeface="宋体" panose="02010600030101010101" pitchFamily="2" charset="-122"/>
                <a:ea typeface="宋体" panose="02010600030101010101" pitchFamily="2" charset="-122"/>
              </a:rPr>
              <a:t>毫米。</a:t>
            </a:r>
          </a:p>
          <a:p>
            <a:r>
              <a:rPr lang="zh-CN" altLang="zh-CN" sz="2400" dirty="0">
                <a:latin typeface="宋体" panose="02010600030101010101" pitchFamily="2" charset="-122"/>
                <a:ea typeface="宋体" panose="02010600030101010101" pitchFamily="2" charset="-122"/>
              </a:rPr>
              <a:t>快速连续双击辅助线图层的名称处，可以将辅助线图层置为当前，这与按钮</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的</a:t>
            </a:r>
            <a:r>
              <a:rPr lang="zh-CN" altLang="zh-CN" sz="2400" dirty="0">
                <a:latin typeface="宋体" panose="02010600030101010101" pitchFamily="2" charset="-122"/>
                <a:ea typeface="宋体" panose="02010600030101010101" pitchFamily="2" charset="-122"/>
              </a:rPr>
              <a:t>功能是相同的。</a:t>
            </a:r>
          </a:p>
          <a:p>
            <a:r>
              <a:rPr lang="zh-CN" altLang="zh-CN" sz="2400" dirty="0">
                <a:latin typeface="宋体" panose="02010600030101010101" pitchFamily="2" charset="-122"/>
                <a:ea typeface="宋体" panose="02010600030101010101" pitchFamily="2" charset="-122"/>
              </a:rPr>
              <a:t>修改完成的图层样式如图</a:t>
            </a:r>
            <a:r>
              <a:rPr lang="en-US" altLang="zh-CN" sz="2400" dirty="0">
                <a:latin typeface="宋体" panose="02010600030101010101" pitchFamily="2" charset="-122"/>
                <a:ea typeface="宋体" panose="02010600030101010101" pitchFamily="2" charset="-122"/>
              </a:rPr>
              <a:t>6-100</a:t>
            </a:r>
            <a:r>
              <a:rPr lang="zh-CN" altLang="zh-CN" sz="2400" dirty="0">
                <a:latin typeface="宋体" panose="02010600030101010101" pitchFamily="2" charset="-122"/>
                <a:ea typeface="宋体" panose="02010600030101010101" pitchFamily="2" charset="-122"/>
              </a:rPr>
              <a:t>所示。</a:t>
            </a:r>
          </a:p>
          <a:p>
            <a:endParaRPr lang="en-US" altLang="zh-CN" dirty="0" smtClean="0">
              <a:latin typeface="宋体" panose="02010600030101010101" pitchFamily="2" charset="-122"/>
              <a:ea typeface="宋体" panose="02010600030101010101" pitchFamily="2"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534" y="5193945"/>
            <a:ext cx="432048" cy="36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395135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900" y="260648"/>
            <a:ext cx="7803174" cy="2520280"/>
          </a:xfrm>
          <a:prstGeom prst="rect">
            <a:avLst/>
          </a:prstGeom>
        </p:spPr>
      </p:pic>
      <p:sp>
        <p:nvSpPr>
          <p:cNvPr id="4" name="TextBox 3"/>
          <p:cNvSpPr txBox="1"/>
          <p:nvPr/>
        </p:nvSpPr>
        <p:spPr>
          <a:xfrm>
            <a:off x="1061447" y="2834318"/>
            <a:ext cx="7975049" cy="2769989"/>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6-100  </a:t>
            </a:r>
            <a:r>
              <a:rPr lang="zh-CN" altLang="zh-CN" dirty="0">
                <a:latin typeface="宋体" panose="02010600030101010101" pitchFamily="2" charset="-122"/>
                <a:ea typeface="宋体" panose="02010600030101010101" pitchFamily="2" charset="-122"/>
              </a:rPr>
              <a:t>设置</a:t>
            </a:r>
            <a:r>
              <a:rPr lang="zh-CN" altLang="zh-CN" dirty="0" smtClean="0">
                <a:latin typeface="宋体" panose="02010600030101010101" pitchFamily="2" charset="-122"/>
                <a:ea typeface="宋体" panose="02010600030101010101" pitchFamily="2" charset="-122"/>
              </a:rPr>
              <a:t>线宽</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r>
              <a:rPr lang="zh-CN" altLang="zh-CN" sz="2400" dirty="0" smtClean="0">
                <a:latin typeface="宋体" panose="02010600030101010101" pitchFamily="2" charset="-122"/>
                <a:ea typeface="宋体" panose="02010600030101010101" pitchFamily="2" charset="-122"/>
              </a:rPr>
              <a:t>点击</a:t>
            </a:r>
            <a:r>
              <a:rPr lang="zh-CN" altLang="zh-CN" sz="2400" dirty="0">
                <a:latin typeface="宋体" panose="02010600030101010101" pitchFamily="2" charset="-122"/>
                <a:ea typeface="宋体" panose="02010600030101010101" pitchFamily="2" charset="-122"/>
              </a:rPr>
              <a:t>关闭按钮，将图层特性管理器关闭</a:t>
            </a:r>
            <a:r>
              <a:rPr lang="zh-CN" altLang="zh-CN" sz="2400" dirty="0" smtClean="0"/>
              <a:t>。</a:t>
            </a:r>
            <a:endParaRPr lang="en-US" altLang="zh-CN" sz="2400" dirty="0" smtClean="0"/>
          </a:p>
          <a:p>
            <a:r>
              <a:rPr lang="zh-CN" altLang="zh-CN" sz="2400" b="1" dirty="0">
                <a:latin typeface="宋体" panose="02010600030101010101" pitchFamily="2" charset="-122"/>
                <a:ea typeface="宋体" panose="02010600030101010101" pitchFamily="2" charset="-122"/>
              </a:rPr>
              <a:t>第四步</a:t>
            </a:r>
            <a:r>
              <a:rPr lang="zh-CN" altLang="zh-CN" sz="2400" dirty="0">
                <a:latin typeface="宋体" panose="02010600030101010101" pitchFamily="2" charset="-122"/>
                <a:ea typeface="宋体" panose="02010600030101010101" pitchFamily="2" charset="-122"/>
              </a:rPr>
              <a:t>，绘制辅助线。</a:t>
            </a:r>
          </a:p>
          <a:p>
            <a:r>
              <a:rPr lang="zh-CN" altLang="zh-CN" sz="2400" dirty="0">
                <a:latin typeface="宋体" panose="02010600030101010101" pitchFamily="2" charset="-122"/>
                <a:ea typeface="宋体" panose="02010600030101010101" pitchFamily="2" charset="-122"/>
              </a:rPr>
              <a:t>分析原图可知，需要绘制如图</a:t>
            </a:r>
            <a:r>
              <a:rPr lang="en-US" altLang="zh-CN" sz="2400" dirty="0">
                <a:latin typeface="宋体" panose="02010600030101010101" pitchFamily="2" charset="-122"/>
                <a:ea typeface="宋体" panose="02010600030101010101" pitchFamily="2" charset="-122"/>
              </a:rPr>
              <a:t>6-101</a:t>
            </a:r>
            <a:r>
              <a:rPr lang="zh-CN" altLang="zh-CN" sz="2400" dirty="0">
                <a:latin typeface="宋体" panose="02010600030101010101" pitchFamily="2" charset="-122"/>
                <a:ea typeface="宋体" panose="02010600030101010101" pitchFamily="2" charset="-122"/>
              </a:rPr>
              <a:t>所示的辅助线</a:t>
            </a:r>
            <a:endParaRPr lang="zh-CN" altLang="en-US" sz="2400" dirty="0"/>
          </a:p>
          <a:p>
            <a:endParaRPr lang="en-US" altLang="zh-CN" sz="2400" dirty="0" smtClean="0"/>
          </a:p>
          <a:p>
            <a:endParaRPr lang="zh-CN" altLang="zh-CN" sz="2400" dirty="0"/>
          </a:p>
          <a:p>
            <a:endParaRPr lang="zh-CN" alt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396" y="4437112"/>
            <a:ext cx="2440876" cy="1821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7" y="4693472"/>
            <a:ext cx="2201937" cy="172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6762" y="6364287"/>
            <a:ext cx="77057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88805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83087" y="116632"/>
            <a:ext cx="7707989" cy="3785652"/>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首先</a:t>
            </a:r>
            <a:r>
              <a:rPr lang="zh-CN" altLang="zh-CN" sz="2400" dirty="0">
                <a:latin typeface="宋体" panose="02010600030101010101" pitchFamily="2" charset="-122"/>
                <a:ea typeface="宋体" panose="02010600030101010101" pitchFamily="2" charset="-122"/>
              </a:rPr>
              <a:t>利用所学知识，绘制出如图</a:t>
            </a:r>
            <a:r>
              <a:rPr lang="en-US" altLang="zh-CN" sz="2400" dirty="0">
                <a:latin typeface="宋体" panose="02010600030101010101" pitchFamily="2" charset="-122"/>
                <a:ea typeface="宋体" panose="02010600030101010101" pitchFamily="2" charset="-122"/>
              </a:rPr>
              <a:t>6-102</a:t>
            </a:r>
            <a:r>
              <a:rPr lang="zh-CN" altLang="zh-CN" sz="2400" dirty="0">
                <a:latin typeface="宋体" panose="02010600030101010101" pitchFamily="2" charset="-122"/>
                <a:ea typeface="宋体" panose="02010600030101010101" pitchFamily="2" charset="-122"/>
              </a:rPr>
              <a:t>所示的辅助线，然后需要将直线</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变短，可以利用修剪命令，将其修剪。这里学习新的命令：</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拉伸命令。</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”拉伸命令通过改变图形对象上一些关键点（端点）的位置，从而改变图形本身的长度、形状或位置。</a:t>
            </a:r>
          </a:p>
          <a:p>
            <a:r>
              <a:rPr lang="zh-CN" altLang="zh-CN" sz="2400" dirty="0">
                <a:latin typeface="宋体" panose="02010600030101010101" pitchFamily="2" charset="-122"/>
                <a:ea typeface="宋体" panose="02010600030101010101" pitchFamily="2" charset="-122"/>
              </a:rPr>
              <a:t>通过拉伸命令，可以重定位穿过或在交叉窗口内的对象的端点。以便达到两个</a:t>
            </a:r>
            <a:r>
              <a:rPr lang="zh-CN" altLang="zh-CN" sz="2400" dirty="0" smtClean="0">
                <a:latin typeface="宋体" panose="02010600030101010101" pitchFamily="2" charset="-122"/>
                <a:ea typeface="宋体" panose="02010600030101010101" pitchFamily="2" charset="-122"/>
              </a:rPr>
              <a:t>目的</a:t>
            </a:r>
            <a:endParaRPr lang="en-US" altLang="zh-CN" sz="2400" dirty="0" smtClean="0">
              <a:latin typeface="宋体" panose="02010600030101010101" pitchFamily="2" charset="-122"/>
              <a:ea typeface="宋体" panose="02010600030101010101" pitchFamily="2" charset="-122"/>
            </a:endParaRPr>
          </a:p>
          <a:p>
            <a:pPr lvl="0"/>
            <a:r>
              <a:rPr lang="en-US" altLang="zh-CN" sz="2400" dirty="0" smtClean="0">
                <a:latin typeface="宋体" panose="02010600030101010101" pitchFamily="2" charset="-122"/>
                <a:ea typeface="宋体" panose="02010600030101010101" pitchFamily="2" charset="-122"/>
              </a:rPr>
              <a:t>1.</a:t>
            </a:r>
            <a:r>
              <a:rPr lang="zh-CN" altLang="zh-CN" sz="2400" dirty="0" smtClean="0">
                <a:latin typeface="宋体" panose="02010600030101010101" pitchFamily="2" charset="-122"/>
                <a:ea typeface="宋体" panose="02010600030101010101" pitchFamily="2" charset="-122"/>
              </a:rPr>
              <a:t>将</a:t>
            </a:r>
            <a:r>
              <a:rPr lang="zh-CN" altLang="zh-CN" sz="2400" dirty="0">
                <a:latin typeface="宋体" panose="02010600030101010101" pitchFamily="2" charset="-122"/>
                <a:ea typeface="宋体" panose="02010600030101010101" pitchFamily="2" charset="-122"/>
              </a:rPr>
              <a:t>拉伸交叉窗口部分包围的对象。</a:t>
            </a:r>
          </a:p>
          <a:p>
            <a:r>
              <a:rPr lang="en-US" altLang="zh-CN" sz="2400" dirty="0" smtClean="0">
                <a:latin typeface="宋体" panose="02010600030101010101" pitchFamily="2" charset="-122"/>
                <a:ea typeface="宋体" panose="02010600030101010101" pitchFamily="2" charset="-122"/>
              </a:rPr>
              <a:t>2</a:t>
            </a:r>
            <a:r>
              <a:rPr lang="en-US" altLang="zh-CN" sz="2400" dirty="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将</a:t>
            </a:r>
            <a:r>
              <a:rPr lang="zh-CN" altLang="zh-CN" sz="2400" dirty="0">
                <a:latin typeface="宋体" panose="02010600030101010101" pitchFamily="2" charset="-122"/>
                <a:ea typeface="宋体" panose="02010600030101010101" pitchFamily="2" charset="-122"/>
              </a:rPr>
              <a:t>移动（而不是拉伸）完全包含在交叉窗口中的对象或单独选定的对象</a:t>
            </a:r>
            <a:endParaRPr lang="zh-CN" altLang="en-US" sz="2400" dirty="0">
              <a:latin typeface="宋体" panose="02010600030101010101" pitchFamily="2" charset="-122"/>
              <a:ea typeface="宋体" panose="02010600030101010101" pitchFamily="2" charset="-122"/>
            </a:endParaRPr>
          </a:p>
        </p:txBody>
      </p:sp>
      <p:pic>
        <p:nvPicPr>
          <p:cNvPr id="61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73" y="4365104"/>
            <a:ext cx="8000215"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937957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404664"/>
            <a:ext cx="7704856" cy="664797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执行拉伸命令与移动和复制命令类似，需要首先为拉伸指定一个基点，然后指定位移点。</a:t>
            </a:r>
          </a:p>
          <a:p>
            <a:r>
              <a:rPr lang="zh-CN" altLang="zh-CN" sz="2400" dirty="0">
                <a:latin typeface="宋体" panose="02010600030101010101" pitchFamily="2" charset="-122"/>
                <a:ea typeface="宋体" panose="02010600030101010101" pitchFamily="2" charset="-122"/>
              </a:rPr>
              <a:t>要进行精确拉伸，需要使用对象捕捉、栅格捕捉和相对坐标输入。</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拉伸命令，使用交叉窗口选择直线</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的左端点，如图</a:t>
            </a:r>
            <a:r>
              <a:rPr lang="en-US" altLang="zh-CN" sz="2400" dirty="0">
                <a:latin typeface="宋体" panose="02010600030101010101" pitchFamily="2" charset="-122"/>
                <a:ea typeface="宋体" panose="02010600030101010101" pitchFamily="2" charset="-122"/>
              </a:rPr>
              <a:t>6-103</a:t>
            </a:r>
            <a:r>
              <a:rPr lang="zh-CN" altLang="zh-CN" sz="2400" dirty="0">
                <a:latin typeface="宋体" panose="02010600030101010101" pitchFamily="2" charset="-122"/>
                <a:ea typeface="宋体" panose="02010600030101010101" pitchFamily="2" charset="-122"/>
              </a:rPr>
              <a:t>所示，指定基点，向右拖动鼠标，注意要开启正交模式，到适当位置，指定目标点。使用同样的方法，将直线</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拉伸，得到如图</a:t>
            </a:r>
            <a:r>
              <a:rPr lang="en-US" altLang="zh-CN" sz="2400" dirty="0">
                <a:latin typeface="宋体" panose="02010600030101010101" pitchFamily="2" charset="-122"/>
                <a:ea typeface="宋体" panose="02010600030101010101" pitchFamily="2" charset="-122"/>
              </a:rPr>
              <a:t>6-101</a:t>
            </a:r>
            <a:r>
              <a:rPr lang="zh-CN" altLang="zh-CN" sz="2400" dirty="0">
                <a:latin typeface="宋体" panose="02010600030101010101" pitchFamily="2" charset="-122"/>
                <a:ea typeface="宋体" panose="02010600030101010101" pitchFamily="2" charset="-122"/>
              </a:rPr>
              <a:t>所示的结果</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6-103  </a:t>
            </a:r>
            <a:r>
              <a:rPr lang="zh-CN" altLang="zh-CN" dirty="0">
                <a:latin typeface="宋体" panose="02010600030101010101" pitchFamily="2" charset="-122"/>
                <a:ea typeface="宋体" panose="02010600030101010101" pitchFamily="2" charset="-122"/>
              </a:rPr>
              <a:t>选择端点</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3429000"/>
            <a:ext cx="3960440" cy="2841396"/>
          </a:xfrm>
          <a:prstGeom prst="rect">
            <a:avLst/>
          </a:prstGeom>
        </p:spPr>
      </p:pic>
    </p:spTree>
    <p:extLst>
      <p:ext uri="{BB962C8B-B14F-4D97-AF65-F5344CB8AC3E}">
        <p14:creationId xmlns:p14="http://schemas.microsoft.com/office/powerpoint/2010/main" val="32199230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9537" y="1412776"/>
            <a:ext cx="7648028" cy="899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43608" y="116632"/>
            <a:ext cx="7799886" cy="1477328"/>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第五步</a:t>
            </a:r>
            <a:r>
              <a:rPr lang="zh-CN" altLang="zh-CN" sz="2400" dirty="0">
                <a:latin typeface="宋体" panose="02010600030101010101" pitchFamily="2" charset="-122"/>
                <a:ea typeface="宋体" panose="02010600030101010101" pitchFamily="2" charset="-122"/>
              </a:rPr>
              <a:t>，绘制墙体。</a:t>
            </a:r>
          </a:p>
          <a:p>
            <a:r>
              <a:rPr lang="zh-CN" altLang="zh-CN" sz="2400" dirty="0">
                <a:latin typeface="宋体" panose="02010600030101010101" pitchFamily="2" charset="-122"/>
                <a:ea typeface="宋体" panose="02010600030101010101" pitchFamily="2" charset="-122"/>
              </a:rPr>
              <a:t>新建两种多线样式：“</a:t>
            </a:r>
            <a:r>
              <a:rPr lang="en-US" altLang="zh-CN" sz="2400" dirty="0">
                <a:latin typeface="宋体" panose="02010600030101010101" pitchFamily="2" charset="-122"/>
                <a:ea typeface="宋体" panose="02010600030101010101" pitchFamily="2" charset="-122"/>
              </a:rPr>
              <a:t>Q</a:t>
            </a:r>
            <a:r>
              <a:rPr lang="zh-CN" altLang="zh-CN" sz="2400" dirty="0">
                <a:latin typeface="宋体" panose="02010600030101010101" pitchFamily="2" charset="-122"/>
                <a:ea typeface="宋体" panose="02010600030101010101" pitchFamily="2" charset="-122"/>
              </a:rPr>
              <a:t>”与“</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”分别代表“墙体”和“窗”。具体设置方法参照前面章节的内容。</a:t>
            </a:r>
          </a:p>
          <a:p>
            <a:endParaRPr lang="zh-CN" altLang="en-US" dirty="0"/>
          </a:p>
        </p:txBody>
      </p:sp>
      <p:sp>
        <p:nvSpPr>
          <p:cNvPr id="4" name="TextBox 3"/>
          <p:cNvSpPr txBox="1"/>
          <p:nvPr/>
        </p:nvSpPr>
        <p:spPr>
          <a:xfrm>
            <a:off x="971600" y="2420888"/>
            <a:ext cx="8064896" cy="1477328"/>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在常用选项卡点击图层面板的图层名称处，如图</a:t>
            </a:r>
            <a:r>
              <a:rPr lang="en-US" altLang="zh-CN" sz="2400" dirty="0">
                <a:latin typeface="宋体" panose="02010600030101010101" pitchFamily="2" charset="-122"/>
                <a:ea typeface="宋体" panose="02010600030101010101" pitchFamily="2" charset="-122"/>
              </a:rPr>
              <a:t>6-104</a:t>
            </a:r>
            <a:r>
              <a:rPr lang="zh-CN" altLang="zh-CN" sz="2400" dirty="0">
                <a:latin typeface="宋体" panose="02010600030101010101" pitchFamily="2" charset="-122"/>
                <a:ea typeface="宋体" panose="02010600030101010101" pitchFamily="2" charset="-122"/>
              </a:rPr>
              <a:t>所示。将弹出图层的下拉窗口，如图</a:t>
            </a:r>
            <a:r>
              <a:rPr lang="en-US" altLang="zh-CN" sz="2400" dirty="0">
                <a:latin typeface="宋体" panose="02010600030101010101" pitchFamily="2" charset="-122"/>
                <a:ea typeface="宋体" panose="02010600030101010101" pitchFamily="2" charset="-122"/>
              </a:rPr>
              <a:t>6-105</a:t>
            </a:r>
            <a:r>
              <a:rPr lang="zh-CN" altLang="zh-CN" sz="2400" dirty="0">
                <a:latin typeface="宋体" panose="02010600030101010101" pitchFamily="2" charset="-122"/>
                <a:ea typeface="宋体" panose="02010600030101010101" pitchFamily="2" charset="-122"/>
              </a:rPr>
              <a:t>所示，点击“墙”图层，则会将墙图层置为当前。</a:t>
            </a:r>
          </a:p>
          <a:p>
            <a:endParaRPr lang="en-US" altLang="zh-CN" dirty="0" smtClean="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4577348"/>
            <a:ext cx="3109700" cy="122413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128" y="3645024"/>
            <a:ext cx="2423160" cy="2156460"/>
          </a:xfrm>
          <a:prstGeom prst="rect">
            <a:avLst/>
          </a:prstGeom>
        </p:spPr>
      </p:pic>
      <p:sp>
        <p:nvSpPr>
          <p:cNvPr id="7" name="TextBox 6"/>
          <p:cNvSpPr txBox="1"/>
          <p:nvPr/>
        </p:nvSpPr>
        <p:spPr>
          <a:xfrm>
            <a:off x="1810853" y="6039052"/>
            <a:ext cx="7344816"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6-104  </a:t>
            </a:r>
            <a:r>
              <a:rPr lang="zh-CN" altLang="zh-CN" dirty="0">
                <a:latin typeface="宋体" panose="02010600030101010101" pitchFamily="2" charset="-122"/>
                <a:ea typeface="宋体" panose="02010600030101010101" pitchFamily="2" charset="-122"/>
              </a:rPr>
              <a:t>图层面板</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6-105  </a:t>
            </a:r>
            <a:r>
              <a:rPr lang="zh-CN" altLang="zh-CN" dirty="0">
                <a:latin typeface="宋体" panose="02010600030101010101" pitchFamily="2" charset="-122"/>
                <a:ea typeface="宋体" panose="02010600030101010101" pitchFamily="2" charset="-122"/>
              </a:rPr>
              <a:t>置为当前层</a:t>
            </a:r>
          </a:p>
          <a:p>
            <a:endParaRPr lang="zh-CN" altLang="en-US" dirty="0"/>
          </a:p>
        </p:txBody>
      </p:sp>
    </p:spTree>
    <p:extLst>
      <p:ext uri="{BB962C8B-B14F-4D97-AF65-F5344CB8AC3E}">
        <p14:creationId xmlns:p14="http://schemas.microsoft.com/office/powerpoint/2010/main" val="390958462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0"/>
            <a:ext cx="7848872" cy="7017306"/>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ML</a:t>
            </a:r>
            <a:r>
              <a:rPr lang="zh-CN" altLang="zh-CN" sz="2400" dirty="0">
                <a:latin typeface="宋体" panose="02010600030101010101" pitchFamily="2" charset="-122"/>
                <a:ea typeface="宋体" panose="02010600030101010101" pitchFamily="2" charset="-122"/>
              </a:rPr>
              <a:t>多线命令，设置多线三个选项为“对正</a:t>
            </a:r>
            <a:r>
              <a:rPr lang="en-US" altLang="zh-CN" sz="2400" dirty="0">
                <a:latin typeface="宋体" panose="02010600030101010101" pitchFamily="2" charset="-122"/>
                <a:ea typeface="宋体" panose="02010600030101010101" pitchFamily="2" charset="-122"/>
              </a:rPr>
              <a:t> = </a:t>
            </a:r>
            <a:r>
              <a:rPr lang="zh-CN" altLang="zh-CN" sz="2400" dirty="0">
                <a:latin typeface="宋体" panose="02010600030101010101" pitchFamily="2" charset="-122"/>
                <a:ea typeface="宋体" panose="02010600030101010101" pitchFamily="2" charset="-122"/>
              </a:rPr>
              <a:t>无，比例</a:t>
            </a:r>
            <a:r>
              <a:rPr lang="en-US" altLang="zh-CN" sz="2400" dirty="0">
                <a:latin typeface="宋体" panose="02010600030101010101" pitchFamily="2" charset="-122"/>
                <a:ea typeface="宋体" panose="02010600030101010101" pitchFamily="2" charset="-122"/>
              </a:rPr>
              <a:t> = 240.00</a:t>
            </a:r>
            <a:r>
              <a:rPr lang="zh-CN" altLang="zh-CN" sz="2400" dirty="0">
                <a:latin typeface="宋体" panose="02010600030101010101" pitchFamily="2" charset="-122"/>
                <a:ea typeface="宋体" panose="02010600030101010101" pitchFamily="2" charset="-122"/>
              </a:rPr>
              <a:t>，样式</a:t>
            </a:r>
            <a:r>
              <a:rPr lang="en-US" altLang="zh-CN" sz="2400" dirty="0">
                <a:latin typeface="宋体" panose="02010600030101010101" pitchFamily="2" charset="-122"/>
                <a:ea typeface="宋体" panose="02010600030101010101" pitchFamily="2" charset="-122"/>
              </a:rPr>
              <a:t> = Q</a:t>
            </a:r>
            <a:r>
              <a:rPr lang="zh-CN" altLang="zh-CN" sz="2400" dirty="0">
                <a:latin typeface="宋体" panose="02010600030101010101" pitchFamily="2" charset="-122"/>
                <a:ea typeface="宋体" panose="02010600030101010101" pitchFamily="2" charset="-122"/>
              </a:rPr>
              <a:t>”，绘制外圈墙线，如图</a:t>
            </a:r>
            <a:r>
              <a:rPr lang="en-US" altLang="zh-CN" sz="2400" dirty="0">
                <a:latin typeface="宋体" panose="02010600030101010101" pitchFamily="2" charset="-122"/>
                <a:ea typeface="宋体" panose="02010600030101010101" pitchFamily="2" charset="-122"/>
              </a:rPr>
              <a:t>6-106</a:t>
            </a:r>
            <a:r>
              <a:rPr lang="zh-CN" altLang="zh-CN" sz="2400" dirty="0">
                <a:latin typeface="宋体" panose="02010600030101010101" pitchFamily="2" charset="-122"/>
                <a:ea typeface="宋体" panose="02010600030101010101" pitchFamily="2" charset="-122"/>
              </a:rPr>
              <a:t>所示。再次执行</a:t>
            </a:r>
            <a:r>
              <a:rPr lang="en-US" altLang="zh-CN" sz="2400" dirty="0">
                <a:latin typeface="宋体" panose="02010600030101010101" pitchFamily="2" charset="-122"/>
                <a:ea typeface="宋体" panose="02010600030101010101" pitchFamily="2" charset="-122"/>
              </a:rPr>
              <a:t>ML</a:t>
            </a:r>
            <a:r>
              <a:rPr lang="zh-CN" altLang="zh-CN" sz="2400" dirty="0">
                <a:latin typeface="宋体" panose="02010600030101010101" pitchFamily="2" charset="-122"/>
                <a:ea typeface="宋体" panose="02010600030101010101" pitchFamily="2" charset="-122"/>
              </a:rPr>
              <a:t>多线命令，设置多线的三个选项为“对正</a:t>
            </a:r>
            <a:r>
              <a:rPr lang="en-US" altLang="zh-CN" sz="2400" dirty="0">
                <a:latin typeface="宋体" panose="02010600030101010101" pitchFamily="2" charset="-122"/>
                <a:ea typeface="宋体" panose="02010600030101010101" pitchFamily="2" charset="-122"/>
              </a:rPr>
              <a:t> = </a:t>
            </a:r>
            <a:r>
              <a:rPr lang="zh-CN" altLang="zh-CN" sz="2400" dirty="0">
                <a:latin typeface="宋体" panose="02010600030101010101" pitchFamily="2" charset="-122"/>
                <a:ea typeface="宋体" panose="02010600030101010101" pitchFamily="2" charset="-122"/>
              </a:rPr>
              <a:t>无，比例</a:t>
            </a:r>
            <a:r>
              <a:rPr lang="en-US" altLang="zh-CN" sz="2400" dirty="0">
                <a:latin typeface="宋体" panose="02010600030101010101" pitchFamily="2" charset="-122"/>
                <a:ea typeface="宋体" panose="02010600030101010101" pitchFamily="2" charset="-122"/>
              </a:rPr>
              <a:t> = 120.00</a:t>
            </a:r>
            <a:r>
              <a:rPr lang="zh-CN" altLang="zh-CN" sz="2400" dirty="0">
                <a:latin typeface="宋体" panose="02010600030101010101" pitchFamily="2" charset="-122"/>
                <a:ea typeface="宋体" panose="02010600030101010101" pitchFamily="2" charset="-122"/>
              </a:rPr>
              <a:t>，样式</a:t>
            </a:r>
            <a:r>
              <a:rPr lang="en-US" altLang="zh-CN" sz="2400" dirty="0">
                <a:latin typeface="宋体" panose="02010600030101010101" pitchFamily="2" charset="-122"/>
                <a:ea typeface="宋体" panose="02010600030101010101" pitchFamily="2" charset="-122"/>
              </a:rPr>
              <a:t> = Q</a:t>
            </a:r>
            <a:r>
              <a:rPr lang="zh-CN" altLang="zh-CN" sz="2400" dirty="0">
                <a:latin typeface="宋体" panose="02010600030101010101" pitchFamily="2" charset="-122"/>
                <a:ea typeface="宋体" panose="02010600030101010101" pitchFamily="2" charset="-122"/>
              </a:rPr>
              <a:t>”，绘制卫生间隔墙，如图</a:t>
            </a:r>
            <a:r>
              <a:rPr lang="en-US" altLang="zh-CN" sz="2400" dirty="0">
                <a:latin typeface="宋体" panose="02010600030101010101" pitchFamily="2" charset="-122"/>
                <a:ea typeface="宋体" panose="02010600030101010101" pitchFamily="2" charset="-122"/>
              </a:rPr>
              <a:t>6-107</a:t>
            </a:r>
            <a:r>
              <a:rPr lang="zh-CN" altLang="zh-CN" sz="2400" dirty="0">
                <a:latin typeface="宋体" panose="02010600030101010101" pitchFamily="2" charset="-122"/>
                <a:ea typeface="宋体" panose="02010600030101010101" pitchFamily="2" charset="-122"/>
              </a:rPr>
              <a:t>所示。绘制完成的墙线出现如图</a:t>
            </a:r>
            <a:r>
              <a:rPr lang="en-US" altLang="zh-CN" sz="2400" dirty="0">
                <a:latin typeface="宋体" panose="02010600030101010101" pitchFamily="2" charset="-122"/>
                <a:ea typeface="宋体" panose="02010600030101010101" pitchFamily="2" charset="-122"/>
              </a:rPr>
              <a:t>6-107</a:t>
            </a:r>
            <a:r>
              <a:rPr lang="zh-CN" altLang="zh-CN" sz="2400" dirty="0">
                <a:latin typeface="宋体" panose="02010600030101010101" pitchFamily="2" charset="-122"/>
                <a:ea typeface="宋体" panose="02010600030101010101" pitchFamily="2" charset="-122"/>
              </a:rPr>
              <a:t>所示的两个</a:t>
            </a:r>
            <a:r>
              <a:rPr lang="en-US" altLang="zh-CN" sz="2400" dirty="0">
                <a:latin typeface="宋体" panose="02010600030101010101" pitchFamily="2" charset="-122"/>
                <a:ea typeface="宋体" panose="02010600030101010101" pitchFamily="2" charset="-122"/>
              </a:rPr>
              <a:t>T</a:t>
            </a:r>
            <a:r>
              <a:rPr lang="zh-CN" altLang="zh-CN" sz="2400" dirty="0">
                <a:latin typeface="宋体" panose="02010600030101010101" pitchFamily="2" charset="-122"/>
                <a:ea typeface="宋体" panose="02010600030101010101" pitchFamily="2" charset="-122"/>
              </a:rPr>
              <a:t>型连接，需要进行多线编辑，执行</a:t>
            </a:r>
            <a:r>
              <a:rPr lang="en-US" altLang="zh-CN" sz="2400" dirty="0" err="1">
                <a:latin typeface="宋体" panose="02010600030101010101" pitchFamily="2" charset="-122"/>
                <a:ea typeface="宋体" panose="02010600030101010101" pitchFamily="2" charset="-122"/>
              </a:rPr>
              <a:t>MLedit</a:t>
            </a:r>
            <a:r>
              <a:rPr lang="zh-CN" altLang="zh-CN" sz="2400" dirty="0">
                <a:latin typeface="宋体" panose="02010600030101010101" pitchFamily="2" charset="-122"/>
                <a:ea typeface="宋体" panose="02010600030101010101" pitchFamily="2" charset="-122"/>
              </a:rPr>
              <a:t>或双击任意一条多线，弹出多线编辑对话框，选择</a:t>
            </a:r>
            <a:r>
              <a:rPr lang="en-US" altLang="zh-CN" sz="2400" dirty="0">
                <a:latin typeface="宋体" panose="02010600030101010101" pitchFamily="2" charset="-122"/>
                <a:ea typeface="宋体" panose="02010600030101010101" pitchFamily="2" charset="-122"/>
              </a:rPr>
              <a:t>T</a:t>
            </a:r>
            <a:r>
              <a:rPr lang="zh-CN" altLang="zh-CN" sz="2400" dirty="0">
                <a:latin typeface="宋体" panose="02010600030101010101" pitchFamily="2" charset="-122"/>
                <a:ea typeface="宋体" panose="02010600030101010101" pitchFamily="2" charset="-122"/>
              </a:rPr>
              <a:t>型打开，回到绘图区域，首先选择多线</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，再选择多线</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，完成第一个连接编辑，再选择多线</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，然后选择多线</a:t>
            </a: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，完成第二个连接编辑，确定，退出多线编辑命令</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6-106  </a:t>
            </a:r>
            <a:r>
              <a:rPr lang="zh-CN" altLang="zh-CN" dirty="0">
                <a:latin typeface="宋体" panose="02010600030101010101" pitchFamily="2" charset="-122"/>
                <a:ea typeface="宋体" panose="02010600030101010101" pitchFamily="2" charset="-122"/>
              </a:rPr>
              <a:t>多线绘制</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6-107  </a:t>
            </a:r>
            <a:r>
              <a:rPr lang="zh-CN" altLang="zh-CN" dirty="0">
                <a:latin typeface="宋体" panose="02010600030101010101" pitchFamily="2" charset="-122"/>
                <a:ea typeface="宋体" panose="02010600030101010101" pitchFamily="2" charset="-122"/>
              </a:rPr>
              <a:t>多线编辑</a:t>
            </a:r>
          </a:p>
          <a:p>
            <a:endParaRPr lang="zh-CN" altLang="zh-CN" sz="2400" dirty="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8781" y="3789040"/>
            <a:ext cx="2808312" cy="196428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3645024"/>
            <a:ext cx="2512318" cy="1905602"/>
          </a:xfrm>
          <a:prstGeom prst="rect">
            <a:avLst/>
          </a:prstGeom>
        </p:spPr>
      </p:pic>
    </p:spTree>
    <p:extLst>
      <p:ext uri="{BB962C8B-B14F-4D97-AF65-F5344CB8AC3E}">
        <p14:creationId xmlns:p14="http://schemas.microsoft.com/office/powerpoint/2010/main" val="3826392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692696"/>
            <a:ext cx="7272808" cy="5262979"/>
          </a:xfrm>
          <a:prstGeom prst="rect">
            <a:avLst/>
          </a:prstGeom>
          <a:noFill/>
        </p:spPr>
        <p:txBody>
          <a:bodyPr wrap="square" rtlCol="0">
            <a:spAutoFit/>
          </a:bodyPr>
          <a:lstStyle/>
          <a:p>
            <a:r>
              <a:rPr lang="zh-CN" altLang="zh-CN" dirty="0"/>
              <a:t>（</a:t>
            </a:r>
            <a:r>
              <a:rPr lang="en-US" altLang="zh-CN" sz="2400" dirty="0">
                <a:latin typeface="宋体" panose="02010600030101010101" pitchFamily="2" charset="-122"/>
                <a:ea typeface="宋体" panose="02010600030101010101" pitchFamily="2" charset="-122"/>
              </a:rPr>
              <a:t>9</a:t>
            </a:r>
            <a:r>
              <a:rPr lang="zh-CN" altLang="zh-CN" sz="2400" dirty="0">
                <a:latin typeface="宋体" panose="02010600030101010101" pitchFamily="2" charset="-122"/>
                <a:ea typeface="宋体" panose="02010600030101010101" pitchFamily="2" charset="-122"/>
              </a:rPr>
              <a:t>）垂足</a:t>
            </a:r>
          </a:p>
          <a:p>
            <a:r>
              <a:rPr lang="zh-CN" altLang="zh-CN" sz="2400" dirty="0">
                <a:latin typeface="宋体" panose="02010600030101010101" pitchFamily="2" charset="-122"/>
                <a:ea typeface="宋体" panose="02010600030101010101" pitchFamily="2" charset="-122"/>
              </a:rPr>
              <a:t>捕捉到垂直于选定几何对象的点，如图</a:t>
            </a:r>
            <a:r>
              <a:rPr lang="en-US" altLang="zh-CN" sz="2400" dirty="0">
                <a:latin typeface="宋体" panose="02010600030101010101" pitchFamily="2" charset="-122"/>
                <a:ea typeface="宋体" panose="02010600030101010101" pitchFamily="2" charset="-122"/>
              </a:rPr>
              <a:t>6-10</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  </a:t>
            </a:r>
            <a:r>
              <a:rPr lang="zh-CN" altLang="zh-CN" dirty="0">
                <a:latin typeface="宋体" panose="02010600030101010101" pitchFamily="2" charset="-122"/>
                <a:ea typeface="宋体" panose="02010600030101010101" pitchFamily="2" charset="-122"/>
              </a:rPr>
              <a:t>垂足</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6475" y="1938337"/>
            <a:ext cx="4591050" cy="2981325"/>
          </a:xfrm>
          <a:prstGeom prst="rect">
            <a:avLst/>
          </a:prstGeom>
        </p:spPr>
      </p:pic>
    </p:spTree>
    <p:extLst>
      <p:ext uri="{BB962C8B-B14F-4D97-AF65-F5344CB8AC3E}">
        <p14:creationId xmlns:p14="http://schemas.microsoft.com/office/powerpoint/2010/main" val="185351348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187" y="254785"/>
            <a:ext cx="8186092" cy="720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43608" y="1124744"/>
            <a:ext cx="7704856" cy="5816977"/>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第六步</a:t>
            </a:r>
            <a:r>
              <a:rPr lang="zh-CN" altLang="zh-CN" sz="2400" dirty="0">
                <a:latin typeface="宋体" panose="02010600030101010101" pitchFamily="2" charset="-122"/>
                <a:ea typeface="宋体" panose="02010600030101010101" pitchFamily="2" charset="-122"/>
              </a:rPr>
              <a:t>，绘制门窗辅助线，开门窗洞口。</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偏移命令，参照如图</a:t>
            </a:r>
            <a:r>
              <a:rPr lang="en-US" altLang="zh-CN" sz="2400" dirty="0">
                <a:latin typeface="宋体" panose="02010600030101010101" pitchFamily="2" charset="-122"/>
                <a:ea typeface="宋体" panose="02010600030101010101" pitchFamily="2" charset="-122"/>
              </a:rPr>
              <a:t>6-95</a:t>
            </a:r>
            <a:r>
              <a:rPr lang="zh-CN" altLang="zh-CN" sz="2400" dirty="0">
                <a:latin typeface="宋体" panose="02010600030101010101" pitchFamily="2" charset="-122"/>
                <a:ea typeface="宋体" panose="02010600030101010101" pitchFamily="2" charset="-122"/>
              </a:rPr>
              <a:t>所示的尺寸，偏移窗户辅助线，结果如图</a:t>
            </a:r>
            <a:r>
              <a:rPr lang="en-US" altLang="zh-CN" sz="2400" dirty="0">
                <a:latin typeface="宋体" panose="02010600030101010101" pitchFamily="2" charset="-122"/>
                <a:ea typeface="宋体" panose="02010600030101010101" pitchFamily="2" charset="-122"/>
              </a:rPr>
              <a:t>6-108</a:t>
            </a:r>
            <a:r>
              <a:rPr lang="zh-CN" altLang="zh-CN" sz="2400" dirty="0">
                <a:latin typeface="宋体" panose="02010600030101010101" pitchFamily="2" charset="-122"/>
                <a:ea typeface="宋体" panose="02010600030101010101" pitchFamily="2" charset="-122"/>
              </a:rPr>
              <a:t>所示。执行</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拉伸命令，利用交叉窗口选择第一个端点，如图</a:t>
            </a:r>
            <a:r>
              <a:rPr lang="en-US" altLang="zh-CN" sz="2400" dirty="0">
                <a:latin typeface="宋体" panose="02010600030101010101" pitchFamily="2" charset="-122"/>
                <a:ea typeface="宋体" panose="02010600030101010101" pitchFamily="2" charset="-122"/>
              </a:rPr>
              <a:t>6-108</a:t>
            </a:r>
            <a:r>
              <a:rPr lang="zh-CN" altLang="zh-CN" sz="2400" dirty="0">
                <a:latin typeface="宋体" panose="02010600030101010101" pitchFamily="2" charset="-122"/>
                <a:ea typeface="宋体" panose="02010600030101010101" pitchFamily="2" charset="-122"/>
              </a:rPr>
              <a:t>所示，再选择第二个端点，如图</a:t>
            </a:r>
            <a:r>
              <a:rPr lang="en-US" altLang="zh-CN" sz="2400" dirty="0">
                <a:latin typeface="宋体" panose="02010600030101010101" pitchFamily="2" charset="-122"/>
                <a:ea typeface="宋体" panose="02010600030101010101" pitchFamily="2" charset="-122"/>
              </a:rPr>
              <a:t>6-109</a:t>
            </a:r>
            <a:r>
              <a:rPr lang="zh-CN" altLang="zh-CN" sz="2400" dirty="0">
                <a:latin typeface="宋体" panose="02010600030101010101" pitchFamily="2" charset="-122"/>
                <a:ea typeface="宋体" panose="02010600030101010101" pitchFamily="2" charset="-122"/>
              </a:rPr>
              <a:t>所示，确定，指定合适的基点，向左拖动鼠标，到适当位置，点击鼠标左键，完成辅助线的编辑。如图</a:t>
            </a:r>
            <a:r>
              <a:rPr lang="en-US" altLang="zh-CN" sz="2400" dirty="0">
                <a:latin typeface="宋体" panose="02010600030101010101" pitchFamily="2" charset="-122"/>
                <a:ea typeface="宋体" panose="02010600030101010101" pitchFamily="2" charset="-122"/>
              </a:rPr>
              <a:t>6-110</a:t>
            </a:r>
            <a:r>
              <a:rPr lang="zh-CN" altLang="zh-CN" sz="2400" dirty="0">
                <a:latin typeface="宋体" panose="02010600030101010101" pitchFamily="2" charset="-122"/>
                <a:ea typeface="宋体" panose="02010600030101010101" pitchFamily="2" charset="-122"/>
              </a:rPr>
              <a:t>所示。采用相同的办法，完成其余辅助线的绘制，如图</a:t>
            </a:r>
            <a:r>
              <a:rPr lang="en-US" altLang="zh-CN" sz="2400" dirty="0">
                <a:latin typeface="宋体" panose="02010600030101010101" pitchFamily="2" charset="-122"/>
                <a:ea typeface="宋体" panose="02010600030101010101" pitchFamily="2" charset="-122"/>
              </a:rPr>
              <a:t>6-111</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6-108</a:t>
            </a:r>
            <a:r>
              <a:rPr lang="zh-CN" altLang="zh-CN" dirty="0">
                <a:latin typeface="宋体" panose="02010600030101010101" pitchFamily="2" charset="-122"/>
                <a:ea typeface="宋体" panose="02010600030101010101" pitchFamily="2" charset="-122"/>
              </a:rPr>
              <a:t>选择辅助线</a:t>
            </a:r>
            <a:r>
              <a:rPr lang="en-US" altLang="zh-CN" dirty="0">
                <a:latin typeface="宋体" panose="02010600030101010101" pitchFamily="2" charset="-122"/>
                <a:ea typeface="宋体" panose="02010600030101010101" pitchFamily="2" charset="-122"/>
              </a:rPr>
              <a:t>1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6-109</a:t>
            </a:r>
            <a:r>
              <a:rPr lang="zh-CN" altLang="zh-CN" dirty="0">
                <a:latin typeface="宋体" panose="02010600030101010101" pitchFamily="2" charset="-122"/>
                <a:ea typeface="宋体" panose="02010600030101010101" pitchFamily="2" charset="-122"/>
              </a:rPr>
              <a:t>继续选择另一条</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6-110</a:t>
            </a:r>
            <a:r>
              <a:rPr lang="zh-CN" altLang="zh-CN" dirty="0">
                <a:latin typeface="宋体" panose="02010600030101010101" pitchFamily="2" charset="-122"/>
                <a:ea typeface="宋体" panose="02010600030101010101" pitchFamily="2" charset="-122"/>
              </a:rPr>
              <a:t>拉伸完成</a:t>
            </a:r>
          </a:p>
          <a:p>
            <a:endParaRPr lang="zh-CN" altLang="en-US"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4385318"/>
            <a:ext cx="2304256" cy="166393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9364" y="4358936"/>
            <a:ext cx="2340787" cy="169031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1675" y="4451978"/>
            <a:ext cx="2370765" cy="1613925"/>
          </a:xfrm>
          <a:prstGeom prst="rect">
            <a:avLst/>
          </a:prstGeom>
        </p:spPr>
      </p:pic>
    </p:spTree>
    <p:extLst>
      <p:ext uri="{BB962C8B-B14F-4D97-AF65-F5344CB8AC3E}">
        <p14:creationId xmlns:p14="http://schemas.microsoft.com/office/powerpoint/2010/main" val="366777886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3068958"/>
            <a:ext cx="7776864" cy="2862322"/>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6-111 </a:t>
            </a:r>
            <a:r>
              <a:rPr lang="zh-CN" altLang="zh-CN" dirty="0">
                <a:latin typeface="宋体" panose="02010600030101010101" pitchFamily="2" charset="-122"/>
                <a:ea typeface="宋体" panose="02010600030101010101" pitchFamily="2" charset="-122"/>
              </a:rPr>
              <a:t>完成辅助线绘制</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6-112 </a:t>
            </a:r>
            <a:r>
              <a:rPr lang="zh-CN" altLang="zh-CN" dirty="0">
                <a:latin typeface="宋体" panose="02010600030101010101" pitchFamily="2" charset="-122"/>
                <a:ea typeface="宋体" panose="02010600030101010101" pitchFamily="2" charset="-122"/>
              </a:rPr>
              <a:t>修剪出门窗洞口</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TR</a:t>
            </a:r>
            <a:r>
              <a:rPr lang="zh-CN" altLang="zh-CN" sz="2400" dirty="0">
                <a:latin typeface="宋体" panose="02010600030101010101" pitchFamily="2" charset="-122"/>
                <a:ea typeface="宋体" panose="02010600030101010101" pitchFamily="2" charset="-122"/>
              </a:rPr>
              <a:t>修剪命令，直接确定选择所有为边界，依次点击洞口处的多线，完成修剪，如图</a:t>
            </a:r>
            <a:r>
              <a:rPr lang="en-US" altLang="zh-CN" sz="2400" dirty="0">
                <a:latin typeface="宋体" panose="02010600030101010101" pitchFamily="2" charset="-122"/>
                <a:ea typeface="宋体" panose="02010600030101010101" pitchFamily="2" charset="-122"/>
              </a:rPr>
              <a:t>6-112</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zh-CN" sz="2400" b="1" dirty="0">
                <a:latin typeface="宋体" panose="02010600030101010101" pitchFamily="2" charset="-122"/>
                <a:ea typeface="宋体" panose="02010600030101010101" pitchFamily="2" charset="-122"/>
              </a:rPr>
              <a:t>第七步</a:t>
            </a:r>
            <a:r>
              <a:rPr lang="zh-CN" altLang="zh-CN" sz="2400" dirty="0">
                <a:latin typeface="宋体" panose="02010600030101010101" pitchFamily="2" charset="-122"/>
                <a:ea typeface="宋体" panose="02010600030101010101" pitchFamily="2" charset="-122"/>
              </a:rPr>
              <a:t>，绘制窗户</a:t>
            </a:r>
          </a:p>
          <a:p>
            <a:r>
              <a:rPr lang="zh-CN" altLang="zh-CN" sz="2400" dirty="0">
                <a:latin typeface="宋体" panose="02010600030101010101" pitchFamily="2" charset="-122"/>
                <a:ea typeface="宋体" panose="02010600030101010101" pitchFamily="2" charset="-122"/>
              </a:rPr>
              <a:t>切换到窗户图层，执行</a:t>
            </a:r>
            <a:r>
              <a:rPr lang="en-US" altLang="zh-CN" sz="2400" dirty="0">
                <a:latin typeface="宋体" panose="02010600030101010101" pitchFamily="2" charset="-122"/>
                <a:ea typeface="宋体" panose="02010600030101010101" pitchFamily="2" charset="-122"/>
              </a:rPr>
              <a:t>ML</a:t>
            </a:r>
            <a:r>
              <a:rPr lang="zh-CN" altLang="zh-CN" sz="2400" dirty="0">
                <a:latin typeface="宋体" panose="02010600030101010101" pitchFamily="2" charset="-122"/>
                <a:ea typeface="宋体" panose="02010600030101010101" pitchFamily="2" charset="-122"/>
              </a:rPr>
              <a:t>多线命令，设置三个选项为“对正</a:t>
            </a:r>
            <a:r>
              <a:rPr lang="en-US" altLang="zh-CN" sz="2400" dirty="0">
                <a:latin typeface="宋体" panose="02010600030101010101" pitchFamily="2" charset="-122"/>
                <a:ea typeface="宋体" panose="02010600030101010101" pitchFamily="2" charset="-122"/>
              </a:rPr>
              <a:t> = </a:t>
            </a:r>
            <a:r>
              <a:rPr lang="zh-CN" altLang="zh-CN" sz="2400" dirty="0">
                <a:latin typeface="宋体" panose="02010600030101010101" pitchFamily="2" charset="-122"/>
                <a:ea typeface="宋体" panose="02010600030101010101" pitchFamily="2" charset="-122"/>
              </a:rPr>
              <a:t>无，比例</a:t>
            </a:r>
            <a:r>
              <a:rPr lang="en-US" altLang="zh-CN" sz="2400" dirty="0">
                <a:latin typeface="宋体" panose="02010600030101010101" pitchFamily="2" charset="-122"/>
                <a:ea typeface="宋体" panose="02010600030101010101" pitchFamily="2" charset="-122"/>
              </a:rPr>
              <a:t> = 240.00</a:t>
            </a:r>
            <a:r>
              <a:rPr lang="zh-CN" altLang="zh-CN" sz="2400" dirty="0">
                <a:latin typeface="宋体" panose="02010600030101010101" pitchFamily="2" charset="-122"/>
                <a:ea typeface="宋体" panose="02010600030101010101" pitchFamily="2" charset="-122"/>
              </a:rPr>
              <a:t>，样式</a:t>
            </a:r>
            <a:r>
              <a:rPr lang="en-US" altLang="zh-CN" sz="2400" dirty="0">
                <a:latin typeface="宋体" panose="02010600030101010101" pitchFamily="2" charset="-122"/>
                <a:ea typeface="宋体" panose="02010600030101010101" pitchFamily="2" charset="-122"/>
              </a:rPr>
              <a:t> = C</a:t>
            </a:r>
            <a:r>
              <a:rPr lang="zh-CN" altLang="zh-CN" sz="2400" dirty="0">
                <a:latin typeface="宋体" panose="02010600030101010101" pitchFamily="2" charset="-122"/>
                <a:ea typeface="宋体" panose="02010600030101010101" pitchFamily="2" charset="-122"/>
              </a:rPr>
              <a:t>”，绘制窗户，如图</a:t>
            </a:r>
            <a:r>
              <a:rPr lang="en-US" altLang="zh-CN" sz="2400" dirty="0">
                <a:latin typeface="宋体" panose="02010600030101010101" pitchFamily="2" charset="-122"/>
                <a:ea typeface="宋体" panose="02010600030101010101" pitchFamily="2" charset="-122"/>
              </a:rPr>
              <a:t>6-113</a:t>
            </a:r>
            <a:r>
              <a:rPr lang="zh-CN" altLang="zh-CN" sz="2400" dirty="0">
                <a:latin typeface="宋体" panose="02010600030101010101" pitchFamily="2" charset="-122"/>
                <a:ea typeface="宋体" panose="02010600030101010101" pitchFamily="2" charset="-122"/>
              </a:rPr>
              <a:t>所示</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619" y="379226"/>
            <a:ext cx="3637405" cy="243466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379225"/>
            <a:ext cx="3486522" cy="2375047"/>
          </a:xfrm>
          <a:prstGeom prst="rect">
            <a:avLst/>
          </a:prstGeom>
        </p:spPr>
      </p:pic>
    </p:spTree>
    <p:extLst>
      <p:ext uri="{BB962C8B-B14F-4D97-AF65-F5344CB8AC3E}">
        <p14:creationId xmlns:p14="http://schemas.microsoft.com/office/powerpoint/2010/main" val="99136096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60648"/>
            <a:ext cx="7837644"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1128002"/>
            <a:ext cx="3626960" cy="2527682"/>
          </a:xfrm>
          <a:prstGeom prst="rect">
            <a:avLst/>
          </a:prstGeom>
        </p:spPr>
      </p:pic>
      <p:sp>
        <p:nvSpPr>
          <p:cNvPr id="3" name="TextBox 2"/>
          <p:cNvSpPr txBox="1"/>
          <p:nvPr/>
        </p:nvSpPr>
        <p:spPr>
          <a:xfrm>
            <a:off x="1187624" y="3655684"/>
            <a:ext cx="7837644" cy="2954655"/>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6-113  </a:t>
            </a:r>
            <a:r>
              <a:rPr lang="zh-CN" altLang="zh-CN" dirty="0">
                <a:latin typeface="宋体" panose="02010600030101010101" pitchFamily="2" charset="-122"/>
                <a:ea typeface="宋体" panose="02010600030101010101" pitchFamily="2" charset="-122"/>
              </a:rPr>
              <a:t>绘制</a:t>
            </a:r>
            <a:r>
              <a:rPr lang="zh-CN" altLang="zh-CN" dirty="0" smtClean="0">
                <a:latin typeface="宋体" panose="02010600030101010101" pitchFamily="2" charset="-122"/>
                <a:ea typeface="宋体" panose="02010600030101010101" pitchFamily="2" charset="-122"/>
              </a:rPr>
              <a:t>窗户</a:t>
            </a:r>
            <a:endParaRPr lang="en-US" altLang="zh-CN" dirty="0" smtClean="0">
              <a:latin typeface="宋体" panose="02010600030101010101" pitchFamily="2" charset="-122"/>
              <a:ea typeface="宋体" panose="02010600030101010101" pitchFamily="2" charset="-122"/>
            </a:endParaRPr>
          </a:p>
          <a:p>
            <a:r>
              <a:rPr lang="en-US" altLang="zh-CN" dirty="0"/>
              <a:t> </a:t>
            </a:r>
            <a:endParaRPr lang="en-US" altLang="zh-CN" dirty="0" smtClean="0"/>
          </a:p>
          <a:p>
            <a:endParaRPr lang="zh-CN" altLang="zh-CN" dirty="0"/>
          </a:p>
          <a:p>
            <a:r>
              <a:rPr lang="zh-CN" altLang="zh-CN" sz="2400" b="1" dirty="0">
                <a:latin typeface="宋体" panose="02010600030101010101" pitchFamily="2" charset="-122"/>
                <a:ea typeface="宋体" panose="02010600030101010101" pitchFamily="2" charset="-122"/>
              </a:rPr>
              <a:t>第八步</a:t>
            </a:r>
            <a:r>
              <a:rPr lang="zh-CN" altLang="zh-CN" sz="2400" dirty="0">
                <a:latin typeface="宋体" panose="02010600030101010101" pitchFamily="2" charset="-122"/>
                <a:ea typeface="宋体" panose="02010600030101010101" pitchFamily="2" charset="-122"/>
              </a:rPr>
              <a:t>，绘制门</a:t>
            </a:r>
          </a:p>
          <a:p>
            <a:r>
              <a:rPr lang="zh-CN" altLang="zh-CN" sz="2400" dirty="0">
                <a:latin typeface="宋体" panose="02010600030101010101" pitchFamily="2" charset="-122"/>
                <a:ea typeface="宋体" panose="02010600030101010101" pitchFamily="2" charset="-122"/>
              </a:rPr>
              <a:t>图形中，有两个样式相同的门，像这种在一个图形中经常使用到的图形单元，最好使用图块来绘制。</a:t>
            </a:r>
          </a:p>
          <a:p>
            <a:r>
              <a:rPr lang="zh-CN" altLang="zh-CN" sz="2400" dirty="0">
                <a:latin typeface="宋体" panose="02010600030101010101" pitchFamily="2" charset="-122"/>
                <a:ea typeface="宋体" panose="02010600030101010101" pitchFamily="2" charset="-122"/>
              </a:rPr>
              <a:t>首先制作一个如图</a:t>
            </a:r>
            <a:r>
              <a:rPr lang="en-US" altLang="zh-CN" sz="2400" dirty="0">
                <a:latin typeface="宋体" panose="02010600030101010101" pitchFamily="2" charset="-122"/>
                <a:ea typeface="宋体" panose="02010600030101010101" pitchFamily="2" charset="-122"/>
              </a:rPr>
              <a:t>6-114</a:t>
            </a:r>
            <a:r>
              <a:rPr lang="zh-CN" altLang="zh-CN" sz="2400" dirty="0">
                <a:latin typeface="宋体" panose="02010600030101010101" pitchFamily="2" charset="-122"/>
                <a:ea typeface="宋体" panose="02010600030101010101" pitchFamily="2" charset="-122"/>
              </a:rPr>
              <a:t>所示的图块。</a:t>
            </a:r>
          </a:p>
          <a:p>
            <a:endParaRPr lang="zh-CN" altLang="zh-CN"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08572507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692696"/>
            <a:ext cx="1800200" cy="182789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692695"/>
            <a:ext cx="1204168" cy="1750765"/>
          </a:xfrm>
          <a:prstGeom prst="rect">
            <a:avLst/>
          </a:prstGeom>
        </p:spPr>
      </p:pic>
      <p:sp>
        <p:nvSpPr>
          <p:cNvPr id="4" name="TextBox 3"/>
          <p:cNvSpPr txBox="1"/>
          <p:nvPr/>
        </p:nvSpPr>
        <p:spPr>
          <a:xfrm>
            <a:off x="1043608" y="2780928"/>
            <a:ext cx="7920880" cy="4247317"/>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6-114 </a:t>
            </a:r>
            <a:r>
              <a:rPr lang="zh-CN" altLang="zh-CN" dirty="0" smtClean="0">
                <a:latin typeface="宋体" panose="02010600030101010101" pitchFamily="2" charset="-122"/>
                <a:ea typeface="宋体" panose="02010600030101010101" pitchFamily="2" charset="-122"/>
              </a:rPr>
              <a:t>门图块</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6-115 </a:t>
            </a:r>
            <a:r>
              <a:rPr lang="zh-CN" altLang="zh-CN" dirty="0" smtClean="0">
                <a:latin typeface="宋体" panose="02010600030101010101" pitchFamily="2" charset="-122"/>
                <a:ea typeface="宋体" panose="02010600030101010101" pitchFamily="2" charset="-122"/>
              </a:rPr>
              <a:t>绘制圆弧</a:t>
            </a:r>
            <a:endParaRPr lang="en-US" altLang="zh-CN" dirty="0" smtClean="0">
              <a:latin typeface="宋体" panose="02010600030101010101" pitchFamily="2" charset="-122"/>
              <a:ea typeface="宋体" panose="02010600030101010101" pitchFamily="2" charset="-122"/>
            </a:endParaRPr>
          </a:p>
          <a:p>
            <a:endParaRPr lang="zh-CN" altLang="zh-CN"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任意位置绘制一个</a:t>
            </a:r>
            <a:r>
              <a:rPr lang="en-US" altLang="zh-CN" sz="2400" dirty="0">
                <a:latin typeface="宋体" panose="02010600030101010101" pitchFamily="2" charset="-122"/>
                <a:ea typeface="宋体" panose="02010600030101010101" pitchFamily="2" charset="-122"/>
              </a:rPr>
              <a:t>50X1000</a:t>
            </a:r>
            <a:r>
              <a:rPr lang="zh-CN" altLang="zh-CN" sz="2400" dirty="0">
                <a:latin typeface="宋体" panose="02010600030101010101" pitchFamily="2" charset="-122"/>
                <a:ea typeface="宋体" panose="02010600030101010101" pitchFamily="2" charset="-122"/>
              </a:rPr>
              <a:t>的矩形。接下来需要绘制圆弧，执行</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圆弧命令，提示指定起点，在</a:t>
            </a:r>
            <a:r>
              <a:rPr lang="en-US" altLang="zh-CN" sz="2400" dirty="0">
                <a:latin typeface="宋体" panose="02010600030101010101" pitchFamily="2" charset="-122"/>
                <a:ea typeface="宋体" panose="02010600030101010101" pitchFamily="2" charset="-122"/>
              </a:rPr>
              <a:t>AutoCAD</a:t>
            </a:r>
            <a:r>
              <a:rPr lang="zh-CN" altLang="zh-CN" sz="2400" dirty="0">
                <a:latin typeface="宋体" panose="02010600030101010101" pitchFamily="2" charset="-122"/>
                <a:ea typeface="宋体" panose="02010600030101010101" pitchFamily="2" charset="-122"/>
              </a:rPr>
              <a:t>中圆弧的绘制顺序是逆时针绘制，那么起点需要选择右下角的点，可以利用对象捕捉追踪的方式绘制，鼠标移动到矩形左下角的点（圆弧的圆心）处，停留</a:t>
            </a:r>
            <a:r>
              <a:rPr lang="en-US" altLang="zh-CN" sz="2400" dirty="0">
                <a:latin typeface="宋体" panose="02010600030101010101" pitchFamily="2" charset="-122"/>
                <a:ea typeface="宋体" panose="02010600030101010101" pitchFamily="2" charset="-122"/>
              </a:rPr>
              <a:t>1~2</a:t>
            </a:r>
            <a:r>
              <a:rPr lang="zh-CN" altLang="zh-CN" sz="2400" dirty="0">
                <a:latin typeface="宋体" panose="02010600030101010101" pitchFamily="2" charset="-122"/>
                <a:ea typeface="宋体" panose="02010600030101010101" pitchFamily="2" charset="-122"/>
              </a:rPr>
              <a:t>秒钟的时间，向右移动鼠标，出现如图</a:t>
            </a:r>
            <a:r>
              <a:rPr lang="en-US" altLang="zh-CN" sz="2400" dirty="0">
                <a:latin typeface="宋体" panose="02010600030101010101" pitchFamily="2" charset="-122"/>
                <a:ea typeface="宋体" panose="02010600030101010101" pitchFamily="2" charset="-122"/>
              </a:rPr>
              <a:t>6-115</a:t>
            </a:r>
            <a:r>
              <a:rPr lang="zh-CN" altLang="zh-CN" sz="2400" dirty="0">
                <a:latin typeface="宋体" panose="02010600030101010101" pitchFamily="2" charset="-122"/>
                <a:ea typeface="宋体" panose="02010600030101010101" pitchFamily="2" charset="-122"/>
              </a:rPr>
              <a:t>所示的样式，直接输入</a:t>
            </a:r>
            <a:r>
              <a:rPr lang="en-US" altLang="zh-CN" sz="2400" dirty="0">
                <a:latin typeface="宋体" panose="02010600030101010101" pitchFamily="2" charset="-122"/>
                <a:ea typeface="宋体" panose="02010600030101010101" pitchFamily="2" charset="-122"/>
              </a:rPr>
              <a:t>1000</a:t>
            </a:r>
            <a:r>
              <a:rPr lang="zh-CN" altLang="zh-CN" sz="2400" dirty="0">
                <a:latin typeface="宋体" panose="02010600030101010101" pitchFamily="2" charset="-122"/>
                <a:ea typeface="宋体" panose="02010600030101010101" pitchFamily="2" charset="-122"/>
              </a:rPr>
              <a:t>确定，即可指定起点，输入</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，确定，指定圆心（矩形左下角的点），再指定端点（矩形左上角的点），完成圆弧的绘制</a:t>
            </a:r>
            <a:r>
              <a:rPr lang="zh-CN" altLang="zh-CN" dirty="0"/>
              <a:t>。</a:t>
            </a:r>
          </a:p>
          <a:p>
            <a:endParaRPr lang="zh-CN" altLang="en-US" dirty="0"/>
          </a:p>
        </p:txBody>
      </p:sp>
    </p:spTree>
    <p:extLst>
      <p:ext uri="{BB962C8B-B14F-4D97-AF65-F5344CB8AC3E}">
        <p14:creationId xmlns:p14="http://schemas.microsoft.com/office/powerpoint/2010/main" val="201731549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7776864" cy="544764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图块命令，制作图块，命名为“门”，基点为矩形左下角的点。</a:t>
            </a:r>
          </a:p>
          <a:p>
            <a:r>
              <a:rPr lang="zh-CN" altLang="zh-CN" sz="2400" dirty="0">
                <a:latin typeface="宋体" panose="02010600030101010101" pitchFamily="2" charset="-122"/>
                <a:ea typeface="宋体" panose="02010600030101010101" pitchFamily="2" charset="-122"/>
              </a:rPr>
              <a:t>切换到门图层</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执行两次</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插入命令，调整比例分别为</a:t>
            </a:r>
            <a:r>
              <a:rPr lang="en-US" altLang="zh-CN" sz="2400" dirty="0">
                <a:latin typeface="宋体" panose="02010600030101010101" pitchFamily="2" charset="-122"/>
                <a:ea typeface="宋体" panose="02010600030101010101" pitchFamily="2" charset="-122"/>
              </a:rPr>
              <a:t>0.9</a:t>
            </a:r>
            <a:r>
              <a:rPr lang="zh-CN" altLang="zh-CN"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0.8</a:t>
            </a:r>
            <a:r>
              <a:rPr lang="zh-CN" altLang="zh-CN" sz="2400" dirty="0">
                <a:latin typeface="宋体" panose="02010600030101010101" pitchFamily="2" charset="-122"/>
                <a:ea typeface="宋体" panose="02010600030101010101" pitchFamily="2" charset="-122"/>
              </a:rPr>
              <a:t>，插入到入口门和卫生间门位置，如图</a:t>
            </a:r>
            <a:r>
              <a:rPr lang="en-US" altLang="zh-CN" sz="2400" dirty="0">
                <a:latin typeface="宋体" panose="02010600030101010101" pitchFamily="2" charset="-122"/>
                <a:ea typeface="宋体" panose="02010600030101010101" pitchFamily="2" charset="-122"/>
              </a:rPr>
              <a:t>6-116</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6-116  </a:t>
            </a:r>
            <a:r>
              <a:rPr lang="zh-CN" altLang="zh-CN" dirty="0">
                <a:latin typeface="宋体" panose="02010600030101010101" pitchFamily="2" charset="-122"/>
                <a:ea typeface="宋体" panose="02010600030101010101" pitchFamily="2" charset="-122"/>
              </a:rPr>
              <a:t>插入门</a:t>
            </a:r>
          </a:p>
          <a:p>
            <a:r>
              <a:rPr lang="en-US" altLang="zh-CN" dirty="0" smtClean="0"/>
              <a:t> </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2126975"/>
            <a:ext cx="4159349" cy="2967002"/>
          </a:xfrm>
          <a:prstGeom prst="rect">
            <a:avLst/>
          </a:prstGeom>
        </p:spPr>
      </p:pic>
    </p:spTree>
    <p:extLst>
      <p:ext uri="{BB962C8B-B14F-4D97-AF65-F5344CB8AC3E}">
        <p14:creationId xmlns:p14="http://schemas.microsoft.com/office/powerpoint/2010/main" val="369640398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7776864" cy="664797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两处的门都需要进行调整，首先来调整入口处的门。执行</a:t>
            </a:r>
            <a:r>
              <a:rPr lang="en-US" altLang="zh-CN" sz="2400" dirty="0">
                <a:latin typeface="宋体" panose="02010600030101010101" pitchFamily="2" charset="-122"/>
                <a:ea typeface="宋体" panose="02010600030101010101" pitchFamily="2" charset="-122"/>
              </a:rPr>
              <a:t>RO</a:t>
            </a:r>
            <a:r>
              <a:rPr lang="zh-CN" altLang="zh-CN" sz="2400" dirty="0">
                <a:latin typeface="宋体" panose="02010600030101010101" pitchFamily="2" charset="-122"/>
                <a:ea typeface="宋体" panose="02010600030101010101" pitchFamily="2" charset="-122"/>
              </a:rPr>
              <a:t>旋转命令，选择入口处的门，确定，指定门的基点作为旋转的基点，所谓旋转命令的基点就是旋转的中心点，命令行提示指定旋转角度，可以直接输入</a:t>
            </a:r>
            <a:r>
              <a:rPr lang="en-US" altLang="zh-CN" sz="2400" dirty="0">
                <a:latin typeface="宋体" panose="02010600030101010101" pitchFamily="2" charset="-122"/>
                <a:ea typeface="宋体" panose="02010600030101010101" pitchFamily="2" charset="-122"/>
              </a:rPr>
              <a:t>90</a:t>
            </a:r>
            <a:r>
              <a:rPr lang="zh-CN" altLang="zh-CN" sz="2400" dirty="0">
                <a:latin typeface="宋体" panose="02010600030101010101" pitchFamily="2" charset="-122"/>
                <a:ea typeface="宋体" panose="02010600030101010101" pitchFamily="2" charset="-122"/>
              </a:rPr>
              <a:t>，确定，也可以使用鼠标指定角度，正交模式，鼠标向上移动到大约基点正上方，点击任意点，代表逆时针旋转</a:t>
            </a:r>
            <a:r>
              <a:rPr lang="en-US" altLang="zh-CN" sz="2400" dirty="0">
                <a:latin typeface="宋体" panose="02010600030101010101" pitchFamily="2" charset="-122"/>
                <a:ea typeface="宋体" panose="02010600030101010101" pitchFamily="2" charset="-122"/>
              </a:rPr>
              <a:t>90</a:t>
            </a:r>
            <a:r>
              <a:rPr lang="zh-CN" altLang="zh-CN" sz="2400" dirty="0">
                <a:latin typeface="宋体" panose="02010600030101010101" pitchFamily="2" charset="-122"/>
                <a:ea typeface="宋体" panose="02010600030101010101" pitchFamily="2" charset="-122"/>
              </a:rPr>
              <a:t>度。如图</a:t>
            </a:r>
            <a:r>
              <a:rPr lang="en-US" altLang="zh-CN" sz="2400" dirty="0">
                <a:latin typeface="宋体" panose="02010600030101010101" pitchFamily="2" charset="-122"/>
                <a:ea typeface="宋体" panose="02010600030101010101" pitchFamily="2" charset="-122"/>
              </a:rPr>
              <a:t>6-117</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6-117  </a:t>
            </a:r>
            <a:r>
              <a:rPr lang="zh-CN" altLang="zh-CN" dirty="0">
                <a:latin typeface="宋体" panose="02010600030101010101" pitchFamily="2" charset="-122"/>
                <a:ea typeface="宋体" panose="02010600030101010101" pitchFamily="2" charset="-122"/>
              </a:rPr>
              <a:t>旋转图块</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824" y="3124581"/>
            <a:ext cx="3472915" cy="2664296"/>
          </a:xfrm>
          <a:prstGeom prst="rect">
            <a:avLst/>
          </a:prstGeom>
        </p:spPr>
      </p:pic>
    </p:spTree>
    <p:extLst>
      <p:ext uri="{BB962C8B-B14F-4D97-AF65-F5344CB8AC3E}">
        <p14:creationId xmlns:p14="http://schemas.microsoft.com/office/powerpoint/2010/main" val="273270112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332656"/>
            <a:ext cx="7632848" cy="6555641"/>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下面需要对这个门进行镜像操作，所谓的镜像就是让物体对称过去，完成镜像命令主要依靠正确选择“镜子”即对称轴的位置，而对称轴需要用两点来控制。执行</a:t>
            </a:r>
            <a:r>
              <a:rPr lang="en-US" altLang="zh-CN" sz="2400" dirty="0">
                <a:latin typeface="宋体" panose="02010600030101010101" pitchFamily="2" charset="-122"/>
                <a:ea typeface="宋体" panose="02010600030101010101" pitchFamily="2" charset="-122"/>
              </a:rPr>
              <a:t>MI</a:t>
            </a:r>
            <a:r>
              <a:rPr lang="zh-CN" altLang="zh-CN" sz="2400" dirty="0">
                <a:latin typeface="宋体" panose="02010600030101010101" pitchFamily="2" charset="-122"/>
                <a:ea typeface="宋体" panose="02010600030101010101" pitchFamily="2" charset="-122"/>
              </a:rPr>
              <a:t>镜像命令，选择门，确定，鼠标点击点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，再点击点</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，提示行提示是否需要删除源对象，这里输入</a:t>
            </a:r>
            <a:r>
              <a:rPr lang="en-US" altLang="zh-CN" sz="2400" dirty="0">
                <a:latin typeface="宋体" panose="02010600030101010101" pitchFamily="2" charset="-122"/>
                <a:ea typeface="宋体" panose="02010600030101010101" pitchFamily="2" charset="-122"/>
              </a:rPr>
              <a:t>Y</a:t>
            </a:r>
            <a:r>
              <a:rPr lang="zh-CN" altLang="zh-CN" sz="2400" dirty="0">
                <a:latin typeface="宋体" panose="02010600030101010101" pitchFamily="2" charset="-122"/>
                <a:ea typeface="宋体" panose="02010600030101010101" pitchFamily="2" charset="-122"/>
              </a:rPr>
              <a:t>，确定，表示删除源对象，如图</a:t>
            </a:r>
            <a:r>
              <a:rPr lang="en-US" altLang="zh-CN" sz="2400" dirty="0">
                <a:latin typeface="宋体" panose="02010600030101010101" pitchFamily="2" charset="-122"/>
                <a:ea typeface="宋体" panose="02010600030101010101" pitchFamily="2" charset="-122"/>
              </a:rPr>
              <a:t>6-118</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6-118  </a:t>
            </a:r>
            <a:r>
              <a:rPr lang="zh-CN" altLang="zh-CN" dirty="0">
                <a:latin typeface="宋体" panose="02010600030101010101" pitchFamily="2" charset="-122"/>
                <a:ea typeface="宋体" panose="02010600030101010101" pitchFamily="2" charset="-122"/>
              </a:rPr>
              <a:t>镜像图块</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6-119  </a:t>
            </a:r>
            <a:r>
              <a:rPr lang="zh-CN" altLang="zh-CN" dirty="0">
                <a:latin typeface="宋体" panose="02010600030101010101" pitchFamily="2" charset="-122"/>
                <a:ea typeface="宋体" panose="02010600030101010101" pitchFamily="2" charset="-122"/>
              </a:rPr>
              <a:t>完成门绘制</a:t>
            </a:r>
          </a:p>
          <a:p>
            <a:r>
              <a:rPr lang="zh-CN" altLang="zh-CN" sz="2400" dirty="0">
                <a:latin typeface="宋体" panose="02010600030101010101" pitchFamily="2" charset="-122"/>
                <a:ea typeface="宋体" panose="02010600030101010101" pitchFamily="2" charset="-122"/>
              </a:rPr>
              <a:t>利用镜像命令，将卫生间的门镜像，结果如图</a:t>
            </a:r>
            <a:r>
              <a:rPr lang="en-US" altLang="zh-CN" sz="2400" dirty="0">
                <a:latin typeface="宋体" panose="02010600030101010101" pitchFamily="2" charset="-122"/>
                <a:ea typeface="宋体" panose="02010600030101010101" pitchFamily="2" charset="-122"/>
              </a:rPr>
              <a:t>6-119</a:t>
            </a:r>
            <a:r>
              <a:rPr lang="zh-CN" altLang="zh-CN" sz="2400" dirty="0">
                <a:latin typeface="宋体" panose="02010600030101010101" pitchFamily="2" charset="-122"/>
                <a:ea typeface="宋体" panose="02010600030101010101" pitchFamily="2" charset="-122"/>
              </a:rPr>
              <a:t>所示。</a:t>
            </a:r>
          </a:p>
          <a:p>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2957" y="2708921"/>
            <a:ext cx="3600400" cy="2676326"/>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773928"/>
            <a:ext cx="3575067" cy="2546312"/>
          </a:xfrm>
          <a:prstGeom prst="rect">
            <a:avLst/>
          </a:prstGeom>
        </p:spPr>
      </p:pic>
    </p:spTree>
    <p:extLst>
      <p:ext uri="{BB962C8B-B14F-4D97-AF65-F5344CB8AC3E}">
        <p14:creationId xmlns:p14="http://schemas.microsoft.com/office/powerpoint/2010/main" val="3212786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7704856" cy="664797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绘制完门之后，选中</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门</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会发现，我们忘记切换图层了，即门被放到了窗图层上，那么如何将绘制好的门改到门图层上呢？</a:t>
            </a:r>
            <a:r>
              <a:rPr lang="en-US" altLang="zh-CN" sz="2400" dirty="0">
                <a:latin typeface="宋体" panose="02010600030101010101" pitchFamily="2" charset="-122"/>
                <a:ea typeface="宋体" panose="02010600030101010101" pitchFamily="2" charset="-122"/>
              </a:rPr>
              <a:t/>
            </a:r>
            <a:br>
              <a:rPr lang="en-US" altLang="zh-CN" sz="2400" dirty="0">
                <a:latin typeface="宋体" panose="02010600030101010101" pitchFamily="2" charset="-122"/>
                <a:ea typeface="宋体" panose="02010600030101010101" pitchFamily="2" charset="-122"/>
              </a:rPr>
            </a:b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①直接选择入口处的门，在图层面板处选择门图层，即可，如图</a:t>
            </a:r>
            <a:r>
              <a:rPr lang="en-US" altLang="zh-CN" sz="2400" dirty="0">
                <a:latin typeface="宋体" panose="02010600030101010101" pitchFamily="2" charset="-122"/>
                <a:ea typeface="宋体" panose="02010600030101010101" pitchFamily="2" charset="-122"/>
              </a:rPr>
              <a:t>6-120</a:t>
            </a:r>
            <a:r>
              <a:rPr lang="zh-CN" altLang="zh-CN" sz="2400" dirty="0">
                <a:latin typeface="宋体" panose="02010600030101010101" pitchFamily="2" charset="-122"/>
                <a:ea typeface="宋体" panose="02010600030101010101" pitchFamily="2" charset="-122"/>
              </a:rPr>
              <a:t>所示。</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②</a:t>
            </a:r>
            <a:r>
              <a:rPr lang="zh-CN" altLang="zh-CN" sz="2400" dirty="0">
                <a:latin typeface="宋体" panose="02010600030101010101" pitchFamily="2" charset="-122"/>
                <a:ea typeface="宋体" panose="02010600030101010101" pitchFamily="2" charset="-122"/>
              </a:rPr>
              <a:t>在图层面板下拉菜单中</a:t>
            </a:r>
            <a:r>
              <a:rPr lang="zh-CN" altLang="zh-CN" sz="2400" dirty="0" smtClean="0">
                <a:latin typeface="宋体" panose="02010600030101010101" pitchFamily="2" charset="-122"/>
                <a:ea typeface="宋体" panose="02010600030101010101" pitchFamily="2" charset="-122"/>
              </a:rPr>
              <a:t>点击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，提示选择对象，选择卫生间的门，确定，也能将图层改变</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6-120  </a:t>
            </a:r>
            <a:r>
              <a:rPr lang="zh-CN" altLang="zh-CN" dirty="0">
                <a:latin typeface="宋体" panose="02010600030101010101" pitchFamily="2" charset="-122"/>
                <a:ea typeface="宋体" panose="02010600030101010101" pitchFamily="2" charset="-122"/>
              </a:rPr>
              <a:t>图层面板</a:t>
            </a:r>
          </a:p>
          <a:p>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273351"/>
            <a:ext cx="288032" cy="324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2828" y="3356991"/>
            <a:ext cx="3000350" cy="2638403"/>
          </a:xfrm>
          <a:prstGeom prst="rect">
            <a:avLst/>
          </a:prstGeom>
        </p:spPr>
      </p:pic>
    </p:spTree>
    <p:extLst>
      <p:ext uri="{BB962C8B-B14F-4D97-AF65-F5344CB8AC3E}">
        <p14:creationId xmlns:p14="http://schemas.microsoft.com/office/powerpoint/2010/main" val="33688149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260648"/>
            <a:ext cx="7848872" cy="6740307"/>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第九步</a:t>
            </a:r>
            <a:r>
              <a:rPr lang="zh-CN" altLang="zh-CN" sz="2400" dirty="0">
                <a:latin typeface="宋体" panose="02010600030101010101" pitchFamily="2" charset="-122"/>
                <a:ea typeface="宋体" panose="02010600030101010101" pitchFamily="2" charset="-122"/>
              </a:rPr>
              <a:t>，插入图块</a:t>
            </a:r>
          </a:p>
          <a:p>
            <a:r>
              <a:rPr lang="zh-CN" altLang="zh-CN" sz="2400" dirty="0">
                <a:latin typeface="宋体" panose="02010600030101010101" pitchFamily="2" charset="-122"/>
                <a:ea typeface="宋体" panose="02010600030101010101" pitchFamily="2" charset="-122"/>
              </a:rPr>
              <a:t>切换到洁具图层，将前面做的图块插入到图形中，然 后使用移动命令，将其移动到如图</a:t>
            </a:r>
            <a:r>
              <a:rPr lang="en-US" altLang="zh-CN" sz="2400" dirty="0">
                <a:latin typeface="宋体" panose="02010600030101010101" pitchFamily="2" charset="-122"/>
                <a:ea typeface="宋体" panose="02010600030101010101" pitchFamily="2" charset="-122"/>
              </a:rPr>
              <a:t>6-94</a:t>
            </a:r>
            <a:r>
              <a:rPr lang="zh-CN" altLang="zh-CN" sz="2400" dirty="0">
                <a:latin typeface="宋体" panose="02010600030101010101" pitchFamily="2" charset="-122"/>
                <a:ea typeface="宋体" panose="02010600030101010101" pitchFamily="2" charset="-122"/>
              </a:rPr>
              <a:t>所示的位置，注意移动的时候灵活使用对象捕捉，比如利用对象捕捉中的最近点等特殊点。</a:t>
            </a:r>
          </a:p>
          <a:p>
            <a:r>
              <a:rPr lang="zh-CN" altLang="zh-CN" sz="2400" dirty="0">
                <a:latin typeface="宋体" panose="02010600030101010101" pitchFamily="2" charset="-122"/>
                <a:ea typeface="宋体" panose="02010600030101010101" pitchFamily="2" charset="-122"/>
              </a:rPr>
              <a:t>切换到家具图层，制作</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八人餐桌</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，并将餐桌图块插入到图形中。</a:t>
            </a:r>
          </a:p>
          <a:p>
            <a:r>
              <a:rPr lang="zh-CN" altLang="zh-CN" sz="2400" dirty="0">
                <a:latin typeface="宋体" panose="02010600030101010101" pitchFamily="2" charset="-122"/>
                <a:ea typeface="宋体" panose="02010600030101010101" pitchFamily="2" charset="-122"/>
              </a:rPr>
              <a:t>制作如图</a:t>
            </a:r>
            <a:r>
              <a:rPr lang="en-US" altLang="zh-CN" sz="2400" dirty="0">
                <a:latin typeface="宋体" panose="02010600030101010101" pitchFamily="2" charset="-122"/>
                <a:ea typeface="宋体" panose="02010600030101010101" pitchFamily="2" charset="-122"/>
              </a:rPr>
              <a:t>6-121</a:t>
            </a:r>
            <a:r>
              <a:rPr lang="zh-CN" altLang="zh-CN" sz="2400" dirty="0">
                <a:latin typeface="宋体" panose="02010600030101010101" pitchFamily="2" charset="-122"/>
                <a:ea typeface="宋体" panose="02010600030101010101" pitchFamily="2" charset="-122"/>
              </a:rPr>
              <a:t>所示的图块，命名为“柜子”，放置到如图</a:t>
            </a:r>
            <a:r>
              <a:rPr lang="en-US" altLang="zh-CN" sz="2400" dirty="0">
                <a:latin typeface="宋体" panose="02010600030101010101" pitchFamily="2" charset="-122"/>
                <a:ea typeface="宋体" panose="02010600030101010101" pitchFamily="2" charset="-122"/>
              </a:rPr>
              <a:t>6-95</a:t>
            </a:r>
            <a:r>
              <a:rPr lang="zh-CN" altLang="zh-CN" sz="2400" dirty="0">
                <a:latin typeface="宋体" panose="02010600030101010101" pitchFamily="2" charset="-122"/>
                <a:ea typeface="宋体" panose="02010600030101010101" pitchFamily="2" charset="-122"/>
              </a:rPr>
              <a:t>所示的位置</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dirty="0" smtClean="0"/>
              <a:t>                                  </a:t>
            </a:r>
            <a:r>
              <a:rPr lang="zh-CN" altLang="zh-CN" sz="2400" dirty="0" smtClean="0"/>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6-121  </a:t>
            </a:r>
            <a:r>
              <a:rPr lang="zh-CN" altLang="zh-CN" dirty="0" smtClean="0">
                <a:latin typeface="宋体" panose="02010600030101010101" pitchFamily="2" charset="-122"/>
                <a:ea typeface="宋体" panose="02010600030101010101" pitchFamily="2" charset="-122"/>
              </a:rPr>
              <a:t>柜子</a:t>
            </a:r>
            <a:endParaRPr lang="en-US" altLang="zh-CN" dirty="0" smtClean="0">
              <a:latin typeface="宋体" panose="02010600030101010101" pitchFamily="2" charset="-122"/>
              <a:ea typeface="宋体" panose="02010600030101010101" pitchFamily="2" charset="-122"/>
            </a:endParaRPr>
          </a:p>
          <a:p>
            <a:r>
              <a:rPr lang="zh-CN" altLang="zh-CN" sz="2400" b="1" dirty="0">
                <a:latin typeface="宋体" panose="02010600030101010101" pitchFamily="2" charset="-122"/>
                <a:ea typeface="宋体" panose="02010600030101010101" pitchFamily="2" charset="-122"/>
              </a:rPr>
              <a:t>第十步</a:t>
            </a:r>
            <a:r>
              <a:rPr lang="zh-CN" altLang="zh-CN" sz="2400" dirty="0">
                <a:latin typeface="宋体" panose="02010600030101010101" pitchFamily="2" charset="-122"/>
                <a:ea typeface="宋体" panose="02010600030101010101" pitchFamily="2" charset="-122"/>
              </a:rPr>
              <a:t>，删除门窗辅助线，完成如图</a:t>
            </a:r>
            <a:r>
              <a:rPr lang="en-US" altLang="zh-CN" sz="2400" dirty="0">
                <a:latin typeface="宋体" panose="02010600030101010101" pitchFamily="2" charset="-122"/>
                <a:ea typeface="宋体" panose="02010600030101010101" pitchFamily="2" charset="-122"/>
              </a:rPr>
              <a:t>6-95</a:t>
            </a:r>
            <a:r>
              <a:rPr lang="zh-CN" altLang="zh-CN" sz="2400" dirty="0">
                <a:latin typeface="宋体" panose="02010600030101010101" pitchFamily="2" charset="-122"/>
                <a:ea typeface="宋体" panose="02010600030101010101" pitchFamily="2" charset="-122"/>
              </a:rPr>
              <a:t>所示的图形</a:t>
            </a:r>
          </a:p>
          <a:p>
            <a:endParaRPr lang="zh-CN" altLang="en-US"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3933056"/>
            <a:ext cx="3314700" cy="1628775"/>
          </a:xfrm>
          <a:prstGeom prst="rect">
            <a:avLst/>
          </a:prstGeom>
        </p:spPr>
      </p:pic>
    </p:spTree>
    <p:extLst>
      <p:ext uri="{BB962C8B-B14F-4D97-AF65-F5344CB8AC3E}">
        <p14:creationId xmlns:p14="http://schemas.microsoft.com/office/powerpoint/2010/main" val="169977257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0287" y="188640"/>
            <a:ext cx="7632848" cy="6924973"/>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6.4.3 BE</a:t>
            </a:r>
            <a:r>
              <a:rPr lang="zh-CN" altLang="zh-CN" sz="2400" b="1" dirty="0">
                <a:latin typeface="宋体" panose="02010600030101010101" pitchFamily="2" charset="-122"/>
                <a:ea typeface="宋体" panose="02010600030101010101" pitchFamily="2" charset="-122"/>
              </a:rPr>
              <a:t>（</a:t>
            </a:r>
            <a:r>
              <a:rPr lang="en-US" altLang="zh-CN" sz="2400" b="1" dirty="0" err="1">
                <a:latin typeface="宋体" panose="02010600030101010101" pitchFamily="2" charset="-122"/>
                <a:ea typeface="宋体" panose="02010600030101010101" pitchFamily="2" charset="-122"/>
              </a:rPr>
              <a:t>Blockedit</a:t>
            </a:r>
            <a:r>
              <a:rPr lang="zh-CN" altLang="zh-CN" sz="2400" b="1" dirty="0">
                <a:latin typeface="宋体" panose="02010600030101010101" pitchFamily="2" charset="-122"/>
                <a:ea typeface="宋体" panose="02010600030101010101" pitchFamily="2" charset="-122"/>
              </a:rPr>
              <a:t>）图块编辑</a:t>
            </a:r>
          </a:p>
          <a:p>
            <a:r>
              <a:rPr lang="zh-CN" altLang="zh-CN" sz="2400" dirty="0">
                <a:latin typeface="宋体" panose="02010600030101010101" pitchFamily="2" charset="-122"/>
                <a:ea typeface="宋体" panose="02010600030101010101" pitchFamily="2" charset="-122"/>
              </a:rPr>
              <a:t>在日后的绘图工作中，往往需要大量的修改图形。如果需要将上图中圆桌图块中的方凳改为圆凳，有两种方法，第一种是将圆桌图案分解，分解命令为</a:t>
            </a:r>
            <a:r>
              <a:rPr lang="en-US" altLang="zh-CN" sz="2400" dirty="0">
                <a:latin typeface="宋体" panose="02010600030101010101" pitchFamily="2" charset="-122"/>
                <a:ea typeface="宋体" panose="02010600030101010101" pitchFamily="2" charset="-122"/>
              </a:rPr>
              <a:t>X</a:t>
            </a:r>
            <a:r>
              <a:rPr lang="zh-CN" altLang="zh-CN" sz="2400" dirty="0">
                <a:latin typeface="宋体" panose="02010600030101010101" pitchFamily="2" charset="-122"/>
                <a:ea typeface="宋体" panose="02010600030101010101" pitchFamily="2" charset="-122"/>
              </a:rPr>
              <a:t>，然后删除掉原有的圆凳，重新进行绘制圆桌。第二种方法是图块编辑。</a:t>
            </a:r>
          </a:p>
          <a:p>
            <a:r>
              <a:rPr lang="zh-CN" altLang="zh-CN" sz="2400" dirty="0">
                <a:latin typeface="宋体" panose="02010600030101010101" pitchFamily="2" charset="-122"/>
                <a:ea typeface="宋体" panose="02010600030101010101" pitchFamily="2" charset="-122"/>
              </a:rPr>
              <a:t>案例一：执行</a:t>
            </a:r>
            <a:r>
              <a:rPr lang="en-US" altLang="zh-CN" sz="2400" dirty="0">
                <a:latin typeface="宋体" panose="02010600030101010101" pitchFamily="2" charset="-122"/>
                <a:ea typeface="宋体" panose="02010600030101010101" pitchFamily="2" charset="-122"/>
              </a:rPr>
              <a:t>BE</a:t>
            </a:r>
            <a:r>
              <a:rPr lang="zh-CN" altLang="zh-CN" sz="2400" dirty="0">
                <a:latin typeface="宋体" panose="02010600030101010101" pitchFamily="2" charset="-122"/>
                <a:ea typeface="宋体" panose="02010600030101010101" pitchFamily="2" charset="-122"/>
              </a:rPr>
              <a:t>图块编辑命令，弹出编辑块定义对话框，如图</a:t>
            </a:r>
            <a:r>
              <a:rPr lang="en-US" altLang="zh-CN" sz="2400" dirty="0">
                <a:latin typeface="宋体" panose="02010600030101010101" pitchFamily="2" charset="-122"/>
                <a:ea typeface="宋体" panose="02010600030101010101" pitchFamily="2" charset="-122"/>
              </a:rPr>
              <a:t>6-122</a:t>
            </a:r>
            <a:r>
              <a:rPr lang="zh-CN" altLang="zh-CN" sz="2400" dirty="0">
                <a:latin typeface="宋体" panose="02010600030101010101" pitchFamily="2" charset="-122"/>
                <a:ea typeface="宋体" panose="02010600030101010101" pitchFamily="2" charset="-122"/>
              </a:rPr>
              <a:t>所示，选择“八人圆桌”，确定，进入图块编辑器。在图块编辑器中只显示编辑的图块，不显示其它图形。在圆心处显示一个坐标，该坐标的位置为圆桌图块的基点</a:t>
            </a:r>
            <a:r>
              <a:rPr lang="zh-CN" altLang="zh-CN"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6-122  </a:t>
            </a:r>
            <a:r>
              <a:rPr lang="zh-CN" altLang="zh-CN" dirty="0">
                <a:latin typeface="宋体" panose="02010600030101010101" pitchFamily="2" charset="-122"/>
                <a:ea typeface="宋体" panose="02010600030101010101" pitchFamily="2" charset="-122"/>
              </a:rPr>
              <a:t>编辑块定义</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863" y="4221087"/>
            <a:ext cx="2831696" cy="2137545"/>
          </a:xfrm>
          <a:prstGeom prst="rect">
            <a:avLst/>
          </a:prstGeom>
        </p:spPr>
      </p:pic>
    </p:spTree>
    <p:extLst>
      <p:ext uri="{BB962C8B-B14F-4D97-AF65-F5344CB8AC3E}">
        <p14:creationId xmlns:p14="http://schemas.microsoft.com/office/powerpoint/2010/main" val="1057415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7624" y="764704"/>
            <a:ext cx="7560840" cy="572464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10</a:t>
            </a:r>
            <a:r>
              <a:rPr lang="zh-CN" altLang="zh-CN" sz="2400" dirty="0">
                <a:latin typeface="宋体" panose="02010600030101010101" pitchFamily="2" charset="-122"/>
                <a:ea typeface="宋体" panose="02010600030101010101" pitchFamily="2" charset="-122"/>
              </a:rPr>
              <a:t>）切点</a:t>
            </a:r>
          </a:p>
          <a:p>
            <a:r>
              <a:rPr lang="zh-CN" altLang="zh-CN" sz="2400" dirty="0">
                <a:latin typeface="宋体" panose="02010600030101010101" pitchFamily="2" charset="-122"/>
                <a:ea typeface="宋体" panose="02010600030101010101" pitchFamily="2" charset="-122"/>
              </a:rPr>
              <a:t>捕捉到圆弧、圆、椭圆、椭圆弧、多段线圆弧或样条曲线的切点，如图</a:t>
            </a:r>
            <a:r>
              <a:rPr lang="en-US" altLang="zh-CN" sz="2400" dirty="0">
                <a:latin typeface="宋体" panose="02010600030101010101" pitchFamily="2" charset="-122"/>
                <a:ea typeface="宋体" panose="02010600030101010101" pitchFamily="2" charset="-122"/>
              </a:rPr>
              <a:t>6-11</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6-11  </a:t>
            </a:r>
            <a:r>
              <a:rPr lang="zh-CN" altLang="zh-CN" dirty="0">
                <a:latin typeface="宋体" panose="02010600030101010101" pitchFamily="2" charset="-122"/>
                <a:ea typeface="宋体" panose="02010600030101010101" pitchFamily="2" charset="-122"/>
              </a:rPr>
              <a:t>切点</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2125166"/>
            <a:ext cx="3339058" cy="2634387"/>
          </a:xfrm>
          <a:prstGeom prst="rect">
            <a:avLst/>
          </a:prstGeom>
        </p:spPr>
      </p:pic>
    </p:spTree>
    <p:extLst>
      <p:ext uri="{BB962C8B-B14F-4D97-AF65-F5344CB8AC3E}">
        <p14:creationId xmlns:p14="http://schemas.microsoft.com/office/powerpoint/2010/main" val="400700571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332655"/>
            <a:ext cx="7704856" cy="6278642"/>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E</a:t>
            </a:r>
            <a:r>
              <a:rPr lang="zh-CN" altLang="zh-CN" sz="2400" dirty="0">
                <a:latin typeface="宋体" panose="02010600030101010101" pitchFamily="2" charset="-122"/>
                <a:ea typeface="宋体" panose="02010600030101010101" pitchFamily="2" charset="-122"/>
              </a:rPr>
              <a:t>删除命令，将原有的方凳删除，如图</a:t>
            </a:r>
            <a:r>
              <a:rPr lang="en-US" altLang="zh-CN" sz="2400" dirty="0">
                <a:latin typeface="宋体" panose="02010600030101010101" pitchFamily="2" charset="-122"/>
                <a:ea typeface="宋体" panose="02010600030101010101" pitchFamily="2" charset="-122"/>
              </a:rPr>
              <a:t>6-123</a:t>
            </a:r>
            <a:r>
              <a:rPr lang="zh-CN" altLang="zh-CN" sz="2400" dirty="0">
                <a:latin typeface="宋体" panose="02010600030101010101" pitchFamily="2" charset="-122"/>
                <a:ea typeface="宋体" panose="02010600030101010101" pitchFamily="2" charset="-122"/>
              </a:rPr>
              <a:t>所示。中心绘制一个半径为</a:t>
            </a:r>
            <a:r>
              <a:rPr lang="en-US" altLang="zh-CN" sz="2400" dirty="0">
                <a:latin typeface="宋体" panose="02010600030101010101" pitchFamily="2" charset="-122"/>
                <a:ea typeface="宋体" panose="02010600030101010101" pitchFamily="2" charset="-122"/>
              </a:rPr>
              <a:t>200</a:t>
            </a:r>
            <a:r>
              <a:rPr lang="zh-CN" altLang="zh-CN" sz="2400" dirty="0">
                <a:latin typeface="宋体" panose="02010600030101010101" pitchFamily="2" charset="-122"/>
                <a:ea typeface="宋体" panose="02010600030101010101" pitchFamily="2" charset="-122"/>
              </a:rPr>
              <a:t>的圆，作为圆凳，放在圆桌下方，重新使用阵列命令对圆凳进行阵列，结果如图</a:t>
            </a:r>
            <a:r>
              <a:rPr lang="en-US" altLang="zh-CN" sz="2400" dirty="0">
                <a:latin typeface="宋体" panose="02010600030101010101" pitchFamily="2" charset="-122"/>
                <a:ea typeface="宋体" panose="02010600030101010101" pitchFamily="2" charset="-122"/>
              </a:rPr>
              <a:t>6-124</a:t>
            </a:r>
            <a:r>
              <a:rPr lang="zh-CN" altLang="zh-CN" sz="2400" dirty="0">
                <a:latin typeface="宋体" panose="02010600030101010101" pitchFamily="2" charset="-122"/>
                <a:ea typeface="宋体" panose="02010600030101010101" pitchFamily="2" charset="-122"/>
              </a:rPr>
              <a:t>所示。</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6-123  </a:t>
            </a:r>
            <a:r>
              <a:rPr lang="zh-CN" altLang="zh-CN" dirty="0">
                <a:latin typeface="宋体" panose="02010600030101010101" pitchFamily="2" charset="-122"/>
                <a:ea typeface="宋体" panose="02010600030101010101" pitchFamily="2" charset="-122"/>
              </a:rPr>
              <a:t>删除</a:t>
            </a:r>
            <a:r>
              <a:rPr lang="zh-CN" altLang="zh-CN" dirty="0" smtClean="0">
                <a:latin typeface="宋体" panose="02010600030101010101" pitchFamily="2" charset="-122"/>
                <a:ea typeface="宋体" panose="02010600030101010101" pitchFamily="2" charset="-122"/>
              </a:rPr>
              <a:t>方凳</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6-124  </a:t>
            </a:r>
            <a:r>
              <a:rPr lang="zh-CN" altLang="zh-CN" dirty="0">
                <a:latin typeface="宋体" panose="02010600030101010101" pitchFamily="2" charset="-122"/>
                <a:ea typeface="宋体" panose="02010600030101010101" pitchFamily="2" charset="-122"/>
              </a:rPr>
              <a:t>圆凳</a:t>
            </a:r>
            <a:r>
              <a:rPr lang="zh-CN" altLang="zh-CN" dirty="0" smtClean="0">
                <a:latin typeface="宋体" panose="02010600030101010101" pitchFamily="2" charset="-122"/>
                <a:ea typeface="宋体" panose="02010600030101010101" pitchFamily="2" charset="-122"/>
              </a:rPr>
              <a:t>阵列</a:t>
            </a:r>
            <a:endParaRPr lang="en-US" altLang="zh-CN"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修改完成后，点击右</a:t>
            </a:r>
            <a:r>
              <a:rPr lang="zh-CN" altLang="zh-CN" sz="2400" dirty="0" smtClean="0">
                <a:latin typeface="宋体" panose="02010600030101010101" pitchFamily="2" charset="-122"/>
                <a:ea typeface="宋体" panose="02010600030101010101" pitchFamily="2" charset="-122"/>
              </a:rPr>
              <a:t>上角</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，弹出如图</a:t>
            </a:r>
            <a:r>
              <a:rPr lang="en-US" altLang="zh-CN" sz="2400" dirty="0">
                <a:latin typeface="宋体" panose="02010600030101010101" pitchFamily="2" charset="-122"/>
                <a:ea typeface="宋体" panose="02010600030101010101" pitchFamily="2" charset="-122"/>
              </a:rPr>
              <a:t>6-125</a:t>
            </a:r>
            <a:r>
              <a:rPr lang="zh-CN" altLang="zh-CN" sz="2400" dirty="0">
                <a:latin typeface="宋体" panose="02010600030101010101" pitchFamily="2" charset="-122"/>
                <a:ea typeface="宋体" panose="02010600030101010101" pitchFamily="2" charset="-122"/>
              </a:rPr>
              <a:t>所示的对话框，点击“将更改保存到 八人餐桌（</a:t>
            </a:r>
            <a:r>
              <a:rPr lang="en-US" altLang="zh-CN" sz="2400" dirty="0">
                <a:latin typeface="宋体" panose="02010600030101010101" pitchFamily="2" charset="-122"/>
                <a:ea typeface="宋体" panose="02010600030101010101" pitchFamily="2" charset="-122"/>
              </a:rPr>
              <a:t>S</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退出块编辑器。如图</a:t>
            </a:r>
            <a:r>
              <a:rPr lang="en-US" altLang="zh-CN" sz="2400" dirty="0">
                <a:latin typeface="宋体" panose="02010600030101010101" pitchFamily="2" charset="-122"/>
                <a:ea typeface="宋体" panose="02010600030101010101" pitchFamily="2" charset="-122"/>
              </a:rPr>
              <a:t>6-126</a:t>
            </a:r>
            <a:r>
              <a:rPr lang="zh-CN" altLang="zh-CN" sz="2400" dirty="0">
                <a:latin typeface="宋体" panose="02010600030101010101" pitchFamily="2" charset="-122"/>
                <a:ea typeface="宋体" panose="02010600030101010101" pitchFamily="2" charset="-122"/>
              </a:rPr>
              <a:t>所示，块修改完成。</a:t>
            </a:r>
          </a:p>
          <a:p>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1" y="2060848"/>
            <a:ext cx="2706597" cy="237626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888" y="2056414"/>
            <a:ext cx="2577268" cy="2380697"/>
          </a:xfrm>
          <a:prstGeom prst="rect">
            <a:avLst/>
          </a:prstGeom>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5282176"/>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57392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832" y="2764614"/>
            <a:ext cx="3600400" cy="4247317"/>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6-125  </a:t>
            </a:r>
            <a:r>
              <a:rPr lang="zh-CN" altLang="zh-CN" dirty="0">
                <a:latin typeface="宋体" panose="02010600030101010101" pitchFamily="2" charset="-122"/>
                <a:ea typeface="宋体" panose="02010600030101010101" pitchFamily="2" charset="-122"/>
              </a:rPr>
              <a:t>未保存</a:t>
            </a:r>
            <a:r>
              <a:rPr lang="zh-CN" altLang="zh-CN" dirty="0" smtClean="0">
                <a:latin typeface="宋体" panose="02010600030101010101" pitchFamily="2" charset="-122"/>
                <a:ea typeface="宋体" panose="02010600030101010101" pitchFamily="2" charset="-122"/>
              </a:rPr>
              <a:t>更改</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6-126  </a:t>
            </a:r>
            <a:r>
              <a:rPr lang="zh-CN" altLang="zh-CN" dirty="0" smtClean="0">
                <a:latin typeface="宋体" panose="02010600030101010101" pitchFamily="2" charset="-122"/>
                <a:ea typeface="宋体" panose="02010600030101010101" pitchFamily="2" charset="-122"/>
              </a:rPr>
              <a:t>块修改完成</a:t>
            </a:r>
          </a:p>
          <a:p>
            <a:endParaRPr lang="zh-CN" altLang="zh-CN" dirty="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0655" y="387549"/>
            <a:ext cx="3600400" cy="228260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655" y="3380347"/>
            <a:ext cx="3715897" cy="2759600"/>
          </a:xfrm>
          <a:prstGeom prst="rect">
            <a:avLst/>
          </a:prstGeom>
        </p:spPr>
      </p:pic>
    </p:spTree>
    <p:extLst>
      <p:ext uri="{BB962C8B-B14F-4D97-AF65-F5344CB8AC3E}">
        <p14:creationId xmlns:p14="http://schemas.microsoft.com/office/powerpoint/2010/main" val="125108058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43899"/>
            <a:ext cx="7632848" cy="1631216"/>
          </a:xfrm>
          <a:prstGeom prst="rect">
            <a:avLst/>
          </a:prstGeom>
          <a:noFill/>
        </p:spPr>
        <p:txBody>
          <a:bodyPr wrap="square" rtlCol="0">
            <a:spAutoFit/>
          </a:bodyPr>
          <a:lstStyle/>
          <a:p>
            <a:r>
              <a:rPr lang="en-US" altLang="zh-CN" sz="3200" b="1" dirty="0"/>
              <a:t>6.5 </a:t>
            </a:r>
            <a:r>
              <a:rPr lang="zh-CN" altLang="zh-CN" sz="3200" b="1" dirty="0"/>
              <a:t>快捷键附录</a:t>
            </a:r>
            <a:r>
              <a:rPr lang="zh-CN" altLang="zh-CN" sz="3200" b="1" dirty="0" smtClean="0"/>
              <a:t>表</a:t>
            </a:r>
            <a:endParaRPr lang="en-US" altLang="zh-CN" sz="3200" b="1" dirty="0" smtClean="0"/>
          </a:p>
          <a:p>
            <a:r>
              <a:rPr lang="en-US" altLang="zh-CN" sz="3200" b="1" dirty="0" smtClean="0"/>
              <a:t>   </a:t>
            </a:r>
            <a:endParaRPr lang="zh-CN" altLang="zh-CN" sz="3200" b="1"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6-1 </a:t>
            </a:r>
            <a:r>
              <a:rPr lang="zh-CN" altLang="zh-CN" dirty="0">
                <a:latin typeface="宋体" panose="02010600030101010101" pitchFamily="2" charset="-122"/>
                <a:ea typeface="宋体" panose="02010600030101010101" pitchFamily="2" charset="-122"/>
              </a:rPr>
              <a:t>特性快捷命令</a:t>
            </a:r>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618328870"/>
              </p:ext>
            </p:extLst>
          </p:nvPr>
        </p:nvGraphicFramePr>
        <p:xfrm>
          <a:off x="1907704" y="1772816"/>
          <a:ext cx="5870575" cy="4480560"/>
        </p:xfrm>
        <a:graphic>
          <a:graphicData uri="http://schemas.openxmlformats.org/drawingml/2006/table">
            <a:tbl>
              <a:tblPr>
                <a:tableStyleId>{5C22544A-7EE6-4342-B048-85BDC9FD1C3A}</a:tableStyleId>
              </a:tblPr>
              <a:tblGrid>
                <a:gridCol w="200025"/>
                <a:gridCol w="1350010"/>
                <a:gridCol w="1350010"/>
                <a:gridCol w="2970530"/>
              </a:tblGrid>
              <a:tr h="186690">
                <a:tc gridSpan="2">
                  <a:txBody>
                    <a:bodyPr/>
                    <a:lstStyle/>
                    <a:p>
                      <a:pPr indent="266700" algn="just">
                        <a:spcAft>
                          <a:spcPts val="0"/>
                        </a:spcAft>
                      </a:pPr>
                      <a:r>
                        <a:rPr lang="zh-CN" sz="1050" kern="100">
                          <a:effectLst/>
                        </a:rPr>
                        <a:t>快捷命令</a:t>
                      </a:r>
                      <a:endParaRPr lang="zh-CN" sz="1050" kern="100">
                        <a:effectLst/>
                        <a:latin typeface="Calibri"/>
                        <a:ea typeface="宋体"/>
                        <a:cs typeface="Times New Roman"/>
                      </a:endParaRPr>
                    </a:p>
                  </a:txBody>
                  <a:tcPr marL="68580" marR="68580" marT="0" marB="0"/>
                </a:tc>
                <a:tc hMerge="1">
                  <a:txBody>
                    <a:bodyPr/>
                    <a:lstStyle/>
                    <a:p>
                      <a:endParaRPr lang="zh-CN" altLang="en-US"/>
                    </a:p>
                  </a:txBody>
                  <a:tcPr/>
                </a:tc>
                <a:tc>
                  <a:txBody>
                    <a:bodyPr/>
                    <a:lstStyle/>
                    <a:p>
                      <a:pPr indent="266700" algn="just">
                        <a:spcAft>
                          <a:spcPts val="0"/>
                        </a:spcAft>
                      </a:pPr>
                      <a:r>
                        <a:rPr lang="zh-CN" sz="1050" kern="100">
                          <a:effectLst/>
                        </a:rPr>
                        <a:t>命令全称</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命令意义</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PR,CH,MO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*Properties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修改特性“</a:t>
                      </a:r>
                      <a:r>
                        <a:rPr lang="en-US" sz="1050" kern="100">
                          <a:effectLst/>
                        </a:rPr>
                        <a:t>Ctrl</a:t>
                      </a:r>
                      <a:r>
                        <a:rPr lang="zh-CN" sz="1050" kern="100">
                          <a:effectLst/>
                        </a:rPr>
                        <a:t>＋</a:t>
                      </a:r>
                      <a:r>
                        <a:rPr lang="en-US" sz="1050" kern="100">
                          <a:effectLst/>
                        </a:rPr>
                        <a:t>1</a:t>
                      </a:r>
                      <a:r>
                        <a:rPr lang="zh-CN" sz="1050" kern="100">
                          <a:effectLst/>
                        </a:rPr>
                        <a:t>”</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DC</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*Design Center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设计中心“</a:t>
                      </a:r>
                      <a:r>
                        <a:rPr lang="en-US" sz="1050" kern="100">
                          <a:effectLst/>
                        </a:rPr>
                        <a:t>Ctrl</a:t>
                      </a:r>
                      <a:r>
                        <a:rPr lang="zh-CN" sz="1050" kern="100">
                          <a:effectLst/>
                        </a:rPr>
                        <a:t>＋</a:t>
                      </a:r>
                      <a:r>
                        <a:rPr lang="en-US" sz="1050" kern="100">
                          <a:effectLst/>
                        </a:rPr>
                        <a:t>2</a:t>
                      </a:r>
                      <a:r>
                        <a:rPr lang="zh-CN" sz="1050" kern="100">
                          <a:effectLst/>
                        </a:rPr>
                        <a:t>”</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TP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*Tools Option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工具选项“</a:t>
                      </a:r>
                      <a:r>
                        <a:rPr lang="en-US" sz="1050" kern="100">
                          <a:effectLst/>
                        </a:rPr>
                        <a:t>Ctrl</a:t>
                      </a:r>
                      <a:r>
                        <a:rPr lang="zh-CN" sz="1050" kern="100">
                          <a:effectLst/>
                        </a:rPr>
                        <a:t>＋</a:t>
                      </a:r>
                      <a:r>
                        <a:rPr lang="en-US" sz="1050" kern="100">
                          <a:effectLst/>
                        </a:rPr>
                        <a:t>3</a:t>
                      </a:r>
                      <a:r>
                        <a:rPr lang="zh-CN" sz="1050" kern="100">
                          <a:effectLst/>
                        </a:rPr>
                        <a:t>”</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MA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*Matchprop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属性匹配</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ST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*STYLE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文字样式</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COL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*Corlor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设置颜色</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LA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*Layer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图层操作</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LT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*Linetype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线型</a:t>
                      </a:r>
                      <a:endParaRPr lang="zh-CN" sz="1050" kern="100" dirty="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LTS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*Ltscale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线型比例</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LW</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*Lweight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线宽</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UN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*unit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图形单位</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ATT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*Attdef</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属性定义</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BO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*Boundary</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边界创建</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AL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*Aligh</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对齐</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EXP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*Export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输出其它格式文件</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IMP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*Import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输入文件</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OP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*Option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自定义</a:t>
                      </a:r>
                      <a:r>
                        <a:rPr lang="en-US" sz="1050" kern="100">
                          <a:effectLst/>
                        </a:rPr>
                        <a:t>CAD</a:t>
                      </a:r>
                      <a:r>
                        <a:rPr lang="zh-CN" sz="1050" kern="100">
                          <a:effectLst/>
                        </a:rPr>
                        <a:t>设置</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PU</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*Purge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图形清理</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*Redraw</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重新生成</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V</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*View</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命名视图</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AA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*Area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面积</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DI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*Dist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距离</a:t>
                      </a:r>
                      <a:endParaRPr lang="zh-CN" sz="1050" kern="100">
                        <a:effectLst/>
                        <a:latin typeface="Calibri"/>
                        <a:ea typeface="宋体"/>
                        <a:cs typeface="Times New Roman"/>
                      </a:endParaRPr>
                    </a:p>
                  </a:txBody>
                  <a:tcPr marL="68580" marR="68580" marT="0" marB="0"/>
                </a:tc>
              </a:tr>
              <a:tr h="186690">
                <a:tc>
                  <a:txBody>
                    <a:bodyPr/>
                    <a:lstStyle/>
                    <a:p>
                      <a:pPr algn="just">
                        <a:spcAft>
                          <a:spcPts val="0"/>
                        </a:spcAft>
                      </a:pPr>
                      <a:r>
                        <a:rPr lang="zh-CN" sz="1050" kern="100">
                          <a:effectLst/>
                        </a:rPr>
                        <a:t> </a:t>
                      </a:r>
                      <a:endParaRPr lang="zh-CN" sz="1050" kern="100">
                        <a:effectLst/>
                        <a:latin typeface="Calibri"/>
                        <a:ea typeface="宋体"/>
                        <a:cs typeface="Times New Roman"/>
                      </a:endParaRPr>
                    </a:p>
                  </a:txBody>
                  <a:tcPr marL="0" marR="0" marT="0" marB="0" anchor="ctr"/>
                </a:tc>
                <a:tc>
                  <a:txBody>
                    <a:bodyPr/>
                    <a:lstStyle/>
                    <a:p>
                      <a:pPr indent="266700" algn="just">
                        <a:spcAft>
                          <a:spcPts val="0"/>
                        </a:spcAft>
                      </a:pPr>
                      <a:r>
                        <a:rPr lang="en-US" sz="1050" kern="100">
                          <a:effectLst/>
                        </a:rPr>
                        <a:t>LI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*List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显示图形数据信息</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57711791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549314"/>
            <a:ext cx="2262158" cy="646331"/>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6-2 </a:t>
            </a:r>
            <a:r>
              <a:rPr lang="zh-CN" altLang="zh-CN" dirty="0">
                <a:latin typeface="宋体" panose="02010600030101010101" pitchFamily="2" charset="-122"/>
                <a:ea typeface="宋体" panose="02010600030101010101" pitchFamily="2" charset="-122"/>
              </a:rPr>
              <a:t>绘图快捷命令</a:t>
            </a:r>
          </a:p>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1912513440"/>
              </p:ext>
            </p:extLst>
          </p:nvPr>
        </p:nvGraphicFramePr>
        <p:xfrm>
          <a:off x="1979712" y="1484784"/>
          <a:ext cx="5648960" cy="3587115"/>
        </p:xfrm>
        <a:graphic>
          <a:graphicData uri="http://schemas.openxmlformats.org/drawingml/2006/table">
            <a:tbl>
              <a:tblPr>
                <a:tableStyleId>{5C22544A-7EE6-4342-B048-85BDC9FD1C3A}</a:tableStyleId>
              </a:tblPr>
              <a:tblGrid>
                <a:gridCol w="2520950"/>
                <a:gridCol w="1438275"/>
                <a:gridCol w="1689735"/>
              </a:tblGrid>
              <a:tr h="170815">
                <a:tc>
                  <a:txBody>
                    <a:bodyPr/>
                    <a:lstStyle/>
                    <a:p>
                      <a:pPr indent="266700" algn="just">
                        <a:spcAft>
                          <a:spcPts val="0"/>
                        </a:spcAft>
                      </a:pPr>
                      <a:r>
                        <a:rPr lang="zh-CN" sz="1050" kern="100" dirty="0">
                          <a:effectLst/>
                        </a:rPr>
                        <a:t>快捷命令</a:t>
                      </a:r>
                      <a:endParaRPr lang="zh-CN" sz="1050" kern="100" dirty="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命令全称</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命令意义</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*Arc</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圆弧</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B</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*Blobk</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图块制作</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C</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*Circle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圆</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DO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*Dount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圆环</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直线</a:t>
                      </a:r>
                      <a:endParaRPr lang="zh-CN" sz="1050" kern="100" dirty="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XL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*Xline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射线</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PL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多段线</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ML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*Mline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多线</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SPL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*Spline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样条曲线</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PO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*Point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点</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POL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*Polgon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正多边形</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REC</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*Rectangle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矩形</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EL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*Ellipse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椭圆</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REG</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*Region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面域</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*Mtext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多行文本</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DT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*Dtext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单行文本</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*Insert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插入块</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W</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*Wblock</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定义块文件</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DIV</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*Divid </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等分</a:t>
                      </a:r>
                      <a:endParaRPr lang="zh-CN" sz="1050" kern="100">
                        <a:effectLst/>
                        <a:latin typeface="Calibri"/>
                        <a:ea typeface="宋体"/>
                        <a:cs typeface="Times New Roman"/>
                      </a:endParaRPr>
                    </a:p>
                  </a:txBody>
                  <a:tcPr marL="68580" marR="68580" marT="0" marB="0"/>
                </a:tc>
              </a:tr>
              <a:tr h="170815">
                <a:tc>
                  <a:txBody>
                    <a:bodyPr/>
                    <a:lstStyle/>
                    <a:p>
                      <a:pPr indent="266700" algn="just">
                        <a:spcAft>
                          <a:spcPts val="0"/>
                        </a:spcAft>
                      </a:pPr>
                      <a:r>
                        <a:rPr lang="en-US" sz="1050" kern="100">
                          <a:effectLst/>
                        </a:rPr>
                        <a:t>H</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*Hatch</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填充</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296915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52440"/>
            <a:ext cx="2723823" cy="5078313"/>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6-3 </a:t>
            </a:r>
            <a:r>
              <a:rPr lang="zh-CN" altLang="zh-CN" dirty="0">
                <a:latin typeface="宋体" panose="02010600030101010101" pitchFamily="2" charset="-122"/>
                <a:ea typeface="宋体" panose="02010600030101010101" pitchFamily="2" charset="-122"/>
              </a:rPr>
              <a:t>修改快捷</a:t>
            </a:r>
            <a:r>
              <a:rPr lang="zh-CN" altLang="zh-CN" dirty="0" smtClean="0">
                <a:latin typeface="宋体" panose="02010600030101010101" pitchFamily="2" charset="-122"/>
                <a:ea typeface="宋体" panose="02010600030101010101" pitchFamily="2" charset="-122"/>
              </a:rPr>
              <a:t>命令</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r>
              <a:rPr lang="zh-CN" altLang="zh-CN" dirty="0" smtClean="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6-4 </a:t>
            </a:r>
            <a:r>
              <a:rPr lang="zh-CN" altLang="zh-CN" dirty="0">
                <a:latin typeface="宋体" panose="02010600030101010101" pitchFamily="2" charset="-122"/>
                <a:ea typeface="宋体" panose="02010600030101010101" pitchFamily="2" charset="-122"/>
              </a:rPr>
              <a:t>视图缩放快捷命令</a:t>
            </a:r>
          </a:p>
          <a:p>
            <a:endParaRPr lang="zh-CN" altLang="zh-CN" dirty="0">
              <a:latin typeface="宋体" panose="02010600030101010101" pitchFamily="2" charset="-122"/>
              <a:ea typeface="宋体" panose="02010600030101010101" pitchFamily="2" charset="-122"/>
            </a:endParaRPr>
          </a:p>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128279465"/>
              </p:ext>
            </p:extLst>
          </p:nvPr>
        </p:nvGraphicFramePr>
        <p:xfrm>
          <a:off x="1835696" y="691630"/>
          <a:ext cx="5589270" cy="3269615"/>
        </p:xfrm>
        <a:graphic>
          <a:graphicData uri="http://schemas.openxmlformats.org/drawingml/2006/table">
            <a:tbl>
              <a:tblPr>
                <a:tableStyleId>{5C22544A-7EE6-4342-B048-85BDC9FD1C3A}</a:tableStyleId>
              </a:tblPr>
              <a:tblGrid>
                <a:gridCol w="2494915"/>
                <a:gridCol w="1438275"/>
                <a:gridCol w="1656080"/>
              </a:tblGrid>
              <a:tr h="172085">
                <a:tc>
                  <a:txBody>
                    <a:bodyPr/>
                    <a:lstStyle/>
                    <a:p>
                      <a:pPr indent="266700" algn="just">
                        <a:spcAft>
                          <a:spcPts val="0"/>
                        </a:spcAft>
                      </a:pPr>
                      <a:r>
                        <a:rPr lang="zh-CN" sz="1050" kern="100" dirty="0">
                          <a:effectLst/>
                        </a:rPr>
                        <a:t>快捷命令</a:t>
                      </a:r>
                      <a:endParaRPr lang="zh-CN" sz="1050" kern="100" dirty="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命令全称</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命令意义</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CO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*Copy</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复制</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MI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*Mirror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镜像</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AR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*Array</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阵列</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dirty="0">
                          <a:effectLst/>
                        </a:rPr>
                        <a:t>O</a:t>
                      </a:r>
                      <a:endParaRPr lang="zh-CN" sz="1050" kern="100" dirty="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*Offset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偏移</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dirty="0">
                          <a:effectLst/>
                        </a:rPr>
                        <a:t>RO</a:t>
                      </a:r>
                      <a:endParaRPr lang="zh-CN" sz="1050" kern="100" dirty="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*Rotate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旋转</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M</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*Move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移动</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E </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*Erase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删除</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X</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*Explode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分解</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TR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*Trim</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修剪</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EX</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*Extend</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延伸</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*Stretch</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拉伸</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LEN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*Lengthen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直线拉长</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SC</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*Scale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比例缩放</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BR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*Break</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打断</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CHA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*Chamfer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倒角</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F</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*Fillet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倒圆角</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PE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*Pedit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多段线编辑</a:t>
                      </a:r>
                      <a:endParaRPr lang="zh-CN" sz="1050" kern="100">
                        <a:effectLst/>
                        <a:latin typeface="Calibri"/>
                        <a:ea typeface="宋体"/>
                        <a:cs typeface="Times New Roman"/>
                      </a:endParaRPr>
                    </a:p>
                  </a:txBody>
                  <a:tcPr marL="68580" marR="68580" marT="0" marB="0"/>
                </a:tc>
              </a:tr>
              <a:tr h="172085">
                <a:tc>
                  <a:txBody>
                    <a:bodyPr/>
                    <a:lstStyle/>
                    <a:p>
                      <a:pPr indent="266700" algn="just">
                        <a:spcAft>
                          <a:spcPts val="0"/>
                        </a:spcAft>
                      </a:pPr>
                      <a:r>
                        <a:rPr lang="en-US" sz="1050" kern="100">
                          <a:effectLst/>
                        </a:rPr>
                        <a:t>ED</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dirty="0">
                          <a:effectLst/>
                        </a:rPr>
                        <a:t>*</a:t>
                      </a:r>
                      <a:r>
                        <a:rPr lang="en-US" sz="1050" kern="100" dirty="0" err="1">
                          <a:effectLst/>
                        </a:rPr>
                        <a:t>Ddedit</a:t>
                      </a:r>
                      <a:endParaRPr lang="zh-CN" sz="1050" kern="100" dirty="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修改文本</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331470463"/>
              </p:ext>
            </p:extLst>
          </p:nvPr>
        </p:nvGraphicFramePr>
        <p:xfrm>
          <a:off x="1907704" y="4868094"/>
          <a:ext cx="5637530" cy="1275715"/>
        </p:xfrm>
        <a:graphic>
          <a:graphicData uri="http://schemas.openxmlformats.org/drawingml/2006/table">
            <a:tbl>
              <a:tblPr>
                <a:tableStyleId>{5C22544A-7EE6-4342-B048-85BDC9FD1C3A}</a:tableStyleId>
              </a:tblPr>
              <a:tblGrid>
                <a:gridCol w="2536825"/>
                <a:gridCol w="1438275"/>
                <a:gridCol w="1662430"/>
              </a:tblGrid>
              <a:tr h="182245">
                <a:tc>
                  <a:txBody>
                    <a:bodyPr/>
                    <a:lstStyle/>
                    <a:p>
                      <a:pPr indent="266700" algn="just">
                        <a:spcAft>
                          <a:spcPts val="0"/>
                        </a:spcAft>
                      </a:pPr>
                      <a:r>
                        <a:rPr lang="zh-CN" sz="1050" kern="100">
                          <a:effectLst/>
                        </a:rPr>
                        <a:t>快捷命令</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命令全称</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命令意义</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*Pan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视图平移</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Z</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*Zoom</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视图缩放</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Z+A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*Zoom All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显示全部图形</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Z+E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*Zoom Extents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充满显示</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Z+P</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*Zoom Previous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显示前一视图</a:t>
                      </a:r>
                      <a:endParaRPr lang="zh-CN" sz="1050" kern="100">
                        <a:effectLst/>
                        <a:latin typeface="Calibri"/>
                        <a:ea typeface="宋体"/>
                        <a:cs typeface="Times New Roman"/>
                      </a:endParaRPr>
                    </a:p>
                  </a:txBody>
                  <a:tcPr marL="68580" marR="68580" marT="0" marB="0"/>
                </a:tc>
              </a:tr>
              <a:tr h="182245">
                <a:tc>
                  <a:txBody>
                    <a:bodyPr/>
                    <a:lstStyle/>
                    <a:p>
                      <a:pPr indent="266700" algn="just">
                        <a:spcAft>
                          <a:spcPts val="0"/>
                        </a:spcAft>
                      </a:pPr>
                      <a:r>
                        <a:rPr lang="en-US" sz="1050" kern="100">
                          <a:effectLst/>
                        </a:rPr>
                        <a:t>Z+</a:t>
                      </a:r>
                      <a:r>
                        <a:rPr lang="zh-CN" sz="1050" kern="100">
                          <a:effectLst/>
                        </a:rPr>
                        <a:t>空格</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*Zoom Real time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实时缩放视图</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43770726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209823"/>
            <a:ext cx="2723823" cy="5078313"/>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6-5 </a:t>
            </a:r>
            <a:r>
              <a:rPr lang="zh-CN" altLang="zh-CN" dirty="0">
                <a:latin typeface="宋体" panose="02010600030101010101" pitchFamily="2" charset="-122"/>
                <a:ea typeface="宋体" panose="02010600030101010101" pitchFamily="2" charset="-122"/>
              </a:rPr>
              <a:t>尺寸标注快捷</a:t>
            </a:r>
            <a:r>
              <a:rPr lang="zh-CN" altLang="zh-CN" dirty="0" smtClean="0">
                <a:latin typeface="宋体" panose="02010600030101010101" pitchFamily="2" charset="-122"/>
                <a:ea typeface="宋体" panose="02010600030101010101" pitchFamily="2" charset="-122"/>
              </a:rPr>
              <a:t>命令</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6-6 </a:t>
            </a:r>
            <a:r>
              <a:rPr lang="zh-CN" altLang="zh-CN" dirty="0">
                <a:latin typeface="宋体" panose="02010600030101010101" pitchFamily="2" charset="-122"/>
                <a:ea typeface="宋体" panose="02010600030101010101" pitchFamily="2" charset="-122"/>
              </a:rPr>
              <a:t>功能键快捷命令</a:t>
            </a:r>
          </a:p>
          <a:p>
            <a:endParaRPr lang="zh-CN" altLang="zh-CN" dirty="0">
              <a:latin typeface="宋体" panose="02010600030101010101" pitchFamily="2" charset="-122"/>
              <a:ea typeface="宋体" panose="02010600030101010101" pitchFamily="2" charset="-122"/>
            </a:endParaRPr>
          </a:p>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3146246823"/>
              </p:ext>
            </p:extLst>
          </p:nvPr>
        </p:nvGraphicFramePr>
        <p:xfrm>
          <a:off x="1979712" y="785887"/>
          <a:ext cx="5560695" cy="2952750"/>
        </p:xfrm>
        <a:graphic>
          <a:graphicData uri="http://schemas.openxmlformats.org/drawingml/2006/table">
            <a:tbl>
              <a:tblPr>
                <a:tableStyleId>{5C22544A-7EE6-4342-B048-85BDC9FD1C3A}</a:tableStyleId>
              </a:tblPr>
              <a:tblGrid>
                <a:gridCol w="2432685"/>
                <a:gridCol w="1438275"/>
                <a:gridCol w="1689735"/>
              </a:tblGrid>
              <a:tr h="196850">
                <a:tc>
                  <a:txBody>
                    <a:bodyPr/>
                    <a:lstStyle/>
                    <a:p>
                      <a:pPr indent="266700" algn="just">
                        <a:spcAft>
                          <a:spcPts val="0"/>
                        </a:spcAft>
                      </a:pPr>
                      <a:r>
                        <a:rPr lang="zh-CN" sz="1050" kern="100">
                          <a:effectLst/>
                        </a:rPr>
                        <a:t>快捷命令</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命令全称</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命令意义</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DLI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*Dimlinear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直线标注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DAL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*Dimaligned</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对齐标注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DRA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*Dimradius</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半径标注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DDI</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*Dimdiameter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直径标注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DAN</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*Dimangular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角度标注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DCE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*Dimcenter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中心标注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DOR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*Dimordinate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点标注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TOl</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*Tolerance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标注形位公差</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*Qleader</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快速引出标注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DBA</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*Dimbaseline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基线标注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DCO</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*Dimcontinue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连续标注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*Dimstyle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标注样式</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DED</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*Dimedit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编辑标注</a:t>
                      </a:r>
                      <a:endParaRPr lang="zh-CN" sz="1050" kern="100">
                        <a:effectLst/>
                        <a:latin typeface="Calibri"/>
                        <a:ea typeface="宋体"/>
                        <a:cs typeface="Times New Roman"/>
                      </a:endParaRPr>
                    </a:p>
                  </a:txBody>
                  <a:tcPr marL="68580" marR="68580" marT="0" marB="0"/>
                </a:tc>
              </a:tr>
              <a:tr h="196850">
                <a:tc>
                  <a:txBody>
                    <a:bodyPr/>
                    <a:lstStyle/>
                    <a:p>
                      <a:pPr indent="266700" algn="just">
                        <a:spcAft>
                          <a:spcPts val="0"/>
                        </a:spcAft>
                      </a:pPr>
                      <a:r>
                        <a:rPr lang="en-US" sz="1050" kern="100">
                          <a:effectLst/>
                        </a:rPr>
                        <a:t>DOV</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en-US" sz="1050" kern="100">
                          <a:effectLst/>
                        </a:rPr>
                        <a:t>*Dimoverride</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替换标注系统变量</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2917672356"/>
              </p:ext>
            </p:extLst>
          </p:nvPr>
        </p:nvGraphicFramePr>
        <p:xfrm>
          <a:off x="2051720" y="4818335"/>
          <a:ext cx="5574030" cy="1293495"/>
        </p:xfrm>
        <a:graphic>
          <a:graphicData uri="http://schemas.openxmlformats.org/drawingml/2006/table">
            <a:tbl>
              <a:tblPr>
                <a:tableStyleId>{5C22544A-7EE6-4342-B048-85BDC9FD1C3A}</a:tableStyleId>
              </a:tblPr>
              <a:tblGrid>
                <a:gridCol w="2061845"/>
                <a:gridCol w="1350645"/>
                <a:gridCol w="899795"/>
                <a:gridCol w="1261745"/>
              </a:tblGrid>
              <a:tr h="184785">
                <a:tc>
                  <a:txBody>
                    <a:bodyPr/>
                    <a:lstStyle/>
                    <a:p>
                      <a:pPr indent="266700" algn="just">
                        <a:spcAft>
                          <a:spcPts val="0"/>
                        </a:spcAft>
                      </a:pPr>
                      <a:r>
                        <a:rPr lang="zh-CN" sz="1050" kern="100">
                          <a:effectLst/>
                        </a:rPr>
                        <a:t>功能键</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命令含义</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功能键</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命令含义</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F1</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帮助</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F7</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栅格开关</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F2</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打开文本窗口</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F8</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正交开关</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F3</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对象捕捉开关</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F9</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捕捉开关</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F4</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数字化仪开关</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F10</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极轴开关</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F5</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等轴侧平面转换</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F11</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对象追踪开关</a:t>
                      </a:r>
                      <a:endParaRPr lang="zh-CN" sz="1050" kern="100">
                        <a:effectLst/>
                        <a:latin typeface="Calibri"/>
                        <a:ea typeface="宋体"/>
                        <a:cs typeface="Times New Roman"/>
                      </a:endParaRPr>
                    </a:p>
                  </a:txBody>
                  <a:tcPr marL="68580" marR="68580" marT="0" marB="0"/>
                </a:tc>
              </a:tr>
              <a:tr h="184785">
                <a:tc>
                  <a:txBody>
                    <a:bodyPr/>
                    <a:lstStyle/>
                    <a:p>
                      <a:pPr indent="266700" algn="just">
                        <a:spcAft>
                          <a:spcPts val="0"/>
                        </a:spcAft>
                      </a:pPr>
                      <a:r>
                        <a:rPr lang="zh-CN" sz="1050" kern="100">
                          <a:effectLst/>
                        </a:rPr>
                        <a:t>〈</a:t>
                      </a:r>
                      <a:r>
                        <a:rPr lang="en-US" sz="1050" kern="100">
                          <a:effectLst/>
                        </a:rPr>
                        <a:t>F6</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坐标转换开关</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a:effectLst/>
                        </a:rPr>
                        <a:t>〈</a:t>
                      </a:r>
                      <a:r>
                        <a:rPr lang="en-US" sz="1050" kern="100">
                          <a:effectLst/>
                        </a:rPr>
                        <a:t>F12</a:t>
                      </a:r>
                      <a:r>
                        <a:rPr lang="zh-CN" sz="1050" kern="100">
                          <a:effectLst/>
                        </a:rPr>
                        <a:t>〉</a:t>
                      </a:r>
                      <a:endParaRPr lang="zh-CN" sz="1050" kern="100">
                        <a:effectLst/>
                        <a:latin typeface="Calibri"/>
                        <a:ea typeface="宋体"/>
                        <a:cs typeface="Times New Roman"/>
                      </a:endParaRPr>
                    </a:p>
                  </a:txBody>
                  <a:tcPr marL="68580" marR="68580" marT="0" marB="0"/>
                </a:tc>
                <a:tc>
                  <a:txBody>
                    <a:bodyPr/>
                    <a:lstStyle/>
                    <a:p>
                      <a:pPr indent="266700" algn="just">
                        <a:spcAft>
                          <a:spcPts val="0"/>
                        </a:spcAft>
                      </a:pPr>
                      <a:r>
                        <a:rPr lang="zh-CN" sz="1050" kern="100" dirty="0">
                          <a:effectLst/>
                        </a:rPr>
                        <a:t>动态输入开关</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56879623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60648"/>
            <a:ext cx="2954655" cy="923330"/>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表</a:t>
            </a:r>
            <a:r>
              <a:rPr lang="en-US" altLang="zh-CN" dirty="0">
                <a:latin typeface="宋体" panose="02010600030101010101" pitchFamily="2" charset="-122"/>
                <a:ea typeface="宋体" panose="02010600030101010101" pitchFamily="2" charset="-122"/>
              </a:rPr>
              <a:t>6-7 </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Ctrl</a:t>
            </a:r>
            <a:r>
              <a:rPr lang="zh-CN" altLang="zh-CN" dirty="0">
                <a:latin typeface="宋体" panose="02010600030101010101" pitchFamily="2" charset="-122"/>
                <a:ea typeface="宋体" panose="02010600030101010101" pitchFamily="2" charset="-122"/>
              </a:rPr>
              <a:t>”类快捷命令</a:t>
            </a:r>
          </a:p>
          <a:p>
            <a:endParaRPr lang="en-US" altLang="zh-CN" dirty="0" smtClean="0"/>
          </a:p>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2095548737"/>
              </p:ext>
            </p:extLst>
          </p:nvPr>
        </p:nvGraphicFramePr>
        <p:xfrm>
          <a:off x="1907704" y="722313"/>
          <a:ext cx="5398273" cy="5976672"/>
        </p:xfrm>
        <a:graphic>
          <a:graphicData uri="http://schemas.openxmlformats.org/drawingml/2006/table">
            <a:tbl>
              <a:tblPr>
                <a:tableStyleId>{5C22544A-7EE6-4342-B048-85BDC9FD1C3A}</a:tableStyleId>
              </a:tblPr>
              <a:tblGrid>
                <a:gridCol w="2150870"/>
                <a:gridCol w="1311869"/>
                <a:gridCol w="1935534"/>
              </a:tblGrid>
              <a:tr h="179688">
                <a:tc>
                  <a:txBody>
                    <a:bodyPr/>
                    <a:lstStyle/>
                    <a:p>
                      <a:pPr indent="266700" algn="just">
                        <a:spcAft>
                          <a:spcPts val="0"/>
                        </a:spcAft>
                      </a:pPr>
                      <a:r>
                        <a:rPr lang="zh-CN" sz="800" kern="100">
                          <a:effectLst/>
                        </a:rPr>
                        <a:t>快捷命令</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zh-CN" sz="800" kern="100">
                          <a:effectLst/>
                        </a:rPr>
                        <a:t>命令全称</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zh-CN" sz="800" kern="100">
                          <a:effectLst/>
                        </a:rPr>
                        <a:t>命令意义</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0</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*CleanScreenON</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切换“全屏显示”</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1</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*Properties</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切换“特性”选项板</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2</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*Design Center</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切换“设计中心”</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3</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*Tools Option</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切换“工具选项”</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4</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*SheetSet</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切换“图纸集管理器”</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6</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*DbConnect</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切换“数据库连接管理器”</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7</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*Markup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切换“标记集管理器”</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8</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*Quickcalc</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切换“快速计算器”选项板</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9</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*Commandlinehide</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切换“命令行”窗口</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A</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*Select all</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选择图形所有对象</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B</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*Snap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栅格捕捉</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C</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*Copyclip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复制</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F</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*Osnap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切换对象捕捉</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G</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*GRrid</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切换栅格</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H</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*Pickstyle</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a:t>
                      </a:r>
                      <a:r>
                        <a:rPr lang="en-US" sz="800" kern="100">
                          <a:effectLst/>
                        </a:rPr>
                        <a:t> PICKSTYLE</a:t>
                      </a:r>
                      <a:r>
                        <a:rPr lang="zh-CN" sz="800" kern="100">
                          <a:effectLst/>
                        </a:rPr>
                        <a:t>值</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I</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*Coords</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切换坐标显示</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L</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*Ortho</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切换正交</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N</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*New</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新建文件</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O</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*Open</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打开文件</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P</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*Plot</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打印文件</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S</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*Save</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保存文件</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U</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*Polar</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切换极轴</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W</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*Otrack</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切换对象捕捉追踪</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V</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*Pasteclip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粘贴</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X</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*Cutclip</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剪切</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Y</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*Mredo</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取消前面的“放弃”动作</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a:t>
                      </a:r>
                      <a:r>
                        <a:rPr lang="zh-CN" sz="800" kern="100">
                          <a:effectLst/>
                        </a:rPr>
                        <a:t>＋</a:t>
                      </a:r>
                      <a:r>
                        <a:rPr lang="en-US" sz="800" kern="100">
                          <a:effectLst/>
                        </a:rPr>
                        <a:t>Z</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*Undo</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放弃</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 +Shift</a:t>
                      </a:r>
                      <a:r>
                        <a:rPr lang="zh-CN" sz="800" kern="100">
                          <a:effectLst/>
                        </a:rPr>
                        <a:t>＋</a:t>
                      </a:r>
                      <a:r>
                        <a:rPr lang="en-US" sz="800" kern="100">
                          <a:effectLst/>
                        </a:rPr>
                        <a:t>A</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 </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切换组</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 + Shift</a:t>
                      </a:r>
                      <a:r>
                        <a:rPr lang="zh-CN" sz="800" kern="100">
                          <a:effectLst/>
                        </a:rPr>
                        <a:t>＋</a:t>
                      </a:r>
                      <a:r>
                        <a:rPr lang="en-US" sz="800" kern="100">
                          <a:effectLst/>
                        </a:rPr>
                        <a:t>C</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*Copybase</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指定基点复制对象到剪贴板</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 + Shift</a:t>
                      </a:r>
                      <a:r>
                        <a:rPr lang="zh-CN" sz="800" kern="100">
                          <a:effectLst/>
                        </a:rPr>
                        <a:t>＋</a:t>
                      </a:r>
                      <a:r>
                        <a:rPr lang="en-US" sz="800" kern="100">
                          <a:effectLst/>
                        </a:rPr>
                        <a:t>P</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 </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切换“快捷特性”界面</a:t>
                      </a:r>
                      <a:endParaRPr lang="zh-CN" sz="800" kern="100">
                        <a:effectLst/>
                        <a:latin typeface="Calibri"/>
                        <a:ea typeface="宋体"/>
                        <a:cs typeface="Times New Roman"/>
                      </a:endParaRPr>
                    </a:p>
                  </a:txBody>
                  <a:tcPr marL="50006" marR="50006" marT="0" marB="0" anchor="ctr"/>
                </a:tc>
              </a:tr>
              <a:tr h="150070">
                <a:tc>
                  <a:txBody>
                    <a:bodyPr/>
                    <a:lstStyle/>
                    <a:p>
                      <a:pPr indent="266700" algn="just">
                        <a:spcAft>
                          <a:spcPts val="0"/>
                        </a:spcAft>
                      </a:pPr>
                      <a:r>
                        <a:rPr lang="zh-CN" sz="800" kern="100">
                          <a:effectLst/>
                        </a:rPr>
                        <a:t>〈</a:t>
                      </a:r>
                      <a:r>
                        <a:rPr lang="en-US" sz="800" kern="100">
                          <a:effectLst/>
                        </a:rPr>
                        <a:t>Ctrl + Shift</a:t>
                      </a:r>
                      <a:r>
                        <a:rPr lang="zh-CN" sz="800" kern="100">
                          <a:effectLst/>
                        </a:rPr>
                        <a:t>＋</a:t>
                      </a:r>
                      <a:r>
                        <a:rPr lang="en-US" sz="800" kern="100">
                          <a:effectLst/>
                        </a:rPr>
                        <a:t>S</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*Saveas</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a:effectLst/>
                        </a:rPr>
                        <a:t>显示“另存为”对话框</a:t>
                      </a:r>
                      <a:endParaRPr lang="zh-CN" sz="800" kern="100">
                        <a:effectLst/>
                        <a:latin typeface="Calibri"/>
                        <a:ea typeface="宋体"/>
                        <a:cs typeface="Times New Roman"/>
                      </a:endParaRPr>
                    </a:p>
                  </a:txBody>
                  <a:tcPr marL="50006" marR="50006" marT="0" marB="0" anchor="ctr"/>
                </a:tc>
              </a:tr>
              <a:tr h="274413">
                <a:tc>
                  <a:txBody>
                    <a:bodyPr/>
                    <a:lstStyle/>
                    <a:p>
                      <a:pPr indent="266700" algn="just">
                        <a:spcAft>
                          <a:spcPts val="0"/>
                        </a:spcAft>
                      </a:pPr>
                      <a:r>
                        <a:rPr lang="zh-CN" sz="800" kern="100">
                          <a:effectLst/>
                        </a:rPr>
                        <a:t>〈</a:t>
                      </a:r>
                      <a:r>
                        <a:rPr lang="en-US" sz="800" kern="100">
                          <a:effectLst/>
                        </a:rPr>
                        <a:t>Ctrl + Shift</a:t>
                      </a:r>
                      <a:r>
                        <a:rPr lang="zh-CN" sz="800" kern="100">
                          <a:effectLst/>
                        </a:rPr>
                        <a:t>＋</a:t>
                      </a:r>
                      <a:r>
                        <a:rPr lang="en-US" sz="800" kern="100">
                          <a:effectLst/>
                        </a:rPr>
                        <a:t>V</a:t>
                      </a:r>
                      <a:r>
                        <a:rPr lang="zh-CN" sz="800" kern="100">
                          <a:effectLst/>
                        </a:rPr>
                        <a:t>〉</a:t>
                      </a:r>
                      <a:endParaRPr lang="zh-CN" sz="800" kern="100">
                        <a:effectLst/>
                        <a:latin typeface="Calibri"/>
                        <a:ea typeface="宋体"/>
                        <a:cs typeface="Times New Roman"/>
                      </a:endParaRPr>
                    </a:p>
                  </a:txBody>
                  <a:tcPr marL="50006" marR="50006" marT="0" marB="0" anchor="ctr"/>
                </a:tc>
                <a:tc>
                  <a:txBody>
                    <a:bodyPr/>
                    <a:lstStyle/>
                    <a:p>
                      <a:pPr indent="266700" algn="just">
                        <a:spcAft>
                          <a:spcPts val="0"/>
                        </a:spcAft>
                      </a:pPr>
                      <a:r>
                        <a:rPr lang="en-US" sz="800" kern="100">
                          <a:effectLst/>
                        </a:rPr>
                        <a:t>*Pasteblock</a:t>
                      </a:r>
                      <a:endParaRPr lang="zh-CN" sz="800" kern="100">
                        <a:effectLst/>
                        <a:latin typeface="Calibri"/>
                        <a:ea typeface="宋体"/>
                        <a:cs typeface="Times New Roman"/>
                      </a:endParaRPr>
                    </a:p>
                  </a:txBody>
                  <a:tcPr marL="50006" marR="50006" marT="0" marB="0"/>
                </a:tc>
                <a:tc>
                  <a:txBody>
                    <a:bodyPr/>
                    <a:lstStyle/>
                    <a:p>
                      <a:pPr indent="266700" algn="just">
                        <a:spcAft>
                          <a:spcPts val="0"/>
                        </a:spcAft>
                      </a:pPr>
                      <a:r>
                        <a:rPr lang="zh-CN" sz="800" kern="100" dirty="0">
                          <a:effectLst/>
                        </a:rPr>
                        <a:t>将剪贴板中的数据作为块粘贴</a:t>
                      </a:r>
                      <a:endParaRPr lang="zh-CN" sz="800" kern="100" dirty="0">
                        <a:effectLst/>
                        <a:latin typeface="Calibri"/>
                        <a:ea typeface="宋体"/>
                        <a:cs typeface="Times New Roman"/>
                      </a:endParaRPr>
                    </a:p>
                  </a:txBody>
                  <a:tcPr marL="50006" marR="50006" marT="0" marB="0" anchor="ctr"/>
                </a:tc>
              </a:tr>
            </a:tbl>
          </a:graphicData>
        </a:graphic>
      </p:graphicFrame>
    </p:spTree>
    <p:extLst>
      <p:ext uri="{BB962C8B-B14F-4D97-AF65-F5344CB8AC3E}">
        <p14:creationId xmlns:p14="http://schemas.microsoft.com/office/powerpoint/2010/main" val="4016672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548680"/>
            <a:ext cx="7416824" cy="5170646"/>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11</a:t>
            </a:r>
            <a:r>
              <a:rPr lang="zh-CN" altLang="zh-CN" sz="2400" dirty="0">
                <a:latin typeface="宋体" panose="02010600030101010101" pitchFamily="2" charset="-122"/>
                <a:ea typeface="宋体" panose="02010600030101010101" pitchFamily="2" charset="-122"/>
              </a:rPr>
              <a:t>）最近点</a:t>
            </a:r>
          </a:p>
          <a:p>
            <a:r>
              <a:rPr lang="zh-CN" altLang="zh-CN" sz="2400" dirty="0">
                <a:latin typeface="宋体" panose="02010600030101010101" pitchFamily="2" charset="-122"/>
                <a:ea typeface="宋体" panose="02010600030101010101" pitchFamily="2" charset="-122"/>
              </a:rPr>
              <a:t>捕捉到对象（如圆弧、圆、椭圆、椭圆弧、直线、点、多段线、射线、样条曲线或构造线）的最近点，如图</a:t>
            </a:r>
            <a:r>
              <a:rPr lang="en-US" altLang="zh-CN" sz="2400" dirty="0">
                <a:latin typeface="宋体" panose="02010600030101010101" pitchFamily="2" charset="-122"/>
                <a:ea typeface="宋体" panose="02010600030101010101" pitchFamily="2" charset="-122"/>
              </a:rPr>
              <a:t>6-12</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6-12  </a:t>
            </a:r>
            <a:r>
              <a:rPr lang="zh-CN" altLang="zh-CN" dirty="0">
                <a:latin typeface="宋体" panose="02010600030101010101" pitchFamily="2" charset="-122"/>
                <a:ea typeface="宋体" panose="02010600030101010101" pitchFamily="2" charset="-122"/>
              </a:rPr>
              <a:t>最近点</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6050" y="2621201"/>
            <a:ext cx="3771900" cy="2133600"/>
          </a:xfrm>
          <a:prstGeom prst="rect">
            <a:avLst/>
          </a:prstGeom>
        </p:spPr>
      </p:pic>
    </p:spTree>
    <p:extLst>
      <p:ext uri="{BB962C8B-B14F-4D97-AF65-F5344CB8AC3E}">
        <p14:creationId xmlns:p14="http://schemas.microsoft.com/office/powerpoint/2010/main" val="33492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7913" y="260648"/>
            <a:ext cx="7200800" cy="6463308"/>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12</a:t>
            </a:r>
            <a:r>
              <a:rPr lang="zh-CN" altLang="zh-CN" sz="2400" dirty="0">
                <a:latin typeface="宋体" panose="02010600030101010101" pitchFamily="2" charset="-122"/>
                <a:ea typeface="宋体" panose="02010600030101010101" pitchFamily="2" charset="-122"/>
              </a:rPr>
              <a:t>）外观交点</a:t>
            </a:r>
          </a:p>
          <a:p>
            <a:r>
              <a:rPr lang="zh-CN" altLang="zh-CN" sz="2400" dirty="0">
                <a:latin typeface="宋体" panose="02010600030101010101" pitchFamily="2" charset="-122"/>
                <a:ea typeface="宋体" panose="02010600030101010101" pitchFamily="2" charset="-122"/>
              </a:rPr>
              <a:t>捕捉在三维空间中不相交但在当前视图中看起来可能相交的两个对象的视觉交点。</a:t>
            </a:r>
          </a:p>
          <a:p>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延伸外观交点</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捕捉到对象的假想交点，如果这两个对象沿它们的自然方向延伸，这些对象看起来是相交的，如图</a:t>
            </a:r>
            <a:r>
              <a:rPr lang="en-US" altLang="zh-CN" sz="2400" dirty="0">
                <a:latin typeface="宋体" panose="02010600030101010101" pitchFamily="2" charset="-122"/>
                <a:ea typeface="宋体" panose="02010600030101010101" pitchFamily="2" charset="-122"/>
              </a:rPr>
              <a:t>6-13</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zh-CN" altLang="zh-CN" dirty="0"/>
          </a:p>
          <a:p>
            <a:r>
              <a:rPr lang="en-US" altLang="zh-CN" dirty="0"/>
              <a:t> </a:t>
            </a:r>
            <a:endParaRPr lang="en-US" altLang="zh-CN" dirty="0" smtClean="0"/>
          </a:p>
          <a:p>
            <a:endParaRPr lang="en-US" altLang="zh-CN" dirty="0"/>
          </a:p>
          <a:p>
            <a:endParaRPr lang="en-US" altLang="zh-CN" dirty="0" smtClean="0"/>
          </a:p>
          <a:p>
            <a:r>
              <a:rPr lang="en-US" altLang="zh-CN" dirty="0" smtClean="0"/>
              <a:t> </a:t>
            </a:r>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6-13  </a:t>
            </a:r>
            <a:r>
              <a:rPr lang="zh-CN" altLang="zh-CN" dirty="0">
                <a:latin typeface="宋体" panose="02010600030101010101" pitchFamily="2" charset="-122"/>
                <a:ea typeface="宋体" panose="02010600030101010101" pitchFamily="2" charset="-122"/>
              </a:rPr>
              <a:t>外观</a:t>
            </a:r>
            <a:r>
              <a:rPr lang="zh-CN" altLang="zh-CN" dirty="0" smtClean="0">
                <a:latin typeface="宋体" panose="02010600030101010101" pitchFamily="2" charset="-122"/>
                <a:ea typeface="宋体" panose="02010600030101010101" pitchFamily="2" charset="-122"/>
              </a:rPr>
              <a:t>交点</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3" y="2912368"/>
            <a:ext cx="4581525" cy="3219450"/>
          </a:xfrm>
          <a:prstGeom prst="rect">
            <a:avLst/>
          </a:prstGeom>
        </p:spPr>
      </p:pic>
    </p:spTree>
    <p:extLst>
      <p:ext uri="{BB962C8B-B14F-4D97-AF65-F5344CB8AC3E}">
        <p14:creationId xmlns:p14="http://schemas.microsoft.com/office/powerpoint/2010/main" val="985180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692695"/>
            <a:ext cx="7776864" cy="544764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13</a:t>
            </a:r>
            <a:r>
              <a:rPr lang="zh-CN" altLang="zh-CN" sz="2400" dirty="0">
                <a:latin typeface="宋体" panose="02010600030101010101" pitchFamily="2" charset="-122"/>
                <a:ea typeface="宋体" panose="02010600030101010101" pitchFamily="2" charset="-122"/>
              </a:rPr>
              <a:t>）平行</a:t>
            </a:r>
          </a:p>
          <a:p>
            <a:r>
              <a:rPr lang="zh-CN" altLang="zh-CN" sz="2400" dirty="0">
                <a:latin typeface="宋体" panose="02010600030101010101" pitchFamily="2" charset="-122"/>
                <a:ea typeface="宋体" panose="02010600030101010101" pitchFamily="2" charset="-122"/>
              </a:rPr>
              <a:t>可以通过悬停光标来约束新直线段、多段线线段、射线或构造线以使其与标识的现有线性对象平行，如图</a:t>
            </a:r>
            <a:r>
              <a:rPr lang="en-US" altLang="zh-CN" sz="2400" dirty="0">
                <a:latin typeface="宋体" panose="02010600030101010101" pitchFamily="2" charset="-122"/>
                <a:ea typeface="宋体" panose="02010600030101010101" pitchFamily="2" charset="-122"/>
              </a:rPr>
              <a:t>6-14</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6-14  </a:t>
            </a:r>
            <a:r>
              <a:rPr lang="zh-CN" altLang="zh-CN" dirty="0">
                <a:latin typeface="宋体" panose="02010600030101010101" pitchFamily="2" charset="-122"/>
                <a:ea typeface="宋体" panose="02010600030101010101" pitchFamily="2" charset="-122"/>
              </a:rPr>
              <a:t>平行</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2780928"/>
            <a:ext cx="4619625" cy="2428875"/>
          </a:xfrm>
          <a:prstGeom prst="rect">
            <a:avLst/>
          </a:prstGeom>
        </p:spPr>
      </p:pic>
    </p:spTree>
    <p:extLst>
      <p:ext uri="{BB962C8B-B14F-4D97-AF65-F5344CB8AC3E}">
        <p14:creationId xmlns:p14="http://schemas.microsoft.com/office/powerpoint/2010/main" val="3001164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620688"/>
            <a:ext cx="7056784" cy="5663089"/>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14</a:t>
            </a:r>
            <a:r>
              <a:rPr lang="zh-CN" altLang="zh-CN" sz="2400" dirty="0">
                <a:latin typeface="宋体" panose="02010600030101010101" pitchFamily="2" charset="-122"/>
                <a:ea typeface="宋体" panose="02010600030101010101" pitchFamily="2" charset="-122"/>
              </a:rPr>
              <a:t>）全部选择</a:t>
            </a:r>
          </a:p>
          <a:p>
            <a:r>
              <a:rPr lang="zh-CN" altLang="zh-CN" sz="2400" dirty="0">
                <a:latin typeface="宋体" panose="02010600030101010101" pitchFamily="2" charset="-122"/>
                <a:ea typeface="宋体" panose="02010600030101010101" pitchFamily="2" charset="-122"/>
              </a:rPr>
              <a:t>打开所有执行对象捕捉模式。</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15</a:t>
            </a:r>
            <a:r>
              <a:rPr lang="zh-CN" altLang="zh-CN" sz="2400" dirty="0">
                <a:latin typeface="宋体" panose="02010600030101010101" pitchFamily="2" charset="-122"/>
                <a:ea typeface="宋体" panose="02010600030101010101" pitchFamily="2" charset="-122"/>
              </a:rPr>
              <a:t>）全部清除</a:t>
            </a:r>
          </a:p>
          <a:p>
            <a:r>
              <a:rPr lang="zh-CN" altLang="zh-CN" sz="2400" dirty="0">
                <a:latin typeface="宋体" panose="02010600030101010101" pitchFamily="2" charset="-122"/>
                <a:ea typeface="宋体" panose="02010600030101010101" pitchFamily="2" charset="-122"/>
              </a:rPr>
              <a:t>关闭所有执行对象捕捉模式</a:t>
            </a:r>
            <a:r>
              <a:rPr lang="zh-CN" altLang="zh-CN" dirty="0" smtClean="0"/>
              <a:t>。</a:t>
            </a:r>
            <a:endParaRPr lang="en-US" altLang="zh-CN" dirty="0" smtClean="0"/>
          </a:p>
          <a:p>
            <a:endParaRPr lang="en-US" altLang="zh-CN" dirty="0"/>
          </a:p>
          <a:p>
            <a:endParaRPr lang="en-US" altLang="zh-CN" dirty="0" smtClean="0"/>
          </a:p>
          <a:p>
            <a:endParaRPr lang="en-US" altLang="zh-CN" dirty="0"/>
          </a:p>
          <a:p>
            <a:r>
              <a:rPr lang="en-US" altLang="zh-CN" sz="3200" dirty="0">
                <a:latin typeface="黑体" panose="02010609060101010101" pitchFamily="49" charset="-122"/>
                <a:ea typeface="黑体" panose="02010609060101010101" pitchFamily="49" charset="-122"/>
              </a:rPr>
              <a:t>6.1.2</a:t>
            </a:r>
            <a:r>
              <a:rPr lang="zh-CN" altLang="zh-CN" sz="3200" dirty="0">
                <a:latin typeface="黑体" panose="02010609060101010101" pitchFamily="49" charset="-122"/>
                <a:ea typeface="黑体" panose="02010609060101010101" pitchFamily="49" charset="-122"/>
              </a:rPr>
              <a:t>对象快捷</a:t>
            </a:r>
            <a:r>
              <a:rPr lang="zh-CN" altLang="zh-CN" sz="3200" dirty="0" smtClean="0">
                <a:latin typeface="黑体" panose="02010609060101010101" pitchFamily="49" charset="-122"/>
                <a:ea typeface="黑体" panose="02010609060101010101" pitchFamily="49" charset="-122"/>
              </a:rPr>
              <a:t>捕捉</a:t>
            </a:r>
            <a:endParaRPr lang="en-US" altLang="zh-CN" sz="3200" dirty="0" smtClean="0">
              <a:latin typeface="黑体" panose="02010609060101010101" pitchFamily="49" charset="-122"/>
              <a:ea typeface="黑体" panose="02010609060101010101" pitchFamily="49" charset="-122"/>
            </a:endParaRPr>
          </a:p>
          <a:p>
            <a:r>
              <a:rPr lang="zh-CN" altLang="zh-CN" sz="2400" dirty="0">
                <a:latin typeface="宋体" panose="02010600030101010101" pitchFamily="2" charset="-122"/>
                <a:ea typeface="宋体" panose="02010600030101010101" pitchFamily="2" charset="-122"/>
              </a:rPr>
              <a:t>当临时需要捕捉某点时</a:t>
            </a:r>
            <a:r>
              <a:rPr lang="zh-CN" altLang="zh-CN" sz="2400" dirty="0" smtClean="0">
                <a:latin typeface="宋体" panose="02010600030101010101" pitchFamily="2" charset="-122"/>
                <a:ea typeface="宋体" panose="02010600030101010101" pitchFamily="2" charset="-122"/>
              </a:rPr>
              <a:t>，可</a:t>
            </a:r>
            <a:r>
              <a:rPr lang="zh-CN" altLang="zh-CN" sz="2400" dirty="0">
                <a:latin typeface="宋体" panose="02010600030101010101" pitchFamily="2" charset="-122"/>
                <a:ea typeface="宋体" panose="02010600030101010101" pitchFamily="2" charset="-122"/>
              </a:rPr>
              <a:t>先按住“</a:t>
            </a:r>
            <a:r>
              <a:rPr lang="en-US" altLang="zh-CN" sz="2400" dirty="0">
                <a:latin typeface="宋体" panose="02010600030101010101" pitchFamily="2" charset="-122"/>
                <a:ea typeface="宋体" panose="02010600030101010101" pitchFamily="2" charset="-122"/>
              </a:rPr>
              <a:t>Ctrl</a:t>
            </a:r>
            <a:r>
              <a:rPr lang="zh-CN" altLang="zh-CN" sz="2400" dirty="0">
                <a:latin typeface="宋体" panose="02010600030101010101" pitchFamily="2" charset="-122"/>
                <a:ea typeface="宋体" panose="02010600030101010101" pitchFamily="2" charset="-122"/>
              </a:rPr>
              <a:t>”</a:t>
            </a:r>
            <a:r>
              <a:rPr lang="zh-CN" altLang="zh-CN" sz="2400" dirty="0" smtClean="0">
                <a:latin typeface="宋体" panose="02010600030101010101" pitchFamily="2" charset="-122"/>
                <a:ea typeface="宋体" panose="02010600030101010101" pitchFamily="2" charset="-122"/>
              </a:rPr>
              <a:t>或“</a:t>
            </a:r>
            <a:r>
              <a:rPr lang="en-US" altLang="zh-CN" sz="2400" dirty="0">
                <a:latin typeface="宋体" panose="02010600030101010101" pitchFamily="2" charset="-122"/>
                <a:ea typeface="宋体" panose="02010600030101010101" pitchFamily="2" charset="-122"/>
              </a:rPr>
              <a:t>Shift</a:t>
            </a:r>
            <a:r>
              <a:rPr lang="zh-CN" altLang="zh-CN" sz="2400" dirty="0">
                <a:latin typeface="宋体" panose="02010600030101010101" pitchFamily="2" charset="-122"/>
                <a:ea typeface="宋体" panose="02010600030101010101" pitchFamily="2" charset="-122"/>
              </a:rPr>
              <a:t>”键再单击</a:t>
            </a:r>
            <a:r>
              <a:rPr lang="zh-CN" altLang="zh-CN" sz="2400" dirty="0" smtClean="0">
                <a:latin typeface="宋体" panose="02010600030101010101" pitchFamily="2" charset="-122"/>
                <a:ea typeface="宋体" panose="02010600030101010101" pitchFamily="2" charset="-122"/>
              </a:rPr>
              <a:t>鼠标右键</a:t>
            </a:r>
            <a:r>
              <a:rPr lang="zh-CN" altLang="zh-CN" sz="2400" dirty="0">
                <a:latin typeface="宋体" panose="02010600030101010101" pitchFamily="2" charset="-122"/>
                <a:ea typeface="宋体" panose="02010600030101010101" pitchFamily="2" charset="-122"/>
              </a:rPr>
              <a:t>，就会在屏幕上</a:t>
            </a:r>
            <a:r>
              <a:rPr lang="zh-CN" altLang="zh-CN" sz="2400" dirty="0" smtClean="0">
                <a:latin typeface="宋体" panose="02010600030101010101" pitchFamily="2" charset="-122"/>
                <a:ea typeface="宋体" panose="02010600030101010101" pitchFamily="2" charset="-122"/>
              </a:rPr>
              <a:t>出现</a:t>
            </a:r>
            <a:r>
              <a:rPr lang="zh-CN" altLang="zh-CN" sz="2400" dirty="0">
                <a:latin typeface="宋体" panose="02010600030101010101" pitchFamily="2" charset="-122"/>
                <a:ea typeface="宋体" panose="02010600030101010101" pitchFamily="2" charset="-122"/>
              </a:rPr>
              <a:t>捕捉的快捷菜单，</a:t>
            </a:r>
            <a:r>
              <a:rPr lang="zh-CN" altLang="zh-CN" sz="2400" dirty="0" smtClean="0">
                <a:latin typeface="宋体" panose="02010600030101010101" pitchFamily="2" charset="-122"/>
                <a:ea typeface="宋体" panose="02010600030101010101" pitchFamily="2" charset="-122"/>
              </a:rPr>
              <a:t>用鼠标</a:t>
            </a:r>
            <a:r>
              <a:rPr lang="zh-CN" altLang="zh-CN" sz="2400" dirty="0">
                <a:latin typeface="宋体" panose="02010600030101010101" pitchFamily="2" charset="-122"/>
                <a:ea typeface="宋体" panose="02010600030101010101" pitchFamily="2" charset="-122"/>
              </a:rPr>
              <a:t>左键选择所要</a:t>
            </a:r>
            <a:r>
              <a:rPr lang="zh-CN" altLang="zh-CN" sz="2400" dirty="0" smtClean="0">
                <a:latin typeface="宋体" panose="02010600030101010101" pitchFamily="2" charset="-122"/>
                <a:ea typeface="宋体" panose="02010600030101010101" pitchFamily="2" charset="-122"/>
              </a:rPr>
              <a:t>捕捉的</a:t>
            </a:r>
            <a:r>
              <a:rPr lang="zh-CN" altLang="zh-CN" sz="2400" dirty="0">
                <a:latin typeface="宋体" panose="02010600030101010101" pitchFamily="2" charset="-122"/>
                <a:ea typeface="宋体" panose="02010600030101010101" pitchFamily="2" charset="-122"/>
              </a:rPr>
              <a:t>某类型的点，即可</a:t>
            </a:r>
            <a:r>
              <a:rPr lang="zh-CN" altLang="zh-CN" sz="2400" dirty="0" smtClean="0">
                <a:latin typeface="宋体" panose="02010600030101010101" pitchFamily="2" charset="-122"/>
                <a:ea typeface="宋体" panose="02010600030101010101" pitchFamily="2" charset="-122"/>
              </a:rPr>
              <a:t>实现</a:t>
            </a:r>
            <a:r>
              <a:rPr lang="zh-CN" altLang="zh-CN" sz="2400" dirty="0">
                <a:latin typeface="宋体" panose="02010600030101010101" pitchFamily="2" charset="-122"/>
                <a:ea typeface="宋体" panose="02010600030101010101" pitchFamily="2" charset="-122"/>
              </a:rPr>
              <a:t>临时捕捉，如图</a:t>
            </a:r>
            <a:r>
              <a:rPr lang="en-US" altLang="zh-CN" sz="2400" dirty="0" smtClean="0">
                <a:latin typeface="宋体" panose="02010600030101010101" pitchFamily="2" charset="-122"/>
                <a:ea typeface="宋体" panose="02010600030101010101" pitchFamily="2" charset="-122"/>
              </a:rPr>
              <a:t>6-15</a:t>
            </a:r>
            <a:r>
              <a:rPr lang="zh-CN" altLang="zh-CN" sz="2400" dirty="0" smtClean="0">
                <a:latin typeface="宋体" panose="02010600030101010101" pitchFamily="2" charset="-122"/>
                <a:ea typeface="宋体" panose="02010600030101010101" pitchFamily="2" charset="-122"/>
              </a:rPr>
              <a:t>所</a:t>
            </a:r>
            <a:r>
              <a:rPr lang="zh-CN" altLang="zh-CN" sz="2400" dirty="0">
                <a:latin typeface="宋体" panose="02010600030101010101" pitchFamily="2" charset="-122"/>
                <a:ea typeface="宋体" panose="02010600030101010101" pitchFamily="2" charset="-122"/>
              </a:rPr>
              <a:t>示</a:t>
            </a:r>
            <a:endParaRPr lang="en-US" altLang="zh-CN" sz="2400" dirty="0">
              <a:latin typeface="宋体" panose="02010600030101010101" pitchFamily="2" charset="-122"/>
              <a:ea typeface="宋体" panose="02010600030101010101" pitchFamily="2" charset="-122"/>
            </a:endParaRPr>
          </a:p>
          <a:p>
            <a:endParaRPr lang="en-US" altLang="zh-CN" sz="2400" b="1" dirty="0" smtClean="0">
              <a:latin typeface="宋体" panose="02010600030101010101" pitchFamily="2" charset="-122"/>
              <a:ea typeface="宋体" panose="02010600030101010101" pitchFamily="2" charset="-122"/>
            </a:endParaRPr>
          </a:p>
          <a:p>
            <a:endParaRPr lang="en-US" altLang="zh-CN" sz="2400" b="1" dirty="0">
              <a:latin typeface="宋体" panose="02010600030101010101" pitchFamily="2" charset="-122"/>
              <a:ea typeface="宋体" panose="02010600030101010101" pitchFamily="2" charset="-122"/>
            </a:endParaRPr>
          </a:p>
          <a:p>
            <a:endParaRPr lang="zh-CN" altLang="zh-CN" dirty="0"/>
          </a:p>
          <a:p>
            <a:endParaRPr lang="zh-CN" altLang="en-US" dirty="0"/>
          </a:p>
        </p:txBody>
      </p:sp>
    </p:spTree>
    <p:extLst>
      <p:ext uri="{BB962C8B-B14F-4D97-AF65-F5344CB8AC3E}">
        <p14:creationId xmlns:p14="http://schemas.microsoft.com/office/powerpoint/2010/main" val="739987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88640"/>
            <a:ext cx="6748184" cy="6370975"/>
          </a:xfrm>
          <a:prstGeom prst="rect">
            <a:avLst/>
          </a:prstGeom>
          <a:noFill/>
        </p:spPr>
        <p:txBody>
          <a:bodyPr wrap="square" rtlCol="0">
            <a:spAutoFit/>
          </a:bodyPr>
          <a:lstStyle/>
          <a:p>
            <a:endParaRPr lang="en-US" altLang="zh-CN" sz="2400" dirty="0"/>
          </a:p>
          <a:p>
            <a:endParaRPr lang="en-US" altLang="zh-CN" sz="2400" dirty="0" smtClean="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a:p>
          <a:p>
            <a:r>
              <a:rPr lang="en-US" altLang="zh-CN" sz="2400" dirty="0" smtClean="0"/>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6-15  </a:t>
            </a:r>
            <a:r>
              <a:rPr lang="zh-CN" altLang="zh-CN" dirty="0">
                <a:latin typeface="宋体" panose="02010600030101010101" pitchFamily="2" charset="-122"/>
                <a:ea typeface="宋体" panose="02010600030101010101" pitchFamily="2" charset="-122"/>
              </a:rPr>
              <a:t>对象快捷</a:t>
            </a:r>
            <a:r>
              <a:rPr lang="zh-CN" altLang="zh-CN" dirty="0" smtClean="0">
                <a:latin typeface="宋体" panose="02010600030101010101" pitchFamily="2" charset="-122"/>
                <a:ea typeface="宋体" panose="02010600030101010101" pitchFamily="2" charset="-122"/>
              </a:rPr>
              <a:t>捕捉</a:t>
            </a:r>
          </a:p>
          <a:p>
            <a:r>
              <a:rPr lang="en-US" altLang="zh-CN" sz="2400" dirty="0" smtClean="0"/>
              <a:t> </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836712"/>
            <a:ext cx="1809750" cy="4667250"/>
          </a:xfrm>
          <a:prstGeom prst="rect">
            <a:avLst/>
          </a:prstGeom>
        </p:spPr>
      </p:pic>
    </p:spTree>
    <p:extLst>
      <p:ext uri="{BB962C8B-B14F-4D97-AF65-F5344CB8AC3E}">
        <p14:creationId xmlns:p14="http://schemas.microsoft.com/office/powerpoint/2010/main" val="3566558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548680"/>
            <a:ext cx="6696744" cy="5755422"/>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6.1.3 </a:t>
            </a:r>
            <a:r>
              <a:rPr lang="zh-CN" altLang="zh-CN" sz="3200" dirty="0">
                <a:latin typeface="黑体" panose="02010609060101010101" pitchFamily="49" charset="-122"/>
                <a:ea typeface="黑体" panose="02010609060101010101" pitchFamily="49" charset="-122"/>
              </a:rPr>
              <a:t>对象捕捉追踪</a:t>
            </a:r>
            <a:r>
              <a:rPr lang="en-US" altLang="zh-CN" sz="3200" dirty="0">
                <a:latin typeface="黑体" panose="02010609060101010101" pitchFamily="49" charset="-122"/>
                <a:ea typeface="黑体" panose="02010609060101010101" pitchFamily="49" charset="-122"/>
              </a:rPr>
              <a:t> F11</a:t>
            </a:r>
            <a:endParaRPr lang="zh-CN" altLang="zh-CN" sz="3200" dirty="0">
              <a:latin typeface="黑体" panose="02010609060101010101" pitchFamily="49" charset="-122"/>
              <a:ea typeface="黑体" panose="02010609060101010101" pitchFamily="49"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对象</a:t>
            </a:r>
            <a:r>
              <a:rPr lang="zh-CN" altLang="zh-CN" sz="2400" dirty="0">
                <a:latin typeface="宋体" panose="02010600030101010101" pitchFamily="2" charset="-122"/>
                <a:ea typeface="宋体" panose="02010600030101010101" pitchFamily="2" charset="-122"/>
              </a:rPr>
              <a:t>捕捉追踪可以沿指定方向（称为对齐路径）按指定角度或与其他对象的指定关系创建对象。</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使用</a:t>
            </a:r>
            <a:r>
              <a:rPr lang="zh-CN" altLang="zh-CN" sz="2400" dirty="0">
                <a:latin typeface="宋体" panose="02010600030101010101" pitchFamily="2" charset="-122"/>
                <a:ea typeface="宋体" panose="02010600030101010101" pitchFamily="2" charset="-122"/>
              </a:rPr>
              <a:t>对象捕捉追踪，可以沿着基于对象捕捉点的对齐路径进行追踪。已获取的点将显示一个小加号</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，一次最多可以获取七个追踪点。获取点之后，当在绘图路径上移动光标时，将显示相对于获取点的水平、垂直或极轴对齐路径。例如，可以基于对象端点、中点或者对象的交点，沿着某个路径选择一点。如图</a:t>
            </a:r>
            <a:r>
              <a:rPr lang="en-US" altLang="zh-CN" sz="2400" dirty="0">
                <a:latin typeface="宋体" panose="02010600030101010101" pitchFamily="2" charset="-122"/>
                <a:ea typeface="宋体" panose="02010600030101010101" pitchFamily="2" charset="-122"/>
              </a:rPr>
              <a:t>6-16</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p>
          <a:p>
            <a:endParaRPr lang="en-US" altLang="zh-CN" sz="2400" dirty="0" smtClean="0"/>
          </a:p>
          <a:p>
            <a:endParaRPr lang="en-US" altLang="zh-CN" sz="2400" dirty="0" smtClean="0">
              <a:latin typeface="Times New Roman" pitchFamily="18" charset="0"/>
              <a:ea typeface="宋体" pitchFamily="2" charset="-122"/>
              <a:cs typeface="Times New Roman" pitchFamily="18" charset="0"/>
            </a:endParaRPr>
          </a:p>
          <a:p>
            <a:endParaRPr lang="en-US" altLang="zh-CN" sz="2400" dirty="0">
              <a:latin typeface="Times New Roman" pitchFamily="18" charset="0"/>
              <a:ea typeface="宋体" pitchFamily="2" charset="-122"/>
              <a:cs typeface="Times New Roman" pitchFamily="18" charset="0"/>
            </a:endParaRPr>
          </a:p>
          <a:p>
            <a:r>
              <a:rPr lang="en-US" altLang="zh-CN" sz="2400" dirty="0" smtClean="0">
                <a:latin typeface="Times New Roman" pitchFamily="18" charset="0"/>
                <a:ea typeface="宋体" pitchFamily="2" charset="-122"/>
                <a:cs typeface="Times New Roman" pitchFamily="18" charset="0"/>
              </a:rPr>
              <a:t> </a:t>
            </a:r>
            <a:endParaRPr lang="en-US" altLang="zh-CN" sz="2400"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36959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9621" y="404664"/>
            <a:ext cx="7704856" cy="5878532"/>
          </a:xfrm>
          <a:prstGeom prst="rect">
            <a:avLst/>
          </a:prstGeom>
          <a:noFill/>
        </p:spPr>
        <p:txBody>
          <a:bodyPr wrap="square" rtlCol="0">
            <a:spAutoFit/>
          </a:bodyPr>
          <a:lstStyle/>
          <a:p>
            <a:pPr indent="457200"/>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学习提示</a:t>
            </a:r>
            <a:r>
              <a:rPr lang="en-US" altLang="zh-CN" sz="2400" dirty="0" smtClean="0">
                <a:latin typeface="宋体" pitchFamily="2" charset="-122"/>
                <a:ea typeface="宋体" pitchFamily="2" charset="-122"/>
              </a:rPr>
              <a:t>】</a:t>
            </a:r>
          </a:p>
          <a:p>
            <a:pPr indent="457200"/>
            <a:r>
              <a:rPr lang="zh-CN" altLang="en-US" sz="2400" dirty="0">
                <a:latin typeface="宋体" pitchFamily="2" charset="-122"/>
                <a:ea typeface="宋体" pitchFamily="2" charset="-122"/>
              </a:rPr>
              <a:t>本章重点讲解常用快捷键命令和图层与图块的应用，快捷键以及图层和图块在绘制图形时经常用到，读者应充分掌握常用快捷键命令和理解图层设置的内容，熟练应用图块制作与插入以及图块编辑。</a:t>
            </a:r>
            <a:endParaRPr lang="en-US" altLang="zh-CN" sz="2400" dirty="0" smtClean="0">
              <a:latin typeface="宋体" pitchFamily="2" charset="-122"/>
              <a:ea typeface="宋体" pitchFamily="2" charset="-122"/>
            </a:endParaRPr>
          </a:p>
          <a:p>
            <a:endParaRPr lang="zh-CN" altLang="en-US" sz="2400" dirty="0" smtClean="0">
              <a:latin typeface="宋体" pitchFamily="2" charset="-122"/>
              <a:ea typeface="宋体" pitchFamily="2" charset="-122"/>
            </a:endParaRPr>
          </a:p>
          <a:p>
            <a:r>
              <a:rPr lang="en-US" altLang="zh-CN" sz="3200" b="1" dirty="0">
                <a:latin typeface="黑体" pitchFamily="49" charset="-122"/>
                <a:ea typeface="黑体" pitchFamily="49" charset="-122"/>
              </a:rPr>
              <a:t>6.1</a:t>
            </a:r>
            <a:r>
              <a:rPr lang="zh-CN" altLang="en-US" sz="3200" b="1" dirty="0">
                <a:latin typeface="黑体" pitchFamily="49" charset="-122"/>
                <a:ea typeface="黑体" pitchFamily="49" charset="-122"/>
              </a:rPr>
              <a:t>常用快捷键</a:t>
            </a:r>
            <a:r>
              <a:rPr lang="zh-CN" altLang="en-US" sz="3200" b="1" dirty="0" smtClean="0">
                <a:latin typeface="黑体" pitchFamily="49" charset="-122"/>
                <a:ea typeface="黑体" pitchFamily="49" charset="-122"/>
              </a:rPr>
              <a:t>讲解</a:t>
            </a:r>
            <a:endParaRPr lang="en-US" altLang="zh-CN" sz="3200" b="1" dirty="0">
              <a:latin typeface="黑体" pitchFamily="49" charset="-122"/>
              <a:ea typeface="黑体" pitchFamily="49" charset="-122"/>
            </a:endParaRPr>
          </a:p>
          <a:p>
            <a:endParaRPr lang="en-US" altLang="zh-CN" sz="2400" dirty="0">
              <a:latin typeface="黑体" panose="02010609060101010101" pitchFamily="49" charset="-122"/>
              <a:ea typeface="黑体" panose="02010609060101010101" pitchFamily="49" charset="-122"/>
            </a:endParaRPr>
          </a:p>
          <a:p>
            <a:r>
              <a:rPr lang="en-US" altLang="zh-CN" sz="3200" dirty="0" smtClean="0">
                <a:latin typeface="黑体" panose="02010609060101010101" pitchFamily="49" charset="-122"/>
                <a:ea typeface="黑体" panose="02010609060101010101" pitchFamily="49" charset="-122"/>
              </a:rPr>
              <a:t>6.1.1 </a:t>
            </a:r>
            <a:r>
              <a:rPr lang="zh-CN" altLang="zh-CN" sz="3200" dirty="0">
                <a:latin typeface="黑体" panose="02010609060101010101" pitchFamily="49" charset="-122"/>
                <a:ea typeface="黑体" panose="02010609060101010101" pitchFamily="49" charset="-122"/>
              </a:rPr>
              <a:t>对象捕捉</a:t>
            </a:r>
            <a:r>
              <a:rPr lang="en-US" altLang="zh-CN" sz="3200" dirty="0">
                <a:latin typeface="黑体" panose="02010609060101010101" pitchFamily="49" charset="-122"/>
                <a:ea typeface="黑体" panose="02010609060101010101" pitchFamily="49" charset="-122"/>
              </a:rPr>
              <a:t> </a:t>
            </a:r>
            <a:r>
              <a:rPr lang="en-US" altLang="zh-CN" sz="3200" dirty="0" smtClean="0">
                <a:latin typeface="黑体" panose="02010609060101010101" pitchFamily="49" charset="-122"/>
                <a:ea typeface="黑体" panose="02010609060101010101" pitchFamily="49" charset="-122"/>
              </a:rPr>
              <a:t>F3</a:t>
            </a:r>
            <a:endParaRPr lang="en-US" altLang="zh-CN" sz="3200" dirty="0">
              <a:latin typeface="黑体" panose="02010609060101010101" pitchFamily="49" charset="-122"/>
              <a:ea typeface="黑体" panose="02010609060101010101" pitchFamily="49" charset="-122"/>
            </a:endParaRPr>
          </a:p>
          <a:p>
            <a:r>
              <a:rPr lang="zh-CN" altLang="en-US" sz="2400" dirty="0" smtClean="0">
                <a:latin typeface="宋体" panose="02010600030101010101" pitchFamily="2" charset="-122"/>
                <a:ea typeface="宋体" panose="02010600030101010101" pitchFamily="2" charset="-122"/>
              </a:rPr>
              <a:t>    控制对象</a:t>
            </a:r>
            <a:r>
              <a:rPr lang="zh-CN" altLang="en-US" sz="2400" dirty="0">
                <a:latin typeface="宋体" panose="02010600030101010101" pitchFamily="2" charset="-122"/>
                <a:ea typeface="宋体" panose="02010600030101010101" pitchFamily="2" charset="-122"/>
              </a:rPr>
              <a:t>捕捉设置，如图</a:t>
            </a:r>
            <a:r>
              <a:rPr lang="en-US" altLang="zh-CN" sz="2400" dirty="0">
                <a:latin typeface="宋体" panose="02010600030101010101" pitchFamily="2" charset="-122"/>
                <a:ea typeface="宋体" panose="02010600030101010101" pitchFamily="2" charset="-122"/>
              </a:rPr>
              <a:t>6-1</a:t>
            </a:r>
            <a:r>
              <a:rPr lang="zh-CN" altLang="en-US" sz="2400" dirty="0">
                <a:latin typeface="宋体" panose="02010600030101010101" pitchFamily="2" charset="-122"/>
                <a:ea typeface="宋体" panose="02010600030101010101" pitchFamily="2" charset="-122"/>
              </a:rPr>
              <a:t>所示。使用执行对象捕捉设置（也称为对象捕捉），可以在对象上的精确位置指定捕捉点。选择多个选项后，将应用选定的捕捉模式，以返回距离靶框中心最近的点。按 </a:t>
            </a:r>
            <a:r>
              <a:rPr lang="en-US" altLang="zh-CN" sz="2400" dirty="0">
                <a:latin typeface="宋体" panose="02010600030101010101" pitchFamily="2" charset="-122"/>
                <a:ea typeface="宋体" panose="02010600030101010101" pitchFamily="2" charset="-122"/>
              </a:rPr>
              <a:t>TAB </a:t>
            </a:r>
            <a:r>
              <a:rPr lang="zh-CN" altLang="en-US" sz="2400" dirty="0">
                <a:latin typeface="宋体" panose="02010600030101010101" pitchFamily="2" charset="-122"/>
                <a:ea typeface="宋体" panose="02010600030101010101" pitchFamily="2" charset="-122"/>
              </a:rPr>
              <a:t>键以在这些选项之间循环。</a:t>
            </a:r>
            <a:endParaRPr lang="en-US" altLang="zh-CN" sz="2400" dirty="0" smtClean="0">
              <a:latin typeface="宋体" pitchFamily="2" charset="-122"/>
              <a:ea typeface="宋体" pitchFamily="2" charset="-122"/>
            </a:endParaRPr>
          </a:p>
          <a:p>
            <a:pPr indent="457200"/>
            <a:endParaRPr lang="en-US" altLang="zh-CN" sz="2400" dirty="0" smtClean="0">
              <a:latin typeface="宋体" pitchFamily="2" charset="-122"/>
              <a:ea typeface="宋体" pitchFamily="2" charset="-122"/>
            </a:endParaRPr>
          </a:p>
        </p:txBody>
      </p:sp>
    </p:spTree>
    <p:extLst>
      <p:ext uri="{BB962C8B-B14F-4D97-AF65-F5344CB8AC3E}">
        <p14:creationId xmlns:p14="http://schemas.microsoft.com/office/powerpoint/2010/main" val="1175704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43808" y="1484784"/>
            <a:ext cx="3168352" cy="2775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37309" y="4981818"/>
            <a:ext cx="2880320"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6-16  </a:t>
            </a:r>
            <a:r>
              <a:rPr lang="zh-CN" altLang="zh-CN" dirty="0">
                <a:latin typeface="宋体" panose="02010600030101010101" pitchFamily="2" charset="-122"/>
                <a:ea typeface="宋体" panose="02010600030101010101" pitchFamily="2" charset="-122"/>
              </a:rPr>
              <a:t>对象捕捉追踪</a:t>
            </a:r>
          </a:p>
        </p:txBody>
      </p:sp>
    </p:spTree>
    <p:extLst>
      <p:ext uri="{BB962C8B-B14F-4D97-AF65-F5344CB8AC3E}">
        <p14:creationId xmlns:p14="http://schemas.microsoft.com/office/powerpoint/2010/main" val="2185632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205830"/>
            <a:ext cx="8316416" cy="6401753"/>
          </a:xfrm>
          <a:prstGeom prst="rect">
            <a:avLst/>
          </a:prstGeom>
          <a:noFill/>
        </p:spPr>
        <p:txBody>
          <a:bodyPr wrap="square" rtlCol="0">
            <a:spAutoFit/>
          </a:bodyPr>
          <a:lstStyle/>
          <a:p>
            <a:r>
              <a:rPr lang="en-US" altLang="zh-CN" sz="3200" dirty="0" smtClean="0">
                <a:latin typeface="黑体" pitchFamily="49" charset="-122"/>
                <a:ea typeface="黑体" pitchFamily="49" charset="-122"/>
              </a:rPr>
              <a:t>6.1.4</a:t>
            </a:r>
            <a:r>
              <a:rPr lang="zh-CN" altLang="zh-CN" sz="3200" dirty="0" smtClean="0">
                <a:latin typeface="黑体" pitchFamily="49" charset="-122"/>
                <a:ea typeface="黑体" pitchFamily="49" charset="-122"/>
              </a:rPr>
              <a:t>正交模式</a:t>
            </a:r>
            <a:r>
              <a:rPr lang="en-US" altLang="zh-CN" sz="3200" dirty="0" smtClean="0">
                <a:latin typeface="黑体" pitchFamily="49" charset="-122"/>
                <a:ea typeface="黑体" pitchFamily="49" charset="-122"/>
              </a:rPr>
              <a:t> F8</a:t>
            </a:r>
            <a:endParaRPr lang="zh-CN" altLang="zh-CN" sz="3200" dirty="0" smtClean="0">
              <a:latin typeface="黑体" pitchFamily="49" charset="-122"/>
              <a:ea typeface="黑体" pitchFamily="49" charset="-122"/>
            </a:endParaRPr>
          </a:p>
          <a:p>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状态栏上，单击</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正交</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按钮</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，或按</a:t>
            </a:r>
            <a:r>
              <a:rPr lang="en-US" altLang="zh-CN" sz="2400" dirty="0">
                <a:latin typeface="宋体" panose="02010600030101010101" pitchFamily="2" charset="-122"/>
                <a:ea typeface="宋体" panose="02010600030101010101" pitchFamily="2" charset="-122"/>
              </a:rPr>
              <a:t> F8 </a:t>
            </a:r>
            <a:r>
              <a:rPr lang="zh-CN" altLang="zh-CN" sz="2400" dirty="0">
                <a:latin typeface="宋体" panose="02010600030101010101" pitchFamily="2" charset="-122"/>
                <a:ea typeface="宋体" panose="02010600030101010101" pitchFamily="2" charset="-122"/>
              </a:rPr>
              <a:t>键，打开或关闭正交模式。通过正交模式，可以将光标限制在水平或垂直方向上移动，以便于精确地创建和修改对象。如图</a:t>
            </a:r>
            <a:r>
              <a:rPr lang="en-US" altLang="zh-CN" sz="2400" dirty="0">
                <a:latin typeface="宋体" panose="02010600030101010101" pitchFamily="2" charset="-122"/>
                <a:ea typeface="宋体" panose="02010600030101010101" pitchFamily="2" charset="-122"/>
              </a:rPr>
              <a:t>6-17</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6-18</a:t>
            </a:r>
            <a:r>
              <a:rPr lang="zh-CN" altLang="zh-CN" sz="2400" dirty="0">
                <a:latin typeface="宋体" panose="02010600030101010101" pitchFamily="2" charset="-122"/>
                <a:ea typeface="宋体" panose="02010600030101010101" pitchFamily="2" charset="-122"/>
              </a:rPr>
              <a:t>所示</a:t>
            </a:r>
            <a:r>
              <a:rPr lang="zh-CN" altLang="zh-CN" sz="3200" dirty="0" smtClean="0"/>
              <a:t>。</a:t>
            </a:r>
            <a:endParaRPr lang="en-US" altLang="zh-CN" sz="3200" dirty="0" smtClean="0"/>
          </a:p>
          <a:p>
            <a:endParaRPr lang="en-US" altLang="zh-CN" sz="3200" dirty="0"/>
          </a:p>
          <a:p>
            <a:endParaRPr lang="en-US" altLang="zh-CN" sz="3200" dirty="0" smtClean="0"/>
          </a:p>
          <a:p>
            <a:endParaRPr lang="en-US" altLang="zh-CN" sz="3200" dirty="0"/>
          </a:p>
          <a:p>
            <a:endParaRPr lang="en-US" altLang="zh-CN" sz="3200" dirty="0" smtClean="0"/>
          </a:p>
          <a:p>
            <a:endParaRPr lang="en-US" altLang="zh-CN" sz="3200" dirty="0"/>
          </a:p>
          <a:p>
            <a:endParaRPr lang="en-US" altLang="zh-CN" sz="3200" dirty="0" smtClean="0"/>
          </a:p>
          <a:p>
            <a:endParaRPr lang="en-US" altLang="zh-CN" sz="3200" dirty="0"/>
          </a:p>
          <a:p>
            <a:endParaRPr lang="en-US" altLang="zh-CN" sz="3200" dirty="0" smtClean="0"/>
          </a:p>
          <a:p>
            <a:r>
              <a:rPr lang="zh-CN" altLang="en-US" dirty="0" smtClean="0"/>
              <a:t>           图</a:t>
            </a:r>
            <a:r>
              <a:rPr lang="en-US" altLang="zh-CN" dirty="0"/>
              <a:t>6-17  </a:t>
            </a:r>
            <a:r>
              <a:rPr lang="zh-CN" altLang="en-US" dirty="0"/>
              <a:t>正交</a:t>
            </a:r>
            <a:r>
              <a:rPr lang="zh-CN" altLang="en-US" dirty="0" smtClean="0"/>
              <a:t>打开                                                      图</a:t>
            </a:r>
            <a:r>
              <a:rPr lang="en-US" altLang="zh-CN" dirty="0"/>
              <a:t>6-18  </a:t>
            </a:r>
            <a:r>
              <a:rPr lang="zh-CN" altLang="en-US" dirty="0"/>
              <a:t>正交</a:t>
            </a:r>
            <a:r>
              <a:rPr lang="zh-CN" altLang="en-US" dirty="0" smtClean="0"/>
              <a:t>打开</a:t>
            </a:r>
            <a:endParaRPr lang="zh-CN" altLang="en-US" dirty="0" smtClean="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000" y="2940811"/>
            <a:ext cx="3816424" cy="279210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451" y="3068960"/>
            <a:ext cx="3662688" cy="2210868"/>
          </a:xfrm>
          <a:prstGeom prst="rect">
            <a:avLst/>
          </a:prstGeom>
        </p:spPr>
      </p:pic>
    </p:spTree>
    <p:extLst>
      <p:ext uri="{BB962C8B-B14F-4D97-AF65-F5344CB8AC3E}">
        <p14:creationId xmlns:p14="http://schemas.microsoft.com/office/powerpoint/2010/main" val="9486833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63257"/>
            <a:ext cx="7344816" cy="6124754"/>
          </a:xfrm>
          <a:prstGeom prst="rect">
            <a:avLst/>
          </a:prstGeom>
          <a:noFill/>
        </p:spPr>
        <p:txBody>
          <a:bodyPr wrap="square" rtlCol="0">
            <a:spAutoFit/>
          </a:bodyPr>
          <a:lstStyle/>
          <a:p>
            <a:r>
              <a:rPr lang="en-US" altLang="zh-CN" sz="3200" dirty="0" smtClean="0">
                <a:latin typeface="黑体" panose="02010609060101010101" pitchFamily="49" charset="-122"/>
                <a:ea typeface="黑体" panose="02010609060101010101" pitchFamily="49" charset="-122"/>
              </a:rPr>
              <a:t>6.1.5</a:t>
            </a:r>
            <a:r>
              <a:rPr lang="zh-CN" altLang="zh-CN" sz="3200" dirty="0">
                <a:latin typeface="黑体" panose="02010609060101010101" pitchFamily="49" charset="-122"/>
                <a:ea typeface="黑体" panose="02010609060101010101" pitchFamily="49" charset="-122"/>
              </a:rPr>
              <a:t>动态输入</a:t>
            </a:r>
            <a:r>
              <a:rPr lang="en-US" altLang="zh-CN" sz="3200" dirty="0">
                <a:latin typeface="黑体" panose="02010609060101010101" pitchFamily="49" charset="-122"/>
                <a:ea typeface="黑体" panose="02010609060101010101" pitchFamily="49" charset="-122"/>
              </a:rPr>
              <a:t>F12</a:t>
            </a:r>
            <a:endParaRPr lang="zh-CN" altLang="zh-CN" sz="3200" dirty="0">
              <a:latin typeface="黑体" panose="02010609060101010101" pitchFamily="49" charset="-122"/>
              <a:ea typeface="黑体" panose="02010609060101010101" pitchFamily="49" charset="-122"/>
            </a:endParaRPr>
          </a:p>
          <a:p>
            <a:r>
              <a:rPr lang="zh-CN" altLang="zh-CN" sz="2400" dirty="0">
                <a:latin typeface="宋体" panose="02010600030101010101" pitchFamily="2" charset="-122"/>
                <a:ea typeface="宋体" panose="02010600030101010101" pitchFamily="2" charset="-122"/>
              </a:rPr>
              <a:t>动态输入在绘图区域中的光标附近提供命令界面。通过点击状态栏上的</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或者使用快捷键</a:t>
            </a:r>
            <a:r>
              <a:rPr lang="en-US" altLang="zh-CN" sz="2400" dirty="0">
                <a:latin typeface="宋体" panose="02010600030101010101" pitchFamily="2" charset="-122"/>
                <a:ea typeface="宋体" panose="02010600030101010101" pitchFamily="2" charset="-122"/>
              </a:rPr>
              <a:t>F12</a:t>
            </a:r>
            <a:r>
              <a:rPr lang="zh-CN" altLang="zh-CN" sz="2400" dirty="0">
                <a:latin typeface="宋体" panose="02010600030101010101" pitchFamily="2" charset="-122"/>
                <a:ea typeface="宋体" panose="02010600030101010101" pitchFamily="2" charset="-122"/>
              </a:rPr>
              <a:t>可以打开或关闭动态输入。</a:t>
            </a:r>
          </a:p>
          <a:p>
            <a:r>
              <a:rPr lang="zh-CN" altLang="zh-CN" sz="2400" dirty="0">
                <a:latin typeface="宋体" panose="02010600030101010101" pitchFamily="2" charset="-122"/>
                <a:ea typeface="宋体" panose="02010600030101010101" pitchFamily="2" charset="-122"/>
              </a:rPr>
              <a:t>动态工具提示提供另外一种方法来输入命令。当动态输入处于启用状态时，工具提示将在光标附近动态显示更新信息。当命令正在运行时，可以在工具提示文本框中指定选项和值。如图</a:t>
            </a:r>
            <a:r>
              <a:rPr lang="en-US" altLang="zh-CN" sz="2400" dirty="0">
                <a:latin typeface="宋体" panose="02010600030101010101" pitchFamily="2" charset="-122"/>
                <a:ea typeface="宋体" panose="02010600030101010101" pitchFamily="2" charset="-122"/>
              </a:rPr>
              <a:t>6-19</a:t>
            </a:r>
            <a:r>
              <a:rPr lang="zh-CN" altLang="zh-CN" sz="2400" dirty="0">
                <a:latin typeface="宋体" panose="02010600030101010101" pitchFamily="2" charset="-122"/>
                <a:ea typeface="宋体" panose="02010600030101010101" pitchFamily="2" charset="-122"/>
              </a:rPr>
              <a:t>所示</a:t>
            </a:r>
            <a:r>
              <a:rPr lang="en-US" altLang="zh-CN" sz="2400" dirty="0" smtClean="0">
                <a:latin typeface="宋体" panose="02010600030101010101" pitchFamily="2" charset="-122"/>
                <a:ea typeface="宋体" panose="02010600030101010101" pitchFamily="2" charset="-122"/>
              </a:rPr>
              <a:t>.</a:t>
            </a:r>
          </a:p>
          <a:p>
            <a:endParaRPr lang="en-US" altLang="zh-CN" sz="2400" dirty="0"/>
          </a:p>
          <a:p>
            <a:endParaRPr lang="en-US" altLang="zh-CN" sz="2400" dirty="0" smtClean="0"/>
          </a:p>
          <a:p>
            <a:endParaRPr lang="en-US" altLang="zh-CN" sz="2400" dirty="0"/>
          </a:p>
          <a:p>
            <a:endParaRPr lang="en-US" altLang="zh-CN" sz="2400" dirty="0" smtClean="0"/>
          </a:p>
          <a:p>
            <a:endParaRPr lang="zh-CN" altLang="zh-CN" sz="2400" dirty="0"/>
          </a:p>
          <a:p>
            <a:endParaRPr lang="en-US" altLang="zh-CN" sz="2400" dirty="0" smtClean="0"/>
          </a:p>
          <a:p>
            <a:r>
              <a:rPr lang="en-US" altLang="zh-CN" sz="2400" dirty="0" smtClean="0"/>
              <a:t>                                 </a:t>
            </a:r>
          </a:p>
          <a:p>
            <a:r>
              <a:rPr lang="en-US" altLang="zh-CN" dirty="0" smtClean="0"/>
              <a:t>                                             </a:t>
            </a:r>
            <a:r>
              <a:rPr lang="zh-CN" altLang="zh-CN" dirty="0" smtClean="0"/>
              <a:t>图</a:t>
            </a:r>
            <a:r>
              <a:rPr lang="en-US" altLang="zh-CN" dirty="0"/>
              <a:t>6-19  </a:t>
            </a:r>
            <a:r>
              <a:rPr lang="zh-CN" altLang="zh-CN" dirty="0"/>
              <a:t>动态</a:t>
            </a:r>
            <a:r>
              <a:rPr lang="zh-CN" altLang="zh-CN" dirty="0" smtClean="0"/>
              <a:t>输入</a:t>
            </a:r>
            <a:endParaRPr lang="en-US" altLang="zh-CN"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94832" y="3717032"/>
            <a:ext cx="3548289" cy="2019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04448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476672"/>
            <a:ext cx="6768752" cy="624786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完成命令或使用夹点所需的动作与命令提示中的动作类似。如果</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自动完成</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自动更正</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功能处于启用状态，程序会自动完成命令并提供更正拼写建议，就像它在命令行中所做的一样。区别是用户的注意力可以保持在光标附近。</a:t>
            </a:r>
            <a:endParaRPr lang="zh-CN" altLang="en-US" sz="2400" dirty="0">
              <a:latin typeface="宋体" panose="02010600030101010101" pitchFamily="2" charset="-122"/>
              <a:ea typeface="宋体" panose="02010600030101010101" pitchFamily="2" charset="-122"/>
            </a:endParaRPr>
          </a:p>
          <a:p>
            <a:endParaRPr lang="en-US" altLang="zh-CN" sz="2400" dirty="0" smtClean="0">
              <a:latin typeface="宋体" pitchFamily="2" charset="-122"/>
              <a:ea typeface="宋体" pitchFamily="2" charset="-122"/>
            </a:endParaRPr>
          </a:p>
          <a:p>
            <a:r>
              <a:rPr lang="en-US" altLang="zh-CN" sz="3200" b="1" dirty="0">
                <a:latin typeface="黑体" panose="02010609060101010101" pitchFamily="49" charset="-122"/>
                <a:ea typeface="黑体" panose="02010609060101010101" pitchFamily="49" charset="-122"/>
              </a:rPr>
              <a:t>6.2</a:t>
            </a:r>
            <a:r>
              <a:rPr lang="zh-CN" altLang="zh-CN" sz="3200" b="1" dirty="0">
                <a:latin typeface="黑体" panose="02010609060101010101" pitchFamily="49" charset="-122"/>
                <a:ea typeface="黑体" panose="02010609060101010101" pitchFamily="49" charset="-122"/>
              </a:rPr>
              <a:t>图层的定义与</a:t>
            </a:r>
            <a:r>
              <a:rPr lang="zh-CN" altLang="zh-CN" sz="3200" b="1" dirty="0" smtClean="0">
                <a:latin typeface="黑体" panose="02010609060101010101" pitchFamily="49" charset="-122"/>
                <a:ea typeface="黑体" panose="02010609060101010101" pitchFamily="49" charset="-122"/>
              </a:rPr>
              <a:t>设置</a:t>
            </a:r>
            <a:endParaRPr lang="en-US" altLang="zh-CN" sz="3200" b="1" dirty="0" smtClean="0">
              <a:latin typeface="黑体" panose="02010609060101010101" pitchFamily="49" charset="-122"/>
              <a:ea typeface="黑体" panose="02010609060101010101" pitchFamily="49" charset="-122"/>
            </a:endParaRPr>
          </a:p>
          <a:p>
            <a:endParaRPr lang="zh-CN" altLang="zh-CN" sz="3200" b="1" dirty="0"/>
          </a:p>
          <a:p>
            <a:r>
              <a:rPr lang="en-US" altLang="zh-CN" sz="2400" dirty="0">
                <a:latin typeface="宋体" panose="02010600030101010101" pitchFamily="2" charset="-122"/>
                <a:ea typeface="宋体" panose="02010600030101010101" pitchFamily="2" charset="-122"/>
              </a:rPr>
              <a:t>Layer</a:t>
            </a:r>
            <a:r>
              <a:rPr lang="zh-CN" altLang="zh-CN" sz="2400" dirty="0">
                <a:latin typeface="宋体" panose="02010600030101010101" pitchFamily="2" charset="-122"/>
                <a:ea typeface="宋体" panose="02010600030101010101" pitchFamily="2" charset="-122"/>
              </a:rPr>
              <a:t>图层是用来组织图形有效的工具之一。图层相当于使用多层透明图纸绘图，把相同类型的图形对象归纳到一个图层中进行绘制，从而通过控制图层的属性（开关、冻结、锁定、颜色、线型、线宽等）来显示、编辑、控制及打印图形，实现对图层内容的管理。如图</a:t>
            </a:r>
            <a:r>
              <a:rPr lang="en-US" altLang="zh-CN" sz="2400" dirty="0">
                <a:latin typeface="宋体" panose="02010600030101010101" pitchFamily="2" charset="-122"/>
                <a:ea typeface="宋体" panose="02010600030101010101" pitchFamily="2" charset="-122"/>
              </a:rPr>
              <a:t>6-20</a:t>
            </a:r>
            <a:r>
              <a:rPr lang="zh-CN" altLang="zh-CN" sz="2400" dirty="0">
                <a:latin typeface="宋体" panose="02010600030101010101" pitchFamily="2" charset="-122"/>
                <a:ea typeface="宋体" panose="02010600030101010101" pitchFamily="2" charset="-122"/>
              </a:rPr>
              <a:t>所示。</a:t>
            </a:r>
          </a:p>
          <a:p>
            <a:endParaRPr lang="en-US" altLang="zh-CN" sz="2400" dirty="0">
              <a:latin typeface="宋体" pitchFamily="2" charset="-122"/>
              <a:ea typeface="宋体" pitchFamily="2" charset="-122"/>
            </a:endParaRPr>
          </a:p>
          <a:p>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8899082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980727"/>
            <a:ext cx="6651115" cy="2415209"/>
          </a:xfrm>
          <a:prstGeom prst="rect">
            <a:avLst/>
          </a:prstGeom>
        </p:spPr>
      </p:pic>
      <p:sp>
        <p:nvSpPr>
          <p:cNvPr id="3" name="TextBox 2"/>
          <p:cNvSpPr txBox="1"/>
          <p:nvPr/>
        </p:nvSpPr>
        <p:spPr>
          <a:xfrm>
            <a:off x="1322441" y="3645024"/>
            <a:ext cx="7200800" cy="3139321"/>
          </a:xfrm>
          <a:prstGeom prst="rect">
            <a:avLst/>
          </a:prstGeom>
          <a:noFill/>
        </p:spPr>
        <p:txBody>
          <a:bodyPr wrap="square" rtlCol="0">
            <a:spAutoFit/>
          </a:bodyPr>
          <a:lstStyle/>
          <a:p>
            <a:r>
              <a:rPr lang="zh-CN" altLang="en-US" dirty="0" smtClean="0">
                <a:latin typeface="宋体" pitchFamily="2" charset="-122"/>
                <a:ea typeface="宋体" pitchFamily="2" charset="-122"/>
              </a:rPr>
              <a:t>                    图</a:t>
            </a:r>
            <a:r>
              <a:rPr lang="en-US" altLang="zh-CN" dirty="0">
                <a:latin typeface="宋体" pitchFamily="2" charset="-122"/>
                <a:ea typeface="宋体" pitchFamily="2" charset="-122"/>
              </a:rPr>
              <a:t>6-20  </a:t>
            </a:r>
            <a:r>
              <a:rPr lang="zh-CN" altLang="en-US" dirty="0">
                <a:latin typeface="宋体" pitchFamily="2" charset="-122"/>
                <a:ea typeface="宋体" pitchFamily="2" charset="-122"/>
              </a:rPr>
              <a:t>图</a:t>
            </a:r>
            <a:r>
              <a:rPr lang="zh-CN" altLang="en-US" dirty="0" smtClean="0">
                <a:latin typeface="宋体" pitchFamily="2" charset="-122"/>
                <a:ea typeface="宋体" pitchFamily="2" charset="-122"/>
              </a:rPr>
              <a:t>层</a:t>
            </a:r>
            <a:endParaRPr lang="en-US" altLang="zh-CN" dirty="0" smtClean="0">
              <a:latin typeface="宋体" pitchFamily="2" charset="-122"/>
              <a:ea typeface="宋体" pitchFamily="2" charset="-122"/>
            </a:endParaRPr>
          </a:p>
          <a:p>
            <a:endParaRPr lang="en-US" altLang="zh-CN" dirty="0">
              <a:latin typeface="宋体" pitchFamily="2" charset="-122"/>
              <a:ea typeface="宋体" pitchFamily="2" charset="-122"/>
            </a:endParaRPr>
          </a:p>
          <a:p>
            <a:pPr indent="457200"/>
            <a:endParaRPr lang="en-US" altLang="zh-CN" dirty="0" smtClean="0">
              <a:latin typeface="宋体" pitchFamily="2" charset="-122"/>
              <a:ea typeface="宋体" pitchFamily="2" charset="-122"/>
            </a:endParaRPr>
          </a:p>
          <a:p>
            <a:pPr indent="457200"/>
            <a:r>
              <a:rPr lang="zh-CN" altLang="en-US" sz="2400" dirty="0" smtClean="0">
                <a:latin typeface="宋体" pitchFamily="2" charset="-122"/>
                <a:ea typeface="宋体" pitchFamily="2" charset="-122"/>
              </a:rPr>
              <a:t>通过</a:t>
            </a:r>
            <a:r>
              <a:rPr lang="zh-CN" altLang="en-US" sz="2400" dirty="0">
                <a:latin typeface="宋体" pitchFamily="2" charset="-122"/>
                <a:ea typeface="宋体" pitchFamily="2" charset="-122"/>
              </a:rPr>
              <a:t>创建图层，可以将类型相似的对象指定给同一图层以使其相关联。例如，可以将屋顶、墙体、门窗等置于不同的图层上。</a:t>
            </a:r>
            <a:endParaRPr lang="en-US" altLang="zh-CN" sz="2400" dirty="0" smtClean="0">
              <a:latin typeface="宋体" pitchFamily="2" charset="-122"/>
              <a:ea typeface="宋体" pitchFamily="2" charset="-122"/>
            </a:endParaRPr>
          </a:p>
          <a:p>
            <a:endParaRPr lang="en-US" altLang="zh-CN" dirty="0">
              <a:latin typeface="宋体" pitchFamily="2" charset="-122"/>
              <a:ea typeface="宋体" pitchFamily="2" charset="-122"/>
            </a:endParaRPr>
          </a:p>
          <a:p>
            <a:endParaRPr lang="en-US" altLang="zh-CN" dirty="0" smtClean="0">
              <a:latin typeface="宋体" pitchFamily="2" charset="-122"/>
              <a:ea typeface="宋体" pitchFamily="2" charset="-122"/>
            </a:endParaRPr>
          </a:p>
          <a:p>
            <a:endParaRPr lang="en-US" altLang="zh-CN" dirty="0">
              <a:latin typeface="宋体" pitchFamily="2" charset="-122"/>
              <a:ea typeface="宋体" pitchFamily="2" charset="-122"/>
            </a:endParaRPr>
          </a:p>
          <a:p>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4112805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412286"/>
            <a:ext cx="6984776" cy="5386090"/>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6.2.1</a:t>
            </a:r>
            <a:r>
              <a:rPr lang="zh-CN" altLang="zh-CN" sz="3200" dirty="0">
                <a:latin typeface="黑体" panose="02010609060101010101" pitchFamily="49" charset="-122"/>
                <a:ea typeface="黑体" panose="02010609060101010101" pitchFamily="49" charset="-122"/>
              </a:rPr>
              <a:t>图层的设置</a:t>
            </a:r>
          </a:p>
          <a:p>
            <a:r>
              <a:rPr lang="en-US" altLang="zh-CN" sz="2400" dirty="0" smtClean="0">
                <a:latin typeface="宋体" panose="02010600030101010101" pitchFamily="2" charset="-122"/>
                <a:ea typeface="宋体" panose="02010600030101010101" pitchFamily="2" charset="-122"/>
              </a:rPr>
              <a:t>    </a:t>
            </a: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命令行输入“</a:t>
            </a:r>
            <a:r>
              <a:rPr lang="en-US" altLang="zh-CN" sz="2400" dirty="0">
                <a:latin typeface="宋体" panose="02010600030101010101" pitchFamily="2" charset="-122"/>
                <a:ea typeface="宋体" panose="02010600030101010101" pitchFamily="2" charset="-122"/>
              </a:rPr>
              <a:t>LA</a:t>
            </a:r>
            <a:r>
              <a:rPr lang="zh-CN" altLang="zh-CN" sz="2400" dirty="0">
                <a:latin typeface="宋体" panose="02010600030101010101" pitchFamily="2" charset="-122"/>
                <a:ea typeface="宋体" panose="02010600030101010101" pitchFamily="2" charset="-122"/>
              </a:rPr>
              <a:t>”图层命令，进入图层特性管理器，如图</a:t>
            </a:r>
            <a:r>
              <a:rPr lang="en-US" altLang="zh-CN" sz="2400" dirty="0">
                <a:latin typeface="宋体" panose="02010600030101010101" pitchFamily="2" charset="-122"/>
                <a:ea typeface="宋体" panose="02010600030101010101" pitchFamily="2" charset="-122"/>
              </a:rPr>
              <a:t>6-21</a:t>
            </a:r>
            <a:r>
              <a:rPr lang="zh-CN" altLang="zh-CN" sz="2400" dirty="0">
                <a:latin typeface="宋体" panose="02010600030101010101" pitchFamily="2" charset="-122"/>
                <a:ea typeface="宋体" panose="02010600030101010101" pitchFamily="2" charset="-122"/>
              </a:rPr>
              <a:t>所示，左侧窗口是所有包含正在使用的图层，顶部中间的图标</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是分别表示新建图层、在所有视口中都冻结的新图层视口、删除图层、置为当前图层，右侧的窗口显示图层的详细列表，在默认状态下，新建立的图形中只有一个缺省图层“</a:t>
            </a:r>
            <a:r>
              <a:rPr lang="en-US" altLang="zh-CN" sz="2400" dirty="0">
                <a:latin typeface="宋体" panose="02010600030101010101" pitchFamily="2" charset="-122"/>
                <a:ea typeface="宋体" panose="02010600030101010101" pitchFamily="2" charset="-122"/>
              </a:rPr>
              <a:t>0</a:t>
            </a:r>
            <a:r>
              <a:rPr lang="zh-CN" altLang="zh-CN" sz="2400" dirty="0">
                <a:latin typeface="宋体" panose="02010600030101010101" pitchFamily="2" charset="-122"/>
                <a:ea typeface="宋体" panose="02010600030101010101" pitchFamily="2" charset="-122"/>
              </a:rPr>
              <a:t>”层，而“</a:t>
            </a:r>
            <a:r>
              <a:rPr lang="en-US" altLang="zh-CN" sz="2400" dirty="0" err="1">
                <a:latin typeface="宋体" panose="02010600030101010101" pitchFamily="2" charset="-122"/>
                <a:ea typeface="宋体" panose="02010600030101010101" pitchFamily="2" charset="-122"/>
              </a:rPr>
              <a:t>defpoints</a:t>
            </a:r>
            <a:r>
              <a:rPr lang="zh-CN" altLang="zh-CN" sz="2400" dirty="0">
                <a:latin typeface="宋体" panose="02010600030101010101" pitchFamily="2" charset="-122"/>
                <a:ea typeface="宋体" panose="02010600030101010101" pitchFamily="2" charset="-122"/>
              </a:rPr>
              <a:t>”图层则是在使用了尺寸标注后自动产生的，该图层默认设置为不打印。</a:t>
            </a:r>
          </a:p>
          <a:p>
            <a:endParaRPr lang="en-US" altLang="zh-CN" sz="2400" dirty="0">
              <a:latin typeface="宋体" pitchFamily="2" charset="-122"/>
              <a:ea typeface="宋体" pitchFamily="2" charset="-122"/>
            </a:endParaRPr>
          </a:p>
          <a:p>
            <a:endParaRPr lang="en-US" altLang="zh-CN" sz="2400" dirty="0" smtClean="0">
              <a:latin typeface="宋体" pitchFamily="2" charset="-122"/>
              <a:ea typeface="宋体" pitchFamily="2" charset="-122"/>
            </a:endParaRPr>
          </a:p>
          <a:p>
            <a:endParaRPr lang="en-US" altLang="zh-CN" sz="2400" dirty="0">
              <a:latin typeface="宋体" pitchFamily="2" charset="-122"/>
              <a:ea typeface="宋体" pitchFamily="2" charset="-122"/>
            </a:endParaRPr>
          </a:p>
          <a:p>
            <a:endParaRPr lang="zh-CN" altLang="en-US" sz="2400" dirty="0">
              <a:latin typeface="宋体" pitchFamily="2" charset="-122"/>
              <a:ea typeface="宋体" pitchFamily="2"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1249" y="5054681"/>
            <a:ext cx="25717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12328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665021"/>
            <a:ext cx="7827556" cy="3642957"/>
          </a:xfrm>
          <a:prstGeom prst="rect">
            <a:avLst/>
          </a:prstGeom>
        </p:spPr>
      </p:pic>
      <p:sp>
        <p:nvSpPr>
          <p:cNvPr id="4" name="TextBox 3"/>
          <p:cNvSpPr txBox="1"/>
          <p:nvPr/>
        </p:nvSpPr>
        <p:spPr>
          <a:xfrm>
            <a:off x="3275856" y="4499828"/>
            <a:ext cx="6408712"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6-21  </a:t>
            </a:r>
            <a:r>
              <a:rPr lang="zh-CN" altLang="zh-CN" dirty="0">
                <a:latin typeface="宋体" panose="02010600030101010101" pitchFamily="2" charset="-122"/>
                <a:ea typeface="宋体" panose="02010600030101010101" pitchFamily="2" charset="-122"/>
              </a:rPr>
              <a:t>图层特性管理器</a:t>
            </a:r>
          </a:p>
        </p:txBody>
      </p:sp>
    </p:spTree>
    <p:extLst>
      <p:ext uri="{BB962C8B-B14F-4D97-AF65-F5344CB8AC3E}">
        <p14:creationId xmlns:p14="http://schemas.microsoft.com/office/powerpoint/2010/main" val="1274915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4532" y="188640"/>
            <a:ext cx="6480720" cy="6370975"/>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a:t>
            </a:r>
            <a:r>
              <a:rPr lang="zh-CN" altLang="zh-CN" sz="2400" b="1" dirty="0" smtClean="0">
                <a:latin typeface="宋体" panose="02010600030101010101" pitchFamily="2" charset="-122"/>
                <a:ea typeface="宋体" panose="02010600030101010101" pitchFamily="2" charset="-122"/>
              </a:rPr>
              <a:t>设置内容</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一</a:t>
            </a:r>
            <a:r>
              <a:rPr lang="zh-CN" altLang="zh-CN" sz="2400" dirty="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单击</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图标</a:t>
            </a:r>
            <a:r>
              <a:rPr lang="zh-CN" altLang="zh-CN" sz="2400" dirty="0">
                <a:latin typeface="宋体" panose="02010600030101010101" pitchFamily="2" charset="-122"/>
                <a:ea typeface="宋体" panose="02010600030101010101" pitchFamily="2" charset="-122"/>
              </a:rPr>
              <a:t>，创建新的图层，并根据实际工程需要更改图层的名称，创建多个需要的图层。</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注意</a:t>
            </a:r>
            <a:r>
              <a:rPr lang="zh-CN" altLang="zh-CN" sz="2400" dirty="0">
                <a:latin typeface="宋体" panose="02010600030101010101" pitchFamily="2" charset="-122"/>
                <a:ea typeface="宋体" panose="02010600030101010101" pitchFamily="2" charset="-122"/>
              </a:rPr>
              <a:t>每次创建新图层后，要先更改名称。</a:t>
            </a:r>
          </a:p>
          <a:p>
            <a:r>
              <a:rPr lang="zh-CN" altLang="zh-CN" sz="2400" dirty="0">
                <a:latin typeface="宋体" panose="02010600030101010101" pitchFamily="2" charset="-122"/>
                <a:ea typeface="宋体" panose="02010600030101010101" pitchFamily="2" charset="-122"/>
              </a:rPr>
              <a:t>新图层将继承图层列表中当前选定图层的特性（颜色、开或关状态等）。</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新</a:t>
            </a:r>
            <a:r>
              <a:rPr lang="zh-CN" altLang="zh-CN" sz="2400" dirty="0">
                <a:latin typeface="宋体" panose="02010600030101010101" pitchFamily="2" charset="-122"/>
                <a:ea typeface="宋体" panose="02010600030101010101" pitchFamily="2" charset="-122"/>
              </a:rPr>
              <a:t>图层将在最新选择的图层下进行创建。</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二</a:t>
            </a:r>
            <a:r>
              <a:rPr lang="zh-CN" altLang="zh-CN" sz="2400" dirty="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单击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图标，创建新图层，然后在所有现有布局视口中将其冻结。可以在“模型”选项卡或布局选项卡上访问此按钮</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b="1" dirty="0" smtClean="0">
                <a:latin typeface="宋体" pitchFamily="2" charset="-122"/>
                <a:ea typeface="宋体" pitchFamily="2" charset="-122"/>
              </a:rPr>
              <a:t>    设置</a:t>
            </a:r>
            <a:r>
              <a:rPr lang="zh-CN" altLang="en-US" sz="2400" b="1" dirty="0">
                <a:latin typeface="宋体" pitchFamily="2" charset="-122"/>
                <a:ea typeface="宋体" pitchFamily="2" charset="-122"/>
              </a:rPr>
              <a:t>三</a:t>
            </a:r>
            <a:r>
              <a:rPr lang="zh-CN" altLang="en-US" sz="2400" dirty="0">
                <a:latin typeface="宋体" pitchFamily="2" charset="-122"/>
                <a:ea typeface="宋体" pitchFamily="2" charset="-122"/>
              </a:rPr>
              <a:t>： </a:t>
            </a:r>
            <a:r>
              <a:rPr lang="zh-CN" altLang="en-US" sz="2400" dirty="0" smtClean="0">
                <a:latin typeface="宋体" pitchFamily="2" charset="-122"/>
                <a:ea typeface="宋体" pitchFamily="2" charset="-122"/>
              </a:rPr>
              <a:t>单击  </a:t>
            </a:r>
            <a:r>
              <a:rPr lang="zh-CN" altLang="en-US" sz="2400" dirty="0">
                <a:latin typeface="宋体" pitchFamily="2" charset="-122"/>
                <a:ea typeface="宋体" pitchFamily="2" charset="-122"/>
              </a:rPr>
              <a:t>图标，删除选定图层。只能删除未被参照的图层。参照的图层包括图层 “</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和“</a:t>
            </a:r>
            <a:r>
              <a:rPr lang="en-US" altLang="zh-CN" sz="2400" dirty="0" err="1">
                <a:latin typeface="宋体" pitchFamily="2" charset="-122"/>
                <a:ea typeface="宋体" pitchFamily="2" charset="-122"/>
              </a:rPr>
              <a:t>Defpoints</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、包含对象（包括块定义中的对象）的图层、当前图层以及依赖外部参照的图层。 局部打开图形中的图层也被视为已参照并且不能删除</a:t>
            </a:r>
            <a:r>
              <a:rPr lang="zh-CN" altLang="en-US" sz="2400" dirty="0" smtClean="0">
                <a:latin typeface="宋体" pitchFamily="2" charset="-122"/>
                <a:ea typeface="宋体" pitchFamily="2" charset="-122"/>
              </a:rPr>
              <a:t>。</a:t>
            </a:r>
            <a:endParaRPr lang="en-US" altLang="zh-CN" sz="2400" dirty="0">
              <a:latin typeface="宋体" pitchFamily="2" charset="-122"/>
              <a:ea typeface="宋体"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7931" y="854274"/>
            <a:ext cx="200025" cy="1905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4198" y="3428998"/>
            <a:ext cx="219075" cy="180975"/>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404" y="4509120"/>
            <a:ext cx="190500" cy="171450"/>
          </a:xfrm>
          <a:prstGeom prst="rect">
            <a:avLst/>
          </a:prstGeom>
        </p:spPr>
      </p:pic>
    </p:spTree>
    <p:extLst>
      <p:ext uri="{BB962C8B-B14F-4D97-AF65-F5344CB8AC3E}">
        <p14:creationId xmlns:p14="http://schemas.microsoft.com/office/powerpoint/2010/main" val="31070462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24989" y="332656"/>
            <a:ext cx="7200800" cy="5632311"/>
          </a:xfrm>
          <a:prstGeom prst="rect">
            <a:avLst/>
          </a:prstGeom>
          <a:no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四</a:t>
            </a:r>
            <a:r>
              <a:rPr lang="zh-CN" altLang="zh-CN" sz="2400" dirty="0">
                <a:latin typeface="宋体" panose="02010600030101010101" pitchFamily="2" charset="-122"/>
                <a:ea typeface="宋体" panose="02010600030101010101" pitchFamily="2" charset="-122"/>
              </a:rPr>
              <a:t>： 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图标</a:t>
            </a:r>
            <a:r>
              <a:rPr lang="zh-CN" altLang="zh-CN" sz="2400" dirty="0">
                <a:latin typeface="宋体" panose="02010600030101010101" pitchFamily="2" charset="-122"/>
                <a:ea typeface="宋体" panose="02010600030101010101" pitchFamily="2" charset="-122"/>
              </a:rPr>
              <a:t>，将选定图层设置为当前图层。将在当前图层上绘制创建的对象。</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五</a:t>
            </a:r>
            <a:r>
              <a:rPr lang="zh-CN" altLang="zh-CN" sz="2400" dirty="0">
                <a:latin typeface="宋体" panose="02010600030101010101" pitchFamily="2" charset="-122"/>
                <a:ea typeface="宋体" panose="02010600030101010101" pitchFamily="2" charset="-122"/>
              </a:rPr>
              <a:t>： 打开</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关闭：单击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，可以打开和关闭图层。</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打开</a:t>
            </a:r>
            <a:r>
              <a:rPr lang="zh-CN" altLang="zh-CN" sz="2400" dirty="0">
                <a:latin typeface="宋体" panose="02010600030101010101" pitchFamily="2" charset="-122"/>
                <a:ea typeface="宋体" panose="02010600030101010101" pitchFamily="2" charset="-122"/>
              </a:rPr>
              <a:t>：可显示、打印和重生成图层上的对象。</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关闭</a:t>
            </a:r>
            <a:r>
              <a:rPr lang="zh-CN" altLang="zh-CN" sz="2400" dirty="0">
                <a:latin typeface="宋体" panose="02010600030101010101" pitchFamily="2" charset="-122"/>
                <a:ea typeface="宋体" panose="02010600030101010101" pitchFamily="2" charset="-122"/>
              </a:rPr>
              <a:t>：不显示和打印图层上的对象。</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六</a:t>
            </a:r>
            <a:r>
              <a:rPr lang="zh-CN" altLang="zh-CN" sz="2400" dirty="0">
                <a:latin typeface="宋体" panose="02010600030101010101" pitchFamily="2" charset="-122"/>
                <a:ea typeface="宋体" panose="02010600030101010101" pitchFamily="2" charset="-122"/>
              </a:rPr>
              <a:t>：解冻</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冻结：单击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，可以冻结和解冻图层。</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解冻</a:t>
            </a:r>
            <a:r>
              <a:rPr lang="zh-CN" altLang="zh-CN" sz="2400" dirty="0">
                <a:latin typeface="宋体" panose="02010600030101010101" pitchFamily="2" charset="-122"/>
                <a:ea typeface="宋体" panose="02010600030101010101" pitchFamily="2" charset="-122"/>
              </a:rPr>
              <a:t>：可显示和打印图层上的对象。 </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冻结</a:t>
            </a:r>
            <a:r>
              <a:rPr lang="zh-CN" altLang="zh-CN" sz="2400" dirty="0">
                <a:latin typeface="宋体" panose="02010600030101010101" pitchFamily="2" charset="-122"/>
                <a:ea typeface="宋体" panose="02010600030101010101" pitchFamily="2" charset="-122"/>
              </a:rPr>
              <a:t>：不显示和打印图层上的对象。</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冻结</a:t>
            </a:r>
            <a:r>
              <a:rPr lang="zh-CN" altLang="zh-CN" sz="2400" dirty="0">
                <a:latin typeface="宋体" panose="02010600030101010101" pitchFamily="2" charset="-122"/>
                <a:ea typeface="宋体" panose="02010600030101010101" pitchFamily="2" charset="-122"/>
              </a:rPr>
              <a:t>所有视口中选定的图层，包括“模型”选项卡。可以冻结图层来提高 “</a:t>
            </a:r>
            <a:r>
              <a:rPr lang="en-US" altLang="zh-CN" sz="2400" dirty="0">
                <a:latin typeface="宋体" panose="02010600030101010101" pitchFamily="2" charset="-122"/>
                <a:ea typeface="宋体" panose="02010600030101010101" pitchFamily="2" charset="-122"/>
              </a:rPr>
              <a:t>Zoom</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Pan</a:t>
            </a:r>
            <a:r>
              <a:rPr lang="zh-CN" altLang="zh-CN" sz="2400" dirty="0">
                <a:latin typeface="宋体" panose="02010600030101010101" pitchFamily="2" charset="-122"/>
                <a:ea typeface="宋体" panose="02010600030101010101" pitchFamily="2" charset="-122"/>
              </a:rPr>
              <a:t>” 和其他若干操作的运行速度，提高对象选择性能并减少复杂图形的重生成</a:t>
            </a:r>
            <a:r>
              <a:rPr lang="zh-CN" altLang="zh-CN" sz="2400" dirty="0" smtClean="0">
                <a:latin typeface="宋体" panose="02010600030101010101" pitchFamily="2" charset="-122"/>
                <a:ea typeface="宋体" panose="02010600030101010101" pitchFamily="2" charset="-122"/>
              </a:rPr>
              <a:t>时间。</a:t>
            </a:r>
          </a:p>
          <a:p>
            <a:r>
              <a:rPr lang="en-US" altLang="zh-CN" sz="2400" dirty="0" smtClean="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332656"/>
            <a:ext cx="190500" cy="161925"/>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721406" y="1032711"/>
            <a:ext cx="218746" cy="23333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20011" y="2564904"/>
            <a:ext cx="301395" cy="229634"/>
          </a:xfrm>
          <a:prstGeom prst="rect">
            <a:avLst/>
          </a:prstGeom>
        </p:spPr>
      </p:pic>
    </p:spTree>
    <p:extLst>
      <p:ext uri="{BB962C8B-B14F-4D97-AF65-F5344CB8AC3E}">
        <p14:creationId xmlns:p14="http://schemas.microsoft.com/office/powerpoint/2010/main" val="4039247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94131" y="260648"/>
            <a:ext cx="8100392" cy="6001643"/>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将不会显示、打印、消隐、渲染或重生成冻结图层上的对象。</a:t>
            </a:r>
          </a:p>
          <a:p>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冻结希望长期不可见的图层。如果计划经常切换可见性设置，请使用“开</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关”设置，以避免重生成图形。可以在所有视口、当前布局视口或新的布局视口中（在其被创建时）冻结某一个图层</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七</a:t>
            </a:r>
            <a:r>
              <a:rPr lang="zh-CN" altLang="zh-CN" sz="2400" dirty="0">
                <a:latin typeface="宋体" panose="02010600030101010101" pitchFamily="2" charset="-122"/>
                <a:ea typeface="宋体" panose="02010600030101010101" pitchFamily="2" charset="-122"/>
              </a:rPr>
              <a:t>： 解锁</a:t>
            </a:r>
            <a:r>
              <a:rPr lang="en-US" altLang="zh-CN" sz="2400" dirty="0">
                <a:latin typeface="宋体" panose="02010600030101010101" pitchFamily="2" charset="-122"/>
                <a:ea typeface="宋体" panose="02010600030101010101" pitchFamily="2" charset="-122"/>
              </a:rPr>
              <a:t>/</a:t>
            </a:r>
            <a:r>
              <a:rPr lang="zh-CN" altLang="zh-CN" sz="2400" dirty="0" smtClean="0">
                <a:latin typeface="宋体" panose="02010600030101010101" pitchFamily="2" charset="-122"/>
                <a:ea typeface="宋体" panose="02010600030101010101" pitchFamily="2" charset="-122"/>
              </a:rPr>
              <a:t>锁定</a:t>
            </a:r>
            <a:r>
              <a:rPr lang="zh-CN" altLang="en-US" sz="2400" dirty="0">
                <a:latin typeface="宋体" panose="02010600030101010101" pitchFamily="2" charset="-122"/>
                <a:ea typeface="宋体" panose="02010600030101010101" pitchFamily="2" charset="-122"/>
              </a:rPr>
              <a:t>：</a:t>
            </a:r>
            <a:r>
              <a:rPr lang="zh-CN" altLang="zh-CN" sz="2400" dirty="0" smtClean="0">
                <a:latin typeface="宋体" panose="02010600030101010101" pitchFamily="2" charset="-122"/>
                <a:ea typeface="宋体" panose="02010600030101010101" pitchFamily="2" charset="-122"/>
              </a:rPr>
              <a:t>单击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位置，可以锁定和解锁图层。</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锁定</a:t>
            </a:r>
            <a:r>
              <a:rPr lang="zh-CN" altLang="zh-CN" sz="2400" dirty="0">
                <a:latin typeface="宋体" panose="02010600030101010101" pitchFamily="2" charset="-122"/>
                <a:ea typeface="宋体" panose="02010600030101010101" pitchFamily="2" charset="-122"/>
              </a:rPr>
              <a:t>：不能修改图层上的任何对象。仍可以将对象捕捉应用到锁定图层上的对象，并可以执行不修改这些对象的其他操作。</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解锁</a:t>
            </a:r>
            <a:r>
              <a:rPr lang="zh-CN" altLang="zh-CN" sz="2400" dirty="0">
                <a:latin typeface="宋体" panose="02010600030101010101" pitchFamily="2" charset="-122"/>
                <a:ea typeface="宋体" panose="02010600030101010101" pitchFamily="2" charset="-122"/>
              </a:rPr>
              <a:t>：可以修改图层上的对象</a:t>
            </a:r>
            <a:r>
              <a:rPr lang="zh-CN" altLang="zh-CN" sz="2400" dirty="0" smtClean="0"/>
              <a:t>。</a:t>
            </a:r>
            <a:endParaRPr lang="en-US" altLang="zh-CN" sz="2400" dirty="0" smtClean="0"/>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八</a:t>
            </a:r>
            <a:r>
              <a:rPr lang="zh-CN" altLang="zh-CN" sz="2400" dirty="0">
                <a:latin typeface="宋体" panose="02010600030101010101" pitchFamily="2" charset="-122"/>
                <a:ea typeface="宋体" panose="02010600030101010101" pitchFamily="2" charset="-122"/>
              </a:rPr>
              <a:t>： 颜色：单击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，为每个图层设置不同的颜色。颜色是图层便于区分的彩色标签。单击颜色名可以显示“选择颜色”对话框</a:t>
            </a:r>
            <a:endParaRPr lang="zh-CN" altLang="zh-CN" sz="2400" dirty="0"/>
          </a:p>
          <a:p>
            <a:endParaRPr lang="zh-CN" altLang="zh-CN" sz="24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0798" y="2626319"/>
            <a:ext cx="213024" cy="16230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8401" y="4732308"/>
            <a:ext cx="571853" cy="316024"/>
          </a:xfrm>
          <a:prstGeom prst="rect">
            <a:avLst/>
          </a:prstGeom>
        </p:spPr>
      </p:pic>
    </p:spTree>
    <p:extLst>
      <p:ext uri="{BB962C8B-B14F-4D97-AF65-F5344CB8AC3E}">
        <p14:creationId xmlns:p14="http://schemas.microsoft.com/office/powerpoint/2010/main" val="1214646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1600" y="4790678"/>
            <a:ext cx="8172400" cy="1384995"/>
          </a:xfrm>
          <a:prstGeom prst="rect">
            <a:avLst/>
          </a:prstGeom>
          <a:noFill/>
        </p:spPr>
        <p:txBody>
          <a:bodyPr wrap="square" rtlCol="0">
            <a:spAutoFit/>
          </a:bodyPr>
          <a:lstStyle/>
          <a:p>
            <a:pPr indent="457200"/>
            <a:r>
              <a:rPr lang="zh-CN" altLang="en-US" dirty="0" smtClean="0">
                <a:latin typeface="宋体" pitchFamily="2" charset="-122"/>
                <a:ea typeface="宋体" pitchFamily="2" charset="-122"/>
              </a:rPr>
              <a:t>                   图</a:t>
            </a:r>
            <a:r>
              <a:rPr lang="en-US" altLang="zh-CN" dirty="0">
                <a:latin typeface="宋体" pitchFamily="2" charset="-122"/>
                <a:ea typeface="宋体" pitchFamily="2" charset="-122"/>
              </a:rPr>
              <a:t>6-1  </a:t>
            </a:r>
            <a:r>
              <a:rPr lang="zh-CN" altLang="en-US" dirty="0">
                <a:latin typeface="宋体" pitchFamily="2" charset="-122"/>
                <a:ea typeface="宋体" pitchFamily="2" charset="-122"/>
              </a:rPr>
              <a:t>对象</a:t>
            </a:r>
            <a:r>
              <a:rPr lang="zh-CN" altLang="en-US" dirty="0" smtClean="0">
                <a:latin typeface="宋体" pitchFamily="2" charset="-122"/>
                <a:ea typeface="宋体" pitchFamily="2" charset="-122"/>
              </a:rPr>
              <a:t>捕捉</a:t>
            </a:r>
            <a:endParaRPr lang="en-US" altLang="zh-CN" dirty="0" smtClean="0">
              <a:latin typeface="宋体" pitchFamily="2" charset="-122"/>
              <a:ea typeface="宋体" pitchFamily="2" charset="-122"/>
            </a:endParaRPr>
          </a:p>
          <a:p>
            <a:pPr indent="457200"/>
            <a:endParaRPr lang="en-US" altLang="zh-CN" dirty="0">
              <a:latin typeface="宋体" pitchFamily="2" charset="-122"/>
              <a:ea typeface="宋体" pitchFamily="2" charset="-122"/>
            </a:endParaRPr>
          </a:p>
          <a:p>
            <a:pPr indent="457200"/>
            <a:r>
              <a:rPr lang="zh-CN" altLang="en-US" sz="2400" dirty="0" smtClean="0">
                <a:latin typeface="宋体" pitchFamily="2" charset="-122"/>
                <a:ea typeface="宋体" pitchFamily="2" charset="-122"/>
              </a:rPr>
              <a:t> 如</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6-1</a:t>
            </a:r>
            <a:r>
              <a:rPr lang="zh-CN" altLang="en-US" sz="2400" dirty="0">
                <a:latin typeface="宋体" pitchFamily="2" charset="-122"/>
                <a:ea typeface="宋体" pitchFamily="2" charset="-122"/>
              </a:rPr>
              <a:t>所示，列出可以在执行对象捕捉时打开的</a:t>
            </a:r>
            <a:r>
              <a:rPr lang="zh-CN" altLang="en-US" sz="2400" dirty="0" smtClean="0">
                <a:latin typeface="宋体" pitchFamily="2" charset="-122"/>
                <a:ea typeface="宋体" pitchFamily="2" charset="-122"/>
              </a:rPr>
              <a:t>对象捕捉模式</a:t>
            </a:r>
            <a:r>
              <a:rPr lang="zh-CN" altLang="en-US" sz="2400" dirty="0">
                <a:latin typeface="宋体" pitchFamily="2" charset="-122"/>
                <a:ea typeface="宋体" pitchFamily="2" charset="-122"/>
              </a:rPr>
              <a:t>。</a:t>
            </a:r>
            <a:endParaRPr lang="zh-CN" altLang="en-US" sz="2400" dirty="0" smtClean="0">
              <a:latin typeface="宋体" pitchFamily="2" charset="-122"/>
              <a:ea typeface="宋体" pitchFamily="2"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466328"/>
            <a:ext cx="4848225" cy="4219575"/>
          </a:xfrm>
          <a:prstGeom prst="rect">
            <a:avLst/>
          </a:prstGeom>
        </p:spPr>
      </p:pic>
    </p:spTree>
    <p:extLst>
      <p:ext uri="{BB962C8B-B14F-4D97-AF65-F5344CB8AC3E}">
        <p14:creationId xmlns:p14="http://schemas.microsoft.com/office/powerpoint/2010/main" val="25515984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13165"/>
            <a:ext cx="8208912" cy="1938992"/>
          </a:xfrm>
          <a:prstGeom prst="rect">
            <a:avLst/>
          </a:prstGeom>
          <a:no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九</a:t>
            </a:r>
            <a:r>
              <a:rPr lang="zh-CN" altLang="zh-CN" sz="2400" dirty="0">
                <a:latin typeface="宋体" panose="02010600030101010101" pitchFamily="2" charset="-122"/>
                <a:ea typeface="宋体" panose="02010600030101010101" pitchFamily="2" charset="-122"/>
              </a:rPr>
              <a:t>： 线型：</a:t>
            </a:r>
            <a:r>
              <a:rPr lang="zh-CN" altLang="zh-CN" sz="2400" dirty="0" smtClean="0">
                <a:latin typeface="宋体" panose="02010600030101010101" pitchFamily="2" charset="-122"/>
                <a:ea typeface="宋体" panose="02010600030101010101" pitchFamily="2" charset="-122"/>
              </a:rPr>
              <a:t>单击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位置，可以弹出“选择线型”对话框，如图</a:t>
            </a:r>
            <a:r>
              <a:rPr lang="en-US" altLang="zh-CN" sz="2400" dirty="0">
                <a:latin typeface="宋体" panose="02010600030101010101" pitchFamily="2" charset="-122"/>
                <a:ea typeface="宋体" panose="02010600030101010101" pitchFamily="2" charset="-122"/>
              </a:rPr>
              <a:t>6-22</a:t>
            </a:r>
            <a:r>
              <a:rPr lang="zh-CN" altLang="zh-CN" sz="2400" dirty="0">
                <a:latin typeface="宋体" panose="02010600030101010101" pitchFamily="2" charset="-122"/>
                <a:ea typeface="宋体" panose="02010600030101010101" pitchFamily="2" charset="-122"/>
              </a:rPr>
              <a:t>所示。默认情况下显示的只有一种线型，单击如图</a:t>
            </a:r>
            <a:r>
              <a:rPr lang="en-US" altLang="zh-CN" sz="2400" dirty="0">
                <a:latin typeface="宋体" panose="02010600030101010101" pitchFamily="2" charset="-122"/>
                <a:ea typeface="宋体" panose="02010600030101010101" pitchFamily="2" charset="-122"/>
              </a:rPr>
              <a:t>6-22</a:t>
            </a:r>
            <a:r>
              <a:rPr lang="zh-CN" altLang="zh-CN" sz="2400" dirty="0">
                <a:latin typeface="宋体" panose="02010600030101010101" pitchFamily="2" charset="-122"/>
                <a:ea typeface="宋体" panose="02010600030101010101" pitchFamily="2" charset="-122"/>
              </a:rPr>
              <a:t>所示的</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图标</a:t>
            </a:r>
            <a:r>
              <a:rPr lang="zh-CN" altLang="zh-CN" sz="2400" dirty="0">
                <a:latin typeface="宋体" panose="02010600030101010101" pitchFamily="2" charset="-122"/>
                <a:ea typeface="宋体" panose="02010600030101010101" pitchFamily="2" charset="-122"/>
              </a:rPr>
              <a:t>，弹出如图</a:t>
            </a:r>
            <a:r>
              <a:rPr lang="en-US" altLang="zh-CN" sz="2400" dirty="0">
                <a:latin typeface="宋体" panose="02010600030101010101" pitchFamily="2" charset="-122"/>
                <a:ea typeface="宋体" panose="02010600030101010101" pitchFamily="2" charset="-122"/>
              </a:rPr>
              <a:t>6-23</a:t>
            </a:r>
            <a:r>
              <a:rPr lang="zh-CN" altLang="zh-CN" sz="2400" dirty="0">
                <a:latin typeface="宋体" panose="02010600030101010101" pitchFamily="2" charset="-122"/>
                <a:ea typeface="宋体" panose="02010600030101010101" pitchFamily="2" charset="-122"/>
              </a:rPr>
              <a:t>所示对话框，选择需要的一种线型，单击确定，返回图</a:t>
            </a:r>
            <a:r>
              <a:rPr lang="en-US" altLang="zh-CN" sz="2400" dirty="0">
                <a:latin typeface="宋体" panose="02010600030101010101" pitchFamily="2" charset="-122"/>
                <a:ea typeface="宋体" panose="02010600030101010101" pitchFamily="2" charset="-122"/>
              </a:rPr>
              <a:t>6-22</a:t>
            </a:r>
            <a:r>
              <a:rPr lang="zh-CN" altLang="zh-CN" sz="2400" dirty="0">
                <a:latin typeface="宋体" panose="02010600030101010101" pitchFamily="2" charset="-122"/>
                <a:ea typeface="宋体" panose="02010600030101010101" pitchFamily="2" charset="-122"/>
              </a:rPr>
              <a:t>，单击选择的线型，确定，返回图层管理对话框，就完成了线型的设置。</a:t>
            </a:r>
            <a:endParaRPr lang="zh-CN" altLang="en-US" sz="2400" dirty="0">
              <a:latin typeface="宋体" pitchFamily="2" charset="-122"/>
              <a:ea typeface="宋体" pitchFamily="2"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8763" y="268269"/>
            <a:ext cx="747333" cy="18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0664" y="988237"/>
            <a:ext cx="788717" cy="1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291" y="2348154"/>
            <a:ext cx="4982179" cy="2734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563888" y="5301208"/>
            <a:ext cx="2074968"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6-22  </a:t>
            </a:r>
            <a:r>
              <a:rPr lang="zh-CN" altLang="zh-CN" dirty="0">
                <a:latin typeface="宋体" panose="02010600030101010101" pitchFamily="2" charset="-122"/>
                <a:ea typeface="宋体" panose="02010600030101010101" pitchFamily="2" charset="-122"/>
              </a:rPr>
              <a:t>选择线型</a:t>
            </a:r>
          </a:p>
        </p:txBody>
      </p:sp>
    </p:spTree>
    <p:extLst>
      <p:ext uri="{BB962C8B-B14F-4D97-AF65-F5344CB8AC3E}">
        <p14:creationId xmlns:p14="http://schemas.microsoft.com/office/powerpoint/2010/main" val="30459640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3855531"/>
            <a:ext cx="2376264" cy="646331"/>
          </a:xfrm>
          <a:prstGeom prst="rect">
            <a:avLst/>
          </a:prstGeom>
          <a:noFill/>
        </p:spPr>
        <p:txBody>
          <a:bodyPr wrap="square" rtlCol="0">
            <a:spAutoFit/>
          </a:bodyPr>
          <a:lstStyle/>
          <a:p>
            <a:endParaRPr lang="zh-CN" altLang="en-US" dirty="0"/>
          </a:p>
          <a:p>
            <a:r>
              <a:rPr lang="zh-CN" altLang="en-US" b="1" dirty="0">
                <a:latin typeface="宋体" panose="02010600030101010101" pitchFamily="2" charset="-122"/>
                <a:ea typeface="宋体" panose="02010600030101010101" pitchFamily="2" charset="-122"/>
              </a:rPr>
              <a:t>图</a:t>
            </a:r>
            <a:r>
              <a:rPr lang="en-US" altLang="zh-CN" b="1" dirty="0">
                <a:latin typeface="宋体" panose="02010600030101010101" pitchFamily="2" charset="-122"/>
                <a:ea typeface="宋体" panose="02010600030101010101" pitchFamily="2" charset="-122"/>
              </a:rPr>
              <a:t>6-23  </a:t>
            </a:r>
            <a:r>
              <a:rPr lang="zh-CN" altLang="en-US" b="1" dirty="0">
                <a:latin typeface="宋体" panose="02010600030101010101" pitchFamily="2" charset="-122"/>
                <a:ea typeface="宋体" panose="02010600030101010101" pitchFamily="2" charset="-122"/>
              </a:rPr>
              <a:t>加载</a:t>
            </a:r>
            <a:r>
              <a:rPr lang="zh-CN" altLang="en-US" b="1" dirty="0" smtClean="0">
                <a:latin typeface="宋体" panose="02010600030101010101" pitchFamily="2" charset="-122"/>
                <a:ea typeface="宋体" panose="02010600030101010101" pitchFamily="2" charset="-122"/>
              </a:rPr>
              <a:t>线型</a:t>
            </a:r>
            <a:endParaRPr lang="zh-CN" altLang="en-US" dirty="0">
              <a:latin typeface="宋体" pitchFamily="2" charset="-122"/>
              <a:ea typeface="宋体" pitchFamily="2"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156739"/>
            <a:ext cx="428745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8774" y="1124744"/>
            <a:ext cx="2161792" cy="2689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277422" y="4178697"/>
            <a:ext cx="1944216" cy="369332"/>
          </a:xfrm>
          <a:prstGeom prst="rect">
            <a:avLst/>
          </a:prstGeom>
          <a:noFill/>
        </p:spPr>
        <p:txBody>
          <a:bodyPr wrap="square" rtlCol="0">
            <a:spAutoFit/>
          </a:bodyPr>
          <a:lstStyle/>
          <a:p>
            <a:r>
              <a:rPr lang="zh-CN" altLang="zh-CN" dirty="0"/>
              <a:t>图</a:t>
            </a:r>
            <a:r>
              <a:rPr lang="en-US" altLang="zh-CN" dirty="0"/>
              <a:t>6-24  </a:t>
            </a:r>
            <a:r>
              <a:rPr lang="zh-CN" altLang="zh-CN" dirty="0"/>
              <a:t>加载线型</a:t>
            </a:r>
          </a:p>
        </p:txBody>
      </p:sp>
    </p:spTree>
    <p:extLst>
      <p:ext uri="{BB962C8B-B14F-4D97-AF65-F5344CB8AC3E}">
        <p14:creationId xmlns:p14="http://schemas.microsoft.com/office/powerpoint/2010/main" val="42412917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35101" y="2996952"/>
            <a:ext cx="6192688" cy="369332"/>
          </a:xfrm>
          <a:prstGeom prst="rect">
            <a:avLst/>
          </a:prstGeom>
          <a:noFill/>
        </p:spPr>
        <p:txBody>
          <a:bodyPr wrap="square" rtlCol="0">
            <a:spAutoFit/>
          </a:bodyPr>
          <a:lstStyle/>
          <a:p>
            <a:r>
              <a:rPr lang="en-US" altLang="zh-CN" dirty="0" smtClean="0">
                <a:latin typeface="Times New Roman" pitchFamily="18" charset="0"/>
                <a:ea typeface="宋体" pitchFamily="2" charset="-122"/>
                <a:cs typeface="Times New Roman" pitchFamily="18" charset="0"/>
              </a:rPr>
              <a:t>              </a:t>
            </a:r>
            <a:endParaRPr lang="zh-CN" altLang="en-US" dirty="0">
              <a:latin typeface="Times New Roman" pitchFamily="18" charset="0"/>
              <a:ea typeface="宋体" pitchFamily="2" charset="-122"/>
              <a:cs typeface="Times New Roman" pitchFamily="18" charset="0"/>
            </a:endParaRPr>
          </a:p>
        </p:txBody>
      </p:sp>
      <p:sp>
        <p:nvSpPr>
          <p:cNvPr id="7" name="TextBox 6"/>
          <p:cNvSpPr txBox="1"/>
          <p:nvPr/>
        </p:nvSpPr>
        <p:spPr>
          <a:xfrm>
            <a:off x="1331640" y="162967"/>
            <a:ext cx="7056784" cy="5632311"/>
          </a:xfrm>
          <a:prstGeom prst="rect">
            <a:avLst/>
          </a:prstGeom>
          <a:no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十</a:t>
            </a:r>
            <a:r>
              <a:rPr lang="zh-CN" altLang="zh-CN" sz="2400" dirty="0">
                <a:latin typeface="宋体" panose="02010600030101010101" pitchFamily="2" charset="-122"/>
                <a:ea typeface="宋体" panose="02010600030101010101" pitchFamily="2" charset="-122"/>
              </a:rPr>
              <a:t>： 线宽：单击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，弹出线宽对话框，可以为每个图层设置不同的线宽，如图</a:t>
            </a:r>
            <a:r>
              <a:rPr lang="en-US" altLang="zh-CN" sz="2400" dirty="0">
                <a:latin typeface="宋体" panose="02010600030101010101" pitchFamily="2" charset="-122"/>
                <a:ea typeface="宋体" panose="02010600030101010101" pitchFamily="2" charset="-122"/>
              </a:rPr>
              <a:t>6-24</a:t>
            </a:r>
            <a:r>
              <a:rPr lang="zh-CN" altLang="zh-CN" sz="2400" dirty="0">
                <a:latin typeface="宋体" panose="02010600030101010101" pitchFamily="2" charset="-122"/>
                <a:ea typeface="宋体" panose="02010600030101010101" pitchFamily="2" charset="-122"/>
              </a:rPr>
              <a:t>所示。</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十一</a:t>
            </a:r>
            <a:r>
              <a:rPr lang="zh-CN" altLang="zh-CN" sz="2400" dirty="0">
                <a:latin typeface="宋体" panose="02010600030101010101" pitchFamily="2" charset="-122"/>
                <a:ea typeface="宋体" panose="02010600030101010101" pitchFamily="2" charset="-122"/>
              </a:rPr>
              <a:t>：透明度：点击透明度处默认的值“</a:t>
            </a:r>
            <a:r>
              <a:rPr lang="en-US" altLang="zh-CN" sz="2400" dirty="0">
                <a:latin typeface="宋体" panose="02010600030101010101" pitchFamily="2" charset="-122"/>
                <a:ea typeface="宋体" panose="02010600030101010101" pitchFamily="2" charset="-122"/>
              </a:rPr>
              <a:t>0</a:t>
            </a:r>
            <a:r>
              <a:rPr lang="zh-CN" altLang="zh-CN" sz="2400" dirty="0">
                <a:latin typeface="宋体" panose="02010600030101010101" pitchFamily="2" charset="-122"/>
                <a:ea typeface="宋体" panose="02010600030101010101" pitchFamily="2" charset="-122"/>
              </a:rPr>
              <a:t>”，弹出透明度对话框，可以设置图层对象的透明度。这是</a:t>
            </a:r>
            <a:r>
              <a:rPr lang="en-US" altLang="zh-CN" sz="2400" dirty="0">
                <a:latin typeface="宋体" panose="02010600030101010101" pitchFamily="2" charset="-122"/>
                <a:ea typeface="宋体" panose="02010600030101010101" pitchFamily="2" charset="-122"/>
              </a:rPr>
              <a:t>AutoCAD2011</a:t>
            </a:r>
            <a:r>
              <a:rPr lang="zh-CN" altLang="zh-CN" sz="2400" dirty="0">
                <a:latin typeface="宋体" panose="02010600030101010101" pitchFamily="2" charset="-122"/>
                <a:ea typeface="宋体" panose="02010600030101010101" pitchFamily="2" charset="-122"/>
              </a:rPr>
              <a:t>以来新增加的功能。</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十二</a:t>
            </a:r>
            <a:r>
              <a:rPr lang="zh-CN" altLang="zh-CN" sz="2400" dirty="0">
                <a:latin typeface="宋体" panose="02010600030101010101" pitchFamily="2" charset="-122"/>
                <a:ea typeface="宋体" panose="02010600030101010101" pitchFamily="2" charset="-122"/>
              </a:rPr>
              <a:t>： 打印样式：单击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，更改与选定图层关联的打印样式。如果正在使用颜色相关打印样式（</a:t>
            </a:r>
            <a:r>
              <a:rPr lang="en-US" altLang="zh-CN" sz="2400" dirty="0" err="1">
                <a:latin typeface="宋体" panose="02010600030101010101" pitchFamily="2" charset="-122"/>
                <a:ea typeface="宋体" panose="02010600030101010101" pitchFamily="2" charset="-122"/>
              </a:rPr>
              <a:t>Pstlyepolicy</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系统变量设置为</a:t>
            </a:r>
            <a:r>
              <a:rPr lang="en-US" altLang="zh-CN" sz="2400" dirty="0">
                <a:latin typeface="宋体" panose="02010600030101010101" pitchFamily="2" charset="-122"/>
                <a:ea typeface="宋体" panose="02010600030101010101" pitchFamily="2" charset="-122"/>
              </a:rPr>
              <a:t> 1</a:t>
            </a:r>
            <a:r>
              <a:rPr lang="zh-CN" altLang="zh-CN" sz="2400" dirty="0">
                <a:latin typeface="宋体" panose="02010600030101010101" pitchFamily="2" charset="-122"/>
                <a:ea typeface="宋体" panose="02010600030101010101" pitchFamily="2" charset="-122"/>
              </a:rPr>
              <a:t>），则无法更改与图层关联的打印样式。单击打印样式可以显示“选择打印样式”对话框。</a:t>
            </a:r>
          </a:p>
          <a:p>
            <a:r>
              <a:rPr lang="zh-CN" altLang="zh-CN" sz="2400" b="1" dirty="0">
                <a:latin typeface="宋体" panose="02010600030101010101" pitchFamily="2" charset="-122"/>
                <a:ea typeface="宋体" panose="02010600030101010101" pitchFamily="2" charset="-122"/>
              </a:rPr>
              <a:t>设置十三</a:t>
            </a:r>
            <a:r>
              <a:rPr lang="zh-CN" altLang="zh-CN" sz="2400" dirty="0">
                <a:latin typeface="宋体" panose="02010600030101010101" pitchFamily="2" charset="-122"/>
                <a:ea typeface="宋体" panose="02010600030101010101" pitchFamily="2" charset="-122"/>
              </a:rPr>
              <a:t>： 打印：单击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，控制是否打印选定图层。即使关闭图层的打印，仍将显示该图层上的对象。将不会打印已关闭或冻结的图层，而不管“打印”设置</a:t>
            </a:r>
            <a:r>
              <a:rPr lang="zh-CN" altLang="zh-CN" sz="2400" dirty="0" smtClean="0">
                <a:latin typeface="宋体" panose="02010600030101010101" pitchFamily="2" charset="-122"/>
                <a:ea typeface="宋体" panose="02010600030101010101" pitchFamily="2" charset="-122"/>
              </a:rPr>
              <a:t>。</a:t>
            </a:r>
            <a:endParaRPr lang="zh-CN" altLang="en-US" sz="2400" dirty="0">
              <a:latin typeface="宋体" pitchFamily="2" charset="-122"/>
              <a:ea typeface="宋体" pitchFamily="2"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32656"/>
            <a:ext cx="827958" cy="228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2058" y="2529587"/>
            <a:ext cx="648072" cy="22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4383548"/>
            <a:ext cx="288032" cy="23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33514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4480" y="836712"/>
            <a:ext cx="7349812" cy="4154984"/>
          </a:xfrm>
          <a:prstGeom prst="rect">
            <a:avLst/>
          </a:prstGeom>
          <a:no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十四</a:t>
            </a:r>
            <a:r>
              <a:rPr lang="zh-CN" altLang="zh-CN" sz="2400" dirty="0">
                <a:latin typeface="宋体" panose="02010600030101010101" pitchFamily="2" charset="-122"/>
                <a:ea typeface="宋体" panose="02010600030101010101" pitchFamily="2" charset="-122"/>
              </a:rPr>
              <a:t>： 视口冻结（仅在布局选项卡上可用）：单击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位置，</a:t>
            </a:r>
            <a:r>
              <a:rPr lang="zh-CN" altLang="zh-CN" sz="2400" dirty="0">
                <a:latin typeface="宋体" panose="02010600030101010101" pitchFamily="2" charset="-122"/>
                <a:ea typeface="宋体" panose="02010600030101010101" pitchFamily="2" charset="-122"/>
              </a:rPr>
              <a:t>在当前布局视口中冻结选定的图层。可以在当前视口中冻结或解冻图层，而不影响其他视口中的图层可见性。</a:t>
            </a:r>
          </a:p>
          <a:p>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视口冻结”设置可替代图形中的“解冻”设置。即，如果图层在图形中处于解冻状态，则可以在当前视口中冻结该图层，但如果该图层在图形中处于冻结或关闭状态，则不能在当前视口中解冻该图层。当图层在图形中设置为“关”或“冻结”时不可见。</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zh-CN" altLang="zh-CN" sz="2400" b="1" dirty="0">
                <a:latin typeface="宋体" panose="02010600030101010101" pitchFamily="2" charset="-122"/>
                <a:ea typeface="宋体" panose="02010600030101010101" pitchFamily="2" charset="-122"/>
              </a:rPr>
              <a:t>十五</a:t>
            </a:r>
            <a:r>
              <a:rPr lang="zh-CN" altLang="zh-CN" sz="2400" dirty="0">
                <a:latin typeface="宋体" panose="02010600030101010101" pitchFamily="2" charset="-122"/>
                <a:ea typeface="宋体" panose="02010600030101010101" pitchFamily="2" charset="-122"/>
              </a:rPr>
              <a:t>： 说明：（可选）描述图层或图层过滤器</a:t>
            </a:r>
            <a:r>
              <a:rPr lang="zh-CN" altLang="zh-CN" sz="2400" dirty="0"/>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99" y="1340768"/>
            <a:ext cx="406633"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46898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3648" y="0"/>
            <a:ext cx="7128792" cy="6771084"/>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6.2.2</a:t>
            </a:r>
            <a:r>
              <a:rPr lang="zh-CN" altLang="zh-CN" sz="3200" dirty="0">
                <a:latin typeface="黑体" panose="02010609060101010101" pitchFamily="49" charset="-122"/>
                <a:ea typeface="黑体" panose="02010609060101010101" pitchFamily="49" charset="-122"/>
              </a:rPr>
              <a:t>图层面板</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利用</a:t>
            </a:r>
            <a:r>
              <a:rPr lang="en-US" altLang="zh-CN" sz="2400" dirty="0">
                <a:latin typeface="宋体" panose="02010600030101010101" pitchFamily="2" charset="-122"/>
                <a:ea typeface="宋体" panose="02010600030101010101" pitchFamily="2" charset="-122"/>
              </a:rPr>
              <a:t>Ribbon</a:t>
            </a:r>
            <a:r>
              <a:rPr lang="zh-CN" altLang="zh-CN" sz="2400" dirty="0">
                <a:latin typeface="宋体" panose="02010600030101010101" pitchFamily="2" charset="-122"/>
                <a:ea typeface="宋体" panose="02010600030101010101" pitchFamily="2" charset="-122"/>
              </a:rPr>
              <a:t>功能区的图层面板集中了图层操作的各种快捷工具，用户可以方便进行各种图层操作。如图</a:t>
            </a:r>
            <a:r>
              <a:rPr lang="en-US" altLang="zh-CN" sz="2400" dirty="0">
                <a:latin typeface="宋体" panose="02010600030101010101" pitchFamily="2" charset="-122"/>
                <a:ea typeface="宋体" panose="02010600030101010101" pitchFamily="2" charset="-122"/>
              </a:rPr>
              <a:t>6-25</a:t>
            </a:r>
            <a:r>
              <a:rPr lang="zh-CN" altLang="zh-CN" sz="2400" dirty="0">
                <a:latin typeface="宋体" panose="02010600030101010101" pitchFamily="2" charset="-122"/>
                <a:ea typeface="宋体" panose="02010600030101010101" pitchFamily="2" charset="-122"/>
              </a:rPr>
              <a:t>所示，与</a:t>
            </a:r>
            <a:r>
              <a:rPr lang="en-US" altLang="zh-CN" sz="2400" dirty="0">
                <a:latin typeface="宋体" panose="02010600030101010101" pitchFamily="2" charset="-122"/>
                <a:ea typeface="宋体" panose="02010600030101010101" pitchFamily="2" charset="-122"/>
              </a:rPr>
              <a:t>AutoCAD2008</a:t>
            </a:r>
            <a:r>
              <a:rPr lang="zh-CN" altLang="zh-CN" sz="2400" dirty="0">
                <a:latin typeface="宋体" panose="02010600030101010101" pitchFamily="2" charset="-122"/>
                <a:ea typeface="宋体" panose="02010600030101010101" pitchFamily="2" charset="-122"/>
              </a:rPr>
              <a:t>以前版本相比，除了常用的转换当前图层、执行图层的打开关闭、冻结解冻、锁定解锁等命令外，还添加了许多新的内容，如图</a:t>
            </a:r>
            <a:r>
              <a:rPr lang="en-US" altLang="zh-CN" sz="2400" dirty="0">
                <a:latin typeface="宋体" panose="02010600030101010101" pitchFamily="2" charset="-122"/>
                <a:ea typeface="宋体" panose="02010600030101010101" pitchFamily="2" charset="-122"/>
              </a:rPr>
              <a:t>6-25</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pPr algn="ctr"/>
            <a:r>
              <a:rPr lang="zh-CN" altLang="zh-CN" dirty="0" smtClean="0"/>
              <a:t>图</a:t>
            </a:r>
            <a:r>
              <a:rPr lang="en-US" altLang="zh-CN" dirty="0"/>
              <a:t>6-25  </a:t>
            </a:r>
            <a:r>
              <a:rPr lang="zh-CN" altLang="zh-CN" dirty="0"/>
              <a:t>图层面板</a:t>
            </a:r>
          </a:p>
          <a:p>
            <a:r>
              <a:rPr lang="zh-CN" altLang="en-US" sz="2400" dirty="0">
                <a:latin typeface="宋体" panose="02010600030101010101" pitchFamily="2" charset="-122"/>
                <a:ea typeface="宋体" panose="02010600030101010101" pitchFamily="2" charset="-122"/>
              </a:rPr>
              <a:t>点击如图</a:t>
            </a:r>
            <a:r>
              <a:rPr lang="en-US" altLang="zh-CN" sz="2400" dirty="0">
                <a:latin typeface="宋体" panose="02010600030101010101" pitchFamily="2" charset="-122"/>
                <a:ea typeface="宋体" panose="02010600030101010101" pitchFamily="2" charset="-122"/>
              </a:rPr>
              <a:t>6-25</a:t>
            </a:r>
            <a:r>
              <a:rPr lang="zh-CN" altLang="en-US" sz="2400" dirty="0">
                <a:latin typeface="宋体" panose="02010600030101010101" pitchFamily="2" charset="-122"/>
                <a:ea typeface="宋体" panose="02010600030101010101" pitchFamily="2" charset="-122"/>
              </a:rPr>
              <a:t>下方“图层”处还会展开很多关于图层的操作，读者可以自己研究一下，要想熟悉使用这些功能，要经过大量绘图练习</a:t>
            </a:r>
            <a:r>
              <a:rPr lang="zh-CN" altLang="en-US" sz="2400" dirty="0" smtClean="0">
                <a:latin typeface="宋体" panose="02010600030101010101" pitchFamily="2" charset="-122"/>
                <a:ea typeface="宋体" panose="02010600030101010101" pitchFamily="2" charset="-122"/>
              </a:rPr>
              <a:t>。</a:t>
            </a:r>
            <a:endParaRPr lang="en-US" altLang="zh-CN" sz="2400" dirty="0">
              <a:latin typeface="宋体" panose="02010600030101010101" pitchFamily="2" charset="-122"/>
              <a:ea typeface="宋体" panose="02010600030101010101" pitchFamily="2"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329" y="2924944"/>
            <a:ext cx="3204356" cy="2409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92200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328663"/>
            <a:ext cx="7250876" cy="452431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用户可以单击面板中的图标进行相应的设置和调整</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：单击 </a:t>
            </a:r>
            <a:r>
              <a:rPr lang="zh-CN" altLang="en-US" sz="2400" dirty="0" smtClean="0">
                <a:latin typeface="宋体" panose="02010600030101010101" pitchFamily="2" charset="-122"/>
                <a:ea typeface="宋体" panose="02010600030101010101" pitchFamily="2" charset="-122"/>
              </a:rPr>
              <a:t>  图标</a:t>
            </a:r>
            <a:r>
              <a:rPr lang="zh-CN" altLang="en-US" sz="2400" dirty="0">
                <a:latin typeface="宋体" panose="02010600030101010101" pitchFamily="2" charset="-122"/>
                <a:ea typeface="宋体" panose="02010600030101010101" pitchFamily="2" charset="-122"/>
              </a:rPr>
              <a:t>，图层特性。作用相当于执行</a:t>
            </a:r>
            <a:r>
              <a:rPr lang="en-US" altLang="zh-CN" sz="2400" dirty="0">
                <a:latin typeface="宋体" panose="02010600030101010101" pitchFamily="2" charset="-122"/>
                <a:ea typeface="宋体" panose="02010600030101010101" pitchFamily="2" charset="-122"/>
              </a:rPr>
              <a:t>La</a:t>
            </a:r>
            <a:r>
              <a:rPr lang="zh-CN" altLang="en-US" sz="2400" dirty="0">
                <a:latin typeface="宋体" panose="02010600030101010101" pitchFamily="2" charset="-122"/>
                <a:ea typeface="宋体" panose="02010600030101010101" pitchFamily="2" charset="-122"/>
              </a:rPr>
              <a:t>命令，可以打开图层特性管理器。</a:t>
            </a:r>
          </a:p>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：单击  </a:t>
            </a:r>
            <a:r>
              <a:rPr lang="zh-CN" altLang="en-US" sz="2400" dirty="0" smtClean="0">
                <a:latin typeface="宋体" panose="02010600030101010101" pitchFamily="2" charset="-122"/>
                <a:ea typeface="宋体" panose="02010600030101010101" pitchFamily="2" charset="-122"/>
              </a:rPr>
              <a:t> 图标</a:t>
            </a:r>
            <a:r>
              <a:rPr lang="zh-CN" altLang="en-US" sz="2400" dirty="0">
                <a:latin typeface="宋体" panose="02010600030101010101" pitchFamily="2" charset="-122"/>
                <a:ea typeface="宋体" panose="02010600030101010101" pitchFamily="2" charset="-122"/>
              </a:rPr>
              <a:t>，将对象的图层设为当前图层。作用是可以通过选定当前对象的图层设置为当前图层。</a:t>
            </a:r>
          </a:p>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：单击  </a:t>
            </a:r>
            <a:r>
              <a:rPr lang="zh-CN" altLang="en-US" sz="2400" dirty="0" smtClean="0">
                <a:latin typeface="宋体" panose="02010600030101010101" pitchFamily="2" charset="-122"/>
                <a:ea typeface="宋体" panose="02010600030101010101" pitchFamily="2" charset="-122"/>
              </a:rPr>
              <a:t> 图标</a:t>
            </a:r>
            <a:r>
              <a:rPr lang="zh-CN" altLang="en-US" sz="2400" dirty="0">
                <a:latin typeface="宋体" panose="02010600030101010101" pitchFamily="2" charset="-122"/>
                <a:ea typeface="宋体" panose="02010600030101010101" pitchFamily="2" charset="-122"/>
              </a:rPr>
              <a:t>，匹配。作用是将特定对象的图层更改为与目标图层相匹配。如果在错误的图层上创建了对象，利用单击该工具，选择错误对象，再单击正确图层参考对象，就可以将该对象更改到正确图层上。</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3647" y="980728"/>
            <a:ext cx="303693" cy="53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9309" y="1869143"/>
            <a:ext cx="288032"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7823" y="3031848"/>
            <a:ext cx="279517" cy="296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7223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7624" y="340995"/>
            <a:ext cx="7560840" cy="6001643"/>
          </a:xfrm>
          <a:prstGeom prst="rect">
            <a:avLst/>
          </a:prstGeom>
          <a:noFill/>
        </p:spPr>
        <p:txBody>
          <a:bodyPr wrap="square" rtlCol="0">
            <a:spAutoFit/>
          </a:bodyPr>
          <a:lstStyle/>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en-US" altLang="zh-CN" sz="2400" b="1" dirty="0">
                <a:latin typeface="宋体" panose="02010600030101010101" pitchFamily="2" charset="-122"/>
                <a:ea typeface="宋体" panose="02010600030101010101" pitchFamily="2" charset="-122"/>
              </a:rPr>
              <a:t>4</a:t>
            </a:r>
            <a:r>
              <a:rPr lang="zh-CN" altLang="zh-CN" sz="2400" b="1"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图标</a:t>
            </a:r>
            <a:r>
              <a:rPr lang="zh-CN" altLang="zh-CN" sz="2400" dirty="0">
                <a:latin typeface="宋体" panose="02010600030101010101" pitchFamily="2" charset="-122"/>
                <a:ea typeface="宋体" panose="02010600030101010101" pitchFamily="2" charset="-122"/>
              </a:rPr>
              <a:t>，上一个。作用是放弃对当前图层的上一个或上一组修改。</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使用</a:t>
            </a:r>
            <a:r>
              <a:rPr lang="zh-CN" altLang="zh-CN" sz="2400" dirty="0">
                <a:latin typeface="宋体" panose="02010600030101010101" pitchFamily="2" charset="-122"/>
                <a:ea typeface="宋体" panose="02010600030101010101" pitchFamily="2" charset="-122"/>
              </a:rPr>
              <a:t>“上一个”时，可以放弃使用“图层”控件或图层特性管理器最近所做的修改（或一组修改）。用户对图层设置所做的每个更改都将被追踪，并且可以使用“上一个”放弃所做的更改。</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可以</a:t>
            </a:r>
            <a:r>
              <a:rPr lang="zh-CN" altLang="zh-CN" sz="2400" dirty="0">
                <a:latin typeface="宋体" panose="02010600030101010101" pitchFamily="2" charset="-122"/>
                <a:ea typeface="宋体" panose="02010600030101010101" pitchFamily="2" charset="-122"/>
              </a:rPr>
              <a:t>使用“上一个”放弃对图层设置所做的更改。例如，如果冻结了若干个图层，并更改了图形中的某些几何图形，然后要解冻冻结的图层，则可以使用单个命令来执行此操作，但不影响对几何图形所做的更改。又比如，如果在更改了若干个图层的颜色和线型之后，又决定要使用更改前的特性，可以使用“上一个 ”放弃所作的更改，并恢复原始图层设置。 </a:t>
            </a:r>
          </a:p>
          <a:p>
            <a:r>
              <a:rPr lang="en-US" altLang="zh-CN" sz="2400" b="1" dirty="0" smtClean="0">
                <a:latin typeface="宋体" panose="02010600030101010101" pitchFamily="2" charset="-122"/>
                <a:ea typeface="宋体" panose="02010600030101010101" pitchFamily="2" charset="-122"/>
              </a:rPr>
              <a:t>    </a:t>
            </a:r>
            <a:r>
              <a:rPr lang="zh-CN" altLang="zh-CN" sz="2400" b="1" dirty="0" smtClean="0">
                <a:latin typeface="宋体" panose="02010600030101010101" pitchFamily="2" charset="-122"/>
                <a:ea typeface="宋体" panose="02010600030101010101" pitchFamily="2" charset="-122"/>
              </a:rPr>
              <a:t>设置</a:t>
            </a:r>
            <a:r>
              <a:rPr lang="en-US" altLang="zh-CN" sz="2400" b="1" dirty="0">
                <a:latin typeface="宋体" panose="02010600030101010101" pitchFamily="2" charset="-122"/>
                <a:ea typeface="宋体" panose="02010600030101010101" pitchFamily="2" charset="-122"/>
              </a:rPr>
              <a:t>5</a:t>
            </a:r>
            <a:r>
              <a:rPr lang="zh-CN" altLang="zh-CN" sz="2400" b="1"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单击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图标</a:t>
            </a:r>
            <a:r>
              <a:rPr lang="zh-CN" altLang="zh-CN" sz="2400" dirty="0">
                <a:latin typeface="宋体" panose="02010600030101010101" pitchFamily="2" charset="-122"/>
                <a:ea typeface="宋体" panose="02010600030101010101" pitchFamily="2" charset="-122"/>
              </a:rPr>
              <a:t>，隔离。根据当前设置，可以完成让选定对象之外的所有图层均关闭、锁定和淡入或在当前视口中冻结或锁定。</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76672"/>
            <a:ext cx="296987" cy="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5228017"/>
            <a:ext cx="296987" cy="315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78527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49322"/>
            <a:ext cx="7344816" cy="3046988"/>
          </a:xfrm>
          <a:prstGeom prst="rect">
            <a:avLst/>
          </a:prstGeom>
          <a:noFill/>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6</a:t>
            </a:r>
            <a:r>
              <a:rPr lang="zh-CN" altLang="en-US" sz="2400" dirty="0">
                <a:latin typeface="宋体" panose="02010600030101010101" pitchFamily="2" charset="-122"/>
                <a:ea typeface="宋体" panose="02010600030101010101" pitchFamily="2" charset="-122"/>
              </a:rPr>
              <a:t>：单击  图标，取消隔离。反转之前的隔离命令，图层恢复隔离命令之前的状态，但隔离命令之后对图层设置所做的任何其他更改都将保留。</a:t>
            </a:r>
          </a:p>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7</a:t>
            </a:r>
            <a:r>
              <a:rPr lang="zh-CN" altLang="en-US" sz="2400" dirty="0">
                <a:latin typeface="宋体" panose="02010600030101010101" pitchFamily="2" charset="-122"/>
                <a:ea typeface="宋体" panose="02010600030101010101" pitchFamily="2" charset="-122"/>
              </a:rPr>
              <a:t>：单击  图标，冻结。冻结选定对象的图层。当前对象的图层不能冻结。</a:t>
            </a:r>
          </a:p>
          <a:p>
            <a:r>
              <a:rPr lang="zh-CN" altLang="en-US" sz="2400" b="1" dirty="0" smtClean="0">
                <a:latin typeface="宋体" panose="02010600030101010101" pitchFamily="2" charset="-122"/>
                <a:ea typeface="宋体" panose="02010600030101010101" pitchFamily="2" charset="-122"/>
              </a:rPr>
              <a:t>    设置</a:t>
            </a:r>
            <a:r>
              <a:rPr lang="en-US" altLang="zh-CN" sz="2400" b="1" dirty="0">
                <a:latin typeface="宋体" panose="02010600030101010101" pitchFamily="2" charset="-122"/>
                <a:ea typeface="宋体" panose="02010600030101010101" pitchFamily="2" charset="-122"/>
              </a:rPr>
              <a:t>8</a:t>
            </a:r>
            <a:r>
              <a:rPr lang="zh-CN" altLang="en-US" sz="2400" dirty="0">
                <a:latin typeface="宋体" panose="02010600030101010101" pitchFamily="2" charset="-122"/>
                <a:ea typeface="宋体" panose="02010600030101010101" pitchFamily="2" charset="-122"/>
              </a:rPr>
              <a:t>：单击  图标，关闭。关闭选定对象的图层。通常情况下当前图层不能关闭，如果出现如图</a:t>
            </a:r>
            <a:r>
              <a:rPr lang="en-US" altLang="zh-CN" sz="2400" dirty="0">
                <a:latin typeface="宋体" panose="02010600030101010101" pitchFamily="2" charset="-122"/>
                <a:ea typeface="宋体" panose="02010600030101010101" pitchFamily="2" charset="-122"/>
              </a:rPr>
              <a:t>6-26</a:t>
            </a:r>
            <a:r>
              <a:rPr lang="zh-CN" altLang="en-US" sz="2400" dirty="0">
                <a:latin typeface="宋体" panose="02010600030101010101" pitchFamily="2" charset="-122"/>
                <a:ea typeface="宋体" panose="02010600030101010101" pitchFamily="2" charset="-122"/>
              </a:rPr>
              <a:t>所示的提示，就是要我们判断是否关闭当前图层</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9" y="337396"/>
            <a:ext cx="350560" cy="35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462327"/>
            <a:ext cx="292224" cy="310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204864"/>
            <a:ext cx="296987" cy="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3573016"/>
            <a:ext cx="3747130" cy="192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97750" y="5661248"/>
            <a:ext cx="2880320"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6-26  </a:t>
            </a:r>
            <a:r>
              <a:rPr lang="zh-CN" altLang="zh-CN" dirty="0">
                <a:latin typeface="宋体" panose="02010600030101010101" pitchFamily="2" charset="-122"/>
                <a:ea typeface="宋体" panose="02010600030101010101" pitchFamily="2" charset="-122"/>
              </a:rPr>
              <a:t>图层关闭提示</a:t>
            </a:r>
          </a:p>
          <a:p>
            <a:endParaRPr lang="zh-CN" altLang="en-US" dirty="0"/>
          </a:p>
        </p:txBody>
      </p:sp>
    </p:spTree>
    <p:extLst>
      <p:ext uri="{BB962C8B-B14F-4D97-AF65-F5344CB8AC3E}">
        <p14:creationId xmlns:p14="http://schemas.microsoft.com/office/powerpoint/2010/main" val="16463609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608" y="266467"/>
            <a:ext cx="7704856" cy="6124754"/>
          </a:xfrm>
          <a:prstGeom prst="rect">
            <a:avLst/>
          </a:prstGeom>
          <a:noFill/>
        </p:spPr>
        <p:txBody>
          <a:bodyPr wrap="square" rtlCol="0">
            <a:spAutoFit/>
          </a:bodyPr>
          <a:lstStyle/>
          <a:p>
            <a:r>
              <a:rPr lang="en-US" altLang="zh-CN" sz="3200" b="1" dirty="0">
                <a:latin typeface="黑体" panose="02010609060101010101" pitchFamily="49" charset="-122"/>
                <a:ea typeface="黑体" panose="02010609060101010101" pitchFamily="49" charset="-122"/>
              </a:rPr>
              <a:t>6.3</a:t>
            </a:r>
            <a:r>
              <a:rPr lang="zh-CN" altLang="en-US" sz="3200" b="1" dirty="0">
                <a:latin typeface="黑体" panose="02010609060101010101" pitchFamily="49" charset="-122"/>
                <a:ea typeface="黑体" panose="02010609060101010101" pitchFamily="49" charset="-122"/>
              </a:rPr>
              <a:t>图</a:t>
            </a:r>
            <a:r>
              <a:rPr lang="zh-CN" altLang="en-US" sz="3200" b="1" dirty="0" smtClean="0">
                <a:latin typeface="黑体" panose="02010609060101010101" pitchFamily="49" charset="-122"/>
                <a:ea typeface="黑体" panose="02010609060101010101" pitchFamily="49" charset="-122"/>
              </a:rPr>
              <a:t>块</a:t>
            </a:r>
            <a:endParaRPr lang="en-US" altLang="zh-CN" sz="3200" b="1" dirty="0" smtClean="0">
              <a:latin typeface="黑体" panose="02010609060101010101" pitchFamily="49" charset="-122"/>
              <a:ea typeface="黑体" panose="02010609060101010101" pitchFamily="49" charset="-122"/>
            </a:endParaRPr>
          </a:p>
          <a:p>
            <a:endParaRPr lang="en-US" altLang="zh-CN" sz="3200" b="1" dirty="0">
              <a:latin typeface="黑体" panose="02010609060101010101" pitchFamily="49" charset="-122"/>
              <a:ea typeface="黑体" panose="02010609060101010101" pitchFamily="49" charset="-122"/>
              <a:cs typeface="Times New Roman" pitchFamily="18" charset="0"/>
            </a:endParaRPr>
          </a:p>
          <a:p>
            <a:r>
              <a:rPr lang="en-US" altLang="zh-CN" sz="3200" dirty="0">
                <a:latin typeface="黑体" panose="02010609060101010101" pitchFamily="49" charset="-122"/>
                <a:ea typeface="黑体" panose="02010609060101010101" pitchFamily="49" charset="-122"/>
              </a:rPr>
              <a:t>6.3.1</a:t>
            </a:r>
            <a:r>
              <a:rPr lang="zh-CN" altLang="zh-CN" sz="3200" dirty="0">
                <a:latin typeface="黑体" panose="02010609060101010101" pitchFamily="49" charset="-122"/>
                <a:ea typeface="黑体" panose="02010609060101010101" pitchFamily="49" charset="-122"/>
              </a:rPr>
              <a:t>普通图块</a:t>
            </a:r>
          </a:p>
          <a:p>
            <a:endParaRPr lang="en-US" altLang="zh-CN" sz="3200" b="1" dirty="0">
              <a:latin typeface="黑体" pitchFamily="49" charset="-122"/>
              <a:ea typeface="黑体" pitchFamily="49" charset="-122"/>
            </a:endParaRPr>
          </a:p>
          <a:p>
            <a:r>
              <a:rPr lang="en-US" altLang="zh-CN" sz="2400" b="1" dirty="0" smtClean="0">
                <a:latin typeface="宋体" panose="02010600030101010101" pitchFamily="2" charset="-122"/>
                <a:ea typeface="宋体" panose="02010600030101010101" pitchFamily="2" charset="-122"/>
              </a:rPr>
              <a:t>1</a:t>
            </a:r>
            <a:r>
              <a:rPr lang="zh-CN" altLang="zh-CN" sz="2400" b="1" dirty="0">
                <a:latin typeface="宋体" panose="02010600030101010101" pitchFamily="2" charset="-122"/>
                <a:ea typeface="宋体" panose="02010600030101010101" pitchFamily="2" charset="-122"/>
              </a:rPr>
              <a:t>图块的</a:t>
            </a:r>
            <a:r>
              <a:rPr lang="zh-CN" altLang="zh-CN" sz="2400" b="1" dirty="0" smtClean="0">
                <a:latin typeface="宋体" panose="02010600030101010101" pitchFamily="2" charset="-122"/>
                <a:ea typeface="宋体" panose="02010600030101010101" pitchFamily="2" charset="-122"/>
              </a:rPr>
              <a:t>意义</a:t>
            </a:r>
            <a:endParaRPr lang="en-US" altLang="zh-CN" sz="2400" b="1"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图</a:t>
            </a:r>
            <a:r>
              <a:rPr lang="zh-CN" altLang="en-US" sz="2400" dirty="0">
                <a:latin typeface="宋体" panose="02010600030101010101" pitchFamily="2" charset="-122"/>
                <a:ea typeface="宋体" panose="02010600030101010101" pitchFamily="2" charset="-122"/>
              </a:rPr>
              <a:t>块是绘制在一个或几个图层上的不同特性对象的组合。创建图块就是将多个对象合并为一个对象，以方便在绘图过程中的编辑和修改。</a:t>
            </a:r>
          </a:p>
          <a:p>
            <a:r>
              <a:rPr lang="zh-CN" altLang="en-US" sz="2400" dirty="0" smtClean="0">
                <a:latin typeface="宋体" panose="02010600030101010101" pitchFamily="2" charset="-122"/>
                <a:ea typeface="宋体" panose="02010600030101010101" pitchFamily="2" charset="-122"/>
              </a:rPr>
              <a:t>    图</a:t>
            </a:r>
            <a:r>
              <a:rPr lang="zh-CN" altLang="en-US" sz="2400" dirty="0">
                <a:latin typeface="宋体" panose="02010600030101010101" pitchFamily="2" charset="-122"/>
                <a:ea typeface="宋体" panose="02010600030101010101" pitchFamily="2" charset="-122"/>
              </a:rPr>
              <a:t>块有多种，常见的有内部块、外部块、属性块、动态块和注释性块等。</a:t>
            </a:r>
          </a:p>
          <a:p>
            <a:r>
              <a:rPr lang="zh-CN" altLang="en-US" sz="2400" dirty="0" smtClean="0">
                <a:latin typeface="宋体" panose="02010600030101010101" pitchFamily="2" charset="-122"/>
                <a:ea typeface="宋体" panose="02010600030101010101" pitchFamily="2" charset="-122"/>
              </a:rPr>
              <a:t>    创建</a:t>
            </a:r>
            <a:r>
              <a:rPr lang="zh-CN" altLang="en-US" sz="2400" dirty="0">
                <a:latin typeface="宋体" panose="02010600030101010101" pitchFamily="2" charset="-122"/>
                <a:ea typeface="宋体" panose="02010600030101010101" pitchFamily="2" charset="-122"/>
              </a:rPr>
              <a:t>图块可以有多种方法，这里的“</a:t>
            </a:r>
            <a:r>
              <a:rPr lang="en-US" altLang="zh-CN" sz="2400" dirty="0">
                <a:latin typeface="宋体" panose="02010600030101010101" pitchFamily="2" charset="-122"/>
                <a:ea typeface="宋体" panose="02010600030101010101" pitchFamily="2" charset="-122"/>
              </a:rPr>
              <a:t>B”</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Block</a:t>
            </a:r>
            <a:r>
              <a:rPr lang="zh-CN" altLang="en-US" sz="2400" dirty="0">
                <a:latin typeface="宋体" panose="02010600030101010101" pitchFamily="2" charset="-122"/>
                <a:ea typeface="宋体" panose="02010600030101010101" pitchFamily="2" charset="-122"/>
              </a:rPr>
              <a:t>命令）就是用于创建内部图块的方法。</a:t>
            </a:r>
          </a:p>
          <a:p>
            <a:r>
              <a:rPr lang="zh-CN" altLang="en-US" sz="2400" dirty="0" smtClean="0">
                <a:latin typeface="宋体" panose="02010600030101010101" pitchFamily="2" charset="-122"/>
                <a:ea typeface="宋体" panose="02010600030101010101" pitchFamily="2" charset="-122"/>
              </a:rPr>
              <a:t>    每个</a:t>
            </a:r>
            <a:r>
              <a:rPr lang="zh-CN" altLang="en-US" sz="2400" dirty="0">
                <a:latin typeface="宋体" panose="02010600030101010101" pitchFamily="2" charset="-122"/>
                <a:ea typeface="宋体" panose="02010600030101010101" pitchFamily="2" charset="-122"/>
              </a:rPr>
              <a:t>块定义都包括块名、一个或多个对象、用于插入块的基点坐标值和所有相关的属性数据。</a:t>
            </a:r>
          </a:p>
          <a:p>
            <a:endParaRPr lang="zh-CN" altLang="zh-CN" sz="2400" b="1"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018021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472081"/>
            <a:ext cx="6768752" cy="6001643"/>
          </a:xfrm>
          <a:prstGeom prst="rect">
            <a:avLst/>
          </a:prstGeom>
          <a:noFill/>
        </p:spPr>
        <p:txBody>
          <a:bodyPr wrap="square" rtlCol="0">
            <a:spAutoFit/>
          </a:bodyPr>
          <a:lstStyle/>
          <a:p>
            <a:pPr indent="457200"/>
            <a:r>
              <a:rPr lang="zh-CN" altLang="en-US" sz="2400" dirty="0">
                <a:latin typeface="宋体" pitchFamily="2" charset="-122"/>
                <a:ea typeface="宋体" pitchFamily="2" charset="-122"/>
              </a:rPr>
              <a:t>图块的应用：</a:t>
            </a:r>
          </a:p>
          <a:p>
            <a:pPr indent="457200"/>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）绘制图纸时，经常会出现大量的相同对象或内容，或者绘制的图形和已有的图形相同，这时把需要重复绘制的内容创建成图块，然后可以多次直接插入这些图形。</a:t>
            </a:r>
          </a:p>
          <a:p>
            <a:pPr indent="457200"/>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）已经存在的图形文件，可以通过图块定义直接插入到现有图形中。</a:t>
            </a:r>
          </a:p>
          <a:p>
            <a:pPr indent="457200"/>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）带有文本信息的图形，可以创建带有属性定义的图块，当插入图块时，用户可以重新指定文本信息。</a:t>
            </a:r>
          </a:p>
          <a:p>
            <a:pPr indent="457200"/>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块定义可以包含可向块添加动态行为的元素，这增加了几何图形的灵活性和智能性。如果在图形中插入了带有动态行为的块参照，则可以通过自定义夹点或自定义特性（取决于块的定义方式）来操作该块参照中的几何图形。还可以约束块几何图形。</a:t>
            </a:r>
          </a:p>
        </p:txBody>
      </p:sp>
      <p:sp>
        <p:nvSpPr>
          <p:cNvPr id="7" name="TextBox 6"/>
          <p:cNvSpPr txBox="1"/>
          <p:nvPr/>
        </p:nvSpPr>
        <p:spPr>
          <a:xfrm>
            <a:off x="3887924" y="5944180"/>
            <a:ext cx="2808312" cy="369332"/>
          </a:xfrm>
          <a:prstGeom prst="rect">
            <a:avLst/>
          </a:prstGeom>
          <a:noFill/>
        </p:spPr>
        <p:txBody>
          <a:bodyPr wrap="square" rtlCol="0">
            <a:spAutoFit/>
          </a:bodyPr>
          <a:lstStyle/>
          <a:p>
            <a:r>
              <a:rPr lang="zh-CN" altLang="en-US" dirty="0">
                <a:latin typeface="宋体" pitchFamily="2" charset="-122"/>
                <a:ea typeface="宋体" pitchFamily="2" charset="-122"/>
              </a:rPr>
              <a:t>图</a:t>
            </a:r>
            <a:r>
              <a:rPr lang="en-US" altLang="zh-CN" dirty="0">
                <a:latin typeface="Times New Roman" pitchFamily="18" charset="0"/>
                <a:ea typeface="宋体" pitchFamily="2" charset="-122"/>
                <a:cs typeface="Times New Roman" pitchFamily="18" charset="0"/>
              </a:rPr>
              <a:t>2-15 </a:t>
            </a:r>
            <a:r>
              <a:rPr lang="zh-CN" altLang="en-US" dirty="0">
                <a:latin typeface="宋体" pitchFamily="2" charset="-122"/>
                <a:ea typeface="宋体" pitchFamily="2" charset="-122"/>
              </a:rPr>
              <a:t>十字光标</a:t>
            </a:r>
          </a:p>
        </p:txBody>
      </p:sp>
    </p:spTree>
    <p:extLst>
      <p:ext uri="{BB962C8B-B14F-4D97-AF65-F5344CB8AC3E}">
        <p14:creationId xmlns:p14="http://schemas.microsoft.com/office/powerpoint/2010/main" val="32283947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548680"/>
            <a:ext cx="7416824" cy="4985980"/>
          </a:xfrm>
          <a:prstGeom prst="rect">
            <a:avLst/>
          </a:prstGeom>
          <a:noFill/>
        </p:spPr>
        <p:txBody>
          <a:bodyPr wrap="square" rtlCol="0">
            <a:spAutoFit/>
          </a:bodyPr>
          <a:lstStyle/>
          <a:p>
            <a:pPr indent="457200"/>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端点</a:t>
            </a:r>
            <a:endParaRPr lang="en-US" altLang="zh-CN" sz="2400" dirty="0" smtClean="0">
              <a:latin typeface="宋体" pitchFamily="2" charset="-122"/>
              <a:ea typeface="宋体" pitchFamily="2" charset="-122"/>
            </a:endParaRPr>
          </a:p>
          <a:p>
            <a:pPr indent="457200"/>
            <a:r>
              <a:rPr lang="zh-CN" altLang="en-US" sz="2400" dirty="0">
                <a:latin typeface="宋体" pitchFamily="2" charset="-122"/>
                <a:ea typeface="宋体" pitchFamily="2" charset="-122"/>
              </a:rPr>
              <a:t>捕捉到几何对象的最近端点或角点，如图</a:t>
            </a:r>
            <a:r>
              <a:rPr lang="en-US" altLang="zh-CN" sz="2400" dirty="0">
                <a:latin typeface="宋体" pitchFamily="2" charset="-122"/>
                <a:ea typeface="宋体" pitchFamily="2" charset="-122"/>
              </a:rPr>
              <a:t>6-2</a:t>
            </a:r>
            <a:r>
              <a:rPr lang="zh-CN" altLang="en-US" sz="2400" dirty="0">
                <a:latin typeface="宋体" pitchFamily="2" charset="-122"/>
                <a:ea typeface="宋体" pitchFamily="2" charset="-122"/>
              </a:rPr>
              <a:t>所示。</a:t>
            </a:r>
            <a:endParaRPr lang="en-US" altLang="zh-CN" sz="2400" dirty="0" smtClean="0">
              <a:latin typeface="宋体" pitchFamily="2" charset="-122"/>
              <a:ea typeface="宋体" pitchFamily="2" charset="-122"/>
            </a:endParaRPr>
          </a:p>
          <a:p>
            <a:pPr indent="457200"/>
            <a:endParaRPr lang="en-US" altLang="zh-CN" sz="2400" dirty="0">
              <a:latin typeface="宋体" pitchFamily="2" charset="-122"/>
              <a:ea typeface="宋体" pitchFamily="2" charset="-122"/>
            </a:endParaRPr>
          </a:p>
          <a:p>
            <a:pPr indent="457200"/>
            <a:endParaRPr lang="en-US" altLang="zh-CN" sz="2400" dirty="0" smtClean="0">
              <a:latin typeface="宋体" pitchFamily="2" charset="-122"/>
              <a:ea typeface="宋体" pitchFamily="2" charset="-122"/>
            </a:endParaRPr>
          </a:p>
          <a:p>
            <a:pPr indent="457200"/>
            <a:endParaRPr lang="en-US" altLang="zh-CN" sz="2400" dirty="0">
              <a:latin typeface="宋体" pitchFamily="2" charset="-122"/>
              <a:ea typeface="宋体" pitchFamily="2" charset="-122"/>
            </a:endParaRPr>
          </a:p>
          <a:p>
            <a:pPr indent="457200"/>
            <a:endParaRPr lang="en-US" altLang="zh-CN" sz="2400" dirty="0" smtClean="0">
              <a:latin typeface="宋体" pitchFamily="2" charset="-122"/>
              <a:ea typeface="宋体" pitchFamily="2" charset="-122"/>
            </a:endParaRPr>
          </a:p>
          <a:p>
            <a:pPr indent="457200"/>
            <a:endParaRPr lang="en-US" altLang="zh-CN" sz="2400" dirty="0">
              <a:latin typeface="宋体" pitchFamily="2" charset="-122"/>
              <a:ea typeface="宋体" pitchFamily="2" charset="-122"/>
            </a:endParaRPr>
          </a:p>
          <a:p>
            <a:pPr indent="457200"/>
            <a:endParaRPr lang="en-US" altLang="zh-CN" sz="2400" dirty="0" smtClean="0">
              <a:latin typeface="宋体" pitchFamily="2" charset="-122"/>
              <a:ea typeface="宋体" pitchFamily="2" charset="-122"/>
            </a:endParaRPr>
          </a:p>
          <a:p>
            <a:pPr indent="457200"/>
            <a:endParaRPr lang="en-US" altLang="zh-CN" sz="2400" dirty="0" smtClean="0">
              <a:latin typeface="宋体" pitchFamily="2" charset="-122"/>
              <a:ea typeface="宋体" pitchFamily="2" charset="-122"/>
            </a:endParaRPr>
          </a:p>
          <a:p>
            <a:pPr indent="457200" algn="ctr"/>
            <a:endParaRPr lang="en-US" altLang="zh-CN" sz="2400" dirty="0">
              <a:latin typeface="宋体" pitchFamily="2" charset="-122"/>
              <a:ea typeface="宋体" pitchFamily="2" charset="-122"/>
            </a:endParaRPr>
          </a:p>
          <a:p>
            <a:pPr indent="457200" algn="ctr"/>
            <a:endParaRPr lang="en-US" altLang="zh-CN" sz="2400" dirty="0" smtClean="0">
              <a:latin typeface="宋体" pitchFamily="2" charset="-122"/>
              <a:ea typeface="宋体" pitchFamily="2" charset="-122"/>
            </a:endParaRPr>
          </a:p>
          <a:p>
            <a:pPr indent="457200" algn="ctr"/>
            <a:endParaRPr lang="en-US" altLang="zh-CN" dirty="0" smtClean="0">
              <a:latin typeface="宋体" pitchFamily="2" charset="-122"/>
              <a:ea typeface="宋体" pitchFamily="2" charset="-122"/>
            </a:endParaRPr>
          </a:p>
          <a:p>
            <a:pPr indent="457200" algn="ctr"/>
            <a:endParaRPr lang="en-US" altLang="zh-CN" dirty="0">
              <a:latin typeface="宋体" pitchFamily="2" charset="-122"/>
              <a:ea typeface="宋体" pitchFamily="2" charset="-122"/>
            </a:endParaRPr>
          </a:p>
          <a:p>
            <a:r>
              <a:rPr lang="en-US" altLang="zh-CN" dirty="0" smtClean="0">
                <a:latin typeface="宋体" pitchFamily="2" charset="-122"/>
                <a:ea typeface="宋体" pitchFamily="2" charset="-122"/>
              </a:rPr>
              <a:t>                        </a:t>
            </a:r>
            <a:r>
              <a:rPr lang="zh-CN" altLang="en-US" dirty="0" smtClean="0">
                <a:latin typeface="宋体" pitchFamily="2" charset="-122"/>
                <a:ea typeface="宋体" pitchFamily="2" charset="-122"/>
              </a:rPr>
              <a:t>图</a:t>
            </a:r>
            <a:r>
              <a:rPr lang="en-US" altLang="zh-CN" dirty="0">
                <a:latin typeface="宋体" pitchFamily="2" charset="-122"/>
                <a:ea typeface="宋体" pitchFamily="2" charset="-122"/>
              </a:rPr>
              <a:t>6-2  </a:t>
            </a:r>
            <a:r>
              <a:rPr lang="zh-CN" altLang="en-US" dirty="0">
                <a:latin typeface="宋体" pitchFamily="2" charset="-122"/>
                <a:ea typeface="宋体" pitchFamily="2" charset="-122"/>
              </a:rPr>
              <a:t>端点</a:t>
            </a:r>
            <a:endParaRPr lang="en-US" altLang="zh-CN" dirty="0" smtClean="0">
              <a:latin typeface="宋体" pitchFamily="2" charset="-122"/>
              <a:ea typeface="宋体"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1036" y="2204864"/>
            <a:ext cx="4082047" cy="2376264"/>
          </a:xfrm>
          <a:prstGeom prst="rect">
            <a:avLst/>
          </a:prstGeom>
        </p:spPr>
      </p:pic>
    </p:spTree>
    <p:extLst>
      <p:ext uri="{BB962C8B-B14F-4D97-AF65-F5344CB8AC3E}">
        <p14:creationId xmlns:p14="http://schemas.microsoft.com/office/powerpoint/2010/main" val="4071134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404664"/>
            <a:ext cx="7056784" cy="5539978"/>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2 </a:t>
            </a:r>
            <a:r>
              <a:rPr lang="zh-CN" altLang="en-US" sz="2400" b="1" dirty="0">
                <a:latin typeface="宋体" panose="02010600030101010101" pitchFamily="2" charset="-122"/>
                <a:ea typeface="宋体" panose="02010600030101010101" pitchFamily="2" charset="-122"/>
              </a:rPr>
              <a:t>图块制作实例</a:t>
            </a:r>
            <a:r>
              <a:rPr lang="zh-CN" altLang="en-US" sz="2400" b="1" dirty="0" smtClean="0">
                <a:latin typeface="宋体" panose="02010600030101010101" pitchFamily="2" charset="-122"/>
                <a:ea typeface="宋体" panose="02010600030101010101" pitchFamily="2" charset="-122"/>
              </a:rPr>
              <a:t>分析</a:t>
            </a:r>
            <a:endParaRPr lang="en-US" altLang="zh-CN" sz="2400" b="1" dirty="0" smtClean="0">
              <a:latin typeface="宋体" panose="02010600030101010101" pitchFamily="2" charset="-122"/>
              <a:ea typeface="宋体" panose="02010600030101010101" pitchFamily="2" charset="-122"/>
            </a:endParaRPr>
          </a:p>
          <a:p>
            <a:endParaRPr lang="en-US" altLang="zh-CN" sz="2400" b="1" dirty="0" smtClean="0">
              <a:latin typeface="宋体" panose="02010600030101010101" pitchFamily="2" charset="-122"/>
              <a:ea typeface="宋体" panose="02010600030101010101" pitchFamily="2" charset="-122"/>
            </a:endParaRPr>
          </a:p>
          <a:p>
            <a:r>
              <a:rPr lang="zh-CN" altLang="zh-CN" sz="2400" b="1" dirty="0"/>
              <a:t> </a:t>
            </a:r>
            <a:r>
              <a:rPr lang="zh-CN" altLang="zh-CN" sz="2000" b="1" dirty="0">
                <a:latin typeface="黑体" panose="02010609060101010101" pitchFamily="49" charset="-122"/>
                <a:ea typeface="黑体" panose="02010609060101010101" pitchFamily="49" charset="-122"/>
              </a:rPr>
              <a:t>案例</a:t>
            </a:r>
            <a:r>
              <a:rPr lang="en-US" altLang="zh-CN" sz="2000" b="1" dirty="0">
                <a:latin typeface="黑体" panose="02010609060101010101" pitchFamily="49" charset="-122"/>
                <a:ea typeface="黑体" panose="02010609060101010101" pitchFamily="49" charset="-122"/>
              </a:rPr>
              <a:t>1</a:t>
            </a:r>
            <a:r>
              <a:rPr lang="zh-CN" altLang="zh-CN" sz="2000" b="1" dirty="0">
                <a:latin typeface="黑体" panose="02010609060101010101" pitchFamily="49" charset="-122"/>
                <a:ea typeface="黑体" panose="02010609060101010101" pitchFamily="49" charset="-122"/>
              </a:rPr>
              <a:t>：</a:t>
            </a:r>
            <a:endParaRPr lang="en-US" altLang="zh-CN" sz="2000" dirty="0">
              <a:latin typeface="黑体" panose="02010609060101010101" pitchFamily="49" charset="-122"/>
              <a:ea typeface="黑体" panose="02010609060101010101" pitchFamily="49"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6-27  </a:t>
            </a:r>
            <a:r>
              <a:rPr lang="zh-CN" altLang="zh-CN" dirty="0">
                <a:latin typeface="宋体" panose="02010600030101010101" pitchFamily="2" charset="-122"/>
                <a:ea typeface="宋体" panose="02010600030101010101" pitchFamily="2" charset="-122"/>
              </a:rPr>
              <a:t>案例</a:t>
            </a:r>
            <a:r>
              <a:rPr lang="en-US" altLang="zh-CN" dirty="0">
                <a:latin typeface="宋体" panose="02010600030101010101" pitchFamily="2" charset="-122"/>
                <a:ea typeface="宋体" panose="02010600030101010101" pitchFamily="2" charset="-122"/>
              </a:rPr>
              <a:t>1</a:t>
            </a:r>
            <a:endParaRPr lang="zh-CN" altLang="zh-CN"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图</a:t>
            </a:r>
            <a:r>
              <a:rPr lang="zh-CN" altLang="zh-CN" sz="2400" dirty="0">
                <a:latin typeface="宋体" panose="02010600030101010101" pitchFamily="2" charset="-122"/>
                <a:ea typeface="宋体" panose="02010600030101010101" pitchFamily="2" charset="-122"/>
              </a:rPr>
              <a:t>块在</a:t>
            </a:r>
            <a:r>
              <a:rPr lang="en-US" altLang="zh-CN" sz="2400" dirty="0">
                <a:latin typeface="宋体" panose="02010600030101010101" pitchFamily="2" charset="-122"/>
                <a:ea typeface="宋体" panose="02010600030101010101" pitchFamily="2" charset="-122"/>
              </a:rPr>
              <a:t>AutoCAD</a:t>
            </a:r>
            <a:r>
              <a:rPr lang="zh-CN" altLang="zh-CN" sz="2400" dirty="0">
                <a:latin typeface="宋体" panose="02010600030101010101" pitchFamily="2" charset="-122"/>
                <a:ea typeface="宋体" panose="02010600030101010101" pitchFamily="2" charset="-122"/>
              </a:rPr>
              <a:t>中的应用非常广泛，熟练运用图块可以大大提高作图速度。下面利用第三章例子中的餐桌练习图块的制作与使用。</a:t>
            </a:r>
          </a:p>
          <a:p>
            <a:endParaRPr lang="en-US" altLang="zh-CN" sz="2400" dirty="0">
              <a:latin typeface="宋体" pitchFamily="2" charset="-122"/>
              <a:ea typeface="宋体" pitchFamily="2"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512322"/>
            <a:ext cx="1667238" cy="1655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65645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60648"/>
            <a:ext cx="7632848" cy="5632311"/>
          </a:xfrm>
          <a:prstGeom prst="rect">
            <a:avLst/>
          </a:prstGeom>
          <a:noFill/>
        </p:spPr>
        <p:txBody>
          <a:bodyPr wrap="square" rtlCol="0">
            <a:spAutoFit/>
          </a:bodyPr>
          <a:lstStyle/>
          <a:p>
            <a:r>
              <a:rPr lang="zh-CN" altLang="zh-CN" sz="2400"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作图步骤</a:t>
            </a:r>
            <a:r>
              <a:rPr lang="zh-CN" altLang="zh-CN" sz="2400" dirty="0">
                <a:latin typeface="黑体" panose="02010609060101010101" pitchFamily="49" charset="-122"/>
                <a:ea typeface="黑体" panose="02010609060101010101" pitchFamily="49" charset="-122"/>
              </a:rPr>
              <a:t>】</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图块命令，弹出</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块定义</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对话窗，如图</a:t>
            </a:r>
            <a:r>
              <a:rPr lang="en-US" altLang="zh-CN" sz="2400" dirty="0">
                <a:latin typeface="宋体" panose="02010600030101010101" pitchFamily="2" charset="-122"/>
                <a:ea typeface="宋体" panose="02010600030101010101" pitchFamily="2" charset="-122"/>
              </a:rPr>
              <a:t>6-28</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dirty="0" smtClean="0"/>
              <a:t>                                         </a:t>
            </a:r>
            <a:r>
              <a:rPr lang="zh-CN" altLang="zh-CN" dirty="0" smtClean="0"/>
              <a:t>图</a:t>
            </a:r>
            <a:r>
              <a:rPr lang="en-US" altLang="zh-CN" dirty="0"/>
              <a:t>6-28  </a:t>
            </a:r>
            <a:r>
              <a:rPr lang="zh-CN" altLang="zh-CN" dirty="0"/>
              <a:t>块定义</a:t>
            </a:r>
          </a:p>
          <a:p>
            <a:r>
              <a:rPr lang="en-US" altLang="zh-CN" sz="2400" dirty="0"/>
              <a:t> </a:t>
            </a:r>
            <a:r>
              <a:rPr lang="zh-CN" altLang="zh-CN" sz="2400" dirty="0"/>
              <a:t> </a:t>
            </a:r>
            <a:r>
              <a:rPr lang="en-US" altLang="zh-CN" sz="2400" dirty="0"/>
              <a:t> </a:t>
            </a:r>
            <a:endParaRPr lang="zh-CN" altLang="zh-CN" sz="24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1772816"/>
            <a:ext cx="5058449" cy="3096344"/>
          </a:xfrm>
          <a:prstGeom prst="rect">
            <a:avLst/>
          </a:prstGeom>
        </p:spPr>
      </p:pic>
    </p:spTree>
    <p:extLst>
      <p:ext uri="{BB962C8B-B14F-4D97-AF65-F5344CB8AC3E}">
        <p14:creationId xmlns:p14="http://schemas.microsoft.com/office/powerpoint/2010/main" val="40201283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07758" y="116632"/>
            <a:ext cx="7128792" cy="6001643"/>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定义</a:t>
            </a:r>
            <a:r>
              <a:rPr lang="zh-CN" altLang="zh-CN" sz="2400" dirty="0">
                <a:latin typeface="宋体" panose="02010600030101010101" pitchFamily="2" charset="-122"/>
                <a:ea typeface="宋体" panose="02010600030101010101" pitchFamily="2" charset="-122"/>
              </a:rPr>
              <a:t>图块需要三个步骤：</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步给定图块名称，这里命名为“八人餐桌”。</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第二</a:t>
            </a:r>
            <a:r>
              <a:rPr lang="zh-CN" altLang="zh-CN" sz="2400" dirty="0">
                <a:latin typeface="宋体" panose="02010600030101010101" pitchFamily="2" charset="-122"/>
                <a:ea typeface="宋体" panose="02010600030101010101" pitchFamily="2" charset="-122"/>
              </a:rPr>
              <a:t>步选择基点，选择基点有两种方法，一种是拾取点方式，一种是输入坐标方式。</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单击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到图形中拾取，选择的基准点一定要和图形中明确的点相关，不能随意选择，以便插入图块时的引入。这里选择圆心。</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第三</a:t>
            </a:r>
            <a:r>
              <a:rPr lang="zh-CN" altLang="zh-CN" sz="2400" dirty="0">
                <a:latin typeface="宋体" panose="02010600030101010101" pitchFamily="2" charset="-122"/>
                <a:ea typeface="宋体" panose="02010600030101010101" pitchFamily="2" charset="-122"/>
              </a:rPr>
              <a:t>步，单击</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，选择需要做图块的对象。这里选择餐桌。</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调整</a:t>
            </a:r>
            <a:r>
              <a:rPr lang="zh-CN" altLang="zh-CN" sz="2400" dirty="0">
                <a:latin typeface="宋体" panose="02010600030101010101" pitchFamily="2" charset="-122"/>
                <a:ea typeface="宋体" panose="02010600030101010101" pitchFamily="2" charset="-122"/>
              </a:rPr>
              <a:t>好这三步以后，就可以看到如图</a:t>
            </a:r>
            <a:r>
              <a:rPr lang="en-US" altLang="zh-CN" sz="2400" dirty="0">
                <a:latin typeface="宋体" panose="02010600030101010101" pitchFamily="2" charset="-122"/>
                <a:ea typeface="宋体" panose="02010600030101010101" pitchFamily="2" charset="-122"/>
              </a:rPr>
              <a:t>6-29</a:t>
            </a:r>
            <a:r>
              <a:rPr lang="zh-CN" altLang="zh-CN" sz="2400" dirty="0">
                <a:latin typeface="宋体" panose="02010600030101010101" pitchFamily="2" charset="-122"/>
                <a:ea typeface="宋体" panose="02010600030101010101" pitchFamily="2" charset="-122"/>
              </a:rPr>
              <a:t>所示的对话框，此时在方框区域内，可以看到图块的预览图像。</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单击</a:t>
            </a:r>
            <a:r>
              <a:rPr lang="zh-CN" altLang="zh-CN" sz="2400" dirty="0">
                <a:latin typeface="宋体" panose="02010600030101010101" pitchFamily="2" charset="-122"/>
                <a:ea typeface="宋体" panose="02010600030101010101" pitchFamily="2" charset="-122"/>
              </a:rPr>
              <a:t>确定，就完成了圆桌图块的制作。此时在不执行命令的状态，直接选择圆桌，会发现桌椅已经变为一个整体了</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552661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965678" y="5301208"/>
            <a:ext cx="6237639" cy="490066"/>
          </a:xfrm>
        </p:spPr>
        <p:txBody>
          <a:bodyPr>
            <a:normAutofit fontScale="90000"/>
          </a:bodyPr>
          <a:lstStyle/>
          <a:p>
            <a:r>
              <a:rPr lang="en-US" altLang="zh-CN" sz="2000" dirty="0" smtClean="0">
                <a:effectLst/>
              </a:rPr>
              <a:t>                               </a:t>
            </a:r>
            <a:r>
              <a:rPr lang="zh-CN" altLang="zh-CN" sz="2000" dirty="0" smtClean="0">
                <a:effectLst/>
              </a:rPr>
              <a:t>图</a:t>
            </a:r>
            <a:r>
              <a:rPr lang="en-US" altLang="zh-CN" sz="2000" dirty="0" smtClean="0">
                <a:effectLst/>
              </a:rPr>
              <a:t>6-29  </a:t>
            </a:r>
            <a:r>
              <a:rPr lang="zh-CN" altLang="zh-CN" sz="2000" dirty="0" smtClean="0">
                <a:effectLst/>
              </a:rPr>
              <a:t>块定义</a:t>
            </a:r>
            <a:r>
              <a:rPr lang="zh-CN" altLang="zh-CN" dirty="0">
                <a:effectLst/>
              </a:rPr>
              <a:t/>
            </a:r>
            <a:br>
              <a:rPr lang="zh-CN" altLang="zh-CN" dirty="0">
                <a:effectLst/>
              </a:rPr>
            </a:b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4270" y="908720"/>
            <a:ext cx="6613527" cy="4049618"/>
          </a:xfrm>
          <a:prstGeom prst="rect">
            <a:avLst/>
          </a:prstGeom>
        </p:spPr>
      </p:pic>
    </p:spTree>
    <p:extLst>
      <p:ext uri="{BB962C8B-B14F-4D97-AF65-F5344CB8AC3E}">
        <p14:creationId xmlns:p14="http://schemas.microsoft.com/office/powerpoint/2010/main" val="3131040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272808" cy="5632311"/>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案例</a:t>
            </a:r>
            <a:r>
              <a:rPr lang="en-US" altLang="zh-CN" sz="2400" b="1" dirty="0">
                <a:latin typeface="宋体" panose="02010600030101010101" pitchFamily="2" charset="-122"/>
                <a:ea typeface="宋体" panose="02010600030101010101" pitchFamily="2" charset="-122"/>
              </a:rPr>
              <a:t>2</a:t>
            </a:r>
            <a:r>
              <a:rPr lang="zh-CN" altLang="zh-CN" sz="2400" b="1" dirty="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通过制作如图</a:t>
            </a:r>
            <a:r>
              <a:rPr lang="en-US" altLang="zh-CN" sz="2400" dirty="0">
                <a:latin typeface="宋体" panose="02010600030101010101" pitchFamily="2" charset="-122"/>
                <a:ea typeface="宋体" panose="02010600030101010101" pitchFamily="2" charset="-122"/>
              </a:rPr>
              <a:t>6-30</a:t>
            </a:r>
            <a:r>
              <a:rPr lang="zh-CN" altLang="zh-CN" sz="2400" dirty="0">
                <a:latin typeface="宋体" panose="02010600030101010101" pitchFamily="2" charset="-122"/>
                <a:ea typeface="宋体" panose="02010600030101010101" pitchFamily="2" charset="-122"/>
              </a:rPr>
              <a:t>所示的图块，并执行插入命令插入如图</a:t>
            </a:r>
            <a:r>
              <a:rPr lang="en-US" altLang="zh-CN" sz="2400" dirty="0">
                <a:latin typeface="宋体" panose="02010600030101010101" pitchFamily="2" charset="-122"/>
                <a:ea typeface="宋体" panose="02010600030101010101" pitchFamily="2" charset="-122"/>
              </a:rPr>
              <a:t>6-31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a:t>
            </a:r>
            <a:r>
              <a:rPr lang="zh-CN" altLang="zh-CN" sz="2400" dirty="0">
                <a:latin typeface="宋体" panose="02010600030101010101" pitchFamily="2" charset="-122"/>
                <a:ea typeface="宋体" panose="02010600030101010101" pitchFamily="2" charset="-122"/>
              </a:rPr>
              <a:t>）所示的图块。</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      </a:t>
            </a: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6-30  </a:t>
            </a:r>
            <a:r>
              <a:rPr lang="zh-CN" altLang="zh-CN" dirty="0">
                <a:latin typeface="宋体" panose="02010600030101010101" pitchFamily="2" charset="-122"/>
                <a:ea typeface="宋体" panose="02010600030101010101" pitchFamily="2" charset="-122"/>
              </a:rPr>
              <a:t>图块 </a:t>
            </a:r>
            <a:endParaRPr lang="en-US" altLang="zh-CN"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787108"/>
            <a:ext cx="2439211"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381017"/>
            <a:ext cx="5423698" cy="166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42859" y="4248073"/>
            <a:ext cx="4689581" cy="369332"/>
          </a:xfrm>
          <a:prstGeom prst="rect">
            <a:avLst/>
          </a:prstGeom>
          <a:noFill/>
        </p:spPr>
        <p:txBody>
          <a:bodyPr wrap="square" rtlCol="0">
            <a:spAutoFit/>
          </a:bodyPr>
          <a:lstStyle/>
          <a:p>
            <a:r>
              <a:rPr lang="en-US" altLang="zh-CN" dirty="0" smtClean="0">
                <a:ea typeface="宋体" panose="02010600030101010101" pitchFamily="2" charset="-122"/>
              </a:rPr>
              <a:t>       (a)                (b)              (c)                (d)</a:t>
            </a:r>
            <a:endParaRPr lang="zh-CN" altLang="en-US" dirty="0">
              <a:ea typeface="宋体" panose="02010600030101010101" pitchFamily="2" charset="-122"/>
            </a:endParaRPr>
          </a:p>
        </p:txBody>
      </p:sp>
    </p:spTree>
    <p:extLst>
      <p:ext uri="{BB962C8B-B14F-4D97-AF65-F5344CB8AC3E}">
        <p14:creationId xmlns:p14="http://schemas.microsoft.com/office/powerpoint/2010/main" val="42373969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76672"/>
            <a:ext cx="7344816" cy="4893647"/>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步，制作如图</a:t>
            </a:r>
            <a:r>
              <a:rPr lang="en-US" altLang="zh-CN" sz="2400" dirty="0">
                <a:latin typeface="宋体" panose="02010600030101010101" pitchFamily="2" charset="-122"/>
                <a:ea typeface="宋体" panose="02010600030101010101" pitchFamily="2" charset="-122"/>
              </a:rPr>
              <a:t>6-30</a:t>
            </a:r>
            <a:r>
              <a:rPr lang="zh-CN" altLang="zh-CN" sz="2400" dirty="0">
                <a:latin typeface="宋体" panose="02010600030101010101" pitchFamily="2" charset="-122"/>
                <a:ea typeface="宋体" panose="02010600030101010101" pitchFamily="2" charset="-122"/>
              </a:rPr>
              <a:t>所示的柱子图块。制作步骤与上一案例相同。注意在选择基点时需要选择正方形的形心位置，而形心位置并不能通过对象捕捉快速捕捉到，那么这需要如何处理呢</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下面</a:t>
            </a:r>
            <a:r>
              <a:rPr lang="zh-CN" altLang="zh-CN" sz="2400" dirty="0">
                <a:latin typeface="宋体" panose="02010600030101010101" pitchFamily="2" charset="-122"/>
                <a:ea typeface="宋体" panose="02010600030101010101" pitchFamily="2" charset="-122"/>
              </a:rPr>
              <a:t>来学习使用快捷捕捉。</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当</a:t>
            </a:r>
            <a:r>
              <a:rPr lang="zh-CN" altLang="zh-CN" sz="2400" dirty="0">
                <a:latin typeface="宋体" panose="02010600030101010101" pitchFamily="2" charset="-122"/>
                <a:ea typeface="宋体" panose="02010600030101010101" pitchFamily="2" charset="-122"/>
              </a:rPr>
              <a:t>指定基点时，按住【</a:t>
            </a:r>
            <a:r>
              <a:rPr lang="en-US" altLang="zh-CN" sz="2400" dirty="0">
                <a:latin typeface="宋体" panose="02010600030101010101" pitchFamily="2" charset="-122"/>
                <a:ea typeface="宋体" panose="02010600030101010101" pitchFamily="2" charset="-122"/>
              </a:rPr>
              <a:t>CTRL</a:t>
            </a:r>
            <a:r>
              <a:rPr lang="zh-CN" altLang="zh-CN" sz="2400" dirty="0">
                <a:latin typeface="宋体" panose="02010600030101010101" pitchFamily="2" charset="-122"/>
                <a:ea typeface="宋体" panose="02010600030101010101" pitchFamily="2" charset="-122"/>
              </a:rPr>
              <a:t>】键或按住【</a:t>
            </a:r>
            <a:r>
              <a:rPr lang="en-US" altLang="zh-CN" sz="2400" dirty="0">
                <a:latin typeface="宋体" panose="02010600030101010101" pitchFamily="2" charset="-122"/>
                <a:ea typeface="宋体" panose="02010600030101010101" pitchFamily="2" charset="-122"/>
              </a:rPr>
              <a:t>SHIFT</a:t>
            </a:r>
            <a:r>
              <a:rPr lang="zh-CN" altLang="zh-CN" sz="2400" dirty="0">
                <a:latin typeface="宋体" panose="02010600030101010101" pitchFamily="2" charset="-122"/>
                <a:ea typeface="宋体" panose="02010600030101010101" pitchFamily="2" charset="-122"/>
              </a:rPr>
              <a:t>】键，并单击鼠标右键，弹出快捷捕捉菜单栏，快捷捕捉几乎包含了所有对象捕捉的特殊点，而且还新增了一些功能。如图</a:t>
            </a:r>
            <a:r>
              <a:rPr lang="en-US" altLang="zh-CN" sz="2400" dirty="0">
                <a:latin typeface="宋体" panose="02010600030101010101" pitchFamily="2" charset="-122"/>
                <a:ea typeface="宋体" panose="02010600030101010101" pitchFamily="2" charset="-122"/>
              </a:rPr>
              <a:t>6-32</a:t>
            </a:r>
            <a:r>
              <a:rPr lang="zh-CN" altLang="zh-CN" sz="2400" dirty="0">
                <a:latin typeface="宋体" panose="02010600030101010101" pitchFamily="2" charset="-122"/>
                <a:ea typeface="宋体" panose="02010600030101010101" pitchFamily="2" charset="-122"/>
              </a:rPr>
              <a:t>所示。点击“两点之间的中点”，回到绘图状态，依次点击正方体的任意两个对角的顶点，即可捕捉到正方体的形心。</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888619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404664"/>
            <a:ext cx="2134604" cy="5472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644117" y="6123091"/>
            <a:ext cx="3312368" cy="64633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6-32  </a:t>
            </a:r>
            <a:r>
              <a:rPr lang="zh-CN" altLang="zh-CN" dirty="0">
                <a:latin typeface="宋体" panose="02010600030101010101" pitchFamily="2" charset="-122"/>
                <a:ea typeface="宋体" panose="02010600030101010101" pitchFamily="2" charset="-122"/>
              </a:rPr>
              <a:t>快捷捕捉菜单</a:t>
            </a:r>
          </a:p>
          <a:p>
            <a:endParaRPr lang="zh-CN" altLang="en-US" dirty="0"/>
          </a:p>
        </p:txBody>
      </p:sp>
    </p:spTree>
    <p:extLst>
      <p:ext uri="{BB962C8B-B14F-4D97-AF65-F5344CB8AC3E}">
        <p14:creationId xmlns:p14="http://schemas.microsoft.com/office/powerpoint/2010/main" val="470822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42" y="548680"/>
            <a:ext cx="7344816" cy="332398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    第二</a:t>
            </a:r>
            <a:r>
              <a:rPr lang="zh-CN" altLang="en-US" sz="2400" dirty="0">
                <a:latin typeface="宋体" panose="02010600030101010101" pitchFamily="2" charset="-122"/>
                <a:ea typeface="宋体" panose="02010600030101010101" pitchFamily="2" charset="-122"/>
              </a:rPr>
              <a:t>步，要将制作好的图块插入到图形中，执行</a:t>
            </a:r>
            <a:r>
              <a:rPr lang="en-US" altLang="zh-CN" sz="2400" dirty="0">
                <a:latin typeface="宋体" panose="02010600030101010101" pitchFamily="2" charset="-122"/>
                <a:ea typeface="宋体" panose="02010600030101010101" pitchFamily="2" charset="-122"/>
              </a:rPr>
              <a:t>I</a:t>
            </a:r>
            <a:r>
              <a:rPr lang="zh-CN" altLang="en-US" sz="2400" dirty="0">
                <a:latin typeface="宋体" panose="02010600030101010101" pitchFamily="2" charset="-122"/>
                <a:ea typeface="宋体" panose="02010600030101010101" pitchFamily="2" charset="-122"/>
              </a:rPr>
              <a:t>插入命令，弹出插入对话框，如图</a:t>
            </a:r>
            <a:r>
              <a:rPr lang="en-US" altLang="zh-CN" sz="2400" dirty="0">
                <a:latin typeface="宋体" panose="02010600030101010101" pitchFamily="2" charset="-122"/>
                <a:ea typeface="宋体" panose="02010600030101010101" pitchFamily="2" charset="-122"/>
              </a:rPr>
              <a:t>6-33</a:t>
            </a:r>
            <a:r>
              <a:rPr lang="zh-CN" altLang="en-US" sz="2400" dirty="0">
                <a:latin typeface="宋体" panose="02010600030101010101" pitchFamily="2" charset="-122"/>
                <a:ea typeface="宋体" panose="02010600030101010101" pitchFamily="2" charset="-122"/>
              </a:rPr>
              <a:t>所示。</a:t>
            </a:r>
          </a:p>
          <a:p>
            <a:r>
              <a:rPr lang="zh-CN" altLang="en-US" sz="2400" dirty="0" smtClean="0">
                <a:latin typeface="宋体" panose="02010600030101010101" pitchFamily="2" charset="-122"/>
                <a:ea typeface="宋体" panose="02010600030101010101" pitchFamily="2" charset="-122"/>
              </a:rPr>
              <a:t>    插入</a:t>
            </a:r>
            <a:r>
              <a:rPr lang="zh-CN" altLang="en-US" sz="2400" dirty="0">
                <a:latin typeface="宋体" panose="02010600030101010101" pitchFamily="2" charset="-122"/>
                <a:ea typeface="宋体" panose="02010600030101010101" pitchFamily="2" charset="-122"/>
              </a:rPr>
              <a:t>图形需要进行三个步骤，第一，在图示</a:t>
            </a:r>
            <a:r>
              <a:rPr lang="en-US" altLang="zh-CN" sz="2400" dirty="0">
                <a:latin typeface="宋体" panose="02010600030101010101" pitchFamily="2" charset="-122"/>
                <a:ea typeface="宋体" panose="02010600030101010101" pitchFamily="2" charset="-122"/>
              </a:rPr>
              <a:t>1</a:t>
            </a:r>
            <a:r>
              <a:rPr lang="zh-CN" altLang="en-US" sz="2400" dirty="0">
                <a:latin typeface="宋体" panose="02010600030101010101" pitchFamily="2" charset="-122"/>
                <a:ea typeface="宋体" panose="02010600030101010101" pitchFamily="2" charset="-122"/>
              </a:rPr>
              <a:t>处选择要插入的图块，点击右侧的箭头，会发现有两个图块名称：柱子和八人餐桌。选择柱子。第二，调整比例，在图示</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处可以调整比例，勾选“统一比例”，则</a:t>
            </a:r>
            <a:r>
              <a:rPr lang="en-US" altLang="zh-CN" sz="2400" dirty="0">
                <a:latin typeface="宋体" panose="02010600030101010101" pitchFamily="2" charset="-122"/>
                <a:ea typeface="宋体" panose="02010600030101010101" pitchFamily="2" charset="-122"/>
              </a:rPr>
              <a:t>X</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Y</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Z</a:t>
            </a:r>
            <a:r>
              <a:rPr lang="zh-CN" altLang="en-US" sz="2400" dirty="0">
                <a:latin typeface="宋体" panose="02010600030101010101" pitchFamily="2" charset="-122"/>
                <a:ea typeface="宋体" panose="02010600030101010101" pitchFamily="2" charset="-122"/>
              </a:rPr>
              <a:t>轴可以调整不同的比例。第三，调整旋转角度，在图示</a:t>
            </a:r>
            <a:r>
              <a:rPr lang="en-US" altLang="zh-CN" sz="2400" dirty="0">
                <a:latin typeface="宋体" panose="02010600030101010101" pitchFamily="2" charset="-122"/>
                <a:ea typeface="宋体" panose="02010600030101010101" pitchFamily="2" charset="-122"/>
              </a:rPr>
              <a:t>6-33</a:t>
            </a:r>
            <a:r>
              <a:rPr lang="zh-CN" altLang="en-US" sz="2400" dirty="0">
                <a:latin typeface="宋体" panose="02010600030101010101" pitchFamily="2" charset="-122"/>
                <a:ea typeface="宋体" panose="02010600030101010101" pitchFamily="2" charset="-122"/>
              </a:rPr>
              <a:t>中</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位置。</a:t>
            </a:r>
          </a:p>
          <a:p>
            <a:endParaRPr lang="zh-CN" alt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807" y="3872667"/>
            <a:ext cx="8136323" cy="106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58304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60648"/>
            <a:ext cx="4104456" cy="239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75856" y="2621026"/>
            <a:ext cx="3168352" cy="64633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6-33  </a:t>
            </a:r>
            <a:r>
              <a:rPr lang="zh-CN" altLang="zh-CN" dirty="0" smtClean="0">
                <a:latin typeface="宋体" panose="02010600030101010101" pitchFamily="2" charset="-122"/>
                <a:ea typeface="宋体" panose="02010600030101010101" pitchFamily="2" charset="-122"/>
              </a:rPr>
              <a:t>插入对象</a:t>
            </a:r>
            <a:endParaRPr lang="zh-CN" altLang="zh-CN" dirty="0">
              <a:latin typeface="宋体" panose="02010600030101010101" pitchFamily="2" charset="-122"/>
              <a:ea typeface="宋体" panose="02010600030101010101" pitchFamily="2" charset="-122"/>
            </a:endParaRPr>
          </a:p>
          <a:p>
            <a:endParaRPr lang="zh-CN" altLang="en-US" dirty="0"/>
          </a:p>
        </p:txBody>
      </p:sp>
      <p:sp>
        <p:nvSpPr>
          <p:cNvPr id="4" name="TextBox 3"/>
          <p:cNvSpPr txBox="1"/>
          <p:nvPr/>
        </p:nvSpPr>
        <p:spPr>
          <a:xfrm>
            <a:off x="1475656" y="3298219"/>
            <a:ext cx="7416824" cy="3323987"/>
          </a:xfrm>
          <a:prstGeom prst="rect">
            <a:avLst/>
          </a:prstGeom>
          <a:noFill/>
        </p:spPr>
        <p:txBody>
          <a:bodyPr wrap="square" rtlCol="0">
            <a:spAutoFit/>
          </a:bodyPr>
          <a:lstStyle/>
          <a:p>
            <a:pPr lvl="0"/>
            <a:r>
              <a:rPr lang="en-US" altLang="zh-CN" sz="2400" dirty="0" smtClean="0">
                <a:latin typeface="宋体" panose="02010600030101010101" pitchFamily="2" charset="-122"/>
                <a:ea typeface="宋体" panose="02010600030101010101" pitchFamily="2" charset="-122"/>
              </a:rPr>
              <a:t>1. </a:t>
            </a:r>
            <a:r>
              <a:rPr lang="zh-CN" altLang="zh-CN" sz="2400" dirty="0" smtClean="0">
                <a:latin typeface="宋体" panose="02010600030101010101" pitchFamily="2" charset="-122"/>
                <a:ea typeface="宋体" panose="02010600030101010101" pitchFamily="2" charset="-122"/>
              </a:rPr>
              <a:t>不</a:t>
            </a:r>
            <a:r>
              <a:rPr lang="zh-CN" altLang="zh-CN" sz="2400" dirty="0">
                <a:latin typeface="宋体" panose="02010600030101010101" pitchFamily="2" charset="-122"/>
                <a:ea typeface="宋体" panose="02010600030101010101" pitchFamily="2" charset="-122"/>
              </a:rPr>
              <a:t>调整比例与旋转角度，点击确定，插入图块，得到如图</a:t>
            </a:r>
            <a:r>
              <a:rPr lang="en-US" altLang="zh-CN" sz="2400" dirty="0">
                <a:latin typeface="宋体" panose="02010600030101010101" pitchFamily="2" charset="-122"/>
                <a:ea typeface="宋体" panose="02010600030101010101" pitchFamily="2" charset="-122"/>
              </a:rPr>
              <a:t>6-31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）所示图形。</a:t>
            </a:r>
          </a:p>
          <a:p>
            <a:pPr lvl="0"/>
            <a:r>
              <a:rPr lang="en-US" altLang="zh-CN" sz="2400" dirty="0" smtClean="0">
                <a:latin typeface="宋体" panose="02010600030101010101" pitchFamily="2" charset="-122"/>
                <a:ea typeface="宋体" panose="02010600030101010101" pitchFamily="2" charset="-122"/>
              </a:rPr>
              <a:t>2. </a:t>
            </a:r>
            <a:r>
              <a:rPr lang="zh-CN" altLang="zh-CN" sz="2400" dirty="0" smtClean="0">
                <a:latin typeface="宋体" panose="02010600030101010101" pitchFamily="2" charset="-122"/>
                <a:ea typeface="宋体" panose="02010600030101010101" pitchFamily="2" charset="-122"/>
              </a:rPr>
              <a:t>调整</a:t>
            </a:r>
            <a:r>
              <a:rPr lang="zh-CN" altLang="zh-CN" sz="2400" dirty="0">
                <a:latin typeface="宋体" panose="02010600030101010101" pitchFamily="2" charset="-122"/>
                <a:ea typeface="宋体" panose="02010600030101010101" pitchFamily="2" charset="-122"/>
              </a:rPr>
              <a:t>比例各个方向都为</a:t>
            </a:r>
            <a:r>
              <a:rPr lang="en-US" altLang="zh-CN" sz="2400" dirty="0">
                <a:latin typeface="宋体" panose="02010600030101010101" pitchFamily="2" charset="-122"/>
                <a:ea typeface="宋体" panose="02010600030101010101" pitchFamily="2" charset="-122"/>
              </a:rPr>
              <a:t>0.6</a:t>
            </a:r>
            <a:r>
              <a:rPr lang="zh-CN" altLang="zh-CN" sz="2400" dirty="0">
                <a:latin typeface="宋体" panose="02010600030101010101" pitchFamily="2" charset="-122"/>
                <a:ea typeface="宋体" panose="02010600030101010101" pitchFamily="2" charset="-122"/>
              </a:rPr>
              <a:t>，插入图块，得到如图</a:t>
            </a:r>
            <a:r>
              <a:rPr lang="en-US" altLang="zh-CN" sz="2400" dirty="0">
                <a:latin typeface="宋体" panose="02010600030101010101" pitchFamily="2" charset="-122"/>
                <a:ea typeface="宋体" panose="02010600030101010101" pitchFamily="2" charset="-122"/>
              </a:rPr>
              <a:t>6-31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）所示图形。</a:t>
            </a:r>
          </a:p>
          <a:p>
            <a:pPr lvl="0"/>
            <a:r>
              <a:rPr lang="en-US" altLang="zh-CN" sz="2400" dirty="0" smtClean="0">
                <a:latin typeface="宋体" panose="02010600030101010101" pitchFamily="2" charset="-122"/>
                <a:ea typeface="宋体" panose="02010600030101010101" pitchFamily="2" charset="-122"/>
              </a:rPr>
              <a:t>3. </a:t>
            </a:r>
            <a:r>
              <a:rPr lang="zh-CN" altLang="zh-CN" sz="2400" dirty="0" smtClean="0">
                <a:latin typeface="宋体" panose="02010600030101010101" pitchFamily="2" charset="-122"/>
                <a:ea typeface="宋体" panose="02010600030101010101" pitchFamily="2" charset="-122"/>
              </a:rPr>
              <a:t>调整</a:t>
            </a:r>
            <a:r>
              <a:rPr lang="zh-CN" altLang="zh-CN" sz="2400" dirty="0">
                <a:latin typeface="宋体" panose="02010600030101010101" pitchFamily="2" charset="-122"/>
                <a:ea typeface="宋体" panose="02010600030101010101" pitchFamily="2" charset="-122"/>
              </a:rPr>
              <a:t>比例</a:t>
            </a:r>
            <a:r>
              <a:rPr lang="en-US" altLang="zh-CN" sz="2400" dirty="0">
                <a:latin typeface="宋体" panose="02010600030101010101" pitchFamily="2" charset="-122"/>
                <a:ea typeface="宋体" panose="02010600030101010101" pitchFamily="2" charset="-122"/>
              </a:rPr>
              <a:t>X:0.8</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Y:0.6</a:t>
            </a:r>
            <a:r>
              <a:rPr lang="zh-CN" altLang="zh-CN" sz="2400" dirty="0">
                <a:latin typeface="宋体" panose="02010600030101010101" pitchFamily="2" charset="-122"/>
                <a:ea typeface="宋体" panose="02010600030101010101" pitchFamily="2" charset="-122"/>
              </a:rPr>
              <a:t>，插入图块，得到如图</a:t>
            </a:r>
            <a:r>
              <a:rPr lang="en-US" altLang="zh-CN" sz="2400" dirty="0">
                <a:latin typeface="宋体" panose="02010600030101010101" pitchFamily="2" charset="-122"/>
                <a:ea typeface="宋体" panose="02010600030101010101" pitchFamily="2" charset="-122"/>
              </a:rPr>
              <a:t>6-31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c</a:t>
            </a:r>
            <a:r>
              <a:rPr lang="zh-CN" altLang="zh-CN" sz="2400" dirty="0">
                <a:latin typeface="宋体" panose="02010600030101010101" pitchFamily="2" charset="-122"/>
                <a:ea typeface="宋体" panose="02010600030101010101" pitchFamily="2" charset="-122"/>
              </a:rPr>
              <a:t>）所示图形。</a:t>
            </a:r>
          </a:p>
          <a:p>
            <a:pPr lvl="0"/>
            <a:r>
              <a:rPr lang="en-US" altLang="zh-CN" sz="2400" dirty="0" smtClean="0">
                <a:latin typeface="宋体" panose="02010600030101010101" pitchFamily="2" charset="-122"/>
                <a:ea typeface="宋体" panose="02010600030101010101" pitchFamily="2" charset="-122"/>
              </a:rPr>
              <a:t>4. </a:t>
            </a:r>
            <a:r>
              <a:rPr lang="zh-CN" altLang="zh-CN" sz="2400" dirty="0" smtClean="0">
                <a:latin typeface="宋体" panose="02010600030101010101" pitchFamily="2" charset="-122"/>
                <a:ea typeface="宋体" panose="02010600030101010101" pitchFamily="2" charset="-122"/>
              </a:rPr>
              <a:t>调整</a:t>
            </a:r>
            <a:r>
              <a:rPr lang="zh-CN" altLang="zh-CN" sz="2400" dirty="0">
                <a:latin typeface="宋体" panose="02010600030101010101" pitchFamily="2" charset="-122"/>
                <a:ea typeface="宋体" panose="02010600030101010101" pitchFamily="2" charset="-122"/>
              </a:rPr>
              <a:t>比例各个方向都为</a:t>
            </a:r>
            <a:r>
              <a:rPr lang="en-US" altLang="zh-CN" sz="2400" dirty="0">
                <a:latin typeface="宋体" panose="02010600030101010101" pitchFamily="2" charset="-122"/>
                <a:ea typeface="宋体" panose="02010600030101010101" pitchFamily="2" charset="-122"/>
              </a:rPr>
              <a:t>0.8</a:t>
            </a:r>
            <a:r>
              <a:rPr lang="zh-CN" altLang="zh-CN" sz="2400" dirty="0">
                <a:latin typeface="宋体" panose="02010600030101010101" pitchFamily="2" charset="-122"/>
                <a:ea typeface="宋体" panose="02010600030101010101" pitchFamily="2" charset="-122"/>
              </a:rPr>
              <a:t>，角度为</a:t>
            </a:r>
            <a:r>
              <a:rPr lang="en-US" altLang="zh-CN" sz="2400" dirty="0">
                <a:latin typeface="宋体" panose="02010600030101010101" pitchFamily="2" charset="-122"/>
                <a:ea typeface="宋体" panose="02010600030101010101" pitchFamily="2" charset="-122"/>
              </a:rPr>
              <a:t>45</a:t>
            </a:r>
            <a:r>
              <a:rPr lang="zh-CN" altLang="zh-CN" sz="2400" dirty="0">
                <a:latin typeface="宋体" panose="02010600030101010101" pitchFamily="2" charset="-122"/>
                <a:ea typeface="宋体" panose="02010600030101010101" pitchFamily="2" charset="-122"/>
              </a:rPr>
              <a:t>，插入图块，得到如图</a:t>
            </a:r>
            <a:r>
              <a:rPr lang="en-US" altLang="zh-CN" sz="2400" dirty="0">
                <a:latin typeface="宋体" panose="02010600030101010101" pitchFamily="2" charset="-122"/>
                <a:ea typeface="宋体" panose="02010600030101010101" pitchFamily="2" charset="-122"/>
              </a:rPr>
              <a:t>6-31</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d</a:t>
            </a:r>
            <a:r>
              <a:rPr lang="zh-CN" altLang="zh-CN" sz="2400" dirty="0">
                <a:latin typeface="宋体" panose="02010600030101010101" pitchFamily="2" charset="-122"/>
                <a:ea typeface="宋体" panose="02010600030101010101" pitchFamily="2" charset="-122"/>
              </a:rPr>
              <a:t>）所示图形。</a:t>
            </a:r>
          </a:p>
          <a:p>
            <a:endParaRPr lang="zh-CN" altLang="en-US" dirty="0"/>
          </a:p>
        </p:txBody>
      </p:sp>
    </p:spTree>
    <p:extLst>
      <p:ext uri="{BB962C8B-B14F-4D97-AF65-F5344CB8AC3E}">
        <p14:creationId xmlns:p14="http://schemas.microsoft.com/office/powerpoint/2010/main" val="1135231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608" y="116632"/>
            <a:ext cx="7920880" cy="6617196"/>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6.3.2 Attribute definition block</a:t>
            </a:r>
            <a:r>
              <a:rPr lang="zh-CN" altLang="en-US" sz="3200" dirty="0">
                <a:latin typeface="黑体" panose="02010609060101010101" pitchFamily="49" charset="-122"/>
                <a:ea typeface="黑体" panose="02010609060101010101" pitchFamily="49" charset="-122"/>
              </a:rPr>
              <a:t>属性</a:t>
            </a:r>
            <a:r>
              <a:rPr lang="zh-CN" altLang="en-US" sz="3200" dirty="0" smtClean="0">
                <a:latin typeface="黑体" panose="02010609060101010101" pitchFamily="49" charset="-122"/>
                <a:ea typeface="黑体" panose="02010609060101010101" pitchFamily="49" charset="-122"/>
              </a:rPr>
              <a:t>块</a:t>
            </a:r>
            <a:endParaRPr lang="en-US" altLang="zh-CN" sz="3200" dirty="0" smtClean="0">
              <a:latin typeface="黑体" panose="02010609060101010101" pitchFamily="49" charset="-122"/>
              <a:ea typeface="黑体" panose="02010609060101010101" pitchFamily="49" charset="-122"/>
            </a:endParaRPr>
          </a:p>
          <a:p>
            <a:endParaRPr lang="en-US" altLang="zh-CN" sz="3200" dirty="0">
              <a:latin typeface="黑体" panose="02010609060101010101" pitchFamily="49" charset="-122"/>
              <a:ea typeface="黑体" panose="02010609060101010101" pitchFamily="49" charset="-122"/>
            </a:endParaRPr>
          </a:p>
          <a:p>
            <a:r>
              <a:rPr lang="zh-CN" altLang="en-US" sz="2400" dirty="0" smtClean="0">
                <a:latin typeface="宋体" panose="02010600030101010101" pitchFamily="2" charset="-122"/>
                <a:ea typeface="宋体" panose="02010600030101010101" pitchFamily="2" charset="-122"/>
              </a:rPr>
              <a:t>    前面</a:t>
            </a:r>
            <a:r>
              <a:rPr lang="zh-CN" altLang="en-US" sz="2400" dirty="0">
                <a:latin typeface="宋体" panose="02010600030101010101" pitchFamily="2" charset="-122"/>
                <a:ea typeface="宋体" panose="02010600030101010101" pitchFamily="2" charset="-122"/>
              </a:rPr>
              <a:t>已经讲解了制作普通块的方法与使用，</a:t>
            </a:r>
            <a:r>
              <a:rPr lang="en-US" altLang="zh-CN" sz="2400" dirty="0">
                <a:latin typeface="宋体" panose="02010600030101010101" pitchFamily="2" charset="-122"/>
                <a:ea typeface="宋体" panose="02010600030101010101" pitchFamily="2" charset="-122"/>
              </a:rPr>
              <a:t>AutoCAD</a:t>
            </a:r>
            <a:r>
              <a:rPr lang="zh-CN" altLang="en-US" sz="2400" dirty="0">
                <a:latin typeface="宋体" panose="02010600030101010101" pitchFamily="2" charset="-122"/>
                <a:ea typeface="宋体" panose="02010600030101010101" pitchFamily="2" charset="-122"/>
              </a:rPr>
              <a:t>为用户提供了多种图块，如内部块、外部块、属性块、动态块、注释性块和综合性图块等。本节主要讲解一些常用图块的制作</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1 </a:t>
            </a:r>
            <a:r>
              <a:rPr lang="zh-CN" altLang="zh-CN" sz="2400" b="1" dirty="0">
                <a:latin typeface="宋体" panose="02010600030101010101" pitchFamily="2" charset="-122"/>
                <a:ea typeface="宋体" panose="02010600030101010101" pitchFamily="2" charset="-122"/>
              </a:rPr>
              <a:t>制作轴</a:t>
            </a:r>
            <a:r>
              <a:rPr lang="zh-CN" altLang="zh-CN" sz="2400" b="1" dirty="0" smtClean="0">
                <a:latin typeface="宋体" panose="02010600030101010101" pitchFamily="2" charset="-122"/>
                <a:ea typeface="宋体" panose="02010600030101010101" pitchFamily="2" charset="-122"/>
              </a:rPr>
              <a:t>号</a:t>
            </a:r>
            <a:endParaRPr lang="en-US" altLang="zh-CN" sz="2400" b="1"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轴</a:t>
            </a:r>
            <a:r>
              <a:rPr lang="zh-CN" altLang="en-US" sz="2400" dirty="0">
                <a:latin typeface="宋体" panose="02010600030101010101" pitchFamily="2" charset="-122"/>
                <a:ea typeface="宋体" panose="02010600030101010101" pitchFamily="2" charset="-122"/>
              </a:rPr>
              <a:t>号与前面章节中做的“桌子”等图块不同，不同之处主要在于桌子是实际大小确定的对象，输出后的尺寸完全由打印比例确定，而轴号必须保证在任何比例下打印输出后都是</a:t>
            </a:r>
            <a:r>
              <a:rPr lang="en-US" altLang="zh-CN" sz="2400" dirty="0">
                <a:latin typeface="宋体" panose="02010600030101010101" pitchFamily="2" charset="-122"/>
                <a:ea typeface="宋体" panose="02010600030101010101" pitchFamily="2" charset="-122"/>
              </a:rPr>
              <a:t>8—10mm</a:t>
            </a:r>
            <a:r>
              <a:rPr lang="zh-CN" altLang="en-US" sz="2400" dirty="0">
                <a:latin typeface="宋体" panose="02010600030101010101" pitchFamily="2" charset="-122"/>
                <a:ea typeface="宋体" panose="02010600030101010101" pitchFamily="2" charset="-122"/>
              </a:rPr>
              <a:t>的大小。这就是需要把轴号做成注释性图块。</a:t>
            </a:r>
          </a:p>
          <a:p>
            <a:r>
              <a:rPr lang="zh-CN" altLang="en-US" sz="2400" dirty="0">
                <a:latin typeface="宋体" panose="02010600030101010101" pitchFamily="2" charset="-122"/>
                <a:ea typeface="宋体" panose="02010600030101010101" pitchFamily="2" charset="-122"/>
              </a:rPr>
              <a:t>轴号的绘制分为四大步：首先，绘制轴号的圆圈；第二，设置轴号属性；第三，将前两步的全部内容合并成块，这样我们就得到了属性块</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轴号；最后，将我们做好的属性块插入到适当位置即可。下面我们来进行详细的操作</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26439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548680"/>
            <a:ext cx="7128792" cy="4339650"/>
          </a:xfrm>
          <a:prstGeom prst="rect">
            <a:avLst/>
          </a:prstGeom>
          <a:noFill/>
        </p:spPr>
        <p:txBody>
          <a:bodyPr wrap="square" rtlCol="0">
            <a:spAutoFit/>
          </a:bodyPr>
          <a:lstStyle/>
          <a:p>
            <a:pPr indent="457200"/>
            <a:r>
              <a:rPr lang="zh-CN" altLang="en-US" sz="2400" dirty="0">
                <a:latin typeface="Times New Roman" pitchFamily="18" charset="0"/>
                <a:ea typeface="宋体" pitchFamily="2" charset="-122"/>
                <a:cs typeface="Times New Roman" pitchFamily="18" charset="0"/>
              </a:rPr>
              <a:t>（</a:t>
            </a:r>
            <a:r>
              <a:rPr lang="en-US" altLang="zh-CN" sz="2400" dirty="0">
                <a:latin typeface="Times New Roman" pitchFamily="18" charset="0"/>
                <a:ea typeface="宋体" pitchFamily="2" charset="-122"/>
                <a:cs typeface="Times New Roman" pitchFamily="18" charset="0"/>
              </a:rPr>
              <a:t>2</a:t>
            </a:r>
            <a:r>
              <a:rPr lang="zh-CN" altLang="en-US" sz="2400" dirty="0">
                <a:latin typeface="Times New Roman" pitchFamily="18" charset="0"/>
                <a:ea typeface="宋体" pitchFamily="2" charset="-122"/>
                <a:cs typeface="Times New Roman" pitchFamily="18" charset="0"/>
              </a:rPr>
              <a:t>）中点</a:t>
            </a:r>
          </a:p>
          <a:p>
            <a:pPr indent="457200"/>
            <a:r>
              <a:rPr lang="zh-CN" altLang="en-US" sz="2400" dirty="0">
                <a:latin typeface="Times New Roman" pitchFamily="18" charset="0"/>
                <a:ea typeface="宋体" pitchFamily="2" charset="-122"/>
                <a:cs typeface="Times New Roman" pitchFamily="18" charset="0"/>
              </a:rPr>
              <a:t>捕捉到几何对象的中点，如图</a:t>
            </a:r>
            <a:r>
              <a:rPr lang="en-US" altLang="zh-CN" sz="2400" dirty="0">
                <a:latin typeface="Times New Roman" pitchFamily="18" charset="0"/>
                <a:ea typeface="宋体" pitchFamily="2" charset="-122"/>
                <a:cs typeface="Times New Roman" pitchFamily="18" charset="0"/>
              </a:rPr>
              <a:t>6-3</a:t>
            </a:r>
            <a:r>
              <a:rPr lang="zh-CN" altLang="en-US" sz="2400" dirty="0">
                <a:latin typeface="Times New Roman" pitchFamily="18" charset="0"/>
                <a:ea typeface="宋体" pitchFamily="2" charset="-122"/>
                <a:cs typeface="Times New Roman" pitchFamily="18" charset="0"/>
              </a:rPr>
              <a:t>所示。</a:t>
            </a:r>
          </a:p>
          <a:p>
            <a:endParaRPr lang="en-US" altLang="zh-CN" sz="2400" dirty="0" smtClean="0">
              <a:latin typeface="宋体" pitchFamily="2" charset="-122"/>
              <a:ea typeface="宋体" pitchFamily="2" charset="-122"/>
            </a:endParaRPr>
          </a:p>
          <a:p>
            <a:endParaRPr lang="en-US" altLang="zh-CN" sz="2400" dirty="0" smtClean="0">
              <a:latin typeface="宋体" pitchFamily="2" charset="-122"/>
              <a:ea typeface="宋体" pitchFamily="2" charset="-122"/>
            </a:endParaRPr>
          </a:p>
          <a:p>
            <a:r>
              <a:rPr lang="zh-CN" altLang="en-US" dirty="0" smtClean="0">
                <a:latin typeface="宋体" pitchFamily="2" charset="-122"/>
                <a:ea typeface="宋体" pitchFamily="2" charset="-122"/>
              </a:rPr>
              <a:t>                      </a:t>
            </a:r>
            <a:endParaRPr lang="en-US" altLang="zh-CN" dirty="0">
              <a:latin typeface="宋体" pitchFamily="2" charset="-122"/>
              <a:ea typeface="宋体" pitchFamily="2" charset="-122"/>
            </a:endParaRPr>
          </a:p>
          <a:p>
            <a:endParaRPr lang="en-US" altLang="zh-CN" dirty="0" smtClean="0">
              <a:latin typeface="宋体" pitchFamily="2" charset="-122"/>
              <a:ea typeface="宋体" pitchFamily="2" charset="-122"/>
            </a:endParaRPr>
          </a:p>
          <a:p>
            <a:endParaRPr lang="en-US" altLang="zh-CN" sz="2400" dirty="0">
              <a:latin typeface="宋体" pitchFamily="2" charset="-122"/>
              <a:ea typeface="宋体" pitchFamily="2" charset="-122"/>
            </a:endParaRPr>
          </a:p>
          <a:p>
            <a:endParaRPr lang="en-US" altLang="zh-CN" sz="2400" dirty="0" smtClean="0">
              <a:latin typeface="宋体" pitchFamily="2" charset="-122"/>
              <a:ea typeface="宋体" pitchFamily="2" charset="-122"/>
            </a:endParaRPr>
          </a:p>
          <a:p>
            <a:endParaRPr lang="en-US" altLang="zh-CN" sz="2400" dirty="0">
              <a:latin typeface="宋体" pitchFamily="2" charset="-122"/>
              <a:ea typeface="宋体" pitchFamily="2" charset="-122"/>
            </a:endParaRPr>
          </a:p>
          <a:p>
            <a:endParaRPr lang="en-US" altLang="zh-CN" sz="2400" dirty="0" smtClean="0">
              <a:latin typeface="宋体" pitchFamily="2" charset="-122"/>
              <a:ea typeface="宋体" pitchFamily="2" charset="-122"/>
            </a:endParaRPr>
          </a:p>
          <a:p>
            <a:endParaRPr lang="en-US" altLang="zh-CN" sz="2400" dirty="0" smtClean="0">
              <a:latin typeface="宋体" pitchFamily="2" charset="-122"/>
              <a:ea typeface="宋体" pitchFamily="2" charset="-122"/>
            </a:endParaRPr>
          </a:p>
          <a:p>
            <a:r>
              <a:rPr lang="en-US" altLang="zh-CN" sz="2400" dirty="0">
                <a:latin typeface="宋体" pitchFamily="2" charset="-122"/>
                <a:ea typeface="宋体" pitchFamily="2" charset="-122"/>
              </a:rPr>
              <a:t> </a:t>
            </a:r>
            <a:r>
              <a:rPr lang="en-US" altLang="zh-CN" sz="2400" dirty="0" smtClean="0">
                <a:latin typeface="宋体" pitchFamily="2" charset="-122"/>
                <a:ea typeface="宋体" pitchFamily="2" charset="-122"/>
              </a:rPr>
              <a:t>               </a:t>
            </a:r>
            <a:r>
              <a:rPr lang="zh-CN" altLang="en-US" dirty="0" smtClean="0">
                <a:latin typeface="宋体" pitchFamily="2" charset="-122"/>
                <a:ea typeface="宋体" pitchFamily="2" charset="-122"/>
              </a:rPr>
              <a:t>图</a:t>
            </a:r>
            <a:r>
              <a:rPr lang="en-US" altLang="zh-CN" dirty="0">
                <a:latin typeface="宋体" pitchFamily="2" charset="-122"/>
                <a:ea typeface="宋体" pitchFamily="2" charset="-122"/>
              </a:rPr>
              <a:t>6-3  </a:t>
            </a:r>
            <a:r>
              <a:rPr lang="zh-CN" altLang="en-US" dirty="0">
                <a:latin typeface="宋体" pitchFamily="2" charset="-122"/>
                <a:ea typeface="宋体" pitchFamily="2" charset="-122"/>
              </a:rPr>
              <a:t>中点</a:t>
            </a:r>
            <a:endParaRPr lang="en-US" altLang="zh-CN" dirty="0">
              <a:latin typeface="宋体" pitchFamily="2" charset="-122"/>
              <a:ea typeface="宋体"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2276872"/>
            <a:ext cx="3834650" cy="2232248"/>
          </a:xfrm>
          <a:prstGeom prst="rect">
            <a:avLst/>
          </a:prstGeom>
        </p:spPr>
      </p:pic>
    </p:spTree>
    <p:extLst>
      <p:ext uri="{BB962C8B-B14F-4D97-AF65-F5344CB8AC3E}">
        <p14:creationId xmlns:p14="http://schemas.microsoft.com/office/powerpoint/2010/main" val="30770791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620688"/>
            <a:ext cx="6840760" cy="5539978"/>
          </a:xfrm>
          <a:prstGeom prst="rect">
            <a:avLst/>
          </a:prstGeom>
          <a:noFill/>
        </p:spPr>
        <p:txBody>
          <a:bodyPr wrap="square" rtlCol="0">
            <a:spAutoFit/>
          </a:bodyPr>
          <a:lstStyle/>
          <a:p>
            <a:r>
              <a:rPr lang="zh-CN" altLang="zh-CN" sz="2400"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命令步骤</a:t>
            </a:r>
            <a:r>
              <a:rPr lang="zh-CN" altLang="zh-CN" sz="2400" dirty="0">
                <a:latin typeface="黑体" panose="02010609060101010101" pitchFamily="49" charset="-122"/>
                <a:ea typeface="黑体" panose="02010609060101010101" pitchFamily="49" charset="-122"/>
              </a:rPr>
              <a:t>】</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步：绘制圆</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绘制</a:t>
            </a:r>
            <a:r>
              <a:rPr lang="zh-CN" altLang="zh-CN" sz="2400" dirty="0">
                <a:latin typeface="宋体" panose="02010600030101010101" pitchFamily="2" charset="-122"/>
                <a:ea typeface="宋体" panose="02010600030101010101" pitchFamily="2" charset="-122"/>
              </a:rPr>
              <a:t>一个半径为</a:t>
            </a: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的圆，如果圆未出现在屏幕中，这是因为圆大小的问题，可以双击鼠标中键滚轮，就会得到如图</a:t>
            </a:r>
            <a:r>
              <a:rPr lang="en-US" altLang="zh-CN" sz="2400" dirty="0">
                <a:latin typeface="宋体" panose="02010600030101010101" pitchFamily="2" charset="-122"/>
                <a:ea typeface="宋体" panose="02010600030101010101" pitchFamily="2" charset="-122"/>
              </a:rPr>
              <a:t>6-34</a:t>
            </a:r>
            <a:r>
              <a:rPr lang="zh-CN" altLang="zh-CN" sz="2400" dirty="0">
                <a:latin typeface="宋体" panose="02010600030101010101" pitchFamily="2" charset="-122"/>
                <a:ea typeface="宋体" panose="02010600030101010101" pitchFamily="2" charset="-122"/>
              </a:rPr>
              <a:t>所示。 </a:t>
            </a:r>
          </a:p>
          <a:p>
            <a:r>
              <a:rPr lang="en-US" altLang="zh-CN" sz="2400" dirty="0"/>
              <a:t>     </a:t>
            </a:r>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r>
              <a:rPr lang="en-US" altLang="zh-CN" sz="2400" dirty="0" smtClean="0"/>
              <a:t> </a:t>
            </a:r>
            <a:endParaRPr lang="zh-CN" altLang="zh-CN" sz="2400" dirty="0"/>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6-34  </a:t>
            </a:r>
            <a:r>
              <a:rPr lang="zh-CN" altLang="zh-CN" dirty="0" smtClean="0">
                <a:latin typeface="宋体" panose="02010600030101010101" pitchFamily="2" charset="-122"/>
                <a:ea typeface="宋体" panose="02010600030101010101" pitchFamily="2" charset="-122"/>
              </a:rPr>
              <a:t>圆</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endParaRPr lang="zh-CN" alt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3028950"/>
            <a:ext cx="1589135" cy="1552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89752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0721" y="1556792"/>
            <a:ext cx="7488832" cy="3323987"/>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第二</a:t>
            </a:r>
            <a:r>
              <a:rPr lang="zh-CN" altLang="zh-CN" sz="2400" dirty="0">
                <a:latin typeface="宋体" panose="02010600030101010101" pitchFamily="2" charset="-122"/>
                <a:ea typeface="宋体" panose="02010600030101010101" pitchFamily="2" charset="-122"/>
              </a:rPr>
              <a:t>步：属性定义</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首先</a:t>
            </a:r>
            <a:r>
              <a:rPr lang="zh-CN" altLang="zh-CN" sz="2400" dirty="0">
                <a:latin typeface="宋体" panose="02010600030101010101" pitchFamily="2" charset="-122"/>
                <a:ea typeface="宋体" panose="02010600030101010101" pitchFamily="2" charset="-122"/>
              </a:rPr>
              <a:t>设置一个非注释性文字样式，字高默认，字体为宋体，宽度因子为</a:t>
            </a:r>
            <a:r>
              <a:rPr lang="en-US" altLang="zh-CN" sz="2400" dirty="0">
                <a:latin typeface="宋体" panose="02010600030101010101" pitchFamily="2" charset="-122"/>
                <a:ea typeface="宋体" panose="02010600030101010101" pitchFamily="2" charset="-122"/>
              </a:rPr>
              <a:t>0.7</a:t>
            </a:r>
            <a:r>
              <a:rPr lang="zh-CN" altLang="zh-CN" sz="2400" dirty="0">
                <a:latin typeface="宋体" panose="02010600030101010101" pitchFamily="2" charset="-122"/>
                <a:ea typeface="宋体" panose="02010600030101010101" pitchFamily="2" charset="-122"/>
              </a:rPr>
              <a:t>，命名为“非注释性文字”，键盘输入命令“</a:t>
            </a:r>
            <a:r>
              <a:rPr lang="en-US" altLang="zh-CN" sz="2400" dirty="0">
                <a:latin typeface="宋体" panose="02010600030101010101" pitchFamily="2" charset="-122"/>
                <a:ea typeface="宋体" panose="02010600030101010101" pitchFamily="2" charset="-122"/>
              </a:rPr>
              <a:t>ATT</a:t>
            </a:r>
            <a:r>
              <a:rPr lang="zh-CN" altLang="zh-CN" sz="2400" dirty="0">
                <a:latin typeface="宋体" panose="02010600030101010101" pitchFamily="2" charset="-122"/>
                <a:ea typeface="宋体" panose="02010600030101010101" pitchFamily="2" charset="-122"/>
              </a:rPr>
              <a:t>”，弹出属性定义窗口，设置属性定义；标记为“轴号”，提示为“轴号</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？”，默认为“</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”，文字对正选择“中间”，文字样式选择“非注释性文字”，勾选“注释性”，文字高度为“</a:t>
            </a:r>
            <a:r>
              <a:rPr lang="en-US" altLang="zh-CN" sz="2400" dirty="0">
                <a:latin typeface="宋体" panose="02010600030101010101" pitchFamily="2" charset="-122"/>
                <a:ea typeface="宋体" panose="02010600030101010101" pitchFamily="2" charset="-122"/>
              </a:rPr>
              <a:t>4</a:t>
            </a:r>
            <a:r>
              <a:rPr lang="zh-CN" altLang="zh-CN" sz="2400" dirty="0">
                <a:latin typeface="宋体" panose="02010600030101010101" pitchFamily="2" charset="-122"/>
                <a:ea typeface="宋体" panose="02010600030101010101" pitchFamily="2" charset="-122"/>
              </a:rPr>
              <a:t>”，如图</a:t>
            </a:r>
            <a:r>
              <a:rPr lang="en-US" altLang="zh-CN" sz="2400" dirty="0">
                <a:latin typeface="宋体" panose="02010600030101010101" pitchFamily="2" charset="-122"/>
                <a:ea typeface="宋体" panose="02010600030101010101" pitchFamily="2" charset="-122"/>
              </a:rPr>
              <a:t>6-35</a:t>
            </a:r>
            <a:r>
              <a:rPr lang="zh-CN" altLang="zh-CN" sz="2400" dirty="0">
                <a:latin typeface="宋体" panose="02010600030101010101" pitchFamily="2" charset="-122"/>
                <a:ea typeface="宋体" panose="02010600030101010101" pitchFamily="2" charset="-122"/>
              </a:rPr>
              <a:t>所示</a:t>
            </a:r>
            <a:r>
              <a:rPr lang="zh-CN" altLang="zh-CN" sz="2400" dirty="0"/>
              <a:t>：</a:t>
            </a:r>
          </a:p>
          <a:p>
            <a:endParaRPr lang="zh-CN" altLang="en-US" dirty="0"/>
          </a:p>
        </p:txBody>
      </p:sp>
    </p:spTree>
    <p:extLst>
      <p:ext uri="{BB962C8B-B14F-4D97-AF65-F5344CB8AC3E}">
        <p14:creationId xmlns:p14="http://schemas.microsoft.com/office/powerpoint/2010/main" val="2234806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2964" y="764704"/>
            <a:ext cx="5411364" cy="4181509"/>
          </a:xfrm>
          <a:prstGeom prst="rect">
            <a:avLst/>
          </a:prstGeom>
        </p:spPr>
      </p:pic>
      <p:sp>
        <p:nvSpPr>
          <p:cNvPr id="3" name="TextBox 2"/>
          <p:cNvSpPr txBox="1"/>
          <p:nvPr/>
        </p:nvSpPr>
        <p:spPr>
          <a:xfrm>
            <a:off x="3851920" y="5153071"/>
            <a:ext cx="2304256"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6-35  </a:t>
            </a:r>
            <a:r>
              <a:rPr lang="zh-CN" altLang="zh-CN" dirty="0">
                <a:latin typeface="宋体" panose="02010600030101010101" pitchFamily="2" charset="-122"/>
                <a:ea typeface="宋体" panose="02010600030101010101" pitchFamily="2" charset="-122"/>
              </a:rPr>
              <a:t>属性定义</a:t>
            </a:r>
          </a:p>
          <a:p>
            <a:endParaRPr lang="zh-CN" altLang="en-US" dirty="0"/>
          </a:p>
        </p:txBody>
      </p:sp>
    </p:spTree>
    <p:extLst>
      <p:ext uri="{BB962C8B-B14F-4D97-AF65-F5344CB8AC3E}">
        <p14:creationId xmlns:p14="http://schemas.microsoft.com/office/powerpoint/2010/main" val="13206543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692696"/>
            <a:ext cx="7056784" cy="4708981"/>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然后</a:t>
            </a:r>
            <a:r>
              <a:rPr lang="zh-CN" altLang="zh-CN" sz="2400" dirty="0" smtClean="0">
                <a:latin typeface="宋体" panose="02010600030101010101" pitchFamily="2" charset="-122"/>
                <a:ea typeface="宋体" panose="02010600030101010101" pitchFamily="2" charset="-122"/>
              </a:rPr>
              <a:t>点击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，捕捉圆心，将“轴号”放在第一步中所画的圆中间，如图</a:t>
            </a:r>
            <a:r>
              <a:rPr lang="en-US" altLang="zh-CN" sz="2400" dirty="0">
                <a:latin typeface="宋体" panose="02010600030101010101" pitchFamily="2" charset="-122"/>
                <a:ea typeface="宋体" panose="02010600030101010101" pitchFamily="2" charset="-122"/>
              </a:rPr>
              <a:t>6-36</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6-36  </a:t>
            </a:r>
            <a:r>
              <a:rPr lang="zh-CN" altLang="zh-CN" dirty="0">
                <a:latin typeface="宋体" panose="02010600030101010101" pitchFamily="2" charset="-122"/>
                <a:ea typeface="宋体" panose="02010600030101010101" pitchFamily="2" charset="-122"/>
              </a:rPr>
              <a:t>轴号</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0650" y="2060848"/>
            <a:ext cx="2495550" cy="2447925"/>
          </a:xfrm>
          <a:prstGeom prst="rect">
            <a:avLst/>
          </a:prstGeom>
        </p:spPr>
      </p:pic>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5532" y="723201"/>
            <a:ext cx="106511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81897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1484784"/>
            <a:ext cx="7128792" cy="3323987"/>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第三步：执行做块命令</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执行</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”做图块，弹出“块定义”对话框，如图</a:t>
            </a:r>
            <a:r>
              <a:rPr lang="en-US" altLang="zh-CN" sz="2400" dirty="0">
                <a:latin typeface="宋体" panose="02010600030101010101" pitchFamily="2" charset="-122"/>
                <a:ea typeface="宋体" panose="02010600030101010101" pitchFamily="2" charset="-122"/>
              </a:rPr>
              <a:t>6-37</a:t>
            </a:r>
            <a:r>
              <a:rPr lang="zh-CN" altLang="zh-CN" sz="2400" dirty="0">
                <a:latin typeface="宋体" panose="02010600030101010101" pitchFamily="2" charset="-122"/>
                <a:ea typeface="宋体" panose="02010600030101010101" pitchFamily="2" charset="-122"/>
              </a:rPr>
              <a:t>所示，然后第一步选择对象，第二步输入名称为“轴号”，第三步指定基点为圆心，第四步勾选注释性，如图</a:t>
            </a:r>
            <a:r>
              <a:rPr lang="en-US" altLang="zh-CN" sz="2400" dirty="0">
                <a:latin typeface="宋体" panose="02010600030101010101" pitchFamily="2" charset="-122"/>
                <a:ea typeface="宋体" panose="02010600030101010101" pitchFamily="2" charset="-122"/>
              </a:rPr>
              <a:t>6-38</a:t>
            </a:r>
            <a:r>
              <a:rPr lang="zh-CN" altLang="zh-CN" sz="2400" dirty="0">
                <a:latin typeface="宋体" panose="02010600030101010101" pitchFamily="2" charset="-122"/>
                <a:ea typeface="宋体" panose="02010600030101010101" pitchFamily="2" charset="-122"/>
              </a:rPr>
              <a:t>所示。点击</a:t>
            </a: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并没有立刻看到图块，这时弹出“编辑属性”对话框，如图</a:t>
            </a:r>
            <a:r>
              <a:rPr lang="en-US" altLang="zh-CN" sz="2400" dirty="0">
                <a:latin typeface="宋体" panose="02010600030101010101" pitchFamily="2" charset="-122"/>
                <a:ea typeface="宋体" panose="02010600030101010101" pitchFamily="2" charset="-122"/>
              </a:rPr>
              <a:t>6-39</a:t>
            </a:r>
            <a:r>
              <a:rPr lang="zh-CN" altLang="zh-CN" sz="2400" dirty="0">
                <a:latin typeface="宋体" panose="02010600030101010101" pitchFamily="2" charset="-122"/>
                <a:ea typeface="宋体" panose="02010600030101010101" pitchFamily="2" charset="-122"/>
              </a:rPr>
              <a:t>所示，根据提示的内容进行回答，就可以获得新的图块，如图</a:t>
            </a:r>
            <a:r>
              <a:rPr lang="en-US" altLang="zh-CN" sz="2400" dirty="0">
                <a:latin typeface="宋体" panose="02010600030101010101" pitchFamily="2" charset="-122"/>
                <a:ea typeface="宋体" panose="02010600030101010101" pitchFamily="2" charset="-122"/>
              </a:rPr>
              <a:t>6-40</a:t>
            </a:r>
            <a:r>
              <a:rPr lang="zh-CN" altLang="zh-CN" sz="2400" dirty="0">
                <a:latin typeface="宋体" panose="02010600030101010101" pitchFamily="2" charset="-122"/>
                <a:ea typeface="宋体" panose="02010600030101010101" pitchFamily="2" charset="-122"/>
              </a:rPr>
              <a:t>所示。</a:t>
            </a:r>
          </a:p>
          <a:p>
            <a:endParaRPr lang="zh-CN" alt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4099" y="2982211"/>
            <a:ext cx="1012339" cy="34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1984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9985" y="1124744"/>
            <a:ext cx="5890260" cy="3642360"/>
          </a:xfrm>
          <a:prstGeom prst="rect">
            <a:avLst/>
          </a:prstGeom>
        </p:spPr>
      </p:pic>
      <p:sp>
        <p:nvSpPr>
          <p:cNvPr id="3" name="TextBox 2"/>
          <p:cNvSpPr txBox="1"/>
          <p:nvPr/>
        </p:nvSpPr>
        <p:spPr>
          <a:xfrm>
            <a:off x="3851920" y="5111098"/>
            <a:ext cx="2448272" cy="369332"/>
          </a:xfrm>
          <a:prstGeom prst="rect">
            <a:avLst/>
          </a:prstGeom>
          <a:noFill/>
        </p:spPr>
        <p:txBody>
          <a:bodyPr wrap="square" rtlCol="0">
            <a:spAutoFit/>
          </a:bodyPr>
          <a:lstStyle/>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6-37  </a:t>
            </a:r>
            <a:r>
              <a:rPr lang="zh-CN" altLang="zh-CN" dirty="0">
                <a:latin typeface="宋体" panose="02010600030101010101" pitchFamily="2" charset="-122"/>
                <a:ea typeface="宋体" panose="02010600030101010101" pitchFamily="2" charset="-122"/>
              </a:rPr>
              <a:t>块定义 </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660318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1196752"/>
            <a:ext cx="5905500" cy="3627120"/>
          </a:xfrm>
          <a:prstGeom prst="rect">
            <a:avLst/>
          </a:prstGeom>
        </p:spPr>
      </p:pic>
      <p:sp>
        <p:nvSpPr>
          <p:cNvPr id="3" name="TextBox 2"/>
          <p:cNvSpPr txBox="1"/>
          <p:nvPr/>
        </p:nvSpPr>
        <p:spPr>
          <a:xfrm>
            <a:off x="3385347" y="5013176"/>
            <a:ext cx="4248472"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6-38  </a:t>
            </a:r>
            <a:r>
              <a:rPr lang="zh-CN" altLang="zh-CN" dirty="0">
                <a:latin typeface="宋体" panose="02010600030101010101" pitchFamily="2" charset="-122"/>
                <a:ea typeface="宋体" panose="02010600030101010101" pitchFamily="2" charset="-122"/>
              </a:rPr>
              <a:t>块定义</a:t>
            </a:r>
          </a:p>
          <a:p>
            <a:endParaRPr lang="zh-CN" altLang="en-US" dirty="0"/>
          </a:p>
        </p:txBody>
      </p:sp>
    </p:spTree>
    <p:extLst>
      <p:ext uri="{BB962C8B-B14F-4D97-AF65-F5344CB8AC3E}">
        <p14:creationId xmlns:p14="http://schemas.microsoft.com/office/powerpoint/2010/main" val="39347892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5301208"/>
            <a:ext cx="6948264" cy="646331"/>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6-39  </a:t>
            </a:r>
            <a:r>
              <a:rPr lang="zh-CN" altLang="zh-CN" dirty="0">
                <a:latin typeface="宋体" panose="02010600030101010101" pitchFamily="2" charset="-122"/>
                <a:ea typeface="宋体" panose="02010600030101010101" pitchFamily="2" charset="-122"/>
              </a:rPr>
              <a:t>编辑</a:t>
            </a:r>
            <a:r>
              <a:rPr lang="zh-CN" altLang="zh-CN" dirty="0" smtClean="0">
                <a:latin typeface="宋体" panose="02010600030101010101" pitchFamily="2" charset="-122"/>
                <a:ea typeface="宋体" panose="02010600030101010101" pitchFamily="2" charset="-122"/>
              </a:rPr>
              <a:t>属性</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6-40  </a:t>
            </a:r>
            <a:r>
              <a:rPr lang="zh-CN" altLang="zh-CN" dirty="0">
                <a:latin typeface="宋体" panose="02010600030101010101" pitchFamily="2" charset="-122"/>
                <a:ea typeface="宋体" panose="02010600030101010101" pitchFamily="2" charset="-122"/>
              </a:rPr>
              <a:t>轴号</a:t>
            </a:r>
          </a:p>
          <a:p>
            <a:endParaRPr lang="zh-CN" altLang="en-US"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052736"/>
            <a:ext cx="5482052" cy="3888432"/>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0312" y="3501008"/>
            <a:ext cx="1224136" cy="1189160"/>
          </a:xfrm>
          <a:prstGeom prst="rect">
            <a:avLst/>
          </a:prstGeom>
        </p:spPr>
      </p:pic>
    </p:spTree>
    <p:extLst>
      <p:ext uri="{BB962C8B-B14F-4D97-AF65-F5344CB8AC3E}">
        <p14:creationId xmlns:p14="http://schemas.microsoft.com/office/powerpoint/2010/main" val="9596861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2924944"/>
            <a:ext cx="4715028" cy="2729001"/>
          </a:xfrm>
          <a:prstGeom prst="rect">
            <a:avLst/>
          </a:prstGeom>
        </p:spPr>
      </p:pic>
      <p:sp>
        <p:nvSpPr>
          <p:cNvPr id="2" name="TextBox 1"/>
          <p:cNvSpPr txBox="1"/>
          <p:nvPr/>
        </p:nvSpPr>
        <p:spPr>
          <a:xfrm>
            <a:off x="1109573" y="260648"/>
            <a:ext cx="7560840" cy="6001643"/>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第四步：插入图块</a:t>
            </a:r>
          </a:p>
          <a:p>
            <a:r>
              <a:rPr lang="zh-CN" altLang="zh-CN" sz="2400" dirty="0">
                <a:latin typeface="宋体" panose="02010600030101010101" pitchFamily="2" charset="-122"/>
                <a:ea typeface="宋体" panose="02010600030101010101" pitchFamily="2" charset="-122"/>
              </a:rPr>
              <a:t>插入的图块为注释性对象，使用前务必先调整注释比例，然后执行“</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”插入命令，弹出“插入”对话框，可以从插入图块的下拉箭头处选择“轴号”的图块名称，如图</a:t>
            </a:r>
            <a:r>
              <a:rPr lang="en-US" altLang="zh-CN" sz="2400" dirty="0">
                <a:latin typeface="宋体" panose="02010600030101010101" pitchFamily="2" charset="-122"/>
                <a:ea typeface="宋体" panose="02010600030101010101" pitchFamily="2" charset="-122"/>
              </a:rPr>
              <a:t>6-41</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p>
          <a:p>
            <a:endParaRPr lang="en-US"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6-41  </a:t>
            </a:r>
            <a:r>
              <a:rPr lang="zh-CN" altLang="zh-CN" dirty="0">
                <a:latin typeface="宋体" panose="02010600030101010101" pitchFamily="2" charset="-122"/>
                <a:ea typeface="宋体" panose="02010600030101010101" pitchFamily="2" charset="-122"/>
              </a:rPr>
              <a:t>插入轴号</a:t>
            </a:r>
          </a:p>
        </p:txBody>
      </p:sp>
    </p:spTree>
    <p:extLst>
      <p:ext uri="{BB962C8B-B14F-4D97-AF65-F5344CB8AC3E}">
        <p14:creationId xmlns:p14="http://schemas.microsoft.com/office/powerpoint/2010/main" val="275065070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375184"/>
            <a:ext cx="7344816" cy="5262979"/>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选择</a:t>
            </a:r>
            <a:r>
              <a:rPr lang="zh-CN" altLang="zh-CN" sz="2400" dirty="0">
                <a:latin typeface="宋体" panose="02010600030101010101" pitchFamily="2" charset="-122"/>
                <a:ea typeface="宋体" panose="02010600030101010101" pitchFamily="2" charset="-122"/>
              </a:rPr>
              <a:t>“轴号”图块</a:t>
            </a:r>
            <a:r>
              <a:rPr lang="zh-CN" altLang="zh-CN"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，在图形中指定插入点后，并没有立刻看到图块，根据提示，如图</a:t>
            </a:r>
            <a:r>
              <a:rPr lang="en-US" altLang="zh-CN" sz="2400" dirty="0">
                <a:latin typeface="宋体" panose="02010600030101010101" pitchFamily="2" charset="-122"/>
                <a:ea typeface="宋体" panose="02010600030101010101" pitchFamily="2" charset="-122"/>
              </a:rPr>
              <a:t>6-42</a:t>
            </a:r>
            <a:r>
              <a:rPr lang="zh-CN" altLang="zh-CN" sz="2400" dirty="0">
                <a:latin typeface="宋体" panose="02010600030101010101" pitchFamily="2" charset="-122"/>
                <a:ea typeface="宋体" panose="02010600030101010101" pitchFamily="2" charset="-122"/>
              </a:rPr>
              <a:t>，也就是在属性定义时的“属性提示”，根据提示的内容进行回答，就可以获得新的图块，如图</a:t>
            </a:r>
            <a:r>
              <a:rPr lang="en-US" altLang="zh-CN" sz="2400" dirty="0">
                <a:latin typeface="宋体" panose="02010600030101010101" pitchFamily="2" charset="-122"/>
                <a:ea typeface="宋体" panose="02010600030101010101" pitchFamily="2" charset="-122"/>
              </a:rPr>
              <a:t>6-43</a:t>
            </a:r>
            <a:r>
              <a:rPr lang="zh-CN" altLang="zh-CN" sz="2400" dirty="0">
                <a:latin typeface="宋体" panose="02010600030101010101" pitchFamily="2" charset="-122"/>
                <a:ea typeface="宋体" panose="02010600030101010101" pitchFamily="2" charset="-122"/>
              </a:rPr>
              <a:t>所示。</a:t>
            </a:r>
          </a:p>
          <a:p>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6-42  </a:t>
            </a:r>
            <a:r>
              <a:rPr lang="zh-CN" altLang="zh-CN" dirty="0">
                <a:latin typeface="宋体" panose="02010600030101010101" pitchFamily="2" charset="-122"/>
                <a:ea typeface="宋体" panose="02010600030101010101" pitchFamily="2" charset="-122"/>
              </a:rPr>
              <a:t>编辑属性</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6-43  </a:t>
            </a:r>
            <a:r>
              <a:rPr lang="zh-CN" altLang="zh-CN" dirty="0">
                <a:latin typeface="宋体" panose="02010600030101010101" pitchFamily="2" charset="-122"/>
                <a:ea typeface="宋体" panose="02010600030101010101" pitchFamily="2" charset="-122"/>
              </a:rPr>
              <a:t>轴号</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943" y="446254"/>
            <a:ext cx="842194" cy="28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885" y="2435627"/>
            <a:ext cx="3557155" cy="2515267"/>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2200" y="3295018"/>
            <a:ext cx="1440160" cy="1451681"/>
          </a:xfrm>
          <a:prstGeom prst="rect">
            <a:avLst/>
          </a:prstGeom>
        </p:spPr>
      </p:pic>
    </p:spTree>
    <p:extLst>
      <p:ext uri="{BB962C8B-B14F-4D97-AF65-F5344CB8AC3E}">
        <p14:creationId xmlns:p14="http://schemas.microsoft.com/office/powerpoint/2010/main" val="177449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6120680" cy="5909310"/>
          </a:xfrm>
          <a:prstGeom prst="rect">
            <a:avLst/>
          </a:prstGeom>
          <a:noFill/>
        </p:spPr>
        <p:txBody>
          <a:bodyPr wrap="square" rtlCol="0">
            <a:spAutoFit/>
          </a:bodyPr>
          <a:lstStyle/>
          <a:p>
            <a:r>
              <a:rPr lang="zh-CN" altLang="en-US" dirty="0"/>
              <a:t>（</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）圆心</a:t>
            </a:r>
          </a:p>
          <a:p>
            <a:r>
              <a:rPr lang="zh-CN" altLang="en-US" sz="2400" dirty="0">
                <a:latin typeface="宋体" panose="02010600030101010101" pitchFamily="2" charset="-122"/>
                <a:ea typeface="宋体" panose="02010600030101010101" pitchFamily="2" charset="-122"/>
              </a:rPr>
              <a:t>捕捉到圆弧、圆、椭圆或椭圆弧的圆心，如图</a:t>
            </a:r>
            <a:r>
              <a:rPr lang="en-US" altLang="zh-CN" sz="2400" dirty="0">
                <a:latin typeface="宋体" panose="02010600030101010101" pitchFamily="2" charset="-122"/>
                <a:ea typeface="宋体" panose="02010600030101010101" pitchFamily="2" charset="-122"/>
              </a:rPr>
              <a:t>6-4</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                           </a:t>
            </a: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en-US"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6-4  </a:t>
            </a:r>
            <a:r>
              <a:rPr lang="zh-CN" altLang="en-US" dirty="0" smtClean="0">
                <a:latin typeface="宋体" panose="02010600030101010101" pitchFamily="2" charset="-122"/>
                <a:ea typeface="宋体" panose="02010600030101010101" pitchFamily="2" charset="-122"/>
              </a:rPr>
              <a:t>圆心</a:t>
            </a:r>
            <a:endParaRPr lang="zh-CN" altLang="en-US" dirty="0">
              <a:latin typeface="宋体" panose="02010600030101010101" pitchFamily="2" charset="-122"/>
              <a:ea typeface="宋体" panose="02010600030101010101" pitchFamily="2" charset="-122"/>
            </a:endParaRP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2152278"/>
            <a:ext cx="4634445" cy="3140992"/>
          </a:xfrm>
          <a:prstGeom prst="rect">
            <a:avLst/>
          </a:prstGeom>
        </p:spPr>
      </p:pic>
    </p:spTree>
    <p:extLst>
      <p:ext uri="{BB962C8B-B14F-4D97-AF65-F5344CB8AC3E}">
        <p14:creationId xmlns:p14="http://schemas.microsoft.com/office/powerpoint/2010/main" val="13670126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60648"/>
            <a:ext cx="7200800" cy="5447645"/>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2</a:t>
            </a:r>
            <a:r>
              <a:rPr lang="zh-CN" altLang="zh-CN" sz="2400" b="1" dirty="0">
                <a:latin typeface="宋体" panose="02010600030101010101" pitchFamily="2" charset="-122"/>
                <a:ea typeface="宋体" panose="02010600030101010101" pitchFamily="2" charset="-122"/>
              </a:rPr>
              <a:t>制作标高符号</a:t>
            </a:r>
          </a:p>
          <a:p>
            <a:r>
              <a:rPr lang="zh-CN" altLang="zh-CN" sz="2400" dirty="0">
                <a:latin typeface="宋体" panose="02010600030101010101" pitchFamily="2" charset="-122"/>
                <a:ea typeface="宋体" panose="02010600030101010101" pitchFamily="2" charset="-122"/>
              </a:rPr>
              <a:t>标高的绘制与轴号一样，具体步骤如下：</a:t>
            </a:r>
          </a:p>
          <a:p>
            <a:r>
              <a:rPr lang="zh-CN" altLang="zh-CN" sz="2400" dirty="0">
                <a:latin typeface="宋体" panose="02010600030101010101" pitchFamily="2" charset="-122"/>
                <a:ea typeface="宋体" panose="02010600030101010101" pitchFamily="2" charset="-122"/>
              </a:rPr>
              <a:t>【</a:t>
            </a:r>
            <a:r>
              <a:rPr lang="zh-CN" altLang="zh-CN" sz="2400" b="1" dirty="0">
                <a:latin typeface="宋体" panose="02010600030101010101" pitchFamily="2" charset="-122"/>
                <a:ea typeface="宋体" panose="02010600030101010101" pitchFamily="2" charset="-122"/>
              </a:rPr>
              <a:t>命令步骤</a:t>
            </a:r>
            <a:r>
              <a:rPr lang="zh-CN" altLang="zh-CN" sz="2400" dirty="0">
                <a:latin typeface="宋体" panose="02010600030101010101" pitchFamily="2" charset="-122"/>
                <a:ea typeface="宋体" panose="02010600030101010101" pitchFamily="2" charset="-122"/>
              </a:rPr>
              <a:t>】</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步：绘制标高</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执行</a:t>
            </a:r>
            <a:r>
              <a:rPr lang="zh-CN" altLang="zh-CN" sz="2400" dirty="0">
                <a:latin typeface="宋体" panose="02010600030101010101" pitchFamily="2" charset="-122"/>
                <a:ea typeface="宋体" panose="02010600030101010101" pitchFamily="2" charset="-122"/>
              </a:rPr>
              <a:t>矩形命令“</a:t>
            </a:r>
            <a:r>
              <a:rPr lang="en-US" altLang="zh-CN" sz="2400" dirty="0">
                <a:latin typeface="宋体" panose="02010600030101010101" pitchFamily="2" charset="-122"/>
                <a:ea typeface="宋体" panose="02010600030101010101" pitchFamily="2" charset="-122"/>
              </a:rPr>
              <a:t>REC</a:t>
            </a:r>
            <a:r>
              <a:rPr lang="zh-CN" altLang="zh-CN" sz="2400" dirty="0">
                <a:latin typeface="宋体" panose="02010600030101010101" pitchFamily="2" charset="-122"/>
                <a:ea typeface="宋体" panose="02010600030101010101" pitchFamily="2" charset="-122"/>
              </a:rPr>
              <a:t>”，绘制长为</a:t>
            </a: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，宽为</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的矩形。再执行多段线命令“</a:t>
            </a:r>
            <a:r>
              <a:rPr lang="en-US" altLang="zh-CN" sz="2400" dirty="0">
                <a:latin typeface="宋体" panose="02010600030101010101" pitchFamily="2" charset="-122"/>
                <a:ea typeface="宋体" panose="02010600030101010101" pitchFamily="2" charset="-122"/>
              </a:rPr>
              <a:t>PL</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F3</a:t>
            </a:r>
            <a:r>
              <a:rPr lang="zh-CN" altLang="zh-CN" sz="2400" dirty="0">
                <a:latin typeface="宋体" panose="02010600030101010101" pitchFamily="2" charset="-122"/>
                <a:ea typeface="宋体" panose="02010600030101010101" pitchFamily="2" charset="-122"/>
              </a:rPr>
              <a:t>”打开捕捉，捕捉矩形右上点，再捕捉矩形底边中点，再捕捉左上点，“</a:t>
            </a:r>
            <a:r>
              <a:rPr lang="en-US" altLang="zh-CN" sz="2400" dirty="0">
                <a:latin typeface="宋体" panose="02010600030101010101" pitchFamily="2" charset="-122"/>
                <a:ea typeface="宋体" panose="02010600030101010101" pitchFamily="2" charset="-122"/>
              </a:rPr>
              <a:t>F8</a:t>
            </a:r>
            <a:r>
              <a:rPr lang="zh-CN" altLang="zh-CN" sz="2400" dirty="0">
                <a:latin typeface="宋体" panose="02010600030101010101" pitchFamily="2" charset="-122"/>
                <a:ea typeface="宋体" panose="02010600030101010101" pitchFamily="2" charset="-122"/>
              </a:rPr>
              <a:t>”打开正交，继续向右绘制一条直线，如图</a:t>
            </a:r>
            <a:r>
              <a:rPr lang="en-US" altLang="zh-CN" sz="2400" dirty="0">
                <a:latin typeface="宋体" panose="02010600030101010101" pitchFamily="2" charset="-122"/>
                <a:ea typeface="宋体" panose="02010600030101010101" pitchFamily="2" charset="-122"/>
              </a:rPr>
              <a:t>6-44</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r>
              <a:rPr lang="en-US" altLang="zh-CN" sz="2400" dirty="0" smtClean="0">
                <a:latin typeface="宋体" panose="02010600030101010101" pitchFamily="2" charset="-122"/>
                <a:ea typeface="宋体" panose="02010600030101010101" pitchFamily="2" charset="-122"/>
              </a:rPr>
              <a:t>:</a:t>
            </a: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6-44  </a:t>
            </a:r>
            <a:r>
              <a:rPr lang="zh-CN" altLang="zh-CN" dirty="0">
                <a:latin typeface="宋体" panose="02010600030101010101" pitchFamily="2" charset="-122"/>
                <a:ea typeface="宋体" panose="02010600030101010101" pitchFamily="2" charset="-122"/>
              </a:rPr>
              <a:t>标高</a:t>
            </a:r>
          </a:p>
          <a:p>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4005064"/>
            <a:ext cx="2571596" cy="936104"/>
          </a:xfrm>
          <a:prstGeom prst="rect">
            <a:avLst/>
          </a:prstGeom>
        </p:spPr>
      </p:pic>
    </p:spTree>
    <p:extLst>
      <p:ext uri="{BB962C8B-B14F-4D97-AF65-F5344CB8AC3E}">
        <p14:creationId xmlns:p14="http://schemas.microsoft.com/office/powerpoint/2010/main" val="25443063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59633" y="385010"/>
            <a:ext cx="6984776" cy="5909310"/>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第二步：定义属性</a:t>
            </a:r>
          </a:p>
          <a:p>
            <a:r>
              <a:rPr lang="zh-CN" altLang="zh-CN" sz="2400" dirty="0">
                <a:latin typeface="宋体" panose="02010600030101010101" pitchFamily="2" charset="-122"/>
                <a:ea typeface="宋体" panose="02010600030101010101" pitchFamily="2" charset="-122"/>
              </a:rPr>
              <a:t>键盘输入命令“</a:t>
            </a:r>
            <a:r>
              <a:rPr lang="en-US" altLang="zh-CN" sz="2400" dirty="0">
                <a:latin typeface="宋体" panose="02010600030101010101" pitchFamily="2" charset="-122"/>
                <a:ea typeface="宋体" panose="02010600030101010101" pitchFamily="2" charset="-122"/>
              </a:rPr>
              <a:t>ATT</a:t>
            </a:r>
            <a:r>
              <a:rPr lang="zh-CN" altLang="zh-CN" sz="2400" dirty="0">
                <a:latin typeface="宋体" panose="02010600030101010101" pitchFamily="2" charset="-122"/>
                <a:ea typeface="宋体" panose="02010600030101010101" pitchFamily="2" charset="-122"/>
              </a:rPr>
              <a:t>”，然后弹出属性定义窗口，设置属性定义，如图</a:t>
            </a:r>
            <a:r>
              <a:rPr lang="en-US" altLang="zh-CN" sz="2400" dirty="0">
                <a:latin typeface="宋体" panose="02010600030101010101" pitchFamily="2" charset="-122"/>
                <a:ea typeface="宋体" panose="02010600030101010101" pitchFamily="2" charset="-122"/>
              </a:rPr>
              <a:t>6-45</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6-45  </a:t>
            </a:r>
            <a:r>
              <a:rPr lang="zh-CN" altLang="zh-CN" dirty="0">
                <a:latin typeface="宋体" panose="02010600030101010101" pitchFamily="2" charset="-122"/>
                <a:ea typeface="宋体" panose="02010600030101010101" pitchFamily="2" charset="-122"/>
              </a:rPr>
              <a:t>属性定义</a:t>
            </a:r>
          </a:p>
          <a:p>
            <a:endParaRPr lang="zh-CN" altLang="en-US" dirty="0">
              <a:latin typeface="宋体" pitchFamily="2" charset="-122"/>
              <a:ea typeface="宋体" pitchFamily="2"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3252" y="1844824"/>
            <a:ext cx="4853940" cy="3771900"/>
          </a:xfrm>
          <a:prstGeom prst="rect">
            <a:avLst/>
          </a:prstGeom>
        </p:spPr>
      </p:pic>
    </p:spTree>
    <p:extLst>
      <p:ext uri="{BB962C8B-B14F-4D97-AF65-F5344CB8AC3E}">
        <p14:creationId xmlns:p14="http://schemas.microsoft.com/office/powerpoint/2010/main" val="12920903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7624" y="476672"/>
            <a:ext cx="7236296" cy="5816977"/>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然后</a:t>
            </a:r>
            <a:r>
              <a:rPr lang="zh-CN" altLang="zh-CN" sz="2400" dirty="0" smtClean="0">
                <a:latin typeface="宋体" panose="02010600030101010101" pitchFamily="2" charset="-122"/>
                <a:ea typeface="宋体" panose="02010600030101010101" pitchFamily="2" charset="-122"/>
              </a:rPr>
              <a:t>点击</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将“标高”放在第一步中所画的标高上，点击右端点，如图</a:t>
            </a:r>
            <a:r>
              <a:rPr lang="en-US" altLang="zh-CN" sz="2400" dirty="0">
                <a:latin typeface="宋体" panose="02010600030101010101" pitchFamily="2" charset="-122"/>
                <a:ea typeface="宋体" panose="02010600030101010101" pitchFamily="2" charset="-122"/>
              </a:rPr>
              <a:t>6-46</a:t>
            </a:r>
            <a:r>
              <a:rPr lang="zh-CN" altLang="zh-CN" sz="2400" dirty="0">
                <a:latin typeface="宋体" panose="02010600030101010101" pitchFamily="2" charset="-122"/>
                <a:ea typeface="宋体" panose="02010600030101010101" pitchFamily="2" charset="-122"/>
              </a:rPr>
              <a:t>所</a:t>
            </a:r>
            <a:r>
              <a:rPr lang="zh-CN" altLang="zh-CN"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endParaRPr lang="zh-CN" altLang="zh-CN"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6-46  </a:t>
            </a:r>
            <a:r>
              <a:rPr lang="zh-CN" altLang="zh-CN" dirty="0" smtClean="0">
                <a:latin typeface="宋体" panose="02010600030101010101" pitchFamily="2" charset="-122"/>
                <a:ea typeface="宋体" panose="02010600030101010101" pitchFamily="2" charset="-122"/>
              </a:rPr>
              <a:t>标高</a:t>
            </a:r>
            <a:endParaRPr lang="en-US" altLang="zh-CN"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第三步：执行做块命令</a:t>
            </a:r>
          </a:p>
          <a:p>
            <a:r>
              <a:rPr lang="zh-CN" altLang="zh-CN" sz="2400" dirty="0">
                <a:latin typeface="宋体" panose="02010600030101010101" pitchFamily="2" charset="-122"/>
                <a:ea typeface="宋体" panose="02010600030101010101" pitchFamily="2" charset="-122"/>
              </a:rPr>
              <a:t>同上节绘制轴号的第三步，基点的位置一定要在三角形顶点上，方便以后插入使用，设置如图</a:t>
            </a:r>
            <a:r>
              <a:rPr lang="en-US" altLang="zh-CN" sz="2400" dirty="0">
                <a:latin typeface="宋体" panose="02010600030101010101" pitchFamily="2" charset="-122"/>
                <a:ea typeface="宋体" panose="02010600030101010101" pitchFamily="2" charset="-122"/>
              </a:rPr>
              <a:t>6-47</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点击</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并没有立刻看到图块，这时弹出“编辑属性”对话框，如图</a:t>
            </a:r>
            <a:r>
              <a:rPr lang="en-US" altLang="zh-CN" sz="2400" dirty="0">
                <a:latin typeface="宋体" panose="02010600030101010101" pitchFamily="2" charset="-122"/>
                <a:ea typeface="宋体" panose="02010600030101010101" pitchFamily="2" charset="-122"/>
              </a:rPr>
              <a:t>6-48</a:t>
            </a:r>
            <a:r>
              <a:rPr lang="zh-CN" altLang="zh-CN" sz="2400" dirty="0">
                <a:latin typeface="宋体" panose="02010600030101010101" pitchFamily="2" charset="-122"/>
                <a:ea typeface="宋体" panose="02010600030101010101" pitchFamily="2" charset="-122"/>
              </a:rPr>
              <a:t>所示，根据提示的内容进行回答，就可以获得新的图块，如图</a:t>
            </a:r>
            <a:r>
              <a:rPr lang="en-US" altLang="zh-CN" sz="2400" dirty="0">
                <a:latin typeface="宋体" panose="02010600030101010101" pitchFamily="2" charset="-122"/>
                <a:ea typeface="宋体" panose="02010600030101010101" pitchFamily="2" charset="-122"/>
              </a:rPr>
              <a:t>6-49</a:t>
            </a:r>
            <a:r>
              <a:rPr lang="zh-CN" altLang="zh-CN" sz="2400" dirty="0">
                <a:latin typeface="宋体" panose="02010600030101010101" pitchFamily="2" charset="-122"/>
                <a:ea typeface="宋体" panose="02010600030101010101" pitchFamily="2" charset="-122"/>
              </a:rPr>
              <a:t>所示。</a:t>
            </a:r>
          </a:p>
          <a:p>
            <a:endParaRPr lang="zh-CN" altLang="en-US" dirty="0">
              <a:latin typeface="宋体" pitchFamily="2" charset="-122"/>
              <a:ea typeface="宋体" pitchFamily="2"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522415"/>
            <a:ext cx="1008112" cy="340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40" y="1700575"/>
            <a:ext cx="2524125" cy="1152525"/>
          </a:xfrm>
          <a:prstGeom prst="rect">
            <a:avLst/>
          </a:prstGeom>
        </p:spPr>
      </p:pic>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5571" y="4841104"/>
            <a:ext cx="852095"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93474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6564" y="1124744"/>
            <a:ext cx="6451283" cy="3960440"/>
          </a:xfrm>
          <a:prstGeom prst="rect">
            <a:avLst/>
          </a:prstGeom>
        </p:spPr>
      </p:pic>
      <p:sp>
        <p:nvSpPr>
          <p:cNvPr id="3" name="TextBox 2"/>
          <p:cNvSpPr txBox="1"/>
          <p:nvPr/>
        </p:nvSpPr>
        <p:spPr>
          <a:xfrm>
            <a:off x="4211960" y="5229200"/>
            <a:ext cx="1800493" cy="369332"/>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6-47  </a:t>
            </a:r>
            <a:r>
              <a:rPr lang="zh-CN" altLang="zh-CN" dirty="0">
                <a:latin typeface="宋体" panose="02010600030101010101" pitchFamily="2" charset="-122"/>
                <a:ea typeface="宋体" panose="02010600030101010101" pitchFamily="2" charset="-122"/>
              </a:rPr>
              <a:t>块定义</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137313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980727"/>
            <a:ext cx="5616624" cy="3973413"/>
          </a:xfrm>
          <a:prstGeom prst="rect">
            <a:avLst/>
          </a:prstGeom>
        </p:spPr>
      </p:pic>
      <p:sp>
        <p:nvSpPr>
          <p:cNvPr id="3" name="TextBox 2"/>
          <p:cNvSpPr txBox="1"/>
          <p:nvPr/>
        </p:nvSpPr>
        <p:spPr>
          <a:xfrm>
            <a:off x="3923928" y="5202795"/>
            <a:ext cx="2520280" cy="369332"/>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6-48  </a:t>
            </a:r>
            <a:r>
              <a:rPr lang="zh-CN" altLang="zh-CN" dirty="0">
                <a:latin typeface="宋体" panose="02010600030101010101" pitchFamily="2" charset="-122"/>
                <a:ea typeface="宋体" panose="02010600030101010101" pitchFamily="2" charset="-122"/>
              </a:rPr>
              <a:t>编辑属性</a:t>
            </a:r>
          </a:p>
        </p:txBody>
      </p:sp>
    </p:spTree>
    <p:extLst>
      <p:ext uri="{BB962C8B-B14F-4D97-AF65-F5344CB8AC3E}">
        <p14:creationId xmlns:p14="http://schemas.microsoft.com/office/powerpoint/2010/main" val="37793221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947482"/>
            <a:ext cx="7128792" cy="1477328"/>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6-49  </a:t>
            </a:r>
            <a:r>
              <a:rPr lang="zh-CN" altLang="zh-CN" dirty="0">
                <a:latin typeface="宋体" panose="02010600030101010101" pitchFamily="2" charset="-122"/>
                <a:ea typeface="宋体" panose="02010600030101010101" pitchFamily="2" charset="-122"/>
              </a:rPr>
              <a:t>标高</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6-50  </a:t>
            </a:r>
            <a:r>
              <a:rPr lang="zh-CN" altLang="zh-CN" dirty="0" smtClean="0">
                <a:latin typeface="宋体" panose="02010600030101010101" pitchFamily="2" charset="-122"/>
                <a:ea typeface="宋体" panose="02010600030101010101" pitchFamily="2" charset="-122"/>
              </a:rPr>
              <a:t>标高</a:t>
            </a:r>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第四步：插入图块</a:t>
            </a:r>
          </a:p>
          <a:p>
            <a:r>
              <a:rPr lang="zh-CN" altLang="zh-CN" dirty="0">
                <a:latin typeface="宋体" panose="02010600030101010101" pitchFamily="2" charset="-122"/>
                <a:ea typeface="宋体" panose="02010600030101010101" pitchFamily="2" charset="-122"/>
              </a:rPr>
              <a:t>同上节绘制轴号的第四步，最后得到图形如图</a:t>
            </a:r>
            <a:r>
              <a:rPr lang="en-US" altLang="zh-CN" dirty="0">
                <a:latin typeface="宋体" panose="02010600030101010101" pitchFamily="2" charset="-122"/>
                <a:ea typeface="宋体" panose="02010600030101010101" pitchFamily="2" charset="-122"/>
              </a:rPr>
              <a:t>6-50</a:t>
            </a:r>
            <a:r>
              <a:rPr lang="zh-CN" altLang="zh-CN" dirty="0">
                <a:latin typeface="宋体" panose="02010600030101010101" pitchFamily="2" charset="-122"/>
                <a:ea typeface="宋体" panose="02010600030101010101" pitchFamily="2" charset="-122"/>
              </a:rPr>
              <a:t>所示。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844824"/>
            <a:ext cx="2880320" cy="167528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2087996"/>
            <a:ext cx="2520280" cy="1297944"/>
          </a:xfrm>
          <a:prstGeom prst="rect">
            <a:avLst/>
          </a:prstGeom>
        </p:spPr>
      </p:pic>
    </p:spTree>
    <p:extLst>
      <p:ext uri="{BB962C8B-B14F-4D97-AF65-F5344CB8AC3E}">
        <p14:creationId xmlns:p14="http://schemas.microsoft.com/office/powerpoint/2010/main" val="35796718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260648"/>
            <a:ext cx="7704856" cy="5262979"/>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3</a:t>
            </a:r>
            <a:r>
              <a:rPr lang="zh-CN" altLang="zh-CN" sz="2400" b="1" dirty="0">
                <a:latin typeface="宋体" panose="02010600030101010101" pitchFamily="2" charset="-122"/>
                <a:ea typeface="宋体" panose="02010600030101010101" pitchFamily="2" charset="-122"/>
              </a:rPr>
              <a:t>制作标题栏</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标题栏</a:t>
            </a:r>
            <a:r>
              <a:rPr lang="zh-CN" altLang="zh-CN" sz="2400" dirty="0">
                <a:latin typeface="宋体" panose="02010600030101010101" pitchFamily="2" charset="-122"/>
                <a:ea typeface="宋体" panose="02010600030101010101" pitchFamily="2" charset="-122"/>
              </a:rPr>
              <a:t>是工程图纸的必要组成部分，现在运用所学的基本命令来绘制，并将绘制好的图框写成图块，方便其他图形的引用。</a:t>
            </a:r>
          </a:p>
          <a:p>
            <a:r>
              <a:rPr lang="zh-CN" altLang="zh-CN" sz="2400" dirty="0">
                <a:latin typeface="宋体" panose="02010600030101010101" pitchFamily="2" charset="-122"/>
                <a:ea typeface="宋体" panose="02010600030101010101" pitchFamily="2" charset="-122"/>
              </a:rPr>
              <a:t>标题栏的格式如图</a:t>
            </a:r>
            <a:r>
              <a:rPr lang="en-US" altLang="zh-CN" sz="2400" dirty="0">
                <a:latin typeface="宋体" panose="02010600030101010101" pitchFamily="2" charset="-122"/>
                <a:ea typeface="宋体" panose="02010600030101010101" pitchFamily="2" charset="-122"/>
              </a:rPr>
              <a:t>6-51</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6-51  </a:t>
            </a:r>
            <a:r>
              <a:rPr lang="zh-CN" altLang="zh-CN" dirty="0">
                <a:latin typeface="宋体" panose="02010600030101010101" pitchFamily="2" charset="-122"/>
                <a:ea typeface="宋体" panose="02010600030101010101" pitchFamily="2" charset="-122"/>
              </a:rPr>
              <a:t>标题栏</a:t>
            </a:r>
          </a:p>
          <a:p>
            <a:endParaRPr lang="zh-CN" altLang="zh-CN" dirty="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2780928"/>
            <a:ext cx="6994591" cy="1664895"/>
          </a:xfrm>
          <a:prstGeom prst="rect">
            <a:avLst/>
          </a:prstGeom>
        </p:spPr>
      </p:pic>
    </p:spTree>
    <p:extLst>
      <p:ext uri="{BB962C8B-B14F-4D97-AF65-F5344CB8AC3E}">
        <p14:creationId xmlns:p14="http://schemas.microsoft.com/office/powerpoint/2010/main" val="17706407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488832" cy="6093976"/>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zh-CN" altLang="zh-CN" sz="2400" b="1" dirty="0">
                <a:latin typeface="宋体" panose="02010600030101010101" pitchFamily="2" charset="-122"/>
                <a:ea typeface="宋体" panose="02010600030101010101" pitchFamily="2" charset="-122"/>
              </a:rPr>
              <a:t>命令步骤</a:t>
            </a:r>
            <a:r>
              <a:rPr lang="zh-CN" altLang="zh-CN" sz="2400" dirty="0">
                <a:latin typeface="宋体" panose="02010600030101010101" pitchFamily="2" charset="-122"/>
                <a:ea typeface="宋体" panose="02010600030101010101" pitchFamily="2" charset="-122"/>
              </a:rPr>
              <a:t>】</a:t>
            </a:r>
          </a:p>
          <a:p>
            <a:r>
              <a:rPr lang="zh-CN" altLang="zh-CN" sz="2400" dirty="0">
                <a:latin typeface="宋体" panose="02010600030101010101" pitchFamily="2" charset="-122"/>
                <a:ea typeface="宋体" panose="02010600030101010101" pitchFamily="2" charset="-122"/>
              </a:rPr>
              <a:t>第一步：绘制标题栏。</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REC</a:t>
            </a:r>
            <a:r>
              <a:rPr lang="zh-CN" altLang="zh-CN" sz="2400" dirty="0">
                <a:latin typeface="宋体" panose="02010600030101010101" pitchFamily="2" charset="-122"/>
                <a:ea typeface="宋体" panose="02010600030101010101" pitchFamily="2" charset="-122"/>
              </a:rPr>
              <a:t>”矩形命令，设置线宽</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，以内图框右下角为起点，输入对角点坐标为（</a:t>
            </a:r>
            <a:r>
              <a:rPr lang="en-US" altLang="zh-CN" sz="2400" dirty="0">
                <a:latin typeface="宋体" panose="02010600030101010101" pitchFamily="2" charset="-122"/>
                <a:ea typeface="宋体" panose="02010600030101010101" pitchFamily="2" charset="-122"/>
              </a:rPr>
              <a:t>@-180,40</a:t>
            </a:r>
            <a:r>
              <a:rPr lang="zh-CN" altLang="zh-CN" sz="2400" dirty="0">
                <a:latin typeface="宋体" panose="02010600030101010101" pitchFamily="2" charset="-122"/>
                <a:ea typeface="宋体" panose="02010600030101010101" pitchFamily="2" charset="-122"/>
              </a:rPr>
              <a:t>）。得到标题栏的外框。再执行“</a:t>
            </a:r>
            <a:r>
              <a:rPr lang="en-US" altLang="zh-CN" sz="2400" dirty="0">
                <a:latin typeface="宋体" panose="02010600030101010101" pitchFamily="2" charset="-122"/>
                <a:ea typeface="宋体" panose="02010600030101010101" pitchFamily="2" charset="-122"/>
              </a:rPr>
              <a:t>L</a:t>
            </a:r>
            <a:r>
              <a:rPr lang="zh-CN" altLang="zh-CN" sz="2400" dirty="0">
                <a:latin typeface="宋体" panose="02010600030101010101" pitchFamily="2" charset="-122"/>
                <a:ea typeface="宋体" panose="02010600030101010101" pitchFamily="2" charset="-122"/>
              </a:rPr>
              <a:t>”命令，绘制如图</a:t>
            </a:r>
            <a:r>
              <a:rPr lang="en-US" altLang="zh-CN" sz="2400" dirty="0">
                <a:latin typeface="宋体" panose="02010600030101010101" pitchFamily="2" charset="-122"/>
                <a:ea typeface="宋体" panose="02010600030101010101" pitchFamily="2" charset="-122"/>
              </a:rPr>
              <a:t>6-52</a:t>
            </a:r>
            <a:r>
              <a:rPr lang="zh-CN" altLang="zh-CN" sz="2400" dirty="0">
                <a:latin typeface="宋体" panose="02010600030101010101" pitchFamily="2" charset="-122"/>
                <a:ea typeface="宋体" panose="02010600030101010101" pitchFamily="2" charset="-122"/>
              </a:rPr>
              <a:t>所示的标题栏</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6-52   </a:t>
            </a:r>
            <a:r>
              <a:rPr lang="zh-CN" altLang="zh-CN" dirty="0">
                <a:latin typeface="宋体" panose="02010600030101010101" pitchFamily="2" charset="-122"/>
                <a:ea typeface="宋体" panose="02010600030101010101" pitchFamily="2" charset="-122"/>
              </a:rPr>
              <a:t>绘制标题栏框架</a:t>
            </a:r>
          </a:p>
          <a:p>
            <a:r>
              <a:rPr lang="en-US" altLang="zh-CN" dirty="0"/>
              <a:t> </a:t>
            </a:r>
            <a:r>
              <a:rPr lang="zh-CN" altLang="zh-CN" dirty="0"/>
              <a:t> </a:t>
            </a:r>
            <a:endParaRPr lang="zh-CN" altLang="en-US"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2996952"/>
            <a:ext cx="6608119" cy="2475244"/>
          </a:xfrm>
          <a:prstGeom prst="rect">
            <a:avLst/>
          </a:prstGeom>
        </p:spPr>
      </p:pic>
    </p:spTree>
    <p:extLst>
      <p:ext uri="{BB962C8B-B14F-4D97-AF65-F5344CB8AC3E}">
        <p14:creationId xmlns:p14="http://schemas.microsoft.com/office/powerpoint/2010/main" val="35924780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776864" cy="6370975"/>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第二步：填写标题栏文本内容</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DT</a:t>
            </a:r>
            <a:r>
              <a:rPr lang="zh-CN" altLang="zh-CN" sz="2400" dirty="0">
                <a:latin typeface="宋体" panose="02010600030101010101" pitchFamily="2" charset="-122"/>
                <a:ea typeface="宋体" panose="02010600030101010101" pitchFamily="2" charset="-122"/>
              </a:rPr>
              <a:t>”单行文字，输入“</a:t>
            </a:r>
            <a:r>
              <a:rPr lang="en-US" altLang="zh-CN" sz="2400" dirty="0">
                <a:latin typeface="宋体" panose="02010600030101010101" pitchFamily="2" charset="-122"/>
                <a:ea typeface="宋体" panose="02010600030101010101" pitchFamily="2" charset="-122"/>
              </a:rPr>
              <a:t>J</a:t>
            </a:r>
            <a:r>
              <a:rPr lang="zh-CN" altLang="zh-CN" sz="2400" dirty="0">
                <a:latin typeface="宋体" panose="02010600030101010101" pitchFamily="2" charset="-122"/>
                <a:ea typeface="宋体" panose="02010600030101010101" pitchFamily="2" charset="-122"/>
              </a:rPr>
              <a:t>”确定，调整对齐方式为“中间”，利用快捷键捕捉命令“</a:t>
            </a:r>
            <a:r>
              <a:rPr lang="en-US" altLang="zh-CN" sz="2400" dirty="0">
                <a:latin typeface="宋体" panose="02010600030101010101" pitchFamily="2" charset="-122"/>
                <a:ea typeface="宋体" panose="02010600030101010101" pitchFamily="2" charset="-122"/>
              </a:rPr>
              <a:t>Ctrl+</a:t>
            </a:r>
            <a:r>
              <a:rPr lang="zh-CN" altLang="zh-CN" sz="2400" dirty="0">
                <a:latin typeface="宋体" panose="02010600030101010101" pitchFamily="2" charset="-122"/>
                <a:ea typeface="宋体" panose="02010600030101010101" pitchFamily="2" charset="-122"/>
              </a:rPr>
              <a:t>右击”，选择“两点之间的中点”，捕捉单元格对角线，这样就可以捕捉到单元格中间位置，然后分别书写“山东农业大学、审阅、校核、图号、比例、日期、班级、姓名、学号、第 页”等内容，其中“山东农业大学”字高为</a:t>
            </a:r>
            <a:r>
              <a:rPr lang="en-US" altLang="zh-CN" sz="2400" dirty="0">
                <a:latin typeface="宋体" panose="02010600030101010101" pitchFamily="2" charset="-122"/>
                <a:ea typeface="宋体" panose="02010600030101010101" pitchFamily="2" charset="-122"/>
              </a:rPr>
              <a:t>7</a:t>
            </a:r>
            <a:r>
              <a:rPr lang="zh-CN" altLang="zh-CN" sz="2400" dirty="0">
                <a:latin typeface="宋体" panose="02010600030101010101" pitchFamily="2" charset="-122"/>
                <a:ea typeface="宋体" panose="02010600030101010101" pitchFamily="2" charset="-122"/>
              </a:rPr>
              <a:t>，其它字高均为</a:t>
            </a: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，旋转角度为</a:t>
            </a:r>
            <a:r>
              <a:rPr lang="en-US" altLang="zh-CN" sz="2400" dirty="0">
                <a:latin typeface="宋体" panose="02010600030101010101" pitchFamily="2" charset="-122"/>
                <a:ea typeface="宋体" panose="02010600030101010101" pitchFamily="2" charset="-122"/>
              </a:rPr>
              <a:t>0</a:t>
            </a:r>
            <a:r>
              <a:rPr lang="zh-CN" altLang="zh-CN" sz="2400" dirty="0">
                <a:latin typeface="宋体" panose="02010600030101010101" pitchFamily="2" charset="-122"/>
                <a:ea typeface="宋体" panose="02010600030101010101" pitchFamily="2" charset="-122"/>
              </a:rPr>
              <a:t>，效果如图</a:t>
            </a:r>
            <a:r>
              <a:rPr lang="en-US" altLang="zh-CN" sz="2400" dirty="0">
                <a:latin typeface="宋体" panose="02010600030101010101" pitchFamily="2" charset="-122"/>
                <a:ea typeface="宋体" panose="02010600030101010101" pitchFamily="2" charset="-122"/>
              </a:rPr>
              <a:t>6-53</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zh-CN" altLang="zh-CN" dirty="0"/>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6-53  </a:t>
            </a:r>
            <a:r>
              <a:rPr lang="zh-CN" altLang="zh-CN" dirty="0">
                <a:latin typeface="宋体" panose="02010600030101010101" pitchFamily="2" charset="-122"/>
                <a:ea typeface="宋体" panose="02010600030101010101" pitchFamily="2" charset="-122"/>
              </a:rPr>
              <a:t>填写标题栏</a:t>
            </a:r>
          </a:p>
          <a:p>
            <a:r>
              <a:rPr lang="en-US" altLang="zh-CN" dirty="0"/>
              <a:t> </a:t>
            </a:r>
            <a:r>
              <a:rPr lang="zh-CN" altLang="zh-CN" dirty="0"/>
              <a:t> </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871" y="3861048"/>
            <a:ext cx="8810625" cy="2066925"/>
          </a:xfrm>
          <a:prstGeom prst="rect">
            <a:avLst/>
          </a:prstGeom>
        </p:spPr>
      </p:pic>
    </p:spTree>
    <p:extLst>
      <p:ext uri="{BB962C8B-B14F-4D97-AF65-F5344CB8AC3E}">
        <p14:creationId xmlns:p14="http://schemas.microsoft.com/office/powerpoint/2010/main" val="7389837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9104" y="620688"/>
            <a:ext cx="8064896" cy="6186309"/>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第三步：定义属性</a:t>
            </a:r>
          </a:p>
          <a:p>
            <a:r>
              <a:rPr lang="zh-CN" altLang="zh-CN" sz="2400" dirty="0">
                <a:latin typeface="宋体" panose="02010600030101010101" pitchFamily="2" charset="-122"/>
                <a:ea typeface="宋体" panose="02010600030101010101" pitchFamily="2" charset="-122"/>
              </a:rPr>
              <a:t>执行定义属性“</a:t>
            </a:r>
            <a:r>
              <a:rPr lang="en-US" altLang="zh-CN" sz="2400" dirty="0">
                <a:latin typeface="宋体" panose="02010600030101010101" pitchFamily="2" charset="-122"/>
                <a:ea typeface="宋体" panose="02010600030101010101" pitchFamily="2" charset="-122"/>
              </a:rPr>
              <a:t>ATT</a:t>
            </a:r>
            <a:r>
              <a:rPr lang="zh-CN" altLang="zh-CN" sz="2400" dirty="0">
                <a:latin typeface="宋体" panose="02010600030101010101" pitchFamily="2" charset="-122"/>
                <a:ea typeface="宋体" panose="02010600030101010101" pitchFamily="2" charset="-122"/>
              </a:rPr>
              <a:t>”，设置如图所示，</a:t>
            </a:r>
            <a:r>
              <a:rPr lang="zh-CN" altLang="zh-CN" sz="2400" dirty="0" smtClean="0">
                <a:latin typeface="宋体" panose="02010600030101010101" pitchFamily="2" charset="-122"/>
                <a:ea typeface="宋体" panose="02010600030101010101" pitchFamily="2" charset="-122"/>
              </a:rPr>
              <a:t>点击</a:t>
            </a:r>
            <a:r>
              <a:rPr lang="en-US" altLang="zh-CN" sz="2400" dirty="0" smtClean="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，利用快捷键捕捉命令</a:t>
            </a:r>
            <a:r>
              <a:rPr lang="en-US" altLang="zh-CN" sz="2400" dirty="0">
                <a:latin typeface="宋体" panose="02010600030101010101" pitchFamily="2" charset="-122"/>
                <a:ea typeface="宋体" panose="02010600030101010101" pitchFamily="2" charset="-122"/>
              </a:rPr>
              <a:t>Ctrl+</a:t>
            </a:r>
            <a:r>
              <a:rPr lang="zh-CN" altLang="zh-CN" sz="2400" dirty="0">
                <a:latin typeface="宋体" panose="02010600030101010101" pitchFamily="2" charset="-122"/>
                <a:ea typeface="宋体" panose="02010600030101010101" pitchFamily="2" charset="-122"/>
              </a:rPr>
              <a:t>右击，捕捉到单元格中间位置，如图</a:t>
            </a:r>
            <a:r>
              <a:rPr lang="en-US" altLang="zh-CN" sz="2400" dirty="0">
                <a:latin typeface="宋体" panose="02010600030101010101" pitchFamily="2" charset="-122"/>
                <a:ea typeface="宋体" panose="02010600030101010101" pitchFamily="2" charset="-122"/>
              </a:rPr>
              <a:t>6-54</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）所示，其他均按照此方法进行编辑，其中“图名”为多行文字，所以在进行图名属性定义时，勾选“模式”中的“多行”，各个设置如图</a:t>
            </a:r>
            <a:r>
              <a:rPr lang="en-US" altLang="zh-CN" sz="2400" dirty="0">
                <a:latin typeface="宋体" panose="02010600030101010101" pitchFamily="2" charset="-122"/>
                <a:ea typeface="宋体" panose="02010600030101010101" pitchFamily="2" charset="-122"/>
              </a:rPr>
              <a:t>6-54</a:t>
            </a:r>
            <a:r>
              <a:rPr lang="zh-CN" altLang="zh-CN" sz="2400" dirty="0">
                <a:latin typeface="宋体" panose="02010600030101010101" pitchFamily="2" charset="-122"/>
                <a:ea typeface="宋体" panose="02010600030101010101" pitchFamily="2" charset="-122"/>
              </a:rPr>
              <a:t>所示，此时得到标题栏如图</a:t>
            </a:r>
            <a:r>
              <a:rPr lang="en-US" altLang="zh-CN" sz="2400" dirty="0">
                <a:latin typeface="宋体" panose="02010600030101010101" pitchFamily="2" charset="-122"/>
                <a:ea typeface="宋体" panose="02010600030101010101" pitchFamily="2" charset="-122"/>
              </a:rPr>
              <a:t>6-55</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t>           </a:t>
            </a:r>
            <a:r>
              <a:rPr lang="zh-CN" altLang="zh-CN"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a:t>
            </a:r>
            <a:r>
              <a:rPr lang="zh-CN" altLang="zh-CN" dirty="0">
                <a:latin typeface="宋体" panose="02010600030101010101" pitchFamily="2" charset="-122"/>
                <a:ea typeface="宋体" panose="02010600030101010101" pitchFamily="2" charset="-122"/>
              </a:rPr>
              <a:t>）项目名称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b</a:t>
            </a:r>
            <a:r>
              <a:rPr lang="zh-CN" altLang="zh-CN" dirty="0">
                <a:latin typeface="宋体" panose="02010600030101010101" pitchFamily="2" charset="-122"/>
                <a:ea typeface="宋体" panose="02010600030101010101" pitchFamily="2" charset="-122"/>
              </a:rPr>
              <a:t>）图号</a:t>
            </a:r>
          </a:p>
          <a:p>
            <a:endParaRPr lang="zh-CN" altLang="zh-CN" dirty="0">
              <a:latin typeface="宋体" panose="02010600030101010101" pitchFamily="2" charset="-122"/>
              <a:ea typeface="宋体" panose="02010600030101010101" pitchFamily="2"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1052735"/>
            <a:ext cx="1080120" cy="36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3429000"/>
            <a:ext cx="3384376" cy="261399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6096" y="3424890"/>
            <a:ext cx="3384376" cy="2618102"/>
          </a:xfrm>
          <a:prstGeom prst="rect">
            <a:avLst/>
          </a:prstGeom>
        </p:spPr>
      </p:pic>
    </p:spTree>
    <p:extLst>
      <p:ext uri="{BB962C8B-B14F-4D97-AF65-F5344CB8AC3E}">
        <p14:creationId xmlns:p14="http://schemas.microsoft.com/office/powerpoint/2010/main" val="2089521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6840760" cy="5355312"/>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4</a:t>
            </a:r>
            <a:r>
              <a:rPr lang="zh-CN" altLang="en-US" sz="2400" dirty="0">
                <a:latin typeface="宋体" panose="02010600030101010101" pitchFamily="2" charset="-122"/>
                <a:ea typeface="宋体" panose="02010600030101010101" pitchFamily="2" charset="-122"/>
              </a:rPr>
              <a:t>）节点</a:t>
            </a:r>
          </a:p>
          <a:p>
            <a:r>
              <a:rPr lang="zh-CN" altLang="en-US" sz="2400" dirty="0">
                <a:latin typeface="宋体" panose="02010600030101010101" pitchFamily="2" charset="-122"/>
                <a:ea typeface="宋体" panose="02010600030101010101" pitchFamily="2" charset="-122"/>
              </a:rPr>
              <a:t>捕捉到点对象、标注定义点或标注文字原点，如图</a:t>
            </a:r>
            <a:r>
              <a:rPr lang="en-US" altLang="zh-CN" sz="2400" dirty="0">
                <a:latin typeface="宋体" panose="02010600030101010101" pitchFamily="2" charset="-122"/>
                <a:ea typeface="宋体" panose="02010600030101010101" pitchFamily="2" charset="-122"/>
              </a:rPr>
              <a:t>6-5</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zh-CN" altLang="en-US" dirty="0"/>
          </a:p>
          <a:p>
            <a:r>
              <a:rPr lang="zh-CN" altLang="en-US" dirty="0"/>
              <a:t> </a:t>
            </a:r>
          </a:p>
          <a:p>
            <a:r>
              <a:rPr lang="zh-CN" altLang="en-US" dirty="0" smtClean="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6-5  </a:t>
            </a:r>
            <a:r>
              <a:rPr lang="zh-CN" altLang="en-US" dirty="0">
                <a:latin typeface="宋体" panose="02010600030101010101" pitchFamily="2" charset="-122"/>
                <a:ea typeface="宋体" panose="02010600030101010101" pitchFamily="2" charset="-122"/>
              </a:rPr>
              <a:t>节点</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744" y="2191726"/>
            <a:ext cx="4105275" cy="2524125"/>
          </a:xfrm>
          <a:prstGeom prst="rect">
            <a:avLst/>
          </a:prstGeom>
        </p:spPr>
      </p:pic>
    </p:spTree>
    <p:extLst>
      <p:ext uri="{BB962C8B-B14F-4D97-AF65-F5344CB8AC3E}">
        <p14:creationId xmlns:p14="http://schemas.microsoft.com/office/powerpoint/2010/main" val="32193891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260648"/>
            <a:ext cx="3600400" cy="277519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260648"/>
            <a:ext cx="3580164" cy="2775190"/>
          </a:xfrm>
          <a:prstGeom prst="rect">
            <a:avLst/>
          </a:prstGeom>
        </p:spPr>
      </p:pic>
      <p:sp>
        <p:nvSpPr>
          <p:cNvPr id="4" name="TextBox 3"/>
          <p:cNvSpPr txBox="1"/>
          <p:nvPr/>
        </p:nvSpPr>
        <p:spPr>
          <a:xfrm>
            <a:off x="2123728" y="3079772"/>
            <a:ext cx="6336704"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c</a:t>
            </a:r>
            <a:r>
              <a:rPr lang="zh-CN" altLang="en-US" dirty="0">
                <a:latin typeface="宋体" panose="02010600030101010101" pitchFamily="2" charset="-122"/>
                <a:ea typeface="宋体" panose="02010600030101010101" pitchFamily="2" charset="-122"/>
              </a:rPr>
              <a:t>）比例                              </a:t>
            </a:r>
            <a:r>
              <a:rPr lang="zh-CN" altLang="en-US" dirty="0" smtClean="0">
                <a:latin typeface="宋体" panose="02010600030101010101" pitchFamily="2" charset="-122"/>
                <a:ea typeface="宋体" panose="02010600030101010101" pitchFamily="2" charset="-122"/>
              </a:rPr>
              <a:t>（</a:t>
            </a:r>
            <a:r>
              <a:rPr lang="en-US" altLang="zh-CN" dirty="0" smtClean="0">
                <a:latin typeface="宋体" panose="02010600030101010101" pitchFamily="2" charset="-122"/>
                <a:ea typeface="宋体" panose="02010600030101010101" pitchFamily="2" charset="-122"/>
              </a:rPr>
              <a:t>d</a:t>
            </a:r>
            <a:r>
              <a:rPr lang="zh-CN" altLang="en-US" dirty="0">
                <a:latin typeface="宋体" panose="02010600030101010101" pitchFamily="2" charset="-122"/>
                <a:ea typeface="宋体" panose="02010600030101010101" pitchFamily="2" charset="-122"/>
              </a:rPr>
              <a:t>）日期</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0224" y="3449103"/>
            <a:ext cx="3600400" cy="2759555"/>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2080" y="3433435"/>
            <a:ext cx="3580164" cy="2762646"/>
          </a:xfrm>
          <a:prstGeom prst="rect">
            <a:avLst/>
          </a:prstGeom>
        </p:spPr>
      </p:pic>
      <p:sp>
        <p:nvSpPr>
          <p:cNvPr id="7" name="TextBox 6"/>
          <p:cNvSpPr txBox="1"/>
          <p:nvPr/>
        </p:nvSpPr>
        <p:spPr>
          <a:xfrm>
            <a:off x="2123728" y="6309320"/>
            <a:ext cx="6768752" cy="369332"/>
          </a:xfrm>
          <a:prstGeom prst="rect">
            <a:avLst/>
          </a:prstGeom>
          <a:noFill/>
        </p:spPr>
        <p:txBody>
          <a:bodyPr wrap="square" rtlCol="0">
            <a:spAutoFit/>
          </a:bodyPr>
          <a:lstStyle/>
          <a:p>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e</a:t>
            </a:r>
            <a:r>
              <a:rPr lang="zh-CN" altLang="en-US" dirty="0">
                <a:latin typeface="宋体" panose="02010600030101010101" pitchFamily="2" charset="-122"/>
                <a:ea typeface="宋体" panose="02010600030101010101" pitchFamily="2" charset="-122"/>
              </a:rPr>
              <a:t>）班级                               </a:t>
            </a:r>
            <a:r>
              <a:rPr lang="zh-CN" altLang="en-US" dirty="0" smtClean="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f</a:t>
            </a:r>
            <a:r>
              <a:rPr lang="zh-CN" altLang="en-US" dirty="0">
                <a:latin typeface="宋体" panose="02010600030101010101" pitchFamily="2" charset="-122"/>
                <a:ea typeface="宋体" panose="02010600030101010101" pitchFamily="2" charset="-122"/>
              </a:rPr>
              <a:t>）姓名</a:t>
            </a:r>
          </a:p>
        </p:txBody>
      </p:sp>
    </p:spTree>
    <p:extLst>
      <p:ext uri="{BB962C8B-B14F-4D97-AF65-F5344CB8AC3E}">
        <p14:creationId xmlns:p14="http://schemas.microsoft.com/office/powerpoint/2010/main" val="11397017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1268760"/>
            <a:ext cx="4876800" cy="3741420"/>
          </a:xfrm>
          <a:prstGeom prst="rect">
            <a:avLst/>
          </a:prstGeom>
        </p:spPr>
      </p:pic>
      <p:sp>
        <p:nvSpPr>
          <p:cNvPr id="3" name="TextBox 2"/>
          <p:cNvSpPr txBox="1"/>
          <p:nvPr/>
        </p:nvSpPr>
        <p:spPr>
          <a:xfrm>
            <a:off x="3347864" y="5229200"/>
            <a:ext cx="3350822" cy="1200329"/>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a:t>
            </a:r>
            <a:r>
              <a:rPr lang="en-US" altLang="zh-CN" dirty="0" err="1">
                <a:latin typeface="宋体" panose="02010600030101010101" pitchFamily="2" charset="-122"/>
                <a:ea typeface="宋体" panose="02010600030101010101" pitchFamily="2" charset="-122"/>
              </a:rPr>
              <a:t>i</a:t>
            </a:r>
            <a:r>
              <a:rPr lang="zh-CN" altLang="zh-CN" dirty="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图名</a:t>
            </a:r>
            <a:endParaRPr lang="en-US" altLang="zh-CN"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6-54  </a:t>
            </a:r>
            <a:r>
              <a:rPr lang="zh-CN" altLang="zh-CN" dirty="0">
                <a:latin typeface="宋体" panose="02010600030101010101" pitchFamily="2" charset="-122"/>
                <a:ea typeface="宋体" panose="02010600030101010101" pitchFamily="2" charset="-122"/>
              </a:rPr>
              <a:t>属性定义</a:t>
            </a:r>
          </a:p>
          <a:p>
            <a:endParaRPr lang="zh-CN" altLang="en-US" dirty="0"/>
          </a:p>
        </p:txBody>
      </p:sp>
    </p:spTree>
    <p:extLst>
      <p:ext uri="{BB962C8B-B14F-4D97-AF65-F5344CB8AC3E}">
        <p14:creationId xmlns:p14="http://schemas.microsoft.com/office/powerpoint/2010/main" val="36535327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1419647"/>
            <a:ext cx="7315989" cy="1701150"/>
          </a:xfrm>
          <a:prstGeom prst="rect">
            <a:avLst/>
          </a:prstGeom>
        </p:spPr>
      </p:pic>
      <p:sp>
        <p:nvSpPr>
          <p:cNvPr id="3" name="TextBox 2"/>
          <p:cNvSpPr txBox="1"/>
          <p:nvPr/>
        </p:nvSpPr>
        <p:spPr>
          <a:xfrm>
            <a:off x="3707904" y="3645024"/>
            <a:ext cx="4536504"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6-55  </a:t>
            </a:r>
            <a:r>
              <a:rPr lang="zh-CN" altLang="zh-CN" dirty="0">
                <a:latin typeface="宋体" panose="02010600030101010101" pitchFamily="2" charset="-122"/>
                <a:ea typeface="宋体" panose="02010600030101010101" pitchFamily="2" charset="-122"/>
              </a:rPr>
              <a:t>标题栏</a:t>
            </a:r>
          </a:p>
          <a:p>
            <a:endParaRPr lang="zh-CN" altLang="en-US" dirty="0"/>
          </a:p>
        </p:txBody>
      </p:sp>
    </p:spTree>
    <p:extLst>
      <p:ext uri="{BB962C8B-B14F-4D97-AF65-F5344CB8AC3E}">
        <p14:creationId xmlns:p14="http://schemas.microsoft.com/office/powerpoint/2010/main" val="3824850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620688"/>
            <a:ext cx="7344816" cy="4801314"/>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第四</a:t>
            </a:r>
            <a:r>
              <a:rPr lang="zh-CN" altLang="zh-CN" sz="2400" dirty="0">
                <a:latin typeface="宋体" panose="02010600030101010101" pitchFamily="2" charset="-122"/>
                <a:ea typeface="宋体" panose="02010600030101010101" pitchFamily="2" charset="-122"/>
              </a:rPr>
              <a:t>步：执行做块命令</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同上</a:t>
            </a:r>
            <a:r>
              <a:rPr lang="zh-CN" altLang="zh-CN" sz="2400" dirty="0">
                <a:latin typeface="宋体" panose="02010600030101010101" pitchFamily="2" charset="-122"/>
                <a:ea typeface="宋体" panose="02010600030101010101" pitchFamily="2" charset="-122"/>
              </a:rPr>
              <a:t>节绘制轴号的第三步，基点位置设为标题栏的右下角，得到标题栏如图</a:t>
            </a:r>
            <a:r>
              <a:rPr lang="en-US" altLang="zh-CN" sz="2400" dirty="0">
                <a:latin typeface="宋体" panose="02010600030101010101" pitchFamily="2" charset="-122"/>
                <a:ea typeface="宋体" panose="02010600030101010101" pitchFamily="2" charset="-122"/>
              </a:rPr>
              <a:t>6-56</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6-56  </a:t>
            </a:r>
            <a:r>
              <a:rPr lang="zh-CN" altLang="zh-CN" dirty="0">
                <a:latin typeface="宋体" panose="02010600030101010101" pitchFamily="2" charset="-122"/>
                <a:ea typeface="宋体" panose="02010600030101010101" pitchFamily="2" charset="-122"/>
              </a:rPr>
              <a:t>标题栏</a:t>
            </a:r>
          </a:p>
          <a:p>
            <a:endParaRPr lang="en-US" altLang="zh-CN" dirty="0" smtClean="0"/>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2571570"/>
            <a:ext cx="7365366" cy="1730545"/>
          </a:xfrm>
          <a:prstGeom prst="rect">
            <a:avLst/>
          </a:prstGeom>
        </p:spPr>
      </p:pic>
    </p:spTree>
    <p:extLst>
      <p:ext uri="{BB962C8B-B14F-4D97-AF65-F5344CB8AC3E}">
        <p14:creationId xmlns:p14="http://schemas.microsoft.com/office/powerpoint/2010/main" val="23382091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764704"/>
            <a:ext cx="6912768" cy="4339650"/>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第五步：插入图块</a:t>
            </a:r>
          </a:p>
          <a:p>
            <a:r>
              <a:rPr lang="zh-CN" altLang="zh-CN" sz="2400" dirty="0">
                <a:latin typeface="宋体" panose="02010600030101010101" pitchFamily="2" charset="-122"/>
                <a:ea typeface="宋体" panose="02010600030101010101" pitchFamily="2" charset="-122"/>
              </a:rPr>
              <a:t>同上节绘制轴号的第四步，可自定义属性内容，最后得到标题栏如图</a:t>
            </a:r>
            <a:r>
              <a:rPr lang="en-US" altLang="zh-CN" sz="2400" dirty="0">
                <a:latin typeface="宋体" panose="02010600030101010101" pitchFamily="2" charset="-122"/>
                <a:ea typeface="宋体" panose="02010600030101010101" pitchFamily="2" charset="-122"/>
              </a:rPr>
              <a:t>6-57</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6-57  </a:t>
            </a:r>
            <a:r>
              <a:rPr lang="zh-CN" altLang="zh-CN" dirty="0">
                <a:latin typeface="宋体" panose="02010600030101010101" pitchFamily="2" charset="-122"/>
                <a:ea typeface="宋体" panose="02010600030101010101" pitchFamily="2" charset="-122"/>
              </a:rPr>
              <a:t>标题栏</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7722" y="2492896"/>
            <a:ext cx="7584620" cy="1776968"/>
          </a:xfrm>
          <a:prstGeom prst="rect">
            <a:avLst/>
          </a:prstGeom>
        </p:spPr>
      </p:pic>
    </p:spTree>
    <p:extLst>
      <p:ext uri="{BB962C8B-B14F-4D97-AF65-F5344CB8AC3E}">
        <p14:creationId xmlns:p14="http://schemas.microsoft.com/office/powerpoint/2010/main" val="39814447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210026"/>
            <a:ext cx="6984776" cy="6771084"/>
          </a:xfrm>
          <a:prstGeom prst="rect">
            <a:avLst/>
          </a:prstGeom>
          <a:noFill/>
        </p:spPr>
        <p:txBody>
          <a:bodyPr wrap="square" rtlCol="0">
            <a:spAutoFit/>
          </a:bodyPr>
          <a:lstStyle/>
          <a:p>
            <a:r>
              <a:rPr lang="en-US" altLang="zh-CN" sz="3200" dirty="0">
                <a:latin typeface="黑体" panose="02010609060101010101" pitchFamily="49" charset="-122"/>
                <a:ea typeface="黑体" panose="02010609060101010101" pitchFamily="49" charset="-122"/>
              </a:rPr>
              <a:t>6.3.3</a:t>
            </a:r>
            <a:r>
              <a:rPr lang="zh-CN" altLang="zh-CN" sz="3200" dirty="0">
                <a:latin typeface="黑体" panose="02010609060101010101" pitchFamily="49" charset="-122"/>
                <a:ea typeface="黑体" panose="02010609060101010101" pitchFamily="49" charset="-122"/>
              </a:rPr>
              <a:t>调用图块</a:t>
            </a:r>
          </a:p>
          <a:p>
            <a:r>
              <a:rPr lang="en-US" altLang="zh-CN" sz="2400" dirty="0" smtClean="0"/>
              <a:t>     </a:t>
            </a:r>
            <a:r>
              <a:rPr lang="zh-CN" altLang="zh-CN" sz="2400" dirty="0" smtClean="0">
                <a:latin typeface="宋体" panose="02010600030101010101" pitchFamily="2" charset="-122"/>
                <a:ea typeface="宋体" panose="02010600030101010101" pitchFamily="2" charset="-122"/>
              </a:rPr>
              <a:t>通过</a:t>
            </a:r>
            <a:r>
              <a:rPr lang="zh-CN" altLang="zh-CN" sz="2400" dirty="0">
                <a:latin typeface="宋体" panose="02010600030101010101" pitchFamily="2" charset="-122"/>
                <a:ea typeface="宋体" panose="02010600030101010101" pitchFamily="2" charset="-122"/>
              </a:rPr>
              <a:t>引入图块，可以使用户大大节约绘图的时间，有效的管理和更改图形。图块有多种，常见的有内部块、外部块、属性块、动态块和注释性块等。我们之前讲到简单内部图块的绘制方法，通过</a:t>
            </a:r>
            <a:r>
              <a:rPr lang="en-US" altLang="zh-CN" sz="2400" dirty="0">
                <a:latin typeface="宋体" panose="02010600030101010101" pitchFamily="2" charset="-122"/>
                <a:ea typeface="宋体" panose="02010600030101010101" pitchFamily="2" charset="-122"/>
              </a:rPr>
              <a:t>B(Block)</a:t>
            </a:r>
            <a:r>
              <a:rPr lang="zh-CN" altLang="zh-CN" sz="2400" dirty="0">
                <a:latin typeface="宋体" panose="02010600030101010101" pitchFamily="2" charset="-122"/>
                <a:ea typeface="宋体" panose="02010600030101010101" pitchFamily="2" charset="-122"/>
              </a:rPr>
              <a:t>命令创建内部块。这一节我们将通过学习设计中心、工具选项板、外部块的制作与使用，进一步提高绘制图形的效率</a:t>
            </a:r>
            <a:r>
              <a:rPr lang="zh-CN" altLang="zh-CN" sz="2400" dirty="0" smtClean="0"/>
              <a:t>。</a:t>
            </a:r>
            <a:endParaRPr lang="en-US" altLang="zh-CN" sz="2400" dirty="0" smtClean="0"/>
          </a:p>
          <a:p>
            <a:endParaRPr lang="en-US" altLang="zh-CN" sz="2400" dirty="0"/>
          </a:p>
          <a:p>
            <a:r>
              <a:rPr lang="en-US" altLang="zh-CN" sz="2400" b="1" dirty="0">
                <a:latin typeface="宋体" panose="02010600030101010101" pitchFamily="2" charset="-122"/>
                <a:ea typeface="宋体" panose="02010600030101010101" pitchFamily="2" charset="-122"/>
              </a:rPr>
              <a:t>1</a:t>
            </a:r>
            <a:r>
              <a:rPr lang="zh-CN" altLang="zh-CN" sz="2400" b="1" dirty="0">
                <a:latin typeface="宋体" panose="02010600030101010101" pitchFamily="2" charset="-122"/>
                <a:ea typeface="宋体" panose="02010600030101010101" pitchFamily="2" charset="-122"/>
              </a:rPr>
              <a:t>设计中心</a:t>
            </a:r>
            <a:r>
              <a:rPr lang="en-US" altLang="zh-CN" sz="2400" b="1" dirty="0">
                <a:latin typeface="宋体" panose="02010600030101010101" pitchFamily="2" charset="-122"/>
                <a:ea typeface="宋体" panose="02010600030101010101" pitchFamily="2" charset="-122"/>
              </a:rPr>
              <a:t> DC</a:t>
            </a:r>
            <a:r>
              <a:rPr lang="zh-CN" altLang="zh-CN"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Design center  Ctrl+2</a:t>
            </a:r>
            <a:r>
              <a:rPr lang="zh-CN" altLang="zh-CN" sz="2400" b="1" dirty="0">
                <a:latin typeface="宋体" panose="02010600030101010101" pitchFamily="2" charset="-122"/>
                <a:ea typeface="宋体" panose="02010600030101010101" pitchFamily="2" charset="-122"/>
              </a:rPr>
              <a:t>）</a:t>
            </a:r>
          </a:p>
          <a:p>
            <a:r>
              <a:rPr lang="en-US" altLang="zh-CN" sz="2400" dirty="0" smtClean="0">
                <a:latin typeface="宋体" panose="02010600030101010101" pitchFamily="2" charset="-122"/>
                <a:ea typeface="宋体" panose="02010600030101010101" pitchFamily="2" charset="-122"/>
              </a:rPr>
              <a:t>    AutoCAD </a:t>
            </a:r>
            <a:r>
              <a:rPr lang="zh-CN" altLang="zh-CN" sz="2400" dirty="0">
                <a:latin typeface="宋体" panose="02010600030101010101" pitchFamily="2" charset="-122"/>
                <a:ea typeface="宋体" panose="02010600030101010101" pitchFamily="2" charset="-122"/>
              </a:rPr>
              <a:t>向用户提供了一个直观高效的工具——设计中心。通过设计中心不仅可以浏览、查找、预览和管理</a:t>
            </a:r>
            <a:r>
              <a:rPr lang="en-US" altLang="zh-CN" sz="2400" dirty="0">
                <a:latin typeface="宋体" panose="02010600030101010101" pitchFamily="2" charset="-122"/>
                <a:ea typeface="宋体" panose="02010600030101010101" pitchFamily="2" charset="-122"/>
              </a:rPr>
              <a:t>AutoCAD</a:t>
            </a:r>
            <a:r>
              <a:rPr lang="zh-CN" altLang="zh-CN" sz="2400" dirty="0">
                <a:latin typeface="宋体" panose="02010600030101010101" pitchFamily="2" charset="-122"/>
                <a:ea typeface="宋体" panose="02010600030101010101" pitchFamily="2" charset="-122"/>
              </a:rPr>
              <a:t>图形中的图层、图块、标注、外部参照等资源，而且只需要通过简单的操作，即可将这些资源插入到当前图形。通过设计中心，我们可以组织图形、图案填充和其他图形内容</a:t>
            </a:r>
            <a:r>
              <a:rPr lang="zh-CN" altLang="zh-CN" sz="2400" dirty="0"/>
              <a:t>。</a:t>
            </a:r>
          </a:p>
          <a:p>
            <a:endParaRPr lang="zh-CN" altLang="zh-CN" sz="2400" dirty="0"/>
          </a:p>
          <a:p>
            <a:endParaRPr lang="zh-CN" altLang="en-US" dirty="0"/>
          </a:p>
        </p:txBody>
      </p:sp>
    </p:spTree>
    <p:extLst>
      <p:ext uri="{BB962C8B-B14F-4D97-AF65-F5344CB8AC3E}">
        <p14:creationId xmlns:p14="http://schemas.microsoft.com/office/powerpoint/2010/main" val="36900983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7704856" cy="5909310"/>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使用</a:t>
            </a:r>
            <a:r>
              <a:rPr lang="zh-CN" altLang="zh-CN" sz="2400" dirty="0">
                <a:latin typeface="宋体" panose="02010600030101010101" pitchFamily="2" charset="-122"/>
                <a:ea typeface="宋体" panose="02010600030101010101" pitchFamily="2" charset="-122"/>
              </a:rPr>
              <a:t>设计中心我们可以浏览计算机本地、网络驱动器和</a:t>
            </a:r>
            <a:r>
              <a:rPr lang="en-US" altLang="zh-CN" sz="2400" dirty="0">
                <a:latin typeface="宋体" panose="02010600030101010101" pitchFamily="2" charset="-122"/>
                <a:ea typeface="宋体" panose="02010600030101010101" pitchFamily="2" charset="-122"/>
              </a:rPr>
              <a:t> Web </a:t>
            </a:r>
            <a:r>
              <a:rPr lang="zh-CN" altLang="zh-CN" sz="2400" dirty="0">
                <a:latin typeface="宋体" panose="02010600030101010101" pitchFamily="2" charset="-122"/>
                <a:ea typeface="宋体" panose="02010600030101010101" pitchFamily="2" charset="-122"/>
              </a:rPr>
              <a:t>页上的图形内容（例如图形或符号库）；查看任意图形文件中块和图层的定义表，然后将定义插入、附着、复制和粘贴到当前图形中；更新（重定义）块定义；创建指向常用图形、文件夹和</a:t>
            </a:r>
            <a:r>
              <a:rPr lang="en-US" altLang="zh-CN" sz="2400" dirty="0">
                <a:latin typeface="宋体" panose="02010600030101010101" pitchFamily="2" charset="-122"/>
                <a:ea typeface="宋体" panose="02010600030101010101" pitchFamily="2" charset="-122"/>
              </a:rPr>
              <a:t> Internet </a:t>
            </a:r>
            <a:r>
              <a:rPr lang="zh-CN" altLang="zh-CN" sz="2400" dirty="0">
                <a:latin typeface="宋体" panose="02010600030101010101" pitchFamily="2" charset="-122"/>
                <a:ea typeface="宋体" panose="02010600030101010101" pitchFamily="2" charset="-122"/>
              </a:rPr>
              <a:t>网址的快捷方式；向图形中添加内容（例如外部参照、块和图案填充）；在新窗口中打开图形文件；将图形、块和图案填充拖动到工具选项板上以便于访问；可以在打开的图形之间复制和粘贴内容（如图层定义、布局和文字样式）等</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我们</a:t>
            </a:r>
            <a:r>
              <a:rPr lang="zh-CN" altLang="en-US" sz="2400" dirty="0">
                <a:latin typeface="宋体" panose="02010600030101010101" pitchFamily="2" charset="-122"/>
                <a:ea typeface="宋体" panose="02010600030101010101" pitchFamily="2" charset="-122"/>
              </a:rPr>
              <a:t>可以通过依次单击“视图”选项卡  “选项板”面板  </a:t>
            </a:r>
            <a:r>
              <a:rPr lang="zh-CN" altLang="en-US" sz="2400" dirty="0" smtClean="0">
                <a:latin typeface="宋体" panose="02010600030101010101" pitchFamily="2" charset="-122"/>
                <a:ea typeface="宋体" panose="02010600030101010101" pitchFamily="2" charset="-122"/>
              </a:rPr>
              <a:t>“设计中心”    </a:t>
            </a:r>
            <a:r>
              <a:rPr lang="zh-CN" altLang="en-US" sz="2400" dirty="0">
                <a:latin typeface="宋体" panose="02010600030101010101" pitchFamily="2" charset="-122"/>
                <a:ea typeface="宋体" panose="02010600030101010101" pitchFamily="2" charset="-122"/>
              </a:rPr>
              <a:t>，或者直接在命令提示行输入“</a:t>
            </a:r>
            <a:r>
              <a:rPr lang="en-US" altLang="zh-CN" sz="2400" dirty="0">
                <a:latin typeface="宋体" panose="02010600030101010101" pitchFamily="2" charset="-122"/>
                <a:ea typeface="宋体" panose="02010600030101010101" pitchFamily="2" charset="-122"/>
              </a:rPr>
              <a:t>DC”,</a:t>
            </a:r>
            <a:r>
              <a:rPr lang="zh-CN" altLang="en-US" sz="2400" dirty="0">
                <a:latin typeface="宋体" panose="02010600030101010101" pitchFamily="2" charset="-122"/>
                <a:ea typeface="宋体" panose="02010600030101010101" pitchFamily="2" charset="-122"/>
              </a:rPr>
              <a:t>或者用快捷键</a:t>
            </a:r>
            <a:r>
              <a:rPr lang="en-US" altLang="zh-CN" sz="2400" dirty="0">
                <a:latin typeface="宋体" panose="02010600030101010101" pitchFamily="2" charset="-122"/>
                <a:ea typeface="宋体" panose="02010600030101010101" pitchFamily="2" charset="-122"/>
              </a:rPr>
              <a:t>〈Ctrl+2〉</a:t>
            </a:r>
            <a:r>
              <a:rPr lang="zh-CN" altLang="en-US" sz="2400" dirty="0">
                <a:latin typeface="宋体" panose="02010600030101010101" pitchFamily="2" charset="-122"/>
                <a:ea typeface="宋体" panose="02010600030101010101" pitchFamily="2" charset="-122"/>
              </a:rPr>
              <a:t>进入设计中心，如图</a:t>
            </a:r>
            <a:r>
              <a:rPr lang="en-US" altLang="zh-CN" sz="2400" dirty="0">
                <a:latin typeface="宋体" panose="02010600030101010101" pitchFamily="2" charset="-122"/>
                <a:ea typeface="宋体" panose="02010600030101010101" pitchFamily="2" charset="-122"/>
              </a:rPr>
              <a:t>6-58</a:t>
            </a:r>
            <a:r>
              <a:rPr lang="zh-CN" altLang="en-US" sz="2400" dirty="0">
                <a:latin typeface="宋体" panose="02010600030101010101" pitchFamily="2" charset="-122"/>
                <a:ea typeface="宋体" panose="02010600030101010101" pitchFamily="2" charset="-122"/>
              </a:rPr>
              <a:t>所示。</a:t>
            </a:r>
            <a:endParaRPr lang="zh-CN" altLang="zh-CN" sz="2400" dirty="0" smtClean="0">
              <a:latin typeface="宋体" panose="02010600030101010101" pitchFamily="2" charset="-122"/>
              <a:ea typeface="宋体" panose="02010600030101010101" pitchFamily="2" charset="-122"/>
            </a:endParaRPr>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4509120"/>
            <a:ext cx="303532" cy="196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19" y="4877486"/>
            <a:ext cx="330959" cy="21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859" y="4804541"/>
            <a:ext cx="36004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43088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764702"/>
            <a:ext cx="8020050" cy="4162425"/>
          </a:xfrm>
          <a:prstGeom prst="rect">
            <a:avLst/>
          </a:prstGeom>
        </p:spPr>
      </p:pic>
      <p:sp>
        <p:nvSpPr>
          <p:cNvPr id="3" name="TextBox 2"/>
          <p:cNvSpPr txBox="1"/>
          <p:nvPr/>
        </p:nvSpPr>
        <p:spPr>
          <a:xfrm>
            <a:off x="3571438" y="5157192"/>
            <a:ext cx="2031325" cy="923330"/>
          </a:xfrm>
          <a:prstGeom prst="rect">
            <a:avLst/>
          </a:prstGeom>
          <a:noFill/>
        </p:spPr>
        <p:txBody>
          <a:bodyPr wrap="non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6-58  </a:t>
            </a:r>
            <a:r>
              <a:rPr lang="zh-CN" altLang="zh-CN" dirty="0">
                <a:latin typeface="宋体" panose="02010600030101010101" pitchFamily="2" charset="-122"/>
                <a:ea typeface="宋体" panose="02010600030101010101" pitchFamily="2" charset="-122"/>
              </a:rPr>
              <a:t>设计中心</a:t>
            </a:r>
          </a:p>
          <a:p>
            <a:endParaRPr lang="en-US" altLang="zh-CN" dirty="0" smtClean="0"/>
          </a:p>
          <a:p>
            <a:endParaRPr lang="zh-CN" altLang="en-US" dirty="0"/>
          </a:p>
        </p:txBody>
      </p:sp>
    </p:spTree>
    <p:extLst>
      <p:ext uri="{BB962C8B-B14F-4D97-AF65-F5344CB8AC3E}">
        <p14:creationId xmlns:p14="http://schemas.microsoft.com/office/powerpoint/2010/main" val="38977357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0780" y="579358"/>
            <a:ext cx="7560840" cy="5909310"/>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通过设计中心，用户也可以查看打开的图形和历史记录，如图</a:t>
            </a:r>
            <a:r>
              <a:rPr lang="en-US" altLang="zh-CN" sz="2400" dirty="0">
                <a:latin typeface="宋体" panose="02010600030101010101" pitchFamily="2" charset="-122"/>
                <a:ea typeface="宋体" panose="02010600030101010101" pitchFamily="2" charset="-122"/>
              </a:rPr>
              <a:t>6-59</a:t>
            </a:r>
            <a:r>
              <a:rPr lang="zh-CN" altLang="en-US" sz="2400" dirty="0">
                <a:latin typeface="宋体" panose="02010600030101010101" pitchFamily="2" charset="-122"/>
                <a:ea typeface="宋体" panose="02010600030101010101" pitchFamily="2" charset="-122"/>
              </a:rPr>
              <a:t>所</a:t>
            </a:r>
            <a:r>
              <a:rPr lang="zh-CN" altLang="en-US"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zh-CN" altLang="en-US" dirty="0" smtClean="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6-59  </a:t>
            </a:r>
            <a:r>
              <a:rPr lang="zh-CN" altLang="en-US" dirty="0">
                <a:latin typeface="宋体" panose="02010600030101010101" pitchFamily="2" charset="-122"/>
                <a:ea typeface="宋体" panose="02010600030101010101" pitchFamily="2" charset="-122"/>
              </a:rPr>
              <a:t>打开的图形</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历史记录</a:t>
            </a:r>
            <a:endParaRPr lang="en-US" altLang="zh-CN"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en-US"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86" y="2204864"/>
            <a:ext cx="4112168" cy="214144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8521" y="2204864"/>
            <a:ext cx="4140460" cy="2141448"/>
          </a:xfrm>
          <a:prstGeom prst="rect">
            <a:avLst/>
          </a:prstGeom>
        </p:spPr>
      </p:pic>
    </p:spTree>
    <p:extLst>
      <p:ext uri="{BB962C8B-B14F-4D97-AF65-F5344CB8AC3E}">
        <p14:creationId xmlns:p14="http://schemas.microsoft.com/office/powerpoint/2010/main" val="7502675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404664"/>
            <a:ext cx="7632848" cy="6278642"/>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设计中心打开图形的步骤：</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 按〈</a:t>
            </a:r>
            <a:r>
              <a:rPr lang="en-US" altLang="zh-CN" sz="2400" dirty="0">
                <a:latin typeface="宋体" panose="02010600030101010101" pitchFamily="2" charset="-122"/>
                <a:ea typeface="宋体" panose="02010600030101010101" pitchFamily="2" charset="-122"/>
              </a:rPr>
              <a:t>Ctrl+2</a:t>
            </a:r>
            <a:r>
              <a:rPr lang="zh-CN" altLang="zh-CN" sz="2400" dirty="0">
                <a:latin typeface="宋体" panose="02010600030101010101" pitchFamily="2" charset="-122"/>
                <a:ea typeface="宋体" panose="02010600030101010101" pitchFamily="2" charset="-122"/>
              </a:rPr>
              <a:t>〉，打开设计中心对话框，如图</a:t>
            </a:r>
            <a:r>
              <a:rPr lang="en-US" altLang="zh-CN" sz="2400" dirty="0">
                <a:latin typeface="宋体" panose="02010600030101010101" pitchFamily="2" charset="-122"/>
                <a:ea typeface="宋体" panose="02010600030101010101" pitchFamily="2" charset="-122"/>
              </a:rPr>
              <a:t>6-58</a:t>
            </a:r>
            <a:r>
              <a:rPr lang="zh-CN" altLang="zh-CN" sz="2400" dirty="0">
                <a:latin typeface="宋体" panose="02010600030101010101" pitchFamily="2" charset="-122"/>
                <a:ea typeface="宋体" panose="02010600030101010101" pitchFamily="2" charset="-122"/>
              </a:rPr>
              <a:t>所示。</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第二</a:t>
            </a:r>
            <a:r>
              <a:rPr lang="zh-CN" altLang="zh-CN" sz="2400" dirty="0">
                <a:latin typeface="宋体" panose="02010600030101010101" pitchFamily="2" charset="-122"/>
                <a:ea typeface="宋体" panose="02010600030101010101" pitchFamily="2" charset="-122"/>
              </a:rPr>
              <a:t>步 利用设计中心插入图形</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设计</a:t>
            </a:r>
            <a:r>
              <a:rPr lang="zh-CN" altLang="zh-CN" sz="2400" dirty="0">
                <a:latin typeface="宋体" panose="02010600030101010101" pitchFamily="2" charset="-122"/>
                <a:ea typeface="宋体" panose="02010600030101010101" pitchFamily="2" charset="-122"/>
              </a:rPr>
              <a:t>中心的最大优势是可以将系统文件夹中的</a:t>
            </a:r>
            <a:r>
              <a:rPr lang="en-US" altLang="zh-CN" sz="2400" dirty="0">
                <a:latin typeface="宋体" panose="02010600030101010101" pitchFamily="2" charset="-122"/>
                <a:ea typeface="宋体" panose="02010600030101010101" pitchFamily="2" charset="-122"/>
              </a:rPr>
              <a:t>Auto CAD</a:t>
            </a:r>
            <a:r>
              <a:rPr lang="zh-CN" altLang="zh-CN" sz="2400" dirty="0">
                <a:latin typeface="宋体" panose="02010600030101010101" pitchFamily="2" charset="-122"/>
                <a:ea typeface="宋体" panose="02010600030101010101" pitchFamily="2" charset="-122"/>
              </a:rPr>
              <a:t>图形文件分解为不同的可插入内容，从而在新图形中有选择地插入这些图形元素，其内容包括，块、标注样式、图层、线型、表格样式、文字样式、外部参照、布局和多重引线样式等。具体步骤如下</a:t>
            </a:r>
            <a:r>
              <a:rPr lang="zh-CN" altLang="zh-CN" sz="2400" dirty="0" smtClean="0">
                <a:latin typeface="宋体" panose="02010600030101010101" pitchFamily="2" charset="-122"/>
                <a:ea typeface="宋体" panose="02010600030101010101" pitchFamily="2" charset="-122"/>
              </a:rPr>
              <a:t>：</a:t>
            </a:r>
            <a:r>
              <a:rPr lang="en-US" altLang="zh-CN" sz="2400" dirty="0" smtClean="0">
                <a:latin typeface="宋体" panose="02010600030101010101" pitchFamily="2" charset="-122"/>
                <a:ea typeface="宋体" panose="02010600030101010101" pitchFamily="2" charset="-122"/>
              </a:rPr>
              <a:t> </a:t>
            </a:r>
          </a:p>
          <a:p>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先</a:t>
            </a:r>
            <a:r>
              <a:rPr lang="zh-CN" altLang="zh-CN" sz="2400" dirty="0">
                <a:latin typeface="宋体" panose="02010600030101010101" pitchFamily="2" charset="-122"/>
                <a:ea typeface="宋体" panose="02010600030101010101" pitchFamily="2" charset="-122"/>
              </a:rPr>
              <a:t>在文件夹中找到需要利用的</a:t>
            </a:r>
            <a:r>
              <a:rPr lang="en-US" altLang="zh-CN" sz="2400" dirty="0">
                <a:latin typeface="宋体" panose="02010600030101010101" pitchFamily="2" charset="-122"/>
                <a:ea typeface="宋体" panose="02010600030101010101" pitchFamily="2" charset="-122"/>
              </a:rPr>
              <a:t>Auto CAD</a:t>
            </a:r>
            <a:r>
              <a:rPr lang="zh-CN" altLang="zh-CN" sz="2400" dirty="0">
                <a:latin typeface="宋体" panose="02010600030101010101" pitchFamily="2" charset="-122"/>
                <a:ea typeface="宋体" panose="02010600030101010101" pitchFamily="2" charset="-122"/>
              </a:rPr>
              <a:t>文件，比如“</a:t>
            </a:r>
            <a:r>
              <a:rPr lang="en-US" altLang="zh-CN" sz="2400" dirty="0">
                <a:latin typeface="宋体" panose="02010600030101010101" pitchFamily="2" charset="-122"/>
                <a:ea typeface="宋体" panose="02010600030101010101" pitchFamily="2" charset="-122"/>
              </a:rPr>
              <a:t>Home-Space Planner</a:t>
            </a:r>
            <a:r>
              <a:rPr lang="zh-CN" altLang="zh-CN" sz="2400" dirty="0">
                <a:latin typeface="宋体" panose="02010600030101010101" pitchFamily="2" charset="-122"/>
                <a:ea typeface="宋体" panose="02010600030101010101" pitchFamily="2" charset="-122"/>
              </a:rPr>
              <a:t>”。通过双击该文件或单击该文件前的“</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”号，可以看到该文件可参照的内容。鼠标左键双击块，看到该文件内所有的图块显示在右侧区域，如图</a:t>
            </a:r>
            <a:r>
              <a:rPr lang="en-US" altLang="zh-CN" sz="2400" dirty="0">
                <a:latin typeface="宋体" panose="02010600030101010101" pitchFamily="2" charset="-122"/>
                <a:ea typeface="宋体" panose="02010600030101010101" pitchFamily="2" charset="-122"/>
              </a:rPr>
              <a:t>6-60</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6-60</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）所示。</a:t>
            </a:r>
          </a:p>
          <a:p>
            <a:endParaRPr lang="zh-CN" altLang="zh-CN" sz="24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84710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836712"/>
            <a:ext cx="6840760" cy="5355312"/>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）象限</a:t>
            </a:r>
          </a:p>
          <a:p>
            <a:r>
              <a:rPr lang="zh-CN" altLang="zh-CN" sz="2400" dirty="0">
                <a:latin typeface="宋体" panose="02010600030101010101" pitchFamily="2" charset="-122"/>
                <a:ea typeface="宋体" panose="02010600030101010101" pitchFamily="2" charset="-122"/>
              </a:rPr>
              <a:t>捕捉到圆弧、圆、椭圆或椭圆弧的象限点，如图</a:t>
            </a:r>
            <a:r>
              <a:rPr lang="en-US" altLang="zh-CN" sz="2400" dirty="0">
                <a:latin typeface="宋体" panose="02010600030101010101" pitchFamily="2" charset="-122"/>
                <a:ea typeface="宋体" panose="02010600030101010101" pitchFamily="2" charset="-122"/>
              </a:rPr>
              <a:t>6-6</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  </a:t>
            </a:r>
            <a:r>
              <a:rPr lang="zh-CN" altLang="zh-CN" dirty="0">
                <a:latin typeface="宋体" panose="02010600030101010101" pitchFamily="2" charset="-122"/>
                <a:ea typeface="宋体" panose="02010600030101010101" pitchFamily="2" charset="-122"/>
              </a:rPr>
              <a:t>象限点</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2582262"/>
            <a:ext cx="2619375" cy="2562225"/>
          </a:xfrm>
          <a:prstGeom prst="rect">
            <a:avLst/>
          </a:prstGeom>
        </p:spPr>
      </p:pic>
    </p:spTree>
    <p:extLst>
      <p:ext uri="{BB962C8B-B14F-4D97-AF65-F5344CB8AC3E}">
        <p14:creationId xmlns:p14="http://schemas.microsoft.com/office/powerpoint/2010/main" val="88064061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969423"/>
            <a:ext cx="7872328" cy="4104456"/>
          </a:xfrm>
          <a:prstGeom prst="rect">
            <a:avLst/>
          </a:prstGeom>
        </p:spPr>
      </p:pic>
      <p:sp>
        <p:nvSpPr>
          <p:cNvPr id="4" name="TextBox 3"/>
          <p:cNvSpPr txBox="1"/>
          <p:nvPr/>
        </p:nvSpPr>
        <p:spPr>
          <a:xfrm>
            <a:off x="2780184" y="5597624"/>
            <a:ext cx="3888432" cy="369332"/>
          </a:xfrm>
          <a:prstGeom prst="rect">
            <a:avLst/>
          </a:prstGeom>
          <a:noFill/>
        </p:spPr>
        <p:txBody>
          <a:bodyPr wrap="square" rtlCol="0">
            <a:spAutoFit/>
          </a:bodyPr>
          <a:lstStyle/>
          <a:p>
            <a:endParaRPr lang="zh-CN" altLang="en-US" dirty="0"/>
          </a:p>
        </p:txBody>
      </p:sp>
      <p:sp>
        <p:nvSpPr>
          <p:cNvPr id="5" name="TextBox 4"/>
          <p:cNvSpPr txBox="1"/>
          <p:nvPr/>
        </p:nvSpPr>
        <p:spPr>
          <a:xfrm>
            <a:off x="2932584" y="5750024"/>
            <a:ext cx="3888432" cy="369332"/>
          </a:xfrm>
          <a:prstGeom prst="rect">
            <a:avLst/>
          </a:prstGeom>
          <a:noFill/>
        </p:spPr>
        <p:txBody>
          <a:bodyPr wrap="square" rtlCol="0">
            <a:spAutoFit/>
          </a:bodyPr>
          <a:lstStyle/>
          <a:p>
            <a:endParaRPr lang="zh-CN" altLang="en-US" dirty="0"/>
          </a:p>
        </p:txBody>
      </p:sp>
      <p:sp>
        <p:nvSpPr>
          <p:cNvPr id="6" name="TextBox 5"/>
          <p:cNvSpPr txBox="1"/>
          <p:nvPr/>
        </p:nvSpPr>
        <p:spPr>
          <a:xfrm>
            <a:off x="3275856" y="5254386"/>
            <a:ext cx="3888432" cy="64633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6-60  </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a:t>
            </a:r>
            <a:r>
              <a:rPr lang="zh-CN" altLang="zh-CN" dirty="0">
                <a:latin typeface="宋体" panose="02010600030101010101" pitchFamily="2" charset="-122"/>
                <a:ea typeface="宋体" panose="02010600030101010101" pitchFamily="2" charset="-122"/>
              </a:rPr>
              <a:t>） 文件中的块</a:t>
            </a:r>
          </a:p>
          <a:p>
            <a:endParaRPr lang="zh-CN" altLang="en-US" dirty="0"/>
          </a:p>
        </p:txBody>
      </p:sp>
    </p:spTree>
    <p:extLst>
      <p:ext uri="{BB962C8B-B14F-4D97-AF65-F5344CB8AC3E}">
        <p14:creationId xmlns:p14="http://schemas.microsoft.com/office/powerpoint/2010/main" val="22922555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177" y="980728"/>
            <a:ext cx="8010525" cy="4133850"/>
          </a:xfrm>
          <a:prstGeom prst="rect">
            <a:avLst/>
          </a:prstGeom>
        </p:spPr>
      </p:pic>
      <p:sp>
        <p:nvSpPr>
          <p:cNvPr id="3" name="TextBox 2"/>
          <p:cNvSpPr txBox="1"/>
          <p:nvPr/>
        </p:nvSpPr>
        <p:spPr>
          <a:xfrm>
            <a:off x="3275856" y="5169835"/>
            <a:ext cx="4176464"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6-60</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b</a:t>
            </a:r>
            <a:r>
              <a:rPr lang="zh-CN" altLang="zh-CN" dirty="0">
                <a:latin typeface="宋体" panose="02010600030101010101" pitchFamily="2" charset="-122"/>
                <a:ea typeface="宋体" panose="02010600030101010101" pitchFamily="2" charset="-122"/>
              </a:rPr>
              <a:t>）文件中的块</a:t>
            </a:r>
          </a:p>
          <a:p>
            <a:endParaRPr lang="zh-CN" altLang="en-US" dirty="0"/>
          </a:p>
        </p:txBody>
      </p:sp>
    </p:spTree>
    <p:extLst>
      <p:ext uri="{BB962C8B-B14F-4D97-AF65-F5344CB8AC3E}">
        <p14:creationId xmlns:p14="http://schemas.microsoft.com/office/powerpoint/2010/main" val="11633799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76672"/>
            <a:ext cx="7200800" cy="3693319"/>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选择双人床插入到当前图形中的方法有：</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）鼠标左键单击双人床，拖到当前图形中。相当于直接插入图形，但是用这种方式插入图块的比例无法正确调整。</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）鼠标右键单击双人床，会出现如图</a:t>
            </a:r>
            <a:r>
              <a:rPr lang="en-US" altLang="zh-CN" sz="2400" dirty="0">
                <a:latin typeface="宋体" panose="02010600030101010101" pitchFamily="2" charset="-122"/>
                <a:ea typeface="宋体" panose="02010600030101010101" pitchFamily="2" charset="-122"/>
              </a:rPr>
              <a:t>6-61</a:t>
            </a:r>
            <a:r>
              <a:rPr lang="zh-CN" altLang="zh-CN" sz="2400" dirty="0">
                <a:latin typeface="宋体" panose="02010600030101010101" pitchFamily="2" charset="-122"/>
                <a:ea typeface="宋体" panose="02010600030101010101" pitchFamily="2" charset="-122"/>
              </a:rPr>
              <a:t>所示的选项，选择“插入块”项目，打开插入图块对话框。或者通过双击鼠标左键打开插入图块对话框。通过插入对话框可以调整图块的插入方式、比例和旋转角度，方便操作。</a:t>
            </a:r>
          </a:p>
          <a:p>
            <a:endParaRPr lang="zh-CN" altLang="en-US" dirty="0"/>
          </a:p>
        </p:txBody>
      </p:sp>
    </p:spTree>
    <p:extLst>
      <p:ext uri="{BB962C8B-B14F-4D97-AF65-F5344CB8AC3E}">
        <p14:creationId xmlns:p14="http://schemas.microsoft.com/office/powerpoint/2010/main" val="36343238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764704"/>
            <a:ext cx="7394886" cy="3829181"/>
          </a:xfrm>
          <a:prstGeom prst="rect">
            <a:avLst/>
          </a:prstGeom>
        </p:spPr>
      </p:pic>
      <p:sp>
        <p:nvSpPr>
          <p:cNvPr id="3" name="TextBox 2"/>
          <p:cNvSpPr txBox="1"/>
          <p:nvPr/>
        </p:nvSpPr>
        <p:spPr>
          <a:xfrm>
            <a:off x="3491880" y="4797152"/>
            <a:ext cx="2376264"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6-61  </a:t>
            </a:r>
            <a:r>
              <a:rPr lang="zh-CN" altLang="zh-CN" dirty="0">
                <a:latin typeface="宋体" panose="02010600030101010101" pitchFamily="2" charset="-122"/>
                <a:ea typeface="宋体" panose="02010600030101010101" pitchFamily="2" charset="-122"/>
              </a:rPr>
              <a:t>插入块</a:t>
            </a:r>
          </a:p>
          <a:p>
            <a:endParaRPr lang="zh-CN" altLang="en-US" dirty="0"/>
          </a:p>
        </p:txBody>
      </p:sp>
    </p:spTree>
    <p:extLst>
      <p:ext uri="{BB962C8B-B14F-4D97-AF65-F5344CB8AC3E}">
        <p14:creationId xmlns:p14="http://schemas.microsoft.com/office/powerpoint/2010/main" val="75660152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88640"/>
            <a:ext cx="7848872" cy="6555641"/>
          </a:xfrm>
          <a:prstGeom prst="rect">
            <a:avLst/>
          </a:prstGeom>
          <a:noFill/>
        </p:spPr>
        <p:txBody>
          <a:bodyPr wrap="square" rtlCol="0">
            <a:spAutoFit/>
          </a:bodyPr>
          <a:lstStyle/>
          <a:p>
            <a:r>
              <a:rPr lang="zh-CN" altLang="zh-CN" sz="2400" dirty="0" smtClean="0">
                <a:latin typeface="宋体" panose="02010600030101010101" pitchFamily="2" charset="-122"/>
                <a:ea typeface="宋体" panose="02010600030101010101" pitchFamily="2" charset="-122"/>
              </a:rPr>
              <a:t>第三</a:t>
            </a:r>
            <a:r>
              <a:rPr lang="zh-CN" altLang="zh-CN" sz="2400" dirty="0">
                <a:latin typeface="宋体" panose="02010600030101010101" pitchFamily="2" charset="-122"/>
                <a:ea typeface="宋体" panose="02010600030101010101" pitchFamily="2" charset="-122"/>
              </a:rPr>
              <a:t>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利用设计中心插入图层</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左侧树状文件夹位置，单击图层，右侧区域将显示该文件中的所有图层，如图</a:t>
            </a:r>
            <a:r>
              <a:rPr lang="en-US" altLang="zh-CN" sz="2400" dirty="0">
                <a:latin typeface="宋体" panose="02010600030101010101" pitchFamily="2" charset="-122"/>
                <a:ea typeface="宋体" panose="02010600030101010101" pitchFamily="2" charset="-122"/>
              </a:rPr>
              <a:t>6-62</a:t>
            </a:r>
            <a:r>
              <a:rPr lang="zh-CN" altLang="zh-CN" sz="2400" dirty="0">
                <a:latin typeface="宋体" panose="02010600030101010101" pitchFamily="2" charset="-122"/>
                <a:ea typeface="宋体" panose="02010600030101010101" pitchFamily="2" charset="-122"/>
              </a:rPr>
              <a:t>所示，选择需要的图层，单击鼠标左键拖放到当前图形中，可以快速创建图层</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6-62  </a:t>
            </a:r>
            <a:r>
              <a:rPr lang="zh-CN" altLang="zh-CN" dirty="0">
                <a:latin typeface="宋体" panose="02010600030101010101" pitchFamily="2" charset="-122"/>
                <a:ea typeface="宋体" panose="02010600030101010101" pitchFamily="2" charset="-122"/>
              </a:rPr>
              <a:t>插入图</a:t>
            </a:r>
            <a:r>
              <a:rPr lang="zh-CN" altLang="zh-CN" dirty="0" smtClean="0">
                <a:latin typeface="宋体" panose="02010600030101010101" pitchFamily="2" charset="-122"/>
                <a:ea typeface="宋体" panose="02010600030101010101" pitchFamily="2" charset="-122"/>
              </a:rPr>
              <a:t>层</a:t>
            </a:r>
            <a:endParaRPr lang="en-US" altLang="zh-CN" dirty="0" smtClean="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zh-CN" altLang="zh-CN" sz="2400" dirty="0" smtClean="0">
                <a:latin typeface="宋体" panose="02010600030101010101" pitchFamily="2" charset="-122"/>
                <a:ea typeface="宋体" panose="02010600030101010101" pitchFamily="2" charset="-122"/>
              </a:rPr>
              <a:t>第四</a:t>
            </a:r>
            <a:r>
              <a:rPr lang="zh-CN" altLang="zh-CN" sz="2400" dirty="0">
                <a:latin typeface="宋体" panose="02010600030101010101" pitchFamily="2" charset="-122"/>
                <a:ea typeface="宋体" panose="02010600030101010101" pitchFamily="2" charset="-122"/>
              </a:rPr>
              <a:t>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利用设计中心插入线型、文字类型、标注类型、外部参照和图表类型等。方法同步骤四</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436" y="1772816"/>
            <a:ext cx="6825213" cy="3553957"/>
          </a:xfrm>
          <a:prstGeom prst="rect">
            <a:avLst/>
          </a:prstGeom>
        </p:spPr>
      </p:pic>
    </p:spTree>
    <p:extLst>
      <p:ext uri="{BB962C8B-B14F-4D97-AF65-F5344CB8AC3E}">
        <p14:creationId xmlns:p14="http://schemas.microsoft.com/office/powerpoint/2010/main" val="4355528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6628" y="109911"/>
            <a:ext cx="7704856" cy="2215991"/>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2</a:t>
            </a:r>
            <a:r>
              <a:rPr lang="zh-CN" altLang="zh-CN" sz="2400" b="1" dirty="0">
                <a:latin typeface="宋体" panose="02010600030101010101" pitchFamily="2" charset="-122"/>
                <a:ea typeface="宋体" panose="02010600030101010101" pitchFamily="2" charset="-122"/>
              </a:rPr>
              <a:t>工具选项板</a:t>
            </a:r>
            <a:r>
              <a:rPr lang="en-US" altLang="zh-CN" sz="2400" b="1" dirty="0">
                <a:latin typeface="宋体" panose="02010600030101010101" pitchFamily="2" charset="-122"/>
                <a:ea typeface="宋体" panose="02010600030101010101" pitchFamily="2" charset="-122"/>
              </a:rPr>
              <a:t> TP</a:t>
            </a:r>
            <a:r>
              <a:rPr lang="zh-CN" altLang="zh-CN"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Tool </a:t>
            </a:r>
            <a:r>
              <a:rPr lang="en-US" altLang="zh-CN" sz="2400" b="1" dirty="0" err="1">
                <a:latin typeface="宋体" panose="02010600030101010101" pitchFamily="2" charset="-122"/>
                <a:ea typeface="宋体" panose="02010600030101010101" pitchFamily="2" charset="-122"/>
              </a:rPr>
              <a:t>Paltettes</a:t>
            </a:r>
            <a:r>
              <a:rPr lang="en-US" altLang="zh-CN" sz="2400" b="1" dirty="0">
                <a:latin typeface="宋体" panose="02010600030101010101" pitchFamily="2" charset="-122"/>
                <a:ea typeface="宋体" panose="02010600030101010101" pitchFamily="2" charset="-122"/>
              </a:rPr>
              <a:t>  Ctrl+3</a:t>
            </a:r>
            <a:r>
              <a:rPr lang="zh-CN" altLang="zh-CN" sz="2400" b="1" dirty="0">
                <a:latin typeface="宋体" panose="02010600030101010101" pitchFamily="2" charset="-122"/>
                <a:ea typeface="宋体" panose="02010600030101010101" pitchFamily="2" charset="-122"/>
              </a:rPr>
              <a:t>）</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我们</a:t>
            </a:r>
            <a:r>
              <a:rPr lang="zh-CN" altLang="zh-CN" sz="2400" dirty="0">
                <a:latin typeface="宋体" panose="02010600030101010101" pitchFamily="2" charset="-122"/>
                <a:ea typeface="宋体" panose="02010600030101010101" pitchFamily="2" charset="-122"/>
              </a:rPr>
              <a:t>可以通过依次单击</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视图</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选项卡</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选项板</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面板</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工具选项</a:t>
            </a:r>
            <a:r>
              <a:rPr lang="zh-CN" altLang="zh-CN" sz="2400" dirty="0" smtClean="0">
                <a:latin typeface="宋体" panose="02010600030101010101" pitchFamily="2" charset="-122"/>
                <a:ea typeface="宋体" panose="02010600030101010101" pitchFamily="2" charset="-122"/>
              </a:rPr>
              <a:t>板</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，或者</a:t>
            </a:r>
            <a:r>
              <a:rPr lang="zh-CN" altLang="zh-CN" sz="2400" dirty="0">
                <a:latin typeface="宋体" panose="02010600030101010101" pitchFamily="2" charset="-122"/>
                <a:ea typeface="宋体" panose="02010600030101010101" pitchFamily="2" charset="-122"/>
              </a:rPr>
              <a:t>直接在命令提示行输入“</a:t>
            </a:r>
            <a:r>
              <a:rPr lang="en-US" altLang="zh-CN" sz="2400" dirty="0">
                <a:latin typeface="宋体" panose="02010600030101010101" pitchFamily="2" charset="-122"/>
                <a:ea typeface="宋体" panose="02010600030101010101" pitchFamily="2" charset="-122"/>
              </a:rPr>
              <a:t>TP</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zh-CN" sz="2400" dirty="0">
                <a:latin typeface="宋体" panose="02010600030101010101" pitchFamily="2" charset="-122"/>
                <a:ea typeface="宋体" panose="02010600030101010101" pitchFamily="2" charset="-122"/>
              </a:rPr>
              <a:t>或者用快捷键〈</a:t>
            </a:r>
            <a:r>
              <a:rPr lang="en-US" altLang="zh-CN" sz="2400" dirty="0">
                <a:latin typeface="宋体" panose="02010600030101010101" pitchFamily="2" charset="-122"/>
                <a:ea typeface="宋体" panose="02010600030101010101" pitchFamily="2" charset="-122"/>
              </a:rPr>
              <a:t>Ctrl+3</a:t>
            </a:r>
            <a:r>
              <a:rPr lang="zh-CN" altLang="zh-CN" sz="2400" dirty="0">
                <a:latin typeface="宋体" panose="02010600030101010101" pitchFamily="2" charset="-122"/>
                <a:ea typeface="宋体" panose="02010600030101010101" pitchFamily="2" charset="-122"/>
              </a:rPr>
              <a:t>〉进入工具选项板。如图</a:t>
            </a:r>
            <a:r>
              <a:rPr lang="en-US" altLang="zh-CN" sz="2400" dirty="0">
                <a:latin typeface="宋体" panose="02010600030101010101" pitchFamily="2" charset="-122"/>
                <a:ea typeface="宋体" panose="02010600030101010101" pitchFamily="2" charset="-122"/>
              </a:rPr>
              <a:t>6-63</a:t>
            </a:r>
            <a:r>
              <a:rPr lang="zh-CN" altLang="zh-CN" sz="2400" dirty="0">
                <a:latin typeface="宋体" panose="02010600030101010101" pitchFamily="2" charset="-122"/>
                <a:ea typeface="宋体" panose="02010600030101010101" pitchFamily="2" charset="-122"/>
              </a:rPr>
              <a:t>所示</a:t>
            </a: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465" y="546690"/>
            <a:ext cx="414819" cy="26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707" y="936946"/>
            <a:ext cx="414819" cy="26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1179" y="936946"/>
            <a:ext cx="183314" cy="34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752" y="2256803"/>
            <a:ext cx="1440160" cy="3888432"/>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8064" y="2119141"/>
            <a:ext cx="2465094" cy="4163757"/>
          </a:xfrm>
          <a:prstGeom prst="rect">
            <a:avLst/>
          </a:prstGeom>
        </p:spPr>
      </p:pic>
      <p:sp>
        <p:nvSpPr>
          <p:cNvPr id="6" name="TextBox 5"/>
          <p:cNvSpPr txBox="1"/>
          <p:nvPr/>
        </p:nvSpPr>
        <p:spPr>
          <a:xfrm>
            <a:off x="1693706" y="6222976"/>
            <a:ext cx="6550701" cy="646331"/>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6-63  </a:t>
            </a:r>
            <a:r>
              <a:rPr lang="zh-CN" altLang="zh-CN" dirty="0">
                <a:latin typeface="宋体" panose="02010600030101010101" pitchFamily="2" charset="-122"/>
                <a:ea typeface="宋体" panose="02010600030101010101" pitchFamily="2" charset="-122"/>
              </a:rPr>
              <a:t>工具选项板 </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6-64  </a:t>
            </a:r>
            <a:r>
              <a:rPr lang="zh-CN" altLang="zh-CN" dirty="0">
                <a:latin typeface="宋体" panose="02010600030101010101" pitchFamily="2" charset="-122"/>
                <a:ea typeface="宋体" panose="02010600030101010101" pitchFamily="2" charset="-122"/>
              </a:rPr>
              <a:t>重命名选项板</a:t>
            </a:r>
          </a:p>
          <a:p>
            <a:endParaRPr lang="zh-CN" altLang="en-US" dirty="0"/>
          </a:p>
        </p:txBody>
      </p:sp>
    </p:spTree>
    <p:extLst>
      <p:ext uri="{BB962C8B-B14F-4D97-AF65-F5344CB8AC3E}">
        <p14:creationId xmlns:p14="http://schemas.microsoft.com/office/powerpoint/2010/main" val="174226485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4673" y="332656"/>
            <a:ext cx="7848872" cy="6001643"/>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工具</a:t>
            </a:r>
            <a:r>
              <a:rPr lang="zh-CN" altLang="zh-CN" sz="2400" dirty="0">
                <a:latin typeface="宋体" panose="02010600030101010101" pitchFamily="2" charset="-122"/>
                <a:ea typeface="宋体" panose="02010600030101010101" pitchFamily="2" charset="-122"/>
              </a:rPr>
              <a:t>选项板用于组织包括从块到命令再到填充图案的工具，并且作为“工具选项板”窗口的一部分进行显示（</a:t>
            </a:r>
            <a:r>
              <a:rPr lang="en-US" altLang="zh-CN" sz="2400" dirty="0">
                <a:latin typeface="宋体" panose="02010600030101010101" pitchFamily="2" charset="-122"/>
                <a:ea typeface="宋体" panose="02010600030101010101" pitchFamily="2" charset="-122"/>
              </a:rPr>
              <a:t>TOOLPALETTES </a:t>
            </a:r>
            <a:r>
              <a:rPr lang="zh-CN" altLang="zh-CN" sz="2400" dirty="0">
                <a:latin typeface="宋体" panose="02010600030101010101" pitchFamily="2" charset="-122"/>
                <a:ea typeface="宋体" panose="02010600030101010101" pitchFamily="2" charset="-122"/>
              </a:rPr>
              <a:t>命令）。我们可以通过拖放</a:t>
            </a:r>
            <a:r>
              <a:rPr lang="en-US" altLang="zh-CN" sz="2400" dirty="0">
                <a:latin typeface="宋体" panose="02010600030101010101" pitchFamily="2" charset="-122"/>
                <a:ea typeface="宋体" panose="02010600030101010101" pitchFamily="2" charset="-122"/>
              </a:rPr>
              <a:t> Windows </a:t>
            </a:r>
            <a:r>
              <a:rPr lang="zh-CN" altLang="zh-CN" sz="2400" dirty="0">
                <a:latin typeface="宋体" panose="02010600030101010101" pitchFamily="2" charset="-122"/>
                <a:ea typeface="宋体" panose="02010600030101010101" pitchFamily="2" charset="-122"/>
              </a:rPr>
              <a:t>资源管理器或文件资源管理器中的文件、绘图区域中的对象、“工具选项板”窗口的上下文菜单、自定义用户界面</a:t>
            </a:r>
            <a:r>
              <a:rPr lang="en-US" altLang="zh-CN" sz="2400" dirty="0">
                <a:latin typeface="宋体" panose="02010600030101010101" pitchFamily="2" charset="-122"/>
                <a:ea typeface="宋体" panose="02010600030101010101" pitchFamily="2" charset="-122"/>
              </a:rPr>
              <a:t> (CUI) </a:t>
            </a:r>
            <a:r>
              <a:rPr lang="zh-CN" altLang="zh-CN" sz="2400" dirty="0">
                <a:latin typeface="宋体" panose="02010600030101010101" pitchFamily="2" charset="-122"/>
                <a:ea typeface="宋体" panose="02010600030101010101" pitchFamily="2" charset="-122"/>
              </a:rPr>
              <a:t>编辑器或“自定义”对话框来自定义工具选项板。每个创建的工具选项板都代表“工具选项板”窗口上的一个选项</a:t>
            </a:r>
            <a:r>
              <a:rPr lang="zh-CN" altLang="zh-CN" sz="2400" dirty="0" smtClean="0">
                <a:latin typeface="宋体" panose="02010600030101010101" pitchFamily="2" charset="-122"/>
                <a:ea typeface="宋体" panose="02010600030101010101" pitchFamily="2" charset="-122"/>
              </a:rPr>
              <a:t>卡。</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    下面</a:t>
            </a:r>
            <a:r>
              <a:rPr lang="zh-CN" altLang="en-US" sz="2400" dirty="0">
                <a:latin typeface="宋体" panose="02010600030101010101" pitchFamily="2" charset="-122"/>
                <a:ea typeface="宋体" panose="02010600030101010101" pitchFamily="2" charset="-122"/>
              </a:rPr>
              <a:t>讲一下如何利用工具选项板绘图：</a:t>
            </a:r>
          </a:p>
          <a:p>
            <a:r>
              <a:rPr lang="zh-CN" altLang="en-US" sz="2400" dirty="0">
                <a:latin typeface="宋体" panose="02010600030101010101" pitchFamily="2" charset="-122"/>
                <a:ea typeface="宋体" panose="02010600030101010101" pitchFamily="2" charset="-122"/>
              </a:rPr>
              <a:t>第一步  打开工具选项板</a:t>
            </a:r>
          </a:p>
          <a:p>
            <a:r>
              <a:rPr lang="zh-CN" altLang="en-US" sz="2400" dirty="0" smtClean="0">
                <a:latin typeface="宋体" panose="02010600030101010101" pitchFamily="2" charset="-122"/>
                <a:ea typeface="宋体" panose="02010600030101010101" pitchFamily="2" charset="-122"/>
              </a:rPr>
              <a:t>    命令行</a:t>
            </a:r>
            <a:r>
              <a:rPr lang="zh-CN" altLang="en-US" sz="2400" dirty="0">
                <a:latin typeface="宋体" panose="02010600030101010101" pitchFamily="2" charset="-122"/>
                <a:ea typeface="宋体" panose="02010600030101010101" pitchFamily="2" charset="-122"/>
              </a:rPr>
              <a:t>输入</a:t>
            </a:r>
            <a:r>
              <a:rPr lang="en-US" altLang="zh-CN" sz="2400" dirty="0">
                <a:latin typeface="宋体" panose="02010600030101010101" pitchFamily="2" charset="-122"/>
                <a:ea typeface="宋体" panose="02010600030101010101" pitchFamily="2" charset="-122"/>
              </a:rPr>
              <a:t>TP</a:t>
            </a:r>
            <a:r>
              <a:rPr lang="zh-CN" altLang="en-US" sz="2400" dirty="0">
                <a:latin typeface="宋体" panose="02010600030101010101" pitchFamily="2" charset="-122"/>
                <a:ea typeface="宋体" panose="02010600030101010101" pitchFamily="2" charset="-122"/>
              </a:rPr>
              <a:t>，确定，打开工具选项板，或者按</a:t>
            </a:r>
            <a:r>
              <a:rPr lang="en-US" altLang="zh-CN" sz="2400" dirty="0">
                <a:latin typeface="宋体" panose="02010600030101010101" pitchFamily="2" charset="-122"/>
                <a:ea typeface="宋体" panose="02010600030101010101" pitchFamily="2" charset="-122"/>
              </a:rPr>
              <a:t>Ctrl+3</a:t>
            </a:r>
            <a:r>
              <a:rPr lang="zh-CN" altLang="en-US" sz="2400" dirty="0">
                <a:latin typeface="宋体" panose="02010600030101010101" pitchFamily="2" charset="-122"/>
                <a:ea typeface="宋体" panose="02010600030101010101" pitchFamily="2" charset="-122"/>
              </a:rPr>
              <a:t>快捷键，打开如图</a:t>
            </a:r>
            <a:r>
              <a:rPr lang="en-US" altLang="zh-CN" sz="2400" dirty="0">
                <a:latin typeface="宋体" panose="02010600030101010101" pitchFamily="2" charset="-122"/>
                <a:ea typeface="宋体" panose="02010600030101010101" pitchFamily="2" charset="-122"/>
              </a:rPr>
              <a:t>6-63</a:t>
            </a:r>
            <a:r>
              <a:rPr lang="zh-CN" altLang="en-US" sz="2400" dirty="0">
                <a:latin typeface="宋体" panose="02010600030101010101" pitchFamily="2" charset="-122"/>
                <a:ea typeface="宋体" panose="02010600030101010101" pitchFamily="2" charset="-122"/>
              </a:rPr>
              <a:t>所示的窗口。</a:t>
            </a:r>
          </a:p>
          <a:p>
            <a:r>
              <a:rPr lang="zh-CN" altLang="en-US" sz="2400" dirty="0" smtClean="0">
                <a:latin typeface="宋体" panose="02010600030101010101" pitchFamily="2" charset="-122"/>
                <a:ea typeface="宋体" panose="02010600030101010101" pitchFamily="2" charset="-122"/>
              </a:rPr>
              <a:t>    在</a:t>
            </a:r>
            <a:r>
              <a:rPr lang="zh-CN" altLang="en-US" sz="2400" dirty="0">
                <a:latin typeface="宋体" panose="02010600030101010101" pitchFamily="2" charset="-122"/>
                <a:ea typeface="宋体" panose="02010600030101010101" pitchFamily="2" charset="-122"/>
              </a:rPr>
              <a:t>默认情况下，工具选项板有多个选项卡。可以通过在选项板窗口单击鼠标右键，选择“新建工具选项板”，新建一个空白选项卡，然后命名该选项卡，如图</a:t>
            </a:r>
            <a:r>
              <a:rPr lang="en-US" altLang="zh-CN" sz="2400" dirty="0">
                <a:latin typeface="宋体" panose="02010600030101010101" pitchFamily="2" charset="-122"/>
                <a:ea typeface="宋体" panose="02010600030101010101" pitchFamily="2" charset="-122"/>
              </a:rPr>
              <a:t>6-64</a:t>
            </a:r>
            <a:r>
              <a:rPr lang="zh-CN" altLang="en-US" sz="2400" dirty="0">
                <a:latin typeface="宋体" panose="02010600030101010101" pitchFamily="2" charset="-122"/>
                <a:ea typeface="宋体" panose="02010600030101010101" pitchFamily="2" charset="-122"/>
              </a:rPr>
              <a:t>所示</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499872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16632"/>
            <a:ext cx="7889587" cy="7017306"/>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第二步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将设计中心内容添加到工具选项板</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在</a:t>
            </a:r>
            <a:r>
              <a:rPr lang="zh-CN" altLang="zh-CN" sz="2400" dirty="0">
                <a:latin typeface="宋体" panose="02010600030101010101" pitchFamily="2" charset="-122"/>
                <a:ea typeface="宋体" panose="02010600030101010101" pitchFamily="2" charset="-122"/>
              </a:rPr>
              <a:t>设计中心（</a:t>
            </a:r>
            <a:r>
              <a:rPr lang="en-US" altLang="zh-CN" sz="2400" dirty="0" err="1">
                <a:latin typeface="宋体" panose="02010600030101010101" pitchFamily="2" charset="-122"/>
                <a:ea typeface="宋体" panose="02010600030101010101" pitchFamily="2" charset="-122"/>
              </a:rPr>
              <a:t>DesignCenter</a:t>
            </a:r>
            <a:r>
              <a:rPr lang="zh-CN" altLang="zh-CN" sz="2400" dirty="0">
                <a:latin typeface="宋体" panose="02010600030101010101" pitchFamily="2" charset="-122"/>
                <a:ea typeface="宋体" panose="02010600030101010101" pitchFamily="2" charset="-122"/>
              </a:rPr>
              <a:t>）文件夹上右击鼠标，选择快捷菜单的“创建块的工具选项板”，如图</a:t>
            </a:r>
            <a:r>
              <a:rPr lang="en-US" altLang="zh-CN" sz="2400" dirty="0">
                <a:latin typeface="宋体" panose="02010600030101010101" pitchFamily="2" charset="-122"/>
                <a:ea typeface="宋体" panose="02010600030101010101" pitchFamily="2" charset="-122"/>
              </a:rPr>
              <a:t>6-65(a)</a:t>
            </a:r>
            <a:r>
              <a:rPr lang="zh-CN" altLang="zh-CN" sz="2400" dirty="0">
                <a:latin typeface="宋体" panose="02010600030101010101" pitchFamily="2" charset="-122"/>
                <a:ea typeface="宋体" panose="02010600030101010101" pitchFamily="2" charset="-122"/>
              </a:rPr>
              <a:t>和</a:t>
            </a:r>
            <a:r>
              <a:rPr lang="en-US" altLang="zh-CN" sz="2400" dirty="0">
                <a:latin typeface="宋体" panose="02010600030101010101" pitchFamily="2" charset="-122"/>
                <a:ea typeface="宋体" panose="02010600030101010101" pitchFamily="2" charset="-122"/>
              </a:rPr>
              <a:t>6-65(b)</a:t>
            </a:r>
            <a:r>
              <a:rPr lang="zh-CN" altLang="zh-CN" sz="2400" dirty="0">
                <a:latin typeface="宋体" panose="02010600030101010101" pitchFamily="2" charset="-122"/>
                <a:ea typeface="宋体" panose="02010600030101010101" pitchFamily="2" charset="-122"/>
              </a:rPr>
              <a:t>所示。在设计中心内存储的图形对象就出现在工具选项板中新建的设计中心选项卡上，这样就可以将设计中心与工具选项板结合，建立一个快捷方便的工具选项板。从而方便在绘图时插入引用</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6-65  </a:t>
            </a:r>
            <a:r>
              <a:rPr lang="zh-CN" altLang="zh-CN" dirty="0" smtClean="0">
                <a:latin typeface="宋体" panose="02010600030101010101" pitchFamily="2" charset="-122"/>
                <a:ea typeface="宋体" panose="02010600030101010101" pitchFamily="2" charset="-122"/>
              </a:rPr>
              <a:t>（</a:t>
            </a:r>
            <a:r>
              <a:rPr lang="en-US" altLang="zh-CN" dirty="0" smtClean="0">
                <a:latin typeface="宋体" panose="02010600030101010101" pitchFamily="2" charset="-122"/>
                <a:ea typeface="宋体" panose="02010600030101010101" pitchFamily="2" charset="-122"/>
              </a:rPr>
              <a:t>a</a:t>
            </a:r>
            <a:r>
              <a:rPr lang="zh-CN" altLang="zh-CN" dirty="0" smtClean="0">
                <a:latin typeface="宋体" panose="02010600030101010101" pitchFamily="2" charset="-122"/>
                <a:ea typeface="宋体" panose="02010600030101010101" pitchFamily="2" charset="-122"/>
              </a:rPr>
              <a:t>）创建工具选项板</a:t>
            </a:r>
            <a:r>
              <a:rPr lang="en-US" altLang="zh-CN" dirty="0" smtClean="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6-65  </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b</a:t>
            </a:r>
            <a:r>
              <a:rPr lang="zh-CN" altLang="en-US" dirty="0">
                <a:latin typeface="宋体" panose="02010600030101010101" pitchFamily="2" charset="-122"/>
                <a:ea typeface="宋体" panose="02010600030101010101" pitchFamily="2" charset="-122"/>
              </a:rPr>
              <a:t>）工具选项板</a:t>
            </a:r>
            <a:endParaRPr lang="zh-CN" altLang="zh-CN" dirty="0" smtClean="0">
              <a:latin typeface="宋体" panose="02010600030101010101" pitchFamily="2" charset="-122"/>
              <a:ea typeface="宋体" panose="02010600030101010101" pitchFamily="2" charset="-122"/>
            </a:endParaRP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790510"/>
            <a:ext cx="4046294" cy="3528392"/>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4208" y="2492896"/>
            <a:ext cx="1309097" cy="3826006"/>
          </a:xfrm>
          <a:prstGeom prst="rect">
            <a:avLst/>
          </a:prstGeom>
        </p:spPr>
      </p:pic>
    </p:spTree>
    <p:extLst>
      <p:ext uri="{BB962C8B-B14F-4D97-AF65-F5344CB8AC3E}">
        <p14:creationId xmlns:p14="http://schemas.microsoft.com/office/powerpoint/2010/main" val="33273241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260648"/>
            <a:ext cx="7416824" cy="664797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第三步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利用工具选项板绘图</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只需</a:t>
            </a:r>
            <a:r>
              <a:rPr lang="zh-CN" altLang="zh-CN" sz="2400" dirty="0">
                <a:latin typeface="宋体" panose="02010600030101010101" pitchFamily="2" charset="-122"/>
                <a:ea typeface="宋体" panose="02010600030101010101" pitchFamily="2" charset="-122"/>
              </a:rPr>
              <a:t>要将工具选项板中的图形对象拖放到当前图形，该图形对象就以图块的形式插入到当前图形中。</a:t>
            </a:r>
          </a:p>
          <a:p>
            <a:r>
              <a:rPr lang="zh-CN" altLang="zh-CN" sz="2400" dirty="0">
                <a:latin typeface="宋体" panose="02010600030101010101" pitchFamily="2" charset="-122"/>
                <a:ea typeface="宋体" panose="02010600030101010101" pitchFamily="2" charset="-122"/>
              </a:rPr>
              <a:t>这一点与设计中心方法相同。如图</a:t>
            </a:r>
            <a:r>
              <a:rPr lang="en-US" altLang="zh-CN" sz="2400" dirty="0">
                <a:latin typeface="宋体" panose="02010600030101010101" pitchFamily="2" charset="-122"/>
                <a:ea typeface="宋体" panose="02010600030101010101" pitchFamily="2" charset="-122"/>
              </a:rPr>
              <a:t>6-66</a:t>
            </a:r>
            <a:r>
              <a:rPr lang="zh-CN" altLang="zh-CN" sz="2400" dirty="0">
                <a:latin typeface="宋体" panose="02010600030101010101" pitchFamily="2" charset="-122"/>
                <a:ea typeface="宋体" panose="02010600030101010101" pitchFamily="2" charset="-122"/>
              </a:rPr>
              <a:t>所示为工具选项板“</a:t>
            </a:r>
            <a:r>
              <a:rPr lang="en-US" altLang="zh-CN" sz="2400" dirty="0">
                <a:latin typeface="宋体" panose="02010600030101010101" pitchFamily="2" charset="-122"/>
                <a:ea typeface="宋体" panose="02010600030101010101" pitchFamily="2" charset="-122"/>
              </a:rPr>
              <a:t>Home</a:t>
            </a:r>
            <a:r>
              <a:rPr lang="zh-CN" altLang="zh-CN" sz="2400" dirty="0">
                <a:latin typeface="宋体" panose="02010600030101010101" pitchFamily="2" charset="-122"/>
                <a:ea typeface="宋体" panose="02010600030101010101" pitchFamily="2" charset="-122"/>
              </a:rPr>
              <a:t>”中的双人床已经通过鼠标点击插入到当前图形中了</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6-66  </a:t>
            </a:r>
            <a:r>
              <a:rPr lang="zh-CN" altLang="zh-CN" dirty="0">
                <a:latin typeface="宋体" panose="02010600030101010101" pitchFamily="2" charset="-122"/>
                <a:ea typeface="宋体" panose="02010600030101010101" pitchFamily="2" charset="-122"/>
              </a:rPr>
              <a:t>插入图</a:t>
            </a:r>
            <a:r>
              <a:rPr lang="zh-CN" altLang="zh-CN" dirty="0" smtClean="0">
                <a:latin typeface="宋体" panose="02010600030101010101" pitchFamily="2" charset="-122"/>
                <a:ea typeface="宋体" panose="02010600030101010101" pitchFamily="2" charset="-122"/>
              </a:rPr>
              <a:t>块</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2348880"/>
            <a:ext cx="2868742" cy="4163598"/>
          </a:xfrm>
          <a:prstGeom prst="rect">
            <a:avLst/>
          </a:prstGeom>
        </p:spPr>
      </p:pic>
    </p:spTree>
    <p:extLst>
      <p:ext uri="{BB962C8B-B14F-4D97-AF65-F5344CB8AC3E}">
        <p14:creationId xmlns:p14="http://schemas.microsoft.com/office/powerpoint/2010/main" val="29915849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76672"/>
            <a:ext cx="7704856" cy="6278642"/>
          </a:xfrm>
          <a:prstGeom prst="rect">
            <a:avLst/>
          </a:prstGeom>
          <a:noFill/>
        </p:spPr>
        <p:txBody>
          <a:bodyPr wrap="square" rtlCol="0">
            <a:spAutoFit/>
          </a:bodyPr>
          <a:lstStyle/>
          <a:p>
            <a:r>
              <a:rPr lang="en-US" altLang="zh-CN" sz="2400" b="1" dirty="0">
                <a:latin typeface="宋体" panose="02010600030101010101" pitchFamily="2" charset="-122"/>
                <a:ea typeface="宋体" panose="02010600030101010101" pitchFamily="2" charset="-122"/>
              </a:rPr>
              <a:t>3</a:t>
            </a:r>
            <a:r>
              <a:rPr lang="zh-CN" altLang="zh-CN" sz="2400" b="1" dirty="0">
                <a:latin typeface="宋体" panose="02010600030101010101" pitchFamily="2" charset="-122"/>
                <a:ea typeface="宋体" panose="02010600030101010101" pitchFamily="2" charset="-122"/>
              </a:rPr>
              <a:t>写块</a:t>
            </a:r>
            <a:r>
              <a:rPr lang="en-US" altLang="zh-CN" sz="2400" b="1" dirty="0">
                <a:latin typeface="宋体" panose="02010600030101010101" pitchFamily="2" charset="-122"/>
                <a:ea typeface="宋体" panose="02010600030101010101" pitchFamily="2" charset="-122"/>
              </a:rPr>
              <a:t>W</a:t>
            </a:r>
            <a:r>
              <a:rPr lang="zh-CN" altLang="zh-CN" sz="2400" b="1" dirty="0">
                <a:latin typeface="宋体" panose="02010600030101010101" pitchFamily="2" charset="-122"/>
                <a:ea typeface="宋体" panose="02010600030101010101" pitchFamily="2" charset="-122"/>
              </a:rPr>
              <a:t>（</a:t>
            </a:r>
            <a:r>
              <a:rPr lang="en-US" altLang="zh-CN" sz="2400" b="1" dirty="0" err="1">
                <a:latin typeface="宋体" panose="02010600030101010101" pitchFamily="2" charset="-122"/>
                <a:ea typeface="宋体" panose="02010600030101010101" pitchFamily="2" charset="-122"/>
              </a:rPr>
              <a:t>Wblock</a:t>
            </a:r>
            <a:r>
              <a:rPr lang="zh-CN" altLang="zh-CN" sz="2400" b="1" dirty="0">
                <a:latin typeface="宋体" panose="02010600030101010101" pitchFamily="2" charset="-122"/>
                <a:ea typeface="宋体" panose="02010600030101010101" pitchFamily="2" charset="-122"/>
              </a:rPr>
              <a:t>）和插入外部块</a:t>
            </a:r>
            <a:r>
              <a:rPr lang="en-US" altLang="zh-CN" sz="2400" b="1" dirty="0">
                <a:latin typeface="宋体" panose="02010600030101010101" pitchFamily="2" charset="-122"/>
                <a:ea typeface="宋体" panose="02010600030101010101" pitchFamily="2" charset="-122"/>
              </a:rPr>
              <a:t>I(Insert)</a:t>
            </a:r>
            <a:endParaRPr lang="zh-CN" altLang="zh-CN" sz="2400" b="1"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之前</a:t>
            </a:r>
            <a:r>
              <a:rPr lang="zh-CN" altLang="zh-CN" sz="2400" dirty="0">
                <a:latin typeface="宋体" panose="02010600030101010101" pitchFamily="2" charset="-122"/>
                <a:ea typeface="宋体" panose="02010600030101010101" pitchFamily="2" charset="-122"/>
              </a:rPr>
              <a:t>讲过图块的制作，命令为</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Block</a:t>
            </a:r>
            <a:r>
              <a:rPr lang="zh-CN" altLang="zh-CN" sz="2400" dirty="0">
                <a:latin typeface="宋体" panose="02010600030101010101" pitchFamily="2" charset="-122"/>
                <a:ea typeface="宋体" panose="02010600030101010101" pitchFamily="2" charset="-122"/>
              </a:rPr>
              <a:t>），现在讲一下写块的另一个命令，</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Wblock</a:t>
            </a:r>
            <a:r>
              <a:rPr lang="zh-CN" altLang="zh-CN" sz="2400" dirty="0">
                <a:latin typeface="宋体" panose="02010600030101010101" pitchFamily="2" charset="-122"/>
                <a:ea typeface="宋体" panose="02010600030101010101" pitchFamily="2" charset="-122"/>
              </a:rPr>
              <a:t>）写外部块。</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Wblock</a:t>
            </a:r>
            <a:r>
              <a:rPr lang="zh-CN" altLang="zh-CN" sz="2400" dirty="0">
                <a:latin typeface="宋体" panose="02010600030101010101" pitchFamily="2" charset="-122"/>
                <a:ea typeface="宋体" panose="02010600030101010101" pitchFamily="2" charset="-122"/>
              </a:rPr>
              <a:t>）写块命令可以创建用作块的单独图形文件。</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”写块命令的步骤有三步，与</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块命令类似，只是第一步略有不同，如图</a:t>
            </a:r>
            <a:r>
              <a:rPr lang="en-US" altLang="zh-CN" sz="2400" dirty="0">
                <a:latin typeface="宋体" panose="02010600030101010101" pitchFamily="2" charset="-122"/>
                <a:ea typeface="宋体" panose="02010600030101010101" pitchFamily="2" charset="-122"/>
              </a:rPr>
              <a:t>6-67</a:t>
            </a:r>
            <a:r>
              <a:rPr lang="zh-CN" altLang="zh-CN" sz="2400" dirty="0">
                <a:latin typeface="宋体" panose="02010600030101010101" pitchFamily="2" charset="-122"/>
                <a:ea typeface="宋体" panose="02010600030101010101" pitchFamily="2" charset="-122"/>
              </a:rPr>
              <a:t>所示</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dirty="0" smtClean="0">
                <a:latin typeface="宋体" panose="02010600030101010101" pitchFamily="2" charset="-122"/>
                <a:ea typeface="宋体" panose="02010600030101010101" pitchFamily="2" charset="-122"/>
              </a:rPr>
              <a:t>                          图</a:t>
            </a:r>
            <a:r>
              <a:rPr lang="en-US" altLang="zh-CN" dirty="0">
                <a:latin typeface="宋体" panose="02010600030101010101" pitchFamily="2" charset="-122"/>
                <a:ea typeface="宋体" panose="02010600030101010101" pitchFamily="2" charset="-122"/>
              </a:rPr>
              <a:t>6-67  </a:t>
            </a:r>
            <a:r>
              <a:rPr lang="zh-CN" altLang="en-US" dirty="0" smtClean="0">
                <a:latin typeface="宋体" panose="02010600030101010101" pitchFamily="2" charset="-122"/>
                <a:ea typeface="宋体" panose="02010600030101010101" pitchFamily="2" charset="-122"/>
              </a:rPr>
              <a:t>写块</a:t>
            </a:r>
            <a:endParaRPr lang="en-US" altLang="zh-CN" dirty="0" smtClean="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5695" y="3284984"/>
            <a:ext cx="3102817" cy="2969362"/>
          </a:xfrm>
          <a:prstGeom prst="rect">
            <a:avLst/>
          </a:prstGeom>
        </p:spPr>
      </p:pic>
    </p:spTree>
    <p:extLst>
      <p:ext uri="{BB962C8B-B14F-4D97-AF65-F5344CB8AC3E}">
        <p14:creationId xmlns:p14="http://schemas.microsoft.com/office/powerpoint/2010/main" val="2018117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03648" y="643620"/>
            <a:ext cx="6984776" cy="5816977"/>
          </a:xfrm>
          <a:prstGeom prst="rect">
            <a:avLst/>
          </a:prstGeom>
          <a:noFill/>
        </p:spPr>
        <p:txBody>
          <a:bodyPr wrap="square" rtlCol="0">
            <a:spAutoFit/>
          </a:bodyPr>
          <a:lstStyle/>
          <a:p>
            <a:r>
              <a:rPr lang="zh-CN" altLang="zh-CN" dirty="0"/>
              <a:t>（</a:t>
            </a:r>
            <a:r>
              <a:rPr lang="en-US" altLang="zh-CN" sz="2400" dirty="0">
                <a:latin typeface="宋体" panose="02010600030101010101" pitchFamily="2" charset="-122"/>
                <a:ea typeface="宋体" panose="02010600030101010101" pitchFamily="2" charset="-122"/>
              </a:rPr>
              <a:t>6</a:t>
            </a:r>
            <a:r>
              <a:rPr lang="zh-CN" altLang="zh-CN" sz="2400" dirty="0">
                <a:latin typeface="宋体" panose="02010600030101010101" pitchFamily="2" charset="-122"/>
                <a:ea typeface="宋体" panose="02010600030101010101" pitchFamily="2" charset="-122"/>
              </a:rPr>
              <a:t>）交点</a:t>
            </a:r>
          </a:p>
          <a:p>
            <a:r>
              <a:rPr lang="zh-CN" altLang="zh-CN" sz="2400" dirty="0">
                <a:latin typeface="宋体" panose="02010600030101010101" pitchFamily="2" charset="-122"/>
                <a:ea typeface="宋体" panose="02010600030101010101" pitchFamily="2" charset="-122"/>
              </a:rPr>
              <a:t>捕捉到几何对象的交点，如图</a:t>
            </a:r>
            <a:r>
              <a:rPr lang="en-US" altLang="zh-CN" sz="2400" dirty="0">
                <a:latin typeface="宋体" panose="02010600030101010101" pitchFamily="2" charset="-122"/>
                <a:ea typeface="宋体" panose="02010600030101010101" pitchFamily="2" charset="-122"/>
              </a:rPr>
              <a:t>6-7</a:t>
            </a:r>
            <a:r>
              <a:rPr lang="zh-CN" altLang="zh-CN" sz="2400" dirty="0">
                <a:latin typeface="宋体" panose="02010600030101010101" pitchFamily="2" charset="-122"/>
                <a:ea typeface="宋体" panose="02010600030101010101" pitchFamily="2" charset="-122"/>
              </a:rPr>
              <a:t>所示</a:t>
            </a:r>
            <a:r>
              <a:rPr lang="zh-CN" altLang="zh-CN"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zh-CN" dirty="0"/>
          </a:p>
          <a:p>
            <a:endParaRPr lang="en-US" altLang="zh-CN" dirty="0" smtClean="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  </a:t>
            </a:r>
            <a:r>
              <a:rPr lang="zh-CN" altLang="zh-CN" dirty="0">
                <a:latin typeface="宋体" panose="02010600030101010101" pitchFamily="2" charset="-122"/>
                <a:ea typeface="宋体" panose="02010600030101010101" pitchFamily="2" charset="-122"/>
              </a:rPr>
              <a:t>交点</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1624011"/>
            <a:ext cx="4867275" cy="3609975"/>
          </a:xfrm>
          <a:prstGeom prst="rect">
            <a:avLst/>
          </a:prstGeom>
        </p:spPr>
      </p:pic>
    </p:spTree>
    <p:extLst>
      <p:ext uri="{BB962C8B-B14F-4D97-AF65-F5344CB8AC3E}">
        <p14:creationId xmlns:p14="http://schemas.microsoft.com/office/powerpoint/2010/main" val="39423763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88640"/>
            <a:ext cx="8100392" cy="6370975"/>
          </a:xfrm>
          <a:prstGeom prst="rect">
            <a:avLst/>
          </a:prstGeom>
          <a:noFill/>
        </p:spPr>
        <p:txBody>
          <a:bodyPr wrap="square" rtlCol="0">
            <a:spAutoFit/>
          </a:bodyPr>
          <a:lstStyle/>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指定名称和文件位置，比如“</a:t>
            </a:r>
            <a:r>
              <a:rPr lang="en-US" altLang="zh-CN" sz="2400" dirty="0">
                <a:latin typeface="宋体" panose="02010600030101010101" pitchFamily="2" charset="-122"/>
                <a:ea typeface="宋体" panose="02010600030101010101" pitchFamily="2" charset="-122"/>
              </a:rPr>
              <a:t>D:\Documents\</a:t>
            </a:r>
            <a:r>
              <a:rPr lang="zh-CN" altLang="zh-CN" sz="2400" dirty="0">
                <a:latin typeface="宋体" panose="02010600030101010101" pitchFamily="2" charset="-122"/>
                <a:ea typeface="宋体" panose="02010600030101010101" pitchFamily="2" charset="-122"/>
              </a:rPr>
              <a:t>窗户”。</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第二</a:t>
            </a:r>
            <a:r>
              <a:rPr lang="zh-CN" altLang="zh-CN" sz="2400" dirty="0">
                <a:latin typeface="宋体" panose="02010600030101010101" pitchFamily="2" charset="-122"/>
                <a:ea typeface="宋体" panose="02010600030101010101" pitchFamily="2" charset="-122"/>
              </a:rPr>
              <a:t>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指定图块的基点，作为插入图块时的插入点。</a:t>
            </a:r>
          </a:p>
          <a:p>
            <a:r>
              <a:rPr lang="zh-CN" altLang="zh-CN" sz="2400" dirty="0">
                <a:latin typeface="宋体" panose="02010600030101010101" pitchFamily="2" charset="-122"/>
                <a:ea typeface="宋体" panose="02010600030101010101" pitchFamily="2" charset="-122"/>
              </a:rPr>
              <a:t>第三步</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选择制作图块的对象对象。确定完成。</a:t>
            </a:r>
          </a:p>
          <a:p>
            <a:r>
              <a:rPr lang="zh-CN" altLang="zh-CN" sz="2400" dirty="0">
                <a:latin typeface="宋体" panose="02010600030101010101" pitchFamily="2" charset="-122"/>
                <a:ea typeface="宋体" panose="02010600030101010101" pitchFamily="2" charset="-122"/>
              </a:rPr>
              <a:t>在电脑中找到刚刚做好的图块，会发现其也是一个</a:t>
            </a:r>
            <a:r>
              <a:rPr lang="en-US" altLang="zh-CN" sz="2400" dirty="0" err="1">
                <a:latin typeface="宋体" panose="02010600030101010101" pitchFamily="2" charset="-122"/>
                <a:ea typeface="宋体" panose="02010600030101010101" pitchFamily="2" charset="-122"/>
              </a:rPr>
              <a:t>dwg</a:t>
            </a:r>
            <a:r>
              <a:rPr lang="zh-CN" altLang="zh-CN" sz="2400" dirty="0">
                <a:latin typeface="宋体" panose="02010600030101010101" pitchFamily="2" charset="-122"/>
                <a:ea typeface="宋体" panose="02010600030101010101" pitchFamily="2" charset="-122"/>
              </a:rPr>
              <a:t>文件，也就是说“</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”写块命令是将文件中的部分内容独立保存一个</a:t>
            </a:r>
            <a:r>
              <a:rPr lang="en-US" altLang="zh-CN" sz="2400" dirty="0" err="1">
                <a:latin typeface="宋体" panose="02010600030101010101" pitchFamily="2" charset="-122"/>
                <a:ea typeface="宋体" panose="02010600030101010101" pitchFamily="2" charset="-122"/>
              </a:rPr>
              <a:t>dwg</a:t>
            </a:r>
            <a:r>
              <a:rPr lang="zh-CN" altLang="zh-CN" sz="2400" dirty="0">
                <a:latin typeface="宋体" panose="02010600030101010101" pitchFamily="2" charset="-122"/>
                <a:ea typeface="宋体" panose="02010600030101010101" pitchFamily="2" charset="-122"/>
              </a:rPr>
              <a:t>的图形。</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Block</a:t>
            </a:r>
            <a:r>
              <a:rPr lang="zh-CN" altLang="zh-CN" sz="2400" dirty="0">
                <a:latin typeface="宋体" panose="02010600030101010101" pitchFamily="2" charset="-122"/>
                <a:ea typeface="宋体" panose="02010600030101010101" pitchFamily="2" charset="-122"/>
              </a:rPr>
              <a:t>）块与“</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a:t>
            </a:r>
            <a:r>
              <a:rPr lang="en-US" altLang="zh-CN" sz="2400" dirty="0" err="1">
                <a:latin typeface="宋体" panose="02010600030101010101" pitchFamily="2" charset="-122"/>
                <a:ea typeface="宋体" panose="02010600030101010101" pitchFamily="2" charset="-122"/>
              </a:rPr>
              <a:t>Wblock</a:t>
            </a:r>
            <a:r>
              <a:rPr lang="zh-CN" altLang="zh-CN" sz="2400" dirty="0">
                <a:latin typeface="宋体" panose="02010600030101010101" pitchFamily="2" charset="-122"/>
                <a:ea typeface="宋体" panose="02010600030101010101" pitchFamily="2" charset="-122"/>
              </a:rPr>
              <a:t>）写块命令都可以达到组合图形的目的，都可以有效快速绘制图形并降低图形文件的大小</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但是</a:t>
            </a:r>
            <a:r>
              <a:rPr lang="zh-CN" altLang="zh-CN" sz="2400" dirty="0">
                <a:latin typeface="宋体" panose="02010600030101010101" pitchFamily="2" charset="-122"/>
                <a:ea typeface="宋体" panose="02010600030101010101" pitchFamily="2" charset="-122"/>
              </a:rPr>
              <a:t>二者也有很多的不同点</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区别</a:t>
            </a:r>
            <a:r>
              <a:rPr lang="zh-CN" altLang="zh-CN" sz="2400" dirty="0">
                <a:latin typeface="宋体" panose="02010600030101010101" pitchFamily="2" charset="-122"/>
                <a:ea typeface="宋体" panose="02010600030101010101" pitchFamily="2" charset="-122"/>
              </a:rPr>
              <a:t>一：存在位置不同。</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”块命令做出的图块只存在于该图形中，在其他图形中不能通过“</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Insert</a:t>
            </a:r>
            <a:r>
              <a:rPr lang="zh-CN" altLang="zh-CN" sz="2400" dirty="0">
                <a:latin typeface="宋体" panose="02010600030101010101" pitchFamily="2" charset="-122"/>
                <a:ea typeface="宋体" panose="02010600030101010101" pitchFamily="2" charset="-122"/>
              </a:rPr>
              <a:t>）插入命令获得。“</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”写块命令做出的图块作为一个单独的文件存在，是保存在硬盘的某一位置中，任何一个图形都可以执行“</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Insert</a:t>
            </a:r>
            <a:r>
              <a:rPr lang="zh-CN" altLang="zh-CN" sz="2400" dirty="0">
                <a:latin typeface="宋体" panose="02010600030101010101" pitchFamily="2" charset="-122"/>
                <a:ea typeface="宋体" panose="02010600030101010101" pitchFamily="2" charset="-122"/>
              </a:rPr>
              <a:t>）插入命令获得</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398918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245" y="200309"/>
            <a:ext cx="7704856" cy="664797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区别二：操作步骤不同</a:t>
            </a:r>
          </a:p>
          <a:p>
            <a:r>
              <a:rPr lang="zh-CN" altLang="zh-CN" sz="2400" dirty="0">
                <a:latin typeface="宋体" panose="02010600030101010101" pitchFamily="2" charset="-122"/>
                <a:ea typeface="宋体" panose="02010600030101010101" pitchFamily="2" charset="-122"/>
              </a:rPr>
              <a:t>虽然同样是三个步骤，但是“</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”块命令只要给出一个名称即可，而“</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”写块命令则需要指定文件保存的路径和名称。</a:t>
            </a:r>
          </a:p>
          <a:p>
            <a:r>
              <a:rPr lang="zh-CN" altLang="zh-CN" sz="2400" dirty="0">
                <a:latin typeface="宋体" panose="02010600030101010101" pitchFamily="2" charset="-122"/>
                <a:ea typeface="宋体" panose="02010600030101010101" pitchFamily="2" charset="-122"/>
              </a:rPr>
              <a:t>区别三：执行“</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”插入图块操作不同</a:t>
            </a:r>
          </a:p>
          <a:p>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B</a:t>
            </a:r>
            <a:r>
              <a:rPr lang="zh-CN" altLang="zh-CN" sz="2400" dirty="0">
                <a:latin typeface="宋体" panose="02010600030101010101" pitchFamily="2" charset="-122"/>
                <a:ea typeface="宋体" panose="02010600030101010101" pitchFamily="2" charset="-122"/>
              </a:rPr>
              <a:t>”块命令做出的图块，可直接在下拉条的位置获得，而“</a:t>
            </a:r>
            <a:r>
              <a:rPr lang="en-US" altLang="zh-CN" sz="2400" dirty="0">
                <a:latin typeface="宋体" panose="02010600030101010101" pitchFamily="2" charset="-122"/>
                <a:ea typeface="宋体" panose="02010600030101010101" pitchFamily="2" charset="-122"/>
              </a:rPr>
              <a:t>W</a:t>
            </a:r>
            <a:r>
              <a:rPr lang="zh-CN" altLang="zh-CN" sz="2400" dirty="0">
                <a:latin typeface="宋体" panose="02010600030101010101" pitchFamily="2" charset="-122"/>
                <a:ea typeface="宋体" panose="02010600030101010101" pitchFamily="2" charset="-122"/>
              </a:rPr>
              <a:t>”写块命令做出的图块要通过单击</a:t>
            </a:r>
            <a:r>
              <a:rPr lang="en-US" altLang="zh-CN" sz="2400" dirty="0">
                <a:latin typeface="宋体" panose="02010600030101010101" pitchFamily="2" charset="-122"/>
                <a:ea typeface="宋体" panose="02010600030101010101" pitchFamily="2" charset="-122"/>
              </a:rPr>
              <a:t> </a:t>
            </a:r>
            <a:r>
              <a:rPr lang="zh-CN" altLang="zh-CN" sz="2400" dirty="0">
                <a:latin typeface="宋体" panose="02010600030101010101" pitchFamily="2" charset="-122"/>
                <a:ea typeface="宋体" panose="02010600030101010101" pitchFamily="2" charset="-122"/>
              </a:rPr>
              <a:t>图标，到保存图块文件的具体位置获得。</a:t>
            </a:r>
          </a:p>
          <a:p>
            <a:r>
              <a:rPr lang="en-US" altLang="zh-CN" sz="2400" dirty="0">
                <a:latin typeface="宋体" panose="02010600030101010101" pitchFamily="2" charset="-122"/>
                <a:ea typeface="宋体" panose="02010600030101010101" pitchFamily="2" charset="-122"/>
              </a:rPr>
              <a:t> </a:t>
            </a:r>
            <a:endParaRPr lang="zh-CN" altLang="zh-CN" sz="2400" dirty="0">
              <a:latin typeface="宋体" panose="02010600030101010101" pitchFamily="2" charset="-122"/>
              <a:ea typeface="宋体" panose="02010600030101010101" pitchFamily="2" charset="-122"/>
            </a:endParaRPr>
          </a:p>
          <a:p>
            <a:r>
              <a:rPr lang="zh-CN" altLang="zh-CN" sz="2400" dirty="0">
                <a:latin typeface="宋体" panose="02010600030101010101" pitchFamily="2" charset="-122"/>
                <a:ea typeface="宋体" panose="02010600030101010101" pitchFamily="2" charset="-122"/>
              </a:rPr>
              <a:t>在前面讲过插入命令</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Insert</a:t>
            </a:r>
            <a:r>
              <a:rPr lang="zh-CN" altLang="zh-CN" sz="2400" dirty="0">
                <a:latin typeface="宋体" panose="02010600030101010101" pitchFamily="2" charset="-122"/>
                <a:ea typeface="宋体" panose="02010600030101010101" pitchFamily="2" charset="-122"/>
              </a:rPr>
              <a:t>）的使用，前面讲的是插入内部块，刚刚做好了的外部块，也可以直接插入到图形中来</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a:t>
            </a:r>
            <a:r>
              <a:rPr lang="zh-CN" altLang="zh-CN" sz="2400" b="1" dirty="0" smtClean="0">
                <a:latin typeface="宋体" panose="02010600030101010101" pitchFamily="2" charset="-122"/>
                <a:ea typeface="宋体" panose="02010600030101010101" pitchFamily="2" charset="-122"/>
              </a:rPr>
              <a:t>命令步骤</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第一</a:t>
            </a:r>
            <a:r>
              <a:rPr lang="zh-CN" altLang="zh-CN" sz="2400" dirty="0">
                <a:latin typeface="宋体" panose="02010600030101010101" pitchFamily="2" charset="-122"/>
                <a:ea typeface="宋体" panose="02010600030101010101" pitchFamily="2" charset="-122"/>
              </a:rPr>
              <a:t>步：执行“</a:t>
            </a:r>
            <a:r>
              <a:rPr lang="en-US" altLang="zh-CN" sz="2400" dirty="0">
                <a:latin typeface="宋体" panose="02010600030101010101" pitchFamily="2" charset="-122"/>
                <a:ea typeface="宋体" panose="02010600030101010101" pitchFamily="2" charset="-122"/>
              </a:rPr>
              <a:t>I</a:t>
            </a:r>
            <a:r>
              <a:rPr lang="zh-CN" altLang="zh-CN" sz="2400" dirty="0">
                <a:latin typeface="宋体" panose="02010600030101010101" pitchFamily="2" charset="-122"/>
                <a:ea typeface="宋体" panose="02010600030101010101" pitchFamily="2" charset="-122"/>
              </a:rPr>
              <a:t>”插入命令</a:t>
            </a:r>
            <a:r>
              <a:rPr lang="zh-CN" altLang="zh-CN" sz="2400" dirty="0" smtClean="0"/>
              <a:t>；</a:t>
            </a:r>
            <a:endParaRPr lang="en-US" altLang="zh-CN" sz="2400" dirty="0" smtClean="0"/>
          </a:p>
          <a:p>
            <a:r>
              <a:rPr lang="zh-CN" altLang="en-US" sz="2400" dirty="0" smtClean="0">
                <a:latin typeface="宋体" panose="02010600030101010101" pitchFamily="2" charset="-122"/>
                <a:ea typeface="宋体" panose="02010600030101010101" pitchFamily="2" charset="-122"/>
              </a:rPr>
              <a:t>    第二</a:t>
            </a:r>
            <a:r>
              <a:rPr lang="zh-CN" altLang="en-US" sz="2400" dirty="0">
                <a:latin typeface="宋体" panose="02010600030101010101" pitchFamily="2" charset="-122"/>
                <a:ea typeface="宋体" panose="02010600030101010101" pitchFamily="2" charset="-122"/>
              </a:rPr>
              <a:t>步：点击浏览，找到外部块的位置；如图</a:t>
            </a:r>
            <a:r>
              <a:rPr lang="en-US" altLang="zh-CN" sz="2400" dirty="0">
                <a:latin typeface="宋体" panose="02010600030101010101" pitchFamily="2" charset="-122"/>
                <a:ea typeface="宋体" panose="02010600030101010101" pitchFamily="2" charset="-122"/>
              </a:rPr>
              <a:t>6-68,6-69</a:t>
            </a:r>
            <a:r>
              <a:rPr lang="zh-CN" altLang="en-US" sz="2400" dirty="0">
                <a:latin typeface="宋体" panose="02010600030101010101" pitchFamily="2" charset="-122"/>
                <a:ea typeface="宋体" panose="02010600030101010101" pitchFamily="2" charset="-122"/>
              </a:rPr>
              <a:t>所示</a:t>
            </a:r>
            <a:endParaRPr lang="zh-CN" altLang="zh-CN" sz="2400" dirty="0" smtClean="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6537862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1965" y="116632"/>
            <a:ext cx="4405580" cy="2562158"/>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2191" y="3356992"/>
            <a:ext cx="4299165" cy="2889923"/>
          </a:xfrm>
          <a:prstGeom prst="rect">
            <a:avLst/>
          </a:prstGeom>
        </p:spPr>
      </p:pic>
      <p:sp>
        <p:nvSpPr>
          <p:cNvPr id="4" name="TextBox 3"/>
          <p:cNvSpPr txBox="1"/>
          <p:nvPr/>
        </p:nvSpPr>
        <p:spPr>
          <a:xfrm>
            <a:off x="1403648" y="2678294"/>
            <a:ext cx="8428021" cy="4247317"/>
          </a:xfrm>
          <a:prstGeom prst="rect">
            <a:avLst/>
          </a:prstGeom>
          <a:noFill/>
        </p:spPr>
        <p:txBody>
          <a:bodyPr wrap="square" rtlCol="0">
            <a:spAutoFit/>
          </a:bodyPr>
          <a:lstStyle/>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6-68  </a:t>
            </a:r>
            <a:r>
              <a:rPr lang="zh-CN" altLang="zh-CN" dirty="0" smtClean="0">
                <a:latin typeface="宋体" panose="02010600030101010101" pitchFamily="2" charset="-122"/>
                <a:ea typeface="宋体" panose="02010600030101010101" pitchFamily="2" charset="-122"/>
              </a:rPr>
              <a:t>插入、浏览</a:t>
            </a:r>
            <a:r>
              <a:rPr lang="en-US" altLang="zh-CN" dirty="0" smtClean="0">
                <a:latin typeface="宋体" panose="02010600030101010101" pitchFamily="2" charset="-122"/>
                <a:ea typeface="宋体" panose="02010600030101010101" pitchFamily="2" charset="-122"/>
              </a:rPr>
              <a:t>        </a:t>
            </a: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smtClean="0">
              <a:latin typeface="宋体" panose="02010600030101010101" pitchFamily="2" charset="-122"/>
              <a:ea typeface="宋体" panose="02010600030101010101" pitchFamily="2" charset="-122"/>
            </a:endParaRPr>
          </a:p>
          <a:p>
            <a:endParaRPr lang="en-US" altLang="zh-CN"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6-69  </a:t>
            </a:r>
            <a:r>
              <a:rPr lang="zh-CN" altLang="zh-CN" dirty="0">
                <a:latin typeface="宋体" panose="02010600030101010101" pitchFamily="2" charset="-122"/>
                <a:ea typeface="宋体" panose="02010600030101010101" pitchFamily="2" charset="-122"/>
              </a:rPr>
              <a:t>找到外部块</a:t>
            </a:r>
            <a:endParaRPr lang="zh-CN" altLang="zh-CN" dirty="0" smtClean="0">
              <a:latin typeface="宋体" panose="02010600030101010101" pitchFamily="2" charset="-122"/>
              <a:ea typeface="宋体" panose="02010600030101010101" pitchFamily="2" charset="-122"/>
            </a:endParaRPr>
          </a:p>
          <a:p>
            <a:endParaRPr lang="en-US" altLang="zh-CN" dirty="0" smtClean="0"/>
          </a:p>
        </p:txBody>
      </p:sp>
    </p:spTree>
    <p:extLst>
      <p:ext uri="{BB962C8B-B14F-4D97-AF65-F5344CB8AC3E}">
        <p14:creationId xmlns:p14="http://schemas.microsoft.com/office/powerpoint/2010/main" val="280092901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52472"/>
            <a:ext cx="7704856" cy="5170646"/>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第三步：插入外部块。确定比例和旋转方向，然后在工作区点击插入点，插入成功。如图</a:t>
            </a:r>
            <a:r>
              <a:rPr lang="en-US" altLang="zh-CN" sz="2400" dirty="0">
                <a:latin typeface="宋体" panose="02010600030101010101" pitchFamily="2" charset="-122"/>
                <a:ea typeface="宋体" panose="02010600030101010101" pitchFamily="2" charset="-122"/>
              </a:rPr>
              <a:t>6-70,6-71</a:t>
            </a:r>
            <a:r>
              <a:rPr lang="zh-CN" altLang="en-US" sz="2400" dirty="0">
                <a:latin typeface="宋体" panose="02010600030101010101" pitchFamily="2" charset="-122"/>
                <a:ea typeface="宋体" panose="02010600030101010101" pitchFamily="2" charset="-122"/>
              </a:rPr>
              <a:t>所</a:t>
            </a:r>
            <a:r>
              <a:rPr lang="zh-CN" altLang="en-US" sz="2400" dirty="0" smtClean="0">
                <a:latin typeface="宋体" panose="02010600030101010101" pitchFamily="2" charset="-122"/>
                <a:ea typeface="宋体" panose="02010600030101010101" pitchFamily="2" charset="-122"/>
              </a:rPr>
              <a:t>示</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zh-CN" sz="2400" dirty="0"/>
              <a:t> </a:t>
            </a:r>
            <a:r>
              <a:rPr lang="en-US" altLang="zh-CN" sz="2400" dirty="0" smtClean="0"/>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6-70  </a:t>
            </a:r>
            <a:r>
              <a:rPr lang="zh-CN" altLang="zh-CN" dirty="0" smtClean="0">
                <a:latin typeface="宋体" panose="02010600030101010101" pitchFamily="2" charset="-122"/>
                <a:ea typeface="宋体" panose="02010600030101010101" pitchFamily="2" charset="-122"/>
              </a:rPr>
              <a:t>插入</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6-71  </a:t>
            </a:r>
            <a:r>
              <a:rPr lang="zh-CN" altLang="zh-CN" dirty="0">
                <a:latin typeface="宋体" panose="02010600030101010101" pitchFamily="2" charset="-122"/>
                <a:ea typeface="宋体" panose="02010600030101010101" pitchFamily="2" charset="-122"/>
              </a:rPr>
              <a:t>插入完成</a:t>
            </a:r>
          </a:p>
          <a:p>
            <a:endParaRPr lang="zh-CN" altLang="en-US"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560743"/>
            <a:ext cx="4558443" cy="266429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7536" y="1340768"/>
            <a:ext cx="2788920" cy="3147060"/>
          </a:xfrm>
          <a:prstGeom prst="rect">
            <a:avLst/>
          </a:prstGeom>
        </p:spPr>
      </p:pic>
    </p:spTree>
    <p:extLst>
      <p:ext uri="{BB962C8B-B14F-4D97-AF65-F5344CB8AC3E}">
        <p14:creationId xmlns:p14="http://schemas.microsoft.com/office/powerpoint/2010/main" val="10744820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04664"/>
            <a:ext cx="7632848" cy="6155531"/>
          </a:xfrm>
          <a:prstGeom prst="rect">
            <a:avLst/>
          </a:prstGeom>
          <a:noFill/>
        </p:spPr>
        <p:txBody>
          <a:bodyPr wrap="square" rtlCol="0">
            <a:spAutoFit/>
          </a:bodyPr>
          <a:lstStyle/>
          <a:p>
            <a:r>
              <a:rPr lang="en-US" altLang="zh-CN" sz="3200" b="1" dirty="0">
                <a:latin typeface="黑体" panose="02010609060101010101" pitchFamily="49" charset="-122"/>
                <a:ea typeface="黑体" panose="02010609060101010101" pitchFamily="49" charset="-122"/>
              </a:rPr>
              <a:t>6.4</a:t>
            </a:r>
            <a:r>
              <a:rPr lang="zh-CN" altLang="zh-CN" sz="3200" b="1" dirty="0">
                <a:latin typeface="黑体" panose="02010609060101010101" pitchFamily="49" charset="-122"/>
                <a:ea typeface="黑体" panose="02010609060101010101" pitchFamily="49" charset="-122"/>
              </a:rPr>
              <a:t>实例：雅间（二）平面图绘制</a:t>
            </a:r>
            <a:r>
              <a:rPr lang="en-US" altLang="zh-CN" sz="3200" b="1" dirty="0">
                <a:latin typeface="黑体" panose="02010609060101010101" pitchFamily="49" charset="-122"/>
                <a:ea typeface="黑体" panose="02010609060101010101" pitchFamily="49" charset="-122"/>
              </a:rPr>
              <a:t> </a:t>
            </a:r>
            <a:endParaRPr lang="en-US" altLang="zh-CN" sz="3200" b="1" dirty="0" smtClean="0">
              <a:latin typeface="黑体" panose="02010609060101010101" pitchFamily="49" charset="-122"/>
              <a:ea typeface="黑体" panose="02010609060101010101" pitchFamily="49" charset="-122"/>
            </a:endParaRPr>
          </a:p>
          <a:p>
            <a:r>
              <a:rPr lang="en-US" altLang="zh-CN" sz="3200" b="1" dirty="0" smtClean="0">
                <a:latin typeface="宋体" panose="02010600030101010101" pitchFamily="2" charset="-122"/>
                <a:ea typeface="宋体" panose="02010600030101010101" pitchFamily="2" charset="-122"/>
              </a:rPr>
              <a:t>   </a:t>
            </a:r>
            <a:endParaRPr lang="zh-CN" altLang="zh-CN" sz="3200" b="1" dirty="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6.4.1</a:t>
            </a:r>
            <a:r>
              <a:rPr lang="zh-CN" altLang="zh-CN" sz="2400" b="1" dirty="0">
                <a:latin typeface="宋体" panose="02010600030101010101" pitchFamily="2" charset="-122"/>
                <a:ea typeface="宋体" panose="02010600030101010101" pitchFamily="2" charset="-122"/>
              </a:rPr>
              <a:t>卫生洁具的制作</a:t>
            </a:r>
          </a:p>
          <a:p>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执行</a:t>
            </a:r>
            <a:r>
              <a:rPr lang="en-US" altLang="zh-CN" sz="2400" dirty="0" err="1">
                <a:latin typeface="宋体" panose="02010600030101010101" pitchFamily="2" charset="-122"/>
                <a:ea typeface="宋体" panose="02010600030101010101" pitchFamily="2" charset="-122"/>
              </a:rPr>
              <a:t>Ctrl+N</a:t>
            </a:r>
            <a:r>
              <a:rPr lang="zh-CN" altLang="zh-CN" sz="2400" dirty="0">
                <a:latin typeface="宋体" panose="02010600030101010101" pitchFamily="2" charset="-122"/>
                <a:ea typeface="宋体" panose="02010600030101010101" pitchFamily="2" charset="-122"/>
              </a:rPr>
              <a:t>，新建文件，执行</a:t>
            </a:r>
            <a:r>
              <a:rPr lang="en-US" altLang="zh-CN" sz="2400" dirty="0" err="1">
                <a:latin typeface="宋体" panose="02010600030101010101" pitchFamily="2" charset="-122"/>
                <a:ea typeface="宋体" panose="02010600030101010101" pitchFamily="2" charset="-122"/>
              </a:rPr>
              <a:t>Ctrl+S</a:t>
            </a:r>
            <a:r>
              <a:rPr lang="zh-CN" altLang="zh-CN" sz="2400" dirty="0">
                <a:latin typeface="宋体" panose="02010600030101010101" pitchFamily="2" charset="-122"/>
                <a:ea typeface="宋体" panose="02010600030101010101" pitchFamily="2" charset="-122"/>
              </a:rPr>
              <a:t>，保存文件；命名为“雅间平面图（二）”</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zh-CN" sz="2000" b="1" dirty="0" smtClean="0">
                <a:latin typeface="宋体" panose="02010600030101010101" pitchFamily="2" charset="-122"/>
                <a:ea typeface="宋体" panose="02010600030101010101" pitchFamily="2" charset="-122"/>
              </a:rPr>
              <a:t>案例</a:t>
            </a:r>
            <a:r>
              <a:rPr lang="zh-CN" altLang="zh-CN" sz="2000" b="1" dirty="0">
                <a:latin typeface="宋体" panose="02010600030101010101" pitchFamily="2" charset="-122"/>
                <a:ea typeface="宋体" panose="02010600030101010101" pitchFamily="2" charset="-122"/>
              </a:rPr>
              <a:t>一：绘制如图</a:t>
            </a:r>
            <a:r>
              <a:rPr lang="en-US" altLang="zh-CN" sz="2000" b="1" dirty="0">
                <a:latin typeface="宋体" panose="02010600030101010101" pitchFamily="2" charset="-122"/>
                <a:ea typeface="宋体" panose="02010600030101010101" pitchFamily="2" charset="-122"/>
              </a:rPr>
              <a:t>6-72</a:t>
            </a:r>
            <a:r>
              <a:rPr lang="zh-CN" altLang="zh-CN" sz="2000" b="1" dirty="0">
                <a:latin typeface="宋体" panose="02010600030101010101" pitchFamily="2" charset="-122"/>
                <a:ea typeface="宋体" panose="02010600030101010101" pitchFamily="2" charset="-122"/>
              </a:rPr>
              <a:t>所示的</a:t>
            </a:r>
            <a:r>
              <a:rPr lang="zh-CN" altLang="zh-CN" sz="2000" b="1" dirty="0" smtClean="0">
                <a:latin typeface="宋体" panose="02010600030101010101" pitchFamily="2" charset="-122"/>
                <a:ea typeface="宋体" panose="02010600030101010101" pitchFamily="2" charset="-122"/>
              </a:rPr>
              <a:t>坐便器</a:t>
            </a:r>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endParaRPr lang="en-US" altLang="zh-CN" sz="2000" b="1" dirty="0" smtClean="0">
              <a:latin typeface="宋体" panose="02010600030101010101" pitchFamily="2" charset="-122"/>
              <a:ea typeface="宋体" panose="02010600030101010101" pitchFamily="2" charset="-122"/>
            </a:endParaRPr>
          </a:p>
          <a:p>
            <a:endParaRPr lang="en-US" altLang="zh-CN" sz="2000" b="1"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6-72  </a:t>
            </a:r>
            <a:r>
              <a:rPr lang="zh-CN" altLang="zh-CN" dirty="0" smtClean="0">
                <a:latin typeface="宋体" panose="02010600030101010101" pitchFamily="2" charset="-122"/>
                <a:ea typeface="宋体" panose="02010600030101010101" pitchFamily="2" charset="-122"/>
              </a:rPr>
              <a:t>坐便器</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4643" y="3212976"/>
            <a:ext cx="2309735" cy="2960365"/>
          </a:xfrm>
          <a:prstGeom prst="rect">
            <a:avLst/>
          </a:prstGeom>
        </p:spPr>
      </p:pic>
    </p:spTree>
    <p:extLst>
      <p:ext uri="{BB962C8B-B14F-4D97-AF65-F5344CB8AC3E}">
        <p14:creationId xmlns:p14="http://schemas.microsoft.com/office/powerpoint/2010/main" val="28306584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8315" y="404664"/>
            <a:ext cx="7704856" cy="4801314"/>
          </a:xfrm>
          <a:prstGeom prst="rect">
            <a:avLst/>
          </a:prstGeom>
          <a:noFill/>
        </p:spPr>
        <p:txBody>
          <a:bodyPr wrap="square" rtlCol="0">
            <a:spAutoFit/>
          </a:bodyPr>
          <a:lstStyle/>
          <a:p>
            <a:r>
              <a:rPr lang="zh-CN" altLang="zh-CN" sz="2400" dirty="0">
                <a:latin typeface="宋体" panose="02010600030101010101" pitchFamily="2" charset="-122"/>
                <a:ea typeface="宋体" panose="02010600030101010101" pitchFamily="2" charset="-122"/>
              </a:rPr>
              <a:t>通过此案例的学习，掌握</a:t>
            </a:r>
            <a:r>
              <a:rPr lang="en-US" altLang="zh-CN" sz="2400" dirty="0">
                <a:latin typeface="宋体" panose="02010600030101010101" pitchFamily="2" charset="-122"/>
                <a:ea typeface="宋体" panose="02010600030101010101" pitchFamily="2" charset="-122"/>
              </a:rPr>
              <a:t>EL</a:t>
            </a:r>
            <a:r>
              <a:rPr lang="zh-CN" altLang="zh-CN" sz="2400" dirty="0">
                <a:latin typeface="宋体" panose="02010600030101010101" pitchFamily="2" charset="-122"/>
                <a:ea typeface="宋体" panose="02010600030101010101" pitchFamily="2" charset="-122"/>
              </a:rPr>
              <a:t>椭圆命令，巩固</a:t>
            </a:r>
            <a:r>
              <a:rPr lang="en-US" altLang="zh-CN" sz="2400" dirty="0">
                <a:latin typeface="宋体" panose="02010600030101010101" pitchFamily="2" charset="-122"/>
                <a:ea typeface="宋体" panose="02010600030101010101" pitchFamily="2" charset="-122"/>
              </a:rPr>
              <a:t>F</a:t>
            </a:r>
            <a:r>
              <a:rPr lang="zh-CN" altLang="zh-CN" sz="2400" dirty="0">
                <a:latin typeface="宋体" panose="02010600030101010101" pitchFamily="2" charset="-122"/>
                <a:ea typeface="宋体" panose="02010600030101010101" pitchFamily="2" charset="-122"/>
              </a:rPr>
              <a:t>圆角命令和</a:t>
            </a:r>
            <a:r>
              <a:rPr lang="en-US" altLang="zh-CN" sz="24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偏移命令。</a:t>
            </a:r>
          </a:p>
          <a:p>
            <a:r>
              <a:rPr lang="zh-CN" altLang="zh-CN" sz="2400" b="1" dirty="0">
                <a:latin typeface="宋体" panose="02010600030101010101" pitchFamily="2" charset="-122"/>
                <a:ea typeface="宋体" panose="02010600030101010101" pitchFamily="2" charset="-122"/>
              </a:rPr>
              <a:t>第一步</a:t>
            </a:r>
            <a:r>
              <a:rPr lang="zh-CN" altLang="zh-CN" sz="2400" dirty="0">
                <a:latin typeface="宋体" panose="02010600030101010101" pitchFamily="2" charset="-122"/>
                <a:ea typeface="宋体" panose="02010600030101010101" pitchFamily="2" charset="-122"/>
              </a:rPr>
              <a:t>，绘制一个尺寸为</a:t>
            </a:r>
            <a:r>
              <a:rPr lang="en-US" altLang="zh-CN" sz="2400" dirty="0">
                <a:latin typeface="宋体" panose="02010600030101010101" pitchFamily="2" charset="-122"/>
                <a:ea typeface="宋体" panose="02010600030101010101" pitchFamily="2" charset="-122"/>
              </a:rPr>
              <a:t>500x160</a:t>
            </a:r>
            <a:r>
              <a:rPr lang="zh-CN" altLang="zh-CN" sz="2400" dirty="0">
                <a:latin typeface="宋体" panose="02010600030101010101" pitchFamily="2" charset="-122"/>
                <a:ea typeface="宋体" panose="02010600030101010101" pitchFamily="2" charset="-122"/>
              </a:rPr>
              <a:t>的矩形。</a:t>
            </a:r>
          </a:p>
          <a:p>
            <a:r>
              <a:rPr lang="zh-CN" altLang="zh-CN" sz="2400" b="1" dirty="0">
                <a:latin typeface="宋体" panose="02010600030101010101" pitchFamily="2" charset="-122"/>
                <a:ea typeface="宋体" panose="02010600030101010101" pitchFamily="2" charset="-122"/>
              </a:rPr>
              <a:t>第二步</a:t>
            </a:r>
            <a:r>
              <a:rPr lang="zh-CN" altLang="zh-CN" sz="2400" dirty="0">
                <a:latin typeface="宋体" panose="02010600030101010101" pitchFamily="2" charset="-122"/>
                <a:ea typeface="宋体" panose="02010600030101010101" pitchFamily="2" charset="-122"/>
              </a:rPr>
              <a:t>，绘制椭圆。</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椭圆</a:t>
            </a:r>
            <a:r>
              <a:rPr lang="zh-CN" altLang="zh-CN" sz="2400" dirty="0">
                <a:latin typeface="宋体" panose="02010600030101010101" pitchFamily="2" charset="-122"/>
                <a:ea typeface="宋体" panose="02010600030101010101" pitchFamily="2" charset="-122"/>
              </a:rPr>
              <a:t>有两个轴，在</a:t>
            </a:r>
            <a:r>
              <a:rPr lang="en-US" altLang="zh-CN" sz="2400" dirty="0">
                <a:latin typeface="宋体" panose="02010600030101010101" pitchFamily="2" charset="-122"/>
                <a:ea typeface="宋体" panose="02010600030101010101" pitchFamily="2" charset="-122"/>
              </a:rPr>
              <a:t>AutoCAD</a:t>
            </a:r>
            <a:r>
              <a:rPr lang="zh-CN" altLang="zh-CN" sz="2400" dirty="0">
                <a:latin typeface="宋体" panose="02010600030101010101" pitchFamily="2" charset="-122"/>
                <a:ea typeface="宋体" panose="02010600030101010101" pitchFamily="2" charset="-122"/>
              </a:rPr>
              <a:t>中绘制椭圆的方式是首先指定一个轴的长度，再指定另一个轴的半轴长度。</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EL</a:t>
            </a:r>
            <a:r>
              <a:rPr lang="zh-CN" altLang="zh-CN" sz="2400" dirty="0">
                <a:latin typeface="宋体" panose="02010600030101010101" pitchFamily="2" charset="-122"/>
                <a:ea typeface="宋体" panose="02010600030101010101" pitchFamily="2" charset="-122"/>
              </a:rPr>
              <a:t>椭圆命令，命令行提示指定一轴的端点，这里指定任意点，提示指定轴的另一个端点，打开正交模式，向右拖动鼠标输入距离</a:t>
            </a:r>
            <a:r>
              <a:rPr lang="en-US" altLang="zh-CN" sz="2400" dirty="0">
                <a:latin typeface="宋体" panose="02010600030101010101" pitchFamily="2" charset="-122"/>
                <a:ea typeface="宋体" panose="02010600030101010101" pitchFamily="2" charset="-122"/>
              </a:rPr>
              <a:t>400</a:t>
            </a:r>
            <a:r>
              <a:rPr lang="zh-CN" altLang="zh-CN" sz="2400" dirty="0">
                <a:latin typeface="宋体" panose="02010600030101010101" pitchFamily="2" charset="-122"/>
                <a:ea typeface="宋体" panose="02010600030101010101" pitchFamily="2" charset="-122"/>
              </a:rPr>
              <a:t>，确定，提示指定另一半轴的长度，由于两个轴是垂直的，所以第二个轴的方向是不能被修改的，只需要输入</a:t>
            </a:r>
            <a:r>
              <a:rPr lang="en-US" altLang="zh-CN" sz="2400" dirty="0">
                <a:latin typeface="宋体" panose="02010600030101010101" pitchFamily="2" charset="-122"/>
                <a:ea typeface="宋体" panose="02010600030101010101" pitchFamily="2" charset="-122"/>
              </a:rPr>
              <a:t>300</a:t>
            </a:r>
            <a:r>
              <a:rPr lang="zh-CN" altLang="zh-CN" sz="2400" dirty="0">
                <a:latin typeface="宋体" panose="02010600030101010101" pitchFamily="2" charset="-122"/>
                <a:ea typeface="宋体" panose="02010600030101010101" pitchFamily="2" charset="-122"/>
              </a:rPr>
              <a:t>，确定，即可。如图</a:t>
            </a:r>
            <a:r>
              <a:rPr lang="en-US" altLang="zh-CN" sz="2400" dirty="0">
                <a:latin typeface="宋体" panose="02010600030101010101" pitchFamily="2" charset="-122"/>
                <a:ea typeface="宋体" panose="02010600030101010101" pitchFamily="2" charset="-122"/>
              </a:rPr>
              <a:t>6-73</a:t>
            </a:r>
            <a:r>
              <a:rPr lang="zh-CN" altLang="zh-CN" sz="2400" dirty="0">
                <a:latin typeface="宋体" panose="02010600030101010101" pitchFamily="2" charset="-122"/>
                <a:ea typeface="宋体" panose="02010600030101010101" pitchFamily="2" charset="-122"/>
              </a:rPr>
              <a:t>所示。</a:t>
            </a:r>
          </a:p>
          <a:p>
            <a:endParaRPr lang="zh-CN" altLang="en-US" dirty="0"/>
          </a:p>
        </p:txBody>
      </p:sp>
    </p:spTree>
    <p:extLst>
      <p:ext uri="{BB962C8B-B14F-4D97-AF65-F5344CB8AC3E}">
        <p14:creationId xmlns:p14="http://schemas.microsoft.com/office/powerpoint/2010/main" val="16767794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8877" y="386424"/>
            <a:ext cx="2049596" cy="226467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807" y="476672"/>
            <a:ext cx="1471718" cy="217442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5074" y="3230543"/>
            <a:ext cx="1952625" cy="276225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6857" y="3230543"/>
            <a:ext cx="1833949" cy="2608857"/>
          </a:xfrm>
          <a:prstGeom prst="rect">
            <a:avLst/>
          </a:prstGeom>
        </p:spPr>
      </p:pic>
      <p:sp>
        <p:nvSpPr>
          <p:cNvPr id="7" name="TextBox 6"/>
          <p:cNvSpPr txBox="1"/>
          <p:nvPr/>
        </p:nvSpPr>
        <p:spPr>
          <a:xfrm>
            <a:off x="1763688" y="2849470"/>
            <a:ext cx="6408712" cy="369332"/>
          </a:xfrm>
          <a:prstGeom prst="rect">
            <a:avLst/>
          </a:prstGeom>
          <a:noFill/>
        </p:spPr>
        <p:txBody>
          <a:bodyPr wrap="square" rtlCol="0">
            <a:spAutoFit/>
          </a:bodyPr>
          <a:lstStyle/>
          <a:p>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6-73 </a:t>
            </a:r>
            <a:r>
              <a:rPr lang="zh-CN" altLang="en-US" dirty="0">
                <a:latin typeface="宋体" panose="02010600030101010101" pitchFamily="2" charset="-122"/>
                <a:ea typeface="宋体" panose="02010600030101010101" pitchFamily="2" charset="-122"/>
              </a:rPr>
              <a:t>绘制矩形、椭圆     </a:t>
            </a:r>
            <a:r>
              <a:rPr lang="zh-CN" altLang="en-US" dirty="0" smtClean="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6-74 </a:t>
            </a:r>
            <a:r>
              <a:rPr lang="zh-CN" altLang="en-US" dirty="0">
                <a:latin typeface="宋体" panose="02010600030101010101" pitchFamily="2" charset="-122"/>
                <a:ea typeface="宋体" panose="02010600030101010101" pitchFamily="2" charset="-122"/>
              </a:rPr>
              <a:t>移动椭圆 </a:t>
            </a:r>
          </a:p>
        </p:txBody>
      </p:sp>
      <p:sp>
        <p:nvSpPr>
          <p:cNvPr id="8" name="TextBox 7"/>
          <p:cNvSpPr txBox="1"/>
          <p:nvPr/>
        </p:nvSpPr>
        <p:spPr>
          <a:xfrm>
            <a:off x="1856053" y="5992793"/>
            <a:ext cx="5956307" cy="646331"/>
          </a:xfrm>
          <a:prstGeom prst="rect">
            <a:avLst/>
          </a:prstGeom>
          <a:noFill/>
        </p:spPr>
        <p:txBody>
          <a:bodyPr wrap="square" rtlCol="0">
            <a:spAutoFit/>
          </a:bodyPr>
          <a:lstStyle/>
          <a:p>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6-75 </a:t>
            </a:r>
            <a:r>
              <a:rPr lang="zh-CN" altLang="zh-CN" dirty="0">
                <a:latin typeface="宋体" panose="02010600030101010101" pitchFamily="2" charset="-122"/>
                <a:ea typeface="宋体" panose="02010600030101010101" pitchFamily="2" charset="-122"/>
              </a:rPr>
              <a:t>偏移椭圆</a:t>
            </a:r>
            <a:r>
              <a:rPr lang="en-US" altLang="zh-CN" dirty="0">
                <a:latin typeface="宋体" panose="02010600030101010101" pitchFamily="2" charset="-122"/>
                <a:ea typeface="宋体" panose="02010600030101010101" pitchFamily="2" charset="-122"/>
              </a:rPr>
              <a:t>            </a:t>
            </a:r>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6-76 </a:t>
            </a:r>
            <a:r>
              <a:rPr lang="zh-CN" altLang="zh-CN" dirty="0">
                <a:latin typeface="宋体" panose="02010600030101010101" pitchFamily="2" charset="-122"/>
                <a:ea typeface="宋体" panose="02010600030101010101" pitchFamily="2" charset="-122"/>
              </a:rPr>
              <a:t>矩形偏移</a:t>
            </a:r>
          </a:p>
          <a:p>
            <a:r>
              <a:rPr lang="en-US" altLang="zh-CN" dirty="0" smtClean="0"/>
              <a:t>  </a:t>
            </a:r>
            <a:endParaRPr lang="zh-CN" altLang="en-US" dirty="0"/>
          </a:p>
        </p:txBody>
      </p:sp>
    </p:spTree>
    <p:extLst>
      <p:ext uri="{BB962C8B-B14F-4D97-AF65-F5344CB8AC3E}">
        <p14:creationId xmlns:p14="http://schemas.microsoft.com/office/powerpoint/2010/main" val="14683793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1" y="404664"/>
            <a:ext cx="7632849" cy="5539978"/>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第三步</a:t>
            </a:r>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M</a:t>
            </a:r>
            <a:r>
              <a:rPr lang="zh-CN" altLang="zh-CN" sz="2400" dirty="0">
                <a:latin typeface="宋体" panose="02010600030101010101" pitchFamily="2" charset="-122"/>
                <a:ea typeface="宋体" panose="02010600030101010101" pitchFamily="2" charset="-122"/>
              </a:rPr>
              <a:t>移动命令，将椭圆移动到矩形的正上方，基点选择如图</a:t>
            </a:r>
            <a:r>
              <a:rPr lang="en-US" altLang="zh-CN" sz="2400" dirty="0">
                <a:latin typeface="宋体" panose="02010600030101010101" pitchFamily="2" charset="-122"/>
                <a:ea typeface="宋体" panose="02010600030101010101" pitchFamily="2" charset="-122"/>
              </a:rPr>
              <a:t>6-73</a:t>
            </a:r>
            <a:r>
              <a:rPr lang="zh-CN" altLang="zh-CN" sz="2400" dirty="0">
                <a:latin typeface="宋体" panose="02010600030101010101" pitchFamily="2" charset="-122"/>
                <a:ea typeface="宋体" panose="02010600030101010101" pitchFamily="2" charset="-122"/>
              </a:rPr>
              <a:t>所示的点</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，这个点被称之为象限点，椭圆和圆都具有四个象限点，可以在对象捕捉设置中将“象限点”设置为默认捕捉点，也可以使用快捷捕捉方式，目标点选择矩形上边的中点，如图</a:t>
            </a:r>
            <a:r>
              <a:rPr lang="en-US" altLang="zh-CN" sz="2400" dirty="0">
                <a:latin typeface="宋体" panose="02010600030101010101" pitchFamily="2" charset="-122"/>
                <a:ea typeface="宋体" panose="02010600030101010101" pitchFamily="2" charset="-122"/>
              </a:rPr>
              <a:t>6-74</a:t>
            </a:r>
            <a:r>
              <a:rPr lang="zh-CN" altLang="zh-CN" sz="2400" dirty="0">
                <a:latin typeface="宋体" panose="02010600030101010101" pitchFamily="2" charset="-122"/>
                <a:ea typeface="宋体" panose="02010600030101010101" pitchFamily="2" charset="-122"/>
              </a:rPr>
              <a:t>所示。</a:t>
            </a:r>
          </a:p>
          <a:p>
            <a:r>
              <a:rPr lang="zh-CN" altLang="zh-CN" sz="2400" b="1" dirty="0">
                <a:latin typeface="宋体" panose="02010600030101010101" pitchFamily="2" charset="-122"/>
                <a:ea typeface="宋体" panose="02010600030101010101" pitchFamily="2" charset="-122"/>
              </a:rPr>
              <a:t>第四步</a:t>
            </a:r>
            <a:r>
              <a:rPr lang="zh-CN" altLang="zh-CN" sz="2400" dirty="0">
                <a:latin typeface="宋体" panose="02010600030101010101" pitchFamily="2" charset="-122"/>
                <a:ea typeface="宋体" panose="02010600030101010101" pitchFamily="2" charset="-122"/>
              </a:rPr>
              <a:t>，偏移椭圆形成内圈椭圆。</a:t>
            </a:r>
          </a:p>
          <a:p>
            <a:r>
              <a:rPr lang="zh-CN" altLang="zh-CN" sz="2400" dirty="0" smtClean="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偏移命令，提示指定偏移距离，输入</a:t>
            </a:r>
            <a:r>
              <a:rPr lang="en-US" altLang="zh-CN" sz="2400" dirty="0">
                <a:latin typeface="宋体" panose="02010600030101010101" pitchFamily="2" charset="-122"/>
                <a:ea typeface="宋体" panose="02010600030101010101" pitchFamily="2" charset="-122"/>
              </a:rPr>
              <a:t>40</a:t>
            </a:r>
            <a:r>
              <a:rPr lang="zh-CN" altLang="zh-CN" sz="2400" dirty="0">
                <a:latin typeface="宋体" panose="02010600030101010101" pitchFamily="2" charset="-122"/>
                <a:ea typeface="宋体" panose="02010600030101010101" pitchFamily="2" charset="-122"/>
              </a:rPr>
              <a:t>，确定，选择椭圆，将鼠标向椭圆内部，形成预览，如图</a:t>
            </a:r>
            <a:r>
              <a:rPr lang="en-US" altLang="zh-CN" sz="2400" dirty="0">
                <a:latin typeface="宋体" panose="02010600030101010101" pitchFamily="2" charset="-122"/>
                <a:ea typeface="宋体" panose="02010600030101010101" pitchFamily="2" charset="-122"/>
              </a:rPr>
              <a:t>6-75</a:t>
            </a:r>
            <a:r>
              <a:rPr lang="zh-CN" altLang="zh-CN" sz="2400" dirty="0">
                <a:latin typeface="宋体" panose="02010600030101010101" pitchFamily="2" charset="-122"/>
                <a:ea typeface="宋体" panose="02010600030101010101" pitchFamily="2" charset="-122"/>
              </a:rPr>
              <a:t>所示，点击鼠标左键，完成偏移，确定，退出命令。</a:t>
            </a:r>
          </a:p>
          <a:p>
            <a:r>
              <a:rPr lang="zh-CN" altLang="zh-CN" sz="2400" b="1" dirty="0">
                <a:latin typeface="宋体" panose="02010600030101010101" pitchFamily="2" charset="-122"/>
                <a:ea typeface="宋体" panose="02010600030101010101" pitchFamily="2" charset="-122"/>
              </a:rPr>
              <a:t>第五步</a:t>
            </a:r>
            <a:r>
              <a:rPr lang="zh-CN" altLang="zh-CN" sz="2400" dirty="0">
                <a:latin typeface="宋体" panose="02010600030101010101" pitchFamily="2" charset="-122"/>
                <a:ea typeface="宋体" panose="02010600030101010101" pitchFamily="2" charset="-122"/>
              </a:rPr>
              <a:t>，继续执行</a:t>
            </a:r>
            <a:r>
              <a:rPr lang="en-US" altLang="zh-CN" sz="2400" dirty="0">
                <a:latin typeface="宋体" panose="02010600030101010101" pitchFamily="2" charset="-122"/>
                <a:ea typeface="宋体" panose="02010600030101010101" pitchFamily="2" charset="-122"/>
              </a:rPr>
              <a:t>O</a:t>
            </a:r>
            <a:r>
              <a:rPr lang="zh-CN" altLang="zh-CN" sz="2400" dirty="0">
                <a:latin typeface="宋体" panose="02010600030101010101" pitchFamily="2" charset="-122"/>
                <a:ea typeface="宋体" panose="02010600030101010101" pitchFamily="2" charset="-122"/>
              </a:rPr>
              <a:t>偏移命令，输入距离</a:t>
            </a:r>
            <a:r>
              <a:rPr lang="en-US" altLang="zh-CN" sz="2400" dirty="0">
                <a:latin typeface="宋体" panose="02010600030101010101" pitchFamily="2" charset="-122"/>
                <a:ea typeface="宋体" panose="02010600030101010101" pitchFamily="2" charset="-122"/>
              </a:rPr>
              <a:t>50</a:t>
            </a:r>
            <a:r>
              <a:rPr lang="zh-CN" altLang="zh-CN" sz="2400" dirty="0">
                <a:latin typeface="宋体" panose="02010600030101010101" pitchFamily="2" charset="-122"/>
                <a:ea typeface="宋体" panose="02010600030101010101" pitchFamily="2" charset="-122"/>
              </a:rPr>
              <a:t>确定，选择矩形，确定，将鼠标向外侧移动，形成预览，点击鼠标左侧，完成第一个矩形偏移，继续选择刚刚偏移出得矩形，向外再次偏移出一个矩形。确定，退出偏移命令。如图</a:t>
            </a:r>
            <a:r>
              <a:rPr lang="en-US" altLang="zh-CN" sz="2400" dirty="0">
                <a:latin typeface="宋体" panose="02010600030101010101" pitchFamily="2" charset="-122"/>
                <a:ea typeface="宋体" panose="02010600030101010101" pitchFamily="2" charset="-122"/>
              </a:rPr>
              <a:t>6-76</a:t>
            </a:r>
            <a:r>
              <a:rPr lang="zh-CN" altLang="zh-CN" sz="2400" dirty="0">
                <a:latin typeface="宋体" panose="02010600030101010101" pitchFamily="2" charset="-122"/>
                <a:ea typeface="宋体" panose="02010600030101010101" pitchFamily="2" charset="-122"/>
              </a:rPr>
              <a:t>所示。</a:t>
            </a:r>
          </a:p>
          <a:p>
            <a:endParaRPr lang="zh-CN" altLang="en-US" dirty="0"/>
          </a:p>
        </p:txBody>
      </p:sp>
    </p:spTree>
    <p:extLst>
      <p:ext uri="{BB962C8B-B14F-4D97-AF65-F5344CB8AC3E}">
        <p14:creationId xmlns:p14="http://schemas.microsoft.com/office/powerpoint/2010/main" val="41552041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488832" cy="5447645"/>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第六步</a:t>
            </a:r>
            <a:r>
              <a:rPr lang="zh-CN" altLang="zh-CN" sz="2400" dirty="0">
                <a:latin typeface="宋体" panose="02010600030101010101" pitchFamily="2" charset="-122"/>
                <a:ea typeface="宋体" panose="02010600030101010101" pitchFamily="2" charset="-122"/>
              </a:rPr>
              <a:t>，修剪图形。</a:t>
            </a:r>
          </a:p>
          <a:p>
            <a:r>
              <a:rPr lang="zh-CN" altLang="zh-CN" sz="2400" dirty="0">
                <a:latin typeface="宋体" panose="02010600030101010101" pitchFamily="2" charset="-122"/>
                <a:ea typeface="宋体" panose="02010600030101010101" pitchFamily="2" charset="-122"/>
              </a:rPr>
              <a:t>执行</a:t>
            </a:r>
            <a:r>
              <a:rPr lang="en-US" altLang="zh-CN" sz="2400" dirty="0">
                <a:latin typeface="宋体" panose="02010600030101010101" pitchFamily="2" charset="-122"/>
                <a:ea typeface="宋体" panose="02010600030101010101" pitchFamily="2" charset="-122"/>
              </a:rPr>
              <a:t>TR</a:t>
            </a:r>
            <a:r>
              <a:rPr lang="zh-CN" altLang="zh-CN" sz="2400" dirty="0">
                <a:latin typeface="宋体" panose="02010600030101010101" pitchFamily="2" charset="-122"/>
                <a:ea typeface="宋体" panose="02010600030101010101" pitchFamily="2" charset="-122"/>
              </a:rPr>
              <a:t>修剪命令，将图形修剪成如图</a:t>
            </a:r>
            <a:r>
              <a:rPr lang="en-US" altLang="zh-CN" sz="2400" dirty="0">
                <a:latin typeface="宋体" panose="02010600030101010101" pitchFamily="2" charset="-122"/>
                <a:ea typeface="宋体" panose="02010600030101010101" pitchFamily="2" charset="-122"/>
              </a:rPr>
              <a:t>6-77</a:t>
            </a:r>
            <a:r>
              <a:rPr lang="zh-CN" altLang="zh-CN" sz="2400" dirty="0">
                <a:latin typeface="宋体" panose="02010600030101010101" pitchFamily="2" charset="-122"/>
                <a:ea typeface="宋体" panose="02010600030101010101" pitchFamily="2" charset="-122"/>
              </a:rPr>
              <a:t>所示的样式</a:t>
            </a:r>
            <a:r>
              <a:rPr lang="zh-CN" altLang="zh-CN"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en-US" altLang="zh-CN" sz="2400" dirty="0">
              <a:latin typeface="宋体" panose="02010600030101010101" pitchFamily="2" charset="-122"/>
              <a:ea typeface="宋体" panose="02010600030101010101" pitchFamily="2" charset="-122"/>
            </a:endParaRPr>
          </a:p>
          <a:p>
            <a:endParaRPr lang="zh-CN" altLang="zh-CN" sz="2400" dirty="0">
              <a:latin typeface="宋体" panose="02010600030101010101" pitchFamily="2" charset="-122"/>
              <a:ea typeface="宋体" panose="02010600030101010101" pitchFamily="2" charset="-122"/>
            </a:endParaRPr>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6-77 </a:t>
            </a:r>
            <a:r>
              <a:rPr lang="zh-CN" altLang="zh-CN" dirty="0">
                <a:latin typeface="宋体" panose="02010600030101010101" pitchFamily="2" charset="-122"/>
                <a:ea typeface="宋体" panose="02010600030101010101" pitchFamily="2" charset="-122"/>
              </a:rPr>
              <a:t>修剪完成</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1403" y="1916832"/>
            <a:ext cx="2664296" cy="3143869"/>
          </a:xfrm>
          <a:prstGeom prst="rect">
            <a:avLst/>
          </a:prstGeom>
        </p:spPr>
      </p:pic>
    </p:spTree>
    <p:extLst>
      <p:ext uri="{BB962C8B-B14F-4D97-AF65-F5344CB8AC3E}">
        <p14:creationId xmlns:p14="http://schemas.microsoft.com/office/powerpoint/2010/main" val="3649259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404664"/>
            <a:ext cx="7848872" cy="6278642"/>
          </a:xfrm>
          <a:prstGeom prst="rect">
            <a:avLst/>
          </a:prstGeom>
          <a:noFill/>
        </p:spPr>
        <p:txBody>
          <a:bodyPr wrap="square" rtlCol="0">
            <a:spAutoFit/>
          </a:bodyPr>
          <a:lstStyle/>
          <a:p>
            <a:r>
              <a:rPr lang="zh-CN" altLang="zh-CN" sz="2400" b="1" dirty="0">
                <a:latin typeface="宋体" panose="02010600030101010101" pitchFamily="2" charset="-122"/>
                <a:ea typeface="宋体" panose="02010600030101010101" pitchFamily="2" charset="-122"/>
              </a:rPr>
              <a:t>第七步</a:t>
            </a:r>
            <a:r>
              <a:rPr lang="zh-CN" altLang="zh-CN" sz="2400" dirty="0">
                <a:latin typeface="宋体" panose="02010600030101010101" pitchFamily="2" charset="-122"/>
                <a:ea typeface="宋体" panose="02010600030101010101" pitchFamily="2" charset="-122"/>
              </a:rPr>
              <a:t>，圆角。</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圆角</a:t>
            </a:r>
            <a:r>
              <a:rPr lang="zh-CN" altLang="zh-CN" sz="2400" dirty="0">
                <a:latin typeface="宋体" panose="02010600030101010101" pitchFamily="2" charset="-122"/>
                <a:ea typeface="宋体" panose="02010600030101010101" pitchFamily="2" charset="-122"/>
              </a:rPr>
              <a:t>的作用是将两条直线用一个圆弧连接起来。执行</a:t>
            </a:r>
            <a:r>
              <a:rPr lang="en-US" altLang="zh-CN" sz="2400" dirty="0">
                <a:latin typeface="宋体" panose="02010600030101010101" pitchFamily="2" charset="-122"/>
                <a:ea typeface="宋体" panose="02010600030101010101" pitchFamily="2" charset="-122"/>
              </a:rPr>
              <a:t>F</a:t>
            </a:r>
            <a:r>
              <a:rPr lang="zh-CN" altLang="zh-CN" sz="2400" dirty="0">
                <a:latin typeface="宋体" panose="02010600030101010101" pitchFamily="2" charset="-122"/>
                <a:ea typeface="宋体" panose="02010600030101010101" pitchFamily="2" charset="-122"/>
              </a:rPr>
              <a:t>圆角命令，使用圆角命令，必须首先设置圆弧的半径，首次使用圆角命令，默认的半径为</a:t>
            </a:r>
            <a:r>
              <a:rPr lang="en-US" altLang="zh-CN" sz="2400" dirty="0">
                <a:latin typeface="宋体" panose="02010600030101010101" pitchFamily="2" charset="-122"/>
                <a:ea typeface="宋体" panose="02010600030101010101" pitchFamily="2" charset="-122"/>
              </a:rPr>
              <a:t>0</a:t>
            </a:r>
            <a:r>
              <a:rPr lang="zh-CN" altLang="zh-CN" sz="2400" dirty="0">
                <a:latin typeface="宋体" panose="02010600030101010101" pitchFamily="2" charset="-122"/>
                <a:ea typeface="宋体" panose="02010600030101010101" pitchFamily="2" charset="-122"/>
              </a:rPr>
              <a:t>，输入</a:t>
            </a:r>
            <a:r>
              <a:rPr lang="en-US" altLang="zh-CN" sz="2400" dirty="0">
                <a:latin typeface="宋体" panose="02010600030101010101" pitchFamily="2" charset="-122"/>
                <a:ea typeface="宋体" panose="02010600030101010101" pitchFamily="2" charset="-122"/>
              </a:rPr>
              <a:t>R</a:t>
            </a:r>
            <a:r>
              <a:rPr lang="zh-CN" altLang="zh-CN" sz="2400" dirty="0">
                <a:latin typeface="宋体" panose="02010600030101010101" pitchFamily="2" charset="-122"/>
                <a:ea typeface="宋体" panose="02010600030101010101" pitchFamily="2" charset="-122"/>
              </a:rPr>
              <a:t>（半径），确定，输入</a:t>
            </a:r>
            <a:r>
              <a:rPr lang="en-US" altLang="zh-CN" sz="2400" dirty="0">
                <a:latin typeface="宋体" panose="02010600030101010101" pitchFamily="2" charset="-122"/>
                <a:ea typeface="宋体" panose="02010600030101010101" pitchFamily="2" charset="-122"/>
              </a:rPr>
              <a:t>40</a:t>
            </a:r>
            <a:r>
              <a:rPr lang="zh-CN" altLang="zh-CN" sz="2400" dirty="0">
                <a:latin typeface="宋体" panose="02010600030101010101" pitchFamily="2" charset="-122"/>
                <a:ea typeface="宋体" panose="02010600030101010101" pitchFamily="2" charset="-122"/>
              </a:rPr>
              <a:t>，确定，点击如图</a:t>
            </a:r>
            <a:r>
              <a:rPr lang="en-US" altLang="zh-CN" sz="2400" dirty="0">
                <a:latin typeface="宋体" panose="02010600030101010101" pitchFamily="2" charset="-122"/>
                <a:ea typeface="宋体" panose="02010600030101010101" pitchFamily="2" charset="-122"/>
              </a:rPr>
              <a:t>6-78</a:t>
            </a:r>
            <a:r>
              <a:rPr lang="zh-CN" altLang="zh-CN" sz="2400" dirty="0">
                <a:latin typeface="宋体" panose="02010600030101010101" pitchFamily="2" charset="-122"/>
                <a:ea typeface="宋体" panose="02010600030101010101" pitchFamily="2" charset="-122"/>
              </a:rPr>
              <a:t>所示的直线</a:t>
            </a:r>
            <a:r>
              <a:rPr lang="en-US" altLang="zh-CN" sz="2400" dirty="0">
                <a:latin typeface="宋体" panose="02010600030101010101" pitchFamily="2" charset="-122"/>
                <a:ea typeface="宋体" panose="02010600030101010101" pitchFamily="2" charset="-122"/>
              </a:rPr>
              <a:t>1</a:t>
            </a:r>
            <a:r>
              <a:rPr lang="zh-CN" altLang="zh-CN" sz="2400" dirty="0">
                <a:latin typeface="宋体" panose="02010600030101010101" pitchFamily="2" charset="-122"/>
                <a:ea typeface="宋体" panose="02010600030101010101" pitchFamily="2" charset="-122"/>
              </a:rPr>
              <a:t>，再点击直线</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，完成第一个圆角。重复执行命令，将直线</a:t>
            </a:r>
            <a:r>
              <a:rPr lang="en-US" altLang="zh-CN" sz="2400" dirty="0">
                <a:latin typeface="宋体" panose="02010600030101010101" pitchFamily="2" charset="-122"/>
                <a:ea typeface="宋体" panose="02010600030101010101" pitchFamily="2" charset="-122"/>
              </a:rPr>
              <a:t>2</a:t>
            </a:r>
            <a:r>
              <a:rPr lang="zh-CN" altLang="zh-CN" sz="2400" dirty="0">
                <a:latin typeface="宋体" panose="02010600030101010101" pitchFamily="2" charset="-122"/>
                <a:ea typeface="宋体" panose="02010600030101010101" pitchFamily="2" charset="-122"/>
              </a:rPr>
              <a:t>与直线</a:t>
            </a:r>
            <a:r>
              <a:rPr lang="en-US" altLang="zh-CN" sz="2400" dirty="0">
                <a:latin typeface="宋体" panose="02010600030101010101" pitchFamily="2" charset="-122"/>
                <a:ea typeface="宋体" panose="02010600030101010101" pitchFamily="2" charset="-122"/>
              </a:rPr>
              <a:t>3</a:t>
            </a:r>
            <a:r>
              <a:rPr lang="zh-CN" altLang="zh-CN" sz="2400" dirty="0">
                <a:latin typeface="宋体" panose="02010600030101010101" pitchFamily="2" charset="-122"/>
                <a:ea typeface="宋体" panose="02010600030101010101" pitchFamily="2" charset="-122"/>
              </a:rPr>
              <a:t>用圆角连接起来。</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a:p>
          <a:p>
            <a:r>
              <a:rPr lang="en-US" altLang="zh-CN" dirty="0" smtClean="0">
                <a:latin typeface="宋体" panose="02010600030101010101" pitchFamily="2" charset="-122"/>
                <a:ea typeface="宋体" panose="02010600030101010101" pitchFamily="2" charset="-122"/>
              </a:rPr>
              <a:t>                       </a:t>
            </a:r>
            <a:r>
              <a:rPr lang="zh-CN" altLang="zh-CN" dirty="0" smtClean="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6-78  </a:t>
            </a:r>
            <a:r>
              <a:rPr lang="zh-CN" altLang="zh-CN" dirty="0">
                <a:latin typeface="宋体" panose="02010600030101010101" pitchFamily="2" charset="-122"/>
                <a:ea typeface="宋体" panose="02010600030101010101" pitchFamily="2" charset="-122"/>
              </a:rPr>
              <a:t>圆角命令</a:t>
            </a:r>
          </a:p>
          <a:p>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443" y="3449615"/>
            <a:ext cx="6921218" cy="2426760"/>
          </a:xfrm>
          <a:prstGeom prst="rect">
            <a:avLst/>
          </a:prstGeom>
        </p:spPr>
      </p:pic>
    </p:spTree>
    <p:extLst>
      <p:ext uri="{BB962C8B-B14F-4D97-AF65-F5344CB8AC3E}">
        <p14:creationId xmlns:p14="http://schemas.microsoft.com/office/powerpoint/2010/main" val="23206992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710</TotalTime>
  <Words>11443</Words>
  <Application>Microsoft Office PowerPoint</Application>
  <PresentationFormat>全屏显示(4:3)</PresentationFormat>
  <Paragraphs>1559</Paragraphs>
  <Slides>136</Slides>
  <Notes>0</Notes>
  <HiddenSlides>0</HiddenSlides>
  <MMClips>0</MMClips>
  <ScaleCrop>false</ScaleCrop>
  <HeadingPairs>
    <vt:vector size="4" baseType="variant">
      <vt:variant>
        <vt:lpstr>主题</vt:lpstr>
      </vt:variant>
      <vt:variant>
        <vt:i4>1</vt:i4>
      </vt:variant>
      <vt:variant>
        <vt:lpstr>幻灯片标题</vt:lpstr>
      </vt:variant>
      <vt:variant>
        <vt:i4>136</vt:i4>
      </vt:variant>
    </vt:vector>
  </HeadingPairs>
  <TitlesOfParts>
    <vt:vector size="137" baseType="lpstr">
      <vt:lpstr>夏至</vt:lpstr>
      <vt:lpstr>第六章  室内AutoCAD         功能深入讲解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图6-29  块定义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xbany</cp:lastModifiedBy>
  <cp:revision>68</cp:revision>
  <dcterms:created xsi:type="dcterms:W3CDTF">2018-04-09T11:51:30Z</dcterms:created>
  <dcterms:modified xsi:type="dcterms:W3CDTF">2018-04-26T14:57:17Z</dcterms:modified>
</cp:coreProperties>
</file>