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0"/>
  </p:notes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6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DBD5-FF6F-4F1F-AF78-B518D2CD17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C2A10-E97F-46DF-9873-696D05EB3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DBD5-FF6F-4F1F-AF78-B518D2CD17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C2A10-E97F-46DF-9873-696D05EB3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1010" y="1825625"/>
            <a:ext cx="10515600" cy="1325563"/>
          </a:xfrm>
        </p:spPr>
        <p:txBody>
          <a:bodyPr/>
          <a:p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第四章 编辑图形基本命令讲解(一)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4360" y="4191635"/>
            <a:ext cx="9489440" cy="1985645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" name="图片 11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3102610" y="363855"/>
            <a:ext cx="6444615" cy="2090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849755" y="2454275"/>
            <a:ext cx="969645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 algn="l"/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4-7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延伸修剪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如果只是用延伸命令和修剪命令能实现吗？如图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4-7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所示，执行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EX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延伸命令，选择线段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，确定，输入“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（边）”，确定，如图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4-8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所示，默认为不延伸，先不做更改，直接确定，选择要延伸的对象，选择线段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，确定，会发现线段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并没有延伸到线段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上，原因是线段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的延长线与线段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并无交点，边选项中不延伸是指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指定对象只延伸到在与其实际相交的边界对象。再次执行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EX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延伸命令，选择线段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，确定，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选择“边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E”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，选择延伸，确定，再选择要延伸的对象，选择线段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，确定，会发现线段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延伸到与线段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延长线的交点处，          如图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5-42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所示。边选项中延伸是指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指定对象延伸到在与其实际相交的边界对象的延长线上。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645920" y="551815"/>
            <a:ext cx="9707880" cy="5558790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仔细观察和比较延伸和修剪命令，会发现在执行延伸命令时，提示行有提示“选择要延伸的对象，或按住“Shift” 键选择要修剪的对象，或”，而在执行修剪命令时也有提示“选择要修剪的对象，或按住“Shift”键选择要延伸的对象，或”。这就是说明这两个命令可以相互通用，延伸命令可以修剪，只需要在选择对象时按住“Shift”键，修剪命令也可以延伸，也是在选择对象时按住“Shift”键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图4-8延伸选项中的“边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5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6840" y="3043555"/>
            <a:ext cx="6878320" cy="17151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661160" y="649605"/>
            <a:ext cx="9707880" cy="5558790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4.2.2 打断 BR (Break)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打断图形分为两种方式，分别是打断与打断于点。下面分别介绍这两种打断方式。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1.打断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执行“L”命令，画一条长为1000的线段，然后执行“BR”命令或者单击图标（图标位置在修改面板中），选择该线段，根据命令提示行按F键选择第一点，如图4-9所示，然后在需要的位置确定第二点，这样第一点与第二点之间的线段就被打断，如图4-10所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图4-9                                    图4-10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2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8195" y="3954780"/>
            <a:ext cx="3789680" cy="12344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3410" y="3954780"/>
            <a:ext cx="3804920" cy="1149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580515" y="765175"/>
            <a:ext cx="9758045" cy="5558790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2.打断于点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依旧以一条长为1000的线段为例，单击图标（图标位置在修改面板中），在需要将线段打断的地方选择线段，如图4-11所示，单击鼠标左键确定，这样就把该线段分成了两条线段（注意两条线段中间没有缝隙），如图4-12所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图4-11                                  图4-12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注意：在打断命令过程中，如果不根据命令提示行执行“F”命令，直接选择线段的话，那么选择集所在的位置就为打断的第一点，该位置为打断的大约位置。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8155" y="2844800"/>
            <a:ext cx="4126230" cy="723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1040" y="2725420"/>
            <a:ext cx="3746500" cy="96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22120" y="734060"/>
            <a:ext cx="9631680" cy="5376545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4.2.3 合并 J (Join)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合并是将图形对象合并为一个整体，与上一节讲的打断是相反的功能。它可以合并多个对象，包括直线、圆弧、多线段、样条曲线等。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下面以合并直线为例，讲解合并的命令步骤。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画两条长各为500的线段（注意这两条线段为同一水平线）,如图4-13所示，然后执行“J”命令或者单击图标，选择这两条线段按空格确定，该两条线段与之间的缝隙就被合为一条线段，如图4-14所示。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图4-13                               图4-14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5970" y="3648710"/>
            <a:ext cx="4000500" cy="1319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985" y="3648710"/>
            <a:ext cx="3810000" cy="1331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599565" y="551815"/>
            <a:ext cx="9754235" cy="5558790"/>
          </a:xfrm>
        </p:spPr>
        <p:txBody>
          <a:bodyPr>
            <a:normAutofit lnSpcReduction="10000"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4.2.4 倒角CHA (Chamfer)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倒角命令可以倒角直线、多段线、射线和构造线。用矩形命令绘制一个1500x2000的矩形，如图4-15所示，输入“CHA”倒角命令，确定，输入“D”（距离），确定，给定第一段倒角距离，比如500，确定，再给定第二段倒角距离，默认也是500，改为1000，确定，然后按顺序分别选择需要倒角的两条边1和2，确定，得到如图4-16所示图形。需要注意的是，两个倒角距离的和应不大于矩形短边的边长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图4-15原图                           图4-16倒角完成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3331845"/>
            <a:ext cx="2682875" cy="17786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4413" y="3331845"/>
            <a:ext cx="2279015" cy="1918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53235" y="551815"/>
            <a:ext cx="9600565" cy="5558790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倒角的另一个作用就是可以将两条不平行的线段延伸至相交。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执行“CHA”倒角命令，确定，输入“D”，指定第一段倒角距离为0，指定第二段倒角距离为0（如果默认为0，可以不进行设置），然后选择线段1，再选择线段2，就可以得到1’和2’的图案。同样的方法可以连接线段3和4，如图4-17所示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                图4-17倒角相交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28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955" y="2908300"/>
            <a:ext cx="8608060" cy="1791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24025" y="746125"/>
            <a:ext cx="9629775" cy="5364480"/>
          </a:xfrm>
        </p:spPr>
        <p:txBody>
          <a:bodyPr>
            <a:normAutofit lnSpcReduction="10000"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4.2.5 圆角 F (Fillet)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圆角命令可以对圆弧、圆、椭圆、椭圆弧、直线、多段线、射线、样条曲线和构造线执行圆角操作。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执行矩形命令，绘制一个如图4-15所示的矩形，执行“F”圆角命令，确定，输入“R”（半径），确定，给定圆角半径，比如500，确定，然后选择两条相交边，完成如图4-18所示的图形。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图4-18倒圆角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7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3915" y="2894965"/>
            <a:ext cx="2884170" cy="21488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693545" y="551815"/>
            <a:ext cx="9660255" cy="6309360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圆角的另一个作用就是可以将两条不平行的线段延伸至相交。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如图4-17所示，执行“F”圆角命令，确定，输入R，指定半径为0（如果默认半径为0，可以不进行设置），然后选择线段1，再选择线段2，就可以得到1’和2’的图案。同样的方法可以连接线段3和4，如图4-17所示。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4.2.6 填充 H （Hatch）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（1）拼花图案的绘制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图4-19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       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9" name="图片 26" descr="说明: 快照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4045" y="3865880"/>
            <a:ext cx="2308860" cy="23710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68475" y="762000"/>
            <a:ext cx="9585325" cy="5348605"/>
          </a:xfrm>
        </p:spPr>
        <p:txBody>
          <a:bodyPr>
            <a:normAutofit lnSpcReduction="20000"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【学习目的】通过绘制此图形简单学习一下“H”（Hatch）填充命令与对象捕捉功能。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第一步，使用坐标输入的方式绘制一个边长2000的正方形。执行“L”直线命令，点击任意点，确保动态输入开启，输入（2000,0），确定，（2000,2000），确定，（0,2000），确定，C（闭合）。绘制完成之后可能会出现找不到图形的情况，或者图形不能全部显示。此时，需要使用2.4节讲解的视图缩放命令，双击中间滚轮，或使用Z(E)命令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【命令步骤】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命令: L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LINE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指定第一个点: （空格）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指定下一点或 [放弃(U)]: 2000（空格）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指定下一点或 [放弃(U)]: 2000（空格）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指定下一点或 [闭合(C)/放弃(U)]: 2000（空格）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1706245" y="1042670"/>
            <a:ext cx="9647555" cy="5558790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【学习提示】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本章主要介绍图形的选择，图形的修改以及填充等命令，对图形进行调整与完善，提高作图的速度与质量。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4.1选择图形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AutoCAD绘制命令作出的图形并不是每次都能直接达到要求，大多情况下需要再对图形对象进行修改编辑，比如复制、移动等，而执行编辑修改的关键就在于怎样选择图形对象进行编辑。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通常选择对象的方式有五种：点选、窗口选择、交叉窗口选择、圈围与圈交、栏选和ALL全选。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84350" y="732155"/>
            <a:ext cx="9569450" cy="5378450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指定下一点或 [闭合(C)/放弃(U)]: C（空格）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命令: Z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ZOOM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指定窗口的角点，输入比例因子 (nX 或 nXP)，或者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[全部(A)/中心(C)/动态(D)/范围(E)/上一个(P)/比例(S)/窗口(W)/对象(O)] &lt;实时&gt;: A（空格）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第二步，执行“L”命令绘制直线，按〈F3〉键，或点击状态栏上的，使其显示为蓝色，代表“对象捕捉”处于打开状态，将鼠标移动到如图4-20（a）点1附近，并没有出现任何变化，这是因为AutoCAD默认的对象捕捉点中不含有中点，需要进行设置，将鼠标移动到状态栏的对象捕捉按钮处，单击鼠标右键，弹出对象捕捉设置快捷窗口，如图4-20（c）所示，默认开启的对象捕捉点前面有一个蓝色的方框，找到中点单击即可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" name="图片 28" descr="说明: 快照21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2248535" y="633095"/>
            <a:ext cx="1978025" cy="1957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" name="图片 29" descr="说明: 快照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465" y="743585"/>
            <a:ext cx="1702435" cy="17354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1840" y="633095"/>
            <a:ext cx="1975485" cy="3891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612140" y="2791460"/>
            <a:ext cx="64801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66950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                （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105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071485" y="4788535"/>
            <a:ext cx="25755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1955800" y="5187315"/>
            <a:ext cx="8908415" cy="1137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/>
            <a:r>
              <a:rPr lang="en-US" altLang="zh-CN" sz="9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4-20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连续捕捉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四个中点，绘制直线。得到如图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4-20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）所示的图形</a:t>
            </a:r>
            <a:endParaRPr lang="zh-CN" altLang="en-US"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53870" y="896620"/>
            <a:ext cx="9585325" cy="5558790"/>
          </a:xfrm>
        </p:spPr>
        <p:txBody>
          <a:bodyPr>
            <a:normAutofit lnSpcReduction="20000"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【命令步骤】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命令: L LINE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指定第一个点: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指定下一点或 [放弃(U)]: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指定下一点或 [放弃(U)]: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指定下一点或 [闭合(C)/放弃(U)]: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指定下一点或 [闭合(C)/放弃(U)]: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指定下一点或 [闭合(C)/放弃(U)]: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第二步，实体填充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执行“H”填充命令，此时选项卡自动进入“图案填充创建”选项卡，如图4-21所示，执行第一步，调整填充的类型，在1处更改填充的类型为实体，第二步选择填充边界，选择填充边界的方式有两种，第一种添加内部拾取点的方式，第二种是选择边界图案的方式，默认为添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663700" y="492125"/>
            <a:ext cx="9690100" cy="6114415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加拾取点的方式，可以在2处单击，也可不做任何操作，鼠标回到绘图区域，放置到图形的中心位置，停留三秒钟后会自动产生预览，点击鼠标左键表示确定，空格确定或点击3处的关闭图案填充创建按钮即可退出填充命令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图4-21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第三步，图案填充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执行“H”填充命令，确定，如图4-22所示。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图4-22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" name="图片 32" descr="说明: 快照120"/>
          <p:cNvPicPr>
            <a:picLocks noChangeAspect="1"/>
          </p:cNvPicPr>
          <p:nvPr/>
        </p:nvPicPr>
        <p:blipFill>
          <a:blip r:embed="rId1"/>
          <a:srcRect t="14876"/>
          <a:stretch>
            <a:fillRect/>
          </a:stretch>
        </p:blipFill>
        <p:spPr>
          <a:xfrm>
            <a:off x="2291080" y="2141855"/>
            <a:ext cx="8040370" cy="1163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33" descr="说明: 快照121"/>
          <p:cNvPicPr>
            <a:picLocks noChangeAspect="1"/>
          </p:cNvPicPr>
          <p:nvPr/>
        </p:nvPicPr>
        <p:blipFill>
          <a:blip r:embed="rId2"/>
          <a:srcRect t="18648"/>
          <a:stretch>
            <a:fillRect/>
          </a:stretch>
        </p:blipFill>
        <p:spPr>
          <a:xfrm>
            <a:off x="2291080" y="4792345"/>
            <a:ext cx="8041005" cy="10845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08785" y="1061720"/>
            <a:ext cx="9645015" cy="5048885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1、更改填充类型为图案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2、在图示2处选择图案的填充样式，可以点击图案面板右侧的进行逐行浏览图案样式，也可以点击，在弹出大窗口中选择图案，如图4-23所示。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图4-23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" name="图片 36" descr="说明: 快照28"/>
          <p:cNvPicPr>
            <a:picLocks noChangeAspect="1"/>
          </p:cNvPicPr>
          <p:nvPr/>
        </p:nvPicPr>
        <p:blipFill>
          <a:blip r:embed="rId1"/>
          <a:srcRect t="7028" b="-2"/>
          <a:stretch>
            <a:fillRect/>
          </a:stretch>
        </p:blipFill>
        <p:spPr>
          <a:xfrm>
            <a:off x="3045460" y="2976245"/>
            <a:ext cx="6400165" cy="16554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814195" y="1076960"/>
            <a:ext cx="9539605" cy="5033645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3、预览图案，这时仍然使用添加拾取点的方式，直接将鼠标移动到图形左上角位置，停留片刻，显示预览，如图4-24所示，图案填充太稀，这是由于比例不合适造成的。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图4-24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图片 37" descr="说明: 快照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5360" y="2399665"/>
            <a:ext cx="2621280" cy="238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83715" y="1511935"/>
            <a:ext cx="9570085" cy="4598670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、调整比例与角度，在图4-22所示4区域，将填充比例更改为30，回车确定，回到绘图区域，继续预览图形，合适后，单击鼠标左键表示选中填充区域。（在此区域还有角度调整的选项，在需要时，可以调整填充的角度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修改完成比例之后，光标在输入框中处于激活状态，鼠标不能直接恢复到绘图区域的十字光标状态，按回车（这里不能按空格）表示输入完成。在以后的学习中，还会遇到类似的情况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5、空格确定或点击5处的关闭图案填充创建按钮即可退出填充命令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6、重复执行以上操作，完成其余图案的填充。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844040" y="716280"/>
            <a:ext cx="9509760" cy="5904865"/>
          </a:xfrm>
        </p:spPr>
        <p:txBody>
          <a:bodyPr>
            <a:normAutofit lnSpcReduction="10000"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（2）上一节讲了拼花图案的制作，通过填充不同的图案，制作拼花图案。接下来，对填充命令H（Hatch）进行部分深入讲解：填充关联和孤岛检测。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1、填充关联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执行Rec矩形命令，确定，绘制一个600x800的矩形，执行H填充命令，如图4-25所示，会发现在Ribbon功能区的面板上有填充图形的多个选项，这时候“关联”选项是打开的，点击将其关闭，然后拾取矩形内的任意一点，将其填充，如图4-26所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图4-25绘制矩形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1855" y="3708400"/>
            <a:ext cx="5669915" cy="17697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40"/>
          <p:cNvPicPr>
            <a:picLocks noChangeAspect="1"/>
          </p:cNvPicPr>
          <p:nvPr>
            <p:ph sz="quarter" idx="13"/>
          </p:nvPr>
        </p:nvPicPr>
        <p:blipFill>
          <a:blip r:embed="rId1"/>
          <a:srcRect l="9927" t="12860" r="10931" b="12825"/>
          <a:stretch>
            <a:fillRect/>
          </a:stretch>
        </p:blipFill>
        <p:spPr>
          <a:xfrm>
            <a:off x="2120900" y="592455"/>
            <a:ext cx="3505200" cy="2562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1934845" y="3387725"/>
            <a:ext cx="91789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 algn="l"/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4-26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填充                    图4-27选择边框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选择之前绘制的矩形，如图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4-27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所示，点击其右上角点，移动鼠标，如图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4-28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所示，点击周围任意一点，松开鼠标，会发现之前绘制的矩形已经变形了，而之前填充的图案还是原样，如图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4-29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所示，这是因为填充的图案和图形未进行关联。</a:t>
            </a:r>
            <a:endParaRPr lang="zh-CN" altLang="en-US" sz="2400"/>
          </a:p>
        </p:txBody>
      </p:sp>
      <p:pic>
        <p:nvPicPr>
          <p:cNvPr id="14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3333" y="1060768"/>
            <a:ext cx="4219575" cy="195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42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2619375" y="1256665"/>
            <a:ext cx="3455670" cy="3140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320" y="1402080"/>
            <a:ext cx="3646805" cy="2850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898525" y="4864735"/>
            <a:ext cx="95688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885950" algn="l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4-28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修改边框                         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4-29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修改后</a:t>
            </a:r>
            <a:endParaRPr lang="zh-CN" altLang="en-US" sz="2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67205" y="983615"/>
            <a:ext cx="9586595" cy="5558790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4.1.1点选对象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在AutoCAD中输入某一个修改编辑命令执行，比如“E”（Erase删除）命令，系统提示选择对象时，我们会发现十字光标就变成了拾取框，鼠标左键直接单击需要修改编辑的对象后，被选中的对象会变成虚线图形。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4.1.2窗口选择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如图4-1所示，可以先点击左侧的1点，再单击右侧的2点，窗口以实线显示，这样只需要点击两次鼠标整个圆桌就被选中了。这种选择方式被称为窗口选择。但是注意两点内容，1、点击的第一点一定是在左侧，2、所有的物体都要包含在窗口之内。如果有物体没有包含在窗口之内则这个物体是不能被选中的，如图4-2所示，右侧的两个圆凳不能被选中，这种从左往右选择对象的方式被称为“窗口”选择方式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24025" y="551815"/>
            <a:ext cx="9629775" cy="5558790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再次执行Rec矩形命令，绘制一个600x800的矩形，执行H填充命令，打开Ribbon功能区的面板上的关联选项，如图4-30所示，点击拾取刚绘制的矩形内任意一点，对矩形进行关联填充，如图4-31所示，选中矩形，点击其右上角点，移动鼠标至空白处任意位置点击，如图4-32所示，矩形形状变了，其内部的填充形状也跟随外部的矩形形状变化而变化，多次改变矩形形状，其内部的填充图案始终与其关联，随之改变，如图4-33，4-34所示。这就是关联填充，关联的图案填充或填充在用户修改其边界对象时将会更新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图4-30填充棉板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图片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6665" y="3527425"/>
            <a:ext cx="7807325" cy="1408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45"/>
          <p:cNvPicPr>
            <a:picLocks noChangeAspect="1"/>
          </p:cNvPicPr>
          <p:nvPr>
            <p:ph sz="quarter" idx="13"/>
          </p:nvPr>
        </p:nvPicPr>
        <p:blipFill>
          <a:blip r:embed="rId1"/>
          <a:srcRect l="1701" t="14548" r="3748" b="6808"/>
          <a:stretch>
            <a:fillRect/>
          </a:stretch>
        </p:blipFill>
        <p:spPr>
          <a:xfrm>
            <a:off x="1717040" y="622300"/>
            <a:ext cx="4363085" cy="2098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46"/>
          <p:cNvPicPr>
            <a:picLocks noChangeAspect="1"/>
          </p:cNvPicPr>
          <p:nvPr/>
        </p:nvPicPr>
        <p:blipFill>
          <a:blip r:embed="rId2"/>
          <a:srcRect t="10657"/>
          <a:stretch>
            <a:fillRect/>
          </a:stretch>
        </p:blipFill>
        <p:spPr>
          <a:xfrm>
            <a:off x="7047865" y="622300"/>
            <a:ext cx="4242435" cy="2103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1539240" y="2869565"/>
            <a:ext cx="958405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 algn="ctr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4-31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修改边界                         图4-32修改后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9460" y="3570605"/>
            <a:ext cx="3738245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9775" y="3570605"/>
            <a:ext cx="4158615" cy="1740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28825" y="5491480"/>
            <a:ext cx="89592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 algn="ctr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4-33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修改后                         图4-34修改后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24025" y="821690"/>
            <a:ext cx="9629775" cy="5979160"/>
          </a:xfrm>
        </p:spPr>
        <p:txBody>
          <a:bodyPr>
            <a:normAutofit lnSpcReduction="10000"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2、孤岛检测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在进行图形填充命令时经常会遇到“孤岛检测”的问题，位于图案填充边界内的封闭区域或文字对象将视为孤岛。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利用之前学的矩形和圆的命令，绘制如图4-35所示的图形，连续复制三个。执行H填充命令，点击Ribbon功能区填充面板上“选项”的下拉按钮，找到“孤岛检测”，选择“普通孤岛检测”，如图4-36所示，然后拾取第一个图形最外面矩形内部一点，如图4-37所示，确定，完成填充，如图4-38所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                   图4-35图形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图片 49"/>
          <p:cNvPicPr>
            <a:picLocks noChangeAspect="1"/>
          </p:cNvPicPr>
          <p:nvPr/>
        </p:nvPicPr>
        <p:blipFill>
          <a:blip r:embed="rId1"/>
          <a:srcRect r="3813" b="8282"/>
          <a:stretch>
            <a:fillRect/>
          </a:stretch>
        </p:blipFill>
        <p:spPr>
          <a:xfrm>
            <a:off x="3603625" y="3561080"/>
            <a:ext cx="4394200" cy="197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0"/>
          <p:cNvPicPr>
            <a:picLocks noChangeAspect="1"/>
          </p:cNvPicPr>
          <p:nvPr>
            <p:ph sz="quarter" idx="13"/>
          </p:nvPr>
        </p:nvPicPr>
        <p:blipFill>
          <a:blip r:embed="rId1"/>
          <a:srcRect t="1656"/>
          <a:stretch>
            <a:fillRect/>
          </a:stretch>
        </p:blipFill>
        <p:spPr>
          <a:xfrm>
            <a:off x="1934845" y="710565"/>
            <a:ext cx="5377180" cy="2388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845" y="3830320"/>
            <a:ext cx="5376545" cy="2320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7311390" y="2576830"/>
            <a:ext cx="40894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 algn="ctr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4-36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普通孤岛检测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6621145" y="520636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28600" algn="ctr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4-37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拾取填充</a:t>
            </a:r>
            <a:endParaRPr lang="zh-CN" altLang="en-US" sz="20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52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4076065" y="780415"/>
            <a:ext cx="4819650" cy="224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1755140" y="3195955"/>
            <a:ext cx="9552305" cy="2614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 algn="ctr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4-38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填充完成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再次执行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填充命令，点击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Ribbon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功能区填充面板上“选项”的下拉按钮，找到“孤岛检测”，选择“外部孤岛检测”，拾取第二个图形中最外面矩形内部一点，确定，完成填充，如图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4-39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所示。再次填充第三个图形，选择“忽略孤岛检测”，拾取点，填充，如图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4-40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所示；继续填充第四个图形，选择“无孤岛检测”，拾取点，填充，如图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4-41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</a:t>
            </a:r>
            <a:r>
              <a:rPr lang="zh-CN" altLang="en-US" sz="105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53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2303780" y="1025525"/>
            <a:ext cx="4895850" cy="2207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6393815" y="268351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4-39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无孤岛检测</a:t>
            </a:r>
            <a:endParaRPr lang="zh-CN" altLang="en-US" sz="2000"/>
          </a:p>
        </p:txBody>
      </p:sp>
      <p:pic>
        <p:nvPicPr>
          <p:cNvPr id="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625" y="3624580"/>
            <a:ext cx="5090160" cy="2326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820660" y="525145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4-40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拾取填充</a:t>
            </a:r>
            <a:endParaRPr lang="zh-CN" altLang="en-US" sz="20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" name="图片 55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3940810" y="1036955"/>
            <a:ext cx="4043045" cy="181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3331845" y="307975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4-41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填充完成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1767840" y="3752850"/>
            <a:ext cx="97193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4-42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所示，用四种孤岛检测方式填充时有不同的效果。使用“普通孤岛检测”时，如果在指定图形的内部拾取点，则孤岛保持为不进行图案填充，而孤岛内的孤岛将进行图案填充；使用“外部孤岛检测”时，如果在指定图形的内部拾取点，则孤岛保持为不进行图案填充，孤岛内的孤岛也不进行图案填充；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56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3689985" y="2529205"/>
            <a:ext cx="3101975" cy="3653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203440" y="5109845"/>
            <a:ext cx="28448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4-42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分别对比</a:t>
            </a:r>
            <a:endParaRPr lang="zh-CN" altLang="en-US" sz="2000"/>
          </a:p>
        </p:txBody>
      </p:sp>
      <p:sp>
        <p:nvSpPr>
          <p:cNvPr id="6" name="文本框 5"/>
          <p:cNvSpPr txBox="1"/>
          <p:nvPr/>
        </p:nvSpPr>
        <p:spPr>
          <a:xfrm>
            <a:off x="1873885" y="1005840"/>
            <a:ext cx="89052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使用“忽略孤岛检测”和“无孤岛检测”时，如果在指定图形的内部拾取点，则孤岛也进行图案填充，孤岛内的孤岛同样进行图案填充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3"/>
          <p:cNvPicPr>
            <a:picLocks noChangeAspect="1"/>
          </p:cNvPicPr>
          <p:nvPr>
            <p:ph sz="quarter" idx="13"/>
          </p:nvPr>
        </p:nvPicPr>
        <p:blipFill>
          <a:blip r:embed="rId1"/>
          <a:srcRect l="3629" t="3117" r="8260" b="10243"/>
          <a:stretch>
            <a:fillRect/>
          </a:stretch>
        </p:blipFill>
        <p:spPr>
          <a:xfrm>
            <a:off x="1447165" y="479425"/>
            <a:ext cx="2805430" cy="2332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835" y="479425"/>
            <a:ext cx="2713355" cy="2366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1825" y="565150"/>
            <a:ext cx="2509520" cy="2280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628140" y="2971165"/>
            <a:ext cx="9516110" cy="2430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4-1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窗口选择       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4-1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窗口选择              图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4-1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交叉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窗口选择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endParaRPr lang="zh-CN" altLang="en-US" sz="2000"/>
          </a:p>
          <a:p>
            <a:pPr indent="0"/>
            <a:endParaRPr lang="zh-CN" altLang="en-US" sz="2000"/>
          </a:p>
          <a:p>
            <a:pPr indent="0"/>
            <a:endParaRPr lang="zh-CN" altLang="en-US" sz="2000"/>
          </a:p>
          <a:p>
            <a:pPr indent="0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4.1.3交叉窗口选择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如果从右边向左边选择，窗口以虚线显示，如图4-3所示，所有的物体均能被选中，这种选择方式称之为“交叉窗口”选择。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06245" y="551815"/>
            <a:ext cx="9647555" cy="5558790"/>
          </a:xfrm>
        </p:spPr>
        <p:txBody>
          <a:bodyPr>
            <a:normAutofit lnSpcReduction="10000"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4.1.4圈围与圈交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与AutoCAD之前的版本不同的是，AutoCAD 2016增加了圈围与圈交选择， 圈围与圈交是一种多边形窗口选择方式，与窗口选择对象的方式类似，不同的是圈围与圈交方式可以构造任意形状的多边形。这里就不再具体描述，用户可以根据自己的需要进行操作。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在AutoCAD 2016中，按住鼠标左键不动，即可由圈围命令切换至圈选命令。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圈围方法可以构造任意形状的多边形，完全包含在多边形区域内的对象才会被选中。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4.1.5栏选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栏选是选择与选择栏相交的所有对象。选择栏是一系列临时线段，它们是用两个或多个栏选点指定的。选择栏不构成闭合环。选择步骤是首先在“选择对象”提示下，输入F（栏选），然后指定若干点创建经过要选择对象的选择栏，再按 Enter 键或空格键完成选择。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22755" y="779780"/>
            <a:ext cx="9738360" cy="5330825"/>
          </a:xfrm>
        </p:spPr>
        <p:txBody>
          <a:bodyPr>
            <a:normAutofit lnSpcReduction="10000"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例如在CAD绘图区绘制任意图形，执行“CO”复制命令，如图4-4（a）所示，提示选择对象，键盘输入F，确定，如图4-4（b）所示，提示指定第一个栏选点，点击所要选择对象附近一点，开始栏选，当绘制的虚线选择栏经过所有想要选择的对象时，如图4-4（c）所示，键盘输入Enter或空格键确定，会发现已经选择了选择栏经过的所有图形。再继续进行复制操作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图4-4（a）栏选       图4-4（b）栏选         图4-4（c）栏选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5435" y="2943225"/>
            <a:ext cx="2122170" cy="17894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3315" y="2826703"/>
            <a:ext cx="2020570" cy="19056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968" y="2875915"/>
            <a:ext cx="2379345" cy="1808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554480" y="688340"/>
            <a:ext cx="9799320" cy="5422265"/>
          </a:xfrm>
        </p:spPr>
        <p:txBody>
          <a:bodyPr>
            <a:normAutofit lnSpcReduction="10000"/>
          </a:bodyPr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4.1.6 ALL全选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ALL全选是在选择时键盘输入ALL，将工作区内的所有图形全部选中，如图4-5所示，执行“CO”复制命令，确定，提示选择对象，键盘输入ALL，确定，将工作区所有图形全部选中，再进行其他操作。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图4-5 All全选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49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4020" y="2130425"/>
            <a:ext cx="3529965" cy="2816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797685" y="993140"/>
            <a:ext cx="9556115" cy="5117465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4.2修改图形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4.2.1 修剪 TR（Trim）与延伸EX（Extend）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延伸“EX”与修剪“TR”的操作方法相同。可以延伸对象，使它们精确地延伸至由其他对象定义的边界边。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下面通过一组实例来练习这两个命令，如图4-6所示，将左侧两组直线“相交”起来。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如图4-6所示的线段2延伸后可以直接与线段1相交，所以可以执行延伸命令，让线段2与线段1延伸相交，再执行剪切。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命令行输入EX延伸命令，确定，选择延伸到的边界，这里选择线段1，确定，然后鼠标左键单击需要延伸的线段2（注意单击的位置要靠近延伸的一侧）。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" name="图片 10"/>
          <p:cNvPicPr>
            <a:picLocks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1894205" y="951865"/>
            <a:ext cx="9486900" cy="2119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002155" y="3391535"/>
            <a:ext cx="9026525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76225" algn="ctr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4-6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线段相交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6225" algn="ctr"/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76225" algn="l"/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线段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如果延伸某一条线段无法直接相交，如果要使用延伸命，那么必须再做一条辅助线，如图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4-7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所示，然后再执行“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EX”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延伸命令，再执行“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TR”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剪切后得到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3’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4’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相交的结果。 </a:t>
            </a:r>
            <a:endParaRPr lang="zh-CN" altLang="en-US" sz="24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6943</Words>
  <Application>WPS 演示</Application>
  <PresentationFormat>宽屏</PresentationFormat>
  <Paragraphs>286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3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方正兰亭超细黑简体</vt:lpstr>
      <vt:lpstr>隶书</vt:lpstr>
      <vt:lpstr>楷体</vt:lpstr>
      <vt:lpstr>方正舒体</vt:lpstr>
      <vt:lpstr>幼圆</vt:lpstr>
      <vt:lpstr>仿宋</vt:lpstr>
      <vt:lpstr>华文中宋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一只放空的流氓兔</cp:lastModifiedBy>
  <cp:revision>4</cp:revision>
  <dcterms:created xsi:type="dcterms:W3CDTF">2018-03-01T02:03:00Z</dcterms:created>
  <dcterms:modified xsi:type="dcterms:W3CDTF">2018-04-23T14:20:05Z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