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63" r:id="rId5"/>
    <p:sldId id="260" r:id="rId6"/>
    <p:sldId id="259" r:id="rId7"/>
    <p:sldId id="318" r:id="rId8"/>
    <p:sldId id="320" r:id="rId9"/>
    <p:sldId id="321" r:id="rId10"/>
    <p:sldId id="268" r:id="rId11"/>
    <p:sldId id="322" r:id="rId12"/>
    <p:sldId id="323" r:id="rId13"/>
    <p:sldId id="324" r:id="rId14"/>
    <p:sldId id="325" r:id="rId15"/>
    <p:sldId id="266" r:id="rId16"/>
    <p:sldId id="326" r:id="rId17"/>
    <p:sldId id="327" r:id="rId18"/>
    <p:sldId id="265" r:id="rId19"/>
    <p:sldId id="328" r:id="rId20"/>
    <p:sldId id="329" r:id="rId21"/>
    <p:sldId id="273" r:id="rId22"/>
    <p:sldId id="330" r:id="rId23"/>
    <p:sldId id="331" r:id="rId24"/>
    <p:sldId id="272" r:id="rId25"/>
    <p:sldId id="271" r:id="rId26"/>
    <p:sldId id="337" r:id="rId27"/>
    <p:sldId id="270" r:id="rId28"/>
    <p:sldId id="338" r:id="rId29"/>
    <p:sldId id="332" r:id="rId30"/>
    <p:sldId id="339" r:id="rId31"/>
    <p:sldId id="269" r:id="rId32"/>
    <p:sldId id="334" r:id="rId33"/>
    <p:sldId id="333" r:id="rId34"/>
    <p:sldId id="282" r:id="rId35"/>
    <p:sldId id="283" r:id="rId36"/>
    <p:sldId id="284" r:id="rId37"/>
    <p:sldId id="285" r:id="rId38"/>
    <p:sldId id="286" r:id="rId39"/>
    <p:sldId id="335" r:id="rId40"/>
    <p:sldId id="336" r:id="rId41"/>
    <p:sldId id="287" r:id="rId42"/>
    <p:sldId id="290" r:id="rId43"/>
    <p:sldId id="297" r:id="rId4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628" autoAdjust="0"/>
  </p:normalViewPr>
  <p:slideViewPr>
    <p:cSldViewPr>
      <p:cViewPr varScale="1">
        <p:scale>
          <a:sx n="67" d="100"/>
          <a:sy n="67" d="100"/>
        </p:scale>
        <p:origin x="-1476" y="-102"/>
      </p:cViewPr>
      <p:guideLst>
        <p:guide orient="horz" pos="2144"/>
        <p:guide pos="288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2" name="副标题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305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FDAA5-9E90-4916-81FC-070AD2EDA271}" type="datetimeFigureOut">
              <a:rPr lang="zh-CN" altLang="en-US" smtClean="0"/>
              <a:t>2018/4/26</a:t>
            </a:fld>
            <a:endParaRPr lang="zh-CN" altLang="en-US"/>
          </a:p>
        </p:txBody>
      </p:sp>
      <p:sp>
        <p:nvSpPr>
          <p:cNvPr id="20" name="页脚占位符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B1EDD-B01D-420F-ADFB-44643F74C20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椭圆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FDAA5-9E90-4916-81FC-070AD2EDA271}" type="datetimeFigureOut">
              <a:rPr lang="zh-CN" altLang="en-US" smtClean="0"/>
              <a:t>2018/4/26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B1EDD-B01D-420F-ADFB-44643F74C2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FDAA5-9E90-4916-81FC-070AD2EDA271}" type="datetimeFigureOut">
              <a:rPr lang="zh-CN" altLang="en-US" smtClean="0"/>
              <a:t>2018/4/26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B1EDD-B01D-420F-ADFB-44643F74C2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FDAA5-9E90-4916-81FC-070AD2EDA271}" type="datetimeFigureOut">
              <a:rPr lang="zh-CN" altLang="en-US" smtClean="0"/>
              <a:t>2018/4/26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B1EDD-B01D-420F-ADFB-44643F74C2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415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FDAA5-9E90-4916-81FC-070AD2EDA271}" type="datetimeFigureOut">
              <a:rPr lang="zh-CN" altLang="en-US" smtClean="0"/>
              <a:t>2018/4/26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B1EDD-B01D-420F-ADFB-44643F74C20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椭圆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椭圆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FDAA5-9E90-4916-81FC-070AD2EDA271}" type="datetimeFigureOut">
              <a:rPr lang="zh-CN" altLang="en-US" smtClean="0"/>
              <a:t>2018/4/26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B1EDD-B01D-420F-ADFB-44643F74C2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135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135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065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065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FDAA5-9E90-4916-81FC-070AD2EDA271}" type="datetimeFigureOut">
              <a:rPr lang="zh-CN" altLang="en-US" smtClean="0"/>
              <a:t>2018/4/26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B1EDD-B01D-420F-ADFB-44643F74C2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FDAA5-9E90-4916-81FC-070AD2EDA271}" type="datetimeFigureOut">
              <a:rPr lang="zh-CN" altLang="en-US" smtClean="0"/>
              <a:t>2018/4/26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B1EDD-B01D-420F-ADFB-44643F74C2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FDAA5-9E90-4916-81FC-070AD2EDA271}" type="datetimeFigureOut">
              <a:rPr lang="zh-CN" altLang="en-US" smtClean="0"/>
              <a:t>2018/4/26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B1EDD-B01D-420F-ADFB-44643F74C20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FDAA5-9E90-4916-81FC-070AD2EDA271}" type="datetimeFigureOut">
              <a:rPr lang="zh-CN" altLang="en-US" smtClean="0"/>
              <a:t>2018/4/26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B1EDD-B01D-420F-ADFB-44643F74C2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FDAA5-9E90-4916-81FC-070AD2EDA271}" type="datetimeFigureOut">
              <a:rPr lang="zh-CN" altLang="en-US" smtClean="0"/>
              <a:t>2018/4/26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B1EDD-B01D-420F-ADFB-44643F74C20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210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 panose="05020102010507070707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</a:lstStyle>
          <a:p>
            <a:pPr marL="0" algn="l" eaLnBrk="1" latinLnBrk="0" hangingPunct="1"/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9" name="流程图: 过程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流程图: 过程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饼形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椭圆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同心圆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zh-CN" altLang="en-US" dirty="0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dirty="0" smtClean="0"/>
              <a:t>第二级</a:t>
            </a:r>
          </a:p>
          <a:p>
            <a:pPr lvl="2" eaLnBrk="1" latinLnBrk="0" hangingPunct="1"/>
            <a:r>
              <a:rPr kumimoji="0" lang="zh-CN" altLang="en-US" dirty="0" smtClean="0"/>
              <a:t>第三级</a:t>
            </a:r>
          </a:p>
          <a:p>
            <a:pPr lvl="3" eaLnBrk="1" latinLnBrk="0" hangingPunct="1"/>
            <a:r>
              <a:rPr kumimoji="0" lang="zh-CN" altLang="en-US" dirty="0" smtClean="0"/>
              <a:t>第四级</a:t>
            </a:r>
          </a:p>
          <a:p>
            <a:pPr lvl="4" eaLnBrk="1" latinLnBrk="0" hangingPunct="1"/>
            <a:r>
              <a:rPr kumimoji="0" lang="zh-CN" altLang="en-US" dirty="0" smtClean="0"/>
              <a:t>第五级</a:t>
            </a:r>
            <a:endParaRPr kumimoji="0" lang="en-US" dirty="0"/>
          </a:p>
        </p:txBody>
      </p:sp>
      <p:sp>
        <p:nvSpPr>
          <p:cNvPr id="24" name="日期占位符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</a:lstStyle>
          <a:p>
            <a:fld id="{452FDAA5-9E90-4916-81FC-070AD2EDA271}" type="datetimeFigureOut">
              <a:rPr lang="zh-CN" altLang="en-US" smtClean="0"/>
              <a:t>2018/4/26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</a:lstStyle>
          <a:p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</a:lstStyle>
          <a:p>
            <a:fld id="{7C2B1EDD-B01D-420F-ADFB-44643F74C20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5" name="矩形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65760" indent="-283210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 panose="05020102010507070707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490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 panose="020B0604030504040204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7095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 panose="05020102010507070707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990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575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8945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425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576" y="1556792"/>
            <a:ext cx="8522970" cy="1143000"/>
          </a:xfrm>
        </p:spPr>
        <p:txBody>
          <a:bodyPr>
            <a:noAutofit/>
          </a:bodyPr>
          <a:lstStyle/>
          <a:p>
            <a:r>
              <a:rPr sz="4800" b="1" dirty="0" err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第三章</a:t>
            </a:r>
            <a:r>
              <a:rPr sz="4800" b="1" dirty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4800" b="1" dirty="0" err="1" smtClean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绘制图形基本命令讲解</a:t>
            </a:r>
            <a:endParaRPr sz="4800" b="1" dirty="0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476672"/>
            <a:ext cx="6768752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3.2. 多段线 PL（Pline）</a:t>
            </a:r>
          </a:p>
          <a:p>
            <a:endParaRPr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/>
            <a:r>
              <a:rPr sz="2400" dirty="0">
                <a:ea typeface="宋体" panose="02010600030101010101" pitchFamily="2" charset="-122"/>
              </a:rPr>
              <a:t>“PL”（Pline多段线）的应用较广，可以绘制多种图形，执行PL命令，确认并任意指定第一点，如图3-4所示</a:t>
            </a:r>
            <a:r>
              <a:rPr lang="en-US" sz="2400" dirty="0">
                <a:ea typeface="宋体" panose="02010600030101010101" pitchFamily="2" charset="-122"/>
              </a:rPr>
              <a:t>,很多图案的绘制要输入子命令</a:t>
            </a:r>
            <a:r>
              <a:rPr lang="zh-CN" altLang="en-US" sz="2400" dirty="0">
                <a:ea typeface="宋体" panose="02010600030101010101" pitchFamily="2" charset="-122"/>
              </a:rPr>
              <a:t>。</a:t>
            </a:r>
          </a:p>
          <a:p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 descr="图3-4  命令提示行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130" y="2849880"/>
            <a:ext cx="7816850" cy="259778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558290" y="5678805"/>
            <a:ext cx="74263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altLang="en-US" b="0"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b="0">
                <a:ea typeface="宋体" panose="02010600030101010101" pitchFamily="2" charset="-122"/>
                <a:cs typeface="宋体" panose="02010600030101010101" pitchFamily="2" charset="-122"/>
              </a:rPr>
              <a:t>3-4  </a:t>
            </a:r>
            <a:r>
              <a:rPr lang="zh-CN" altLang="en-US" b="0">
                <a:ea typeface="宋体" panose="02010600030101010101" pitchFamily="2" charset="-122"/>
                <a:cs typeface="宋体" panose="02010600030101010101" pitchFamily="2" charset="-122"/>
              </a:rPr>
              <a:t>命令提示行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548680"/>
            <a:ext cx="7128792" cy="5169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sz="2400" dirty="0" smtClean="0">
                <a:ea typeface="宋体" panose="02010600030101010101" pitchFamily="2" charset="-122"/>
              </a:rPr>
              <a:t>这里列举了五种常用类型，在执行命令过程中，选择合适的子项目，进行设置 后才可以绘制不同样式的图形,如图3-5所示。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      </a:t>
            </a:r>
            <a:endParaRPr lang="en-US" altLang="zh-CN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  </a:t>
            </a:r>
          </a:p>
          <a:p>
            <a:endParaRPr lang="zh-CN" altLang="en-US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endParaRPr lang="zh-CN" altLang="en-US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endParaRPr lang="zh-CN" altLang="en-US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endParaRPr lang="zh-CN" altLang="en-US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endParaRPr lang="zh-CN" altLang="en-US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dirty="0" smtClean="0">
                <a:ea typeface="宋体" panose="02010600030101010101" pitchFamily="2" charset="-122"/>
              </a:rPr>
              <a:t>图3-5多段线</a:t>
            </a:r>
          </a:p>
        </p:txBody>
      </p:sp>
      <p:pic>
        <p:nvPicPr>
          <p:cNvPr id="3" name="图片 2" descr="C:\Users\ju\Desktop\第三章\3\图3-5多段线.jpg图3-5多段线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871345" y="1955165"/>
            <a:ext cx="6192520" cy="3338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836712"/>
            <a:ext cx="6696744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（1）命令行输入“PL”，确定，要求指定图形的点，任意给定几个点就可以得到如图3-5所示的1图。</a:t>
            </a:r>
          </a:p>
          <a:p>
            <a:r>
              <a:rPr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2）重复执行Pl命令，任意给定第一点，然后输入“W”（Width），设置线的宽度。请注意，一条线段有两个点，起点和终点，那么确定线的宽度就会有起点宽度和终点宽度，因而接着给定起点宽度比如10，确定，终点宽度也是10，确定，这样就可以继续给定任意几个点而得到如图3-5所示的2图。</a:t>
            </a:r>
          </a:p>
          <a:p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1124744"/>
            <a:ext cx="6696744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3）重复执行“PL”命令，任意给定第一点，输入“W”（Width），确定，更改线宽为0，确定，打开正交模式，指定下一点输入800，然后再输入“W”（Width），确定，设置宽度，起点宽度输入30，确定，端点宽度为0，确定，然后向起点方向指定另外一点输入600，形成如图3-5所示的3图的箭头样式，确定。注意此时要保证在正交模式打开的情况下绘制图形。</a:t>
            </a:r>
          </a:p>
          <a:p>
            <a:endParaRPr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17618" y="476672"/>
            <a:ext cx="6696744" cy="4892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4）重复执行“PL”命令，任意给定第一点，输入“W”（Width），更改线宽为0，确定，画一段3000长的水平线段，再输入“A”（Arc），确定，此时多段线成为圆弧段，指定圆弧的下一点输入（@0，-1000），然后再输入“L”（Line），确定，指定下一点输入3000，绘制直线段，再次输入“A”（Arc），捕捉起点作为圆弧的结束点，回车结束得到如图3-5所示的4图。</a:t>
            </a:r>
          </a:p>
          <a:p>
            <a:r>
              <a:rPr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（5）重复执行“PL”命令，任意给定第一点，输入“W”，确定，更改线宽为30，确定，指定起点，然后输入“A”，确定，给定圆弧终点输入（@0，-2000），然后捕捉起点，确定。这样就可以得到如图3-5所示的5图。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476672"/>
            <a:ext cx="6840760" cy="2922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3.3 圆 C（Circle）</a:t>
            </a:r>
          </a:p>
          <a:p>
            <a:endParaRPr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/>
            <a:r>
              <a:rPr sz="2400" dirty="0">
                <a:latin typeface="宋体" pitchFamily="2" charset="-122"/>
                <a:ea typeface="宋体" pitchFamily="2" charset="-122"/>
              </a:rPr>
              <a:t>C为创建圆的命令，执行圆C命令，确定，如图3-6所示命令提示行提示“指定圆的圆心或 [三点(3P)/两点(2P)/切点、切点、半径(T)]”</a:t>
            </a:r>
            <a:r>
              <a:rPr lang="zh-CN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sz="2400" dirty="0">
                <a:latin typeface="宋体" pitchFamily="2" charset="-122"/>
                <a:ea typeface="宋体" pitchFamily="2" charset="-122"/>
              </a:rPr>
              <a:t>在绘图区随意点击一点，确定圆心。</a:t>
            </a:r>
          </a:p>
          <a:p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 descr="C:\Users\ju\Desktop\第三章\3\图3-6命令提示行.jpg图3-6命令提示行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16965" y="3696970"/>
            <a:ext cx="8025765" cy="49339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116965" y="4440555"/>
            <a:ext cx="80257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28600" algn="ctr"/>
            <a:r>
              <a:rPr lang="zh-CN" altLang="en-US" b="0"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b="0">
                <a:ea typeface="宋体" panose="02010600030101010101" pitchFamily="2" charset="-122"/>
                <a:cs typeface="宋体" panose="02010600030101010101" pitchFamily="2" charset="-122"/>
              </a:rPr>
              <a:t>3-6</a:t>
            </a:r>
            <a:r>
              <a:rPr lang="zh-CN" altLang="en-US" b="0">
                <a:ea typeface="宋体" panose="02010600030101010101" pitchFamily="2" charset="-122"/>
                <a:cs typeface="宋体" panose="02010600030101010101" pitchFamily="2" charset="-122"/>
              </a:rPr>
              <a:t>命令提示行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476672"/>
            <a:ext cx="68407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sz="2400" dirty="0">
                <a:ea typeface="宋体" panose="02010600030101010101" pitchFamily="2" charset="-122"/>
              </a:rPr>
              <a:t>如图3-7所示，然后一是指定半径或直径，输入圆的半径500。</a:t>
            </a:r>
          </a:p>
          <a:p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 descr="C:\Users\ju\Desktop\第三章\3\图3-7指定半径.jpg图3-7指定半径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90345" y="1786255"/>
            <a:ext cx="6955790" cy="251523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397000" y="4690745"/>
            <a:ext cx="70491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28600" algn="ctr"/>
            <a:r>
              <a:rPr b="0">
                <a:ea typeface="宋体" panose="02010600030101010101" pitchFamily="2" charset="-122"/>
                <a:cs typeface="宋体" panose="02010600030101010101" pitchFamily="2" charset="-122"/>
              </a:rPr>
              <a:t>图3-7指定半径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476672"/>
            <a:ext cx="68407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sz="2400" dirty="0">
                <a:ea typeface="宋体" panose="02010600030101010101" pitchFamily="2" charset="-122"/>
              </a:rPr>
              <a:t>如图3-8所示，完成圆的创建。</a:t>
            </a:r>
          </a:p>
          <a:p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 descr="C:\Users\ju\Desktop\第三章\3\图3-8完成绘制.jpg图3-8完成绘制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802765" y="1306830"/>
            <a:ext cx="6643370" cy="325247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397000" y="4690745"/>
            <a:ext cx="70491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28600" algn="ctr"/>
            <a:r>
              <a:rPr b="0">
                <a:ea typeface="宋体" panose="02010600030101010101" pitchFamily="2" charset="-122"/>
                <a:cs typeface="宋体" panose="02010600030101010101" pitchFamily="2" charset="-122"/>
              </a:rPr>
              <a:t>图3-8完成绘制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9759" y="4555330"/>
            <a:ext cx="554461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    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69695" y="404664"/>
            <a:ext cx="7338695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sz="2400" dirty="0">
                <a:ea typeface="宋体" panose="02010600030101010101" pitchFamily="2" charset="-122"/>
              </a:rPr>
              <a:t>如果已知三个圆，需在再绘制一个圆与这三个圆相切，如图3-9所示，那么使用常规的绘制方法不能够实现。</a:t>
            </a:r>
          </a:p>
          <a:p>
            <a:pPr indent="457200"/>
            <a:endParaRPr sz="2400" dirty="0">
              <a:ea typeface="宋体" panose="02010600030101010101" pitchFamily="2" charset="-122"/>
            </a:endParaRPr>
          </a:p>
          <a:p>
            <a:pPr indent="457200"/>
            <a:endParaRPr sz="2400" dirty="0">
              <a:ea typeface="宋体" panose="02010600030101010101" pitchFamily="2" charset="-122"/>
            </a:endParaRPr>
          </a:p>
          <a:p>
            <a:pPr indent="457200"/>
            <a:endParaRPr sz="2400" dirty="0">
              <a:ea typeface="宋体" panose="02010600030101010101" pitchFamily="2" charset="-122"/>
            </a:endParaRPr>
          </a:p>
          <a:p>
            <a:pPr indent="457200"/>
            <a:endParaRPr sz="2400" dirty="0">
              <a:ea typeface="宋体" panose="02010600030101010101" pitchFamily="2" charset="-122"/>
            </a:endParaRPr>
          </a:p>
          <a:p>
            <a:pPr indent="457200"/>
            <a:endParaRPr sz="2400" dirty="0">
              <a:ea typeface="宋体" panose="02010600030101010101" pitchFamily="2" charset="-122"/>
            </a:endParaRPr>
          </a:p>
          <a:p>
            <a:pPr indent="457200"/>
            <a:endParaRPr sz="2400" dirty="0">
              <a:ea typeface="宋体" panose="02010600030101010101" pitchFamily="2" charset="-122"/>
            </a:endParaRPr>
          </a:p>
          <a:p>
            <a:pPr indent="457200"/>
            <a:endParaRPr sz="2400" dirty="0">
              <a:ea typeface="宋体" panose="02010600030101010101" pitchFamily="2" charset="-122"/>
            </a:endParaRPr>
          </a:p>
          <a:p>
            <a:pPr indent="457200"/>
            <a:endParaRPr sz="2400" dirty="0">
              <a:ea typeface="宋体" panose="02010600030101010101" pitchFamily="2" charset="-122"/>
            </a:endParaRPr>
          </a:p>
          <a:p>
            <a:pPr indent="457200"/>
            <a:r>
              <a:rPr sz="2400" dirty="0">
                <a:ea typeface="宋体" panose="02010600030101010101" pitchFamily="2" charset="-122"/>
              </a:rPr>
              <a:t>根据分析可知三个切点，那么可以使用“三点”的绘制方式。</a:t>
            </a:r>
          </a:p>
          <a:p>
            <a:pPr indent="457200"/>
            <a:r>
              <a:rPr sz="2400" dirty="0">
                <a:ea typeface="宋体" panose="02010600030101010101" pitchFamily="2" charset="-122"/>
              </a:rPr>
              <a:t>执行C圆命令，输入3P，确定，使用对象快捷捕捉依次捕捉三个圆的切点，即可完成这个圆的绘制，如图3-10所示。</a:t>
            </a:r>
          </a:p>
        </p:txBody>
      </p:sp>
      <p:pic>
        <p:nvPicPr>
          <p:cNvPr id="5" name="图片 4" descr="图3-9三圆相切 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9695" y="1779270"/>
            <a:ext cx="2596515" cy="20751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69695" y="4020820"/>
            <a:ext cx="25965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图3-9三圆相切</a:t>
            </a:r>
          </a:p>
        </p:txBody>
      </p:sp>
      <p:pic>
        <p:nvPicPr>
          <p:cNvPr id="7" name="图片 6" descr="图3-10绘制完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2250" y="1691005"/>
            <a:ext cx="3267075" cy="232981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302885" y="4020820"/>
            <a:ext cx="32658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图3-10绘制完成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8576" y="463442"/>
            <a:ext cx="6768752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3.4 矩形 REC（RECTANG）</a:t>
            </a:r>
          </a:p>
          <a:p>
            <a:pPr indent="457200"/>
            <a:r>
              <a:rPr sz="2400" dirty="0">
                <a:latin typeface="宋体" pitchFamily="2" charset="-122"/>
                <a:ea typeface="宋体" pitchFamily="2" charset="-122"/>
              </a:rPr>
              <a:t>REC为绘制矩形的命令。执行Rec矩形命令，如图3-11所示，命令提示行提示：“指定第一个角点或 [倒角(C)/标高(E)/圆角(F)/厚度(T)/宽度(W)]”，中括号中这五个可选项中标高和厚度这两个是三维图形中使用的，这里不做讲解，其他三个都是二维图形中常用的一些命令。</a:t>
            </a:r>
          </a:p>
        </p:txBody>
      </p:sp>
      <p:pic>
        <p:nvPicPr>
          <p:cNvPr id="3" name="图片 2" descr="C:\Users\ju\Desktop\第三章\3\图3-11命令提示行.jpg图3-11命令提示行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67130" y="3276283"/>
            <a:ext cx="7816850" cy="231267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174844" y="5862955"/>
            <a:ext cx="781621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b="0" dirty="0">
                <a:ea typeface="宋体" panose="02010600030101010101" pitchFamily="2" charset="-122"/>
                <a:cs typeface="宋体" panose="02010600030101010101" pitchFamily="2" charset="-122"/>
              </a:rPr>
              <a:t>图3-11命令提示行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40192" y="548680"/>
            <a:ext cx="7704856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学习提示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</a:p>
          <a:p>
            <a:pPr indent="457200"/>
            <a:r>
              <a:rPr sz="2400" dirty="0">
                <a:ea typeface="宋体" panose="02010600030101010101" pitchFamily="2" charset="-122"/>
              </a:rPr>
              <a:t>本章节将通过学习绘图基本命令来逐渐学习绘制建筑图形，这些命令都是绘图中的基础命令，只有熟练掌握这些基本的绘图命令，才能绘制出复杂的建筑图形，读者要领会这其中的方法。</a:t>
            </a:r>
          </a:p>
          <a:p>
            <a:pPr indent="457200"/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3.1 直线 L (Line)</a:t>
            </a:r>
          </a:p>
          <a:p>
            <a:endParaRPr lang="zh-CN" altLang="en-US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/>
            <a:r>
              <a:rPr sz="2400" dirty="0" smtClean="0">
                <a:ea typeface="宋体" panose="02010600030101010101" pitchFamily="2" charset="-122"/>
              </a:rPr>
              <a:t>“L”（Line）直线命令是AtuoCAD绘图最基础的命令，直线命令通过指定起点和终点来绘制。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476672"/>
            <a:ext cx="684076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sz="2400" dirty="0">
                <a:ea typeface="宋体" panose="02010600030101010101" pitchFamily="2" charset="-122"/>
              </a:rPr>
              <a:t>利用矩形命令，可以绘制如图3-12所示的四种图形，方法是执行矩形命令过程中，通过选取子命令来设置矩形的倒角、圆角、线宽等步骤。</a:t>
            </a:r>
          </a:p>
          <a:p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 descr="C:\Users\ju\Desktop\第三章\3\图3-12矩形绘制四种图形.jpg图3-12矩形绘制四种图形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913890" y="1871980"/>
            <a:ext cx="6108700" cy="311340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443355" y="5177790"/>
            <a:ext cx="70491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28600" algn="ctr"/>
            <a:r>
              <a:rPr b="0">
                <a:ea typeface="宋体" panose="02010600030101010101" pitchFamily="2" charset="-122"/>
                <a:cs typeface="宋体" panose="02010600030101010101" pitchFamily="2" charset="-122"/>
              </a:rPr>
              <a:t>图3-12矩形绘制四种图形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18543" y="764704"/>
            <a:ext cx="6264696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（1）命令行输入“REC”，确定，指定第一角点，任意给定，然后指定对角点，输入对角点坐标（600，300） ，就可以得到如图3-12所示的1图。</a:t>
            </a:r>
          </a:p>
          <a:p>
            <a:r>
              <a:rPr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（2）重复执行命令，直接按空格键，先不要指定第一角点，而是先输入W（width），确定，更改线宽，输入值30，确定。然后指定第一角点，任意给定，再指定对角点，输入对角点坐标（600，300） ，就可以得到如图3-12所示的4图。</a:t>
            </a:r>
          </a:p>
          <a:p>
            <a:endParaRPr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598438"/>
            <a:ext cx="6264696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3）按空格键，再次重复矩形命令，输入“W”（Width），更改线宽为0，确定，然后输入“C”（Chamfer），确定，指定切角的第一段距离，输入100，确定，指定切角的第二段距离，默认也是100，改为50，确认。指定第一角点，任意给定，然后指定对角点，输入对角点坐标（600,300） ，就可以得到如图3-12所示的2图。</a:t>
            </a:r>
          </a:p>
          <a:p>
            <a:r>
              <a:rPr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（4）继续重复矩形命令，输入“F”（Fillet），确定，设置圆角，指定圆角的半径，输入100，确定。指定第一角点，任意给定，然后指定对角点，输入对角点坐标（600,300），就可以得到如图3-12所示的3图。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476672"/>
            <a:ext cx="6768752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3.5 正多边形 POL（Polygon）</a:t>
            </a:r>
          </a:p>
          <a:p>
            <a:endParaRPr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3.5.1 POL正多边形的绘制</a:t>
            </a:r>
          </a:p>
          <a:p>
            <a:pPr indent="457200"/>
            <a:endParaRPr sz="2400" dirty="0">
              <a:ea typeface="宋体" panose="02010600030101010101" pitchFamily="2" charset="-122"/>
            </a:endParaRPr>
          </a:p>
          <a:p>
            <a:pPr indent="457200"/>
            <a:endParaRPr sz="2400" dirty="0">
              <a:ea typeface="宋体" panose="02010600030101010101" pitchFamily="2" charset="-122"/>
            </a:endParaRPr>
          </a:p>
          <a:p>
            <a:pPr indent="457200"/>
            <a:r>
              <a:rPr sz="2400" dirty="0">
                <a:latin typeface="宋体" pitchFamily="2" charset="-122"/>
                <a:ea typeface="宋体" pitchFamily="2" charset="-122"/>
              </a:rPr>
              <a:t>正多边形的绘制可以通过圆和构造线做辅助线而找到相应的点，然后连接各点得到。事实上在AutoCAD中提供了简洁命令来绘制多边形，即“POL”（Polygon）多边形命令。二维图形中常用的一些命令。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476671"/>
            <a:ext cx="6912768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dirty="0" smtClean="0">
                <a:latin typeface="宋体" pitchFamily="2" charset="-122"/>
                <a:ea typeface="宋体" pitchFamily="2" charset="-122"/>
              </a:rPr>
              <a:t>前面学习了直线、构造线、圆等图形在AutoCAD中绘制的“原理”，那么正多边形如何确定呢？正多边形的确定比较复杂，在AutoCAD中，巧妙的运用了正多边形与圆的位置关系，即内接关系（图3-13）和外切关系（图3-14）。</a:t>
            </a:r>
          </a:p>
        </p:txBody>
      </p:sp>
      <p:pic>
        <p:nvPicPr>
          <p:cNvPr id="3" name="图片 2" descr="C:\Users\ju\Desktop\第三章\3\图3-13 内接正对多边形.jpg图3-13 内接正对多边形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763395" y="2414905"/>
            <a:ext cx="2776220" cy="294195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23933" y="5566539"/>
            <a:ext cx="345638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dirty="0" smtClean="0">
                <a:ea typeface="宋体" panose="02010600030101010101" pitchFamily="2" charset="-122"/>
              </a:rPr>
              <a:t>图3-13 内接正对多边形  </a:t>
            </a:r>
            <a:endParaRPr lang="en-US" dirty="0" smtClean="0">
              <a:ea typeface="宋体" panose="02010600030101010101" pitchFamily="2" charset="-122"/>
            </a:endParaRPr>
          </a:p>
        </p:txBody>
      </p:sp>
      <p:pic>
        <p:nvPicPr>
          <p:cNvPr id="6" name="图片 5" descr="图3-14  外切正多边形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6680" y="2344420"/>
            <a:ext cx="3116580" cy="308292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176520" y="5566410"/>
            <a:ext cx="3136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图3-14  外切正多边形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15616" y="836712"/>
            <a:ext cx="810039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sz="2400" dirty="0" smtClean="0">
                <a:latin typeface="宋体" pitchFamily="2" charset="-122"/>
                <a:ea typeface="宋体" pitchFamily="2" charset="-122"/>
              </a:rPr>
              <a:t>执行这一命令需要注意以下四个步骤：键盘输入“POL”多边形命令，确定，第一步确定边数，第二步确定多边形的形心，第三步，确定内接关系（I）或外切关系（C），</a:t>
            </a:r>
            <a:r>
              <a:rPr sz="2400" dirty="0" err="1" smtClean="0">
                <a:latin typeface="宋体" pitchFamily="2" charset="-122"/>
                <a:ea typeface="宋体" pitchFamily="2" charset="-122"/>
              </a:rPr>
              <a:t>第四步，确定多边形的半径</a:t>
            </a:r>
            <a:r>
              <a:rPr sz="2400" dirty="0" smtClean="0">
                <a:latin typeface="宋体" pitchFamily="2" charset="-122"/>
                <a:ea typeface="宋体" pitchFamily="2" charset="-122"/>
              </a:rPr>
              <a:t>。</a:t>
            </a:r>
          </a:p>
          <a:p>
            <a:pPr indent="457200"/>
            <a:r>
              <a:rPr sz="2400" dirty="0" smtClean="0">
                <a:latin typeface="宋体" pitchFamily="2" charset="-122"/>
                <a:ea typeface="宋体" pitchFamily="2" charset="-122"/>
              </a:rPr>
              <a:t>第一步，绘制一个圆，半径为2000。执行CO复制命令，点击选择圆，确定，提示指定基点，对于基点的理解就相当于在现实生活中搬运东西时手拿的那个点，这里只需要在屏幕中点击任意点即可，打开正交模式（如果不要求在同一水平位置可以不打开），向右移动鼠标，如图3-15所示，单击任意点即可。</a:t>
            </a:r>
            <a:endParaRPr sz="24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3-15  复制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704" y="1196752"/>
            <a:ext cx="6295390" cy="3352165"/>
          </a:xfrm>
          <a:prstGeom prst="rect">
            <a:avLst/>
          </a:prstGeom>
        </p:spPr>
      </p:pic>
      <p:sp>
        <p:nvSpPr>
          <p:cNvPr id="3" name="文本框 5"/>
          <p:cNvSpPr txBox="1"/>
          <p:nvPr/>
        </p:nvSpPr>
        <p:spPr>
          <a:xfrm>
            <a:off x="1763688" y="4941168"/>
            <a:ext cx="62953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宋体" pitchFamily="2" charset="-122"/>
                <a:ea typeface="宋体" pitchFamily="2" charset="-122"/>
              </a:rPr>
              <a:t>图3-15  复制</a:t>
            </a:r>
          </a:p>
        </p:txBody>
      </p:sp>
    </p:spTree>
    <p:extLst>
      <p:ext uri="{BB962C8B-B14F-4D97-AF65-F5344CB8AC3E}">
        <p14:creationId xmlns:p14="http://schemas.microsoft.com/office/powerpoint/2010/main" val="17985902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29638" y="16010"/>
            <a:ext cx="8208912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sz="2400" dirty="0" smtClean="0">
                <a:latin typeface="宋体" pitchFamily="2" charset="-122"/>
                <a:ea typeface="宋体" pitchFamily="2" charset="-122"/>
              </a:rPr>
              <a:t>【命令步骤】</a:t>
            </a:r>
          </a:p>
          <a:p>
            <a:pPr indent="457200"/>
            <a:r>
              <a:rPr sz="2400" dirty="0" smtClean="0">
                <a:latin typeface="宋体" pitchFamily="2" charset="-122"/>
                <a:ea typeface="宋体" pitchFamily="2" charset="-122"/>
              </a:rPr>
              <a:t>命令: C</a:t>
            </a:r>
          </a:p>
          <a:p>
            <a:pPr indent="457200"/>
            <a:r>
              <a:rPr sz="2400" dirty="0" smtClean="0">
                <a:latin typeface="宋体" pitchFamily="2" charset="-122"/>
                <a:ea typeface="宋体" pitchFamily="2" charset="-122"/>
              </a:rPr>
              <a:t>CIRCLE</a:t>
            </a:r>
          </a:p>
          <a:p>
            <a:pPr indent="457200"/>
            <a:r>
              <a:rPr sz="2400" dirty="0" smtClean="0">
                <a:latin typeface="宋体" pitchFamily="2" charset="-122"/>
                <a:ea typeface="宋体" pitchFamily="2" charset="-122"/>
              </a:rPr>
              <a:t>指定圆的圆心或 [三点(3P)/两点(2P)/切点、切点、半径(T)]:(任意点)</a:t>
            </a:r>
          </a:p>
          <a:p>
            <a:pPr indent="457200"/>
            <a:r>
              <a:rPr sz="2400" dirty="0" smtClean="0">
                <a:latin typeface="宋体" pitchFamily="2" charset="-122"/>
                <a:ea typeface="宋体" pitchFamily="2" charset="-122"/>
              </a:rPr>
              <a:t>指定圆的半径或 [直径(D)] &lt;2000.0000&gt;: 2000 （空格）</a:t>
            </a:r>
          </a:p>
          <a:p>
            <a:pPr indent="457200"/>
            <a:r>
              <a:rPr sz="2400" dirty="0" smtClean="0">
                <a:latin typeface="宋体" pitchFamily="2" charset="-122"/>
                <a:ea typeface="宋体" pitchFamily="2" charset="-122"/>
              </a:rPr>
              <a:t>命令: CO</a:t>
            </a:r>
          </a:p>
          <a:p>
            <a:pPr indent="457200"/>
            <a:r>
              <a:rPr sz="2400" dirty="0" smtClean="0">
                <a:latin typeface="宋体" pitchFamily="2" charset="-122"/>
                <a:ea typeface="宋体" pitchFamily="2" charset="-122"/>
              </a:rPr>
              <a:t>COPY</a:t>
            </a:r>
          </a:p>
          <a:p>
            <a:pPr indent="457200"/>
            <a:r>
              <a:rPr sz="2400" dirty="0" smtClean="0">
                <a:latin typeface="宋体" pitchFamily="2" charset="-122"/>
                <a:ea typeface="宋体" pitchFamily="2" charset="-122"/>
              </a:rPr>
              <a:t>选择对象: 指定对角点: 找到 1 个</a:t>
            </a:r>
          </a:p>
          <a:p>
            <a:pPr indent="457200"/>
            <a:r>
              <a:rPr sz="2400" dirty="0" smtClean="0">
                <a:latin typeface="宋体" pitchFamily="2" charset="-122"/>
                <a:ea typeface="宋体" pitchFamily="2" charset="-122"/>
              </a:rPr>
              <a:t>选择对象:</a:t>
            </a:r>
          </a:p>
          <a:p>
            <a:pPr indent="457200"/>
            <a:r>
              <a:rPr sz="2400" dirty="0" smtClean="0">
                <a:latin typeface="宋体" pitchFamily="2" charset="-122"/>
                <a:ea typeface="宋体" pitchFamily="2" charset="-122"/>
              </a:rPr>
              <a:t>当前设置:  复制模式 = 多个</a:t>
            </a:r>
          </a:p>
          <a:p>
            <a:pPr indent="457200"/>
            <a:r>
              <a:rPr sz="2400" dirty="0" smtClean="0">
                <a:latin typeface="宋体" pitchFamily="2" charset="-122"/>
                <a:ea typeface="宋体" pitchFamily="2" charset="-122"/>
              </a:rPr>
              <a:t>指定基点或 [位移(D)/模式(O)] &lt;位移&gt;: （任意点）</a:t>
            </a:r>
          </a:p>
          <a:p>
            <a:pPr indent="457200"/>
            <a:r>
              <a:rPr sz="2400" dirty="0" smtClean="0">
                <a:latin typeface="宋体" pitchFamily="2" charset="-122"/>
                <a:ea typeface="宋体" pitchFamily="2" charset="-122"/>
              </a:rPr>
              <a:t>指定第二个点或 [阵列(A)] &lt;使用第一个点作为位移&gt;:  &lt;正交 开&gt;</a:t>
            </a:r>
          </a:p>
          <a:p>
            <a:pPr indent="457200"/>
            <a:r>
              <a:rPr sz="2400" dirty="0" smtClean="0">
                <a:latin typeface="宋体" pitchFamily="2" charset="-122"/>
                <a:ea typeface="宋体" pitchFamily="2" charset="-122"/>
              </a:rPr>
              <a:t>指定第二个点或 [阵列(A)/退出(E)/放弃(U)] &lt;退出&gt;: （</a:t>
            </a:r>
            <a:r>
              <a:rPr sz="2400" dirty="0" err="1" smtClean="0">
                <a:latin typeface="宋体" pitchFamily="2" charset="-122"/>
                <a:ea typeface="宋体" pitchFamily="2" charset="-122"/>
              </a:rPr>
              <a:t>任意点</a:t>
            </a:r>
            <a:r>
              <a:rPr sz="2400" dirty="0" smtClean="0">
                <a:latin typeface="宋体" pitchFamily="2" charset="-122"/>
                <a:ea typeface="宋体" pitchFamily="2" charset="-122"/>
              </a:rPr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19672" y="757883"/>
            <a:ext cx="676875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第二步，在第一个圆内部绘制内接多边形。键盘输入“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POL”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多边形命令，确定，输入边数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8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，确定，鼠标左键单击圆的圆心，作为多边形的形心，输入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I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，确定，表示与圆内接，输入半径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2000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，确定，得到多边形如图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3-13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所示。</a:t>
            </a:r>
          </a:p>
          <a:p>
            <a:pPr indent="457200"/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第三步，在第二个圆外部绘制外切多边形。键盘输入“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POL”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多边形命令，确定，输入边数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8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，确定，鼠标左键单击圆的圆心，作为多边形的形心，输入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C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，确定，表示与圆外切，输入半径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2000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，确定，得到多边形如图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3-14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所示。</a:t>
            </a:r>
          </a:p>
        </p:txBody>
      </p:sp>
    </p:spTree>
    <p:extLst>
      <p:ext uri="{BB962C8B-B14F-4D97-AF65-F5344CB8AC3E}">
        <p14:creationId xmlns:p14="http://schemas.microsoft.com/office/powerpoint/2010/main" val="25889438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38726" y="476672"/>
            <a:ext cx="820891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sz="2400" dirty="0" smtClean="0">
                <a:latin typeface="宋体" pitchFamily="2" charset="-122"/>
                <a:ea typeface="宋体" pitchFamily="2" charset="-122"/>
              </a:rPr>
              <a:t>【命令步骤】</a:t>
            </a:r>
          </a:p>
          <a:p>
            <a:pPr indent="457200"/>
            <a:r>
              <a:rPr sz="2400" dirty="0" smtClean="0">
                <a:latin typeface="宋体" pitchFamily="2" charset="-122"/>
                <a:ea typeface="宋体" pitchFamily="2" charset="-122"/>
              </a:rPr>
              <a:t>命令: POL</a:t>
            </a:r>
          </a:p>
          <a:p>
            <a:pPr indent="457200"/>
            <a:r>
              <a:rPr sz="2400" dirty="0" smtClean="0">
                <a:latin typeface="宋体" pitchFamily="2" charset="-122"/>
                <a:ea typeface="宋体" pitchFamily="2" charset="-122"/>
              </a:rPr>
              <a:t>POLYGON 输入边的数目 &lt;8&gt;:（空格）</a:t>
            </a:r>
          </a:p>
          <a:p>
            <a:pPr indent="457200"/>
            <a:r>
              <a:rPr sz="2400" dirty="0" smtClean="0">
                <a:latin typeface="宋体" pitchFamily="2" charset="-122"/>
                <a:ea typeface="宋体" pitchFamily="2" charset="-122"/>
              </a:rPr>
              <a:t>指定正多边形的中心点或 [边(E)]: （捕捉圆心）</a:t>
            </a:r>
          </a:p>
          <a:p>
            <a:pPr indent="457200"/>
            <a:r>
              <a:rPr sz="2400" dirty="0" smtClean="0">
                <a:latin typeface="宋体" pitchFamily="2" charset="-122"/>
                <a:ea typeface="宋体" pitchFamily="2" charset="-122"/>
              </a:rPr>
              <a:t>输入选项 [内接于圆(I)/外切于圆(C)] : I （空格）</a:t>
            </a:r>
          </a:p>
          <a:p>
            <a:pPr indent="457200"/>
            <a:r>
              <a:rPr sz="2400" dirty="0" smtClean="0">
                <a:latin typeface="宋体" pitchFamily="2" charset="-122"/>
                <a:ea typeface="宋体" pitchFamily="2" charset="-122"/>
              </a:rPr>
              <a:t>指定圆的半径: 2000（空格）</a:t>
            </a:r>
          </a:p>
          <a:p>
            <a:pPr indent="457200"/>
            <a:r>
              <a:rPr sz="2400" dirty="0" smtClean="0">
                <a:latin typeface="宋体" pitchFamily="2" charset="-122"/>
                <a:ea typeface="宋体" pitchFamily="2" charset="-122"/>
              </a:rPr>
              <a:t>第三步，在第二个圆外部绘制正多边形。得到多边形如图3-2所示。</a:t>
            </a:r>
          </a:p>
          <a:p>
            <a:pPr indent="457200"/>
            <a:r>
              <a:rPr sz="2400" dirty="0" smtClean="0">
                <a:latin typeface="宋体" pitchFamily="2" charset="-122"/>
                <a:ea typeface="宋体" pitchFamily="2" charset="-122"/>
              </a:rPr>
              <a:t>【命令步骤】</a:t>
            </a:r>
          </a:p>
          <a:p>
            <a:pPr indent="457200"/>
            <a:r>
              <a:rPr sz="2400" dirty="0" smtClean="0">
                <a:latin typeface="宋体" pitchFamily="2" charset="-122"/>
                <a:ea typeface="宋体" pitchFamily="2" charset="-122"/>
              </a:rPr>
              <a:t>命令: pol</a:t>
            </a:r>
          </a:p>
          <a:p>
            <a:pPr indent="457200"/>
            <a:r>
              <a:rPr sz="2400" dirty="0" smtClean="0">
                <a:latin typeface="宋体" pitchFamily="2" charset="-122"/>
                <a:ea typeface="宋体" pitchFamily="2" charset="-122"/>
              </a:rPr>
              <a:t>POLYGON 输入边的数目 &lt;8&gt;:（空格）</a:t>
            </a:r>
          </a:p>
          <a:p>
            <a:pPr indent="457200"/>
            <a:r>
              <a:rPr sz="2400" dirty="0" smtClean="0">
                <a:latin typeface="宋体" pitchFamily="2" charset="-122"/>
                <a:ea typeface="宋体" pitchFamily="2" charset="-122"/>
              </a:rPr>
              <a:t>指定正多边形的中心点或 [边(E)]: （捕捉圆心）</a:t>
            </a:r>
          </a:p>
          <a:p>
            <a:pPr indent="457200"/>
            <a:r>
              <a:rPr sz="2400" dirty="0" smtClean="0">
                <a:latin typeface="宋体" pitchFamily="2" charset="-122"/>
                <a:ea typeface="宋体" pitchFamily="2" charset="-122"/>
              </a:rPr>
              <a:t>输入选项 [内接于圆(I)/外切于圆(C)] : C  （空格）</a:t>
            </a:r>
          </a:p>
          <a:p>
            <a:pPr indent="457200"/>
            <a:r>
              <a:rPr sz="2400" dirty="0" smtClean="0">
                <a:latin typeface="宋体" pitchFamily="2" charset="-122"/>
                <a:ea typeface="宋体" pitchFamily="2" charset="-122"/>
              </a:rPr>
              <a:t>指定圆的半径: 2000（空格）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87624" y="620688"/>
            <a:ext cx="7632848" cy="2922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3.1.1绘制直线</a:t>
            </a:r>
          </a:p>
          <a:p>
            <a:endParaRPr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/>
            <a:r>
              <a:rPr sz="2400" dirty="0">
                <a:ea typeface="宋体" panose="02010600030101010101" pitchFamily="2" charset="-122"/>
              </a:rPr>
              <a:t>“L”（Line）直线命令是AtuoCAD绘图最基础的命令，直线命令通过指定起点和终点来绘制。执行 L 命令，回车或空格确认命令</a:t>
            </a:r>
            <a:r>
              <a:rPr lang="zh-CN" sz="2400" dirty="0">
                <a:ea typeface="宋体" panose="02010600030101010101" pitchFamily="2" charset="-122"/>
              </a:rPr>
              <a:t>，</a:t>
            </a:r>
            <a:r>
              <a:rPr sz="2400" dirty="0">
                <a:ea typeface="宋体" panose="02010600030101010101" pitchFamily="2" charset="-122"/>
                <a:sym typeface="+mn-ea"/>
              </a:rPr>
              <a:t>如图3-1所示，命令提示行提示：“指定第一个点”，单击鼠标左键，完成指定第一个点</a:t>
            </a:r>
            <a:r>
              <a:rPr lang="zh-CN" sz="2400" dirty="0">
                <a:ea typeface="宋体" panose="02010600030101010101" pitchFamily="2" charset="-122"/>
                <a:sym typeface="+mn-ea"/>
              </a:rPr>
              <a:t>。</a:t>
            </a:r>
            <a:endParaRPr lang="zh-CN" sz="2400"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457200"/>
            <a:endParaRPr sz="2400" dirty="0">
              <a:ea typeface="宋体" panose="02010600030101010101" pitchFamily="2" charset="-122"/>
            </a:endParaRPr>
          </a:p>
        </p:txBody>
      </p:sp>
      <p:pic>
        <p:nvPicPr>
          <p:cNvPr id="2" name="图片 1" descr="C:\Users\ju\Desktop\第三章\3\图3-1  命令提示行.jpg图3-1  命令提示行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500505" y="3264535"/>
            <a:ext cx="7005955" cy="20916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80130" y="5636895"/>
            <a:ext cx="198374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dirty="0" smtClean="0">
                <a:ea typeface="宋体" panose="02010600030101010101" pitchFamily="2" charset="-122"/>
                <a:sym typeface="+mn-ea"/>
              </a:rPr>
              <a:t>图3-1  命令提示行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1844824"/>
            <a:ext cx="8231457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0825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92555" y="471805"/>
            <a:ext cx="7259955" cy="3907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dirty="0">
                <a:latin typeface="黑体" panose="02010609060101010101" pitchFamily="49" charset="-122"/>
                <a:ea typeface="黑体" panose="02010609060101010101" pitchFamily="49" charset="-122"/>
              </a:rPr>
              <a:t>3.5.2 利用POL正多边形绘制八人圆桌</a:t>
            </a:r>
          </a:p>
          <a:p>
            <a:pPr indent="457200"/>
            <a:endParaRPr sz="2400" dirty="0">
              <a:ea typeface="宋体" panose="02010600030101010101" pitchFamily="2" charset="-122"/>
            </a:endParaRPr>
          </a:p>
          <a:p>
            <a:pPr indent="457200"/>
            <a:endParaRPr sz="2400" dirty="0">
              <a:ea typeface="宋体" panose="02010600030101010101" pitchFamily="2" charset="-122"/>
            </a:endParaRPr>
          </a:p>
          <a:p>
            <a:pPr indent="457200"/>
            <a:r>
              <a:rPr sz="2400" dirty="0">
                <a:latin typeface="宋体" pitchFamily="2" charset="-122"/>
                <a:ea typeface="宋体" pitchFamily="2" charset="-122"/>
              </a:rPr>
              <a:t>在上一章学习了利用构造线等分圆的方式绘制八人圆桌，学习了POL绘制正多边形命令后，可以利用它来绘制一个八人圆桌。</a:t>
            </a:r>
          </a:p>
          <a:p>
            <a:pPr indent="457200"/>
            <a:endParaRPr sz="2400" dirty="0">
              <a:latin typeface="宋体" pitchFamily="2" charset="-122"/>
              <a:ea typeface="宋体" pitchFamily="2" charset="-122"/>
            </a:endParaRPr>
          </a:p>
          <a:p>
            <a:pPr indent="457200"/>
            <a:endParaRPr sz="2400" dirty="0">
              <a:latin typeface="宋体" pitchFamily="2" charset="-122"/>
              <a:ea typeface="宋体" pitchFamily="2" charset="-122"/>
            </a:endParaRPr>
          </a:p>
          <a:p>
            <a:pPr indent="457200"/>
            <a:r>
              <a:rPr sz="2400" dirty="0" smtClean="0">
                <a:latin typeface="宋体" pitchFamily="2" charset="-122"/>
                <a:ea typeface="宋体" pitchFamily="2" charset="-122"/>
                <a:sym typeface="+mn-ea"/>
              </a:rPr>
              <a:t>第一步，先绘制一个半径分别为800和1100的同心圆。</a:t>
            </a:r>
            <a:endParaRPr sz="24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99173" y="406821"/>
            <a:ext cx="6912768" cy="4892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dirty="0" smtClean="0">
                <a:latin typeface="宋体" pitchFamily="2" charset="-122"/>
                <a:ea typeface="宋体" pitchFamily="2" charset="-122"/>
              </a:rPr>
              <a:t>【命令步骤】</a:t>
            </a:r>
          </a:p>
          <a:p>
            <a:r>
              <a:rPr sz="2400" dirty="0" smtClean="0">
                <a:latin typeface="宋体" pitchFamily="2" charset="-122"/>
                <a:ea typeface="宋体" pitchFamily="2" charset="-122"/>
              </a:rPr>
              <a:t>命令: C</a:t>
            </a:r>
          </a:p>
          <a:p>
            <a:r>
              <a:rPr sz="2400" dirty="0" smtClean="0">
                <a:latin typeface="宋体" pitchFamily="2" charset="-122"/>
                <a:ea typeface="宋体" pitchFamily="2" charset="-122"/>
              </a:rPr>
              <a:t>CIRCLE指定圆的圆心或 [三点(3P)/两点(2P)</a:t>
            </a:r>
          </a:p>
          <a:p>
            <a:r>
              <a:rPr sz="2400" dirty="0" smtClean="0">
                <a:latin typeface="宋体" pitchFamily="2" charset="-122"/>
                <a:ea typeface="宋体" pitchFamily="2" charset="-122"/>
              </a:rPr>
              <a:t>/切点、切点、半径(T)]:</a:t>
            </a:r>
          </a:p>
          <a:p>
            <a:r>
              <a:rPr sz="2400" dirty="0" smtClean="0">
                <a:latin typeface="宋体" pitchFamily="2" charset="-122"/>
                <a:ea typeface="宋体" pitchFamily="2" charset="-122"/>
              </a:rPr>
              <a:t>指定圆的半径或 [直径(D)]:800</a:t>
            </a:r>
          </a:p>
          <a:p>
            <a:r>
              <a:rPr sz="2400" dirty="0" smtClean="0">
                <a:latin typeface="宋体" pitchFamily="2" charset="-122"/>
                <a:ea typeface="宋体" pitchFamily="2" charset="-122"/>
              </a:rPr>
              <a:t>命令: C</a:t>
            </a:r>
          </a:p>
          <a:p>
            <a:r>
              <a:rPr sz="2400" dirty="0" smtClean="0">
                <a:latin typeface="宋体" pitchFamily="2" charset="-122"/>
                <a:ea typeface="宋体" pitchFamily="2" charset="-122"/>
              </a:rPr>
              <a:t>CIRCLE指定圆的圆心</a:t>
            </a:r>
          </a:p>
          <a:p>
            <a:r>
              <a:rPr sz="2400" dirty="0" smtClean="0">
                <a:latin typeface="宋体" pitchFamily="2" charset="-122"/>
                <a:ea typeface="宋体" pitchFamily="2" charset="-122"/>
              </a:rPr>
              <a:t>或 [三点(3P)/两点(2P)</a:t>
            </a:r>
          </a:p>
          <a:p>
            <a:r>
              <a:rPr sz="2400" dirty="0" smtClean="0">
                <a:latin typeface="宋体" pitchFamily="2" charset="-122"/>
                <a:ea typeface="宋体" pitchFamily="2" charset="-122"/>
              </a:rPr>
              <a:t>/切点、切点、半径(T)]:</a:t>
            </a:r>
          </a:p>
          <a:p>
            <a:r>
              <a:rPr sz="2400" dirty="0" smtClean="0">
                <a:latin typeface="宋体" pitchFamily="2" charset="-122"/>
                <a:ea typeface="宋体" pitchFamily="2" charset="-122"/>
              </a:rPr>
              <a:t>指定圆的半径或 [直径(D)]:1100</a:t>
            </a:r>
          </a:p>
          <a:p>
            <a:r>
              <a:rPr sz="2400" dirty="0" smtClean="0">
                <a:latin typeface="宋体" pitchFamily="2" charset="-122"/>
                <a:ea typeface="宋体" pitchFamily="2" charset="-122"/>
              </a:rPr>
              <a:t>第二步，在大圆内绘制一个</a:t>
            </a:r>
          </a:p>
          <a:p>
            <a:r>
              <a:rPr sz="2400" dirty="0" smtClean="0">
                <a:latin typeface="宋体" pitchFamily="2" charset="-122"/>
                <a:ea typeface="宋体" pitchFamily="2" charset="-122"/>
              </a:rPr>
              <a:t>内接于圆的正八边形。</a:t>
            </a:r>
          </a:p>
          <a:p>
            <a:r>
              <a:rPr sz="2400" dirty="0" smtClean="0">
                <a:latin typeface="宋体" pitchFamily="2" charset="-122"/>
                <a:ea typeface="宋体" pitchFamily="2" charset="-122"/>
              </a:rPr>
              <a:t>得到图形如图3-16所示。</a:t>
            </a:r>
          </a:p>
        </p:txBody>
      </p:sp>
      <p:pic>
        <p:nvPicPr>
          <p:cNvPr id="5" name="图片 4" descr="图3-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4615" y="2010831"/>
            <a:ext cx="3227070" cy="328866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33695" y="5535930"/>
            <a:ext cx="3451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图3-16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18540" y="244475"/>
            <a:ext cx="7092950" cy="6369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dirty="0" smtClean="0">
                <a:latin typeface="宋体" pitchFamily="2" charset="-122"/>
                <a:ea typeface="宋体" pitchFamily="2" charset="-122"/>
              </a:rPr>
              <a:t>【命令步骤】</a:t>
            </a:r>
          </a:p>
          <a:p>
            <a:r>
              <a:rPr sz="2400" dirty="0" smtClean="0">
                <a:latin typeface="宋体" pitchFamily="2" charset="-122"/>
                <a:ea typeface="宋体" pitchFamily="2" charset="-122"/>
              </a:rPr>
              <a:t>命令: POL	</a:t>
            </a:r>
          </a:p>
          <a:p>
            <a:r>
              <a:rPr sz="2400" dirty="0" smtClean="0">
                <a:latin typeface="宋体" pitchFamily="2" charset="-122"/>
                <a:ea typeface="宋体" pitchFamily="2" charset="-122"/>
              </a:rPr>
              <a:t>POLYGON 输入侧面数 &lt;4&gt;: 8</a:t>
            </a:r>
          </a:p>
          <a:p>
            <a:r>
              <a:rPr sz="2400" dirty="0" smtClean="0">
                <a:latin typeface="宋体" pitchFamily="2" charset="-122"/>
                <a:ea typeface="宋体" pitchFamily="2" charset="-122"/>
              </a:rPr>
              <a:t>指定正多边形的中心点或 [边(E)]:</a:t>
            </a:r>
          </a:p>
          <a:p>
            <a:r>
              <a:rPr sz="2400" dirty="0" smtClean="0">
                <a:latin typeface="宋体" pitchFamily="2" charset="-122"/>
                <a:ea typeface="宋体" pitchFamily="2" charset="-122"/>
              </a:rPr>
              <a:t>输入选项 [内接于圆(I)/外切于圆(C)] &lt;I&gt;: I</a:t>
            </a:r>
          </a:p>
          <a:p>
            <a:r>
              <a:rPr sz="2400" dirty="0" smtClean="0">
                <a:latin typeface="宋体" pitchFamily="2" charset="-122"/>
                <a:ea typeface="宋体" pitchFamily="2" charset="-122"/>
              </a:rPr>
              <a:t>指定圆的半径: 1100</a:t>
            </a:r>
          </a:p>
          <a:p>
            <a:r>
              <a:rPr sz="2400" dirty="0" smtClean="0">
                <a:latin typeface="宋体" pitchFamily="2" charset="-122"/>
                <a:ea typeface="宋体" pitchFamily="2" charset="-122"/>
              </a:rPr>
              <a:t>第三步，以正八边形的</a:t>
            </a:r>
          </a:p>
          <a:p>
            <a:r>
              <a:rPr sz="2400" dirty="0" smtClean="0">
                <a:latin typeface="宋体" pitchFamily="2" charset="-122"/>
                <a:ea typeface="宋体" pitchFamily="2" charset="-122"/>
              </a:rPr>
              <a:t>各个顶点为圆心，</a:t>
            </a:r>
          </a:p>
          <a:p>
            <a:r>
              <a:rPr sz="2400" dirty="0" smtClean="0">
                <a:latin typeface="宋体" pitchFamily="2" charset="-122"/>
                <a:ea typeface="宋体" pitchFamily="2" charset="-122"/>
              </a:rPr>
              <a:t>绘制半径为200的圆作为椅子。</a:t>
            </a:r>
          </a:p>
          <a:p>
            <a:r>
              <a:rPr sz="2400" dirty="0" smtClean="0">
                <a:latin typeface="宋体" pitchFamily="2" charset="-122"/>
                <a:ea typeface="宋体" pitchFamily="2" charset="-122"/>
              </a:rPr>
              <a:t>【命令步骤】</a:t>
            </a:r>
          </a:p>
          <a:p>
            <a:r>
              <a:rPr sz="2400" dirty="0" smtClean="0">
                <a:latin typeface="宋体" pitchFamily="2" charset="-122"/>
                <a:ea typeface="宋体" pitchFamily="2" charset="-122"/>
              </a:rPr>
              <a:t>命令: C</a:t>
            </a:r>
          </a:p>
          <a:p>
            <a:r>
              <a:rPr sz="2400" dirty="0" smtClean="0">
                <a:latin typeface="宋体" pitchFamily="2" charset="-122"/>
                <a:ea typeface="宋体" pitchFamily="2" charset="-122"/>
              </a:rPr>
              <a:t>CIRCLE指定圆的圆心或 [三点(3P)/两点(2P)/切点、切点、半径(T)]:</a:t>
            </a:r>
          </a:p>
          <a:p>
            <a:r>
              <a:rPr sz="2400" dirty="0" smtClean="0">
                <a:latin typeface="宋体" pitchFamily="2" charset="-122"/>
                <a:ea typeface="宋体" pitchFamily="2" charset="-122"/>
              </a:rPr>
              <a:t>指定圆的半径或 [直径(D)]:200</a:t>
            </a:r>
          </a:p>
          <a:p>
            <a:r>
              <a:rPr sz="2400" dirty="0" smtClean="0">
                <a:latin typeface="宋体" pitchFamily="2" charset="-122"/>
                <a:ea typeface="宋体" pitchFamily="2" charset="-122"/>
              </a:rPr>
              <a:t>重复执行上一命令，绘制完成其他七把椅子。然后将半径为1100的圆和正八边形删除，这样就得到了一张八人圆桌。绘制完成后如3-17图所示。</a:t>
            </a:r>
          </a:p>
        </p:txBody>
      </p:sp>
      <p:pic>
        <p:nvPicPr>
          <p:cNvPr id="5" name="图片 4" descr="图3-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2200" y="269081"/>
            <a:ext cx="2535461" cy="25838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914317" y="2814201"/>
            <a:ext cx="3451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宋体" pitchFamily="2" charset="-122"/>
                <a:ea typeface="宋体" pitchFamily="2" charset="-122"/>
              </a:rPr>
              <a:t>图3-1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404664"/>
            <a:ext cx="7056784" cy="1691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dirty="0">
                <a:latin typeface="黑体" panose="02010609060101010101" pitchFamily="49" charset="-122"/>
                <a:ea typeface="黑体" panose="02010609060101010101" pitchFamily="49" charset="-122"/>
              </a:rPr>
              <a:t>3.5.3 POL命令深入讲解</a:t>
            </a:r>
          </a:p>
          <a:p>
            <a:pPr indent="457200"/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前面学过，正多边形Pol命令是创建等边闭合多段线。用户可以指定多边形的各种参数，包含边数。如图3-18所示显示了内接和外切选项间的差别。</a:t>
            </a:r>
          </a:p>
        </p:txBody>
      </p:sp>
      <p:pic>
        <p:nvPicPr>
          <p:cNvPr id="4" name="图片 3" descr="图3-18正多边形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6090" y="2330450"/>
            <a:ext cx="6680200" cy="30880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33220" y="5730875"/>
            <a:ext cx="69703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宋体" pitchFamily="2" charset="-122"/>
                <a:ea typeface="宋体" pitchFamily="2" charset="-122"/>
              </a:rPr>
              <a:t>图3-18正多边形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260648"/>
            <a:ext cx="720080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执行正多边形Pol命令，如图3-19所示，命令提示行提示指定多边形的边数，这个边数范围是 3-1024，输入6，绘制正六边形，会提示指定正多边形的中心点或边，如图3-20所示。</a:t>
            </a:r>
          </a:p>
        </p:txBody>
      </p:sp>
      <p:pic>
        <p:nvPicPr>
          <p:cNvPr id="3" name="图片 2" descr="C:\Users\ju\Desktop\第三章\3\图3-19输入边数.jpg图3-19输入边数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008505" y="1828800"/>
            <a:ext cx="5614035" cy="213233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09140" y="4006850"/>
            <a:ext cx="56134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dirty="0">
                <a:ea typeface="宋体" panose="02010600030101010101" pitchFamily="2" charset="-122"/>
              </a:rPr>
              <a:t>图3-19输入边数</a:t>
            </a:r>
          </a:p>
        </p:txBody>
      </p:sp>
      <p:pic>
        <p:nvPicPr>
          <p:cNvPr id="6" name="图片 5" descr="图3-20指定中心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9595" y="4375150"/>
            <a:ext cx="6327775" cy="16960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839595" y="6180455"/>
            <a:ext cx="64039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图3-20指定中心点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\Users\ju\Desktop\第三章\3\图3-21捕捉圆心.jpg图3-21捕捉圆心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2894330" y="2614295"/>
            <a:ext cx="3723005" cy="331533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88991" y="397453"/>
            <a:ext cx="7344816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sz="2400" dirty="0">
                <a:latin typeface="宋体" pitchFamily="2" charset="-122"/>
                <a:ea typeface="宋体" pitchFamily="2" charset="-122"/>
              </a:rPr>
              <a:t>在知道正多边形边长的情况下可以选择“边”的命令，但大多数情况是不知道正多边形的边长的，一般是借助圆来绘制正多边形。继续上面的绘制，通过指定中心点的方式绘制正多边形</a:t>
            </a:r>
            <a:r>
              <a:rPr lang="zh-CN" sz="2400" dirty="0">
                <a:latin typeface="宋体" pitchFamily="2" charset="-122"/>
                <a:ea typeface="宋体" pitchFamily="2" charset="-122"/>
              </a:rPr>
              <a:t>。如图3-21所示，通过捕捉圆心，指定中心点。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894330" y="6166485"/>
            <a:ext cx="37230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宋体" pitchFamily="2" charset="-122"/>
                <a:ea typeface="宋体" pitchFamily="2" charset="-122"/>
              </a:rPr>
              <a:t>图3-21捕捉圆心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\Users\ju\Desktop\第三章\3\图3-22输入选项.jpg图3-22输入选项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878965" y="1824990"/>
            <a:ext cx="6706870" cy="302704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475656" y="404664"/>
            <a:ext cx="72008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sz="2400" dirty="0">
                <a:latin typeface="宋体" pitchFamily="2" charset="-122"/>
                <a:ea typeface="宋体" pitchFamily="2" charset="-122"/>
              </a:rPr>
              <a:t>然后命令提示行提示将要绘制的正多边形与圆的关系：内接还是外切，如图3-22所示</a:t>
            </a:r>
            <a:r>
              <a:rPr lang="zh-CN" sz="2400" dirty="0">
                <a:latin typeface="宋体" pitchFamily="2" charset="-122"/>
                <a:ea typeface="宋体" pitchFamily="2" charset="-122"/>
              </a:rPr>
              <a:t>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879600" y="5363210"/>
            <a:ext cx="67056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dirty="0">
                <a:latin typeface="宋体" pitchFamily="2" charset="-122"/>
                <a:ea typeface="宋体" pitchFamily="2" charset="-122"/>
              </a:rPr>
              <a:t>图3-22输入选项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375184"/>
            <a:ext cx="6912768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sz="2400" dirty="0">
                <a:latin typeface="宋体" pitchFamily="2" charset="-122"/>
                <a:ea typeface="宋体" pitchFamily="2" charset="-122"/>
              </a:rPr>
              <a:t>选择内接于圆，确定，命令提示行这时候会提示指定圆的半径，指定圆半径的方式有两种，一是通过鼠标点击，捕捉圆周上的点指定半径，用这种定点指定半径的方式，可以决定正多边形的旋转角度和尺寸，如图3-23所示。</a:t>
            </a:r>
          </a:p>
        </p:txBody>
      </p:sp>
      <p:pic>
        <p:nvPicPr>
          <p:cNvPr id="3" name="图片 2" descr="C:\Users\ju\Desktop\第三章\3\图3-23完成绘制.jpg图3-23完成绘制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91640" y="2595880"/>
            <a:ext cx="6777990" cy="224345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92910" y="5149215"/>
            <a:ext cx="677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dirty="0">
                <a:ea typeface="宋体" panose="02010600030101010101" pitchFamily="2" charset="-122"/>
              </a:rPr>
              <a:t>图3-23完成绘制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375184"/>
            <a:ext cx="6912768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sz="2400" dirty="0">
                <a:latin typeface="宋体" pitchFamily="2" charset="-122"/>
                <a:ea typeface="宋体" pitchFamily="2" charset="-122"/>
              </a:rPr>
              <a:t>指定圆半径的另一种方式是直接输入半径，如图3-24所示，输入圆的半径600，确定，完成绘制正六边形，如图3-25所示。</a:t>
            </a:r>
          </a:p>
        </p:txBody>
      </p:sp>
      <p:pic>
        <p:nvPicPr>
          <p:cNvPr id="5" name="图片 4" descr="图3-24输入半径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570" y="1574165"/>
            <a:ext cx="3536315" cy="2713355"/>
          </a:xfrm>
          <a:prstGeom prst="rect">
            <a:avLst/>
          </a:prstGeom>
        </p:spPr>
      </p:pic>
      <p:pic>
        <p:nvPicPr>
          <p:cNvPr id="6" name="图片 5" descr="图3-25完成绘制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6425" y="1574165"/>
            <a:ext cx="3044190" cy="271335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385570" y="4425315"/>
            <a:ext cx="35363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宋体" pitchFamily="2" charset="-122"/>
                <a:ea typeface="宋体" pitchFamily="2" charset="-122"/>
              </a:rPr>
              <a:t>图3-24输入半径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686425" y="4425315"/>
            <a:ext cx="29171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宋体" pitchFamily="2" charset="-122"/>
                <a:ea typeface="宋体" pitchFamily="2" charset="-122"/>
              </a:rPr>
              <a:t> 图3-25完成绘制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385570" y="5067300"/>
            <a:ext cx="723963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       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通过这两种指定圆半径的方式可以看出，通过指定点的方式可以确定正多边形的旋转角度和半径；通过输入半径的方式则只能指定正多边形的尺寸，不能确定正多边形的旋转角度。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548680"/>
            <a:ext cx="7128792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sz="2400" dirty="0" smtClean="0">
                <a:ea typeface="宋体" panose="02010600030101010101" pitchFamily="2" charset="-122"/>
              </a:rPr>
              <a:t>图3-2所示，再通过前面学过的三种坐标方式或者单击左键确定第二个点，回车或空格确认命令，一条直线即绘制完成。</a:t>
            </a:r>
          </a:p>
          <a:p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      </a:t>
            </a:r>
            <a:endParaRPr lang="en-US" altLang="zh-CN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  </a:t>
            </a:r>
          </a:p>
          <a:p>
            <a:endParaRPr lang="zh-CN" altLang="en-US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endParaRPr lang="zh-CN" altLang="en-US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dirty="0" smtClean="0">
                <a:ea typeface="宋体" panose="02010600030101010101" pitchFamily="2" charset="-122"/>
              </a:rPr>
              <a:t>图3-2  命令提示行</a:t>
            </a:r>
          </a:p>
        </p:txBody>
      </p:sp>
      <p:pic>
        <p:nvPicPr>
          <p:cNvPr id="3" name="图片 2" descr="C:\Users\ju\Desktop\第三章\3\图3-2  命令提示行.jpg图3-2  命令提示行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03350" y="2299970"/>
            <a:ext cx="7197090" cy="2258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223689"/>
            <a:ext cx="7488832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3.6圆弧 A (Arc)</a:t>
            </a:r>
          </a:p>
          <a:p>
            <a:pPr indent="457200"/>
            <a:endParaRPr lang="en-US" sz="2400" dirty="0" smtClean="0">
              <a:latin typeface="宋体" pitchFamily="2" charset="-122"/>
              <a:ea typeface="宋体" pitchFamily="2" charset="-122"/>
            </a:endParaRPr>
          </a:p>
          <a:p>
            <a:pPr indent="457200"/>
            <a:r>
              <a:rPr sz="2400" dirty="0" smtClean="0">
                <a:latin typeface="宋体" pitchFamily="2" charset="-122"/>
                <a:ea typeface="宋体" pitchFamily="2" charset="-122"/>
              </a:rPr>
              <a:t>AutoCAD</a:t>
            </a:r>
            <a:r>
              <a:rPr sz="2400" dirty="0">
                <a:latin typeface="宋体" pitchFamily="2" charset="-122"/>
                <a:ea typeface="宋体" pitchFamily="2" charset="-122"/>
              </a:rPr>
              <a:t>给我们提供了多种绘制圆弧的方式，用户可以根据已知的条件选择合适的绘制圆弧的方式，在这里详细讲述两种常用的绘制圆弧的方式。接下来以门扇为例讲解两种绘制圆弧的步骤：</a:t>
            </a:r>
          </a:p>
          <a:p>
            <a:pPr indent="457200"/>
            <a:r>
              <a:rPr sz="2400" dirty="0">
                <a:latin typeface="宋体" pitchFamily="2" charset="-122"/>
                <a:ea typeface="宋体" pitchFamily="2" charset="-122"/>
              </a:rPr>
              <a:t>方法一：首先绘制一个900X50的矩形作为门扇。执行REC矩形命令，提示指定第一个角点，鼠标左键单击如图3-27所示点1处，提示指定另一个角点，确保开启动态输入，输入第二个点的相对坐标值（-900，-50）。接下来绘制一个1/4圆弧代表门开启的方向，执行A圆弧命令，如图3-26所示，命令提示栏提示指定圆弧的起点，鼠标点击如图3-27所示的点2作为圆弧的起点，根据提示，默认的情况需要指定第二个点，但是这个圆弧上除了起点与终点我们能确定之外，其余的点都不能确定，所以输入“C”（圆心），鼠标点击点1，作为圆心，根据提示点击点3做为终点。</a:t>
            </a:r>
          </a:p>
          <a:p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3-26 命令提示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2235" y="191770"/>
            <a:ext cx="7373620" cy="24676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371600" y="2957830"/>
            <a:ext cx="73736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宋体" pitchFamily="2" charset="-122"/>
                <a:ea typeface="宋体" pitchFamily="2" charset="-122"/>
              </a:rPr>
              <a:t>图3-26 命令提示栏</a:t>
            </a:r>
          </a:p>
        </p:txBody>
      </p:sp>
      <p:pic>
        <p:nvPicPr>
          <p:cNvPr id="5" name="图片 4" descr="图3-27  墙角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1110" y="3326130"/>
            <a:ext cx="2976880" cy="2571750"/>
          </a:xfrm>
          <a:prstGeom prst="rect">
            <a:avLst/>
          </a:prstGeom>
        </p:spPr>
      </p:pic>
      <p:pic>
        <p:nvPicPr>
          <p:cNvPr id="6" name="图片 5" descr="图3-28  绘制门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4355" y="3326130"/>
            <a:ext cx="2986405" cy="25361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261110" y="6018530"/>
            <a:ext cx="29768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宋体" pitchFamily="2" charset="-122"/>
                <a:ea typeface="宋体" pitchFamily="2" charset="-122"/>
              </a:rPr>
              <a:t>图3-27  墙角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550535" y="6018530"/>
            <a:ext cx="3070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宋体" pitchFamily="2" charset="-122"/>
                <a:ea typeface="宋体" pitchFamily="2" charset="-122"/>
              </a:rPr>
              <a:t>图3-28  绘制门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45558" y="1293958"/>
            <a:ext cx="7272808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sz="2400" dirty="0">
                <a:latin typeface="宋体" pitchFamily="2" charset="-122"/>
                <a:ea typeface="宋体" pitchFamily="2" charset="-122"/>
              </a:rPr>
              <a:t>方法二：绘制矩形命令不变，执行A命令，命令提示栏给出两个选项：指定圆弧的起点或圆心C，这里选择圆心1点，输入C并确认命令，命令提示栏提示：指定圆弧的起点，鼠标左键单击2点，打开正交模式F8，同时摁下Ctrl键，点击鼠标左键即可完成门扇圆弧的绘制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1556792"/>
            <a:ext cx="777686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183640" y="668655"/>
            <a:ext cx="73621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7970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【命令回顾】</a:t>
            </a:r>
          </a:p>
        </p:txBody>
      </p:sp>
      <p:graphicFrame>
        <p:nvGraphicFramePr>
          <p:cNvPr id="3" name="表格 2"/>
          <p:cNvGraphicFramePr/>
          <p:nvPr/>
        </p:nvGraphicFramePr>
        <p:xfrm>
          <a:off x="1162685" y="1657350"/>
          <a:ext cx="7403465" cy="26447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47925"/>
                <a:gridCol w="2477770"/>
                <a:gridCol w="2477770"/>
              </a:tblGrid>
              <a:tr h="37782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 dirty="0"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命令内容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英文全称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快捷方式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 dirty="0"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  </a:t>
                      </a:r>
                      <a:r>
                        <a:rPr lang="zh-CN" altLang="en-US" sz="2400" b="0" dirty="0"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直    线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cs typeface="Calibri" panose="020F0502020204030204" charset="0"/>
                        </a:rPr>
                        <a:t>Line</a:t>
                      </a:r>
                      <a:endParaRPr lang="en-US" altLang="zh-CN" sz="2400" b="0"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    L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  </a:t>
                      </a:r>
                      <a:r>
                        <a:rPr lang="zh-CN" altLang="en-US" sz="2400" b="0"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多 段 线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cs typeface="Calibri" panose="020F0502020204030204" charset="0"/>
                        </a:rPr>
                        <a:t>Pline</a:t>
                      </a:r>
                      <a:endParaRPr lang="en-US" altLang="zh-CN" sz="2400" b="0"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    PL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     </a:t>
                      </a:r>
                      <a:r>
                        <a:rPr lang="zh-CN" altLang="en-US" sz="2400" b="0"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圆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cs typeface="Calibri" panose="020F0502020204030204" charset="0"/>
                        </a:rPr>
                        <a:t>Circle</a:t>
                      </a:r>
                      <a:endParaRPr lang="en-US" altLang="zh-CN" sz="2400" b="0"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    ML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  </a:t>
                      </a:r>
                      <a:r>
                        <a:rPr lang="zh-CN" altLang="en-US" sz="2400" b="0"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矩    形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cs typeface="Calibri" panose="020F0502020204030204" charset="0"/>
                        </a:rPr>
                        <a:t>Rectang</a:t>
                      </a:r>
                      <a:endParaRPr lang="en-US" altLang="zh-CN" sz="2400" b="0"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    REC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  </a:t>
                      </a:r>
                      <a:r>
                        <a:rPr lang="zh-CN" altLang="en-US" sz="2400" b="0"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正多边形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cs typeface="Calibri" panose="020F0502020204030204" charset="0"/>
                        </a:rPr>
                        <a:t>Polygon</a:t>
                      </a:r>
                      <a:endParaRPr lang="en-US" altLang="zh-CN" sz="2400" b="0"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    POL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  </a:t>
                      </a:r>
                      <a:r>
                        <a:rPr lang="zh-CN" altLang="en-US" sz="2400" b="0"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圆    弧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cs typeface="Calibri" panose="020F0502020204030204" charset="0"/>
                        </a:rPr>
                        <a:t>Arc</a:t>
                      </a:r>
                      <a:endParaRPr lang="en-US" altLang="zh-CN" sz="2400" b="0"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    A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8900" y="404495"/>
            <a:ext cx="7251065" cy="5877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1.2实例</a:t>
            </a:r>
            <a:r>
              <a:rPr 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利用直线命令绘制四人餐桌</a:t>
            </a:r>
          </a:p>
          <a:p>
            <a:endParaRPr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/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下面通过另一种方法绘制四人餐桌图案：</a:t>
            </a:r>
          </a:p>
          <a:p>
            <a:pPr indent="457200"/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/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/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/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/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/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/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/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/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/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    </a:t>
            </a:r>
          </a:p>
          <a:p>
            <a:pPr indent="457200"/>
            <a:endParaRPr lang="zh-CN" altLang="en-US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/>
            <a:endParaRPr lang="zh-CN" altLang="en-US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 algn="ctr"/>
            <a:r>
              <a:rPr dirty="0" smtClean="0">
                <a:ea typeface="宋体" panose="02010600030101010101" pitchFamily="2" charset="-122"/>
              </a:rPr>
              <a:t>图3-3 四人餐桌</a:t>
            </a:r>
          </a:p>
        </p:txBody>
      </p:sp>
      <p:pic>
        <p:nvPicPr>
          <p:cNvPr id="3" name="图片 2" descr="C:\Users\ju\Desktop\第三章\3\图3-3 四人餐桌.jpg图3-3 四人餐桌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3533775" y="1897380"/>
            <a:ext cx="3417570" cy="3899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3498" y="1332141"/>
            <a:ext cx="720080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sz="2400" dirty="0">
                <a:ea typeface="宋体" panose="02010600030101010101" pitchFamily="2" charset="-122"/>
              </a:rPr>
              <a:t>执行“L”直线命令，命令行提示指定第一点，输入矩形的第1点坐标（0，0），确定，第2点向右移动光标，输入距离1500，确定，第3点向上移动光标，输入距离750，确定，第4点向左移动光标，输入距离1500，确定，使用对象捕捉点击最后一点，确定，完成图形，按照同样的方式再依次绘制其余四个正方形，就得到图3-3所示图形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188640"/>
            <a:ext cx="6696744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命令步骤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</a:p>
          <a:p>
            <a:r>
              <a:rPr sz="2400" dirty="0" smtClean="0">
                <a:latin typeface="宋体" pitchFamily="2" charset="-122"/>
                <a:ea typeface="宋体" pitchFamily="2" charset="-122"/>
              </a:rPr>
              <a:t>命令:L</a:t>
            </a:r>
          </a:p>
          <a:p>
            <a:r>
              <a:rPr sz="2400" dirty="0" smtClean="0">
                <a:latin typeface="宋体" pitchFamily="2" charset="-122"/>
                <a:ea typeface="宋体" pitchFamily="2" charset="-122"/>
              </a:rPr>
              <a:t>LINE 指定第一点:（0,0）（空格）</a:t>
            </a:r>
          </a:p>
          <a:p>
            <a:r>
              <a:rPr sz="2400" dirty="0" smtClean="0">
                <a:latin typeface="宋体" pitchFamily="2" charset="-122"/>
                <a:ea typeface="宋体" pitchFamily="2" charset="-122"/>
              </a:rPr>
              <a:t>指定下一点或 [放弃(U)]:  &lt;正交 开&gt; 1500（打开正交模式）（空格）</a:t>
            </a:r>
          </a:p>
          <a:p>
            <a:r>
              <a:rPr sz="2400" dirty="0" smtClean="0">
                <a:latin typeface="宋体" pitchFamily="2" charset="-122"/>
                <a:ea typeface="宋体" pitchFamily="2" charset="-122"/>
              </a:rPr>
              <a:t>指定下一点或 [放弃(U)]: 750（空格）</a:t>
            </a:r>
          </a:p>
          <a:p>
            <a:r>
              <a:rPr sz="2400" dirty="0" smtClean="0">
                <a:latin typeface="宋体" pitchFamily="2" charset="-122"/>
                <a:ea typeface="宋体" pitchFamily="2" charset="-122"/>
              </a:rPr>
              <a:t>指定下一点或 [闭合(C)/放弃(U)]: 1500（空格）</a:t>
            </a:r>
          </a:p>
          <a:p>
            <a:r>
              <a:rPr sz="2400" dirty="0" smtClean="0">
                <a:latin typeface="宋体" pitchFamily="2" charset="-122"/>
                <a:ea typeface="宋体" pitchFamily="2" charset="-122"/>
              </a:rPr>
              <a:t>指定下一点或 [闭合(C)/放弃(U)]: c（空格）</a:t>
            </a:r>
          </a:p>
          <a:p>
            <a:r>
              <a:rPr sz="2400" dirty="0" smtClean="0">
                <a:latin typeface="宋体" pitchFamily="2" charset="-122"/>
                <a:ea typeface="宋体" pitchFamily="2" charset="-122"/>
              </a:rPr>
              <a:t>命令: l LINE 指定第一点:（175,-550）（空格）</a:t>
            </a:r>
          </a:p>
          <a:p>
            <a:r>
              <a:rPr sz="2400" dirty="0" smtClean="0">
                <a:latin typeface="宋体" pitchFamily="2" charset="-122"/>
                <a:ea typeface="宋体" pitchFamily="2" charset="-122"/>
              </a:rPr>
              <a:t>指定下一点或 [放弃(U)]:  &lt;正交 开&gt; 450（打开正交模式）（空格）</a:t>
            </a:r>
          </a:p>
          <a:p>
            <a:r>
              <a:rPr sz="2400" dirty="0" smtClean="0">
                <a:latin typeface="宋体" pitchFamily="2" charset="-122"/>
                <a:ea typeface="宋体" pitchFamily="2" charset="-122"/>
              </a:rPr>
              <a:t>指定下一点或 [放弃(U)]: 450（空格）</a:t>
            </a:r>
          </a:p>
          <a:p>
            <a:r>
              <a:rPr sz="2400" dirty="0" smtClean="0">
                <a:latin typeface="宋体" pitchFamily="2" charset="-122"/>
                <a:ea typeface="宋体" pitchFamily="2" charset="-122"/>
              </a:rPr>
              <a:t>指定下一点或 [闭合(C)/放弃(U)]: 450（空格）</a:t>
            </a:r>
          </a:p>
          <a:p>
            <a:r>
              <a:rPr sz="2400" dirty="0" smtClean="0">
                <a:latin typeface="宋体" pitchFamily="2" charset="-122"/>
                <a:ea typeface="宋体" pitchFamily="2" charset="-122"/>
              </a:rPr>
              <a:t>指定下一点或 [闭合(C)/放弃(U)]: </a:t>
            </a:r>
            <a:r>
              <a:rPr sz="2400" dirty="0" err="1" smtClean="0">
                <a:latin typeface="宋体" pitchFamily="2" charset="-122"/>
                <a:ea typeface="宋体" pitchFamily="2" charset="-122"/>
              </a:rPr>
              <a:t>c（空格</a:t>
            </a:r>
            <a:r>
              <a:rPr sz="2400" dirty="0" smtClean="0">
                <a:latin typeface="宋体" pitchFamily="2" charset="-122"/>
                <a:ea typeface="宋体" pitchFamily="2" charset="-122"/>
              </a:rPr>
              <a:t>）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260648"/>
            <a:ext cx="6696744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命令: l LINE 指定第一点:（875,-550）（空格）</a:t>
            </a:r>
          </a:p>
          <a:p>
            <a:r>
              <a:rPr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指定下一点或 [放弃(U)]:  &lt;正交 开&gt; 450（打开正交模式）（空格）</a:t>
            </a:r>
          </a:p>
          <a:p>
            <a:r>
              <a:rPr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指定下一点或 [放弃(U)]: 450（空格）</a:t>
            </a:r>
          </a:p>
          <a:p>
            <a:r>
              <a:rPr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指定下一点或 [闭合(C)/放弃(U)]: 450（空格）</a:t>
            </a:r>
          </a:p>
          <a:p>
            <a:r>
              <a:rPr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指定下一点或 [闭合(C)/放弃(U)]: c（空格）</a:t>
            </a:r>
          </a:p>
          <a:p>
            <a:r>
              <a:rPr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命令: l LINE 指定第一点:（175,850）（空格）</a:t>
            </a:r>
          </a:p>
          <a:p>
            <a:r>
              <a:rPr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指定下一点或 [放弃(U)]:  &lt;正交 开&gt; 450（打开正交模式）（空格）</a:t>
            </a:r>
          </a:p>
          <a:p>
            <a:r>
              <a:rPr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指定下一点或 [放弃(U)]: 450（空格）</a:t>
            </a:r>
          </a:p>
          <a:p>
            <a:r>
              <a:rPr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指定下一点或 [闭合(C)/放弃(U)]: 450（空格）</a:t>
            </a:r>
          </a:p>
          <a:p>
            <a:r>
              <a:rPr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指定下一点或 [闭合(C)/放弃(U)]: c（空格）</a:t>
            </a:r>
          </a:p>
          <a:p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sz="2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908720"/>
            <a:ext cx="6696744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命令: l LINE 指定第一点:（875,850）（空格）</a:t>
            </a:r>
          </a:p>
          <a:p>
            <a:r>
              <a:rPr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指定下一点或 [放弃(U)]:  &lt;正交 开&gt; 450（打开正交模式）（空格）</a:t>
            </a:r>
          </a:p>
          <a:p>
            <a:r>
              <a:rPr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指定下一点或 [放弃(U)]: 450（空格）</a:t>
            </a:r>
          </a:p>
          <a:p>
            <a:r>
              <a:rPr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指定下一点或 [闭合(C)/放弃(U)]: 450（空格）</a:t>
            </a:r>
          </a:p>
          <a:p>
            <a:r>
              <a:rPr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指定下一点或 [闭合(C)/放弃(U)]: c（空格）</a:t>
            </a:r>
          </a:p>
          <a:p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sz="2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夏至">
  <a:themeElements>
    <a:clrScheme name="夏至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夏至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夏至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夏至">
    <a:dk1>
      <a:sysClr val="windowText" lastClr="000000"/>
    </a:dk1>
    <a:lt1>
      <a:sysClr val="window" lastClr="FFFFFF"/>
    </a:lt1>
    <a:dk2>
      <a:srgbClr val="4F271C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2.xml><?xml version="1.0" encoding="utf-8"?>
<a:themeOverride xmlns:a="http://schemas.openxmlformats.org/drawingml/2006/main">
  <a:clrScheme name="夏至">
    <a:dk1>
      <a:sysClr val="windowText" lastClr="000000"/>
    </a:dk1>
    <a:lt1>
      <a:sysClr val="window" lastClr="FFFFFF"/>
    </a:lt1>
    <a:dk2>
      <a:srgbClr val="4F271C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3.xml><?xml version="1.0" encoding="utf-8"?>
<a:themeOverride xmlns:a="http://schemas.openxmlformats.org/drawingml/2006/main">
  <a:clrScheme name="夏至">
    <a:dk1>
      <a:sysClr val="windowText" lastClr="000000"/>
    </a:dk1>
    <a:lt1>
      <a:sysClr val="window" lastClr="FFFFFF"/>
    </a:lt1>
    <a:dk2>
      <a:srgbClr val="4F271C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4.xml><?xml version="1.0" encoding="utf-8"?>
<a:themeOverride xmlns:a="http://schemas.openxmlformats.org/drawingml/2006/main">
  <a:clrScheme name="夏至">
    <a:dk1>
      <a:sysClr val="windowText" lastClr="000000"/>
    </a:dk1>
    <a:lt1>
      <a:sysClr val="window" lastClr="FFFFFF"/>
    </a:lt1>
    <a:dk2>
      <a:srgbClr val="4F271C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5.xml><?xml version="1.0" encoding="utf-8"?>
<a:themeOverride xmlns:a="http://schemas.openxmlformats.org/drawingml/2006/main">
  <a:clrScheme name="夏至">
    <a:dk1>
      <a:sysClr val="windowText" lastClr="000000"/>
    </a:dk1>
    <a:lt1>
      <a:sysClr val="window" lastClr="FFFFFF"/>
    </a:lt1>
    <a:dk2>
      <a:srgbClr val="4F271C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6.xml><?xml version="1.0" encoding="utf-8"?>
<a:themeOverride xmlns:a="http://schemas.openxmlformats.org/drawingml/2006/main">
  <a:clrScheme name="夏至">
    <a:dk1>
      <a:sysClr val="windowText" lastClr="000000"/>
    </a:dk1>
    <a:lt1>
      <a:sysClr val="window" lastClr="FFFFFF"/>
    </a:lt1>
    <a:dk2>
      <a:srgbClr val="4F271C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10</TotalTime>
  <Words>2084</Words>
  <Application>Microsoft Office PowerPoint</Application>
  <PresentationFormat>全屏显示(4:3)</PresentationFormat>
  <Paragraphs>250</Paragraphs>
  <Slides>43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4" baseType="lpstr">
      <vt:lpstr>夏至</vt:lpstr>
      <vt:lpstr>第三章 绘制图形基本命令讲解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dreamsummit</dc:creator>
  <cp:lastModifiedBy>xbany</cp:lastModifiedBy>
  <cp:revision>33</cp:revision>
  <dcterms:created xsi:type="dcterms:W3CDTF">2018-04-09T11:51:00Z</dcterms:created>
  <dcterms:modified xsi:type="dcterms:W3CDTF">2018-04-26T14:45:26Z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2052-10.1.0.7223</vt:lpwstr>
  </property>
</Properties>
</file>