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84"/>
  </p:notesMasterIdLst>
  <p:sldIdLst>
    <p:sldId id="256" r:id="rId2"/>
    <p:sldId id="257" r:id="rId3"/>
    <p:sldId id="258" r:id="rId4"/>
    <p:sldId id="264" r:id="rId5"/>
    <p:sldId id="263" r:id="rId6"/>
    <p:sldId id="262" r:id="rId7"/>
    <p:sldId id="261" r:id="rId8"/>
    <p:sldId id="260" r:id="rId9"/>
    <p:sldId id="259" r:id="rId10"/>
    <p:sldId id="332" r:id="rId11"/>
    <p:sldId id="267" r:id="rId12"/>
    <p:sldId id="266" r:id="rId13"/>
    <p:sldId id="334" r:id="rId14"/>
    <p:sldId id="268" r:id="rId15"/>
    <p:sldId id="265" r:id="rId16"/>
    <p:sldId id="273" r:id="rId17"/>
    <p:sldId id="333" r:id="rId18"/>
    <p:sldId id="272" r:id="rId19"/>
    <p:sldId id="271" r:id="rId20"/>
    <p:sldId id="337" r:id="rId21"/>
    <p:sldId id="270" r:id="rId22"/>
    <p:sldId id="338" r:id="rId23"/>
    <p:sldId id="269" r:id="rId24"/>
    <p:sldId id="274" r:id="rId25"/>
    <p:sldId id="279" r:id="rId26"/>
    <p:sldId id="339" r:id="rId27"/>
    <p:sldId id="278" r:id="rId28"/>
    <p:sldId id="340" r:id="rId29"/>
    <p:sldId id="277" r:id="rId30"/>
    <p:sldId id="341" r:id="rId31"/>
    <p:sldId id="276" r:id="rId32"/>
    <p:sldId id="342" r:id="rId33"/>
    <p:sldId id="275" r:id="rId34"/>
    <p:sldId id="347" r:id="rId35"/>
    <p:sldId id="280" r:id="rId36"/>
    <p:sldId id="281" r:id="rId37"/>
    <p:sldId id="282" r:id="rId38"/>
    <p:sldId id="343" r:id="rId39"/>
    <p:sldId id="283" r:id="rId40"/>
    <p:sldId id="344" r:id="rId41"/>
    <p:sldId id="284" r:id="rId42"/>
    <p:sldId id="345" r:id="rId43"/>
    <p:sldId id="285" r:id="rId44"/>
    <p:sldId id="286" r:id="rId45"/>
    <p:sldId id="335" r:id="rId46"/>
    <p:sldId id="287" r:id="rId47"/>
    <p:sldId id="336" r:id="rId48"/>
    <p:sldId id="288" r:id="rId49"/>
    <p:sldId id="289" r:id="rId50"/>
    <p:sldId id="346" r:id="rId51"/>
    <p:sldId id="290" r:id="rId52"/>
    <p:sldId id="291" r:id="rId53"/>
    <p:sldId id="292" r:id="rId54"/>
    <p:sldId id="308" r:id="rId55"/>
    <p:sldId id="293" r:id="rId56"/>
    <p:sldId id="294" r:id="rId57"/>
    <p:sldId id="295" r:id="rId58"/>
    <p:sldId id="296" r:id="rId59"/>
    <p:sldId id="297"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28" autoAdjust="0"/>
  </p:normalViewPr>
  <p:slideViewPr>
    <p:cSldViewPr>
      <p:cViewPr varScale="1">
        <p:scale>
          <a:sx n="67" d="100"/>
          <a:sy n="67" d="100"/>
        </p:scale>
        <p:origin x="-1476"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1858DB-66D2-47BB-8FC1-8483F22ACAFD}" type="datetimeFigureOut">
              <a:rPr lang="zh-CN" altLang="en-US" smtClean="0"/>
              <a:t>2018/4/26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4C470F-201A-491E-B586-A3ED7D1A023E}" type="slidenum">
              <a:rPr lang="zh-CN" altLang="en-US" smtClean="0"/>
              <a:t>‹#›</a:t>
            </a:fld>
            <a:endParaRPr lang="zh-CN" altLang="en-US"/>
          </a:p>
        </p:txBody>
      </p:sp>
    </p:spTree>
    <p:extLst>
      <p:ext uri="{BB962C8B-B14F-4D97-AF65-F5344CB8AC3E}">
        <p14:creationId xmlns:p14="http://schemas.microsoft.com/office/powerpoint/2010/main" val="428253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C470F-201A-491E-B586-A3ED7D1A023E}" type="slidenum">
              <a:rPr lang="zh-CN" altLang="en-US" smtClean="0"/>
              <a:t>82</a:t>
            </a:fld>
            <a:endParaRPr lang="zh-CN" altLang="en-US"/>
          </a:p>
        </p:txBody>
      </p:sp>
    </p:spTree>
    <p:extLst>
      <p:ext uri="{BB962C8B-B14F-4D97-AF65-F5344CB8AC3E}">
        <p14:creationId xmlns:p14="http://schemas.microsoft.com/office/powerpoint/2010/main" val="190888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p>
            <a:fld id="{452FDAA5-9E90-4916-81FC-070AD2EDA271}" type="datetimeFigureOut">
              <a:rPr lang="zh-CN" altLang="en-US" smtClean="0"/>
              <a:t>2018/4/26</a:t>
            </a:fld>
            <a:endParaRPr lang="zh-CN" altLang="en-US"/>
          </a:p>
        </p:txBody>
      </p:sp>
      <p:sp>
        <p:nvSpPr>
          <p:cNvPr id="20" name="页脚占位符 19"/>
          <p:cNvSpPr>
            <a:spLocks noGrp="1"/>
          </p:cNvSpPr>
          <p:nvPr>
            <p:ph type="ftr" sz="quarter" idx="11"/>
          </p:nvPr>
        </p:nvSpPr>
        <p:spPr/>
        <p:txBody>
          <a:bodyPr/>
          <a:lstStyle/>
          <a:p>
            <a:endParaRPr lang="zh-CN" altLang="en-US"/>
          </a:p>
        </p:txBody>
      </p:sp>
      <p:sp>
        <p:nvSpPr>
          <p:cNvPr id="10" name="灯片编号占位符 9"/>
          <p:cNvSpPr>
            <a:spLocks noGrp="1"/>
          </p:cNvSpPr>
          <p:nvPr>
            <p:ph type="sldNum" sz="quarter" idx="12"/>
          </p:nvPr>
        </p:nvSpPr>
        <p:spPr/>
        <p:txBody>
          <a:bodyPr/>
          <a:lstStyle/>
          <a:p>
            <a:fld id="{7C2B1EDD-B01D-420F-ADFB-44643F74C20F}" type="slidenum">
              <a:rPr lang="zh-CN" altLang="en-US" smtClean="0"/>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52FDAA5-9E90-4916-81FC-070AD2EDA271}" type="datetimeFigureOut">
              <a:rPr lang="zh-CN" altLang="en-US" smtClean="0"/>
              <a:t>2018/4/26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2B1EDD-B01D-420F-ADFB-44643F74C20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52FDAA5-9E90-4916-81FC-070AD2EDA271}" type="datetimeFigureOut">
              <a:rPr lang="zh-CN" altLang="en-US" smtClean="0"/>
              <a:t>2018/4/26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2B1EDD-B01D-420F-ADFB-44643F74C20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52FDAA5-9E90-4916-81FC-070AD2EDA271}" type="datetimeFigureOut">
              <a:rPr lang="zh-CN" altLang="en-US" smtClean="0"/>
              <a:t>2018/4/26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2B1EDD-B01D-420F-ADFB-44643F74C20F}"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452FDAA5-9E90-4916-81FC-070AD2EDA271}" type="datetimeFigureOut">
              <a:rPr lang="zh-CN" altLang="en-US" smtClean="0"/>
              <a:t>2018/4/26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2B1EDD-B01D-420F-ADFB-44643F74C20F}" type="slidenum">
              <a:rPr lang="zh-CN" altLang="en-US" smtClean="0"/>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52FDAA5-9E90-4916-81FC-070AD2EDA271}" type="datetimeFigureOut">
              <a:rPr lang="zh-CN" altLang="en-US" smtClean="0"/>
              <a:t>2018/4/26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2B1EDD-B01D-420F-ADFB-44643F74C20F}"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452FDAA5-9E90-4916-81FC-070AD2EDA271}" type="datetimeFigureOut">
              <a:rPr lang="zh-CN" altLang="en-US" smtClean="0"/>
              <a:t>2018/4/26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2B1EDD-B01D-420F-ADFB-44643F74C20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452FDAA5-9E90-4916-81FC-070AD2EDA271}" type="datetimeFigureOut">
              <a:rPr lang="zh-CN" altLang="en-US" smtClean="0"/>
              <a:t>2018/4/26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2B1EDD-B01D-420F-ADFB-44643F74C20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日期占位符 1"/>
          <p:cNvSpPr>
            <a:spLocks noGrp="1"/>
          </p:cNvSpPr>
          <p:nvPr>
            <p:ph type="dt" sz="half" idx="10"/>
          </p:nvPr>
        </p:nvSpPr>
        <p:spPr/>
        <p:txBody>
          <a:bodyPr/>
          <a:lstStyle/>
          <a:p>
            <a:fld id="{452FDAA5-9E90-4916-81FC-070AD2EDA271}" type="datetimeFigureOut">
              <a:rPr lang="zh-CN" altLang="en-US" smtClean="0"/>
              <a:t>2018/4/26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2B1EDD-B01D-420F-ADFB-44643F74C20F}" type="slidenum">
              <a:rPr lang="zh-CN" altLang="en-US" smtClean="0"/>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52FDAA5-9E90-4916-81FC-070AD2EDA271}" type="datetimeFigureOut">
              <a:rPr lang="zh-CN" altLang="en-US" smtClean="0"/>
              <a:t>2018/4/26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2B1EDD-B01D-420F-ADFB-44643F74C20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452FDAA5-9E90-4916-81FC-070AD2EDA271}" type="datetimeFigureOut">
              <a:rPr lang="zh-CN" altLang="en-US" smtClean="0"/>
              <a:t>2018/4/26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2B1EDD-B01D-420F-ADFB-44643F74C20F}" type="slidenum">
              <a:rPr lang="zh-CN" altLang="en-US" smtClean="0"/>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p>
            <a:r>
              <a:rPr kumimoji="0" lang="zh-CN" altLang="en-US" dirty="0" smtClean="0"/>
              <a:t>单击此处编辑母版标题样式</a:t>
            </a:r>
            <a:endParaRPr kumimoji="0" lang="en-US" dirty="0"/>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zh-CN" altLang="en-US" dirty="0" smtClean="0"/>
              <a:t>单击此处编辑母版文本样式</a:t>
            </a:r>
          </a:p>
          <a:p>
            <a:pPr lvl="1" eaLnBrk="1" latinLnBrk="0" hangingPunct="1"/>
            <a:r>
              <a:rPr kumimoji="0" lang="zh-CN" altLang="en-US" dirty="0" smtClean="0"/>
              <a:t>第二级</a:t>
            </a:r>
          </a:p>
          <a:p>
            <a:pPr lvl="2" eaLnBrk="1" latinLnBrk="0" hangingPunct="1"/>
            <a:r>
              <a:rPr kumimoji="0" lang="zh-CN" altLang="en-US" dirty="0" smtClean="0"/>
              <a:t>第三级</a:t>
            </a:r>
          </a:p>
          <a:p>
            <a:pPr lvl="3" eaLnBrk="1" latinLnBrk="0" hangingPunct="1"/>
            <a:r>
              <a:rPr kumimoji="0" lang="zh-CN" altLang="en-US" dirty="0" smtClean="0"/>
              <a:t>第四级</a:t>
            </a:r>
          </a:p>
          <a:p>
            <a:pPr lvl="4" eaLnBrk="1" latinLnBrk="0" hangingPunct="1"/>
            <a:r>
              <a:rPr kumimoji="0" lang="zh-CN" altLang="en-US" dirty="0" smtClean="0"/>
              <a:t>第五级</a:t>
            </a:r>
            <a:endParaRPr kumimoji="0" lang="en-US" dirty="0"/>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452FDAA5-9E90-4916-81FC-070AD2EDA271}" type="datetimeFigureOut">
              <a:rPr lang="zh-CN" altLang="en-US" smtClean="0"/>
              <a:t>2018/4/26</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C2B1EDD-B01D-420F-ADFB-44643F74C20F}" type="slidenum">
              <a:rPr lang="zh-CN" altLang="en-US" smtClean="0"/>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31.jpg"/><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7.xml"/><Relationship Id="rId4" Type="http://schemas.openxmlformats.org/officeDocument/2006/relationships/image" Target="../media/image61.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608" y="2204864"/>
            <a:ext cx="8424936" cy="1143000"/>
          </a:xfrm>
        </p:spPr>
        <p:txBody>
          <a:bodyPr>
            <a:noAutofit/>
          </a:bodyPr>
          <a:lstStyle/>
          <a:p>
            <a:pPr indent="229235">
              <a:lnSpc>
                <a:spcPct val="172000"/>
              </a:lnSpc>
              <a:spcBef>
                <a:spcPts val="1300"/>
              </a:spcBef>
              <a:spcAft>
                <a:spcPts val="1300"/>
              </a:spcAft>
            </a:pPr>
            <a:r>
              <a:rPr lang="zh-CN" altLang="zh-CN" sz="4800" b="1" kern="100" dirty="0">
                <a:solidFill>
                  <a:schemeClr val="tx1"/>
                </a:solidFill>
                <a:effectLst/>
                <a:latin typeface="黑体" panose="02010609060101010101" pitchFamily="49" charset="-122"/>
                <a:ea typeface="黑体" panose="02010609060101010101" pitchFamily="49" charset="-122"/>
                <a:cs typeface="黑体" panose="02010609060101010101" pitchFamily="49" charset="-122"/>
              </a:rPr>
              <a:t>第七章</a:t>
            </a:r>
            <a:r>
              <a:rPr lang="en-US" altLang="zh-CN" sz="4800" b="1" kern="100" dirty="0">
                <a:solidFill>
                  <a:schemeClr val="tx1"/>
                </a:solidFill>
                <a:effectLst/>
                <a:latin typeface="黑体" panose="02010609060101010101" pitchFamily="49" charset="-122"/>
                <a:ea typeface="黑体" panose="02010609060101010101" pitchFamily="49" charset="-122"/>
                <a:cs typeface="黑体" panose="02010609060101010101" pitchFamily="49" charset="-122"/>
              </a:rPr>
              <a:t>  </a:t>
            </a:r>
            <a:r>
              <a:rPr lang="zh-CN" altLang="zh-CN" sz="4800" b="1" kern="100" dirty="0">
                <a:solidFill>
                  <a:schemeClr val="tx1"/>
                </a:solidFill>
                <a:effectLst/>
                <a:latin typeface="黑体" panose="02010609060101010101" pitchFamily="49" charset="-122"/>
                <a:ea typeface="黑体" panose="02010609060101010101" pitchFamily="49" charset="-122"/>
                <a:cs typeface="黑体" panose="02010609060101010101" pitchFamily="49" charset="-122"/>
              </a:rPr>
              <a:t>注释性文字与标注</a:t>
            </a:r>
            <a:br>
              <a:rPr lang="zh-CN" altLang="zh-CN" sz="4800" b="1" kern="100" dirty="0">
                <a:solidFill>
                  <a:schemeClr val="tx1"/>
                </a:solidFill>
                <a:effectLst/>
                <a:latin typeface="黑体" panose="02010609060101010101" pitchFamily="49" charset="-122"/>
                <a:ea typeface="黑体" panose="02010609060101010101" pitchFamily="49" charset="-122"/>
                <a:cs typeface="黑体" panose="02010609060101010101" pitchFamily="49" charset="-122"/>
              </a:rPr>
            </a:br>
            <a:endParaRPr lang="zh-CN" altLang="en-US" sz="4800" b="1" dirty="0">
              <a:solidFill>
                <a:schemeClr val="tx1"/>
              </a:solidFill>
              <a:effectLst/>
              <a:latin typeface="黑体" pitchFamily="49" charset="-122"/>
              <a:ea typeface="黑体" pitchFamily="49" charset="-122"/>
            </a:endParaRPr>
          </a:p>
        </p:txBody>
      </p:sp>
    </p:spTree>
    <p:extLst>
      <p:ext uri="{BB962C8B-B14F-4D97-AF65-F5344CB8AC3E}">
        <p14:creationId xmlns:p14="http://schemas.microsoft.com/office/powerpoint/2010/main" val="25399254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51113" y="525860"/>
            <a:ext cx="7992887" cy="2308324"/>
          </a:xfrm>
          <a:prstGeom prst="rect">
            <a:avLst/>
          </a:prstGeom>
          <a:noFill/>
        </p:spPr>
        <p:txBody>
          <a:bodyPr wrap="square" rtlCol="0">
            <a:spAutoFit/>
          </a:bodyPr>
          <a:lstStyle/>
          <a:p>
            <a:r>
              <a:rPr lang="zh-CN" altLang="en-US" sz="2400" dirty="0" smtClean="0">
                <a:latin typeface="宋体" pitchFamily="2" charset="-122"/>
                <a:ea typeface="宋体" pitchFamily="2" charset="-122"/>
              </a:rPr>
              <a:t>  第一</a:t>
            </a:r>
            <a:r>
              <a:rPr lang="zh-CN" altLang="en-US" sz="2400" dirty="0">
                <a:latin typeface="宋体" pitchFamily="2" charset="-122"/>
                <a:ea typeface="宋体" pitchFamily="2" charset="-122"/>
              </a:rPr>
              <a:t>步：在命令行输入“</a:t>
            </a:r>
            <a:r>
              <a:rPr lang="en-US" altLang="zh-CN" sz="2400" dirty="0">
                <a:latin typeface="宋体" pitchFamily="2" charset="-122"/>
                <a:ea typeface="宋体" pitchFamily="2" charset="-122"/>
              </a:rPr>
              <a:t>DT”</a:t>
            </a:r>
            <a:r>
              <a:rPr lang="zh-CN" altLang="en-US" sz="2400" dirty="0">
                <a:latin typeface="宋体" pitchFamily="2" charset="-122"/>
                <a:ea typeface="宋体" pitchFamily="2" charset="-122"/>
              </a:rPr>
              <a:t>，确定，这时会弹出选择注释比例的对话框，如图</a:t>
            </a:r>
            <a:r>
              <a:rPr lang="en-US" altLang="zh-CN" sz="2400" dirty="0">
                <a:latin typeface="宋体" pitchFamily="2" charset="-122"/>
                <a:ea typeface="宋体" pitchFamily="2" charset="-122"/>
              </a:rPr>
              <a:t>7-7</a:t>
            </a:r>
            <a:r>
              <a:rPr lang="zh-CN" altLang="en-US" sz="2400" dirty="0">
                <a:latin typeface="宋体" pitchFamily="2" charset="-122"/>
                <a:ea typeface="宋体" pitchFamily="2" charset="-122"/>
              </a:rPr>
              <a:t>所示，这是因为在使用注释性对象之前没修改注释比例，不过这时也可以直接在这里修改注释比例，修改比例后点击    </a:t>
            </a:r>
            <a:r>
              <a:rPr lang="zh-CN" altLang="en-US" sz="2400" dirty="0" smtClean="0">
                <a:latin typeface="宋体" pitchFamily="2" charset="-122"/>
                <a:ea typeface="宋体" pitchFamily="2" charset="-122"/>
              </a:rPr>
              <a:t>     即</a:t>
            </a:r>
            <a:r>
              <a:rPr lang="zh-CN" altLang="en-US" sz="2400" dirty="0">
                <a:latin typeface="宋体" pitchFamily="2" charset="-122"/>
                <a:ea typeface="宋体" pitchFamily="2" charset="-122"/>
              </a:rPr>
              <a:t>可，这里先以</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为例书写文字。</a:t>
            </a:r>
          </a:p>
          <a:p>
            <a:endParaRPr lang="zh-CN" altLang="en-US" sz="2400" dirty="0">
              <a:latin typeface="宋体" pitchFamily="2" charset="-122"/>
              <a:ea typeface="宋体"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6645" y="2834184"/>
            <a:ext cx="4400550" cy="1924050"/>
          </a:xfrm>
          <a:prstGeom prst="rect">
            <a:avLst/>
          </a:prstGeom>
        </p:spPr>
      </p:pic>
      <p:sp>
        <p:nvSpPr>
          <p:cNvPr id="4" name="矩形 3"/>
          <p:cNvSpPr/>
          <p:nvPr/>
        </p:nvSpPr>
        <p:spPr>
          <a:xfrm>
            <a:off x="3525008" y="5091866"/>
            <a:ext cx="2723823" cy="369332"/>
          </a:xfrm>
          <a:prstGeom prst="rect">
            <a:avLst/>
          </a:prstGeom>
        </p:spPr>
        <p:txBody>
          <a:bodyPr wrap="none">
            <a:spAutoFit/>
          </a:bodyPr>
          <a:lstStyle/>
          <a:p>
            <a:pPr indent="228600" algn="just">
              <a:spcAft>
                <a:spcPts val="0"/>
              </a:spcAft>
            </a:pPr>
            <a:r>
              <a:rPr lang="zh-CN" altLang="zh-CN" kern="100" dirty="0">
                <a:latin typeface="宋体" pitchFamily="2" charset="-122"/>
                <a:ea typeface="宋体" pitchFamily="2" charset="-122"/>
                <a:cs typeface="宋体" panose="02010600030101010101" pitchFamily="2" charset="-122"/>
              </a:rPr>
              <a:t> 图</a:t>
            </a:r>
            <a:r>
              <a:rPr lang="en-US" altLang="zh-CN" kern="100" dirty="0">
                <a:latin typeface="宋体" pitchFamily="2" charset="-122"/>
                <a:ea typeface="宋体" pitchFamily="2" charset="-122"/>
                <a:cs typeface="宋体" panose="02010600030101010101" pitchFamily="2" charset="-122"/>
              </a:rPr>
              <a:t>7-7  </a:t>
            </a:r>
            <a:r>
              <a:rPr lang="zh-CN" altLang="zh-CN" kern="100" dirty="0">
                <a:latin typeface="宋体" pitchFamily="2" charset="-122"/>
                <a:ea typeface="宋体" pitchFamily="2" charset="-122"/>
                <a:cs typeface="宋体" panose="02010600030101010101" pitchFamily="2" charset="-122"/>
              </a:rPr>
              <a:t>选择注释比例</a:t>
            </a:r>
            <a:endParaRPr lang="zh-CN" altLang="zh-CN" sz="2400" kern="100" dirty="0">
              <a:effectLst/>
              <a:latin typeface="宋体" pitchFamily="2" charset="-122"/>
              <a:ea typeface="宋体" pitchFamily="2" charset="-122"/>
              <a:cs typeface="Times New Roman" panose="02020603050405020304" pitchFamily="18" charset="0"/>
            </a:endParaRPr>
          </a:p>
        </p:txBody>
      </p:sp>
      <p:pic>
        <p:nvPicPr>
          <p:cNvPr id="5" name="图片 1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700808"/>
            <a:ext cx="1197249" cy="38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88521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75656" y="692696"/>
            <a:ext cx="6768752" cy="5262979"/>
          </a:xfrm>
          <a:prstGeom prst="rect">
            <a:avLst/>
          </a:prstGeom>
        </p:spPr>
        <p:txBody>
          <a:bodyPr wrap="square">
            <a:spAutoFit/>
          </a:bodyPr>
          <a:lstStyle/>
          <a:p>
            <a:r>
              <a:rPr lang="zh-CN" altLang="en-US" sz="2400" dirty="0" smtClean="0">
                <a:latin typeface="宋体" pitchFamily="2" charset="-122"/>
                <a:ea typeface="宋体" pitchFamily="2" charset="-122"/>
              </a:rPr>
              <a:t>  第二</a:t>
            </a:r>
            <a:r>
              <a:rPr lang="zh-CN" altLang="en-US" sz="2400" dirty="0">
                <a:latin typeface="宋体" pitchFamily="2" charset="-122"/>
                <a:ea typeface="宋体" pitchFamily="2" charset="-122"/>
              </a:rPr>
              <a:t>步：指定文字的起点，单击书写文字的位置。</a:t>
            </a:r>
          </a:p>
          <a:p>
            <a:r>
              <a:rPr lang="zh-CN" altLang="en-US" sz="2400" dirty="0" smtClean="0">
                <a:latin typeface="宋体" pitchFamily="2" charset="-122"/>
                <a:ea typeface="宋体" pitchFamily="2" charset="-122"/>
              </a:rPr>
              <a:t>  第三</a:t>
            </a:r>
            <a:r>
              <a:rPr lang="zh-CN" altLang="en-US" sz="2400" dirty="0">
                <a:latin typeface="宋体" pitchFamily="2" charset="-122"/>
                <a:ea typeface="宋体" pitchFamily="2" charset="-122"/>
              </a:rPr>
              <a:t>步：指定文字的旋转角度，默认</a:t>
            </a:r>
            <a:r>
              <a:rPr lang="en-US" altLang="zh-CN" sz="2400" dirty="0">
                <a:latin typeface="宋体" pitchFamily="2" charset="-122"/>
                <a:ea typeface="宋体" pitchFamily="2" charset="-122"/>
              </a:rPr>
              <a:t>0</a:t>
            </a:r>
            <a:r>
              <a:rPr lang="zh-CN" altLang="en-US" sz="2400" dirty="0">
                <a:latin typeface="宋体" pitchFamily="2" charset="-122"/>
                <a:ea typeface="宋体" pitchFamily="2" charset="-122"/>
              </a:rPr>
              <a:t>度。</a:t>
            </a:r>
          </a:p>
          <a:p>
            <a:r>
              <a:rPr lang="zh-CN" altLang="en-US" sz="2400" dirty="0" smtClean="0">
                <a:latin typeface="宋体" pitchFamily="2" charset="-122"/>
                <a:ea typeface="宋体" pitchFamily="2" charset="-122"/>
              </a:rPr>
              <a:t>  第四</a:t>
            </a:r>
            <a:r>
              <a:rPr lang="zh-CN" altLang="en-US" sz="2400" dirty="0">
                <a:latin typeface="宋体" pitchFamily="2" charset="-122"/>
                <a:ea typeface="宋体" pitchFamily="2" charset="-122"/>
              </a:rPr>
              <a:t>步：输入书写的文字内容，中文英文都可以，如图</a:t>
            </a:r>
            <a:r>
              <a:rPr lang="en-US" altLang="zh-CN" sz="2400" dirty="0">
                <a:latin typeface="宋体" pitchFamily="2" charset="-122"/>
                <a:ea typeface="宋体" pitchFamily="2" charset="-122"/>
              </a:rPr>
              <a:t>7-8</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a</a:t>
            </a:r>
            <a:r>
              <a:rPr lang="zh-CN" altLang="en-US" sz="2400" dirty="0">
                <a:latin typeface="宋体" pitchFamily="2" charset="-122"/>
                <a:ea typeface="宋体" pitchFamily="2" charset="-122"/>
              </a:rPr>
              <a:t>）所示，在使用单行文字书写完成一行时，按一次回车键，代表换行。在书写完成时，按两次回车键，这样就可以结束书写命令，也可以单击屏幕其他位置，然后会出现再需要书写文字，如果还要再书写文字，可以继续书写，如果要结束书写文字，按</a:t>
            </a:r>
            <a:r>
              <a:rPr lang="en-US" altLang="zh-CN" sz="2400" dirty="0">
                <a:latin typeface="宋体" pitchFamily="2" charset="-122"/>
                <a:ea typeface="宋体" pitchFamily="2" charset="-122"/>
              </a:rPr>
              <a:t>Esc</a:t>
            </a:r>
            <a:r>
              <a:rPr lang="zh-CN" altLang="en-US" sz="2400" dirty="0">
                <a:latin typeface="宋体" pitchFamily="2" charset="-122"/>
                <a:ea typeface="宋体" pitchFamily="2" charset="-122"/>
              </a:rPr>
              <a:t>即可结束。</a:t>
            </a:r>
          </a:p>
          <a:p>
            <a:r>
              <a:rPr lang="zh-CN" altLang="en-US" sz="2400" dirty="0">
                <a:latin typeface="宋体" pitchFamily="2" charset="-122"/>
                <a:ea typeface="宋体" pitchFamily="2" charset="-122"/>
              </a:rPr>
              <a:t>再以注释比例为</a:t>
            </a:r>
            <a:r>
              <a:rPr lang="en-US" altLang="zh-CN" sz="2400" dirty="0">
                <a:latin typeface="宋体" pitchFamily="2" charset="-122"/>
                <a:ea typeface="宋体" pitchFamily="2" charset="-122"/>
              </a:rPr>
              <a:t>1:2</a:t>
            </a:r>
            <a:r>
              <a:rPr lang="zh-CN" altLang="en-US" sz="2400" dirty="0">
                <a:latin typeface="宋体" pitchFamily="2" charset="-122"/>
                <a:ea typeface="宋体" pitchFamily="2" charset="-122"/>
              </a:rPr>
              <a:t>的比例书写文字，这时需要修改注释比例，注释比例的修改在状态栏的右边，</a:t>
            </a:r>
            <a:r>
              <a:rPr lang="zh-CN" altLang="en-US" sz="2400" dirty="0" smtClean="0">
                <a:latin typeface="宋体" pitchFamily="2" charset="-122"/>
                <a:ea typeface="宋体" pitchFamily="2" charset="-122"/>
              </a:rPr>
              <a:t>点击            如</a:t>
            </a:r>
            <a:r>
              <a:rPr lang="zh-CN" altLang="en-US" sz="2400" dirty="0">
                <a:latin typeface="宋体" pitchFamily="2" charset="-122"/>
                <a:ea typeface="宋体" pitchFamily="2" charset="-122"/>
              </a:rPr>
              <a:t>图</a:t>
            </a:r>
            <a:r>
              <a:rPr lang="en-US" altLang="zh-CN" sz="2400" dirty="0">
                <a:latin typeface="宋体" pitchFamily="2" charset="-122"/>
                <a:ea typeface="宋体" pitchFamily="2" charset="-122"/>
              </a:rPr>
              <a:t>7-9</a:t>
            </a:r>
            <a:r>
              <a:rPr lang="zh-CN" altLang="en-US" sz="2400" dirty="0">
                <a:latin typeface="宋体" pitchFamily="2" charset="-122"/>
                <a:ea typeface="宋体" pitchFamily="2" charset="-122"/>
              </a:rPr>
              <a:t>所示，选择注释比例为</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，再次进行以上四步骤，如图</a:t>
            </a:r>
            <a:r>
              <a:rPr lang="en-US" altLang="zh-CN" sz="2400" dirty="0">
                <a:latin typeface="宋体" pitchFamily="2" charset="-122"/>
                <a:ea typeface="宋体" pitchFamily="2" charset="-122"/>
              </a:rPr>
              <a:t>7-8</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b</a:t>
            </a:r>
            <a:r>
              <a:rPr lang="zh-CN" altLang="en-US" sz="2400" dirty="0">
                <a:latin typeface="宋体" pitchFamily="2" charset="-122"/>
                <a:ea typeface="宋体" pitchFamily="2" charset="-122"/>
              </a:rPr>
              <a:t>）所示。</a:t>
            </a:r>
          </a:p>
        </p:txBody>
      </p:sp>
      <p:pic>
        <p:nvPicPr>
          <p:cNvPr id="5122" name="Picture 2" descr="舒适_看图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3497" y="5253135"/>
            <a:ext cx="1287673"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12805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59669" y="713879"/>
            <a:ext cx="7200800" cy="1569660"/>
          </a:xfrm>
          <a:prstGeom prst="rect">
            <a:avLst/>
          </a:prstGeom>
          <a:noFill/>
        </p:spPr>
        <p:txBody>
          <a:bodyPr wrap="square" rtlCol="0">
            <a:spAutoFit/>
          </a:bodyPr>
          <a:lstStyle/>
          <a:p>
            <a:r>
              <a:rPr lang="zh-CN" altLang="en-US" sz="2400" dirty="0">
                <a:latin typeface="宋体" pitchFamily="2" charset="-122"/>
                <a:ea typeface="宋体" pitchFamily="2" charset="-122"/>
              </a:rPr>
              <a:t>二、以非注释性文字为例创建文字，具体步骤如下：</a:t>
            </a:r>
          </a:p>
          <a:p>
            <a:endParaRPr lang="en-US" altLang="zh-CN" sz="2400" dirty="0" smtClean="0">
              <a:latin typeface="宋体" pitchFamily="2" charset="-122"/>
              <a:ea typeface="宋体" pitchFamily="2" charset="-122"/>
            </a:endParaRPr>
          </a:p>
          <a:p>
            <a:r>
              <a:rPr lang="zh-CN" altLang="en-US" sz="2400" dirty="0" smtClean="0">
                <a:latin typeface="宋体" pitchFamily="2" charset="-122"/>
                <a:ea typeface="宋体" pitchFamily="2" charset="-122"/>
              </a:rPr>
              <a:t>  第一</a:t>
            </a:r>
            <a:r>
              <a:rPr lang="zh-CN" altLang="en-US" sz="2400" dirty="0">
                <a:latin typeface="宋体" pitchFamily="2" charset="-122"/>
                <a:ea typeface="宋体" pitchFamily="2" charset="-122"/>
              </a:rPr>
              <a:t>步：执行文字样式“</a:t>
            </a:r>
            <a:r>
              <a:rPr lang="en-US" altLang="zh-CN" sz="2400" dirty="0">
                <a:latin typeface="宋体" pitchFamily="2" charset="-122"/>
                <a:ea typeface="宋体" pitchFamily="2" charset="-122"/>
              </a:rPr>
              <a:t>ST”</a:t>
            </a:r>
            <a:r>
              <a:rPr lang="zh-CN" altLang="en-US" sz="2400" dirty="0">
                <a:latin typeface="宋体" pitchFamily="2" charset="-122"/>
                <a:ea typeface="宋体" pitchFamily="2" charset="-122"/>
              </a:rPr>
              <a:t>命令，将“非注释性文字”样式置为当前。</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1249" y="5054681"/>
            <a:ext cx="257175"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559669" y="2131518"/>
            <a:ext cx="7200800" cy="3046988"/>
          </a:xfrm>
          <a:prstGeom prst="rect">
            <a:avLst/>
          </a:prstGeom>
        </p:spPr>
        <p:txBody>
          <a:bodyPr wrap="square">
            <a:spAutoFit/>
          </a:bodyPr>
          <a:lstStyle/>
          <a:p>
            <a:r>
              <a:rPr lang="zh-CN" altLang="en-US" sz="2400" dirty="0" smtClean="0">
                <a:latin typeface="宋体" pitchFamily="2" charset="-122"/>
                <a:ea typeface="宋体" pitchFamily="2" charset="-122"/>
              </a:rPr>
              <a:t>  第二</a:t>
            </a:r>
            <a:r>
              <a:rPr lang="zh-CN" altLang="en-US" sz="2400" dirty="0">
                <a:latin typeface="宋体" pitchFamily="2" charset="-122"/>
                <a:ea typeface="宋体" pitchFamily="2" charset="-122"/>
              </a:rPr>
              <a:t>步：执行文字书写“</a:t>
            </a:r>
            <a:r>
              <a:rPr lang="en-US" altLang="zh-CN" sz="2400" dirty="0">
                <a:latin typeface="宋体" pitchFamily="2" charset="-122"/>
                <a:ea typeface="宋体" pitchFamily="2" charset="-122"/>
              </a:rPr>
              <a:t>DT”</a:t>
            </a:r>
            <a:r>
              <a:rPr lang="zh-CN" altLang="en-US" sz="2400" dirty="0">
                <a:latin typeface="宋体" pitchFamily="2" charset="-122"/>
                <a:ea typeface="宋体" pitchFamily="2" charset="-122"/>
              </a:rPr>
              <a:t>命令，按照提示指定文字的起点，单击书写文字的位置即可。</a:t>
            </a:r>
          </a:p>
          <a:p>
            <a:r>
              <a:rPr lang="zh-CN" altLang="en-US" sz="2400" dirty="0" smtClean="0">
                <a:latin typeface="宋体" pitchFamily="2" charset="-122"/>
                <a:ea typeface="宋体" pitchFamily="2" charset="-122"/>
              </a:rPr>
              <a:t>  第三</a:t>
            </a:r>
            <a:r>
              <a:rPr lang="zh-CN" altLang="en-US" sz="2400" dirty="0">
                <a:latin typeface="宋体" pitchFamily="2" charset="-122"/>
                <a:ea typeface="宋体" pitchFamily="2" charset="-122"/>
              </a:rPr>
              <a:t>步：指定文字高度，这需要视情况而定，依据出图比例确定字体高度，正常文字高度为</a:t>
            </a:r>
            <a:r>
              <a:rPr lang="en-US" altLang="zh-CN" sz="2400" dirty="0">
                <a:latin typeface="宋体" pitchFamily="2" charset="-122"/>
                <a:ea typeface="宋体" pitchFamily="2" charset="-122"/>
              </a:rPr>
              <a:t>3.5</a:t>
            </a:r>
            <a:r>
              <a:rPr lang="zh-CN" altLang="en-US" sz="2400" dirty="0">
                <a:latin typeface="宋体" pitchFamily="2" charset="-122"/>
                <a:ea typeface="宋体" pitchFamily="2" charset="-122"/>
              </a:rPr>
              <a:t>，如果出图比例为</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，则应设置文字高度为</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，以此类推，这里设置文字高度为</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，这就相当于以注释性文字样式“</a:t>
            </a:r>
            <a:r>
              <a:rPr lang="en-US" altLang="zh-CN" sz="2400" dirty="0">
                <a:latin typeface="宋体" pitchFamily="2" charset="-122"/>
                <a:ea typeface="宋体" pitchFamily="2" charset="-122"/>
              </a:rPr>
              <a:t>3.5</a:t>
            </a:r>
            <a:r>
              <a:rPr lang="zh-CN" altLang="en-US" sz="2400" dirty="0">
                <a:latin typeface="宋体" pitchFamily="2" charset="-122"/>
                <a:ea typeface="宋体" pitchFamily="2" charset="-122"/>
              </a:rPr>
              <a:t>号字”书写文字时，注释比例调为</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，这里就可以看出来注释性文字的优越性</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40012328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772"/>
          <p:cNvSpPr>
            <a:spLocks noChangeArrowheads="1"/>
          </p:cNvSpPr>
          <p:nvPr/>
        </p:nvSpPr>
        <p:spPr bwMode="auto">
          <a:xfrm>
            <a:off x="1584292" y="1130499"/>
            <a:ext cx="6984776" cy="1152128"/>
          </a:xfrm>
          <a:prstGeom prst="rect">
            <a:avLst/>
          </a:prstGeom>
          <a:solidFill>
            <a:srgbClr val="FFFFFF"/>
          </a:solidFill>
          <a:ln w="9525">
            <a:solidFill>
              <a:srgbClr val="000000"/>
            </a:solidFill>
            <a:miter lim="800000"/>
            <a:headEnd/>
            <a:tailEnd/>
          </a:ln>
          <a:effectLst>
            <a:outerShdw dist="107763" dir="18900000" algn="ctr" rotWithShape="0">
              <a:srgbClr val="808080">
                <a:alpha val="50000"/>
              </a:srgbClr>
            </a:outerShdw>
          </a:effec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tabLst/>
            </a:pPr>
            <a:endParaRPr kumimoji="0" lang="zh-CN" altLang="zh-CN" sz="1600" b="0" i="0" u="none" strike="noStrike" cap="none" normalizeH="0" baseline="0" dirty="0" smtClean="0">
              <a:ln>
                <a:noFill/>
              </a:ln>
              <a:solidFill>
                <a:schemeClr val="tx1"/>
              </a:solidFill>
              <a:effectLst/>
              <a:latin typeface="Arial" panose="020B0604020202020204" pitchFamily="34" charset="0"/>
            </a:endParaRPr>
          </a:p>
        </p:txBody>
      </p:sp>
      <p:sp>
        <p:nvSpPr>
          <p:cNvPr id="4" name="矩形 3"/>
          <p:cNvSpPr/>
          <p:nvPr/>
        </p:nvSpPr>
        <p:spPr>
          <a:xfrm>
            <a:off x="1907704" y="1291064"/>
            <a:ext cx="6143509" cy="830997"/>
          </a:xfrm>
          <a:prstGeom prst="rect">
            <a:avLst/>
          </a:prstGeom>
        </p:spPr>
        <p:txBody>
          <a:bodyPr wrap="square">
            <a:spAutoFit/>
          </a:bodyPr>
          <a:lstStyle/>
          <a:p>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如要使用的注释比例不在如图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7-9</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所示列表中，可以选择自定义，自行设置其他比例。</a:t>
            </a:r>
            <a:endParaRPr lang="zh-CN" altLang="en-US" sz="2400" dirty="0"/>
          </a:p>
        </p:txBody>
      </p:sp>
      <p:sp>
        <p:nvSpPr>
          <p:cNvPr id="5" name="矩形 4"/>
          <p:cNvSpPr/>
          <p:nvPr/>
        </p:nvSpPr>
        <p:spPr>
          <a:xfrm>
            <a:off x="1826526" y="3080393"/>
            <a:ext cx="6849929" cy="1200329"/>
          </a:xfrm>
          <a:prstGeom prst="rect">
            <a:avLst/>
          </a:prstGeom>
        </p:spPr>
        <p:txBody>
          <a:bodyPr wrap="square">
            <a:spAutoFit/>
          </a:bodyPr>
          <a:lstStyle/>
          <a:p>
            <a:r>
              <a:rPr lang="zh-CN" altLang="en-US" sz="2400" dirty="0" smtClean="0">
                <a:latin typeface="宋体" pitchFamily="2" charset="-122"/>
                <a:ea typeface="宋体" pitchFamily="2" charset="-122"/>
              </a:rPr>
              <a:t>  第四</a:t>
            </a:r>
            <a:r>
              <a:rPr lang="zh-CN" altLang="en-US" sz="2400" dirty="0">
                <a:latin typeface="宋体" pitchFamily="2" charset="-122"/>
                <a:ea typeface="宋体" pitchFamily="2" charset="-122"/>
              </a:rPr>
              <a:t>步：指定文字的旋转角度，默认</a:t>
            </a:r>
            <a:r>
              <a:rPr lang="en-US" altLang="zh-CN" sz="2400" dirty="0">
                <a:latin typeface="宋体" pitchFamily="2" charset="-122"/>
                <a:ea typeface="宋体" pitchFamily="2" charset="-122"/>
              </a:rPr>
              <a:t>0</a:t>
            </a:r>
            <a:r>
              <a:rPr lang="zh-CN" altLang="en-US" sz="2400" dirty="0">
                <a:latin typeface="宋体" pitchFamily="2" charset="-122"/>
                <a:ea typeface="宋体" pitchFamily="2" charset="-122"/>
              </a:rPr>
              <a:t>度。</a:t>
            </a: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第五</a:t>
            </a:r>
            <a:r>
              <a:rPr lang="zh-CN" altLang="en-US" sz="2400" dirty="0">
                <a:latin typeface="宋体" panose="02010600030101010101" pitchFamily="2" charset="-122"/>
                <a:ea typeface="宋体" panose="02010600030101010101" pitchFamily="2" charset="-122"/>
              </a:rPr>
              <a:t>步：输入书写的文字内容，中文英文都可以，如图</a:t>
            </a:r>
            <a:r>
              <a:rPr lang="en-US" altLang="zh-CN" sz="2400" dirty="0">
                <a:latin typeface="宋体" panose="02010600030101010101" pitchFamily="2" charset="-122"/>
                <a:ea typeface="宋体" panose="02010600030101010101" pitchFamily="2" charset="-122"/>
              </a:rPr>
              <a:t>7-8</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c</a:t>
            </a:r>
            <a:r>
              <a:rPr lang="zh-CN" altLang="en-US" sz="2400" dirty="0">
                <a:latin typeface="宋体" panose="02010600030101010101" pitchFamily="2" charset="-122"/>
                <a:ea typeface="宋体" panose="02010600030101010101" pitchFamily="2" charset="-122"/>
              </a:rPr>
              <a:t>）所示。</a:t>
            </a:r>
          </a:p>
        </p:txBody>
      </p:sp>
    </p:spTree>
    <p:extLst>
      <p:ext uri="{BB962C8B-B14F-4D97-AF65-F5344CB8AC3E}">
        <p14:creationId xmlns:p14="http://schemas.microsoft.com/office/powerpoint/2010/main" val="34979143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504106"/>
            <a:ext cx="3476625" cy="426720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6216" y="332656"/>
            <a:ext cx="1181100" cy="4610100"/>
          </a:xfrm>
          <a:prstGeom prst="rect">
            <a:avLst/>
          </a:prstGeom>
        </p:spPr>
      </p:pic>
      <p:sp>
        <p:nvSpPr>
          <p:cNvPr id="5" name="矩形 4"/>
          <p:cNvSpPr/>
          <p:nvPr/>
        </p:nvSpPr>
        <p:spPr>
          <a:xfrm>
            <a:off x="323528" y="5445223"/>
            <a:ext cx="5328592" cy="369332"/>
          </a:xfrm>
          <a:prstGeom prst="rect">
            <a:avLst/>
          </a:prstGeom>
        </p:spPr>
        <p:txBody>
          <a:bodyPr wrap="square">
            <a:spAutoFit/>
          </a:bodyPr>
          <a:lstStyle/>
          <a:p>
            <a:pPr indent="1143000" algn="just">
              <a:spcAft>
                <a:spcPts val="0"/>
              </a:spcAft>
            </a:pPr>
            <a:r>
              <a:rPr lang="zh-CN" altLang="zh-CN" kern="100" dirty="0">
                <a:latin typeface="宋体" pitchFamily="2" charset="-122"/>
                <a:ea typeface="宋体" pitchFamily="2" charset="-122"/>
                <a:cs typeface="宋体" panose="02010600030101010101" pitchFamily="2" charset="-122"/>
              </a:rPr>
              <a:t>图</a:t>
            </a:r>
            <a:r>
              <a:rPr lang="en-US" altLang="zh-CN" kern="100" dirty="0">
                <a:latin typeface="宋体" pitchFamily="2" charset="-122"/>
                <a:ea typeface="宋体" pitchFamily="2" charset="-122"/>
                <a:cs typeface="宋体" panose="02010600030101010101" pitchFamily="2" charset="-122"/>
              </a:rPr>
              <a:t>7-8  </a:t>
            </a:r>
            <a:r>
              <a:rPr lang="zh-CN" altLang="zh-CN" kern="100" dirty="0">
                <a:latin typeface="宋体" pitchFamily="2" charset="-122"/>
                <a:ea typeface="宋体" pitchFamily="2" charset="-122"/>
                <a:cs typeface="宋体" panose="02010600030101010101" pitchFamily="2" charset="-122"/>
              </a:rPr>
              <a:t>注释性文字与非注释性</a:t>
            </a:r>
            <a:r>
              <a:rPr lang="zh-CN" altLang="zh-CN" kern="100" dirty="0" smtClean="0">
                <a:latin typeface="宋体" pitchFamily="2" charset="-122"/>
                <a:ea typeface="宋体" pitchFamily="2" charset="-122"/>
                <a:cs typeface="宋体" panose="02010600030101010101" pitchFamily="2" charset="-122"/>
              </a:rPr>
              <a:t>文字</a:t>
            </a:r>
            <a:endParaRPr lang="zh-CN" altLang="zh-CN" sz="2400" kern="100" dirty="0">
              <a:effectLst/>
              <a:latin typeface="宋体" pitchFamily="2" charset="-122"/>
              <a:ea typeface="宋体" pitchFamily="2" charset="-122"/>
              <a:cs typeface="Times New Roman" panose="02020603050405020304" pitchFamily="18" charset="0"/>
            </a:endParaRPr>
          </a:p>
        </p:txBody>
      </p:sp>
      <p:sp>
        <p:nvSpPr>
          <p:cNvPr id="2" name="TextBox 1"/>
          <p:cNvSpPr txBox="1"/>
          <p:nvPr/>
        </p:nvSpPr>
        <p:spPr>
          <a:xfrm>
            <a:off x="6084168" y="5445223"/>
            <a:ext cx="1800493" cy="646331"/>
          </a:xfrm>
          <a:prstGeom prst="rect">
            <a:avLst/>
          </a:prstGeom>
          <a:noFill/>
        </p:spPr>
        <p:txBody>
          <a:bodyPr wrap="none" rtlCol="0">
            <a:spAutoFit/>
          </a:bodyPr>
          <a:lstStyle/>
          <a:p>
            <a:r>
              <a:rPr lang="zh-CN" altLang="zh-CN" kern="100" dirty="0">
                <a:latin typeface="宋体" pitchFamily="2" charset="-122"/>
                <a:ea typeface="宋体" pitchFamily="2" charset="-122"/>
                <a:cs typeface="宋体" panose="02010600030101010101" pitchFamily="2" charset="-122"/>
              </a:rPr>
              <a:t>图</a:t>
            </a:r>
            <a:r>
              <a:rPr lang="en-US" altLang="zh-CN" kern="100" dirty="0">
                <a:latin typeface="宋体" pitchFamily="2" charset="-122"/>
                <a:ea typeface="宋体" pitchFamily="2" charset="-122"/>
                <a:cs typeface="宋体" panose="02010600030101010101" pitchFamily="2" charset="-122"/>
              </a:rPr>
              <a:t>7-9 </a:t>
            </a:r>
            <a:r>
              <a:rPr lang="zh-CN" altLang="zh-CN" kern="100" dirty="0">
                <a:latin typeface="宋体" pitchFamily="2" charset="-122"/>
                <a:ea typeface="宋体" pitchFamily="2" charset="-122"/>
                <a:cs typeface="宋体" panose="02010600030101010101" pitchFamily="2" charset="-122"/>
              </a:rPr>
              <a:t>注释比例</a:t>
            </a:r>
            <a:endParaRPr lang="zh-CN" altLang="zh-CN" kern="100" dirty="0">
              <a:latin typeface="宋体" pitchFamily="2" charset="-122"/>
              <a:ea typeface="宋体"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18899082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64375" y="62701"/>
            <a:ext cx="5347939" cy="800540"/>
          </a:xfrm>
          <a:prstGeom prst="rect">
            <a:avLst/>
          </a:prstGeom>
        </p:spPr>
        <p:txBody>
          <a:bodyPr wrap="none">
            <a:spAutoFit/>
          </a:bodyPr>
          <a:lstStyle/>
          <a:p>
            <a:pPr algn="just">
              <a:lnSpc>
                <a:spcPct val="173000"/>
              </a:lnSpc>
              <a:spcBef>
                <a:spcPts val="1300"/>
              </a:spcBef>
              <a:spcAft>
                <a:spcPts val="1300"/>
              </a:spcAft>
            </a:pPr>
            <a:r>
              <a:rPr lang="en-US" altLang="zh-CN" sz="3200" kern="100" dirty="0">
                <a:latin typeface="黑体" panose="02010609060101010101" pitchFamily="49" charset="-122"/>
                <a:ea typeface="黑体" panose="02010609060101010101" pitchFamily="49" charset="-122"/>
                <a:cs typeface="黑体" panose="02010609060101010101" pitchFamily="49" charset="-122"/>
              </a:rPr>
              <a:t>7.1.3  MT (</a:t>
            </a:r>
            <a:r>
              <a:rPr lang="en-US" altLang="zh-CN" sz="3200" kern="100" dirty="0" err="1">
                <a:latin typeface="黑体" panose="02010609060101010101" pitchFamily="49" charset="-122"/>
                <a:ea typeface="黑体" panose="02010609060101010101" pitchFamily="49" charset="-122"/>
                <a:cs typeface="黑体" panose="02010609060101010101" pitchFamily="49" charset="-122"/>
              </a:rPr>
              <a:t>Mtext</a:t>
            </a:r>
            <a:r>
              <a:rPr lang="en-US" altLang="zh-CN" sz="3200" kern="100" dirty="0">
                <a:latin typeface="黑体" panose="02010609060101010101" pitchFamily="49" charset="-122"/>
                <a:ea typeface="黑体" panose="02010609060101010101" pitchFamily="49" charset="-122"/>
                <a:cs typeface="黑体" panose="02010609060101010101" pitchFamily="49" charset="-122"/>
              </a:rPr>
              <a:t>)</a:t>
            </a:r>
            <a:r>
              <a:rPr lang="zh-CN" altLang="zh-CN" sz="3200" kern="100" dirty="0">
                <a:latin typeface="黑体" panose="02010609060101010101" pitchFamily="49" charset="-122"/>
                <a:ea typeface="黑体" panose="02010609060101010101" pitchFamily="49" charset="-122"/>
                <a:cs typeface="黑体" panose="02010609060101010101" pitchFamily="49" charset="-122"/>
              </a:rPr>
              <a:t>多行文字</a:t>
            </a:r>
          </a:p>
        </p:txBody>
      </p:sp>
      <p:sp>
        <p:nvSpPr>
          <p:cNvPr id="6" name="矩形 5"/>
          <p:cNvSpPr/>
          <p:nvPr/>
        </p:nvSpPr>
        <p:spPr>
          <a:xfrm>
            <a:off x="1591784" y="1124744"/>
            <a:ext cx="7200800" cy="3046988"/>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对于段落性文字的书写，如果采用单行文字由于它的每一行都是单独存在的所以并不好编辑与修改，所以现在应该采用多行文字命令。</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首先调整注释比例，然后在命令行输入“</a:t>
            </a:r>
            <a:r>
              <a:rPr lang="en-US" altLang="zh-CN" sz="2400" kern="100" dirty="0">
                <a:latin typeface="Calibri" panose="020F0502020204030204" pitchFamily="34" charset="0"/>
                <a:ea typeface="宋体" panose="02010600030101010101" pitchFamily="2" charset="-122"/>
                <a:cs typeface="宋体" panose="02010600030101010101" pitchFamily="2" charset="-122"/>
              </a:rPr>
              <a:t>MT</a:t>
            </a:r>
            <a:r>
              <a:rPr lang="zh-CN" altLang="zh-CN" sz="2400" kern="100" dirty="0">
                <a:latin typeface="Calibri" panose="020F0502020204030204" pitchFamily="34" charset="0"/>
                <a:ea typeface="宋体" panose="02010600030101010101" pitchFamily="2" charset="-122"/>
                <a:cs typeface="宋体" panose="02010600030101010101" pitchFamily="2" charset="-122"/>
              </a:rPr>
              <a:t>”，确定，指定文本框的第一角点，再指定文本框的对角点，就会弹出如图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7-10</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所示的文字编辑器。</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“多行文字” 功能区上下文选项卡包含大量的文字参数。</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779" y="4171730"/>
            <a:ext cx="7748977" cy="1901017"/>
          </a:xfrm>
          <a:prstGeom prst="rect">
            <a:avLst/>
          </a:prstGeom>
        </p:spPr>
      </p:pic>
      <p:sp>
        <p:nvSpPr>
          <p:cNvPr id="8" name="矩形 7"/>
          <p:cNvSpPr/>
          <p:nvPr/>
        </p:nvSpPr>
        <p:spPr>
          <a:xfrm>
            <a:off x="3779912" y="6349191"/>
            <a:ext cx="2558713"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7-10  </a:t>
            </a:r>
            <a:r>
              <a:rPr lang="zh-CN" altLang="zh-CN" kern="100" dirty="0">
                <a:latin typeface="Calibri" panose="020F0502020204030204" pitchFamily="34" charset="0"/>
                <a:ea typeface="宋体" panose="02010600030101010101" pitchFamily="2" charset="-122"/>
                <a:cs typeface="宋体" panose="02010600030101010101" pitchFamily="2" charset="-122"/>
              </a:rPr>
              <a:t>多行文字编辑器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749150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31640" y="163630"/>
            <a:ext cx="7344816" cy="6370975"/>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文字的大多数特征由文字样式控制。若前面已经在文字样式里面将</a:t>
            </a:r>
            <a:r>
              <a:rPr lang="en-US" altLang="zh-CN" sz="2400" kern="100" dirty="0">
                <a:latin typeface="Calibri" panose="020F0502020204030204" pitchFamily="34" charset="0"/>
                <a:ea typeface="宋体" panose="02010600030101010101" pitchFamily="2" charset="-122"/>
                <a:cs typeface="宋体" panose="02010600030101010101" pitchFamily="2" charset="-122"/>
              </a:rPr>
              <a:t>3.5</a:t>
            </a:r>
            <a:r>
              <a:rPr lang="zh-CN" altLang="zh-CN" sz="2400" kern="100" dirty="0">
                <a:latin typeface="Calibri" panose="020F0502020204030204" pitchFamily="34" charset="0"/>
                <a:ea typeface="宋体" panose="02010600030101010101" pitchFamily="2" charset="-122"/>
                <a:cs typeface="宋体" panose="02010600030101010101" pitchFamily="2" charset="-122"/>
              </a:rPr>
              <a:t>号字设置为当前样式，输入多行文字命令的时候就会默认的以</a:t>
            </a:r>
            <a:r>
              <a:rPr lang="en-US" altLang="zh-CN" sz="2400" kern="100" dirty="0">
                <a:latin typeface="Calibri" panose="020F0502020204030204" pitchFamily="34" charset="0"/>
                <a:ea typeface="宋体" panose="02010600030101010101" pitchFamily="2" charset="-122"/>
                <a:cs typeface="宋体" panose="02010600030101010101" pitchFamily="2" charset="-122"/>
              </a:rPr>
              <a:t>3.5</a:t>
            </a:r>
            <a:r>
              <a:rPr lang="zh-CN" altLang="zh-CN" sz="2400" kern="100" dirty="0">
                <a:latin typeface="Calibri" panose="020F0502020204030204" pitchFamily="34" charset="0"/>
                <a:ea typeface="宋体" panose="02010600030101010101" pitchFamily="2" charset="-122"/>
                <a:cs typeface="宋体" panose="02010600030101010101" pitchFamily="2" charset="-122"/>
              </a:rPr>
              <a:t>号字样式为当前文字样式。大家就可以直接进行文字的输入。</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在多行文字对象中，可以通过将格式（如字体、下划线、粗体和不同的字体）应用到单个字符来替代当前文字样式。</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比如选择字体，可以在如图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7-10</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所示的“格式”位置选择。</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通过插入工具，可以插入以 “</a:t>
            </a:r>
            <a:r>
              <a:rPr lang="en-US" altLang="zh-CN" sz="2400" kern="100" dirty="0">
                <a:latin typeface="Calibri" panose="020F0502020204030204" pitchFamily="34" charset="0"/>
                <a:ea typeface="宋体" panose="02010600030101010101" pitchFamily="2" charset="-122"/>
                <a:cs typeface="宋体" panose="02010600030101010101" pitchFamily="2" charset="-122"/>
              </a:rPr>
              <a:t>ASCII</a:t>
            </a:r>
            <a:r>
              <a:rPr lang="zh-CN" altLang="zh-CN" sz="2400" kern="100" dirty="0">
                <a:latin typeface="Calibri" panose="020F0502020204030204" pitchFamily="34" charset="0"/>
                <a:ea typeface="宋体" panose="02010600030101010101" pitchFamily="2" charset="-122"/>
                <a:cs typeface="宋体" panose="02010600030101010101" pitchFamily="2" charset="-122"/>
              </a:rPr>
              <a:t>” 或 “</a:t>
            </a:r>
            <a:r>
              <a:rPr lang="en-US" altLang="zh-CN" sz="2400" kern="100" dirty="0">
                <a:latin typeface="Calibri" panose="020F0502020204030204" pitchFamily="34" charset="0"/>
                <a:ea typeface="宋体" panose="02010600030101010101" pitchFamily="2" charset="-122"/>
                <a:cs typeface="宋体" panose="02010600030101010101" pitchFamily="2" charset="-122"/>
              </a:rPr>
              <a:t>RTF</a:t>
            </a:r>
            <a:r>
              <a:rPr lang="zh-CN" altLang="zh-CN" sz="2400" kern="100" dirty="0">
                <a:latin typeface="Calibri" panose="020F0502020204030204" pitchFamily="34" charset="0"/>
                <a:ea typeface="宋体" panose="02010600030101010101" pitchFamily="2" charset="-122"/>
                <a:cs typeface="宋体" panose="02010600030101010101" pitchFamily="2" charset="-122"/>
              </a:rPr>
              <a:t>” 格式保存的文件中的文字。也可以在多行文字中插入字段。</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在本例中，设置样式为“建筑文字”，字体高度为</a:t>
            </a:r>
            <a:r>
              <a:rPr lang="en-US" altLang="zh-CN" sz="2400" kern="100" dirty="0">
                <a:latin typeface="Calibri" panose="020F0502020204030204" pitchFamily="34" charset="0"/>
                <a:ea typeface="宋体" panose="02010600030101010101" pitchFamily="2" charset="-122"/>
                <a:cs typeface="宋体" panose="02010600030101010101" pitchFamily="2" charset="-122"/>
              </a:rPr>
              <a:t>3.5</a:t>
            </a:r>
            <a:r>
              <a:rPr lang="zh-CN" altLang="zh-CN" sz="2400" kern="100" dirty="0">
                <a:latin typeface="Calibri" panose="020F0502020204030204" pitchFamily="34" charset="0"/>
                <a:ea typeface="宋体" panose="02010600030101010101" pitchFamily="2" charset="-122"/>
                <a:cs typeface="宋体" panose="02010600030101010101" pitchFamily="2" charset="-122"/>
              </a:rPr>
              <a:t>（注意：更改完成高度必须点击回车键确定，否则不能更改。），书写以下文字，点击功能区右侧关闭文字编辑器，或鼠标点击绘图区域其它位置完成多行文字的书写，如图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7-11</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070462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2204864"/>
            <a:ext cx="3152775" cy="2857500"/>
          </a:xfrm>
          <a:prstGeom prst="rect">
            <a:avLst/>
          </a:prstGeom>
        </p:spPr>
      </p:pic>
      <p:sp>
        <p:nvSpPr>
          <p:cNvPr id="3" name="矩形 2"/>
          <p:cNvSpPr/>
          <p:nvPr/>
        </p:nvSpPr>
        <p:spPr>
          <a:xfrm>
            <a:off x="4121696" y="5517232"/>
            <a:ext cx="1888659" cy="369332"/>
          </a:xfrm>
          <a:prstGeom prst="rect">
            <a:avLst/>
          </a:prstGeom>
        </p:spPr>
        <p:txBody>
          <a:bodyPr wrap="none">
            <a:spAutoFit/>
          </a:bodyPr>
          <a:lstStyle/>
          <a:p>
            <a:r>
              <a:rPr lang="zh-CN" altLang="zh-CN" kern="100" dirty="0">
                <a:ea typeface="宋体" panose="02010600030101010101" pitchFamily="2" charset="-122"/>
                <a:cs typeface="宋体" panose="02010600030101010101" pitchFamily="2" charset="-122"/>
              </a:rPr>
              <a:t>图</a:t>
            </a:r>
            <a:r>
              <a:rPr lang="en-US" altLang="zh-CN" kern="100" dirty="0">
                <a:ea typeface="宋体" panose="02010600030101010101" pitchFamily="2" charset="-122"/>
                <a:cs typeface="宋体" panose="02010600030101010101" pitchFamily="2" charset="-122"/>
              </a:rPr>
              <a:t>7-11  </a:t>
            </a:r>
            <a:r>
              <a:rPr lang="zh-CN" altLang="zh-CN" kern="100" dirty="0">
                <a:ea typeface="宋体" panose="02010600030101010101" pitchFamily="2" charset="-122"/>
                <a:cs typeface="宋体" panose="02010600030101010101" pitchFamily="2" charset="-122"/>
              </a:rPr>
              <a:t>多行文字</a:t>
            </a:r>
            <a:endParaRPr lang="zh-CN" altLang="en-US" dirty="0"/>
          </a:p>
        </p:txBody>
      </p:sp>
      <p:sp>
        <p:nvSpPr>
          <p:cNvPr id="5" name="矩形 4"/>
          <p:cNvSpPr/>
          <p:nvPr/>
        </p:nvSpPr>
        <p:spPr>
          <a:xfrm>
            <a:off x="1835696" y="188640"/>
            <a:ext cx="4572000" cy="369332"/>
          </a:xfrm>
          <a:prstGeom prst="rect">
            <a:avLst/>
          </a:prstGeom>
        </p:spPr>
        <p:txBody>
          <a:bodyPr>
            <a:spAutoFit/>
          </a:bodyPr>
          <a:lstStyle/>
          <a:p>
            <a:pPr lvl="0" algn="just" eaLnBrk="0" fontAlgn="base" hangingPunct="0">
              <a:spcBef>
                <a:spcPct val="0"/>
              </a:spcBef>
              <a:spcAft>
                <a:spcPct val="0"/>
              </a:spcAft>
            </a:pPr>
            <a:r>
              <a:rPr lang="zh-CN" altLang="en-US" dirty="0">
                <a:latin typeface="Calibri" panose="020F0502020204030204" pitchFamily="34" charset="0"/>
                <a:ea typeface="宋体" panose="02010600030101010101" pitchFamily="2" charset="-122"/>
              </a:rPr>
              <a:t> </a:t>
            </a:r>
            <a:endParaRPr lang="zh-CN" altLang="en-US" dirty="0"/>
          </a:p>
        </p:txBody>
      </p:sp>
      <p:sp>
        <p:nvSpPr>
          <p:cNvPr id="6" name="矩形 772"/>
          <p:cNvSpPr>
            <a:spLocks noChangeArrowheads="1"/>
          </p:cNvSpPr>
          <p:nvPr/>
        </p:nvSpPr>
        <p:spPr bwMode="auto">
          <a:xfrm>
            <a:off x="1619672" y="964550"/>
            <a:ext cx="7200800" cy="880274"/>
          </a:xfrm>
          <a:prstGeom prst="rect">
            <a:avLst/>
          </a:prstGeom>
          <a:solidFill>
            <a:srgbClr val="FFFFFF"/>
          </a:solidFill>
          <a:ln w="9525">
            <a:solidFill>
              <a:srgbClr val="000000"/>
            </a:solidFill>
            <a:miter lim="800000"/>
            <a:headEnd/>
            <a:tailEnd/>
          </a:ln>
          <a:effectLst>
            <a:outerShdw dist="107763" dir="18900000" algn="ctr" rotWithShape="0">
              <a:srgbClr val="808080">
                <a:alpha val="50000"/>
              </a:srgbClr>
            </a:outerShdw>
          </a:effectLst>
        </p:spPr>
        <p:txBody>
          <a:bodyPr vert="horz" wrap="square" lIns="91440" tIns="45720" rIns="91440" bIns="45720" numCol="1" anchor="t" anchorCtr="0" compatLnSpc="1">
            <a:prstTxWarp prst="textNoShape">
              <a:avLst/>
            </a:prstTxWarp>
          </a:bodyPr>
          <a:lstStyle/>
          <a:p>
            <a:r>
              <a:rPr lang="zh-CN" altLang="en-US" sz="2400" dirty="0"/>
              <a:t>如果对已经书写完成的文字进行修改，只需要双击文字即可。</a:t>
            </a:r>
          </a:p>
        </p:txBody>
      </p:sp>
    </p:spTree>
    <p:extLst>
      <p:ext uri="{BB962C8B-B14F-4D97-AF65-F5344CB8AC3E}">
        <p14:creationId xmlns:p14="http://schemas.microsoft.com/office/powerpoint/2010/main" val="4269422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15616" y="188640"/>
            <a:ext cx="4725974" cy="939360"/>
          </a:xfrm>
          <a:prstGeom prst="rect">
            <a:avLst/>
          </a:prstGeom>
        </p:spPr>
        <p:txBody>
          <a:bodyPr wrap="none">
            <a:spAutoFit/>
          </a:bodyPr>
          <a:lstStyle/>
          <a:p>
            <a:pPr indent="203200">
              <a:lnSpc>
                <a:spcPct val="172000"/>
              </a:lnSpc>
              <a:spcBef>
                <a:spcPts val="1300"/>
              </a:spcBef>
              <a:spcAft>
                <a:spcPts val="1300"/>
              </a:spcAft>
            </a:pPr>
            <a:r>
              <a:rPr lang="en-US" altLang="zh-CN" sz="3200" b="1" kern="100" dirty="0">
                <a:latin typeface="黑体" panose="02010609060101010101" pitchFamily="49" charset="-122"/>
                <a:ea typeface="黑体" panose="02010609060101010101" pitchFamily="49" charset="-122"/>
                <a:cs typeface="黑体" panose="02010609060101010101" pitchFamily="49" charset="-122"/>
              </a:rPr>
              <a:t>7.2 Dimension</a:t>
            </a:r>
            <a:r>
              <a:rPr lang="zh-CN" altLang="zh-CN" sz="3200" b="1" kern="100" dirty="0">
                <a:latin typeface="黑体" panose="02010609060101010101" pitchFamily="49" charset="-122"/>
                <a:ea typeface="黑体" panose="02010609060101010101" pitchFamily="49" charset="-122"/>
                <a:cs typeface="黑体" panose="02010609060101010101" pitchFamily="49" charset="-122"/>
              </a:rPr>
              <a:t>尺寸标注</a:t>
            </a:r>
          </a:p>
        </p:txBody>
      </p:sp>
      <p:sp>
        <p:nvSpPr>
          <p:cNvPr id="7" name="矩形 6"/>
          <p:cNvSpPr/>
          <p:nvPr/>
        </p:nvSpPr>
        <p:spPr>
          <a:xfrm>
            <a:off x="1265310" y="1128000"/>
            <a:ext cx="4698722" cy="584775"/>
          </a:xfrm>
          <a:prstGeom prst="rect">
            <a:avLst/>
          </a:prstGeom>
        </p:spPr>
        <p:txBody>
          <a:bodyPr wrap="none">
            <a:spAutoFit/>
          </a:bodyPr>
          <a:lstStyle/>
          <a:p>
            <a:r>
              <a:rPr lang="en-US" altLang="zh-CN" sz="3200" dirty="0">
                <a:latin typeface="黑体" panose="02010609060101010101" pitchFamily="49" charset="-122"/>
                <a:ea typeface="黑体" panose="02010609060101010101" pitchFamily="49" charset="-122"/>
              </a:rPr>
              <a:t>7.2.1 </a:t>
            </a:r>
            <a:r>
              <a:rPr lang="zh-CN" altLang="en-US" sz="3200" dirty="0">
                <a:latin typeface="黑体" panose="02010609060101010101" pitchFamily="49" charset="-122"/>
                <a:ea typeface="黑体" panose="02010609060101010101" pitchFamily="49" charset="-122"/>
              </a:rPr>
              <a:t>对尺寸标注的认识</a:t>
            </a:r>
          </a:p>
        </p:txBody>
      </p:sp>
      <p:sp>
        <p:nvSpPr>
          <p:cNvPr id="8" name="矩形 7"/>
          <p:cNvSpPr/>
          <p:nvPr/>
        </p:nvSpPr>
        <p:spPr>
          <a:xfrm>
            <a:off x="1326505" y="2060848"/>
            <a:ext cx="7294868" cy="1200329"/>
          </a:xfrm>
          <a:prstGeom prst="rect">
            <a:avLst/>
          </a:prstGeom>
        </p:spPr>
        <p:txBody>
          <a:bodyPr wrap="square">
            <a:spAutoFit/>
          </a:bodyPr>
          <a:lstStyle/>
          <a:p>
            <a:pPr indent="266700" algn="just">
              <a:spcAft>
                <a:spcPts val="0"/>
              </a:spcAft>
            </a:pPr>
            <a:r>
              <a:rPr lang="en-US" altLang="zh-CN" sz="2400" kern="100" dirty="0" smtClean="0">
                <a:latin typeface="Calibri" panose="020F0502020204030204" pitchFamily="34" charset="0"/>
                <a:ea typeface="宋体" panose="02010600030101010101" pitchFamily="2" charset="-122"/>
                <a:cs typeface="宋体" panose="02010600030101010101" pitchFamily="2" charset="-122"/>
              </a:rPr>
              <a:t>  </a:t>
            </a:r>
            <a:r>
              <a:rPr lang="zh-CN" altLang="zh-CN" sz="2400" kern="100" dirty="0" smtClean="0">
                <a:latin typeface="Calibri" panose="020F0502020204030204" pitchFamily="34" charset="0"/>
                <a:ea typeface="宋体" panose="02010600030101010101" pitchFamily="2" charset="-122"/>
                <a:cs typeface="宋体" panose="02010600030101010101" pitchFamily="2" charset="-122"/>
              </a:rPr>
              <a:t>要</a:t>
            </a:r>
            <a:r>
              <a:rPr lang="zh-CN" altLang="zh-CN" sz="2400" kern="100" dirty="0">
                <a:latin typeface="Calibri" panose="020F0502020204030204" pitchFamily="34" charset="0"/>
                <a:ea typeface="宋体" panose="02010600030101010101" pitchFamily="2" charset="-122"/>
                <a:cs typeface="宋体" panose="02010600030101010101" pitchFamily="2" charset="-122"/>
              </a:rPr>
              <a:t>想正确设置尺寸标注样式，首先对尺寸标注的各个组成部分进行认识，下面先通过一个图例来认识一下尺寸标注的基本组成部分，如图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7-12</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8197" y="3320038"/>
            <a:ext cx="4667250" cy="2286000"/>
          </a:xfrm>
          <a:prstGeom prst="rect">
            <a:avLst/>
          </a:prstGeom>
        </p:spPr>
      </p:pic>
      <p:sp>
        <p:nvSpPr>
          <p:cNvPr id="10" name="矩形 9"/>
          <p:cNvSpPr/>
          <p:nvPr/>
        </p:nvSpPr>
        <p:spPr>
          <a:xfrm>
            <a:off x="3414248" y="5859402"/>
            <a:ext cx="3042821" cy="369332"/>
          </a:xfrm>
          <a:prstGeom prst="rect">
            <a:avLst/>
          </a:prstGeom>
        </p:spPr>
        <p:txBody>
          <a:bodyPr wrap="none">
            <a:spAutoFit/>
          </a:bodyPr>
          <a:lstStyle/>
          <a:p>
            <a:r>
              <a:rPr lang="zh-CN" altLang="zh-CN" kern="100" dirty="0">
                <a:ea typeface="宋体" panose="02010600030101010101" pitchFamily="2" charset="-122"/>
                <a:cs typeface="宋体" panose="02010600030101010101" pitchFamily="2" charset="-122"/>
              </a:rPr>
              <a:t>图</a:t>
            </a:r>
            <a:r>
              <a:rPr lang="en-US" altLang="zh-CN" kern="100" dirty="0">
                <a:ea typeface="宋体" panose="02010600030101010101" pitchFamily="2" charset="-122"/>
                <a:cs typeface="宋体" panose="02010600030101010101" pitchFamily="2" charset="-122"/>
              </a:rPr>
              <a:t>7-12  </a:t>
            </a:r>
            <a:r>
              <a:rPr lang="zh-CN" altLang="zh-CN" kern="100" dirty="0">
                <a:ea typeface="宋体" panose="02010600030101010101" pitchFamily="2" charset="-122"/>
                <a:cs typeface="宋体" panose="02010600030101010101" pitchFamily="2" charset="-122"/>
              </a:rPr>
              <a:t>长度尺寸标注的组成</a:t>
            </a:r>
            <a:endParaRPr lang="zh-CN" altLang="en-US" dirty="0"/>
          </a:p>
        </p:txBody>
      </p:sp>
    </p:spTree>
    <p:extLst>
      <p:ext uri="{BB962C8B-B14F-4D97-AF65-F5344CB8AC3E}">
        <p14:creationId xmlns:p14="http://schemas.microsoft.com/office/powerpoint/2010/main" val="4039247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3648" y="1052736"/>
            <a:ext cx="7056784" cy="3785652"/>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图样</a:t>
            </a:r>
            <a:r>
              <a:rPr lang="zh-CN" altLang="zh-CN" sz="2400" dirty="0">
                <a:latin typeface="宋体" panose="02010600030101010101" pitchFamily="2" charset="-122"/>
                <a:ea typeface="宋体" panose="02010600030101010101" pitchFamily="2" charset="-122"/>
              </a:rPr>
              <a:t>上的尺寸由尺寸界线、尺寸线、尺寸的起止符号和尺寸数字等组成。尺寸界线用细实线绘制，一般应与被注长度垂直，其一端离开图样的轮廓线不小于</a:t>
            </a:r>
            <a:r>
              <a:rPr lang="en-US" altLang="zh-CN" sz="2400" dirty="0">
                <a:latin typeface="宋体" panose="02010600030101010101" pitchFamily="2" charset="-122"/>
                <a:ea typeface="宋体" panose="02010600030101010101" pitchFamily="2" charset="-122"/>
              </a:rPr>
              <a:t>2mm</a:t>
            </a:r>
            <a:r>
              <a:rPr lang="zh-CN" altLang="zh-CN" sz="2400" dirty="0">
                <a:latin typeface="宋体" panose="02010600030101010101" pitchFamily="2" charset="-122"/>
                <a:ea typeface="宋体" panose="02010600030101010101" pitchFamily="2" charset="-122"/>
              </a:rPr>
              <a:t>，另一端宜超出尺寸线</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3mm</a:t>
            </a:r>
            <a:r>
              <a:rPr lang="zh-CN" altLang="zh-CN" sz="2400" dirty="0">
                <a:latin typeface="宋体" panose="02010600030101010101" pitchFamily="2" charset="-122"/>
                <a:ea typeface="宋体" panose="02010600030101010101" pitchFamily="2" charset="-122"/>
              </a:rPr>
              <a:t>。尺寸线应用细实线绘制，应与被注长度平行。图样本身的任何图线均不得用作尺寸线。尺寸起止符号用中粗斜短线绘制，其倾斜方向应与尺寸界线成顺时针</a:t>
            </a:r>
            <a:r>
              <a:rPr lang="en-US" altLang="zh-CN" sz="2400" dirty="0">
                <a:latin typeface="宋体" panose="02010600030101010101" pitchFamily="2" charset="-122"/>
                <a:ea typeface="宋体" panose="02010600030101010101" pitchFamily="2" charset="-122"/>
              </a:rPr>
              <a:t>45</a:t>
            </a:r>
            <a:r>
              <a:rPr lang="zh-CN" altLang="zh-CN" sz="2400" dirty="0">
                <a:latin typeface="宋体" panose="02010600030101010101" pitchFamily="2" charset="-122"/>
                <a:ea typeface="宋体" panose="02010600030101010101" pitchFamily="2" charset="-122"/>
              </a:rPr>
              <a:t>°角，长度宜为</a:t>
            </a:r>
            <a:r>
              <a:rPr lang="en-US" altLang="zh-CN" sz="2400" dirty="0">
                <a:latin typeface="宋体" panose="02010600030101010101" pitchFamily="2" charset="-122"/>
                <a:ea typeface="宋体" panose="02010600030101010101" pitchFamily="2" charset="-122"/>
              </a:rPr>
              <a:t>2mm</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3mm</a:t>
            </a:r>
            <a:r>
              <a:rPr lang="zh-CN" altLang="zh-CN" sz="2400" dirty="0">
                <a:latin typeface="宋体" panose="02010600030101010101" pitchFamily="2" charset="-122"/>
                <a:ea typeface="宋体" panose="02010600030101010101" pitchFamily="2" charset="-122"/>
              </a:rPr>
              <a:t>。尺寸数字宜采用</a:t>
            </a:r>
            <a:r>
              <a:rPr lang="en-US" altLang="zh-CN" sz="2400" dirty="0">
                <a:latin typeface="宋体" panose="02010600030101010101" pitchFamily="2" charset="-122"/>
                <a:ea typeface="宋体" panose="02010600030101010101" pitchFamily="2" charset="-122"/>
              </a:rPr>
              <a:t>3.5</a:t>
            </a:r>
            <a:r>
              <a:rPr lang="zh-CN" altLang="zh-CN" sz="2400" dirty="0">
                <a:latin typeface="宋体" panose="02010600030101010101" pitchFamily="2" charset="-122"/>
                <a:ea typeface="宋体" panose="02010600030101010101" pitchFamily="2" charset="-122"/>
              </a:rPr>
              <a:t>号字；半径、直径、角度与弧长的尺寸起止符号，宜用箭头表示，如图</a:t>
            </a:r>
            <a:r>
              <a:rPr lang="en-US" altLang="zh-CN" sz="2400" dirty="0">
                <a:latin typeface="宋体" panose="02010600030101010101" pitchFamily="2" charset="-122"/>
                <a:ea typeface="宋体" panose="02010600030101010101" pitchFamily="2" charset="-122"/>
              </a:rPr>
              <a:t>7-13</a:t>
            </a:r>
            <a:r>
              <a:rPr lang="zh-CN" altLang="zh-CN" sz="2400" dirty="0">
                <a:latin typeface="宋体" panose="02010600030101010101" pitchFamily="2" charset="-122"/>
                <a:ea typeface="宋体" panose="02010600030101010101" pitchFamily="2" charset="-122"/>
              </a:rPr>
              <a:t>所示。</a:t>
            </a:r>
          </a:p>
        </p:txBody>
      </p:sp>
    </p:spTree>
    <p:extLst>
      <p:ext uri="{BB962C8B-B14F-4D97-AF65-F5344CB8AC3E}">
        <p14:creationId xmlns:p14="http://schemas.microsoft.com/office/powerpoint/2010/main" val="12146468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0528" y="548680"/>
            <a:ext cx="8084336" cy="5547160"/>
          </a:xfrm>
          <a:prstGeom prst="rect">
            <a:avLst/>
          </a:prstGeom>
          <a:noFill/>
        </p:spPr>
        <p:txBody>
          <a:bodyPr wrap="square" rtlCol="0">
            <a:spAutoFit/>
          </a:bodyPr>
          <a:lstStyle/>
          <a:p>
            <a:pPr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a:t>
            </a:r>
            <a:r>
              <a:rPr lang="zh-CN" altLang="zh-CN" sz="2400" b="1" kern="100" dirty="0">
                <a:latin typeface="Calibri" panose="020F0502020204030204" pitchFamily="34" charset="0"/>
                <a:ea typeface="宋体" panose="02010600030101010101" pitchFamily="2" charset="-122"/>
                <a:cs typeface="宋体" panose="02010600030101010101" pitchFamily="2" charset="-122"/>
              </a:rPr>
              <a:t>学习提示</a:t>
            </a:r>
            <a:r>
              <a:rPr lang="zh-CN" altLang="zh-CN" sz="2400" kern="100" dirty="0">
                <a:latin typeface="Calibri" panose="020F0502020204030204" pitchFamily="34" charset="0"/>
                <a:ea typeface="宋体" panose="02010600030101010101" pitchFamily="2" charset="-122"/>
                <a:cs typeface="宋体" panose="02010600030101010101" pitchFamily="2" charset="-122"/>
              </a:rPr>
              <a:t>】</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r>
              <a:rPr lang="zh-CN" altLang="zh-CN" sz="2400" kern="100" dirty="0">
                <a:ea typeface="宋体" panose="02010600030101010101" pitchFamily="2" charset="-122"/>
                <a:cs typeface="宋体" panose="02010600030101010101" pitchFamily="2" charset="-122"/>
              </a:rPr>
              <a:t>建筑制图的注释性标注是建筑图纸的重要组成部分，是表示建筑的尺寸以及必要文字说明、符号说明等对象，这些注释内容与建筑物本身是没有关系的，而与图纸的输出比例有密切的关系，如果想学好建筑的注释，那么必须充分理解比例的问题，在本章中，将细致讲解。</a:t>
            </a:r>
            <a:endParaRPr lang="en-US" altLang="zh-CN" sz="2400" dirty="0" smtClean="0">
              <a:latin typeface="宋体" pitchFamily="2" charset="-122"/>
              <a:ea typeface="宋体" pitchFamily="2" charset="-122"/>
            </a:endParaRPr>
          </a:p>
          <a:p>
            <a:pPr indent="203200">
              <a:lnSpc>
                <a:spcPct val="172000"/>
              </a:lnSpc>
              <a:spcBef>
                <a:spcPts val="1300"/>
              </a:spcBef>
              <a:spcAft>
                <a:spcPts val="1300"/>
              </a:spcAft>
            </a:pPr>
            <a:r>
              <a:rPr lang="en-US" altLang="zh-CN" sz="3200" b="1" kern="100" dirty="0">
                <a:latin typeface="黑体" panose="02010609060101010101" pitchFamily="49" charset="-122"/>
                <a:ea typeface="黑体" panose="02010609060101010101" pitchFamily="49" charset="-122"/>
                <a:cs typeface="黑体" panose="02010609060101010101" pitchFamily="49" charset="-122"/>
              </a:rPr>
              <a:t>7.1 Text</a:t>
            </a:r>
            <a:r>
              <a:rPr lang="zh-CN" altLang="zh-CN" sz="3200" b="1" kern="100" dirty="0">
                <a:latin typeface="黑体" panose="02010609060101010101" pitchFamily="49" charset="-122"/>
                <a:ea typeface="黑体" panose="02010609060101010101" pitchFamily="49" charset="-122"/>
                <a:cs typeface="黑体" panose="02010609060101010101" pitchFamily="49" charset="-122"/>
              </a:rPr>
              <a:t>文字</a:t>
            </a:r>
          </a:p>
          <a:p>
            <a:pPr algn="just">
              <a:spcAft>
                <a:spcPts val="0"/>
              </a:spcAft>
            </a:pPr>
            <a:r>
              <a:rPr lang="en-US" altLang="zh-CN" sz="2400" kern="100" dirty="0" smtClean="0">
                <a:latin typeface="Calibri" panose="020F0502020204030204" pitchFamily="34" charset="0"/>
                <a:ea typeface="宋体" panose="02010600030101010101" pitchFamily="2" charset="-122"/>
                <a:cs typeface="宋体" panose="02010600030101010101" pitchFamily="2" charset="-122"/>
              </a:rPr>
              <a:t>  </a:t>
            </a:r>
            <a:r>
              <a:rPr lang="zh-CN" altLang="zh-CN" sz="2400" kern="100" dirty="0" smtClean="0">
                <a:latin typeface="Calibri" panose="020F0502020204030204" pitchFamily="34" charset="0"/>
                <a:ea typeface="宋体" panose="02010600030101010101" pitchFamily="2" charset="-122"/>
                <a:cs typeface="宋体" panose="02010600030101010101" pitchFamily="2" charset="-122"/>
              </a:rPr>
              <a:t>建筑制图</a:t>
            </a:r>
            <a:r>
              <a:rPr lang="zh-CN" altLang="zh-CN" sz="2400" kern="100" dirty="0">
                <a:latin typeface="Calibri" panose="020F0502020204030204" pitchFamily="34" charset="0"/>
                <a:ea typeface="宋体" panose="02010600030101010101" pitchFamily="2" charset="-122"/>
                <a:cs typeface="宋体" panose="02010600030101010101" pitchFamily="2" charset="-122"/>
              </a:rPr>
              <a:t>中，经常会使用单行文字和多行文字创建技术，以帮助用户方便快捷的创建相关的一些说明、标题等文字。下面就为大家详细的介绍一下单行文字和多行文字的创建与使用。</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endParaRPr lang="zh-CN" altLang="en-US" sz="2400" dirty="0" smtClean="0">
              <a:latin typeface="宋体" pitchFamily="2" charset="-122"/>
              <a:ea typeface="宋体" pitchFamily="2" charset="-122"/>
            </a:endParaRPr>
          </a:p>
        </p:txBody>
      </p:sp>
    </p:spTree>
    <p:extLst>
      <p:ext uri="{BB962C8B-B14F-4D97-AF65-F5344CB8AC3E}">
        <p14:creationId xmlns:p14="http://schemas.microsoft.com/office/powerpoint/2010/main" val="11757041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1462684"/>
            <a:ext cx="2409825" cy="237172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936" y="1700808"/>
            <a:ext cx="2000250" cy="1895475"/>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0657" y="1606700"/>
            <a:ext cx="2447925" cy="1771650"/>
          </a:xfrm>
          <a:prstGeom prst="rect">
            <a:avLst/>
          </a:prstGeom>
        </p:spPr>
      </p:pic>
      <p:sp>
        <p:nvSpPr>
          <p:cNvPr id="5" name="矩形 4"/>
          <p:cNvSpPr/>
          <p:nvPr/>
        </p:nvSpPr>
        <p:spPr>
          <a:xfrm>
            <a:off x="1979712" y="4198988"/>
            <a:ext cx="6552728" cy="369332"/>
          </a:xfrm>
          <a:prstGeom prst="rect">
            <a:avLst/>
          </a:prstGeom>
        </p:spPr>
        <p:txBody>
          <a:bodyPr wrap="square">
            <a:spAutoFit/>
          </a:bodyPr>
          <a:lstStyle/>
          <a:p>
            <a:pPr algn="just">
              <a:spcAft>
                <a:spcPts val="0"/>
              </a:spcAft>
            </a:pPr>
            <a:r>
              <a:rPr lang="zh-CN" altLang="zh-CN" sz="1400" kern="100" dirty="0">
                <a:latin typeface="Calibri" panose="020F0502020204030204" pitchFamily="34" charset="0"/>
                <a:ea typeface="宋体" panose="02010600030101010101" pitchFamily="2" charset="-122"/>
                <a:cs typeface="宋体" panose="02010600030101010101" pitchFamily="2" charset="-122"/>
              </a:rPr>
              <a:t> （</a:t>
            </a:r>
            <a:r>
              <a:rPr lang="en-US" altLang="zh-CN" sz="1400" kern="100" dirty="0">
                <a:latin typeface="Calibri" panose="020F0502020204030204" pitchFamily="34" charset="0"/>
                <a:ea typeface="宋体" panose="02010600030101010101" pitchFamily="2" charset="-122"/>
                <a:cs typeface="宋体" panose="02010600030101010101" pitchFamily="2" charset="-122"/>
              </a:rPr>
              <a:t>a</a:t>
            </a:r>
            <a:r>
              <a:rPr lang="zh-CN" altLang="zh-CN" sz="1400" kern="100" dirty="0">
                <a:latin typeface="Calibri" panose="020F0502020204030204" pitchFamily="34" charset="0"/>
                <a:ea typeface="宋体" panose="02010600030101010101" pitchFamily="2" charset="-122"/>
                <a:cs typeface="宋体" panose="02010600030101010101" pitchFamily="2" charset="-122"/>
              </a:rPr>
              <a:t>）半径与直径标注</a:t>
            </a:r>
            <a:r>
              <a:rPr lang="en-US" altLang="zh-CN" sz="1400" kern="100" dirty="0">
                <a:latin typeface="Calibri" panose="020F0502020204030204" pitchFamily="34" charset="0"/>
                <a:ea typeface="宋体" panose="02010600030101010101" pitchFamily="2" charset="-122"/>
                <a:cs typeface="宋体" panose="02010600030101010101" pitchFamily="2" charset="-122"/>
              </a:rPr>
              <a:t>  </a:t>
            </a:r>
            <a:r>
              <a:rPr lang="en-US" altLang="zh-CN" kern="100" dirty="0">
                <a:latin typeface="宋体" panose="02010600030101010101" pitchFamily="2" charset="-122"/>
                <a:ea typeface="宋体" panose="02010600030101010101" pitchFamily="2" charset="-122"/>
                <a:cs typeface="宋体" panose="02010600030101010101" pitchFamily="2" charset="-122"/>
              </a:rPr>
              <a:t> </a:t>
            </a:r>
            <a:r>
              <a:rPr lang="en-US" altLang="zh-CN" sz="1400" kern="100" dirty="0" smtClean="0">
                <a:latin typeface="宋体" panose="02010600030101010101" pitchFamily="2" charset="-122"/>
                <a:ea typeface="宋体" panose="02010600030101010101" pitchFamily="2" charset="-122"/>
                <a:cs typeface="宋体" panose="02010600030101010101" pitchFamily="2" charset="-122"/>
              </a:rPr>
              <a:t>  </a:t>
            </a:r>
            <a:r>
              <a:rPr lang="zh-CN" altLang="zh-CN" sz="1400" kern="100" dirty="0">
                <a:latin typeface="Calibri" panose="020F0502020204030204" pitchFamily="34" charset="0"/>
                <a:ea typeface="宋体" panose="02010600030101010101" pitchFamily="2" charset="-122"/>
                <a:cs typeface="宋体" panose="02010600030101010101" pitchFamily="2" charset="-122"/>
              </a:rPr>
              <a:t>（</a:t>
            </a:r>
            <a:r>
              <a:rPr lang="en-US" altLang="zh-CN" sz="1400" kern="100" dirty="0">
                <a:latin typeface="Calibri" panose="020F0502020204030204" pitchFamily="34" charset="0"/>
                <a:ea typeface="宋体" panose="02010600030101010101" pitchFamily="2" charset="-122"/>
                <a:cs typeface="宋体" panose="02010600030101010101" pitchFamily="2" charset="-122"/>
              </a:rPr>
              <a:t>b</a:t>
            </a:r>
            <a:r>
              <a:rPr lang="zh-CN" altLang="zh-CN" sz="1400" kern="100" dirty="0">
                <a:latin typeface="Calibri" panose="020F0502020204030204" pitchFamily="34" charset="0"/>
                <a:ea typeface="宋体" panose="02010600030101010101" pitchFamily="2" charset="-122"/>
                <a:cs typeface="宋体" panose="02010600030101010101" pitchFamily="2" charset="-122"/>
              </a:rPr>
              <a:t>）角度标注</a:t>
            </a:r>
            <a:r>
              <a:rPr lang="en-US" altLang="zh-CN" sz="1400" kern="100" dirty="0">
                <a:latin typeface="Calibri" panose="020F0502020204030204" pitchFamily="34" charset="0"/>
                <a:ea typeface="宋体" panose="02010600030101010101" pitchFamily="2" charset="-122"/>
                <a:cs typeface="宋体" panose="02010600030101010101" pitchFamily="2" charset="-122"/>
              </a:rPr>
              <a:t>   </a:t>
            </a:r>
            <a:r>
              <a:rPr lang="en-US" altLang="zh-CN" kern="100" dirty="0">
                <a:latin typeface="宋体" panose="02010600030101010101" pitchFamily="2" charset="-122"/>
                <a:ea typeface="宋体" panose="02010600030101010101" pitchFamily="2" charset="-122"/>
                <a:cs typeface="宋体" panose="02010600030101010101" pitchFamily="2" charset="-122"/>
              </a:rPr>
              <a:t>            </a:t>
            </a:r>
            <a:r>
              <a:rPr lang="zh-CN" altLang="zh-CN" sz="1400" kern="100" dirty="0" smtClean="0">
                <a:latin typeface="Calibri" panose="020F0502020204030204" pitchFamily="34" charset="0"/>
                <a:ea typeface="宋体" panose="02010600030101010101" pitchFamily="2" charset="-122"/>
                <a:cs typeface="宋体" panose="02010600030101010101" pitchFamily="2" charset="-122"/>
              </a:rPr>
              <a:t>（</a:t>
            </a:r>
            <a:r>
              <a:rPr lang="en-US" altLang="zh-CN" sz="1400" kern="100" dirty="0">
                <a:latin typeface="Calibri" panose="020F0502020204030204" pitchFamily="34" charset="0"/>
                <a:ea typeface="宋体" panose="02010600030101010101" pitchFamily="2" charset="-122"/>
                <a:cs typeface="宋体" panose="02010600030101010101" pitchFamily="2" charset="-122"/>
              </a:rPr>
              <a:t>c</a:t>
            </a:r>
            <a:r>
              <a:rPr lang="zh-CN" altLang="zh-CN" sz="1400" kern="100" dirty="0">
                <a:latin typeface="Calibri" panose="020F0502020204030204" pitchFamily="34" charset="0"/>
                <a:ea typeface="宋体" panose="02010600030101010101" pitchFamily="2" charset="-122"/>
                <a:cs typeface="宋体" panose="02010600030101010101" pitchFamily="2" charset="-122"/>
              </a:rPr>
              <a:t>）弧长标注</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3771751" y="5272042"/>
            <a:ext cx="2709396" cy="369332"/>
          </a:xfrm>
          <a:prstGeom prst="rect">
            <a:avLst/>
          </a:prstGeom>
        </p:spPr>
        <p:txBody>
          <a:bodyPr wrap="none">
            <a:spAutoFit/>
          </a:bodyPr>
          <a:lstStyle/>
          <a:p>
            <a:r>
              <a:rPr lang="zh-CN" altLang="zh-CN" kern="100" dirty="0">
                <a:ea typeface="宋体" panose="02010600030101010101" pitchFamily="2" charset="-122"/>
                <a:cs typeface="宋体" panose="02010600030101010101" pitchFamily="2" charset="-122"/>
              </a:rPr>
              <a:t>图</a:t>
            </a:r>
            <a:r>
              <a:rPr lang="en-US" altLang="zh-CN" kern="100" dirty="0">
                <a:ea typeface="宋体" panose="02010600030101010101" pitchFamily="2" charset="-122"/>
                <a:cs typeface="宋体" panose="02010600030101010101" pitchFamily="2" charset="-122"/>
              </a:rPr>
              <a:t>7-13   </a:t>
            </a:r>
            <a:r>
              <a:rPr lang="zh-CN" altLang="zh-CN" kern="100" dirty="0">
                <a:ea typeface="宋体" panose="02010600030101010101" pitchFamily="2" charset="-122"/>
                <a:cs typeface="宋体" panose="02010600030101010101" pitchFamily="2" charset="-122"/>
              </a:rPr>
              <a:t>各种标注的认识</a:t>
            </a:r>
            <a:r>
              <a:rPr lang="en-US" altLang="zh-CN" kern="100" dirty="0">
                <a:ea typeface="宋体" panose="02010600030101010101" pitchFamily="2" charset="-122"/>
                <a:cs typeface="宋体" panose="02010600030101010101" pitchFamily="2" charset="-122"/>
              </a:rPr>
              <a:t> </a:t>
            </a:r>
            <a:endParaRPr lang="zh-CN" altLang="en-US" dirty="0"/>
          </a:p>
        </p:txBody>
      </p:sp>
    </p:spTree>
    <p:extLst>
      <p:ext uri="{BB962C8B-B14F-4D97-AF65-F5344CB8AC3E}">
        <p14:creationId xmlns:p14="http://schemas.microsoft.com/office/powerpoint/2010/main" val="29580568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66989" y="260648"/>
            <a:ext cx="4288353" cy="800540"/>
          </a:xfrm>
          <a:prstGeom prst="rect">
            <a:avLst/>
          </a:prstGeom>
        </p:spPr>
        <p:txBody>
          <a:bodyPr wrap="none">
            <a:spAutoFit/>
          </a:bodyPr>
          <a:lstStyle/>
          <a:p>
            <a:pPr algn="just">
              <a:lnSpc>
                <a:spcPct val="173000"/>
              </a:lnSpc>
              <a:spcBef>
                <a:spcPts val="1300"/>
              </a:spcBef>
              <a:spcAft>
                <a:spcPts val="1300"/>
              </a:spcAft>
            </a:pPr>
            <a:r>
              <a:rPr lang="en-US" altLang="zh-CN" sz="3200" kern="100" dirty="0">
                <a:latin typeface="黑体" panose="02010609060101010101" pitchFamily="49" charset="-122"/>
                <a:ea typeface="黑体" panose="02010609060101010101" pitchFamily="49" charset="-122"/>
                <a:cs typeface="黑体" panose="02010609060101010101" pitchFamily="49" charset="-122"/>
              </a:rPr>
              <a:t>7.2.2 </a:t>
            </a:r>
            <a:r>
              <a:rPr lang="zh-CN" altLang="zh-CN" sz="3200" kern="100" dirty="0">
                <a:latin typeface="黑体" panose="02010609060101010101" pitchFamily="49" charset="-122"/>
                <a:ea typeface="黑体" panose="02010609060101010101" pitchFamily="49" charset="-122"/>
                <a:cs typeface="黑体" panose="02010609060101010101" pitchFamily="49" charset="-122"/>
              </a:rPr>
              <a:t>标注样式的创建</a:t>
            </a:r>
          </a:p>
        </p:txBody>
      </p:sp>
      <p:sp>
        <p:nvSpPr>
          <p:cNvPr id="4" name="矩形 3"/>
          <p:cNvSpPr/>
          <p:nvPr/>
        </p:nvSpPr>
        <p:spPr>
          <a:xfrm>
            <a:off x="1403648" y="1628800"/>
            <a:ext cx="6984776" cy="3046988"/>
          </a:xfrm>
          <a:prstGeom prst="rect">
            <a:avLst/>
          </a:prstGeom>
        </p:spPr>
        <p:txBody>
          <a:bodyPr wrap="square">
            <a:spAutoFit/>
          </a:bodyPr>
          <a:lstStyle/>
          <a:p>
            <a:pPr algn="just">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1</a:t>
            </a:r>
            <a:r>
              <a:rPr lang="zh-CN" altLang="zh-CN" sz="2400" kern="100" dirty="0">
                <a:latin typeface="Calibri" panose="020F0502020204030204" pitchFamily="34" charset="0"/>
                <a:ea typeface="宋体" panose="02010600030101010101" pitchFamily="2" charset="-122"/>
                <a:cs typeface="宋体" panose="02010600030101010101" pitchFamily="2" charset="-122"/>
              </a:rPr>
              <a:t>、长度标注样式的创建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执行“</a:t>
            </a:r>
            <a:r>
              <a:rPr lang="en-US" altLang="zh-CN" sz="2400" kern="100" dirty="0">
                <a:latin typeface="Calibri" panose="020F0502020204030204" pitchFamily="34" charset="0"/>
                <a:ea typeface="宋体" panose="02010600030101010101" pitchFamily="2" charset="-122"/>
                <a:cs typeface="宋体" panose="02010600030101010101" pitchFamily="2" charset="-122"/>
              </a:rPr>
              <a:t>D</a:t>
            </a:r>
            <a:r>
              <a:rPr lang="zh-CN" altLang="zh-CN" sz="2400" kern="100" dirty="0">
                <a:latin typeface="Calibri" panose="020F0502020204030204" pitchFamily="34" charset="0"/>
                <a:ea typeface="宋体" panose="02010600030101010101" pitchFamily="2" charset="-122"/>
                <a:cs typeface="宋体" panose="02010600030101010101" pitchFamily="2" charset="-122"/>
              </a:rPr>
              <a:t>”（</a:t>
            </a:r>
            <a:r>
              <a:rPr lang="en-US" altLang="zh-CN" sz="2400" kern="100" dirty="0">
                <a:latin typeface="Calibri" panose="020F0502020204030204" pitchFamily="34" charset="0"/>
                <a:ea typeface="宋体" panose="02010600030101010101" pitchFamily="2" charset="-122"/>
                <a:cs typeface="宋体" panose="02010600030101010101" pitchFamily="2" charset="-122"/>
              </a:rPr>
              <a:t>Dim Style</a:t>
            </a:r>
            <a:r>
              <a:rPr lang="zh-CN" altLang="zh-CN" sz="2400" kern="100" dirty="0">
                <a:latin typeface="Calibri" panose="020F0502020204030204" pitchFamily="34" charset="0"/>
                <a:ea typeface="宋体" panose="02010600030101010101" pitchFamily="2" charset="-122"/>
                <a:cs typeface="宋体" panose="02010600030101010101" pitchFamily="2" charset="-122"/>
              </a:rPr>
              <a:t>）标注样式命令，打开标注样式管理器如图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7-14</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左侧列出的是当前文件中的标注样式，建筑工程图纸往往需要根据具体情况创建不同的标注样式，应用于不同类型的标注，比如长度标注，角度标注，半径标注，直径标注等，这里着重讲解长度标注样式的创建，其它标注样式的创建将在后面的章节逐一介绍。</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459640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1052736"/>
            <a:ext cx="5067300" cy="3609975"/>
          </a:xfrm>
          <a:prstGeom prst="rect">
            <a:avLst/>
          </a:prstGeom>
        </p:spPr>
      </p:pic>
      <p:sp>
        <p:nvSpPr>
          <p:cNvPr id="3" name="矩形 2"/>
          <p:cNvSpPr/>
          <p:nvPr/>
        </p:nvSpPr>
        <p:spPr>
          <a:xfrm>
            <a:off x="3594045" y="5301208"/>
            <a:ext cx="2558713"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7-14  </a:t>
            </a:r>
            <a:r>
              <a:rPr lang="zh-CN" altLang="zh-CN" kern="100" dirty="0">
                <a:latin typeface="Calibri" panose="020F0502020204030204" pitchFamily="34" charset="0"/>
                <a:ea typeface="宋体" panose="02010600030101010101" pitchFamily="2" charset="-122"/>
                <a:cs typeface="宋体" panose="02010600030101010101" pitchFamily="2" charset="-122"/>
              </a:rPr>
              <a:t>标注样式管理器</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877744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476672"/>
            <a:ext cx="7344816" cy="1938992"/>
          </a:xfrm>
          <a:prstGeom prst="rect">
            <a:avLst/>
          </a:prstGeom>
        </p:spPr>
        <p:txBody>
          <a:bodyPr wrap="square">
            <a:spAutoFit/>
          </a:bodyPr>
          <a:lstStyle/>
          <a:p>
            <a:r>
              <a:rPr lang="zh-CN" altLang="en-US" dirty="0" smtClean="0"/>
              <a:t>       </a:t>
            </a:r>
            <a:r>
              <a:rPr lang="zh-CN" altLang="en-US" sz="2400" dirty="0" smtClean="0">
                <a:latin typeface="宋体" panose="02010600030101010101" pitchFamily="2" charset="-122"/>
                <a:ea typeface="宋体" panose="02010600030101010101" pitchFamily="2" charset="-122"/>
              </a:rPr>
              <a:t>第一</a:t>
            </a:r>
            <a:r>
              <a:rPr lang="zh-CN" altLang="en-US" sz="2400" dirty="0">
                <a:latin typeface="宋体" panose="02010600030101010101" pitchFamily="2" charset="-122"/>
                <a:ea typeface="宋体" panose="02010600030101010101" pitchFamily="2" charset="-122"/>
              </a:rPr>
              <a:t>步，单击右侧区域的 </a:t>
            </a:r>
            <a:r>
              <a:rPr lang="zh-CN" altLang="en-US" sz="2400" dirty="0" smtClean="0">
                <a:latin typeface="宋体" panose="02010600030101010101" pitchFamily="2" charset="-122"/>
                <a:ea typeface="宋体" panose="02010600030101010101" pitchFamily="2" charset="-122"/>
              </a:rPr>
              <a:t>           图标</a:t>
            </a:r>
            <a:r>
              <a:rPr lang="zh-CN" altLang="en-US" sz="2400" dirty="0">
                <a:latin typeface="宋体" panose="02010600030101010101" pitchFamily="2" charset="-122"/>
                <a:ea typeface="宋体" panose="02010600030101010101" pitchFamily="2" charset="-122"/>
              </a:rPr>
              <a:t>，弹出“创建新标注样式”对话框进行新样式的命名及更改标注样式的应用类型，由于是注释性对象，需要勾选注释性，可以单击下拉箭头更改应用范围，这里选择线性标注，如图</a:t>
            </a:r>
            <a:r>
              <a:rPr lang="en-US" altLang="zh-CN" sz="2400" dirty="0">
                <a:latin typeface="宋体" panose="02010600030101010101" pitchFamily="2" charset="-122"/>
                <a:ea typeface="宋体" panose="02010600030101010101" pitchFamily="2" charset="-122"/>
              </a:rPr>
              <a:t>7-15</a:t>
            </a:r>
            <a:r>
              <a:rPr lang="zh-CN" altLang="en-US" sz="2400" dirty="0">
                <a:latin typeface="宋体" panose="02010600030101010101" pitchFamily="2" charset="-122"/>
                <a:ea typeface="宋体" panose="02010600030101010101" pitchFamily="2" charset="-122"/>
              </a:rPr>
              <a:t>所示。</a:t>
            </a:r>
          </a:p>
        </p:txBody>
      </p:sp>
      <p:pic>
        <p:nvPicPr>
          <p:cNvPr id="6148" name="图片 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6473" y="476672"/>
            <a:ext cx="1535792" cy="316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1815" y="3007219"/>
            <a:ext cx="3600450" cy="2057400"/>
          </a:xfrm>
          <a:prstGeom prst="rect">
            <a:avLst/>
          </a:prstGeom>
        </p:spPr>
      </p:pic>
      <p:sp>
        <p:nvSpPr>
          <p:cNvPr id="7" name="矩形 6"/>
          <p:cNvSpPr/>
          <p:nvPr/>
        </p:nvSpPr>
        <p:spPr>
          <a:xfrm>
            <a:off x="3635896" y="5615524"/>
            <a:ext cx="2327880"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7-15  </a:t>
            </a:r>
            <a:r>
              <a:rPr lang="zh-CN" altLang="zh-CN" kern="100" dirty="0">
                <a:latin typeface="Calibri" panose="020F0502020204030204" pitchFamily="34" charset="0"/>
                <a:ea typeface="宋体" panose="02010600030101010101" pitchFamily="2" charset="-122"/>
                <a:cs typeface="宋体" panose="02010600030101010101" pitchFamily="2" charset="-122"/>
              </a:rPr>
              <a:t>创建长度标注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412917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5655" y="319723"/>
            <a:ext cx="7272808" cy="1569660"/>
          </a:xfrm>
          <a:prstGeom prst="rect">
            <a:avLst/>
          </a:prstGeom>
        </p:spPr>
        <p:txBody>
          <a:bodyPr wrap="square">
            <a:spAutoFit/>
          </a:bodyPr>
          <a:lstStyle/>
          <a:p>
            <a:r>
              <a:rPr lang="zh-CN" altLang="en-US" sz="2400" dirty="0" smtClean="0">
                <a:latin typeface="宋体" panose="02010600030101010101" pitchFamily="2" charset="-122"/>
                <a:ea typeface="宋体" panose="02010600030101010101" pitchFamily="2" charset="-122"/>
              </a:rPr>
              <a:t>      第二</a:t>
            </a:r>
            <a:r>
              <a:rPr lang="zh-CN" altLang="en-US" sz="2400" dirty="0">
                <a:latin typeface="宋体" panose="02010600030101010101" pitchFamily="2" charset="-122"/>
                <a:ea typeface="宋体" panose="02010600030101010101" pitchFamily="2" charset="-122"/>
              </a:rPr>
              <a:t>步，</a:t>
            </a:r>
            <a:r>
              <a:rPr lang="zh-CN" altLang="en-US" sz="2400" dirty="0" smtClean="0">
                <a:latin typeface="宋体" panose="02010600030101010101" pitchFamily="2" charset="-122"/>
                <a:ea typeface="宋体" panose="02010600030101010101" pitchFamily="2" charset="-122"/>
              </a:rPr>
              <a:t>单击           </a:t>
            </a:r>
            <a:r>
              <a:rPr lang="zh-CN" altLang="en-US" sz="2400" dirty="0">
                <a:latin typeface="宋体" panose="02010600030101010101" pitchFamily="2" charset="-122"/>
                <a:ea typeface="宋体" panose="02010600030101010101" pitchFamily="2" charset="-122"/>
              </a:rPr>
              <a:t>图标，打开新建标注样式对话框，如图</a:t>
            </a:r>
            <a:r>
              <a:rPr lang="en-US" altLang="zh-CN" sz="2400" dirty="0">
                <a:latin typeface="宋体" panose="02010600030101010101" pitchFamily="2" charset="-122"/>
                <a:ea typeface="宋体" panose="02010600030101010101" pitchFamily="2" charset="-122"/>
              </a:rPr>
              <a:t>7-16</a:t>
            </a:r>
            <a:r>
              <a:rPr lang="zh-CN" altLang="en-US" sz="2400" dirty="0">
                <a:latin typeface="宋体" panose="02010600030101010101" pitchFamily="2" charset="-122"/>
                <a:ea typeface="宋体" panose="02010600030101010101" pitchFamily="2" charset="-122"/>
              </a:rPr>
              <a:t>所示。通过项目标签有许多内容需要调整，根据具体工程的需要，设置不同的内容。</a:t>
            </a:r>
          </a:p>
        </p:txBody>
      </p:sp>
      <p:pic>
        <p:nvPicPr>
          <p:cNvPr id="8" name="图片 1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1546" y="355607"/>
            <a:ext cx="974590" cy="411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7744" y="1700808"/>
            <a:ext cx="5476875" cy="4619625"/>
          </a:xfrm>
          <a:prstGeom prst="rect">
            <a:avLst/>
          </a:prstGeom>
        </p:spPr>
      </p:pic>
      <p:sp>
        <p:nvSpPr>
          <p:cNvPr id="9" name="矩形 8"/>
          <p:cNvSpPr/>
          <p:nvPr/>
        </p:nvSpPr>
        <p:spPr>
          <a:xfrm>
            <a:off x="4063535" y="6482576"/>
            <a:ext cx="2097048"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7-16  </a:t>
            </a:r>
            <a:r>
              <a:rPr lang="zh-CN" altLang="zh-CN" kern="100" dirty="0">
                <a:latin typeface="Calibri" panose="020F0502020204030204" pitchFamily="34" charset="0"/>
                <a:ea typeface="宋体" panose="02010600030101010101" pitchFamily="2" charset="-122"/>
                <a:cs typeface="宋体" panose="02010600030101010101" pitchFamily="2" charset="-122"/>
              </a:rPr>
              <a:t>长度标注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533514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835696" y="836712"/>
            <a:ext cx="6624736" cy="4893647"/>
          </a:xfrm>
          <a:prstGeom prst="rect">
            <a:avLst/>
          </a:prstGeom>
        </p:spPr>
        <p:txBody>
          <a:bodyPr wrap="square">
            <a:spAutoFit/>
          </a:bodyPr>
          <a:lstStyle/>
          <a:p>
            <a:r>
              <a:rPr lang="zh-CN" altLang="en-US" sz="2400" dirty="0" smtClean="0">
                <a:latin typeface="宋体" panose="02010600030101010101" pitchFamily="2" charset="-122"/>
                <a:ea typeface="宋体" panose="02010600030101010101" pitchFamily="2" charset="-122"/>
              </a:rPr>
              <a:t>       这里</a:t>
            </a:r>
            <a:r>
              <a:rPr lang="zh-CN" altLang="en-US" sz="2400" dirty="0">
                <a:latin typeface="宋体" panose="02010600030101010101" pitchFamily="2" charset="-122"/>
                <a:ea typeface="宋体" panose="02010600030101010101" pitchFamily="2" charset="-122"/>
              </a:rPr>
              <a:t>以“</a:t>
            </a:r>
            <a:r>
              <a:rPr lang="en-US" altLang="zh-CN" sz="2400" dirty="0">
                <a:latin typeface="宋体" panose="02010600030101010101" pitchFamily="2" charset="-122"/>
                <a:ea typeface="宋体" panose="02010600030101010101" pitchFamily="2" charset="-122"/>
              </a:rPr>
              <a:t>3.5</a:t>
            </a:r>
            <a:r>
              <a:rPr lang="zh-CN" altLang="en-US" sz="2400" dirty="0">
                <a:latin typeface="宋体" panose="02010600030101010101" pitchFamily="2" charset="-122"/>
                <a:ea typeface="宋体" panose="02010600030101010101" pitchFamily="2" charset="-122"/>
              </a:rPr>
              <a:t>号字”样式为依据来进行调整，虽然调整项目繁多，其实只要把握住关键内容也非常简单，根据建筑制图标准和原有标注样式“</a:t>
            </a:r>
            <a:r>
              <a:rPr lang="en-US" altLang="zh-CN" sz="2400" dirty="0">
                <a:latin typeface="宋体" panose="02010600030101010101" pitchFamily="2" charset="-122"/>
                <a:ea typeface="宋体" panose="02010600030101010101" pitchFamily="2" charset="-122"/>
              </a:rPr>
              <a:t>ISO-25”</a:t>
            </a:r>
            <a:r>
              <a:rPr lang="zh-CN" altLang="en-US" sz="2400" dirty="0">
                <a:latin typeface="宋体" panose="02010600030101010101" pitchFamily="2" charset="-122"/>
                <a:ea typeface="宋体" panose="02010600030101010101" pitchFamily="2" charset="-122"/>
              </a:rPr>
              <a:t>的内容，仅需要调整五部分内容就可以完成。</a:t>
            </a:r>
          </a:p>
          <a:p>
            <a:r>
              <a:rPr lang="zh-CN" altLang="en-US" sz="2400" dirty="0" smtClean="0">
                <a:latin typeface="宋体" panose="02010600030101010101" pitchFamily="2" charset="-122"/>
                <a:ea typeface="宋体" panose="02010600030101010101" pitchFamily="2" charset="-122"/>
              </a:rPr>
              <a:t>第</a:t>
            </a:r>
            <a:r>
              <a:rPr lang="zh-CN" altLang="en-US" sz="2400" dirty="0">
                <a:latin typeface="宋体" panose="02010600030101010101" pitchFamily="2" charset="-122"/>
                <a:ea typeface="宋体" panose="02010600030101010101" pitchFamily="2" charset="-122"/>
              </a:rPr>
              <a:t>一部分，箭头和符号</a:t>
            </a:r>
          </a:p>
          <a:p>
            <a:r>
              <a:rPr lang="zh-CN" altLang="en-US" sz="2400" dirty="0" smtClean="0">
                <a:latin typeface="宋体" panose="02010600030101010101" pitchFamily="2" charset="-122"/>
                <a:ea typeface="宋体" panose="02010600030101010101" pitchFamily="2" charset="-122"/>
              </a:rPr>
              <a:t>      </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单击              </a:t>
            </a:r>
            <a:r>
              <a:rPr lang="zh-CN" altLang="en-US" sz="2400" dirty="0">
                <a:latin typeface="宋体" panose="02010600030101010101" pitchFamily="2" charset="-122"/>
                <a:ea typeface="宋体" panose="02010600030101010101" pitchFamily="2" charset="-122"/>
              </a:rPr>
              <a:t>标签栏，打开如图</a:t>
            </a:r>
            <a:r>
              <a:rPr lang="en-US" altLang="zh-CN" sz="2400" dirty="0">
                <a:latin typeface="宋体" panose="02010600030101010101" pitchFamily="2" charset="-122"/>
                <a:ea typeface="宋体" panose="02010600030101010101" pitchFamily="2" charset="-122"/>
              </a:rPr>
              <a:t>7-17</a:t>
            </a:r>
            <a:r>
              <a:rPr lang="zh-CN" altLang="en-US" sz="2400" dirty="0">
                <a:latin typeface="宋体" panose="02010600030101010101" pitchFamily="2" charset="-122"/>
                <a:ea typeface="宋体" panose="02010600030101010101" pitchFamily="2" charset="-122"/>
              </a:rPr>
              <a:t>所示对话框，更改箭头的样式，在箭头位置，单击 的下拉箭头，更改为“建筑标记”样式，第二个自动调整，引线设置项保持默认，箭头大小如图设置为“</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。其他的相关的符号设置保持默认设置。</a:t>
            </a:r>
          </a:p>
        </p:txBody>
      </p:sp>
      <p:pic>
        <p:nvPicPr>
          <p:cNvPr id="8194" name="图片 1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3356992"/>
            <a:ext cx="1368152" cy="377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46898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20" y="764704"/>
            <a:ext cx="5402734" cy="3888433"/>
          </a:xfrm>
          <a:prstGeom prst="rect">
            <a:avLst/>
          </a:prstGeom>
        </p:spPr>
      </p:pic>
      <p:sp>
        <p:nvSpPr>
          <p:cNvPr id="3" name="矩形 2"/>
          <p:cNvSpPr/>
          <p:nvPr/>
        </p:nvSpPr>
        <p:spPr>
          <a:xfrm>
            <a:off x="2915816" y="5301208"/>
            <a:ext cx="3482042"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7-17  </a:t>
            </a:r>
            <a:r>
              <a:rPr lang="zh-CN" altLang="zh-CN" kern="100" dirty="0">
                <a:latin typeface="Calibri" panose="020F0502020204030204" pitchFamily="34" charset="0"/>
                <a:ea typeface="宋体" panose="02010600030101010101" pitchFamily="2" charset="-122"/>
                <a:cs typeface="宋体" panose="02010600030101010101" pitchFamily="2" charset="-122"/>
              </a:rPr>
              <a:t>长度标注：符号和箭头</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305123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47664" y="1052736"/>
            <a:ext cx="6624736" cy="3416320"/>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第二</a:t>
            </a:r>
            <a:r>
              <a:rPr lang="zh-CN" altLang="en-US" sz="2400" dirty="0" smtClean="0">
                <a:latin typeface="宋体" panose="02010600030101010101" pitchFamily="2" charset="-122"/>
                <a:ea typeface="宋体" panose="02010600030101010101" pitchFamily="2" charset="-122"/>
              </a:rPr>
              <a:t>部分 线</a:t>
            </a:r>
            <a:endParaRPr lang="en-US" altLang="zh-CN" sz="2400" dirty="0" smtClean="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单击           标签</a:t>
            </a:r>
            <a:r>
              <a:rPr lang="zh-CN" altLang="en-US" sz="2400" dirty="0">
                <a:latin typeface="宋体" panose="02010600030101010101" pitchFamily="2" charset="-122"/>
                <a:ea typeface="宋体" panose="02010600030101010101" pitchFamily="2" charset="-122"/>
              </a:rPr>
              <a:t>栏，可以对尺寸线和尺寸界线进行更改。尺寸线可以对其颜色、线型、线宽、超出标记、基线距离等多个方面进行编辑，所有设置项保持默认设置即可。在尺寸界线的设置中，对其颜色、线型、线宽等选择项保持默认，调整尺寸界线超出尺寸线的距离为</a:t>
            </a:r>
            <a:r>
              <a:rPr lang="en-US" altLang="zh-CN" sz="2400" dirty="0">
                <a:latin typeface="宋体" panose="02010600030101010101" pitchFamily="2" charset="-122"/>
                <a:ea typeface="宋体" panose="02010600030101010101" pitchFamily="2" charset="-122"/>
              </a:rPr>
              <a:t>2.5</a:t>
            </a:r>
            <a:r>
              <a:rPr lang="zh-CN" altLang="en-US" sz="2400" dirty="0">
                <a:latin typeface="宋体" panose="02010600030101010101" pitchFamily="2" charset="-122"/>
                <a:ea typeface="宋体" panose="02010600030101010101" pitchFamily="2" charset="-122"/>
              </a:rPr>
              <a:t>，起点偏移量为</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，如图</a:t>
            </a:r>
            <a:r>
              <a:rPr lang="en-US" altLang="zh-CN" sz="2400" dirty="0">
                <a:latin typeface="宋体" panose="02010600030101010101" pitchFamily="2" charset="-122"/>
                <a:ea typeface="宋体" panose="02010600030101010101" pitchFamily="2" charset="-122"/>
              </a:rPr>
              <a:t>7-18</a:t>
            </a:r>
            <a:r>
              <a:rPr lang="zh-CN" altLang="en-US" sz="2400" dirty="0">
                <a:latin typeface="宋体" panose="02010600030101010101" pitchFamily="2" charset="-122"/>
                <a:ea typeface="宋体" panose="02010600030101010101" pitchFamily="2" charset="-122"/>
              </a:rPr>
              <a:t>所示。</a:t>
            </a:r>
          </a:p>
        </p:txBody>
      </p:sp>
      <p:pic>
        <p:nvPicPr>
          <p:cNvPr id="9218" name="图片 1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2060848"/>
            <a:ext cx="1108923"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92200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760" y="1124744"/>
            <a:ext cx="5048250" cy="3581400"/>
          </a:xfrm>
          <a:prstGeom prst="rect">
            <a:avLst/>
          </a:prstGeom>
        </p:spPr>
      </p:pic>
      <p:sp>
        <p:nvSpPr>
          <p:cNvPr id="3" name="矩形 2"/>
          <p:cNvSpPr/>
          <p:nvPr/>
        </p:nvSpPr>
        <p:spPr>
          <a:xfrm>
            <a:off x="3419872" y="5229200"/>
            <a:ext cx="2558713"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7-18  </a:t>
            </a:r>
            <a:r>
              <a:rPr lang="zh-CN" altLang="zh-CN" kern="100" dirty="0">
                <a:latin typeface="Calibri" panose="020F0502020204030204" pitchFamily="34" charset="0"/>
                <a:ea typeface="宋体" panose="02010600030101010101" pitchFamily="2" charset="-122"/>
                <a:cs typeface="宋体" panose="02010600030101010101" pitchFamily="2" charset="-122"/>
              </a:rPr>
              <a:t>长度标注：线</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320403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4472" y="2586680"/>
            <a:ext cx="5256584" cy="369332"/>
          </a:xfrm>
          <a:prstGeom prst="rect">
            <a:avLst/>
          </a:prstGeom>
          <a:noFill/>
        </p:spPr>
        <p:txBody>
          <a:bodyPr wrap="square" rtlCol="0">
            <a:spAutoFit/>
          </a:bodyPr>
          <a:lstStyle/>
          <a:p>
            <a:r>
              <a:rPr lang="en-US" altLang="zh-CN" dirty="0" smtClean="0">
                <a:latin typeface="宋体" pitchFamily="2" charset="-122"/>
                <a:ea typeface="宋体" pitchFamily="2" charset="-122"/>
              </a:rPr>
              <a:t>    </a:t>
            </a:r>
            <a:endParaRPr lang="zh-CN" altLang="en-US" dirty="0"/>
          </a:p>
        </p:txBody>
      </p:sp>
      <p:sp>
        <p:nvSpPr>
          <p:cNvPr id="5" name="矩形 4"/>
          <p:cNvSpPr/>
          <p:nvPr/>
        </p:nvSpPr>
        <p:spPr>
          <a:xfrm>
            <a:off x="1187624" y="476672"/>
            <a:ext cx="7344816" cy="4154984"/>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第三</a:t>
            </a:r>
            <a:r>
              <a:rPr lang="zh-CN" altLang="en-US" sz="2400" dirty="0" smtClean="0">
                <a:latin typeface="宋体" panose="02010600030101010101" pitchFamily="2" charset="-122"/>
                <a:ea typeface="宋体" panose="02010600030101010101" pitchFamily="2" charset="-122"/>
              </a:rPr>
              <a:t>部分 文字</a:t>
            </a:r>
            <a:endParaRPr lang="en-US" altLang="zh-CN" sz="2400" dirty="0" smtClean="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单击          </a:t>
            </a:r>
            <a:r>
              <a:rPr lang="zh-CN" altLang="en-US" sz="2400" dirty="0">
                <a:latin typeface="宋体" panose="02010600030101010101" pitchFamily="2" charset="-122"/>
                <a:ea typeface="宋体" panose="02010600030101010101" pitchFamily="2" charset="-122"/>
              </a:rPr>
              <a:t>选项卡，调整文字样式为“</a:t>
            </a:r>
            <a:r>
              <a:rPr lang="en-US" altLang="zh-CN" sz="2400" dirty="0">
                <a:latin typeface="宋体" panose="02010600030101010101" pitchFamily="2" charset="-122"/>
                <a:ea typeface="宋体" panose="02010600030101010101" pitchFamily="2" charset="-122"/>
              </a:rPr>
              <a:t>3.5</a:t>
            </a:r>
            <a:r>
              <a:rPr lang="zh-CN" altLang="en-US" sz="2400" dirty="0">
                <a:latin typeface="宋体" panose="02010600030101010101" pitchFamily="2" charset="-122"/>
                <a:ea typeface="宋体" panose="02010600030101010101" pitchFamily="2" charset="-122"/>
              </a:rPr>
              <a:t>号字”，再调整文字从尺寸线偏移量，依然在文字选项中，修改文字“从尺寸线的偏移量</a:t>
            </a:r>
            <a:r>
              <a:rPr lang="en-US" altLang="zh-CN" sz="2400" dirty="0">
                <a:latin typeface="宋体" panose="02010600030101010101" pitchFamily="2" charset="-122"/>
                <a:ea typeface="宋体" panose="02010600030101010101" pitchFamily="2" charset="-122"/>
              </a:rPr>
              <a:t>0.625”</a:t>
            </a:r>
            <a:r>
              <a:rPr lang="zh-CN" altLang="en-US" sz="2400" dirty="0">
                <a:latin typeface="宋体" panose="02010600030101010101" pitchFamily="2" charset="-122"/>
                <a:ea typeface="宋体" panose="02010600030101010101" pitchFamily="2" charset="-122"/>
              </a:rPr>
              <a:t>为</a:t>
            </a:r>
            <a:r>
              <a:rPr lang="en-US" altLang="zh-CN" sz="2400" dirty="0">
                <a:latin typeface="宋体" panose="02010600030101010101" pitchFamily="2" charset="-122"/>
                <a:ea typeface="宋体" panose="02010600030101010101" pitchFamily="2" charset="-122"/>
              </a:rPr>
              <a:t>0.5</a:t>
            </a:r>
            <a:r>
              <a:rPr lang="zh-CN" altLang="en-US" sz="2400" dirty="0">
                <a:latin typeface="宋体" panose="02010600030101010101" pitchFamily="2" charset="-122"/>
                <a:ea typeface="宋体" panose="02010600030101010101" pitchFamily="2" charset="-122"/>
              </a:rPr>
              <a:t>，目的是为了避免文字和尺寸线重合，以便能够清晰显示。</a:t>
            </a:r>
          </a:p>
          <a:p>
            <a:r>
              <a:rPr lang="zh-CN" altLang="en-US" sz="2400" dirty="0" smtClean="0">
                <a:latin typeface="宋体" panose="02010600030101010101" pitchFamily="2" charset="-122"/>
                <a:ea typeface="宋体" panose="02010600030101010101" pitchFamily="2" charset="-122"/>
              </a:rPr>
              <a:t>       当然</a:t>
            </a:r>
            <a:r>
              <a:rPr lang="zh-CN" altLang="en-US" sz="2400" dirty="0">
                <a:latin typeface="宋体" panose="02010600030101010101" pitchFamily="2" charset="-122"/>
                <a:ea typeface="宋体" panose="02010600030101010101" pitchFamily="2" charset="-122"/>
              </a:rPr>
              <a:t>，在文字选项中还有一些可以调整的项目，比如文字位置，水平方向和垂直方向也可以进行调整，文字的对齐方式也可以调整，只是默认情况就可以符合要求，如图</a:t>
            </a:r>
            <a:r>
              <a:rPr lang="en-US" altLang="zh-CN" sz="2400" dirty="0">
                <a:latin typeface="宋体" panose="02010600030101010101" pitchFamily="2" charset="-122"/>
                <a:ea typeface="宋体" panose="02010600030101010101" pitchFamily="2" charset="-122"/>
              </a:rPr>
              <a:t>7-19</a:t>
            </a:r>
            <a:r>
              <a:rPr lang="zh-CN" altLang="en-US" sz="2400" dirty="0">
                <a:latin typeface="宋体" panose="02010600030101010101" pitchFamily="2" charset="-122"/>
                <a:ea typeface="宋体" panose="02010600030101010101" pitchFamily="2" charset="-122"/>
              </a:rPr>
              <a:t>所示。</a:t>
            </a:r>
          </a:p>
        </p:txBody>
      </p:sp>
      <p:pic>
        <p:nvPicPr>
          <p:cNvPr id="10242" name="图片 1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5322" y="1124744"/>
            <a:ext cx="1318300"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7223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87624" y="32618"/>
            <a:ext cx="7632848" cy="2588273"/>
          </a:xfrm>
          <a:prstGeom prst="rect">
            <a:avLst/>
          </a:prstGeom>
          <a:noFill/>
        </p:spPr>
        <p:txBody>
          <a:bodyPr wrap="square" rtlCol="0">
            <a:spAutoFit/>
          </a:bodyPr>
          <a:lstStyle/>
          <a:p>
            <a:pPr algn="just">
              <a:lnSpc>
                <a:spcPct val="173000"/>
              </a:lnSpc>
              <a:spcBef>
                <a:spcPts val="1300"/>
              </a:spcBef>
              <a:spcAft>
                <a:spcPts val="1300"/>
              </a:spcAft>
            </a:pPr>
            <a:r>
              <a:rPr lang="en-US" altLang="zh-CN" sz="3200" kern="100" dirty="0">
                <a:latin typeface="黑体" panose="02010609060101010101" pitchFamily="49" charset="-122"/>
                <a:ea typeface="黑体" panose="02010609060101010101" pitchFamily="49" charset="-122"/>
                <a:cs typeface="黑体" panose="02010609060101010101" pitchFamily="49" charset="-122"/>
              </a:rPr>
              <a:t>7.1.1 </a:t>
            </a:r>
            <a:r>
              <a:rPr lang="zh-CN" altLang="zh-CN" sz="3200" kern="100" dirty="0">
                <a:latin typeface="黑体" panose="02010609060101010101" pitchFamily="49" charset="-122"/>
                <a:ea typeface="黑体" panose="02010609060101010101" pitchFamily="49" charset="-122"/>
                <a:cs typeface="黑体" panose="02010609060101010101" pitchFamily="49" charset="-122"/>
              </a:rPr>
              <a:t>文字样式的创建</a:t>
            </a:r>
          </a:p>
          <a:p>
            <a:pPr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在书写文字之前需要首先创建或修改文字样式。</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(1) </a:t>
            </a:r>
            <a:r>
              <a:rPr lang="zh-CN" altLang="zh-CN" sz="2400" kern="100" dirty="0">
                <a:latin typeface="Calibri" panose="020F0502020204030204" pitchFamily="34" charset="0"/>
                <a:ea typeface="宋体" panose="02010600030101010101" pitchFamily="2" charset="-122"/>
                <a:cs typeface="宋体" panose="02010600030101010101" pitchFamily="2" charset="-122"/>
              </a:rPr>
              <a:t>注释性文字的创建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执行“</a:t>
            </a:r>
            <a:r>
              <a:rPr lang="en-US" altLang="zh-CN" sz="2400" kern="100" dirty="0">
                <a:latin typeface="Calibri" panose="020F0502020204030204" pitchFamily="34" charset="0"/>
                <a:ea typeface="宋体" panose="02010600030101010101" pitchFamily="2" charset="-122"/>
                <a:cs typeface="宋体" panose="02010600030101010101" pitchFamily="2" charset="-122"/>
              </a:rPr>
              <a:t>ST</a:t>
            </a:r>
            <a:r>
              <a:rPr lang="zh-CN" altLang="zh-CN" sz="2400" kern="100" dirty="0">
                <a:latin typeface="Calibri" panose="020F0502020204030204" pitchFamily="34" charset="0"/>
                <a:ea typeface="宋体" panose="02010600030101010101" pitchFamily="2" charset="-122"/>
                <a:cs typeface="宋体" panose="02010600030101010101" pitchFamily="2" charset="-122"/>
              </a:rPr>
              <a:t>”文字样式命令，弹出“文字样式”对话框，如图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7-1</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4581128"/>
            <a:ext cx="2000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3768" y="2924944"/>
            <a:ext cx="4608512" cy="2933956"/>
          </a:xfrm>
          <a:prstGeom prst="rect">
            <a:avLst/>
          </a:prstGeom>
        </p:spPr>
      </p:pic>
      <p:sp>
        <p:nvSpPr>
          <p:cNvPr id="4" name="矩形 3"/>
          <p:cNvSpPr/>
          <p:nvPr/>
        </p:nvSpPr>
        <p:spPr>
          <a:xfrm>
            <a:off x="3913425" y="6145743"/>
            <a:ext cx="1749197"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7-1  </a:t>
            </a:r>
            <a:r>
              <a:rPr lang="zh-CN" altLang="zh-CN" kern="100" dirty="0">
                <a:latin typeface="Calibri" panose="020F0502020204030204" pitchFamily="34" charset="0"/>
                <a:ea typeface="宋体" panose="02010600030101010101" pitchFamily="2" charset="-122"/>
                <a:cs typeface="宋体" panose="02010600030101010101" pitchFamily="2" charset="-122"/>
              </a:rPr>
              <a:t>文字样式</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515984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7744" y="993874"/>
            <a:ext cx="5112568" cy="3816425"/>
          </a:xfrm>
          <a:prstGeom prst="rect">
            <a:avLst/>
          </a:prstGeom>
        </p:spPr>
      </p:pic>
      <p:sp>
        <p:nvSpPr>
          <p:cNvPr id="3" name="矩形 2"/>
          <p:cNvSpPr/>
          <p:nvPr/>
        </p:nvSpPr>
        <p:spPr>
          <a:xfrm>
            <a:off x="3429255" y="5445224"/>
            <a:ext cx="2789545"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7-19  </a:t>
            </a:r>
            <a:r>
              <a:rPr lang="zh-CN" altLang="zh-CN" kern="100" dirty="0">
                <a:latin typeface="Calibri" panose="020F0502020204030204" pitchFamily="34" charset="0"/>
                <a:ea typeface="宋体" panose="02010600030101010101" pitchFamily="2" charset="-122"/>
                <a:cs typeface="宋体" panose="02010600030101010101" pitchFamily="2" charset="-122"/>
              </a:rPr>
              <a:t>长度标注：文字</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363220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6280" y="6237312"/>
            <a:ext cx="257175"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259632" y="1196752"/>
            <a:ext cx="7488832" cy="2677656"/>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第四</a:t>
            </a:r>
            <a:r>
              <a:rPr lang="zh-CN" altLang="en-US" sz="2400" dirty="0" smtClean="0">
                <a:latin typeface="宋体" panose="02010600030101010101" pitchFamily="2" charset="-122"/>
                <a:ea typeface="宋体" panose="02010600030101010101" pitchFamily="2" charset="-122"/>
              </a:rPr>
              <a:t>部分 调整</a:t>
            </a:r>
            <a:endParaRPr lang="zh-CN" altLang="en-US" sz="2400" dirty="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a:t>
            </a:r>
            <a:endParaRPr lang="en-US" altLang="zh-CN" sz="2400" dirty="0" smtClean="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  单击          </a:t>
            </a:r>
            <a:r>
              <a:rPr lang="zh-CN" altLang="en-US" sz="2400" dirty="0">
                <a:latin typeface="宋体" panose="02010600030101010101" pitchFamily="2" charset="-122"/>
                <a:ea typeface="宋体" panose="02010600030101010101" pitchFamily="2" charset="-122"/>
              </a:rPr>
              <a:t>，在调整选项里，可以调整当文字不在默认位置上时文字的位置，点选“尺寸线上方不带引线”。这里设置有利于调整文字的位置。若前面新建文件的时候没有打开注释性，可以在调整中勾选注释性，如图</a:t>
            </a:r>
            <a:r>
              <a:rPr lang="en-US" altLang="zh-CN" sz="2400" dirty="0">
                <a:latin typeface="宋体" panose="02010600030101010101" pitchFamily="2" charset="-122"/>
                <a:ea typeface="宋体" panose="02010600030101010101" pitchFamily="2" charset="-122"/>
              </a:rPr>
              <a:t>7-20</a:t>
            </a:r>
            <a:r>
              <a:rPr lang="zh-CN" altLang="en-US" sz="2400" dirty="0">
                <a:latin typeface="宋体" panose="02010600030101010101" pitchFamily="2" charset="-122"/>
                <a:ea typeface="宋体" panose="02010600030101010101" pitchFamily="2" charset="-122"/>
              </a:rPr>
              <a:t>所示。</a:t>
            </a:r>
          </a:p>
        </p:txBody>
      </p:sp>
      <p:pic>
        <p:nvPicPr>
          <p:cNvPr id="11266" name="图片 1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1988840"/>
            <a:ext cx="648072" cy="33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78527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712" y="620688"/>
            <a:ext cx="5457825" cy="4619625"/>
          </a:xfrm>
          <a:prstGeom prst="rect">
            <a:avLst/>
          </a:prstGeom>
        </p:spPr>
      </p:pic>
      <p:sp>
        <p:nvSpPr>
          <p:cNvPr id="3" name="矩形 2"/>
          <p:cNvSpPr/>
          <p:nvPr/>
        </p:nvSpPr>
        <p:spPr>
          <a:xfrm>
            <a:off x="3313851" y="5733256"/>
            <a:ext cx="2789545"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7-20  </a:t>
            </a:r>
            <a:r>
              <a:rPr lang="zh-CN" altLang="zh-CN" kern="100" dirty="0">
                <a:latin typeface="Calibri" panose="020F0502020204030204" pitchFamily="34" charset="0"/>
                <a:ea typeface="宋体" panose="02010600030101010101" pitchFamily="2" charset="-122"/>
                <a:cs typeface="宋体" panose="02010600030101010101" pitchFamily="2" charset="-122"/>
              </a:rPr>
              <a:t>长度标注：调整</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297438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47664" y="1731413"/>
            <a:ext cx="6912768" cy="1569660"/>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第五</a:t>
            </a:r>
            <a:r>
              <a:rPr lang="zh-CN" altLang="en-US" sz="2400" dirty="0" smtClean="0">
                <a:latin typeface="宋体" panose="02010600030101010101" pitchFamily="2" charset="-122"/>
                <a:ea typeface="宋体" panose="02010600030101010101" pitchFamily="2" charset="-122"/>
              </a:rPr>
              <a:t>部分 主单位</a:t>
            </a:r>
            <a:r>
              <a:rPr lang="zh-CN" altLang="en-US" sz="2400" dirty="0">
                <a:latin typeface="宋体" panose="02010600030101010101" pitchFamily="2" charset="-122"/>
                <a:ea typeface="宋体" panose="02010600030101010101" pitchFamily="2" charset="-122"/>
              </a:rPr>
              <a:t>设置</a:t>
            </a:r>
          </a:p>
          <a:p>
            <a:r>
              <a:rPr lang="zh-CN" altLang="en-US" sz="2400" dirty="0" smtClean="0">
                <a:latin typeface="宋体" panose="02010600030101010101" pitchFamily="2" charset="-122"/>
                <a:ea typeface="宋体" panose="02010600030101010101" pitchFamily="2" charset="-122"/>
              </a:rPr>
              <a:t>       </a:t>
            </a:r>
            <a:endParaRPr lang="en-US" altLang="zh-CN" sz="2400" dirty="0" smtClean="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单击           </a:t>
            </a:r>
            <a:r>
              <a:rPr lang="zh-CN" altLang="en-US" sz="2400" dirty="0">
                <a:latin typeface="宋体" panose="02010600030101010101" pitchFamily="2" charset="-122"/>
                <a:ea typeface="宋体" panose="02010600030101010101" pitchFamily="2" charset="-122"/>
              </a:rPr>
              <a:t>，主单位的精度设置为“</a:t>
            </a:r>
            <a:r>
              <a:rPr lang="en-US" altLang="zh-CN" sz="2400" dirty="0">
                <a:latin typeface="宋体" panose="02010600030101010101" pitchFamily="2" charset="-122"/>
                <a:ea typeface="宋体" panose="02010600030101010101" pitchFamily="2" charset="-122"/>
              </a:rPr>
              <a:t>0”</a:t>
            </a:r>
            <a:r>
              <a:rPr lang="zh-CN" altLang="en-US" sz="2400" dirty="0">
                <a:latin typeface="宋体" panose="02010600030101010101" pitchFamily="2" charset="-122"/>
                <a:ea typeface="宋体" panose="02010600030101010101" pitchFamily="2" charset="-122"/>
              </a:rPr>
              <a:t>即可，如图</a:t>
            </a:r>
            <a:r>
              <a:rPr lang="en-US" altLang="zh-CN" sz="2400" dirty="0">
                <a:latin typeface="宋体" panose="02010600030101010101" pitchFamily="2" charset="-122"/>
                <a:ea typeface="宋体" panose="02010600030101010101" pitchFamily="2" charset="-122"/>
              </a:rPr>
              <a:t>7-21</a:t>
            </a:r>
            <a:r>
              <a:rPr lang="zh-CN" altLang="en-US" sz="2400" dirty="0">
                <a:latin typeface="宋体" panose="02010600030101010101" pitchFamily="2" charset="-122"/>
                <a:ea typeface="宋体" panose="02010600030101010101" pitchFamily="2" charset="-122"/>
              </a:rPr>
              <a:t>所示。</a:t>
            </a:r>
          </a:p>
        </p:txBody>
      </p:sp>
      <p:pic>
        <p:nvPicPr>
          <p:cNvPr id="12290" name="图片 1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2915619"/>
            <a:ext cx="1008112" cy="385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63609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20" y="908720"/>
            <a:ext cx="5457825" cy="4629150"/>
          </a:xfrm>
          <a:prstGeom prst="rect">
            <a:avLst/>
          </a:prstGeom>
        </p:spPr>
      </p:pic>
      <p:sp>
        <p:nvSpPr>
          <p:cNvPr id="3" name="矩形 2"/>
          <p:cNvSpPr/>
          <p:nvPr/>
        </p:nvSpPr>
        <p:spPr>
          <a:xfrm>
            <a:off x="2987824" y="6021288"/>
            <a:ext cx="3068469" cy="369332"/>
          </a:xfrm>
          <a:prstGeom prst="rect">
            <a:avLst/>
          </a:prstGeom>
        </p:spPr>
        <p:txBody>
          <a:bodyPr wrap="none">
            <a:spAutoFit/>
          </a:bodyPr>
          <a:lstStyle/>
          <a:p>
            <a:pPr indent="276225"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7-21  </a:t>
            </a:r>
            <a:r>
              <a:rPr lang="zh-CN" altLang="zh-CN" kern="100" dirty="0">
                <a:latin typeface="Calibri" panose="020F0502020204030204" pitchFamily="34" charset="0"/>
                <a:ea typeface="宋体" panose="02010600030101010101" pitchFamily="2" charset="-122"/>
                <a:cs typeface="宋体" panose="02010600030101010101" pitchFamily="2" charset="-122"/>
              </a:rPr>
              <a:t>长度标注：主单位</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851334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87624" y="476672"/>
            <a:ext cx="7344816" cy="1569660"/>
          </a:xfrm>
          <a:prstGeom prst="rect">
            <a:avLst/>
          </a:prstGeom>
        </p:spPr>
        <p:txBody>
          <a:bodyPr wrap="square">
            <a:spAutoFit/>
          </a:bodyPr>
          <a:lstStyle/>
          <a:p>
            <a:r>
              <a:rPr lang="zh-CN" altLang="en-US" dirty="0" smtClean="0"/>
              <a:t>      </a:t>
            </a:r>
            <a:r>
              <a:rPr lang="zh-CN" altLang="en-US" sz="2400" dirty="0" smtClean="0">
                <a:latin typeface="宋体" panose="02010600030101010101" pitchFamily="2" charset="-122"/>
                <a:ea typeface="宋体" panose="02010600030101010101" pitchFamily="2" charset="-122"/>
              </a:rPr>
              <a:t>第三</a:t>
            </a:r>
            <a:r>
              <a:rPr lang="zh-CN" altLang="en-US" sz="2400" dirty="0">
                <a:latin typeface="宋体" panose="02010600030101010101" pitchFamily="2" charset="-122"/>
                <a:ea typeface="宋体" panose="02010600030101010101" pitchFamily="2" charset="-122"/>
              </a:rPr>
              <a:t>步，调整完成，</a:t>
            </a:r>
            <a:r>
              <a:rPr lang="zh-CN" altLang="en-US" sz="2400" dirty="0" smtClean="0">
                <a:latin typeface="宋体" panose="02010600030101010101" pitchFamily="2" charset="-122"/>
                <a:ea typeface="宋体" panose="02010600030101010101" pitchFamily="2" charset="-122"/>
              </a:rPr>
              <a:t>单击        ，</a:t>
            </a:r>
            <a:r>
              <a:rPr lang="zh-CN" altLang="en-US" sz="2400" dirty="0">
                <a:latin typeface="宋体" panose="02010600030101010101" pitchFamily="2" charset="-122"/>
                <a:ea typeface="宋体" panose="02010600030101010101" pitchFamily="2" charset="-122"/>
              </a:rPr>
              <a:t>返回，此时在左侧的列表中就出现了“</a:t>
            </a:r>
            <a:r>
              <a:rPr lang="en-US" altLang="zh-CN" sz="2400" dirty="0">
                <a:latin typeface="宋体" panose="02010600030101010101" pitchFamily="2" charset="-122"/>
                <a:ea typeface="宋体" panose="02010600030101010101" pitchFamily="2" charset="-122"/>
              </a:rPr>
              <a:t>3.5</a:t>
            </a:r>
            <a:r>
              <a:rPr lang="zh-CN" altLang="en-US" sz="2400" dirty="0">
                <a:latin typeface="宋体" panose="02010600030101010101" pitchFamily="2" charset="-122"/>
                <a:ea typeface="宋体" panose="02010600030101010101" pitchFamily="2" charset="-122"/>
              </a:rPr>
              <a:t>号字”样式</a:t>
            </a:r>
            <a:r>
              <a:rPr lang="zh-CN" altLang="en-US" sz="2400" dirty="0" smtClean="0">
                <a:latin typeface="宋体" panose="02010600030101010101" pitchFamily="2" charset="-122"/>
                <a:ea typeface="宋体" panose="02010600030101010101" pitchFamily="2" charset="-122"/>
              </a:rPr>
              <a:t>，单击          ，</a:t>
            </a:r>
            <a:r>
              <a:rPr lang="zh-CN" altLang="en-US" sz="2400" dirty="0">
                <a:latin typeface="宋体" panose="02010600030101010101" pitchFamily="2" charset="-122"/>
                <a:ea typeface="宋体" panose="02010600030101010101" pitchFamily="2" charset="-122"/>
              </a:rPr>
              <a:t>将建筑样式置为当前样式，如图</a:t>
            </a:r>
            <a:r>
              <a:rPr lang="en-US" altLang="zh-CN" sz="2400" dirty="0">
                <a:latin typeface="宋体" panose="02010600030101010101" pitchFamily="2" charset="-122"/>
                <a:ea typeface="宋体" panose="02010600030101010101" pitchFamily="2" charset="-122"/>
              </a:rPr>
              <a:t>7-22</a:t>
            </a:r>
            <a:r>
              <a:rPr lang="zh-CN" altLang="en-US" sz="2400" dirty="0">
                <a:latin typeface="宋体" panose="02010600030101010101" pitchFamily="2" charset="-122"/>
                <a:ea typeface="宋体" panose="02010600030101010101" pitchFamily="2" charset="-122"/>
              </a:rPr>
              <a:t>所示。</a:t>
            </a:r>
            <a:r>
              <a:rPr lang="zh-CN" altLang="en-US" sz="2400" dirty="0" smtClean="0">
                <a:latin typeface="宋体" panose="02010600030101010101" pitchFamily="2" charset="-122"/>
                <a:ea typeface="宋体" panose="02010600030101010101" pitchFamily="2" charset="-122"/>
              </a:rPr>
              <a:t>单击              </a:t>
            </a:r>
            <a:r>
              <a:rPr lang="zh-CN" altLang="en-US" sz="2400" dirty="0">
                <a:latin typeface="宋体" panose="02010600030101010101" pitchFamily="2" charset="-122"/>
                <a:ea typeface="宋体" panose="02010600030101010101" pitchFamily="2" charset="-122"/>
              </a:rPr>
              <a:t>，关闭尺寸样式管理器。</a:t>
            </a:r>
          </a:p>
        </p:txBody>
      </p:sp>
      <p:pic>
        <p:nvPicPr>
          <p:cNvPr id="13314" name="图片 1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0149" y="620688"/>
            <a:ext cx="991006" cy="235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312117"/>
            <a:ext cx="1143902" cy="268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图片 1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1705665"/>
            <a:ext cx="772283" cy="34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3636" y="2587519"/>
            <a:ext cx="5048250" cy="3581400"/>
          </a:xfrm>
          <a:prstGeom prst="rect">
            <a:avLst/>
          </a:prstGeom>
        </p:spPr>
      </p:pic>
      <p:sp>
        <p:nvSpPr>
          <p:cNvPr id="7" name="矩形 6"/>
          <p:cNvSpPr/>
          <p:nvPr/>
        </p:nvSpPr>
        <p:spPr>
          <a:xfrm>
            <a:off x="3072988" y="6205875"/>
            <a:ext cx="2789545"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7-22  </a:t>
            </a:r>
            <a:r>
              <a:rPr lang="zh-CN" altLang="zh-CN" kern="100" dirty="0">
                <a:latin typeface="Calibri" panose="020F0502020204030204" pitchFamily="34" charset="0"/>
                <a:ea typeface="宋体" panose="02010600030101010101" pitchFamily="2" charset="-122"/>
                <a:cs typeface="宋体" panose="02010600030101010101" pitchFamily="2" charset="-122"/>
              </a:rPr>
              <a:t>标注样式管理器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018021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03648" y="620688"/>
            <a:ext cx="7416824" cy="2677656"/>
          </a:xfrm>
          <a:prstGeom prst="rect">
            <a:avLst/>
          </a:prstGeom>
        </p:spPr>
        <p:txBody>
          <a:bodyPr wrap="square">
            <a:spAutoFit/>
          </a:bodyPr>
          <a:lstStyle/>
          <a:p>
            <a:pPr algn="just">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2</a:t>
            </a:r>
            <a:r>
              <a:rPr lang="zh-CN" altLang="zh-CN" sz="2400" kern="100" dirty="0">
                <a:latin typeface="Calibri" panose="020F0502020204030204" pitchFamily="34" charset="0"/>
                <a:ea typeface="宋体" panose="02010600030101010101" pitchFamily="2" charset="-122"/>
                <a:cs typeface="宋体" panose="02010600030101010101" pitchFamily="2" charset="-122"/>
              </a:rPr>
              <a:t>、半径标注样式的创建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2400" kern="100" dirty="0" smtClean="0">
                <a:latin typeface="Calibri" panose="020F0502020204030204" pitchFamily="34" charset="0"/>
                <a:ea typeface="宋体" panose="02010600030101010101" pitchFamily="2" charset="-122"/>
                <a:cs typeface="宋体" panose="02010600030101010101" pitchFamily="2" charset="-122"/>
              </a:rPr>
              <a:t>        </a:t>
            </a:r>
            <a:r>
              <a:rPr lang="zh-CN" altLang="zh-CN" sz="2400" kern="100" dirty="0" smtClean="0">
                <a:latin typeface="Calibri" panose="020F0502020204030204" pitchFamily="34" charset="0"/>
                <a:ea typeface="宋体" panose="02010600030101010101" pitchFamily="2" charset="-122"/>
                <a:cs typeface="宋体" panose="02010600030101010101" pitchFamily="2" charset="-122"/>
              </a:rPr>
              <a:t>根据</a:t>
            </a:r>
            <a:r>
              <a:rPr lang="zh-CN" altLang="zh-CN" sz="2400" kern="100" dirty="0">
                <a:latin typeface="Calibri" panose="020F0502020204030204" pitchFamily="34" charset="0"/>
                <a:ea typeface="宋体" panose="02010600030101010101" pitchFamily="2" charset="-122"/>
                <a:cs typeface="宋体" panose="02010600030101010101" pitchFamily="2" charset="-122"/>
              </a:rPr>
              <a:t>建筑制图规范，半径的尺寸线应一端从圆心开始，另一端画箭头指向圆弧，半径数字前应加注半径符号“</a:t>
            </a:r>
            <a:r>
              <a:rPr lang="en-US" altLang="zh-CN" sz="2400" kern="100" dirty="0">
                <a:latin typeface="Calibri" panose="020F0502020204030204" pitchFamily="34" charset="0"/>
                <a:ea typeface="宋体" panose="02010600030101010101" pitchFamily="2" charset="-122"/>
                <a:cs typeface="宋体" panose="02010600030101010101" pitchFamily="2" charset="-122"/>
              </a:rPr>
              <a:t>R</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”。所以对球、圆弧进行半径标注的时候需要对标注样式进行更改，创建新的标注样式。</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2400" kern="100" dirty="0" smtClean="0">
                <a:latin typeface="Calibri" panose="020F0502020204030204" pitchFamily="34" charset="0"/>
                <a:ea typeface="宋体" panose="02010600030101010101" pitchFamily="2" charset="-122"/>
                <a:cs typeface="宋体" panose="02010600030101010101" pitchFamily="2" charset="-122"/>
              </a:rPr>
              <a:t>       </a:t>
            </a:r>
            <a:r>
              <a:rPr lang="zh-CN" altLang="zh-CN" sz="2400" kern="100" dirty="0" smtClean="0">
                <a:latin typeface="Calibri" panose="020F0502020204030204" pitchFamily="34" charset="0"/>
                <a:ea typeface="宋体" panose="02010600030101010101" pitchFamily="2" charset="-122"/>
                <a:cs typeface="宋体" panose="02010600030101010101" pitchFamily="2" charset="-122"/>
              </a:rPr>
              <a:t>以</a:t>
            </a:r>
            <a:r>
              <a:rPr lang="zh-CN" altLang="zh-CN" sz="2400" kern="100" dirty="0">
                <a:latin typeface="Calibri" panose="020F0502020204030204" pitchFamily="34" charset="0"/>
                <a:ea typeface="宋体" panose="02010600030101010101" pitchFamily="2" charset="-122"/>
                <a:cs typeface="宋体" panose="02010600030101010101" pitchFamily="2" charset="-122"/>
              </a:rPr>
              <a:t>“</a:t>
            </a:r>
            <a:r>
              <a:rPr lang="en-US" altLang="zh-CN" sz="2400" kern="100" dirty="0">
                <a:latin typeface="Calibri" panose="020F0502020204030204" pitchFamily="34" charset="0"/>
                <a:ea typeface="宋体" panose="02010600030101010101" pitchFamily="2" charset="-122"/>
                <a:cs typeface="宋体" panose="02010600030101010101" pitchFamily="2" charset="-122"/>
              </a:rPr>
              <a:t>ISO-25</a:t>
            </a:r>
            <a:r>
              <a:rPr lang="zh-CN" altLang="zh-CN" sz="2400" kern="100" dirty="0">
                <a:latin typeface="Calibri" panose="020F0502020204030204" pitchFamily="34" charset="0"/>
                <a:ea typeface="宋体" panose="02010600030101010101" pitchFamily="2" charset="-122"/>
                <a:cs typeface="宋体" panose="02010600030101010101" pitchFamily="2" charset="-122"/>
              </a:rPr>
              <a:t>”为基础样式创建新的标注样式。样式名称为半径标注，勾选注释性，如图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7-23</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3468256"/>
            <a:ext cx="3888434" cy="2133025"/>
          </a:xfrm>
          <a:prstGeom prst="rect">
            <a:avLst/>
          </a:prstGeom>
        </p:spPr>
      </p:pic>
      <p:sp>
        <p:nvSpPr>
          <p:cNvPr id="10" name="矩形 9"/>
          <p:cNvSpPr/>
          <p:nvPr/>
        </p:nvSpPr>
        <p:spPr>
          <a:xfrm>
            <a:off x="3436660" y="5913493"/>
            <a:ext cx="2558713"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7-23  </a:t>
            </a:r>
            <a:r>
              <a:rPr lang="zh-CN" altLang="zh-CN" kern="100" dirty="0">
                <a:latin typeface="Calibri" panose="020F0502020204030204" pitchFamily="34" charset="0"/>
                <a:ea typeface="宋体" panose="02010600030101010101" pitchFamily="2" charset="-122"/>
                <a:cs typeface="宋体" panose="02010600030101010101" pitchFamily="2" charset="-122"/>
              </a:rPr>
              <a:t>创建半径标注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283947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59632" y="836712"/>
            <a:ext cx="7128792" cy="4154984"/>
          </a:xfrm>
          <a:prstGeom prst="rect">
            <a:avLst/>
          </a:prstGeom>
        </p:spPr>
        <p:txBody>
          <a:bodyPr wrap="square">
            <a:spAutoFit/>
          </a:bodyPr>
          <a:lstStyle/>
          <a:p>
            <a:pPr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然后单击“继续”，设置文字样式为“</a:t>
            </a:r>
            <a:r>
              <a:rPr lang="en-US" altLang="zh-CN" sz="2400" kern="100" dirty="0">
                <a:latin typeface="Calibri" panose="020F0502020204030204" pitchFamily="34" charset="0"/>
                <a:ea typeface="宋体" panose="02010600030101010101" pitchFamily="2" charset="-122"/>
                <a:cs typeface="宋体" panose="02010600030101010101" pitchFamily="2" charset="-122"/>
              </a:rPr>
              <a:t>3.5</a:t>
            </a:r>
            <a:r>
              <a:rPr lang="zh-CN" altLang="zh-CN" sz="2400" kern="100" dirty="0">
                <a:latin typeface="Calibri" panose="020F0502020204030204" pitchFamily="34" charset="0"/>
                <a:ea typeface="宋体" panose="02010600030101010101" pitchFamily="2" charset="-122"/>
                <a:cs typeface="宋体" panose="02010600030101010101" pitchFamily="2" charset="-122"/>
              </a:rPr>
              <a:t>号字”，文字高度为</a:t>
            </a:r>
            <a:r>
              <a:rPr lang="en-US" altLang="zh-CN" sz="2400" kern="100" dirty="0">
                <a:latin typeface="Calibri" panose="020F0502020204030204" pitchFamily="34" charset="0"/>
                <a:ea typeface="宋体" panose="02010600030101010101" pitchFamily="2" charset="-122"/>
                <a:cs typeface="宋体" panose="02010600030101010101" pitchFamily="2" charset="-122"/>
              </a:rPr>
              <a:t>3.5</a:t>
            </a:r>
            <a:r>
              <a:rPr lang="zh-CN" altLang="zh-CN" sz="2400" kern="100" dirty="0">
                <a:latin typeface="Calibri" panose="020F0502020204030204" pitchFamily="34" charset="0"/>
                <a:ea typeface="宋体" panose="02010600030101010101" pitchFamily="2" charset="-122"/>
                <a:cs typeface="宋体" panose="02010600030101010101" pitchFamily="2" charset="-122"/>
              </a:rPr>
              <a:t>，其它项保持默认即可，单击“确定”完成标注样式的新建。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3</a:t>
            </a:r>
            <a:r>
              <a:rPr lang="zh-CN" altLang="zh-CN" sz="2400" kern="100" dirty="0">
                <a:latin typeface="Calibri" panose="020F0502020204030204" pitchFamily="34" charset="0"/>
                <a:ea typeface="宋体" panose="02010600030101010101" pitchFamily="2" charset="-122"/>
                <a:cs typeface="宋体" panose="02010600030101010101" pitchFamily="2" charset="-122"/>
              </a:rPr>
              <a:t>、直径标注样式的创建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33375"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标注圆的直径尺寸时，直径数字前应加直径符号“Φ”。在圆内标注的尺寸线应通过圆心，两端画箭头指至圆弧。直径的标注样式和前面的几种标注也不一样，所以需要新建一个直径的标注样式。</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    </a:t>
            </a:r>
            <a:r>
              <a:rPr lang="zh-CN" altLang="zh-CN" sz="2400" kern="100" dirty="0">
                <a:latin typeface="Calibri" panose="020F0502020204030204" pitchFamily="34" charset="0"/>
                <a:ea typeface="宋体" panose="02010600030101010101" pitchFamily="2" charset="-122"/>
                <a:cs typeface="宋体" panose="02010600030101010101" pitchFamily="2" charset="-122"/>
              </a:rPr>
              <a:t>键盘输入“</a:t>
            </a:r>
            <a:r>
              <a:rPr lang="en-US" altLang="zh-CN" sz="2400" kern="100" dirty="0">
                <a:latin typeface="Calibri" panose="020F0502020204030204" pitchFamily="34" charset="0"/>
                <a:ea typeface="宋体" panose="02010600030101010101" pitchFamily="2" charset="-122"/>
                <a:cs typeface="宋体" panose="02010600030101010101" pitchFamily="2" charset="-122"/>
              </a:rPr>
              <a:t>D</a:t>
            </a:r>
            <a:r>
              <a:rPr lang="zh-CN" altLang="zh-CN" sz="2400" kern="100" dirty="0">
                <a:latin typeface="Calibri" panose="020F0502020204030204" pitchFamily="34" charset="0"/>
                <a:ea typeface="宋体" panose="02010600030101010101" pitchFamily="2" charset="-122"/>
                <a:cs typeface="宋体" panose="02010600030101010101" pitchFamily="2" charset="-122"/>
              </a:rPr>
              <a:t>”打开标注样式创建面板，单击新建，以“</a:t>
            </a:r>
            <a:r>
              <a:rPr lang="en-US" altLang="zh-CN" sz="2400" kern="100" dirty="0">
                <a:latin typeface="Calibri" panose="020F0502020204030204" pitchFamily="34" charset="0"/>
                <a:ea typeface="宋体" panose="02010600030101010101" pitchFamily="2" charset="-122"/>
                <a:cs typeface="宋体" panose="02010600030101010101" pitchFamily="2" charset="-122"/>
              </a:rPr>
              <a:t>ISO-25</a:t>
            </a:r>
            <a:r>
              <a:rPr lang="zh-CN" altLang="zh-CN" sz="2400" kern="100" dirty="0">
                <a:latin typeface="Calibri" panose="020F0502020204030204" pitchFamily="34" charset="0"/>
                <a:ea typeface="宋体" panose="02010600030101010101" pitchFamily="2" charset="-122"/>
                <a:cs typeface="宋体" panose="02010600030101010101" pitchFamily="2" charset="-122"/>
              </a:rPr>
              <a:t>”为基础样式新建一个标注样式命名为直径标注，如图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7-24</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165645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784" y="620688"/>
            <a:ext cx="4272310" cy="2387139"/>
          </a:xfrm>
          <a:prstGeom prst="rect">
            <a:avLst/>
          </a:prstGeom>
        </p:spPr>
      </p:pic>
      <p:sp>
        <p:nvSpPr>
          <p:cNvPr id="3" name="矩形 2"/>
          <p:cNvSpPr/>
          <p:nvPr/>
        </p:nvSpPr>
        <p:spPr>
          <a:xfrm>
            <a:off x="3599999" y="3244334"/>
            <a:ext cx="2327880"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7-24  </a:t>
            </a:r>
            <a:r>
              <a:rPr lang="zh-CN" altLang="zh-CN" kern="100" dirty="0">
                <a:latin typeface="Calibri" panose="020F0502020204030204" pitchFamily="34" charset="0"/>
                <a:ea typeface="宋体" panose="02010600030101010101" pitchFamily="2" charset="-122"/>
                <a:cs typeface="宋体" panose="02010600030101010101" pitchFamily="2" charset="-122"/>
              </a:rPr>
              <a:t>创建直径标注</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p:nvPr/>
        </p:nvSpPr>
        <p:spPr>
          <a:xfrm>
            <a:off x="1331640" y="4365104"/>
            <a:ext cx="7488832" cy="1200329"/>
          </a:xfrm>
          <a:prstGeom prst="rect">
            <a:avLst/>
          </a:prstGeom>
        </p:spPr>
        <p:txBody>
          <a:bodyPr wrap="square">
            <a:spAutoFit/>
          </a:bodyPr>
          <a:lstStyle/>
          <a:p>
            <a:pPr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然后单击“继续”，设置文字样式为“</a:t>
            </a:r>
            <a:r>
              <a:rPr lang="en-US" altLang="zh-CN" sz="2400" kern="100" dirty="0">
                <a:latin typeface="Calibri" panose="020F0502020204030204" pitchFamily="34" charset="0"/>
                <a:ea typeface="宋体" panose="02010600030101010101" pitchFamily="2" charset="-122"/>
                <a:cs typeface="宋体" panose="02010600030101010101" pitchFamily="2" charset="-122"/>
              </a:rPr>
              <a:t>3.5</a:t>
            </a:r>
            <a:r>
              <a:rPr lang="zh-CN" altLang="zh-CN" sz="2400" kern="100" dirty="0">
                <a:latin typeface="Calibri" panose="020F0502020204030204" pitchFamily="34" charset="0"/>
                <a:ea typeface="宋体" panose="02010600030101010101" pitchFamily="2" charset="-122"/>
                <a:cs typeface="宋体" panose="02010600030101010101" pitchFamily="2" charset="-122"/>
              </a:rPr>
              <a:t>号字”，文字高度为</a:t>
            </a:r>
            <a:r>
              <a:rPr lang="en-US" altLang="zh-CN" sz="2400" kern="100" dirty="0">
                <a:latin typeface="Calibri" panose="020F0502020204030204" pitchFamily="34" charset="0"/>
                <a:ea typeface="宋体" panose="02010600030101010101" pitchFamily="2" charset="-122"/>
                <a:cs typeface="宋体" panose="02010600030101010101" pitchFamily="2" charset="-122"/>
              </a:rPr>
              <a:t>3.5</a:t>
            </a:r>
            <a:r>
              <a:rPr lang="zh-CN" altLang="zh-CN" sz="2400" kern="100" dirty="0">
                <a:latin typeface="Calibri" panose="020F0502020204030204" pitchFamily="34" charset="0"/>
                <a:ea typeface="宋体" panose="02010600030101010101" pitchFamily="2" charset="-122"/>
                <a:cs typeface="宋体" panose="02010600030101010101" pitchFamily="2" charset="-122"/>
              </a:rPr>
              <a:t>，其它项项保持默认即可，单击“确定”完成标注样式的新建。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83383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77111" y="1340768"/>
            <a:ext cx="7128792" cy="2677656"/>
          </a:xfrm>
          <a:prstGeom prst="rect">
            <a:avLst/>
          </a:prstGeom>
        </p:spPr>
        <p:txBody>
          <a:bodyPr wrap="square">
            <a:spAutoFit/>
          </a:bodyPr>
          <a:lstStyle/>
          <a:p>
            <a:pPr algn="just">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4</a:t>
            </a:r>
            <a:r>
              <a:rPr lang="zh-CN" altLang="zh-CN" sz="2400" kern="100" dirty="0">
                <a:latin typeface="Calibri" panose="020F0502020204030204" pitchFamily="34" charset="0"/>
                <a:ea typeface="宋体" panose="02010600030101010101" pitchFamily="2" charset="-122"/>
                <a:cs typeface="宋体" panose="02010600030101010101" pitchFamily="2" charset="-122"/>
              </a:rPr>
              <a:t>、角度标注样式的创建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2400" kern="100" dirty="0" smtClean="0">
                <a:latin typeface="Calibri" panose="020F0502020204030204" pitchFamily="34" charset="0"/>
                <a:ea typeface="宋体" panose="02010600030101010101" pitchFamily="2" charset="-122"/>
                <a:cs typeface="宋体" panose="02010600030101010101" pitchFamily="2" charset="-122"/>
              </a:rPr>
              <a:t>        </a:t>
            </a:r>
            <a:r>
              <a:rPr lang="zh-CN" altLang="zh-CN" sz="2400" kern="100" dirty="0" smtClean="0">
                <a:latin typeface="Calibri" panose="020F0502020204030204" pitchFamily="34" charset="0"/>
                <a:ea typeface="宋体" panose="02010600030101010101" pitchFamily="2" charset="-122"/>
                <a:cs typeface="宋体" panose="02010600030101010101" pitchFamily="2" charset="-122"/>
              </a:rPr>
              <a:t>角度</a:t>
            </a:r>
            <a:r>
              <a:rPr lang="zh-CN" altLang="zh-CN" sz="2400" kern="100" dirty="0">
                <a:latin typeface="Calibri" panose="020F0502020204030204" pitchFamily="34" charset="0"/>
                <a:ea typeface="宋体" panose="02010600030101010101" pitchFamily="2" charset="-122"/>
                <a:cs typeface="宋体" panose="02010600030101010101" pitchFamily="2" charset="-122"/>
              </a:rPr>
              <a:t>的尺寸线应以圆弧表示。该圆弧的圆心应是该角的顶点，角的两条边为尺寸界线。起止符号应以箭头表示，如没有足够位置画箭头，可用圆点代替，角度数字应沿尺寸线方向注写。以“</a:t>
            </a:r>
            <a:r>
              <a:rPr lang="en-US" altLang="zh-CN" sz="2400" kern="100" dirty="0">
                <a:latin typeface="Calibri" panose="020F0502020204030204" pitchFamily="34" charset="0"/>
                <a:ea typeface="宋体" panose="02010600030101010101" pitchFamily="2" charset="-122"/>
                <a:cs typeface="宋体" panose="02010600030101010101" pitchFamily="2" charset="-122"/>
              </a:rPr>
              <a:t>ISO-25</a:t>
            </a:r>
            <a:r>
              <a:rPr lang="zh-CN" altLang="zh-CN" sz="2400" kern="100" dirty="0">
                <a:latin typeface="Calibri" panose="020F0502020204030204" pitchFamily="34" charset="0"/>
                <a:ea typeface="宋体" panose="02010600030101010101" pitchFamily="2" charset="-122"/>
                <a:cs typeface="宋体" panose="02010600030101010101" pitchFamily="2" charset="-122"/>
              </a:rPr>
              <a:t>”基础样式创建新的标注样式，命名为“角度标注”，勾选注释性，如图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7-25</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 </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201283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772"/>
          <p:cNvSpPr>
            <a:spLocks noChangeArrowheads="1"/>
          </p:cNvSpPr>
          <p:nvPr/>
        </p:nvSpPr>
        <p:spPr bwMode="auto">
          <a:xfrm>
            <a:off x="1619672" y="332656"/>
            <a:ext cx="6984776" cy="1368152"/>
          </a:xfrm>
          <a:prstGeom prst="rect">
            <a:avLst/>
          </a:prstGeom>
          <a:solidFill>
            <a:srgbClr val="FFFFFF"/>
          </a:solidFill>
          <a:ln w="9525">
            <a:solidFill>
              <a:srgbClr val="000000"/>
            </a:solidFill>
            <a:miter lim="800000"/>
            <a:headEnd/>
            <a:tailEnd/>
          </a:ln>
          <a:effectLst>
            <a:outerShdw dist="107763" dir="18900000" algn="ctr" rotWithShape="0">
              <a:srgbClr val="808080">
                <a:alpha val="50000"/>
              </a:srgbClr>
            </a:outerShdw>
          </a:effec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tabLst/>
            </a:pPr>
            <a:r>
              <a:rPr kumimoji="0" lang="zh-CN" altLang="en-US"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  默认文字高度为</a:t>
            </a:r>
            <a:r>
              <a:rPr kumimoji="0" lang="en-US" altLang="zh-CN" sz="1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0.000</a:t>
            </a:r>
            <a:r>
              <a:rPr kumimoji="0" lang="zh-CN" altLang="en-US"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，不是书写时的文字高度为</a:t>
            </a:r>
            <a:r>
              <a:rPr kumimoji="0" lang="en-US" altLang="zh-CN" sz="1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0</a:t>
            </a:r>
            <a:r>
              <a:rPr kumimoji="0" lang="zh-CN" altLang="en-US"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，而是在书写文字时可以进行调整文字高度，如果改变为其它的高度，在书写文字时就不能更改文字高度。</a:t>
            </a:r>
            <a:endParaRPr kumimoji="0" lang="zh-CN" altLang="en-US" sz="1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 typeface="宋体" panose="02010600030101010101" pitchFamily="2" charset="-122"/>
              <a:buChar char="、"/>
              <a:tabLst/>
            </a:pPr>
            <a:r>
              <a:rPr kumimoji="0" lang="zh-CN" altLang="en-US"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宽度因子指的是单个文字的宽度和高度的比值，由于建筑中采用的是长仿宋字体，所以我们将宽度因子改为</a:t>
            </a:r>
            <a:r>
              <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0.7</a:t>
            </a:r>
            <a:r>
              <a:rPr kumimoji="0" lang="zh-CN" altLang="en-US"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rPr>
              <a:t>。</a:t>
            </a:r>
            <a:endParaRPr kumimoji="0" lang="zh-CN" altLang="zh-CN" sz="1600" b="0" i="0" u="none" strike="noStrike" cap="none" normalizeH="0" baseline="0" dirty="0" smtClean="0">
              <a:ln>
                <a:noFill/>
              </a:ln>
              <a:solidFill>
                <a:schemeClr val="tx1"/>
              </a:solidFill>
              <a:effectLst/>
              <a:latin typeface="Arial" panose="020B0604020202020204" pitchFamily="34" charset="0"/>
            </a:endParaRPr>
          </a:p>
        </p:txBody>
      </p:sp>
      <p:sp>
        <p:nvSpPr>
          <p:cNvPr id="10" name="矩形 9"/>
          <p:cNvSpPr/>
          <p:nvPr/>
        </p:nvSpPr>
        <p:spPr>
          <a:xfrm>
            <a:off x="1619672" y="1906090"/>
            <a:ext cx="6984776" cy="2677656"/>
          </a:xfrm>
          <a:prstGeom prst="rect">
            <a:avLst/>
          </a:prstGeom>
        </p:spPr>
        <p:txBody>
          <a:bodyPr wrap="square">
            <a:spAutoFit/>
          </a:bodyPr>
          <a:lstStyle/>
          <a:p>
            <a:r>
              <a:rPr lang="zh-CN" altLang="en-US" sz="2300" dirty="0" smtClean="0"/>
              <a:t>       </a:t>
            </a:r>
            <a:r>
              <a:rPr lang="zh-CN" altLang="en-US" sz="2400" dirty="0" smtClean="0">
                <a:latin typeface="宋体" pitchFamily="2" charset="-122"/>
                <a:ea typeface="宋体" pitchFamily="2" charset="-122"/>
              </a:rPr>
              <a:t>根据建筑制图规范要求，书写字体要采用长仿宋样式。可以直接将默认的文字样式“</a:t>
            </a:r>
            <a:r>
              <a:rPr lang="en-US" altLang="zh-CN" sz="2400" dirty="0" smtClean="0">
                <a:latin typeface="宋体" pitchFamily="2" charset="-122"/>
                <a:ea typeface="宋体" pitchFamily="2" charset="-122"/>
              </a:rPr>
              <a:t>Standard”</a:t>
            </a:r>
            <a:r>
              <a:rPr lang="zh-CN" altLang="en-US" sz="2400" dirty="0" smtClean="0">
                <a:latin typeface="宋体" pitchFamily="2" charset="-122"/>
                <a:ea typeface="宋体" pitchFamily="2" charset="-122"/>
              </a:rPr>
              <a:t>样式更改，也可以新建一个文字样式。这里采用新建文字样式的方法。</a:t>
            </a:r>
            <a:endParaRPr lang="en-US" altLang="zh-CN" sz="2400" dirty="0" smtClean="0">
              <a:latin typeface="宋体" pitchFamily="2" charset="-122"/>
              <a:ea typeface="宋体" pitchFamily="2" charset="-122"/>
            </a:endParaRPr>
          </a:p>
          <a:p>
            <a:r>
              <a:rPr lang="zh-CN" altLang="en-US" sz="2400" dirty="0" smtClean="0">
                <a:latin typeface="宋体" pitchFamily="2" charset="-122"/>
                <a:ea typeface="宋体" pitchFamily="2" charset="-122"/>
              </a:rPr>
              <a:t>    步骤一，点击     ，弹出新建文字样式对话框，将文字样式名称更改为“</a:t>
            </a:r>
            <a:r>
              <a:rPr lang="en-US" altLang="zh-CN" sz="2400" dirty="0" smtClean="0">
                <a:latin typeface="宋体" pitchFamily="2" charset="-122"/>
                <a:ea typeface="宋体" pitchFamily="2" charset="-122"/>
              </a:rPr>
              <a:t>3.5</a:t>
            </a:r>
            <a:r>
              <a:rPr lang="zh-CN" altLang="en-US" sz="2400" dirty="0" smtClean="0">
                <a:latin typeface="宋体" pitchFamily="2" charset="-122"/>
                <a:ea typeface="宋体" pitchFamily="2" charset="-122"/>
              </a:rPr>
              <a:t>号字”，如图</a:t>
            </a:r>
            <a:r>
              <a:rPr lang="en-US" altLang="zh-CN" sz="2400" dirty="0" smtClean="0">
                <a:latin typeface="宋体" pitchFamily="2" charset="-122"/>
                <a:ea typeface="宋体" pitchFamily="2" charset="-122"/>
              </a:rPr>
              <a:t>7-2</a:t>
            </a:r>
            <a:r>
              <a:rPr lang="zh-CN" altLang="en-US" sz="2400" dirty="0" smtClean="0">
                <a:latin typeface="宋体" pitchFamily="2" charset="-122"/>
                <a:ea typeface="宋体" pitchFamily="2" charset="-122"/>
              </a:rPr>
              <a:t>所示，点击确定，产生新的文字样式。</a:t>
            </a:r>
            <a:endParaRPr lang="zh-CN" altLang="en-US" sz="2400" dirty="0">
              <a:latin typeface="宋体" pitchFamily="2" charset="-122"/>
              <a:ea typeface="宋体" pitchFamily="2"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4681" y="4630161"/>
            <a:ext cx="2924175" cy="1085850"/>
          </a:xfrm>
          <a:prstGeom prst="rect">
            <a:avLst/>
          </a:prstGeom>
        </p:spPr>
      </p:pic>
      <p:sp>
        <p:nvSpPr>
          <p:cNvPr id="12" name="矩形 11"/>
          <p:cNvSpPr/>
          <p:nvPr/>
        </p:nvSpPr>
        <p:spPr>
          <a:xfrm>
            <a:off x="3706623" y="5733176"/>
            <a:ext cx="2377574" cy="369332"/>
          </a:xfrm>
          <a:prstGeom prst="rect">
            <a:avLst/>
          </a:prstGeom>
        </p:spPr>
        <p:txBody>
          <a:bodyPr wrap="none">
            <a:spAutoFit/>
          </a:bodyPr>
          <a:lstStyle/>
          <a:p>
            <a:r>
              <a:rPr lang="zh-CN" altLang="en-US"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7-2  </a:t>
            </a:r>
            <a:r>
              <a:rPr lang="zh-CN" altLang="en-US" dirty="0">
                <a:latin typeface="宋体" panose="02010600030101010101" pitchFamily="2" charset="-122"/>
                <a:ea typeface="宋体" panose="02010600030101010101" pitchFamily="2" charset="-122"/>
              </a:rPr>
              <a:t>新建文字样式</a:t>
            </a:r>
          </a:p>
        </p:txBody>
      </p:sp>
      <p:pic>
        <p:nvPicPr>
          <p:cNvPr id="1030" name="图片 167"/>
          <p:cNvPicPr>
            <a:picLocks noChangeAspect="1" noChangeArrowheads="1"/>
          </p:cNvPicPr>
          <p:nvPr/>
        </p:nvPicPr>
        <p:blipFill>
          <a:blip r:embed="rId3">
            <a:extLst>
              <a:ext uri="{28A0092B-C50C-407E-A947-70E740481C1C}">
                <a14:useLocalDpi xmlns:a14="http://schemas.microsoft.com/office/drawing/2010/main" val="0"/>
              </a:ext>
            </a:extLst>
          </a:blip>
          <a:srcRect l="84952" t="28220" r="2388" b="66777"/>
          <a:stretch>
            <a:fillRect/>
          </a:stretch>
        </p:blipFill>
        <p:spPr bwMode="auto">
          <a:xfrm>
            <a:off x="4227643" y="3429000"/>
            <a:ext cx="619125" cy="327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113412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8239" y="692696"/>
            <a:ext cx="4133360" cy="2316857"/>
          </a:xfrm>
          <a:prstGeom prst="rect">
            <a:avLst/>
          </a:prstGeom>
        </p:spPr>
      </p:pic>
      <p:sp>
        <p:nvSpPr>
          <p:cNvPr id="3" name="矩形 2"/>
          <p:cNvSpPr/>
          <p:nvPr/>
        </p:nvSpPr>
        <p:spPr>
          <a:xfrm>
            <a:off x="3664990" y="3244334"/>
            <a:ext cx="2327880"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7-25  </a:t>
            </a:r>
            <a:r>
              <a:rPr lang="zh-CN" altLang="zh-CN" kern="100" dirty="0">
                <a:latin typeface="Calibri" panose="020F0502020204030204" pitchFamily="34" charset="0"/>
                <a:ea typeface="宋体" panose="02010600030101010101" pitchFamily="2" charset="-122"/>
                <a:cs typeface="宋体" panose="02010600030101010101" pitchFamily="2" charset="-122"/>
              </a:rPr>
              <a:t>创建角度标注</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p:nvPr/>
        </p:nvSpPr>
        <p:spPr>
          <a:xfrm>
            <a:off x="1331640" y="4221088"/>
            <a:ext cx="7344816" cy="1200329"/>
          </a:xfrm>
          <a:prstGeom prst="rect">
            <a:avLst/>
          </a:prstGeom>
        </p:spPr>
        <p:txBody>
          <a:bodyPr wrap="square">
            <a:spAutoFit/>
          </a:bodyPr>
          <a:lstStyle/>
          <a:p>
            <a:pPr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然后单击“继续”，设置文字样式为“</a:t>
            </a:r>
            <a:r>
              <a:rPr lang="en-US" altLang="zh-CN" sz="2400" kern="100" dirty="0">
                <a:latin typeface="Calibri" panose="020F0502020204030204" pitchFamily="34" charset="0"/>
                <a:ea typeface="宋体" panose="02010600030101010101" pitchFamily="2" charset="-122"/>
                <a:cs typeface="宋体" panose="02010600030101010101" pitchFamily="2" charset="-122"/>
              </a:rPr>
              <a:t>3.5</a:t>
            </a:r>
            <a:r>
              <a:rPr lang="zh-CN" altLang="zh-CN" sz="2400" kern="100" dirty="0">
                <a:latin typeface="Calibri" panose="020F0502020204030204" pitchFamily="34" charset="0"/>
                <a:ea typeface="宋体" panose="02010600030101010101" pitchFamily="2" charset="-122"/>
                <a:cs typeface="宋体" panose="02010600030101010101" pitchFamily="2" charset="-122"/>
              </a:rPr>
              <a:t>号字”，文字高度为</a:t>
            </a:r>
            <a:r>
              <a:rPr lang="en-US" altLang="zh-CN" sz="2400" kern="100" dirty="0">
                <a:latin typeface="Calibri" panose="020F0502020204030204" pitchFamily="34" charset="0"/>
                <a:ea typeface="宋体" panose="02010600030101010101" pitchFamily="2" charset="-122"/>
                <a:cs typeface="宋体" panose="02010600030101010101" pitchFamily="2" charset="-122"/>
              </a:rPr>
              <a:t>3.5</a:t>
            </a:r>
            <a:r>
              <a:rPr lang="zh-CN" altLang="zh-CN" sz="2400" kern="100" dirty="0">
                <a:latin typeface="Calibri" panose="020F0502020204030204" pitchFamily="34" charset="0"/>
                <a:ea typeface="宋体" panose="02010600030101010101" pitchFamily="2" charset="-122"/>
                <a:cs typeface="宋体" panose="02010600030101010101" pitchFamily="2" charset="-122"/>
              </a:rPr>
              <a:t>，其它项项保持默认即可，单击“确定”完成标注样式的新建</a:t>
            </a:r>
            <a:r>
              <a:rPr lang="zh-CN" altLang="zh-CN" kern="100" dirty="0">
                <a:latin typeface="Calibri" panose="020F0502020204030204" pitchFamily="34" charset="0"/>
                <a:ea typeface="宋体" panose="02010600030101010101" pitchFamily="2" charset="-122"/>
                <a:cs typeface="宋体" panose="02010600030101010101" pitchFamily="2" charset="-122"/>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124073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23928" y="2227824"/>
            <a:ext cx="4896544" cy="369332"/>
          </a:xfrm>
          <a:prstGeom prst="rect">
            <a:avLst/>
          </a:prstGeom>
          <a:noFill/>
        </p:spPr>
        <p:txBody>
          <a:bodyPr wrap="square" rtlCol="0">
            <a:spAutoFit/>
          </a:bodyPr>
          <a:lstStyle/>
          <a:p>
            <a:r>
              <a:rPr lang="zh-CN" altLang="en-US" dirty="0" smtClean="0">
                <a:latin typeface="宋体" pitchFamily="2" charset="-122"/>
                <a:ea typeface="宋体" pitchFamily="2" charset="-122"/>
              </a:rPr>
              <a:t>              </a:t>
            </a:r>
            <a:endParaRPr lang="zh-CN" altLang="en-US" dirty="0">
              <a:latin typeface="宋体" pitchFamily="2" charset="-122"/>
              <a:ea typeface="宋体" pitchFamily="2" charset="-122"/>
            </a:endParaRPr>
          </a:p>
        </p:txBody>
      </p:sp>
      <p:sp>
        <p:nvSpPr>
          <p:cNvPr id="6" name="TextBox 5"/>
          <p:cNvSpPr txBox="1"/>
          <p:nvPr/>
        </p:nvSpPr>
        <p:spPr>
          <a:xfrm>
            <a:off x="1979712" y="5589240"/>
            <a:ext cx="5976664" cy="369332"/>
          </a:xfrm>
          <a:prstGeom prst="rect">
            <a:avLst/>
          </a:prstGeom>
          <a:noFill/>
        </p:spPr>
        <p:txBody>
          <a:bodyPr wrap="square" rtlCol="0">
            <a:spAutoFit/>
          </a:bodyPr>
          <a:lstStyle/>
          <a:p>
            <a:r>
              <a:rPr lang="zh-CN" altLang="en-US" dirty="0" smtClean="0">
                <a:latin typeface="宋体" pitchFamily="2" charset="-122"/>
                <a:ea typeface="宋体" pitchFamily="2" charset="-122"/>
              </a:rPr>
              <a:t>              </a:t>
            </a:r>
            <a:endParaRPr lang="zh-CN" altLang="en-US" dirty="0">
              <a:latin typeface="宋体" pitchFamily="2" charset="-122"/>
              <a:ea typeface="宋体" pitchFamily="2" charset="-122"/>
            </a:endParaRPr>
          </a:p>
        </p:txBody>
      </p:sp>
      <p:sp>
        <p:nvSpPr>
          <p:cNvPr id="7" name="矩形 6"/>
          <p:cNvSpPr/>
          <p:nvPr/>
        </p:nvSpPr>
        <p:spPr>
          <a:xfrm>
            <a:off x="1655676" y="1784874"/>
            <a:ext cx="6624736" cy="2308324"/>
          </a:xfrm>
          <a:prstGeom prst="rect">
            <a:avLst/>
          </a:prstGeom>
        </p:spPr>
        <p:txBody>
          <a:bodyPr wrap="square">
            <a:spAutoFit/>
          </a:bodyPr>
          <a:lstStyle/>
          <a:p>
            <a:pPr algn="just">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5</a:t>
            </a:r>
            <a:r>
              <a:rPr lang="zh-CN" altLang="zh-CN" sz="2400" kern="100" dirty="0">
                <a:latin typeface="Calibri" panose="020F0502020204030204" pitchFamily="34" charset="0"/>
                <a:ea typeface="宋体" panose="02010600030101010101" pitchFamily="2" charset="-122"/>
                <a:cs typeface="宋体" panose="02010600030101010101" pitchFamily="2" charset="-122"/>
              </a:rPr>
              <a:t>、弧长标注样式的创建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根据建筑制图统一标准，标注圆弧的弧长时，尺寸线应以与该圆弧同心的圆弧线表示，尺寸界线应指向圆心，起止符号用箭头表示，弧长数字上方应加注圆弧符号，以角度标注为基础样式新建标注样式，命名为“弧长标注”，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7-26</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552661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5776" y="484001"/>
            <a:ext cx="4392488" cy="2485223"/>
          </a:xfrm>
          <a:prstGeom prst="rect">
            <a:avLst/>
          </a:prstGeom>
        </p:spPr>
      </p:pic>
      <p:sp>
        <p:nvSpPr>
          <p:cNvPr id="3" name="矩形 2"/>
          <p:cNvSpPr/>
          <p:nvPr/>
        </p:nvSpPr>
        <p:spPr>
          <a:xfrm>
            <a:off x="3588080" y="3244334"/>
            <a:ext cx="2327880"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7-26  </a:t>
            </a:r>
            <a:r>
              <a:rPr lang="zh-CN" altLang="zh-CN" kern="100" dirty="0">
                <a:latin typeface="Calibri" panose="020F0502020204030204" pitchFamily="34" charset="0"/>
                <a:ea typeface="宋体" panose="02010600030101010101" pitchFamily="2" charset="-122"/>
                <a:cs typeface="宋体" panose="02010600030101010101" pitchFamily="2" charset="-122"/>
              </a:rPr>
              <a:t>创建弧长标注</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p:nvPr/>
        </p:nvSpPr>
        <p:spPr>
          <a:xfrm>
            <a:off x="1747292" y="4293096"/>
            <a:ext cx="6929164" cy="1200329"/>
          </a:xfrm>
          <a:prstGeom prst="rect">
            <a:avLst/>
          </a:prstGeom>
        </p:spPr>
        <p:txBody>
          <a:bodyPr wrap="square">
            <a:spAutoFit/>
          </a:bodyPr>
          <a:lstStyle/>
          <a:p>
            <a:pPr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然后单击“继续”，更改“符号和箭头”，修改弧长符号为“标注文字的上方”即可，如图图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7-27</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658007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0353" y="590525"/>
            <a:ext cx="5467350" cy="4638675"/>
          </a:xfrm>
          <a:prstGeom prst="rect">
            <a:avLst/>
          </a:prstGeom>
        </p:spPr>
      </p:pic>
      <p:sp>
        <p:nvSpPr>
          <p:cNvPr id="7" name="矩形 6"/>
          <p:cNvSpPr/>
          <p:nvPr/>
        </p:nvSpPr>
        <p:spPr>
          <a:xfrm>
            <a:off x="3198423" y="5733256"/>
            <a:ext cx="3251210"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7-27  </a:t>
            </a:r>
            <a:r>
              <a:rPr lang="zh-CN" altLang="zh-CN" kern="100" dirty="0">
                <a:latin typeface="Calibri" panose="020F0502020204030204" pitchFamily="34" charset="0"/>
                <a:ea typeface="宋体" panose="02010600030101010101" pitchFamily="2" charset="-122"/>
                <a:cs typeface="宋体" panose="02010600030101010101" pitchFamily="2" charset="-122"/>
              </a:rPr>
              <a:t>弧长标注：符号和箭头</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506507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638997" y="21656"/>
            <a:ext cx="4288353" cy="944233"/>
          </a:xfrm>
          <a:prstGeom prst="rect">
            <a:avLst/>
          </a:prstGeom>
        </p:spPr>
        <p:txBody>
          <a:bodyPr wrap="none">
            <a:spAutoFit/>
          </a:bodyPr>
          <a:lstStyle/>
          <a:p>
            <a:pPr algn="just">
              <a:lnSpc>
                <a:spcPct val="173000"/>
              </a:lnSpc>
              <a:spcBef>
                <a:spcPts val="1300"/>
              </a:spcBef>
              <a:spcAft>
                <a:spcPts val="1300"/>
              </a:spcAft>
            </a:pPr>
            <a:r>
              <a:rPr lang="en-US" altLang="zh-CN" sz="3200" kern="100" dirty="0">
                <a:latin typeface="黑体" panose="02010609060101010101" pitchFamily="49" charset="-122"/>
                <a:ea typeface="黑体" panose="02010609060101010101" pitchFamily="49" charset="-122"/>
                <a:cs typeface="黑体" panose="02010609060101010101" pitchFamily="49" charset="-122"/>
              </a:rPr>
              <a:t>7.2.3 </a:t>
            </a:r>
            <a:r>
              <a:rPr lang="zh-CN" altLang="zh-CN" sz="3200" kern="100" dirty="0">
                <a:latin typeface="黑体" panose="02010609060101010101" pitchFamily="49" charset="-122"/>
                <a:ea typeface="黑体" panose="02010609060101010101" pitchFamily="49" charset="-122"/>
                <a:cs typeface="黑体" panose="02010609060101010101" pitchFamily="49" charset="-122"/>
              </a:rPr>
              <a:t>标注样式的使用</a:t>
            </a:r>
          </a:p>
        </p:txBody>
      </p:sp>
      <p:sp>
        <p:nvSpPr>
          <p:cNvPr id="7" name="矩形 6"/>
          <p:cNvSpPr/>
          <p:nvPr/>
        </p:nvSpPr>
        <p:spPr>
          <a:xfrm>
            <a:off x="1259632" y="1010203"/>
            <a:ext cx="7200800" cy="5632311"/>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不同标注需要使用不同的标注样式，在每次使用相应的标注样式时，一定要把要使用的标注样式置为当前，这样才会得到想要的标注效果，下面为各标注样式的使用方法。</a:t>
            </a:r>
          </a:p>
          <a:p>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Dim Linear</a:t>
            </a:r>
            <a:r>
              <a:rPr lang="zh-CN" altLang="en-US" sz="2400" dirty="0">
                <a:latin typeface="宋体" panose="02010600030101010101" pitchFamily="2" charset="-122"/>
                <a:ea typeface="宋体" panose="02010600030101010101" pitchFamily="2" charset="-122"/>
              </a:rPr>
              <a:t>）线性标注</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D”</a:t>
            </a:r>
            <a:r>
              <a:rPr lang="zh-CN" altLang="en-US" sz="2400" dirty="0">
                <a:latin typeface="宋体" panose="02010600030101010101" pitchFamily="2" charset="-122"/>
                <a:ea typeface="宋体" panose="02010600030101010101" pitchFamily="2" charset="-122"/>
              </a:rPr>
              <a:t>命令，将线性标注置为当前，关闭标注样式管理器，然后键盘输入“</a:t>
            </a:r>
            <a:r>
              <a:rPr lang="en-US" altLang="zh-CN" sz="2400" dirty="0">
                <a:latin typeface="宋体" panose="02010600030101010101" pitchFamily="2" charset="-122"/>
                <a:ea typeface="宋体" panose="02010600030101010101" pitchFamily="2" charset="-122"/>
              </a:rPr>
              <a:t>DLI”</a:t>
            </a:r>
            <a:r>
              <a:rPr lang="zh-CN" altLang="en-US" sz="2400" dirty="0">
                <a:latin typeface="宋体" panose="02010600030101010101" pitchFamily="2" charset="-122"/>
                <a:ea typeface="宋体" panose="02010600030101010101" pitchFamily="2" charset="-122"/>
              </a:rPr>
              <a:t>，确定，或单击 图标，执行“</a:t>
            </a:r>
            <a:r>
              <a:rPr lang="en-US" altLang="zh-CN" sz="2400" dirty="0">
                <a:latin typeface="宋体" panose="02010600030101010101" pitchFamily="2" charset="-122"/>
                <a:ea typeface="宋体" panose="02010600030101010101" pitchFamily="2" charset="-122"/>
              </a:rPr>
              <a:t>Dim Linear”</a:t>
            </a:r>
            <a:r>
              <a:rPr lang="zh-CN" altLang="en-US" sz="2400" dirty="0">
                <a:latin typeface="宋体" panose="02010600030101010101" pitchFamily="2" charset="-122"/>
                <a:ea typeface="宋体" panose="02010600030101010101" pitchFamily="2" charset="-122"/>
              </a:rPr>
              <a:t>线性标注命令。线性标注表示标注指定两点之间的“</a:t>
            </a:r>
            <a:r>
              <a:rPr lang="en-US" altLang="zh-CN" sz="2400" dirty="0">
                <a:latin typeface="宋体" panose="02010600030101010101" pitchFamily="2" charset="-122"/>
                <a:ea typeface="宋体" panose="02010600030101010101" pitchFamily="2" charset="-122"/>
              </a:rPr>
              <a:t>X”</a:t>
            </a:r>
            <a:r>
              <a:rPr lang="zh-CN" altLang="en-US" sz="2400" dirty="0">
                <a:latin typeface="宋体" panose="02010600030101010101" pitchFamily="2" charset="-122"/>
                <a:ea typeface="宋体" panose="02010600030101010101" pitchFamily="2" charset="-122"/>
              </a:rPr>
              <a:t>轴或“</a:t>
            </a:r>
            <a:r>
              <a:rPr lang="en-US" altLang="zh-CN" sz="2400" dirty="0">
                <a:latin typeface="宋体" panose="02010600030101010101" pitchFamily="2" charset="-122"/>
                <a:ea typeface="宋体" panose="02010600030101010101" pitchFamily="2" charset="-122"/>
              </a:rPr>
              <a:t>Y”</a:t>
            </a:r>
            <a:r>
              <a:rPr lang="zh-CN" altLang="en-US" sz="2400" dirty="0">
                <a:latin typeface="宋体" panose="02010600030101010101" pitchFamily="2" charset="-122"/>
                <a:ea typeface="宋体" panose="02010600030101010101" pitchFamily="2" charset="-122"/>
              </a:rPr>
              <a:t>轴之间的距离。</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）指定两点作为标注的起点和结束点。</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）如果需要可以根据动态输入中的提示输入指定尺寸线位置的参数。</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）指定尺寸线的位置后可得到如图</a:t>
            </a:r>
            <a:r>
              <a:rPr lang="en-US" altLang="zh-CN" sz="2400" dirty="0">
                <a:latin typeface="宋体" panose="02010600030101010101" pitchFamily="2" charset="-122"/>
                <a:ea typeface="宋体" panose="02010600030101010101" pitchFamily="2" charset="-122"/>
              </a:rPr>
              <a:t>7-28</a:t>
            </a:r>
            <a:r>
              <a:rPr lang="zh-CN" altLang="en-US" sz="2400" dirty="0">
                <a:latin typeface="宋体" panose="02010600030101010101" pitchFamily="2" charset="-122"/>
                <a:ea typeface="宋体" panose="02010600030101010101" pitchFamily="2" charset="-122"/>
              </a:rPr>
              <a:t>所示的标注。</a:t>
            </a:r>
          </a:p>
        </p:txBody>
      </p:sp>
    </p:spTree>
    <p:extLst>
      <p:ext uri="{BB962C8B-B14F-4D97-AF65-F5344CB8AC3E}">
        <p14:creationId xmlns:p14="http://schemas.microsoft.com/office/powerpoint/2010/main" val="17744952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1772816"/>
            <a:ext cx="2533650" cy="222885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1772816"/>
            <a:ext cx="2828925" cy="2428875"/>
          </a:xfrm>
          <a:prstGeom prst="rect">
            <a:avLst/>
          </a:prstGeom>
        </p:spPr>
      </p:pic>
    </p:spTree>
    <p:extLst>
      <p:ext uri="{BB962C8B-B14F-4D97-AF65-F5344CB8AC3E}">
        <p14:creationId xmlns:p14="http://schemas.microsoft.com/office/powerpoint/2010/main" val="11973498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5656" y="1412776"/>
            <a:ext cx="7344816" cy="3416320"/>
          </a:xfrm>
          <a:prstGeom prst="rect">
            <a:avLst/>
          </a:prstGeom>
        </p:spPr>
        <p:txBody>
          <a:bodyPr wrap="square">
            <a:spAutoFit/>
          </a:bodyPr>
          <a:lstStyle/>
          <a:p>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DAL</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Dim Aligned</a:t>
            </a:r>
            <a:r>
              <a:rPr lang="zh-CN" altLang="en-US" sz="2400" dirty="0">
                <a:latin typeface="宋体" panose="02010600030101010101" pitchFamily="2" charset="-122"/>
                <a:ea typeface="宋体" panose="02010600030101010101" pitchFamily="2" charset="-122"/>
              </a:rPr>
              <a:t>）对齐标注</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）键盘输入“</a:t>
            </a:r>
            <a:r>
              <a:rPr lang="en-US" altLang="zh-CN" sz="2400" dirty="0">
                <a:latin typeface="宋体" panose="02010600030101010101" pitchFamily="2" charset="-122"/>
                <a:ea typeface="宋体" panose="02010600030101010101" pitchFamily="2" charset="-122"/>
              </a:rPr>
              <a:t>DAL”</a:t>
            </a:r>
            <a:r>
              <a:rPr lang="zh-CN" altLang="en-US" sz="2400" dirty="0">
                <a:latin typeface="宋体" panose="02010600030101010101" pitchFamily="2" charset="-122"/>
                <a:ea typeface="宋体" panose="02010600030101010101" pitchFamily="2" charset="-122"/>
              </a:rPr>
              <a:t>，确定，或单击 图标，执行“</a:t>
            </a:r>
            <a:r>
              <a:rPr lang="en-US" altLang="zh-CN" sz="2400" dirty="0">
                <a:latin typeface="宋体" panose="02010600030101010101" pitchFamily="2" charset="-122"/>
                <a:ea typeface="宋体" panose="02010600030101010101" pitchFamily="2" charset="-122"/>
              </a:rPr>
              <a:t>Dim Aligned”</a:t>
            </a:r>
            <a:r>
              <a:rPr lang="zh-CN" altLang="en-US" sz="2400" dirty="0">
                <a:latin typeface="宋体" panose="02010600030101010101" pitchFamily="2" charset="-122"/>
                <a:ea typeface="宋体" panose="02010600030101010101" pitchFamily="2" charset="-122"/>
              </a:rPr>
              <a:t>对齐标注命令。对齐标注表示标注指定两点之间的距离。</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）指定两点作为标注的起点和结束点。</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）如果需要可以根据动态输入中的提示输入指定尺寸线位置的参数。</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）指定尺寸线的位置后可得到如图</a:t>
            </a:r>
            <a:r>
              <a:rPr lang="en-US" altLang="zh-CN" sz="2400" dirty="0">
                <a:latin typeface="宋体" panose="02010600030101010101" pitchFamily="2" charset="-122"/>
                <a:ea typeface="宋体" panose="02010600030101010101" pitchFamily="2" charset="-122"/>
              </a:rPr>
              <a:t>7-29</a:t>
            </a:r>
            <a:r>
              <a:rPr lang="zh-CN" altLang="en-US" sz="2400" dirty="0">
                <a:latin typeface="宋体" panose="02010600030101010101" pitchFamily="2" charset="-122"/>
                <a:ea typeface="宋体" panose="02010600030101010101" pitchFamily="2" charset="-122"/>
              </a:rPr>
              <a:t>所示的</a:t>
            </a:r>
            <a:r>
              <a:rPr lang="zh-CN" altLang="en-US" sz="2400" dirty="0" smtClean="0">
                <a:latin typeface="宋体" panose="02010600030101010101" pitchFamily="2" charset="-122"/>
                <a:ea typeface="宋体" panose="02010600030101010101" pitchFamily="2" charset="-122"/>
              </a:rPr>
              <a:t>标注</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5443063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91680" y="548680"/>
            <a:ext cx="6606480" cy="5262979"/>
          </a:xfrm>
          <a:prstGeom prst="rect">
            <a:avLst/>
          </a:prstGeom>
        </p:spPr>
        <p:txBody>
          <a:bodyPr wrap="square">
            <a:spAutoFit/>
          </a:bodyPr>
          <a:lstStyle/>
          <a:p>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DCO</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Dim Continue</a:t>
            </a:r>
            <a:r>
              <a:rPr lang="zh-CN" altLang="en-US" sz="2400" dirty="0">
                <a:latin typeface="宋体" panose="02010600030101010101" pitchFamily="2" charset="-122"/>
                <a:ea typeface="宋体" panose="02010600030101010101" pitchFamily="2" charset="-122"/>
              </a:rPr>
              <a:t>）连续标注</a:t>
            </a:r>
          </a:p>
          <a:p>
            <a:r>
              <a:rPr lang="zh-CN" altLang="en-US" sz="2400" dirty="0">
                <a:latin typeface="宋体" panose="02010600030101010101" pitchFamily="2" charset="-122"/>
                <a:ea typeface="宋体" panose="02010600030101010101" pitchFamily="2" charset="-122"/>
              </a:rPr>
              <a:t>连续标注是首尾相连的多个标注。利用现有标注的第二条尺寸延伸线的原点作为第一条尺寸延伸线的原点进行标注。</a:t>
            </a:r>
          </a:p>
          <a:p>
            <a:r>
              <a:rPr lang="zh-CN" altLang="en-US" sz="2400" dirty="0">
                <a:latin typeface="宋体" panose="02010600030101010101" pitchFamily="2" charset="-122"/>
                <a:ea typeface="宋体" panose="02010600030101010101" pitchFamily="2" charset="-122"/>
              </a:rPr>
              <a:t>因而必须注意，在创建连续或基线标注之前，必须创建线性、对齐或角度标注。</a:t>
            </a:r>
          </a:p>
          <a:p>
            <a:r>
              <a:rPr lang="zh-CN" altLang="en-US" sz="2400" dirty="0">
                <a:latin typeface="宋体" panose="02010600030101010101" pitchFamily="2" charset="-122"/>
                <a:ea typeface="宋体" panose="02010600030101010101" pitchFamily="2" charset="-122"/>
              </a:rPr>
              <a:t>在建筑设计中均采用连续标注。</a:t>
            </a:r>
          </a:p>
          <a:p>
            <a:r>
              <a:rPr lang="zh-CN" altLang="en-US" sz="2400" dirty="0">
                <a:latin typeface="宋体" panose="02010600030101010101" pitchFamily="2" charset="-122"/>
                <a:ea typeface="宋体" panose="02010600030101010101" pitchFamily="2" charset="-122"/>
              </a:rPr>
              <a:t>如图</a:t>
            </a:r>
            <a:r>
              <a:rPr lang="en-US" altLang="zh-CN" sz="2400" dirty="0">
                <a:latin typeface="宋体" panose="02010600030101010101" pitchFamily="2" charset="-122"/>
                <a:ea typeface="宋体" panose="02010600030101010101" pitchFamily="2" charset="-122"/>
              </a:rPr>
              <a:t>7-30</a:t>
            </a:r>
            <a:r>
              <a:rPr lang="zh-CN" altLang="en-US" sz="2400" dirty="0">
                <a:latin typeface="宋体" panose="02010600030101010101" pitchFamily="2" charset="-122"/>
                <a:ea typeface="宋体" panose="02010600030101010101" pitchFamily="2" charset="-122"/>
              </a:rPr>
              <a:t>所示图形的标注步骤为：</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DLI”</a:t>
            </a:r>
            <a:r>
              <a:rPr lang="zh-CN" altLang="en-US" sz="2400" dirty="0">
                <a:latin typeface="宋体" panose="02010600030101010101" pitchFamily="2" charset="-122"/>
                <a:ea typeface="宋体" panose="02010600030101010101" pitchFamily="2" charset="-122"/>
              </a:rPr>
              <a:t>线性标注，或者单击 图标，标注第一个尺寸即：</a:t>
            </a:r>
            <a:r>
              <a:rPr lang="en-US" altLang="zh-CN" sz="2400" dirty="0">
                <a:latin typeface="宋体" panose="02010600030101010101" pitchFamily="2" charset="-122"/>
                <a:ea typeface="宋体" panose="02010600030101010101" pitchFamily="2" charset="-122"/>
              </a:rPr>
              <a:t>990</a:t>
            </a:r>
            <a:r>
              <a:rPr lang="zh-CN" altLang="en-US" sz="2400" dirty="0">
                <a:latin typeface="宋体" panose="02010600030101010101" pitchFamily="2" charset="-122"/>
                <a:ea typeface="宋体" panose="02010600030101010101" pitchFamily="2" charset="-122"/>
              </a:rPr>
              <a:t>位置。</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DCO”</a:t>
            </a:r>
            <a:r>
              <a:rPr lang="zh-CN" altLang="en-US" sz="2400" dirty="0">
                <a:latin typeface="宋体" panose="02010600030101010101" pitchFamily="2" charset="-122"/>
                <a:ea typeface="宋体" panose="02010600030101010101" pitchFamily="2" charset="-122"/>
              </a:rPr>
              <a:t>连续标注，或单击 图标。</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）指定窗户右侧点，继续指定墙体右角点。</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）两次回车确定，结束命令，可得到如图</a:t>
            </a:r>
            <a:r>
              <a:rPr lang="en-US" altLang="zh-CN" sz="2400" dirty="0">
                <a:latin typeface="宋体" panose="02010600030101010101" pitchFamily="2" charset="-122"/>
                <a:ea typeface="宋体" panose="02010600030101010101" pitchFamily="2" charset="-122"/>
              </a:rPr>
              <a:t>7-30</a:t>
            </a:r>
            <a:r>
              <a:rPr lang="zh-CN" altLang="en-US" sz="2400" dirty="0">
                <a:latin typeface="宋体" panose="02010600030101010101" pitchFamily="2" charset="-122"/>
                <a:ea typeface="宋体" panose="02010600030101010101" pitchFamily="2" charset="-122"/>
              </a:rPr>
              <a:t>所示的标注。</a:t>
            </a:r>
          </a:p>
        </p:txBody>
      </p:sp>
    </p:spTree>
    <p:extLst>
      <p:ext uri="{BB962C8B-B14F-4D97-AF65-F5344CB8AC3E}">
        <p14:creationId xmlns:p14="http://schemas.microsoft.com/office/powerpoint/2010/main" val="24350154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794030" y="6196662"/>
            <a:ext cx="2808312" cy="369332"/>
          </a:xfrm>
          <a:prstGeom prst="rect">
            <a:avLst/>
          </a:prstGeom>
          <a:noFill/>
        </p:spPr>
        <p:txBody>
          <a:bodyPr wrap="square" rtlCol="0">
            <a:spAutoFit/>
          </a:bodyPr>
          <a:lstStyle/>
          <a:p>
            <a:r>
              <a:rPr lang="zh-CN" altLang="en-US" dirty="0" smtClean="0">
                <a:latin typeface="宋体" pitchFamily="2" charset="-122"/>
                <a:ea typeface="宋体" pitchFamily="2" charset="-122"/>
              </a:rPr>
              <a:t> </a:t>
            </a:r>
            <a:endParaRPr lang="zh-CN" altLang="en-US" dirty="0">
              <a:latin typeface="宋体" pitchFamily="2" charset="-122"/>
              <a:ea typeface="宋体" pitchFamily="2"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3508" y="764704"/>
            <a:ext cx="3609975" cy="1990725"/>
          </a:xfrm>
          <a:prstGeom prst="rect">
            <a:avLst/>
          </a:prstGeom>
        </p:spPr>
      </p:pic>
      <p:sp>
        <p:nvSpPr>
          <p:cNvPr id="6" name="矩形 772"/>
          <p:cNvSpPr>
            <a:spLocks noChangeArrowheads="1"/>
          </p:cNvSpPr>
          <p:nvPr/>
        </p:nvSpPr>
        <p:spPr bwMode="auto">
          <a:xfrm>
            <a:off x="1680468" y="3863901"/>
            <a:ext cx="6984776" cy="864096"/>
          </a:xfrm>
          <a:prstGeom prst="rect">
            <a:avLst/>
          </a:prstGeom>
          <a:solidFill>
            <a:srgbClr val="FFFFFF"/>
          </a:solidFill>
          <a:ln w="9525">
            <a:solidFill>
              <a:srgbClr val="000000"/>
            </a:solidFill>
            <a:miter lim="800000"/>
            <a:headEnd/>
            <a:tailEnd/>
          </a:ln>
          <a:effectLst>
            <a:outerShdw dist="107763" dir="18900000" algn="ctr" rotWithShape="0">
              <a:srgbClr val="808080">
                <a:alpha val="50000"/>
              </a:srgbClr>
            </a:outerShdw>
          </a:effectLst>
        </p:spPr>
        <p:txBody>
          <a:bodyPr vert="horz" wrap="square" lIns="91440" tIns="45720" rIns="91440" bIns="45720" numCol="1" anchor="t" anchorCtr="0" compatLnSpc="1">
            <a:prstTxWarp prst="textNoShape">
              <a:avLst/>
            </a:prstTxWarp>
          </a:bodyPr>
          <a:lstStyle/>
          <a:p>
            <a:pPr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基线标注和连续标注都是从上一个尺寸延伸线处测量的，除非指定另一点作为原点。</a:t>
            </a:r>
          </a:p>
        </p:txBody>
      </p:sp>
    </p:spTree>
    <p:extLst>
      <p:ext uri="{BB962C8B-B14F-4D97-AF65-F5344CB8AC3E}">
        <p14:creationId xmlns:p14="http://schemas.microsoft.com/office/powerpoint/2010/main" val="12920903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59632" y="908720"/>
            <a:ext cx="7272808" cy="4154984"/>
          </a:xfrm>
          <a:prstGeom prst="rect">
            <a:avLst/>
          </a:prstGeom>
        </p:spPr>
        <p:txBody>
          <a:bodyPr wrap="square">
            <a:spAutoFit/>
          </a:bodyPr>
          <a:lstStyle/>
          <a:p>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DBA</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Dim Baseline</a:t>
            </a:r>
            <a:r>
              <a:rPr lang="zh-CN" altLang="en-US" sz="2400" dirty="0">
                <a:latin typeface="宋体" panose="02010600030101010101" pitchFamily="2" charset="-122"/>
                <a:ea typeface="宋体" panose="02010600030101010101" pitchFamily="2" charset="-122"/>
              </a:rPr>
              <a:t>）基线标注</a:t>
            </a:r>
          </a:p>
          <a:p>
            <a:r>
              <a:rPr lang="zh-CN" altLang="en-US" sz="2400" dirty="0">
                <a:latin typeface="宋体" panose="02010600030101010101" pitchFamily="2" charset="-122"/>
                <a:ea typeface="宋体" panose="02010600030101010101" pitchFamily="2" charset="-122"/>
              </a:rPr>
              <a:t>基线标注是自同一基线处测量的多个标注。与连续标注不同，基线标注的每一个尺寸都是以第一条尺寸线的基线为依据，这在建筑工程图形中应用较少，而在电子、机械、制造等行业中应用较多。根据建筑制图规范，图样轮廓线以外的尺寸界线，距图样最外轮廓之间的距离，不宜小于</a:t>
            </a:r>
            <a:r>
              <a:rPr lang="en-US" altLang="zh-CN" sz="2400" dirty="0">
                <a:latin typeface="宋体" panose="02010600030101010101" pitchFamily="2" charset="-122"/>
                <a:ea typeface="宋体" panose="02010600030101010101" pitchFamily="2" charset="-122"/>
              </a:rPr>
              <a:t>10mm</a:t>
            </a:r>
            <a:r>
              <a:rPr lang="zh-CN" altLang="en-US" sz="2400" dirty="0">
                <a:latin typeface="宋体" panose="02010600030101010101" pitchFamily="2" charset="-122"/>
                <a:ea typeface="宋体" panose="02010600030101010101" pitchFamily="2" charset="-122"/>
              </a:rPr>
              <a:t>。平行排列的尺寸线的间距，宜为</a:t>
            </a:r>
            <a:r>
              <a:rPr lang="en-US" altLang="zh-CN" sz="2400" dirty="0">
                <a:latin typeface="宋体" panose="02010600030101010101" pitchFamily="2" charset="-122"/>
                <a:ea typeface="宋体" panose="02010600030101010101" pitchFamily="2" charset="-122"/>
              </a:rPr>
              <a:t>7mm</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10mm</a:t>
            </a:r>
            <a:r>
              <a:rPr lang="zh-CN" altLang="en-US" sz="2400" dirty="0">
                <a:latin typeface="宋体" panose="02010600030101010101" pitchFamily="2" charset="-122"/>
                <a:ea typeface="宋体" panose="02010600030101010101" pitchFamily="2" charset="-122"/>
              </a:rPr>
              <a:t>，并应保持一致，所以基线标注时需要在以前的建筑标注样式上面将基线间距改为</a:t>
            </a:r>
            <a:r>
              <a:rPr lang="en-US" altLang="zh-CN" sz="2400" dirty="0">
                <a:latin typeface="宋体" panose="02010600030101010101" pitchFamily="2" charset="-122"/>
                <a:ea typeface="宋体" panose="02010600030101010101" pitchFamily="2" charset="-122"/>
              </a:rPr>
              <a:t>10</a:t>
            </a:r>
            <a:r>
              <a:rPr lang="zh-CN" altLang="en-US" sz="2400" dirty="0">
                <a:latin typeface="宋体" panose="02010600030101010101" pitchFamily="2" charset="-122"/>
                <a:ea typeface="宋体" panose="02010600030101010101" pitchFamily="2" charset="-122"/>
              </a:rPr>
              <a:t>。在进行角度标注的时候将标注样式中的基线距离改为</a:t>
            </a:r>
            <a:r>
              <a:rPr lang="en-US" altLang="zh-CN" sz="2400" dirty="0">
                <a:latin typeface="宋体" panose="02010600030101010101" pitchFamily="2" charset="-122"/>
                <a:ea typeface="宋体" panose="02010600030101010101" pitchFamily="2" charset="-122"/>
              </a:rPr>
              <a:t>500</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9893474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31665" y="404664"/>
            <a:ext cx="7128792" cy="1200329"/>
          </a:xfrm>
          <a:prstGeom prst="rect">
            <a:avLst/>
          </a:prstGeom>
        </p:spPr>
        <p:txBody>
          <a:bodyPr wrap="square">
            <a:spAutoFit/>
          </a:bodyPr>
          <a:lstStyle/>
          <a:p>
            <a:pPr algn="just">
              <a:spcAft>
                <a:spcPts val="0"/>
              </a:spcAft>
            </a:pPr>
            <a:r>
              <a:rPr lang="en-US" altLang="zh-CN" sz="2400" kern="100" dirty="0" smtClean="0">
                <a:latin typeface="Calibri" panose="020F0502020204030204" pitchFamily="34" charset="0"/>
                <a:ea typeface="宋体" panose="02010600030101010101" pitchFamily="2" charset="-122"/>
                <a:cs typeface="宋体" panose="02010600030101010101" pitchFamily="2" charset="-122"/>
              </a:rPr>
              <a:t>         </a:t>
            </a:r>
            <a:r>
              <a:rPr lang="zh-CN" altLang="zh-CN" sz="2400" kern="100" dirty="0" smtClean="0">
                <a:latin typeface="Calibri" panose="020F0502020204030204" pitchFamily="34" charset="0"/>
                <a:ea typeface="宋体" panose="02010600030101010101" pitchFamily="2" charset="-122"/>
                <a:cs typeface="宋体" panose="02010600030101010101" pitchFamily="2" charset="-122"/>
              </a:rPr>
              <a:t>步骤</a:t>
            </a:r>
            <a:r>
              <a:rPr lang="zh-CN" altLang="zh-CN" sz="2400" kern="100" dirty="0">
                <a:latin typeface="Calibri" panose="020F0502020204030204" pitchFamily="34" charset="0"/>
                <a:ea typeface="宋体" panose="02010600030101010101" pitchFamily="2" charset="-122"/>
                <a:cs typeface="宋体" panose="02010600030101010101" pitchFamily="2" charset="-122"/>
              </a:rPr>
              <a:t>二，调整字体名为：仿宋，将其高度设置为</a:t>
            </a:r>
            <a:r>
              <a:rPr lang="en-US" altLang="zh-CN" sz="2400" kern="100" dirty="0">
                <a:latin typeface="Calibri" panose="020F0502020204030204" pitchFamily="34" charset="0"/>
                <a:ea typeface="宋体" panose="02010600030101010101" pitchFamily="2" charset="-122"/>
                <a:cs typeface="宋体" panose="02010600030101010101" pitchFamily="2" charset="-122"/>
              </a:rPr>
              <a:t>3.5</a:t>
            </a:r>
            <a:r>
              <a:rPr lang="zh-CN" altLang="zh-CN" sz="2400" kern="100" dirty="0">
                <a:latin typeface="Calibri" panose="020F0502020204030204" pitchFamily="34" charset="0"/>
                <a:ea typeface="宋体" panose="02010600030101010101" pitchFamily="2" charset="-122"/>
                <a:cs typeface="宋体" panose="02010600030101010101" pitchFamily="2" charset="-122"/>
              </a:rPr>
              <a:t>，宽度因子改为</a:t>
            </a:r>
            <a:r>
              <a:rPr lang="en-US" altLang="zh-CN" sz="2400" kern="100" dirty="0">
                <a:latin typeface="Calibri" panose="020F0502020204030204" pitchFamily="34" charset="0"/>
                <a:ea typeface="宋体" panose="02010600030101010101" pitchFamily="2" charset="-122"/>
                <a:cs typeface="宋体" panose="02010600030101010101" pitchFamily="2" charset="-122"/>
              </a:rPr>
              <a:t>0.7</a:t>
            </a:r>
            <a:r>
              <a:rPr lang="zh-CN" altLang="zh-CN" sz="2400" kern="100" dirty="0">
                <a:latin typeface="Calibri" panose="020F0502020204030204" pitchFamily="34" charset="0"/>
                <a:ea typeface="宋体" panose="02010600030101010101" pitchFamily="2" charset="-122"/>
                <a:cs typeface="宋体" panose="02010600030101010101" pitchFamily="2" charset="-122"/>
              </a:rPr>
              <a:t>，勾选注释性，如图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7-3</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9727" y="2060848"/>
            <a:ext cx="6044665" cy="3686476"/>
          </a:xfrm>
          <a:prstGeom prst="rect">
            <a:avLst/>
          </a:prstGeom>
        </p:spPr>
      </p:pic>
      <p:sp>
        <p:nvSpPr>
          <p:cNvPr id="7" name="矩形 6"/>
          <p:cNvSpPr/>
          <p:nvPr/>
        </p:nvSpPr>
        <p:spPr>
          <a:xfrm>
            <a:off x="4211960" y="6115860"/>
            <a:ext cx="2018501" cy="369332"/>
          </a:xfrm>
          <a:prstGeom prst="rect">
            <a:avLst/>
          </a:prstGeom>
        </p:spPr>
        <p:txBody>
          <a:bodyPr wrap="none">
            <a:spAutoFit/>
          </a:bodyPr>
          <a:lstStyle/>
          <a:p>
            <a:pPr indent="2667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7-3  </a:t>
            </a:r>
            <a:r>
              <a:rPr lang="zh-CN" altLang="zh-CN" kern="100" dirty="0">
                <a:latin typeface="Calibri" panose="020F0502020204030204" pitchFamily="34" charset="0"/>
                <a:ea typeface="宋体" panose="02010600030101010101" pitchFamily="2" charset="-122"/>
                <a:cs typeface="宋体" panose="02010600030101010101" pitchFamily="2" charset="-122"/>
              </a:rPr>
              <a:t>文字样式</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770791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35696" y="1124744"/>
            <a:ext cx="6192688" cy="4154984"/>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执行基线标注的步骤和连续标注的步骤是一样的，前提是都要有线性标注、对齐标注或者角度标注。可自当前任务的最近创建的标注中以增量方式创建基线标注。</a:t>
            </a:r>
          </a:p>
          <a:p>
            <a:r>
              <a:rPr lang="zh-CN" altLang="en-US" sz="2400" dirty="0">
                <a:latin typeface="宋体" panose="02010600030101010101" pitchFamily="2" charset="-122"/>
                <a:ea typeface="宋体" panose="02010600030101010101" pitchFamily="2" charset="-122"/>
              </a:rPr>
              <a:t>如图</a:t>
            </a:r>
            <a:r>
              <a:rPr lang="en-US" altLang="zh-CN" sz="2400" dirty="0">
                <a:latin typeface="宋体" panose="02010600030101010101" pitchFamily="2" charset="-122"/>
                <a:ea typeface="宋体" panose="02010600030101010101" pitchFamily="2" charset="-122"/>
              </a:rPr>
              <a:t>7-31</a:t>
            </a:r>
            <a:r>
              <a:rPr lang="zh-CN" altLang="en-US" sz="2400" dirty="0">
                <a:latin typeface="宋体" panose="02010600030101010101" pitchFamily="2" charset="-122"/>
                <a:ea typeface="宋体" panose="02010600030101010101" pitchFamily="2" charset="-122"/>
              </a:rPr>
              <a:t>所示图形的标注步骤为：</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DLI”</a:t>
            </a:r>
            <a:r>
              <a:rPr lang="zh-CN" altLang="en-US" sz="2400" dirty="0">
                <a:latin typeface="宋体" panose="02010600030101010101" pitchFamily="2" charset="-122"/>
                <a:ea typeface="宋体" panose="02010600030101010101" pitchFamily="2" charset="-122"/>
              </a:rPr>
              <a:t>线性标注，或者单击 图标，标注第一个尺寸即：</a:t>
            </a:r>
            <a:r>
              <a:rPr lang="en-US" altLang="zh-CN" sz="2400" dirty="0">
                <a:latin typeface="宋体" panose="02010600030101010101" pitchFamily="2" charset="-122"/>
                <a:ea typeface="宋体" panose="02010600030101010101" pitchFamily="2" charset="-122"/>
              </a:rPr>
              <a:t>1193</a:t>
            </a:r>
            <a:r>
              <a:rPr lang="zh-CN" altLang="en-US" sz="2400" dirty="0">
                <a:latin typeface="宋体" panose="02010600030101010101" pitchFamily="2" charset="-122"/>
                <a:ea typeface="宋体" panose="02010600030101010101" pitchFamily="2" charset="-122"/>
              </a:rPr>
              <a:t>位置。</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DBA”</a:t>
            </a:r>
            <a:r>
              <a:rPr lang="zh-CN" altLang="en-US" sz="2400" dirty="0">
                <a:latin typeface="宋体" panose="02010600030101010101" pitchFamily="2" charset="-122"/>
                <a:ea typeface="宋体" panose="02010600030101010101" pitchFamily="2" charset="-122"/>
              </a:rPr>
              <a:t>基线标注，或单击 图标。</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）指定窗户右侧点，继续指定墙体右角点。</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）回车确定，结束命令，就得到如图</a:t>
            </a:r>
            <a:r>
              <a:rPr lang="en-US" altLang="zh-CN" sz="2400" dirty="0">
                <a:latin typeface="宋体" panose="02010600030101010101" pitchFamily="2" charset="-122"/>
                <a:ea typeface="宋体" panose="02010600030101010101" pitchFamily="2" charset="-122"/>
              </a:rPr>
              <a:t>7-31</a:t>
            </a:r>
            <a:r>
              <a:rPr lang="zh-CN" altLang="en-US" sz="2400" dirty="0">
                <a:latin typeface="宋体" panose="02010600030101010101" pitchFamily="2" charset="-122"/>
                <a:ea typeface="宋体" panose="02010600030101010101" pitchFamily="2" charset="-122"/>
              </a:rPr>
              <a:t>所示的标注。</a:t>
            </a:r>
          </a:p>
        </p:txBody>
      </p:sp>
    </p:spTree>
    <p:extLst>
      <p:ext uri="{BB962C8B-B14F-4D97-AF65-F5344CB8AC3E}">
        <p14:creationId xmlns:p14="http://schemas.microsoft.com/office/powerpoint/2010/main" val="36523601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5776" y="476672"/>
            <a:ext cx="4752528" cy="2964978"/>
          </a:xfrm>
          <a:prstGeom prst="rect">
            <a:avLst/>
          </a:prstGeom>
        </p:spPr>
      </p:pic>
      <p:sp>
        <p:nvSpPr>
          <p:cNvPr id="5" name="矩形 4"/>
          <p:cNvSpPr/>
          <p:nvPr/>
        </p:nvSpPr>
        <p:spPr>
          <a:xfrm>
            <a:off x="3779912" y="3861048"/>
            <a:ext cx="2016899" cy="369332"/>
          </a:xfrm>
          <a:prstGeom prst="rect">
            <a:avLst/>
          </a:prstGeom>
        </p:spPr>
        <p:txBody>
          <a:bodyPr wrap="none">
            <a:spAutoFit/>
          </a:bodyPr>
          <a:lstStyle/>
          <a:p>
            <a:r>
              <a:rPr lang="zh-CN" altLang="zh-CN" kern="100" dirty="0">
                <a:ea typeface="宋体" panose="02010600030101010101" pitchFamily="2" charset="-122"/>
                <a:cs typeface="宋体" panose="02010600030101010101" pitchFamily="2" charset="-122"/>
              </a:rPr>
              <a:t> 图</a:t>
            </a:r>
            <a:r>
              <a:rPr lang="en-US" altLang="zh-CN" kern="100" dirty="0">
                <a:ea typeface="宋体" panose="02010600030101010101" pitchFamily="2" charset="-122"/>
                <a:cs typeface="宋体" panose="02010600030101010101" pitchFamily="2" charset="-122"/>
              </a:rPr>
              <a:t>7-31  </a:t>
            </a:r>
            <a:r>
              <a:rPr lang="zh-CN" altLang="zh-CN" kern="100" dirty="0">
                <a:ea typeface="宋体" panose="02010600030101010101" pitchFamily="2" charset="-122"/>
                <a:cs typeface="宋体" panose="02010600030101010101" pitchFamily="2" charset="-122"/>
              </a:rPr>
              <a:t>基线标注</a:t>
            </a:r>
            <a:r>
              <a:rPr lang="en-US" altLang="zh-CN" kern="100" dirty="0">
                <a:ea typeface="宋体" panose="02010600030101010101" pitchFamily="2" charset="-122"/>
                <a:cs typeface="宋体" panose="02010600030101010101" pitchFamily="2" charset="-122"/>
              </a:rPr>
              <a:t> </a:t>
            </a:r>
            <a:endParaRPr lang="zh-CN" altLang="en-US" dirty="0"/>
          </a:p>
        </p:txBody>
      </p:sp>
      <p:sp>
        <p:nvSpPr>
          <p:cNvPr id="6" name="矩形 772"/>
          <p:cNvSpPr>
            <a:spLocks noChangeArrowheads="1"/>
          </p:cNvSpPr>
          <p:nvPr/>
        </p:nvSpPr>
        <p:spPr bwMode="auto">
          <a:xfrm>
            <a:off x="1439652" y="4797152"/>
            <a:ext cx="6984776" cy="864096"/>
          </a:xfrm>
          <a:prstGeom prst="rect">
            <a:avLst/>
          </a:prstGeom>
          <a:solidFill>
            <a:srgbClr val="FFFFFF"/>
          </a:solidFill>
          <a:ln w="9525">
            <a:solidFill>
              <a:srgbClr val="000000"/>
            </a:solidFill>
            <a:miter lim="800000"/>
            <a:headEnd/>
            <a:tailEnd/>
          </a:ln>
          <a:effectLst>
            <a:outerShdw dist="107763" dir="18900000" algn="ctr" rotWithShape="0">
              <a:srgbClr val="808080">
                <a:alpha val="50000"/>
              </a:srgbClr>
            </a:outerShdw>
          </a:effectLst>
        </p:spPr>
        <p:txBody>
          <a:bodyPr vert="horz" wrap="square" lIns="91440" tIns="45720" rIns="91440" bIns="45720" numCol="1" anchor="t" anchorCtr="0" compatLnSpc="1">
            <a:prstTxWarp prst="textNoShape">
              <a:avLst/>
            </a:prstTxWarp>
          </a:bodyPr>
          <a:lstStyle/>
          <a:p>
            <a:pPr algn="just">
              <a:spcAft>
                <a:spcPts val="0"/>
              </a:spcAft>
            </a:pPr>
            <a:endParaRPr lang="zh-CN" altLang="zh-CN" sz="16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p:nvPr/>
        </p:nvSpPr>
        <p:spPr>
          <a:xfrm>
            <a:off x="1484825" y="4797152"/>
            <a:ext cx="6894429" cy="830997"/>
          </a:xfrm>
          <a:prstGeom prst="rect">
            <a:avLst/>
          </a:prstGeom>
        </p:spPr>
        <p:txBody>
          <a:bodyPr wrap="square">
            <a:spAutoFit/>
          </a:bodyPr>
          <a:lstStyle/>
          <a:p>
            <a:r>
              <a:rPr lang="en-US" altLang="zh-CN" sz="2400" kern="100" dirty="0" smtClean="0">
                <a:latin typeface="宋体" pitchFamily="2" charset="-122"/>
                <a:ea typeface="宋体" pitchFamily="2" charset="-122"/>
                <a:cs typeface="Times New Roman" panose="02020603050405020304" pitchFamily="18" charset="0"/>
              </a:rPr>
              <a:t>    </a:t>
            </a:r>
            <a:r>
              <a:rPr lang="zh-CN" altLang="zh-CN" sz="2400" kern="100" dirty="0" smtClean="0">
                <a:latin typeface="宋体" pitchFamily="2" charset="-122"/>
                <a:ea typeface="宋体" pitchFamily="2" charset="-122"/>
                <a:cs typeface="Times New Roman" panose="02020603050405020304" pitchFamily="18" charset="0"/>
              </a:rPr>
              <a:t>可以在键盘输入“</a:t>
            </a:r>
            <a:r>
              <a:rPr lang="en-US" altLang="zh-CN" sz="2400" kern="100" dirty="0" err="1" smtClean="0">
                <a:latin typeface="宋体" pitchFamily="2" charset="-122"/>
                <a:ea typeface="宋体" pitchFamily="2" charset="-122"/>
                <a:cs typeface="Times New Roman" panose="02020603050405020304" pitchFamily="18" charset="0"/>
              </a:rPr>
              <a:t>Dimdli</a:t>
            </a:r>
            <a:r>
              <a:rPr lang="zh-CN" altLang="zh-CN" sz="2400" kern="100" dirty="0" smtClean="0">
                <a:latin typeface="宋体" pitchFamily="2" charset="-122"/>
                <a:ea typeface="宋体" pitchFamily="2" charset="-122"/>
                <a:cs typeface="Times New Roman" panose="02020603050405020304" pitchFamily="18" charset="0"/>
              </a:rPr>
              <a:t>”命令，输入相应的数值可以快速调整基线间距</a:t>
            </a:r>
            <a:r>
              <a:rPr lang="zh-CN" altLang="en-US" sz="2400" kern="100" dirty="0" smtClean="0">
                <a:latin typeface="宋体" pitchFamily="2" charset="-122"/>
                <a:ea typeface="宋体" pitchFamily="2" charset="-122"/>
                <a:cs typeface="Times New Roman" panose="02020603050405020304" pitchFamily="18" charset="0"/>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3960670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31640" y="260648"/>
            <a:ext cx="6984776" cy="3785652"/>
          </a:xfrm>
          <a:prstGeom prst="rect">
            <a:avLst/>
          </a:prstGeom>
          <a:noFill/>
        </p:spPr>
        <p:txBody>
          <a:bodyPr wrap="square" rtlCol="0">
            <a:spAutoFit/>
          </a:bodyPr>
          <a:lstStyle/>
          <a:p>
            <a:r>
              <a:rPr lang="zh-CN" altLang="en-US" dirty="0">
                <a:latin typeface="宋体" pitchFamily="2" charset="-122"/>
                <a:ea typeface="宋体" pitchFamily="2" charset="-122"/>
              </a:rPr>
              <a:t> </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DRA</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Dim Radius</a:t>
            </a:r>
            <a:r>
              <a:rPr lang="zh-CN" altLang="en-US" sz="2400" dirty="0">
                <a:latin typeface="宋体" pitchFamily="2" charset="-122"/>
                <a:ea typeface="宋体" pitchFamily="2" charset="-122"/>
              </a:rPr>
              <a:t>）半径标注</a:t>
            </a:r>
          </a:p>
          <a:p>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）执行“</a:t>
            </a:r>
            <a:r>
              <a:rPr lang="en-US" altLang="zh-CN" sz="2400" dirty="0">
                <a:latin typeface="宋体" pitchFamily="2" charset="-122"/>
                <a:ea typeface="宋体" pitchFamily="2" charset="-122"/>
              </a:rPr>
              <a:t>D” </a:t>
            </a:r>
            <a:r>
              <a:rPr lang="zh-CN" altLang="en-US" sz="2400" dirty="0">
                <a:latin typeface="宋体" pitchFamily="2" charset="-122"/>
                <a:ea typeface="宋体" pitchFamily="2" charset="-122"/>
              </a:rPr>
              <a:t>命令，将半径标注样式置为当前，关闭标注样式管理器。     </a:t>
            </a:r>
          </a:p>
          <a:p>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）键盘输入“</a:t>
            </a:r>
            <a:r>
              <a:rPr lang="en-US" altLang="zh-CN" sz="2400" dirty="0">
                <a:latin typeface="宋体" pitchFamily="2" charset="-122"/>
                <a:ea typeface="宋体" pitchFamily="2" charset="-122"/>
              </a:rPr>
              <a:t>DRA”</a:t>
            </a:r>
            <a:r>
              <a:rPr lang="zh-CN" altLang="en-US" sz="2400" dirty="0">
                <a:latin typeface="宋体" pitchFamily="2" charset="-122"/>
                <a:ea typeface="宋体" pitchFamily="2" charset="-122"/>
              </a:rPr>
              <a:t>，确定，或单击 标注半径，来标注圆或者圆弧的半径。</a:t>
            </a:r>
          </a:p>
          <a:p>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）根据命令提示窗口中的提示选择圆或者圆弧。</a:t>
            </a:r>
          </a:p>
          <a:p>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）如果需要可以根据动态输入中的提示输入指定尺寸线位置的参数。</a:t>
            </a:r>
          </a:p>
          <a:p>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）指定标注尺寸线的位置后可得到如图</a:t>
            </a:r>
            <a:r>
              <a:rPr lang="en-US" altLang="zh-CN" sz="2400" dirty="0">
                <a:latin typeface="宋体" pitchFamily="2" charset="-122"/>
                <a:ea typeface="宋体" pitchFamily="2" charset="-122"/>
              </a:rPr>
              <a:t>7-32</a:t>
            </a:r>
            <a:r>
              <a:rPr lang="zh-CN" altLang="en-US" sz="2400" dirty="0">
                <a:latin typeface="宋体" pitchFamily="2" charset="-122"/>
                <a:ea typeface="宋体" pitchFamily="2" charset="-122"/>
              </a:rPr>
              <a:t>所示的标注。</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08" y="4015988"/>
            <a:ext cx="1781175" cy="2552700"/>
          </a:xfrm>
          <a:prstGeom prst="rect">
            <a:avLst/>
          </a:prstGeom>
        </p:spPr>
      </p:pic>
      <p:sp>
        <p:nvSpPr>
          <p:cNvPr id="7" name="矩形 6"/>
          <p:cNvSpPr/>
          <p:nvPr/>
        </p:nvSpPr>
        <p:spPr>
          <a:xfrm>
            <a:off x="5220072" y="5292338"/>
            <a:ext cx="1760418" cy="369332"/>
          </a:xfrm>
          <a:prstGeom prst="rect">
            <a:avLst/>
          </a:prstGeom>
        </p:spPr>
        <p:txBody>
          <a:bodyPr wrap="none">
            <a:spAutoFit/>
          </a:bodyPr>
          <a:lstStyle/>
          <a:p>
            <a:r>
              <a:rPr lang="zh-CN" altLang="zh-CN" kern="100" dirty="0">
                <a:ea typeface="宋体" panose="02010600030101010101" pitchFamily="2" charset="-122"/>
                <a:cs typeface="宋体" panose="02010600030101010101" pitchFamily="2" charset="-122"/>
              </a:rPr>
              <a:t>图</a:t>
            </a:r>
            <a:r>
              <a:rPr lang="en-US" altLang="zh-CN" kern="100" dirty="0">
                <a:ea typeface="宋体" panose="02010600030101010101" pitchFamily="2" charset="-122"/>
                <a:cs typeface="宋体" panose="02010600030101010101" pitchFamily="2" charset="-122"/>
              </a:rPr>
              <a:t>7-32</a:t>
            </a:r>
            <a:r>
              <a:rPr lang="zh-CN" altLang="zh-CN" kern="100" dirty="0">
                <a:ea typeface="宋体" panose="02010600030101010101" pitchFamily="2" charset="-122"/>
                <a:cs typeface="宋体" panose="02010600030101010101" pitchFamily="2" charset="-122"/>
              </a:rPr>
              <a:t>半径标注</a:t>
            </a:r>
            <a:endParaRPr lang="zh-CN" altLang="en-US" dirty="0"/>
          </a:p>
        </p:txBody>
      </p:sp>
    </p:spTree>
    <p:extLst>
      <p:ext uri="{BB962C8B-B14F-4D97-AF65-F5344CB8AC3E}">
        <p14:creationId xmlns:p14="http://schemas.microsoft.com/office/powerpoint/2010/main" val="19751284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7226" y="447055"/>
            <a:ext cx="4801314" cy="461665"/>
          </a:xfrm>
          <a:prstGeom prst="rect">
            <a:avLst/>
          </a:prstGeom>
        </p:spPr>
        <p:txBody>
          <a:bodyPr wrap="none">
            <a:spAutoFit/>
          </a:bodyPr>
          <a:lstStyle/>
          <a:p>
            <a:r>
              <a:rPr lang="en-US" altLang="zh-CN" sz="2400" kern="100" dirty="0">
                <a:latin typeface="宋体" panose="02010600030101010101" pitchFamily="2" charset="-122"/>
                <a:ea typeface="宋体" panose="02010600030101010101" pitchFamily="2" charset="-122"/>
                <a:cs typeface="宋体" panose="02010600030101010101" pitchFamily="2" charset="-122"/>
              </a:rPr>
              <a:t>6</a:t>
            </a:r>
            <a:r>
              <a:rPr lang="zh-CN" altLang="zh-CN" sz="2400" kern="100" dirty="0">
                <a:latin typeface="宋体" panose="02010600030101010101" pitchFamily="2" charset="-122"/>
                <a:ea typeface="宋体" panose="02010600030101010101" pitchFamily="2" charset="-122"/>
                <a:cs typeface="宋体" panose="02010600030101010101" pitchFamily="2" charset="-122"/>
              </a:rPr>
              <a:t>、</a:t>
            </a:r>
            <a:r>
              <a:rPr lang="en-US" altLang="zh-CN" sz="2400" kern="100" dirty="0">
                <a:latin typeface="宋体" panose="02010600030101010101" pitchFamily="2" charset="-122"/>
                <a:ea typeface="宋体" panose="02010600030101010101" pitchFamily="2" charset="-122"/>
                <a:cs typeface="宋体" panose="02010600030101010101" pitchFamily="2" charset="-122"/>
              </a:rPr>
              <a:t>DDI</a:t>
            </a:r>
            <a:r>
              <a:rPr lang="zh-CN" altLang="zh-CN" sz="2400" kern="100" dirty="0">
                <a:latin typeface="宋体" panose="02010600030101010101" pitchFamily="2" charset="-122"/>
                <a:ea typeface="宋体" panose="02010600030101010101" pitchFamily="2" charset="-122"/>
                <a:cs typeface="宋体" panose="02010600030101010101" pitchFamily="2" charset="-122"/>
              </a:rPr>
              <a:t>（</a:t>
            </a:r>
            <a:r>
              <a:rPr lang="en-US" altLang="zh-CN" sz="2400" kern="100" dirty="0">
                <a:latin typeface="宋体" panose="02010600030101010101" pitchFamily="2" charset="-122"/>
                <a:ea typeface="宋体" panose="02010600030101010101" pitchFamily="2" charset="-122"/>
                <a:cs typeface="宋体" panose="02010600030101010101" pitchFamily="2" charset="-122"/>
              </a:rPr>
              <a:t>Dim Diameter</a:t>
            </a:r>
            <a:r>
              <a:rPr lang="zh-CN" altLang="zh-CN" sz="2400" kern="100" dirty="0">
                <a:latin typeface="宋体" panose="02010600030101010101" pitchFamily="2" charset="-122"/>
                <a:ea typeface="宋体" panose="02010600030101010101" pitchFamily="2" charset="-122"/>
                <a:cs typeface="宋体" panose="02010600030101010101" pitchFamily="2" charset="-122"/>
              </a:rPr>
              <a:t>）直径标注</a:t>
            </a:r>
            <a:endParaRPr lang="zh-CN" altLang="en-US" sz="2400" dirty="0">
              <a:latin typeface="宋体" panose="02010600030101010101" pitchFamily="2" charset="-122"/>
              <a:ea typeface="宋体" panose="02010600030101010101" pitchFamily="2" charset="-122"/>
            </a:endParaRPr>
          </a:p>
        </p:txBody>
      </p:sp>
      <p:sp>
        <p:nvSpPr>
          <p:cNvPr id="6" name="矩形 5"/>
          <p:cNvSpPr/>
          <p:nvPr/>
        </p:nvSpPr>
        <p:spPr>
          <a:xfrm>
            <a:off x="1227226" y="1196752"/>
            <a:ext cx="7416824" cy="3416320"/>
          </a:xfrm>
          <a:prstGeom prst="rect">
            <a:avLst/>
          </a:prstGeom>
        </p:spPr>
        <p:txBody>
          <a:bodyPr wrap="square">
            <a:spAutoFit/>
          </a:bodyPr>
          <a:lstStyle/>
          <a:p>
            <a:r>
              <a:rPr lang="zh-CN" altLang="en-US"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D” </a:t>
            </a:r>
            <a:r>
              <a:rPr lang="zh-CN" altLang="en-US" sz="2400" dirty="0">
                <a:latin typeface="宋体" panose="02010600030101010101" pitchFamily="2" charset="-122"/>
                <a:ea typeface="宋体" panose="02010600030101010101" pitchFamily="2" charset="-122"/>
              </a:rPr>
              <a:t>命令，将直径标注样式置为当前，关闭标注样式管理器。</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）键盘输入“</a:t>
            </a:r>
            <a:r>
              <a:rPr lang="en-US" altLang="zh-CN" sz="2400" dirty="0">
                <a:latin typeface="宋体" panose="02010600030101010101" pitchFamily="2" charset="-122"/>
                <a:ea typeface="宋体" panose="02010600030101010101" pitchFamily="2" charset="-122"/>
              </a:rPr>
              <a:t>DDI”</a:t>
            </a:r>
            <a:r>
              <a:rPr lang="zh-CN" altLang="en-US" sz="2400" dirty="0">
                <a:latin typeface="宋体" panose="02010600030101010101" pitchFamily="2" charset="-122"/>
                <a:ea typeface="宋体" panose="02010600030101010101" pitchFamily="2" charset="-122"/>
              </a:rPr>
              <a:t>，确定，或</a:t>
            </a:r>
            <a:r>
              <a:rPr lang="zh-CN" altLang="en-US" sz="2400" dirty="0" smtClean="0">
                <a:latin typeface="宋体" panose="02010600030101010101" pitchFamily="2" charset="-122"/>
                <a:ea typeface="宋体" panose="02010600030101010101" pitchFamily="2" charset="-122"/>
              </a:rPr>
              <a:t>单击        </a:t>
            </a:r>
            <a:r>
              <a:rPr lang="zh-CN" altLang="en-US" sz="2400" dirty="0">
                <a:latin typeface="宋体" panose="02010600030101010101" pitchFamily="2" charset="-122"/>
                <a:ea typeface="宋体" panose="02010600030101010101" pitchFamily="2" charset="-122"/>
              </a:rPr>
              <a:t>图标，标注圆或者圆弧的直径。</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）根据命令提示窗口中的提示选择圆或者圆弧。</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）如果需要可以根据动态输入中的提示输入指定尺寸线位置的参数。</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5</a:t>
            </a:r>
            <a:r>
              <a:rPr lang="zh-CN" altLang="en-US" sz="2400" dirty="0">
                <a:latin typeface="宋体" panose="02010600030101010101" pitchFamily="2" charset="-122"/>
                <a:ea typeface="宋体" panose="02010600030101010101" pitchFamily="2" charset="-122"/>
              </a:rPr>
              <a:t>）指定标注尺寸线的位置后可得到如图</a:t>
            </a:r>
            <a:r>
              <a:rPr lang="en-US" altLang="zh-CN" sz="2400" dirty="0">
                <a:latin typeface="宋体" panose="02010600030101010101" pitchFamily="2" charset="-122"/>
                <a:ea typeface="宋体" panose="02010600030101010101" pitchFamily="2" charset="-122"/>
              </a:rPr>
              <a:t>7-33</a:t>
            </a:r>
            <a:r>
              <a:rPr lang="zh-CN" altLang="en-US" sz="2400" dirty="0">
                <a:latin typeface="宋体" panose="02010600030101010101" pitchFamily="2" charset="-122"/>
                <a:ea typeface="宋体" panose="02010600030101010101" pitchFamily="2" charset="-122"/>
              </a:rPr>
              <a:t>所示的标注。</a:t>
            </a:r>
          </a:p>
        </p:txBody>
      </p:sp>
      <p:pic>
        <p:nvPicPr>
          <p:cNvPr id="14338" name="图片 6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988840"/>
            <a:ext cx="318765" cy="34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5816" y="4238970"/>
            <a:ext cx="1809750" cy="2562225"/>
          </a:xfrm>
          <a:prstGeom prst="rect">
            <a:avLst/>
          </a:prstGeom>
        </p:spPr>
      </p:pic>
      <p:sp>
        <p:nvSpPr>
          <p:cNvPr id="8" name="矩形 7"/>
          <p:cNvSpPr/>
          <p:nvPr/>
        </p:nvSpPr>
        <p:spPr>
          <a:xfrm>
            <a:off x="5379454" y="5520082"/>
            <a:ext cx="1845377" cy="461665"/>
          </a:xfrm>
          <a:prstGeom prst="rect">
            <a:avLst/>
          </a:prstGeom>
        </p:spPr>
        <p:txBody>
          <a:bodyPr wrap="none">
            <a:spAutoFit/>
          </a:bodyPr>
          <a:lstStyle/>
          <a:p>
            <a:r>
              <a:rPr lang="zh-CN" altLang="zh-CN" sz="2400" kern="100" dirty="0">
                <a:ea typeface="宋体" panose="02010600030101010101" pitchFamily="2" charset="-122"/>
                <a:cs typeface="宋体" panose="02010600030101010101" pitchFamily="2" charset="-122"/>
              </a:rPr>
              <a:t> </a:t>
            </a:r>
            <a:r>
              <a:rPr lang="zh-CN" altLang="zh-CN" kern="100" dirty="0">
                <a:ea typeface="宋体" panose="02010600030101010101" pitchFamily="2" charset="-122"/>
                <a:cs typeface="宋体" panose="02010600030101010101" pitchFamily="2" charset="-122"/>
              </a:rPr>
              <a:t>图</a:t>
            </a:r>
            <a:r>
              <a:rPr lang="en-US" altLang="zh-CN" kern="100" dirty="0">
                <a:ea typeface="宋体" panose="02010600030101010101" pitchFamily="2" charset="-122"/>
                <a:cs typeface="宋体" panose="02010600030101010101" pitchFamily="2" charset="-122"/>
              </a:rPr>
              <a:t>7-33</a:t>
            </a:r>
            <a:r>
              <a:rPr lang="zh-CN" altLang="zh-CN" kern="100" dirty="0">
                <a:ea typeface="宋体" panose="02010600030101010101" pitchFamily="2" charset="-122"/>
                <a:cs typeface="宋体" panose="02010600030101010101" pitchFamily="2" charset="-122"/>
              </a:rPr>
              <a:t>直径标注</a:t>
            </a:r>
            <a:endParaRPr lang="zh-CN" altLang="en-US" dirty="0"/>
          </a:p>
        </p:txBody>
      </p:sp>
    </p:spTree>
    <p:extLst>
      <p:ext uri="{BB962C8B-B14F-4D97-AF65-F5344CB8AC3E}">
        <p14:creationId xmlns:p14="http://schemas.microsoft.com/office/powerpoint/2010/main" val="126058417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59632" y="476672"/>
            <a:ext cx="7272808" cy="3785652"/>
          </a:xfrm>
          <a:prstGeom prst="rect">
            <a:avLst/>
          </a:prstGeom>
        </p:spPr>
        <p:txBody>
          <a:bodyPr wrap="square">
            <a:spAutoFit/>
          </a:bodyPr>
          <a:lstStyle/>
          <a:p>
            <a:r>
              <a:rPr lang="zh-CN" altLang="en-US"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7</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DAN</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Dim Angular</a:t>
            </a:r>
            <a:r>
              <a:rPr lang="zh-CN" altLang="en-US" sz="2400" dirty="0">
                <a:latin typeface="宋体" panose="02010600030101010101" pitchFamily="2" charset="-122"/>
                <a:ea typeface="宋体" panose="02010600030101010101" pitchFamily="2" charset="-122"/>
              </a:rPr>
              <a:t>）角度标注</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D” </a:t>
            </a:r>
            <a:r>
              <a:rPr lang="zh-CN" altLang="en-US" sz="2400" dirty="0">
                <a:latin typeface="宋体" panose="02010600030101010101" pitchFamily="2" charset="-122"/>
                <a:ea typeface="宋体" panose="02010600030101010101" pitchFamily="2" charset="-122"/>
              </a:rPr>
              <a:t>命令，将角度标注样式置为当前，关闭标注样式管理器。                               </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）键盘输入“</a:t>
            </a:r>
            <a:r>
              <a:rPr lang="en-US" altLang="zh-CN" sz="2400" dirty="0">
                <a:latin typeface="宋体" panose="02010600030101010101" pitchFamily="2" charset="-122"/>
                <a:ea typeface="宋体" panose="02010600030101010101" pitchFamily="2" charset="-122"/>
              </a:rPr>
              <a:t>DAN”</a:t>
            </a:r>
            <a:r>
              <a:rPr lang="zh-CN" altLang="en-US" sz="2400" dirty="0">
                <a:latin typeface="宋体" panose="02010600030101010101" pitchFamily="2" charset="-122"/>
                <a:ea typeface="宋体" panose="02010600030101010101" pitchFamily="2" charset="-122"/>
              </a:rPr>
              <a:t>，确定，或单击 图标，标注两条线的夹角，一段圆弧的角度或者标注圆上的两点之间的角度。</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）根据命令窗口中的提示选择两条非水平线、圆上的两点或者圆弧等。</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）根据提示指定标注弧线位置后可得到如图</a:t>
            </a:r>
            <a:r>
              <a:rPr lang="en-US" altLang="zh-CN" sz="2400" dirty="0">
                <a:latin typeface="宋体" panose="02010600030101010101" pitchFamily="2" charset="-122"/>
                <a:ea typeface="宋体" panose="02010600030101010101" pitchFamily="2" charset="-122"/>
              </a:rPr>
              <a:t>7-34</a:t>
            </a:r>
            <a:r>
              <a:rPr lang="zh-CN" altLang="en-US" sz="2400" dirty="0">
                <a:latin typeface="宋体" panose="02010600030101010101" pitchFamily="2" charset="-122"/>
                <a:ea typeface="宋体" panose="02010600030101010101" pitchFamily="2" charset="-122"/>
              </a:rPr>
              <a:t>所示的标注。</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704" y="4149080"/>
            <a:ext cx="3152775" cy="2457450"/>
          </a:xfrm>
          <a:prstGeom prst="rect">
            <a:avLst/>
          </a:prstGeom>
        </p:spPr>
      </p:pic>
      <p:sp>
        <p:nvSpPr>
          <p:cNvPr id="5" name="矩形 4"/>
          <p:cNvSpPr/>
          <p:nvPr/>
        </p:nvSpPr>
        <p:spPr>
          <a:xfrm>
            <a:off x="5750492" y="5377805"/>
            <a:ext cx="1875835" cy="369332"/>
          </a:xfrm>
          <a:prstGeom prst="rect">
            <a:avLst/>
          </a:prstGeom>
        </p:spPr>
        <p:txBody>
          <a:bodyPr wrap="none">
            <a:spAutoFit/>
          </a:bodyPr>
          <a:lstStyle/>
          <a:p>
            <a:r>
              <a:rPr lang="en-US" altLang="zh-CN" kern="100" dirty="0">
                <a:latin typeface="宋体" panose="02010600030101010101" pitchFamily="2" charset="-122"/>
                <a:cs typeface="宋体" panose="02010600030101010101" pitchFamily="2" charset="-122"/>
              </a:rPr>
              <a:t> </a:t>
            </a:r>
            <a:r>
              <a:rPr lang="zh-CN" altLang="zh-CN" kern="100" dirty="0">
                <a:ea typeface="宋体" panose="02010600030101010101" pitchFamily="2" charset="-122"/>
                <a:cs typeface="宋体" panose="02010600030101010101" pitchFamily="2" charset="-122"/>
              </a:rPr>
              <a:t>图</a:t>
            </a:r>
            <a:r>
              <a:rPr lang="en-US" altLang="zh-CN" kern="100" dirty="0">
                <a:ea typeface="宋体" panose="02010600030101010101" pitchFamily="2" charset="-122"/>
                <a:cs typeface="宋体" panose="02010600030101010101" pitchFamily="2" charset="-122"/>
              </a:rPr>
              <a:t>7-34</a:t>
            </a:r>
            <a:r>
              <a:rPr lang="zh-CN" altLang="zh-CN" kern="100" dirty="0">
                <a:ea typeface="宋体" panose="02010600030101010101" pitchFamily="2" charset="-122"/>
                <a:cs typeface="宋体" panose="02010600030101010101" pitchFamily="2" charset="-122"/>
              </a:rPr>
              <a:t>角度标注</a:t>
            </a:r>
            <a:endParaRPr lang="zh-CN" altLang="en-US" dirty="0"/>
          </a:p>
        </p:txBody>
      </p:sp>
    </p:spTree>
    <p:extLst>
      <p:ext uri="{BB962C8B-B14F-4D97-AF65-F5344CB8AC3E}">
        <p14:creationId xmlns:p14="http://schemas.microsoft.com/office/powerpoint/2010/main" val="418728919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31640" y="404664"/>
            <a:ext cx="7056784" cy="3416320"/>
          </a:xfrm>
          <a:prstGeom prst="rect">
            <a:avLst/>
          </a:prstGeom>
        </p:spPr>
        <p:txBody>
          <a:bodyPr wrap="square">
            <a:spAutoFit/>
          </a:bodyPr>
          <a:lstStyle/>
          <a:p>
            <a:r>
              <a:rPr lang="zh-CN" altLang="en-US" sz="2400"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8</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DAR</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Dim Arc</a:t>
            </a:r>
            <a:r>
              <a:rPr lang="zh-CN" altLang="en-US" sz="2400" dirty="0">
                <a:latin typeface="宋体" panose="02010600030101010101" pitchFamily="2" charset="-122"/>
                <a:ea typeface="宋体" panose="02010600030101010101" pitchFamily="2" charset="-122"/>
              </a:rPr>
              <a:t>）弧长标注                                   </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D” </a:t>
            </a:r>
            <a:r>
              <a:rPr lang="zh-CN" altLang="en-US" sz="2400" dirty="0">
                <a:latin typeface="宋体" panose="02010600030101010101" pitchFamily="2" charset="-122"/>
                <a:ea typeface="宋体" panose="02010600030101010101" pitchFamily="2" charset="-122"/>
              </a:rPr>
              <a:t>命令，将弧长标注样式置为当前，关闭标注样式管理器。</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）键盘输入“</a:t>
            </a:r>
            <a:r>
              <a:rPr lang="en-US" altLang="zh-CN" sz="2400" dirty="0">
                <a:latin typeface="宋体" panose="02010600030101010101" pitchFamily="2" charset="-122"/>
                <a:ea typeface="宋体" panose="02010600030101010101" pitchFamily="2" charset="-122"/>
              </a:rPr>
              <a:t>DAR”</a:t>
            </a:r>
            <a:r>
              <a:rPr lang="zh-CN" altLang="en-US" sz="2400" dirty="0">
                <a:latin typeface="宋体" panose="02010600030101010101" pitchFamily="2" charset="-122"/>
                <a:ea typeface="宋体" panose="02010600030101010101" pitchFamily="2" charset="-122"/>
              </a:rPr>
              <a:t>，确定，或单击 </a:t>
            </a:r>
            <a:r>
              <a:rPr lang="zh-CN" altLang="en-US" sz="2400" dirty="0" smtClean="0">
                <a:latin typeface="宋体" panose="02010600030101010101" pitchFamily="2" charset="-122"/>
                <a:ea typeface="宋体" panose="02010600030101010101" pitchFamily="2" charset="-122"/>
              </a:rPr>
              <a:t>     图标</a:t>
            </a:r>
            <a:r>
              <a:rPr lang="zh-CN" altLang="en-US" sz="2400" dirty="0">
                <a:latin typeface="宋体" panose="02010600030101010101" pitchFamily="2" charset="-122"/>
                <a:ea typeface="宋体" panose="02010600030101010101" pitchFamily="2" charset="-122"/>
              </a:rPr>
              <a:t>，标注圆弧的长度或者</a:t>
            </a:r>
            <a:r>
              <a:rPr lang="en-US" altLang="zh-CN" sz="2400" dirty="0">
                <a:latin typeface="宋体" panose="02010600030101010101" pitchFamily="2" charset="-122"/>
                <a:ea typeface="宋体" panose="02010600030101010101" pitchFamily="2" charset="-122"/>
              </a:rPr>
              <a:t>PL</a:t>
            </a:r>
            <a:r>
              <a:rPr lang="zh-CN" altLang="en-US" sz="2400" dirty="0">
                <a:latin typeface="宋体" panose="02010600030101010101" pitchFamily="2" charset="-122"/>
                <a:ea typeface="宋体" panose="02010600030101010101" pitchFamily="2" charset="-122"/>
              </a:rPr>
              <a:t>线的圆弧段的长度，一段圆弧的角度或者标注圆上的两点之间的角度。</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）根据命令窗口中的提示选择圆弧或弧段。</a:t>
            </a:r>
          </a:p>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）根据提示指定标注弧线位置后可得到如图</a:t>
            </a:r>
            <a:r>
              <a:rPr lang="en-US" altLang="zh-CN" sz="2400" dirty="0">
                <a:latin typeface="宋体" panose="02010600030101010101" pitchFamily="2" charset="-122"/>
                <a:ea typeface="宋体" panose="02010600030101010101" pitchFamily="2" charset="-122"/>
              </a:rPr>
              <a:t>7-35</a:t>
            </a:r>
            <a:r>
              <a:rPr lang="zh-CN" altLang="en-US" sz="2400" dirty="0">
                <a:latin typeface="宋体" panose="02010600030101010101" pitchFamily="2" charset="-122"/>
                <a:ea typeface="宋体" panose="02010600030101010101" pitchFamily="2" charset="-122"/>
              </a:rPr>
              <a:t>所示的标注。</a:t>
            </a:r>
          </a:p>
        </p:txBody>
      </p:sp>
      <p:pic>
        <p:nvPicPr>
          <p:cNvPr id="15362" name="图片 6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4477" y="1628800"/>
            <a:ext cx="325859" cy="325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9282" y="4422229"/>
            <a:ext cx="2190750" cy="1695450"/>
          </a:xfrm>
          <a:prstGeom prst="rect">
            <a:avLst/>
          </a:prstGeom>
        </p:spPr>
      </p:pic>
      <p:sp>
        <p:nvSpPr>
          <p:cNvPr id="5" name="矩形 4"/>
          <p:cNvSpPr/>
          <p:nvPr/>
        </p:nvSpPr>
        <p:spPr>
          <a:xfrm>
            <a:off x="5355723" y="4963234"/>
            <a:ext cx="1864613" cy="369332"/>
          </a:xfrm>
          <a:prstGeom prst="rect">
            <a:avLst/>
          </a:prstGeom>
        </p:spPr>
        <p:txBody>
          <a:bodyPr wrap="none">
            <a:spAutoFit/>
          </a:bodyPr>
          <a:lstStyle/>
          <a:p>
            <a:r>
              <a:rPr lang="zh-CN" altLang="zh-CN" kern="100" dirty="0">
                <a:ea typeface="宋体" panose="02010600030101010101" pitchFamily="2" charset="-122"/>
                <a:cs typeface="宋体" panose="02010600030101010101" pitchFamily="2" charset="-122"/>
              </a:rPr>
              <a:t> </a:t>
            </a:r>
            <a:r>
              <a:rPr lang="zh-CN" altLang="zh-CN" kern="100" dirty="0">
                <a:latin typeface="宋体" panose="02010600030101010101" pitchFamily="2" charset="-122"/>
                <a:ea typeface="宋体" panose="02010600030101010101" pitchFamily="2" charset="-122"/>
                <a:cs typeface="宋体" panose="02010600030101010101" pitchFamily="2" charset="-122"/>
              </a:rPr>
              <a:t>图</a:t>
            </a:r>
            <a:r>
              <a:rPr lang="en-US" altLang="zh-CN" kern="100" dirty="0">
                <a:latin typeface="宋体" panose="02010600030101010101" pitchFamily="2" charset="-122"/>
                <a:ea typeface="宋体" panose="02010600030101010101" pitchFamily="2" charset="-122"/>
                <a:cs typeface="宋体" panose="02010600030101010101" pitchFamily="2" charset="-122"/>
              </a:rPr>
              <a:t>7-35</a:t>
            </a:r>
            <a:r>
              <a:rPr lang="zh-CN" altLang="zh-CN" kern="100" dirty="0">
                <a:latin typeface="宋体" panose="02010600030101010101" pitchFamily="2" charset="-122"/>
                <a:ea typeface="宋体" panose="02010600030101010101" pitchFamily="2" charset="-122"/>
                <a:cs typeface="宋体" panose="02010600030101010101" pitchFamily="2" charset="-122"/>
              </a:rPr>
              <a:t>弧长标注</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41244885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59632" y="260648"/>
            <a:ext cx="6912768" cy="2308324"/>
          </a:xfrm>
          <a:prstGeom prst="rect">
            <a:avLst/>
          </a:prstGeom>
        </p:spPr>
        <p:txBody>
          <a:bodyPr wrap="square">
            <a:spAutoFit/>
          </a:bodyPr>
          <a:lstStyle/>
          <a:p>
            <a:pPr algn="just">
              <a:spcAft>
                <a:spcPts val="0"/>
              </a:spcAft>
            </a:pPr>
            <a:r>
              <a:rPr lang="en-US" altLang="zh-CN" kern="100" dirty="0">
                <a:latin typeface="宋体" panose="02010600030101010101" pitchFamily="2" charset="-122"/>
                <a:ea typeface="宋体" panose="02010600030101010101" pitchFamily="2" charset="-122"/>
                <a:cs typeface="宋体" panose="02010600030101010101" pitchFamily="2" charset="-122"/>
              </a:rPr>
              <a:t> </a:t>
            </a:r>
            <a:r>
              <a:rPr lang="en-US" altLang="zh-CN" sz="2400" kern="100" dirty="0">
                <a:latin typeface="宋体" panose="02010600030101010101" pitchFamily="2" charset="-122"/>
                <a:ea typeface="宋体" panose="02010600030101010101" pitchFamily="2" charset="-122"/>
                <a:cs typeface="宋体" panose="02010600030101010101" pitchFamily="2" charset="-122"/>
              </a:rPr>
              <a:t>9</a:t>
            </a:r>
            <a:r>
              <a:rPr lang="zh-CN" altLang="zh-CN" sz="2400" kern="100" dirty="0">
                <a:latin typeface="Calibri" panose="020F0502020204030204" pitchFamily="34" charset="0"/>
                <a:ea typeface="宋体" panose="02010600030101010101" pitchFamily="2" charset="-122"/>
                <a:cs typeface="宋体" panose="02010600030101010101" pitchFamily="2" charset="-122"/>
              </a:rPr>
              <a:t>、</a:t>
            </a:r>
            <a:r>
              <a:rPr lang="en-US" altLang="zh-CN" sz="2400" kern="100" dirty="0">
                <a:latin typeface="Calibri" panose="020F0502020204030204" pitchFamily="34" charset="0"/>
                <a:ea typeface="宋体" panose="02010600030101010101" pitchFamily="2" charset="-122"/>
                <a:cs typeface="宋体" panose="02010600030101010101" pitchFamily="2" charset="-122"/>
              </a:rPr>
              <a:t>QDIM</a:t>
            </a:r>
            <a:r>
              <a:rPr lang="zh-CN" altLang="zh-CN" sz="2400" kern="100" dirty="0">
                <a:latin typeface="Calibri" panose="020F0502020204030204" pitchFamily="34" charset="0"/>
                <a:ea typeface="宋体" panose="02010600030101010101" pitchFamily="2" charset="-122"/>
                <a:cs typeface="宋体" panose="02010600030101010101" pitchFamily="2" charset="-122"/>
              </a:rPr>
              <a:t>（</a:t>
            </a:r>
            <a:r>
              <a:rPr lang="en-US" altLang="zh-CN" sz="2400" kern="100" dirty="0">
                <a:latin typeface="Calibri" panose="020F0502020204030204" pitchFamily="34" charset="0"/>
                <a:ea typeface="宋体" panose="02010600030101010101" pitchFamily="2" charset="-122"/>
                <a:cs typeface="宋体" panose="02010600030101010101" pitchFamily="2" charset="-122"/>
              </a:rPr>
              <a:t>Dim Quick</a:t>
            </a:r>
            <a:r>
              <a:rPr lang="zh-CN" altLang="zh-CN" sz="2400" kern="100" dirty="0">
                <a:latin typeface="Calibri" panose="020F0502020204030204" pitchFamily="34" charset="0"/>
                <a:ea typeface="宋体" panose="02010600030101010101" pitchFamily="2" charset="-122"/>
                <a:cs typeface="宋体" panose="02010600030101010101" pitchFamily="2" charset="-122"/>
              </a:rPr>
              <a:t>）快速标注</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快速标注是指可以通过一次选择多个图形对象标注，这是非常快速有效的方法，尤其是针对基线标注、连续标注以及标注一系列圆或者圆弧的直径、半径、圆点等。</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7-36</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所示，均为快速标注的结果。</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3728" y="2722633"/>
            <a:ext cx="5904656" cy="3783354"/>
          </a:xfrm>
          <a:prstGeom prst="rect">
            <a:avLst/>
          </a:prstGeom>
        </p:spPr>
      </p:pic>
    </p:spTree>
    <p:extLst>
      <p:ext uri="{BB962C8B-B14F-4D97-AF65-F5344CB8AC3E}">
        <p14:creationId xmlns:p14="http://schemas.microsoft.com/office/powerpoint/2010/main" val="32971655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67656" y="612544"/>
            <a:ext cx="7344816" cy="1569660"/>
          </a:xfrm>
          <a:prstGeom prst="rect">
            <a:avLst/>
          </a:prstGeom>
          <a:noFill/>
        </p:spPr>
        <p:txBody>
          <a:bodyPr wrap="square" rtlCol="0">
            <a:spAutoFit/>
          </a:bodyPr>
          <a:lstStyle/>
          <a:p>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）进行标注时，将相对应的标注样式置为当前，然后执行命令“</a:t>
            </a:r>
            <a:r>
              <a:rPr lang="en-US" altLang="zh-CN" sz="2400" dirty="0" err="1">
                <a:latin typeface="宋体" pitchFamily="2" charset="-122"/>
                <a:ea typeface="宋体" pitchFamily="2" charset="-122"/>
              </a:rPr>
              <a:t>Qdim</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或</a:t>
            </a:r>
            <a:r>
              <a:rPr lang="zh-CN" altLang="en-US" sz="2400" dirty="0" smtClean="0">
                <a:latin typeface="宋体" pitchFamily="2" charset="-122"/>
                <a:ea typeface="宋体" pitchFamily="2" charset="-122"/>
              </a:rPr>
              <a:t>单击    </a:t>
            </a:r>
            <a:r>
              <a:rPr lang="zh-CN" altLang="en-US" sz="2400" dirty="0">
                <a:latin typeface="宋体" pitchFamily="2" charset="-122"/>
                <a:ea typeface="宋体" pitchFamily="2" charset="-122"/>
              </a:rPr>
              <a:t>快速标注。</a:t>
            </a:r>
          </a:p>
          <a:p>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）选择需要快速标注的图形对象，通常使用单选、窗口、交叉窗 口或者栅栏选择</a:t>
            </a:r>
            <a:r>
              <a:rPr lang="zh-CN" altLang="en-US" sz="2400" dirty="0" smtClean="0">
                <a:latin typeface="宋体" pitchFamily="2" charset="-122"/>
                <a:ea typeface="宋体" pitchFamily="2" charset="-122"/>
              </a:rPr>
              <a:t>，确定。</a:t>
            </a:r>
            <a:endParaRPr lang="zh-CN" altLang="en-US" sz="2400" dirty="0">
              <a:latin typeface="宋体" pitchFamily="2" charset="-122"/>
              <a:ea typeface="宋体" pitchFamily="2" charset="-122"/>
            </a:endParaRPr>
          </a:p>
        </p:txBody>
      </p:sp>
      <p:pic>
        <p:nvPicPr>
          <p:cNvPr id="16386"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612544"/>
            <a:ext cx="371612" cy="327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368227" y="2172505"/>
            <a:ext cx="7344816" cy="1938992"/>
          </a:xfrm>
          <a:prstGeom prst="rect">
            <a:avLst/>
          </a:prstGeom>
        </p:spPr>
        <p:txBody>
          <a:bodyPr wrap="square">
            <a:spAutoFit/>
          </a:bodyPr>
          <a:lstStyle/>
          <a:p>
            <a:pPr indent="266700" algn="just">
              <a:spcAft>
                <a:spcPts val="0"/>
              </a:spcAft>
            </a:pPr>
            <a:r>
              <a:rPr lang="zh-CN" altLang="zh-CN" kern="100" dirty="0" smtClean="0">
                <a:latin typeface="Calibri" panose="020F0502020204030204" pitchFamily="34" charset="0"/>
                <a:ea typeface="宋体" panose="02010600030101010101" pitchFamily="2" charset="-122"/>
                <a:cs typeface="宋体" panose="02010600030101010101" pitchFamily="2" charset="-122"/>
              </a:rPr>
              <a:t>（</a:t>
            </a:r>
            <a:r>
              <a:rPr lang="en-US" altLang="zh-CN" sz="2400" kern="100" dirty="0">
                <a:latin typeface="Calibri" panose="020F0502020204030204" pitchFamily="34" charset="0"/>
                <a:ea typeface="宋体" panose="02010600030101010101" pitchFamily="2" charset="-122"/>
                <a:cs typeface="宋体" panose="02010600030101010101" pitchFamily="2" charset="-122"/>
              </a:rPr>
              <a:t>3</a:t>
            </a:r>
            <a:r>
              <a:rPr lang="zh-CN" altLang="zh-CN" sz="2400" kern="100" dirty="0">
                <a:latin typeface="Calibri" panose="020F0502020204030204" pitchFamily="34" charset="0"/>
                <a:ea typeface="宋体" panose="02010600030101010101" pitchFamily="2" charset="-122"/>
                <a:cs typeface="宋体" panose="02010600030101010101" pitchFamily="2" charset="-122"/>
              </a:rPr>
              <a:t>）选择需要标注的项目，在命令提示行有连续</a:t>
            </a:r>
            <a:r>
              <a:rPr lang="en-US" altLang="zh-CN" sz="2400" kern="100" dirty="0">
                <a:latin typeface="Calibri" panose="020F0502020204030204" pitchFamily="34" charset="0"/>
                <a:ea typeface="宋体" panose="02010600030101010101" pitchFamily="2" charset="-122"/>
                <a:cs typeface="宋体" panose="02010600030101010101" pitchFamily="2" charset="-122"/>
              </a:rPr>
              <a:t>(C)/</a:t>
            </a:r>
            <a:r>
              <a:rPr lang="zh-CN" altLang="zh-CN" sz="2400" kern="100" dirty="0">
                <a:latin typeface="Calibri" panose="020F0502020204030204" pitchFamily="34" charset="0"/>
                <a:ea typeface="宋体" panose="02010600030101010101" pitchFamily="2" charset="-122"/>
                <a:cs typeface="宋体" panose="02010600030101010101" pitchFamily="2" charset="-122"/>
              </a:rPr>
              <a:t>并列</a:t>
            </a:r>
            <a:r>
              <a:rPr lang="en-US" altLang="zh-CN" sz="2400" kern="100" dirty="0">
                <a:latin typeface="Calibri" panose="020F0502020204030204" pitchFamily="34" charset="0"/>
                <a:ea typeface="宋体" panose="02010600030101010101" pitchFamily="2" charset="-122"/>
                <a:cs typeface="宋体" panose="02010600030101010101" pitchFamily="2" charset="-122"/>
              </a:rPr>
              <a:t>(S)/</a:t>
            </a:r>
            <a:r>
              <a:rPr lang="zh-CN" altLang="zh-CN" sz="2400" kern="100" dirty="0">
                <a:latin typeface="Calibri" panose="020F0502020204030204" pitchFamily="34" charset="0"/>
                <a:ea typeface="宋体" panose="02010600030101010101" pitchFamily="2" charset="-122"/>
                <a:cs typeface="宋体" panose="02010600030101010101" pitchFamily="2" charset="-122"/>
              </a:rPr>
              <a:t>基线</a:t>
            </a:r>
            <a:r>
              <a:rPr lang="en-US" altLang="zh-CN" sz="2400" kern="100" dirty="0">
                <a:latin typeface="Calibri" panose="020F0502020204030204" pitchFamily="34" charset="0"/>
                <a:ea typeface="宋体" panose="02010600030101010101" pitchFamily="2" charset="-122"/>
                <a:cs typeface="宋体" panose="02010600030101010101" pitchFamily="2" charset="-122"/>
              </a:rPr>
              <a:t>(B)/</a:t>
            </a:r>
            <a:r>
              <a:rPr lang="zh-CN" altLang="zh-CN" sz="2400" kern="100" dirty="0">
                <a:latin typeface="Calibri" panose="020F0502020204030204" pitchFamily="34" charset="0"/>
                <a:ea typeface="宋体" panose="02010600030101010101" pitchFamily="2" charset="-122"/>
                <a:cs typeface="宋体" panose="02010600030101010101" pitchFamily="2" charset="-122"/>
              </a:rPr>
              <a:t>坐标</a:t>
            </a:r>
            <a:r>
              <a:rPr lang="en-US" altLang="zh-CN" sz="2400" kern="100" dirty="0">
                <a:latin typeface="Calibri" panose="020F0502020204030204" pitchFamily="34" charset="0"/>
                <a:ea typeface="宋体" panose="02010600030101010101" pitchFamily="2" charset="-122"/>
                <a:cs typeface="宋体" panose="02010600030101010101" pitchFamily="2" charset="-122"/>
              </a:rPr>
              <a:t>(O)/</a:t>
            </a:r>
            <a:r>
              <a:rPr lang="zh-CN" altLang="zh-CN" sz="2400" kern="100" dirty="0">
                <a:latin typeface="Calibri" panose="020F0502020204030204" pitchFamily="34" charset="0"/>
                <a:ea typeface="宋体" panose="02010600030101010101" pitchFamily="2" charset="-122"/>
                <a:cs typeface="宋体" panose="02010600030101010101" pitchFamily="2" charset="-122"/>
              </a:rPr>
              <a:t>半径</a:t>
            </a:r>
            <a:r>
              <a:rPr lang="en-US" altLang="zh-CN" sz="2400" kern="100" dirty="0">
                <a:latin typeface="Calibri" panose="020F0502020204030204" pitchFamily="34" charset="0"/>
                <a:ea typeface="宋体" panose="02010600030101010101" pitchFamily="2" charset="-122"/>
                <a:cs typeface="宋体" panose="02010600030101010101" pitchFamily="2" charset="-122"/>
              </a:rPr>
              <a:t>(R)/</a:t>
            </a:r>
            <a:r>
              <a:rPr lang="zh-CN" altLang="zh-CN" sz="2400" kern="100" dirty="0">
                <a:latin typeface="Calibri" panose="020F0502020204030204" pitchFamily="34" charset="0"/>
                <a:ea typeface="宋体" panose="02010600030101010101" pitchFamily="2" charset="-122"/>
                <a:cs typeface="宋体" panose="02010600030101010101" pitchFamily="2" charset="-122"/>
              </a:rPr>
              <a:t>直径</a:t>
            </a:r>
            <a:r>
              <a:rPr lang="en-US" altLang="zh-CN" sz="2400" kern="100" dirty="0">
                <a:latin typeface="Calibri" panose="020F0502020204030204" pitchFamily="34" charset="0"/>
                <a:ea typeface="宋体" panose="02010600030101010101" pitchFamily="2" charset="-122"/>
                <a:cs typeface="宋体" panose="02010600030101010101" pitchFamily="2" charset="-122"/>
              </a:rPr>
              <a:t>(D)/</a:t>
            </a:r>
            <a:r>
              <a:rPr lang="zh-CN" altLang="zh-CN" sz="2400" kern="100" dirty="0">
                <a:latin typeface="Calibri" panose="020F0502020204030204" pitchFamily="34" charset="0"/>
                <a:ea typeface="宋体" panose="02010600030101010101" pitchFamily="2" charset="-122"/>
                <a:cs typeface="宋体" panose="02010600030101010101" pitchFamily="2" charset="-122"/>
              </a:rPr>
              <a:t>基准点</a:t>
            </a:r>
            <a:r>
              <a:rPr lang="en-US" altLang="zh-CN" sz="2400" kern="100" dirty="0">
                <a:latin typeface="Calibri" panose="020F0502020204030204" pitchFamily="34" charset="0"/>
                <a:ea typeface="宋体" panose="02010600030101010101" pitchFamily="2" charset="-122"/>
                <a:cs typeface="宋体" panose="02010600030101010101" pitchFamily="2" charset="-122"/>
              </a:rPr>
              <a:t>(P)/</a:t>
            </a:r>
            <a:r>
              <a:rPr lang="zh-CN" altLang="zh-CN" sz="2400" kern="100" dirty="0">
                <a:latin typeface="Calibri" panose="020F0502020204030204" pitchFamily="34" charset="0"/>
                <a:ea typeface="宋体" panose="02010600030101010101" pitchFamily="2" charset="-122"/>
                <a:cs typeface="宋体" panose="02010600030101010101" pitchFamily="2" charset="-122"/>
              </a:rPr>
              <a:t>编辑</a:t>
            </a:r>
            <a:r>
              <a:rPr lang="en-US" altLang="zh-CN" sz="2400" kern="100" dirty="0">
                <a:latin typeface="Calibri" panose="020F0502020204030204" pitchFamily="34" charset="0"/>
                <a:ea typeface="宋体" panose="02010600030101010101" pitchFamily="2" charset="-122"/>
                <a:cs typeface="宋体" panose="02010600030101010101" pitchFamily="2" charset="-122"/>
              </a:rPr>
              <a:t>(E)/</a:t>
            </a:r>
            <a:r>
              <a:rPr lang="zh-CN" altLang="zh-CN" sz="2400" kern="100" dirty="0">
                <a:latin typeface="Calibri" panose="020F0502020204030204" pitchFamily="34" charset="0"/>
                <a:ea typeface="宋体" panose="02010600030101010101" pitchFamily="2" charset="-122"/>
                <a:cs typeface="宋体" panose="02010600030101010101" pitchFamily="2" charset="-122"/>
              </a:rPr>
              <a:t>设置</a:t>
            </a:r>
            <a:r>
              <a:rPr lang="en-US" altLang="zh-CN" sz="2400" kern="100" dirty="0">
                <a:latin typeface="Calibri" panose="020F0502020204030204" pitchFamily="34" charset="0"/>
                <a:ea typeface="宋体" panose="02010600030101010101" pitchFamily="2" charset="-122"/>
                <a:cs typeface="宋体" panose="02010600030101010101" pitchFamily="2" charset="-122"/>
              </a:rPr>
              <a:t>(T)</a:t>
            </a:r>
            <a:r>
              <a:rPr lang="zh-CN" altLang="zh-CN" sz="2400" kern="100" dirty="0">
                <a:latin typeface="Calibri" panose="020F0502020204030204" pitchFamily="34" charset="0"/>
                <a:ea typeface="宋体" panose="02010600030101010101" pitchFamily="2" charset="-122"/>
                <a:cs typeface="宋体" panose="02010600030101010101" pitchFamily="2" charset="-122"/>
              </a:rPr>
              <a:t>等项目，输入需要选择项目的首字母。</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a:t>
            </a:r>
            <a:r>
              <a:rPr lang="en-US" altLang="zh-CN" sz="2400" kern="100" dirty="0">
                <a:latin typeface="Calibri" panose="020F0502020204030204" pitchFamily="34" charset="0"/>
                <a:ea typeface="宋体" panose="02010600030101010101" pitchFamily="2" charset="-122"/>
                <a:cs typeface="宋体" panose="02010600030101010101" pitchFamily="2" charset="-122"/>
              </a:rPr>
              <a:t>4</a:t>
            </a:r>
            <a:r>
              <a:rPr lang="zh-CN" altLang="zh-CN" sz="2400" kern="100" dirty="0">
                <a:latin typeface="Calibri" panose="020F0502020204030204" pitchFamily="34" charset="0"/>
                <a:ea typeface="宋体" panose="02010600030101010101" pitchFamily="2" charset="-122"/>
                <a:cs typeface="宋体" panose="02010600030101010101" pitchFamily="2" charset="-122"/>
              </a:rPr>
              <a:t>）指定尺寸线的位置。</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749"/>
          <p:cNvSpPr>
            <a:spLocks noChangeArrowheads="1"/>
          </p:cNvSpPr>
          <p:nvPr/>
        </p:nvSpPr>
        <p:spPr bwMode="auto">
          <a:xfrm>
            <a:off x="1403648" y="4581128"/>
            <a:ext cx="7200800" cy="792088"/>
          </a:xfrm>
          <a:prstGeom prst="rect">
            <a:avLst/>
          </a:prstGeom>
          <a:solidFill>
            <a:srgbClr val="FFFFFF"/>
          </a:solidFill>
          <a:ln w="9525">
            <a:solidFill>
              <a:srgbClr val="000000"/>
            </a:solidFill>
            <a:miter lim="800000"/>
            <a:headEnd/>
            <a:tailEnd/>
          </a:ln>
          <a:effectLst>
            <a:outerShdw dist="107763" dir="18900000" algn="ctr" rotWithShape="0">
              <a:srgbClr val="808080">
                <a:alpha val="50000"/>
              </a:srgbClr>
            </a:outerShdw>
          </a:effec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等线" panose="02010600030101010101" pitchFamily="2" charset="-122"/>
                <a:ea typeface="等线" panose="02010600030101010101" pitchFamily="2" charset="-122"/>
              </a:rPr>
              <a:t>创建系列基线或连续标注，或者为一系列圆或圆弧创建标注时，此命令特别有用。</a:t>
            </a:r>
            <a:endParaRPr kumimoji="0" lang="zh-CN" altLang="en-US" sz="2400" b="0" i="0" u="none" strike="noStrike" cap="none" normalizeH="0" baseline="0" dirty="0" smtClean="0">
              <a:ln>
                <a:noFill/>
              </a:ln>
              <a:solidFill>
                <a:schemeClr val="tx1"/>
              </a:solidFill>
              <a:effectLst/>
              <a:latin typeface="Times New Roman" panose="02020603050405020304" pitchFamily="18" charset="0"/>
              <a:ea typeface="等线"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401864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679196"/>
            <a:ext cx="7632848" cy="4524315"/>
          </a:xfrm>
          <a:prstGeom prst="rect">
            <a:avLst/>
          </a:prstGeom>
        </p:spPr>
        <p:txBody>
          <a:bodyPr wrap="square">
            <a:spAutoFit/>
          </a:bodyPr>
          <a:lstStyle/>
          <a:p>
            <a:pPr indent="276225"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完成的标注尺寸线，有时候还需要调整相应的位置或者文字的内容等，通常情况下对于尺寸标注的组成、尺寸线、尺寸界线、文字等位置都可以通过夹点编辑来进行修改。</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7-37</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所示，通过调整夹点</a:t>
            </a:r>
            <a:r>
              <a:rPr lang="en-US" altLang="zh-CN" sz="2400" kern="100" dirty="0">
                <a:latin typeface="Calibri" panose="020F0502020204030204" pitchFamily="34" charset="0"/>
                <a:ea typeface="宋体" panose="02010600030101010101" pitchFamily="2" charset="-122"/>
                <a:cs typeface="宋体" panose="02010600030101010101" pitchFamily="2" charset="-122"/>
              </a:rPr>
              <a:t>1</a:t>
            </a:r>
            <a:r>
              <a:rPr lang="zh-CN" altLang="zh-CN" sz="2400" kern="100" dirty="0">
                <a:latin typeface="Calibri" panose="020F0502020204030204" pitchFamily="34" charset="0"/>
                <a:ea typeface="宋体" panose="02010600030101010101" pitchFamily="2" charset="-122"/>
                <a:cs typeface="宋体" panose="02010600030101010101" pitchFamily="2" charset="-122"/>
              </a:rPr>
              <a:t>和</a:t>
            </a:r>
            <a:r>
              <a:rPr lang="en-US" altLang="zh-CN" sz="2400" kern="100" dirty="0">
                <a:latin typeface="Calibri" panose="020F0502020204030204" pitchFamily="34" charset="0"/>
                <a:ea typeface="宋体" panose="02010600030101010101" pitchFamily="2" charset="-122"/>
                <a:cs typeface="宋体" panose="02010600030101010101" pitchFamily="2" charset="-122"/>
              </a:rPr>
              <a:t>5</a:t>
            </a:r>
            <a:r>
              <a:rPr lang="zh-CN" altLang="zh-CN" sz="2400" kern="100" dirty="0">
                <a:latin typeface="Calibri" panose="020F0502020204030204" pitchFamily="34" charset="0"/>
                <a:ea typeface="宋体" panose="02010600030101010101" pitchFamily="2" charset="-122"/>
                <a:cs typeface="宋体" panose="02010600030101010101" pitchFamily="2" charset="-122"/>
              </a:rPr>
              <a:t>可以调整尺寸界线的位置，尺寸界线移动了，尺寸线上的文字也是动态变化的。</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调整夹点</a:t>
            </a:r>
            <a:r>
              <a:rPr lang="en-US" altLang="zh-CN" sz="2400" kern="100" dirty="0">
                <a:latin typeface="Calibri" panose="020F0502020204030204" pitchFamily="34" charset="0"/>
                <a:ea typeface="宋体" panose="02010600030101010101" pitchFamily="2" charset="-122"/>
                <a:cs typeface="宋体" panose="02010600030101010101" pitchFamily="2" charset="-122"/>
              </a:rPr>
              <a:t>2</a:t>
            </a:r>
            <a:r>
              <a:rPr lang="zh-CN" altLang="zh-CN" sz="2400" kern="100" dirty="0">
                <a:latin typeface="Calibri" panose="020F0502020204030204" pitchFamily="34" charset="0"/>
                <a:ea typeface="宋体" panose="02010600030101010101" pitchFamily="2" charset="-122"/>
                <a:cs typeface="宋体" panose="02010600030101010101" pitchFamily="2" charset="-122"/>
              </a:rPr>
              <a:t>和</a:t>
            </a:r>
            <a:r>
              <a:rPr lang="en-US" altLang="zh-CN" sz="2400" kern="100" dirty="0">
                <a:latin typeface="Calibri" panose="020F0502020204030204" pitchFamily="34" charset="0"/>
                <a:ea typeface="宋体" panose="02010600030101010101" pitchFamily="2" charset="-122"/>
                <a:cs typeface="宋体" panose="02010600030101010101" pitchFamily="2" charset="-122"/>
              </a:rPr>
              <a:t>4</a:t>
            </a:r>
            <a:r>
              <a:rPr lang="zh-CN" altLang="zh-CN" sz="2400" kern="100" dirty="0">
                <a:latin typeface="Calibri" panose="020F0502020204030204" pitchFamily="34" charset="0"/>
                <a:ea typeface="宋体" panose="02010600030101010101" pitchFamily="2" charset="-122"/>
                <a:cs typeface="宋体" panose="02010600030101010101" pitchFamily="2" charset="-122"/>
              </a:rPr>
              <a:t>，水平方向不会发生任何变化，而垂直方向移动则尺寸线可以跟随移动位置，可以调整尺寸线的位置。</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76225"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调整夹点</a:t>
            </a:r>
            <a:r>
              <a:rPr lang="en-US" altLang="zh-CN" sz="2400" kern="100" dirty="0">
                <a:latin typeface="Calibri" panose="020F0502020204030204" pitchFamily="34" charset="0"/>
                <a:ea typeface="宋体" panose="02010600030101010101" pitchFamily="2" charset="-122"/>
                <a:cs typeface="宋体" panose="02010600030101010101" pitchFamily="2" charset="-122"/>
              </a:rPr>
              <a:t>3</a:t>
            </a:r>
            <a:r>
              <a:rPr lang="zh-CN" altLang="zh-CN" sz="2400" kern="100" dirty="0">
                <a:latin typeface="Calibri" panose="020F0502020204030204" pitchFamily="34" charset="0"/>
                <a:ea typeface="宋体" panose="02010600030101010101" pitchFamily="2" charset="-122"/>
                <a:cs typeface="宋体" panose="02010600030101010101" pitchFamily="2" charset="-122"/>
              </a:rPr>
              <a:t>，可以任意调整文字的位置，注意不要受对象捕捉的影响。 </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5379363"/>
            <a:ext cx="3672408" cy="1272457"/>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5402183"/>
            <a:ext cx="2090970" cy="1092298"/>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4288" y="5402183"/>
            <a:ext cx="1989674" cy="998769"/>
          </a:xfrm>
          <a:prstGeom prst="rect">
            <a:avLst/>
          </a:prstGeom>
        </p:spPr>
      </p:pic>
      <p:sp>
        <p:nvSpPr>
          <p:cNvPr id="2" name="矩形 1"/>
          <p:cNvSpPr/>
          <p:nvPr/>
        </p:nvSpPr>
        <p:spPr>
          <a:xfrm>
            <a:off x="1187624" y="35884"/>
            <a:ext cx="4804520" cy="584775"/>
          </a:xfrm>
          <a:prstGeom prst="rect">
            <a:avLst/>
          </a:prstGeom>
        </p:spPr>
        <p:txBody>
          <a:bodyPr wrap="none">
            <a:spAutoFit/>
          </a:bodyPr>
          <a:lstStyle/>
          <a:p>
            <a:r>
              <a:rPr lang="en-US" altLang="zh-CN" sz="3200" kern="100" dirty="0">
                <a:latin typeface="Calibri" panose="020F0502020204030204" pitchFamily="34" charset="0"/>
                <a:ea typeface="宋体" panose="02010600030101010101" pitchFamily="2" charset="-122"/>
                <a:cs typeface="Times New Roman" panose="02020603050405020304" pitchFamily="18" charset="0"/>
              </a:rPr>
              <a:t>7.2.4 </a:t>
            </a:r>
            <a:r>
              <a:rPr lang="zh-CN" altLang="zh-CN" sz="3200" kern="100" dirty="0">
                <a:latin typeface="Calibri" panose="020F0502020204030204" pitchFamily="34" charset="0"/>
                <a:ea typeface="宋体" panose="02010600030101010101" pitchFamily="2" charset="-122"/>
                <a:cs typeface="Times New Roman" panose="02020603050405020304" pitchFamily="18" charset="0"/>
              </a:rPr>
              <a:t>尺寸标注的编辑修改</a:t>
            </a:r>
            <a:endParaRPr lang="zh-CN" altLang="en-US" sz="3200" dirty="0"/>
          </a:p>
        </p:txBody>
      </p:sp>
    </p:spTree>
    <p:extLst>
      <p:ext uri="{BB962C8B-B14F-4D97-AF65-F5344CB8AC3E}">
        <p14:creationId xmlns:p14="http://schemas.microsoft.com/office/powerpoint/2010/main" val="298950353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43608" y="548680"/>
            <a:ext cx="7272808" cy="2308324"/>
          </a:xfrm>
          <a:prstGeom prst="rect">
            <a:avLst/>
          </a:prstGeom>
        </p:spPr>
        <p:txBody>
          <a:bodyPr wrap="square">
            <a:spAutoFit/>
          </a:bodyPr>
          <a:lstStyle/>
          <a:p>
            <a:pPr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而如果要调整尺寸线上面的文字的内容，可以有两种方法，一是双击尺寸标注。</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r>
              <a:rPr lang="zh-CN" altLang="zh-CN" sz="2400" kern="100" dirty="0">
                <a:ea typeface="宋体" panose="02010600030101010101" pitchFamily="2" charset="-122"/>
                <a:cs typeface="宋体" panose="02010600030101010101" pitchFamily="2" charset="-122"/>
              </a:rPr>
              <a:t>另一种方法是执行“</a:t>
            </a:r>
            <a:r>
              <a:rPr lang="en-US" altLang="zh-CN" sz="2400" kern="100" dirty="0">
                <a:ea typeface="宋体" panose="02010600030101010101" pitchFamily="2" charset="-122"/>
                <a:cs typeface="宋体" panose="02010600030101010101" pitchFamily="2" charset="-122"/>
              </a:rPr>
              <a:t>ED</a:t>
            </a:r>
            <a:r>
              <a:rPr lang="zh-CN" altLang="zh-CN" sz="2400" kern="100" dirty="0">
                <a:ea typeface="宋体" panose="02010600030101010101" pitchFamily="2" charset="-122"/>
                <a:cs typeface="宋体" panose="02010600030101010101" pitchFamily="2" charset="-122"/>
              </a:rPr>
              <a:t>”（</a:t>
            </a:r>
            <a:r>
              <a:rPr lang="en-US" altLang="zh-CN" sz="2400" kern="100" dirty="0">
                <a:ea typeface="宋体" panose="02010600030101010101" pitchFamily="2" charset="-122"/>
                <a:cs typeface="宋体" panose="02010600030101010101" pitchFamily="2" charset="-122"/>
              </a:rPr>
              <a:t>edit</a:t>
            </a:r>
            <a:r>
              <a:rPr lang="zh-CN" altLang="zh-CN" sz="2400" kern="100" dirty="0">
                <a:ea typeface="宋体" panose="02010600030101010101" pitchFamily="2" charset="-122"/>
                <a:cs typeface="宋体" panose="02010600030101010101" pitchFamily="2" charset="-122"/>
              </a:rPr>
              <a:t>文字编辑）命令，单击文字，得到如图</a:t>
            </a:r>
            <a:r>
              <a:rPr lang="en-US" altLang="zh-CN" sz="2400" kern="100" dirty="0">
                <a:ea typeface="宋体" panose="02010600030101010101" pitchFamily="2" charset="-122"/>
                <a:cs typeface="宋体" panose="02010600030101010101" pitchFamily="2" charset="-122"/>
              </a:rPr>
              <a:t>7-38</a:t>
            </a:r>
            <a:r>
              <a:rPr lang="zh-CN" altLang="zh-CN" sz="2400" kern="100" dirty="0">
                <a:ea typeface="宋体" panose="02010600030101010101" pitchFamily="2" charset="-122"/>
                <a:cs typeface="宋体" panose="02010600030101010101" pitchFamily="2" charset="-122"/>
              </a:rPr>
              <a:t>（</a:t>
            </a:r>
            <a:r>
              <a:rPr lang="en-US" altLang="zh-CN" sz="2400" kern="100" dirty="0">
                <a:ea typeface="宋体" panose="02010600030101010101" pitchFamily="2" charset="-122"/>
                <a:cs typeface="宋体" panose="02010600030101010101" pitchFamily="2" charset="-122"/>
              </a:rPr>
              <a:t>a</a:t>
            </a:r>
            <a:r>
              <a:rPr lang="zh-CN" altLang="zh-CN" sz="2400" kern="100" dirty="0">
                <a:ea typeface="宋体" panose="02010600030101010101" pitchFamily="2" charset="-122"/>
                <a:cs typeface="宋体" panose="02010600030101010101" pitchFamily="2" charset="-122"/>
              </a:rPr>
              <a:t>）所示。在文本框中输入需要的数值即可，同时</a:t>
            </a:r>
            <a:r>
              <a:rPr lang="en-US" altLang="zh-CN" sz="2400" kern="100" dirty="0">
                <a:ea typeface="宋体" panose="02010600030101010101" pitchFamily="2" charset="-122"/>
                <a:cs typeface="宋体" panose="02010600030101010101" pitchFamily="2" charset="-122"/>
              </a:rPr>
              <a:t>Ribbon</a:t>
            </a:r>
            <a:r>
              <a:rPr lang="zh-CN" altLang="zh-CN" sz="2400" kern="100" dirty="0">
                <a:ea typeface="宋体" panose="02010600030101010101" pitchFamily="2" charset="-122"/>
                <a:cs typeface="宋体" panose="02010600030101010101" pitchFamily="2" charset="-122"/>
              </a:rPr>
              <a:t>功能区自动打开“文字编辑器”面板，可以执</a:t>
            </a:r>
            <a:endParaRPr lang="zh-CN" altLang="en-US" sz="2400" dirty="0"/>
          </a:p>
        </p:txBody>
      </p:sp>
      <p:sp>
        <p:nvSpPr>
          <p:cNvPr id="4" name="矩形 3"/>
          <p:cNvSpPr/>
          <p:nvPr/>
        </p:nvSpPr>
        <p:spPr>
          <a:xfrm>
            <a:off x="1259632" y="3573016"/>
            <a:ext cx="7272808" cy="1200329"/>
          </a:xfrm>
          <a:prstGeom prst="rect">
            <a:avLst/>
          </a:prstGeom>
        </p:spPr>
        <p:txBody>
          <a:bodyPr wrap="square">
            <a:spAutoFit/>
          </a:bodyPr>
          <a:lstStyle/>
          <a:p>
            <a:r>
              <a:rPr lang="zh-CN" altLang="zh-CN" sz="2400" kern="100" dirty="0">
                <a:ea typeface="宋体" panose="02010600030101010101" pitchFamily="2" charset="-122"/>
                <a:cs typeface="宋体" panose="02010600030101010101" pitchFamily="2" charset="-122"/>
              </a:rPr>
              <a:t>行文字的更多编辑操作，这里更改为</a:t>
            </a:r>
            <a:r>
              <a:rPr lang="en-US" altLang="zh-CN" sz="2400" kern="100" dirty="0">
                <a:ea typeface="宋体" panose="02010600030101010101" pitchFamily="2" charset="-122"/>
                <a:cs typeface="宋体" panose="02010600030101010101" pitchFamily="2" charset="-122"/>
              </a:rPr>
              <a:t>2000</a:t>
            </a:r>
            <a:r>
              <a:rPr lang="zh-CN" altLang="zh-CN" sz="2400" kern="100" dirty="0">
                <a:ea typeface="宋体" panose="02010600030101010101" pitchFamily="2" charset="-122"/>
                <a:cs typeface="宋体" panose="02010600030101010101" pitchFamily="2" charset="-122"/>
              </a:rPr>
              <a:t>，然后在空白处单击左键，在按回车完成。尺寸线上的文字更改完成，如图</a:t>
            </a:r>
            <a:r>
              <a:rPr lang="en-US" altLang="zh-CN" sz="2400" kern="100" dirty="0">
                <a:ea typeface="宋体" panose="02010600030101010101" pitchFamily="2" charset="-122"/>
                <a:cs typeface="宋体" panose="02010600030101010101" pitchFamily="2" charset="-122"/>
              </a:rPr>
              <a:t>7-38</a:t>
            </a:r>
            <a:r>
              <a:rPr lang="zh-CN" altLang="zh-CN" sz="2400" kern="100" dirty="0">
                <a:ea typeface="宋体" panose="02010600030101010101" pitchFamily="2" charset="-122"/>
                <a:cs typeface="宋体" panose="02010600030101010101" pitchFamily="2" charset="-122"/>
              </a:rPr>
              <a:t>（</a:t>
            </a:r>
            <a:r>
              <a:rPr lang="en-US" altLang="zh-CN" sz="2400" kern="100" dirty="0">
                <a:ea typeface="宋体" panose="02010600030101010101" pitchFamily="2" charset="-122"/>
                <a:cs typeface="宋体" panose="02010600030101010101" pitchFamily="2" charset="-122"/>
              </a:rPr>
              <a:t>b</a:t>
            </a:r>
            <a:r>
              <a:rPr lang="zh-CN" altLang="zh-CN" sz="2400" kern="100" dirty="0">
                <a:ea typeface="宋体" panose="02010600030101010101" pitchFamily="2" charset="-122"/>
                <a:cs typeface="宋体" panose="02010600030101010101" pitchFamily="2" charset="-122"/>
              </a:rPr>
              <a:t>）所示。</a:t>
            </a:r>
            <a:endParaRPr lang="zh-CN" altLang="en-US" sz="2400" dirty="0"/>
          </a:p>
        </p:txBody>
      </p:sp>
    </p:spTree>
    <p:extLst>
      <p:ext uri="{BB962C8B-B14F-4D97-AF65-F5344CB8AC3E}">
        <p14:creationId xmlns:p14="http://schemas.microsoft.com/office/powerpoint/2010/main" val="13564061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图片 1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2282" y="476672"/>
            <a:ext cx="647700" cy="543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314822" y="548680"/>
            <a:ext cx="7470948" cy="2677656"/>
          </a:xfrm>
          <a:prstGeom prst="rect">
            <a:avLst/>
          </a:prstGeom>
        </p:spPr>
        <p:txBody>
          <a:bodyPr wrap="square">
            <a:spAutoFit/>
          </a:bodyPr>
          <a:lstStyle/>
          <a:p>
            <a:r>
              <a:rPr lang="zh-CN" altLang="en-US" sz="2400" dirty="0" smtClean="0">
                <a:latin typeface="宋体" pitchFamily="2" charset="-122"/>
                <a:ea typeface="宋体" pitchFamily="2" charset="-122"/>
              </a:rPr>
              <a:t>   点击     ，</a:t>
            </a:r>
            <a:r>
              <a:rPr lang="zh-CN" altLang="en-US" sz="2400" dirty="0">
                <a:latin typeface="宋体" pitchFamily="2" charset="-122"/>
                <a:ea typeface="宋体" pitchFamily="2" charset="-122"/>
              </a:rPr>
              <a:t>表示将“</a:t>
            </a:r>
            <a:r>
              <a:rPr lang="en-US" altLang="zh-CN" sz="2400" dirty="0">
                <a:latin typeface="宋体" pitchFamily="2" charset="-122"/>
                <a:ea typeface="宋体" pitchFamily="2" charset="-122"/>
              </a:rPr>
              <a:t>3.5</a:t>
            </a:r>
            <a:r>
              <a:rPr lang="zh-CN" altLang="en-US" sz="2400" dirty="0">
                <a:latin typeface="宋体" pitchFamily="2" charset="-122"/>
                <a:ea typeface="宋体" pitchFamily="2" charset="-122"/>
              </a:rPr>
              <a:t>号字”设置为默认字体，然后关闭文字样式对话框</a:t>
            </a:r>
            <a:r>
              <a:rPr lang="zh-CN" altLang="en-US" sz="2400" dirty="0" smtClean="0">
                <a:latin typeface="宋体" pitchFamily="2" charset="-122"/>
                <a:ea typeface="宋体" pitchFamily="2" charset="-122"/>
              </a:rPr>
              <a:t>。建筑制图</a:t>
            </a:r>
            <a:r>
              <a:rPr lang="zh-CN" altLang="en-US" sz="2400" dirty="0">
                <a:latin typeface="宋体" pitchFamily="2" charset="-122"/>
                <a:ea typeface="宋体" pitchFamily="2" charset="-122"/>
              </a:rPr>
              <a:t>中常用的字号还有</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号字和</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号字，因此要分别创建“</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号字”和“</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号字”</a:t>
            </a:r>
            <a:r>
              <a:rPr lang="zh-CN" altLang="en-US" dirty="0" smtClean="0"/>
              <a:t>，</a:t>
            </a:r>
            <a:r>
              <a:rPr lang="zh-CN" altLang="zh-CN" sz="2400" kern="100" dirty="0">
                <a:latin typeface="Calibri" panose="020F0502020204030204" pitchFamily="34" charset="0"/>
                <a:ea typeface="宋体" panose="02010600030101010101" pitchFamily="2" charset="-122"/>
                <a:cs typeface="宋体" panose="02010600030101010101" pitchFamily="2" charset="-122"/>
              </a:rPr>
              <a:t>其创建方法和“</a:t>
            </a:r>
            <a:r>
              <a:rPr lang="en-US" altLang="zh-CN" sz="2400" kern="100" dirty="0">
                <a:latin typeface="Calibri" panose="020F0502020204030204" pitchFamily="34" charset="0"/>
                <a:ea typeface="宋体" panose="02010600030101010101" pitchFamily="2" charset="-122"/>
                <a:cs typeface="宋体" panose="02010600030101010101" pitchFamily="2" charset="-122"/>
              </a:rPr>
              <a:t>3.5</a:t>
            </a:r>
            <a:r>
              <a:rPr lang="zh-CN" altLang="zh-CN" sz="2400" kern="100" dirty="0">
                <a:latin typeface="Calibri" panose="020F0502020204030204" pitchFamily="34" charset="0"/>
                <a:ea typeface="宋体" panose="02010600030101010101" pitchFamily="2" charset="-122"/>
                <a:cs typeface="宋体" panose="02010600030101010101" pitchFamily="2" charset="-122"/>
              </a:rPr>
              <a:t>号字”相同，只是在文字高度上不同，“</a:t>
            </a:r>
            <a:r>
              <a:rPr lang="en-US" altLang="zh-CN" sz="2400" kern="100" dirty="0">
                <a:latin typeface="Calibri" panose="020F0502020204030204" pitchFamily="34" charset="0"/>
                <a:ea typeface="宋体" panose="02010600030101010101" pitchFamily="2" charset="-122"/>
                <a:cs typeface="宋体" panose="02010600030101010101" pitchFamily="2" charset="-122"/>
              </a:rPr>
              <a:t>5</a:t>
            </a:r>
            <a:r>
              <a:rPr lang="zh-CN" altLang="zh-CN" sz="2400" kern="100" dirty="0">
                <a:latin typeface="Calibri" panose="020F0502020204030204" pitchFamily="34" charset="0"/>
                <a:ea typeface="宋体" panose="02010600030101010101" pitchFamily="2" charset="-122"/>
                <a:cs typeface="宋体" panose="02010600030101010101" pitchFamily="2" charset="-122"/>
              </a:rPr>
              <a:t>号字”设置的字高为</a:t>
            </a:r>
            <a:r>
              <a:rPr lang="en-US" altLang="zh-CN" sz="2400" kern="100" dirty="0">
                <a:latin typeface="Calibri" panose="020F0502020204030204" pitchFamily="34" charset="0"/>
                <a:ea typeface="宋体" panose="02010600030101010101" pitchFamily="2" charset="-122"/>
                <a:cs typeface="宋体" panose="02010600030101010101" pitchFamily="2" charset="-122"/>
              </a:rPr>
              <a:t>5</a:t>
            </a:r>
            <a:r>
              <a:rPr lang="zh-CN" altLang="zh-CN" sz="2400" kern="100" dirty="0">
                <a:latin typeface="Calibri" panose="020F0502020204030204" pitchFamily="34" charset="0"/>
                <a:ea typeface="宋体" panose="02010600030101010101" pitchFamily="2" charset="-122"/>
                <a:cs typeface="宋体" panose="02010600030101010101" pitchFamily="2" charset="-122"/>
              </a:rPr>
              <a:t>，“</a:t>
            </a:r>
            <a:r>
              <a:rPr lang="en-US" altLang="zh-CN" sz="2400" kern="100" dirty="0">
                <a:latin typeface="Calibri" panose="020F0502020204030204" pitchFamily="34" charset="0"/>
                <a:ea typeface="宋体" panose="02010600030101010101" pitchFamily="2" charset="-122"/>
                <a:cs typeface="宋体" panose="02010600030101010101" pitchFamily="2" charset="-122"/>
              </a:rPr>
              <a:t>7</a:t>
            </a:r>
            <a:r>
              <a:rPr lang="zh-CN" altLang="zh-CN" sz="2400" kern="100" dirty="0">
                <a:latin typeface="Calibri" panose="020F0502020204030204" pitchFamily="34" charset="0"/>
                <a:ea typeface="宋体" panose="02010600030101010101" pitchFamily="2" charset="-122"/>
                <a:cs typeface="宋体" panose="02010600030101010101" pitchFamily="2" charset="-122"/>
              </a:rPr>
              <a:t>号字”设置的字高为</a:t>
            </a:r>
            <a:r>
              <a:rPr lang="en-US" altLang="zh-CN" sz="2400" kern="100" dirty="0">
                <a:latin typeface="Calibri" panose="020F0502020204030204" pitchFamily="34" charset="0"/>
                <a:ea typeface="宋体" panose="02010600030101010101" pitchFamily="2" charset="-122"/>
                <a:cs typeface="宋体" panose="02010600030101010101" pitchFamily="2" charset="-122"/>
              </a:rPr>
              <a:t>7</a:t>
            </a:r>
            <a:r>
              <a:rPr lang="zh-CN" altLang="zh-CN" sz="2400" kern="100" dirty="0">
                <a:latin typeface="Calibri" panose="020F0502020204030204" pitchFamily="34" charset="0"/>
                <a:ea typeface="宋体" panose="02010600030101010101" pitchFamily="2" charset="-122"/>
                <a:cs typeface="宋体" panose="02010600030101010101" pitchFamily="2" charset="-122"/>
              </a:rPr>
              <a:t>，其余都保持不变。</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endParaRPr lang="zh-CN" altLang="en-US" sz="2400" dirty="0"/>
          </a:p>
        </p:txBody>
      </p:sp>
      <p:sp>
        <p:nvSpPr>
          <p:cNvPr id="8" name="矩形 7"/>
          <p:cNvSpPr/>
          <p:nvPr/>
        </p:nvSpPr>
        <p:spPr>
          <a:xfrm>
            <a:off x="1411238" y="2852936"/>
            <a:ext cx="7344816" cy="1938992"/>
          </a:xfrm>
          <a:prstGeom prst="rect">
            <a:avLst/>
          </a:prstGeom>
        </p:spPr>
        <p:txBody>
          <a:bodyPr wrap="square">
            <a:spAutoFit/>
          </a:bodyPr>
          <a:lstStyle/>
          <a:p>
            <a:pPr algn="just">
              <a:spcAft>
                <a:spcPts val="0"/>
              </a:spcAft>
            </a:pPr>
            <a:r>
              <a:rPr lang="en-US" altLang="zh-CN" sz="2400" kern="100" dirty="0">
                <a:latin typeface="宋体" panose="02010600030101010101" pitchFamily="2" charset="-122"/>
                <a:ea typeface="宋体" panose="02010600030101010101" pitchFamily="2" charset="-122"/>
                <a:cs typeface="宋体" panose="02010600030101010101" pitchFamily="2" charset="-122"/>
              </a:rPr>
              <a:t>(2) </a:t>
            </a:r>
            <a:r>
              <a:rPr lang="zh-CN" altLang="zh-CN" sz="2400" kern="100" dirty="0">
                <a:latin typeface="Calibri" panose="020F0502020204030204" pitchFamily="34" charset="0"/>
                <a:ea typeface="宋体" panose="02010600030101010101" pitchFamily="2" charset="-122"/>
                <a:cs typeface="宋体" panose="02010600030101010101" pitchFamily="2" charset="-122"/>
              </a:rPr>
              <a:t>非注释性文字的创建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在</a:t>
            </a:r>
            <a:r>
              <a:rPr lang="en-US" altLang="zh-CN" sz="2400" kern="100" dirty="0">
                <a:latin typeface="Calibri" panose="020F0502020204030204" pitchFamily="34" charset="0"/>
                <a:ea typeface="宋体" panose="02010600030101010101" pitchFamily="2" charset="-122"/>
                <a:cs typeface="宋体" panose="02010600030101010101" pitchFamily="2" charset="-122"/>
              </a:rPr>
              <a:t>AutoCAD 2016</a:t>
            </a:r>
            <a:r>
              <a:rPr lang="zh-CN" altLang="zh-CN" sz="2400" kern="100" dirty="0">
                <a:latin typeface="Calibri" panose="020F0502020204030204" pitchFamily="34" charset="0"/>
                <a:ea typeface="宋体" panose="02010600030101010101" pitchFamily="2" charset="-122"/>
                <a:cs typeface="宋体" panose="02010600030101010101" pitchFamily="2" charset="-122"/>
              </a:rPr>
              <a:t>中，不是所有文字都使用注释性，有些文字需要使用非注释性，例如某建筑墙体上面的装饰性文字，这些文字与建筑是一体的，其大小的改变随建筑整体的缩放而改变</a:t>
            </a:r>
            <a:r>
              <a:rPr lang="zh-CN" altLang="zh-CN" kern="100" dirty="0">
                <a:latin typeface="Calibri" panose="020F0502020204030204" pitchFamily="34" charset="0"/>
                <a:ea typeface="宋体" panose="02010600030101010101" pitchFamily="2" charset="-122"/>
                <a:cs typeface="宋体" panose="02010600030101010101" pitchFamily="2" charset="-122"/>
              </a:rPr>
              <a:t>。</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p:nvPr/>
        </p:nvSpPr>
        <p:spPr>
          <a:xfrm>
            <a:off x="1411238" y="4791928"/>
            <a:ext cx="7344816" cy="1200329"/>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其创建方法如下：</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zh-CN" sz="2400" kern="100" dirty="0">
                <a:latin typeface="Calibri" panose="020F0502020204030204" pitchFamily="34" charset="0"/>
                <a:ea typeface="宋体" panose="02010600030101010101" pitchFamily="2" charset="-122"/>
                <a:cs typeface="宋体" panose="02010600030101010101" pitchFamily="2" charset="-122"/>
              </a:rPr>
              <a:t>执行“</a:t>
            </a:r>
            <a:r>
              <a:rPr lang="en-US" altLang="zh-CN" sz="2400" kern="100" dirty="0">
                <a:latin typeface="Calibri" panose="020F0502020204030204" pitchFamily="34" charset="0"/>
                <a:ea typeface="宋体" panose="02010600030101010101" pitchFamily="2" charset="-122"/>
                <a:cs typeface="宋体" panose="02010600030101010101" pitchFamily="2" charset="-122"/>
              </a:rPr>
              <a:t>ST</a:t>
            </a:r>
            <a:r>
              <a:rPr lang="zh-CN" altLang="zh-CN" sz="2400" kern="100" dirty="0">
                <a:latin typeface="Calibri" panose="020F0502020204030204" pitchFamily="34" charset="0"/>
                <a:ea typeface="宋体" panose="02010600030101010101" pitchFamily="2" charset="-122"/>
                <a:cs typeface="宋体" panose="02010600030101010101" pitchFamily="2" charset="-122"/>
              </a:rPr>
              <a:t>”文字样式命令，弹出“文字样式”对话框，如图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7-4</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6655818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7006" y="25121"/>
            <a:ext cx="6696744" cy="584775"/>
          </a:xfrm>
          <a:prstGeom prst="rect">
            <a:avLst/>
          </a:prstGeom>
        </p:spPr>
        <p:txBody>
          <a:bodyPr wrap="square">
            <a:spAutoFit/>
          </a:bodyPr>
          <a:lstStyle/>
          <a:p>
            <a:r>
              <a:rPr lang="en-US" altLang="zh-CN" sz="3200" kern="100" dirty="0">
                <a:latin typeface="Calibri" panose="020F0502020204030204" pitchFamily="34" charset="0"/>
                <a:ea typeface="宋体" panose="02010600030101010101" pitchFamily="2" charset="-122"/>
                <a:cs typeface="Times New Roman" panose="02020603050405020304" pitchFamily="18" charset="0"/>
              </a:rPr>
              <a:t>7.2.5 </a:t>
            </a:r>
            <a:r>
              <a:rPr lang="zh-CN" altLang="zh-CN" sz="3200" kern="100" dirty="0">
                <a:latin typeface="Calibri" panose="020F0502020204030204" pitchFamily="34" charset="0"/>
                <a:ea typeface="宋体" panose="02010600030101010101" pitchFamily="2" charset="-122"/>
                <a:cs typeface="Times New Roman" panose="02020603050405020304" pitchFamily="18" charset="0"/>
              </a:rPr>
              <a:t>尺寸标注在实例中具体使用</a:t>
            </a:r>
            <a:endParaRPr lang="zh-CN" altLang="en-US" sz="3200" dirty="0"/>
          </a:p>
        </p:txBody>
      </p:sp>
      <p:sp>
        <p:nvSpPr>
          <p:cNvPr id="3" name="矩形 2"/>
          <p:cNvSpPr/>
          <p:nvPr/>
        </p:nvSpPr>
        <p:spPr>
          <a:xfrm>
            <a:off x="1071311" y="639279"/>
            <a:ext cx="7272808" cy="1938992"/>
          </a:xfrm>
          <a:prstGeom prst="rect">
            <a:avLst/>
          </a:prstGeom>
        </p:spPr>
        <p:txBody>
          <a:bodyPr wrap="square">
            <a:spAutoFit/>
          </a:bodyPr>
          <a:lstStyle/>
          <a:p>
            <a:pPr algn="just">
              <a:spcAft>
                <a:spcPts val="0"/>
              </a:spcAft>
            </a:pPr>
            <a:r>
              <a:rPr lang="en-US" altLang="zh-CN" sz="2400"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本</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小节来学习一下尺寸标注的具体使用方法，以第三章已经讲解并制作出的平面图和立面图为例进行讲解</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a:t>
            </a:r>
            <a:endParaRPr lang="en-US" altLang="zh-CN" sz="2400" kern="100" dirty="0" smtClean="0">
              <a:latin typeface="Calibri" panose="020F0502020204030204" pitchFamily="34" charset="0"/>
              <a:ea typeface="宋体" panose="02010600030101010101" pitchFamily="2" charset="-122"/>
              <a:cs typeface="Times New Roman" panose="02020603050405020304" pitchFamily="18" charset="0"/>
            </a:endParaRPr>
          </a:p>
          <a:p>
            <a:pPr lvl="0" algn="just" fontAlgn="base">
              <a:spcAft>
                <a:spcPts val="0"/>
              </a:spcAft>
            </a:pPr>
            <a:r>
              <a:rPr lang="zh-CN" altLang="en-US" sz="2400" kern="100" dirty="0" smtClean="0">
                <a:latin typeface="Calibri" panose="020F0502020204030204" pitchFamily="34" charset="0"/>
                <a:ea typeface="宋体" panose="02010600030101010101" pitchFamily="2" charset="-122"/>
                <a:cs typeface="Times New Roman" panose="02020603050405020304" pitchFamily="18" charset="0"/>
              </a:rPr>
              <a:t> 一 、</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雅</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间平面图的标注</a:t>
            </a:r>
          </a:p>
          <a:p>
            <a:pPr algn="just">
              <a:spcAft>
                <a:spcPts val="0"/>
              </a:spcAft>
            </a:pP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绘制如图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7-39</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所示雅间平面图的标注：</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2617171"/>
            <a:ext cx="5040560" cy="4077150"/>
          </a:xfrm>
          <a:prstGeom prst="rect">
            <a:avLst/>
          </a:prstGeom>
        </p:spPr>
      </p:pic>
      <p:sp>
        <p:nvSpPr>
          <p:cNvPr id="5" name="矩形 4"/>
          <p:cNvSpPr/>
          <p:nvPr/>
        </p:nvSpPr>
        <p:spPr>
          <a:xfrm>
            <a:off x="6228184" y="6324989"/>
            <a:ext cx="2736647"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 图</a:t>
            </a:r>
            <a:r>
              <a:rPr lang="en-US" altLang="zh-CN" kern="100" dirty="0">
                <a:latin typeface="Calibri" panose="020F0502020204030204" pitchFamily="34" charset="0"/>
                <a:ea typeface="宋体" panose="02010600030101010101" pitchFamily="2" charset="-122"/>
                <a:cs typeface="宋体" panose="02010600030101010101" pitchFamily="2" charset="-122"/>
              </a:rPr>
              <a:t>7-39</a:t>
            </a:r>
            <a:r>
              <a:rPr lang="zh-CN" altLang="zh-CN" kern="100" dirty="0">
                <a:latin typeface="Calibri" panose="020F0502020204030204" pitchFamily="34" charset="0"/>
                <a:ea typeface="宋体" panose="02010600030101010101" pitchFamily="2" charset="-122"/>
                <a:cs typeface="宋体" panose="02010600030101010101" pitchFamily="2" charset="-122"/>
              </a:rPr>
              <a:t>雅间平面图的标注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3587554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476672"/>
            <a:ext cx="5904656" cy="461665"/>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具体绘制步骤如下：</a:t>
            </a:r>
          </a:p>
        </p:txBody>
      </p:sp>
      <p:sp>
        <p:nvSpPr>
          <p:cNvPr id="3" name="矩形 2"/>
          <p:cNvSpPr/>
          <p:nvPr/>
        </p:nvSpPr>
        <p:spPr>
          <a:xfrm>
            <a:off x="1115616" y="980728"/>
            <a:ext cx="7464036" cy="1569660"/>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第一步：打开雅间平面图，为了标注的美观，首先为标注作辅助线，将墙线的辅助线分别向外偏移</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800</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，再将偏移出来的线分别向外偏移</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500</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，再将左右两边的线向外进行偏移</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500</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，如图</a:t>
            </a:r>
            <a:r>
              <a:rPr lang="en-US" altLang="zh-CN" sz="2400" kern="100" dirty="0">
                <a:latin typeface="宋体" panose="02010600030101010101" pitchFamily="2" charset="-122"/>
                <a:ea typeface="宋体" panose="02010600030101010101" pitchFamily="2" charset="-122"/>
                <a:cs typeface="宋体" panose="02010600030101010101" pitchFamily="2" charset="-122"/>
              </a:rPr>
              <a:t>7-40</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2708920"/>
            <a:ext cx="4724400" cy="3829050"/>
          </a:xfrm>
          <a:prstGeom prst="rect">
            <a:avLst/>
          </a:prstGeom>
        </p:spPr>
      </p:pic>
      <p:sp>
        <p:nvSpPr>
          <p:cNvPr id="5" name="矩形 4"/>
          <p:cNvSpPr/>
          <p:nvPr/>
        </p:nvSpPr>
        <p:spPr>
          <a:xfrm>
            <a:off x="6056040" y="5949280"/>
            <a:ext cx="2683748"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7-40</a:t>
            </a:r>
            <a:r>
              <a:rPr lang="zh-CN" altLang="zh-CN" kern="100" dirty="0">
                <a:latin typeface="Calibri" panose="020F0502020204030204" pitchFamily="34" charset="0"/>
                <a:ea typeface="宋体" panose="02010600030101010101" pitchFamily="2" charset="-122"/>
                <a:cs typeface="宋体" panose="02010600030101010101" pitchFamily="2" charset="-122"/>
              </a:rPr>
              <a:t>绘制标注辅助线</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1620290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476672"/>
            <a:ext cx="7272808" cy="830997"/>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第二步：</a:t>
            </a:r>
            <a:r>
              <a:rPr lang="zh-CN" altLang="zh-CN" sz="2400" kern="100" dirty="0">
                <a:latin typeface="Calibri" panose="020F0502020204030204" pitchFamily="34" charset="0"/>
                <a:ea typeface="宋体" panose="02010600030101010101" pitchFamily="2" charset="-122"/>
                <a:cs typeface="宋体" panose="02010600030101010101" pitchFamily="2" charset="-122"/>
              </a:rPr>
              <a:t>执行“</a:t>
            </a:r>
            <a:r>
              <a:rPr lang="en-US" altLang="zh-CN" sz="2400" kern="100" dirty="0">
                <a:latin typeface="Calibri" panose="020F0502020204030204" pitchFamily="34" charset="0"/>
                <a:ea typeface="宋体" panose="02010600030101010101" pitchFamily="2" charset="-122"/>
                <a:cs typeface="宋体" panose="02010600030101010101" pitchFamily="2" charset="-122"/>
              </a:rPr>
              <a:t>D</a:t>
            </a:r>
            <a:r>
              <a:rPr lang="zh-CN" altLang="zh-CN" sz="2400" kern="100" dirty="0">
                <a:latin typeface="Calibri" panose="020F0502020204030204" pitchFamily="34" charset="0"/>
                <a:ea typeface="宋体" panose="02010600030101010101" pitchFamily="2" charset="-122"/>
                <a:cs typeface="宋体" panose="02010600030101010101" pitchFamily="2" charset="-122"/>
              </a:rPr>
              <a:t>”标注样式命令，创建各标注样式，将“长度标注”置为当前，如图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7-41</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760" y="1675630"/>
            <a:ext cx="5038725" cy="3514725"/>
          </a:xfrm>
          <a:prstGeom prst="rect">
            <a:avLst/>
          </a:prstGeom>
        </p:spPr>
      </p:pic>
      <p:sp>
        <p:nvSpPr>
          <p:cNvPr id="4" name="矩形 3"/>
          <p:cNvSpPr/>
          <p:nvPr/>
        </p:nvSpPr>
        <p:spPr>
          <a:xfrm>
            <a:off x="3589248" y="5764162"/>
            <a:ext cx="2683748"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7-41</a:t>
            </a:r>
            <a:r>
              <a:rPr lang="zh-CN" altLang="zh-CN" kern="100" dirty="0">
                <a:latin typeface="Calibri" panose="020F0502020204030204" pitchFamily="34" charset="0"/>
                <a:ea typeface="宋体" panose="02010600030101010101" pitchFamily="2" charset="-122"/>
                <a:cs typeface="Times New Roman" panose="02020603050405020304" pitchFamily="18" charset="0"/>
              </a:rPr>
              <a:t>标注样式管理器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3497162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16" y="33327"/>
            <a:ext cx="7272808" cy="3046988"/>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第三步：先绘制左右两边的第一条标注，这里先将注释比例调为</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1:100</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，执行“</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QDIM</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”快速标注命令，进行框选，如图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7-42</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所示，然后确定，这时命令提示行提示指定尺寸线位置，“</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F3</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”打开对象捕捉命令，进行捕捉，捕捉第一条辅助线，如图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7-43</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所示，另一边同样的方法进行标注，得到如图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7-44</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所示，点击标注出来的“</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240</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”，选择夹点，调整文字位置，最终如图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7-45</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3020938"/>
            <a:ext cx="4686300" cy="3829050"/>
          </a:xfrm>
          <a:prstGeom prst="rect">
            <a:avLst/>
          </a:prstGeom>
        </p:spPr>
      </p:pic>
      <p:sp>
        <p:nvSpPr>
          <p:cNvPr id="4" name="矩形 3"/>
          <p:cNvSpPr/>
          <p:nvPr/>
        </p:nvSpPr>
        <p:spPr>
          <a:xfrm>
            <a:off x="6543047" y="5644581"/>
            <a:ext cx="1845377" cy="461665"/>
          </a:xfrm>
          <a:prstGeom prst="rect">
            <a:avLst/>
          </a:prstGeom>
        </p:spPr>
        <p:txBody>
          <a:bodyPr wrap="none">
            <a:spAutoFit/>
          </a:bodyPr>
          <a:lstStyle/>
          <a:p>
            <a:r>
              <a:rPr lang="zh-CN" altLang="zh-CN" sz="2400" kern="100" dirty="0">
                <a:ea typeface="Calibri" panose="020F0502020204030204" pitchFamily="34" charset="0"/>
                <a:cs typeface="Times New Roman" panose="02020603050405020304" pitchFamily="18" charset="0"/>
              </a:rPr>
              <a:t> </a:t>
            </a: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7-42</a:t>
            </a:r>
            <a:r>
              <a:rPr lang="zh-CN" altLang="zh-CN" kern="100" dirty="0">
                <a:latin typeface="Calibri" panose="020F0502020204030204" pitchFamily="34" charset="0"/>
                <a:ea typeface="宋体" panose="02010600030101010101" pitchFamily="2" charset="-122"/>
                <a:cs typeface="Times New Roman" panose="02020603050405020304" pitchFamily="18" charset="0"/>
              </a:rPr>
              <a:t>快速标注</a:t>
            </a:r>
            <a:endParaRPr lang="zh-CN" altLang="en-US" dirty="0"/>
          </a:p>
        </p:txBody>
      </p:sp>
    </p:spTree>
    <p:extLst>
      <p:ext uri="{BB962C8B-B14F-4D97-AF65-F5344CB8AC3E}">
        <p14:creationId xmlns:p14="http://schemas.microsoft.com/office/powerpoint/2010/main" val="284829061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6613" y="836712"/>
            <a:ext cx="4743450" cy="3895725"/>
          </a:xfrm>
          <a:prstGeom prst="rect">
            <a:avLst/>
          </a:prstGeom>
        </p:spPr>
      </p:pic>
      <p:sp>
        <p:nvSpPr>
          <p:cNvPr id="3" name="矩形 2"/>
          <p:cNvSpPr/>
          <p:nvPr/>
        </p:nvSpPr>
        <p:spPr>
          <a:xfrm>
            <a:off x="3525019" y="5726290"/>
            <a:ext cx="2492990" cy="369332"/>
          </a:xfrm>
          <a:prstGeom prst="rect">
            <a:avLst/>
          </a:prstGeom>
        </p:spPr>
        <p:txBody>
          <a:bodyPr wrap="none">
            <a:spAutoFit/>
          </a:bodyPr>
          <a:lstStyle/>
          <a:p>
            <a:r>
              <a:rPr lang="zh-CN" altLang="zh-CN" kern="100" dirty="0">
                <a:latin typeface="宋体" pitchFamily="2" charset="-122"/>
                <a:ea typeface="宋体" pitchFamily="2" charset="-122"/>
                <a:cs typeface="Times New Roman" panose="02020603050405020304" pitchFamily="18" charset="0"/>
              </a:rPr>
              <a:t>图</a:t>
            </a:r>
            <a:r>
              <a:rPr lang="en-US" altLang="zh-CN" kern="100" dirty="0">
                <a:latin typeface="宋体" pitchFamily="2" charset="-122"/>
                <a:ea typeface="宋体" pitchFamily="2" charset="-122"/>
                <a:cs typeface="Times New Roman" panose="02020603050405020304" pitchFamily="18" charset="0"/>
              </a:rPr>
              <a:t>7-43</a:t>
            </a:r>
            <a:r>
              <a:rPr lang="zh-CN" altLang="zh-CN" kern="100" dirty="0">
                <a:latin typeface="宋体" pitchFamily="2" charset="-122"/>
                <a:ea typeface="宋体" pitchFamily="2" charset="-122"/>
                <a:cs typeface="Times New Roman" panose="02020603050405020304" pitchFamily="18" charset="0"/>
              </a:rPr>
              <a:t>指定尺寸线位置</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71048367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1052736"/>
            <a:ext cx="4676775" cy="3924300"/>
          </a:xfrm>
          <a:prstGeom prst="rect">
            <a:avLst/>
          </a:prstGeom>
        </p:spPr>
      </p:pic>
      <p:sp>
        <p:nvSpPr>
          <p:cNvPr id="3" name="矩形 2"/>
          <p:cNvSpPr/>
          <p:nvPr/>
        </p:nvSpPr>
        <p:spPr>
          <a:xfrm>
            <a:off x="4093849" y="5805264"/>
            <a:ext cx="1888659" cy="369332"/>
          </a:xfrm>
          <a:prstGeom prst="rect">
            <a:avLst/>
          </a:prstGeom>
        </p:spPr>
        <p:txBody>
          <a:bodyPr wrap="none">
            <a:spAutoFit/>
          </a:bodyPr>
          <a:lstStyle/>
          <a:p>
            <a:r>
              <a:rPr lang="zh-CN" altLang="zh-CN" kern="100">
                <a:ea typeface="Calibri" panose="020F0502020204030204" pitchFamily="34" charset="0"/>
                <a:cs typeface="Times New Roman" panose="02020603050405020304" pitchFamily="18" charset="0"/>
              </a:rPr>
              <a:t> </a:t>
            </a:r>
            <a:r>
              <a:rPr lang="zh-CN" altLang="zh-CN" kern="10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7-44</a:t>
            </a:r>
            <a:r>
              <a:rPr lang="zh-CN" altLang="zh-CN" kern="100" dirty="0">
                <a:latin typeface="Calibri" panose="020F0502020204030204" pitchFamily="34" charset="0"/>
                <a:ea typeface="宋体" panose="02010600030101010101" pitchFamily="2" charset="-122"/>
                <a:cs typeface="Times New Roman" panose="02020603050405020304" pitchFamily="18" charset="0"/>
              </a:rPr>
              <a:t>标注完成</a:t>
            </a:r>
            <a:r>
              <a:rPr lang="zh-CN" altLang="zh-CN" kern="100" dirty="0">
                <a:ea typeface="Calibri" panose="020F0502020204030204" pitchFamily="34"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382190182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1052736"/>
            <a:ext cx="4695825" cy="3838575"/>
          </a:xfrm>
          <a:prstGeom prst="rect">
            <a:avLst/>
          </a:prstGeom>
        </p:spPr>
      </p:pic>
      <p:sp>
        <p:nvSpPr>
          <p:cNvPr id="3" name="矩形 2"/>
          <p:cNvSpPr/>
          <p:nvPr/>
        </p:nvSpPr>
        <p:spPr>
          <a:xfrm>
            <a:off x="3705830" y="5301208"/>
            <a:ext cx="2683748" cy="369332"/>
          </a:xfrm>
          <a:prstGeom prst="rect">
            <a:avLst/>
          </a:prstGeom>
        </p:spPr>
        <p:txBody>
          <a:bodyPr wrap="none">
            <a:spAutoFit/>
          </a:bodyPr>
          <a:lstStyle/>
          <a:p>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7-45</a:t>
            </a:r>
            <a:r>
              <a:rPr lang="zh-CN" altLang="zh-CN" kern="100" dirty="0">
                <a:latin typeface="Calibri" panose="020F0502020204030204" pitchFamily="34" charset="0"/>
                <a:ea typeface="宋体" panose="02010600030101010101" pitchFamily="2" charset="-122"/>
                <a:cs typeface="Times New Roman" panose="02020603050405020304" pitchFamily="18" charset="0"/>
              </a:rPr>
              <a:t>调整标注文字位置</a:t>
            </a:r>
            <a:endParaRPr lang="zh-CN" altLang="en-US" dirty="0"/>
          </a:p>
        </p:txBody>
      </p:sp>
    </p:spTree>
    <p:extLst>
      <p:ext uri="{BB962C8B-B14F-4D97-AF65-F5344CB8AC3E}">
        <p14:creationId xmlns:p14="http://schemas.microsoft.com/office/powerpoint/2010/main" val="277444423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7624" y="404664"/>
            <a:ext cx="7416824" cy="2308324"/>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第四步：接着绘制第二条标注，执行“</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DLI</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”线性标注命令，进行捕捉标注，如图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7-46</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所示，接着执行“</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DCO</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”连续标注命令，进行捕捉，如图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7-47</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所示，其它三面用同样的方法进行标注，得到如图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7-48</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所示效果，然后对部分标注文字进行位置调整，最终如图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7-49</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3688" y="2712988"/>
            <a:ext cx="4638675" cy="3829050"/>
          </a:xfrm>
          <a:prstGeom prst="rect">
            <a:avLst/>
          </a:prstGeom>
        </p:spPr>
      </p:pic>
      <p:sp>
        <p:nvSpPr>
          <p:cNvPr id="4" name="矩形 3"/>
          <p:cNvSpPr/>
          <p:nvPr/>
        </p:nvSpPr>
        <p:spPr>
          <a:xfrm>
            <a:off x="6564687" y="6357372"/>
            <a:ext cx="1877437" cy="369332"/>
          </a:xfrm>
          <a:prstGeom prst="rect">
            <a:avLst/>
          </a:prstGeom>
        </p:spPr>
        <p:txBody>
          <a:bodyPr wrap="none">
            <a:spAutoFit/>
          </a:bodyPr>
          <a:lstStyle/>
          <a:p>
            <a:r>
              <a:rPr lang="zh-CN" altLang="zh-CN" kern="100" dirty="0">
                <a:ea typeface="Calibri" panose="020F0502020204030204" pitchFamily="34" charset="0"/>
                <a:cs typeface="Times New Roman" panose="02020603050405020304" pitchFamily="18" charset="0"/>
              </a:rPr>
              <a:t> </a:t>
            </a: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7-46</a:t>
            </a:r>
            <a:r>
              <a:rPr lang="zh-CN" altLang="zh-CN" kern="100" dirty="0">
                <a:latin typeface="Calibri" panose="020F0502020204030204" pitchFamily="34" charset="0"/>
                <a:ea typeface="宋体" panose="02010600030101010101" pitchFamily="2" charset="-122"/>
                <a:cs typeface="Times New Roman" panose="02020603050405020304" pitchFamily="18" charset="0"/>
              </a:rPr>
              <a:t>线性标注</a:t>
            </a:r>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7732863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1124744"/>
            <a:ext cx="4638675" cy="3733800"/>
          </a:xfrm>
          <a:prstGeom prst="rect">
            <a:avLst/>
          </a:prstGeom>
        </p:spPr>
      </p:pic>
      <p:sp>
        <p:nvSpPr>
          <p:cNvPr id="3" name="矩形 2"/>
          <p:cNvSpPr/>
          <p:nvPr/>
        </p:nvSpPr>
        <p:spPr>
          <a:xfrm>
            <a:off x="3752430" y="5517232"/>
            <a:ext cx="1813317" cy="369332"/>
          </a:xfrm>
          <a:prstGeom prst="rect">
            <a:avLst/>
          </a:prstGeom>
        </p:spPr>
        <p:txBody>
          <a:bodyPr wrap="none">
            <a:spAutoFit/>
          </a:bodyPr>
          <a:lstStyle/>
          <a:p>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7-47</a:t>
            </a:r>
            <a:r>
              <a:rPr lang="zh-CN" altLang="zh-CN" kern="100" dirty="0">
                <a:latin typeface="Calibri" panose="020F0502020204030204" pitchFamily="34" charset="0"/>
                <a:ea typeface="宋体" panose="02010600030101010101" pitchFamily="2" charset="-122"/>
                <a:cs typeface="Times New Roman" panose="02020603050405020304" pitchFamily="18" charset="0"/>
              </a:rPr>
              <a:t>连续标注</a:t>
            </a:r>
            <a:endParaRPr lang="zh-CN" altLang="en-US" dirty="0"/>
          </a:p>
        </p:txBody>
      </p:sp>
    </p:spTree>
    <p:extLst>
      <p:ext uri="{BB962C8B-B14F-4D97-AF65-F5344CB8AC3E}">
        <p14:creationId xmlns:p14="http://schemas.microsoft.com/office/powerpoint/2010/main" val="252718857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5776" y="908720"/>
            <a:ext cx="4362450" cy="3638550"/>
          </a:xfrm>
          <a:prstGeom prst="rect">
            <a:avLst/>
          </a:prstGeom>
        </p:spPr>
      </p:pic>
      <p:sp>
        <p:nvSpPr>
          <p:cNvPr id="3" name="矩形 2"/>
          <p:cNvSpPr/>
          <p:nvPr/>
        </p:nvSpPr>
        <p:spPr>
          <a:xfrm>
            <a:off x="4067944" y="5157192"/>
            <a:ext cx="1824538" cy="369332"/>
          </a:xfrm>
          <a:prstGeom prst="rect">
            <a:avLst/>
          </a:prstGeom>
        </p:spPr>
        <p:txBody>
          <a:bodyPr wrap="none">
            <a:spAutoFit/>
          </a:bodyPr>
          <a:lstStyle/>
          <a:p>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7-48</a:t>
            </a:r>
            <a:r>
              <a:rPr lang="zh-CN" altLang="zh-CN" kern="100" dirty="0">
                <a:latin typeface="Calibri" panose="020F0502020204030204" pitchFamily="34" charset="0"/>
                <a:ea typeface="宋体" panose="02010600030101010101" pitchFamily="2" charset="-122"/>
                <a:cs typeface="Times New Roman" panose="02020603050405020304" pitchFamily="18" charset="0"/>
              </a:rPr>
              <a:t>标注完成</a:t>
            </a:r>
            <a:r>
              <a:rPr lang="zh-CN" altLang="zh-CN" kern="100" dirty="0">
                <a:ea typeface="Calibri" panose="020F0502020204030204" pitchFamily="34"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3809259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7425" y="220117"/>
            <a:ext cx="6035040" cy="3657600"/>
          </a:xfrm>
          <a:prstGeom prst="rect">
            <a:avLst/>
          </a:prstGeom>
        </p:spPr>
      </p:pic>
      <p:sp>
        <p:nvSpPr>
          <p:cNvPr id="4" name="矩形 3"/>
          <p:cNvSpPr/>
          <p:nvPr/>
        </p:nvSpPr>
        <p:spPr>
          <a:xfrm>
            <a:off x="3562749" y="4029165"/>
            <a:ext cx="2018501" cy="369332"/>
          </a:xfrm>
          <a:prstGeom prst="rect">
            <a:avLst/>
          </a:prstGeom>
        </p:spPr>
        <p:txBody>
          <a:bodyPr wrap="none">
            <a:spAutoFit/>
          </a:bodyPr>
          <a:lstStyle/>
          <a:p>
            <a:pPr indent="2667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7-4  </a:t>
            </a:r>
            <a:r>
              <a:rPr lang="zh-CN" altLang="zh-CN" kern="100" dirty="0">
                <a:latin typeface="Calibri" panose="020F0502020204030204" pitchFamily="34" charset="0"/>
                <a:ea typeface="宋体" panose="02010600030101010101" pitchFamily="2" charset="-122"/>
                <a:cs typeface="宋体" panose="02010600030101010101" pitchFamily="2" charset="-122"/>
              </a:rPr>
              <a:t>文字样式</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p:nvPr/>
        </p:nvSpPr>
        <p:spPr>
          <a:xfrm>
            <a:off x="1418561" y="4648547"/>
            <a:ext cx="6912768" cy="1200329"/>
          </a:xfrm>
          <a:prstGeom prst="rect">
            <a:avLst/>
          </a:prstGeom>
        </p:spPr>
        <p:txBody>
          <a:bodyPr wrap="square">
            <a:spAutoFit/>
          </a:bodyPr>
          <a:lstStyle/>
          <a:p>
            <a:r>
              <a:rPr lang="zh-CN" altLang="en-US" sz="2400" dirty="0" smtClean="0">
                <a:latin typeface="宋体" pitchFamily="2" charset="-122"/>
                <a:ea typeface="宋体" pitchFamily="2" charset="-122"/>
              </a:rPr>
              <a:t>       步骤</a:t>
            </a:r>
            <a:r>
              <a:rPr lang="zh-CN" altLang="en-US" sz="2400" dirty="0">
                <a:latin typeface="宋体" pitchFamily="2" charset="-122"/>
                <a:ea typeface="宋体" pitchFamily="2" charset="-122"/>
              </a:rPr>
              <a:t>一，</a:t>
            </a:r>
            <a:r>
              <a:rPr lang="zh-CN" altLang="en-US" sz="2400" dirty="0" smtClean="0">
                <a:latin typeface="宋体" pitchFamily="2" charset="-122"/>
                <a:ea typeface="宋体" pitchFamily="2" charset="-122"/>
              </a:rPr>
              <a:t>点击    ，</a:t>
            </a:r>
            <a:r>
              <a:rPr lang="zh-CN" altLang="en-US" sz="2400" dirty="0">
                <a:latin typeface="宋体" pitchFamily="2" charset="-122"/>
                <a:ea typeface="宋体" pitchFamily="2" charset="-122"/>
              </a:rPr>
              <a:t>弹出新建文字样式对话框，将文字样式名称更改为“非注释性文字”，如图</a:t>
            </a:r>
            <a:r>
              <a:rPr lang="en-US" altLang="zh-CN" sz="2400" dirty="0">
                <a:latin typeface="宋体" pitchFamily="2" charset="-122"/>
                <a:ea typeface="宋体" pitchFamily="2" charset="-122"/>
              </a:rPr>
              <a:t>7-5</a:t>
            </a:r>
            <a:r>
              <a:rPr lang="zh-CN" altLang="en-US" sz="2400" dirty="0">
                <a:latin typeface="宋体" pitchFamily="2" charset="-122"/>
                <a:ea typeface="宋体" pitchFamily="2" charset="-122"/>
              </a:rPr>
              <a:t>所示，点击确定，产生新的文字样式。</a:t>
            </a:r>
          </a:p>
        </p:txBody>
      </p:sp>
      <p:pic>
        <p:nvPicPr>
          <p:cNvPr id="3074" name="图片 162"/>
          <p:cNvPicPr>
            <a:picLocks noChangeAspect="1" noChangeArrowheads="1"/>
          </p:cNvPicPr>
          <p:nvPr/>
        </p:nvPicPr>
        <p:blipFill>
          <a:blip r:embed="rId3">
            <a:extLst>
              <a:ext uri="{28A0092B-C50C-407E-A947-70E740481C1C}">
                <a14:useLocalDpi xmlns:a14="http://schemas.microsoft.com/office/drawing/2010/main" val="0"/>
              </a:ext>
            </a:extLst>
          </a:blip>
          <a:srcRect l="84952" t="28220" r="2388" b="66777"/>
          <a:stretch>
            <a:fillRect/>
          </a:stretch>
        </p:blipFill>
        <p:spPr bwMode="auto">
          <a:xfrm>
            <a:off x="4788024" y="4669618"/>
            <a:ext cx="628650" cy="327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95903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5203" y="1340768"/>
            <a:ext cx="3810000" cy="3276600"/>
          </a:xfrm>
          <a:prstGeom prst="rect">
            <a:avLst/>
          </a:prstGeom>
        </p:spPr>
      </p:pic>
      <p:sp>
        <p:nvSpPr>
          <p:cNvPr id="3" name="矩形 2"/>
          <p:cNvSpPr/>
          <p:nvPr/>
        </p:nvSpPr>
        <p:spPr>
          <a:xfrm>
            <a:off x="3779912" y="5620598"/>
            <a:ext cx="2736647" cy="369332"/>
          </a:xfrm>
          <a:prstGeom prst="rect">
            <a:avLst/>
          </a:prstGeom>
        </p:spPr>
        <p:txBody>
          <a:bodyPr wrap="none">
            <a:spAutoFit/>
          </a:bodyPr>
          <a:lstStyle/>
          <a:p>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7-49</a:t>
            </a:r>
            <a:r>
              <a:rPr lang="zh-CN" altLang="zh-CN" kern="100" dirty="0">
                <a:latin typeface="Calibri" panose="020F0502020204030204" pitchFamily="34" charset="0"/>
                <a:ea typeface="宋体" panose="02010600030101010101" pitchFamily="2" charset="-122"/>
                <a:cs typeface="Times New Roman" panose="02020603050405020304" pitchFamily="18" charset="0"/>
              </a:rPr>
              <a:t>调整标注文字位置</a:t>
            </a:r>
            <a:endParaRPr lang="zh-CN" altLang="en-US" dirty="0"/>
          </a:p>
        </p:txBody>
      </p:sp>
    </p:spTree>
    <p:extLst>
      <p:ext uri="{BB962C8B-B14F-4D97-AF65-F5344CB8AC3E}">
        <p14:creationId xmlns:p14="http://schemas.microsoft.com/office/powerpoint/2010/main" val="24600925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7624" y="764704"/>
            <a:ext cx="7488832" cy="830997"/>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第五步：绘制最外面的一条标注，执行“</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DLI</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”线性标注命令，捕捉墙线最外边界，最终如图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7-50</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3849" y="2060847"/>
            <a:ext cx="4143375" cy="3533775"/>
          </a:xfrm>
          <a:prstGeom prst="rect">
            <a:avLst/>
          </a:prstGeom>
        </p:spPr>
      </p:pic>
      <p:sp>
        <p:nvSpPr>
          <p:cNvPr id="4" name="矩形 3"/>
          <p:cNvSpPr/>
          <p:nvPr/>
        </p:nvSpPr>
        <p:spPr>
          <a:xfrm>
            <a:off x="3936414" y="5859793"/>
            <a:ext cx="1991251"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7-50</a:t>
            </a:r>
            <a:r>
              <a:rPr lang="zh-CN" altLang="zh-CN" kern="100" dirty="0">
                <a:latin typeface="Calibri" panose="020F0502020204030204" pitchFamily="34" charset="0"/>
                <a:ea typeface="宋体" panose="02010600030101010101" pitchFamily="2" charset="-122"/>
                <a:cs typeface="Times New Roman" panose="02020603050405020304" pitchFamily="18" charset="0"/>
              </a:rPr>
              <a:t>线性标注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1381709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16" y="692696"/>
            <a:ext cx="7200800" cy="1200329"/>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第六步：绘制完成后，将第一步所做的辅助线全部删除，执行“</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E</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”删除命令，选择第一步所画的辅助线，最终效果如图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7-51</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2554" y="2007112"/>
            <a:ext cx="5346923" cy="4324958"/>
          </a:xfrm>
          <a:prstGeom prst="rect">
            <a:avLst/>
          </a:prstGeom>
        </p:spPr>
      </p:pic>
      <p:sp>
        <p:nvSpPr>
          <p:cNvPr id="4" name="矩形 3"/>
          <p:cNvSpPr/>
          <p:nvPr/>
        </p:nvSpPr>
        <p:spPr>
          <a:xfrm>
            <a:off x="3707904" y="6356081"/>
            <a:ext cx="2222083"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7-51</a:t>
            </a:r>
            <a:r>
              <a:rPr lang="zh-CN" altLang="zh-CN" kern="100" dirty="0">
                <a:latin typeface="Calibri" panose="020F0502020204030204" pitchFamily="34" charset="0"/>
                <a:ea typeface="宋体" panose="02010600030101010101" pitchFamily="2" charset="-122"/>
                <a:cs typeface="Times New Roman" panose="02020603050405020304" pitchFamily="18" charset="0"/>
              </a:rPr>
              <a:t>删除辅助线</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4983971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7624" y="692696"/>
            <a:ext cx="7704856" cy="897682"/>
          </a:xfrm>
          <a:prstGeom prst="rect">
            <a:avLst/>
          </a:prstGeom>
        </p:spPr>
        <p:txBody>
          <a:bodyPr wrap="square">
            <a:spAutoFit/>
          </a:bodyPr>
          <a:lstStyle/>
          <a:p>
            <a:pPr marL="342900" lvl="0" indent="-342900" algn="just" fontAlgn="base">
              <a:lnSpc>
                <a:spcPts val="1660"/>
              </a:lnSpc>
              <a:spcAft>
                <a:spcPts val="0"/>
              </a:spcAft>
              <a:buFont typeface="+mj-ea"/>
              <a:buAutoNum type="ea1ChsPlain" startAt="2"/>
            </a:pPr>
            <a:r>
              <a:rPr lang="zh-CN" altLang="en-US" sz="2400" kern="100" dirty="0" smtClean="0">
                <a:latin typeface="Calibri" panose="020F0502020204030204" pitchFamily="34" charset="0"/>
                <a:ea typeface="宋体" panose="02010600030101010101" pitchFamily="2" charset="-122"/>
                <a:cs typeface="Times New Roman" panose="02020603050405020304" pitchFamily="18" charset="0"/>
              </a:rPr>
              <a:t>、</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雅</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间立面图的</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标注</a:t>
            </a:r>
            <a:endParaRPr lang="en-US" altLang="zh-CN" sz="2400" kern="100" dirty="0" smtClean="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fontAlgn="base">
              <a:lnSpc>
                <a:spcPts val="1660"/>
              </a:lnSpc>
              <a:spcAft>
                <a:spcPts val="0"/>
              </a:spcAft>
              <a:buFont typeface="+mj-ea"/>
              <a:buAutoNum type="ea1ChsPlain" startAt="2"/>
            </a:pP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绘制如图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7-52</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所示雅间</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立面</a:t>
            </a:r>
            <a:r>
              <a:rPr lang="zh-CN" altLang="en-US" sz="2400" kern="100" dirty="0" smtClean="0">
                <a:latin typeface="Calibri" panose="020F0502020204030204" pitchFamily="34" charset="0"/>
                <a:ea typeface="宋体" panose="02010600030101010101" pitchFamily="2" charset="-122"/>
                <a:cs typeface="Times New Roman" panose="02020603050405020304" pitchFamily="18" charset="0"/>
              </a:rPr>
              <a:t>图</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的</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标注：</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3637" y="1890712"/>
            <a:ext cx="4276725" cy="3076575"/>
          </a:xfrm>
          <a:prstGeom prst="rect">
            <a:avLst/>
          </a:prstGeom>
        </p:spPr>
      </p:pic>
      <p:sp>
        <p:nvSpPr>
          <p:cNvPr id="4" name="矩形 3"/>
          <p:cNvSpPr/>
          <p:nvPr/>
        </p:nvSpPr>
        <p:spPr>
          <a:xfrm>
            <a:off x="3473624" y="5577963"/>
            <a:ext cx="2914580"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7-52</a:t>
            </a:r>
            <a:r>
              <a:rPr lang="zh-CN" altLang="zh-CN" kern="100" dirty="0">
                <a:latin typeface="Calibri" panose="020F0502020204030204" pitchFamily="34" charset="0"/>
                <a:ea typeface="宋体" panose="02010600030101010101" pitchFamily="2" charset="-122"/>
                <a:cs typeface="Times New Roman" panose="02020603050405020304" pitchFamily="18" charset="0"/>
              </a:rPr>
              <a:t>雅间立面图的标注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9305245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0763" y="188640"/>
            <a:ext cx="6984776" cy="1938992"/>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具体绘制步骤如下：</a:t>
            </a:r>
          </a:p>
          <a:p>
            <a:pPr indent="266700" algn="just">
              <a:spcAft>
                <a:spcPts val="0"/>
              </a:spcAft>
            </a:pP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第一步：打开雅间立面图，同样为了标注的美观，首先绘制辅助线，绘制方法和平面图一样，效果如图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7-53</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3936" y="2276872"/>
            <a:ext cx="4362450" cy="3057525"/>
          </a:xfrm>
          <a:prstGeom prst="rect">
            <a:avLst/>
          </a:prstGeom>
        </p:spPr>
      </p:pic>
      <p:sp>
        <p:nvSpPr>
          <p:cNvPr id="4" name="矩形 3"/>
          <p:cNvSpPr/>
          <p:nvPr/>
        </p:nvSpPr>
        <p:spPr>
          <a:xfrm>
            <a:off x="3338138" y="6165304"/>
            <a:ext cx="2683748"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7-53</a:t>
            </a:r>
            <a:r>
              <a:rPr lang="zh-CN" altLang="zh-CN" kern="100" dirty="0">
                <a:latin typeface="Calibri" panose="020F0502020204030204" pitchFamily="34" charset="0"/>
                <a:ea typeface="宋体" panose="02010600030101010101" pitchFamily="2" charset="-122"/>
                <a:cs typeface="Times New Roman" panose="02020603050405020304" pitchFamily="18" charset="0"/>
              </a:rPr>
              <a:t>绘制标注辅助线</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912976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3648" y="548680"/>
            <a:ext cx="7056784" cy="830997"/>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第二步：</a:t>
            </a:r>
            <a:r>
              <a:rPr lang="zh-CN" altLang="zh-CN" sz="2400" kern="100" dirty="0">
                <a:latin typeface="Calibri" panose="020F0502020204030204" pitchFamily="34" charset="0"/>
                <a:ea typeface="宋体" panose="02010600030101010101" pitchFamily="2" charset="-122"/>
                <a:cs typeface="宋体" panose="02010600030101010101" pitchFamily="2" charset="-122"/>
              </a:rPr>
              <a:t>执行“</a:t>
            </a:r>
            <a:r>
              <a:rPr lang="en-US" altLang="zh-CN" sz="2400" kern="100" dirty="0">
                <a:latin typeface="Calibri" panose="020F0502020204030204" pitchFamily="34" charset="0"/>
                <a:ea typeface="宋体" panose="02010600030101010101" pitchFamily="2" charset="-122"/>
                <a:cs typeface="宋体" panose="02010600030101010101" pitchFamily="2" charset="-122"/>
              </a:rPr>
              <a:t>D</a:t>
            </a:r>
            <a:r>
              <a:rPr lang="zh-CN" altLang="zh-CN" sz="2400" kern="100" dirty="0">
                <a:latin typeface="Calibri" panose="020F0502020204030204" pitchFamily="34" charset="0"/>
                <a:ea typeface="宋体" panose="02010600030101010101" pitchFamily="2" charset="-122"/>
                <a:cs typeface="宋体" panose="02010600030101010101" pitchFamily="2" charset="-122"/>
              </a:rPr>
              <a:t>”标注样式命令，创建各标注样式，将“长度标注”置为当前，如图</a:t>
            </a:r>
            <a:r>
              <a:rPr lang="en-US" altLang="zh-CN" sz="2400" kern="100" dirty="0">
                <a:latin typeface="Calibri" panose="020F0502020204030204" pitchFamily="34" charset="0"/>
                <a:ea typeface="宋体" panose="02010600030101010101" pitchFamily="2" charset="-122"/>
                <a:cs typeface="宋体" panose="02010600030101010101" pitchFamily="2" charset="-122"/>
              </a:rPr>
              <a:t>7-54</a:t>
            </a:r>
            <a:r>
              <a:rPr lang="zh-CN" altLang="zh-CN" sz="2400" kern="10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2677" y="1700807"/>
            <a:ext cx="5038725" cy="3514725"/>
          </a:xfrm>
          <a:prstGeom prst="rect">
            <a:avLst/>
          </a:prstGeom>
        </p:spPr>
      </p:pic>
      <p:sp>
        <p:nvSpPr>
          <p:cNvPr id="4" name="矩形 3"/>
          <p:cNvSpPr/>
          <p:nvPr/>
        </p:nvSpPr>
        <p:spPr>
          <a:xfrm>
            <a:off x="3707904" y="5733256"/>
            <a:ext cx="2683748" cy="369332"/>
          </a:xfrm>
          <a:prstGeom prst="rect">
            <a:avLst/>
          </a:prstGeom>
        </p:spPr>
        <p:txBody>
          <a:bodyPr wrap="none">
            <a:spAutoFit/>
          </a:bodyPr>
          <a:lstStyle/>
          <a:p>
            <a:pPr indent="228600" algn="ctr">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7-54</a:t>
            </a:r>
            <a:r>
              <a:rPr lang="zh-CN" altLang="zh-CN" kern="100" dirty="0">
                <a:latin typeface="Calibri" panose="020F0502020204030204" pitchFamily="34" charset="0"/>
                <a:ea typeface="宋体" panose="02010600030101010101" pitchFamily="2" charset="-122"/>
                <a:cs typeface="Times New Roman" panose="02020603050405020304" pitchFamily="18" charset="0"/>
              </a:rPr>
              <a:t>标注样式管理器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9232950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9632" y="332656"/>
            <a:ext cx="7272808" cy="2677656"/>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第三步：先绘制左右两边的第一条标注，将注释比例调为</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1:100</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，执行“</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QDIM</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”快速标注命令，进行框选，如图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7-55</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所示，然后确定，这时命令提示行提示指定尺寸线位置，“</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F3</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”打开对象捕捉命令，进行捕捉，捕捉第一条辅助线，如图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7-56</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所示，另一边同样的方法进行标注，得到如图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7-57</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所示，然后对部分标注文字进行位置调整，最终如图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7-58</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4486" y="3210134"/>
            <a:ext cx="4591050" cy="3467100"/>
          </a:xfrm>
          <a:prstGeom prst="rect">
            <a:avLst/>
          </a:prstGeom>
        </p:spPr>
      </p:pic>
      <p:sp>
        <p:nvSpPr>
          <p:cNvPr id="4" name="矩形 3"/>
          <p:cNvSpPr/>
          <p:nvPr/>
        </p:nvSpPr>
        <p:spPr>
          <a:xfrm>
            <a:off x="6958946" y="6237312"/>
            <a:ext cx="1813317" cy="369332"/>
          </a:xfrm>
          <a:prstGeom prst="rect">
            <a:avLst/>
          </a:prstGeom>
        </p:spPr>
        <p:txBody>
          <a:bodyPr wrap="none">
            <a:spAutoFit/>
          </a:bodyPr>
          <a:lstStyle/>
          <a:p>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7-55</a:t>
            </a:r>
            <a:r>
              <a:rPr lang="zh-CN" altLang="zh-CN" kern="100" dirty="0">
                <a:latin typeface="Calibri" panose="020F0502020204030204" pitchFamily="34" charset="0"/>
                <a:ea typeface="宋体" panose="02010600030101010101" pitchFamily="2" charset="-122"/>
                <a:cs typeface="Times New Roman" panose="02020603050405020304" pitchFamily="18" charset="0"/>
              </a:rPr>
              <a:t>快速标注</a:t>
            </a:r>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64183129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836712"/>
            <a:ext cx="4857750" cy="3476625"/>
          </a:xfrm>
          <a:prstGeom prst="rect">
            <a:avLst/>
          </a:prstGeom>
        </p:spPr>
      </p:pic>
      <p:sp>
        <p:nvSpPr>
          <p:cNvPr id="3" name="矩形 2"/>
          <p:cNvSpPr/>
          <p:nvPr/>
        </p:nvSpPr>
        <p:spPr>
          <a:xfrm>
            <a:off x="3491880" y="5013176"/>
            <a:ext cx="3199915" cy="461665"/>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 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7-56</a:t>
            </a:r>
            <a:r>
              <a:rPr lang="zh-CN" altLang="zh-CN" kern="100" dirty="0">
                <a:latin typeface="Calibri" panose="020F0502020204030204" pitchFamily="34" charset="0"/>
                <a:ea typeface="宋体" panose="02010600030101010101" pitchFamily="2" charset="-122"/>
                <a:cs typeface="Times New Roman" panose="02020603050405020304" pitchFamily="18" charset="0"/>
              </a:rPr>
              <a:t>指定尺寸线位置</a:t>
            </a:r>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6567590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784" y="1268760"/>
            <a:ext cx="4772025" cy="3190875"/>
          </a:xfrm>
          <a:prstGeom prst="rect">
            <a:avLst/>
          </a:prstGeom>
        </p:spPr>
      </p:pic>
      <p:sp>
        <p:nvSpPr>
          <p:cNvPr id="3" name="矩形 2"/>
          <p:cNvSpPr/>
          <p:nvPr/>
        </p:nvSpPr>
        <p:spPr>
          <a:xfrm>
            <a:off x="4107137" y="5013176"/>
            <a:ext cx="1813317" cy="369332"/>
          </a:xfrm>
          <a:prstGeom prst="rect">
            <a:avLst/>
          </a:prstGeom>
        </p:spPr>
        <p:txBody>
          <a:bodyPr wrap="none">
            <a:spAutoFit/>
          </a:bodyPr>
          <a:lstStyle/>
          <a:p>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7-57</a:t>
            </a:r>
            <a:r>
              <a:rPr lang="zh-CN" altLang="zh-CN" kern="100" dirty="0">
                <a:latin typeface="Calibri" panose="020F0502020204030204" pitchFamily="34" charset="0"/>
                <a:ea typeface="宋体" panose="02010600030101010101" pitchFamily="2" charset="-122"/>
                <a:cs typeface="Times New Roman" panose="02020603050405020304" pitchFamily="18" charset="0"/>
              </a:rPr>
              <a:t>标注完成</a:t>
            </a:r>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69341305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5816" y="1268760"/>
            <a:ext cx="4191000" cy="3162300"/>
          </a:xfrm>
          <a:prstGeom prst="rect">
            <a:avLst/>
          </a:prstGeom>
        </p:spPr>
      </p:pic>
      <p:sp>
        <p:nvSpPr>
          <p:cNvPr id="3" name="矩形 2"/>
          <p:cNvSpPr/>
          <p:nvPr/>
        </p:nvSpPr>
        <p:spPr>
          <a:xfrm>
            <a:off x="3779912" y="5174237"/>
            <a:ext cx="2683748" cy="369332"/>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7-58</a:t>
            </a:r>
            <a:r>
              <a:rPr lang="zh-CN" altLang="zh-CN" kern="100" dirty="0">
                <a:latin typeface="Calibri" panose="020F0502020204030204" pitchFamily="34" charset="0"/>
                <a:ea typeface="宋体" panose="02010600030101010101" pitchFamily="2" charset="-122"/>
                <a:cs typeface="Times New Roman" panose="02020603050405020304" pitchFamily="18" charset="0"/>
              </a:rPr>
              <a:t>调整标注文字位置</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224998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848" y="188640"/>
            <a:ext cx="2962275" cy="1066800"/>
          </a:xfrm>
          <a:prstGeom prst="rect">
            <a:avLst/>
          </a:prstGeom>
        </p:spPr>
      </p:pic>
      <p:sp>
        <p:nvSpPr>
          <p:cNvPr id="5" name="矩形 4"/>
          <p:cNvSpPr/>
          <p:nvPr/>
        </p:nvSpPr>
        <p:spPr>
          <a:xfrm>
            <a:off x="3347864" y="1409180"/>
            <a:ext cx="2480166" cy="369332"/>
          </a:xfrm>
          <a:prstGeom prst="rect">
            <a:avLst/>
          </a:prstGeom>
        </p:spPr>
        <p:txBody>
          <a:bodyPr wrap="none">
            <a:spAutoFit/>
          </a:bodyPr>
          <a:lstStyle/>
          <a:p>
            <a:pPr indent="2667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7-5  </a:t>
            </a:r>
            <a:r>
              <a:rPr lang="zh-CN" altLang="zh-CN" kern="100" dirty="0">
                <a:latin typeface="Calibri" panose="020F0502020204030204" pitchFamily="34" charset="0"/>
                <a:ea typeface="宋体" panose="02010600030101010101" pitchFamily="2" charset="-122"/>
                <a:cs typeface="宋体" panose="02010600030101010101" pitchFamily="2" charset="-122"/>
              </a:rPr>
              <a:t>新建文字样式</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1214487" y="1778510"/>
            <a:ext cx="7416824" cy="830997"/>
          </a:xfrm>
          <a:prstGeom prst="rect">
            <a:avLst/>
          </a:prstGeom>
        </p:spPr>
        <p:txBody>
          <a:bodyPr wrap="square">
            <a:spAutoFit/>
          </a:bodyPr>
          <a:lstStyle/>
          <a:p>
            <a:r>
              <a:rPr lang="zh-CN" altLang="en-US" dirty="0" smtClean="0"/>
              <a:t>       </a:t>
            </a:r>
            <a:r>
              <a:rPr lang="zh-CN" altLang="en-US" sz="2400" dirty="0" smtClean="0">
                <a:latin typeface="宋体" pitchFamily="2" charset="-122"/>
                <a:ea typeface="宋体" pitchFamily="2" charset="-122"/>
              </a:rPr>
              <a:t>步骤</a:t>
            </a:r>
            <a:r>
              <a:rPr lang="zh-CN" altLang="en-US" sz="2400" dirty="0">
                <a:latin typeface="宋体" pitchFamily="2" charset="-122"/>
                <a:ea typeface="宋体" pitchFamily="2" charset="-122"/>
              </a:rPr>
              <a:t>二，调整字体名为“仿宋”或其它字体，宽度因子改为</a:t>
            </a:r>
            <a:r>
              <a:rPr lang="en-US" altLang="zh-CN" sz="2400" dirty="0">
                <a:latin typeface="宋体" pitchFamily="2" charset="-122"/>
                <a:ea typeface="宋体" pitchFamily="2" charset="-122"/>
              </a:rPr>
              <a:t>0.7</a:t>
            </a:r>
            <a:r>
              <a:rPr lang="zh-CN" altLang="en-US" sz="2400" dirty="0">
                <a:latin typeface="宋体" pitchFamily="2" charset="-122"/>
                <a:ea typeface="宋体" pitchFamily="2" charset="-122"/>
              </a:rPr>
              <a:t>，其余默认不变，如图</a:t>
            </a:r>
            <a:r>
              <a:rPr lang="en-US" altLang="zh-CN" sz="2400" dirty="0">
                <a:latin typeface="宋体" pitchFamily="2" charset="-122"/>
                <a:ea typeface="宋体" pitchFamily="2" charset="-122"/>
              </a:rPr>
              <a:t>7-6</a:t>
            </a:r>
            <a:r>
              <a:rPr lang="zh-CN" altLang="en-US" sz="2400" dirty="0">
                <a:latin typeface="宋体" pitchFamily="2" charset="-122"/>
                <a:ea typeface="宋体" pitchFamily="2" charset="-122"/>
              </a:rPr>
              <a:t>所示。</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2689543"/>
            <a:ext cx="6025415" cy="3696101"/>
          </a:xfrm>
          <a:prstGeom prst="rect">
            <a:avLst/>
          </a:prstGeom>
        </p:spPr>
      </p:pic>
      <p:sp>
        <p:nvSpPr>
          <p:cNvPr id="8" name="矩形 7"/>
          <p:cNvSpPr/>
          <p:nvPr/>
        </p:nvSpPr>
        <p:spPr>
          <a:xfrm>
            <a:off x="3776349" y="6415385"/>
            <a:ext cx="2018501" cy="369332"/>
          </a:xfrm>
          <a:prstGeom prst="rect">
            <a:avLst/>
          </a:prstGeom>
        </p:spPr>
        <p:txBody>
          <a:bodyPr wrap="none">
            <a:spAutoFit/>
          </a:bodyPr>
          <a:lstStyle/>
          <a:p>
            <a:pPr indent="266700" algn="ctr">
              <a:spcAft>
                <a:spcPts val="0"/>
              </a:spcAft>
            </a:pPr>
            <a:r>
              <a:rPr lang="zh-CN" altLang="zh-CN" kern="100" dirty="0">
                <a:latin typeface="Calibri" panose="020F0502020204030204" pitchFamily="34" charset="0"/>
                <a:ea typeface="宋体" panose="02010600030101010101" pitchFamily="2" charset="-122"/>
                <a:cs typeface="宋体" panose="02010600030101010101" pitchFamily="2" charset="-122"/>
              </a:rPr>
              <a:t>图</a:t>
            </a:r>
            <a:r>
              <a:rPr lang="en-US" altLang="zh-CN" kern="100" dirty="0">
                <a:latin typeface="Calibri" panose="020F0502020204030204" pitchFamily="34" charset="0"/>
                <a:ea typeface="宋体" panose="02010600030101010101" pitchFamily="2" charset="-122"/>
                <a:cs typeface="宋体" panose="02010600030101010101" pitchFamily="2" charset="-122"/>
              </a:rPr>
              <a:t>7-6  </a:t>
            </a:r>
            <a:r>
              <a:rPr lang="zh-CN" altLang="zh-CN" kern="100" dirty="0">
                <a:latin typeface="Calibri" panose="020F0502020204030204" pitchFamily="34" charset="0"/>
                <a:ea typeface="宋体" panose="02010600030101010101" pitchFamily="2" charset="-122"/>
                <a:cs typeface="宋体" panose="02010600030101010101" pitchFamily="2" charset="-122"/>
              </a:rPr>
              <a:t>文字样式</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4868339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7624" y="476672"/>
            <a:ext cx="6984776" cy="1200329"/>
          </a:xfrm>
          <a:prstGeom prst="rect">
            <a:avLst/>
          </a:prstGeom>
        </p:spPr>
        <p:txBody>
          <a:bodyPr wrap="square">
            <a:spAutoFit/>
          </a:bodyPr>
          <a:lstStyle/>
          <a:p>
            <a:pPr algn="just">
              <a:spcAft>
                <a:spcPts val="0"/>
              </a:spcAft>
            </a:pPr>
            <a:r>
              <a:rPr lang="en-US" altLang="zh-CN" sz="2400"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第四</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步、接着绘制第二条标注，执行“</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DLI</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”线性标注命令，进行捕捉标注，然后对部分标注文字进行位置调整，最终如图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7-59</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3637" y="1895475"/>
            <a:ext cx="4276725" cy="3067050"/>
          </a:xfrm>
          <a:prstGeom prst="rect">
            <a:avLst/>
          </a:prstGeom>
        </p:spPr>
      </p:pic>
      <p:sp>
        <p:nvSpPr>
          <p:cNvPr id="4" name="矩形 3"/>
          <p:cNvSpPr/>
          <p:nvPr/>
        </p:nvSpPr>
        <p:spPr>
          <a:xfrm>
            <a:off x="3691790" y="5589240"/>
            <a:ext cx="1760418"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7-59</a:t>
            </a:r>
            <a:r>
              <a:rPr lang="zh-CN" altLang="zh-CN" kern="100" dirty="0">
                <a:latin typeface="Calibri" panose="020F0502020204030204" pitchFamily="34" charset="0"/>
                <a:ea typeface="宋体" panose="02010600030101010101" pitchFamily="2" charset="-122"/>
                <a:cs typeface="Times New Roman" panose="02020603050405020304" pitchFamily="18" charset="0"/>
              </a:rPr>
              <a:t>线性标注</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8875307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1640" y="548680"/>
            <a:ext cx="7128792" cy="1200329"/>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第五步：绘制完成后，将第一步所做的辅助线全部删除，执行“</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E</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”删除命令，选择第一步所画的辅助线，最终效果如图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7-60</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所示。</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2356" y="2103209"/>
            <a:ext cx="4276725" cy="3076575"/>
          </a:xfrm>
          <a:prstGeom prst="rect">
            <a:avLst/>
          </a:prstGeom>
        </p:spPr>
      </p:pic>
      <p:sp>
        <p:nvSpPr>
          <p:cNvPr id="4" name="矩形 3"/>
          <p:cNvSpPr/>
          <p:nvPr/>
        </p:nvSpPr>
        <p:spPr>
          <a:xfrm>
            <a:off x="3900410" y="5746586"/>
            <a:ext cx="1991251" cy="369332"/>
          </a:xfrm>
          <a:prstGeom prst="rect">
            <a:avLst/>
          </a:prstGeom>
        </p:spPr>
        <p:txBody>
          <a:bodyPr wrap="none">
            <a:spAutoFit/>
          </a:bodyPr>
          <a:lstStyle/>
          <a:p>
            <a:pPr algn="ctr">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a:latin typeface="Calibri" panose="020F0502020204030204" pitchFamily="34" charset="0"/>
                <a:ea typeface="宋体" panose="02010600030101010101" pitchFamily="2" charset="-122"/>
                <a:cs typeface="Times New Roman" panose="02020603050405020304" pitchFamily="18" charset="0"/>
              </a:rPr>
              <a:t>7-60</a:t>
            </a:r>
            <a:r>
              <a:rPr lang="zh-CN" altLang="zh-CN" kern="100" dirty="0">
                <a:latin typeface="Calibri" panose="020F0502020204030204" pitchFamily="34" charset="0"/>
                <a:ea typeface="宋体" panose="02010600030101010101" pitchFamily="2" charset="-122"/>
                <a:cs typeface="Times New Roman" panose="02020603050405020304" pitchFamily="18" charset="0"/>
              </a:rPr>
              <a:t>删除辅助线</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5885679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24852155"/>
              </p:ext>
            </p:extLst>
          </p:nvPr>
        </p:nvGraphicFramePr>
        <p:xfrm>
          <a:off x="1907704" y="888152"/>
          <a:ext cx="6192370" cy="3960440"/>
        </p:xfrm>
        <a:graphic>
          <a:graphicData uri="http://schemas.openxmlformats.org/drawingml/2006/table">
            <a:tbl>
              <a:tblPr>
                <a:tableStyleId>{5C22544A-7EE6-4342-B048-85BDC9FD1C3A}</a:tableStyleId>
              </a:tblPr>
              <a:tblGrid>
                <a:gridCol w="2047192">
                  <a:extLst>
                    <a:ext uri="{9D8B030D-6E8A-4147-A177-3AD203B41FA5}">
                      <a16:colId xmlns:a16="http://schemas.microsoft.com/office/drawing/2014/main" xmlns="" val="4142827154"/>
                    </a:ext>
                  </a:extLst>
                </a:gridCol>
                <a:gridCol w="2072589">
                  <a:extLst>
                    <a:ext uri="{9D8B030D-6E8A-4147-A177-3AD203B41FA5}">
                      <a16:colId xmlns:a16="http://schemas.microsoft.com/office/drawing/2014/main" xmlns="" val="2098574695"/>
                    </a:ext>
                  </a:extLst>
                </a:gridCol>
                <a:gridCol w="2072589">
                  <a:extLst>
                    <a:ext uri="{9D8B030D-6E8A-4147-A177-3AD203B41FA5}">
                      <a16:colId xmlns:a16="http://schemas.microsoft.com/office/drawing/2014/main" xmlns="" val="4107510012"/>
                    </a:ext>
                  </a:extLst>
                </a:gridCol>
              </a:tblGrid>
              <a:tr h="396044">
                <a:tc>
                  <a:txBody>
                    <a:bodyPr/>
                    <a:lstStyle/>
                    <a:p>
                      <a:pPr indent="401320" algn="ctr">
                        <a:spcAft>
                          <a:spcPts val="0"/>
                        </a:spcAft>
                      </a:pPr>
                      <a:r>
                        <a:rPr lang="zh-CN" sz="1050" kern="100" dirty="0">
                          <a:effectLst/>
                        </a:rPr>
                        <a:t>命令内容</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401320" algn="ctr">
                        <a:spcAft>
                          <a:spcPts val="0"/>
                        </a:spcAft>
                      </a:pPr>
                      <a:r>
                        <a:rPr lang="zh-CN" sz="1050" kern="100">
                          <a:effectLst/>
                        </a:rPr>
                        <a:t>英文全称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534035" algn="ctr">
                        <a:spcAft>
                          <a:spcPts val="0"/>
                        </a:spcAft>
                      </a:pPr>
                      <a:r>
                        <a:rPr lang="zh-CN" sz="1050" kern="100">
                          <a:effectLst/>
                        </a:rPr>
                        <a:t>快捷方式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3457968123"/>
                  </a:ext>
                </a:extLst>
              </a:tr>
              <a:tr h="396044">
                <a:tc>
                  <a:txBody>
                    <a:bodyPr/>
                    <a:lstStyle/>
                    <a:p>
                      <a:pPr algn="ctr">
                        <a:spcAft>
                          <a:spcPts val="0"/>
                        </a:spcAft>
                      </a:pPr>
                      <a:r>
                        <a:rPr lang="zh-CN" sz="1050" kern="100">
                          <a:effectLst/>
                        </a:rPr>
                        <a:t>文字样式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Style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ST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2683321584"/>
                  </a:ext>
                </a:extLst>
              </a:tr>
              <a:tr h="396044">
                <a:tc>
                  <a:txBody>
                    <a:bodyPr/>
                    <a:lstStyle/>
                    <a:p>
                      <a:pPr algn="ctr">
                        <a:spcAft>
                          <a:spcPts val="0"/>
                        </a:spcAft>
                      </a:pPr>
                      <a:r>
                        <a:rPr lang="zh-CN" sz="1050" kern="100">
                          <a:effectLst/>
                        </a:rPr>
                        <a:t>单行文字</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dirty="0">
                          <a:effectLst/>
                        </a:rPr>
                        <a:t>Text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825621448"/>
                  </a:ext>
                </a:extLst>
              </a:tr>
              <a:tr h="396044">
                <a:tc>
                  <a:txBody>
                    <a:bodyPr/>
                    <a:lstStyle/>
                    <a:p>
                      <a:pPr algn="ctr">
                        <a:spcAft>
                          <a:spcPts val="0"/>
                        </a:spcAft>
                      </a:pPr>
                      <a:r>
                        <a:rPr lang="zh-CN" sz="1050" kern="100">
                          <a:effectLst/>
                        </a:rPr>
                        <a:t>多行文字</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dirty="0" err="1">
                          <a:effectLst/>
                        </a:rPr>
                        <a:t>Mtext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MT</a:t>
                      </a:r>
                      <a:r>
                        <a:rPr lang="zh-CN" sz="1050" kern="100">
                          <a:effectLst/>
                        </a:rPr>
                        <a:t>，</a:t>
                      </a:r>
                      <a:r>
                        <a:rPr lang="en-US" sz="1050" kern="100">
                          <a:effectLst/>
                        </a:rPr>
                        <a:t>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2179131055"/>
                  </a:ext>
                </a:extLst>
              </a:tr>
              <a:tr h="396044">
                <a:tc>
                  <a:txBody>
                    <a:bodyPr/>
                    <a:lstStyle/>
                    <a:p>
                      <a:pPr algn="ctr">
                        <a:spcAft>
                          <a:spcPts val="0"/>
                        </a:spcAft>
                      </a:pPr>
                      <a:r>
                        <a:rPr lang="zh-CN" sz="1050" kern="100">
                          <a:effectLst/>
                        </a:rPr>
                        <a:t>标注样式管理器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Dimstyle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3018915116"/>
                  </a:ext>
                </a:extLst>
              </a:tr>
              <a:tr h="396044">
                <a:tc>
                  <a:txBody>
                    <a:bodyPr/>
                    <a:lstStyle/>
                    <a:p>
                      <a:pPr algn="ctr">
                        <a:spcAft>
                          <a:spcPts val="0"/>
                        </a:spcAft>
                      </a:pPr>
                      <a:r>
                        <a:rPr lang="zh-CN" sz="1050" kern="100">
                          <a:effectLst/>
                        </a:rPr>
                        <a:t>线性标注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dirty="0">
                          <a:effectLst/>
                        </a:rPr>
                        <a:t>Dim Linear</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DLI</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2354069613"/>
                  </a:ext>
                </a:extLst>
              </a:tr>
              <a:tr h="396044">
                <a:tc>
                  <a:txBody>
                    <a:bodyPr/>
                    <a:lstStyle/>
                    <a:p>
                      <a:pPr algn="ctr">
                        <a:spcAft>
                          <a:spcPts val="0"/>
                        </a:spcAft>
                      </a:pPr>
                      <a:r>
                        <a:rPr lang="zh-CN" sz="1050" kern="100" dirty="0">
                          <a:effectLst/>
                        </a:rPr>
                        <a:t>对齐标注</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Dim Aligned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DAL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606644721"/>
                  </a:ext>
                </a:extLst>
              </a:tr>
              <a:tr h="396044">
                <a:tc>
                  <a:txBody>
                    <a:bodyPr/>
                    <a:lstStyle/>
                    <a:p>
                      <a:pPr algn="ctr">
                        <a:spcAft>
                          <a:spcPts val="0"/>
                        </a:spcAft>
                      </a:pPr>
                      <a:r>
                        <a:rPr lang="zh-CN" sz="1050" kern="100">
                          <a:effectLst/>
                        </a:rPr>
                        <a:t>连续标注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dirty="0">
                          <a:effectLst/>
                        </a:rPr>
                        <a:t>Dim Continue</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DCO</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982647555"/>
                  </a:ext>
                </a:extLst>
              </a:tr>
              <a:tr h="396044">
                <a:tc>
                  <a:txBody>
                    <a:bodyPr/>
                    <a:lstStyle/>
                    <a:p>
                      <a:pPr algn="ctr">
                        <a:spcAft>
                          <a:spcPts val="0"/>
                        </a:spcAft>
                      </a:pPr>
                      <a:r>
                        <a:rPr lang="zh-CN" sz="1050" kern="100">
                          <a:effectLst/>
                        </a:rPr>
                        <a:t>基线标注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dirty="0">
                          <a:effectLst/>
                        </a:rPr>
                        <a:t>Dim Baseline</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DBA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543062518"/>
                  </a:ext>
                </a:extLst>
              </a:tr>
              <a:tr h="396044">
                <a:tc>
                  <a:txBody>
                    <a:bodyPr/>
                    <a:lstStyle/>
                    <a:p>
                      <a:pPr algn="ctr">
                        <a:spcAft>
                          <a:spcPts val="0"/>
                        </a:spcAft>
                      </a:pPr>
                      <a:r>
                        <a:rPr lang="zh-CN" sz="1050" kern="100">
                          <a:effectLst/>
                        </a:rPr>
                        <a:t>半径标注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Dim Radius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dirty="0">
                          <a:effectLst/>
                        </a:rPr>
                        <a:t>DRA</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3534852778"/>
                  </a:ext>
                </a:extLst>
              </a:tr>
            </a:tbl>
          </a:graphicData>
        </a:graphic>
      </p:graphicFrame>
      <p:sp>
        <p:nvSpPr>
          <p:cNvPr id="4" name="矩形 3"/>
          <p:cNvSpPr/>
          <p:nvPr/>
        </p:nvSpPr>
        <p:spPr>
          <a:xfrm>
            <a:off x="1252916" y="260648"/>
            <a:ext cx="2173672" cy="461665"/>
          </a:xfrm>
          <a:prstGeom prst="rect">
            <a:avLst/>
          </a:prstGeom>
        </p:spPr>
        <p:txBody>
          <a:bodyPr wrap="none">
            <a:spAutoFit/>
          </a:bodyPr>
          <a:lstStyle/>
          <a:p>
            <a:pPr indent="131445" algn="just">
              <a:spcAft>
                <a:spcPts val="0"/>
              </a:spcAft>
            </a:pPr>
            <a:r>
              <a:rPr lang="zh-CN" altLang="zh-CN" sz="2400" b="1" kern="100" dirty="0">
                <a:latin typeface="Calibri" panose="020F0502020204030204" pitchFamily="34" charset="0"/>
                <a:ea typeface="宋体" panose="02010600030101010101" pitchFamily="2" charset="-122"/>
                <a:cs typeface="宋体" panose="02010600030101010101" pitchFamily="2" charset="-122"/>
              </a:rPr>
              <a:t>【命令回顾】</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4065145200"/>
              </p:ext>
            </p:extLst>
          </p:nvPr>
        </p:nvGraphicFramePr>
        <p:xfrm>
          <a:off x="1907704" y="4848592"/>
          <a:ext cx="6192371" cy="1339340"/>
        </p:xfrm>
        <a:graphic>
          <a:graphicData uri="http://schemas.openxmlformats.org/drawingml/2006/table">
            <a:tbl>
              <a:tblPr>
                <a:tableStyleId>{5C22544A-7EE6-4342-B048-85BDC9FD1C3A}</a:tableStyleId>
              </a:tblPr>
              <a:tblGrid>
                <a:gridCol w="2047193">
                  <a:extLst>
                    <a:ext uri="{9D8B030D-6E8A-4147-A177-3AD203B41FA5}">
                      <a16:colId xmlns:a16="http://schemas.microsoft.com/office/drawing/2014/main" xmlns="" val="3842054127"/>
                    </a:ext>
                  </a:extLst>
                </a:gridCol>
                <a:gridCol w="2072589">
                  <a:extLst>
                    <a:ext uri="{9D8B030D-6E8A-4147-A177-3AD203B41FA5}">
                      <a16:colId xmlns:a16="http://schemas.microsoft.com/office/drawing/2014/main" xmlns="" val="39298554"/>
                    </a:ext>
                  </a:extLst>
                </a:gridCol>
                <a:gridCol w="2072589">
                  <a:extLst>
                    <a:ext uri="{9D8B030D-6E8A-4147-A177-3AD203B41FA5}">
                      <a16:colId xmlns:a16="http://schemas.microsoft.com/office/drawing/2014/main" xmlns="" val="3384750017"/>
                    </a:ext>
                  </a:extLst>
                </a:gridCol>
              </a:tblGrid>
              <a:tr h="267868">
                <a:tc>
                  <a:txBody>
                    <a:bodyPr/>
                    <a:lstStyle/>
                    <a:p>
                      <a:pPr algn="ctr">
                        <a:spcAft>
                          <a:spcPts val="0"/>
                        </a:spcAft>
                      </a:pPr>
                      <a:r>
                        <a:rPr lang="zh-CN" sz="1050" kern="100">
                          <a:effectLst/>
                        </a:rPr>
                        <a:t>直径标注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Dim Diameter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DDI</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486590690"/>
                  </a:ext>
                </a:extLst>
              </a:tr>
              <a:tr h="267868">
                <a:tc>
                  <a:txBody>
                    <a:bodyPr/>
                    <a:lstStyle/>
                    <a:p>
                      <a:pPr algn="ctr">
                        <a:spcAft>
                          <a:spcPts val="0"/>
                        </a:spcAft>
                      </a:pPr>
                      <a:r>
                        <a:rPr lang="zh-CN" sz="1050" kern="100">
                          <a:effectLst/>
                        </a:rPr>
                        <a:t>角度标注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Dim Angular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DAN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638068861"/>
                  </a:ext>
                </a:extLst>
              </a:tr>
              <a:tr h="267868">
                <a:tc>
                  <a:txBody>
                    <a:bodyPr/>
                    <a:lstStyle/>
                    <a:p>
                      <a:pPr algn="ctr">
                        <a:spcAft>
                          <a:spcPts val="0"/>
                        </a:spcAft>
                      </a:pPr>
                      <a:r>
                        <a:rPr lang="zh-CN" sz="1050" kern="100" dirty="0">
                          <a:effectLst/>
                        </a:rPr>
                        <a:t>弧长标注</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Dim Arc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DAR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3052622824"/>
                  </a:ext>
                </a:extLst>
              </a:tr>
              <a:tr h="267868">
                <a:tc>
                  <a:txBody>
                    <a:bodyPr/>
                    <a:lstStyle/>
                    <a:p>
                      <a:pPr algn="ctr">
                        <a:spcAft>
                          <a:spcPts val="0"/>
                        </a:spcAft>
                      </a:pPr>
                      <a:r>
                        <a:rPr lang="zh-CN" sz="1050" kern="100">
                          <a:effectLst/>
                        </a:rPr>
                        <a:t>快速标注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dirty="0">
                          <a:effectLst/>
                        </a:rPr>
                        <a:t>Dim Quick</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a:effectLst/>
                        </a:rPr>
                        <a:t>QDIM</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2302117939"/>
                  </a:ext>
                </a:extLst>
              </a:tr>
              <a:tr h="267868">
                <a:tc>
                  <a:txBody>
                    <a:bodyPr/>
                    <a:lstStyle/>
                    <a:p>
                      <a:pPr algn="ctr">
                        <a:spcAft>
                          <a:spcPts val="0"/>
                        </a:spcAft>
                      </a:pPr>
                      <a:r>
                        <a:rPr lang="zh-CN" sz="1050" kern="100">
                          <a:effectLst/>
                        </a:rPr>
                        <a:t>文字编辑</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dirty="0" err="1">
                          <a:effectLst/>
                        </a:rPr>
                        <a:t>Ddedit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050" kern="100" dirty="0">
                          <a:effectLst/>
                        </a:rPr>
                        <a:t>ED</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138571261"/>
                  </a:ext>
                </a:extLst>
              </a:tr>
            </a:tbl>
          </a:graphicData>
        </a:graphic>
      </p:graphicFrame>
      <p:sp>
        <p:nvSpPr>
          <p:cNvPr id="6" name="Rectangle 2"/>
          <p:cNvSpPr>
            <a:spLocks noChangeArrowheads="1"/>
          </p:cNvSpPr>
          <p:nvPr/>
        </p:nvSpPr>
        <p:spPr bwMode="auto">
          <a:xfrm>
            <a:off x="2340069" y="4465924"/>
            <a:ext cx="9407757" cy="765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6268006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404664"/>
            <a:ext cx="7200800" cy="5139869"/>
          </a:xfrm>
          <a:prstGeom prst="rect">
            <a:avLst/>
          </a:prstGeom>
          <a:noFill/>
        </p:spPr>
        <p:txBody>
          <a:bodyPr wrap="square" rtlCol="0">
            <a:spAutoFit/>
          </a:bodyPr>
          <a:lstStyle/>
          <a:p>
            <a:r>
              <a:rPr lang="en-US" altLang="zh-CN" sz="3200" dirty="0">
                <a:latin typeface="黑体" panose="02010609060101010101" pitchFamily="49" charset="-122"/>
                <a:ea typeface="黑体" panose="02010609060101010101" pitchFamily="49" charset="-122"/>
              </a:rPr>
              <a:t>7.1.2  DT (</a:t>
            </a:r>
            <a:r>
              <a:rPr lang="en-US" altLang="zh-CN" sz="3200" dirty="0" err="1">
                <a:latin typeface="黑体" panose="02010609060101010101" pitchFamily="49" charset="-122"/>
                <a:ea typeface="黑体" panose="02010609060101010101" pitchFamily="49" charset="-122"/>
              </a:rPr>
              <a:t>Dtext</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单行文字</a:t>
            </a:r>
          </a:p>
          <a:p>
            <a:r>
              <a:rPr lang="zh-CN" altLang="en-US" sz="2400" dirty="0" smtClean="0"/>
              <a:t>       </a:t>
            </a:r>
            <a:endParaRPr lang="en-US" altLang="zh-CN" sz="2400" dirty="0" smtClean="0"/>
          </a:p>
          <a:p>
            <a:r>
              <a:rPr lang="en-US" altLang="zh-CN" dirty="0"/>
              <a:t> </a:t>
            </a:r>
            <a:r>
              <a:rPr lang="en-US" altLang="zh-CN" dirty="0" smtClean="0"/>
              <a:t>     </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使用单行文字书写完成一行时，按一次回车键，代表换行，再次按一次回车键代表书写完成。</a:t>
            </a:r>
          </a:p>
          <a:p>
            <a:r>
              <a:rPr lang="zh-CN" altLang="en-US" sz="2400" dirty="0" smtClean="0">
                <a:latin typeface="宋体" pitchFamily="2" charset="-122"/>
                <a:ea typeface="宋体" pitchFamily="2" charset="-122"/>
              </a:rPr>
              <a:t>    即使</a:t>
            </a:r>
            <a:r>
              <a:rPr lang="zh-CN" altLang="en-US" sz="2400" dirty="0">
                <a:latin typeface="宋体" pitchFamily="2" charset="-122"/>
                <a:ea typeface="宋体" pitchFamily="2" charset="-122"/>
              </a:rPr>
              <a:t>使用单行文字能够书写出“多行”文字，但是每一行是独立存在的，即每一行文字是一个独立存在的对象，其对象可以重新定位、调整格式或进行其他修改。</a:t>
            </a:r>
          </a:p>
          <a:p>
            <a:r>
              <a:rPr lang="zh-CN" altLang="en-US" sz="2400" dirty="0" smtClean="0">
                <a:latin typeface="宋体" pitchFamily="2" charset="-122"/>
                <a:ea typeface="宋体" pitchFamily="2" charset="-122"/>
              </a:rPr>
              <a:t>    创建</a:t>
            </a:r>
            <a:r>
              <a:rPr lang="zh-CN" altLang="en-US" sz="2400" dirty="0">
                <a:latin typeface="宋体" pitchFamily="2" charset="-122"/>
                <a:ea typeface="宋体" pitchFamily="2" charset="-122"/>
              </a:rPr>
              <a:t>单行文字时，要指定文字样式并设置对齐方式。文字样式设置文字对象的默认特征。对齐决定字符的哪一部分与插入点对齐。</a:t>
            </a:r>
          </a:p>
          <a:p>
            <a:r>
              <a:rPr lang="zh-CN" altLang="en-US" sz="2400" dirty="0">
                <a:latin typeface="宋体" pitchFamily="2" charset="-122"/>
                <a:ea typeface="宋体" pitchFamily="2" charset="-122"/>
              </a:rPr>
              <a:t>一、以注释性文字为例创建文字，选择一个注释性文字样式，如“</a:t>
            </a:r>
            <a:r>
              <a:rPr lang="en-US" altLang="zh-CN" sz="2400" dirty="0">
                <a:latin typeface="宋体" pitchFamily="2" charset="-122"/>
                <a:ea typeface="宋体" pitchFamily="2" charset="-122"/>
              </a:rPr>
              <a:t>3.5</a:t>
            </a:r>
            <a:r>
              <a:rPr lang="zh-CN" altLang="en-US" sz="2400" dirty="0">
                <a:latin typeface="宋体" pitchFamily="2" charset="-122"/>
                <a:ea typeface="宋体" pitchFamily="2" charset="-122"/>
              </a:rPr>
              <a:t>号字”具体步骤如下</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43044482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405</TotalTime>
  <Words>5553</Words>
  <Application>Microsoft Office PowerPoint</Application>
  <PresentationFormat>全屏显示(4:3)</PresentationFormat>
  <Paragraphs>288</Paragraphs>
  <Slides>82</Slides>
  <Notes>1</Notes>
  <HiddenSlides>0</HiddenSlides>
  <MMClips>0</MMClips>
  <ScaleCrop>false</ScaleCrop>
  <HeadingPairs>
    <vt:vector size="4" baseType="variant">
      <vt:variant>
        <vt:lpstr>主题</vt:lpstr>
      </vt:variant>
      <vt:variant>
        <vt:i4>1</vt:i4>
      </vt:variant>
      <vt:variant>
        <vt:lpstr>幻灯片标题</vt:lpstr>
      </vt:variant>
      <vt:variant>
        <vt:i4>82</vt:i4>
      </vt:variant>
    </vt:vector>
  </HeadingPairs>
  <TitlesOfParts>
    <vt:vector size="83" baseType="lpstr">
      <vt:lpstr>夏至</vt:lpstr>
      <vt:lpstr>第七章  注释性文字与标注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dreamsummit</dc:creator>
  <cp:lastModifiedBy>xbany</cp:lastModifiedBy>
  <cp:revision>51</cp:revision>
  <dcterms:created xsi:type="dcterms:W3CDTF">2018-04-09T11:51:30Z</dcterms:created>
  <dcterms:modified xsi:type="dcterms:W3CDTF">2018-04-26T14:48:27Z</dcterms:modified>
</cp:coreProperties>
</file>