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64" r:id="rId5"/>
    <p:sldId id="263" r:id="rId6"/>
    <p:sldId id="262" r:id="rId7"/>
    <p:sldId id="261" r:id="rId8"/>
    <p:sldId id="260" r:id="rId9"/>
    <p:sldId id="259" r:id="rId10"/>
    <p:sldId id="268" r:id="rId11"/>
    <p:sldId id="267" r:id="rId12"/>
    <p:sldId id="266" r:id="rId13"/>
    <p:sldId id="265" r:id="rId14"/>
    <p:sldId id="273" r:id="rId15"/>
    <p:sldId id="272" r:id="rId16"/>
    <p:sldId id="271" r:id="rId17"/>
    <p:sldId id="270" r:id="rId18"/>
    <p:sldId id="269" r:id="rId19"/>
    <p:sldId id="274" r:id="rId20"/>
    <p:sldId id="279" r:id="rId21"/>
    <p:sldId id="278" r:id="rId22"/>
    <p:sldId id="277" r:id="rId23"/>
    <p:sldId id="276" r:id="rId24"/>
    <p:sldId id="275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308" r:id="rId39"/>
    <p:sldId id="293" r:id="rId40"/>
    <p:sldId id="294" r:id="rId41"/>
    <p:sldId id="295" r:id="rId42"/>
    <p:sldId id="296" r:id="rId43"/>
    <p:sldId id="297" r:id="rId4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28" autoAdjust="0"/>
  </p:normalViewPr>
  <p:slideViewPr>
    <p:cSldViewPr>
      <p:cViewPr varScale="1">
        <p:scale>
          <a:sx n="67" d="100"/>
          <a:sy n="67" d="100"/>
        </p:scale>
        <p:origin x="-147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2" name="副标题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2FDAA5-9E90-4916-81FC-070AD2EDA271}" type="datetimeFigureOut">
              <a:rPr lang="zh-CN" altLang="en-US" smtClean="0"/>
              <a:t>2018/4/11</a:t>
            </a:fld>
            <a:endParaRPr lang="zh-CN" altLang="en-US"/>
          </a:p>
        </p:txBody>
      </p:sp>
      <p:sp>
        <p:nvSpPr>
          <p:cNvPr id="20" name="页脚占位符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2B1EDD-B01D-420F-ADFB-44643F74C20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椭圆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2FDAA5-9E90-4916-81FC-070AD2EDA271}" type="datetimeFigureOut">
              <a:rPr lang="zh-CN" altLang="en-US" smtClean="0"/>
              <a:t>2018/4/11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2B1EDD-B01D-420F-ADFB-44643F74C2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2FDAA5-9E90-4916-81FC-070AD2EDA271}" type="datetimeFigureOut">
              <a:rPr lang="zh-CN" altLang="en-US" smtClean="0"/>
              <a:t>2018/4/11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2B1EDD-B01D-420F-ADFB-44643F74C2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2FDAA5-9E90-4916-81FC-070AD2EDA271}" type="datetimeFigureOut">
              <a:rPr lang="zh-CN" altLang="en-US" smtClean="0"/>
              <a:t>2018/4/11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2B1EDD-B01D-420F-ADFB-44643F74C2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2FDAA5-9E90-4916-81FC-070AD2EDA271}" type="datetimeFigureOut">
              <a:rPr lang="zh-CN" altLang="en-US" smtClean="0"/>
              <a:t>2018/4/11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2B1EDD-B01D-420F-ADFB-44643F74C20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椭圆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椭圆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2FDAA5-9E90-4916-81FC-070AD2EDA271}" type="datetimeFigureOut">
              <a:rPr lang="zh-CN" altLang="en-US" smtClean="0"/>
              <a:t>2018/4/11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2B1EDD-B01D-420F-ADFB-44643F74C2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2FDAA5-9E90-4916-81FC-070AD2EDA271}" type="datetimeFigureOut">
              <a:rPr lang="zh-CN" altLang="en-US" smtClean="0"/>
              <a:t>2018/4/11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2B1EDD-B01D-420F-ADFB-44643F74C2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2FDAA5-9E90-4916-81FC-070AD2EDA271}" type="datetimeFigureOut">
              <a:rPr lang="zh-CN" altLang="en-US" smtClean="0"/>
              <a:t>2018/4/11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2B1EDD-B01D-420F-ADFB-44643F74C2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2FDAA5-9E90-4916-81FC-070AD2EDA271}" type="datetimeFigureOut">
              <a:rPr lang="zh-CN" altLang="en-US" smtClean="0"/>
              <a:t>2018/4/11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2B1EDD-B01D-420F-ADFB-44643F74C20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2FDAA5-9E90-4916-81FC-070AD2EDA271}" type="datetimeFigureOut">
              <a:rPr lang="zh-CN" altLang="en-US" smtClean="0"/>
              <a:t>2018/4/11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2B1EDD-B01D-420F-ADFB-44643F74C2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2FDAA5-9E90-4916-81FC-070AD2EDA271}" type="datetimeFigureOut">
              <a:rPr lang="zh-CN" altLang="en-US" smtClean="0"/>
              <a:t>2018/4/11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2B1EDD-B01D-420F-ADFB-44643F74C20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9" name="流程图: 过程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流程图: 过程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饼形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椭圆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同心圆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zh-CN" altLang="en-US" dirty="0" smtClean="0"/>
              <a:t>单击此处编辑母版标题样式</a:t>
            </a:r>
            <a:endParaRPr kumimoji="0" 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dirty="0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dirty="0" smtClean="0"/>
              <a:t>第二级</a:t>
            </a:r>
          </a:p>
          <a:p>
            <a:pPr lvl="2" eaLnBrk="1" latinLnBrk="0" hangingPunct="1"/>
            <a:r>
              <a:rPr kumimoji="0" lang="zh-CN" altLang="en-US" dirty="0" smtClean="0"/>
              <a:t>第三级</a:t>
            </a:r>
          </a:p>
          <a:p>
            <a:pPr lvl="3" eaLnBrk="1" latinLnBrk="0" hangingPunct="1"/>
            <a:r>
              <a:rPr kumimoji="0" lang="zh-CN" altLang="en-US" dirty="0" smtClean="0"/>
              <a:t>第四级</a:t>
            </a:r>
          </a:p>
          <a:p>
            <a:pPr lvl="4" eaLnBrk="1" latinLnBrk="0" hangingPunct="1"/>
            <a:r>
              <a:rPr kumimoji="0" lang="zh-CN" altLang="en-US" dirty="0" smtClean="0"/>
              <a:t>第五级</a:t>
            </a:r>
            <a:endParaRPr kumimoji="0" lang="en-US" dirty="0"/>
          </a:p>
        </p:txBody>
      </p:sp>
      <p:sp>
        <p:nvSpPr>
          <p:cNvPr id="24" name="日期占位符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452FDAA5-9E90-4916-81FC-070AD2EDA271}" type="datetimeFigureOut">
              <a:rPr lang="zh-CN" altLang="en-US" smtClean="0"/>
              <a:t>2018/4/11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C2B1EDD-B01D-420F-ADFB-44643F74C20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5" name="矩形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e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1600" y="1628800"/>
            <a:ext cx="8424936" cy="1143000"/>
          </a:xfrm>
        </p:spPr>
        <p:txBody>
          <a:bodyPr>
            <a:noAutofit/>
          </a:bodyPr>
          <a:lstStyle/>
          <a:p>
            <a:r>
              <a:rPr lang="zh-CN" altLang="en-US" sz="4800" b="1" dirty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  <a:t>第二章 室内</a:t>
            </a:r>
            <a:r>
              <a:rPr lang="en-US" altLang="zh-CN" sz="4800" b="1" dirty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  <a:t>AutoCAD</a:t>
            </a:r>
            <a:r>
              <a:rPr lang="zh-CN" altLang="en-US" sz="4800" b="1" dirty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  <a:t>基本操作</a:t>
            </a:r>
          </a:p>
        </p:txBody>
      </p:sp>
    </p:spTree>
    <p:extLst>
      <p:ext uri="{BB962C8B-B14F-4D97-AF65-F5344CB8AC3E}">
        <p14:creationId xmlns:p14="http://schemas.microsoft.com/office/powerpoint/2010/main" val="2539925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476672"/>
            <a:ext cx="6768752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【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命令步骤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】</a:t>
            </a:r>
          </a:p>
          <a:p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命令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: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L</a:t>
            </a:r>
          </a:p>
          <a:p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LINE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指定第一点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: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（鼠标点击任意点）</a:t>
            </a:r>
          </a:p>
          <a:p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指定下一点或 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[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放弃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(U)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]: 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@50,0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（空格）</a:t>
            </a:r>
          </a:p>
          <a:p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指定下一点或 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[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放弃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(U)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]: 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@0,100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（空格）</a:t>
            </a:r>
          </a:p>
          <a:p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指定下一点或 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[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闭合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(C)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/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放弃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(U)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]: 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@-50,0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（空格）</a:t>
            </a:r>
          </a:p>
          <a:p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指定下一点或 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[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闭合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(C)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/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放弃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(U)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]: 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（空格）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sz="2400" dirty="0">
              <a:latin typeface="宋体" pitchFamily="2" charset="-122"/>
              <a:ea typeface="宋体" pitchFamily="2" charset="-122"/>
            </a:endParaRPr>
          </a:p>
          <a:p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2.1.3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相对极坐标</a:t>
            </a:r>
          </a:p>
          <a:p>
            <a:pPr indent="457200"/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相对极坐标的表示方法是：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@x&lt;</a:t>
            </a:r>
            <a:r>
              <a:rPr lang="el-GR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α</a:t>
            </a:r>
            <a:r>
              <a:rPr lang="zh-CN" altLang="el-GR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l-GR" sz="2400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其中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x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代表距离长度，</a:t>
            </a:r>
            <a:r>
              <a:rPr lang="el-GR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α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代表角度。相对极坐标的用法和相对坐标的用法基本相似。</a:t>
            </a:r>
          </a:p>
          <a:p>
            <a:endParaRPr lang="en-US" altLang="zh-CN" sz="2400" dirty="0">
              <a:latin typeface="宋体" pitchFamily="2" charset="-122"/>
              <a:ea typeface="宋体" pitchFamily="2" charset="-122"/>
            </a:endParaRPr>
          </a:p>
          <a:p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9908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98365"/>
            <a:ext cx="3744416" cy="261449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89912" y="2481273"/>
            <a:ext cx="72008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                  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2-5 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矩形（相对极坐标）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dirty="0">
              <a:latin typeface="宋体" pitchFamily="2" charset="-122"/>
              <a:ea typeface="宋体" pitchFamily="2" charset="-122"/>
            </a:endParaRPr>
          </a:p>
          <a:p>
            <a:endParaRPr lang="en-US" altLang="zh-CN" dirty="0">
              <a:latin typeface="宋体" pitchFamily="2" charset="-122"/>
              <a:ea typeface="宋体" pitchFamily="2" charset="-122"/>
            </a:endParaRPr>
          </a:p>
          <a:p>
            <a:pPr indent="457200"/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通过绘制如图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2-5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所示的图形进行练习。</a:t>
            </a:r>
          </a:p>
          <a:p>
            <a:pPr indent="457200"/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执行“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直线命令，确定，如图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2-5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所示，依次输入矩形的第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点（任意点）、第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点</a:t>
            </a:r>
            <a:r>
              <a:rPr lang="zh-CN" altLang="en-US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@50&lt;45</a:t>
            </a:r>
            <a:r>
              <a:rPr lang="zh-CN" altLang="en-US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、第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点</a:t>
            </a:r>
            <a:r>
              <a:rPr lang="zh-CN" altLang="en-US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@100&lt;135</a:t>
            </a:r>
            <a:r>
              <a:rPr lang="zh-CN" altLang="en-US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、第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点</a:t>
            </a:r>
            <a:r>
              <a:rPr lang="zh-CN" altLang="en-US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@50&lt;225</a:t>
            </a:r>
            <a:r>
              <a:rPr lang="zh-CN" altLang="en-US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四个点的坐标，输入“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close</a:t>
            </a:r>
            <a:r>
              <a:rPr lang="zh-CN" altLang="en-US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，闭合图形，完成图形的绘制。</a:t>
            </a:r>
          </a:p>
          <a:p>
            <a:pPr indent="457200"/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dirty="0">
              <a:latin typeface="宋体" pitchFamily="2" charset="-122"/>
              <a:ea typeface="宋体" pitchFamily="2" charset="-122"/>
            </a:endParaRPr>
          </a:p>
          <a:p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dirty="0">
              <a:latin typeface="宋体" pitchFamily="2" charset="-122"/>
              <a:ea typeface="宋体" pitchFamily="2" charset="-122"/>
            </a:endParaRPr>
          </a:p>
          <a:p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948794"/>
            <a:ext cx="7776864" cy="1225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1280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476672"/>
            <a:ext cx="6840760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【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命令步骤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】</a:t>
            </a:r>
          </a:p>
          <a:p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命令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: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L</a:t>
            </a:r>
          </a:p>
          <a:p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LINE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指定第一点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: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（任意点）</a:t>
            </a:r>
          </a:p>
          <a:p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指定下一点或 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[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放弃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(U)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]: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@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50&lt;45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（空格）</a:t>
            </a:r>
          </a:p>
          <a:p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指定下一点或 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[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放弃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(U)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]: 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@100&lt;135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（空格）</a:t>
            </a:r>
          </a:p>
          <a:p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指定下一点或 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[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闭合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(C)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/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放弃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(U)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]: 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@50&lt;225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（空格）</a:t>
            </a:r>
          </a:p>
          <a:p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指定下一点或 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[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闭合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(C)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/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放弃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(U)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]: 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（空格）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sz="2400" dirty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2.1.4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方向距离输入</a:t>
            </a:r>
          </a:p>
          <a:p>
            <a:pPr indent="457200"/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方向距离的表示方法是：使用鼠标移动十字光标表示方向，然后直接输入相对距离值，要绘制出图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2-6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所示图形，需要按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〈F8〉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键或单击状态栏 按钮，打开正交模式。</a:t>
            </a:r>
          </a:p>
          <a:p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sz="2400" dirty="0">
              <a:latin typeface="宋体" pitchFamily="2" charset="-122"/>
              <a:ea typeface="宋体" pitchFamily="2" charset="-122"/>
            </a:endParaRPr>
          </a:p>
          <a:p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1249" y="5054681"/>
            <a:ext cx="257175" cy="24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1232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6448" y="130674"/>
            <a:ext cx="2952328" cy="274921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47664" y="2649060"/>
            <a:ext cx="5544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               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2-6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矩形（方向距离输入）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79712" y="3429000"/>
            <a:ext cx="64087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执行“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直线命令，如图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2-6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所示，指定矩形的第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点（任意点），第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点向右移动光标，输入距离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50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，确定，第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点向上移动光标，输入距离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100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，确定，第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点向左移动光标，输入距离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50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，确定，最后输入“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Close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，确定，闭合图形，完成图形的绘制。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4915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620688"/>
            <a:ext cx="626469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【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命令步骤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】</a:t>
            </a:r>
          </a:p>
          <a:p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命令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: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</a:t>
            </a:r>
          </a:p>
          <a:p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LINE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指定第一点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: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（任意点）</a:t>
            </a:r>
          </a:p>
          <a:p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指定下一点或 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[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放弃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(U)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]:  &lt;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正交 开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&gt; 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50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（打开正交模式）（空格）</a:t>
            </a:r>
          </a:p>
          <a:p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指定下一点或 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[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放弃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(U)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]: 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100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（空格）</a:t>
            </a:r>
          </a:p>
          <a:p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指定下一点或 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[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闭合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(C)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/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放弃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(U)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]: 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50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（空格）</a:t>
            </a:r>
          </a:p>
          <a:p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指定下一点或 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[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闭合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(C)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/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放弃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(U)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]: 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（空格）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sz="2400" dirty="0">
              <a:latin typeface="宋体" pitchFamily="2" charset="-122"/>
              <a:ea typeface="宋体" pitchFamily="2" charset="-122"/>
            </a:endParaRPr>
          </a:p>
          <a:p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sz="2400" dirty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2.1.5 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四人餐桌的绘制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7046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476671"/>
            <a:ext cx="6912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如图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2-7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所示，利用坐标输入的方法绘制餐桌图案。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9912" y="1210420"/>
            <a:ext cx="1944216" cy="199865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923928" y="3284984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2-7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四人餐桌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03648" y="3861048"/>
            <a:ext cx="7200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最为初级的办法是利用绝对坐标的方式进行绘制，那么绘制之前需要首先确定各个点的绝对坐标值。读者可以把图形中的任意点作为坐标原点来确定。为了方便，这里取桌子的左下角为坐标原点。然后确定坐标体系如图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2-8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所示。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924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-198208"/>
            <a:ext cx="3486120" cy="31744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03848" y="2606880"/>
            <a:ext cx="4104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2-8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四人餐桌确定坐标体系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3608" y="3072348"/>
            <a:ext cx="810039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执行“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直线命令，命令行提示指定第一点，输入第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点坐标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0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0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，确定，命令行提示输入下一点，键盘依次输入第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点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1500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0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确定，第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点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1500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750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确定，在闭合图形时，除上一案例中讲解的方法外还可以借助“对象捕捉”的功能来实现，按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F3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或点击  ，确保“对象捕捉”功能处于开启状态，鼠标移至第一点处会出现如图 所示的情况，这时感觉鼠标被吸引住了，点击鼠标左键，即可完成最后一条直线的绘制，确定，退出直线命令。按照同样的方式再依次绘制其余四个正方形，这样就得到入图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2-8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所示的图形。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1687" y="4653137"/>
            <a:ext cx="351043" cy="312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4646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113165"/>
            <a:ext cx="8208912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【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命令步骤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】</a:t>
            </a:r>
          </a:p>
          <a:p>
            <a:pPr indent="457200"/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命令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:</a:t>
            </a:r>
            <a:r>
              <a:rPr lang="en-US" altLang="zh-CN" sz="1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L</a:t>
            </a:r>
          </a:p>
          <a:p>
            <a:pPr indent="457200"/>
            <a:r>
              <a:rPr lang="en-US" altLang="zh-CN" sz="16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LINE 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指定第一点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: </a:t>
            </a:r>
            <a:r>
              <a:rPr lang="en-US" altLang="zh-CN" sz="16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0,0</a:t>
            </a:r>
            <a:r>
              <a:rPr lang="zh-CN" altLang="en-US" sz="16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空格）</a:t>
            </a:r>
          </a:p>
          <a:p>
            <a:pPr indent="457200"/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指定下一点或 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[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放弃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(U)]: </a:t>
            </a:r>
            <a:r>
              <a:rPr lang="en-US" altLang="zh-CN" sz="16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1500,0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（空格）</a:t>
            </a:r>
          </a:p>
          <a:p>
            <a:pPr indent="457200"/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指定下一点或 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[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放弃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(U)]: </a:t>
            </a:r>
            <a:r>
              <a:rPr lang="en-US" altLang="zh-CN" sz="16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1500,750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（空格）</a:t>
            </a:r>
          </a:p>
          <a:p>
            <a:pPr indent="457200"/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指定下一点或 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[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闭合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(C)/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放弃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(U)]: </a:t>
            </a:r>
            <a:r>
              <a:rPr lang="en-US" altLang="zh-CN" sz="16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0,750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（空格）</a:t>
            </a:r>
          </a:p>
          <a:p>
            <a:pPr indent="457200"/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指定下一点或 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[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闭合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(C)/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放弃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(U)]: </a:t>
            </a:r>
            <a:r>
              <a:rPr lang="en-US" altLang="zh-CN" sz="16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（空格）</a:t>
            </a:r>
          </a:p>
          <a:p>
            <a:pPr indent="457200"/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命令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: l LINE 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指定第一点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: </a:t>
            </a:r>
            <a:r>
              <a:rPr lang="en-US" altLang="zh-CN" sz="16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175,-550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（空格）</a:t>
            </a:r>
          </a:p>
          <a:p>
            <a:pPr indent="457200"/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指定下一点或 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[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放弃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(U)]: </a:t>
            </a:r>
            <a:r>
              <a:rPr lang="en-US" altLang="zh-CN" sz="16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625,-550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（空格）</a:t>
            </a:r>
          </a:p>
          <a:p>
            <a:pPr indent="457200"/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指定下一点或 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[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放弃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(U)]: </a:t>
            </a:r>
            <a:r>
              <a:rPr lang="en-US" altLang="zh-CN" sz="16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625,-100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（空格）</a:t>
            </a:r>
          </a:p>
          <a:p>
            <a:pPr indent="457200"/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指定下一点或 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[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闭合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(C)/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放弃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(U)]: </a:t>
            </a:r>
            <a:r>
              <a:rPr lang="en-US" altLang="zh-CN" sz="16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175,-100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（空格）</a:t>
            </a:r>
          </a:p>
          <a:p>
            <a:pPr indent="457200"/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指定下一点或 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[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闭合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(C)/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放弃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(U)]:</a:t>
            </a:r>
            <a:r>
              <a:rPr lang="en-US" altLang="zh-CN" sz="16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c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（空格）</a:t>
            </a:r>
          </a:p>
          <a:p>
            <a:pPr indent="457200"/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命令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: </a:t>
            </a:r>
            <a:r>
              <a:rPr lang="en-US" altLang="zh-CN" sz="16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 LINE 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指定第一点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: </a:t>
            </a:r>
            <a:r>
              <a:rPr lang="en-US" altLang="zh-CN" sz="16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875,-550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（空格）</a:t>
            </a:r>
          </a:p>
          <a:p>
            <a:pPr indent="457200"/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指定下一点或 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[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放弃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(U)]: </a:t>
            </a:r>
            <a:r>
              <a:rPr lang="en-US" altLang="zh-CN" sz="16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1325,-550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（空格）</a:t>
            </a:r>
          </a:p>
          <a:p>
            <a:pPr indent="457200"/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指定下一点或 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[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放弃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(U)]: </a:t>
            </a:r>
            <a:r>
              <a:rPr lang="en-US" altLang="zh-CN" sz="16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1325,-100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（空格）</a:t>
            </a:r>
          </a:p>
          <a:p>
            <a:pPr indent="457200"/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指定下一点或 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[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闭合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(C)/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放弃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(U)]: </a:t>
            </a:r>
            <a:r>
              <a:rPr lang="en-US" altLang="zh-CN" sz="16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875,-100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（空格）</a:t>
            </a:r>
          </a:p>
          <a:p>
            <a:pPr indent="457200"/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指定下一点或 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[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闭合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(C)/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放弃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(U)]: </a:t>
            </a:r>
            <a:r>
              <a:rPr lang="en-US" altLang="zh-CN" sz="16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（空格）</a:t>
            </a:r>
          </a:p>
          <a:p>
            <a:pPr indent="457200"/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命令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: </a:t>
            </a:r>
            <a:r>
              <a:rPr lang="en-US" altLang="zh-CN" sz="16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 LINE 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指定第一点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: </a:t>
            </a:r>
            <a:r>
              <a:rPr lang="en-US" altLang="zh-CN" sz="16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175,850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（空格）</a:t>
            </a:r>
          </a:p>
          <a:p>
            <a:pPr indent="457200"/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指定下一点或 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[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放弃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(U)]: </a:t>
            </a:r>
            <a:r>
              <a:rPr lang="en-US" altLang="zh-CN" sz="16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625,85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0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（空格）</a:t>
            </a:r>
          </a:p>
          <a:p>
            <a:pPr indent="457200"/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指定下一点或 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[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放弃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(U)]: </a:t>
            </a:r>
            <a:r>
              <a:rPr lang="en-US" altLang="zh-CN" sz="16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625,1300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（空格）</a:t>
            </a:r>
          </a:p>
          <a:p>
            <a:pPr indent="457200"/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指定下一点或 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[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闭合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(C)/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放弃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(U)]: </a:t>
            </a:r>
            <a:r>
              <a:rPr lang="en-US" altLang="zh-CN" sz="16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175,1300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（空格）</a:t>
            </a:r>
          </a:p>
          <a:p>
            <a:pPr indent="457200"/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指定下一点或 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[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闭合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(C)/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放弃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(U)]: </a:t>
            </a:r>
            <a:r>
              <a:rPr lang="en-US" altLang="zh-CN" sz="16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（空格）</a:t>
            </a:r>
          </a:p>
          <a:p>
            <a:pPr indent="457200"/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命令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: </a:t>
            </a:r>
            <a:r>
              <a:rPr lang="en-US" altLang="zh-CN" sz="16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 LINE 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指定第一点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: </a:t>
            </a:r>
            <a:r>
              <a:rPr lang="en-US" altLang="zh-CN" sz="16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875,850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（空格）</a:t>
            </a:r>
          </a:p>
          <a:p>
            <a:pPr indent="457200"/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指定下一点或 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[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放弃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(U)]: </a:t>
            </a:r>
            <a:r>
              <a:rPr lang="en-US" altLang="zh-CN" sz="16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1325,850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（空格）</a:t>
            </a:r>
          </a:p>
          <a:p>
            <a:pPr indent="457200"/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指定下一点或 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[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放弃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(U)]: </a:t>
            </a:r>
            <a:r>
              <a:rPr lang="en-US" altLang="zh-CN" sz="16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1325,1300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（空格）</a:t>
            </a:r>
          </a:p>
          <a:p>
            <a:pPr indent="457200"/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指定下一点或 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[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闭合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(C)/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放弃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(U)]: </a:t>
            </a:r>
            <a:r>
              <a:rPr lang="en-US" altLang="zh-CN" sz="16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875,1300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（空格）</a:t>
            </a:r>
          </a:p>
          <a:p>
            <a:pPr indent="457200"/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指定下一点或 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[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闭合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(C)/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放弃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(U)]: </a:t>
            </a:r>
            <a:r>
              <a:rPr lang="en-US" altLang="zh-CN" sz="16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</a:t>
            </a: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（空格）</a:t>
            </a:r>
            <a:endParaRPr lang="zh-CN" altLang="en-US" sz="16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5964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109656"/>
            <a:ext cx="6572160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  <a:p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2.2 AutoCAD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基础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命令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2.2.1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执行命令</a:t>
            </a:r>
          </a:p>
          <a:p>
            <a:pPr indent="457200"/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执行命令可以通过菜单栏、功能区、工具栏以及命令行实现。例如在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AutoCAD 2016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中执行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LINE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【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直线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】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命令有以下几种方法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dirty="0">
              <a:latin typeface="宋体" pitchFamily="2" charset="-122"/>
              <a:ea typeface="宋体" pitchFamily="2" charset="-122"/>
            </a:endParaRPr>
          </a:p>
          <a:p>
            <a:pPr marL="342900" indent="342900">
              <a:buFont typeface="Wingdings" pitchFamily="2" charset="2"/>
              <a:buChar char="Ø"/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菜单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栏：选择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【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绘图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】|【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直线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】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命令，如图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2-9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marL="342900" indent="342900">
              <a:buFont typeface="Wingdings" pitchFamily="2" charset="2"/>
              <a:buChar char="Ø"/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工具栏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：单击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【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绘图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】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工具栏中的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【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直线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】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按钮 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 。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marL="342900" indent="342900">
              <a:buFont typeface="Wingdings" pitchFamily="2" charset="2"/>
              <a:buChar char="Ø"/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命令行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：输入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LINE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或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命令并按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Enter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键。</a:t>
            </a:r>
          </a:p>
          <a:p>
            <a:pPr marL="342900" indent="342900">
              <a:buFont typeface="Wingdings" pitchFamily="2" charset="2"/>
              <a:buChar char="Ø"/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功能区：在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【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默认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】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选项卡中，单击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【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绘图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】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面板中的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【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直线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】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按钮  ，如图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2-10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所示。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184868"/>
            <a:ext cx="238125" cy="24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5268038"/>
            <a:ext cx="247650" cy="25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129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692696"/>
            <a:ext cx="2127884" cy="187220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3735" y="742200"/>
            <a:ext cx="2378629" cy="182270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35101" y="2996952"/>
            <a:ext cx="6192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            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2-9                                                    </a:t>
            </a:r>
            <a:r>
              <a:rPr lang="zh-CN" altLang="en-US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2-10              </a:t>
            </a:r>
            <a:endParaRPr lang="zh-CN" altLang="en-US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68768" y="3789040"/>
            <a:ext cx="70567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菜单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栏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调用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457200"/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AutoCAD2016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的三个工作空间在默认情况下没有菜单栏，需要用户自己调出。步骤如下所示：</a:t>
            </a:r>
          </a:p>
        </p:txBody>
      </p:sp>
    </p:spTree>
    <p:extLst>
      <p:ext uri="{BB962C8B-B14F-4D97-AF65-F5344CB8AC3E}">
        <p14:creationId xmlns:p14="http://schemas.microsoft.com/office/powerpoint/2010/main" val="2853351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40192" y="548680"/>
            <a:ext cx="7704856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【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学习提示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】</a:t>
            </a:r>
          </a:p>
          <a:p>
            <a:pPr indent="457200"/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在工程实践中，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AutoCAD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的优势在于能精确地绘制图形，因而才使得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AutoCAD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在建筑、机械、园林、规划、电子等行业内得以广泛的应用。而要使绘制的图形精确，必须熟练运用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AutoCAD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坐标体系和对象捕捉的功能。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457200"/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endParaRPr lang="zh-CN" altLang="en-US" sz="2400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2.1 AutoCAD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坐标体系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endParaRPr lang="zh-CN" altLang="en-US" sz="3200" b="1" dirty="0" smtClean="0">
              <a:latin typeface="黑体" pitchFamily="49" charset="-122"/>
              <a:ea typeface="黑体" pitchFamily="49" charset="-122"/>
            </a:endParaRPr>
          </a:p>
          <a:p>
            <a:pPr indent="457200"/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AutoCAD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为用户提供了多种坐标体系，其中有绝对坐标、相对坐标、相对极坐标和方向坐标。</a:t>
            </a:r>
          </a:p>
          <a:p>
            <a:pPr indent="457200"/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下面利用直线命令来讲解坐标体系，如何确定一条直线呢？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AutoCAD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提供的方法是，指定直线的两个端点。而指定点的方式有很多种。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570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136" y="548680"/>
            <a:ext cx="3234262" cy="24978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548680"/>
            <a:ext cx="3461380" cy="267895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17058" y="3438292"/>
            <a:ext cx="5904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      步骤一                            步骤二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47136" y="4357846"/>
            <a:ext cx="73498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工具栏调用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457200"/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与菜单栏一样，工具栏在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AutoCAD 2016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的三个工作空间默认不显示，需要用户自己调用。步骤如下所示：</a:t>
            </a:r>
          </a:p>
        </p:txBody>
      </p:sp>
    </p:spTree>
    <p:extLst>
      <p:ext uri="{BB962C8B-B14F-4D97-AF65-F5344CB8AC3E}">
        <p14:creationId xmlns:p14="http://schemas.microsoft.com/office/powerpoint/2010/main" val="684689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954" y="241395"/>
            <a:ext cx="3744416" cy="18982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6511" y="188639"/>
            <a:ext cx="3540636" cy="200372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47664" y="2420888"/>
            <a:ext cx="6840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          步骤一                             步骤二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362" y="2782220"/>
            <a:ext cx="8154299" cy="730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03648" y="3717032"/>
            <a:ext cx="7128792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2.2.2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确认命令</a:t>
            </a:r>
          </a:p>
          <a:p>
            <a:pPr indent="457200"/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在命令执行结束后，需要对命令进行确认，确认命令的常用方法有以下三种。</a:t>
            </a:r>
          </a:p>
          <a:p>
            <a:pPr marL="342900" indent="342900">
              <a:buFont typeface="Wingdings" pitchFamily="2" charset="2"/>
              <a:buChar char="Ø"/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空格键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：按空格键。</a:t>
            </a:r>
          </a:p>
          <a:p>
            <a:pPr marL="342900" indent="342900">
              <a:buFont typeface="Wingdings" pitchFamily="2" charset="2"/>
              <a:buChar char="Ø"/>
            </a:pP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Enter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键：按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Enter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键。</a:t>
            </a:r>
          </a:p>
          <a:p>
            <a:pPr marL="342900" indent="342900">
              <a:buFont typeface="Wingdings" pitchFamily="2" charset="2"/>
              <a:buChar char="Ø"/>
            </a:pP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右键菜单：调出右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键快捷菜单，选择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【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确认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】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命令，如图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2-11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09220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0480" y="338392"/>
            <a:ext cx="1804070" cy="224828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44472" y="2586680"/>
            <a:ext cx="5256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2-11</a:t>
            </a:r>
            <a:endParaRPr lang="zh-CN" altLang="zh-CN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475656" y="3154688"/>
            <a:ext cx="725087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2.2.3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取消命令</a:t>
            </a:r>
          </a:p>
          <a:p>
            <a:pPr indent="457200"/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在执行命令的过程中，由于出现错误或者其他一些意外情况，有可能需要终止正在执行的命令。</a:t>
            </a:r>
          </a:p>
          <a:p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退出正在执行命令的方法有以下两种。</a:t>
            </a:r>
          </a:p>
          <a:p>
            <a:pPr marL="342900" indent="457200">
              <a:buFont typeface="Wingdings" pitchFamily="2" charset="2"/>
              <a:buChar char="Ø"/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快捷键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：按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Esc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键。</a:t>
            </a:r>
          </a:p>
          <a:p>
            <a:pPr marL="342900" indent="457200">
              <a:buFont typeface="Wingdings" pitchFamily="2" charset="2"/>
              <a:buChar char="Ø"/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右键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菜单：调出右键快捷菜单，选择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【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取消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】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命令，如图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2-12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。</a:t>
            </a:r>
          </a:p>
          <a:p>
            <a:pPr indent="457200"/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执行上述任意一项操作后，即可终止正在执行的命令。</a:t>
            </a:r>
          </a:p>
        </p:txBody>
      </p:sp>
    </p:spTree>
    <p:extLst>
      <p:ext uri="{BB962C8B-B14F-4D97-AF65-F5344CB8AC3E}">
        <p14:creationId xmlns:p14="http://schemas.microsoft.com/office/powerpoint/2010/main" val="185722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332656"/>
            <a:ext cx="1463040" cy="189738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03848" y="2331250"/>
            <a:ext cx="367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         图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2-12</a:t>
            </a:r>
            <a:endParaRPr lang="zh-CN" altLang="en-US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31640" y="2700582"/>
            <a:ext cx="756084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2.2.4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删除命令</a:t>
            </a:r>
          </a:p>
          <a:p>
            <a:pPr indent="457200"/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在确认命令结束后，由于绘制图形出现错误或其他一些原因，需要对错误的图形进行删除时，可以调用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【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删除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】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命令。执行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【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删除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】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命令的方法有以下几种。</a:t>
            </a:r>
          </a:p>
          <a:p>
            <a:pPr marL="342900" indent="342900">
              <a:buFont typeface="Wingdings" pitchFamily="2" charset="2"/>
              <a:buChar char="Ø"/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菜单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栏：选择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【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修改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】|【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删除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】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命令。</a:t>
            </a:r>
          </a:p>
          <a:p>
            <a:pPr marL="342900" indent="342900">
              <a:buFont typeface="Wingdings" pitchFamily="2" charset="2"/>
              <a:buChar char="Ø"/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命令行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：输入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ERASE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或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E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命令并按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Enter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键。</a:t>
            </a:r>
          </a:p>
          <a:p>
            <a:pPr marL="342900" indent="342900">
              <a:buFont typeface="Wingdings" pitchFamily="2" charset="2"/>
              <a:buChar char="Ø"/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工具栏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：单击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【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修改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】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工具栏中的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【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删除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】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按钮 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 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marL="342900" indent="342900">
              <a:buFont typeface="Wingdings" pitchFamily="2" charset="2"/>
              <a:buChar char="Ø"/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功能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区：在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【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默认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】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选项卡中，单击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【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修改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】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面板中的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【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删除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】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按钮 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 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5157192"/>
            <a:ext cx="2476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6280" y="6237312"/>
            <a:ext cx="257175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7852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4585" y="476672"/>
            <a:ext cx="7416824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03648" y="1772816"/>
            <a:ext cx="7344816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2.2.5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重复执行命令</a:t>
            </a:r>
          </a:p>
          <a:p>
            <a:pPr indent="457200"/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在绘图过程中，有时需要重复执行同一命令，如果每次都重复输入，会使绘图效率大大降低。使用下列方法，可以快速重复执行命令。</a:t>
            </a:r>
          </a:p>
          <a:p>
            <a:pPr marL="342900" indent="457200">
              <a:buFont typeface="Wingdings" pitchFamily="2" charset="2"/>
              <a:buChar char="Ø"/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命令行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：输入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MULTIPLE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或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MUL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命令并按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Enter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键。</a:t>
            </a:r>
          </a:p>
          <a:p>
            <a:pPr marL="342900" indent="457200">
              <a:buFont typeface="Wingdings" pitchFamily="2" charset="2"/>
              <a:buChar char="Ø"/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快捷键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：按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Enter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键或空格键。</a:t>
            </a:r>
          </a:p>
          <a:p>
            <a:pPr marL="342900" indent="457200">
              <a:buFont typeface="Wingdings" pitchFamily="2" charset="2"/>
              <a:buChar char="Ø"/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快捷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菜单：在命令行中单击鼠标右键，在弹出的快捷菜单中选择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【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最近的输入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】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命令，在弹出的子菜单中选择需要重复的命令，如图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2-13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示，即可重复调用上一次使用的命令。</a:t>
            </a:r>
          </a:p>
        </p:txBody>
      </p:sp>
    </p:spTree>
    <p:extLst>
      <p:ext uri="{BB962C8B-B14F-4D97-AF65-F5344CB8AC3E}">
        <p14:creationId xmlns:p14="http://schemas.microsoft.com/office/powerpoint/2010/main" val="1646360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237808"/>
            <a:ext cx="3070860" cy="30175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55776" y="3501008"/>
            <a:ext cx="5112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            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2-13</a:t>
            </a:r>
            <a:endParaRPr lang="zh-CN" altLang="zh-CN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58480" y="4437112"/>
            <a:ext cx="77403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2.3   </a:t>
            </a:r>
            <a:r>
              <a:rPr lang="zh-CN" altLang="zh-CN" sz="3200" b="1" dirty="0">
                <a:latin typeface="黑体" pitchFamily="49" charset="-122"/>
                <a:ea typeface="黑体" pitchFamily="49" charset="-122"/>
              </a:rPr>
              <a:t>命令</a:t>
            </a:r>
            <a:r>
              <a:rPr lang="zh-CN" altLang="zh-CN" sz="3200" b="1" dirty="0" smtClean="0">
                <a:latin typeface="黑体" pitchFamily="49" charset="-122"/>
                <a:ea typeface="黑体" pitchFamily="49" charset="-122"/>
              </a:rPr>
              <a:t>术语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endParaRPr lang="zh-CN" altLang="zh-CN" sz="3200" b="1" dirty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2.3.1 </a:t>
            </a:r>
            <a:r>
              <a:rPr lang="zh-CN" altLang="zh-CN" sz="3200" dirty="0">
                <a:latin typeface="黑体" pitchFamily="49" charset="-122"/>
                <a:ea typeface="黑体" pitchFamily="49" charset="-122"/>
              </a:rPr>
              <a:t>键入命令</a:t>
            </a:r>
          </a:p>
        </p:txBody>
      </p:sp>
    </p:spTree>
    <p:extLst>
      <p:ext uri="{BB962C8B-B14F-4D97-AF65-F5344CB8AC3E}">
        <p14:creationId xmlns:p14="http://schemas.microsoft.com/office/powerpoint/2010/main" val="420180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260648"/>
            <a:ext cx="67687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初学者在前面的学习中，往往有不知何时输入命令的情况。</a:t>
            </a:r>
          </a:p>
          <a:p>
            <a:pPr indent="457200"/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在没有命令执行的情况下，命令提示窗口提示“键入命令”如图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2-14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示，这时才能输入绘图或修改命令。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0" y="2210008"/>
            <a:ext cx="6417856" cy="43204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887924" y="2739644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2-14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键入命令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47664" y="3229525"/>
            <a:ext cx="69127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另一个体现则是十字光标的显示状态，在如图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2-15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示的条件下表示可以键入命令。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664" y="4221088"/>
            <a:ext cx="2004060" cy="14097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887924" y="5944180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2-15 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十字光标</a:t>
            </a:r>
          </a:p>
        </p:txBody>
      </p:sp>
    </p:spTree>
    <p:extLst>
      <p:ext uri="{BB962C8B-B14F-4D97-AF65-F5344CB8AC3E}">
        <p14:creationId xmlns:p14="http://schemas.microsoft.com/office/powerpoint/2010/main" val="3228394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404664"/>
            <a:ext cx="7056784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2.3.2 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指定点</a:t>
            </a:r>
          </a:p>
          <a:p>
            <a:pPr indent="457200"/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在执行很多命令时，命令提示窗口都会有“指定点”的提示，比如绘制直线时会出现“指定起点”，“指定下一点”的提示；在绘制矩形时，会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出现“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指定第一个角点” “指定对角点”的提示；在定义图块时，要指定基点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457200"/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指定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点的方式有两种，一种是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利用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AutoCAD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的四种坐标体系，键盘输入坐标的方式；另一种则是利用鼠标左键点击相应位置，可以依靠对象捕捉，对象捕捉追踪等功能实现精确定位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39704" y="4393656"/>
            <a:ext cx="6984776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2.3.3 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指定距离</a:t>
            </a:r>
          </a:p>
          <a:p>
            <a:pPr indent="457200"/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通过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一个任意半径的圆和一个确定半径的圆来学习圆的绘制，采用了两种指定距离的方式：鼠标指定和键盘输入。</a:t>
            </a:r>
          </a:p>
        </p:txBody>
      </p:sp>
    </p:spTree>
    <p:extLst>
      <p:ext uri="{BB962C8B-B14F-4D97-AF65-F5344CB8AC3E}">
        <p14:creationId xmlns:p14="http://schemas.microsoft.com/office/powerpoint/2010/main" val="1616564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260648"/>
            <a:ext cx="7200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如图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2-16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，在绘制圆时，提示指定半径时，会出现一条颜色较浅的线，鼠标移动时，这条线会随之变化，可以依靠对象捕捉等命令准确确定半径。也可在提示指定半径时输入半径的确切值来确定半径。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1949412"/>
            <a:ext cx="3360420" cy="215646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63888" y="4229574"/>
            <a:ext cx="417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2-16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指定半径绘制圆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47664" y="4725144"/>
            <a:ext cx="70567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在执行偏移命令时，也会提示指定偏移距离，下面通过实例来练习：</a:t>
            </a:r>
          </a:p>
          <a:p>
            <a:pPr indent="457200"/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2-17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示，我们需要将直线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向右上方偏移，偏移距离与直线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之间的距离相同。</a:t>
            </a:r>
          </a:p>
        </p:txBody>
      </p:sp>
    </p:spTree>
    <p:extLst>
      <p:ext uri="{BB962C8B-B14F-4D97-AF65-F5344CB8AC3E}">
        <p14:creationId xmlns:p14="http://schemas.microsoft.com/office/powerpoint/2010/main" val="4020128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27"/>
          <a:stretch/>
        </p:blipFill>
        <p:spPr>
          <a:xfrm>
            <a:off x="2843808" y="3801560"/>
            <a:ext cx="4266196" cy="197744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0"/>
            <a:ext cx="4824536" cy="207521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71800" y="1890546"/>
            <a:ext cx="489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              图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2-17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偏移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75656" y="2261178"/>
            <a:ext cx="73448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方法一：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执行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DI”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测量命令，依次鼠标左键单击直线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左侧端点，命令行会显示距离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=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。执行“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O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偏移命令，提示指定偏移距离，输入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，确定，如图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2-18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示，选择直线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，向上移动鼠标点击任意点，确定，完成偏移。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79712" y="5589240"/>
            <a:ext cx="597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              图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2-18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查询距离方式偏移</a:t>
            </a:r>
          </a:p>
        </p:txBody>
      </p:sp>
    </p:spTree>
    <p:extLst>
      <p:ext uri="{BB962C8B-B14F-4D97-AF65-F5344CB8AC3E}">
        <p14:creationId xmlns:p14="http://schemas.microsoft.com/office/powerpoint/2010/main" val="205526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87624" y="620688"/>
            <a:ext cx="7632848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2.1.1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绝对坐标</a:t>
            </a:r>
          </a:p>
          <a:p>
            <a:pPr indent="457200"/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在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AutoCAD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文件中，系统默认了坐标原点，也就是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0,0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点。</a:t>
            </a:r>
          </a:p>
          <a:p>
            <a:pPr indent="457200"/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那么根据坐标原点的位置，图形中每一个位置都有一个坐标值，用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x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y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表示，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x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表示横向坐标，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y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表示纵向坐标。</a:t>
            </a:r>
          </a:p>
          <a:p>
            <a:pPr indent="457200"/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由于绝对坐标输入方式运用较少，所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AutoCAD2006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开始，引入了动态输入的方式，在动态输入打开的状态下，默认的坐标输入方法为相对坐标，所以这里为了学习坐标的输入方法，需要先按功能键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〈F12〉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，或点击状态栏的 ，关闭动态输入。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581128"/>
            <a:ext cx="200025" cy="209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1598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1712" y="2343656"/>
            <a:ext cx="6286500" cy="249555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475656" y="404664"/>
            <a:ext cx="7200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方法二：执行“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O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偏移命令，提示指定偏移距离，此时移动鼠标，此时直接点击直线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左侧的端点，再移动鼠标，会出现了一条浅色的线，如图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2-19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，再点击直线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左侧的端点，提示选择要偏移的对象，选择直线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，向上移动鼠标点击任意点，完成偏移。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11760" y="4430224"/>
            <a:ext cx="4824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         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2-19 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指定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距离方式偏移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77968" y="5229200"/>
            <a:ext cx="5688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2.3.4 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插入命令</a:t>
            </a:r>
          </a:p>
        </p:txBody>
      </p:sp>
    </p:spTree>
    <p:extLst>
      <p:ext uri="{BB962C8B-B14F-4D97-AF65-F5344CB8AC3E}">
        <p14:creationId xmlns:p14="http://schemas.microsoft.com/office/powerpoint/2010/main" val="2750650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375184"/>
            <a:ext cx="69127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大多数命令在执行的过程中还需要输入其他的选项，如在绘制直线的过程中，到第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步之后出现如图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2-20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示提示，在“或”字前面的是默认的操作方式，而在“或”字后面则是插入命令，如果要执行“放弃”，输入 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U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确认即可。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2519184"/>
            <a:ext cx="5036820" cy="17602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63942" y="4509120"/>
            <a:ext cx="4750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           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2-20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命令提示行提示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92614" y="5157192"/>
            <a:ext cx="67678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在绘制有些图形时，如果按照常规的步骤是绘制不出来的，必须使用插入命令选择其他的方式。</a:t>
            </a:r>
          </a:p>
        </p:txBody>
      </p:sp>
    </p:spTree>
    <p:extLst>
      <p:ext uri="{BB962C8B-B14F-4D97-AF65-F5344CB8AC3E}">
        <p14:creationId xmlns:p14="http://schemas.microsoft.com/office/powerpoint/2010/main" val="177449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476672"/>
            <a:ext cx="72008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2.3.5 “[    ]”</a:t>
            </a:r>
          </a:p>
          <a:p>
            <a:pPr indent="457200"/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在绘制图形过程中，常常会遇到图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2-20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命令提示行中出现“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[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XX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]”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的提示，这个方括号表示插入其他命令，当提示方括号内容时，表示可以执行括号内的命令，如图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2-21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示，在绘制圆时，键盘输入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，确定，会发现命令提示行提示“指定圆的圆心或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[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三点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(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3P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)/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两点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(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2P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)/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切点、切点、半径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(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)]”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，用户可以直接确定，然后指定圆心，指定半径画圆；也可以输入方括号里面的提示内容，比如再输入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，则是按照“切点、切点、半径”方式画圆，即分别指定两个切点，再指定一个半径长度的方式，按照命令提示行提示操作，如图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2-22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2-23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,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2-24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,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2-25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所示，完成绘制。</a:t>
            </a:r>
          </a:p>
        </p:txBody>
      </p:sp>
    </p:spTree>
    <p:extLst>
      <p:ext uri="{BB962C8B-B14F-4D97-AF65-F5344CB8AC3E}">
        <p14:creationId xmlns:p14="http://schemas.microsoft.com/office/powerpoint/2010/main" val="2544306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88640"/>
            <a:ext cx="7346348" cy="100811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75856" y="1372126"/>
            <a:ext cx="4104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        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2-21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绘制圆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070" y="2060848"/>
            <a:ext cx="7275926" cy="13312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00886" y="3494976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2-22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指定切点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4101196"/>
            <a:ext cx="5802588" cy="191917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794030" y="6196662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 图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2-23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指定切点</a:t>
            </a:r>
          </a:p>
        </p:txBody>
      </p:sp>
    </p:spTree>
    <p:extLst>
      <p:ext uri="{BB962C8B-B14F-4D97-AF65-F5344CB8AC3E}">
        <p14:creationId xmlns:p14="http://schemas.microsoft.com/office/powerpoint/2010/main" val="129209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6615" y="476672"/>
            <a:ext cx="4867275" cy="20859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05624" y="2717084"/>
            <a:ext cx="4674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2-24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指定切点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356992"/>
            <a:ext cx="5915025" cy="21526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22768" y="5767018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2-25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指定半径</a:t>
            </a:r>
          </a:p>
        </p:txBody>
      </p:sp>
    </p:spTree>
    <p:extLst>
      <p:ext uri="{BB962C8B-B14F-4D97-AF65-F5344CB8AC3E}">
        <p14:creationId xmlns:p14="http://schemas.microsoft.com/office/powerpoint/2010/main" val="3989347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459568"/>
            <a:ext cx="7272808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2.3.6 “&lt;    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&gt;”</a:t>
            </a:r>
          </a:p>
          <a:p>
            <a:endParaRPr lang="en-US" altLang="zh-CN" sz="3200" dirty="0">
              <a:latin typeface="黑体" pitchFamily="49" charset="-122"/>
              <a:ea typeface="黑体" pitchFamily="49" charset="-122"/>
            </a:endParaRPr>
          </a:p>
          <a:p>
            <a:pPr indent="457200"/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在绘制图形执行命令的时候用户还经常会遇到如图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2-25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所示，命令提示行中提示有“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&lt;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X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&gt;”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形式的命令提示，上一小节中讲到方括号表示可以插入方括号内的命令，而“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&lt;&gt;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则表示，若用户不输入任何命令，直接通过空格键或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Enter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键确定时，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AutoCAD2016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将默认执行尖括号内的命令。</a:t>
            </a:r>
          </a:p>
          <a:p>
            <a:pPr indent="457200"/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2-26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所示，执行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O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偏移命令，命令提示行提示“指定偏移距离或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[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通过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(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)/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删除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(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E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)/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图层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(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)] &lt;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通过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&gt;”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，先不管尖括号里的内容，直接输入要偏移的距离，比如输入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，选择偏移对象，偏移方向，完成偏移，如图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2-27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所示。</a:t>
            </a:r>
          </a:p>
        </p:txBody>
      </p:sp>
    </p:spTree>
    <p:extLst>
      <p:ext uri="{BB962C8B-B14F-4D97-AF65-F5344CB8AC3E}">
        <p14:creationId xmlns:p14="http://schemas.microsoft.com/office/powerpoint/2010/main" val="1396067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245816"/>
            <a:ext cx="6813803" cy="201622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83768" y="2533546"/>
            <a:ext cx="489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           图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2-26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指定偏移距离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707904" y="5733256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2-27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指定偏移方向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810" y="3162116"/>
            <a:ext cx="7081526" cy="2408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128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284984"/>
            <a:ext cx="5791954" cy="246787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331640" y="404664"/>
            <a:ext cx="734481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再次键入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O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偏移命令，如图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2-28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所示，会发现命令提示行提示：“指定偏移距离或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[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通过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(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)/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删除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(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E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)/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图层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(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)] 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&lt;30.0000&gt;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，与图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2-27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相比，会发现提示内容中尖括号内的内容发生了改变，由“通过”变成了“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，由此想到，尖括号中的内容是继承了该命令前一次使用时的设置和数据。这样就可以使用户更加快速方便的操作。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95936" y="6093296"/>
            <a:ext cx="381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2-28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dirty="0">
                <a:latin typeface="宋体" pitchFamily="2" charset="-122"/>
                <a:ea typeface="宋体" pitchFamily="2" charset="-122"/>
              </a:rPr>
              <a:t>偏移</a:t>
            </a:r>
          </a:p>
        </p:txBody>
      </p:sp>
    </p:spTree>
    <p:extLst>
      <p:ext uri="{BB962C8B-B14F-4D97-AF65-F5344CB8AC3E}">
        <p14:creationId xmlns:p14="http://schemas.microsoft.com/office/powerpoint/2010/main" val="1260584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404664"/>
            <a:ext cx="7488832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2.4 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视图的缩放与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平移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  <a:p>
            <a:pPr indent="457200"/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在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AutoCAD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绘图时，由于显示器尺寸及分辨率的限制，往往无法看清楚图形的细节，难于精确定位图形。在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AutoCAD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中提供了改变视图显示的方式。通过放大视图的方式来更仔细地观察图形的细节，也可以通过缩小视图的显示来浏览整个图形，还可以通过视图平移的方式来重新定位视图在绘图区域中的位置等。</a:t>
            </a:r>
          </a:p>
          <a:p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2.4.1 Z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zoom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视图缩放）</a:t>
            </a:r>
          </a:p>
          <a:p>
            <a:pPr indent="457200"/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利用视图缩放功能，可以改变图形在视图区域中显示的大小，更方便观察当前视图中过大或者过小的图形对象，或准确绘制对象、捕捉目标等操作。这就如同一张图纸，距离人近时，可以看清他的细节部位，而要看其全貌，那就要将图形远离人，这样就可以看得更加清楚。</a:t>
            </a:r>
          </a:p>
        </p:txBody>
      </p:sp>
    </p:spTree>
    <p:extLst>
      <p:ext uri="{BB962C8B-B14F-4D97-AF65-F5344CB8AC3E}">
        <p14:creationId xmlns:p14="http://schemas.microsoft.com/office/powerpoint/2010/main" val="4187289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548680"/>
            <a:ext cx="741682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在命令行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输入“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Z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zoom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视图缩放），确定，这时在命令窗口可以看到提示内容为：指定窗口的角点，输入比例因子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(</a:t>
            </a:r>
            <a:r>
              <a:rPr lang="en-US" altLang="zh-CN" sz="2400" dirty="0" err="1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nX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或 </a:t>
            </a:r>
            <a:r>
              <a:rPr lang="en-US" altLang="zh-CN" sz="2400" dirty="0" err="1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nXP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，或者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[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全部（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/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中心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(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)/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动态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(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)/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范围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(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E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)/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上一个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(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)/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比例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(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)/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窗口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(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W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) /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对象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(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O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)] &lt;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实时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&gt;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: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这里共包括了八个选项，其意义分别为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：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1.All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全部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  <a:p>
            <a:pPr indent="457200"/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输入“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all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）选项，将依照图形界限（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Limits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）或图形范围（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Extents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的尺寸，在绘图区域内显示图形。图形界限与图形范围中那个尺寸大，由哪个决定图形显示的尺寸，即图形文件中若有图形实体处在图形界限以外的位置，便由图形范围决定显示尺寸，将所有图形内容都显示出来。</a:t>
            </a:r>
          </a:p>
        </p:txBody>
      </p:sp>
    </p:spTree>
    <p:extLst>
      <p:ext uri="{BB962C8B-B14F-4D97-AF65-F5344CB8AC3E}">
        <p14:creationId xmlns:p14="http://schemas.microsoft.com/office/powerpoint/2010/main" val="341244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548680"/>
            <a:ext cx="741682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判断动态输入是否开启的方法如下：</a:t>
            </a:r>
          </a:p>
          <a:p>
            <a:pPr indent="457200"/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1.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动态输入如果打开，在输入命令的时候，命令会跟随在十字光标右下角，而不会直接出现了在命令提示窗口，但不影响正常使用。如图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2-1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所示。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457200"/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457200"/>
            <a:endParaRPr lang="en-US" altLang="zh-CN" sz="2400" dirty="0">
              <a:latin typeface="宋体" pitchFamily="2" charset="-122"/>
              <a:ea typeface="宋体" pitchFamily="2" charset="-122"/>
            </a:endParaRPr>
          </a:p>
          <a:p>
            <a:pPr indent="457200"/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457200"/>
            <a:endParaRPr lang="en-US" altLang="zh-CN" sz="2400" dirty="0">
              <a:latin typeface="宋体" pitchFamily="2" charset="-122"/>
              <a:ea typeface="宋体" pitchFamily="2" charset="-122"/>
            </a:endParaRPr>
          </a:p>
          <a:p>
            <a:pPr indent="457200"/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457200"/>
            <a:endParaRPr lang="en-US" altLang="zh-CN" sz="2400" dirty="0">
              <a:latin typeface="宋体" pitchFamily="2" charset="-122"/>
              <a:ea typeface="宋体" pitchFamily="2" charset="-122"/>
            </a:endParaRPr>
          </a:p>
          <a:p>
            <a:pPr indent="457200"/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457200"/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457200"/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457200"/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           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2-1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动态输入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2219663"/>
            <a:ext cx="3703320" cy="2689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134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260648"/>
            <a:ext cx="8064896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2.Center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中心</a:t>
            </a:r>
          </a:p>
          <a:p>
            <a:pPr indent="457200"/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输入“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center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）选项，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AutoCAD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将根据所指定的中心点调整视图。这时需要使用鼠标在视图区域选择一个点作为新的中心点，确定中心点后，输入放大系数或者新视图的高度即可。</a:t>
            </a:r>
          </a:p>
          <a:p>
            <a:pPr indent="457200"/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如果再输入的数值后加字母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X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，则此输入值为放大倍数，如果未加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X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，则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AutoCAD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将这一数值作为新视图的高度。</a:t>
            </a:r>
          </a:p>
          <a:p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3.Dynamic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动态</a:t>
            </a:r>
          </a:p>
          <a:p>
            <a:pPr indent="457200"/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输入“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dynamic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选项，该选项先临时将图形全部显示出来，同时自动构造一个可移动的视图框（该视图框通过切换后可以成为可缩放的视图窗），用此视图框来选择图形的某一部分作为下一屏幕上的视图。在该方式下，屏幕将临时切换到虚拟显示屏状态。</a:t>
            </a:r>
          </a:p>
          <a:p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4.Extents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范围</a:t>
            </a:r>
          </a:p>
          <a:p>
            <a:pPr indent="457200"/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输入“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E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extents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）选项，该选项将所有图形全部显示在屏幕上，并最大限度地充满整个屏幕。这种方式会引起图形重新绘制，如果图形复杂，生成的速度较慢。</a:t>
            </a:r>
          </a:p>
        </p:txBody>
      </p:sp>
    </p:spTree>
    <p:extLst>
      <p:ext uri="{BB962C8B-B14F-4D97-AF65-F5344CB8AC3E}">
        <p14:creationId xmlns:p14="http://schemas.microsoft.com/office/powerpoint/2010/main" val="329716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260645"/>
            <a:ext cx="7740352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5.Previous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上一个</a:t>
            </a:r>
          </a:p>
          <a:p>
            <a:pPr indent="457200"/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输入“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previous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）选项，可以返回前一视图。执行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Zoom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命令缩放视图后，以前的视图便被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AutoCAD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自动保存起来，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AutoCAD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一般可保存最近的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个视图，若在当前视图中删除了某些实体，则使用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Previous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方式返回上一视图后，该视图中不再有这些图形实体。</a:t>
            </a:r>
          </a:p>
          <a:p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6.Scale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比例</a:t>
            </a:r>
          </a:p>
          <a:p>
            <a:pPr indent="457200"/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输入“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SC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Scale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）选项，可根据需要输入比例值，放大或缩小当前视图，且视图的中心点保持不变，选择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Scale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后，要求输入缩放比例，通常采用输入数值来表示缩放的比例，大于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为放大视图，小于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则为缩小视图。</a:t>
            </a:r>
          </a:p>
          <a:p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7.Windows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窗口</a:t>
            </a:r>
          </a:p>
          <a:p>
            <a:pPr indent="457200"/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该选项可直接用选择下一视图区域，不需要输入选项。而选择窗口的尺寸越大，放大比例越小，反之选择窗口越小，放大比例越大。</a:t>
            </a:r>
          </a:p>
          <a:p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8.Object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对象</a:t>
            </a:r>
          </a:p>
          <a:p>
            <a:pPr indent="457200"/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输入“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O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object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）选项，选择对象缩放。</a:t>
            </a:r>
          </a:p>
        </p:txBody>
      </p:sp>
    </p:spTree>
    <p:extLst>
      <p:ext uri="{BB962C8B-B14F-4D97-AF65-F5344CB8AC3E}">
        <p14:creationId xmlns:p14="http://schemas.microsoft.com/office/powerpoint/2010/main" val="31401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76672"/>
            <a:ext cx="7885384" cy="916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59632" y="1628800"/>
            <a:ext cx="770485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2.4.2 P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pan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视图平移）</a:t>
            </a:r>
          </a:p>
          <a:p>
            <a:pPr indent="457200"/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输入“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pan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），确定，或者按住鼠标中间滚轴，十字光标变为 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 即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可执行视图平移命令。鼠标上下左右移动即可。视图平移要比视图缩放显示速度快，使用也较为便捷。</a:t>
            </a:r>
          </a:p>
          <a:p>
            <a:pPr indent="457200"/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使用视图平移如同用手平移图纸一样，方便快捷观察图形。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492896"/>
            <a:ext cx="190500" cy="21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725144"/>
            <a:ext cx="7788376" cy="1154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9503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1556792"/>
            <a:ext cx="77768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【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本章小结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】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本章主要介绍了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AutoCAD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的基本操作，了解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AutoCAD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的基本常识和基本应用，熟悉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AutoCAD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软件的特点，通过了解一些简单的图形和理论知识，强化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AutoCAD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的操作性和作图的最基本操作方法，为下一步的学习打下坚实的基础。</a:t>
            </a:r>
          </a:p>
        </p:txBody>
      </p:sp>
    </p:spTree>
    <p:extLst>
      <p:ext uri="{BB962C8B-B14F-4D97-AF65-F5344CB8AC3E}">
        <p14:creationId xmlns:p14="http://schemas.microsoft.com/office/powerpoint/2010/main" val="1356406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548680"/>
            <a:ext cx="712879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状态栏上的动态输入按钮处于亮显状态时，动态输入处于打开状态。如图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2-2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所示。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sz="2400" dirty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                      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2-2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状态栏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dirty="0">
              <a:latin typeface="宋体" pitchFamily="2" charset="-122"/>
              <a:ea typeface="宋体" pitchFamily="2" charset="-122"/>
            </a:endParaRPr>
          </a:p>
          <a:p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indent="457200"/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下面通过绘制如图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2-3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所示的图形进行绝对坐标的应用练习。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sz="2400" dirty="0">
              <a:latin typeface="宋体" pitchFamily="2" charset="-122"/>
              <a:ea typeface="宋体" pitchFamily="2" charset="-122"/>
            </a:endParaRPr>
          </a:p>
          <a:p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sz="2400" dirty="0">
              <a:latin typeface="宋体" pitchFamily="2" charset="-122"/>
              <a:ea typeface="宋体" pitchFamily="2" charset="-122"/>
            </a:endParaRPr>
          </a:p>
          <a:p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sz="2400" dirty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                  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2-3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矩形（绝对坐标）</a:t>
            </a:r>
            <a:endParaRPr lang="en-US" altLang="zh-CN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633408"/>
            <a:ext cx="5128260" cy="2743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9572" y="3507848"/>
            <a:ext cx="1896943" cy="2165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079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548679"/>
            <a:ext cx="674818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直接使用键盘输入“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line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直线），确定（按“空格”键或“回车”键，下同），执行画线命令，命令行提示指定第一点，这里采用键盘输入点坐标的形式，如图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2-3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所示：输入矩形的第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点坐标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0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0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，确定，命令行提示输入下一点，键盘依次输入第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点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50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0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，确定，第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点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50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100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，确定，第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点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0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100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，确定，最后将第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点连接到第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点，可以输入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点的坐标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0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0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，确定，也可以根据命令行提示输入“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close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，确定，表示闭合图形。此时在图形中不能显示绘制的图形，需要使用第一章学习的视图缩放工具：双击鼠标中间滚轮，这样就得到入图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2-3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所示的图形。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6558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476672"/>
            <a:ext cx="6696744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【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命令步骤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】</a:t>
            </a:r>
          </a:p>
          <a:p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命令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: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L</a:t>
            </a:r>
          </a:p>
          <a:p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LINE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指定第一点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: 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0,0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（空格）</a:t>
            </a:r>
          </a:p>
          <a:p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指定下一点或 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[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放弃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(U)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]: 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50,0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（空格）</a:t>
            </a:r>
          </a:p>
          <a:p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指定下一点或 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[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放弃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(U)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]: 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50,100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（空格）</a:t>
            </a:r>
          </a:p>
          <a:p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指定下一点或 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[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闭合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(C)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/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放弃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(U)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]: 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0,100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（空格）</a:t>
            </a:r>
          </a:p>
          <a:p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指定下一点或 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[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闭合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(C)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/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放弃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(U)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]: 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（空格）</a:t>
            </a:r>
          </a:p>
          <a:p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命令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: 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'_.zoom _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e</a:t>
            </a:r>
          </a:p>
          <a:p>
            <a:endParaRPr lang="en-US" altLang="zh-CN" sz="2400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endParaRPr lang="en-US" altLang="zh-CN" sz="2400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endParaRPr lang="en-US" altLang="zh-CN" sz="2400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endParaRPr lang="en-US" altLang="zh-CN" sz="2400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endParaRPr lang="en-US" altLang="zh-CN" sz="2400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endParaRPr lang="en-US" altLang="zh-CN" sz="2400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endParaRPr lang="en-US" altLang="zh-CN" sz="2400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endParaRPr lang="en-US" altLang="zh-CN" sz="2400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861048"/>
            <a:ext cx="7776864" cy="2095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959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404664"/>
            <a:ext cx="6696744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2.1.2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相对坐标</a:t>
            </a:r>
          </a:p>
          <a:p>
            <a:pPr indent="457200"/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所谓相对坐标，即是用户不受系统默认坐标原点的约束进行绘制图形。仍然关闭动态输入。</a:t>
            </a:r>
          </a:p>
          <a:p>
            <a:pPr indent="457200"/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相对坐标的表示方法是：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@x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y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，其中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x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y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代表相对距离。</a:t>
            </a:r>
          </a:p>
          <a:p>
            <a:pPr indent="457200"/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绘制如图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2-4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所示的正方形。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457200"/>
            <a:endParaRPr lang="en-US" altLang="zh-CN" sz="2400" dirty="0">
              <a:latin typeface="宋体" pitchFamily="2" charset="-122"/>
              <a:ea typeface="宋体" pitchFamily="2" charset="-122"/>
            </a:endParaRPr>
          </a:p>
          <a:p>
            <a:pPr indent="457200"/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457200"/>
            <a:endParaRPr lang="en-US" altLang="zh-CN" sz="2400" dirty="0">
              <a:latin typeface="宋体" pitchFamily="2" charset="-122"/>
              <a:ea typeface="宋体" pitchFamily="2" charset="-122"/>
            </a:endParaRPr>
          </a:p>
          <a:p>
            <a:pPr indent="457200"/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457200"/>
            <a:endParaRPr lang="en-US" altLang="zh-CN" sz="2400" dirty="0">
              <a:latin typeface="宋体" pitchFamily="2" charset="-122"/>
              <a:ea typeface="宋体" pitchFamily="2" charset="-122"/>
            </a:endParaRPr>
          </a:p>
          <a:p>
            <a:pPr indent="457200"/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457200"/>
            <a:endParaRPr lang="en-US" altLang="zh-CN" sz="2400" dirty="0">
              <a:latin typeface="宋体" pitchFamily="2" charset="-122"/>
              <a:ea typeface="宋体" pitchFamily="2" charset="-122"/>
            </a:endParaRPr>
          </a:p>
          <a:p>
            <a:pPr indent="457200"/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457200"/>
            <a:endParaRPr lang="en-US" altLang="zh-CN" sz="2400" dirty="0">
              <a:latin typeface="宋体" pitchFamily="2" charset="-122"/>
              <a:ea typeface="宋体" pitchFamily="2" charset="-122"/>
            </a:endParaRPr>
          </a:p>
          <a:p>
            <a:pPr indent="457200"/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             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2-4 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矩形（相对坐标）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16" b="4951"/>
          <a:stretch/>
        </p:blipFill>
        <p:spPr>
          <a:xfrm>
            <a:off x="2754052" y="2744345"/>
            <a:ext cx="4572000" cy="2996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683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692696"/>
            <a:ext cx="72008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输入“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，确定，执行画线命令，命令行提示指定第一点，下面采用鼠标单击绘图区域的方式给定点，第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点（用鼠标单击绘图区域任意位置）、第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点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@50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0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，确定，第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点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@0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100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，确定，第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点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@-50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0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，确定，输入“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close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，闭合图形，得到图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2-4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所示图形。</a:t>
            </a:r>
          </a:p>
          <a:p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640" y="3573016"/>
            <a:ext cx="7886592" cy="2019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0444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夏至">
  <a:themeElements>
    <a:clrScheme name="夏至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夏至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夏至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202</TotalTime>
  <Words>4335</Words>
  <Application>Microsoft Office PowerPoint</Application>
  <PresentationFormat>全屏显示(4:3)</PresentationFormat>
  <Paragraphs>253</Paragraphs>
  <Slides>43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4" baseType="lpstr">
      <vt:lpstr>夏至</vt:lpstr>
      <vt:lpstr>第二章 室内AutoCAD基本操作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dreamsummit</dc:creator>
  <cp:lastModifiedBy>xbany</cp:lastModifiedBy>
  <cp:revision>25</cp:revision>
  <dcterms:created xsi:type="dcterms:W3CDTF">2018-04-09T11:51:30Z</dcterms:created>
  <dcterms:modified xsi:type="dcterms:W3CDTF">2018-04-11T06:59:57Z</dcterms:modified>
</cp:coreProperties>
</file>