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6" r:id="rId2"/>
    <p:sldId id="498" r:id="rId3"/>
    <p:sldId id="440" r:id="rId4"/>
    <p:sldId id="441" r:id="rId5"/>
    <p:sldId id="442" r:id="rId6"/>
    <p:sldId id="443" r:id="rId7"/>
    <p:sldId id="444" r:id="rId8"/>
    <p:sldId id="445" r:id="rId9"/>
    <p:sldId id="446" r:id="rId10"/>
    <p:sldId id="447" r:id="rId11"/>
    <p:sldId id="499" r:id="rId12"/>
    <p:sldId id="449" r:id="rId13"/>
    <p:sldId id="450" r:id="rId14"/>
    <p:sldId id="452" r:id="rId15"/>
    <p:sldId id="453" r:id="rId16"/>
    <p:sldId id="455" r:id="rId17"/>
    <p:sldId id="457" r:id="rId18"/>
    <p:sldId id="462" r:id="rId19"/>
    <p:sldId id="464" r:id="rId20"/>
    <p:sldId id="466" r:id="rId21"/>
    <p:sldId id="500" r:id="rId22"/>
    <p:sldId id="470" r:id="rId23"/>
    <p:sldId id="471" r:id="rId24"/>
    <p:sldId id="472" r:id="rId25"/>
    <p:sldId id="501" r:id="rId26"/>
    <p:sldId id="476" r:id="rId27"/>
    <p:sldId id="477" r:id="rId28"/>
    <p:sldId id="502" r:id="rId29"/>
    <p:sldId id="479" r:id="rId30"/>
    <p:sldId id="480" r:id="rId31"/>
    <p:sldId id="481" r:id="rId32"/>
    <p:sldId id="482" r:id="rId33"/>
    <p:sldId id="503" r:id="rId34"/>
    <p:sldId id="488" r:id="rId35"/>
    <p:sldId id="489" r:id="rId36"/>
    <p:sldId id="504" r:id="rId37"/>
    <p:sldId id="492" r:id="rId38"/>
    <p:sldId id="494" r:id="rId39"/>
    <p:sldId id="496" r:id="rId40"/>
    <p:sldId id="505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93"/>
    <a:srgbClr val="1A0193"/>
    <a:srgbClr val="011893"/>
    <a:srgbClr val="05BBFF"/>
    <a:srgbClr val="FF296D"/>
    <a:srgbClr val="FF2F92"/>
    <a:srgbClr val="FF5D02"/>
    <a:srgbClr val="FF9300"/>
    <a:srgbClr val="FF40FF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5" autoAdjust="0"/>
    <p:restoredTop sz="94687"/>
  </p:normalViewPr>
  <p:slideViewPr>
    <p:cSldViewPr snapToGrid="0" snapToObjects="1">
      <p:cViewPr varScale="1">
        <p:scale>
          <a:sx n="82" d="100"/>
          <a:sy n="82" d="100"/>
        </p:scale>
        <p:origin x="-104" y="-8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FE-8D25-814F-BF32-155AF217B9E3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68DBF-8CA6-F54E-82D5-B628D05A94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84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3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9.wmf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Relationship Id="rId7" Type="http://schemas.openxmlformats.org/officeDocument/2006/relationships/image" Target="../media/image30.jpeg"/><Relationship Id="rId8" Type="http://schemas.openxmlformats.org/officeDocument/2006/relationships/image" Target="../media/image31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3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jpeg"/><Relationship Id="rId5" Type="http://schemas.openxmlformats.org/officeDocument/2006/relationships/oleObject" Target="../embeddings/oleObject4.bin"/><Relationship Id="rId6" Type="http://schemas.openxmlformats.org/officeDocument/2006/relationships/image" Target="../media/image29.wmf"/><Relationship Id="rId7" Type="http://schemas.openxmlformats.org/officeDocument/2006/relationships/oleObject" Target="../embeddings/oleObject5.bin"/><Relationship Id="rId8" Type="http://schemas.openxmlformats.org/officeDocument/2006/relationships/oleObject" Target="../embeddings/oleObject6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46.jpeg"/><Relationship Id="rId5" Type="http://schemas.openxmlformats.org/officeDocument/2006/relationships/oleObject" Target="../embeddings/oleObject7.bin"/><Relationship Id="rId6" Type="http://schemas.openxmlformats.org/officeDocument/2006/relationships/image" Target="../media/image29.wmf"/><Relationship Id="rId7" Type="http://schemas.openxmlformats.org/officeDocument/2006/relationships/oleObject" Target="../embeddings/oleObject8.bin"/><Relationship Id="rId8" Type="http://schemas.openxmlformats.org/officeDocument/2006/relationships/oleObject" Target="../embeddings/oleObject9.bin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29.wmf"/><Relationship Id="rId5" Type="http://schemas.openxmlformats.org/officeDocument/2006/relationships/oleObject" Target="../embeddings/oleObject11.bin"/><Relationship Id="rId6" Type="http://schemas.openxmlformats.org/officeDocument/2006/relationships/oleObject" Target="../embeddings/oleObject12.bin"/><Relationship Id="rId7" Type="http://schemas.openxmlformats.org/officeDocument/2006/relationships/image" Target="../media/image47.jpeg"/><Relationship Id="rId8" Type="http://schemas.openxmlformats.org/officeDocument/2006/relationships/image" Target="../media/image48.jpe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5109C0-8EC6-5B44-875D-391566517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8036" y="3432706"/>
            <a:ext cx="6289199" cy="756116"/>
          </a:xfrm>
        </p:spPr>
        <p:txBody>
          <a:bodyPr>
            <a:normAutofit fontScale="90000"/>
          </a:bodyPr>
          <a:lstStyle/>
          <a:p>
            <a:r>
              <a:rPr kumimoji="1" lang="zh-CN" altLang="en-US" dirty="0" smtClean="0">
                <a:latin typeface="+mj-ea"/>
                <a:ea typeface="+mj-ea"/>
              </a:rPr>
              <a:t>设计构成基础</a:t>
            </a:r>
            <a:r>
              <a:rPr kumimoji="1" lang="en-US" altLang="zh-CN" dirty="0" smtClean="0">
                <a:latin typeface="+mj-ea"/>
                <a:ea typeface="+mj-ea"/>
              </a:rPr>
              <a:t>——</a:t>
            </a:r>
            <a:r>
              <a:rPr kumimoji="1" lang="zh-CN" altLang="en-US" dirty="0" smtClean="0">
                <a:latin typeface="+mj-ea"/>
                <a:ea typeface="+mj-ea"/>
              </a:rPr>
              <a:t>基本形式</a:t>
            </a:r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EBA5546-69E9-1142-92AE-FF1E980D2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 smtClean="0"/>
              <a:t>俞</a:t>
            </a:r>
            <a:r>
              <a:rPr kumimoji="1" lang="zh-CHS" altLang="en-US" dirty="0" smtClean="0"/>
              <a:t>敏</a:t>
            </a:r>
            <a:r>
              <a:rPr kumimoji="1" lang="zh-CHS" altLang="en-US" dirty="0"/>
              <a:t>燕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413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 rot="5400000">
            <a:off x="2361407" y="3128699"/>
            <a:ext cx="2376487" cy="3551767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 rot="10800000">
            <a:off x="6576485" y="3790951"/>
            <a:ext cx="3839633" cy="23018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775885" y="1054100"/>
            <a:ext cx="3744383" cy="20891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6479117" y="1054100"/>
            <a:ext cx="3553883" cy="20891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2098387" y="318351"/>
            <a:ext cx="73404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</a:rPr>
              <a:t>近似网格（线的间距、及所形成的空间呈不规则形状，大小变化不一）</a:t>
            </a:r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 flipV="1">
            <a:off x="1775884" y="1412876"/>
            <a:ext cx="863600" cy="1428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 flipH="1">
            <a:off x="2639485" y="1054101"/>
            <a:ext cx="95249" cy="3587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2639485" y="1412876"/>
            <a:ext cx="960967" cy="1428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 flipV="1">
            <a:off x="3600451" y="1054100"/>
            <a:ext cx="670983" cy="5016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9" name="Line 11"/>
          <p:cNvSpPr>
            <a:spLocks noChangeShapeType="1"/>
          </p:cNvSpPr>
          <p:nvPr/>
        </p:nvSpPr>
        <p:spPr bwMode="auto">
          <a:xfrm>
            <a:off x="4271434" y="1054100"/>
            <a:ext cx="673100" cy="5016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 flipV="1">
            <a:off x="4944534" y="1485900"/>
            <a:ext cx="575733" cy="698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1" name="Line 13"/>
          <p:cNvSpPr>
            <a:spLocks noChangeShapeType="1"/>
          </p:cNvSpPr>
          <p:nvPr/>
        </p:nvSpPr>
        <p:spPr bwMode="auto">
          <a:xfrm>
            <a:off x="3600451" y="1555750"/>
            <a:ext cx="0" cy="5048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2" name="Line 14"/>
          <p:cNvSpPr>
            <a:spLocks noChangeShapeType="1"/>
          </p:cNvSpPr>
          <p:nvPr/>
        </p:nvSpPr>
        <p:spPr bwMode="auto">
          <a:xfrm flipV="1">
            <a:off x="3600451" y="1555750"/>
            <a:ext cx="1344083" cy="5048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3" name="Line 15"/>
          <p:cNvSpPr>
            <a:spLocks noChangeShapeType="1"/>
          </p:cNvSpPr>
          <p:nvPr/>
        </p:nvSpPr>
        <p:spPr bwMode="auto">
          <a:xfrm>
            <a:off x="2639484" y="1412876"/>
            <a:ext cx="0" cy="9366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4" name="Line 16"/>
          <p:cNvSpPr>
            <a:spLocks noChangeShapeType="1"/>
          </p:cNvSpPr>
          <p:nvPr/>
        </p:nvSpPr>
        <p:spPr bwMode="auto">
          <a:xfrm flipH="1" flipV="1">
            <a:off x="1775884" y="2133600"/>
            <a:ext cx="863600" cy="215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 flipV="1">
            <a:off x="2639485" y="2060576"/>
            <a:ext cx="960967" cy="2889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3600451" y="2060576"/>
            <a:ext cx="863600" cy="2889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 flipV="1">
            <a:off x="4464051" y="1917700"/>
            <a:ext cx="480483" cy="431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4944533" y="1555750"/>
            <a:ext cx="0" cy="3619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49" name="Line 21"/>
          <p:cNvSpPr>
            <a:spLocks noChangeShapeType="1"/>
          </p:cNvSpPr>
          <p:nvPr/>
        </p:nvSpPr>
        <p:spPr bwMode="auto">
          <a:xfrm>
            <a:off x="4944534" y="1917701"/>
            <a:ext cx="575733" cy="7207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0" name="Line 22"/>
          <p:cNvSpPr>
            <a:spLocks noChangeShapeType="1"/>
          </p:cNvSpPr>
          <p:nvPr/>
        </p:nvSpPr>
        <p:spPr bwMode="auto">
          <a:xfrm flipH="1">
            <a:off x="2446868" y="2349500"/>
            <a:ext cx="192617" cy="4318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flipV="1">
            <a:off x="1775885" y="2781301"/>
            <a:ext cx="670983" cy="3587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2" name="Line 24"/>
          <p:cNvSpPr>
            <a:spLocks noChangeShapeType="1"/>
          </p:cNvSpPr>
          <p:nvPr/>
        </p:nvSpPr>
        <p:spPr bwMode="auto">
          <a:xfrm>
            <a:off x="2446867" y="2781301"/>
            <a:ext cx="960967" cy="1428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3" name="Line 25"/>
          <p:cNvSpPr>
            <a:spLocks noChangeShapeType="1"/>
          </p:cNvSpPr>
          <p:nvPr/>
        </p:nvSpPr>
        <p:spPr bwMode="auto">
          <a:xfrm>
            <a:off x="3407833" y="2924175"/>
            <a:ext cx="287867" cy="215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4" name="Line 26"/>
          <p:cNvSpPr>
            <a:spLocks noChangeShapeType="1"/>
          </p:cNvSpPr>
          <p:nvPr/>
        </p:nvSpPr>
        <p:spPr bwMode="auto">
          <a:xfrm>
            <a:off x="2639485" y="2349501"/>
            <a:ext cx="1824567" cy="2889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5" name="Line 27"/>
          <p:cNvSpPr>
            <a:spLocks noChangeShapeType="1"/>
          </p:cNvSpPr>
          <p:nvPr/>
        </p:nvSpPr>
        <p:spPr bwMode="auto">
          <a:xfrm>
            <a:off x="4464051" y="2638425"/>
            <a:ext cx="1056216" cy="5016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6" name="Line 28"/>
          <p:cNvSpPr>
            <a:spLocks noChangeShapeType="1"/>
          </p:cNvSpPr>
          <p:nvPr/>
        </p:nvSpPr>
        <p:spPr bwMode="auto">
          <a:xfrm flipV="1">
            <a:off x="3407834" y="2638425"/>
            <a:ext cx="1056217" cy="2857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7" name="Line 29"/>
          <p:cNvSpPr>
            <a:spLocks noChangeShapeType="1"/>
          </p:cNvSpPr>
          <p:nvPr/>
        </p:nvSpPr>
        <p:spPr bwMode="auto">
          <a:xfrm flipV="1">
            <a:off x="4464051" y="2349501"/>
            <a:ext cx="0" cy="2889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8" name="Line 30"/>
          <p:cNvSpPr>
            <a:spLocks noChangeShapeType="1"/>
          </p:cNvSpPr>
          <p:nvPr/>
        </p:nvSpPr>
        <p:spPr bwMode="auto">
          <a:xfrm flipV="1">
            <a:off x="4464051" y="2422525"/>
            <a:ext cx="863600" cy="215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6479117" y="1054100"/>
            <a:ext cx="1056216" cy="12954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60" name="Rectangle 32"/>
          <p:cNvSpPr>
            <a:spLocks noChangeArrowheads="1"/>
          </p:cNvSpPr>
          <p:nvPr/>
        </p:nvSpPr>
        <p:spPr bwMode="auto">
          <a:xfrm>
            <a:off x="7152217" y="1412875"/>
            <a:ext cx="863600" cy="16573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61" name="Rectangle 33"/>
          <p:cNvSpPr>
            <a:spLocks noChangeArrowheads="1"/>
          </p:cNvSpPr>
          <p:nvPr/>
        </p:nvSpPr>
        <p:spPr bwMode="auto">
          <a:xfrm>
            <a:off x="7920567" y="1123951"/>
            <a:ext cx="1246717" cy="15144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62" name="Rectangle 34"/>
          <p:cNvSpPr>
            <a:spLocks noChangeArrowheads="1"/>
          </p:cNvSpPr>
          <p:nvPr/>
        </p:nvSpPr>
        <p:spPr bwMode="auto">
          <a:xfrm>
            <a:off x="8879418" y="1701801"/>
            <a:ext cx="1153583" cy="143827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63" name="Line 35"/>
          <p:cNvSpPr>
            <a:spLocks noChangeShapeType="1"/>
          </p:cNvSpPr>
          <p:nvPr/>
        </p:nvSpPr>
        <p:spPr bwMode="auto">
          <a:xfrm flipV="1">
            <a:off x="1775885" y="4222750"/>
            <a:ext cx="3551767" cy="215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4" name="Line 36"/>
          <p:cNvSpPr>
            <a:spLocks noChangeShapeType="1"/>
          </p:cNvSpPr>
          <p:nvPr/>
        </p:nvSpPr>
        <p:spPr bwMode="auto">
          <a:xfrm>
            <a:off x="1775885" y="5013325"/>
            <a:ext cx="3551767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5" name="Line 37"/>
          <p:cNvSpPr>
            <a:spLocks noChangeShapeType="1"/>
          </p:cNvSpPr>
          <p:nvPr/>
        </p:nvSpPr>
        <p:spPr bwMode="auto">
          <a:xfrm flipV="1">
            <a:off x="1775885" y="5591175"/>
            <a:ext cx="3551767" cy="698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6" name="Line 38"/>
          <p:cNvSpPr>
            <a:spLocks noChangeShapeType="1"/>
          </p:cNvSpPr>
          <p:nvPr/>
        </p:nvSpPr>
        <p:spPr bwMode="auto">
          <a:xfrm flipH="1">
            <a:off x="2832100" y="3717925"/>
            <a:ext cx="287867" cy="2374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7" name="Line 39"/>
          <p:cNvSpPr>
            <a:spLocks noChangeShapeType="1"/>
          </p:cNvSpPr>
          <p:nvPr/>
        </p:nvSpPr>
        <p:spPr bwMode="auto">
          <a:xfrm>
            <a:off x="4176184" y="3717925"/>
            <a:ext cx="0" cy="23749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8" name="Line 40"/>
          <p:cNvSpPr>
            <a:spLocks noChangeShapeType="1"/>
          </p:cNvSpPr>
          <p:nvPr/>
        </p:nvSpPr>
        <p:spPr bwMode="auto">
          <a:xfrm>
            <a:off x="6576484" y="3790950"/>
            <a:ext cx="1631949" cy="8636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69" name="Line 41"/>
          <p:cNvSpPr>
            <a:spLocks noChangeShapeType="1"/>
          </p:cNvSpPr>
          <p:nvPr/>
        </p:nvSpPr>
        <p:spPr bwMode="auto">
          <a:xfrm flipV="1">
            <a:off x="8208434" y="3790950"/>
            <a:ext cx="768351" cy="8636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0" name="Line 42"/>
          <p:cNvSpPr>
            <a:spLocks noChangeShapeType="1"/>
          </p:cNvSpPr>
          <p:nvPr/>
        </p:nvSpPr>
        <p:spPr bwMode="auto">
          <a:xfrm>
            <a:off x="8976784" y="3790950"/>
            <a:ext cx="1439333" cy="11493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1" name="Line 43"/>
          <p:cNvSpPr>
            <a:spLocks noChangeShapeType="1"/>
          </p:cNvSpPr>
          <p:nvPr/>
        </p:nvSpPr>
        <p:spPr bwMode="auto">
          <a:xfrm>
            <a:off x="8208434" y="4654550"/>
            <a:ext cx="2207684" cy="2857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2" name="Line 44"/>
          <p:cNvSpPr>
            <a:spLocks noChangeShapeType="1"/>
          </p:cNvSpPr>
          <p:nvPr/>
        </p:nvSpPr>
        <p:spPr bwMode="auto">
          <a:xfrm flipH="1">
            <a:off x="6576484" y="4654550"/>
            <a:ext cx="1631949" cy="6477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3" name="Line 45"/>
          <p:cNvSpPr>
            <a:spLocks noChangeShapeType="1"/>
          </p:cNvSpPr>
          <p:nvPr/>
        </p:nvSpPr>
        <p:spPr bwMode="auto">
          <a:xfrm>
            <a:off x="6576485" y="5302251"/>
            <a:ext cx="1822449" cy="7905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4" name="Line 46"/>
          <p:cNvSpPr>
            <a:spLocks noChangeShapeType="1"/>
          </p:cNvSpPr>
          <p:nvPr/>
        </p:nvSpPr>
        <p:spPr bwMode="auto">
          <a:xfrm>
            <a:off x="8208434" y="4654551"/>
            <a:ext cx="190500" cy="14382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5" name="Line 47"/>
          <p:cNvSpPr>
            <a:spLocks noChangeShapeType="1"/>
          </p:cNvSpPr>
          <p:nvPr/>
        </p:nvSpPr>
        <p:spPr bwMode="auto">
          <a:xfrm flipV="1">
            <a:off x="8398933" y="4940301"/>
            <a:ext cx="2017184" cy="115252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4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3792284" y="2478088"/>
            <a:ext cx="5499809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重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复</a:t>
            </a:r>
          </a:p>
        </p:txBody>
      </p:sp>
    </p:spTree>
    <p:extLst>
      <p:ext uri="{BB962C8B-B14F-4D97-AF65-F5344CB8AC3E}">
        <p14:creationId xmlns:p14="http://schemas.microsoft.com/office/powerpoint/2010/main" val="610594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Text Box 11"/>
          <p:cNvSpPr txBox="1">
            <a:spLocks noChangeArrowheads="1"/>
          </p:cNvSpPr>
          <p:nvPr/>
        </p:nvSpPr>
        <p:spPr bwMode="auto">
          <a:xfrm>
            <a:off x="495300" y="1128714"/>
            <a:ext cx="60324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sz="2400" b="1" dirty="0"/>
              <a:t>1</a:t>
            </a:r>
            <a:r>
              <a:rPr lang="zh-CN" altLang="en-US" sz="2400" b="1" dirty="0"/>
              <a:t>、重复：同一画面中，相同形状的形象</a:t>
            </a:r>
            <a:endParaRPr lang="en-US" altLang="zh-CN" sz="2400" b="1" dirty="0"/>
          </a:p>
          <a:p>
            <a:r>
              <a:rPr lang="zh-CN" altLang="en-US" sz="2400" b="1" dirty="0"/>
              <a:t>出现过两次（包括两次）以上的构成形式。</a:t>
            </a:r>
          </a:p>
        </p:txBody>
      </p:sp>
      <p:sp>
        <p:nvSpPr>
          <p:cNvPr id="50187" name="Rectangle 12"/>
          <p:cNvSpPr>
            <a:spLocks noChangeArrowheads="1"/>
          </p:cNvSpPr>
          <p:nvPr/>
        </p:nvSpPr>
        <p:spPr bwMode="auto">
          <a:xfrm>
            <a:off x="1390651" y="2492376"/>
            <a:ext cx="4112683" cy="2879725"/>
          </a:xfrm>
          <a:prstGeom prst="rect">
            <a:avLst/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ea typeface="微软雅黑" charset="0"/>
              <a:cs typeface="微软雅黑" charset="0"/>
            </a:endParaRPr>
          </a:p>
        </p:txBody>
      </p:sp>
      <p:graphicFrame>
        <p:nvGraphicFramePr>
          <p:cNvPr id="50188" name="Group 12"/>
          <p:cNvGraphicFramePr>
            <a:graphicFrameLocks noGrp="1"/>
          </p:cNvGraphicFramePr>
          <p:nvPr/>
        </p:nvGraphicFramePr>
        <p:xfrm>
          <a:off x="1392767" y="2493963"/>
          <a:ext cx="4110567" cy="2879726"/>
        </p:xfrm>
        <a:graphic>
          <a:graphicData uri="http://schemas.openxmlformats.org/drawingml/2006/table">
            <a:tbl>
              <a:tblPr/>
              <a:tblGrid>
                <a:gridCol w="2055284"/>
                <a:gridCol w="2055283"/>
              </a:tblGrid>
              <a:tr h="143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99" name="AutoShape 30"/>
          <p:cNvSpPr>
            <a:spLocks/>
          </p:cNvSpPr>
          <p:nvPr/>
        </p:nvSpPr>
        <p:spPr bwMode="auto">
          <a:xfrm>
            <a:off x="1392767" y="2493964"/>
            <a:ext cx="2055284" cy="1450975"/>
          </a:xfrm>
          <a:custGeom>
            <a:avLst/>
            <a:gdLst>
              <a:gd name="T0" fmla="*/ 2 w 1541463"/>
              <a:gd name="T1" fmla="*/ 554222 h 1450975"/>
              <a:gd name="T2" fmla="*/ 588790 w 1541463"/>
              <a:gd name="T3" fmla="*/ 554226 h 1450975"/>
              <a:gd name="T4" fmla="*/ 770732 w 1541463"/>
              <a:gd name="T5" fmla="*/ 0 h 1450975"/>
              <a:gd name="T6" fmla="*/ 952673 w 1541463"/>
              <a:gd name="T7" fmla="*/ 554226 h 1450975"/>
              <a:gd name="T8" fmla="*/ 1541461 w 1541463"/>
              <a:gd name="T9" fmla="*/ 554222 h 1450975"/>
              <a:gd name="T10" fmla="*/ 1065120 w 1541463"/>
              <a:gd name="T11" fmla="*/ 896747 h 1450975"/>
              <a:gd name="T12" fmla="*/ 1247070 w 1541463"/>
              <a:gd name="T13" fmla="*/ 1450970 h 1450975"/>
              <a:gd name="T14" fmla="*/ 770732 w 1541463"/>
              <a:gd name="T15" fmla="*/ 1108439 h 1450975"/>
              <a:gd name="T16" fmla="*/ 294393 w 1541463"/>
              <a:gd name="T17" fmla="*/ 1450970 h 1450975"/>
              <a:gd name="T18" fmla="*/ 476343 w 1541463"/>
              <a:gd name="T19" fmla="*/ 896747 h 1450975"/>
              <a:gd name="T20" fmla="*/ 476343 w 1541463"/>
              <a:gd name="T21" fmla="*/ 554226 h 1450975"/>
              <a:gd name="T22" fmla="*/ 1065120 w 1541463"/>
              <a:gd name="T23" fmla="*/ 1108439 h 1450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541463" h="1450975">
                <a:moveTo>
                  <a:pt x="2" y="554222"/>
                </a:moveTo>
                <a:lnTo>
                  <a:pt x="588790" y="554226"/>
                </a:lnTo>
                <a:lnTo>
                  <a:pt x="770732" y="0"/>
                </a:lnTo>
                <a:lnTo>
                  <a:pt x="952673" y="554226"/>
                </a:lnTo>
                <a:lnTo>
                  <a:pt x="1541461" y="554222"/>
                </a:lnTo>
                <a:lnTo>
                  <a:pt x="1065120" y="896747"/>
                </a:lnTo>
                <a:lnTo>
                  <a:pt x="1247070" y="1450970"/>
                </a:lnTo>
                <a:lnTo>
                  <a:pt x="770732" y="1108439"/>
                </a:lnTo>
                <a:lnTo>
                  <a:pt x="294393" y="1450970"/>
                </a:lnTo>
                <a:lnTo>
                  <a:pt x="476343" y="896747"/>
                </a:lnTo>
                <a:close/>
              </a:path>
            </a:pathLst>
          </a:custGeom>
          <a:solidFill>
            <a:srgbClr val="0000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0200" name="Text Box 34"/>
          <p:cNvSpPr txBox="1">
            <a:spLocks noChangeArrowheads="1"/>
          </p:cNvSpPr>
          <p:nvPr/>
        </p:nvSpPr>
        <p:spPr bwMode="auto">
          <a:xfrm>
            <a:off x="6288618" y="2492376"/>
            <a:ext cx="26597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zh-CN" altLang="en-US" sz="2400" b="1"/>
              <a:t>基本形三要素：</a:t>
            </a:r>
            <a:endParaRPr lang="en-US" altLang="zh-CN" sz="2400" b="1"/>
          </a:p>
          <a:p>
            <a:r>
              <a:rPr lang="zh-CN" altLang="en-US" sz="2400" b="1">
                <a:solidFill>
                  <a:srgbClr val="FF0000"/>
                </a:solidFill>
              </a:rPr>
              <a:t>形状、方向</a:t>
            </a:r>
            <a:r>
              <a:rPr lang="zh-CN" altLang="en-US" sz="2400" b="1"/>
              <a:t>和</a:t>
            </a:r>
            <a:r>
              <a:rPr lang="zh-CN" altLang="en-US" sz="2400" b="1">
                <a:solidFill>
                  <a:srgbClr val="FF0000"/>
                </a:solidFill>
              </a:rPr>
              <a:t>色彩</a:t>
            </a:r>
          </a:p>
        </p:txBody>
      </p:sp>
      <p:sp>
        <p:nvSpPr>
          <p:cNvPr id="50201" name="Text Box 35"/>
          <p:cNvSpPr txBox="1">
            <a:spLocks noChangeArrowheads="1"/>
          </p:cNvSpPr>
          <p:nvPr/>
        </p:nvSpPr>
        <p:spPr bwMode="auto">
          <a:xfrm>
            <a:off x="6218767" y="3819526"/>
            <a:ext cx="47730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zh-CN" altLang="en-US" sz="2400" b="1"/>
              <a:t>三个要素都不变化：</a:t>
            </a:r>
          </a:p>
          <a:p>
            <a:r>
              <a:rPr lang="zh-CN" altLang="en-US" sz="2400" b="1"/>
              <a:t>具有整齐、协调的美感</a:t>
            </a:r>
          </a:p>
          <a:p>
            <a:r>
              <a:rPr lang="zh-CN" altLang="en-US" sz="2400" b="1"/>
              <a:t>但形状过于简单或数量过少</a:t>
            </a:r>
            <a:r>
              <a:rPr lang="en-US" sz="2400" b="1"/>
              <a:t>显得单调呆板</a:t>
            </a:r>
          </a:p>
        </p:txBody>
      </p:sp>
      <p:sp>
        <p:nvSpPr>
          <p:cNvPr id="50202" name="AutoShape 37"/>
          <p:cNvSpPr>
            <a:spLocks/>
          </p:cNvSpPr>
          <p:nvPr/>
        </p:nvSpPr>
        <p:spPr bwMode="auto">
          <a:xfrm>
            <a:off x="3448051" y="2493964"/>
            <a:ext cx="2055283" cy="1450975"/>
          </a:xfrm>
          <a:custGeom>
            <a:avLst/>
            <a:gdLst>
              <a:gd name="T0" fmla="*/ 2 w 1541462"/>
              <a:gd name="T1" fmla="*/ 554222 h 1450975"/>
              <a:gd name="T2" fmla="*/ 588789 w 1541462"/>
              <a:gd name="T3" fmla="*/ 554226 h 1450975"/>
              <a:gd name="T4" fmla="*/ 770731 w 1541462"/>
              <a:gd name="T5" fmla="*/ 0 h 1450975"/>
              <a:gd name="T6" fmla="*/ 952673 w 1541462"/>
              <a:gd name="T7" fmla="*/ 554226 h 1450975"/>
              <a:gd name="T8" fmla="*/ 1541460 w 1541462"/>
              <a:gd name="T9" fmla="*/ 554222 h 1450975"/>
              <a:gd name="T10" fmla="*/ 1065119 w 1541462"/>
              <a:gd name="T11" fmla="*/ 896747 h 1450975"/>
              <a:gd name="T12" fmla="*/ 1247069 w 1541462"/>
              <a:gd name="T13" fmla="*/ 1450970 h 1450975"/>
              <a:gd name="T14" fmla="*/ 770731 w 1541462"/>
              <a:gd name="T15" fmla="*/ 1108439 h 1450975"/>
              <a:gd name="T16" fmla="*/ 294393 w 1541462"/>
              <a:gd name="T17" fmla="*/ 1450970 h 1450975"/>
              <a:gd name="T18" fmla="*/ 476343 w 1541462"/>
              <a:gd name="T19" fmla="*/ 896747 h 1450975"/>
              <a:gd name="T20" fmla="*/ 476343 w 1541462"/>
              <a:gd name="T21" fmla="*/ 554226 h 1450975"/>
              <a:gd name="T22" fmla="*/ 1065119 w 1541462"/>
              <a:gd name="T23" fmla="*/ 1108439 h 1450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541462" h="1450975">
                <a:moveTo>
                  <a:pt x="2" y="554222"/>
                </a:moveTo>
                <a:lnTo>
                  <a:pt x="588789" y="554226"/>
                </a:lnTo>
                <a:lnTo>
                  <a:pt x="770731" y="0"/>
                </a:lnTo>
                <a:lnTo>
                  <a:pt x="952673" y="554226"/>
                </a:lnTo>
                <a:lnTo>
                  <a:pt x="1541460" y="554222"/>
                </a:lnTo>
                <a:lnTo>
                  <a:pt x="1065119" y="896747"/>
                </a:lnTo>
                <a:lnTo>
                  <a:pt x="1247069" y="1450970"/>
                </a:lnTo>
                <a:lnTo>
                  <a:pt x="770731" y="1108439"/>
                </a:lnTo>
                <a:lnTo>
                  <a:pt x="294393" y="1450970"/>
                </a:lnTo>
                <a:lnTo>
                  <a:pt x="476343" y="896747"/>
                </a:lnTo>
                <a:close/>
              </a:path>
            </a:pathLst>
          </a:custGeom>
          <a:solidFill>
            <a:srgbClr val="0000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0203" name="AutoShape 38"/>
          <p:cNvSpPr>
            <a:spLocks/>
          </p:cNvSpPr>
          <p:nvPr/>
        </p:nvSpPr>
        <p:spPr bwMode="auto">
          <a:xfrm>
            <a:off x="1390651" y="3922714"/>
            <a:ext cx="2055283" cy="1450975"/>
          </a:xfrm>
          <a:custGeom>
            <a:avLst/>
            <a:gdLst>
              <a:gd name="T0" fmla="*/ 2 w 1541462"/>
              <a:gd name="T1" fmla="*/ 554222 h 1450975"/>
              <a:gd name="T2" fmla="*/ 588789 w 1541462"/>
              <a:gd name="T3" fmla="*/ 554226 h 1450975"/>
              <a:gd name="T4" fmla="*/ 770731 w 1541462"/>
              <a:gd name="T5" fmla="*/ 0 h 1450975"/>
              <a:gd name="T6" fmla="*/ 952673 w 1541462"/>
              <a:gd name="T7" fmla="*/ 554226 h 1450975"/>
              <a:gd name="T8" fmla="*/ 1541460 w 1541462"/>
              <a:gd name="T9" fmla="*/ 554222 h 1450975"/>
              <a:gd name="T10" fmla="*/ 1065119 w 1541462"/>
              <a:gd name="T11" fmla="*/ 896747 h 1450975"/>
              <a:gd name="T12" fmla="*/ 1247069 w 1541462"/>
              <a:gd name="T13" fmla="*/ 1450970 h 1450975"/>
              <a:gd name="T14" fmla="*/ 770731 w 1541462"/>
              <a:gd name="T15" fmla="*/ 1108439 h 1450975"/>
              <a:gd name="T16" fmla="*/ 294393 w 1541462"/>
              <a:gd name="T17" fmla="*/ 1450970 h 1450975"/>
              <a:gd name="T18" fmla="*/ 476343 w 1541462"/>
              <a:gd name="T19" fmla="*/ 896747 h 1450975"/>
              <a:gd name="T20" fmla="*/ 476343 w 1541462"/>
              <a:gd name="T21" fmla="*/ 554226 h 1450975"/>
              <a:gd name="T22" fmla="*/ 1065119 w 1541462"/>
              <a:gd name="T23" fmla="*/ 1108439 h 1450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541462" h="1450975">
                <a:moveTo>
                  <a:pt x="2" y="554222"/>
                </a:moveTo>
                <a:lnTo>
                  <a:pt x="588789" y="554226"/>
                </a:lnTo>
                <a:lnTo>
                  <a:pt x="770731" y="0"/>
                </a:lnTo>
                <a:lnTo>
                  <a:pt x="952673" y="554226"/>
                </a:lnTo>
                <a:lnTo>
                  <a:pt x="1541460" y="554222"/>
                </a:lnTo>
                <a:lnTo>
                  <a:pt x="1065119" y="896747"/>
                </a:lnTo>
                <a:lnTo>
                  <a:pt x="1247069" y="1450970"/>
                </a:lnTo>
                <a:lnTo>
                  <a:pt x="770731" y="1108439"/>
                </a:lnTo>
                <a:lnTo>
                  <a:pt x="294393" y="1450970"/>
                </a:lnTo>
                <a:lnTo>
                  <a:pt x="476343" y="896747"/>
                </a:lnTo>
                <a:close/>
              </a:path>
            </a:pathLst>
          </a:custGeom>
          <a:solidFill>
            <a:srgbClr val="0000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0204" name="AutoShape 39"/>
          <p:cNvSpPr>
            <a:spLocks/>
          </p:cNvSpPr>
          <p:nvPr/>
        </p:nvSpPr>
        <p:spPr bwMode="auto">
          <a:xfrm>
            <a:off x="3445934" y="3922714"/>
            <a:ext cx="2055284" cy="1450975"/>
          </a:xfrm>
          <a:custGeom>
            <a:avLst/>
            <a:gdLst>
              <a:gd name="T0" fmla="*/ 2 w 1541463"/>
              <a:gd name="T1" fmla="*/ 554222 h 1450975"/>
              <a:gd name="T2" fmla="*/ 588790 w 1541463"/>
              <a:gd name="T3" fmla="*/ 554226 h 1450975"/>
              <a:gd name="T4" fmla="*/ 770732 w 1541463"/>
              <a:gd name="T5" fmla="*/ 0 h 1450975"/>
              <a:gd name="T6" fmla="*/ 952673 w 1541463"/>
              <a:gd name="T7" fmla="*/ 554226 h 1450975"/>
              <a:gd name="T8" fmla="*/ 1541461 w 1541463"/>
              <a:gd name="T9" fmla="*/ 554222 h 1450975"/>
              <a:gd name="T10" fmla="*/ 1065120 w 1541463"/>
              <a:gd name="T11" fmla="*/ 896747 h 1450975"/>
              <a:gd name="T12" fmla="*/ 1247070 w 1541463"/>
              <a:gd name="T13" fmla="*/ 1450970 h 1450975"/>
              <a:gd name="T14" fmla="*/ 770732 w 1541463"/>
              <a:gd name="T15" fmla="*/ 1108439 h 1450975"/>
              <a:gd name="T16" fmla="*/ 294393 w 1541463"/>
              <a:gd name="T17" fmla="*/ 1450970 h 1450975"/>
              <a:gd name="T18" fmla="*/ 476343 w 1541463"/>
              <a:gd name="T19" fmla="*/ 896747 h 1450975"/>
              <a:gd name="T20" fmla="*/ 476343 w 1541463"/>
              <a:gd name="T21" fmla="*/ 554226 h 1450975"/>
              <a:gd name="T22" fmla="*/ 1065120 w 1541463"/>
              <a:gd name="T23" fmla="*/ 1108439 h 1450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541463" h="1450975">
                <a:moveTo>
                  <a:pt x="2" y="554222"/>
                </a:moveTo>
                <a:lnTo>
                  <a:pt x="588790" y="554226"/>
                </a:lnTo>
                <a:lnTo>
                  <a:pt x="770732" y="0"/>
                </a:lnTo>
                <a:lnTo>
                  <a:pt x="952673" y="554226"/>
                </a:lnTo>
                <a:lnTo>
                  <a:pt x="1541461" y="554222"/>
                </a:lnTo>
                <a:lnTo>
                  <a:pt x="1065120" y="896747"/>
                </a:lnTo>
                <a:lnTo>
                  <a:pt x="1247070" y="1450970"/>
                </a:lnTo>
                <a:lnTo>
                  <a:pt x="770732" y="1108439"/>
                </a:lnTo>
                <a:lnTo>
                  <a:pt x="294393" y="1450970"/>
                </a:lnTo>
                <a:lnTo>
                  <a:pt x="476343" y="896747"/>
                </a:lnTo>
                <a:close/>
              </a:path>
            </a:pathLst>
          </a:custGeom>
          <a:solidFill>
            <a:srgbClr val="0000FF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101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0" grpId="0" autoUpdateAnimBg="0"/>
      <p:bldP spid="5020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619303" y="690231"/>
            <a:ext cx="84946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b="1">
                <a:solidFill>
                  <a:srgbClr val="333333"/>
                </a:solidFill>
              </a:rPr>
              <a:t>①</a:t>
            </a:r>
            <a:r>
              <a:rPr lang="zh-CN" altLang="en-US" b="1">
                <a:solidFill>
                  <a:srgbClr val="333333"/>
                </a:solidFill>
              </a:rPr>
              <a:t>在重复的骨骼中，同一基本形（形状、色彩相同），按照相同的方向连续排列。</a:t>
            </a:r>
          </a:p>
        </p:txBody>
      </p:sp>
      <p:pic>
        <p:nvPicPr>
          <p:cNvPr id="51203" name="Picture 3" descr="P4080653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02" y="1337931"/>
            <a:ext cx="4705351" cy="468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1204" name="Picture 4" descr="P40806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102" y="1341105"/>
            <a:ext cx="6144684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680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8" name="Group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088346"/>
              </p:ext>
            </p:extLst>
          </p:nvPr>
        </p:nvGraphicFramePr>
        <p:xfrm>
          <a:off x="451310" y="3427033"/>
          <a:ext cx="4053418" cy="2817814"/>
        </p:xfrm>
        <a:graphic>
          <a:graphicData uri="http://schemas.openxmlformats.org/drawingml/2006/table">
            <a:tbl>
              <a:tblPr/>
              <a:tblGrid>
                <a:gridCol w="975784"/>
                <a:gridCol w="992716"/>
                <a:gridCol w="984251"/>
                <a:gridCol w="1100667"/>
              </a:tblGrid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grpSp>
        <p:nvGrpSpPr>
          <p:cNvPr id="53285" name="Group 197"/>
          <p:cNvGrpSpPr>
            <a:grpSpLocks/>
          </p:cNvGrpSpPr>
          <p:nvPr/>
        </p:nvGrpSpPr>
        <p:grpSpPr bwMode="auto">
          <a:xfrm>
            <a:off x="442843" y="3417509"/>
            <a:ext cx="4051300" cy="2827337"/>
            <a:chOff x="0" y="0"/>
            <a:chExt cx="1914" cy="1781"/>
          </a:xfrm>
        </p:grpSpPr>
        <p:grpSp>
          <p:nvGrpSpPr>
            <p:cNvPr id="53286" name="Group 37"/>
            <p:cNvGrpSpPr>
              <a:grpSpLocks/>
            </p:cNvGrpSpPr>
            <p:nvPr/>
          </p:nvGrpSpPr>
          <p:grpSpPr bwMode="auto">
            <a:xfrm>
              <a:off x="0" y="1"/>
              <a:ext cx="479" cy="1780"/>
              <a:chOff x="0" y="0"/>
              <a:chExt cx="1197" cy="4451"/>
            </a:xfrm>
          </p:grpSpPr>
          <p:sp>
            <p:nvSpPr>
              <p:cNvPr id="53287" name="AutoShape 38"/>
              <p:cNvSpPr>
                <a:spLocks/>
              </p:cNvSpPr>
              <p:nvPr/>
            </p:nvSpPr>
            <p:spPr bwMode="auto">
              <a:xfrm>
                <a:off x="19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88" name="AutoShape 39"/>
              <p:cNvSpPr>
                <a:spLocks/>
              </p:cNvSpPr>
              <p:nvPr/>
            </p:nvSpPr>
            <p:spPr bwMode="auto">
              <a:xfrm>
                <a:off x="1" y="110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89" name="AutoShape 40"/>
              <p:cNvSpPr>
                <a:spLocks/>
              </p:cNvSpPr>
              <p:nvPr/>
            </p:nvSpPr>
            <p:spPr bwMode="auto">
              <a:xfrm>
                <a:off x="0" y="2221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0" name="AutoShape 41"/>
              <p:cNvSpPr>
                <a:spLocks/>
              </p:cNvSpPr>
              <p:nvPr/>
            </p:nvSpPr>
            <p:spPr bwMode="auto">
              <a:xfrm>
                <a:off x="0" y="3355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291" name="Group 42"/>
            <p:cNvGrpSpPr>
              <a:grpSpLocks/>
            </p:cNvGrpSpPr>
            <p:nvPr/>
          </p:nvGrpSpPr>
          <p:grpSpPr bwMode="auto">
            <a:xfrm>
              <a:off x="952" y="0"/>
              <a:ext cx="479" cy="1781"/>
              <a:chOff x="0" y="0"/>
              <a:chExt cx="1197" cy="4451"/>
            </a:xfrm>
          </p:grpSpPr>
          <p:sp>
            <p:nvSpPr>
              <p:cNvPr id="53292" name="AutoShape 43"/>
              <p:cNvSpPr>
                <a:spLocks/>
              </p:cNvSpPr>
              <p:nvPr/>
            </p:nvSpPr>
            <p:spPr bwMode="auto">
              <a:xfrm>
                <a:off x="19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3" name="AutoShape 44"/>
              <p:cNvSpPr>
                <a:spLocks/>
              </p:cNvSpPr>
              <p:nvPr/>
            </p:nvSpPr>
            <p:spPr bwMode="auto">
              <a:xfrm>
                <a:off x="1" y="110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4" name="AutoShape 45"/>
              <p:cNvSpPr>
                <a:spLocks/>
              </p:cNvSpPr>
              <p:nvPr/>
            </p:nvSpPr>
            <p:spPr bwMode="auto">
              <a:xfrm>
                <a:off x="0" y="2221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5" name="AutoShape 46"/>
              <p:cNvSpPr>
                <a:spLocks/>
              </p:cNvSpPr>
              <p:nvPr/>
            </p:nvSpPr>
            <p:spPr bwMode="auto">
              <a:xfrm>
                <a:off x="0" y="3355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296" name="Group 47"/>
            <p:cNvGrpSpPr>
              <a:grpSpLocks/>
            </p:cNvGrpSpPr>
            <p:nvPr/>
          </p:nvGrpSpPr>
          <p:grpSpPr bwMode="auto">
            <a:xfrm>
              <a:off x="1436" y="1"/>
              <a:ext cx="478" cy="1780"/>
              <a:chOff x="0" y="0"/>
              <a:chExt cx="1197" cy="4451"/>
            </a:xfrm>
          </p:grpSpPr>
          <p:sp>
            <p:nvSpPr>
              <p:cNvPr id="53297" name="AutoShape 48"/>
              <p:cNvSpPr>
                <a:spLocks/>
              </p:cNvSpPr>
              <p:nvPr/>
            </p:nvSpPr>
            <p:spPr bwMode="auto">
              <a:xfrm>
                <a:off x="19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8" name="AutoShape 49"/>
              <p:cNvSpPr>
                <a:spLocks/>
              </p:cNvSpPr>
              <p:nvPr/>
            </p:nvSpPr>
            <p:spPr bwMode="auto">
              <a:xfrm>
                <a:off x="1" y="110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299" name="AutoShape 50"/>
              <p:cNvSpPr>
                <a:spLocks/>
              </p:cNvSpPr>
              <p:nvPr/>
            </p:nvSpPr>
            <p:spPr bwMode="auto">
              <a:xfrm>
                <a:off x="0" y="2221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00" name="AutoShape 51"/>
              <p:cNvSpPr>
                <a:spLocks/>
              </p:cNvSpPr>
              <p:nvPr/>
            </p:nvSpPr>
            <p:spPr bwMode="auto">
              <a:xfrm>
                <a:off x="0" y="3355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301" name="Group 52"/>
            <p:cNvGrpSpPr>
              <a:grpSpLocks/>
            </p:cNvGrpSpPr>
            <p:nvPr/>
          </p:nvGrpSpPr>
          <p:grpSpPr bwMode="auto">
            <a:xfrm>
              <a:off x="479" y="1"/>
              <a:ext cx="479" cy="1780"/>
              <a:chOff x="0" y="0"/>
              <a:chExt cx="1197" cy="4451"/>
            </a:xfrm>
          </p:grpSpPr>
          <p:sp>
            <p:nvSpPr>
              <p:cNvPr id="53302" name="AutoShape 53"/>
              <p:cNvSpPr>
                <a:spLocks/>
              </p:cNvSpPr>
              <p:nvPr/>
            </p:nvSpPr>
            <p:spPr bwMode="auto">
              <a:xfrm>
                <a:off x="19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03" name="AutoShape 54"/>
              <p:cNvSpPr>
                <a:spLocks/>
              </p:cNvSpPr>
              <p:nvPr/>
            </p:nvSpPr>
            <p:spPr bwMode="auto">
              <a:xfrm>
                <a:off x="1" y="110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04" name="AutoShape 55"/>
              <p:cNvSpPr>
                <a:spLocks/>
              </p:cNvSpPr>
              <p:nvPr/>
            </p:nvSpPr>
            <p:spPr bwMode="auto">
              <a:xfrm>
                <a:off x="0" y="2221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FFCC00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05" name="AutoShape 56"/>
              <p:cNvSpPr>
                <a:spLocks/>
              </p:cNvSpPr>
              <p:nvPr/>
            </p:nvSpPr>
            <p:spPr bwMode="auto">
              <a:xfrm>
                <a:off x="0" y="3355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53306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284342"/>
              </p:ext>
            </p:extLst>
          </p:nvPr>
        </p:nvGraphicFramePr>
        <p:xfrm>
          <a:off x="5203227" y="591759"/>
          <a:ext cx="4008966" cy="2754313"/>
        </p:xfrm>
        <a:graphic>
          <a:graphicData uri="http://schemas.openxmlformats.org/drawingml/2006/table">
            <a:tbl>
              <a:tblPr/>
              <a:tblGrid>
                <a:gridCol w="975783"/>
                <a:gridCol w="992717"/>
                <a:gridCol w="982133"/>
                <a:gridCol w="1058333"/>
              </a:tblGrid>
              <a:tr h="696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grpSp>
        <p:nvGrpSpPr>
          <p:cNvPr id="53333" name="Group 84"/>
          <p:cNvGrpSpPr>
            <a:grpSpLocks/>
          </p:cNvGrpSpPr>
          <p:nvPr/>
        </p:nvGrpSpPr>
        <p:grpSpPr bwMode="auto">
          <a:xfrm>
            <a:off x="5203227" y="580646"/>
            <a:ext cx="3958167" cy="2784475"/>
            <a:chOff x="0" y="0"/>
            <a:chExt cx="4676" cy="4385"/>
          </a:xfrm>
        </p:grpSpPr>
        <p:grpSp>
          <p:nvGrpSpPr>
            <p:cNvPr id="53334" name="Group 85"/>
            <p:cNvGrpSpPr>
              <a:grpSpLocks/>
            </p:cNvGrpSpPr>
            <p:nvPr/>
          </p:nvGrpSpPr>
          <p:grpSpPr bwMode="auto">
            <a:xfrm>
              <a:off x="0" y="7"/>
              <a:ext cx="1178" cy="4378"/>
              <a:chOff x="0" y="0"/>
              <a:chExt cx="1178" cy="4378"/>
            </a:xfrm>
          </p:grpSpPr>
          <p:sp>
            <p:nvSpPr>
              <p:cNvPr id="53335" name="AutoShape 86"/>
              <p:cNvSpPr>
                <a:spLocks/>
              </p:cNvSpPr>
              <p:nvPr/>
            </p:nvSpPr>
            <p:spPr bwMode="auto">
              <a:xfrm>
                <a:off x="0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36" name="AutoShape 87"/>
              <p:cNvSpPr>
                <a:spLocks/>
              </p:cNvSpPr>
              <p:nvPr/>
            </p:nvSpPr>
            <p:spPr bwMode="auto">
              <a:xfrm rot="10800000">
                <a:off x="0" y="1097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37" name="AutoShape 88"/>
              <p:cNvSpPr>
                <a:spLocks/>
              </p:cNvSpPr>
              <p:nvPr/>
            </p:nvSpPr>
            <p:spPr bwMode="auto">
              <a:xfrm>
                <a:off x="0" y="219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38" name="AutoShape 89"/>
              <p:cNvSpPr>
                <a:spLocks/>
              </p:cNvSpPr>
              <p:nvPr/>
            </p:nvSpPr>
            <p:spPr bwMode="auto">
              <a:xfrm rot="10800000">
                <a:off x="0" y="3282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339" name="Group 90"/>
            <p:cNvGrpSpPr>
              <a:grpSpLocks/>
            </p:cNvGrpSpPr>
            <p:nvPr/>
          </p:nvGrpSpPr>
          <p:grpSpPr bwMode="auto">
            <a:xfrm>
              <a:off x="1142" y="0"/>
              <a:ext cx="1178" cy="4378"/>
              <a:chOff x="0" y="0"/>
              <a:chExt cx="1178" cy="4378"/>
            </a:xfrm>
          </p:grpSpPr>
          <p:sp>
            <p:nvSpPr>
              <p:cNvPr id="53340" name="AutoShape 91"/>
              <p:cNvSpPr>
                <a:spLocks/>
              </p:cNvSpPr>
              <p:nvPr/>
            </p:nvSpPr>
            <p:spPr bwMode="auto">
              <a:xfrm>
                <a:off x="0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1" name="AutoShape 92"/>
              <p:cNvSpPr>
                <a:spLocks/>
              </p:cNvSpPr>
              <p:nvPr/>
            </p:nvSpPr>
            <p:spPr bwMode="auto">
              <a:xfrm rot="10800000">
                <a:off x="0" y="1097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2" name="AutoShape 93"/>
              <p:cNvSpPr>
                <a:spLocks/>
              </p:cNvSpPr>
              <p:nvPr/>
            </p:nvSpPr>
            <p:spPr bwMode="auto">
              <a:xfrm>
                <a:off x="0" y="219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3" name="AutoShape 94"/>
              <p:cNvSpPr>
                <a:spLocks/>
              </p:cNvSpPr>
              <p:nvPr/>
            </p:nvSpPr>
            <p:spPr bwMode="auto">
              <a:xfrm rot="10800000">
                <a:off x="0" y="3282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344" name="Group 95"/>
            <p:cNvGrpSpPr>
              <a:grpSpLocks/>
            </p:cNvGrpSpPr>
            <p:nvPr/>
          </p:nvGrpSpPr>
          <p:grpSpPr bwMode="auto">
            <a:xfrm>
              <a:off x="2320" y="0"/>
              <a:ext cx="1178" cy="4378"/>
              <a:chOff x="0" y="0"/>
              <a:chExt cx="1178" cy="4378"/>
            </a:xfrm>
          </p:grpSpPr>
          <p:sp>
            <p:nvSpPr>
              <p:cNvPr id="53345" name="AutoShape 96"/>
              <p:cNvSpPr>
                <a:spLocks/>
              </p:cNvSpPr>
              <p:nvPr/>
            </p:nvSpPr>
            <p:spPr bwMode="auto">
              <a:xfrm>
                <a:off x="0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6" name="AutoShape 97"/>
              <p:cNvSpPr>
                <a:spLocks/>
              </p:cNvSpPr>
              <p:nvPr/>
            </p:nvSpPr>
            <p:spPr bwMode="auto">
              <a:xfrm rot="10800000">
                <a:off x="0" y="1097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7" name="AutoShape 98"/>
              <p:cNvSpPr>
                <a:spLocks/>
              </p:cNvSpPr>
              <p:nvPr/>
            </p:nvSpPr>
            <p:spPr bwMode="auto">
              <a:xfrm>
                <a:off x="0" y="219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48" name="AutoShape 99"/>
              <p:cNvSpPr>
                <a:spLocks/>
              </p:cNvSpPr>
              <p:nvPr/>
            </p:nvSpPr>
            <p:spPr bwMode="auto">
              <a:xfrm rot="10800000">
                <a:off x="0" y="3282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53349" name="Group 100"/>
            <p:cNvGrpSpPr>
              <a:grpSpLocks/>
            </p:cNvGrpSpPr>
            <p:nvPr/>
          </p:nvGrpSpPr>
          <p:grpSpPr bwMode="auto">
            <a:xfrm>
              <a:off x="3498" y="0"/>
              <a:ext cx="1178" cy="4378"/>
              <a:chOff x="0" y="0"/>
              <a:chExt cx="1178" cy="4378"/>
            </a:xfrm>
          </p:grpSpPr>
          <p:sp>
            <p:nvSpPr>
              <p:cNvPr id="53350" name="AutoShape 101"/>
              <p:cNvSpPr>
                <a:spLocks/>
              </p:cNvSpPr>
              <p:nvPr/>
            </p:nvSpPr>
            <p:spPr bwMode="auto">
              <a:xfrm>
                <a:off x="0" y="0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51" name="AutoShape 102"/>
              <p:cNvSpPr>
                <a:spLocks/>
              </p:cNvSpPr>
              <p:nvPr/>
            </p:nvSpPr>
            <p:spPr bwMode="auto">
              <a:xfrm rot="10800000">
                <a:off x="0" y="1097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52" name="AutoShape 103"/>
              <p:cNvSpPr>
                <a:spLocks/>
              </p:cNvSpPr>
              <p:nvPr/>
            </p:nvSpPr>
            <p:spPr bwMode="auto">
              <a:xfrm>
                <a:off x="0" y="2194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3353" name="AutoShape 104"/>
              <p:cNvSpPr>
                <a:spLocks/>
              </p:cNvSpPr>
              <p:nvPr/>
            </p:nvSpPr>
            <p:spPr bwMode="auto">
              <a:xfrm rot="10800000">
                <a:off x="0" y="3282"/>
                <a:ext cx="1179" cy="1097"/>
              </a:xfrm>
              <a:custGeom>
                <a:avLst/>
                <a:gdLst>
                  <a:gd name="T0" fmla="*/ 0 w 1179"/>
                  <a:gd name="T1" fmla="*/ 419 h 1097"/>
                  <a:gd name="T2" fmla="*/ 450 w 1179"/>
                  <a:gd name="T3" fmla="*/ 419 h 1097"/>
                  <a:gd name="T4" fmla="*/ 590 w 1179"/>
                  <a:gd name="T5" fmla="*/ 0 h 1097"/>
                  <a:gd name="T6" fmla="*/ 729 w 1179"/>
                  <a:gd name="T7" fmla="*/ 419 h 1097"/>
                  <a:gd name="T8" fmla="*/ 1179 w 1179"/>
                  <a:gd name="T9" fmla="*/ 419 h 1097"/>
                  <a:gd name="T10" fmla="*/ 815 w 1179"/>
                  <a:gd name="T11" fmla="*/ 678 h 1097"/>
                  <a:gd name="T12" fmla="*/ 954 w 1179"/>
                  <a:gd name="T13" fmla="*/ 1097 h 1097"/>
                  <a:gd name="T14" fmla="*/ 590 w 1179"/>
                  <a:gd name="T15" fmla="*/ 838 h 1097"/>
                  <a:gd name="T16" fmla="*/ 225 w 1179"/>
                  <a:gd name="T17" fmla="*/ 1097 h 1097"/>
                  <a:gd name="T18" fmla="*/ 364 w 1179"/>
                  <a:gd name="T19" fmla="*/ 678 h 1097"/>
                  <a:gd name="T20" fmla="*/ 364 w 1179"/>
                  <a:gd name="T21" fmla="*/ 419 h 1097"/>
                  <a:gd name="T22" fmla="*/ 815 w 1179"/>
                  <a:gd name="T23" fmla="*/ 838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79" h="1097">
                    <a:moveTo>
                      <a:pt x="0" y="419"/>
                    </a:moveTo>
                    <a:lnTo>
                      <a:pt x="450" y="419"/>
                    </a:lnTo>
                    <a:lnTo>
                      <a:pt x="590" y="0"/>
                    </a:lnTo>
                    <a:lnTo>
                      <a:pt x="729" y="419"/>
                    </a:lnTo>
                    <a:lnTo>
                      <a:pt x="1179" y="419"/>
                    </a:lnTo>
                    <a:lnTo>
                      <a:pt x="815" y="678"/>
                    </a:lnTo>
                    <a:lnTo>
                      <a:pt x="954" y="1097"/>
                    </a:lnTo>
                    <a:lnTo>
                      <a:pt x="590" y="838"/>
                    </a:lnTo>
                    <a:lnTo>
                      <a:pt x="225" y="1097"/>
                    </a:lnTo>
                    <a:lnTo>
                      <a:pt x="364" y="678"/>
                    </a:lnTo>
                    <a:close/>
                  </a:path>
                </a:pathLst>
              </a:custGeom>
              <a:solidFill>
                <a:srgbClr val="0000FF"/>
              </a:solidFill>
              <a:ln w="9525" cmpd="sng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53354" name="Group 1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181985"/>
              </p:ext>
            </p:extLst>
          </p:nvPr>
        </p:nvGraphicFramePr>
        <p:xfrm>
          <a:off x="5184176" y="3471484"/>
          <a:ext cx="3962400" cy="2779713"/>
        </p:xfrm>
        <a:graphic>
          <a:graphicData uri="http://schemas.openxmlformats.org/drawingml/2006/table">
            <a:tbl>
              <a:tblPr/>
              <a:tblGrid>
                <a:gridCol w="975784"/>
                <a:gridCol w="992716"/>
                <a:gridCol w="982133"/>
                <a:gridCol w="1011767"/>
              </a:tblGrid>
              <a:tr h="679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  <p:grpSp>
        <p:nvGrpSpPr>
          <p:cNvPr id="53381" name="Group 132"/>
          <p:cNvGrpSpPr>
            <a:grpSpLocks/>
          </p:cNvGrpSpPr>
          <p:nvPr/>
        </p:nvGrpSpPr>
        <p:grpSpPr bwMode="auto">
          <a:xfrm>
            <a:off x="5198993" y="3465133"/>
            <a:ext cx="3945467" cy="2781300"/>
            <a:chOff x="0" y="0"/>
            <a:chExt cx="4661" cy="4380"/>
          </a:xfrm>
        </p:grpSpPr>
        <p:sp>
          <p:nvSpPr>
            <p:cNvPr id="53382" name="AutoShape 133"/>
            <p:cNvSpPr>
              <a:spLocks/>
            </p:cNvSpPr>
            <p:nvPr/>
          </p:nvSpPr>
          <p:spPr bwMode="auto">
            <a:xfrm>
              <a:off x="2" y="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3" name="AutoShape 134"/>
            <p:cNvSpPr>
              <a:spLocks/>
            </p:cNvSpPr>
            <p:nvPr/>
          </p:nvSpPr>
          <p:spPr bwMode="auto">
            <a:xfrm rot="10800000">
              <a:off x="0" y="109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4" name="AutoShape 135"/>
            <p:cNvSpPr>
              <a:spLocks/>
            </p:cNvSpPr>
            <p:nvPr/>
          </p:nvSpPr>
          <p:spPr bwMode="auto">
            <a:xfrm>
              <a:off x="2" y="219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5" name="AutoShape 136"/>
            <p:cNvSpPr>
              <a:spLocks/>
            </p:cNvSpPr>
            <p:nvPr/>
          </p:nvSpPr>
          <p:spPr bwMode="auto">
            <a:xfrm rot="10800000">
              <a:off x="0" y="328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6" name="AutoShape 137"/>
            <p:cNvSpPr>
              <a:spLocks/>
            </p:cNvSpPr>
            <p:nvPr/>
          </p:nvSpPr>
          <p:spPr bwMode="auto">
            <a:xfrm>
              <a:off x="3481" y="2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7" name="AutoShape 138"/>
            <p:cNvSpPr>
              <a:spLocks/>
            </p:cNvSpPr>
            <p:nvPr/>
          </p:nvSpPr>
          <p:spPr bwMode="auto">
            <a:xfrm rot="10800000">
              <a:off x="3479" y="109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8" name="AutoShape 139"/>
            <p:cNvSpPr>
              <a:spLocks/>
            </p:cNvSpPr>
            <p:nvPr/>
          </p:nvSpPr>
          <p:spPr bwMode="auto">
            <a:xfrm>
              <a:off x="3483" y="2196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89" name="AutoShape 140"/>
            <p:cNvSpPr>
              <a:spLocks/>
            </p:cNvSpPr>
            <p:nvPr/>
          </p:nvSpPr>
          <p:spPr bwMode="auto">
            <a:xfrm rot="10800000">
              <a:off x="3479" y="328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0" name="AutoShape 141"/>
            <p:cNvSpPr>
              <a:spLocks/>
            </p:cNvSpPr>
            <p:nvPr/>
          </p:nvSpPr>
          <p:spPr bwMode="auto">
            <a:xfrm>
              <a:off x="1183" y="2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1" name="AutoShape 142"/>
            <p:cNvSpPr>
              <a:spLocks/>
            </p:cNvSpPr>
            <p:nvPr/>
          </p:nvSpPr>
          <p:spPr bwMode="auto">
            <a:xfrm rot="10800000">
              <a:off x="1181" y="1097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2" name="AutoShape 143"/>
            <p:cNvSpPr>
              <a:spLocks/>
            </p:cNvSpPr>
            <p:nvPr/>
          </p:nvSpPr>
          <p:spPr bwMode="auto">
            <a:xfrm>
              <a:off x="1183" y="2196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3" name="AutoShape 144"/>
            <p:cNvSpPr>
              <a:spLocks/>
            </p:cNvSpPr>
            <p:nvPr/>
          </p:nvSpPr>
          <p:spPr bwMode="auto">
            <a:xfrm rot="10800000">
              <a:off x="1181" y="3282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4" name="AutoShape 145"/>
            <p:cNvSpPr>
              <a:spLocks/>
            </p:cNvSpPr>
            <p:nvPr/>
          </p:nvSpPr>
          <p:spPr bwMode="auto">
            <a:xfrm>
              <a:off x="2304" y="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5" name="AutoShape 146"/>
            <p:cNvSpPr>
              <a:spLocks/>
            </p:cNvSpPr>
            <p:nvPr/>
          </p:nvSpPr>
          <p:spPr bwMode="auto">
            <a:xfrm rot="10800000">
              <a:off x="2302" y="1099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6" name="AutoShape 147"/>
            <p:cNvSpPr>
              <a:spLocks/>
            </p:cNvSpPr>
            <p:nvPr/>
          </p:nvSpPr>
          <p:spPr bwMode="auto">
            <a:xfrm>
              <a:off x="2304" y="2198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397" name="AutoShape 148"/>
            <p:cNvSpPr>
              <a:spLocks/>
            </p:cNvSpPr>
            <p:nvPr/>
          </p:nvSpPr>
          <p:spPr bwMode="auto">
            <a:xfrm rot="10800000">
              <a:off x="2302" y="328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FFCC00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3398" name="Rectangle 149"/>
          <p:cNvSpPr>
            <a:spLocks noChangeArrowheads="1"/>
          </p:cNvSpPr>
          <p:nvPr/>
        </p:nvSpPr>
        <p:spPr bwMode="auto">
          <a:xfrm>
            <a:off x="461893" y="510795"/>
            <a:ext cx="4036483" cy="2825750"/>
          </a:xfrm>
          <a:prstGeom prst="rect">
            <a:avLst/>
          </a:prstGeom>
          <a:solidFill>
            <a:srgbClr val="FFCC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ea typeface="微软雅黑" charset="0"/>
              <a:cs typeface="微软雅黑" charset="0"/>
            </a:endParaRPr>
          </a:p>
        </p:txBody>
      </p:sp>
      <p:grpSp>
        <p:nvGrpSpPr>
          <p:cNvPr id="53399" name="Group 150"/>
          <p:cNvGrpSpPr>
            <a:grpSpLocks/>
          </p:cNvGrpSpPr>
          <p:nvPr/>
        </p:nvGrpSpPr>
        <p:grpSpPr bwMode="auto">
          <a:xfrm>
            <a:off x="442843" y="510795"/>
            <a:ext cx="1013884" cy="2825750"/>
            <a:chOff x="0" y="0"/>
            <a:chExt cx="1197" cy="4451"/>
          </a:xfrm>
        </p:grpSpPr>
        <p:sp>
          <p:nvSpPr>
            <p:cNvPr id="53400" name="AutoShape 151"/>
            <p:cNvSpPr>
              <a:spLocks/>
            </p:cNvSpPr>
            <p:nvPr/>
          </p:nvSpPr>
          <p:spPr bwMode="auto">
            <a:xfrm>
              <a:off x="19" y="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01" name="AutoShape 152"/>
            <p:cNvSpPr>
              <a:spLocks/>
            </p:cNvSpPr>
            <p:nvPr/>
          </p:nvSpPr>
          <p:spPr bwMode="auto">
            <a:xfrm>
              <a:off x="1" y="110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02" name="AutoShape 153"/>
            <p:cNvSpPr>
              <a:spLocks/>
            </p:cNvSpPr>
            <p:nvPr/>
          </p:nvSpPr>
          <p:spPr bwMode="auto">
            <a:xfrm>
              <a:off x="0" y="2221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03" name="AutoShape 154"/>
            <p:cNvSpPr>
              <a:spLocks/>
            </p:cNvSpPr>
            <p:nvPr/>
          </p:nvSpPr>
          <p:spPr bwMode="auto">
            <a:xfrm>
              <a:off x="0" y="335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aphicFrame>
        <p:nvGraphicFramePr>
          <p:cNvPr id="53404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50101"/>
              </p:ext>
            </p:extLst>
          </p:nvPr>
        </p:nvGraphicFramePr>
        <p:xfrm>
          <a:off x="461893" y="510795"/>
          <a:ext cx="4053416" cy="2825750"/>
        </p:xfrm>
        <a:graphic>
          <a:graphicData uri="http://schemas.openxmlformats.org/drawingml/2006/table">
            <a:tbl>
              <a:tblPr/>
              <a:tblGrid>
                <a:gridCol w="1037167"/>
                <a:gridCol w="931333"/>
                <a:gridCol w="1043516"/>
                <a:gridCol w="1041400"/>
              </a:tblGrid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8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3431" name="Group 182"/>
          <p:cNvGrpSpPr>
            <a:grpSpLocks/>
          </p:cNvGrpSpPr>
          <p:nvPr/>
        </p:nvGrpSpPr>
        <p:grpSpPr bwMode="auto">
          <a:xfrm>
            <a:off x="1467310" y="510795"/>
            <a:ext cx="1013884" cy="2825750"/>
            <a:chOff x="0" y="0"/>
            <a:chExt cx="1197" cy="4451"/>
          </a:xfrm>
        </p:grpSpPr>
        <p:sp>
          <p:nvSpPr>
            <p:cNvPr id="53432" name="AutoShape 183"/>
            <p:cNvSpPr>
              <a:spLocks/>
            </p:cNvSpPr>
            <p:nvPr/>
          </p:nvSpPr>
          <p:spPr bwMode="auto">
            <a:xfrm>
              <a:off x="19" y="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33" name="AutoShape 184"/>
            <p:cNvSpPr>
              <a:spLocks/>
            </p:cNvSpPr>
            <p:nvPr/>
          </p:nvSpPr>
          <p:spPr bwMode="auto">
            <a:xfrm>
              <a:off x="1" y="110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34" name="AutoShape 185"/>
            <p:cNvSpPr>
              <a:spLocks/>
            </p:cNvSpPr>
            <p:nvPr/>
          </p:nvSpPr>
          <p:spPr bwMode="auto">
            <a:xfrm>
              <a:off x="0" y="2221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35" name="AutoShape 186"/>
            <p:cNvSpPr>
              <a:spLocks/>
            </p:cNvSpPr>
            <p:nvPr/>
          </p:nvSpPr>
          <p:spPr bwMode="auto">
            <a:xfrm>
              <a:off x="0" y="335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3436" name="Group 187"/>
          <p:cNvGrpSpPr>
            <a:grpSpLocks/>
          </p:cNvGrpSpPr>
          <p:nvPr/>
        </p:nvGrpSpPr>
        <p:grpSpPr bwMode="auto">
          <a:xfrm>
            <a:off x="2470610" y="510795"/>
            <a:ext cx="1013884" cy="2825750"/>
            <a:chOff x="0" y="0"/>
            <a:chExt cx="1197" cy="4451"/>
          </a:xfrm>
        </p:grpSpPr>
        <p:sp>
          <p:nvSpPr>
            <p:cNvPr id="53437" name="AutoShape 188"/>
            <p:cNvSpPr>
              <a:spLocks/>
            </p:cNvSpPr>
            <p:nvPr/>
          </p:nvSpPr>
          <p:spPr bwMode="auto">
            <a:xfrm>
              <a:off x="19" y="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38" name="AutoShape 189"/>
            <p:cNvSpPr>
              <a:spLocks/>
            </p:cNvSpPr>
            <p:nvPr/>
          </p:nvSpPr>
          <p:spPr bwMode="auto">
            <a:xfrm>
              <a:off x="1" y="110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39" name="AutoShape 190"/>
            <p:cNvSpPr>
              <a:spLocks/>
            </p:cNvSpPr>
            <p:nvPr/>
          </p:nvSpPr>
          <p:spPr bwMode="auto">
            <a:xfrm>
              <a:off x="0" y="2221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40" name="AutoShape 191"/>
            <p:cNvSpPr>
              <a:spLocks/>
            </p:cNvSpPr>
            <p:nvPr/>
          </p:nvSpPr>
          <p:spPr bwMode="auto">
            <a:xfrm>
              <a:off x="0" y="335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3441" name="Group 192"/>
          <p:cNvGrpSpPr>
            <a:grpSpLocks/>
          </p:cNvGrpSpPr>
          <p:nvPr/>
        </p:nvGrpSpPr>
        <p:grpSpPr bwMode="auto">
          <a:xfrm>
            <a:off x="3484494" y="510795"/>
            <a:ext cx="1011767" cy="2825750"/>
            <a:chOff x="0" y="0"/>
            <a:chExt cx="1197" cy="4451"/>
          </a:xfrm>
        </p:grpSpPr>
        <p:sp>
          <p:nvSpPr>
            <p:cNvPr id="53442" name="AutoShape 193"/>
            <p:cNvSpPr>
              <a:spLocks/>
            </p:cNvSpPr>
            <p:nvPr/>
          </p:nvSpPr>
          <p:spPr bwMode="auto">
            <a:xfrm>
              <a:off x="19" y="0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43" name="AutoShape 194"/>
            <p:cNvSpPr>
              <a:spLocks/>
            </p:cNvSpPr>
            <p:nvPr/>
          </p:nvSpPr>
          <p:spPr bwMode="auto">
            <a:xfrm>
              <a:off x="1" y="1104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44" name="AutoShape 195"/>
            <p:cNvSpPr>
              <a:spLocks/>
            </p:cNvSpPr>
            <p:nvPr/>
          </p:nvSpPr>
          <p:spPr bwMode="auto">
            <a:xfrm>
              <a:off x="0" y="2221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3445" name="AutoShape 196"/>
            <p:cNvSpPr>
              <a:spLocks/>
            </p:cNvSpPr>
            <p:nvPr/>
          </p:nvSpPr>
          <p:spPr bwMode="auto">
            <a:xfrm>
              <a:off x="0" y="3355"/>
              <a:ext cx="1179" cy="1097"/>
            </a:xfrm>
            <a:custGeom>
              <a:avLst/>
              <a:gdLst>
                <a:gd name="T0" fmla="*/ 0 w 1179"/>
                <a:gd name="T1" fmla="*/ 419 h 1097"/>
                <a:gd name="T2" fmla="*/ 450 w 1179"/>
                <a:gd name="T3" fmla="*/ 419 h 1097"/>
                <a:gd name="T4" fmla="*/ 590 w 1179"/>
                <a:gd name="T5" fmla="*/ 0 h 1097"/>
                <a:gd name="T6" fmla="*/ 729 w 1179"/>
                <a:gd name="T7" fmla="*/ 419 h 1097"/>
                <a:gd name="T8" fmla="*/ 1179 w 1179"/>
                <a:gd name="T9" fmla="*/ 419 h 1097"/>
                <a:gd name="T10" fmla="*/ 815 w 1179"/>
                <a:gd name="T11" fmla="*/ 678 h 1097"/>
                <a:gd name="T12" fmla="*/ 954 w 1179"/>
                <a:gd name="T13" fmla="*/ 1097 h 1097"/>
                <a:gd name="T14" fmla="*/ 590 w 1179"/>
                <a:gd name="T15" fmla="*/ 838 h 1097"/>
                <a:gd name="T16" fmla="*/ 225 w 1179"/>
                <a:gd name="T17" fmla="*/ 1097 h 1097"/>
                <a:gd name="T18" fmla="*/ 364 w 1179"/>
                <a:gd name="T19" fmla="*/ 678 h 1097"/>
                <a:gd name="T20" fmla="*/ 364 w 1179"/>
                <a:gd name="T21" fmla="*/ 419 h 1097"/>
                <a:gd name="T22" fmla="*/ 815 w 1179"/>
                <a:gd name="T23" fmla="*/ 838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79" h="1097">
                  <a:moveTo>
                    <a:pt x="0" y="419"/>
                  </a:moveTo>
                  <a:lnTo>
                    <a:pt x="450" y="419"/>
                  </a:lnTo>
                  <a:lnTo>
                    <a:pt x="590" y="0"/>
                  </a:lnTo>
                  <a:lnTo>
                    <a:pt x="729" y="419"/>
                  </a:lnTo>
                  <a:lnTo>
                    <a:pt x="1179" y="419"/>
                  </a:lnTo>
                  <a:lnTo>
                    <a:pt x="815" y="678"/>
                  </a:lnTo>
                  <a:lnTo>
                    <a:pt x="954" y="1097"/>
                  </a:lnTo>
                  <a:lnTo>
                    <a:pt x="590" y="838"/>
                  </a:lnTo>
                  <a:lnTo>
                    <a:pt x="225" y="1097"/>
                  </a:lnTo>
                  <a:lnTo>
                    <a:pt x="364" y="678"/>
                  </a:lnTo>
                  <a:close/>
                </a:path>
              </a:pathLst>
            </a:custGeom>
            <a:solidFill>
              <a:srgbClr val="0000FF"/>
            </a:solidFill>
            <a:ln w="9525" cmpd="sng">
              <a:solidFill>
                <a:srgbClr val="0000FF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53446" name="Rectangle 198"/>
          <p:cNvSpPr>
            <a:spLocks noChangeArrowheads="1"/>
          </p:cNvSpPr>
          <p:nvPr/>
        </p:nvSpPr>
        <p:spPr bwMode="auto">
          <a:xfrm>
            <a:off x="9844442" y="1270733"/>
            <a:ext cx="1736373" cy="393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三个要素中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有一个或两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个要素发生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变化就会取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得在统一中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求得变化的</a:t>
            </a:r>
            <a:endParaRPr lang="en-US" altLang="zh-CN" sz="2400" b="1" dirty="0">
              <a:latin typeface="宋体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0"/>
              </a:rPr>
              <a:t>效果。</a:t>
            </a:r>
            <a:r>
              <a:rPr lang="en-US" altLang="zh-CN" sz="2400" b="1" dirty="0">
                <a:latin typeface="宋体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037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2255315" y="1268413"/>
            <a:ext cx="75713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/>
            <a:r>
              <a:rPr lang="en-US" altLang="zh-CN" b="1">
                <a:solidFill>
                  <a:srgbClr val="333333"/>
                </a:solidFill>
              </a:rPr>
              <a:t>②</a:t>
            </a:r>
            <a:r>
              <a:rPr lang="zh-CN" altLang="en-US" b="1">
                <a:solidFill>
                  <a:srgbClr val="333333"/>
                </a:solidFill>
              </a:rPr>
              <a:t>　在重复的骨骼中，同一基本形，按照不同的方向进行有规律的排列。</a:t>
            </a:r>
          </a:p>
        </p:txBody>
      </p:sp>
      <p:pic>
        <p:nvPicPr>
          <p:cNvPr id="54275" name="Picture 3" descr="P40806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1774825"/>
            <a:ext cx="6737349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54276" name="Picture 4" descr="P4080669"/>
          <p:cNvPicPr>
            <a:picLocks noChangeAspect="1" noChangeArrowheads="1"/>
          </p:cNvPicPr>
          <p:nvPr/>
        </p:nvPicPr>
        <p:blipFill>
          <a:blip r:embed="rId3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918" y="1784351"/>
            <a:ext cx="5329767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594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0" name="Picture 10" descr="258-C1029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617" y="356260"/>
            <a:ext cx="7874000" cy="650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645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380895" y="686309"/>
            <a:ext cx="71096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b="1">
                <a:solidFill>
                  <a:srgbClr val="333333"/>
                </a:solidFill>
              </a:rPr>
              <a:t>③</a:t>
            </a:r>
            <a:r>
              <a:rPr lang="zh-CN" altLang="en-US" b="1">
                <a:solidFill>
                  <a:srgbClr val="333333"/>
                </a:solidFill>
              </a:rPr>
              <a:t>在重复的骨骼中，同一基本形，按照不同色彩进行有规律的排列。</a:t>
            </a:r>
          </a:p>
        </p:txBody>
      </p:sp>
      <p:pic>
        <p:nvPicPr>
          <p:cNvPr id="58371" name="Picture 3" descr="P40806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73" y="1208073"/>
            <a:ext cx="6242655" cy="485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4" descr="P40806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937" y="1809750"/>
            <a:ext cx="4615095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596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8" name="Picture 10" descr="红动春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32"/>
            <a:ext cx="6322484" cy="474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1098584" y="5098978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zh-CN" altLang="en-US" sz="2400" b="1" dirty="0"/>
              <a:t>改变基本形的排列方式</a:t>
            </a:r>
          </a:p>
        </p:txBody>
      </p:sp>
      <p:pic>
        <p:nvPicPr>
          <p:cNvPr id="63500" name="Picture 12" descr="波普丛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617" y="2420938"/>
            <a:ext cx="5952067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1212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817034" y="348317"/>
            <a:ext cx="71096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en-US" altLang="zh-CN" dirty="0">
                <a:solidFill>
                  <a:srgbClr val="333333"/>
                </a:solidFill>
              </a:rPr>
              <a:t>④</a:t>
            </a:r>
            <a:r>
              <a:rPr lang="zh-CN" altLang="en-US" dirty="0">
                <a:solidFill>
                  <a:srgbClr val="333333"/>
                </a:solidFill>
              </a:rPr>
              <a:t>　在重复的骨骼中，几个相同的基本形组成一个单元，进行排列。</a:t>
            </a:r>
          </a:p>
        </p:txBody>
      </p:sp>
      <p:grpSp>
        <p:nvGrpSpPr>
          <p:cNvPr id="2" name="组 1"/>
          <p:cNvGrpSpPr/>
          <p:nvPr/>
        </p:nvGrpSpPr>
        <p:grpSpPr>
          <a:xfrm>
            <a:off x="817034" y="1053032"/>
            <a:ext cx="10222347" cy="5272087"/>
            <a:chOff x="1347353" y="1468438"/>
            <a:chExt cx="10222347" cy="5272087"/>
          </a:xfrm>
        </p:grpSpPr>
        <p:pic>
          <p:nvPicPr>
            <p:cNvPr id="65539" name="Picture 3" descr="P408067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2170" y="1468439"/>
              <a:ext cx="2986081" cy="2446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40" name="Picture 4" descr="P4080678"/>
            <p:cNvPicPr>
              <a:picLocks noChangeAspect="1" noChangeArrowheads="1"/>
            </p:cNvPicPr>
            <p:nvPr/>
          </p:nvPicPr>
          <p:blipFill>
            <a:blip r:embed="rId3">
              <a:lum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7490" y="4060825"/>
              <a:ext cx="3322210" cy="267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541" name="Picture 5" descr="P4080679"/>
            <p:cNvPicPr>
              <a:picLocks noChangeAspect="1" noChangeArrowheads="1"/>
            </p:cNvPicPr>
            <p:nvPr/>
          </p:nvPicPr>
          <p:blipFill>
            <a:blip r:embed="rId4">
              <a:lum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53" y="1468438"/>
              <a:ext cx="6380598" cy="525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20760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1223459" y="2101393"/>
            <a:ext cx="10469091" cy="14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构成的基本形式</a:t>
            </a:r>
            <a:endParaRPr lang="en-US" altLang="zh-CN" sz="3200" b="1" dirty="0" smtClean="0"/>
          </a:p>
          <a:p>
            <a:pPr indent="304800" algn="ctr">
              <a:lnSpc>
                <a:spcPct val="200000"/>
              </a:lnSpc>
              <a:tabLst>
                <a:tab pos="2749550" algn="l"/>
              </a:tabLst>
            </a:pPr>
            <a:r>
              <a:rPr lang="zh-CN" altLang="en-US" sz="3200" b="1" dirty="0" smtClean="0">
                <a:solidFill>
                  <a:srgbClr val="000000"/>
                </a:solidFill>
              </a:rPr>
              <a:t>重复</a:t>
            </a:r>
            <a:r>
              <a:rPr lang="zh-CN" altLang="en-US" sz="3200" b="1" dirty="0">
                <a:solidFill>
                  <a:srgbClr val="000000"/>
                </a:solidFill>
              </a:rPr>
              <a:t>、特异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、近似</a:t>
            </a:r>
            <a:r>
              <a:rPr lang="zh-CN" altLang="en-US" sz="3200" b="1" dirty="0">
                <a:solidFill>
                  <a:srgbClr val="000000"/>
                </a:solidFill>
              </a:rPr>
              <a:t>、</a:t>
            </a:r>
            <a:r>
              <a:rPr lang="zh-CN" altLang="en-US" sz="3200" b="1" dirty="0">
                <a:solidFill>
                  <a:srgbClr val="333333"/>
                </a:solidFill>
              </a:rPr>
              <a:t>密集、 渐变、发</a:t>
            </a:r>
            <a:r>
              <a:rPr lang="zh-CN" altLang="en-US" sz="3200" b="1" dirty="0" smtClean="0">
                <a:solidFill>
                  <a:srgbClr val="333333"/>
                </a:solidFill>
              </a:rPr>
              <a:t>射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967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4" name="Picture 10" descr="经典花纹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28" y="542134"/>
            <a:ext cx="7245742" cy="624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8092019" y="739775"/>
            <a:ext cx="315141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zh-CN" altLang="en-US" sz="2400" b="1" dirty="0"/>
              <a:t>多个基本形配合使用</a:t>
            </a:r>
          </a:p>
        </p:txBody>
      </p:sp>
      <p:pic>
        <p:nvPicPr>
          <p:cNvPr id="67596" name="Picture 12" descr="287-A993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 r="15556"/>
          <a:stretch>
            <a:fillRect/>
          </a:stretch>
        </p:blipFill>
        <p:spPr bwMode="auto">
          <a:xfrm>
            <a:off x="7730743" y="1654175"/>
            <a:ext cx="4243879" cy="4804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674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832101" y="2492376"/>
            <a:ext cx="7008284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特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7285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P4080738"/>
          <p:cNvPicPr>
            <a:picLocks noChangeAspect="1" noChangeArrowheads="1"/>
          </p:cNvPicPr>
          <p:nvPr/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7" y="789967"/>
            <a:ext cx="6239933" cy="527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 descr="P4080741"/>
          <p:cNvPicPr>
            <a:picLocks noChangeAspect="1" noChangeArrowheads="1"/>
          </p:cNvPicPr>
          <p:nvPr/>
        </p:nvPicPr>
        <p:blipFill>
          <a:blip r:embed="rId3">
            <a:lum bright="-6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874059"/>
            <a:ext cx="5918200" cy="519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32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4" name="Picture 10" descr="258-D1079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73333" cy="5997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5" name="Picture 11" descr="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8" r="19020"/>
          <a:stretch>
            <a:fillRect/>
          </a:stretch>
        </p:blipFill>
        <p:spPr bwMode="auto">
          <a:xfrm>
            <a:off x="5358440" y="2246072"/>
            <a:ext cx="6833559" cy="461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616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8" name="Picture 10" descr="258-A921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773333" cy="563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9" name="Picture 11" descr="258-A919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67" y="1285633"/>
            <a:ext cx="6773333" cy="557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964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832101" y="2478088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密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799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10856384" y="5630863"/>
            <a:ext cx="11208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33"/>
                </a:solidFill>
              </a:rPr>
              <a:t>密</a:t>
            </a:r>
            <a:r>
              <a:rPr lang="en-US" altLang="zh-CN" b="1">
                <a:solidFill>
                  <a:srgbClr val="333333"/>
                </a:solidFill>
              </a:rPr>
              <a:t>    </a:t>
            </a:r>
            <a:r>
              <a:rPr lang="zh-CN" altLang="en-US" b="1">
                <a:solidFill>
                  <a:srgbClr val="333333"/>
                </a:solidFill>
              </a:rPr>
              <a:t>集</a:t>
            </a:r>
          </a:p>
        </p:txBody>
      </p:sp>
      <p:pic>
        <p:nvPicPr>
          <p:cNvPr id="77827" name="Picture 3" descr="P40807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4" y="1196975"/>
            <a:ext cx="5831416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4" descr="P4080744"/>
          <p:cNvPicPr>
            <a:picLocks noChangeAspect="1" noChangeArrowheads="1"/>
          </p:cNvPicPr>
          <p:nvPr/>
        </p:nvPicPr>
        <p:blipFill>
          <a:blip r:embed="rId3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784" y="1196976"/>
            <a:ext cx="5865283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4595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Group 2"/>
          <p:cNvGrpSpPr>
            <a:grpSpLocks/>
          </p:cNvGrpSpPr>
          <p:nvPr/>
        </p:nvGrpSpPr>
        <p:grpSpPr bwMode="auto">
          <a:xfrm>
            <a:off x="-35983" y="117476"/>
            <a:ext cx="12275822" cy="867410"/>
            <a:chOff x="0" y="0"/>
            <a:chExt cx="14514" cy="1366"/>
          </a:xfrm>
        </p:grpSpPr>
        <p:sp>
          <p:nvSpPr>
            <p:cNvPr id="78851" name="Rectangle 3"/>
            <p:cNvSpPr>
              <a:spLocks noChangeArrowheads="1"/>
            </p:cNvSpPr>
            <p:nvPr/>
          </p:nvSpPr>
          <p:spPr bwMode="auto">
            <a:xfrm>
              <a:off x="0" y="680"/>
              <a:ext cx="14458" cy="454"/>
            </a:xfrm>
            <a:prstGeom prst="rect">
              <a:avLst/>
            </a:prstGeom>
            <a:solidFill>
              <a:srgbClr val="C0C0C0"/>
            </a:solidFill>
            <a:ln w="952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852" name="Text Box 4"/>
            <p:cNvSpPr txBox="1">
              <a:spLocks noChangeArrowheads="1"/>
            </p:cNvSpPr>
            <p:nvPr/>
          </p:nvSpPr>
          <p:spPr bwMode="auto">
            <a:xfrm>
              <a:off x="130" y="0"/>
              <a:ext cx="4024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图案构成</a:t>
              </a:r>
              <a:r>
                <a:rPr lang="en-US" altLang="zh-CN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 </a:t>
              </a:r>
              <a:r>
                <a:rPr lang="en-US" altLang="zh-CN" sz="16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QUALITY COURSE</a:t>
              </a:r>
            </a:p>
          </p:txBody>
        </p:sp>
        <p:graphicFrame>
          <p:nvGraphicFramePr>
            <p:cNvPr id="78853" name="Object 5"/>
            <p:cNvGraphicFramePr>
              <a:graphicFrameLocks/>
            </p:cNvGraphicFramePr>
            <p:nvPr/>
          </p:nvGraphicFramePr>
          <p:xfrm>
            <a:off x="510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4" r:id="rId3" imgW="224747" imgH="346933" progId="CorelDRAW.Graphic.14">
                    <p:embed/>
                  </p:oleObj>
                </mc:Choice>
                <mc:Fallback>
                  <p:oleObj r:id="rId3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8854" name="Object 6"/>
            <p:cNvGraphicFramePr>
              <a:graphicFrameLocks/>
            </p:cNvGraphicFramePr>
            <p:nvPr/>
          </p:nvGraphicFramePr>
          <p:xfrm>
            <a:off x="543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5" r:id="rId5" imgW="224747" imgH="346933" progId="CorelDRAW.Graphic.14">
                    <p:embed/>
                  </p:oleObj>
                </mc:Choice>
                <mc:Fallback>
                  <p:oleObj r:id="rId5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8855" name="Object 7"/>
            <p:cNvGraphicFramePr>
              <a:graphicFrameLocks/>
            </p:cNvGraphicFramePr>
            <p:nvPr/>
          </p:nvGraphicFramePr>
          <p:xfrm>
            <a:off x="577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16" r:id="rId6" imgW="224747" imgH="346933" progId="CorelDRAW.Graphic.14">
                    <p:embed/>
                  </p:oleObj>
                </mc:Choice>
                <mc:Fallback>
                  <p:oleObj r:id="rId6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7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856" name="Rectangle 8"/>
            <p:cNvSpPr>
              <a:spLocks noChangeArrowheads="1"/>
            </p:cNvSpPr>
            <p:nvPr/>
          </p:nvSpPr>
          <p:spPr bwMode="auto">
            <a:xfrm>
              <a:off x="0" y="1247"/>
              <a:ext cx="14514" cy="119"/>
            </a:xfrm>
            <a:prstGeom prst="rect">
              <a:avLst/>
            </a:prstGeom>
            <a:solidFill>
              <a:srgbClr val="FAD214"/>
            </a:solidFill>
            <a:ln w="9525" cmpd="sng">
              <a:solidFill>
                <a:srgbClr val="FAD21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857" name="Text Box 9"/>
            <p:cNvSpPr txBox="1">
              <a:spLocks noChangeArrowheads="1"/>
            </p:cNvSpPr>
            <p:nvPr/>
          </p:nvSpPr>
          <p:spPr bwMode="auto">
            <a:xfrm>
              <a:off x="9867" y="567"/>
              <a:ext cx="348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ea typeface="黑体" charset="0"/>
                  <a:cs typeface="黑体" charset="0"/>
                </a:rPr>
                <a:t>PATTERN COMPOSITION</a:t>
              </a:r>
            </a:p>
          </p:txBody>
        </p:sp>
      </p:grpSp>
      <p:pic>
        <p:nvPicPr>
          <p:cNvPr id="78858" name="Picture 10" descr="258-A965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r="14719"/>
          <a:stretch>
            <a:fillRect/>
          </a:stretch>
        </p:blipFill>
        <p:spPr bwMode="auto">
          <a:xfrm>
            <a:off x="0" y="990600"/>
            <a:ext cx="4607984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9" name="Picture 11" descr="258-A9649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990600"/>
            <a:ext cx="7823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37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2832100" y="2478088"/>
            <a:ext cx="540404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近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44744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4464051" y="5624514"/>
            <a:ext cx="422486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lang="zh-CN" altLang="en-US" sz="2000"/>
              <a:t>近似基本形的重复排列</a:t>
            </a:r>
          </a:p>
        </p:txBody>
      </p:sp>
      <p:pic>
        <p:nvPicPr>
          <p:cNvPr id="80899" name="Picture 3" descr="P4080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17" y="635072"/>
            <a:ext cx="5712883" cy="488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0" name="Picture 4" descr="P4080690"/>
          <p:cNvPicPr>
            <a:picLocks noChangeAspect="1" noChangeArrowheads="1"/>
          </p:cNvPicPr>
          <p:nvPr/>
        </p:nvPicPr>
        <p:blipFill>
          <a:blip r:embed="rId3">
            <a:lum bright="6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618" y="635072"/>
            <a:ext cx="5471583" cy="488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539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181100" y="1528259"/>
            <a:ext cx="7340471" cy="3485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sz="2000" b="1" dirty="0">
                <a:solidFill>
                  <a:srgbClr val="333333"/>
                </a:solidFill>
              </a:rPr>
              <a:t>网格：</a:t>
            </a:r>
            <a:endParaRPr lang="en-US" altLang="zh-CN" sz="2000" b="1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dirty="0">
                <a:solidFill>
                  <a:srgbClr val="333333"/>
                </a:solidFill>
              </a:rPr>
              <a:t>是对画面空间分割的一种形式，它可以作为图形，</a:t>
            </a:r>
            <a:endParaRPr lang="en-US" altLang="zh-CN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dirty="0">
                <a:solidFill>
                  <a:srgbClr val="333333"/>
                </a:solidFill>
              </a:rPr>
              <a:t>也可以作为单位形的排列依据，使图形具有秩序感。</a:t>
            </a:r>
            <a:endParaRPr lang="en-US" altLang="zh-CN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endParaRPr lang="en-US" altLang="zh-CN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sz="2000" b="1" dirty="0">
                <a:solidFill>
                  <a:srgbClr val="333333"/>
                </a:solidFill>
              </a:rPr>
              <a:t>网格的基本形式：</a:t>
            </a:r>
            <a:r>
              <a:rPr lang="en-US" altLang="zh-CN" sz="2000" b="1" dirty="0">
                <a:solidFill>
                  <a:srgbClr val="333333"/>
                </a:solidFill>
              </a:rPr>
              <a:t>	</a:t>
            </a: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dirty="0">
                <a:solidFill>
                  <a:srgbClr val="333333"/>
                </a:solidFill>
              </a:rPr>
              <a:t>重复网格（等形分割）具有严谨的编排方式。</a:t>
            </a:r>
            <a:endParaRPr lang="en-US" altLang="zh-CN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dirty="0">
                <a:solidFill>
                  <a:srgbClr val="333333"/>
                </a:solidFill>
              </a:rPr>
              <a:t>渐变网格（渐变分割）使图形产生流动的效果。</a:t>
            </a:r>
            <a:endParaRPr lang="en-US" altLang="zh-CN" dirty="0">
              <a:solidFill>
                <a:srgbClr val="333333"/>
              </a:solidFill>
            </a:endParaRPr>
          </a:p>
          <a:p>
            <a:pPr indent="304800">
              <a:lnSpc>
                <a:spcPct val="150000"/>
              </a:lnSpc>
              <a:tabLst>
                <a:tab pos="2749550" algn="l"/>
              </a:tabLst>
            </a:pPr>
            <a:r>
              <a:rPr lang="zh-CN" altLang="en-US" dirty="0">
                <a:solidFill>
                  <a:srgbClr val="333333"/>
                </a:solidFill>
              </a:rPr>
              <a:t>近似网格（线的间距、及所形成的空间呈不规则形状，大小变化不一）</a:t>
            </a:r>
          </a:p>
        </p:txBody>
      </p:sp>
    </p:spTree>
    <p:extLst>
      <p:ext uri="{BB962C8B-B14F-4D97-AF65-F5344CB8AC3E}">
        <p14:creationId xmlns:p14="http://schemas.microsoft.com/office/powerpoint/2010/main" val="25617097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P4080689"/>
          <p:cNvPicPr>
            <a:picLocks noChangeAspect="1" noChangeArrowheads="1"/>
          </p:cNvPicPr>
          <p:nvPr/>
        </p:nvPicPr>
        <p:blipFill>
          <a:blip r:embed="rId2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1" y="170385"/>
            <a:ext cx="7874000" cy="6438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4466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54" name="Picture 10" descr="258-A917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4094"/>
            <a:ext cx="7776633" cy="625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5" name="Picture 11" descr="258-A965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9" r="17719"/>
          <a:stretch>
            <a:fillRect/>
          </a:stretch>
        </p:blipFill>
        <p:spPr bwMode="auto">
          <a:xfrm>
            <a:off x="7926917" y="604094"/>
            <a:ext cx="4265083" cy="625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471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P4080697"/>
          <p:cNvPicPr>
            <a:picLocks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94258"/>
            <a:ext cx="6104467" cy="6380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 descr="P4080699"/>
          <p:cNvPicPr>
            <a:picLocks noChangeAspect="1" noChangeArrowheads="1"/>
          </p:cNvPicPr>
          <p:nvPr/>
        </p:nvPicPr>
        <p:blipFill>
          <a:blip r:embed="rId3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484" y="1084268"/>
            <a:ext cx="5240867" cy="441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6896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2832101" y="2478088"/>
            <a:ext cx="55707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72959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P4080711"/>
          <p:cNvPicPr>
            <a:picLocks noChangeAspect="1" noChangeArrowheads="1"/>
          </p:cNvPicPr>
          <p:nvPr/>
        </p:nvPicPr>
        <p:blipFill>
          <a:blip r:embed="rId2">
            <a:lum bright="6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1006821"/>
            <a:ext cx="5604933" cy="457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5" name="Picture 3" descr="P4080710"/>
          <p:cNvPicPr>
            <a:picLocks noChangeAspect="1" noChangeArrowheads="1"/>
          </p:cNvPicPr>
          <p:nvPr/>
        </p:nvPicPr>
        <p:blipFill>
          <a:blip r:embed="rId3">
            <a:lum bright="12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1006821"/>
            <a:ext cx="5725584" cy="457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2215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P40807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167" y="1123950"/>
            <a:ext cx="7346951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9" name="Picture 3" descr="P4080712"/>
          <p:cNvPicPr>
            <a:picLocks noChangeAspect="1" noChangeArrowheads="1"/>
          </p:cNvPicPr>
          <p:nvPr/>
        </p:nvPicPr>
        <p:blipFill>
          <a:blip r:embed="rId4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1917700"/>
            <a:ext cx="4512733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1140" name="Group 4"/>
          <p:cNvGrpSpPr>
            <a:grpSpLocks/>
          </p:cNvGrpSpPr>
          <p:nvPr/>
        </p:nvGrpSpPr>
        <p:grpSpPr bwMode="auto">
          <a:xfrm>
            <a:off x="-35983" y="117476"/>
            <a:ext cx="12275822" cy="867410"/>
            <a:chOff x="0" y="0"/>
            <a:chExt cx="14514" cy="1366"/>
          </a:xfrm>
        </p:grpSpPr>
        <p:sp>
          <p:nvSpPr>
            <p:cNvPr id="91141" name="Rectangle 5"/>
            <p:cNvSpPr>
              <a:spLocks noChangeArrowheads="1"/>
            </p:cNvSpPr>
            <p:nvPr/>
          </p:nvSpPr>
          <p:spPr bwMode="auto">
            <a:xfrm>
              <a:off x="0" y="680"/>
              <a:ext cx="14458" cy="454"/>
            </a:xfrm>
            <a:prstGeom prst="rect">
              <a:avLst/>
            </a:prstGeom>
            <a:solidFill>
              <a:srgbClr val="C0C0C0"/>
            </a:solidFill>
            <a:ln w="952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1142" name="Text Box 6"/>
            <p:cNvSpPr txBox="1">
              <a:spLocks noChangeArrowheads="1"/>
            </p:cNvSpPr>
            <p:nvPr/>
          </p:nvSpPr>
          <p:spPr bwMode="auto">
            <a:xfrm>
              <a:off x="130" y="0"/>
              <a:ext cx="4024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图案构成</a:t>
              </a:r>
              <a:r>
                <a:rPr lang="en-US" altLang="zh-CN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 </a:t>
              </a:r>
              <a:r>
                <a:rPr lang="en-US" altLang="zh-CN" sz="16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QUALITY COURSE</a:t>
              </a:r>
            </a:p>
          </p:txBody>
        </p:sp>
        <p:graphicFrame>
          <p:nvGraphicFramePr>
            <p:cNvPr id="91143" name="Object 7"/>
            <p:cNvGraphicFramePr>
              <a:graphicFrameLocks/>
            </p:cNvGraphicFramePr>
            <p:nvPr/>
          </p:nvGraphicFramePr>
          <p:xfrm>
            <a:off x="510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2" r:id="rId5" imgW="224747" imgH="346933" progId="CorelDRAW.Graphic.14">
                    <p:embed/>
                  </p:oleObj>
                </mc:Choice>
                <mc:Fallback>
                  <p:oleObj r:id="rId5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44" name="Object 8"/>
            <p:cNvGraphicFramePr>
              <a:graphicFrameLocks/>
            </p:cNvGraphicFramePr>
            <p:nvPr/>
          </p:nvGraphicFramePr>
          <p:xfrm>
            <a:off x="543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3" r:id="rId7" imgW="224747" imgH="346933" progId="CorelDRAW.Graphic.14">
                    <p:embed/>
                  </p:oleObj>
                </mc:Choice>
                <mc:Fallback>
                  <p:oleObj r:id="rId7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45" name="Object 9"/>
            <p:cNvGraphicFramePr>
              <a:graphicFrameLocks/>
            </p:cNvGraphicFramePr>
            <p:nvPr/>
          </p:nvGraphicFramePr>
          <p:xfrm>
            <a:off x="577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104" r:id="rId8" imgW="224747" imgH="346933" progId="CorelDRAW.Graphic.14">
                    <p:embed/>
                  </p:oleObj>
                </mc:Choice>
                <mc:Fallback>
                  <p:oleObj r:id="rId8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7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1146" name="Rectangle 10"/>
            <p:cNvSpPr>
              <a:spLocks noChangeArrowheads="1"/>
            </p:cNvSpPr>
            <p:nvPr/>
          </p:nvSpPr>
          <p:spPr bwMode="auto">
            <a:xfrm>
              <a:off x="0" y="1247"/>
              <a:ext cx="14514" cy="119"/>
            </a:xfrm>
            <a:prstGeom prst="rect">
              <a:avLst/>
            </a:prstGeom>
            <a:solidFill>
              <a:srgbClr val="FAD214"/>
            </a:solidFill>
            <a:ln w="9525" cmpd="sng">
              <a:solidFill>
                <a:srgbClr val="FAD21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1147" name="Text Box 11"/>
            <p:cNvSpPr txBox="1">
              <a:spLocks noChangeArrowheads="1"/>
            </p:cNvSpPr>
            <p:nvPr/>
          </p:nvSpPr>
          <p:spPr bwMode="auto">
            <a:xfrm>
              <a:off x="9867" y="567"/>
              <a:ext cx="348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ea typeface="黑体" charset="0"/>
                  <a:cs typeface="黑体" charset="0"/>
                </a:rPr>
                <a:t>PATTERN COMPOSITION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408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2789768" y="2478088"/>
            <a:ext cx="53912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成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的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基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本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形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式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——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发</a:t>
            </a:r>
            <a:r>
              <a:rPr lang="en-US" altLang="zh-CN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 </a:t>
            </a:r>
            <a:r>
              <a:rPr lang="zh-CN" altLang="en-US" sz="2800" b="1" dirty="0">
                <a:solidFill>
                  <a:srgbClr val="333333"/>
                </a:solidFill>
                <a:ea typeface="黑体" charset="0"/>
                <a:cs typeface="黑体" charset="0"/>
              </a:rPr>
              <a:t>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91120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P40807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81075"/>
            <a:ext cx="3790951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9" name="Picture 11" descr="258-A967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8" y="984251"/>
            <a:ext cx="8208433" cy="615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681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P4080729"/>
          <p:cNvPicPr>
            <a:picLocks noChangeAspect="1" noChangeArrowheads="1"/>
          </p:cNvPicPr>
          <p:nvPr/>
        </p:nvPicPr>
        <p:blipFill>
          <a:blip r:embed="rId3">
            <a:lum bright="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1" y="1484313"/>
            <a:ext cx="6036733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59" name="Picture 3" descr="P4080728"/>
          <p:cNvPicPr>
            <a:picLocks noChangeAspect="1" noChangeArrowheads="1"/>
          </p:cNvPicPr>
          <p:nvPr/>
        </p:nvPicPr>
        <p:blipFill>
          <a:blip r:embed="rId4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4" y="1484313"/>
            <a:ext cx="5706533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6260" name="Group 4"/>
          <p:cNvGrpSpPr>
            <a:grpSpLocks/>
          </p:cNvGrpSpPr>
          <p:nvPr/>
        </p:nvGrpSpPr>
        <p:grpSpPr bwMode="auto">
          <a:xfrm>
            <a:off x="-35983" y="117476"/>
            <a:ext cx="12275822" cy="867410"/>
            <a:chOff x="0" y="0"/>
            <a:chExt cx="14514" cy="1366"/>
          </a:xfrm>
        </p:grpSpPr>
        <p:sp>
          <p:nvSpPr>
            <p:cNvPr id="96261" name="Rectangle 5"/>
            <p:cNvSpPr>
              <a:spLocks noChangeArrowheads="1"/>
            </p:cNvSpPr>
            <p:nvPr/>
          </p:nvSpPr>
          <p:spPr bwMode="auto">
            <a:xfrm>
              <a:off x="0" y="680"/>
              <a:ext cx="14458" cy="454"/>
            </a:xfrm>
            <a:prstGeom prst="rect">
              <a:avLst/>
            </a:prstGeom>
            <a:solidFill>
              <a:srgbClr val="C0C0C0"/>
            </a:solidFill>
            <a:ln w="952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6262" name="Text Box 6"/>
            <p:cNvSpPr txBox="1">
              <a:spLocks noChangeArrowheads="1"/>
            </p:cNvSpPr>
            <p:nvPr/>
          </p:nvSpPr>
          <p:spPr bwMode="auto">
            <a:xfrm>
              <a:off x="130" y="0"/>
              <a:ext cx="4024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图案构成</a:t>
              </a:r>
              <a:r>
                <a:rPr lang="en-US" altLang="zh-CN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 </a:t>
              </a:r>
              <a:r>
                <a:rPr lang="en-US" altLang="zh-CN" sz="16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QUALITY COURSE</a:t>
              </a:r>
            </a:p>
          </p:txBody>
        </p:sp>
        <p:graphicFrame>
          <p:nvGraphicFramePr>
            <p:cNvPr id="96263" name="Object 7"/>
            <p:cNvGraphicFramePr>
              <a:graphicFrameLocks/>
            </p:cNvGraphicFramePr>
            <p:nvPr/>
          </p:nvGraphicFramePr>
          <p:xfrm>
            <a:off x="510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22" r:id="rId5" imgW="224747" imgH="346933" progId="CorelDRAW.Graphic.14">
                    <p:embed/>
                  </p:oleObj>
                </mc:Choice>
                <mc:Fallback>
                  <p:oleObj r:id="rId5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6264" name="Object 8"/>
            <p:cNvGraphicFramePr>
              <a:graphicFrameLocks/>
            </p:cNvGraphicFramePr>
            <p:nvPr/>
          </p:nvGraphicFramePr>
          <p:xfrm>
            <a:off x="543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23" r:id="rId7" imgW="224747" imgH="346933" progId="CorelDRAW.Graphic.14">
                    <p:embed/>
                  </p:oleObj>
                </mc:Choice>
                <mc:Fallback>
                  <p:oleObj r:id="rId7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6265" name="Object 9"/>
            <p:cNvGraphicFramePr>
              <a:graphicFrameLocks/>
            </p:cNvGraphicFramePr>
            <p:nvPr/>
          </p:nvGraphicFramePr>
          <p:xfrm>
            <a:off x="577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24" r:id="rId8" imgW="224747" imgH="346933" progId="CorelDRAW.Graphic.14">
                    <p:embed/>
                  </p:oleObj>
                </mc:Choice>
                <mc:Fallback>
                  <p:oleObj r:id="rId8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7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6266" name="Rectangle 10"/>
            <p:cNvSpPr>
              <a:spLocks noChangeArrowheads="1"/>
            </p:cNvSpPr>
            <p:nvPr/>
          </p:nvSpPr>
          <p:spPr bwMode="auto">
            <a:xfrm>
              <a:off x="0" y="1247"/>
              <a:ext cx="14514" cy="119"/>
            </a:xfrm>
            <a:prstGeom prst="rect">
              <a:avLst/>
            </a:prstGeom>
            <a:solidFill>
              <a:srgbClr val="FAD214"/>
            </a:solidFill>
            <a:ln w="9525" cmpd="sng">
              <a:solidFill>
                <a:srgbClr val="FAD21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6267" name="Text Box 11"/>
            <p:cNvSpPr txBox="1">
              <a:spLocks noChangeArrowheads="1"/>
            </p:cNvSpPr>
            <p:nvPr/>
          </p:nvSpPr>
          <p:spPr bwMode="auto">
            <a:xfrm>
              <a:off x="9867" y="567"/>
              <a:ext cx="348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ea typeface="黑体" charset="0"/>
                  <a:cs typeface="黑体" charset="0"/>
                </a:rPr>
                <a:t>PATTERN COMPOSITION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0003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6" name="Group 2"/>
          <p:cNvGrpSpPr>
            <a:grpSpLocks/>
          </p:cNvGrpSpPr>
          <p:nvPr/>
        </p:nvGrpSpPr>
        <p:grpSpPr bwMode="auto">
          <a:xfrm>
            <a:off x="-35983" y="117476"/>
            <a:ext cx="12275822" cy="867410"/>
            <a:chOff x="0" y="0"/>
            <a:chExt cx="14514" cy="1366"/>
          </a:xfrm>
        </p:grpSpPr>
        <p:sp>
          <p:nvSpPr>
            <p:cNvPr id="98307" name="Rectangle 3"/>
            <p:cNvSpPr>
              <a:spLocks noChangeArrowheads="1"/>
            </p:cNvSpPr>
            <p:nvPr/>
          </p:nvSpPr>
          <p:spPr bwMode="auto">
            <a:xfrm>
              <a:off x="0" y="680"/>
              <a:ext cx="14458" cy="454"/>
            </a:xfrm>
            <a:prstGeom prst="rect">
              <a:avLst/>
            </a:prstGeom>
            <a:solidFill>
              <a:srgbClr val="C0C0C0"/>
            </a:solidFill>
            <a:ln w="9525" cmpd="sng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8308" name="Text Box 4"/>
            <p:cNvSpPr txBox="1">
              <a:spLocks noChangeArrowheads="1"/>
            </p:cNvSpPr>
            <p:nvPr/>
          </p:nvSpPr>
          <p:spPr bwMode="auto">
            <a:xfrm>
              <a:off x="130" y="0"/>
              <a:ext cx="4024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图案构成</a:t>
              </a:r>
              <a:r>
                <a:rPr lang="en-US" altLang="zh-CN" sz="24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 </a:t>
              </a:r>
              <a:r>
                <a:rPr lang="en-US" altLang="zh-CN" sz="1600" b="1">
                  <a:solidFill>
                    <a:srgbClr val="5F5F5F"/>
                  </a:solidFill>
                  <a:ea typeface="黑体" charset="0"/>
                  <a:cs typeface="黑体" charset="0"/>
                </a:rPr>
                <a:t>QUALITY COURSE</a:t>
              </a:r>
            </a:p>
          </p:txBody>
        </p:sp>
        <p:graphicFrame>
          <p:nvGraphicFramePr>
            <p:cNvPr id="98309" name="Object 5"/>
            <p:cNvGraphicFramePr>
              <a:graphicFrameLocks/>
            </p:cNvGraphicFramePr>
            <p:nvPr/>
          </p:nvGraphicFramePr>
          <p:xfrm>
            <a:off x="510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70" r:id="rId3" imgW="224747" imgH="346933" progId="CorelDRAW.Graphic.14">
                    <p:embed/>
                  </p:oleObj>
                </mc:Choice>
                <mc:Fallback>
                  <p:oleObj r:id="rId3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8310" name="Object 6"/>
            <p:cNvGraphicFramePr>
              <a:graphicFrameLocks/>
            </p:cNvGraphicFramePr>
            <p:nvPr/>
          </p:nvGraphicFramePr>
          <p:xfrm>
            <a:off x="543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71" r:id="rId5" imgW="224747" imgH="346933" progId="CorelDRAW.Graphic.14">
                    <p:embed/>
                  </p:oleObj>
                </mc:Choice>
                <mc:Fallback>
                  <p:oleObj r:id="rId5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8311" name="Object 7"/>
            <p:cNvGraphicFramePr>
              <a:graphicFrameLocks/>
            </p:cNvGraphicFramePr>
            <p:nvPr/>
          </p:nvGraphicFramePr>
          <p:xfrm>
            <a:off x="5772" y="113"/>
            <a:ext cx="350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272" r:id="rId6" imgW="224747" imgH="346933" progId="CorelDRAW.Graphic.14">
                    <p:embed/>
                  </p:oleObj>
                </mc:Choice>
                <mc:Fallback>
                  <p:oleObj r:id="rId6" imgW="224747" imgH="346933" progId="CorelDRAW.Graphic.14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72" y="113"/>
                          <a:ext cx="350" cy="5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8312" name="Rectangle 8"/>
            <p:cNvSpPr>
              <a:spLocks noChangeArrowheads="1"/>
            </p:cNvSpPr>
            <p:nvPr/>
          </p:nvSpPr>
          <p:spPr bwMode="auto">
            <a:xfrm>
              <a:off x="0" y="1247"/>
              <a:ext cx="14514" cy="119"/>
            </a:xfrm>
            <a:prstGeom prst="rect">
              <a:avLst/>
            </a:prstGeom>
            <a:solidFill>
              <a:srgbClr val="FAD214"/>
            </a:solidFill>
            <a:ln w="9525" cmpd="sng">
              <a:solidFill>
                <a:srgbClr val="FAD21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8313" name="Text Box 9"/>
            <p:cNvSpPr txBox="1">
              <a:spLocks noChangeArrowheads="1"/>
            </p:cNvSpPr>
            <p:nvPr/>
          </p:nvSpPr>
          <p:spPr bwMode="auto">
            <a:xfrm>
              <a:off x="9867" y="567"/>
              <a:ext cx="3483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ea typeface="黑体" charset="0"/>
                  <a:cs typeface="黑体" charset="0"/>
                </a:rPr>
                <a:t>PATTERN COMPOSITION</a:t>
              </a:r>
            </a:p>
          </p:txBody>
        </p:sp>
      </p:grpSp>
      <p:pic>
        <p:nvPicPr>
          <p:cNvPr id="98314" name="Picture 10" descr="258-A967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25526"/>
            <a:ext cx="7776633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5" name="Picture 11" descr="258-A9667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8" r="21968"/>
          <a:stretch>
            <a:fillRect/>
          </a:stretch>
        </p:blipFill>
        <p:spPr bwMode="auto">
          <a:xfrm>
            <a:off x="8305800" y="981075"/>
            <a:ext cx="3886200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839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531893"/>
              </p:ext>
            </p:extLst>
          </p:nvPr>
        </p:nvGraphicFramePr>
        <p:xfrm>
          <a:off x="1733303" y="1204624"/>
          <a:ext cx="3776132" cy="2077719"/>
        </p:xfrm>
        <a:graphic>
          <a:graphicData uri="http://schemas.openxmlformats.org/drawingml/2006/table">
            <a:tbl>
              <a:tblPr/>
              <a:tblGrid>
                <a:gridCol w="944033"/>
                <a:gridCol w="944033"/>
                <a:gridCol w="944033"/>
                <a:gridCol w="944033"/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2013" name="Group 29"/>
          <p:cNvGrpSpPr>
            <a:grpSpLocks/>
          </p:cNvGrpSpPr>
          <p:nvPr/>
        </p:nvGrpSpPr>
        <p:grpSpPr bwMode="auto">
          <a:xfrm>
            <a:off x="6567769" y="1185573"/>
            <a:ext cx="3742267" cy="2089150"/>
            <a:chOff x="0" y="0"/>
            <a:chExt cx="1769" cy="1316"/>
          </a:xfrm>
        </p:grpSpPr>
        <p:sp>
          <p:nvSpPr>
            <p:cNvPr id="42014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769" cy="131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15" name="Line 31"/>
            <p:cNvSpPr>
              <a:spLocks noChangeShapeType="1"/>
            </p:cNvSpPr>
            <p:nvPr/>
          </p:nvSpPr>
          <p:spPr bwMode="auto">
            <a:xfrm>
              <a:off x="0" y="635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Line 32"/>
            <p:cNvSpPr>
              <a:spLocks noChangeShapeType="1"/>
            </p:cNvSpPr>
            <p:nvPr/>
          </p:nvSpPr>
          <p:spPr bwMode="auto">
            <a:xfrm>
              <a:off x="0" y="953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7" name="Line 33"/>
            <p:cNvSpPr>
              <a:spLocks noChangeShapeType="1"/>
            </p:cNvSpPr>
            <p:nvPr/>
          </p:nvSpPr>
          <p:spPr bwMode="auto">
            <a:xfrm>
              <a:off x="0" y="318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18" name="Group 34"/>
          <p:cNvGrpSpPr>
            <a:grpSpLocks/>
          </p:cNvGrpSpPr>
          <p:nvPr/>
        </p:nvGrpSpPr>
        <p:grpSpPr bwMode="auto">
          <a:xfrm>
            <a:off x="1957670" y="3857335"/>
            <a:ext cx="3551767" cy="2374900"/>
            <a:chOff x="0" y="0"/>
            <a:chExt cx="1678" cy="1497"/>
          </a:xfrm>
        </p:grpSpPr>
        <p:grpSp>
          <p:nvGrpSpPr>
            <p:cNvPr id="42019" name="Group 35"/>
            <p:cNvGrpSpPr>
              <a:grpSpLocks/>
            </p:cNvGrpSpPr>
            <p:nvPr/>
          </p:nvGrpSpPr>
          <p:grpSpPr bwMode="auto">
            <a:xfrm rot="5400000">
              <a:off x="83" y="-90"/>
              <a:ext cx="1497" cy="1678"/>
              <a:chOff x="0" y="0"/>
              <a:chExt cx="1769" cy="1316"/>
            </a:xfrm>
          </p:grpSpPr>
          <p:sp>
            <p:nvSpPr>
              <p:cNvPr id="42020" name="Rectangle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9" cy="1316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21" name="Line 37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2" name="Line 38"/>
              <p:cNvSpPr>
                <a:spLocks noChangeShapeType="1"/>
              </p:cNvSpPr>
              <p:nvPr/>
            </p:nvSpPr>
            <p:spPr bwMode="auto">
              <a:xfrm>
                <a:off x="0" y="953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3" name="Line 39"/>
              <p:cNvSpPr>
                <a:spLocks noChangeShapeType="1"/>
              </p:cNvSpPr>
              <p:nvPr/>
            </p:nvSpPr>
            <p:spPr bwMode="auto">
              <a:xfrm>
                <a:off x="0" y="318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024" name="Line 40"/>
            <p:cNvSpPr>
              <a:spLocks noChangeShapeType="1"/>
            </p:cNvSpPr>
            <p:nvPr/>
          </p:nvSpPr>
          <p:spPr bwMode="auto">
            <a:xfrm>
              <a:off x="0" y="726"/>
              <a:ext cx="167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25" name="Group 41"/>
          <p:cNvGrpSpPr>
            <a:grpSpLocks/>
          </p:cNvGrpSpPr>
          <p:nvPr/>
        </p:nvGrpSpPr>
        <p:grpSpPr bwMode="auto">
          <a:xfrm rot="5400000">
            <a:off x="7286908" y="3129732"/>
            <a:ext cx="2301875" cy="3744383"/>
            <a:chOff x="0" y="0"/>
            <a:chExt cx="1678" cy="1497"/>
          </a:xfrm>
        </p:grpSpPr>
        <p:grpSp>
          <p:nvGrpSpPr>
            <p:cNvPr id="42026" name="Group 42"/>
            <p:cNvGrpSpPr>
              <a:grpSpLocks/>
            </p:cNvGrpSpPr>
            <p:nvPr/>
          </p:nvGrpSpPr>
          <p:grpSpPr bwMode="auto">
            <a:xfrm rot="5400000">
              <a:off x="83" y="-90"/>
              <a:ext cx="1497" cy="1678"/>
              <a:chOff x="0" y="0"/>
              <a:chExt cx="1769" cy="1316"/>
            </a:xfrm>
          </p:grpSpPr>
          <p:sp>
            <p:nvSpPr>
              <p:cNvPr id="42027" name="Rectangle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9" cy="1316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28" name="Line 44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9" name="Line 45"/>
              <p:cNvSpPr>
                <a:spLocks noChangeShapeType="1"/>
              </p:cNvSpPr>
              <p:nvPr/>
            </p:nvSpPr>
            <p:spPr bwMode="auto">
              <a:xfrm>
                <a:off x="0" y="953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0" name="Line 46"/>
              <p:cNvSpPr>
                <a:spLocks noChangeShapeType="1"/>
              </p:cNvSpPr>
              <p:nvPr/>
            </p:nvSpPr>
            <p:spPr bwMode="auto">
              <a:xfrm>
                <a:off x="0" y="318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031" name="Line 47"/>
            <p:cNvSpPr>
              <a:spLocks noChangeShapeType="1"/>
            </p:cNvSpPr>
            <p:nvPr/>
          </p:nvSpPr>
          <p:spPr bwMode="auto">
            <a:xfrm>
              <a:off x="0" y="726"/>
              <a:ext cx="167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3982805" y="546273"/>
            <a:ext cx="457048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</a:rPr>
              <a:t>重复网格（等形分割）具有严谨的编排</a:t>
            </a:r>
            <a:r>
              <a:rPr lang="zh-CN" altLang="en-US" dirty="0" smtClean="0">
                <a:solidFill>
                  <a:srgbClr val="333333"/>
                </a:solidFill>
              </a:rPr>
              <a:t>方式</a:t>
            </a:r>
            <a:endParaRPr lang="zh-CN" altLang="en-US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465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5530935" y="2493337"/>
            <a:ext cx="180031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x-none" altLang="zh-CN" sz="2800" b="1" dirty="0" smtClean="0">
                <a:solidFill>
                  <a:srgbClr val="333333"/>
                </a:solidFill>
                <a:ea typeface="黑体" charset="0"/>
                <a:cs typeface="黑体" charset="0"/>
              </a:rPr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5499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8" name="Picture 10" descr="各式各样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512" y="984250"/>
            <a:ext cx="5927206" cy="53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3019" name="Group 11"/>
          <p:cNvGraphicFramePr>
            <a:graphicFrameLocks noGrp="1"/>
          </p:cNvGraphicFramePr>
          <p:nvPr/>
        </p:nvGraphicFramePr>
        <p:xfrm>
          <a:off x="7482418" y="1901825"/>
          <a:ext cx="3989916" cy="3038476"/>
        </p:xfrm>
        <a:graphic>
          <a:graphicData uri="http://schemas.openxmlformats.org/drawingml/2006/table">
            <a:tbl>
              <a:tblPr/>
              <a:tblGrid>
                <a:gridCol w="969433"/>
                <a:gridCol w="1049867"/>
                <a:gridCol w="973667"/>
                <a:gridCol w="996949"/>
              </a:tblGrid>
              <a:tr h="75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0"/>
                        <a:cs typeface="宋体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46" name="Text Box 38"/>
          <p:cNvSpPr txBox="1">
            <a:spLocks noChangeArrowheads="1"/>
          </p:cNvSpPr>
          <p:nvPr/>
        </p:nvSpPr>
        <p:spPr bwMode="auto">
          <a:xfrm>
            <a:off x="7920568" y="1209675"/>
            <a:ext cx="23391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方格式重复骨架</a:t>
            </a:r>
          </a:p>
        </p:txBody>
      </p:sp>
      <p:grpSp>
        <p:nvGrpSpPr>
          <p:cNvPr id="43047" name="Group 39"/>
          <p:cNvGrpSpPr>
            <a:grpSpLocks/>
          </p:cNvGrpSpPr>
          <p:nvPr/>
        </p:nvGrpSpPr>
        <p:grpSpPr bwMode="auto">
          <a:xfrm>
            <a:off x="7628467" y="1989139"/>
            <a:ext cx="3653367" cy="2808287"/>
            <a:chOff x="0" y="0"/>
            <a:chExt cx="4316" cy="4423"/>
          </a:xfrm>
        </p:grpSpPr>
        <p:grpSp>
          <p:nvGrpSpPr>
            <p:cNvPr id="43048" name="Group 40"/>
            <p:cNvGrpSpPr>
              <a:grpSpLocks/>
            </p:cNvGrpSpPr>
            <p:nvPr/>
          </p:nvGrpSpPr>
          <p:grpSpPr bwMode="auto">
            <a:xfrm>
              <a:off x="0" y="0"/>
              <a:ext cx="4316" cy="836"/>
              <a:chOff x="0" y="0"/>
              <a:chExt cx="2942" cy="570"/>
            </a:xfrm>
          </p:grpSpPr>
          <p:sp>
            <p:nvSpPr>
              <p:cNvPr id="43049" name="Oval 41"/>
              <p:cNvSpPr>
                <a:spLocks noChangeArrowheads="1"/>
              </p:cNvSpPr>
              <p:nvPr/>
            </p:nvSpPr>
            <p:spPr bwMode="auto">
              <a:xfrm>
                <a:off x="0" y="4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0" name="Oval 42"/>
              <p:cNvSpPr>
                <a:spLocks noChangeArrowheads="1"/>
              </p:cNvSpPr>
              <p:nvPr/>
            </p:nvSpPr>
            <p:spPr bwMode="auto">
              <a:xfrm>
                <a:off x="789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1" name="Oval 43"/>
              <p:cNvSpPr>
                <a:spLocks noChangeArrowheads="1"/>
              </p:cNvSpPr>
              <p:nvPr/>
            </p:nvSpPr>
            <p:spPr bwMode="auto">
              <a:xfrm>
                <a:off x="1582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2" name="Oval 44"/>
              <p:cNvSpPr>
                <a:spLocks noChangeArrowheads="1"/>
              </p:cNvSpPr>
              <p:nvPr/>
            </p:nvSpPr>
            <p:spPr bwMode="auto">
              <a:xfrm>
                <a:off x="2376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3053" name="Group 45"/>
            <p:cNvGrpSpPr>
              <a:grpSpLocks/>
            </p:cNvGrpSpPr>
            <p:nvPr/>
          </p:nvGrpSpPr>
          <p:grpSpPr bwMode="auto">
            <a:xfrm>
              <a:off x="0" y="1134"/>
              <a:ext cx="4316" cy="836"/>
              <a:chOff x="0" y="0"/>
              <a:chExt cx="2942" cy="570"/>
            </a:xfrm>
          </p:grpSpPr>
          <p:sp>
            <p:nvSpPr>
              <p:cNvPr id="43054" name="Oval 46"/>
              <p:cNvSpPr>
                <a:spLocks noChangeArrowheads="1"/>
              </p:cNvSpPr>
              <p:nvPr/>
            </p:nvSpPr>
            <p:spPr bwMode="auto">
              <a:xfrm>
                <a:off x="0" y="4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5" name="Oval 47"/>
              <p:cNvSpPr>
                <a:spLocks noChangeArrowheads="1"/>
              </p:cNvSpPr>
              <p:nvPr/>
            </p:nvSpPr>
            <p:spPr bwMode="auto">
              <a:xfrm>
                <a:off x="789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6" name="Oval 48"/>
              <p:cNvSpPr>
                <a:spLocks noChangeArrowheads="1"/>
              </p:cNvSpPr>
              <p:nvPr/>
            </p:nvSpPr>
            <p:spPr bwMode="auto">
              <a:xfrm>
                <a:off x="1582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57" name="Oval 49"/>
              <p:cNvSpPr>
                <a:spLocks noChangeArrowheads="1"/>
              </p:cNvSpPr>
              <p:nvPr/>
            </p:nvSpPr>
            <p:spPr bwMode="auto">
              <a:xfrm>
                <a:off x="2376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3058" name="Group 50"/>
            <p:cNvGrpSpPr>
              <a:grpSpLocks/>
            </p:cNvGrpSpPr>
            <p:nvPr/>
          </p:nvGrpSpPr>
          <p:grpSpPr bwMode="auto">
            <a:xfrm>
              <a:off x="0" y="2381"/>
              <a:ext cx="4316" cy="836"/>
              <a:chOff x="0" y="0"/>
              <a:chExt cx="2942" cy="570"/>
            </a:xfrm>
          </p:grpSpPr>
          <p:sp>
            <p:nvSpPr>
              <p:cNvPr id="43059" name="Oval 51"/>
              <p:cNvSpPr>
                <a:spLocks noChangeArrowheads="1"/>
              </p:cNvSpPr>
              <p:nvPr/>
            </p:nvSpPr>
            <p:spPr bwMode="auto">
              <a:xfrm>
                <a:off x="0" y="4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0" name="Oval 52"/>
              <p:cNvSpPr>
                <a:spLocks noChangeArrowheads="1"/>
              </p:cNvSpPr>
              <p:nvPr/>
            </p:nvSpPr>
            <p:spPr bwMode="auto">
              <a:xfrm>
                <a:off x="789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1" name="Oval 53"/>
              <p:cNvSpPr>
                <a:spLocks noChangeArrowheads="1"/>
              </p:cNvSpPr>
              <p:nvPr/>
            </p:nvSpPr>
            <p:spPr bwMode="auto">
              <a:xfrm>
                <a:off x="1582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2" name="Oval 54"/>
              <p:cNvSpPr>
                <a:spLocks noChangeArrowheads="1"/>
              </p:cNvSpPr>
              <p:nvPr/>
            </p:nvSpPr>
            <p:spPr bwMode="auto">
              <a:xfrm>
                <a:off x="2376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3063" name="Group 55"/>
            <p:cNvGrpSpPr>
              <a:grpSpLocks/>
            </p:cNvGrpSpPr>
            <p:nvPr/>
          </p:nvGrpSpPr>
          <p:grpSpPr bwMode="auto">
            <a:xfrm>
              <a:off x="0" y="3587"/>
              <a:ext cx="4316" cy="836"/>
              <a:chOff x="0" y="0"/>
              <a:chExt cx="2942" cy="570"/>
            </a:xfrm>
          </p:grpSpPr>
          <p:sp>
            <p:nvSpPr>
              <p:cNvPr id="43064" name="Oval 56"/>
              <p:cNvSpPr>
                <a:spLocks noChangeArrowheads="1"/>
              </p:cNvSpPr>
              <p:nvPr/>
            </p:nvSpPr>
            <p:spPr bwMode="auto">
              <a:xfrm>
                <a:off x="0" y="4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5" name="Oval 57"/>
              <p:cNvSpPr>
                <a:spLocks noChangeArrowheads="1"/>
              </p:cNvSpPr>
              <p:nvPr/>
            </p:nvSpPr>
            <p:spPr bwMode="auto">
              <a:xfrm>
                <a:off x="789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6" name="Oval 58"/>
              <p:cNvSpPr>
                <a:spLocks noChangeArrowheads="1"/>
              </p:cNvSpPr>
              <p:nvPr/>
            </p:nvSpPr>
            <p:spPr bwMode="auto">
              <a:xfrm>
                <a:off x="1582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3067" name="Oval 59"/>
              <p:cNvSpPr>
                <a:spLocks noChangeArrowheads="1"/>
              </p:cNvSpPr>
              <p:nvPr/>
            </p:nvSpPr>
            <p:spPr bwMode="auto">
              <a:xfrm>
                <a:off x="2376" y="0"/>
                <a:ext cx="567" cy="567"/>
              </a:xfrm>
              <a:prstGeom prst="ellipse">
                <a:avLst/>
              </a:prstGeom>
              <a:solidFill>
                <a:srgbClr val="B2B2B2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1531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1007534" y="908050"/>
            <a:ext cx="2031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竖式重复骨架</a:t>
            </a:r>
            <a:endParaRPr lang="zh-CN" altLang="en-US"/>
          </a:p>
        </p:txBody>
      </p:sp>
      <p:grpSp>
        <p:nvGrpSpPr>
          <p:cNvPr id="44043" name="Group 11"/>
          <p:cNvGrpSpPr>
            <a:grpSpLocks/>
          </p:cNvGrpSpPr>
          <p:nvPr/>
        </p:nvGrpSpPr>
        <p:grpSpPr bwMode="auto">
          <a:xfrm>
            <a:off x="8784168" y="1438276"/>
            <a:ext cx="2595033" cy="3624263"/>
            <a:chOff x="0" y="0"/>
            <a:chExt cx="3062" cy="4421"/>
          </a:xfrm>
        </p:grpSpPr>
        <p:sp>
          <p:nvSpPr>
            <p:cNvPr id="44044" name="Rectangle 12"/>
            <p:cNvSpPr>
              <a:spLocks noChangeArrowheads="1"/>
            </p:cNvSpPr>
            <p:nvPr/>
          </p:nvSpPr>
          <p:spPr bwMode="auto">
            <a:xfrm rot="16200000">
              <a:off x="-679" y="679"/>
              <a:ext cx="4420" cy="3062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045" name="Line 13"/>
            <p:cNvSpPr>
              <a:spLocks noChangeShapeType="1"/>
            </p:cNvSpPr>
            <p:nvPr/>
          </p:nvSpPr>
          <p:spPr bwMode="auto">
            <a:xfrm rot="16200000">
              <a:off x="-1076" y="2210"/>
              <a:ext cx="442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6" name="Line 14"/>
            <p:cNvSpPr>
              <a:spLocks noChangeShapeType="1"/>
            </p:cNvSpPr>
            <p:nvPr/>
          </p:nvSpPr>
          <p:spPr bwMode="auto">
            <a:xfrm rot="16200000">
              <a:off x="-396" y="2210"/>
              <a:ext cx="442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Line 15"/>
            <p:cNvSpPr>
              <a:spLocks noChangeShapeType="1"/>
            </p:cNvSpPr>
            <p:nvPr/>
          </p:nvSpPr>
          <p:spPr bwMode="auto">
            <a:xfrm rot="16200000">
              <a:off x="-1757" y="2210"/>
              <a:ext cx="442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Line 16"/>
            <p:cNvSpPr>
              <a:spLocks noChangeShapeType="1"/>
            </p:cNvSpPr>
            <p:nvPr/>
          </p:nvSpPr>
          <p:spPr bwMode="auto">
            <a:xfrm flipV="1">
              <a:off x="1" y="1588"/>
              <a:ext cx="452" cy="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Line 17"/>
            <p:cNvSpPr>
              <a:spLocks noChangeShapeType="1"/>
            </p:cNvSpPr>
            <p:nvPr/>
          </p:nvSpPr>
          <p:spPr bwMode="auto">
            <a:xfrm>
              <a:off x="1" y="2948"/>
              <a:ext cx="453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0" name="Line 18"/>
            <p:cNvSpPr>
              <a:spLocks noChangeShapeType="1"/>
            </p:cNvSpPr>
            <p:nvPr/>
          </p:nvSpPr>
          <p:spPr bwMode="auto">
            <a:xfrm>
              <a:off x="454" y="795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Line 19"/>
            <p:cNvSpPr>
              <a:spLocks noChangeShapeType="1"/>
            </p:cNvSpPr>
            <p:nvPr/>
          </p:nvSpPr>
          <p:spPr bwMode="auto">
            <a:xfrm>
              <a:off x="454" y="2153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2" name="Line 20"/>
            <p:cNvSpPr>
              <a:spLocks noChangeShapeType="1"/>
            </p:cNvSpPr>
            <p:nvPr/>
          </p:nvSpPr>
          <p:spPr bwMode="auto">
            <a:xfrm>
              <a:off x="454" y="3517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Line 21"/>
            <p:cNvSpPr>
              <a:spLocks noChangeShapeType="1"/>
            </p:cNvSpPr>
            <p:nvPr/>
          </p:nvSpPr>
          <p:spPr bwMode="auto">
            <a:xfrm>
              <a:off x="1134" y="1589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4" name="Line 22"/>
            <p:cNvSpPr>
              <a:spLocks noChangeShapeType="1"/>
            </p:cNvSpPr>
            <p:nvPr/>
          </p:nvSpPr>
          <p:spPr bwMode="auto">
            <a:xfrm>
              <a:off x="1134" y="2948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Line 23"/>
            <p:cNvSpPr>
              <a:spLocks noChangeShapeType="1"/>
            </p:cNvSpPr>
            <p:nvPr/>
          </p:nvSpPr>
          <p:spPr bwMode="auto">
            <a:xfrm>
              <a:off x="1815" y="795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6" name="Line 24"/>
            <p:cNvSpPr>
              <a:spLocks noChangeShapeType="1"/>
            </p:cNvSpPr>
            <p:nvPr/>
          </p:nvSpPr>
          <p:spPr bwMode="auto">
            <a:xfrm>
              <a:off x="1815" y="2154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7" name="Line 25"/>
            <p:cNvSpPr>
              <a:spLocks noChangeShapeType="1"/>
            </p:cNvSpPr>
            <p:nvPr/>
          </p:nvSpPr>
          <p:spPr bwMode="auto">
            <a:xfrm>
              <a:off x="1815" y="3517"/>
              <a:ext cx="680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8" name="Line 26"/>
            <p:cNvSpPr>
              <a:spLocks noChangeShapeType="1"/>
            </p:cNvSpPr>
            <p:nvPr/>
          </p:nvSpPr>
          <p:spPr bwMode="auto">
            <a:xfrm rot="16200000">
              <a:off x="285" y="2211"/>
              <a:ext cx="442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9" name="Line 27"/>
            <p:cNvSpPr>
              <a:spLocks noChangeShapeType="1"/>
            </p:cNvSpPr>
            <p:nvPr/>
          </p:nvSpPr>
          <p:spPr bwMode="auto">
            <a:xfrm flipV="1">
              <a:off x="2496" y="1587"/>
              <a:ext cx="567" cy="3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0" name="Line 28"/>
            <p:cNvSpPr>
              <a:spLocks noChangeShapeType="1"/>
            </p:cNvSpPr>
            <p:nvPr/>
          </p:nvSpPr>
          <p:spPr bwMode="auto">
            <a:xfrm>
              <a:off x="2496" y="2947"/>
              <a:ext cx="567" cy="1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4061" name="Picture 29" descr="波普丛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438275"/>
            <a:ext cx="7103533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3524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6" name="Picture 10" descr="红动春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984251"/>
            <a:ext cx="7296151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45067" name="Group 11"/>
          <p:cNvGrpSpPr>
            <a:grpSpLocks/>
          </p:cNvGrpSpPr>
          <p:nvPr/>
        </p:nvGrpSpPr>
        <p:grpSpPr bwMode="auto">
          <a:xfrm>
            <a:off x="8208434" y="1262063"/>
            <a:ext cx="3263900" cy="5199062"/>
            <a:chOff x="0" y="0"/>
            <a:chExt cx="3856" cy="8187"/>
          </a:xfrm>
        </p:grpSpPr>
        <p:sp>
          <p:nvSpPr>
            <p:cNvPr id="45068" name="Rectangle 12"/>
            <p:cNvSpPr>
              <a:spLocks noChangeArrowheads="1"/>
            </p:cNvSpPr>
            <p:nvPr/>
          </p:nvSpPr>
          <p:spPr bwMode="auto">
            <a:xfrm>
              <a:off x="0" y="11"/>
              <a:ext cx="3856" cy="8175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069" name="Line 13"/>
            <p:cNvSpPr>
              <a:spLocks noChangeShapeType="1"/>
            </p:cNvSpPr>
            <p:nvPr/>
          </p:nvSpPr>
          <p:spPr bwMode="auto">
            <a:xfrm flipV="1">
              <a:off x="0" y="11"/>
              <a:ext cx="3856" cy="817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Line 14"/>
            <p:cNvSpPr>
              <a:spLocks noChangeShapeType="1"/>
            </p:cNvSpPr>
            <p:nvPr/>
          </p:nvSpPr>
          <p:spPr bwMode="auto">
            <a:xfrm flipV="1">
              <a:off x="1248" y="2959"/>
              <a:ext cx="2608" cy="522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1" name="Line 15"/>
            <p:cNvSpPr>
              <a:spLocks noChangeShapeType="1"/>
            </p:cNvSpPr>
            <p:nvPr/>
          </p:nvSpPr>
          <p:spPr bwMode="auto">
            <a:xfrm flipV="1">
              <a:off x="2382" y="5341"/>
              <a:ext cx="1474" cy="284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2" name="Line 16"/>
            <p:cNvSpPr>
              <a:spLocks noChangeShapeType="1"/>
            </p:cNvSpPr>
            <p:nvPr/>
          </p:nvSpPr>
          <p:spPr bwMode="auto">
            <a:xfrm flipV="1">
              <a:off x="3289" y="7043"/>
              <a:ext cx="567" cy="114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3" name="Line 17"/>
            <p:cNvSpPr>
              <a:spLocks noChangeShapeType="1"/>
            </p:cNvSpPr>
            <p:nvPr/>
          </p:nvSpPr>
          <p:spPr bwMode="auto">
            <a:xfrm flipV="1">
              <a:off x="0" y="11"/>
              <a:ext cx="2608" cy="522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4" name="Line 18"/>
            <p:cNvSpPr>
              <a:spLocks noChangeShapeType="1"/>
            </p:cNvSpPr>
            <p:nvPr/>
          </p:nvSpPr>
          <p:spPr bwMode="auto">
            <a:xfrm flipV="1">
              <a:off x="1" y="0"/>
              <a:ext cx="1474" cy="2845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5" name="Line 19"/>
            <p:cNvSpPr>
              <a:spLocks noChangeShapeType="1"/>
            </p:cNvSpPr>
            <p:nvPr/>
          </p:nvSpPr>
          <p:spPr bwMode="auto">
            <a:xfrm flipV="1">
              <a:off x="0" y="11"/>
              <a:ext cx="567" cy="1144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3979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1680633" y="1196975"/>
            <a:ext cx="3742267" cy="2089150"/>
            <a:chOff x="0" y="0"/>
            <a:chExt cx="1769" cy="1316"/>
          </a:xfrm>
        </p:grpSpPr>
        <p:sp>
          <p:nvSpPr>
            <p:cNvPr id="4608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769" cy="1316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4" name="Line 4"/>
            <p:cNvSpPr>
              <a:spLocks noChangeShapeType="1"/>
            </p:cNvSpPr>
            <p:nvPr/>
          </p:nvSpPr>
          <p:spPr bwMode="auto">
            <a:xfrm>
              <a:off x="0" y="227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5" name="Line 5"/>
            <p:cNvSpPr>
              <a:spLocks noChangeShapeType="1"/>
            </p:cNvSpPr>
            <p:nvPr/>
          </p:nvSpPr>
          <p:spPr bwMode="auto">
            <a:xfrm>
              <a:off x="0" y="408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6" name="Line 6"/>
            <p:cNvSpPr>
              <a:spLocks noChangeShapeType="1"/>
            </p:cNvSpPr>
            <p:nvPr/>
          </p:nvSpPr>
          <p:spPr bwMode="auto">
            <a:xfrm>
              <a:off x="0" y="91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7" name="Line 7"/>
            <p:cNvSpPr>
              <a:spLocks noChangeShapeType="1"/>
            </p:cNvSpPr>
            <p:nvPr/>
          </p:nvSpPr>
          <p:spPr bwMode="auto">
            <a:xfrm>
              <a:off x="0" y="635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Line 8"/>
            <p:cNvSpPr>
              <a:spLocks noChangeShapeType="1"/>
            </p:cNvSpPr>
            <p:nvPr/>
          </p:nvSpPr>
          <p:spPr bwMode="auto">
            <a:xfrm>
              <a:off x="0" y="952"/>
              <a:ext cx="1769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89" name="Group 9"/>
          <p:cNvGrpSpPr>
            <a:grpSpLocks/>
          </p:cNvGrpSpPr>
          <p:nvPr/>
        </p:nvGrpSpPr>
        <p:grpSpPr bwMode="auto">
          <a:xfrm>
            <a:off x="6671734" y="1196975"/>
            <a:ext cx="3551767" cy="2089150"/>
            <a:chOff x="0" y="0"/>
            <a:chExt cx="4196" cy="3290"/>
          </a:xfrm>
        </p:grpSpPr>
        <p:grpSp>
          <p:nvGrpSpPr>
            <p:cNvPr id="46090" name="Group 10"/>
            <p:cNvGrpSpPr>
              <a:grpSpLocks/>
            </p:cNvGrpSpPr>
            <p:nvPr/>
          </p:nvGrpSpPr>
          <p:grpSpPr bwMode="auto">
            <a:xfrm>
              <a:off x="0" y="0"/>
              <a:ext cx="4197" cy="3290"/>
              <a:chOff x="0" y="0"/>
              <a:chExt cx="1769" cy="1316"/>
            </a:xfrm>
          </p:grpSpPr>
          <p:sp>
            <p:nvSpPr>
              <p:cNvPr id="46091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9" cy="1316"/>
              </a:xfrm>
              <a:prstGeom prst="rect">
                <a:avLst/>
              </a:prstGeom>
              <a:solidFill>
                <a:schemeClr val="bg1"/>
              </a:soli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092" name="Line 12"/>
              <p:cNvSpPr>
                <a:spLocks noChangeShapeType="1"/>
              </p:cNvSpPr>
              <p:nvPr/>
            </p:nvSpPr>
            <p:spPr bwMode="auto">
              <a:xfrm>
                <a:off x="0" y="227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3" name="Line 13"/>
              <p:cNvSpPr>
                <a:spLocks noChangeShapeType="1"/>
              </p:cNvSpPr>
              <p:nvPr/>
            </p:nvSpPr>
            <p:spPr bwMode="auto">
              <a:xfrm>
                <a:off x="0" y="408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4" name="Line 14"/>
              <p:cNvSpPr>
                <a:spLocks noChangeShapeType="1"/>
              </p:cNvSpPr>
              <p:nvPr/>
            </p:nvSpPr>
            <p:spPr bwMode="auto">
              <a:xfrm>
                <a:off x="0" y="91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5" name="Line 15"/>
              <p:cNvSpPr>
                <a:spLocks noChangeShapeType="1"/>
              </p:cNvSpPr>
              <p:nvPr/>
            </p:nvSpPr>
            <p:spPr bwMode="auto">
              <a:xfrm>
                <a:off x="0" y="635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96" name="Line 16"/>
              <p:cNvSpPr>
                <a:spLocks noChangeShapeType="1"/>
              </p:cNvSpPr>
              <p:nvPr/>
            </p:nvSpPr>
            <p:spPr bwMode="auto">
              <a:xfrm>
                <a:off x="0" y="952"/>
                <a:ext cx="1769" cy="0"/>
              </a:xfrm>
              <a:prstGeom prst="line">
                <a:avLst/>
              </a:prstGeom>
              <a:noFill/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097" name="Line 17"/>
            <p:cNvSpPr>
              <a:spLocks noChangeShapeType="1"/>
            </p:cNvSpPr>
            <p:nvPr/>
          </p:nvSpPr>
          <p:spPr bwMode="auto">
            <a:xfrm>
              <a:off x="227" y="0"/>
              <a:ext cx="0" cy="32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8" name="Line 18"/>
            <p:cNvSpPr>
              <a:spLocks noChangeShapeType="1"/>
            </p:cNvSpPr>
            <p:nvPr/>
          </p:nvSpPr>
          <p:spPr bwMode="auto">
            <a:xfrm>
              <a:off x="680" y="0"/>
              <a:ext cx="0" cy="32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9" name="Line 19"/>
            <p:cNvSpPr>
              <a:spLocks noChangeShapeType="1"/>
            </p:cNvSpPr>
            <p:nvPr/>
          </p:nvSpPr>
          <p:spPr bwMode="auto">
            <a:xfrm>
              <a:off x="1135" y="0"/>
              <a:ext cx="0" cy="32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0" name="Line 20"/>
            <p:cNvSpPr>
              <a:spLocks noChangeShapeType="1"/>
            </p:cNvSpPr>
            <p:nvPr/>
          </p:nvSpPr>
          <p:spPr bwMode="auto">
            <a:xfrm>
              <a:off x="1815" y="0"/>
              <a:ext cx="0" cy="32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1" name="Line 21"/>
            <p:cNvSpPr>
              <a:spLocks noChangeShapeType="1"/>
            </p:cNvSpPr>
            <p:nvPr/>
          </p:nvSpPr>
          <p:spPr bwMode="auto">
            <a:xfrm>
              <a:off x="2950" y="0"/>
              <a:ext cx="0" cy="3287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3373137" y="403737"/>
            <a:ext cx="50321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渐变网格（渐变分割）使图形产生流动的效果。</a:t>
            </a:r>
          </a:p>
        </p:txBody>
      </p:sp>
      <p:grpSp>
        <p:nvGrpSpPr>
          <p:cNvPr id="46103" name="Group 23"/>
          <p:cNvGrpSpPr>
            <a:grpSpLocks/>
          </p:cNvGrpSpPr>
          <p:nvPr/>
        </p:nvGrpSpPr>
        <p:grpSpPr bwMode="auto">
          <a:xfrm>
            <a:off x="1680634" y="3573464"/>
            <a:ext cx="8640233" cy="2376487"/>
            <a:chOff x="0" y="0"/>
            <a:chExt cx="10205" cy="3743"/>
          </a:xfrm>
        </p:grpSpPr>
        <p:sp>
          <p:nvSpPr>
            <p:cNvPr id="46104" name="Rectangle 24"/>
            <p:cNvSpPr>
              <a:spLocks noChangeArrowheads="1"/>
            </p:cNvSpPr>
            <p:nvPr/>
          </p:nvSpPr>
          <p:spPr bwMode="auto">
            <a:xfrm rot="5400000">
              <a:off x="227" y="-227"/>
              <a:ext cx="3742" cy="4195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05" name="Line 25"/>
            <p:cNvSpPr>
              <a:spLocks noChangeShapeType="1"/>
            </p:cNvSpPr>
            <p:nvPr/>
          </p:nvSpPr>
          <p:spPr bwMode="auto">
            <a:xfrm rot="5400000">
              <a:off x="-1079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6" name="Line 26"/>
            <p:cNvSpPr>
              <a:spLocks noChangeShapeType="1"/>
            </p:cNvSpPr>
            <p:nvPr/>
          </p:nvSpPr>
          <p:spPr bwMode="auto">
            <a:xfrm rot="5400000">
              <a:off x="-1531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7" name="Line 27"/>
            <p:cNvSpPr>
              <a:spLocks noChangeShapeType="1"/>
            </p:cNvSpPr>
            <p:nvPr/>
          </p:nvSpPr>
          <p:spPr bwMode="auto">
            <a:xfrm rot="5400000">
              <a:off x="-399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8" name="Rectangle 28"/>
            <p:cNvSpPr>
              <a:spLocks noChangeArrowheads="1"/>
            </p:cNvSpPr>
            <p:nvPr/>
          </p:nvSpPr>
          <p:spPr bwMode="auto">
            <a:xfrm rot="10800000">
              <a:off x="5670" y="116"/>
              <a:ext cx="4535" cy="3627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09" name="Line 29"/>
            <p:cNvSpPr>
              <a:spLocks noChangeShapeType="1"/>
            </p:cNvSpPr>
            <p:nvPr/>
          </p:nvSpPr>
          <p:spPr bwMode="auto">
            <a:xfrm rot="5400000">
              <a:off x="6129" y="1923"/>
              <a:ext cx="362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0" name="Line 30"/>
            <p:cNvSpPr>
              <a:spLocks noChangeShapeType="1"/>
            </p:cNvSpPr>
            <p:nvPr/>
          </p:nvSpPr>
          <p:spPr bwMode="auto">
            <a:xfrm rot="5400000">
              <a:off x="1529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1" name="Line 31"/>
            <p:cNvSpPr>
              <a:spLocks noChangeShapeType="1"/>
            </p:cNvSpPr>
            <p:nvPr/>
          </p:nvSpPr>
          <p:spPr bwMode="auto">
            <a:xfrm rot="5400000">
              <a:off x="1984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2" name="Line 32"/>
            <p:cNvSpPr>
              <a:spLocks noChangeShapeType="1"/>
            </p:cNvSpPr>
            <p:nvPr/>
          </p:nvSpPr>
          <p:spPr bwMode="auto">
            <a:xfrm>
              <a:off x="5670" y="341"/>
              <a:ext cx="226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3" name="Line 33"/>
            <p:cNvSpPr>
              <a:spLocks noChangeShapeType="1"/>
            </p:cNvSpPr>
            <p:nvPr/>
          </p:nvSpPr>
          <p:spPr bwMode="auto">
            <a:xfrm>
              <a:off x="5670" y="796"/>
              <a:ext cx="226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4" name="Line 34"/>
            <p:cNvSpPr>
              <a:spLocks noChangeShapeType="1"/>
            </p:cNvSpPr>
            <p:nvPr/>
          </p:nvSpPr>
          <p:spPr bwMode="auto">
            <a:xfrm>
              <a:off x="5670" y="1476"/>
              <a:ext cx="226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Line 35"/>
            <p:cNvSpPr>
              <a:spLocks noChangeShapeType="1"/>
            </p:cNvSpPr>
            <p:nvPr/>
          </p:nvSpPr>
          <p:spPr bwMode="auto">
            <a:xfrm>
              <a:off x="5670" y="2496"/>
              <a:ext cx="226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Line 36"/>
            <p:cNvSpPr>
              <a:spLocks noChangeShapeType="1"/>
            </p:cNvSpPr>
            <p:nvPr/>
          </p:nvSpPr>
          <p:spPr bwMode="auto">
            <a:xfrm>
              <a:off x="7937" y="3516"/>
              <a:ext cx="226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Line 37"/>
            <p:cNvSpPr>
              <a:spLocks noChangeShapeType="1"/>
            </p:cNvSpPr>
            <p:nvPr/>
          </p:nvSpPr>
          <p:spPr bwMode="auto">
            <a:xfrm>
              <a:off x="7937" y="3063"/>
              <a:ext cx="226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Line 38"/>
            <p:cNvSpPr>
              <a:spLocks noChangeShapeType="1"/>
            </p:cNvSpPr>
            <p:nvPr/>
          </p:nvSpPr>
          <p:spPr bwMode="auto">
            <a:xfrm>
              <a:off x="7937" y="2383"/>
              <a:ext cx="226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9" name="Line 39"/>
            <p:cNvSpPr>
              <a:spLocks noChangeShapeType="1"/>
            </p:cNvSpPr>
            <p:nvPr/>
          </p:nvSpPr>
          <p:spPr bwMode="auto">
            <a:xfrm>
              <a:off x="7937" y="1248"/>
              <a:ext cx="2268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0" name="Line 40"/>
            <p:cNvSpPr>
              <a:spLocks noChangeShapeType="1"/>
            </p:cNvSpPr>
            <p:nvPr/>
          </p:nvSpPr>
          <p:spPr bwMode="auto">
            <a:xfrm rot="5400000">
              <a:off x="849" y="1872"/>
              <a:ext cx="3742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Line 41"/>
            <p:cNvSpPr>
              <a:spLocks noChangeShapeType="1"/>
            </p:cNvSpPr>
            <p:nvPr/>
          </p:nvSpPr>
          <p:spPr bwMode="auto">
            <a:xfrm>
              <a:off x="0" y="228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2" name="Line 42"/>
            <p:cNvSpPr>
              <a:spLocks noChangeShapeType="1"/>
            </p:cNvSpPr>
            <p:nvPr/>
          </p:nvSpPr>
          <p:spPr bwMode="auto">
            <a:xfrm>
              <a:off x="0" y="568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3" name="Line 43"/>
            <p:cNvSpPr>
              <a:spLocks noChangeShapeType="1"/>
            </p:cNvSpPr>
            <p:nvPr/>
          </p:nvSpPr>
          <p:spPr bwMode="auto">
            <a:xfrm>
              <a:off x="0" y="1136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Line 44"/>
            <p:cNvSpPr>
              <a:spLocks noChangeShapeType="1"/>
            </p:cNvSpPr>
            <p:nvPr/>
          </p:nvSpPr>
          <p:spPr bwMode="auto">
            <a:xfrm>
              <a:off x="0" y="3516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5" name="Line 45"/>
            <p:cNvSpPr>
              <a:spLocks noChangeShapeType="1"/>
            </p:cNvSpPr>
            <p:nvPr/>
          </p:nvSpPr>
          <p:spPr bwMode="auto">
            <a:xfrm>
              <a:off x="0" y="3176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6" name="Line 46"/>
            <p:cNvSpPr>
              <a:spLocks noChangeShapeType="1"/>
            </p:cNvSpPr>
            <p:nvPr/>
          </p:nvSpPr>
          <p:spPr bwMode="auto">
            <a:xfrm>
              <a:off x="0" y="2608"/>
              <a:ext cx="4195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3689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4" name="Picture 10" descr="延颈鹤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1" y="902665"/>
            <a:ext cx="6760635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8113184" y="1143965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/>
              <a:t>渐变骨架</a:t>
            </a:r>
            <a:endParaRPr lang="zh-CN" altLang="en-US"/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7626351" y="1788395"/>
            <a:ext cx="3073400" cy="40703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7626351" y="4940300"/>
            <a:ext cx="3071283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8" name="Line 14"/>
          <p:cNvSpPr>
            <a:spLocks noChangeShapeType="1"/>
          </p:cNvSpPr>
          <p:nvPr/>
        </p:nvSpPr>
        <p:spPr bwMode="auto">
          <a:xfrm>
            <a:off x="7626351" y="3500438"/>
            <a:ext cx="3073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 flipH="1">
            <a:off x="9649884" y="1788395"/>
            <a:ext cx="0" cy="407035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0" name="Line 16"/>
          <p:cNvSpPr>
            <a:spLocks noChangeShapeType="1"/>
          </p:cNvSpPr>
          <p:nvPr/>
        </p:nvSpPr>
        <p:spPr bwMode="auto">
          <a:xfrm flipH="1">
            <a:off x="8688918" y="1786809"/>
            <a:ext cx="2116" cy="40719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1" name="Line 17"/>
          <p:cNvSpPr>
            <a:spLocks noChangeShapeType="1"/>
          </p:cNvSpPr>
          <p:nvPr/>
        </p:nvSpPr>
        <p:spPr bwMode="auto">
          <a:xfrm flipH="1">
            <a:off x="10030885" y="1786809"/>
            <a:ext cx="2116" cy="40719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2" name="Line 18"/>
          <p:cNvSpPr>
            <a:spLocks noChangeShapeType="1"/>
          </p:cNvSpPr>
          <p:nvPr/>
        </p:nvSpPr>
        <p:spPr bwMode="auto">
          <a:xfrm flipH="1">
            <a:off x="10416117" y="1786809"/>
            <a:ext cx="0" cy="40719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 flipH="1">
            <a:off x="8305800" y="1786809"/>
            <a:ext cx="0" cy="40719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4" name="Line 20"/>
          <p:cNvSpPr>
            <a:spLocks noChangeShapeType="1"/>
          </p:cNvSpPr>
          <p:nvPr/>
        </p:nvSpPr>
        <p:spPr bwMode="auto">
          <a:xfrm flipH="1">
            <a:off x="7920567" y="1786809"/>
            <a:ext cx="2117" cy="4071937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115457"/>
      </p:ext>
    </p:extLst>
  </p:cSld>
  <p:clrMapOvr>
    <a:masterClrMapping/>
  </p:clrMapOvr>
</p:sld>
</file>

<file path=ppt/theme/theme1.xml><?xml version="1.0" encoding="utf-8"?>
<a:theme xmlns:a="http://schemas.openxmlformats.org/drawingml/2006/main" name="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立构" id="{CBEBC702-7A20-1D40-B292-B4BD2149B600}" vid="{9D06056A-1F5D-4B42-9563-525C6568EC1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立构</Template>
  <TotalTime>1613</TotalTime>
  <Words>269</Words>
  <Application>Microsoft Macintosh PowerPoint</Application>
  <PresentationFormat>自定义</PresentationFormat>
  <Paragraphs>55</Paragraphs>
  <Slides>40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立构</vt:lpstr>
      <vt:lpstr>CorelDRAW.Graphic.14</vt:lpstr>
      <vt:lpstr>设计构成基础——基本形式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1</cp:lastModifiedBy>
  <cp:revision>80</cp:revision>
  <dcterms:created xsi:type="dcterms:W3CDTF">2017-12-11T06:39:35Z</dcterms:created>
  <dcterms:modified xsi:type="dcterms:W3CDTF">2019-01-10T06:31:55Z</dcterms:modified>
</cp:coreProperties>
</file>