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417" r:id="rId3"/>
    <p:sldId id="416" r:id="rId4"/>
    <p:sldId id="418" r:id="rId5"/>
    <p:sldId id="513" r:id="rId6"/>
    <p:sldId id="514" r:id="rId7"/>
    <p:sldId id="515" r:id="rId8"/>
    <p:sldId id="516" r:id="rId9"/>
    <p:sldId id="521" r:id="rId10"/>
    <p:sldId id="522" r:id="rId11"/>
    <p:sldId id="528" r:id="rId12"/>
    <p:sldId id="529" r:id="rId13"/>
    <p:sldId id="530" r:id="rId14"/>
    <p:sldId id="564" r:id="rId15"/>
    <p:sldId id="584" r:id="rId16"/>
    <p:sldId id="585" r:id="rId17"/>
    <p:sldId id="586" r:id="rId18"/>
    <p:sldId id="587" r:id="rId19"/>
    <p:sldId id="588" r:id="rId20"/>
    <p:sldId id="589" r:id="rId21"/>
    <p:sldId id="590" r:id="rId22"/>
    <p:sldId id="591" r:id="rId23"/>
    <p:sldId id="592" r:id="rId24"/>
    <p:sldId id="593" r:id="rId25"/>
    <p:sldId id="594" r:id="rId26"/>
    <p:sldId id="596" r:id="rId27"/>
    <p:sldId id="597" r:id="rId28"/>
    <p:sldId id="598" r:id="rId29"/>
    <p:sldId id="600" r:id="rId30"/>
    <p:sldId id="601" r:id="rId31"/>
    <p:sldId id="607" r:id="rId32"/>
    <p:sldId id="608" r:id="rId33"/>
    <p:sldId id="612" r:id="rId34"/>
    <p:sldId id="617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0393"/>
    <a:srgbClr val="1A0193"/>
    <a:srgbClr val="011893"/>
    <a:srgbClr val="05BBFF"/>
    <a:srgbClr val="FF296D"/>
    <a:srgbClr val="FF2F92"/>
    <a:srgbClr val="FF5D02"/>
    <a:srgbClr val="FF9300"/>
    <a:srgbClr val="FF40FF"/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85" autoAdjust="0"/>
    <p:restoredTop sz="94687"/>
  </p:normalViewPr>
  <p:slideViewPr>
    <p:cSldViewPr snapToGrid="0" snapToObjects="1">
      <p:cViewPr>
        <p:scale>
          <a:sx n="48" d="100"/>
          <a:sy n="48" d="100"/>
        </p:scale>
        <p:origin x="-1408" y="-15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Relationship Id="rId2" Type="http://schemas.openxmlformats.org/officeDocument/2006/relationships/image" Target="../media/image37.emf"/><Relationship Id="rId3" Type="http://schemas.openxmlformats.org/officeDocument/2006/relationships/image" Target="../media/image3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E35CFE-8D25-814F-BF32-155AF217B9E3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68DBF-8CA6-F54E-82D5-B628D05A94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842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908036" y="3432706"/>
            <a:ext cx="6289199" cy="756116"/>
          </a:xfrm>
          <a:noFill/>
        </p:spPr>
        <p:txBody>
          <a:bodyPr lIns="90170" tIns="46990" rIns="90170" bIns="46990"/>
          <a:lstStyle>
            <a:lvl1pPr algn="r">
              <a:defRPr sz="4335">
                <a:ea typeface="宋体" pitchFamily="2" charset="-122"/>
                <a:sym typeface="Arial" pitchFamily="34" charset="0"/>
              </a:defRPr>
            </a:lvl1pPr>
          </a:lstStyle>
          <a:p>
            <a:pPr lvl="0"/>
            <a:r>
              <a:rPr lang="zh-CN" noProof="0" dirty="0">
                <a:sym typeface="Arial" pitchFamily="34" charset="0"/>
              </a:rPr>
              <a:t>编辑标题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08036" y="4187234"/>
            <a:ext cx="6289199" cy="829187"/>
          </a:xfrm>
        </p:spPr>
        <p:txBody>
          <a:bodyPr lIns="90170" tIns="46990" rIns="90170" bIns="46990"/>
          <a:lstStyle>
            <a:lvl1pPr marL="0" indent="0" algn="r">
              <a:spcBef>
                <a:spcPct val="0"/>
              </a:spcBef>
              <a:buFont typeface="Arial" pitchFamily="34" charset="0"/>
              <a:buNone/>
              <a:defRPr sz="2375">
                <a:solidFill>
                  <a:schemeClr val="bg1"/>
                </a:solidFill>
                <a:latin typeface="HelveticaNeueLT Pro 43 LtEx" charset="0"/>
              </a:defRPr>
            </a:lvl1pPr>
          </a:lstStyle>
          <a:p>
            <a:pPr lvl="0"/>
            <a:r>
              <a:rPr lang="zh-CN" altLang="en-US" noProof="0">
                <a:sym typeface="Arial" pitchFamily="34" charset="0"/>
              </a:rPr>
              <a:t>单击此处编辑母版副标题样式</a:t>
            </a:r>
            <a:endParaRPr lang="zh-CN" noProof="0">
              <a:sym typeface="Arial" pitchFamily="34" charset="0"/>
            </a:endParaRP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6291317" y="4187234"/>
            <a:ext cx="5905917" cy="158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295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886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960" y="408928"/>
            <a:ext cx="10521315" cy="5813987"/>
          </a:xfrm>
        </p:spPr>
        <p:txBody>
          <a:bodyPr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6534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E3AF1-0BCB-2048-924A-6BD66BAE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FECC38A-0D87-7242-AA98-FE42B1BD39A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221DAB2-AE13-8A47-9AB7-F85D2DA754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9CB0DCA-6D68-6147-95F3-855AF0F2B1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0A3E6E7-8C82-124A-AE75-078CD1CA2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幻灯片编号占位符 6">
            <a:extLst>
              <a:ext uri="{FF2B5EF4-FFF2-40B4-BE49-F238E27FC236}">
                <a16:creationId xmlns:a16="http://schemas.microsoft.com/office/drawing/2014/main" xmlns="" id="{91FE1E8B-FBAA-8247-BC5C-71C61AC8A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7107D781-F7E2-B143-90B9-A3A71D3855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3440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未标题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" y="594093"/>
            <a:ext cx="3311888" cy="65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594368"/>
            <a:ext cx="2924454" cy="659207"/>
          </a:xfrm>
          <a:noFill/>
        </p:spPr>
        <p:txBody>
          <a:bodyPr>
            <a:normAutofit/>
          </a:bodyPr>
          <a:lstStyle>
            <a:lvl1pPr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1565" y="2247787"/>
            <a:ext cx="8931833" cy="3894002"/>
          </a:xfrm>
        </p:spPr>
        <p:txBody>
          <a:bodyPr>
            <a:normAutofit/>
          </a:bodyPr>
          <a:lstStyle>
            <a:lvl1pPr marL="0" indent="0">
              <a:buNone/>
              <a:defRPr sz="2375">
                <a:solidFill>
                  <a:schemeClr val="bg2"/>
                </a:solidFill>
              </a:defRPr>
            </a:lvl1pPr>
            <a:lvl2pPr marL="449580" indent="0">
              <a:buNone/>
              <a:defRPr sz="1975">
                <a:solidFill>
                  <a:schemeClr val="bg2"/>
                </a:solidFill>
              </a:defRPr>
            </a:lvl2pPr>
            <a:lvl3pPr marL="901065" indent="0">
              <a:buNone/>
              <a:defRPr sz="1760">
                <a:solidFill>
                  <a:schemeClr val="bg2"/>
                </a:solidFill>
              </a:defRPr>
            </a:lvl3pPr>
            <a:lvl4pPr marL="1350645" indent="0">
              <a:buNone/>
              <a:defRPr sz="1760">
                <a:solidFill>
                  <a:schemeClr val="bg2"/>
                </a:solidFill>
              </a:defRPr>
            </a:lvl4pPr>
            <a:lvl5pPr marL="1801495" indent="0">
              <a:buNone/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2196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2207" y="2387835"/>
            <a:ext cx="10520115" cy="2177457"/>
          </a:xfrm>
          <a:noFill/>
        </p:spPr>
        <p:txBody>
          <a:bodyPr anchor="b"/>
          <a:lstStyle>
            <a:lvl1pPr>
              <a:defRPr sz="5915"/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207" y="4592298"/>
            <a:ext cx="10520115" cy="1165285"/>
          </a:xfrm>
        </p:spPr>
        <p:txBody>
          <a:bodyPr/>
          <a:lstStyle>
            <a:lvl1pPr marL="0" indent="0">
              <a:buNone/>
              <a:defRPr sz="2375"/>
            </a:lvl1pPr>
            <a:lvl2pPr marL="449580" indent="0">
              <a:buNone/>
              <a:defRPr sz="1975"/>
            </a:lvl2pPr>
            <a:lvl3pPr marL="901065" indent="0">
              <a:buNone/>
              <a:defRPr sz="1760"/>
            </a:lvl3pPr>
            <a:lvl4pPr marL="1350645" indent="0">
              <a:buNone/>
              <a:defRPr sz="1570"/>
            </a:lvl4pPr>
            <a:lvl5pPr marL="1801495" indent="0">
              <a:buNone/>
              <a:defRPr sz="1570"/>
            </a:lvl5pPr>
            <a:lvl6pPr marL="2250440" indent="0">
              <a:buNone/>
              <a:defRPr sz="1570"/>
            </a:lvl6pPr>
            <a:lvl7pPr marL="2701925" indent="0">
              <a:buNone/>
              <a:defRPr sz="1570"/>
            </a:lvl7pPr>
            <a:lvl8pPr marL="3152140" indent="0">
              <a:buNone/>
              <a:defRPr sz="1570"/>
            </a:lvl8pPr>
            <a:lvl9pPr marL="3602990" indent="0">
              <a:buNone/>
              <a:defRPr sz="157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722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862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261" y="1601189"/>
            <a:ext cx="5387113" cy="4528757"/>
          </a:xfrm>
        </p:spPr>
        <p:txBody>
          <a:bodyPr/>
          <a:lstStyle>
            <a:lvl1pPr>
              <a:defRPr sz="2375">
                <a:solidFill>
                  <a:schemeClr val="bg2"/>
                </a:solidFill>
              </a:defRPr>
            </a:lvl1pPr>
            <a:lvl2pPr>
              <a:defRPr sz="1975">
                <a:solidFill>
                  <a:schemeClr val="bg2"/>
                </a:solidFill>
              </a:defRPr>
            </a:lvl2pPr>
            <a:lvl3pPr>
              <a:defRPr sz="1760">
                <a:solidFill>
                  <a:schemeClr val="bg2"/>
                </a:solidFill>
              </a:defRPr>
            </a:lvl3pPr>
            <a:lvl4pPr>
              <a:defRPr sz="1760">
                <a:solidFill>
                  <a:schemeClr val="bg2"/>
                </a:solidFill>
              </a:defRPr>
            </a:lvl4pPr>
            <a:lvl5pPr>
              <a:defRPr sz="176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609861" y="365352"/>
            <a:ext cx="10977512" cy="107404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0509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677" y="365351"/>
            <a:ext cx="10520115" cy="1196784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677" y="1682201"/>
            <a:ext cx="516053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677" y="2506622"/>
            <a:ext cx="516053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4852" y="1682201"/>
            <a:ext cx="5185942" cy="824421"/>
          </a:xfrm>
        </p:spPr>
        <p:txBody>
          <a:bodyPr anchor="b"/>
          <a:lstStyle>
            <a:lvl1pPr marL="0" indent="0">
              <a:buNone/>
              <a:defRPr sz="2375" b="1">
                <a:solidFill>
                  <a:schemeClr val="bg2"/>
                </a:solidFill>
              </a:defRPr>
            </a:lvl1pPr>
            <a:lvl2pPr marL="449580" indent="0">
              <a:buNone/>
              <a:defRPr sz="1975" b="1"/>
            </a:lvl2pPr>
            <a:lvl3pPr marL="901065" indent="0">
              <a:buNone/>
              <a:defRPr sz="1760" b="1"/>
            </a:lvl3pPr>
            <a:lvl4pPr marL="1350645" indent="0">
              <a:buNone/>
              <a:defRPr sz="1570" b="1"/>
            </a:lvl4pPr>
            <a:lvl5pPr marL="1801495" indent="0">
              <a:buNone/>
              <a:defRPr sz="1570" b="1"/>
            </a:lvl5pPr>
            <a:lvl6pPr marL="2250440" indent="0">
              <a:buNone/>
              <a:defRPr sz="1570" b="1"/>
            </a:lvl6pPr>
            <a:lvl7pPr marL="2701925" indent="0">
              <a:buNone/>
              <a:defRPr sz="1570" b="1"/>
            </a:lvl7pPr>
            <a:lvl8pPr marL="3152140" indent="0">
              <a:buNone/>
              <a:defRPr sz="1570" b="1"/>
            </a:lvl8pPr>
            <a:lvl9pPr marL="3602990" indent="0">
              <a:buNone/>
              <a:defRPr sz="157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4852" y="2506622"/>
            <a:ext cx="5185942" cy="3686863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1063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 bwMode="auto">
          <a:xfrm>
            <a:off x="5039385" y="3025218"/>
            <a:ext cx="2593113" cy="716842"/>
          </a:xfrm>
          <a:prstGeom prst="rect">
            <a:avLst/>
          </a:prstGeom>
          <a:solidFill>
            <a:srgbClr val="409EA8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6666" tIns="58330" rIns="116666" bIns="58330" numCol="1" anchor="ctr" anchorCtr="0" compatLnSpc="1"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Arial" pitchFamily="34" charset="0"/>
                <a:ea typeface="黑体" pitchFamily="49" charset="-122"/>
                <a:cs typeface="+mj-cs"/>
                <a:sym typeface="Arial" pitchFamily="34" charset="0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buFontTx/>
            </a:pPr>
            <a:endParaRPr lang="zh-CN" altLang="en-US" sz="3055" dirty="0"/>
          </a:p>
        </p:txBody>
      </p:sp>
      <p:sp>
        <p:nvSpPr>
          <p:cNvPr id="7" name="空心弧 50" descr="#wm#_21_23_*Z"/>
          <p:cNvSpPr/>
          <p:nvPr/>
        </p:nvSpPr>
        <p:spPr bwMode="auto">
          <a:xfrm rot="3000000" flipH="1" flipV="1">
            <a:off x="4553609" y="2732339"/>
            <a:ext cx="959738" cy="1321311"/>
          </a:xfrm>
          <a:custGeom>
            <a:avLst/>
            <a:gdLst>
              <a:gd name="T0" fmla="*/ 3589 w 581025"/>
              <a:gd name="T1" fmla="*/ 244986 h 581025"/>
              <a:gd name="T2" fmla="*/ 280639 w 581025"/>
              <a:gd name="T3" fmla="*/ 168 h 581025"/>
              <a:gd name="T4" fmla="*/ 573680 w 581025"/>
              <a:gd name="T5" fmla="*/ 225600 h 581025"/>
              <a:gd name="T6" fmla="*/ 408096 w 581025"/>
              <a:gd name="T7" fmla="*/ 556167 h 581025"/>
              <a:gd name="T8" fmla="*/ 408096 w 581025"/>
              <a:gd name="T9" fmla="*/ 556166 h 581025"/>
              <a:gd name="T10" fmla="*/ 573680 w 581025"/>
              <a:gd name="T11" fmla="*/ 225599 h 581025"/>
              <a:gd name="T12" fmla="*/ 280639 w 581025"/>
              <a:gd name="T13" fmla="*/ 167 h 581025"/>
              <a:gd name="T14" fmla="*/ 3589 w 581025"/>
              <a:gd name="T15" fmla="*/ 244985 h 581025"/>
              <a:gd name="T16" fmla="*/ 3589 w 581025"/>
              <a:gd name="T17" fmla="*/ 244986 h 58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025" h="581025">
                <a:moveTo>
                  <a:pt x="3589" y="244986"/>
                </a:moveTo>
                <a:cubicBezTo>
                  <a:pt x="25394" y="107563"/>
                  <a:pt x="141577" y="4897"/>
                  <a:pt x="280639" y="168"/>
                </a:cubicBezTo>
                <a:cubicBezTo>
                  <a:pt x="419701" y="-4561"/>
                  <a:pt x="542590" y="89975"/>
                  <a:pt x="573680" y="225600"/>
                </a:cubicBezTo>
                <a:cubicBezTo>
                  <a:pt x="604771" y="361224"/>
                  <a:pt x="535332" y="499850"/>
                  <a:pt x="408096" y="556167"/>
                </a:cubicBezTo>
                <a:lnTo>
                  <a:pt x="408096" y="556166"/>
                </a:lnTo>
                <a:cubicBezTo>
                  <a:pt x="535332" y="499849"/>
                  <a:pt x="604771" y="361223"/>
                  <a:pt x="573680" y="225599"/>
                </a:cubicBezTo>
                <a:cubicBezTo>
                  <a:pt x="542589" y="89975"/>
                  <a:pt x="419701" y="-4562"/>
                  <a:pt x="280639" y="167"/>
                </a:cubicBezTo>
                <a:cubicBezTo>
                  <a:pt x="141577" y="4896"/>
                  <a:pt x="25394" y="107562"/>
                  <a:pt x="3589" y="244985"/>
                </a:cubicBezTo>
                <a:lnTo>
                  <a:pt x="3589" y="244986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chemeClr val="hlink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29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39383" y="3025218"/>
            <a:ext cx="2593114" cy="716842"/>
          </a:xfrm>
        </p:spPr>
        <p:txBody>
          <a:bodyPr>
            <a:normAutofit/>
          </a:bodyPr>
          <a:lstStyle>
            <a:lvl1pPr algn="ctr">
              <a:defRPr sz="2375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57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1425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561" y="6511144"/>
            <a:ext cx="2744377" cy="214481"/>
          </a:xfrm>
        </p:spPr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40334" y="6511144"/>
            <a:ext cx="4116566" cy="21448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4298" y="6511144"/>
            <a:ext cx="2744377" cy="214481"/>
          </a:xfrm>
        </p:spPr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 hasCustomPrompt="1"/>
          </p:nvPr>
        </p:nvSpPr>
        <p:spPr>
          <a:xfrm>
            <a:off x="840148" y="457482"/>
            <a:ext cx="10516514" cy="774478"/>
          </a:xfrm>
          <a:solidFill>
            <a:srgbClr val="96B9B5"/>
          </a:solidFill>
        </p:spPr>
        <p:txBody>
          <a:bodyPr anchor="b" anchorCtr="0">
            <a:normAutofit/>
          </a:bodyPr>
          <a:lstStyle>
            <a:lvl1pPr>
              <a:defRPr sz="315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0" name="图片占位符 2"/>
          <p:cNvSpPr>
            <a:spLocks noGrp="1"/>
          </p:cNvSpPr>
          <p:nvPr>
            <p:ph type="pic" idx="1"/>
          </p:nvPr>
        </p:nvSpPr>
        <p:spPr>
          <a:xfrm>
            <a:off x="840360" y="1369270"/>
            <a:ext cx="10516514" cy="4283042"/>
          </a:xfrm>
        </p:spPr>
        <p:txBody>
          <a:bodyPr/>
          <a:lstStyle>
            <a:lvl1pPr marL="0" indent="0">
              <a:buNone/>
              <a:defRPr sz="2375"/>
            </a:lvl1pPr>
            <a:lvl2pPr marL="337185" indent="0">
              <a:buNone/>
              <a:defRPr sz="2065"/>
            </a:lvl2pPr>
            <a:lvl3pPr marL="674370" indent="0">
              <a:buNone/>
              <a:defRPr sz="1760"/>
            </a:lvl3pPr>
            <a:lvl4pPr marL="1012825" indent="0">
              <a:buNone/>
              <a:defRPr sz="1480"/>
            </a:lvl4pPr>
            <a:lvl5pPr marL="1350645" indent="0">
              <a:buNone/>
              <a:defRPr sz="1480"/>
            </a:lvl5pPr>
            <a:lvl6pPr marL="1687830" indent="0">
              <a:buNone/>
              <a:defRPr sz="1480"/>
            </a:lvl6pPr>
            <a:lvl7pPr marL="2025015" indent="0">
              <a:buNone/>
              <a:defRPr sz="1480"/>
            </a:lvl7pPr>
            <a:lvl8pPr marL="2362835" indent="0">
              <a:buNone/>
              <a:defRPr sz="1480"/>
            </a:lvl8pPr>
            <a:lvl9pPr marL="2701925" indent="0">
              <a:buNone/>
              <a:defRPr sz="148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11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60" y="5743945"/>
            <a:ext cx="10516514" cy="597969"/>
          </a:xfrm>
        </p:spPr>
        <p:txBody>
          <a:bodyPr>
            <a:normAutofit/>
          </a:bodyPr>
          <a:lstStyle>
            <a:lvl1pPr marL="0" indent="0">
              <a:buNone/>
              <a:defRPr sz="1760">
                <a:solidFill>
                  <a:schemeClr val="bg2"/>
                </a:solidFill>
              </a:defRPr>
            </a:lvl1pPr>
            <a:lvl2pPr marL="337185" indent="0">
              <a:buNone/>
              <a:defRPr sz="1045"/>
            </a:lvl2pPr>
            <a:lvl3pPr marL="674370" indent="0">
              <a:buNone/>
              <a:defRPr sz="900"/>
            </a:lvl3pPr>
            <a:lvl4pPr marL="1012825" indent="0">
              <a:buNone/>
              <a:defRPr sz="735"/>
            </a:lvl4pPr>
            <a:lvl5pPr marL="1350645" indent="0">
              <a:buNone/>
              <a:defRPr sz="735"/>
            </a:lvl5pPr>
            <a:lvl6pPr marL="1687830" indent="0">
              <a:buNone/>
              <a:defRPr sz="735"/>
            </a:lvl6pPr>
            <a:lvl7pPr marL="2025015" indent="0">
              <a:buNone/>
              <a:defRPr sz="735"/>
            </a:lvl7pPr>
            <a:lvl8pPr marL="2362835" indent="0">
              <a:buNone/>
              <a:defRPr sz="735"/>
            </a:lvl8pPr>
            <a:lvl9pPr marL="2701925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152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4364" y="592505"/>
            <a:ext cx="2314311" cy="5537441"/>
          </a:xfrm>
          <a:solidFill>
            <a:srgbClr val="96B9B5"/>
          </a:solidFill>
        </p:spPr>
        <p:txBody>
          <a:bodyPr vert="eaVert">
            <a:normAutofit/>
          </a:bodyPr>
          <a:lstStyle>
            <a:lvl1pPr>
              <a:defRPr sz="394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561" y="592505"/>
            <a:ext cx="7775737" cy="5537441"/>
          </a:xfrm>
        </p:spPr>
        <p:txBody>
          <a:bodyPr vert="eaVert"/>
          <a:lstStyle>
            <a:lvl1pPr>
              <a:defRPr sz="2375"/>
            </a:lvl1pPr>
            <a:lvl2pPr>
              <a:defRPr sz="1975"/>
            </a:lvl2pPr>
            <a:lvl3pPr>
              <a:defRPr sz="1760"/>
            </a:lvl3pPr>
            <a:lvl4pPr>
              <a:defRPr sz="1760"/>
            </a:lvl4pPr>
            <a:lvl5pPr>
              <a:defRPr sz="1760"/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9403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09861" y="424009"/>
            <a:ext cx="10977512" cy="1058045"/>
          </a:xfrm>
          <a:prstGeom prst="rect">
            <a:avLst/>
          </a:prstGeom>
          <a:solidFill>
            <a:srgbClr val="96B9B5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/>
              <a:t>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861" y="1601189"/>
            <a:ext cx="10977512" cy="452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561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19B86F9E-D520-D14E-8C51-8D4F6ADE1A9C}" type="datetimeFigureOut">
              <a:rPr kumimoji="1" lang="zh-CN" altLang="en-US" smtClean="0"/>
              <a:t>19/1/10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40334" y="6360274"/>
            <a:ext cx="4116566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4298" y="6360274"/>
            <a:ext cx="2744377" cy="365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5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F169643B-1867-7144-B66A-68CCF0A0B31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301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540" kern="1200">
          <a:solidFill>
            <a:schemeClr val="bg1"/>
          </a:solidFill>
          <a:latin typeface="+mn-ea"/>
          <a:ea typeface="+mn-ea"/>
          <a:cs typeface="+mj-cs"/>
          <a:sym typeface="Arial" pitchFamily="34" charset="0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37185" indent="-32512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23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1pPr>
      <a:lvl2pPr marL="733425" indent="-269240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975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2pPr>
      <a:lvl3pPr marL="112585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•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3pPr>
      <a:lvl4pPr marL="157543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–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4pPr>
      <a:lvl5pPr marL="2025015" indent="-210185" algn="l" rtl="0" eaLnBrk="1" fontAlgn="base" hangingPunct="1">
        <a:spcBef>
          <a:spcPts val="95"/>
        </a:spcBef>
        <a:spcAft>
          <a:spcPct val="0"/>
        </a:spcAft>
        <a:buFont typeface="Arial" pitchFamily="34" charset="0"/>
        <a:buChar char="»"/>
        <a:defRPr sz="1760" kern="1200">
          <a:solidFill>
            <a:schemeClr val="tx1"/>
          </a:solidFill>
          <a:latin typeface="+mn-ea"/>
          <a:ea typeface="+mn-ea"/>
          <a:cs typeface="+mn-cs"/>
          <a:sym typeface="Arial" pitchFamily="34" charset="0"/>
        </a:defRPr>
      </a:lvl5pPr>
      <a:lvl6pPr marL="247586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92735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376930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827145" indent="-210185" algn="l" defTabSz="901065" rtl="0" eaLnBrk="1" latinLnBrk="0" hangingPunct="1">
        <a:lnSpc>
          <a:spcPct val="90000"/>
        </a:lnSpc>
        <a:spcBef>
          <a:spcPts val="495"/>
        </a:spcBef>
        <a:buFont typeface="Arial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2pPr>
      <a:lvl3pPr marL="90106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3pPr>
      <a:lvl4pPr marL="135064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4pPr>
      <a:lvl5pPr marL="180149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5pPr>
      <a:lvl6pPr marL="22504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2701925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315214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90" algn="l" defTabSz="901065" rtl="0" eaLnBrk="1" latinLnBrk="0" hangingPunct="1">
        <a:defRPr sz="1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6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37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3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39.emf"/><Relationship Id="rId5" Type="http://schemas.openxmlformats.org/officeDocument/2006/relationships/image" Target="../media/image40.jpeg"/><Relationship Id="rId6" Type="http://schemas.openxmlformats.org/officeDocument/2006/relationships/image" Target="../media/image41.jpe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3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5109C0-8EC6-5B44-875D-3915665178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 smtClean="0">
                <a:latin typeface="+mj-ea"/>
                <a:ea typeface="+mj-ea"/>
              </a:rPr>
              <a:t>设计构成基础</a:t>
            </a:r>
            <a:r>
              <a:rPr kumimoji="1" lang="en-US" altLang="zh-CN" dirty="0" smtClean="0">
                <a:latin typeface="+mj-ea"/>
                <a:ea typeface="+mj-ea"/>
              </a:rPr>
              <a:t>——</a:t>
            </a:r>
            <a:r>
              <a:rPr kumimoji="1" lang="zh-CN" altLang="en-US" dirty="0" smtClean="0">
                <a:latin typeface="+mj-ea"/>
                <a:ea typeface="+mj-ea"/>
              </a:rPr>
              <a:t>面之韵</a:t>
            </a:r>
            <a:endParaRPr kumimoji="1" lang="zh-CN" altLang="en-US" dirty="0">
              <a:latin typeface="+mj-ea"/>
              <a:ea typeface="+mj-ea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EBA5546-69E9-1142-92AE-FF1E980D2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CN" altLang="en-US" dirty="0" smtClean="0"/>
              <a:t>俞</a:t>
            </a:r>
            <a:r>
              <a:rPr kumimoji="1" lang="zh-CHS" altLang="en-US" dirty="0" smtClean="0"/>
              <a:t>敏</a:t>
            </a:r>
            <a:r>
              <a:rPr kumimoji="1" lang="zh-CHS" altLang="en-US" dirty="0"/>
              <a:t>燕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413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>
            <a:extLst>
              <a:ext uri="{FF2B5EF4-FFF2-40B4-BE49-F238E27FC236}">
                <a16:creationId xmlns:a16="http://schemas.microsoft.com/office/drawing/2014/main" xmlns="" id="{6D09BF0C-BEF5-544E-AC75-4A690D47680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111629" y="303254"/>
            <a:ext cx="2722563" cy="651407"/>
          </a:xfrm>
        </p:spPr>
        <p:txBody>
          <a:bodyPr/>
          <a:lstStyle/>
          <a:p>
            <a:pPr marL="457189" indent="-457189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面在设计中的应用</a:t>
            </a:r>
          </a:p>
        </p:txBody>
      </p:sp>
      <p:sp>
        <p:nvSpPr>
          <p:cNvPr id="238595" name="Rectangle 3">
            <a:extLst>
              <a:ext uri="{FF2B5EF4-FFF2-40B4-BE49-F238E27FC236}">
                <a16:creationId xmlns:a16="http://schemas.microsoft.com/office/drawing/2014/main" xmlns="" id="{A5D5A6FE-6499-5349-8B7F-5BB07E89B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9" y="1196975"/>
            <a:ext cx="30972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defRPr kumimoji="1" sz="24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defRPr kumimoji="1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kumimoji="1" sz="16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2">
              <a:lnSpc>
                <a:spcPct val="150000"/>
              </a:lnSpc>
              <a:buFontTx/>
              <a:buNone/>
            </a:pPr>
            <a:r>
              <a:rPr lang="zh-CN" altLang="en-US">
                <a:ea typeface="黑体" panose="02010609060101010101" pitchFamily="49" charset="-122"/>
              </a:rPr>
              <a:t>多种手法的应用</a:t>
            </a:r>
          </a:p>
        </p:txBody>
      </p:sp>
      <p:sp>
        <p:nvSpPr>
          <p:cNvPr id="238596" name="Rectangle 4">
            <a:extLst>
              <a:ext uri="{FF2B5EF4-FFF2-40B4-BE49-F238E27FC236}">
                <a16:creationId xmlns:a16="http://schemas.microsoft.com/office/drawing/2014/main" xmlns="" id="{81184DC0-EBA1-B140-A115-77D8D53FE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2391" y="4076353"/>
            <a:ext cx="4248151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defRPr kumimoji="1" sz="24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defRPr kumimoji="1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kumimoji="1" sz="16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2">
              <a:lnSpc>
                <a:spcPct val="150000"/>
              </a:lnSpc>
              <a:buFontTx/>
              <a:buNone/>
            </a:pPr>
            <a:r>
              <a:rPr lang="zh-CN" altLang="en-US" dirty="0">
                <a:solidFill>
                  <a:schemeClr val="tx1"/>
                </a:solidFill>
                <a:ea typeface="黑体" panose="02010609060101010101" pitchFamily="49" charset="-122"/>
              </a:rPr>
              <a:t>文字或光影等组成的面</a:t>
            </a:r>
          </a:p>
        </p:txBody>
      </p:sp>
      <p:pic>
        <p:nvPicPr>
          <p:cNvPr id="238600" name="Picture 8" descr="平构课件图片056">
            <a:extLst>
              <a:ext uri="{FF2B5EF4-FFF2-40B4-BE49-F238E27FC236}">
                <a16:creationId xmlns:a16="http://schemas.microsoft.com/office/drawing/2014/main" xmlns="" id="{A756144C-C7D4-2F4C-B249-48E055DB9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629" y="1196978"/>
            <a:ext cx="2836485" cy="518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8601" name="Picture 9" descr="平构课件图片054">
            <a:extLst>
              <a:ext uri="{FF2B5EF4-FFF2-40B4-BE49-F238E27FC236}">
                <a16:creationId xmlns:a16="http://schemas.microsoft.com/office/drawing/2014/main" xmlns="" id="{CD243914-C15A-DA4E-95E8-742493EBD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5" y="3441884"/>
            <a:ext cx="3692524" cy="293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8602" name="Picture 10" descr="平构课件图片055">
            <a:extLst>
              <a:ext uri="{FF2B5EF4-FFF2-40B4-BE49-F238E27FC236}">
                <a16:creationId xmlns:a16="http://schemas.microsoft.com/office/drawing/2014/main" xmlns="" id="{0B055A80-82DC-2D42-AFB5-BC77FAFA4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2" y="1231063"/>
            <a:ext cx="3692524" cy="288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097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4" grpId="0" build="p" bldLvl="5" autoUpdateAnimBg="0"/>
      <p:bldP spid="238595" grpId="0" build="p" bldLvl="5" autoUpdateAnimBg="0"/>
      <p:bldP spid="238596" grpId="0" build="p" bldLvl="5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9937" descr="韩秉华1">
            <a:extLst>
              <a:ext uri="{FF2B5EF4-FFF2-40B4-BE49-F238E27FC236}">
                <a16:creationId xmlns:a16="http://schemas.microsoft.com/office/drawing/2014/main" xmlns="" id="{B07C76EB-AF76-3D40-A39C-7A35A5358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703" y="400053"/>
            <a:ext cx="4482436" cy="631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39938" descr="线2">
            <a:extLst>
              <a:ext uri="{FF2B5EF4-FFF2-40B4-BE49-F238E27FC236}">
                <a16:creationId xmlns:a16="http://schemas.microsoft.com/office/drawing/2014/main" xmlns="" id="{5AD5CD70-0204-C648-B893-D63D7F88A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040" y="430216"/>
            <a:ext cx="4378615" cy="621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510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食品">
            <a:extLst>
              <a:ext uri="{FF2B5EF4-FFF2-40B4-BE49-F238E27FC236}">
                <a16:creationId xmlns:a16="http://schemas.microsoft.com/office/drawing/2014/main" xmlns="" id="{DEEA25A6-3004-F047-B8C7-C76157877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5" y="600079"/>
            <a:ext cx="8069871" cy="565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58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41985" descr="2">
            <a:extLst>
              <a:ext uri="{FF2B5EF4-FFF2-40B4-BE49-F238E27FC236}">
                <a16:creationId xmlns:a16="http://schemas.microsoft.com/office/drawing/2014/main" xmlns="" id="{3D9E047B-BC91-814A-B1D7-BA875446E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43" y="227015"/>
            <a:ext cx="4495799" cy="639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932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37889">
            <a:extLst>
              <a:ext uri="{FF2B5EF4-FFF2-40B4-BE49-F238E27FC236}">
                <a16:creationId xmlns:a16="http://schemas.microsoft.com/office/drawing/2014/main" xmlns="" id="{F4E7AC93-F9CB-614E-A34A-7459C4AA0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440" y="1557341"/>
            <a:ext cx="9102655" cy="357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4D4D4D"/>
                </a:solidFill>
                <a:latin typeface="宋体" panose="02010600030101010101" pitchFamily="2" charset="-122"/>
              </a:rPr>
              <a:t>面的构</a:t>
            </a:r>
            <a:r>
              <a:rPr lang="zh-CN" altLang="en-US" sz="2800" dirty="0">
                <a:solidFill>
                  <a:srgbClr val="4D4D4D"/>
                </a:solidFill>
                <a:latin typeface="宋体" panose="02010600030101010101" pitchFamily="2" charset="-122"/>
              </a:rPr>
              <a:t>成：是平面构成中需要掌握的重点</a:t>
            </a:r>
            <a:r>
              <a:rPr lang="zh-CN" altLang="en-US" sz="2800" dirty="0" smtClean="0">
                <a:solidFill>
                  <a:srgbClr val="4D4D4D"/>
                </a:solidFill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rgbClr val="4D4D4D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D4D4D"/>
                </a:solidFill>
                <a:latin typeface="宋体" panose="02010600030101010101" pitchFamily="2" charset="-122"/>
              </a:rPr>
              <a:t>基本形</a:t>
            </a:r>
            <a:r>
              <a:rPr lang="en-US" altLang="zh-CN" sz="2400" dirty="0">
                <a:solidFill>
                  <a:srgbClr val="4D4D4D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rgbClr val="4D4D4D"/>
                </a:solidFill>
                <a:latin typeface="宋体" panose="02010600030101010101" pitchFamily="2" charset="-122"/>
              </a:rPr>
              <a:t>是构成空间图形的基本单位。任意的一段线或一个圆点或是形状都可以是基本形。基本形之间的统一与协调决定了空间图形的整体诸因素的呈现，所以许多设计都是基本形的丰富变化而形成的。</a:t>
            </a:r>
          </a:p>
        </p:txBody>
      </p:sp>
    </p:spTree>
    <p:extLst>
      <p:ext uri="{BB962C8B-B14F-4D97-AF65-F5344CB8AC3E}">
        <p14:creationId xmlns:p14="http://schemas.microsoft.com/office/powerpoint/2010/main" val="4049059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6145"/>
          <p:cNvSpPr txBox="1">
            <a:spLocks noChangeArrowheads="1"/>
          </p:cNvSpPr>
          <p:nvPr/>
        </p:nvSpPr>
        <p:spPr bwMode="auto">
          <a:xfrm>
            <a:off x="1678518" y="1768475"/>
            <a:ext cx="6647974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zh-CN" altLang="en-US" b="1">
                <a:solidFill>
                  <a:srgbClr val="4D4D4D"/>
                </a:solidFill>
              </a:rPr>
              <a:t>请辨别：</a:t>
            </a:r>
          </a:p>
          <a:p>
            <a:pPr>
              <a:lnSpc>
                <a:spcPct val="150000"/>
              </a:lnSpc>
            </a:pPr>
            <a:r>
              <a:rPr kumimoji="0" lang="zh-CN" altLang="en-US" b="1">
                <a:solidFill>
                  <a:srgbClr val="4D4D4D"/>
                </a:solidFill>
              </a:rPr>
              <a:t>下列图片中哪些是具象形态，哪些是抽象形态？</a:t>
            </a:r>
          </a:p>
        </p:txBody>
      </p:sp>
    </p:spTree>
    <p:extLst>
      <p:ext uri="{BB962C8B-B14F-4D97-AF65-F5344CB8AC3E}">
        <p14:creationId xmlns:p14="http://schemas.microsoft.com/office/powerpoint/2010/main" val="3080374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7169" descr="200708192321416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34" y="1844675"/>
            <a:ext cx="4944533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7170" descr="20070818101203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484" y="1484313"/>
            <a:ext cx="4402667" cy="488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408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8196" descr="毕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15517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8197" descr="康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618" y="2492376"/>
            <a:ext cx="5623983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5327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9217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351" y="260351"/>
            <a:ext cx="4491567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9218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1" y="73025"/>
            <a:ext cx="5162551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9219" descr="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733" y="3789363"/>
            <a:ext cx="4684184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矩形 9220"/>
          <p:cNvSpPr>
            <a:spLocks noChangeArrowheads="1"/>
          </p:cNvSpPr>
          <p:nvPr/>
        </p:nvSpPr>
        <p:spPr bwMode="auto">
          <a:xfrm>
            <a:off x="1892301" y="6307903"/>
            <a:ext cx="18133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000">
                <a:solidFill>
                  <a:srgbClr val="333333"/>
                </a:solidFill>
              </a:rPr>
              <a:t>蒙德里安</a:t>
            </a:r>
            <a:r>
              <a:rPr lang="en-US" altLang="zh-CN" sz="2000">
                <a:solidFill>
                  <a:srgbClr val="333333"/>
                </a:solidFill>
                <a:sym typeface="宋体" charset="0"/>
              </a:rPr>
              <a:t>•</a:t>
            </a:r>
            <a:r>
              <a:rPr lang="zh-CN" altLang="en-US" sz="2000">
                <a:solidFill>
                  <a:srgbClr val="333333"/>
                </a:solidFill>
              </a:rPr>
              <a:t>荷兰 </a:t>
            </a:r>
          </a:p>
        </p:txBody>
      </p:sp>
    </p:spTree>
    <p:extLst>
      <p:ext uri="{BB962C8B-B14F-4D97-AF65-F5344CB8AC3E}">
        <p14:creationId xmlns:p14="http://schemas.microsoft.com/office/powerpoint/2010/main" val="1873194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0241" descr="抽象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1" y="-20638"/>
            <a:ext cx="6337300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10242" descr="抽象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467" y="1268413"/>
            <a:ext cx="4284133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10243"/>
          <p:cNvSpPr txBox="1">
            <a:spLocks noChangeArrowheads="1"/>
          </p:cNvSpPr>
          <p:nvPr/>
        </p:nvSpPr>
        <p:spPr bwMode="auto">
          <a:xfrm>
            <a:off x="7825318" y="6021389"/>
            <a:ext cx="18133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kumimoji="0" lang="zh-CN" altLang="en-US" sz="2000">
                <a:solidFill>
                  <a:srgbClr val="333333"/>
                </a:solidFill>
              </a:rPr>
              <a:t>毕加索</a:t>
            </a:r>
            <a:r>
              <a:rPr kumimoji="0" lang="en-US" altLang="zh-CN" sz="2000">
                <a:solidFill>
                  <a:srgbClr val="333333"/>
                </a:solidFill>
                <a:sym typeface="宋体" charset="0"/>
              </a:rPr>
              <a:t>•</a:t>
            </a:r>
            <a:r>
              <a:rPr kumimoji="0" lang="zh-CN" altLang="en-US" sz="2000">
                <a:solidFill>
                  <a:srgbClr val="333333"/>
                </a:solidFill>
              </a:rPr>
              <a:t>西班牙</a:t>
            </a:r>
          </a:p>
        </p:txBody>
      </p:sp>
    </p:spTree>
    <p:extLst>
      <p:ext uri="{BB962C8B-B14F-4D97-AF65-F5344CB8AC3E}">
        <p14:creationId xmlns:p14="http://schemas.microsoft.com/office/powerpoint/2010/main" val="175479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5171541502995_.pic_h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78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2289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1" y="1412875"/>
            <a:ext cx="9791700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21934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3"/>
          <p:cNvSpPr>
            <a:spLocks noChangeArrowheads="1"/>
          </p:cNvSpPr>
          <p:nvPr/>
        </p:nvSpPr>
        <p:spPr bwMode="auto">
          <a:xfrm>
            <a:off x="2366434" y="2142625"/>
            <a:ext cx="5442516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是把客观的自然形变成装饰形</a:t>
            </a: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,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虽然变形的程度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有大有小，但内容是能被人们所识别。</a:t>
            </a:r>
          </a:p>
        </p:txBody>
      </p:sp>
      <p:sp>
        <p:nvSpPr>
          <p:cNvPr id="13315" name="矩形 13314"/>
          <p:cNvSpPr>
            <a:spLocks noChangeArrowheads="1"/>
          </p:cNvSpPr>
          <p:nvPr/>
        </p:nvSpPr>
        <p:spPr bwMode="auto">
          <a:xfrm>
            <a:off x="2387600" y="3655511"/>
            <a:ext cx="5570756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不具客观意义的形象</a:t>
            </a: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,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纯粹以几何观念运用基本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形而创造的形象，但内容是不能被人们所识别。</a:t>
            </a:r>
          </a:p>
        </p:txBody>
      </p:sp>
      <p:sp>
        <p:nvSpPr>
          <p:cNvPr id="23555" name="矩形 13315"/>
          <p:cNvSpPr>
            <a:spLocks noChangeArrowheads="1"/>
          </p:cNvSpPr>
          <p:nvPr/>
        </p:nvSpPr>
        <p:spPr bwMode="auto">
          <a:xfrm>
            <a:off x="2451101" y="1711326"/>
            <a:ext cx="306916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333333"/>
                </a:solidFill>
              </a:rPr>
              <a:t>具象形态</a:t>
            </a:r>
          </a:p>
        </p:txBody>
      </p:sp>
      <p:sp>
        <p:nvSpPr>
          <p:cNvPr id="23556" name="矩形 13316"/>
          <p:cNvSpPr>
            <a:spLocks noChangeArrowheads="1"/>
          </p:cNvSpPr>
          <p:nvPr/>
        </p:nvSpPr>
        <p:spPr bwMode="auto">
          <a:xfrm>
            <a:off x="2446867" y="3295651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333333"/>
                </a:solidFill>
              </a:rPr>
              <a:t>抽象形态</a:t>
            </a:r>
          </a:p>
        </p:txBody>
      </p:sp>
    </p:spTree>
    <p:extLst>
      <p:ext uri="{BB962C8B-B14F-4D97-AF65-F5344CB8AC3E}">
        <p14:creationId xmlns:p14="http://schemas.microsoft.com/office/powerpoint/2010/main" val="2522868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日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34" y="1270000"/>
            <a:ext cx="5143500" cy="5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4338" descr="环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033" y="1270000"/>
            <a:ext cx="5099051" cy="5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48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5361" descr="简洁包装袋15-2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1" y="981076"/>
            <a:ext cx="9842500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2851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385" descr="nowar-2_zBOnmWuxdQt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8" y="981075"/>
            <a:ext cx="5374217" cy="575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6386" descr="歌剧海报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867" y="981075"/>
            <a:ext cx="5088467" cy="575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7607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7409" descr="招贴3反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84" y="1079501"/>
            <a:ext cx="5196416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7410"/>
          <p:cNvSpPr>
            <a:spLocks noChangeArrowheads="1"/>
          </p:cNvSpPr>
          <p:nvPr/>
        </p:nvSpPr>
        <p:spPr bwMode="auto">
          <a:xfrm>
            <a:off x="5903385" y="1109561"/>
            <a:ext cx="4339650" cy="547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indent="11113">
              <a:lnSpc>
                <a:spcPct val="150000"/>
              </a:lnSpc>
            </a:pPr>
            <a:r>
              <a:rPr lang="zh-CN" altLang="en-US" b="1">
                <a:solidFill>
                  <a:srgbClr val="333333"/>
                </a:solidFill>
              </a:rPr>
              <a:t>设计师们越来越趋向采用“抽象与单纯”</a:t>
            </a:r>
          </a:p>
          <a:p>
            <a:pPr indent="11113">
              <a:lnSpc>
                <a:spcPct val="150000"/>
              </a:lnSpc>
            </a:pPr>
            <a:r>
              <a:rPr lang="zh-CN" altLang="en-US" b="1">
                <a:solidFill>
                  <a:srgbClr val="333333"/>
                </a:solidFill>
              </a:rPr>
              <a:t>的造型手法。</a:t>
            </a:r>
          </a:p>
          <a:p>
            <a:pPr indent="11113">
              <a:lnSpc>
                <a:spcPct val="150000"/>
              </a:lnSpc>
            </a:pPr>
            <a:r>
              <a:rPr lang="en-US" altLang="zh-CN">
                <a:solidFill>
                  <a:srgbClr val="333333"/>
                </a:solidFill>
              </a:rPr>
              <a:t>1</a:t>
            </a:r>
            <a:r>
              <a:rPr lang="zh-CN" altLang="en-US">
                <a:solidFill>
                  <a:srgbClr val="333333"/>
                </a:solidFill>
              </a:rPr>
              <a:t>、从视觉效果看：</a:t>
            </a:r>
          </a:p>
          <a:p>
            <a:pPr indent="11113">
              <a:lnSpc>
                <a:spcPct val="150000"/>
              </a:lnSpc>
            </a:pPr>
            <a:r>
              <a:rPr lang="zh-CN" altLang="en-US">
                <a:solidFill>
                  <a:srgbClr val="333333"/>
                </a:solidFill>
              </a:rPr>
              <a:t>单纯形最为醒目更有力度，最易被识别。</a:t>
            </a:r>
          </a:p>
          <a:p>
            <a:pPr indent="11113">
              <a:lnSpc>
                <a:spcPct val="150000"/>
              </a:lnSpc>
            </a:pPr>
            <a:r>
              <a:rPr lang="en-US" altLang="zh-CN">
                <a:solidFill>
                  <a:srgbClr val="333333"/>
                </a:solidFill>
              </a:rPr>
              <a:t>2</a:t>
            </a:r>
            <a:r>
              <a:rPr lang="zh-CN" altLang="en-US">
                <a:solidFill>
                  <a:srgbClr val="333333"/>
                </a:solidFill>
              </a:rPr>
              <a:t>、从记忆规律看：</a:t>
            </a:r>
          </a:p>
          <a:p>
            <a:pPr indent="11113">
              <a:lnSpc>
                <a:spcPct val="150000"/>
              </a:lnSpc>
            </a:pPr>
            <a:r>
              <a:rPr lang="zh-CN" altLang="en-US">
                <a:solidFill>
                  <a:srgbClr val="333333"/>
                </a:solidFill>
              </a:rPr>
              <a:t>越简洁越单纯的图象越容易被记住。</a:t>
            </a:r>
          </a:p>
          <a:p>
            <a:pPr indent="11113">
              <a:lnSpc>
                <a:spcPct val="150000"/>
              </a:lnSpc>
            </a:pPr>
            <a:r>
              <a:rPr lang="zh-CN" altLang="en-US">
                <a:solidFill>
                  <a:srgbClr val="333333"/>
                </a:solidFill>
              </a:rPr>
              <a:t>另外，记忆保持的时间越长，形象就</a:t>
            </a:r>
          </a:p>
          <a:p>
            <a:pPr indent="11113">
              <a:lnSpc>
                <a:spcPct val="150000"/>
              </a:lnSpc>
            </a:pPr>
            <a:r>
              <a:rPr lang="zh-CN" altLang="en-US">
                <a:solidFill>
                  <a:srgbClr val="333333"/>
                </a:solidFill>
              </a:rPr>
              <a:t>越会变得单纯化。</a:t>
            </a:r>
          </a:p>
          <a:p>
            <a:pPr indent="11113">
              <a:lnSpc>
                <a:spcPct val="150000"/>
              </a:lnSpc>
            </a:pPr>
            <a:r>
              <a:rPr lang="en-US" altLang="zh-CN">
                <a:solidFill>
                  <a:srgbClr val="333333"/>
                </a:solidFill>
              </a:rPr>
              <a:t>3</a:t>
            </a:r>
            <a:r>
              <a:rPr lang="zh-CN" altLang="en-US">
                <a:solidFill>
                  <a:srgbClr val="333333"/>
                </a:solidFill>
              </a:rPr>
              <a:t>、从现代生活看：</a:t>
            </a:r>
          </a:p>
          <a:p>
            <a:pPr indent="11113">
              <a:lnSpc>
                <a:spcPct val="150000"/>
              </a:lnSpc>
            </a:pPr>
            <a:r>
              <a:rPr lang="zh-CN" altLang="en-US">
                <a:solidFill>
                  <a:srgbClr val="333333"/>
                </a:solidFill>
              </a:rPr>
              <a:t>人们置身于快节奏高效率的现代 社会中</a:t>
            </a:r>
          </a:p>
          <a:p>
            <a:pPr indent="11113">
              <a:lnSpc>
                <a:spcPct val="150000"/>
              </a:lnSpc>
            </a:pPr>
            <a:r>
              <a:rPr lang="zh-CN" altLang="en-US">
                <a:solidFill>
                  <a:srgbClr val="333333"/>
                </a:solidFill>
              </a:rPr>
              <a:t>更需要一些单纯化的人造物品来调节生</a:t>
            </a:r>
          </a:p>
          <a:p>
            <a:pPr indent="11113">
              <a:lnSpc>
                <a:spcPct val="150000"/>
              </a:lnSpc>
            </a:pPr>
            <a:r>
              <a:rPr lang="zh-CN" altLang="en-US">
                <a:solidFill>
                  <a:srgbClr val="333333"/>
                </a:solidFill>
              </a:rPr>
              <a:t>活平衡心态。</a:t>
            </a:r>
          </a:p>
          <a:p>
            <a:pPr indent="11113">
              <a:lnSpc>
                <a:spcPct val="150000"/>
              </a:lnSpc>
            </a:pPr>
            <a:r>
              <a:rPr lang="zh-CN" altLang="en-US" b="1">
                <a:solidFill>
                  <a:srgbClr val="333333"/>
                </a:solidFill>
              </a:rPr>
              <a:t>抽象艺术的目的就是表现普遍性的东西</a:t>
            </a:r>
          </a:p>
        </p:txBody>
      </p:sp>
    </p:spTree>
    <p:extLst>
      <p:ext uri="{BB962C8B-B14F-4D97-AF65-F5344CB8AC3E}">
        <p14:creationId xmlns:p14="http://schemas.microsoft.com/office/powerpoint/2010/main" val="914054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44033"/>
          <p:cNvSpPr txBox="1">
            <a:spLocks noChangeArrowheads="1"/>
          </p:cNvSpPr>
          <p:nvPr/>
        </p:nvSpPr>
        <p:spPr bwMode="auto">
          <a:xfrm>
            <a:off x="3312585" y="1341439"/>
            <a:ext cx="3272347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kumimoji="0" lang="zh-CN" altLang="en-US" b="1">
                <a:solidFill>
                  <a:srgbClr val="333333"/>
                </a:solidFill>
              </a:rPr>
              <a:t>抽象基本形的设计方法</a:t>
            </a:r>
          </a:p>
        </p:txBody>
      </p:sp>
      <p:sp>
        <p:nvSpPr>
          <p:cNvPr id="29698" name="矩形 44034"/>
          <p:cNvSpPr>
            <a:spLocks noChangeArrowheads="1"/>
          </p:cNvSpPr>
          <p:nvPr/>
        </p:nvSpPr>
        <p:spPr bwMode="auto">
          <a:xfrm>
            <a:off x="4847167" y="2060576"/>
            <a:ext cx="1934541" cy="188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</a:rPr>
              <a:t>1.</a:t>
            </a:r>
            <a:r>
              <a:rPr lang="zh-CN" altLang="en-US" sz="2000" b="1">
                <a:solidFill>
                  <a:srgbClr val="FF0000"/>
                </a:solidFill>
              </a:rPr>
              <a:t>分割法</a:t>
            </a:r>
          </a:p>
          <a:p>
            <a:pPr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</a:rPr>
              <a:t>2.</a:t>
            </a:r>
            <a:r>
              <a:rPr lang="zh-CN" altLang="en-US" sz="2000" b="1">
                <a:solidFill>
                  <a:srgbClr val="FF0000"/>
                </a:solidFill>
              </a:rPr>
              <a:t>组合法</a:t>
            </a:r>
          </a:p>
          <a:p>
            <a:pPr>
              <a:lnSpc>
                <a:spcPct val="200000"/>
              </a:lnSpc>
            </a:pPr>
            <a:r>
              <a:rPr lang="en-US" altLang="zh-CN" sz="2000" b="1">
                <a:solidFill>
                  <a:srgbClr val="FF0000"/>
                </a:solidFill>
              </a:rPr>
              <a:t>3.</a:t>
            </a:r>
            <a:r>
              <a:rPr lang="zh-CN" altLang="en-US" sz="2000" b="1">
                <a:solidFill>
                  <a:srgbClr val="FF0000"/>
                </a:solidFill>
              </a:rPr>
              <a:t>切除与重构法</a:t>
            </a:r>
          </a:p>
        </p:txBody>
      </p:sp>
    </p:spTree>
    <p:extLst>
      <p:ext uri="{BB962C8B-B14F-4D97-AF65-F5344CB8AC3E}">
        <p14:creationId xmlns:p14="http://schemas.microsoft.com/office/powerpoint/2010/main" val="4098896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45057"/>
          <p:cNvSpPr>
            <a:spLocks noChangeArrowheads="1"/>
          </p:cNvSpPr>
          <p:nvPr/>
        </p:nvSpPr>
        <p:spPr bwMode="auto">
          <a:xfrm>
            <a:off x="1490134" y="1164581"/>
            <a:ext cx="14285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rgbClr val="333333"/>
                </a:solidFill>
                <a:latin typeface="宋体" charset="0"/>
              </a:rPr>
              <a:t>2.</a:t>
            </a:r>
            <a:r>
              <a:rPr lang="en-US" sz="2400" b="1">
                <a:solidFill>
                  <a:srgbClr val="333333"/>
                </a:solidFill>
                <a:latin typeface="宋体" charset="0"/>
              </a:rPr>
              <a:t>分割法</a:t>
            </a:r>
            <a:endParaRPr lang="en-US" altLang="zh-CN" sz="2400" b="1">
              <a:solidFill>
                <a:srgbClr val="333333"/>
              </a:solidFill>
              <a:latin typeface="宋体" charset="0"/>
            </a:endParaRPr>
          </a:p>
        </p:txBody>
      </p:sp>
      <p:sp>
        <p:nvSpPr>
          <p:cNvPr id="30722" name="矩形 45058"/>
          <p:cNvSpPr>
            <a:spLocks noChangeArrowheads="1"/>
          </p:cNvSpPr>
          <p:nvPr/>
        </p:nvSpPr>
        <p:spPr bwMode="auto">
          <a:xfrm>
            <a:off x="914400" y="1844675"/>
            <a:ext cx="950171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762000">
              <a:lnSpc>
                <a:spcPct val="150000"/>
              </a:lnSpc>
            </a:pPr>
            <a:r>
              <a:rPr lang="zh-CN" altLang="en-US" sz="2000" b="1">
                <a:solidFill>
                  <a:srgbClr val="333333"/>
                </a:solidFill>
                <a:latin typeface="宋体" charset="0"/>
              </a:rPr>
              <a:t>设计要点：</a:t>
            </a:r>
          </a:p>
          <a:p>
            <a:pPr indent="762000">
              <a:lnSpc>
                <a:spcPct val="15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①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改变线条的方向，横向、竖向、斜向、发射。 </a:t>
            </a:r>
          </a:p>
          <a:p>
            <a:pPr indent="762000">
              <a:lnSpc>
                <a:spcPct val="15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②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改变分割的次数。 </a:t>
            </a:r>
          </a:p>
          <a:p>
            <a:pPr indent="762000">
              <a:lnSpc>
                <a:spcPct val="15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③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改变线条的形状（直线、曲线）。</a:t>
            </a:r>
          </a:p>
          <a:p>
            <a:pPr indent="762000">
              <a:lnSpc>
                <a:spcPct val="15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④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需遵循简洁、明了、大方、易识别的原则。</a:t>
            </a:r>
          </a:p>
        </p:txBody>
      </p:sp>
    </p:spTree>
    <p:extLst>
      <p:ext uri="{BB962C8B-B14F-4D97-AF65-F5344CB8AC3E}">
        <p14:creationId xmlns:p14="http://schemas.microsoft.com/office/powerpoint/2010/main" val="39136813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46081"/>
          <p:cNvSpPr>
            <a:spLocks noChangeArrowheads="1"/>
          </p:cNvSpPr>
          <p:nvPr/>
        </p:nvSpPr>
        <p:spPr bwMode="auto">
          <a:xfrm>
            <a:off x="742951" y="1071534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b="1">
                <a:solidFill>
                  <a:srgbClr val="333333"/>
                </a:solidFill>
                <a:latin typeface="宋体" charset="0"/>
              </a:rPr>
              <a:t>1.</a:t>
            </a:r>
            <a:r>
              <a:rPr lang="zh-CN" altLang="en-US" sz="2000" b="1">
                <a:solidFill>
                  <a:srgbClr val="333333"/>
                </a:solidFill>
                <a:latin typeface="宋体" charset="0"/>
              </a:rPr>
              <a:t>分割法</a:t>
            </a:r>
          </a:p>
        </p:txBody>
      </p:sp>
      <p:sp>
        <p:nvSpPr>
          <p:cNvPr id="31746" name="矩形 46082"/>
          <p:cNvSpPr>
            <a:spLocks noChangeArrowheads="1"/>
          </p:cNvSpPr>
          <p:nvPr/>
        </p:nvSpPr>
        <p:spPr bwMode="auto">
          <a:xfrm>
            <a:off x="1007533" y="2133600"/>
            <a:ext cx="2305051" cy="1511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7" name="矩形 46083"/>
          <p:cNvSpPr>
            <a:spLocks noChangeArrowheads="1"/>
          </p:cNvSpPr>
          <p:nvPr/>
        </p:nvSpPr>
        <p:spPr bwMode="auto">
          <a:xfrm>
            <a:off x="3600452" y="2133600"/>
            <a:ext cx="2305049" cy="1511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8" name="矩形 46084"/>
          <p:cNvSpPr>
            <a:spLocks noChangeArrowheads="1"/>
          </p:cNvSpPr>
          <p:nvPr/>
        </p:nvSpPr>
        <p:spPr bwMode="auto">
          <a:xfrm>
            <a:off x="6193367" y="2133600"/>
            <a:ext cx="2305051" cy="1511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9" name="矩形 46085"/>
          <p:cNvSpPr>
            <a:spLocks noChangeArrowheads="1"/>
          </p:cNvSpPr>
          <p:nvPr/>
        </p:nvSpPr>
        <p:spPr bwMode="auto">
          <a:xfrm>
            <a:off x="8784167" y="2133600"/>
            <a:ext cx="2305051" cy="1511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087" name="直接连接符 46086"/>
          <p:cNvSpPr>
            <a:spLocks noChangeShapeType="1"/>
          </p:cNvSpPr>
          <p:nvPr/>
        </p:nvSpPr>
        <p:spPr bwMode="auto">
          <a:xfrm>
            <a:off x="1007533" y="2781300"/>
            <a:ext cx="2305051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8" name="直接连接符 46087"/>
          <p:cNvSpPr>
            <a:spLocks noChangeShapeType="1"/>
          </p:cNvSpPr>
          <p:nvPr/>
        </p:nvSpPr>
        <p:spPr bwMode="auto">
          <a:xfrm>
            <a:off x="3600451" y="2133600"/>
            <a:ext cx="2302933" cy="1511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9" name="直接连接符 46088"/>
          <p:cNvSpPr>
            <a:spLocks noChangeShapeType="1"/>
          </p:cNvSpPr>
          <p:nvPr/>
        </p:nvSpPr>
        <p:spPr bwMode="auto">
          <a:xfrm>
            <a:off x="6193367" y="2635250"/>
            <a:ext cx="2302933" cy="1009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0" name="直接连接符 46089"/>
          <p:cNvSpPr>
            <a:spLocks noChangeShapeType="1"/>
          </p:cNvSpPr>
          <p:nvPr/>
        </p:nvSpPr>
        <p:spPr bwMode="auto">
          <a:xfrm>
            <a:off x="10513484" y="2133600"/>
            <a:ext cx="0" cy="151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6091" name="对象 46090"/>
          <p:cNvGraphicFramePr>
            <a:graphicFrameLocks noChangeAspect="1"/>
          </p:cNvGraphicFramePr>
          <p:nvPr/>
        </p:nvGraphicFramePr>
        <p:xfrm>
          <a:off x="1102785" y="3860800"/>
          <a:ext cx="3168649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r:id="rId3" imgW="7200900" imgH="7150100" progId="CorelDraw.Graphic.12">
                  <p:embed/>
                </p:oleObj>
              </mc:Choice>
              <mc:Fallback>
                <p:oleObj r:id="rId3" imgW="7200900" imgH="7150100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785" y="3860800"/>
                        <a:ext cx="3168649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2" name="对象 46091"/>
          <p:cNvGraphicFramePr>
            <a:graphicFrameLocks noChangeAspect="1"/>
          </p:cNvGraphicFramePr>
          <p:nvPr/>
        </p:nvGraphicFramePr>
        <p:xfrm>
          <a:off x="4464052" y="3860801"/>
          <a:ext cx="3168649" cy="237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r:id="rId5" imgW="7226300" imgH="7213600" progId="CorelDraw.Graphic.12">
                  <p:embed/>
                </p:oleObj>
              </mc:Choice>
              <mc:Fallback>
                <p:oleObj r:id="rId5" imgW="7226300" imgH="7213600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4052" y="3860801"/>
                        <a:ext cx="3168649" cy="237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3" name="对象 46092"/>
          <p:cNvGraphicFramePr>
            <a:graphicFrameLocks noChangeAspect="1"/>
          </p:cNvGraphicFramePr>
          <p:nvPr/>
        </p:nvGraphicFramePr>
        <p:xfrm>
          <a:off x="7920567" y="3860800"/>
          <a:ext cx="3263900" cy="237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r:id="rId7" imgW="7366000" imgH="7150100" progId="CorelDraw.Graphic.12">
                  <p:embed/>
                </p:oleObj>
              </mc:Choice>
              <mc:Fallback>
                <p:oleObj r:id="rId7" imgW="7366000" imgH="7150100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0567" y="3860800"/>
                        <a:ext cx="3263900" cy="237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7" name="文本框 46093"/>
          <p:cNvSpPr txBox="1">
            <a:spLocks noChangeArrowheads="1"/>
          </p:cNvSpPr>
          <p:nvPr/>
        </p:nvSpPr>
        <p:spPr bwMode="auto">
          <a:xfrm>
            <a:off x="719667" y="1557338"/>
            <a:ext cx="454192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kumimoji="0" lang="zh-CN" altLang="en-US" sz="2000">
                <a:solidFill>
                  <a:srgbClr val="333333"/>
                </a:solidFill>
              </a:rPr>
              <a:t>用于分割的线条：直线、折线、曲线等</a:t>
            </a:r>
          </a:p>
        </p:txBody>
      </p:sp>
    </p:spTree>
    <p:extLst>
      <p:ext uri="{BB962C8B-B14F-4D97-AF65-F5344CB8AC3E}">
        <p14:creationId xmlns:p14="http://schemas.microsoft.com/office/powerpoint/2010/main" val="2233455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 animBg="1"/>
      <p:bldP spid="46088" grpId="0" animBg="1"/>
      <p:bldP spid="46089" grpId="0" animBg="1"/>
      <p:bldP spid="4609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48129"/>
          <p:cNvSpPr>
            <a:spLocks noChangeArrowheads="1"/>
          </p:cNvSpPr>
          <p:nvPr/>
        </p:nvSpPr>
        <p:spPr bwMode="auto">
          <a:xfrm>
            <a:off x="1583267" y="2205039"/>
            <a:ext cx="9313333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>
                <a:solidFill>
                  <a:srgbClr val="333333"/>
                </a:solidFill>
              </a:rPr>
              <a:t>面与面的关系：       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</a:rPr>
              <a:t>⑤</a:t>
            </a:r>
            <a:r>
              <a:rPr lang="zh-CN" altLang="en-US" sz="2000">
                <a:solidFill>
                  <a:srgbClr val="333333"/>
                </a:solidFill>
              </a:rPr>
              <a:t>差叠            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</a:rPr>
              <a:t>⑥</a:t>
            </a:r>
            <a:r>
              <a:rPr lang="zh-CN" altLang="en-US" sz="2000">
                <a:solidFill>
                  <a:srgbClr val="333333"/>
                </a:solidFill>
              </a:rPr>
              <a:t>相融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</a:rPr>
              <a:t>⑦</a:t>
            </a:r>
            <a:r>
              <a:rPr lang="zh-CN" altLang="en-US" sz="2000">
                <a:solidFill>
                  <a:srgbClr val="333333"/>
                </a:solidFill>
              </a:rPr>
              <a:t>减缺          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</a:rPr>
              <a:t>⑧</a:t>
            </a:r>
            <a:r>
              <a:rPr lang="zh-CN" altLang="en-US" sz="2000">
                <a:solidFill>
                  <a:srgbClr val="333333"/>
                </a:solidFill>
              </a:rPr>
              <a:t>重叠</a:t>
            </a:r>
          </a:p>
        </p:txBody>
      </p:sp>
      <p:sp>
        <p:nvSpPr>
          <p:cNvPr id="33794" name="矩形 48130"/>
          <p:cNvSpPr>
            <a:spLocks noChangeArrowheads="1"/>
          </p:cNvSpPr>
          <p:nvPr/>
        </p:nvSpPr>
        <p:spPr bwMode="auto">
          <a:xfrm>
            <a:off x="1386417" y="1843058"/>
            <a:ext cx="52004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b="1">
                <a:solidFill>
                  <a:srgbClr val="333333"/>
                </a:solidFill>
              </a:rPr>
              <a:t>2</a:t>
            </a:r>
            <a:r>
              <a:rPr lang="zh-CN" altLang="en-US" sz="2000" b="1">
                <a:solidFill>
                  <a:srgbClr val="333333"/>
                </a:solidFill>
              </a:rPr>
              <a:t>、组合法（用一种或几种几何形进行组合）</a:t>
            </a:r>
          </a:p>
        </p:txBody>
      </p:sp>
      <p:graphicFrame>
        <p:nvGraphicFramePr>
          <p:cNvPr id="33795" name="对象 48131"/>
          <p:cNvGraphicFramePr>
            <a:graphicFrameLocks noChangeAspect="1"/>
          </p:cNvGraphicFramePr>
          <p:nvPr/>
        </p:nvGraphicFramePr>
        <p:xfrm>
          <a:off x="4032252" y="4364039"/>
          <a:ext cx="2254249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r:id="rId3" imgW="15824200" imgH="9118600" progId="CorelDraw.Graphic.12">
                  <p:embed/>
                </p:oleObj>
              </mc:Choice>
              <mc:Fallback>
                <p:oleObj r:id="rId3" imgW="15824200" imgH="9118600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2" y="4364039"/>
                        <a:ext cx="2254249" cy="974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796" name="图片 48140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701" y="3165475"/>
            <a:ext cx="2112433" cy="95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48141" descr="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567" y="3103563"/>
            <a:ext cx="2156884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椭圆 48142"/>
          <p:cNvSpPr>
            <a:spLocks noChangeArrowheads="1"/>
          </p:cNvSpPr>
          <p:nvPr/>
        </p:nvSpPr>
        <p:spPr bwMode="auto">
          <a:xfrm>
            <a:off x="8113184" y="4473575"/>
            <a:ext cx="1151467" cy="865188"/>
          </a:xfrm>
          <a:prstGeom prst="ellipse">
            <a:avLst/>
          </a:prstGeom>
          <a:solidFill>
            <a:srgbClr val="B2B2B2"/>
          </a:solidFill>
          <a:ln w="9525">
            <a:solidFill>
              <a:srgbClr val="B2B2B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3799" name="图片 48143" descr="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567" y="3117850"/>
            <a:ext cx="2156884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316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271541503047_.pic_h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7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49153"/>
          <p:cNvSpPr>
            <a:spLocks noChangeArrowheads="1"/>
          </p:cNvSpPr>
          <p:nvPr/>
        </p:nvSpPr>
        <p:spPr bwMode="auto">
          <a:xfrm>
            <a:off x="1871133" y="1881189"/>
            <a:ext cx="4895851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rgbClr val="333333"/>
                </a:solidFill>
                <a:latin typeface="宋体" charset="0"/>
              </a:rPr>
              <a:t>面与面的关系：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①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分离           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②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相切            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③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覆叠</a:t>
            </a:r>
          </a:p>
          <a:p>
            <a:pPr>
              <a:lnSpc>
                <a:spcPct val="200000"/>
              </a:lnSpc>
            </a:pPr>
            <a:r>
              <a:rPr lang="en-US" altLang="zh-CN" sz="2000">
                <a:solidFill>
                  <a:srgbClr val="333333"/>
                </a:solidFill>
                <a:latin typeface="宋体" charset="0"/>
              </a:rPr>
              <a:t>④</a:t>
            </a:r>
            <a:r>
              <a:rPr lang="zh-CN" altLang="en-US" sz="2000">
                <a:solidFill>
                  <a:srgbClr val="333333"/>
                </a:solidFill>
                <a:latin typeface="宋体" charset="0"/>
              </a:rPr>
              <a:t>透叠           </a:t>
            </a:r>
          </a:p>
        </p:txBody>
      </p:sp>
      <p:sp>
        <p:nvSpPr>
          <p:cNvPr id="34818" name="矩形 49154"/>
          <p:cNvSpPr>
            <a:spLocks noChangeArrowheads="1"/>
          </p:cNvSpPr>
          <p:nvPr/>
        </p:nvSpPr>
        <p:spPr bwMode="auto">
          <a:xfrm>
            <a:off x="1361018" y="1662083"/>
            <a:ext cx="50577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000" b="1">
                <a:solidFill>
                  <a:srgbClr val="333333"/>
                </a:solidFill>
                <a:latin typeface="宋体" charset="0"/>
              </a:rPr>
              <a:t>2.</a:t>
            </a:r>
            <a:r>
              <a:rPr lang="zh-CN" altLang="en-US" sz="2000" b="1">
                <a:solidFill>
                  <a:srgbClr val="333333"/>
                </a:solidFill>
                <a:latin typeface="宋体" charset="0"/>
              </a:rPr>
              <a:t>组合法（用一种或几种几何形进行组合）</a:t>
            </a:r>
          </a:p>
        </p:txBody>
      </p:sp>
      <p:grpSp>
        <p:nvGrpSpPr>
          <p:cNvPr id="34819" name="组合 49155"/>
          <p:cNvGrpSpPr>
            <a:grpSpLocks/>
          </p:cNvGrpSpPr>
          <p:nvPr/>
        </p:nvGrpSpPr>
        <p:grpSpPr bwMode="auto">
          <a:xfrm>
            <a:off x="3888318" y="2852738"/>
            <a:ext cx="2493433" cy="792162"/>
            <a:chOff x="0" y="0"/>
            <a:chExt cx="2946" cy="1248"/>
          </a:xfrm>
        </p:grpSpPr>
        <p:sp>
          <p:nvSpPr>
            <p:cNvPr id="34827" name="椭圆 49156"/>
            <p:cNvSpPr>
              <a:spLocks noChangeArrowheads="1"/>
            </p:cNvSpPr>
            <p:nvPr/>
          </p:nvSpPr>
          <p:spPr bwMode="auto">
            <a:xfrm>
              <a:off x="0" y="0"/>
              <a:ext cx="1247" cy="1248"/>
            </a:xfrm>
            <a:prstGeom prst="ellipse">
              <a:avLst/>
            </a:prstGeom>
            <a:solidFill>
              <a:srgbClr val="B2B2B2"/>
            </a:solidFill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椭圆 49157"/>
            <p:cNvSpPr>
              <a:spLocks noChangeArrowheads="1"/>
            </p:cNvSpPr>
            <p:nvPr/>
          </p:nvSpPr>
          <p:spPr bwMode="auto">
            <a:xfrm>
              <a:off x="1700" y="0"/>
              <a:ext cx="1247" cy="12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333333"/>
                </a:solidFill>
                <a:latin typeface="宋体" charset="0"/>
              </a:endParaRPr>
            </a:p>
          </p:txBody>
        </p:sp>
      </p:grpSp>
      <p:grpSp>
        <p:nvGrpSpPr>
          <p:cNvPr id="34820" name="组合 49158"/>
          <p:cNvGrpSpPr>
            <a:grpSpLocks/>
          </p:cNvGrpSpPr>
          <p:nvPr/>
        </p:nvGrpSpPr>
        <p:grpSpPr bwMode="auto">
          <a:xfrm>
            <a:off x="4078818" y="4149726"/>
            <a:ext cx="1729316" cy="790575"/>
            <a:chOff x="0" y="0"/>
            <a:chExt cx="2043" cy="1246"/>
          </a:xfrm>
        </p:grpSpPr>
        <p:sp>
          <p:nvSpPr>
            <p:cNvPr id="34825" name="椭圆 49159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B2B2B2"/>
            </a:solidFill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椭圆 49160"/>
            <p:cNvSpPr>
              <a:spLocks noChangeArrowheads="1"/>
            </p:cNvSpPr>
            <p:nvPr/>
          </p:nvSpPr>
          <p:spPr bwMode="auto">
            <a:xfrm>
              <a:off x="795" y="0"/>
              <a:ext cx="1248" cy="1247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333333"/>
                </a:solidFill>
                <a:latin typeface="宋体" charset="0"/>
              </a:endParaRPr>
            </a:p>
          </p:txBody>
        </p:sp>
      </p:grpSp>
      <p:grpSp>
        <p:nvGrpSpPr>
          <p:cNvPr id="34821" name="组合 49169"/>
          <p:cNvGrpSpPr>
            <a:grpSpLocks/>
          </p:cNvGrpSpPr>
          <p:nvPr/>
        </p:nvGrpSpPr>
        <p:grpSpPr bwMode="auto">
          <a:xfrm>
            <a:off x="7056968" y="2852738"/>
            <a:ext cx="2112433" cy="792162"/>
            <a:chOff x="0" y="0"/>
            <a:chExt cx="2495" cy="1248"/>
          </a:xfrm>
        </p:grpSpPr>
        <p:sp>
          <p:nvSpPr>
            <p:cNvPr id="34823" name="椭圆 49170"/>
            <p:cNvSpPr>
              <a:spLocks noChangeArrowheads="1"/>
            </p:cNvSpPr>
            <p:nvPr/>
          </p:nvSpPr>
          <p:spPr bwMode="auto">
            <a:xfrm>
              <a:off x="0" y="0"/>
              <a:ext cx="1247" cy="1248"/>
            </a:xfrm>
            <a:prstGeom prst="ellipse">
              <a:avLst/>
            </a:prstGeom>
            <a:solidFill>
              <a:srgbClr val="B2B2B2"/>
            </a:solidFill>
            <a:ln w="9525">
              <a:solidFill>
                <a:srgbClr val="B2B2B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椭圆 49171"/>
            <p:cNvSpPr>
              <a:spLocks noChangeArrowheads="1"/>
            </p:cNvSpPr>
            <p:nvPr/>
          </p:nvSpPr>
          <p:spPr bwMode="auto">
            <a:xfrm>
              <a:off x="1247" y="0"/>
              <a:ext cx="1248" cy="12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solidFill>
                  <a:srgbClr val="333333"/>
                </a:solidFill>
                <a:latin typeface="宋体" charset="0"/>
              </a:endParaRPr>
            </a:p>
          </p:txBody>
        </p:sp>
      </p:grpSp>
      <p:pic>
        <p:nvPicPr>
          <p:cNvPr id="34822" name="图片 49172" descr="CorelDRAW X4 在 单元教学设计六抽象形设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0">
            <a:off x="7207251" y="4078288"/>
            <a:ext cx="1962149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0104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58369"/>
          <p:cNvSpPr>
            <a:spLocks noChangeArrowheads="1"/>
          </p:cNvSpPr>
          <p:nvPr/>
        </p:nvSpPr>
        <p:spPr bwMode="auto">
          <a:xfrm>
            <a:off x="2063751" y="1410643"/>
            <a:ext cx="22880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>
                <a:solidFill>
                  <a:srgbClr val="333333"/>
                </a:solidFill>
              </a:rPr>
              <a:t>3.</a:t>
            </a:r>
            <a:r>
              <a:rPr lang="zh-CN" altLang="en-US" sz="2400" b="1">
                <a:solidFill>
                  <a:srgbClr val="333333"/>
                </a:solidFill>
              </a:rPr>
              <a:t>切除与重构法</a:t>
            </a:r>
          </a:p>
        </p:txBody>
      </p:sp>
      <p:sp>
        <p:nvSpPr>
          <p:cNvPr id="40962" name="文本框 58370"/>
          <p:cNvSpPr txBox="1">
            <a:spLocks noChangeArrowheads="1"/>
          </p:cNvSpPr>
          <p:nvPr/>
        </p:nvSpPr>
        <p:spPr bwMode="auto">
          <a:xfrm>
            <a:off x="1858433" y="2060576"/>
            <a:ext cx="6337289" cy="145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zh-CN" altLang="en-US" sz="2000">
                <a:solidFill>
                  <a:srgbClr val="333333"/>
                </a:solidFill>
              </a:rPr>
              <a:t>以圆形、方形或三角形为基本形，用线对其进行切割</a:t>
            </a:r>
          </a:p>
          <a:p>
            <a:pPr>
              <a:lnSpc>
                <a:spcPct val="150000"/>
              </a:lnSpc>
            </a:pPr>
            <a:r>
              <a:rPr kumimoji="0" lang="zh-CN" altLang="en-US" sz="2000">
                <a:solidFill>
                  <a:srgbClr val="333333"/>
                </a:solidFill>
              </a:rPr>
              <a:t>将切割出来的点、线和面等元素根据需要进行重构有</a:t>
            </a:r>
          </a:p>
          <a:p>
            <a:pPr>
              <a:lnSpc>
                <a:spcPct val="150000"/>
              </a:lnSpc>
            </a:pPr>
            <a:r>
              <a:rPr kumimoji="0" lang="zh-CN" altLang="en-US" sz="2000">
                <a:solidFill>
                  <a:srgbClr val="333333"/>
                </a:solidFill>
              </a:rPr>
              <a:t>些元素可以舍弃，有些元素可以改变位置和方向的方法</a:t>
            </a:r>
          </a:p>
        </p:txBody>
      </p:sp>
    </p:spTree>
    <p:extLst>
      <p:ext uri="{BB962C8B-B14F-4D97-AF65-F5344CB8AC3E}">
        <p14:creationId xmlns:p14="http://schemas.microsoft.com/office/powerpoint/2010/main" val="37549280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59393"/>
          <p:cNvSpPr>
            <a:spLocks noChangeArrowheads="1"/>
          </p:cNvSpPr>
          <p:nvPr/>
        </p:nvSpPr>
        <p:spPr bwMode="auto">
          <a:xfrm>
            <a:off x="1443567" y="1195359"/>
            <a:ext cx="40318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000">
                <a:solidFill>
                  <a:srgbClr val="333333"/>
                </a:solidFill>
              </a:rPr>
              <a:t>切除与重构法在标志设计中的应用</a:t>
            </a:r>
          </a:p>
        </p:txBody>
      </p:sp>
      <p:pic>
        <p:nvPicPr>
          <p:cNvPr id="41986" name="图片 59394" descr="11539bca38c"/>
          <p:cNvPicPr>
            <a:picLocks noChangeAspect="1" noChangeArrowheads="1"/>
          </p:cNvPicPr>
          <p:nvPr/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r="27563" b="37491"/>
          <a:stretch>
            <a:fillRect/>
          </a:stretch>
        </p:blipFill>
        <p:spPr bwMode="auto">
          <a:xfrm>
            <a:off x="8688918" y="3357564"/>
            <a:ext cx="19177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图片 59395" descr="11539df75e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7" b="20520"/>
          <a:stretch>
            <a:fillRect/>
          </a:stretch>
        </p:blipFill>
        <p:spPr bwMode="auto">
          <a:xfrm>
            <a:off x="8303684" y="1700214"/>
            <a:ext cx="252306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图片 59396" descr="11539ee08e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17" y="1762126"/>
            <a:ext cx="220768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图片 59397" descr="11539ba692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59"/>
          <a:stretch>
            <a:fillRect/>
          </a:stretch>
        </p:blipFill>
        <p:spPr bwMode="auto">
          <a:xfrm>
            <a:off x="1219200" y="1792289"/>
            <a:ext cx="2667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图片 59406" descr="11539d6f7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93"/>
          <a:stretch>
            <a:fillRect/>
          </a:stretch>
        </p:blipFill>
        <p:spPr bwMode="auto">
          <a:xfrm>
            <a:off x="4656667" y="3579813"/>
            <a:ext cx="3467100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图片 59407" descr="11539c6dae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76"/>
          <a:stretch>
            <a:fillRect/>
          </a:stretch>
        </p:blipFill>
        <p:spPr bwMode="auto">
          <a:xfrm>
            <a:off x="986367" y="3794125"/>
            <a:ext cx="323426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6608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63489" descr="P82600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17" y="909638"/>
            <a:ext cx="5154083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图片 63490" descr="P82600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2" y="909638"/>
            <a:ext cx="4728633" cy="568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6782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54090" y="2645324"/>
            <a:ext cx="1740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 smtClean="0"/>
              <a:t>THANKS!</a:t>
            </a:r>
            <a:endParaRPr kumimoji="1"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77492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261541503045_.pic_h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61246" y="829279"/>
            <a:ext cx="6889964" cy="5167473"/>
          </a:xfrm>
          <a:prstGeom prst="rect">
            <a:avLst/>
          </a:prstGeom>
        </p:spPr>
      </p:pic>
      <p:pic>
        <p:nvPicPr>
          <p:cNvPr id="4" name="图片 3" descr="15211541502999_.pic_hd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473" y="740690"/>
            <a:ext cx="7063011" cy="529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78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>
            <a:extLst>
              <a:ext uri="{FF2B5EF4-FFF2-40B4-BE49-F238E27FC236}">
                <a16:creationId xmlns:a16="http://schemas.microsoft.com/office/drawing/2014/main" xmlns="" id="{90649B2D-7D9E-954E-8255-34820A384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019" y="884965"/>
            <a:ext cx="11418510" cy="504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52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4D4D4D"/>
                </a:solidFill>
                <a:latin typeface="+mn-ea"/>
                <a:ea typeface="+mn-ea"/>
              </a:rPr>
              <a:t>1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、概念</a:t>
            </a:r>
            <a:r>
              <a:rPr lang="en-US" altLang="zh-CN" sz="2400" dirty="0">
                <a:solidFill>
                  <a:srgbClr val="4D4D4D"/>
                </a:solidFill>
                <a:latin typeface="+mn-ea"/>
                <a:ea typeface="+mn-ea"/>
              </a:rPr>
              <a:t>——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点的扩大形成了面，密集的点和线形成了面，线的运动轨迹也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    可形 成面，面有长度、宽度、位置和方向而无厚度。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4D4D4D"/>
                </a:solidFill>
                <a:latin typeface="+mn-ea"/>
                <a:ea typeface="+mn-ea"/>
              </a:rPr>
              <a:t>2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、形状丰富多变，分为</a:t>
            </a:r>
            <a:r>
              <a:rPr lang="zh-CN" altLang="en-US" sz="2400" dirty="0">
                <a:solidFill>
                  <a:srgbClr val="FF2F92"/>
                </a:solidFill>
                <a:latin typeface="+mn-ea"/>
                <a:ea typeface="+mn-ea"/>
              </a:rPr>
              <a:t>具象形面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和</a:t>
            </a:r>
            <a:r>
              <a:rPr lang="zh-CN" altLang="en-US" sz="2400" dirty="0">
                <a:solidFill>
                  <a:srgbClr val="FF2F92"/>
                </a:solidFill>
                <a:latin typeface="+mn-ea"/>
                <a:ea typeface="+mn-ea"/>
              </a:rPr>
              <a:t>抽象形面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两大类。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4D4D4D"/>
                </a:solidFill>
                <a:latin typeface="+mn-ea"/>
                <a:ea typeface="+mn-ea"/>
              </a:rPr>
              <a:t>3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、特征：具有相对性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4D4D4D"/>
                </a:solidFill>
                <a:latin typeface="+mn-ea"/>
                <a:ea typeface="+mn-ea"/>
              </a:rPr>
              <a:t>4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、面的表情、作用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      </a:t>
            </a:r>
            <a:r>
              <a:rPr lang="en-US" altLang="zh-CN" sz="2400" dirty="0" smtClean="0">
                <a:solidFill>
                  <a:srgbClr val="4D4D4D"/>
                </a:solidFill>
                <a:latin typeface="+mn-ea"/>
                <a:ea typeface="+mn-ea"/>
              </a:rPr>
              <a:t> </a:t>
            </a:r>
            <a:r>
              <a:rPr lang="zh-CN" altLang="en-US" sz="2400" dirty="0" smtClean="0">
                <a:solidFill>
                  <a:srgbClr val="FF2F92"/>
                </a:solidFill>
                <a:latin typeface="+mn-ea"/>
                <a:ea typeface="+mn-ea"/>
              </a:rPr>
              <a:t>直面</a:t>
            </a:r>
            <a:r>
              <a:rPr lang="en-US" altLang="zh-CN" sz="2400" dirty="0">
                <a:solidFill>
                  <a:srgbClr val="4D4D4D"/>
                </a:solidFill>
                <a:latin typeface="+mn-ea"/>
                <a:ea typeface="+mn-ea"/>
              </a:rPr>
              <a:t>——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稳重、刚毅的男性化特征</a:t>
            </a:r>
            <a:r>
              <a:rPr lang="zh-CN" altLang="en-US" sz="2400" dirty="0" smtClean="0">
                <a:solidFill>
                  <a:srgbClr val="4D4D4D"/>
                </a:solidFill>
                <a:latin typeface="+mn-ea"/>
                <a:ea typeface="+mn-ea"/>
              </a:rPr>
              <a:t>。</a:t>
            </a:r>
            <a:endParaRPr lang="en-US" altLang="zh-CN" sz="2400" dirty="0" smtClean="0">
              <a:solidFill>
                <a:srgbClr val="4D4D4D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4D4D4D"/>
                </a:solidFill>
                <a:latin typeface="+mn-ea"/>
                <a:ea typeface="+mn-ea"/>
              </a:rPr>
              <a:t> </a:t>
            </a:r>
            <a:r>
              <a:rPr lang="en-US" altLang="zh-CN" sz="2400" dirty="0" smtClean="0">
                <a:solidFill>
                  <a:srgbClr val="4D4D4D"/>
                </a:solidFill>
                <a:latin typeface="+mn-ea"/>
                <a:ea typeface="+mn-ea"/>
              </a:rPr>
              <a:t>      </a:t>
            </a:r>
            <a:r>
              <a:rPr lang="zh-CN" altLang="en-US" sz="2400" dirty="0" smtClean="0">
                <a:solidFill>
                  <a:srgbClr val="FF2F92"/>
                </a:solidFill>
                <a:latin typeface="+mn-ea"/>
                <a:ea typeface="+mn-ea"/>
              </a:rPr>
              <a:t>曲面</a:t>
            </a:r>
            <a:r>
              <a:rPr lang="en-US" altLang="zh-CN" sz="2400" dirty="0">
                <a:solidFill>
                  <a:srgbClr val="4D4D4D"/>
                </a:solidFill>
                <a:latin typeface="+mn-ea"/>
                <a:ea typeface="+mn-ea"/>
              </a:rPr>
              <a:t>——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动态、柔和的女性化特征。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4D4D4D"/>
                </a:solidFill>
                <a:latin typeface="+mn-ea"/>
                <a:ea typeface="+mn-ea"/>
              </a:rPr>
              <a:t>       </a:t>
            </a:r>
            <a:r>
              <a:rPr lang="zh-CN" altLang="en-US" sz="2400" dirty="0" smtClean="0">
                <a:solidFill>
                  <a:srgbClr val="FF2F92"/>
                </a:solidFill>
                <a:latin typeface="+mn-ea"/>
                <a:ea typeface="+mn-ea"/>
              </a:rPr>
              <a:t>实面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——对比强烈，平涂或渐变而成。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     </a:t>
            </a:r>
            <a:r>
              <a:rPr lang="en-US" altLang="zh-CN" sz="2400" dirty="0" smtClean="0">
                <a:solidFill>
                  <a:srgbClr val="4D4D4D"/>
                </a:solidFill>
                <a:latin typeface="+mn-ea"/>
                <a:ea typeface="+mn-ea"/>
              </a:rPr>
              <a:t>  </a:t>
            </a:r>
            <a:r>
              <a:rPr lang="zh-CN" altLang="en-US" sz="2400" dirty="0" smtClean="0">
                <a:solidFill>
                  <a:srgbClr val="FF2F92"/>
                </a:solidFill>
                <a:latin typeface="+mn-ea"/>
                <a:ea typeface="+mn-ea"/>
              </a:rPr>
              <a:t>虚面</a:t>
            </a:r>
            <a:r>
              <a:rPr lang="zh-CN" altLang="en-US" sz="2400" dirty="0">
                <a:solidFill>
                  <a:srgbClr val="4D4D4D"/>
                </a:solidFill>
                <a:latin typeface="+mn-ea"/>
                <a:ea typeface="+mn-ea"/>
              </a:rPr>
              <a:t>——对比柔和，可由线组成也可由点组成，相当于素描关系中的灰面。</a:t>
            </a:r>
          </a:p>
        </p:txBody>
      </p:sp>
      <p:sp>
        <p:nvSpPr>
          <p:cNvPr id="2" name="矩形 1"/>
          <p:cNvSpPr/>
          <p:nvPr/>
        </p:nvSpPr>
        <p:spPr>
          <a:xfrm>
            <a:off x="5680502" y="221131"/>
            <a:ext cx="543739" cy="7027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4D4D4D"/>
                </a:solidFill>
                <a:latin typeface="+mn-ea"/>
              </a:rPr>
              <a:t>面</a:t>
            </a:r>
          </a:p>
        </p:txBody>
      </p:sp>
    </p:spTree>
    <p:extLst>
      <p:ext uri="{BB962C8B-B14F-4D97-AF65-F5344CB8AC3E}">
        <p14:creationId xmlns:p14="http://schemas.microsoft.com/office/powerpoint/2010/main" val="1412424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68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68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1026">
            <a:extLst>
              <a:ext uri="{FF2B5EF4-FFF2-40B4-BE49-F238E27FC236}">
                <a16:creationId xmlns:a16="http://schemas.microsoft.com/office/drawing/2014/main" xmlns="" id="{950DEDDE-0580-0648-874F-DEEF2077785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014204" y="1140539"/>
            <a:ext cx="4593852" cy="417591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/>
              <a:t>面  </a:t>
            </a:r>
            <a:r>
              <a:rPr lang="zh-CN" altLang="en-US" sz="2800" dirty="0"/>
              <a:t>                     </a:t>
            </a:r>
            <a:r>
              <a:rPr lang="en-US" altLang="zh-CHS" sz="2400" dirty="0"/>
              <a:t>1</a:t>
            </a:r>
            <a:r>
              <a:rPr lang="zh-CHS" altLang="en-US" sz="2400" dirty="0"/>
              <a:t>、</a:t>
            </a:r>
            <a:r>
              <a:rPr lang="zh-CN" altLang="en-US" sz="2400" dirty="0"/>
              <a:t>面的造型特征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/>
              <a:t>面是线移动的轨迹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/>
              <a:t>从视觉上看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/>
              <a:t>任何点的扩大和聚集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/>
              <a:t>线的宽度增加与围合都形成了面</a:t>
            </a: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/>
              <a:t>其造型特征是视觉上的充实感。</a:t>
            </a:r>
          </a:p>
        </p:txBody>
      </p:sp>
      <p:pic>
        <p:nvPicPr>
          <p:cNvPr id="202759" name="Picture 1031" descr="平构课件图片038">
            <a:extLst>
              <a:ext uri="{FF2B5EF4-FFF2-40B4-BE49-F238E27FC236}">
                <a16:creationId xmlns:a16="http://schemas.microsoft.com/office/drawing/2014/main" xmlns="" id="{5AD9846E-A712-5140-B526-30DE4F2582A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6204" y="244211"/>
            <a:ext cx="4360863" cy="640741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505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2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2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2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2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2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27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4" grpId="0" build="p" bldLvl="5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>
            <a:extLst>
              <a:ext uri="{FF2B5EF4-FFF2-40B4-BE49-F238E27FC236}">
                <a16:creationId xmlns:a16="http://schemas.microsoft.com/office/drawing/2014/main" xmlns="" id="{AACF5411-A776-9A40-9346-E54943B5D8C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027987" y="1751606"/>
            <a:ext cx="4052564" cy="2480911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HS" sz="2400" dirty="0" smtClean="0"/>
              <a:t>2</a:t>
            </a:r>
            <a:r>
              <a:rPr lang="zh-CHS" altLang="en-US" sz="2400" dirty="0"/>
              <a:t>、</a:t>
            </a:r>
            <a:r>
              <a:rPr lang="zh-CN" altLang="en-US" sz="2400" dirty="0"/>
              <a:t>面的分类</a:t>
            </a:r>
          </a:p>
          <a:p>
            <a:pPr marL="838179" lvl="1" indent="-380990">
              <a:lnSpc>
                <a:spcPct val="150000"/>
              </a:lnSpc>
              <a:buNone/>
            </a:pPr>
            <a:r>
              <a:rPr lang="zh-CN" altLang="en-US" sz="2400" dirty="0"/>
              <a:t>面与“形状”的关系密</a:t>
            </a:r>
            <a:endParaRPr lang="en-US" altLang="zh-CN" sz="2400" dirty="0"/>
          </a:p>
          <a:p>
            <a:pPr marL="838179" lvl="1" indent="-380990">
              <a:lnSpc>
                <a:spcPct val="150000"/>
              </a:lnSpc>
              <a:buNone/>
            </a:pPr>
            <a:r>
              <a:rPr lang="zh-CN" altLang="en-US" sz="2400" dirty="0"/>
              <a:t>切，由此可分为</a:t>
            </a:r>
            <a:r>
              <a:rPr lang="zh-CN" altLang="en-US" sz="2400" dirty="0">
                <a:solidFill>
                  <a:srgbClr val="FF2F92"/>
                </a:solidFill>
              </a:rPr>
              <a:t>几何面</a:t>
            </a:r>
            <a:endParaRPr lang="en-US" altLang="zh-CN" sz="2400" dirty="0">
              <a:solidFill>
                <a:srgbClr val="FF2F92"/>
              </a:solidFill>
            </a:endParaRPr>
          </a:p>
          <a:p>
            <a:pPr marL="838179" lvl="1" indent="-380990">
              <a:lnSpc>
                <a:spcPct val="150000"/>
              </a:lnSpc>
              <a:buNone/>
            </a:pPr>
            <a:r>
              <a:rPr lang="zh-CN" altLang="en-US" sz="2400" dirty="0"/>
              <a:t>和</a:t>
            </a:r>
            <a:r>
              <a:rPr lang="zh-CN" altLang="en-US" sz="2400" dirty="0">
                <a:solidFill>
                  <a:srgbClr val="FF2F92"/>
                </a:solidFill>
              </a:rPr>
              <a:t>有机面</a:t>
            </a:r>
            <a:r>
              <a:rPr lang="zh-CN" altLang="en-US" sz="2400" dirty="0"/>
              <a:t>。</a:t>
            </a:r>
          </a:p>
        </p:txBody>
      </p:sp>
      <p:pic>
        <p:nvPicPr>
          <p:cNvPr id="204803" name="Picture 3" descr="平构课件图片037">
            <a:extLst>
              <a:ext uri="{FF2B5EF4-FFF2-40B4-BE49-F238E27FC236}">
                <a16:creationId xmlns:a16="http://schemas.microsoft.com/office/drawing/2014/main" xmlns="" id="{6D736ADE-029F-1B44-AED9-EC4E5AAFF8D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06693" y="0"/>
            <a:ext cx="6185307" cy="6849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9267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 build="p" bldLvl="5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xmlns="" id="{24343A5B-544E-974F-BCC7-8AB25C58297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9953" y="2061082"/>
            <a:ext cx="4195986" cy="169527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 smtClean="0"/>
              <a:t> </a:t>
            </a:r>
            <a:r>
              <a:rPr lang="en-US" altLang="zh-CHS" sz="2400" dirty="0" smtClean="0"/>
              <a:t>3</a:t>
            </a:r>
            <a:r>
              <a:rPr lang="zh-CHS" altLang="en-US" sz="2400" dirty="0"/>
              <a:t>、</a:t>
            </a:r>
            <a:r>
              <a:rPr lang="zh-CN" altLang="en-US" sz="2400" dirty="0"/>
              <a:t>面的分类</a:t>
            </a:r>
          </a:p>
          <a:p>
            <a:pPr marL="838179" lvl="1" indent="-380990">
              <a:lnSpc>
                <a:spcPct val="150000"/>
              </a:lnSpc>
              <a:buNone/>
            </a:pPr>
            <a:r>
              <a:rPr lang="zh-CN" altLang="en-US" sz="2400" dirty="0" smtClean="0"/>
              <a:t>还有通过</a:t>
            </a:r>
            <a:r>
              <a:rPr lang="zh-CN" altLang="en-US" sz="2400" dirty="0"/>
              <a:t>偶然方法（</a:t>
            </a:r>
            <a:r>
              <a:rPr lang="zh-CN" altLang="en-US" sz="2400" dirty="0" smtClean="0"/>
              <a:t>泼溅、撕裂形成的</a:t>
            </a:r>
            <a:r>
              <a:rPr lang="zh-CN" altLang="en-US" sz="2400" dirty="0" smtClean="0">
                <a:solidFill>
                  <a:srgbClr val="FF2F92"/>
                </a:solidFill>
              </a:rPr>
              <a:t>偶发面</a:t>
            </a:r>
            <a:r>
              <a:rPr lang="zh-CN" altLang="en-US" sz="2400" dirty="0"/>
              <a:t>等等。</a:t>
            </a:r>
          </a:p>
        </p:txBody>
      </p:sp>
      <p:pic>
        <p:nvPicPr>
          <p:cNvPr id="205829" name="Picture 5" descr="平构课件图片039">
            <a:extLst>
              <a:ext uri="{FF2B5EF4-FFF2-40B4-BE49-F238E27FC236}">
                <a16:creationId xmlns:a16="http://schemas.microsoft.com/office/drawing/2014/main" xmlns="" id="{8F70254A-A217-E344-BBCC-168F5AD44CB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4091" y="430431"/>
            <a:ext cx="7137910" cy="606374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520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 build="p" bldLvl="5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>
            <a:extLst>
              <a:ext uri="{FF2B5EF4-FFF2-40B4-BE49-F238E27FC236}">
                <a16:creationId xmlns:a16="http://schemas.microsoft.com/office/drawing/2014/main" xmlns="" id="{37AA2427-7D12-824D-8987-94EAAF2E720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757061" y="346182"/>
            <a:ext cx="3132736" cy="846504"/>
          </a:xfrm>
        </p:spPr>
        <p:txBody>
          <a:bodyPr>
            <a:normAutofit/>
          </a:bodyPr>
          <a:lstStyle/>
          <a:p>
            <a:pPr marL="457189" indent="-457189">
              <a:lnSpc>
                <a:spcPct val="150000"/>
              </a:lnSpc>
              <a:buNone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面在设计中的应用</a:t>
            </a:r>
          </a:p>
        </p:txBody>
      </p:sp>
      <p:sp>
        <p:nvSpPr>
          <p:cNvPr id="234500" name="Rectangle 4">
            <a:extLst>
              <a:ext uri="{FF2B5EF4-FFF2-40B4-BE49-F238E27FC236}">
                <a16:creationId xmlns:a16="http://schemas.microsoft.com/office/drawing/2014/main" xmlns="" id="{55BA5F51-D092-F749-8FC3-87DE61ED0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414" y="6018539"/>
            <a:ext cx="4248151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defRPr kumimoji="1" sz="24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defRPr kumimoji="1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kumimoji="1" sz="16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2">
              <a:lnSpc>
                <a:spcPct val="150000"/>
              </a:lnSpc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ea typeface="黑体" panose="02010609060101010101" pitchFamily="49" charset="-122"/>
              </a:rPr>
              <a:t>几何形的面组合</a:t>
            </a:r>
          </a:p>
        </p:txBody>
      </p:sp>
      <p:sp>
        <p:nvSpPr>
          <p:cNvPr id="234501" name="Rectangle 5">
            <a:extLst>
              <a:ext uri="{FF2B5EF4-FFF2-40B4-BE49-F238E27FC236}">
                <a16:creationId xmlns:a16="http://schemas.microsoft.com/office/drawing/2014/main" xmlns="" id="{0A62D6DD-743F-924F-949B-450D3F6093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689" y="5925548"/>
            <a:ext cx="3307650" cy="74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20000"/>
              </a:spcBef>
              <a:defRPr kumimoji="1" sz="24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l">
              <a:spcBef>
                <a:spcPct val="20000"/>
              </a:spcBef>
              <a:buChar char="–"/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l">
              <a:spcBef>
                <a:spcPct val="20000"/>
              </a:spcBef>
              <a:defRPr kumimoji="1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l">
              <a:spcBef>
                <a:spcPct val="20000"/>
              </a:spcBef>
              <a:buChar char="–"/>
              <a:defRPr kumimoji="1" sz="16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l">
              <a:spcBef>
                <a:spcPct val="20000"/>
              </a:spcBef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rgbClr val="FDE2C5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lvl="2">
              <a:lnSpc>
                <a:spcPct val="150000"/>
              </a:lnSpc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ea typeface="黑体" panose="02010609060101010101" pitchFamily="49" charset="-122"/>
              </a:rPr>
              <a:t>有机曲线面</a:t>
            </a:r>
          </a:p>
        </p:txBody>
      </p:sp>
      <p:pic>
        <p:nvPicPr>
          <p:cNvPr id="234504" name="Picture 8" descr="平构课件图片052">
            <a:extLst>
              <a:ext uri="{FF2B5EF4-FFF2-40B4-BE49-F238E27FC236}">
                <a16:creationId xmlns:a16="http://schemas.microsoft.com/office/drawing/2014/main" xmlns="" id="{75F018EC-E597-4243-BB2D-8DB829A28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689" y="1156896"/>
            <a:ext cx="3628927" cy="486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4505" name="Picture 9" descr="平构课件图片049">
            <a:extLst>
              <a:ext uri="{FF2B5EF4-FFF2-40B4-BE49-F238E27FC236}">
                <a16:creationId xmlns:a16="http://schemas.microsoft.com/office/drawing/2014/main" xmlns="" id="{DE545863-9301-3744-9AC6-55EE691C0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701" y="1156896"/>
            <a:ext cx="2784192" cy="486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28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4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4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4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4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8" grpId="0" build="p" bldLvl="5" autoUpdateAnimBg="0"/>
      <p:bldP spid="234500" grpId="0" build="p" bldLvl="5" autoUpdateAnimBg="0"/>
      <p:bldP spid="234501" grpId="0" build="p" bldLvl="5" autoUpdateAnimBg="0"/>
    </p:bldLst>
  </p:timing>
</p:sld>
</file>

<file path=ppt/theme/theme1.xml><?xml version="1.0" encoding="utf-8"?>
<a:theme xmlns:a="http://schemas.openxmlformats.org/drawingml/2006/main" name="立构">
  <a:themeElements>
    <a:clrScheme name="PPT21">
      <a:dk1>
        <a:srgbClr val="000000"/>
      </a:dk1>
      <a:lt1>
        <a:srgbClr val="FFFFFF"/>
      </a:lt1>
      <a:dk2>
        <a:srgbClr val="009999"/>
      </a:dk2>
      <a:lt2>
        <a:srgbClr val="4D4D4D"/>
      </a:lt2>
      <a:accent1>
        <a:srgbClr val="409E9E"/>
      </a:accent1>
      <a:accent2>
        <a:srgbClr val="88D7D4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立构" id="{CBEBC702-7A20-1D40-B292-B4BD2149B600}" vid="{9D06056A-1F5D-4B42-9563-525C6568EC1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立构</Template>
  <TotalTime>1957</TotalTime>
  <Words>456</Words>
  <Application>Microsoft Macintosh PowerPoint</Application>
  <PresentationFormat>自定义</PresentationFormat>
  <Paragraphs>86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立构</vt:lpstr>
      <vt:lpstr>CorelDraw.Graphic.12</vt:lpstr>
      <vt:lpstr>设计构成基础——面之韵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1</cp:lastModifiedBy>
  <cp:revision>124</cp:revision>
  <dcterms:created xsi:type="dcterms:W3CDTF">2017-12-11T06:39:35Z</dcterms:created>
  <dcterms:modified xsi:type="dcterms:W3CDTF">2019-01-10T06:37:37Z</dcterms:modified>
</cp:coreProperties>
</file>