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498" r:id="rId3"/>
    <p:sldId id="507" r:id="rId4"/>
    <p:sldId id="508" r:id="rId5"/>
    <p:sldId id="510" r:id="rId6"/>
    <p:sldId id="514" r:id="rId7"/>
    <p:sldId id="526" r:id="rId8"/>
    <p:sldId id="527" r:id="rId9"/>
    <p:sldId id="528" r:id="rId10"/>
    <p:sldId id="529" r:id="rId11"/>
    <p:sldId id="530" r:id="rId12"/>
    <p:sldId id="531" r:id="rId13"/>
    <p:sldId id="554" r:id="rId14"/>
    <p:sldId id="533" r:id="rId15"/>
    <p:sldId id="534" r:id="rId16"/>
    <p:sldId id="535" r:id="rId17"/>
    <p:sldId id="536" r:id="rId18"/>
    <p:sldId id="537" r:id="rId19"/>
    <p:sldId id="538" r:id="rId20"/>
    <p:sldId id="539" r:id="rId21"/>
    <p:sldId id="540" r:id="rId22"/>
    <p:sldId id="541" r:id="rId23"/>
    <p:sldId id="542" r:id="rId24"/>
    <p:sldId id="543" r:id="rId25"/>
    <p:sldId id="544" r:id="rId26"/>
    <p:sldId id="545" r:id="rId27"/>
    <p:sldId id="505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0393"/>
    <a:srgbClr val="1A0193"/>
    <a:srgbClr val="011893"/>
    <a:srgbClr val="05BBFF"/>
    <a:srgbClr val="FF296D"/>
    <a:srgbClr val="FF2F92"/>
    <a:srgbClr val="FF5D02"/>
    <a:srgbClr val="FF9300"/>
    <a:srgbClr val="FF40FF"/>
    <a:srgbClr val="FF8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685" autoAdjust="0"/>
    <p:restoredTop sz="94687"/>
  </p:normalViewPr>
  <p:slideViewPr>
    <p:cSldViewPr snapToGrid="0" snapToObjects="1">
      <p:cViewPr varScale="1">
        <p:scale>
          <a:sx n="82" d="100"/>
          <a:sy n="82" d="100"/>
        </p:scale>
        <p:origin x="-104" y="-8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E35CFE-8D25-814F-BF32-155AF217B9E3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68DBF-8CA6-F54E-82D5-B628D05A94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4842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908036" y="3432706"/>
            <a:ext cx="6289199" cy="756116"/>
          </a:xfrm>
          <a:noFill/>
        </p:spPr>
        <p:txBody>
          <a:bodyPr lIns="90170" tIns="46990" rIns="90170" bIns="46990"/>
          <a:lstStyle>
            <a:lvl1pPr algn="r">
              <a:defRPr sz="4335">
                <a:ea typeface="宋体" pitchFamily="2" charset="-122"/>
                <a:sym typeface="Arial" pitchFamily="34" charset="0"/>
              </a:defRPr>
            </a:lvl1pPr>
          </a:lstStyle>
          <a:p>
            <a:pPr lvl="0"/>
            <a:r>
              <a:rPr lang="zh-CN" noProof="0" dirty="0">
                <a:sym typeface="Arial" pitchFamily="34" charset="0"/>
              </a:rPr>
              <a:t>编辑标题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908036" y="4187234"/>
            <a:ext cx="6289199" cy="829187"/>
          </a:xfrm>
        </p:spPr>
        <p:txBody>
          <a:bodyPr lIns="90170" tIns="46990" rIns="90170" bIns="46990"/>
          <a:lstStyle>
            <a:lvl1pPr marL="0" indent="0" algn="r">
              <a:spcBef>
                <a:spcPct val="0"/>
              </a:spcBef>
              <a:buFont typeface="Arial" pitchFamily="34" charset="0"/>
              <a:buNone/>
              <a:defRPr sz="2375">
                <a:solidFill>
                  <a:schemeClr val="bg1"/>
                </a:solidFill>
                <a:latin typeface="HelveticaNeueLT Pro 43 LtEx" charset="0"/>
              </a:defRPr>
            </a:lvl1pPr>
          </a:lstStyle>
          <a:p>
            <a:pPr lvl="0"/>
            <a:r>
              <a:rPr lang="zh-CN" altLang="en-US" noProof="0">
                <a:sym typeface="Arial" pitchFamily="34" charset="0"/>
              </a:rPr>
              <a:t>单击此处编辑母版副标题样式</a:t>
            </a:r>
            <a:endParaRPr lang="zh-CN" noProof="0">
              <a:sym typeface="Arial" pitchFamily="34" charset="0"/>
            </a:endParaRP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6291317" y="4187234"/>
            <a:ext cx="5905917" cy="1589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295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8860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960" y="408928"/>
            <a:ext cx="10521315" cy="5813987"/>
          </a:xfrm>
        </p:spPr>
        <p:txBody>
          <a:bodyPr/>
          <a:lstStyle>
            <a:lvl1pPr>
              <a:defRPr sz="2375"/>
            </a:lvl1pPr>
            <a:lvl2pPr>
              <a:defRPr sz="1975"/>
            </a:lvl2pPr>
            <a:lvl3pPr>
              <a:defRPr sz="1760"/>
            </a:lvl3pPr>
            <a:lvl4pPr>
              <a:defRPr sz="1760"/>
            </a:lvl4pPr>
            <a:lvl5pPr>
              <a:defRPr sz="176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9653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未标题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" y="594093"/>
            <a:ext cx="3311888" cy="657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" y="594368"/>
            <a:ext cx="2924454" cy="659207"/>
          </a:xfrm>
          <a:noFill/>
        </p:spPr>
        <p:txBody>
          <a:bodyPr>
            <a:normAutofit/>
          </a:bodyPr>
          <a:lstStyle>
            <a:lvl1pPr>
              <a:defRPr sz="237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81565" y="2247787"/>
            <a:ext cx="8931833" cy="3894002"/>
          </a:xfrm>
        </p:spPr>
        <p:txBody>
          <a:bodyPr>
            <a:normAutofit/>
          </a:bodyPr>
          <a:lstStyle>
            <a:lvl1pPr marL="0" indent="0">
              <a:buNone/>
              <a:defRPr sz="2375">
                <a:solidFill>
                  <a:schemeClr val="bg2"/>
                </a:solidFill>
              </a:defRPr>
            </a:lvl1pPr>
            <a:lvl2pPr marL="449580" indent="0">
              <a:buNone/>
              <a:defRPr sz="1975">
                <a:solidFill>
                  <a:schemeClr val="bg2"/>
                </a:solidFill>
              </a:defRPr>
            </a:lvl2pPr>
            <a:lvl3pPr marL="901065" indent="0">
              <a:buNone/>
              <a:defRPr sz="1760">
                <a:solidFill>
                  <a:schemeClr val="bg2"/>
                </a:solidFill>
              </a:defRPr>
            </a:lvl3pPr>
            <a:lvl4pPr marL="1350645" indent="0">
              <a:buNone/>
              <a:defRPr sz="1760">
                <a:solidFill>
                  <a:schemeClr val="bg2"/>
                </a:solidFill>
              </a:defRPr>
            </a:lvl4pPr>
            <a:lvl5pPr marL="1801495" indent="0">
              <a:buNone/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92196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2207" y="2387835"/>
            <a:ext cx="10520115" cy="2177457"/>
          </a:xfrm>
          <a:noFill/>
        </p:spPr>
        <p:txBody>
          <a:bodyPr anchor="b"/>
          <a:lstStyle>
            <a:lvl1pPr>
              <a:defRPr sz="5915"/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207" y="4592298"/>
            <a:ext cx="10520115" cy="1165285"/>
          </a:xfrm>
        </p:spPr>
        <p:txBody>
          <a:bodyPr/>
          <a:lstStyle>
            <a:lvl1pPr marL="0" indent="0">
              <a:buNone/>
              <a:defRPr sz="2375"/>
            </a:lvl1pPr>
            <a:lvl2pPr marL="449580" indent="0">
              <a:buNone/>
              <a:defRPr sz="1975"/>
            </a:lvl2pPr>
            <a:lvl3pPr marL="901065" indent="0">
              <a:buNone/>
              <a:defRPr sz="1760"/>
            </a:lvl3pPr>
            <a:lvl4pPr marL="1350645" indent="0">
              <a:buNone/>
              <a:defRPr sz="1570"/>
            </a:lvl4pPr>
            <a:lvl5pPr marL="1801495" indent="0">
              <a:buNone/>
              <a:defRPr sz="1570"/>
            </a:lvl5pPr>
            <a:lvl6pPr marL="2250440" indent="0">
              <a:buNone/>
              <a:defRPr sz="1570"/>
            </a:lvl6pPr>
            <a:lvl7pPr marL="2701925" indent="0">
              <a:buNone/>
              <a:defRPr sz="1570"/>
            </a:lvl7pPr>
            <a:lvl8pPr marL="3152140" indent="0">
              <a:buNone/>
              <a:defRPr sz="1570"/>
            </a:lvl8pPr>
            <a:lvl9pPr marL="3602990" indent="0">
              <a:buNone/>
              <a:defRPr sz="157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7223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862" y="1601189"/>
            <a:ext cx="5387113" cy="4528757"/>
          </a:xfrm>
        </p:spPr>
        <p:txBody>
          <a:bodyPr/>
          <a:lstStyle>
            <a:lvl1pPr>
              <a:defRPr sz="2375">
                <a:solidFill>
                  <a:schemeClr val="bg2"/>
                </a:solidFill>
              </a:defRPr>
            </a:lvl1pPr>
            <a:lvl2pPr>
              <a:defRPr sz="1975">
                <a:solidFill>
                  <a:schemeClr val="bg2"/>
                </a:solidFill>
              </a:defRPr>
            </a:lvl2pPr>
            <a:lvl3pPr>
              <a:defRPr sz="1760">
                <a:solidFill>
                  <a:schemeClr val="bg2"/>
                </a:solidFill>
              </a:defRPr>
            </a:lvl3pPr>
            <a:lvl4pPr>
              <a:defRPr sz="1760">
                <a:solidFill>
                  <a:schemeClr val="bg2"/>
                </a:solidFill>
              </a:defRPr>
            </a:lvl4pPr>
            <a:lvl5pPr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0261" y="1601189"/>
            <a:ext cx="5387113" cy="4528757"/>
          </a:xfrm>
        </p:spPr>
        <p:txBody>
          <a:bodyPr/>
          <a:lstStyle>
            <a:lvl1pPr>
              <a:defRPr sz="2375">
                <a:solidFill>
                  <a:schemeClr val="bg2"/>
                </a:solidFill>
              </a:defRPr>
            </a:lvl1pPr>
            <a:lvl2pPr>
              <a:defRPr sz="1975">
                <a:solidFill>
                  <a:schemeClr val="bg2"/>
                </a:solidFill>
              </a:defRPr>
            </a:lvl2pPr>
            <a:lvl3pPr>
              <a:defRPr sz="1760">
                <a:solidFill>
                  <a:schemeClr val="bg2"/>
                </a:solidFill>
              </a:defRPr>
            </a:lvl3pPr>
            <a:lvl4pPr>
              <a:defRPr sz="1760">
                <a:solidFill>
                  <a:schemeClr val="bg2"/>
                </a:solidFill>
              </a:defRPr>
            </a:lvl4pPr>
            <a:lvl5pPr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609861" y="365352"/>
            <a:ext cx="10977512" cy="1074045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0509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677" y="365351"/>
            <a:ext cx="10520115" cy="1196784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677" y="1682201"/>
            <a:ext cx="5160532" cy="824421"/>
          </a:xfrm>
        </p:spPr>
        <p:txBody>
          <a:bodyPr anchor="b"/>
          <a:lstStyle>
            <a:lvl1pPr marL="0" indent="0">
              <a:buNone/>
              <a:defRPr sz="2375" b="1">
                <a:solidFill>
                  <a:schemeClr val="bg2"/>
                </a:solidFill>
              </a:defRPr>
            </a:lvl1pPr>
            <a:lvl2pPr marL="449580" indent="0">
              <a:buNone/>
              <a:defRPr sz="1975" b="1"/>
            </a:lvl2pPr>
            <a:lvl3pPr marL="901065" indent="0">
              <a:buNone/>
              <a:defRPr sz="1760" b="1"/>
            </a:lvl3pPr>
            <a:lvl4pPr marL="1350645" indent="0">
              <a:buNone/>
              <a:defRPr sz="1570" b="1"/>
            </a:lvl4pPr>
            <a:lvl5pPr marL="1801495" indent="0">
              <a:buNone/>
              <a:defRPr sz="1570" b="1"/>
            </a:lvl5pPr>
            <a:lvl6pPr marL="2250440" indent="0">
              <a:buNone/>
              <a:defRPr sz="1570" b="1"/>
            </a:lvl6pPr>
            <a:lvl7pPr marL="2701925" indent="0">
              <a:buNone/>
              <a:defRPr sz="1570" b="1"/>
            </a:lvl7pPr>
            <a:lvl8pPr marL="3152140" indent="0">
              <a:buNone/>
              <a:defRPr sz="1570" b="1"/>
            </a:lvl8pPr>
            <a:lvl9pPr marL="3602990" indent="0">
              <a:buNone/>
              <a:defRPr sz="157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677" y="2506622"/>
            <a:ext cx="5160532" cy="368686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4852" y="1682201"/>
            <a:ext cx="5185942" cy="824421"/>
          </a:xfrm>
        </p:spPr>
        <p:txBody>
          <a:bodyPr anchor="b"/>
          <a:lstStyle>
            <a:lvl1pPr marL="0" indent="0">
              <a:buNone/>
              <a:defRPr sz="2375" b="1">
                <a:solidFill>
                  <a:schemeClr val="bg2"/>
                </a:solidFill>
              </a:defRPr>
            </a:lvl1pPr>
            <a:lvl2pPr marL="449580" indent="0">
              <a:buNone/>
              <a:defRPr sz="1975" b="1"/>
            </a:lvl2pPr>
            <a:lvl3pPr marL="901065" indent="0">
              <a:buNone/>
              <a:defRPr sz="1760" b="1"/>
            </a:lvl3pPr>
            <a:lvl4pPr marL="1350645" indent="0">
              <a:buNone/>
              <a:defRPr sz="1570" b="1"/>
            </a:lvl4pPr>
            <a:lvl5pPr marL="1801495" indent="0">
              <a:buNone/>
              <a:defRPr sz="1570" b="1"/>
            </a:lvl5pPr>
            <a:lvl6pPr marL="2250440" indent="0">
              <a:buNone/>
              <a:defRPr sz="1570" b="1"/>
            </a:lvl6pPr>
            <a:lvl7pPr marL="2701925" indent="0">
              <a:buNone/>
              <a:defRPr sz="1570" b="1"/>
            </a:lvl7pPr>
            <a:lvl8pPr marL="3152140" indent="0">
              <a:buNone/>
              <a:defRPr sz="1570" b="1"/>
            </a:lvl8pPr>
            <a:lvl9pPr marL="3602990" indent="0">
              <a:buNone/>
              <a:defRPr sz="157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4852" y="2506622"/>
            <a:ext cx="5185942" cy="368686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1063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/>
          <p:nvPr/>
        </p:nvSpPr>
        <p:spPr bwMode="auto">
          <a:xfrm>
            <a:off x="5039385" y="3025218"/>
            <a:ext cx="2593113" cy="716842"/>
          </a:xfrm>
          <a:prstGeom prst="rect">
            <a:avLst/>
          </a:prstGeom>
          <a:solidFill>
            <a:srgbClr val="409EA8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6666" tIns="58330" rIns="116666" bIns="58330" numCol="1" anchor="ctr" anchorCtr="0" compatLnSpc="1">
            <a:norm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+mj-cs"/>
                <a:sym typeface="Arial" pitchFamily="34" charset="0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buFontTx/>
            </a:pPr>
            <a:endParaRPr lang="zh-CN" altLang="en-US" sz="3055" dirty="0"/>
          </a:p>
        </p:txBody>
      </p:sp>
      <p:sp>
        <p:nvSpPr>
          <p:cNvPr id="7" name="空心弧 50" descr="#wm#_21_23_*Z"/>
          <p:cNvSpPr/>
          <p:nvPr/>
        </p:nvSpPr>
        <p:spPr bwMode="auto">
          <a:xfrm rot="3000000" flipH="1" flipV="1">
            <a:off x="4553609" y="2732339"/>
            <a:ext cx="959738" cy="1321311"/>
          </a:xfrm>
          <a:custGeom>
            <a:avLst/>
            <a:gdLst>
              <a:gd name="T0" fmla="*/ 3589 w 581025"/>
              <a:gd name="T1" fmla="*/ 244986 h 581025"/>
              <a:gd name="T2" fmla="*/ 280639 w 581025"/>
              <a:gd name="T3" fmla="*/ 168 h 581025"/>
              <a:gd name="T4" fmla="*/ 573680 w 581025"/>
              <a:gd name="T5" fmla="*/ 225600 h 581025"/>
              <a:gd name="T6" fmla="*/ 408096 w 581025"/>
              <a:gd name="T7" fmla="*/ 556167 h 581025"/>
              <a:gd name="T8" fmla="*/ 408096 w 581025"/>
              <a:gd name="T9" fmla="*/ 556166 h 581025"/>
              <a:gd name="T10" fmla="*/ 573680 w 581025"/>
              <a:gd name="T11" fmla="*/ 225599 h 581025"/>
              <a:gd name="T12" fmla="*/ 280639 w 581025"/>
              <a:gd name="T13" fmla="*/ 167 h 581025"/>
              <a:gd name="T14" fmla="*/ 3589 w 581025"/>
              <a:gd name="T15" fmla="*/ 244985 h 581025"/>
              <a:gd name="T16" fmla="*/ 3589 w 581025"/>
              <a:gd name="T17" fmla="*/ 244986 h 58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025" h="581025">
                <a:moveTo>
                  <a:pt x="3589" y="244986"/>
                </a:moveTo>
                <a:cubicBezTo>
                  <a:pt x="25394" y="107563"/>
                  <a:pt x="141577" y="4897"/>
                  <a:pt x="280639" y="168"/>
                </a:cubicBezTo>
                <a:cubicBezTo>
                  <a:pt x="419701" y="-4561"/>
                  <a:pt x="542590" y="89975"/>
                  <a:pt x="573680" y="225600"/>
                </a:cubicBezTo>
                <a:cubicBezTo>
                  <a:pt x="604771" y="361224"/>
                  <a:pt x="535332" y="499850"/>
                  <a:pt x="408096" y="556167"/>
                </a:cubicBezTo>
                <a:lnTo>
                  <a:pt x="408096" y="556166"/>
                </a:lnTo>
                <a:cubicBezTo>
                  <a:pt x="535332" y="499849"/>
                  <a:pt x="604771" y="361223"/>
                  <a:pt x="573680" y="225599"/>
                </a:cubicBezTo>
                <a:cubicBezTo>
                  <a:pt x="542589" y="89975"/>
                  <a:pt x="419701" y="-4562"/>
                  <a:pt x="280639" y="167"/>
                </a:cubicBezTo>
                <a:cubicBezTo>
                  <a:pt x="141577" y="4896"/>
                  <a:pt x="25394" y="107562"/>
                  <a:pt x="3589" y="244985"/>
                </a:cubicBezTo>
                <a:lnTo>
                  <a:pt x="3589" y="244986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chemeClr val="hlink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295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39383" y="3025218"/>
            <a:ext cx="2593114" cy="716842"/>
          </a:xfrm>
        </p:spPr>
        <p:txBody>
          <a:bodyPr>
            <a:normAutofit/>
          </a:bodyPr>
          <a:lstStyle>
            <a:lvl1pPr algn="ctr">
              <a:defRPr sz="237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9570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71425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561" y="6511144"/>
            <a:ext cx="2744377" cy="214481"/>
          </a:xfrm>
        </p:spPr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40334" y="6511144"/>
            <a:ext cx="4116566" cy="214481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4298" y="6511144"/>
            <a:ext cx="2744377" cy="214481"/>
          </a:xfrm>
        </p:spPr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 hasCustomPrompt="1"/>
          </p:nvPr>
        </p:nvSpPr>
        <p:spPr>
          <a:xfrm>
            <a:off x="840148" y="457482"/>
            <a:ext cx="10516514" cy="774478"/>
          </a:xfrm>
          <a:solidFill>
            <a:srgbClr val="96B9B5"/>
          </a:solidFill>
        </p:spPr>
        <p:txBody>
          <a:bodyPr anchor="b" anchorCtr="0">
            <a:normAutofit/>
          </a:bodyPr>
          <a:lstStyle>
            <a:lvl1pPr>
              <a:defRPr sz="315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" name="图片占位符 2"/>
          <p:cNvSpPr>
            <a:spLocks noGrp="1"/>
          </p:cNvSpPr>
          <p:nvPr>
            <p:ph type="pic" idx="1"/>
          </p:nvPr>
        </p:nvSpPr>
        <p:spPr>
          <a:xfrm>
            <a:off x="840360" y="1369270"/>
            <a:ext cx="10516514" cy="4283042"/>
          </a:xfrm>
        </p:spPr>
        <p:txBody>
          <a:bodyPr/>
          <a:lstStyle>
            <a:lvl1pPr marL="0" indent="0">
              <a:buNone/>
              <a:defRPr sz="2375"/>
            </a:lvl1pPr>
            <a:lvl2pPr marL="337185" indent="0">
              <a:buNone/>
              <a:defRPr sz="2065"/>
            </a:lvl2pPr>
            <a:lvl3pPr marL="674370" indent="0">
              <a:buNone/>
              <a:defRPr sz="1760"/>
            </a:lvl3pPr>
            <a:lvl4pPr marL="1012825" indent="0">
              <a:buNone/>
              <a:defRPr sz="1480"/>
            </a:lvl4pPr>
            <a:lvl5pPr marL="1350645" indent="0">
              <a:buNone/>
              <a:defRPr sz="1480"/>
            </a:lvl5pPr>
            <a:lvl6pPr marL="1687830" indent="0">
              <a:buNone/>
              <a:defRPr sz="1480"/>
            </a:lvl6pPr>
            <a:lvl7pPr marL="2025015" indent="0">
              <a:buNone/>
              <a:defRPr sz="1480"/>
            </a:lvl7pPr>
            <a:lvl8pPr marL="2362835" indent="0">
              <a:buNone/>
              <a:defRPr sz="1480"/>
            </a:lvl8pPr>
            <a:lvl9pPr marL="2701925" indent="0">
              <a:buNone/>
              <a:defRPr sz="148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11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60" y="5743945"/>
            <a:ext cx="10516514" cy="597969"/>
          </a:xfrm>
        </p:spPr>
        <p:txBody>
          <a:bodyPr>
            <a:normAutofit/>
          </a:bodyPr>
          <a:lstStyle>
            <a:lvl1pPr marL="0" indent="0">
              <a:buNone/>
              <a:defRPr sz="1760">
                <a:solidFill>
                  <a:schemeClr val="bg2"/>
                </a:solidFill>
              </a:defRPr>
            </a:lvl1pPr>
            <a:lvl2pPr marL="337185" indent="0">
              <a:buNone/>
              <a:defRPr sz="1045"/>
            </a:lvl2pPr>
            <a:lvl3pPr marL="674370" indent="0">
              <a:buNone/>
              <a:defRPr sz="900"/>
            </a:lvl3pPr>
            <a:lvl4pPr marL="1012825" indent="0">
              <a:buNone/>
              <a:defRPr sz="735"/>
            </a:lvl4pPr>
            <a:lvl5pPr marL="1350645" indent="0">
              <a:buNone/>
              <a:defRPr sz="735"/>
            </a:lvl5pPr>
            <a:lvl6pPr marL="1687830" indent="0">
              <a:buNone/>
              <a:defRPr sz="735"/>
            </a:lvl6pPr>
            <a:lvl7pPr marL="2025015" indent="0">
              <a:buNone/>
              <a:defRPr sz="735"/>
            </a:lvl7pPr>
            <a:lvl8pPr marL="2362835" indent="0">
              <a:buNone/>
              <a:defRPr sz="735"/>
            </a:lvl8pPr>
            <a:lvl9pPr marL="2701925" indent="0">
              <a:buNone/>
              <a:defRPr sz="73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01525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4364" y="592505"/>
            <a:ext cx="2314311" cy="5537441"/>
          </a:xfrm>
          <a:solidFill>
            <a:srgbClr val="96B9B5"/>
          </a:solidFill>
        </p:spPr>
        <p:txBody>
          <a:bodyPr vert="eaVert">
            <a:normAutofit/>
          </a:bodyPr>
          <a:lstStyle>
            <a:lvl1pPr>
              <a:defRPr sz="394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561" y="592505"/>
            <a:ext cx="7775737" cy="5537441"/>
          </a:xfrm>
        </p:spPr>
        <p:txBody>
          <a:bodyPr vert="eaVert"/>
          <a:lstStyle>
            <a:lvl1pPr>
              <a:defRPr sz="2375"/>
            </a:lvl1pPr>
            <a:lvl2pPr>
              <a:defRPr sz="1975"/>
            </a:lvl2pPr>
            <a:lvl3pPr>
              <a:defRPr sz="1760"/>
            </a:lvl3pPr>
            <a:lvl4pPr>
              <a:defRPr sz="1760"/>
            </a:lvl4pPr>
            <a:lvl5pPr>
              <a:defRPr sz="176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94032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9861" y="424009"/>
            <a:ext cx="10977512" cy="1058045"/>
          </a:xfrm>
          <a:prstGeom prst="rect">
            <a:avLst/>
          </a:prstGeom>
          <a:solidFill>
            <a:srgbClr val="96B9B5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/>
              <a:t>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861" y="1601189"/>
            <a:ext cx="10977512" cy="4528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561" y="6360274"/>
            <a:ext cx="2744377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40334" y="6360274"/>
            <a:ext cx="4116566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4298" y="6360274"/>
            <a:ext cx="2744377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3011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540" kern="1200">
          <a:solidFill>
            <a:schemeClr val="bg1"/>
          </a:solidFill>
          <a:latin typeface="+mn-ea"/>
          <a:ea typeface="+mn-ea"/>
          <a:cs typeface="+mj-cs"/>
          <a:sym typeface="Arial" pitchFamily="34" charset="0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9pPr>
    </p:titleStyle>
    <p:bodyStyle>
      <a:lvl1pPr marL="337185" indent="-325120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•"/>
        <a:defRPr sz="2375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1pPr>
      <a:lvl2pPr marL="733425" indent="-269240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–"/>
        <a:defRPr sz="1975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2pPr>
      <a:lvl3pPr marL="112585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•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3pPr>
      <a:lvl4pPr marL="157543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–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4pPr>
      <a:lvl5pPr marL="202501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»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5pPr>
      <a:lvl6pPr marL="2475865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6pPr>
      <a:lvl7pPr marL="2927350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7pPr>
      <a:lvl8pPr marL="3376930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8pPr>
      <a:lvl9pPr marL="3827145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1pPr>
      <a:lvl2pPr marL="44958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2pPr>
      <a:lvl3pPr marL="90106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3pPr>
      <a:lvl4pPr marL="135064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4pPr>
      <a:lvl5pPr marL="180149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5pPr>
      <a:lvl6pPr marL="225044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6pPr>
      <a:lvl7pPr marL="270192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7pPr>
      <a:lvl8pPr marL="315214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8pPr>
      <a:lvl9pPr marL="360299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3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3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5109C0-8EC6-5B44-875D-3915665178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40296" y="3432706"/>
            <a:ext cx="7303400" cy="756116"/>
          </a:xfrm>
        </p:spPr>
        <p:txBody>
          <a:bodyPr>
            <a:normAutofit fontScale="90000"/>
          </a:bodyPr>
          <a:lstStyle/>
          <a:p>
            <a:r>
              <a:rPr kumimoji="1" lang="zh-CN" altLang="en-US" dirty="0" smtClean="0">
                <a:latin typeface="+mj-ea"/>
                <a:ea typeface="+mj-ea"/>
              </a:rPr>
              <a:t>设计构成基础</a:t>
            </a:r>
            <a:r>
              <a:rPr kumimoji="1" lang="en-US" altLang="zh-CN" dirty="0" smtClean="0">
                <a:latin typeface="+mj-ea"/>
                <a:ea typeface="+mj-ea"/>
              </a:rPr>
              <a:t>——</a:t>
            </a:r>
            <a:r>
              <a:rPr kumimoji="1" lang="zh-CN" altLang="en-US" dirty="0" smtClean="0">
                <a:latin typeface="+mj-ea"/>
                <a:ea typeface="+mj-ea"/>
              </a:rPr>
              <a:t>色彩基本知识</a:t>
            </a:r>
            <a:endParaRPr kumimoji="1" lang="zh-CN" altLang="en-US" dirty="0">
              <a:latin typeface="+mj-ea"/>
              <a:ea typeface="+mj-ea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EBA5546-69E9-1142-92AE-FF1E980D26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 smtClean="0"/>
              <a:t>俞</a:t>
            </a:r>
            <a:r>
              <a:rPr kumimoji="1" lang="zh-CHS" altLang="en-US" dirty="0" smtClean="0"/>
              <a:t>敏</a:t>
            </a:r>
            <a:r>
              <a:rPr kumimoji="1" lang="zh-CHS" altLang="en-US" dirty="0"/>
              <a:t>燕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7413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5"/>
          <p:cNvSpPr txBox="1">
            <a:spLocks noChangeArrowheads="1"/>
          </p:cNvSpPr>
          <p:nvPr/>
        </p:nvSpPr>
        <p:spPr bwMode="auto">
          <a:xfrm>
            <a:off x="4650317" y="825500"/>
            <a:ext cx="18774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2400" dirty="0">
                <a:latin typeface="+mj-ea"/>
                <a:ea typeface="+mj-ea"/>
              </a:rPr>
              <a:t>光 的 色 散</a:t>
            </a:r>
          </a:p>
        </p:txBody>
      </p:sp>
      <p:pic>
        <p:nvPicPr>
          <p:cNvPr id="49154" name="Picture 6" descr="013000002018001228030973293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17" y="1557338"/>
            <a:ext cx="9793816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AutoShape 7"/>
          <p:cNvSpPr>
            <a:spLocks noChangeArrowheads="1"/>
          </p:cNvSpPr>
          <p:nvPr/>
        </p:nvSpPr>
        <p:spPr bwMode="auto">
          <a:xfrm rot="-658839">
            <a:off x="814917" y="3500438"/>
            <a:ext cx="2209800" cy="215900"/>
          </a:xfrm>
          <a:prstGeom prst="rightArrow">
            <a:avLst>
              <a:gd name="adj1" fmla="val 50000"/>
              <a:gd name="adj2" fmla="val 191841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/>
          </a:p>
        </p:txBody>
      </p:sp>
      <p:sp>
        <p:nvSpPr>
          <p:cNvPr id="49156" name="Text Box 8"/>
          <p:cNvSpPr txBox="1">
            <a:spLocks noChangeArrowheads="1"/>
          </p:cNvSpPr>
          <p:nvPr/>
        </p:nvSpPr>
        <p:spPr bwMode="auto">
          <a:xfrm>
            <a:off x="10758786" y="2708276"/>
            <a:ext cx="461665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1800"/>
              <a:t>红橙黄绿青蓝紫</a:t>
            </a:r>
          </a:p>
        </p:txBody>
      </p:sp>
    </p:spTree>
    <p:extLst>
      <p:ext uri="{BB962C8B-B14F-4D97-AF65-F5344CB8AC3E}">
        <p14:creationId xmlns:p14="http://schemas.microsoft.com/office/powerpoint/2010/main" val="274502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8"/>
          <p:cNvSpPr>
            <a:spLocks noChangeArrowheads="1"/>
          </p:cNvSpPr>
          <p:nvPr/>
        </p:nvSpPr>
        <p:spPr bwMode="auto">
          <a:xfrm>
            <a:off x="2161117" y="1825635"/>
            <a:ext cx="4972485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400" b="1"/>
              <a:t>（一）色彩的分类</a:t>
            </a:r>
            <a:endParaRPr lang="zh-CN" altLang="en-US" sz="2400"/>
          </a:p>
          <a:p>
            <a:pPr eaLnBrk="1" hangingPunct="1">
              <a:lnSpc>
                <a:spcPct val="200000"/>
              </a:lnSpc>
            </a:pPr>
            <a:r>
              <a:rPr lang="en-US" altLang="zh-CN" sz="2400"/>
              <a:t>1</a:t>
            </a:r>
            <a:r>
              <a:rPr lang="zh-CN" altLang="en-US" sz="2400"/>
              <a:t>、无彩色系：黑色、白色和灰色。  </a:t>
            </a:r>
          </a:p>
        </p:txBody>
      </p:sp>
      <p:sp>
        <p:nvSpPr>
          <p:cNvPr id="50178" name="Rectangle 9"/>
          <p:cNvSpPr>
            <a:spLocks noChangeArrowheads="1"/>
          </p:cNvSpPr>
          <p:nvPr/>
        </p:nvSpPr>
        <p:spPr bwMode="auto">
          <a:xfrm>
            <a:off x="2161118" y="3363913"/>
            <a:ext cx="55880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dirty="0"/>
              <a:t>2</a:t>
            </a:r>
            <a:r>
              <a:rPr lang="zh-CN" altLang="en-US" sz="2400" dirty="0"/>
              <a:t>、有彩色系：可见光谱中的所有色彩。</a:t>
            </a:r>
          </a:p>
        </p:txBody>
      </p:sp>
      <p:sp>
        <p:nvSpPr>
          <p:cNvPr id="50180" name="Rectangle 7"/>
          <p:cNvSpPr>
            <a:spLocks noChangeArrowheads="1"/>
          </p:cNvSpPr>
          <p:nvPr/>
        </p:nvSpPr>
        <p:spPr bwMode="auto">
          <a:xfrm>
            <a:off x="4684184" y="838200"/>
            <a:ext cx="39370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</a:rPr>
              <a:t>色彩的分类及三属性</a:t>
            </a:r>
            <a:r>
              <a:rPr lang="zh-CN" altLang="en-US" sz="3200" dirty="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262077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5"/>
          <p:cNvSpPr>
            <a:spLocks noChangeArrowheads="1"/>
          </p:cNvSpPr>
          <p:nvPr/>
        </p:nvSpPr>
        <p:spPr bwMode="auto">
          <a:xfrm>
            <a:off x="717552" y="274638"/>
            <a:ext cx="10850033" cy="2400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76200" eaLnBrk="1" hangingPunct="1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zh-CN" altLang="en-US" sz="2400"/>
              <a:t>（二）</a:t>
            </a:r>
            <a:r>
              <a:rPr lang="zh-CN" altLang="en-US" sz="2400" b="1"/>
              <a:t>色彩的三属性（色相、明度、纯度）</a:t>
            </a:r>
            <a:endParaRPr lang="zh-CN" altLang="en-US" sz="2400"/>
          </a:p>
          <a:p>
            <a:pPr indent="76200" eaLnBrk="1" hangingPunct="1">
              <a:lnSpc>
                <a:spcPct val="150000"/>
              </a:lnSpc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en-US" altLang="zh-CN" sz="2400" b="1"/>
              <a:t>1</a:t>
            </a:r>
            <a:r>
              <a:rPr lang="zh-CN" altLang="en-US" sz="2400" b="1"/>
              <a:t>、色相</a:t>
            </a:r>
          </a:p>
          <a:p>
            <a:pPr indent="76200" eaLnBrk="1" hangingPunct="1">
              <a:lnSpc>
                <a:spcPct val="150000"/>
              </a:lnSpc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zh-CN" altLang="en-US" sz="2000" b="1"/>
              <a:t>            色彩的不同相貌，它是色彩的特征，作为区分色彩的主要依据。</a:t>
            </a:r>
            <a:endParaRPr lang="zh-CN" altLang="en-US" sz="2000"/>
          </a:p>
          <a:p>
            <a:pPr indent="76200" eaLnBrk="1" hangingPunct="1">
              <a:lnSpc>
                <a:spcPct val="150000"/>
              </a:lnSpc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zh-CN" altLang="en-US" sz="2000"/>
              <a:t>（</a:t>
            </a:r>
            <a:r>
              <a:rPr lang="en-US" altLang="zh-CN" sz="2000"/>
              <a:t>1</a:t>
            </a:r>
            <a:r>
              <a:rPr lang="zh-CN" altLang="en-US" sz="2000"/>
              <a:t>）</a:t>
            </a:r>
            <a:r>
              <a:rPr lang="zh-CN" altLang="en-US" sz="2000" b="1"/>
              <a:t>原色</a:t>
            </a:r>
            <a:r>
              <a:rPr lang="en-US" altLang="zh-CN" sz="2000"/>
              <a:t>——</a:t>
            </a:r>
            <a:r>
              <a:rPr lang="zh-CN" altLang="en-US" sz="2000"/>
              <a:t>色彩中不能再分解的基本色，原色能合出其它色彩，</a:t>
            </a:r>
          </a:p>
          <a:p>
            <a:pPr indent="76200" eaLnBrk="1" hangingPunct="1">
              <a:lnSpc>
                <a:spcPct val="150000"/>
              </a:lnSpc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zh-CN" altLang="en-US" sz="2000"/>
              <a:t>         其它色彩不能还原出原色。</a:t>
            </a:r>
          </a:p>
        </p:txBody>
      </p:sp>
      <p:sp>
        <p:nvSpPr>
          <p:cNvPr id="9227" name="Rectangle 14"/>
          <p:cNvSpPr>
            <a:spLocks noChangeArrowheads="1"/>
          </p:cNvSpPr>
          <p:nvPr/>
        </p:nvSpPr>
        <p:spPr bwMode="auto">
          <a:xfrm>
            <a:off x="4184651" y="5949951"/>
            <a:ext cx="4324349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b="1"/>
              <a:t>                </a:t>
            </a:r>
            <a:r>
              <a:rPr lang="zh-CN" altLang="en-US" b="1"/>
              <a:t>颜料三原色</a:t>
            </a:r>
          </a:p>
          <a:p>
            <a:pPr eaLnBrk="1" hangingPunct="1"/>
            <a:r>
              <a:rPr lang="en-US" altLang="zh-CN" b="1"/>
              <a:t>C</a:t>
            </a:r>
            <a:r>
              <a:rPr lang="zh-CN" altLang="en-US" b="1"/>
              <a:t>青、</a:t>
            </a:r>
            <a:r>
              <a:rPr lang="en-US" altLang="zh-CN" b="1"/>
              <a:t>M</a:t>
            </a:r>
            <a:r>
              <a:rPr lang="zh-CN" altLang="en-US" b="1"/>
              <a:t>（品红）、</a:t>
            </a:r>
            <a:r>
              <a:rPr lang="en-US" altLang="zh-CN" b="1"/>
              <a:t>Y</a:t>
            </a:r>
            <a:r>
              <a:rPr lang="zh-CN" altLang="en-US" b="1"/>
              <a:t>（淡黄）</a:t>
            </a:r>
          </a:p>
        </p:txBody>
      </p:sp>
      <p:grpSp>
        <p:nvGrpSpPr>
          <p:cNvPr id="14345" name="Group 12"/>
          <p:cNvGrpSpPr>
            <a:grpSpLocks/>
          </p:cNvGrpSpPr>
          <p:nvPr/>
        </p:nvGrpSpPr>
        <p:grpSpPr bwMode="auto">
          <a:xfrm>
            <a:off x="4057547" y="2957514"/>
            <a:ext cx="3453561" cy="2809557"/>
            <a:chOff x="0" y="0"/>
            <a:chExt cx="5216" cy="4423"/>
          </a:xfrm>
        </p:grpSpPr>
        <p:grpSp>
          <p:nvGrpSpPr>
            <p:cNvPr id="51204" name="Group 13"/>
            <p:cNvGrpSpPr>
              <a:grpSpLocks/>
            </p:cNvGrpSpPr>
            <p:nvPr/>
          </p:nvGrpSpPr>
          <p:grpSpPr bwMode="auto">
            <a:xfrm>
              <a:off x="1475" y="2267"/>
              <a:ext cx="2266" cy="2156"/>
              <a:chOff x="0" y="0"/>
              <a:chExt cx="2267" cy="2155"/>
            </a:xfrm>
          </p:grpSpPr>
          <p:sp>
            <p:nvSpPr>
              <p:cNvPr id="51211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67" cy="2155"/>
              </a:xfrm>
              <a:prstGeom prst="ellipse">
                <a:avLst/>
              </a:prstGeom>
              <a:solidFill>
                <a:srgbClr val="00FFFF"/>
              </a:solidFill>
              <a:ln w="9525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hangingPunct="1"/>
                <a:endParaRPr lang="zh-CN" altLang="en-US"/>
              </a:p>
            </p:txBody>
          </p:sp>
          <p:sp>
            <p:nvSpPr>
              <p:cNvPr id="51212" name="Text Box 15"/>
              <p:cNvSpPr txBox="1">
                <a:spLocks noChangeArrowheads="1"/>
              </p:cNvSpPr>
              <p:nvPr/>
            </p:nvSpPr>
            <p:spPr bwMode="auto">
              <a:xfrm>
                <a:off x="567" y="341"/>
                <a:ext cx="900" cy="14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 sz="1800"/>
                  <a:t>R:0</a:t>
                </a:r>
              </a:p>
              <a:p>
                <a:pPr eaLnBrk="1" hangingPunct="1"/>
                <a:r>
                  <a:rPr lang="zh-CN" altLang="en-US" sz="1800"/>
                  <a:t>G:255</a:t>
                </a:r>
              </a:p>
              <a:p>
                <a:pPr eaLnBrk="1" hangingPunct="1"/>
                <a:r>
                  <a:rPr lang="zh-CN" altLang="en-US" sz="1800"/>
                  <a:t>B:255</a:t>
                </a:r>
              </a:p>
            </p:txBody>
          </p:sp>
        </p:grpSp>
        <p:grpSp>
          <p:nvGrpSpPr>
            <p:cNvPr id="51205" name="Group 16"/>
            <p:cNvGrpSpPr>
              <a:grpSpLocks/>
            </p:cNvGrpSpPr>
            <p:nvPr/>
          </p:nvGrpSpPr>
          <p:grpSpPr bwMode="auto">
            <a:xfrm>
              <a:off x="2950" y="0"/>
              <a:ext cx="2266" cy="2156"/>
              <a:chOff x="0" y="0"/>
              <a:chExt cx="2267" cy="2155"/>
            </a:xfrm>
          </p:grpSpPr>
          <p:sp>
            <p:nvSpPr>
              <p:cNvPr id="51209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67" cy="2155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hangingPunct="1"/>
                <a:endParaRPr lang="zh-CN" altLang="en-US"/>
              </a:p>
            </p:txBody>
          </p:sp>
          <p:sp>
            <p:nvSpPr>
              <p:cNvPr id="51210" name="Text Box 18"/>
              <p:cNvSpPr txBox="1">
                <a:spLocks noChangeArrowheads="1"/>
              </p:cNvSpPr>
              <p:nvPr/>
            </p:nvSpPr>
            <p:spPr bwMode="auto">
              <a:xfrm>
                <a:off x="454" y="341"/>
                <a:ext cx="900" cy="14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 sz="1800"/>
                  <a:t>R255</a:t>
                </a:r>
              </a:p>
              <a:p>
                <a:pPr eaLnBrk="1" hangingPunct="1"/>
                <a:r>
                  <a:rPr lang="zh-CN" altLang="en-US" sz="1800"/>
                  <a:t>G:255</a:t>
                </a:r>
              </a:p>
              <a:p>
                <a:pPr eaLnBrk="1" hangingPunct="1"/>
                <a:r>
                  <a:rPr lang="zh-CN" altLang="en-US" sz="1800"/>
                  <a:t>B:0</a:t>
                </a:r>
              </a:p>
            </p:txBody>
          </p:sp>
        </p:grpSp>
        <p:grpSp>
          <p:nvGrpSpPr>
            <p:cNvPr id="51206" name="Group 19"/>
            <p:cNvGrpSpPr>
              <a:grpSpLocks/>
            </p:cNvGrpSpPr>
            <p:nvPr/>
          </p:nvGrpSpPr>
          <p:grpSpPr bwMode="auto">
            <a:xfrm>
              <a:off x="0" y="112"/>
              <a:ext cx="2266" cy="2156"/>
              <a:chOff x="0" y="0"/>
              <a:chExt cx="2267" cy="2155"/>
            </a:xfrm>
          </p:grpSpPr>
          <p:sp>
            <p:nvSpPr>
              <p:cNvPr id="51207" name="Oval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67" cy="2155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hangingPunct="1"/>
                <a:endParaRPr lang="zh-CN" altLang="en-US"/>
              </a:p>
            </p:txBody>
          </p:sp>
          <p:sp>
            <p:nvSpPr>
              <p:cNvPr id="51208" name="Text Box 21"/>
              <p:cNvSpPr txBox="1">
                <a:spLocks noChangeArrowheads="1"/>
              </p:cNvSpPr>
              <p:nvPr/>
            </p:nvSpPr>
            <p:spPr bwMode="auto">
              <a:xfrm>
                <a:off x="567" y="340"/>
                <a:ext cx="900" cy="14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 sz="1800"/>
                  <a:t>R:255</a:t>
                </a:r>
              </a:p>
              <a:p>
                <a:pPr eaLnBrk="1" hangingPunct="1"/>
                <a:r>
                  <a:rPr lang="zh-CN" altLang="en-US" sz="1800"/>
                  <a:t>G:0</a:t>
                </a:r>
              </a:p>
              <a:p>
                <a:pPr eaLnBrk="1" hangingPunct="1"/>
                <a:r>
                  <a:rPr lang="zh-CN" altLang="en-US" sz="1800"/>
                  <a:t>B:255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58698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529167" y="260350"/>
            <a:ext cx="4647426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/>
              <a:t>减色混合法：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色料三原色：青色C 品红M 黄色Y</a:t>
            </a: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587" y="1750320"/>
            <a:ext cx="5652856" cy="466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6428045" y="4939750"/>
            <a:ext cx="1218561" cy="92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1800" dirty="0"/>
              <a:t>R:255</a:t>
            </a:r>
          </a:p>
          <a:p>
            <a:pPr eaLnBrk="1" hangingPunct="1"/>
            <a:r>
              <a:rPr lang="zh-CN" altLang="en-US" sz="1800" dirty="0"/>
              <a:t>G:0</a:t>
            </a:r>
          </a:p>
          <a:p>
            <a:pPr eaLnBrk="1" hangingPunct="1"/>
            <a:r>
              <a:rPr lang="zh-CN" altLang="en-US" sz="1800" dirty="0"/>
              <a:t>B:255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4978875" y="2620939"/>
            <a:ext cx="8906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1800" dirty="0"/>
              <a:t>R255</a:t>
            </a:r>
          </a:p>
          <a:p>
            <a:pPr eaLnBrk="1" hangingPunct="1"/>
            <a:r>
              <a:rPr lang="zh-CN" altLang="en-US" sz="1800" dirty="0"/>
              <a:t>G:255</a:t>
            </a:r>
          </a:p>
          <a:p>
            <a:pPr eaLnBrk="1" hangingPunct="1"/>
            <a:r>
              <a:rPr lang="zh-CN" altLang="en-US" sz="1800" dirty="0"/>
              <a:t>B:0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7814329" y="2543489"/>
            <a:ext cx="1111739" cy="92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1800"/>
              <a:t>R:0</a:t>
            </a:r>
          </a:p>
          <a:p>
            <a:pPr eaLnBrk="1" hangingPunct="1"/>
            <a:r>
              <a:rPr lang="zh-CN" altLang="en-US" sz="1800"/>
              <a:t>G:255</a:t>
            </a:r>
          </a:p>
          <a:p>
            <a:pPr eaLnBrk="1" hangingPunct="1"/>
            <a:r>
              <a:rPr lang="zh-CN" altLang="en-US" sz="1800"/>
              <a:t>B:255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5604191" y="3947197"/>
            <a:ext cx="897304" cy="738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1400" dirty="0"/>
              <a:t>R255</a:t>
            </a:r>
          </a:p>
          <a:p>
            <a:pPr eaLnBrk="1" hangingPunct="1"/>
            <a:r>
              <a:rPr lang="zh-CN" altLang="en-US" sz="1400" dirty="0"/>
              <a:t>G:0</a:t>
            </a:r>
          </a:p>
          <a:p>
            <a:pPr eaLnBrk="1" hangingPunct="1"/>
            <a:r>
              <a:rPr lang="zh-CN" altLang="en-US" sz="1400" dirty="0"/>
              <a:t>B:0</a:t>
            </a: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7474557" y="3885237"/>
            <a:ext cx="897304" cy="738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1400" dirty="0"/>
              <a:t>R:0</a:t>
            </a:r>
          </a:p>
          <a:p>
            <a:pPr eaLnBrk="1" hangingPunct="1"/>
            <a:r>
              <a:rPr lang="zh-CN" altLang="en-US" sz="1400" dirty="0"/>
              <a:t>G:0</a:t>
            </a:r>
          </a:p>
          <a:p>
            <a:pPr eaLnBrk="1" hangingPunct="1"/>
            <a:r>
              <a:rPr lang="zh-CN" altLang="en-US" sz="1400" dirty="0"/>
              <a:t>B:255</a:t>
            </a: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6464235" y="2364606"/>
            <a:ext cx="897304" cy="738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1400" dirty="0"/>
              <a:t>R:0</a:t>
            </a:r>
          </a:p>
          <a:p>
            <a:pPr eaLnBrk="1" hangingPunct="1"/>
            <a:r>
              <a:rPr lang="zh-CN" altLang="en-US" sz="1400" dirty="0"/>
              <a:t>G:255</a:t>
            </a:r>
          </a:p>
          <a:p>
            <a:pPr eaLnBrk="1" hangingPunct="1"/>
            <a:r>
              <a:rPr lang="zh-CN" altLang="en-US" sz="1400" dirty="0"/>
              <a:t>B:0</a:t>
            </a:r>
          </a:p>
        </p:txBody>
      </p:sp>
    </p:spTree>
    <p:extLst>
      <p:ext uri="{BB962C8B-B14F-4D97-AF65-F5344CB8AC3E}">
        <p14:creationId xmlns:p14="http://schemas.microsoft.com/office/powerpoint/2010/main" val="2327781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5"/>
          <p:cNvSpPr>
            <a:spLocks noChangeArrowheads="1"/>
          </p:cNvSpPr>
          <p:nvPr/>
        </p:nvSpPr>
        <p:spPr bwMode="auto">
          <a:xfrm>
            <a:off x="1695061" y="6187756"/>
            <a:ext cx="35085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60000"/>
              </a:lnSpc>
            </a:pPr>
            <a:r>
              <a:rPr lang="zh-CN" altLang="en-US" sz="2000" dirty="0"/>
              <a:t>颜料三间色：紫、橙、绿</a:t>
            </a:r>
          </a:p>
        </p:txBody>
      </p:sp>
      <p:grpSp>
        <p:nvGrpSpPr>
          <p:cNvPr id="53250" name="Group 6"/>
          <p:cNvGrpSpPr>
            <a:grpSpLocks/>
          </p:cNvGrpSpPr>
          <p:nvPr/>
        </p:nvGrpSpPr>
        <p:grpSpPr bwMode="auto">
          <a:xfrm>
            <a:off x="336553" y="1196976"/>
            <a:ext cx="5517466" cy="4990780"/>
            <a:chOff x="0" y="0"/>
            <a:chExt cx="6804" cy="6804"/>
          </a:xfrm>
        </p:grpSpPr>
        <p:pic>
          <p:nvPicPr>
            <p:cNvPr id="53263" name="Picture 7" descr="b9bcdcf28ffd546b342acc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04" cy="6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264" name="Oval 8"/>
            <p:cNvSpPr>
              <a:spLocks noChangeArrowheads="1"/>
            </p:cNvSpPr>
            <p:nvPr/>
          </p:nvSpPr>
          <p:spPr bwMode="auto">
            <a:xfrm>
              <a:off x="1587" y="2495"/>
              <a:ext cx="453" cy="453"/>
            </a:xfrm>
            <a:prstGeom prst="ellipse">
              <a:avLst/>
            </a:prstGeom>
            <a:solidFill>
              <a:srgbClr val="FF000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53265" name="Oval 9"/>
            <p:cNvSpPr>
              <a:spLocks noChangeArrowheads="1"/>
            </p:cNvSpPr>
            <p:nvPr/>
          </p:nvSpPr>
          <p:spPr bwMode="auto">
            <a:xfrm>
              <a:off x="3402" y="4876"/>
              <a:ext cx="453" cy="453"/>
            </a:xfrm>
            <a:prstGeom prst="ellipse">
              <a:avLst/>
            </a:prstGeom>
            <a:solidFill>
              <a:srgbClr val="FF000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53266" name="Oval 10"/>
            <p:cNvSpPr>
              <a:spLocks noChangeArrowheads="1"/>
            </p:cNvSpPr>
            <p:nvPr/>
          </p:nvSpPr>
          <p:spPr bwMode="auto">
            <a:xfrm>
              <a:off x="4649" y="2155"/>
              <a:ext cx="453" cy="453"/>
            </a:xfrm>
            <a:prstGeom prst="ellipse">
              <a:avLst/>
            </a:prstGeom>
            <a:solidFill>
              <a:srgbClr val="FF000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53267" name="AutoShape 11"/>
            <p:cNvSpPr>
              <a:spLocks noChangeArrowheads="1"/>
            </p:cNvSpPr>
            <p:nvPr/>
          </p:nvSpPr>
          <p:spPr bwMode="auto">
            <a:xfrm>
              <a:off x="2948" y="1474"/>
              <a:ext cx="567" cy="567"/>
            </a:xfrm>
            <a:prstGeom prst="triangle">
              <a:avLst>
                <a:gd name="adj" fmla="val 50000"/>
              </a:avLst>
            </a:prstGeom>
            <a:solidFill>
              <a:srgbClr val="FF000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53268" name="AutoShape 12"/>
            <p:cNvSpPr>
              <a:spLocks noChangeArrowheads="1"/>
            </p:cNvSpPr>
            <p:nvPr/>
          </p:nvSpPr>
          <p:spPr bwMode="auto">
            <a:xfrm>
              <a:off x="1814" y="4083"/>
              <a:ext cx="567" cy="567"/>
            </a:xfrm>
            <a:prstGeom prst="triangle">
              <a:avLst>
                <a:gd name="adj" fmla="val 50000"/>
              </a:avLst>
            </a:prstGeom>
            <a:solidFill>
              <a:srgbClr val="FF000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53269" name="AutoShape 13"/>
            <p:cNvSpPr>
              <a:spLocks noChangeArrowheads="1"/>
            </p:cNvSpPr>
            <p:nvPr/>
          </p:nvSpPr>
          <p:spPr bwMode="auto">
            <a:xfrm>
              <a:off x="4763" y="3742"/>
              <a:ext cx="567" cy="567"/>
            </a:xfrm>
            <a:prstGeom prst="triangle">
              <a:avLst>
                <a:gd name="adj" fmla="val 50000"/>
              </a:avLst>
            </a:prstGeom>
            <a:solidFill>
              <a:srgbClr val="FF000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eaLnBrk="1" hangingPunct="1"/>
              <a:endParaRPr lang="zh-CN" altLang="en-US"/>
            </a:p>
          </p:txBody>
        </p:sp>
      </p:grpSp>
      <p:grpSp>
        <p:nvGrpSpPr>
          <p:cNvPr id="53251" name="Group 14"/>
          <p:cNvGrpSpPr>
            <a:grpSpLocks/>
          </p:cNvGrpSpPr>
          <p:nvPr/>
        </p:nvGrpSpPr>
        <p:grpSpPr bwMode="auto">
          <a:xfrm>
            <a:off x="6073441" y="108430"/>
            <a:ext cx="5741889" cy="4630006"/>
            <a:chOff x="0" y="0"/>
            <a:chExt cx="7712" cy="6577"/>
          </a:xfrm>
        </p:grpSpPr>
        <p:grpSp>
          <p:nvGrpSpPr>
            <p:cNvPr id="53254" name="Group 15"/>
            <p:cNvGrpSpPr>
              <a:grpSpLocks/>
            </p:cNvGrpSpPr>
            <p:nvPr/>
          </p:nvGrpSpPr>
          <p:grpSpPr bwMode="auto">
            <a:xfrm>
              <a:off x="0" y="0"/>
              <a:ext cx="7712" cy="6577"/>
              <a:chOff x="0" y="0"/>
              <a:chExt cx="7371" cy="6283"/>
            </a:xfrm>
          </p:grpSpPr>
          <p:pic>
            <p:nvPicPr>
              <p:cNvPr id="53256" name="Picture 16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371" cy="6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257" name="Text Box 17"/>
              <p:cNvSpPr txBox="1">
                <a:spLocks noChangeArrowheads="1"/>
              </p:cNvSpPr>
              <p:nvPr/>
            </p:nvSpPr>
            <p:spPr bwMode="auto">
              <a:xfrm>
                <a:off x="3400" y="4222"/>
                <a:ext cx="1540" cy="1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 sz="1800"/>
                  <a:t>R:0</a:t>
                </a:r>
              </a:p>
              <a:p>
                <a:pPr eaLnBrk="1" hangingPunct="1"/>
                <a:r>
                  <a:rPr lang="zh-CN" altLang="en-US" sz="1800"/>
                  <a:t>G:0</a:t>
                </a:r>
              </a:p>
              <a:p>
                <a:pPr eaLnBrk="1" hangingPunct="1"/>
                <a:r>
                  <a:rPr lang="zh-CN" altLang="en-US" sz="1800"/>
                  <a:t>B:255</a:t>
                </a:r>
              </a:p>
            </p:txBody>
          </p:sp>
          <p:sp>
            <p:nvSpPr>
              <p:cNvPr id="53258" name="Text Box 18"/>
              <p:cNvSpPr txBox="1">
                <a:spLocks noChangeArrowheads="1"/>
              </p:cNvSpPr>
              <p:nvPr/>
            </p:nvSpPr>
            <p:spPr bwMode="auto">
              <a:xfrm>
                <a:off x="1360" y="934"/>
                <a:ext cx="1148" cy="1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 sz="1800"/>
                  <a:t>R255</a:t>
                </a:r>
              </a:p>
              <a:p>
                <a:pPr eaLnBrk="1" hangingPunct="1"/>
                <a:r>
                  <a:rPr lang="zh-CN" altLang="en-US" sz="1800"/>
                  <a:t>G:0</a:t>
                </a:r>
              </a:p>
              <a:p>
                <a:pPr eaLnBrk="1" hangingPunct="1"/>
                <a:r>
                  <a:rPr lang="zh-CN" altLang="en-US" sz="1800"/>
                  <a:t>B:0</a:t>
                </a:r>
              </a:p>
            </p:txBody>
          </p:sp>
          <p:sp>
            <p:nvSpPr>
              <p:cNvPr id="53259" name="Text Box 19"/>
              <p:cNvSpPr txBox="1">
                <a:spLocks noChangeArrowheads="1"/>
              </p:cNvSpPr>
              <p:nvPr/>
            </p:nvSpPr>
            <p:spPr bwMode="auto">
              <a:xfrm>
                <a:off x="4990" y="933"/>
                <a:ext cx="1405" cy="1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 sz="1800"/>
                  <a:t>R:0</a:t>
                </a:r>
              </a:p>
              <a:p>
                <a:pPr eaLnBrk="1" hangingPunct="1"/>
                <a:r>
                  <a:rPr lang="zh-CN" altLang="en-US" sz="1800"/>
                  <a:t>G:255</a:t>
                </a:r>
              </a:p>
              <a:p>
                <a:pPr eaLnBrk="1" hangingPunct="1"/>
                <a:r>
                  <a:rPr lang="zh-CN" altLang="en-US" sz="1800"/>
                  <a:t>B:0</a:t>
                </a:r>
              </a:p>
            </p:txBody>
          </p:sp>
          <p:sp>
            <p:nvSpPr>
              <p:cNvPr id="53260" name="Text Box 20"/>
              <p:cNvSpPr txBox="1">
                <a:spLocks noChangeArrowheads="1"/>
              </p:cNvSpPr>
              <p:nvPr/>
            </p:nvSpPr>
            <p:spPr bwMode="auto">
              <a:xfrm>
                <a:off x="3287" y="699"/>
                <a:ext cx="1048" cy="1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 sz="1400"/>
                  <a:t>R255</a:t>
                </a:r>
              </a:p>
              <a:p>
                <a:pPr eaLnBrk="1" hangingPunct="1"/>
                <a:r>
                  <a:rPr lang="zh-CN" altLang="en-US" sz="1400"/>
                  <a:t>G:255</a:t>
                </a:r>
              </a:p>
              <a:p>
                <a:pPr eaLnBrk="1" hangingPunct="1"/>
                <a:r>
                  <a:rPr lang="zh-CN" altLang="en-US" sz="1400"/>
                  <a:t>B:0</a:t>
                </a:r>
              </a:p>
            </p:txBody>
          </p:sp>
          <p:sp>
            <p:nvSpPr>
              <p:cNvPr id="53261" name="Text Box 21"/>
              <p:cNvSpPr txBox="1">
                <a:spLocks noChangeArrowheads="1"/>
              </p:cNvSpPr>
              <p:nvPr/>
            </p:nvSpPr>
            <p:spPr bwMode="auto">
              <a:xfrm>
                <a:off x="4536" y="2967"/>
                <a:ext cx="1135" cy="1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 sz="1400"/>
                  <a:t>R:0</a:t>
                </a:r>
              </a:p>
              <a:p>
                <a:pPr eaLnBrk="1" hangingPunct="1"/>
                <a:r>
                  <a:rPr lang="zh-CN" altLang="en-US" sz="1400"/>
                  <a:t>G:255</a:t>
                </a:r>
              </a:p>
              <a:p>
                <a:pPr eaLnBrk="1" hangingPunct="1"/>
                <a:r>
                  <a:rPr lang="zh-CN" altLang="en-US" sz="1400"/>
                  <a:t>B:255</a:t>
                </a:r>
              </a:p>
            </p:txBody>
          </p:sp>
          <p:sp>
            <p:nvSpPr>
              <p:cNvPr id="53262" name="Text Box 22"/>
              <p:cNvSpPr txBox="1">
                <a:spLocks noChangeArrowheads="1"/>
              </p:cNvSpPr>
              <p:nvPr/>
            </p:nvSpPr>
            <p:spPr bwMode="auto">
              <a:xfrm>
                <a:off x="1926" y="2967"/>
                <a:ext cx="1134" cy="1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 sz="1400"/>
                  <a:t>R:255</a:t>
                </a:r>
              </a:p>
              <a:p>
                <a:pPr eaLnBrk="1" hangingPunct="1"/>
                <a:r>
                  <a:rPr lang="zh-CN" altLang="en-US" sz="1400"/>
                  <a:t>G:0</a:t>
                </a:r>
              </a:p>
              <a:p>
                <a:pPr eaLnBrk="1" hangingPunct="1"/>
                <a:r>
                  <a:rPr lang="zh-CN" altLang="en-US" sz="1400"/>
                  <a:t>B:255</a:t>
                </a:r>
              </a:p>
            </p:txBody>
          </p:sp>
        </p:grpSp>
        <p:sp>
          <p:nvSpPr>
            <p:cNvPr id="53255" name="Text Box 23"/>
            <p:cNvSpPr txBox="1">
              <a:spLocks noChangeArrowheads="1"/>
            </p:cNvSpPr>
            <p:nvPr/>
          </p:nvSpPr>
          <p:spPr bwMode="auto">
            <a:xfrm>
              <a:off x="3287" y="2154"/>
              <a:ext cx="1379" cy="1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r>
                <a:rPr lang="zh-CN" altLang="en-US" sz="1600"/>
                <a:t>R:255</a:t>
              </a:r>
            </a:p>
            <a:p>
              <a:pPr eaLnBrk="1" hangingPunct="1"/>
              <a:r>
                <a:rPr lang="zh-CN" altLang="en-US" sz="1600"/>
                <a:t>G:255</a:t>
              </a:r>
            </a:p>
            <a:p>
              <a:pPr eaLnBrk="1" hangingPunct="1"/>
              <a:r>
                <a:rPr lang="zh-CN" altLang="en-US" sz="1600"/>
                <a:t>B:255</a:t>
              </a:r>
            </a:p>
          </p:txBody>
        </p:sp>
      </p:grpSp>
      <p:sp>
        <p:nvSpPr>
          <p:cNvPr id="53252" name="Text Box 24"/>
          <p:cNvSpPr txBox="1">
            <a:spLocks noChangeArrowheads="1"/>
          </p:cNvSpPr>
          <p:nvPr/>
        </p:nvSpPr>
        <p:spPr bwMode="auto">
          <a:xfrm>
            <a:off x="8514299" y="4868376"/>
            <a:ext cx="228718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2000" dirty="0"/>
              <a:t>色光三间色：</a:t>
            </a:r>
          </a:p>
          <a:p>
            <a:pPr eaLnBrk="1" hangingPunct="1"/>
            <a:r>
              <a:rPr lang="zh-CN" altLang="en-US" sz="2000" dirty="0"/>
              <a:t>黄（大红加绿）</a:t>
            </a:r>
          </a:p>
          <a:p>
            <a:pPr eaLnBrk="1" hangingPunct="1"/>
            <a:r>
              <a:rPr lang="zh-CN" altLang="en-US" sz="2000" dirty="0"/>
              <a:t>青（绿加蓝紫）</a:t>
            </a:r>
          </a:p>
          <a:p>
            <a:pPr eaLnBrk="1" hangingPunct="1"/>
            <a:r>
              <a:rPr lang="zh-CN" altLang="en-US" sz="2000" dirty="0"/>
              <a:t>品红（大红加蓝）</a:t>
            </a:r>
          </a:p>
        </p:txBody>
      </p:sp>
      <p:sp>
        <p:nvSpPr>
          <p:cNvPr id="53253" name="Text Box 25"/>
          <p:cNvSpPr txBox="1">
            <a:spLocks noChangeArrowheads="1"/>
          </p:cNvSpPr>
          <p:nvPr/>
        </p:nvSpPr>
        <p:spPr bwMode="auto">
          <a:xfrm>
            <a:off x="624417" y="333375"/>
            <a:ext cx="32624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2000" b="1"/>
              <a:t>(</a:t>
            </a:r>
            <a:r>
              <a:rPr lang="en-US" altLang="zh-CN" sz="2000" b="1"/>
              <a:t>2</a:t>
            </a:r>
            <a:r>
              <a:rPr lang="zh-CN" altLang="en-US" sz="2000" b="1"/>
              <a:t>）三间色（第二次色）</a:t>
            </a:r>
          </a:p>
          <a:p>
            <a:pPr eaLnBrk="1" hangingPunct="1"/>
            <a:r>
              <a:rPr lang="zh-CN" altLang="en-US" sz="2000" b="1"/>
              <a:t>由两个原色混合得到间色。</a:t>
            </a:r>
          </a:p>
        </p:txBody>
      </p:sp>
    </p:spTree>
    <p:extLst>
      <p:ext uri="{BB962C8B-B14F-4D97-AF65-F5344CB8AC3E}">
        <p14:creationId xmlns:p14="http://schemas.microsoft.com/office/powerpoint/2010/main" val="3488701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5"/>
          <p:cNvSpPr>
            <a:spLocks noChangeArrowheads="1"/>
          </p:cNvSpPr>
          <p:nvPr/>
        </p:nvSpPr>
        <p:spPr bwMode="auto">
          <a:xfrm>
            <a:off x="1102784" y="188913"/>
            <a:ext cx="101769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endParaRPr lang="en-US" altLang="zh-CN"/>
          </a:p>
          <a:p>
            <a:pPr eaLnBrk="1" hangingPunct="1"/>
            <a:endParaRPr lang="zh-CN" altLang="en-US"/>
          </a:p>
        </p:txBody>
      </p:sp>
      <p:sp>
        <p:nvSpPr>
          <p:cNvPr id="54274" name="Rectangle 6"/>
          <p:cNvSpPr>
            <a:spLocks noChangeArrowheads="1"/>
          </p:cNvSpPr>
          <p:nvPr/>
        </p:nvSpPr>
        <p:spPr bwMode="auto">
          <a:xfrm>
            <a:off x="728133" y="188913"/>
            <a:ext cx="8135560" cy="246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/>
              <a:t>2</a:t>
            </a:r>
            <a:r>
              <a:rPr lang="zh-CN" altLang="en-US" sz="2400" b="1" dirty="0"/>
              <a:t>、明度</a:t>
            </a:r>
            <a:r>
              <a:rPr lang="en-US" altLang="zh-CN" sz="2000" dirty="0"/>
              <a:t>——</a:t>
            </a:r>
            <a:r>
              <a:rPr lang="zh-CN" altLang="en-US" sz="2000" dirty="0"/>
              <a:t>色彩的明亮程度（亮度、深浅程度等）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/>
              <a:t>（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）有彩色系</a:t>
            </a:r>
            <a:endParaRPr lang="zh-CN" altLang="en-US" sz="2000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/>
              <a:t>不同颜色之间有明度变化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/>
              <a:t>黄色（明度最高）</a:t>
            </a:r>
            <a:r>
              <a:rPr lang="en-US" altLang="zh-CN" sz="2000" dirty="0"/>
              <a:t>——</a:t>
            </a:r>
            <a:r>
              <a:rPr lang="zh-CN" altLang="en-US" sz="2000" dirty="0"/>
              <a:t>红、绿色（中间明度）</a:t>
            </a:r>
            <a:r>
              <a:rPr lang="en-US" altLang="zh-CN" sz="2000" dirty="0"/>
              <a:t>——</a:t>
            </a:r>
            <a:r>
              <a:rPr lang="zh-CN" altLang="en-US" sz="2000" dirty="0"/>
              <a:t>蓝、紫（明度最低）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/>
              <a:t>同种颜色</a:t>
            </a:r>
            <a:r>
              <a:rPr lang="zh-CN" altLang="en-US" sz="2000" dirty="0"/>
              <a:t>加黑、白以后能产生不同的明暗层次。</a:t>
            </a:r>
          </a:p>
        </p:txBody>
      </p:sp>
      <p:pic>
        <p:nvPicPr>
          <p:cNvPr id="54275" name="Picture 7" descr="b9bcdcf28ffd546b342acc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204" y="2656255"/>
            <a:ext cx="4276553" cy="4201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31089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6"/>
          <p:cNvSpPr>
            <a:spLocks noChangeArrowheads="1"/>
          </p:cNvSpPr>
          <p:nvPr/>
        </p:nvSpPr>
        <p:spPr bwMode="auto">
          <a:xfrm flipH="1">
            <a:off x="1202267" y="3573464"/>
            <a:ext cx="1151467" cy="20161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/>
          </a:p>
        </p:txBody>
      </p:sp>
      <p:sp>
        <p:nvSpPr>
          <p:cNvPr id="55298" name="Rectangle 7"/>
          <p:cNvSpPr>
            <a:spLocks noChangeArrowheads="1"/>
          </p:cNvSpPr>
          <p:nvPr/>
        </p:nvSpPr>
        <p:spPr bwMode="auto">
          <a:xfrm flipH="1">
            <a:off x="3505201" y="3573464"/>
            <a:ext cx="960967" cy="2016125"/>
          </a:xfrm>
          <a:prstGeom prst="rect">
            <a:avLst/>
          </a:prstGeom>
          <a:solidFill>
            <a:srgbClr val="3333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/>
          </a:p>
        </p:txBody>
      </p:sp>
      <p:sp>
        <p:nvSpPr>
          <p:cNvPr id="55299" name="Rectangle 8"/>
          <p:cNvSpPr>
            <a:spLocks noChangeArrowheads="1"/>
          </p:cNvSpPr>
          <p:nvPr/>
        </p:nvSpPr>
        <p:spPr bwMode="auto">
          <a:xfrm flipH="1">
            <a:off x="2353733" y="3573464"/>
            <a:ext cx="1153584" cy="2016125"/>
          </a:xfrm>
          <a:prstGeom prst="rect">
            <a:avLst/>
          </a:prstGeom>
          <a:solidFill>
            <a:srgbClr val="1C1C1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/>
          </a:p>
        </p:txBody>
      </p:sp>
      <p:sp>
        <p:nvSpPr>
          <p:cNvPr id="55300" name="Rectangle 9"/>
          <p:cNvSpPr>
            <a:spLocks noChangeArrowheads="1"/>
          </p:cNvSpPr>
          <p:nvPr/>
        </p:nvSpPr>
        <p:spPr bwMode="auto">
          <a:xfrm flipH="1">
            <a:off x="4464052" y="3573464"/>
            <a:ext cx="958849" cy="2016125"/>
          </a:xfrm>
          <a:prstGeom prst="rect">
            <a:avLst/>
          </a:prstGeom>
          <a:solidFill>
            <a:srgbClr val="4D4D4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/>
          </a:p>
        </p:txBody>
      </p:sp>
      <p:sp>
        <p:nvSpPr>
          <p:cNvPr id="55301" name="Rectangle 10"/>
          <p:cNvSpPr>
            <a:spLocks noChangeArrowheads="1"/>
          </p:cNvSpPr>
          <p:nvPr/>
        </p:nvSpPr>
        <p:spPr bwMode="auto">
          <a:xfrm flipH="1">
            <a:off x="5425018" y="3573464"/>
            <a:ext cx="960967" cy="2016125"/>
          </a:xfrm>
          <a:prstGeom prst="rect">
            <a:avLst/>
          </a:prstGeom>
          <a:solidFill>
            <a:srgbClr val="9696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/>
          </a:p>
        </p:txBody>
      </p:sp>
      <p:sp>
        <p:nvSpPr>
          <p:cNvPr id="55302" name="Rectangle 11"/>
          <p:cNvSpPr>
            <a:spLocks noChangeArrowheads="1"/>
          </p:cNvSpPr>
          <p:nvPr/>
        </p:nvSpPr>
        <p:spPr bwMode="auto">
          <a:xfrm flipH="1">
            <a:off x="6385985" y="3573464"/>
            <a:ext cx="958849" cy="2016125"/>
          </a:xfrm>
          <a:prstGeom prst="rect">
            <a:avLst/>
          </a:prstGeom>
          <a:solidFill>
            <a:srgbClr val="B2B2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/>
          </a:p>
        </p:txBody>
      </p:sp>
      <p:sp>
        <p:nvSpPr>
          <p:cNvPr id="55303" name="Rectangle 12"/>
          <p:cNvSpPr>
            <a:spLocks noChangeArrowheads="1"/>
          </p:cNvSpPr>
          <p:nvPr/>
        </p:nvSpPr>
        <p:spPr bwMode="auto">
          <a:xfrm flipH="1">
            <a:off x="7344834" y="3573464"/>
            <a:ext cx="960967" cy="20161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/>
          </a:p>
        </p:txBody>
      </p:sp>
      <p:sp>
        <p:nvSpPr>
          <p:cNvPr id="55304" name="Rectangle 13"/>
          <p:cNvSpPr>
            <a:spLocks noChangeArrowheads="1"/>
          </p:cNvSpPr>
          <p:nvPr/>
        </p:nvSpPr>
        <p:spPr bwMode="auto">
          <a:xfrm flipH="1">
            <a:off x="8305801" y="3573464"/>
            <a:ext cx="960967" cy="2016125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/>
          </a:p>
        </p:txBody>
      </p:sp>
      <p:sp>
        <p:nvSpPr>
          <p:cNvPr id="55305" name="Rectangle 14"/>
          <p:cNvSpPr>
            <a:spLocks noChangeArrowheads="1"/>
          </p:cNvSpPr>
          <p:nvPr/>
        </p:nvSpPr>
        <p:spPr bwMode="auto">
          <a:xfrm flipH="1">
            <a:off x="9264652" y="3573464"/>
            <a:ext cx="958849" cy="2016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/>
          </a:p>
        </p:txBody>
      </p:sp>
      <p:sp>
        <p:nvSpPr>
          <p:cNvPr id="55306" name="Rectangle 15"/>
          <p:cNvSpPr>
            <a:spLocks noChangeArrowheads="1"/>
          </p:cNvSpPr>
          <p:nvPr/>
        </p:nvSpPr>
        <p:spPr bwMode="auto">
          <a:xfrm>
            <a:off x="1007534" y="765176"/>
            <a:ext cx="9505951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b="1"/>
              <a:t>2</a:t>
            </a:r>
            <a:r>
              <a:rPr lang="zh-CN" altLang="en-US" b="1"/>
              <a:t>）无彩色系</a:t>
            </a:r>
          </a:p>
          <a:p>
            <a:pPr eaLnBrk="1" hangingPunct="1"/>
            <a:r>
              <a:rPr lang="zh-CN" altLang="en-US"/>
              <a:t>明度最高的是白色。明度最低的是黑色，从白到黑可按一定比例划分，使其具有一定的秩序性。</a:t>
            </a:r>
          </a:p>
          <a:p>
            <a:pPr eaLnBrk="1" hangingPunct="1"/>
            <a:endParaRPr lang="zh-CN" altLang="en-US"/>
          </a:p>
          <a:p>
            <a:pPr eaLnBrk="1" hangingPunct="1"/>
            <a:r>
              <a:rPr lang="zh-CN" altLang="en-US"/>
              <a:t>▲根据明度色标，一般将明度划分为</a:t>
            </a:r>
            <a:r>
              <a:rPr lang="en-US" altLang="zh-CN"/>
              <a:t>9</a:t>
            </a:r>
            <a:r>
              <a:rPr lang="zh-CN" altLang="en-US"/>
              <a:t>级，</a:t>
            </a:r>
            <a:r>
              <a:rPr lang="en-US" altLang="zh-CN"/>
              <a:t>1</a:t>
            </a:r>
            <a:r>
              <a:rPr lang="zh-CN" altLang="en-US"/>
              <a:t>度为最低，</a:t>
            </a:r>
            <a:r>
              <a:rPr lang="en-US" altLang="zh-CN"/>
              <a:t>9</a:t>
            </a:r>
            <a:r>
              <a:rPr lang="zh-CN" altLang="en-US"/>
              <a:t>级为最高。</a:t>
            </a:r>
          </a:p>
        </p:txBody>
      </p:sp>
      <p:sp>
        <p:nvSpPr>
          <p:cNvPr id="13328" name="AutoShape 16"/>
          <p:cNvSpPr>
            <a:spLocks noChangeArrowheads="1"/>
          </p:cNvSpPr>
          <p:nvPr/>
        </p:nvSpPr>
        <p:spPr bwMode="auto">
          <a:xfrm>
            <a:off x="1583267" y="3284539"/>
            <a:ext cx="2688167" cy="287337"/>
          </a:xfrm>
          <a:prstGeom prst="curvedDownArrow">
            <a:avLst>
              <a:gd name="adj1" fmla="val 140332"/>
              <a:gd name="adj2" fmla="val 280663"/>
              <a:gd name="adj3" fmla="val 33324"/>
            </a:avLst>
          </a:prstGeom>
          <a:solidFill>
            <a:srgbClr val="1F0FF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/>
          </a:p>
        </p:txBody>
      </p:sp>
      <p:sp>
        <p:nvSpPr>
          <p:cNvPr id="13329" name="AutoShape 17"/>
          <p:cNvSpPr>
            <a:spLocks noChangeArrowheads="1"/>
          </p:cNvSpPr>
          <p:nvPr/>
        </p:nvSpPr>
        <p:spPr bwMode="auto">
          <a:xfrm>
            <a:off x="4559301" y="3284539"/>
            <a:ext cx="2688167" cy="287337"/>
          </a:xfrm>
          <a:prstGeom prst="curvedDownArrow">
            <a:avLst>
              <a:gd name="adj1" fmla="val 140332"/>
              <a:gd name="adj2" fmla="val 280663"/>
              <a:gd name="adj3" fmla="val 33324"/>
            </a:avLst>
          </a:prstGeom>
          <a:solidFill>
            <a:srgbClr val="1F0FF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/>
          </a:p>
        </p:txBody>
      </p:sp>
      <p:sp>
        <p:nvSpPr>
          <p:cNvPr id="13330" name="AutoShape 18"/>
          <p:cNvSpPr>
            <a:spLocks noChangeArrowheads="1"/>
          </p:cNvSpPr>
          <p:nvPr/>
        </p:nvSpPr>
        <p:spPr bwMode="auto">
          <a:xfrm>
            <a:off x="7632701" y="3284539"/>
            <a:ext cx="2688167" cy="287337"/>
          </a:xfrm>
          <a:prstGeom prst="curvedDownArrow">
            <a:avLst>
              <a:gd name="adj1" fmla="val 140332"/>
              <a:gd name="adj2" fmla="val 280663"/>
              <a:gd name="adj3" fmla="val 33324"/>
            </a:avLst>
          </a:prstGeom>
          <a:solidFill>
            <a:srgbClr val="1F0FF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/>
          </a:p>
        </p:txBody>
      </p:sp>
      <p:sp>
        <p:nvSpPr>
          <p:cNvPr id="13331" name="Rectangle 19"/>
          <p:cNvSpPr>
            <a:spLocks noChangeArrowheads="1"/>
          </p:cNvSpPr>
          <p:nvPr/>
        </p:nvSpPr>
        <p:spPr bwMode="auto">
          <a:xfrm>
            <a:off x="1492251" y="2781301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/>
              <a:t>低明度（低调色）</a:t>
            </a:r>
          </a:p>
        </p:txBody>
      </p:sp>
      <p:sp>
        <p:nvSpPr>
          <p:cNvPr id="13332" name="Rectangle 20"/>
          <p:cNvSpPr>
            <a:spLocks noChangeArrowheads="1"/>
          </p:cNvSpPr>
          <p:nvPr/>
        </p:nvSpPr>
        <p:spPr bwMode="auto">
          <a:xfrm>
            <a:off x="4468284" y="2774951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/>
              <a:t>中明度（中调色）</a:t>
            </a:r>
          </a:p>
        </p:txBody>
      </p:sp>
      <p:sp>
        <p:nvSpPr>
          <p:cNvPr id="13333" name="Rectangle 21"/>
          <p:cNvSpPr>
            <a:spLocks noChangeArrowheads="1"/>
          </p:cNvSpPr>
          <p:nvPr/>
        </p:nvSpPr>
        <p:spPr bwMode="auto">
          <a:xfrm>
            <a:off x="7349067" y="2781301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/>
              <a:t>高明度（高调色）</a:t>
            </a:r>
          </a:p>
        </p:txBody>
      </p:sp>
      <p:sp>
        <p:nvSpPr>
          <p:cNvPr id="55313" name="Text Box 22"/>
          <p:cNvSpPr txBox="1">
            <a:spLocks noChangeArrowheads="1"/>
          </p:cNvSpPr>
          <p:nvPr/>
        </p:nvSpPr>
        <p:spPr bwMode="auto">
          <a:xfrm>
            <a:off x="1488017" y="5654676"/>
            <a:ext cx="863388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en-US" altLang="zh-CN" sz="1800"/>
              <a:t>1           2           3          4         5          6          7         8          9</a:t>
            </a:r>
          </a:p>
        </p:txBody>
      </p:sp>
    </p:spTree>
    <p:extLst>
      <p:ext uri="{BB962C8B-B14F-4D97-AF65-F5344CB8AC3E}">
        <p14:creationId xmlns:p14="http://schemas.microsoft.com/office/powerpoint/2010/main" val="1926989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8" grpId="0" animBg="1"/>
      <p:bldP spid="13329" grpId="0" animBg="1"/>
      <p:bldP spid="13330" grpId="0" animBg="1"/>
      <p:bldP spid="13331" grpId="0"/>
      <p:bldP spid="13332" grpId="0"/>
      <p:bldP spid="133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5"/>
          <p:cNvSpPr>
            <a:spLocks noChangeArrowheads="1"/>
          </p:cNvSpPr>
          <p:nvPr/>
        </p:nvSpPr>
        <p:spPr bwMode="auto">
          <a:xfrm>
            <a:off x="639233" y="183669"/>
            <a:ext cx="8263801" cy="154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>
              <a:lnSpc>
                <a:spcPct val="150000"/>
              </a:lnSpc>
              <a:tabLst>
                <a:tab pos="228600" algn="l"/>
              </a:tabLst>
            </a:pPr>
            <a:r>
              <a:rPr lang="en-US" altLang="zh-CN" sz="2400" b="1"/>
              <a:t>3</a:t>
            </a:r>
            <a:r>
              <a:rPr lang="zh-CN" altLang="en-US" sz="2400" b="1"/>
              <a:t>、饱和度</a:t>
            </a:r>
            <a:r>
              <a:rPr lang="zh-CN" altLang="en-US" sz="1600" b="1"/>
              <a:t>：</a:t>
            </a:r>
            <a:r>
              <a:rPr lang="zh-CN" altLang="en-US" sz="2000" b="1"/>
              <a:t>色彩彩度、鲜艳度，是色彩感觉强弱的标志。</a:t>
            </a:r>
            <a:endParaRPr lang="zh-CN" altLang="en-US" sz="2000"/>
          </a:p>
          <a:p>
            <a:pPr eaLnBrk="1" hangingPunct="1">
              <a:lnSpc>
                <a:spcPct val="150000"/>
              </a:lnSpc>
              <a:tabLst>
                <a:tab pos="228600" algn="l"/>
              </a:tabLst>
            </a:pPr>
            <a:r>
              <a:rPr lang="zh-CN" altLang="en-US" sz="2000" b="1"/>
              <a:t>▲ </a:t>
            </a:r>
            <a:r>
              <a:rPr lang="zh-CN" altLang="en-US" sz="2000"/>
              <a:t>每种颜色有自己的不同纯度变化，当加入无彩色系中的任何一色时，</a:t>
            </a:r>
          </a:p>
          <a:p>
            <a:pPr eaLnBrk="1" hangingPunct="1">
              <a:lnSpc>
                <a:spcPct val="150000"/>
              </a:lnSpc>
              <a:tabLst>
                <a:tab pos="228600" algn="l"/>
              </a:tabLst>
            </a:pPr>
            <a:r>
              <a:rPr lang="zh-CN" altLang="en-US" sz="2000"/>
              <a:t>其纯度降低。同时纯度与明度有着不可分割的制约关系。</a:t>
            </a:r>
            <a:endParaRPr lang="zh-CN" altLang="en-US" sz="2000" b="1"/>
          </a:p>
        </p:txBody>
      </p: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1485901" y="1844676"/>
            <a:ext cx="8642351" cy="1368425"/>
            <a:chOff x="702" y="799"/>
            <a:chExt cx="4083" cy="862"/>
          </a:xfrm>
        </p:grpSpPr>
        <p:sp>
          <p:nvSpPr>
            <p:cNvPr id="56331" name="AutoShape 7"/>
            <p:cNvSpPr>
              <a:spLocks noChangeArrowheads="1"/>
            </p:cNvSpPr>
            <p:nvPr/>
          </p:nvSpPr>
          <p:spPr bwMode="auto">
            <a:xfrm>
              <a:off x="702" y="799"/>
              <a:ext cx="817" cy="862"/>
            </a:xfrm>
            <a:prstGeom prst="diamond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zh-CN"/>
            </a:p>
          </p:txBody>
        </p:sp>
        <p:sp>
          <p:nvSpPr>
            <p:cNvPr id="56332" name="AutoShape 8"/>
            <p:cNvSpPr>
              <a:spLocks noChangeArrowheads="1"/>
            </p:cNvSpPr>
            <p:nvPr/>
          </p:nvSpPr>
          <p:spPr bwMode="auto">
            <a:xfrm>
              <a:off x="1518" y="799"/>
              <a:ext cx="817" cy="862"/>
            </a:xfrm>
            <a:prstGeom prst="diamond">
              <a:avLst/>
            </a:prstGeom>
            <a:solidFill>
              <a:srgbClr val="FF3F3F"/>
            </a:solidFill>
            <a:ln w="9525">
              <a:solidFill>
                <a:srgbClr val="FF3F3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zh-CN"/>
            </a:p>
          </p:txBody>
        </p:sp>
        <p:sp>
          <p:nvSpPr>
            <p:cNvPr id="56333" name="AutoShape 9"/>
            <p:cNvSpPr>
              <a:spLocks noChangeArrowheads="1"/>
            </p:cNvSpPr>
            <p:nvPr/>
          </p:nvSpPr>
          <p:spPr bwMode="auto">
            <a:xfrm>
              <a:off x="3151" y="799"/>
              <a:ext cx="817" cy="862"/>
            </a:xfrm>
            <a:prstGeom prst="diamond">
              <a:avLst/>
            </a:prstGeom>
            <a:solidFill>
              <a:srgbClr val="FFA3A3"/>
            </a:solidFill>
            <a:ln w="9525">
              <a:solidFill>
                <a:srgbClr val="FFCDC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zh-CN"/>
            </a:p>
          </p:txBody>
        </p:sp>
        <p:sp>
          <p:nvSpPr>
            <p:cNvPr id="56334" name="AutoShape 10"/>
            <p:cNvSpPr>
              <a:spLocks noChangeArrowheads="1"/>
            </p:cNvSpPr>
            <p:nvPr/>
          </p:nvSpPr>
          <p:spPr bwMode="auto">
            <a:xfrm>
              <a:off x="2335" y="799"/>
              <a:ext cx="817" cy="862"/>
            </a:xfrm>
            <a:prstGeom prst="diamond">
              <a:avLst/>
            </a:prstGeom>
            <a:solidFill>
              <a:srgbClr val="FF7575"/>
            </a:solidFill>
            <a:ln w="9525">
              <a:solidFill>
                <a:srgbClr val="FF5B5B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zh-CN"/>
            </a:p>
          </p:txBody>
        </p:sp>
        <p:sp>
          <p:nvSpPr>
            <p:cNvPr id="56335" name="AutoShape 11"/>
            <p:cNvSpPr>
              <a:spLocks noChangeArrowheads="1"/>
            </p:cNvSpPr>
            <p:nvPr/>
          </p:nvSpPr>
          <p:spPr bwMode="auto">
            <a:xfrm>
              <a:off x="3968" y="799"/>
              <a:ext cx="817" cy="862"/>
            </a:xfrm>
            <a:prstGeom prst="diamond">
              <a:avLst/>
            </a:prstGeom>
            <a:solidFill>
              <a:srgbClr val="FFCDCD"/>
            </a:solidFill>
            <a:ln w="9525">
              <a:solidFill>
                <a:srgbClr val="FFCDC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zh-CN"/>
            </a:p>
          </p:txBody>
        </p:sp>
      </p:grp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2544234" y="3276878"/>
            <a:ext cx="50321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/>
              <a:t>红色加白</a:t>
            </a:r>
            <a:r>
              <a:rPr lang="en-US" altLang="zh-CN"/>
              <a:t>——</a:t>
            </a:r>
            <a:r>
              <a:rPr lang="zh-CN" altLang="en-US"/>
              <a:t>粉红色</a:t>
            </a:r>
            <a:r>
              <a:rPr lang="en-US" altLang="zh-CN"/>
              <a:t>——</a:t>
            </a:r>
            <a:r>
              <a:rPr lang="zh-CN" altLang="en-US"/>
              <a:t>明度变高</a:t>
            </a:r>
            <a:r>
              <a:rPr lang="en-US" altLang="zh-CN"/>
              <a:t>——</a:t>
            </a:r>
            <a:r>
              <a:rPr lang="zh-CN" altLang="en-US"/>
              <a:t>纯度下降</a:t>
            </a: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2351618" y="5148542"/>
            <a:ext cx="50321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/>
              <a:t>红色加黑</a:t>
            </a:r>
            <a:r>
              <a:rPr lang="en-US" altLang="zh-CN"/>
              <a:t>——</a:t>
            </a:r>
            <a:r>
              <a:rPr lang="zh-CN" altLang="en-US"/>
              <a:t>深红色</a:t>
            </a:r>
            <a:r>
              <a:rPr lang="en-US" altLang="zh-CN"/>
              <a:t>——</a:t>
            </a:r>
            <a:r>
              <a:rPr lang="zh-CN" altLang="en-US"/>
              <a:t>明度下降</a:t>
            </a:r>
            <a:r>
              <a:rPr lang="en-US" altLang="zh-CN"/>
              <a:t>——</a:t>
            </a:r>
            <a:r>
              <a:rPr lang="zh-CN" altLang="en-US"/>
              <a:t>纯度下降</a:t>
            </a:r>
          </a:p>
        </p:txBody>
      </p: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1390651" y="3789364"/>
            <a:ext cx="8642349" cy="1368425"/>
            <a:chOff x="657" y="1797"/>
            <a:chExt cx="4083" cy="862"/>
          </a:xfrm>
        </p:grpSpPr>
        <p:sp>
          <p:nvSpPr>
            <p:cNvPr id="56326" name="AutoShape 15"/>
            <p:cNvSpPr>
              <a:spLocks noChangeArrowheads="1"/>
            </p:cNvSpPr>
            <p:nvPr/>
          </p:nvSpPr>
          <p:spPr bwMode="auto">
            <a:xfrm>
              <a:off x="657" y="1797"/>
              <a:ext cx="817" cy="862"/>
            </a:xfrm>
            <a:prstGeom prst="diamond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zh-CN"/>
            </a:p>
          </p:txBody>
        </p:sp>
        <p:sp>
          <p:nvSpPr>
            <p:cNvPr id="56327" name="AutoShape 16"/>
            <p:cNvSpPr>
              <a:spLocks noChangeArrowheads="1"/>
            </p:cNvSpPr>
            <p:nvPr/>
          </p:nvSpPr>
          <p:spPr bwMode="auto">
            <a:xfrm>
              <a:off x="1473" y="1797"/>
              <a:ext cx="817" cy="862"/>
            </a:xfrm>
            <a:prstGeom prst="diamond">
              <a:avLst/>
            </a:prstGeom>
            <a:solidFill>
              <a:srgbClr val="B80000"/>
            </a:solidFill>
            <a:ln w="9525">
              <a:solidFill>
                <a:srgbClr val="B8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zh-CN"/>
            </a:p>
          </p:txBody>
        </p:sp>
        <p:sp>
          <p:nvSpPr>
            <p:cNvPr id="56328" name="AutoShape 17"/>
            <p:cNvSpPr>
              <a:spLocks noChangeArrowheads="1"/>
            </p:cNvSpPr>
            <p:nvPr/>
          </p:nvSpPr>
          <p:spPr bwMode="auto">
            <a:xfrm>
              <a:off x="3106" y="1797"/>
              <a:ext cx="817" cy="862"/>
            </a:xfrm>
            <a:prstGeom prst="diamond">
              <a:avLst/>
            </a:prstGeom>
            <a:solidFill>
              <a:srgbClr val="640000"/>
            </a:solidFill>
            <a:ln w="9525">
              <a:solidFill>
                <a:srgbClr val="64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zh-CN"/>
            </a:p>
          </p:txBody>
        </p:sp>
        <p:sp>
          <p:nvSpPr>
            <p:cNvPr id="56329" name="AutoShape 18"/>
            <p:cNvSpPr>
              <a:spLocks noChangeArrowheads="1"/>
            </p:cNvSpPr>
            <p:nvPr/>
          </p:nvSpPr>
          <p:spPr bwMode="auto">
            <a:xfrm>
              <a:off x="2290" y="1797"/>
              <a:ext cx="817" cy="862"/>
            </a:xfrm>
            <a:prstGeom prst="diamond">
              <a:avLst/>
            </a:prstGeom>
            <a:solidFill>
              <a:srgbClr val="860000"/>
            </a:solidFill>
            <a:ln w="9525">
              <a:solidFill>
                <a:srgbClr val="86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zh-CN"/>
            </a:p>
          </p:txBody>
        </p:sp>
        <p:sp>
          <p:nvSpPr>
            <p:cNvPr id="56330" name="AutoShape 19"/>
            <p:cNvSpPr>
              <a:spLocks noChangeArrowheads="1"/>
            </p:cNvSpPr>
            <p:nvPr/>
          </p:nvSpPr>
          <p:spPr bwMode="auto">
            <a:xfrm>
              <a:off x="3923" y="1797"/>
              <a:ext cx="817" cy="862"/>
            </a:xfrm>
            <a:prstGeom prst="diamond">
              <a:avLst/>
            </a:prstGeom>
            <a:solidFill>
              <a:srgbClr val="480000"/>
            </a:solidFill>
            <a:ln w="9525">
              <a:solidFill>
                <a:srgbClr val="48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zh-CN"/>
            </a:p>
          </p:txBody>
        </p:sp>
      </p:grpSp>
    </p:spTree>
    <p:extLst>
      <p:ext uri="{BB962C8B-B14F-4D97-AF65-F5344CB8AC3E}">
        <p14:creationId xmlns:p14="http://schemas.microsoft.com/office/powerpoint/2010/main" val="1288344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/>
      <p:bldP spid="143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Line 5"/>
          <p:cNvSpPr>
            <a:spLocks noChangeShapeType="1"/>
          </p:cNvSpPr>
          <p:nvPr/>
        </p:nvSpPr>
        <p:spPr bwMode="auto">
          <a:xfrm>
            <a:off x="3215217" y="20605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346" name="Rectangle 9"/>
          <p:cNvSpPr>
            <a:spLocks noChangeArrowheads="1"/>
          </p:cNvSpPr>
          <p:nvPr/>
        </p:nvSpPr>
        <p:spPr bwMode="auto">
          <a:xfrm>
            <a:off x="6517488" y="434927"/>
            <a:ext cx="20441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 sz="2400" b="1" dirty="0"/>
              <a:t>（一）色相环</a:t>
            </a:r>
          </a:p>
        </p:txBody>
      </p:sp>
      <p:pic>
        <p:nvPicPr>
          <p:cNvPr id="57347" name="Picture 12" descr="色相环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8" r="15587" b="46777"/>
          <a:stretch>
            <a:fillRect/>
          </a:stretch>
        </p:blipFill>
        <p:spPr bwMode="auto">
          <a:xfrm>
            <a:off x="4460205" y="1037801"/>
            <a:ext cx="5881829" cy="5194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Text Box 14"/>
          <p:cNvSpPr txBox="1">
            <a:spLocks noChangeArrowheads="1"/>
          </p:cNvSpPr>
          <p:nvPr/>
        </p:nvSpPr>
        <p:spPr bwMode="auto">
          <a:xfrm>
            <a:off x="6703223" y="6253148"/>
            <a:ext cx="1721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2000" dirty="0"/>
              <a:t>12色色相环</a:t>
            </a: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115723" y="2553085"/>
            <a:ext cx="2042252" cy="1943100"/>
            <a:chOff x="5783" y="4169"/>
            <a:chExt cx="2834" cy="3062"/>
          </a:xfrm>
        </p:grpSpPr>
        <p:sp>
          <p:nvSpPr>
            <p:cNvPr id="6" name="等腰三角形 5">
              <a:extLst>
                <a:ext uri="{FF2B5EF4-FFF2-40B4-BE49-F238E27FC236}">
                  <a16:creationId xmlns="" xmlns:a16="http://schemas.microsoft.com/office/drawing/2014/main" id="{A467F78F-BE2D-D244-B439-4EB0E396CE6B}"/>
                </a:ext>
              </a:extLst>
            </p:cNvPr>
            <p:cNvSpPr/>
            <p:nvPr/>
          </p:nvSpPr>
          <p:spPr>
            <a:xfrm rot="16980000">
              <a:off x="5669" y="4283"/>
              <a:ext cx="3062" cy="2834"/>
            </a:xfrm>
            <a:prstGeom prst="triangl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57352" name="文本框 6"/>
            <p:cNvSpPr txBox="1">
              <a:spLocks noChangeArrowheads="1"/>
            </p:cNvSpPr>
            <p:nvPr/>
          </p:nvSpPr>
          <p:spPr bwMode="auto">
            <a:xfrm>
              <a:off x="7050" y="5410"/>
              <a:ext cx="1036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r>
                <a:rPr lang="zh-CN" altLang="en-US" sz="1800"/>
                <a:t>三间色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4097" y="272684"/>
            <a:ext cx="408549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dirty="0" smtClean="0"/>
              <a:t>色彩表示方法与体系</a:t>
            </a:r>
            <a:endParaRPr kumimoji="1"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102318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 Box 13"/>
          <p:cNvSpPr txBox="1">
            <a:spLocks noChangeArrowheads="1"/>
          </p:cNvSpPr>
          <p:nvPr/>
        </p:nvSpPr>
        <p:spPr bwMode="auto">
          <a:xfrm>
            <a:off x="4779434" y="211138"/>
            <a:ext cx="2053167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2000"/>
              <a:t>24色色相环</a:t>
            </a:r>
          </a:p>
        </p:txBody>
      </p:sp>
      <p:grpSp>
        <p:nvGrpSpPr>
          <p:cNvPr id="58370" name="组合 3"/>
          <p:cNvGrpSpPr>
            <a:grpSpLocks/>
          </p:cNvGrpSpPr>
          <p:nvPr/>
        </p:nvGrpSpPr>
        <p:grpSpPr bwMode="auto">
          <a:xfrm>
            <a:off x="1223460" y="216860"/>
            <a:ext cx="9008190" cy="6492875"/>
            <a:chOff x="284163" y="401638"/>
            <a:chExt cx="7633998" cy="6091237"/>
          </a:xfrm>
        </p:grpSpPr>
        <p:grpSp>
          <p:nvGrpSpPr>
            <p:cNvPr id="58371" name="组合 11"/>
            <p:cNvGrpSpPr>
              <a:grpSpLocks/>
            </p:cNvGrpSpPr>
            <p:nvPr/>
          </p:nvGrpSpPr>
          <p:grpSpPr bwMode="auto">
            <a:xfrm>
              <a:off x="284163" y="844550"/>
              <a:ext cx="7633998" cy="5648325"/>
              <a:chOff x="888" y="1806"/>
              <a:chExt cx="12023" cy="8894"/>
            </a:xfrm>
          </p:grpSpPr>
          <p:pic>
            <p:nvPicPr>
              <p:cNvPr id="58373" name="图片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73" y="1806"/>
                <a:ext cx="8757" cy="8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8374" name="Line 5"/>
              <p:cNvSpPr>
                <a:spLocks noChangeShapeType="1"/>
              </p:cNvSpPr>
              <p:nvPr/>
            </p:nvSpPr>
            <p:spPr bwMode="auto">
              <a:xfrm>
                <a:off x="3797" y="3245"/>
                <a:ext cx="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" name="上弧形箭头 1">
                <a:extLst>
                  <a:ext uri="{FF2B5EF4-FFF2-40B4-BE49-F238E27FC236}">
                    <a16:creationId xmlns="" xmlns:a16="http://schemas.microsoft.com/office/drawing/2014/main" id="{F88C59E4-D14B-5747-A05F-934B74D0E3BC}"/>
                  </a:ext>
                </a:extLst>
              </p:cNvPr>
              <p:cNvSpPr/>
              <p:nvPr/>
            </p:nvSpPr>
            <p:spPr>
              <a:xfrm rot="7260000">
                <a:off x="7744" y="6963"/>
                <a:ext cx="5522" cy="1813"/>
              </a:xfrm>
              <a:prstGeom prst="curvedDownArrow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上弧形箭头 5">
                <a:extLst>
                  <a:ext uri="{FF2B5EF4-FFF2-40B4-BE49-F238E27FC236}">
                    <a16:creationId xmlns="" xmlns:a16="http://schemas.microsoft.com/office/drawing/2014/main" id="{E39F65B1-7A65-E94E-B0ED-CAEB5645336A}"/>
                  </a:ext>
                </a:extLst>
              </p:cNvPr>
              <p:cNvSpPr/>
              <p:nvPr/>
            </p:nvSpPr>
            <p:spPr>
              <a:xfrm rot="2220000">
                <a:off x="8569" y="1893"/>
                <a:ext cx="2975" cy="1815"/>
              </a:xfrm>
              <a:prstGeom prst="curvedDownArrow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上弧形箭头 6">
                <a:extLst>
                  <a:ext uri="{FF2B5EF4-FFF2-40B4-BE49-F238E27FC236}">
                    <a16:creationId xmlns="" xmlns:a16="http://schemas.microsoft.com/office/drawing/2014/main" id="{1FB48A44-40F6-B747-BFBD-460739920AA9}"/>
                  </a:ext>
                </a:extLst>
              </p:cNvPr>
              <p:cNvSpPr/>
              <p:nvPr/>
            </p:nvSpPr>
            <p:spPr>
              <a:xfrm rot="13573796">
                <a:off x="3307" y="7991"/>
                <a:ext cx="3346" cy="1301"/>
              </a:xfrm>
              <a:prstGeom prst="curvedDownArrow">
                <a:avLst/>
              </a:prstGeom>
              <a:solidFill>
                <a:srgbClr val="DF1381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58378" name="文本框 7"/>
              <p:cNvSpPr txBox="1">
                <a:spLocks noChangeArrowheads="1"/>
              </p:cNvSpPr>
              <p:nvPr/>
            </p:nvSpPr>
            <p:spPr bwMode="auto">
              <a:xfrm>
                <a:off x="10790" y="1870"/>
                <a:ext cx="1672" cy="9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>
                    <a:latin typeface="Hiragino Sans GB W3" charset="0"/>
                    <a:ea typeface="Hiragino Sans GB W3" charset="0"/>
                    <a:cs typeface="Hiragino Sans GB W3" charset="0"/>
                  </a:rPr>
                  <a:t>中性色</a:t>
                </a:r>
              </a:p>
            </p:txBody>
          </p:sp>
          <p:sp>
            <p:nvSpPr>
              <p:cNvPr id="58379" name="文本框 8"/>
              <p:cNvSpPr txBox="1">
                <a:spLocks noChangeArrowheads="1"/>
              </p:cNvSpPr>
              <p:nvPr/>
            </p:nvSpPr>
            <p:spPr bwMode="auto">
              <a:xfrm>
                <a:off x="11239" y="8247"/>
                <a:ext cx="1672" cy="9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>
                    <a:latin typeface="Hiragino Sans GB W3" charset="0"/>
                    <a:ea typeface="Hiragino Sans GB W3" charset="0"/>
                    <a:cs typeface="Hiragino Sans GB W3" charset="0"/>
                  </a:rPr>
                  <a:t>冷色系</a:t>
                </a:r>
              </a:p>
            </p:txBody>
          </p:sp>
          <p:sp>
            <p:nvSpPr>
              <p:cNvPr id="58380" name="文本框 9"/>
              <p:cNvSpPr txBox="1">
                <a:spLocks noChangeArrowheads="1"/>
              </p:cNvSpPr>
              <p:nvPr/>
            </p:nvSpPr>
            <p:spPr bwMode="auto">
              <a:xfrm>
                <a:off x="2193" y="2238"/>
                <a:ext cx="1672" cy="9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>
                    <a:latin typeface="Hiragino Sans GB W3" charset="0"/>
                    <a:ea typeface="Hiragino Sans GB W3" charset="0"/>
                    <a:cs typeface="Hiragino Sans GB W3" charset="0"/>
                  </a:rPr>
                  <a:t>暖色系</a:t>
                </a:r>
              </a:p>
            </p:txBody>
          </p:sp>
          <p:sp>
            <p:nvSpPr>
              <p:cNvPr id="58381" name="文本框 10"/>
              <p:cNvSpPr txBox="1">
                <a:spLocks noChangeArrowheads="1"/>
              </p:cNvSpPr>
              <p:nvPr/>
            </p:nvSpPr>
            <p:spPr bwMode="auto">
              <a:xfrm>
                <a:off x="888" y="7721"/>
                <a:ext cx="1672" cy="9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ea typeface="宋体" charset="0"/>
                    <a:cs typeface="宋体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r>
                  <a:rPr lang="zh-CN" altLang="en-US">
                    <a:latin typeface="Hiragino Sans GB W3" charset="0"/>
                    <a:ea typeface="Hiragino Sans GB W3" charset="0"/>
                    <a:cs typeface="Hiragino Sans GB W3" charset="0"/>
                  </a:rPr>
                  <a:t>中性色</a:t>
                </a:r>
              </a:p>
            </p:txBody>
          </p:sp>
        </p:grpSp>
        <p:sp>
          <p:nvSpPr>
            <p:cNvPr id="3" name="上弧形箭头 2">
              <a:extLst>
                <a:ext uri="{FF2B5EF4-FFF2-40B4-BE49-F238E27FC236}">
                  <a16:creationId xmlns="" xmlns:a16="http://schemas.microsoft.com/office/drawing/2014/main" id="{30564A69-AA7B-CB46-8334-0D6241BF274C}"/>
                </a:ext>
              </a:extLst>
            </p:cNvPr>
            <p:cNvSpPr/>
            <p:nvPr/>
          </p:nvSpPr>
          <p:spPr>
            <a:xfrm rot="18720000">
              <a:off x="1503363" y="1584325"/>
              <a:ext cx="3517900" cy="1152525"/>
            </a:xfrm>
            <a:prstGeom prst="curvedDownArrow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6934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4227902" y="2101393"/>
            <a:ext cx="3608430" cy="99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304800" algn="ctr">
              <a:lnSpc>
                <a:spcPct val="200000"/>
              </a:lnSpc>
              <a:tabLst>
                <a:tab pos="2749550" algn="l"/>
              </a:tabLst>
            </a:pPr>
            <a:r>
              <a:rPr lang="zh-CN" altLang="en-US" sz="3200" b="1" dirty="0" smtClean="0"/>
              <a:t>色彩的基本知识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4967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5"/>
          <p:cNvSpPr>
            <a:spLocks noChangeArrowheads="1"/>
          </p:cNvSpPr>
          <p:nvPr/>
        </p:nvSpPr>
        <p:spPr bwMode="auto">
          <a:xfrm>
            <a:off x="814918" y="2000329"/>
            <a:ext cx="10560049" cy="3857466"/>
          </a:xfrm>
          <a:prstGeom prst="rect">
            <a:avLst/>
          </a:pr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/>
              <a:t>1</a:t>
            </a:r>
            <a:r>
              <a:rPr lang="zh-CN" altLang="en-US" sz="2400" b="1" dirty="0"/>
              <a:t>、传统色彩系统</a:t>
            </a:r>
            <a:endParaRPr lang="zh-CN" altLang="en-US" sz="2400" dirty="0"/>
          </a:p>
          <a:p>
            <a:pPr eaLnBrk="1" hangingPunct="1">
              <a:lnSpc>
                <a:spcPct val="200000"/>
              </a:lnSpc>
            </a:pPr>
            <a:r>
              <a:rPr lang="zh-CN" altLang="en-US" sz="2000" dirty="0"/>
              <a:t>     传统色彩系统主要指形成于</a:t>
            </a:r>
            <a:r>
              <a:rPr lang="en-US" altLang="zh-CN" sz="2000" dirty="0"/>
              <a:t>20</a:t>
            </a:r>
            <a:r>
              <a:rPr lang="zh-CN" altLang="en-US" sz="2000" dirty="0"/>
              <a:t>世纪初前后、 基于反射光的色彩体系，它以</a:t>
            </a:r>
            <a:r>
              <a:rPr lang="zh-CN" altLang="en-US" sz="2000" b="1" dirty="0"/>
              <a:t>颜料色彩</a:t>
            </a:r>
            <a:r>
              <a:rPr lang="zh-CN" altLang="en-US" sz="2000" dirty="0"/>
              <a:t>为代表。它的物理基础是一种是以颜料、涂料、染料等色料为基础的显色系统，其本质是“反射光”的色彩系统。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000" dirty="0"/>
              <a:t>    最常见的有</a:t>
            </a:r>
            <a:r>
              <a:rPr lang="zh-CN" altLang="en-US" sz="2000" b="1" dirty="0">
                <a:solidFill>
                  <a:srgbClr val="DF0313"/>
                </a:solidFill>
              </a:rPr>
              <a:t>蒙塞尔的色彩体系</a:t>
            </a:r>
            <a:r>
              <a:rPr lang="zh-CN" altLang="en-US" sz="2000" dirty="0"/>
              <a:t>，它是传统艺术色彩的基础，我国艺术和设计界大都采用蒙塞尔色彩。其他还有</a:t>
            </a:r>
            <a:r>
              <a:rPr lang="zh-CN" altLang="en-US" sz="2000" b="1" dirty="0">
                <a:solidFill>
                  <a:srgbClr val="DF0313"/>
                </a:solidFill>
              </a:rPr>
              <a:t>澳斯特瓦德色彩体系、日本</a:t>
            </a:r>
            <a:r>
              <a:rPr lang="en-US" altLang="zh-CN" sz="2000" b="1" dirty="0">
                <a:solidFill>
                  <a:srgbClr val="DF0313"/>
                </a:solidFill>
              </a:rPr>
              <a:t>PCCS </a:t>
            </a:r>
            <a:r>
              <a:rPr lang="zh-CN" altLang="en-US" sz="2000" b="1" dirty="0">
                <a:solidFill>
                  <a:srgbClr val="DF0313"/>
                </a:solidFill>
              </a:rPr>
              <a:t>色彩体系</a:t>
            </a:r>
            <a:r>
              <a:rPr lang="zh-CN" altLang="en-US" sz="2000" dirty="0"/>
              <a:t>。</a:t>
            </a:r>
          </a:p>
        </p:txBody>
      </p:sp>
      <p:sp>
        <p:nvSpPr>
          <p:cNvPr id="59394" name="Rectangle 6"/>
          <p:cNvSpPr>
            <a:spLocks noChangeArrowheads="1"/>
          </p:cNvSpPr>
          <p:nvPr/>
        </p:nvSpPr>
        <p:spPr bwMode="auto">
          <a:xfrm>
            <a:off x="431800" y="389365"/>
            <a:ext cx="107526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zh-CN" altLang="en-US" sz="2400" b="1"/>
              <a:t>（二）色立体</a:t>
            </a:r>
            <a:br>
              <a:rPr lang="zh-CN" altLang="en-US" sz="2400" b="1"/>
            </a:br>
            <a:r>
              <a:rPr lang="zh-CN" altLang="en-US" sz="2400" b="1"/>
              <a:t>           </a:t>
            </a:r>
            <a:r>
              <a:rPr lang="en-US" altLang="zh-CN" sz="2000" b="1"/>
              <a:t>——</a:t>
            </a:r>
            <a:r>
              <a:rPr lang="zh-CN" altLang="en-US" sz="2000" b="1"/>
              <a:t>是借助于三维空间来表示色相、明度和饱和度的概念。</a:t>
            </a:r>
            <a:r>
              <a:rPr lang="zh-CN" altLang="en-US" sz="20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22171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5"/>
          <p:cNvSpPr>
            <a:spLocks noChangeArrowheads="1"/>
          </p:cNvSpPr>
          <p:nvPr/>
        </p:nvSpPr>
        <p:spPr bwMode="auto">
          <a:xfrm>
            <a:off x="814917" y="1488360"/>
            <a:ext cx="4417483" cy="3857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/>
              <a:t>①</a:t>
            </a:r>
            <a:r>
              <a:rPr lang="zh-CN" altLang="en-US" sz="1600"/>
              <a:t>主要特点：以地球仪为形象记忆方法。</a:t>
            </a:r>
          </a:p>
          <a:p>
            <a:pPr eaLnBrk="1" hangingPunct="1">
              <a:lnSpc>
                <a:spcPct val="150000"/>
              </a:lnSpc>
            </a:pPr>
            <a:r>
              <a:rPr lang="en-US"/>
              <a:t>②</a:t>
            </a:r>
            <a:r>
              <a:rPr lang="zh-CN" altLang="en-US" sz="1600"/>
              <a:t>主要构成：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600"/>
              <a:t>赤道部分为纯色相环。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600"/>
              <a:t>南北两极连成中轴为无色系，南极为黑，北极为白，地心为正灰。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600"/>
              <a:t>南半球为深色系，北半球为浅色系。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600"/>
              <a:t>球表面为清（纯）色系，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600"/>
              <a:t>球内部为浊色系。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600"/>
              <a:t>球表面任何一点到球中轴的垂直线上为纯度系。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600"/>
              <a:t>与球中轴垂直的圆直径两端色彩互为补色。</a:t>
            </a:r>
          </a:p>
        </p:txBody>
      </p:sp>
      <p:pic>
        <p:nvPicPr>
          <p:cNvPr id="60418" name="Picture 6" descr="28586598634740457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5" r="2974" b="6277"/>
          <a:stretch>
            <a:fillRect/>
          </a:stretch>
        </p:blipFill>
        <p:spPr bwMode="auto">
          <a:xfrm>
            <a:off x="5414433" y="981075"/>
            <a:ext cx="6055784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9" name="Rectangle 7"/>
          <p:cNvSpPr>
            <a:spLocks noChangeArrowheads="1"/>
          </p:cNvSpPr>
          <p:nvPr/>
        </p:nvSpPr>
        <p:spPr bwMode="auto">
          <a:xfrm>
            <a:off x="624418" y="404813"/>
            <a:ext cx="46988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/>
              <a:t>（</a:t>
            </a:r>
            <a:r>
              <a:rPr lang="en-US" altLang="zh-CN" b="1"/>
              <a:t>1</a:t>
            </a:r>
            <a:r>
              <a:rPr lang="zh-CN" altLang="en-US" b="1"/>
              <a:t>）显色系统（理想的球状形色立体模型）</a:t>
            </a:r>
            <a:r>
              <a:rPr lang="zh-CN" alt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775714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5"/>
          <p:cNvSpPr>
            <a:spLocks noChangeArrowheads="1"/>
          </p:cNvSpPr>
          <p:nvPr/>
        </p:nvSpPr>
        <p:spPr bwMode="auto">
          <a:xfrm>
            <a:off x="7344834" y="5227917"/>
            <a:ext cx="13516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 b="1"/>
              <a:t>孟氏色立体</a:t>
            </a:r>
            <a:endParaRPr lang="zh-CN" altLang="en-US"/>
          </a:p>
        </p:txBody>
      </p:sp>
      <p:pic>
        <p:nvPicPr>
          <p:cNvPr id="20486" name="Picture 6" descr="19821467859971023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8" b="13412"/>
          <a:stretch>
            <a:fillRect/>
          </a:stretch>
        </p:blipFill>
        <p:spPr bwMode="auto">
          <a:xfrm>
            <a:off x="6256867" y="1270001"/>
            <a:ext cx="5899151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Rectangle 7"/>
          <p:cNvSpPr>
            <a:spLocks noChangeArrowheads="1"/>
          </p:cNvSpPr>
          <p:nvPr/>
        </p:nvSpPr>
        <p:spPr bwMode="auto">
          <a:xfrm>
            <a:off x="431800" y="1418005"/>
            <a:ext cx="5954184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17500" eaLnBrk="1" hangingPunct="1"/>
            <a:r>
              <a:rPr lang="zh-CN" altLang="en-US" sz="2000"/>
              <a:t>蒙塞尔色立体是一个偏心的类似球体。中轴无色系从白到黑分</a:t>
            </a:r>
            <a:r>
              <a:rPr lang="en-US" altLang="zh-CN" sz="2000"/>
              <a:t>11</a:t>
            </a:r>
            <a:r>
              <a:rPr lang="zh-CN" altLang="en-US" sz="2000"/>
              <a:t>个等级。</a:t>
            </a:r>
          </a:p>
          <a:p>
            <a:pPr indent="317500" eaLnBrk="1" hangingPunct="1"/>
            <a:endParaRPr lang="zh-CN" altLang="en-US" sz="2000"/>
          </a:p>
          <a:p>
            <a:pPr indent="317500" algn="just" eaLnBrk="1" hangingPunct="1"/>
            <a:r>
              <a:rPr lang="zh-CN" altLang="en-US" sz="2000"/>
              <a:t>蒙塞尔色相环以</a:t>
            </a:r>
            <a:r>
              <a:rPr lang="zh-CN" altLang="en-US" sz="2000" b="1">
                <a:solidFill>
                  <a:srgbClr val="FF0001"/>
                </a:solidFill>
              </a:rPr>
              <a:t>红（</a:t>
            </a:r>
            <a:r>
              <a:rPr lang="en-US" altLang="zh-CN" sz="2000" b="1">
                <a:solidFill>
                  <a:srgbClr val="FF0001"/>
                </a:solidFill>
              </a:rPr>
              <a:t>R </a:t>
            </a:r>
            <a:r>
              <a:rPr lang="zh-CN" altLang="en-US" sz="2000" b="1">
                <a:solidFill>
                  <a:srgbClr val="FF0001"/>
                </a:solidFill>
              </a:rPr>
              <a:t>）、黄（</a:t>
            </a:r>
            <a:r>
              <a:rPr lang="en-US" altLang="zh-CN" sz="2000" b="1">
                <a:solidFill>
                  <a:srgbClr val="FF0001"/>
                </a:solidFill>
              </a:rPr>
              <a:t>Y </a:t>
            </a:r>
            <a:r>
              <a:rPr lang="zh-CN" altLang="en-US" sz="2000" b="1">
                <a:solidFill>
                  <a:srgbClr val="FF0001"/>
                </a:solidFill>
              </a:rPr>
              <a:t>）、绿（</a:t>
            </a:r>
            <a:r>
              <a:rPr lang="en-US" altLang="zh-CN" sz="2000" b="1">
                <a:solidFill>
                  <a:srgbClr val="FF0001"/>
                </a:solidFill>
              </a:rPr>
              <a:t>G </a:t>
            </a:r>
            <a:r>
              <a:rPr lang="zh-CN" altLang="en-US" sz="2000" b="1">
                <a:solidFill>
                  <a:srgbClr val="FF0001"/>
                </a:solidFill>
              </a:rPr>
              <a:t>）、蓝（</a:t>
            </a:r>
            <a:r>
              <a:rPr lang="en-US" altLang="zh-CN" sz="2000" b="1">
                <a:solidFill>
                  <a:srgbClr val="FF0001"/>
                </a:solidFill>
              </a:rPr>
              <a:t>B</a:t>
            </a:r>
            <a:r>
              <a:rPr lang="zh-CN" altLang="en-US" sz="2000" b="1">
                <a:solidFill>
                  <a:srgbClr val="FF0001"/>
                </a:solidFill>
              </a:rPr>
              <a:t>）、紫（</a:t>
            </a:r>
            <a:r>
              <a:rPr lang="en-US" altLang="zh-CN" sz="2000" b="1">
                <a:solidFill>
                  <a:srgbClr val="FF0001"/>
                </a:solidFill>
              </a:rPr>
              <a:t>P </a:t>
            </a:r>
            <a:r>
              <a:rPr lang="zh-CN" altLang="en-US" sz="2000" b="1">
                <a:solidFill>
                  <a:srgbClr val="FF0001"/>
                </a:solidFill>
              </a:rPr>
              <a:t>）</a:t>
            </a:r>
            <a:r>
              <a:rPr lang="en-US" altLang="zh-CN" sz="2000" b="1">
                <a:solidFill>
                  <a:srgbClr val="FF0001"/>
                </a:solidFill>
              </a:rPr>
              <a:t>5</a:t>
            </a:r>
            <a:r>
              <a:rPr lang="zh-CN" altLang="en-US" sz="2000" b="1">
                <a:solidFill>
                  <a:srgbClr val="FF0001"/>
                </a:solidFill>
              </a:rPr>
              <a:t>色</a:t>
            </a:r>
            <a:r>
              <a:rPr lang="zh-CN" altLang="en-US" sz="2000"/>
              <a:t>为基础色相，中间加入黄红、黄绿、蓝绿、蓝紫、紫红</a:t>
            </a:r>
            <a:r>
              <a:rPr lang="en-US" altLang="zh-CN" sz="2000"/>
              <a:t>5 </a:t>
            </a:r>
            <a:r>
              <a:rPr lang="zh-CN" altLang="en-US" sz="2000"/>
              <a:t>种过渡色相，构成了</a:t>
            </a:r>
            <a:r>
              <a:rPr lang="en-US" altLang="zh-CN" sz="2000" b="1">
                <a:solidFill>
                  <a:srgbClr val="FF0001"/>
                </a:solidFill>
              </a:rPr>
              <a:t>10</a:t>
            </a:r>
            <a:r>
              <a:rPr lang="zh-CN" altLang="en-US" sz="2000" b="1">
                <a:solidFill>
                  <a:srgbClr val="FF0001"/>
                </a:solidFill>
              </a:rPr>
              <a:t>种色的色相环</a:t>
            </a:r>
            <a:r>
              <a:rPr lang="zh-CN" altLang="en-US" sz="2000"/>
              <a:t>。</a:t>
            </a:r>
          </a:p>
          <a:p>
            <a:pPr indent="317500" algn="just" eaLnBrk="1" hangingPunct="1"/>
            <a:r>
              <a:rPr lang="zh-CN" altLang="en-US" sz="2000"/>
              <a:t>这</a:t>
            </a:r>
            <a:r>
              <a:rPr lang="en-US" altLang="zh-CN" sz="2000"/>
              <a:t>10 </a:t>
            </a:r>
            <a:r>
              <a:rPr lang="zh-CN" altLang="en-US" sz="2000"/>
              <a:t>种色相每种又细分为</a:t>
            </a:r>
            <a:r>
              <a:rPr lang="en-US" altLang="zh-CN" sz="2000"/>
              <a:t>10</a:t>
            </a:r>
            <a:r>
              <a:rPr lang="zh-CN" altLang="en-US" sz="2000"/>
              <a:t>个等级，共</a:t>
            </a:r>
            <a:r>
              <a:rPr lang="en-US" altLang="zh-CN" sz="2000"/>
              <a:t>100</a:t>
            </a:r>
            <a:r>
              <a:rPr lang="zh-CN" altLang="en-US" sz="2000"/>
              <a:t>个色相。这每</a:t>
            </a:r>
            <a:r>
              <a:rPr lang="en-US" altLang="zh-CN" sz="2000"/>
              <a:t>10</a:t>
            </a:r>
            <a:r>
              <a:rPr lang="zh-CN" altLang="en-US" sz="2000"/>
              <a:t>个等级中的第五级被定为这个色相的代表色样。</a:t>
            </a:r>
          </a:p>
          <a:p>
            <a:pPr indent="317500" algn="just" eaLnBrk="1" hangingPunct="1"/>
            <a:r>
              <a:rPr lang="zh-CN" altLang="en-US" sz="2000"/>
              <a:t>它的标色方法是</a:t>
            </a:r>
            <a:r>
              <a:rPr lang="zh-CN" altLang="en-US" sz="2000" b="1">
                <a:solidFill>
                  <a:srgbClr val="FF0001"/>
                </a:solidFill>
              </a:rPr>
              <a:t>色相</a:t>
            </a:r>
            <a:r>
              <a:rPr lang="en-US" altLang="zh-CN" sz="2000" b="1">
                <a:solidFill>
                  <a:srgbClr val="FF0001"/>
                </a:solidFill>
              </a:rPr>
              <a:t>/</a:t>
            </a:r>
            <a:r>
              <a:rPr lang="zh-CN" altLang="en-US" sz="2000" b="1">
                <a:solidFill>
                  <a:srgbClr val="FF0001"/>
                </a:solidFill>
              </a:rPr>
              <a:t>明度</a:t>
            </a:r>
            <a:r>
              <a:rPr lang="en-US" altLang="zh-CN" sz="2000" b="1">
                <a:solidFill>
                  <a:srgbClr val="FF0001"/>
                </a:solidFill>
              </a:rPr>
              <a:t>/</a:t>
            </a:r>
            <a:r>
              <a:rPr lang="zh-CN" altLang="en-US" sz="2000" b="1">
                <a:solidFill>
                  <a:srgbClr val="FF0001"/>
                </a:solidFill>
              </a:rPr>
              <a:t>纯度，如：</a:t>
            </a:r>
            <a:r>
              <a:rPr lang="en-US" altLang="zh-CN" sz="2000" b="1">
                <a:solidFill>
                  <a:srgbClr val="FF0001"/>
                </a:solidFill>
              </a:rPr>
              <a:t>5R/4/14</a:t>
            </a:r>
            <a:r>
              <a:rPr lang="zh-CN" altLang="en-US" sz="2000"/>
              <a:t>。</a:t>
            </a:r>
          </a:p>
          <a:p>
            <a:pPr indent="317500" algn="just" eaLnBrk="1" hangingPunct="1"/>
            <a:r>
              <a:rPr lang="zh-CN" altLang="en-US" sz="2000"/>
              <a:t>孟氏色立体由于每个色相的纯度不一样（如红为</a:t>
            </a:r>
            <a:r>
              <a:rPr lang="en-US" altLang="zh-CN" sz="2000"/>
              <a:t>14</a:t>
            </a:r>
            <a:r>
              <a:rPr lang="zh-CN" altLang="en-US" sz="2000"/>
              <a:t>，蓝绿为</a:t>
            </a:r>
            <a:r>
              <a:rPr lang="en-US" altLang="zh-CN" sz="2000"/>
              <a:t>8</a:t>
            </a:r>
            <a:r>
              <a:rPr lang="zh-CN" altLang="en-US" sz="2000"/>
              <a:t>），因此外形凹凸不平，较复杂。</a:t>
            </a:r>
          </a:p>
        </p:txBody>
      </p:sp>
      <p:sp>
        <p:nvSpPr>
          <p:cNvPr id="61444" name="Rectangle 8"/>
          <p:cNvSpPr>
            <a:spLocks noChangeArrowheads="1"/>
          </p:cNvSpPr>
          <p:nvPr/>
        </p:nvSpPr>
        <p:spPr bwMode="auto">
          <a:xfrm>
            <a:off x="527051" y="286693"/>
            <a:ext cx="31258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 sz="2400" b="1"/>
              <a:t>（</a:t>
            </a:r>
            <a:r>
              <a:rPr lang="en-US" altLang="zh-CN" sz="2400" b="1"/>
              <a:t>2</a:t>
            </a:r>
            <a:r>
              <a:rPr lang="zh-CN" altLang="en-US" sz="2400" b="1"/>
              <a:t>）孟塞尔显色系统</a:t>
            </a:r>
          </a:p>
        </p:txBody>
      </p:sp>
    </p:spTree>
    <p:extLst>
      <p:ext uri="{BB962C8B-B14F-4D97-AF65-F5344CB8AC3E}">
        <p14:creationId xmlns:p14="http://schemas.microsoft.com/office/powerpoint/2010/main" val="1089675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5" descr="20099491542638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6" t="8180" r="6892" b="8887"/>
          <a:stretch>
            <a:fillRect/>
          </a:stretch>
        </p:blipFill>
        <p:spPr bwMode="auto">
          <a:xfrm>
            <a:off x="0" y="0"/>
            <a:ext cx="7004124" cy="4910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6" name="Rectangle 6"/>
          <p:cNvSpPr>
            <a:spLocks noChangeArrowheads="1"/>
          </p:cNvSpPr>
          <p:nvPr/>
        </p:nvSpPr>
        <p:spPr bwMode="auto">
          <a:xfrm>
            <a:off x="2209515" y="5324071"/>
            <a:ext cx="2783416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zh-CN" altLang="en-US" b="1" dirty="0"/>
              <a:t>孟氏色立体</a:t>
            </a:r>
            <a:endParaRPr lang="zh-CN" altLang="en-US" dirty="0"/>
          </a:p>
        </p:txBody>
      </p:sp>
      <p:pic>
        <p:nvPicPr>
          <p:cNvPr id="62467" name="Picture 7" descr="u=90948229,3826931099&amp;fm=3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124" y="3051443"/>
            <a:ext cx="5187876" cy="3806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50107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5"/>
          <p:cNvSpPr>
            <a:spLocks noChangeArrowheads="1"/>
          </p:cNvSpPr>
          <p:nvPr/>
        </p:nvSpPr>
        <p:spPr bwMode="auto">
          <a:xfrm>
            <a:off x="431801" y="476385"/>
            <a:ext cx="7488767" cy="1633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17500" eaLnBrk="1" hangingPunct="1">
              <a:lnSpc>
                <a:spcPct val="120000"/>
              </a:lnSpc>
            </a:pPr>
            <a:r>
              <a:rPr lang="zh-CN" altLang="en-US" sz="2400" b="1"/>
              <a:t>（</a:t>
            </a:r>
            <a:r>
              <a:rPr lang="en-US" altLang="zh-CN" sz="2400" b="1"/>
              <a:t>3</a:t>
            </a:r>
            <a:r>
              <a:rPr lang="zh-CN" altLang="en-US" sz="2400" b="1"/>
              <a:t>）德国奥氏的色彩体系</a:t>
            </a:r>
          </a:p>
          <a:p>
            <a:pPr indent="317500" eaLnBrk="1" hangingPunct="1">
              <a:lnSpc>
                <a:spcPct val="120000"/>
              </a:lnSpc>
            </a:pPr>
            <a:r>
              <a:rPr lang="zh-CN" altLang="en-US" sz="2000" b="1"/>
              <a:t>①主要特点：</a:t>
            </a:r>
            <a:r>
              <a:rPr lang="zh-CN" altLang="en-US" sz="2000"/>
              <a:t>由科学家奥斯特瓦德</a:t>
            </a:r>
            <a:r>
              <a:rPr lang="en-US" altLang="zh-CN" sz="2000"/>
              <a:t>1921</a:t>
            </a:r>
            <a:r>
              <a:rPr lang="zh-CN" altLang="en-US" sz="2000"/>
              <a:t>年创立的。不以心理、视觉感受为转移，强调色彩理性与调和比例，主张调和就是秩序用数据分析方法说明没有绝对纯色。</a:t>
            </a:r>
          </a:p>
        </p:txBody>
      </p:sp>
      <p:pic>
        <p:nvPicPr>
          <p:cNvPr id="63490" name="Picture 6" descr="Ostwald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800" y="296864"/>
            <a:ext cx="4064000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1" name="Rectangle 7"/>
          <p:cNvSpPr>
            <a:spLocks noChangeArrowheads="1"/>
          </p:cNvSpPr>
          <p:nvPr/>
        </p:nvSpPr>
        <p:spPr bwMode="auto">
          <a:xfrm>
            <a:off x="8784168" y="2096573"/>
            <a:ext cx="24786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zh-CN" altLang="en-US" b="1"/>
              <a:t>（奥氏色立体）</a:t>
            </a:r>
            <a:r>
              <a:rPr lang="zh-CN" altLang="en-US"/>
              <a:t> </a:t>
            </a:r>
          </a:p>
        </p:txBody>
      </p:sp>
      <p:sp>
        <p:nvSpPr>
          <p:cNvPr id="63492" name="Text Box 8"/>
          <p:cNvSpPr txBox="1">
            <a:spLocks noChangeArrowheads="1"/>
          </p:cNvSpPr>
          <p:nvPr/>
        </p:nvSpPr>
        <p:spPr bwMode="auto">
          <a:xfrm>
            <a:off x="529167" y="2425701"/>
            <a:ext cx="782285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/>
              <a:t>②</a:t>
            </a:r>
            <a:r>
              <a:rPr lang="zh-CN" altLang="en-US" sz="2000" b="1"/>
              <a:t>主要构成：</a:t>
            </a:r>
            <a:r>
              <a:rPr lang="zh-CN" altLang="en-US" sz="2000"/>
              <a:t>将各个明度分为</a:t>
            </a:r>
            <a:r>
              <a:rPr lang="en-US" altLang="zh-CN" sz="2000"/>
              <a:t>8</a:t>
            </a:r>
            <a:r>
              <a:rPr lang="zh-CN" altLang="en-US" sz="2000"/>
              <a:t>份（</a:t>
            </a:r>
            <a:r>
              <a:rPr lang="en-US" altLang="zh-CN" sz="2000"/>
              <a:t>0.891—0.035</a:t>
            </a:r>
            <a:r>
              <a:rPr lang="zh-CN" altLang="en-US" sz="2000"/>
              <a:t>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/>
              <a:t>分别用</a:t>
            </a:r>
            <a:r>
              <a:rPr lang="en-US" altLang="zh-CN" sz="2000"/>
              <a:t>a</a:t>
            </a:r>
            <a:r>
              <a:rPr lang="zh-CN" altLang="en-US" sz="2000"/>
              <a:t>、</a:t>
            </a:r>
            <a:r>
              <a:rPr lang="en-US" altLang="zh-CN" sz="2000"/>
              <a:t>c</a:t>
            </a:r>
            <a:r>
              <a:rPr lang="zh-CN" altLang="en-US" sz="2000"/>
              <a:t>、</a:t>
            </a:r>
            <a:r>
              <a:rPr lang="en-US" altLang="zh-CN" sz="2000"/>
              <a:t>e</a:t>
            </a:r>
            <a:r>
              <a:rPr lang="zh-CN" altLang="en-US" sz="2000"/>
              <a:t>、</a:t>
            </a:r>
            <a:r>
              <a:rPr lang="en-US" altLang="zh-CN" sz="2000"/>
              <a:t>g</a:t>
            </a:r>
            <a:r>
              <a:rPr lang="zh-CN" altLang="en-US" sz="2000"/>
              <a:t>、</a:t>
            </a:r>
            <a:r>
              <a:rPr lang="en-US" altLang="zh-CN" sz="2000"/>
              <a:t>i</a:t>
            </a:r>
            <a:r>
              <a:rPr lang="zh-CN" altLang="en-US" sz="2000"/>
              <a:t>、</a:t>
            </a:r>
            <a:r>
              <a:rPr lang="en-US" altLang="zh-CN" sz="2000"/>
              <a:t>l</a:t>
            </a:r>
            <a:r>
              <a:rPr lang="zh-CN" altLang="en-US" sz="2000"/>
              <a:t>、</a:t>
            </a:r>
            <a:r>
              <a:rPr lang="en-US" altLang="zh-CN" sz="2000"/>
              <a:t>n</a:t>
            </a:r>
            <a:r>
              <a:rPr lang="zh-CN" altLang="en-US" sz="2000"/>
              <a:t>、</a:t>
            </a:r>
            <a:r>
              <a:rPr lang="en-US" altLang="zh-CN" sz="2000"/>
              <a:t>p</a:t>
            </a:r>
            <a:r>
              <a:rPr lang="zh-CN" altLang="en-US" sz="2000"/>
              <a:t>标识，各个明度还分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/>
              <a:t>别含白量和黑量。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/>
              <a:t>明暗为垂直中心轴，并以此作为三角形的一条边，顶点为纯色，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/>
              <a:t>位于三角形中间部分含灰色，各色比例为：纯色量</a:t>
            </a:r>
            <a:r>
              <a:rPr lang="en-US" altLang="zh-CN" sz="2000"/>
              <a:t>+</a:t>
            </a:r>
            <a:r>
              <a:rPr lang="zh-CN" altLang="en-US" sz="2000"/>
              <a:t>白</a:t>
            </a:r>
            <a:r>
              <a:rPr lang="en-US" altLang="zh-CN" sz="2000"/>
              <a:t>+</a:t>
            </a:r>
            <a:r>
              <a:rPr lang="zh-CN" altLang="en-US" sz="2000"/>
              <a:t>黑</a:t>
            </a:r>
            <a:r>
              <a:rPr lang="en-US" altLang="zh-CN" sz="2000"/>
              <a:t>=100%</a:t>
            </a:r>
            <a:r>
              <a:rPr lang="zh-CN" altLang="en-US" sz="2000"/>
              <a:t>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>
                <a:solidFill>
                  <a:srgbClr val="FF0001"/>
                </a:solidFill>
              </a:rPr>
              <a:t>主色有</a:t>
            </a:r>
            <a:r>
              <a:rPr lang="en-US" altLang="zh-CN" sz="2000" b="1">
                <a:solidFill>
                  <a:srgbClr val="FF0001"/>
                </a:solidFill>
              </a:rPr>
              <a:t>8</a:t>
            </a:r>
            <a:r>
              <a:rPr lang="zh-CN" altLang="en-US" sz="2000" b="1">
                <a:solidFill>
                  <a:srgbClr val="FF0001"/>
                </a:solidFill>
              </a:rPr>
              <a:t>种：</a:t>
            </a:r>
            <a:r>
              <a:rPr lang="zh-CN" altLang="en-US" sz="2000"/>
              <a:t>黄、橙红、紫、青紫（群青）、青（绿蓝）绿（海绿）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/>
              <a:t>和黄绿（叶绿），</a:t>
            </a:r>
            <a:r>
              <a:rPr lang="zh-CN" altLang="en-US" sz="2000" b="1">
                <a:solidFill>
                  <a:srgbClr val="FF0001"/>
                </a:solidFill>
              </a:rPr>
              <a:t>各主色再分三等份，组成</a:t>
            </a:r>
            <a:r>
              <a:rPr lang="en-US" altLang="zh-CN" sz="2000" b="1">
                <a:solidFill>
                  <a:srgbClr val="FF0001"/>
                </a:solidFill>
              </a:rPr>
              <a:t>24</a:t>
            </a:r>
            <a:r>
              <a:rPr lang="zh-CN" altLang="en-US" sz="2000" b="1">
                <a:solidFill>
                  <a:srgbClr val="FF0001"/>
                </a:solidFill>
              </a:rPr>
              <a:t>色，</a:t>
            </a:r>
            <a:r>
              <a:rPr lang="zh-CN" altLang="en-US" sz="2000"/>
              <a:t>并以</a:t>
            </a:r>
            <a:r>
              <a:rPr lang="en-US" altLang="zh-CN" sz="2000"/>
              <a:t>1—24</a:t>
            </a:r>
            <a:r>
              <a:rPr lang="zh-CN" altLang="en-US" sz="2000"/>
              <a:t>的数字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/>
              <a:t>表示，每个色标都有色相号、含白量、含黑量。</a:t>
            </a:r>
          </a:p>
          <a:p>
            <a:pPr eaLnBrk="1" hangingPunct="1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1856165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5" descr="345482386414707496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2652" r="3714" b="7823"/>
          <a:stretch>
            <a:fillRect/>
          </a:stretch>
        </p:blipFill>
        <p:spPr bwMode="auto">
          <a:xfrm>
            <a:off x="2880548" y="-1"/>
            <a:ext cx="6628360" cy="6252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4" name="Rectangle 6"/>
          <p:cNvSpPr>
            <a:spLocks noChangeArrowheads="1"/>
          </p:cNvSpPr>
          <p:nvPr/>
        </p:nvSpPr>
        <p:spPr bwMode="auto">
          <a:xfrm>
            <a:off x="5304752" y="6292042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 b="1" dirty="0"/>
              <a:t>（奥氏色相环）</a:t>
            </a:r>
            <a:r>
              <a:rPr lang="zh-CN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431808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5"/>
          <p:cNvSpPr>
            <a:spLocks noChangeArrowheads="1"/>
          </p:cNvSpPr>
          <p:nvPr/>
        </p:nvSpPr>
        <p:spPr bwMode="auto">
          <a:xfrm>
            <a:off x="531284" y="333376"/>
            <a:ext cx="9025467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17500" eaLnBrk="1" hangingPunct="1">
              <a:lnSpc>
                <a:spcPct val="150000"/>
              </a:lnSpc>
            </a:pPr>
            <a:r>
              <a:rPr lang="zh-CN" altLang="en-US" sz="2400" b="1"/>
              <a:t>（</a:t>
            </a:r>
            <a:r>
              <a:rPr lang="en-US" altLang="zh-CN" sz="2400" b="1"/>
              <a:t>4</a:t>
            </a:r>
            <a:r>
              <a:rPr lang="zh-CN" altLang="en-US" sz="2400" b="1"/>
              <a:t>）日本</a:t>
            </a:r>
            <a:r>
              <a:rPr lang="en-US" altLang="zh-CN" sz="2400" b="1"/>
              <a:t>PCCS</a:t>
            </a:r>
            <a:r>
              <a:rPr lang="zh-CN" altLang="en-US" sz="2400" b="1"/>
              <a:t>色彩体系</a:t>
            </a:r>
          </a:p>
          <a:p>
            <a:pPr indent="317500" eaLnBrk="1" hangingPunct="1">
              <a:lnSpc>
                <a:spcPct val="150000"/>
              </a:lnSpc>
            </a:pPr>
            <a:r>
              <a:rPr lang="zh-CN" altLang="en-US" sz="2000" b="1"/>
              <a:t>①主要特点：</a:t>
            </a:r>
            <a:r>
              <a:rPr lang="zh-CN" altLang="en-US" sz="2000"/>
              <a:t>将色彩综合成</a:t>
            </a:r>
            <a:r>
              <a:rPr lang="zh-CN" altLang="en-US" sz="2000" b="1">
                <a:solidFill>
                  <a:srgbClr val="DF0313"/>
                </a:solidFill>
              </a:rPr>
              <a:t>色相与色调</a:t>
            </a:r>
            <a:r>
              <a:rPr lang="zh-CN" altLang="en-US" sz="2000"/>
              <a:t>两种观念来构成各种不同的</a:t>
            </a:r>
            <a:r>
              <a:rPr lang="zh-CN" altLang="en-US" sz="2000" b="1">
                <a:solidFill>
                  <a:srgbClr val="FF0000"/>
                </a:solidFill>
              </a:rPr>
              <a:t>色调系列</a:t>
            </a:r>
            <a:r>
              <a:rPr lang="zh-CN" altLang="en-US" sz="2000"/>
              <a:t>，便于色彩的各种搭配。 </a:t>
            </a:r>
          </a:p>
          <a:p>
            <a:pPr indent="317500" eaLnBrk="1" hangingPunct="1">
              <a:lnSpc>
                <a:spcPct val="150000"/>
              </a:lnSpc>
            </a:pPr>
            <a:r>
              <a:rPr lang="zh-CN" altLang="en-US" sz="2000" b="1"/>
              <a:t>②主要构成：</a:t>
            </a:r>
            <a:r>
              <a:rPr lang="zh-CN" altLang="en-US" sz="2000"/>
              <a:t>有</a:t>
            </a:r>
            <a:r>
              <a:rPr lang="en-US" altLang="zh-CN" sz="2000"/>
              <a:t>3</a:t>
            </a:r>
            <a:r>
              <a:rPr lang="zh-CN" altLang="en-US" sz="2000"/>
              <a:t>个无彩系色调与</a:t>
            </a:r>
            <a:r>
              <a:rPr lang="en-US" altLang="zh-CN" sz="2000"/>
              <a:t>12</a:t>
            </a:r>
            <a:r>
              <a:rPr lang="zh-CN" altLang="en-US" sz="2000"/>
              <a:t>个有彩系色调。</a:t>
            </a:r>
          </a:p>
        </p:txBody>
      </p:sp>
      <p:pic>
        <p:nvPicPr>
          <p:cNvPr id="65538" name="Picture 6" descr="34548238641470749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31"/>
          <a:stretch>
            <a:fillRect/>
          </a:stretch>
        </p:blipFill>
        <p:spPr bwMode="auto">
          <a:xfrm>
            <a:off x="776958" y="2571267"/>
            <a:ext cx="5952067" cy="3858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39" name="Picture 7" descr="34548238641470749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4" t="49713" r="18767" b="2950"/>
          <a:stretch>
            <a:fillRect/>
          </a:stretch>
        </p:blipFill>
        <p:spPr bwMode="auto">
          <a:xfrm>
            <a:off x="7054250" y="2571266"/>
            <a:ext cx="4313080" cy="4027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5183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5530935" y="2493337"/>
            <a:ext cx="180031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x-none" altLang="zh-CN" sz="2800" b="1" dirty="0" smtClean="0">
                <a:solidFill>
                  <a:srgbClr val="333333"/>
                </a:solidFill>
                <a:ea typeface="黑体" charset="0"/>
                <a:cs typeface="黑体" charset="0"/>
              </a:rPr>
              <a:t>THANKS!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5499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文本框 1"/>
          <p:cNvSpPr txBox="1">
            <a:spLocks noChangeArrowheads="1"/>
          </p:cNvSpPr>
          <p:nvPr/>
        </p:nvSpPr>
        <p:spPr bwMode="auto">
          <a:xfrm>
            <a:off x="3613800" y="2619814"/>
            <a:ext cx="57092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/>
            <a:r>
              <a:rPr lang="zh-CN" altLang="en-US" sz="2400" dirty="0">
                <a:latin typeface="+mj-ea"/>
                <a:ea typeface="+mj-ea"/>
              </a:rPr>
              <a:t>设计色彩</a:t>
            </a:r>
            <a:r>
              <a:rPr lang="en-US" altLang="zh-CN" sz="2400" dirty="0">
                <a:latin typeface="+mj-ea"/>
                <a:ea typeface="+mj-ea"/>
              </a:rPr>
              <a:t>——</a:t>
            </a:r>
            <a:r>
              <a:rPr lang="zh-CN" altLang="en-US" sz="2400" dirty="0">
                <a:latin typeface="+mj-ea"/>
                <a:ea typeface="+mj-ea"/>
              </a:rPr>
              <a:t>服务于</a:t>
            </a:r>
            <a:r>
              <a:rPr lang="en-US" altLang="zh-CN" sz="2400" dirty="0">
                <a:solidFill>
                  <a:srgbClr val="0070C0"/>
                </a:solidFill>
                <a:latin typeface="+mj-ea"/>
                <a:ea typeface="+mj-ea"/>
              </a:rPr>
              <a:t>“</a:t>
            </a:r>
            <a:r>
              <a:rPr lang="zh-CN" altLang="en-US" sz="2400" dirty="0">
                <a:solidFill>
                  <a:srgbClr val="0070C0"/>
                </a:solidFill>
                <a:latin typeface="+mj-ea"/>
                <a:ea typeface="+mj-ea"/>
              </a:rPr>
              <a:t>设计目的</a:t>
            </a:r>
            <a:r>
              <a:rPr lang="en-US" altLang="zh-CN" sz="2400" dirty="0">
                <a:solidFill>
                  <a:srgbClr val="0070C0"/>
                </a:solidFill>
                <a:latin typeface="+mj-ea"/>
                <a:ea typeface="+mj-ea"/>
              </a:rPr>
              <a:t>”</a:t>
            </a:r>
            <a:r>
              <a:rPr lang="zh-CN" altLang="en-US" sz="2400" dirty="0">
                <a:latin typeface="+mj-ea"/>
                <a:ea typeface="+mj-ea"/>
              </a:rPr>
              <a:t>的色彩</a:t>
            </a:r>
          </a:p>
        </p:txBody>
      </p:sp>
    </p:spTree>
    <p:extLst>
      <p:ext uri="{BB962C8B-B14F-4D97-AF65-F5344CB8AC3E}">
        <p14:creationId xmlns:p14="http://schemas.microsoft.com/office/powerpoint/2010/main" val="4252069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64634" y="2590800"/>
            <a:ext cx="10862733" cy="31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/>
              <a:t>中国联通：情系中国结，联通四海心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800"/>
              <a:t>    中国联通的司标是由一种回环贯通的中国古代吉祥图形</a:t>
            </a:r>
            <a:r>
              <a:rPr lang="zh-CN" altLang="en-US" sz="1800">
                <a:solidFill>
                  <a:srgbClr val="FF0000"/>
                </a:solidFill>
              </a:rPr>
              <a:t>“盘长”纹样</a:t>
            </a:r>
            <a:r>
              <a:rPr lang="zh-CN" altLang="en-US" sz="1800"/>
              <a:t>演变而来。迂回往复的线条象征着现代通信网络，寓意着信息社会中联通公司的通信事业井然有序而又迅达畅通，同时也象征着联通公司的事业无以穷尽，日久天长。 标志造型中的四个方形有四通八达，事事如意之意，六个圆形有路路相通，处处顺畅之寓，而标志中的十个空穴则有完完漫漫和十全十美之含。无论从对称讲，还是从偶数说，都洋溢着古老东方久已失传的吉祥之气。 中国联通的司标还有二个明显的上下相连的“心”，它一览无遗地展示着</a:t>
            </a:r>
            <a:r>
              <a:rPr lang="zh-CN" altLang="en-US" sz="1800">
                <a:solidFill>
                  <a:srgbClr val="FF0000"/>
                </a:solidFill>
              </a:rPr>
              <a:t>联通公司的宗旨：通信，通心，联通公司永远为用户着想，与用户心连心。</a:t>
            </a:r>
          </a:p>
        </p:txBody>
      </p:sp>
      <p:pic>
        <p:nvPicPr>
          <p:cNvPr id="27650" name="图片 2" descr="t01a72d02bd514db82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6" b="15273"/>
          <a:stretch>
            <a:fillRect/>
          </a:stretch>
        </p:blipFill>
        <p:spPr bwMode="auto">
          <a:xfrm>
            <a:off x="2694518" y="174626"/>
            <a:ext cx="6258983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39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4" descr="20131219001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785" y="347664"/>
            <a:ext cx="7190316" cy="411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文本框 5"/>
          <p:cNvSpPr txBox="1">
            <a:spLocks noChangeArrowheads="1"/>
          </p:cNvSpPr>
          <p:nvPr/>
        </p:nvSpPr>
        <p:spPr bwMode="auto">
          <a:xfrm>
            <a:off x="833967" y="4751388"/>
            <a:ext cx="10909300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>
                <a:sym typeface="宋体" charset="0"/>
              </a:rPr>
              <a:t>中国移动全新企业logo也再次亮相，全新的企业logo从科技蓝变为浅蓝和绿色，“中国移动通信”简化为“中国移动”，表现了中国移动对外品牌形象将主打</a:t>
            </a:r>
            <a:r>
              <a:rPr lang="zh-CN" altLang="en-US" sz="1800">
                <a:solidFill>
                  <a:srgbClr val="FF0000"/>
                </a:solidFill>
                <a:sym typeface="宋体" charset="0"/>
              </a:rPr>
              <a:t>科技活力</a:t>
            </a:r>
            <a:r>
              <a:rPr lang="zh-CN" altLang="en-US" sz="1800">
                <a:sym typeface="宋体" charset="0"/>
              </a:rPr>
              <a:t>与</a:t>
            </a:r>
            <a:r>
              <a:rPr lang="zh-CN" altLang="en-US" sz="1800">
                <a:solidFill>
                  <a:srgbClr val="FF0000"/>
                </a:solidFill>
                <a:sym typeface="宋体" charset="0"/>
              </a:rPr>
              <a:t>亲和力</a:t>
            </a:r>
            <a:r>
              <a:rPr lang="zh-CN" altLang="en-US" sz="1800">
                <a:sym typeface="宋体" charset="0"/>
              </a:rPr>
              <a:t>。</a:t>
            </a: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847804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3" descr="图片1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8260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4" name="图片 1" descr="图片1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"/>
            <a:ext cx="4851400" cy="255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4" name="Picture 14" descr="图片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167" y="2541589"/>
            <a:ext cx="8159751" cy="430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3700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115647" y="1323886"/>
            <a:ext cx="5929628" cy="372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400" dirty="0"/>
              <a:t>色彩设计服务于</a:t>
            </a:r>
            <a:r>
              <a:rPr lang="en-US" altLang="zh-CN" sz="2400" dirty="0">
                <a:solidFill>
                  <a:srgbClr val="FF0000"/>
                </a:solidFill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</a:rPr>
              <a:t>设计目的</a:t>
            </a:r>
            <a:r>
              <a:rPr lang="en-US" altLang="zh-CN" sz="2400" dirty="0">
                <a:solidFill>
                  <a:srgbClr val="FF0000"/>
                </a:solidFill>
              </a:rPr>
              <a:t>”</a:t>
            </a:r>
            <a:r>
              <a:rPr lang="zh-CN" altLang="en-US" sz="2400" dirty="0"/>
              <a:t>，进行</a:t>
            </a:r>
            <a:r>
              <a:rPr lang="zh-CN" altLang="en-US" sz="2400" dirty="0">
                <a:solidFill>
                  <a:srgbClr val="FF0000"/>
                </a:solidFill>
              </a:rPr>
              <a:t>信息传达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400" dirty="0"/>
              <a:t>色彩设计有规律可循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400" dirty="0"/>
              <a:t>色彩设计是一件很理性的事情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400" dirty="0"/>
              <a:t>色彩设计需要大量的知识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400" dirty="0"/>
              <a:t>色彩设计需要不断地训练</a:t>
            </a:r>
          </a:p>
        </p:txBody>
      </p:sp>
    </p:spTree>
    <p:extLst>
      <p:ext uri="{BB962C8B-B14F-4D97-AF65-F5344CB8AC3E}">
        <p14:creationId xmlns:p14="http://schemas.microsoft.com/office/powerpoint/2010/main" val="1776356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0"/>
          <p:cNvSpPr>
            <a:spLocks noChangeArrowheads="1"/>
          </p:cNvSpPr>
          <p:nvPr/>
        </p:nvSpPr>
        <p:spPr bwMode="auto">
          <a:xfrm>
            <a:off x="2095501" y="3020984"/>
            <a:ext cx="67249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 sz="2000" b="1"/>
              <a:t>没有光就没有色彩，           是色彩存在的首要条件</a:t>
            </a:r>
            <a:r>
              <a:rPr lang="zh-CN" altLang="en-US" sz="2000"/>
              <a:t>。 </a:t>
            </a:r>
          </a:p>
        </p:txBody>
      </p:sp>
      <p:sp>
        <p:nvSpPr>
          <p:cNvPr id="47107" name="Rectangle 8"/>
          <p:cNvSpPr>
            <a:spLocks noChangeArrowheads="1"/>
          </p:cNvSpPr>
          <p:nvPr/>
        </p:nvSpPr>
        <p:spPr bwMode="auto">
          <a:xfrm>
            <a:off x="3983567" y="2105026"/>
            <a:ext cx="3361267" cy="504825"/>
          </a:xfrm>
          <a:prstGeom prst="rect">
            <a:avLst/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zh-CN"/>
          </a:p>
        </p:txBody>
      </p:sp>
      <p:sp>
        <p:nvSpPr>
          <p:cNvPr id="47108" name="Rectangle 9"/>
          <p:cNvSpPr>
            <a:spLocks noChangeArrowheads="1"/>
          </p:cNvSpPr>
          <p:nvPr/>
        </p:nvSpPr>
        <p:spPr bwMode="auto">
          <a:xfrm>
            <a:off x="3983567" y="2105026"/>
            <a:ext cx="3937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zh-CN" altLang="en-US" sz="2800" b="1"/>
              <a:t>色彩从何而来？</a:t>
            </a:r>
          </a:p>
        </p:txBody>
      </p:sp>
      <p:sp>
        <p:nvSpPr>
          <p:cNvPr id="47109" name="Rectangle 11"/>
          <p:cNvSpPr>
            <a:spLocks noChangeArrowheads="1"/>
          </p:cNvSpPr>
          <p:nvPr/>
        </p:nvSpPr>
        <p:spPr bwMode="auto">
          <a:xfrm>
            <a:off x="1386417" y="3617846"/>
            <a:ext cx="6891630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b="1" dirty="0"/>
              <a:t>色彩：是因可见光的作用所导致的现象，可见光刺激眼睛后能引起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 dirty="0"/>
              <a:t>                             视觉反应，使人看到色彩。</a:t>
            </a:r>
          </a:p>
        </p:txBody>
      </p:sp>
      <p:sp>
        <p:nvSpPr>
          <p:cNvPr id="47110" name="WordArt 12"/>
          <p:cNvSpPr>
            <a:spLocks noChangeArrowheads="1" noChangeShapeType="1" noTextEdit="1"/>
          </p:cNvSpPr>
          <p:nvPr/>
        </p:nvSpPr>
        <p:spPr bwMode="auto">
          <a:xfrm rot="976197">
            <a:off x="5215467" y="2870201"/>
            <a:ext cx="897467" cy="7016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380000" scaled="1"/>
                </a:gradFill>
                <a:latin typeface="宋体"/>
                <a:ea typeface="宋体"/>
                <a:cs typeface="宋体"/>
              </a:rPr>
              <a:t>光</a:t>
            </a:r>
          </a:p>
        </p:txBody>
      </p:sp>
    </p:spTree>
    <p:extLst>
      <p:ext uri="{BB962C8B-B14F-4D97-AF65-F5344CB8AC3E}">
        <p14:creationId xmlns:p14="http://schemas.microsoft.com/office/powerpoint/2010/main" val="1192809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5"/>
          <p:cNvSpPr>
            <a:spLocks noChangeArrowheads="1"/>
          </p:cNvSpPr>
          <p:nvPr/>
        </p:nvSpPr>
        <p:spPr bwMode="auto">
          <a:xfrm>
            <a:off x="624417" y="535076"/>
            <a:ext cx="710963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 sz="2000" dirty="0"/>
              <a:t>我们把人眼所能见到的颜色，由它们的光学性质分为两大类别</a:t>
            </a:r>
          </a:p>
        </p:txBody>
      </p:sp>
      <p:grpSp>
        <p:nvGrpSpPr>
          <p:cNvPr id="48130" name="Organization Chart 6"/>
          <p:cNvGrpSpPr>
            <a:grpSpLocks/>
          </p:cNvGrpSpPr>
          <p:nvPr/>
        </p:nvGrpSpPr>
        <p:grpSpPr bwMode="auto">
          <a:xfrm>
            <a:off x="624417" y="1341439"/>
            <a:ext cx="5088467" cy="1908175"/>
            <a:chOff x="1134" y="1270"/>
            <a:chExt cx="2880" cy="720"/>
          </a:xfrm>
        </p:grpSpPr>
        <p:sp>
          <p:nvSpPr>
            <p:cNvPr id="48154" name="AutoShape 7"/>
            <p:cNvSpPr>
              <a:spLocks noChangeAspect="1" noChangeArrowheads="1" noTextEdit="1"/>
            </p:cNvSpPr>
            <p:nvPr/>
          </p:nvSpPr>
          <p:spPr bwMode="auto">
            <a:xfrm>
              <a:off x="1134" y="1270"/>
              <a:ext cx="28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48155" name="_s1028"/>
            <p:cNvCxnSpPr>
              <a:cxnSpLocks noChangeShapeType="1"/>
              <a:stCxn id="48161" idx="0"/>
              <a:endCxn id="48158" idx="2"/>
            </p:cNvCxnSpPr>
            <p:nvPr/>
          </p:nvCxnSpPr>
          <p:spPr bwMode="auto">
            <a:xfrm rot="5400000" flipH="1">
              <a:off x="3006" y="1126"/>
              <a:ext cx="144" cy="1008"/>
            </a:xfrm>
            <a:prstGeom prst="bentConnector3">
              <a:avLst>
                <a:gd name="adj1" fmla="val 2093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156" name="_s1029"/>
            <p:cNvCxnSpPr>
              <a:cxnSpLocks noChangeShapeType="1"/>
              <a:stCxn id="48160" idx="0"/>
              <a:endCxn id="48158" idx="2"/>
            </p:cNvCxnSpPr>
            <p:nvPr/>
          </p:nvCxnSpPr>
          <p:spPr bwMode="auto">
            <a:xfrm rot="-5400000">
              <a:off x="2501" y="1627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157" name="_s1030"/>
            <p:cNvCxnSpPr>
              <a:cxnSpLocks noChangeShapeType="1"/>
              <a:stCxn id="48159" idx="0"/>
              <a:endCxn id="48158" idx="2"/>
            </p:cNvCxnSpPr>
            <p:nvPr/>
          </p:nvCxnSpPr>
          <p:spPr bwMode="auto">
            <a:xfrm rot="-5400000">
              <a:off x="1998" y="1126"/>
              <a:ext cx="144" cy="1008"/>
            </a:xfrm>
            <a:prstGeom prst="bentConnector3">
              <a:avLst>
                <a:gd name="adj1" fmla="val 2093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8158" name="_s1031"/>
            <p:cNvSpPr>
              <a:spLocks noChangeArrowheads="1"/>
            </p:cNvSpPr>
            <p:nvPr/>
          </p:nvSpPr>
          <p:spPr bwMode="auto">
            <a:xfrm>
              <a:off x="2142" y="127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eaLnBrk="1" hangingPunct="1"/>
              <a:r>
                <a:rPr lang="en-US" altLang="zh-CN"/>
                <a:t>“</a:t>
              </a:r>
              <a:r>
                <a:rPr lang="zh-CN" altLang="en-US"/>
                <a:t>反射光”</a:t>
              </a:r>
            </a:p>
          </p:txBody>
        </p:sp>
        <p:sp>
          <p:nvSpPr>
            <p:cNvPr id="48159" name="_s1032"/>
            <p:cNvSpPr>
              <a:spLocks noChangeArrowheads="1"/>
            </p:cNvSpPr>
            <p:nvPr/>
          </p:nvSpPr>
          <p:spPr bwMode="auto">
            <a:xfrm>
              <a:off x="1134" y="170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eaLnBrk="1" hangingPunct="1"/>
              <a:r>
                <a:rPr lang="zh-CN" altLang="en-US" sz="1600"/>
                <a:t>白云</a:t>
              </a:r>
            </a:p>
          </p:txBody>
        </p:sp>
        <p:sp>
          <p:nvSpPr>
            <p:cNvPr id="48160" name="_s1033"/>
            <p:cNvSpPr>
              <a:spLocks noChangeArrowheads="1"/>
            </p:cNvSpPr>
            <p:nvPr/>
          </p:nvSpPr>
          <p:spPr bwMode="auto">
            <a:xfrm>
              <a:off x="2142" y="170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eaLnBrk="1" hangingPunct="1"/>
              <a:r>
                <a:rPr lang="zh-CN" altLang="en-US" sz="1600"/>
                <a:t>红花</a:t>
              </a:r>
            </a:p>
          </p:txBody>
        </p:sp>
        <p:sp>
          <p:nvSpPr>
            <p:cNvPr id="48161" name="_s1034"/>
            <p:cNvSpPr>
              <a:spLocks noChangeArrowheads="1"/>
            </p:cNvSpPr>
            <p:nvPr/>
          </p:nvSpPr>
          <p:spPr bwMode="auto">
            <a:xfrm>
              <a:off x="3150" y="170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eaLnBrk="1" hangingPunct="1"/>
              <a:r>
                <a:rPr lang="zh-CN" altLang="en-US" sz="1600"/>
                <a:t>黑发</a:t>
              </a:r>
            </a:p>
          </p:txBody>
        </p:sp>
      </p:grpSp>
      <p:grpSp>
        <p:nvGrpSpPr>
          <p:cNvPr id="3" name="Organization Chart 15"/>
          <p:cNvGrpSpPr>
            <a:grpSpLocks/>
          </p:cNvGrpSpPr>
          <p:nvPr/>
        </p:nvGrpSpPr>
        <p:grpSpPr bwMode="auto">
          <a:xfrm>
            <a:off x="6096001" y="1303338"/>
            <a:ext cx="5281084" cy="1981200"/>
            <a:chOff x="1134" y="1270"/>
            <a:chExt cx="2880" cy="720"/>
          </a:xfrm>
        </p:grpSpPr>
        <p:sp>
          <p:nvSpPr>
            <p:cNvPr id="48146" name="AutoShape 16"/>
            <p:cNvSpPr>
              <a:spLocks noChangeAspect="1" noChangeArrowheads="1" noTextEdit="1"/>
            </p:cNvSpPr>
            <p:nvPr/>
          </p:nvSpPr>
          <p:spPr bwMode="auto">
            <a:xfrm>
              <a:off x="1134" y="1270"/>
              <a:ext cx="28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48147" name="_s1037"/>
            <p:cNvCxnSpPr>
              <a:cxnSpLocks noChangeShapeType="1"/>
              <a:stCxn id="48153" idx="0"/>
              <a:endCxn id="48150" idx="2"/>
            </p:cNvCxnSpPr>
            <p:nvPr/>
          </p:nvCxnSpPr>
          <p:spPr bwMode="auto">
            <a:xfrm rot="5400000" flipH="1">
              <a:off x="3006" y="1126"/>
              <a:ext cx="144" cy="1008"/>
            </a:xfrm>
            <a:prstGeom prst="bentConnector3">
              <a:avLst>
                <a:gd name="adj1" fmla="val 2093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148" name="_s1038"/>
            <p:cNvCxnSpPr>
              <a:cxnSpLocks noChangeShapeType="1"/>
              <a:stCxn id="48152" idx="0"/>
              <a:endCxn id="48150" idx="2"/>
            </p:cNvCxnSpPr>
            <p:nvPr/>
          </p:nvCxnSpPr>
          <p:spPr bwMode="auto">
            <a:xfrm rot="-5400000">
              <a:off x="2501" y="1627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149" name="_s1039"/>
            <p:cNvCxnSpPr>
              <a:cxnSpLocks noChangeShapeType="1"/>
              <a:stCxn id="48151" idx="0"/>
              <a:endCxn id="48150" idx="2"/>
            </p:cNvCxnSpPr>
            <p:nvPr/>
          </p:nvCxnSpPr>
          <p:spPr bwMode="auto">
            <a:xfrm rot="-5400000">
              <a:off x="1998" y="1126"/>
              <a:ext cx="144" cy="1008"/>
            </a:xfrm>
            <a:prstGeom prst="bentConnector3">
              <a:avLst>
                <a:gd name="adj1" fmla="val 2093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8150" name="_s1040"/>
            <p:cNvSpPr>
              <a:spLocks noChangeArrowheads="1"/>
            </p:cNvSpPr>
            <p:nvPr/>
          </p:nvSpPr>
          <p:spPr bwMode="auto">
            <a:xfrm>
              <a:off x="2142" y="127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eaLnBrk="1" hangingPunct="1"/>
              <a:r>
                <a:rPr lang="en-US" altLang="zh-CN" sz="1600"/>
                <a:t>“</a:t>
              </a:r>
              <a:r>
                <a:rPr lang="zh-CN" altLang="en-US" sz="1600"/>
                <a:t>发射光”</a:t>
              </a:r>
            </a:p>
          </p:txBody>
        </p:sp>
        <p:sp>
          <p:nvSpPr>
            <p:cNvPr id="48151" name="_s1041"/>
            <p:cNvSpPr>
              <a:spLocks noChangeArrowheads="1"/>
            </p:cNvSpPr>
            <p:nvPr/>
          </p:nvSpPr>
          <p:spPr bwMode="auto">
            <a:xfrm>
              <a:off x="1134" y="170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eaLnBrk="1" hangingPunct="1"/>
              <a:r>
                <a:rPr lang="zh-CN" altLang="en-US" sz="1600"/>
                <a:t>太阳</a:t>
              </a:r>
            </a:p>
            <a:p>
              <a:pPr algn="ctr" eaLnBrk="1" hangingPunct="1"/>
              <a:r>
                <a:rPr lang="zh-CN" altLang="en-US" sz="1600"/>
                <a:t>灯光</a:t>
              </a:r>
            </a:p>
          </p:txBody>
        </p:sp>
        <p:sp>
          <p:nvSpPr>
            <p:cNvPr id="48152" name="_s1042"/>
            <p:cNvSpPr>
              <a:spLocks noChangeArrowheads="1"/>
            </p:cNvSpPr>
            <p:nvPr/>
          </p:nvSpPr>
          <p:spPr bwMode="auto">
            <a:xfrm>
              <a:off x="2142" y="170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eaLnBrk="1" hangingPunct="1"/>
              <a:r>
                <a:rPr lang="zh-CN" altLang="en-US" sz="1600"/>
                <a:t>显示屏</a:t>
              </a:r>
            </a:p>
          </p:txBody>
        </p:sp>
        <p:sp>
          <p:nvSpPr>
            <p:cNvPr id="48153" name="_s1043"/>
            <p:cNvSpPr>
              <a:spLocks noChangeArrowheads="1"/>
            </p:cNvSpPr>
            <p:nvPr/>
          </p:nvSpPr>
          <p:spPr bwMode="auto">
            <a:xfrm>
              <a:off x="3150" y="170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eaLnBrk="1" hangingPunct="1"/>
              <a:r>
                <a:rPr lang="zh-CN" altLang="en-US" sz="1600"/>
                <a:t>计算机</a:t>
              </a:r>
            </a:p>
            <a:p>
              <a:pPr algn="ctr" eaLnBrk="1" hangingPunct="1"/>
              <a:r>
                <a:rPr lang="zh-CN" altLang="en-US" sz="1600"/>
                <a:t>显示器</a:t>
              </a:r>
            </a:p>
          </p:txBody>
        </p:sp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624418" y="3284538"/>
            <a:ext cx="1536700" cy="2665412"/>
            <a:chOff x="295" y="2069"/>
            <a:chExt cx="726" cy="1679"/>
          </a:xfrm>
        </p:grpSpPr>
        <p:grpSp>
          <p:nvGrpSpPr>
            <p:cNvPr id="48142" name="Group 25"/>
            <p:cNvGrpSpPr>
              <a:grpSpLocks/>
            </p:cNvGrpSpPr>
            <p:nvPr/>
          </p:nvGrpSpPr>
          <p:grpSpPr bwMode="auto">
            <a:xfrm>
              <a:off x="295" y="2069"/>
              <a:ext cx="726" cy="1679"/>
              <a:chOff x="295" y="2069"/>
              <a:chExt cx="726" cy="1679"/>
            </a:xfrm>
          </p:grpSpPr>
          <p:sp>
            <p:nvSpPr>
              <p:cNvPr id="48144" name="AutoShape 26"/>
              <p:cNvSpPr>
                <a:spLocks noChangeArrowheads="1"/>
              </p:cNvSpPr>
              <p:nvPr/>
            </p:nvSpPr>
            <p:spPr bwMode="auto">
              <a:xfrm>
                <a:off x="521" y="2069"/>
                <a:ext cx="227" cy="545"/>
              </a:xfrm>
              <a:prstGeom prst="downArrow">
                <a:avLst>
                  <a:gd name="adj1" fmla="val 50000"/>
                  <a:gd name="adj2" fmla="val 60000"/>
                </a:avLst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algn="ctr" eaLnBrk="1" hangingPunct="1"/>
                <a:endParaRPr lang="zh-CN"/>
              </a:p>
            </p:txBody>
          </p:sp>
          <p:sp>
            <p:nvSpPr>
              <p:cNvPr id="48145" name="AutoShape 27"/>
              <p:cNvSpPr>
                <a:spLocks noChangeArrowheads="1"/>
              </p:cNvSpPr>
              <p:nvPr/>
            </p:nvSpPr>
            <p:spPr bwMode="auto">
              <a:xfrm>
                <a:off x="295" y="2659"/>
                <a:ext cx="726" cy="1089"/>
              </a:xfrm>
              <a:prstGeom prst="roundRect">
                <a:avLst>
                  <a:gd name="adj" fmla="val 16667"/>
                </a:avLst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1" hangingPunct="1"/>
                <a:endParaRPr lang="zh-CN"/>
              </a:p>
            </p:txBody>
          </p:sp>
        </p:grpSp>
        <p:sp>
          <p:nvSpPr>
            <p:cNvPr id="48143" name="Text Box 28"/>
            <p:cNvSpPr txBox="1">
              <a:spLocks noChangeArrowheads="1"/>
            </p:cNvSpPr>
            <p:nvPr/>
          </p:nvSpPr>
          <p:spPr bwMode="auto">
            <a:xfrm>
              <a:off x="418" y="2847"/>
              <a:ext cx="378" cy="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r>
                <a:rPr lang="zh-CN" altLang="en-US" sz="1600"/>
                <a:t>能反射</a:t>
              </a:r>
            </a:p>
            <a:p>
              <a:pPr eaLnBrk="1" hangingPunct="1"/>
              <a:r>
                <a:rPr lang="zh-CN" altLang="en-US" sz="1600"/>
                <a:t>阳光中</a:t>
              </a:r>
            </a:p>
            <a:p>
              <a:pPr eaLnBrk="1" hangingPunct="1"/>
              <a:r>
                <a:rPr lang="zh-CN" altLang="en-US" sz="1600"/>
                <a:t>所有的</a:t>
              </a:r>
            </a:p>
            <a:p>
              <a:pPr eaLnBrk="1" hangingPunct="1"/>
              <a:r>
                <a:rPr lang="zh-CN" altLang="en-US" sz="1600"/>
                <a:t>颜色</a:t>
              </a:r>
            </a:p>
          </p:txBody>
        </p:sp>
      </p:grpSp>
      <p:grpSp>
        <p:nvGrpSpPr>
          <p:cNvPr id="6" name="Group 29"/>
          <p:cNvGrpSpPr>
            <a:grpSpLocks/>
          </p:cNvGrpSpPr>
          <p:nvPr/>
        </p:nvGrpSpPr>
        <p:grpSpPr bwMode="auto">
          <a:xfrm>
            <a:off x="2446867" y="3284538"/>
            <a:ext cx="1536700" cy="2665412"/>
            <a:chOff x="1156" y="2069"/>
            <a:chExt cx="726" cy="1679"/>
          </a:xfrm>
        </p:grpSpPr>
        <p:sp>
          <p:nvSpPr>
            <p:cNvPr id="48139" name="AutoShape 30"/>
            <p:cNvSpPr>
              <a:spLocks noChangeArrowheads="1"/>
            </p:cNvSpPr>
            <p:nvPr/>
          </p:nvSpPr>
          <p:spPr bwMode="auto">
            <a:xfrm>
              <a:off x="1383" y="2069"/>
              <a:ext cx="227" cy="545"/>
            </a:xfrm>
            <a:prstGeom prst="downArrow">
              <a:avLst>
                <a:gd name="adj1" fmla="val 50000"/>
                <a:gd name="adj2" fmla="val 60000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eaLnBrk="1" hangingPunct="1"/>
              <a:endParaRPr lang="zh-CN"/>
            </a:p>
          </p:txBody>
        </p:sp>
        <p:sp>
          <p:nvSpPr>
            <p:cNvPr id="48140" name="AutoShape 31"/>
            <p:cNvSpPr>
              <a:spLocks noChangeArrowheads="1"/>
            </p:cNvSpPr>
            <p:nvPr/>
          </p:nvSpPr>
          <p:spPr bwMode="auto">
            <a:xfrm>
              <a:off x="1156" y="2659"/>
              <a:ext cx="726" cy="1089"/>
            </a:xfrm>
            <a:prstGeom prst="roundRect">
              <a:avLst>
                <a:gd name="adj" fmla="val 16667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zh-CN"/>
            </a:p>
          </p:txBody>
        </p:sp>
        <p:sp>
          <p:nvSpPr>
            <p:cNvPr id="48141" name="Text Box 32"/>
            <p:cNvSpPr txBox="1">
              <a:spLocks noChangeArrowheads="1"/>
            </p:cNvSpPr>
            <p:nvPr/>
          </p:nvSpPr>
          <p:spPr bwMode="auto">
            <a:xfrm>
              <a:off x="1247" y="2847"/>
              <a:ext cx="378" cy="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r>
                <a:rPr lang="zh-CN" altLang="en-US" sz="1600"/>
                <a:t>只能反</a:t>
              </a:r>
            </a:p>
            <a:p>
              <a:pPr eaLnBrk="1" hangingPunct="1"/>
              <a:r>
                <a:rPr lang="zh-CN" altLang="en-US" sz="1600"/>
                <a:t>射红光</a:t>
              </a:r>
            </a:p>
            <a:p>
              <a:pPr eaLnBrk="1" hangingPunct="1"/>
              <a:r>
                <a:rPr lang="zh-CN" altLang="en-US" sz="1600"/>
                <a:t>而吸收</a:t>
              </a:r>
            </a:p>
            <a:p>
              <a:pPr eaLnBrk="1" hangingPunct="1"/>
              <a:r>
                <a:rPr lang="zh-CN" altLang="en-US" sz="1600"/>
                <a:t>其它光</a:t>
              </a:r>
            </a:p>
          </p:txBody>
        </p:sp>
      </p:grpSp>
      <p:grpSp>
        <p:nvGrpSpPr>
          <p:cNvPr id="7" name="Group 33"/>
          <p:cNvGrpSpPr>
            <a:grpSpLocks/>
          </p:cNvGrpSpPr>
          <p:nvPr/>
        </p:nvGrpSpPr>
        <p:grpSpPr bwMode="auto">
          <a:xfrm>
            <a:off x="4271434" y="3284538"/>
            <a:ext cx="1536700" cy="2665412"/>
            <a:chOff x="2018" y="2069"/>
            <a:chExt cx="726" cy="1679"/>
          </a:xfrm>
        </p:grpSpPr>
        <p:sp>
          <p:nvSpPr>
            <p:cNvPr id="48136" name="AutoShape 34"/>
            <p:cNvSpPr>
              <a:spLocks noChangeArrowheads="1"/>
            </p:cNvSpPr>
            <p:nvPr/>
          </p:nvSpPr>
          <p:spPr bwMode="auto">
            <a:xfrm>
              <a:off x="2245" y="2069"/>
              <a:ext cx="227" cy="545"/>
            </a:xfrm>
            <a:prstGeom prst="downArrow">
              <a:avLst>
                <a:gd name="adj1" fmla="val 50000"/>
                <a:gd name="adj2" fmla="val 60000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pPr algn="ctr" eaLnBrk="1" hangingPunct="1"/>
              <a:endParaRPr lang="zh-CN"/>
            </a:p>
          </p:txBody>
        </p:sp>
        <p:sp>
          <p:nvSpPr>
            <p:cNvPr id="48137" name="AutoShape 35"/>
            <p:cNvSpPr>
              <a:spLocks noChangeArrowheads="1"/>
            </p:cNvSpPr>
            <p:nvPr/>
          </p:nvSpPr>
          <p:spPr bwMode="auto">
            <a:xfrm>
              <a:off x="2018" y="2659"/>
              <a:ext cx="726" cy="1089"/>
            </a:xfrm>
            <a:prstGeom prst="roundRect">
              <a:avLst>
                <a:gd name="adj" fmla="val 16667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zh-CN"/>
            </a:p>
          </p:txBody>
        </p:sp>
        <p:sp>
          <p:nvSpPr>
            <p:cNvPr id="48138" name="Text Box 36"/>
            <p:cNvSpPr txBox="1">
              <a:spLocks noChangeArrowheads="1"/>
            </p:cNvSpPr>
            <p:nvPr/>
          </p:nvSpPr>
          <p:spPr bwMode="auto">
            <a:xfrm>
              <a:off x="2109" y="2815"/>
              <a:ext cx="378" cy="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ea typeface="宋体" charset="0"/>
                  <a:cs typeface="宋体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r>
                <a:rPr lang="zh-CN" altLang="en-US" sz="1600"/>
                <a:t>能吸收</a:t>
              </a:r>
            </a:p>
            <a:p>
              <a:pPr eaLnBrk="1" hangingPunct="1"/>
              <a:r>
                <a:rPr lang="zh-CN" altLang="en-US" sz="1600"/>
                <a:t>阳光中</a:t>
              </a:r>
            </a:p>
            <a:p>
              <a:pPr eaLnBrk="1" hangingPunct="1"/>
              <a:r>
                <a:rPr lang="zh-CN" altLang="en-US" sz="1600"/>
                <a:t>所有的</a:t>
              </a:r>
            </a:p>
            <a:p>
              <a:pPr eaLnBrk="1" hangingPunct="1"/>
              <a:r>
                <a:rPr lang="zh-CN" altLang="en-US" sz="1600"/>
                <a:t>色彩</a:t>
              </a:r>
            </a:p>
          </p:txBody>
        </p:sp>
      </p:grpSp>
      <p:sp>
        <p:nvSpPr>
          <p:cNvPr id="6181" name="Text Box 37"/>
          <p:cNvSpPr txBox="1">
            <a:spLocks noChangeArrowheads="1"/>
          </p:cNvSpPr>
          <p:nvPr/>
        </p:nvSpPr>
        <p:spPr bwMode="auto">
          <a:xfrm>
            <a:off x="6934200" y="3819526"/>
            <a:ext cx="2954655" cy="131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/>
              <a:t>发射光直射人们的眼睛时，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800"/>
              <a:t>便可以看见带色光源发出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800"/>
              <a:t>的颜色。</a:t>
            </a:r>
          </a:p>
        </p:txBody>
      </p:sp>
    </p:spTree>
    <p:extLst>
      <p:ext uri="{BB962C8B-B14F-4D97-AF65-F5344CB8AC3E}">
        <p14:creationId xmlns:p14="http://schemas.microsoft.com/office/powerpoint/2010/main" val="16852155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3" grpId="0"/>
      <p:bldP spid="6181" grpId="0"/>
    </p:bldLst>
  </p:timing>
</p:sld>
</file>

<file path=ppt/theme/theme1.xml><?xml version="1.0" encoding="utf-8"?>
<a:theme xmlns:a="http://schemas.openxmlformats.org/drawingml/2006/main" name="立构">
  <a:themeElements>
    <a:clrScheme name="PPT21">
      <a:dk1>
        <a:srgbClr val="000000"/>
      </a:dk1>
      <a:lt1>
        <a:srgbClr val="FFFFFF"/>
      </a:lt1>
      <a:dk2>
        <a:srgbClr val="009999"/>
      </a:dk2>
      <a:lt2>
        <a:srgbClr val="4D4D4D"/>
      </a:lt2>
      <a:accent1>
        <a:srgbClr val="409E9E"/>
      </a:accent1>
      <a:accent2>
        <a:srgbClr val="88D7D4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立构" id="{CBEBC702-7A20-1D40-B292-B4BD2149B600}" vid="{9D06056A-1F5D-4B42-9563-525C6568EC1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立构</Template>
  <TotalTime>1636</TotalTime>
  <Words>1169</Words>
  <Application>Microsoft Macintosh PowerPoint</Application>
  <PresentationFormat>自定义</PresentationFormat>
  <Paragraphs>179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立构</vt:lpstr>
      <vt:lpstr>设计构成基础——色彩基本知识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1</cp:lastModifiedBy>
  <cp:revision>84</cp:revision>
  <dcterms:created xsi:type="dcterms:W3CDTF">2017-12-11T06:39:35Z</dcterms:created>
  <dcterms:modified xsi:type="dcterms:W3CDTF">2019-01-10T06:32:36Z</dcterms:modified>
</cp:coreProperties>
</file>