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</p:sldMasterIdLst>
  <p:notesMasterIdLst>
    <p:notesMasterId r:id="rId37"/>
  </p:notesMasterIdLst>
  <p:sldIdLst>
    <p:sldId id="256" r:id="rId3"/>
    <p:sldId id="386" r:id="rId4"/>
    <p:sldId id="385" r:id="rId5"/>
    <p:sldId id="387" r:id="rId6"/>
    <p:sldId id="388" r:id="rId7"/>
    <p:sldId id="405" r:id="rId8"/>
    <p:sldId id="397" r:id="rId9"/>
    <p:sldId id="401" r:id="rId10"/>
    <p:sldId id="400" r:id="rId11"/>
    <p:sldId id="404" r:id="rId12"/>
    <p:sldId id="391" r:id="rId13"/>
    <p:sldId id="392" r:id="rId14"/>
    <p:sldId id="396" r:id="rId15"/>
    <p:sldId id="402" r:id="rId16"/>
    <p:sldId id="403" r:id="rId17"/>
    <p:sldId id="367" r:id="rId18"/>
    <p:sldId id="368" r:id="rId19"/>
    <p:sldId id="369" r:id="rId20"/>
    <p:sldId id="370" r:id="rId21"/>
    <p:sldId id="371" r:id="rId22"/>
    <p:sldId id="406" r:id="rId23"/>
    <p:sldId id="407" r:id="rId24"/>
    <p:sldId id="372" r:id="rId25"/>
    <p:sldId id="373" r:id="rId26"/>
    <p:sldId id="374" r:id="rId27"/>
    <p:sldId id="410" r:id="rId28"/>
    <p:sldId id="413" r:id="rId29"/>
    <p:sldId id="414" r:id="rId30"/>
    <p:sldId id="408" r:id="rId31"/>
    <p:sldId id="375" r:id="rId32"/>
    <p:sldId id="418" r:id="rId33"/>
    <p:sldId id="417" r:id="rId34"/>
    <p:sldId id="384" r:id="rId35"/>
    <p:sldId id="416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0393"/>
    <a:srgbClr val="1A0193"/>
    <a:srgbClr val="011893"/>
    <a:srgbClr val="05BBFF"/>
    <a:srgbClr val="FF296D"/>
    <a:srgbClr val="FF2F92"/>
    <a:srgbClr val="FF5D02"/>
    <a:srgbClr val="FF9300"/>
    <a:srgbClr val="FF40FF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85" autoAdjust="0"/>
    <p:restoredTop sz="94687"/>
  </p:normalViewPr>
  <p:slideViewPr>
    <p:cSldViewPr snapToGrid="0" snapToObjects="1">
      <p:cViewPr varScale="1">
        <p:scale>
          <a:sx n="82" d="100"/>
          <a:sy n="82" d="100"/>
        </p:scale>
        <p:origin x="-104" y="-8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5CFE-8D25-814F-BF32-155AF217B9E3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68DBF-8CA6-F54E-82D5-B628D05A94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84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908036" y="3432706"/>
            <a:ext cx="6289199" cy="756116"/>
          </a:xfrm>
          <a:noFill/>
        </p:spPr>
        <p:txBody>
          <a:bodyPr lIns="90170" tIns="46990" rIns="90170" bIns="46990"/>
          <a:lstStyle>
            <a:lvl1pPr algn="r">
              <a:defRPr sz="4335"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lang="zh-CN" noProof="0" dirty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08036" y="4187234"/>
            <a:ext cx="6289199" cy="829187"/>
          </a:xfrm>
        </p:spPr>
        <p:txBody>
          <a:bodyPr lIns="90170" tIns="46990" rIns="90170" bIns="46990"/>
          <a:lstStyle>
            <a:lvl1pPr marL="0" indent="0" algn="r">
              <a:spcBef>
                <a:spcPct val="0"/>
              </a:spcBef>
              <a:buFont typeface="Arial" pitchFamily="34" charset="0"/>
              <a:buNone/>
              <a:defRPr sz="2375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en-US" noProof="0">
                <a:sym typeface="Arial" pitchFamily="34" charset="0"/>
              </a:rPr>
              <a:t>单击此处编辑母版副标题样式</a:t>
            </a:r>
            <a:endParaRPr lang="zh-CN" noProof="0">
              <a:sym typeface="Arial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291317" y="4187234"/>
            <a:ext cx="5905917" cy="158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29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8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960" y="408928"/>
            <a:ext cx="10521315" cy="5813987"/>
          </a:xfrm>
        </p:spPr>
        <p:txBody>
          <a:bodyPr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6534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908036" y="3432706"/>
            <a:ext cx="6289199" cy="756116"/>
          </a:xfrm>
          <a:noFill/>
        </p:spPr>
        <p:txBody>
          <a:bodyPr lIns="90170" tIns="46990" rIns="90170" bIns="46990"/>
          <a:lstStyle>
            <a:lvl1pPr algn="r">
              <a:defRPr sz="4335"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lang="zh-CN" noProof="0" dirty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08036" y="4187234"/>
            <a:ext cx="6289199" cy="829187"/>
          </a:xfrm>
        </p:spPr>
        <p:txBody>
          <a:bodyPr lIns="90170" tIns="46990" rIns="90170" bIns="46990"/>
          <a:lstStyle>
            <a:lvl1pPr marL="0" indent="0" algn="r">
              <a:spcBef>
                <a:spcPct val="0"/>
              </a:spcBef>
              <a:buFont typeface="Arial" pitchFamily="34" charset="0"/>
              <a:buNone/>
              <a:defRPr sz="2375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en-US" noProof="0">
                <a:sym typeface="Arial" pitchFamily="34" charset="0"/>
              </a:rPr>
              <a:t>单击此处编辑母版副标题样式</a:t>
            </a:r>
            <a:endParaRPr lang="zh-CN" noProof="0">
              <a:sym typeface="Arial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291317" y="4187234"/>
            <a:ext cx="5905917" cy="158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29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860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594093"/>
            <a:ext cx="3311888" cy="65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594368"/>
            <a:ext cx="2924454" cy="659207"/>
          </a:xfrm>
          <a:noFill/>
        </p:spPr>
        <p:txBody>
          <a:bodyPr>
            <a:normAutofit/>
          </a:bodyPr>
          <a:lstStyle>
            <a:lvl1pPr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1565" y="2247787"/>
            <a:ext cx="8931833" cy="3894002"/>
          </a:xfrm>
        </p:spPr>
        <p:txBody>
          <a:bodyPr>
            <a:normAutofit/>
          </a:bodyPr>
          <a:lstStyle>
            <a:lvl1pPr marL="0" indent="0">
              <a:buNone/>
              <a:defRPr sz="2375">
                <a:solidFill>
                  <a:schemeClr val="bg2"/>
                </a:solidFill>
              </a:defRPr>
            </a:lvl1pPr>
            <a:lvl2pPr marL="449580" indent="0">
              <a:buNone/>
              <a:defRPr sz="1975">
                <a:solidFill>
                  <a:schemeClr val="bg2"/>
                </a:solidFill>
              </a:defRPr>
            </a:lvl2pPr>
            <a:lvl3pPr marL="901065" indent="0">
              <a:buNone/>
              <a:defRPr sz="1760">
                <a:solidFill>
                  <a:schemeClr val="bg2"/>
                </a:solidFill>
              </a:defRPr>
            </a:lvl3pPr>
            <a:lvl4pPr marL="1350645" indent="0">
              <a:buNone/>
              <a:defRPr sz="1760">
                <a:solidFill>
                  <a:schemeClr val="bg2"/>
                </a:solidFill>
              </a:defRPr>
            </a:lvl4pPr>
            <a:lvl5pPr marL="1801495" indent="0">
              <a:buNone/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196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2207" y="2387835"/>
            <a:ext cx="10520115" cy="2177457"/>
          </a:xfrm>
          <a:noFill/>
        </p:spPr>
        <p:txBody>
          <a:bodyPr anchor="b"/>
          <a:lstStyle>
            <a:lvl1pPr>
              <a:defRPr sz="5915"/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07" y="4592298"/>
            <a:ext cx="10520115" cy="1165285"/>
          </a:xfrm>
        </p:spPr>
        <p:txBody>
          <a:bodyPr/>
          <a:lstStyle>
            <a:lvl1pPr marL="0" indent="0">
              <a:buNone/>
              <a:defRPr sz="2375"/>
            </a:lvl1pPr>
            <a:lvl2pPr marL="449580" indent="0">
              <a:buNone/>
              <a:defRPr sz="1975"/>
            </a:lvl2pPr>
            <a:lvl3pPr marL="901065" indent="0">
              <a:buNone/>
              <a:defRPr sz="1760"/>
            </a:lvl3pPr>
            <a:lvl4pPr marL="1350645" indent="0">
              <a:buNone/>
              <a:defRPr sz="1570"/>
            </a:lvl4pPr>
            <a:lvl5pPr marL="1801495" indent="0">
              <a:buNone/>
              <a:defRPr sz="1570"/>
            </a:lvl5pPr>
            <a:lvl6pPr marL="2250440" indent="0">
              <a:buNone/>
              <a:defRPr sz="1570"/>
            </a:lvl6pPr>
            <a:lvl7pPr marL="2701925" indent="0">
              <a:buNone/>
              <a:defRPr sz="1570"/>
            </a:lvl7pPr>
            <a:lvl8pPr marL="3152140" indent="0">
              <a:buNone/>
              <a:defRPr sz="1570"/>
            </a:lvl8pPr>
            <a:lvl9pPr marL="3602990" indent="0">
              <a:buNone/>
              <a:defRPr sz="157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7223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62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61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861" y="365352"/>
            <a:ext cx="10977512" cy="107404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09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677" y="365351"/>
            <a:ext cx="10520115" cy="119678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677" y="1682201"/>
            <a:ext cx="516053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677" y="2506622"/>
            <a:ext cx="516053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852" y="1682201"/>
            <a:ext cx="518594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852" y="2506622"/>
            <a:ext cx="518594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063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5039385" y="3025218"/>
            <a:ext cx="2593113" cy="716842"/>
          </a:xfrm>
          <a:prstGeom prst="rect">
            <a:avLst/>
          </a:prstGeom>
          <a:solidFill>
            <a:srgbClr val="409EA8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6666" tIns="58330" rIns="116666" bIns="5833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+mj-cs"/>
                <a:sym typeface="Arial" pitchFamily="34" charset="0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</a:pPr>
            <a:endParaRPr lang="zh-CN" altLang="en-US" sz="3055" dirty="0"/>
          </a:p>
        </p:txBody>
      </p:sp>
      <p:sp>
        <p:nvSpPr>
          <p:cNvPr id="7" name="空心弧 50" descr="#wm#_21_23_*Z"/>
          <p:cNvSpPr/>
          <p:nvPr/>
        </p:nvSpPr>
        <p:spPr bwMode="auto">
          <a:xfrm rot="3000000" flipH="1" flipV="1">
            <a:off x="4553609" y="2732339"/>
            <a:ext cx="959738" cy="1321311"/>
          </a:xfrm>
          <a:custGeom>
            <a:avLst/>
            <a:gdLst>
              <a:gd name="T0" fmla="*/ 3589 w 581025"/>
              <a:gd name="T1" fmla="*/ 244986 h 581025"/>
              <a:gd name="T2" fmla="*/ 280639 w 581025"/>
              <a:gd name="T3" fmla="*/ 168 h 581025"/>
              <a:gd name="T4" fmla="*/ 573680 w 581025"/>
              <a:gd name="T5" fmla="*/ 225600 h 581025"/>
              <a:gd name="T6" fmla="*/ 408096 w 581025"/>
              <a:gd name="T7" fmla="*/ 556167 h 581025"/>
              <a:gd name="T8" fmla="*/ 408096 w 581025"/>
              <a:gd name="T9" fmla="*/ 556166 h 581025"/>
              <a:gd name="T10" fmla="*/ 573680 w 581025"/>
              <a:gd name="T11" fmla="*/ 225599 h 581025"/>
              <a:gd name="T12" fmla="*/ 280639 w 581025"/>
              <a:gd name="T13" fmla="*/ 167 h 581025"/>
              <a:gd name="T14" fmla="*/ 3589 w 581025"/>
              <a:gd name="T15" fmla="*/ 244985 h 581025"/>
              <a:gd name="T16" fmla="*/ 3589 w 581025"/>
              <a:gd name="T17" fmla="*/ 244986 h 58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025" h="581025">
                <a:moveTo>
                  <a:pt x="3589" y="244986"/>
                </a:moveTo>
                <a:cubicBezTo>
                  <a:pt x="25394" y="107563"/>
                  <a:pt x="141577" y="4897"/>
                  <a:pt x="280639" y="168"/>
                </a:cubicBezTo>
                <a:cubicBezTo>
                  <a:pt x="419701" y="-4561"/>
                  <a:pt x="542590" y="89975"/>
                  <a:pt x="573680" y="225600"/>
                </a:cubicBezTo>
                <a:cubicBezTo>
                  <a:pt x="604771" y="361224"/>
                  <a:pt x="535332" y="499850"/>
                  <a:pt x="408096" y="556167"/>
                </a:cubicBezTo>
                <a:lnTo>
                  <a:pt x="408096" y="556166"/>
                </a:lnTo>
                <a:cubicBezTo>
                  <a:pt x="535332" y="499849"/>
                  <a:pt x="604771" y="361223"/>
                  <a:pt x="573680" y="225599"/>
                </a:cubicBezTo>
                <a:cubicBezTo>
                  <a:pt x="542589" y="89975"/>
                  <a:pt x="419701" y="-4562"/>
                  <a:pt x="280639" y="167"/>
                </a:cubicBezTo>
                <a:cubicBezTo>
                  <a:pt x="141577" y="4896"/>
                  <a:pt x="25394" y="107562"/>
                  <a:pt x="3589" y="244985"/>
                </a:cubicBezTo>
                <a:lnTo>
                  <a:pt x="3589" y="244986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29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39383" y="3025218"/>
            <a:ext cx="2593114" cy="716842"/>
          </a:xfrm>
        </p:spPr>
        <p:txBody>
          <a:bodyPr>
            <a:normAutofit/>
          </a:bodyPr>
          <a:lstStyle>
            <a:lvl1pPr algn="ctr"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5701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1425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561" y="6511144"/>
            <a:ext cx="2744377" cy="214481"/>
          </a:xfrm>
        </p:spPr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40334" y="6511144"/>
            <a:ext cx="4116566" cy="21448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4298" y="6511144"/>
            <a:ext cx="2744377" cy="214481"/>
          </a:xfrm>
        </p:spPr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840148" y="457482"/>
            <a:ext cx="10516514" cy="774478"/>
          </a:xfrm>
          <a:solidFill>
            <a:srgbClr val="96B9B5"/>
          </a:solidFill>
        </p:spPr>
        <p:txBody>
          <a:bodyPr anchor="b" anchorCtr="0">
            <a:normAutofit/>
          </a:bodyPr>
          <a:lstStyle>
            <a:lvl1pPr>
              <a:defRPr sz="315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" name="图片占位符 2"/>
          <p:cNvSpPr>
            <a:spLocks noGrp="1"/>
          </p:cNvSpPr>
          <p:nvPr>
            <p:ph type="pic" idx="1"/>
          </p:nvPr>
        </p:nvSpPr>
        <p:spPr>
          <a:xfrm>
            <a:off x="840360" y="1369270"/>
            <a:ext cx="10516514" cy="4283042"/>
          </a:xfrm>
        </p:spPr>
        <p:txBody>
          <a:bodyPr/>
          <a:lstStyle>
            <a:lvl1pPr marL="0" indent="0">
              <a:buNone/>
              <a:defRPr sz="2375"/>
            </a:lvl1pPr>
            <a:lvl2pPr marL="337185" indent="0">
              <a:buNone/>
              <a:defRPr sz="2065"/>
            </a:lvl2pPr>
            <a:lvl3pPr marL="674370" indent="0">
              <a:buNone/>
              <a:defRPr sz="1760"/>
            </a:lvl3pPr>
            <a:lvl4pPr marL="1012825" indent="0">
              <a:buNone/>
              <a:defRPr sz="1480"/>
            </a:lvl4pPr>
            <a:lvl5pPr marL="1350645" indent="0">
              <a:buNone/>
              <a:defRPr sz="1480"/>
            </a:lvl5pPr>
            <a:lvl6pPr marL="1687830" indent="0">
              <a:buNone/>
              <a:defRPr sz="1480"/>
            </a:lvl6pPr>
            <a:lvl7pPr marL="2025015" indent="0">
              <a:buNone/>
              <a:defRPr sz="1480"/>
            </a:lvl7pPr>
            <a:lvl8pPr marL="2362835" indent="0">
              <a:buNone/>
              <a:defRPr sz="1480"/>
            </a:lvl8pPr>
            <a:lvl9pPr marL="2701925" indent="0">
              <a:buNone/>
              <a:defRPr sz="148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60" y="5743945"/>
            <a:ext cx="10516514" cy="597969"/>
          </a:xfrm>
        </p:spPr>
        <p:txBody>
          <a:bodyPr>
            <a:normAutofit/>
          </a:bodyPr>
          <a:lstStyle>
            <a:lvl1pPr marL="0" indent="0">
              <a:buNone/>
              <a:defRPr sz="1760">
                <a:solidFill>
                  <a:schemeClr val="bg2"/>
                </a:solidFill>
              </a:defRPr>
            </a:lvl1pPr>
            <a:lvl2pPr marL="337185" indent="0">
              <a:buNone/>
              <a:defRPr sz="1045"/>
            </a:lvl2pPr>
            <a:lvl3pPr marL="674370" indent="0">
              <a:buNone/>
              <a:defRPr sz="900"/>
            </a:lvl3pPr>
            <a:lvl4pPr marL="1012825" indent="0">
              <a:buNone/>
              <a:defRPr sz="735"/>
            </a:lvl4pPr>
            <a:lvl5pPr marL="1350645" indent="0">
              <a:buNone/>
              <a:defRPr sz="735"/>
            </a:lvl5pPr>
            <a:lvl6pPr marL="1687830" indent="0">
              <a:buNone/>
              <a:defRPr sz="735"/>
            </a:lvl6pPr>
            <a:lvl7pPr marL="2025015" indent="0">
              <a:buNone/>
              <a:defRPr sz="735"/>
            </a:lvl7pPr>
            <a:lvl8pPr marL="2362835" indent="0">
              <a:buNone/>
              <a:defRPr sz="735"/>
            </a:lvl8pPr>
            <a:lvl9pPr marL="2701925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15259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364" y="592505"/>
            <a:ext cx="2314311" cy="5537441"/>
          </a:xfrm>
          <a:solidFill>
            <a:srgbClr val="96B9B5"/>
          </a:solidFill>
        </p:spPr>
        <p:txBody>
          <a:bodyPr vert="eaVert">
            <a:normAutofit/>
          </a:bodyPr>
          <a:lstStyle>
            <a:lvl1pPr>
              <a:defRPr sz="39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61" y="592505"/>
            <a:ext cx="7775737" cy="5537441"/>
          </a:xfrm>
        </p:spPr>
        <p:txBody>
          <a:bodyPr vert="eaVert"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03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594093"/>
            <a:ext cx="3311888" cy="65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594368"/>
            <a:ext cx="2924454" cy="659207"/>
          </a:xfrm>
          <a:noFill/>
        </p:spPr>
        <p:txBody>
          <a:bodyPr>
            <a:normAutofit/>
          </a:bodyPr>
          <a:lstStyle>
            <a:lvl1pPr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1565" y="2247787"/>
            <a:ext cx="8931833" cy="3894002"/>
          </a:xfrm>
        </p:spPr>
        <p:txBody>
          <a:bodyPr>
            <a:normAutofit/>
          </a:bodyPr>
          <a:lstStyle>
            <a:lvl1pPr marL="0" indent="0">
              <a:buNone/>
              <a:defRPr sz="2375">
                <a:solidFill>
                  <a:schemeClr val="bg2"/>
                </a:solidFill>
              </a:defRPr>
            </a:lvl1pPr>
            <a:lvl2pPr marL="449580" indent="0">
              <a:buNone/>
              <a:defRPr sz="1975">
                <a:solidFill>
                  <a:schemeClr val="bg2"/>
                </a:solidFill>
              </a:defRPr>
            </a:lvl2pPr>
            <a:lvl3pPr marL="901065" indent="0">
              <a:buNone/>
              <a:defRPr sz="1760">
                <a:solidFill>
                  <a:schemeClr val="bg2"/>
                </a:solidFill>
              </a:defRPr>
            </a:lvl3pPr>
            <a:lvl4pPr marL="1350645" indent="0">
              <a:buNone/>
              <a:defRPr sz="1760">
                <a:solidFill>
                  <a:schemeClr val="bg2"/>
                </a:solidFill>
              </a:defRPr>
            </a:lvl4pPr>
            <a:lvl5pPr marL="1801495" indent="0">
              <a:buNone/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1965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960" y="408928"/>
            <a:ext cx="10521315" cy="5813987"/>
          </a:xfrm>
        </p:spPr>
        <p:txBody>
          <a:bodyPr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6534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1E3AF1-0BCB-2048-924A-6BD66BAE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FECC38A-0D87-7242-AA98-FE42B1BD39A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2221DAB2-AE13-8A47-9AB7-F85D2DA754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9CB0DCA-6D68-6147-95F3-855AF0F2B1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0A3E6E7-8C82-124A-AE75-078CD1CA2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>
            <a:extLst>
              <a:ext uri="{FF2B5EF4-FFF2-40B4-BE49-F238E27FC236}">
                <a16:creationId xmlns="" xmlns:a16="http://schemas.microsoft.com/office/drawing/2014/main" id="{91FE1E8B-FBAA-8247-BC5C-71C61AC8A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5764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2207" y="2387835"/>
            <a:ext cx="10520115" cy="2177457"/>
          </a:xfrm>
          <a:noFill/>
        </p:spPr>
        <p:txBody>
          <a:bodyPr anchor="b"/>
          <a:lstStyle>
            <a:lvl1pPr>
              <a:defRPr sz="5915"/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07" y="4592298"/>
            <a:ext cx="10520115" cy="1165285"/>
          </a:xfrm>
        </p:spPr>
        <p:txBody>
          <a:bodyPr/>
          <a:lstStyle>
            <a:lvl1pPr marL="0" indent="0">
              <a:buNone/>
              <a:defRPr sz="2375"/>
            </a:lvl1pPr>
            <a:lvl2pPr marL="449580" indent="0">
              <a:buNone/>
              <a:defRPr sz="1975"/>
            </a:lvl2pPr>
            <a:lvl3pPr marL="901065" indent="0">
              <a:buNone/>
              <a:defRPr sz="1760"/>
            </a:lvl3pPr>
            <a:lvl4pPr marL="1350645" indent="0">
              <a:buNone/>
              <a:defRPr sz="1570"/>
            </a:lvl4pPr>
            <a:lvl5pPr marL="1801495" indent="0">
              <a:buNone/>
              <a:defRPr sz="1570"/>
            </a:lvl5pPr>
            <a:lvl6pPr marL="2250440" indent="0">
              <a:buNone/>
              <a:defRPr sz="1570"/>
            </a:lvl6pPr>
            <a:lvl7pPr marL="2701925" indent="0">
              <a:buNone/>
              <a:defRPr sz="1570"/>
            </a:lvl7pPr>
            <a:lvl8pPr marL="3152140" indent="0">
              <a:buNone/>
              <a:defRPr sz="1570"/>
            </a:lvl8pPr>
            <a:lvl9pPr marL="3602990" indent="0">
              <a:buNone/>
              <a:defRPr sz="157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722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62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61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861" y="365352"/>
            <a:ext cx="10977512" cy="107404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0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677" y="365351"/>
            <a:ext cx="10520115" cy="119678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677" y="1682201"/>
            <a:ext cx="516053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677" y="2506622"/>
            <a:ext cx="516053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852" y="1682201"/>
            <a:ext cx="518594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852" y="2506622"/>
            <a:ext cx="518594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063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5039385" y="3025218"/>
            <a:ext cx="2593113" cy="716842"/>
          </a:xfrm>
          <a:prstGeom prst="rect">
            <a:avLst/>
          </a:prstGeom>
          <a:solidFill>
            <a:srgbClr val="409EA8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6666" tIns="58330" rIns="116666" bIns="5833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+mj-cs"/>
                <a:sym typeface="Arial" pitchFamily="34" charset="0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</a:pPr>
            <a:endParaRPr lang="zh-CN" altLang="en-US" sz="3055" dirty="0"/>
          </a:p>
        </p:txBody>
      </p:sp>
      <p:sp>
        <p:nvSpPr>
          <p:cNvPr id="7" name="空心弧 50" descr="#wm#_21_23_*Z"/>
          <p:cNvSpPr/>
          <p:nvPr/>
        </p:nvSpPr>
        <p:spPr bwMode="auto">
          <a:xfrm rot="3000000" flipH="1" flipV="1">
            <a:off x="4553609" y="2732339"/>
            <a:ext cx="959738" cy="1321311"/>
          </a:xfrm>
          <a:custGeom>
            <a:avLst/>
            <a:gdLst>
              <a:gd name="T0" fmla="*/ 3589 w 581025"/>
              <a:gd name="T1" fmla="*/ 244986 h 581025"/>
              <a:gd name="T2" fmla="*/ 280639 w 581025"/>
              <a:gd name="T3" fmla="*/ 168 h 581025"/>
              <a:gd name="T4" fmla="*/ 573680 w 581025"/>
              <a:gd name="T5" fmla="*/ 225600 h 581025"/>
              <a:gd name="T6" fmla="*/ 408096 w 581025"/>
              <a:gd name="T7" fmla="*/ 556167 h 581025"/>
              <a:gd name="T8" fmla="*/ 408096 w 581025"/>
              <a:gd name="T9" fmla="*/ 556166 h 581025"/>
              <a:gd name="T10" fmla="*/ 573680 w 581025"/>
              <a:gd name="T11" fmla="*/ 225599 h 581025"/>
              <a:gd name="T12" fmla="*/ 280639 w 581025"/>
              <a:gd name="T13" fmla="*/ 167 h 581025"/>
              <a:gd name="T14" fmla="*/ 3589 w 581025"/>
              <a:gd name="T15" fmla="*/ 244985 h 581025"/>
              <a:gd name="T16" fmla="*/ 3589 w 581025"/>
              <a:gd name="T17" fmla="*/ 244986 h 58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025" h="581025">
                <a:moveTo>
                  <a:pt x="3589" y="244986"/>
                </a:moveTo>
                <a:cubicBezTo>
                  <a:pt x="25394" y="107563"/>
                  <a:pt x="141577" y="4897"/>
                  <a:pt x="280639" y="168"/>
                </a:cubicBezTo>
                <a:cubicBezTo>
                  <a:pt x="419701" y="-4561"/>
                  <a:pt x="542590" y="89975"/>
                  <a:pt x="573680" y="225600"/>
                </a:cubicBezTo>
                <a:cubicBezTo>
                  <a:pt x="604771" y="361224"/>
                  <a:pt x="535332" y="499850"/>
                  <a:pt x="408096" y="556167"/>
                </a:cubicBezTo>
                <a:lnTo>
                  <a:pt x="408096" y="556166"/>
                </a:lnTo>
                <a:cubicBezTo>
                  <a:pt x="535332" y="499849"/>
                  <a:pt x="604771" y="361223"/>
                  <a:pt x="573680" y="225599"/>
                </a:cubicBezTo>
                <a:cubicBezTo>
                  <a:pt x="542589" y="89975"/>
                  <a:pt x="419701" y="-4562"/>
                  <a:pt x="280639" y="167"/>
                </a:cubicBezTo>
                <a:cubicBezTo>
                  <a:pt x="141577" y="4896"/>
                  <a:pt x="25394" y="107562"/>
                  <a:pt x="3589" y="244985"/>
                </a:cubicBezTo>
                <a:lnTo>
                  <a:pt x="3589" y="244986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29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39383" y="3025218"/>
            <a:ext cx="2593114" cy="716842"/>
          </a:xfrm>
        </p:spPr>
        <p:txBody>
          <a:bodyPr>
            <a:normAutofit/>
          </a:bodyPr>
          <a:lstStyle>
            <a:lvl1pPr algn="ctr"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57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142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561" y="6511144"/>
            <a:ext cx="2744377" cy="214481"/>
          </a:xfrm>
        </p:spPr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40334" y="6511144"/>
            <a:ext cx="4116566" cy="21448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4298" y="6511144"/>
            <a:ext cx="2744377" cy="214481"/>
          </a:xfrm>
        </p:spPr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840148" y="457482"/>
            <a:ext cx="10516514" cy="774478"/>
          </a:xfrm>
          <a:solidFill>
            <a:srgbClr val="96B9B5"/>
          </a:solidFill>
        </p:spPr>
        <p:txBody>
          <a:bodyPr anchor="b" anchorCtr="0">
            <a:normAutofit/>
          </a:bodyPr>
          <a:lstStyle>
            <a:lvl1pPr>
              <a:defRPr sz="315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" name="图片占位符 2"/>
          <p:cNvSpPr>
            <a:spLocks noGrp="1"/>
          </p:cNvSpPr>
          <p:nvPr>
            <p:ph type="pic" idx="1"/>
          </p:nvPr>
        </p:nvSpPr>
        <p:spPr>
          <a:xfrm>
            <a:off x="840360" y="1369270"/>
            <a:ext cx="10516514" cy="4283042"/>
          </a:xfrm>
        </p:spPr>
        <p:txBody>
          <a:bodyPr/>
          <a:lstStyle>
            <a:lvl1pPr marL="0" indent="0">
              <a:buNone/>
              <a:defRPr sz="2375"/>
            </a:lvl1pPr>
            <a:lvl2pPr marL="337185" indent="0">
              <a:buNone/>
              <a:defRPr sz="2065"/>
            </a:lvl2pPr>
            <a:lvl3pPr marL="674370" indent="0">
              <a:buNone/>
              <a:defRPr sz="1760"/>
            </a:lvl3pPr>
            <a:lvl4pPr marL="1012825" indent="0">
              <a:buNone/>
              <a:defRPr sz="1480"/>
            </a:lvl4pPr>
            <a:lvl5pPr marL="1350645" indent="0">
              <a:buNone/>
              <a:defRPr sz="1480"/>
            </a:lvl5pPr>
            <a:lvl6pPr marL="1687830" indent="0">
              <a:buNone/>
              <a:defRPr sz="1480"/>
            </a:lvl6pPr>
            <a:lvl7pPr marL="2025015" indent="0">
              <a:buNone/>
              <a:defRPr sz="1480"/>
            </a:lvl7pPr>
            <a:lvl8pPr marL="2362835" indent="0">
              <a:buNone/>
              <a:defRPr sz="1480"/>
            </a:lvl8pPr>
            <a:lvl9pPr marL="2701925" indent="0">
              <a:buNone/>
              <a:defRPr sz="148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60" y="5743945"/>
            <a:ext cx="10516514" cy="597969"/>
          </a:xfrm>
        </p:spPr>
        <p:txBody>
          <a:bodyPr>
            <a:normAutofit/>
          </a:bodyPr>
          <a:lstStyle>
            <a:lvl1pPr marL="0" indent="0">
              <a:buNone/>
              <a:defRPr sz="1760">
                <a:solidFill>
                  <a:schemeClr val="bg2"/>
                </a:solidFill>
              </a:defRPr>
            </a:lvl1pPr>
            <a:lvl2pPr marL="337185" indent="0">
              <a:buNone/>
              <a:defRPr sz="1045"/>
            </a:lvl2pPr>
            <a:lvl3pPr marL="674370" indent="0">
              <a:buNone/>
              <a:defRPr sz="900"/>
            </a:lvl3pPr>
            <a:lvl4pPr marL="1012825" indent="0">
              <a:buNone/>
              <a:defRPr sz="735"/>
            </a:lvl4pPr>
            <a:lvl5pPr marL="1350645" indent="0">
              <a:buNone/>
              <a:defRPr sz="735"/>
            </a:lvl5pPr>
            <a:lvl6pPr marL="1687830" indent="0">
              <a:buNone/>
              <a:defRPr sz="735"/>
            </a:lvl6pPr>
            <a:lvl7pPr marL="2025015" indent="0">
              <a:buNone/>
              <a:defRPr sz="735"/>
            </a:lvl7pPr>
            <a:lvl8pPr marL="2362835" indent="0">
              <a:buNone/>
              <a:defRPr sz="735"/>
            </a:lvl8pPr>
            <a:lvl9pPr marL="2701925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152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364" y="592505"/>
            <a:ext cx="2314311" cy="5537441"/>
          </a:xfrm>
          <a:solidFill>
            <a:srgbClr val="96B9B5"/>
          </a:solidFill>
        </p:spPr>
        <p:txBody>
          <a:bodyPr vert="eaVert">
            <a:normAutofit/>
          </a:bodyPr>
          <a:lstStyle>
            <a:lvl1pPr>
              <a:defRPr sz="39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61" y="592505"/>
            <a:ext cx="7775737" cy="5537441"/>
          </a:xfrm>
        </p:spPr>
        <p:txBody>
          <a:bodyPr vert="eaVert"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03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861" y="424009"/>
            <a:ext cx="10977512" cy="1058045"/>
          </a:xfrm>
          <a:prstGeom prst="rect">
            <a:avLst/>
          </a:prstGeom>
          <a:solidFill>
            <a:srgbClr val="96B9B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861" y="1601189"/>
            <a:ext cx="10977512" cy="45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561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40334" y="6360274"/>
            <a:ext cx="4116566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4298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301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540" kern="1200">
          <a:solidFill>
            <a:schemeClr val="bg1"/>
          </a:solidFill>
          <a:latin typeface="+mn-ea"/>
          <a:ea typeface="+mn-ea"/>
          <a:cs typeface="+mj-cs"/>
          <a:sym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37185" indent="-32512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23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1pPr>
      <a:lvl2pPr marL="733425" indent="-26924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9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2pPr>
      <a:lvl3pPr marL="112585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3pPr>
      <a:lvl4pPr marL="157543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4pPr>
      <a:lvl5pPr marL="202501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»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5pPr>
      <a:lvl6pPr marL="247586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92735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37693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82714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90106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4pPr>
      <a:lvl5pPr marL="180149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5pPr>
      <a:lvl6pPr marL="22504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70192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1521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9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861" y="424009"/>
            <a:ext cx="10977512" cy="1058045"/>
          </a:xfrm>
          <a:prstGeom prst="rect">
            <a:avLst/>
          </a:prstGeom>
          <a:solidFill>
            <a:srgbClr val="96B9B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861" y="1601189"/>
            <a:ext cx="10977512" cy="45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561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40334" y="6360274"/>
            <a:ext cx="4116566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4298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301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540" kern="1200">
          <a:solidFill>
            <a:schemeClr val="bg1"/>
          </a:solidFill>
          <a:latin typeface="+mn-ea"/>
          <a:ea typeface="+mn-ea"/>
          <a:cs typeface="+mj-cs"/>
          <a:sym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37185" indent="-32512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23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1pPr>
      <a:lvl2pPr marL="733425" indent="-26924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9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2pPr>
      <a:lvl3pPr marL="112585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3pPr>
      <a:lvl4pPr marL="157543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4pPr>
      <a:lvl5pPr marL="202501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»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5pPr>
      <a:lvl6pPr marL="247586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92735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37693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82714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90106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4pPr>
      <a:lvl5pPr marL="180149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5pPr>
      <a:lvl6pPr marL="22504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70192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1521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9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3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jpg"/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jpeg"/><Relationship Id="rId5" Type="http://schemas.openxmlformats.org/officeDocument/2006/relationships/image" Target="../media/image34.jpeg"/><Relationship Id="rId6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Relationship Id="rId3" Type="http://schemas.openxmlformats.org/officeDocument/2006/relationships/image" Target="../media/image4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5109C0-8EC6-5B44-875D-391566517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3308" y="3432706"/>
            <a:ext cx="6683927" cy="756116"/>
          </a:xfrm>
        </p:spPr>
        <p:txBody>
          <a:bodyPr>
            <a:normAutofit fontScale="90000"/>
          </a:bodyPr>
          <a:lstStyle/>
          <a:p>
            <a:r>
              <a:rPr kumimoji="1" lang="zh-CHS" altLang="en-US" dirty="0" smtClean="0">
                <a:latin typeface="+mj-ea"/>
                <a:ea typeface="+mj-ea"/>
              </a:rPr>
              <a:t>设计</a:t>
            </a:r>
            <a:r>
              <a:rPr kumimoji="1" lang="zh-CN" altLang="en-US" dirty="0" smtClean="0">
                <a:latin typeface="+mj-ea"/>
                <a:ea typeface="+mj-ea"/>
              </a:rPr>
              <a:t>构成基础</a:t>
            </a:r>
            <a:r>
              <a:rPr kumimoji="1" lang="en-US" altLang="zh-CN" dirty="0" smtClean="0">
                <a:latin typeface="+mj-ea"/>
                <a:ea typeface="+mj-ea"/>
              </a:rPr>
              <a:t>——</a:t>
            </a:r>
            <a:r>
              <a:rPr kumimoji="1" lang="zh-CN" altLang="en-US" dirty="0" smtClean="0">
                <a:latin typeface="+mj-ea"/>
                <a:ea typeface="+mj-ea"/>
              </a:rPr>
              <a:t>点的世界</a:t>
            </a:r>
            <a:endParaRPr kumimoji="1" lang="zh-CN" altLang="en-US" dirty="0">
              <a:latin typeface="+mj-ea"/>
              <a:ea typeface="+mj-ea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EBA5546-69E9-1142-92AE-FF1E980D2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 smtClean="0"/>
              <a:t>俞</a:t>
            </a:r>
            <a:r>
              <a:rPr kumimoji="1" lang="zh-CHS" altLang="en-US" dirty="0" smtClean="0"/>
              <a:t>敏</a:t>
            </a:r>
            <a:r>
              <a:rPr kumimoji="1" lang="zh-CHS" altLang="en-US" dirty="0"/>
              <a:t>燕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413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91E80F0E-616D-1246-96AB-8B21FFAEA976}"/>
              </a:ext>
            </a:extLst>
          </p:cNvPr>
          <p:cNvSpPr txBox="1">
            <a:spLocks noChangeArrowheads="1"/>
          </p:cNvSpPr>
          <p:nvPr/>
        </p:nvSpPr>
        <p:spPr>
          <a:xfrm>
            <a:off x="3683001" y="2317750"/>
            <a:ext cx="5413374" cy="857250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5670" lvl="2" indent="0">
              <a:lnSpc>
                <a:spcPct val="150000"/>
              </a:lnSpc>
              <a:buNone/>
            </a:pPr>
            <a:r>
              <a:rPr lang="zh-CN" altLang="en-US" sz="36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“点”的特点</a:t>
            </a:r>
            <a:endParaRPr lang="en-US" altLang="zh-CN" sz="36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587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3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/>
        </p:blipFill>
        <p:spPr>
          <a:xfrm>
            <a:off x="1397000" y="0"/>
            <a:ext cx="922907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36042" y="190500"/>
            <a:ext cx="553998" cy="42986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2400" dirty="0" smtClean="0">
                <a:solidFill>
                  <a:srgbClr val="FF2F92"/>
                </a:solidFill>
              </a:rPr>
              <a:t>点的</a:t>
            </a:r>
            <a:r>
              <a:rPr kumimoji="1" lang="zh-CN" altLang="en-US" sz="2400" dirty="0" smtClean="0">
                <a:solidFill>
                  <a:srgbClr val="FF2F92"/>
                </a:solidFill>
              </a:rPr>
              <a:t>特点</a:t>
            </a:r>
            <a:r>
              <a:rPr kumimoji="1" lang="en-US" altLang="zh-CN" sz="2400" dirty="0" smtClean="0">
                <a:solidFill>
                  <a:srgbClr val="FF2F92"/>
                </a:solidFill>
              </a:rPr>
              <a:t>——</a:t>
            </a:r>
            <a:r>
              <a:rPr kumimoji="1" lang="zh-CN" altLang="en-US" sz="2400" dirty="0" smtClean="0">
                <a:solidFill>
                  <a:srgbClr val="FF2F92"/>
                </a:solidFill>
              </a:rPr>
              <a:t>具有相对性</a:t>
            </a:r>
            <a:endParaRPr kumimoji="1" lang="zh-CN" altLang="en-US" sz="24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503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0"/>
            <a:ext cx="6858000" cy="6858000"/>
          </a:xfrm>
          <a:prstGeom prst="rect">
            <a:avLst/>
          </a:prstGeom>
        </p:spPr>
      </p:pic>
      <p:pic>
        <p:nvPicPr>
          <p:cNvPr id="4" name="图片 3" descr="timg4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2"/>
          <a:stretch/>
        </p:blipFill>
        <p:spPr>
          <a:xfrm>
            <a:off x="6905625" y="2174875"/>
            <a:ext cx="5286375" cy="328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12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9874250" y="1476374"/>
            <a:ext cx="1920875" cy="19208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7985125" y="1968499"/>
            <a:ext cx="1428750" cy="142875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6334124" y="2206624"/>
            <a:ext cx="1190625" cy="119062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826000" y="2555874"/>
            <a:ext cx="841375" cy="8413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3627437" y="2809874"/>
            <a:ext cx="587375" cy="587375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2611438" y="2936875"/>
            <a:ext cx="460374" cy="460374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1690687" y="2976562"/>
            <a:ext cx="420687" cy="4206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1023938" y="3095625"/>
            <a:ext cx="301624" cy="301624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52438" y="3230562"/>
            <a:ext cx="166687" cy="166687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1023938" y="3857625"/>
            <a:ext cx="10120312" cy="508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2438" y="392112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 smtClean="0"/>
              <a:t>点</a:t>
            </a:r>
            <a:endParaRPr kumimoji="1"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11379627" y="3921125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dirty="0" smtClean="0"/>
              <a:t>面</a:t>
            </a:r>
            <a:endParaRPr kumimoji="1"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944881" y="4365625"/>
            <a:ext cx="10355689" cy="1082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50000"/>
              </a:lnSpc>
              <a:buFontTx/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特点</a:t>
            </a: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点的视觉强度与面积</a:t>
            </a:r>
            <a:r>
              <a:rPr lang="zh-CN" altLang="en-US" sz="2400" dirty="0">
                <a:solidFill>
                  <a:srgbClr val="FF2F92"/>
                </a:solidFill>
                <a:ea typeface="黑体" panose="02010609060101010101" pitchFamily="49" charset="-122"/>
              </a:rPr>
              <a:t>的关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系</a:t>
            </a:r>
            <a:endParaRPr lang="en-US" altLang="zh-CN" sz="24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/>
              <a:t>在可见的前提下，越小点的感觉越强，越大则越有</a:t>
            </a:r>
            <a:r>
              <a:rPr lang="zh-CN" altLang="en-US" sz="2000" dirty="0" smtClean="0"/>
              <a:t>面的感觉</a:t>
            </a:r>
            <a:r>
              <a:rPr lang="zh-CN" altLang="en-US" sz="2000" dirty="0"/>
              <a:t>，点的感觉随之减弱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08874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91E80F0E-616D-1246-96AB-8B21FFAEA976}"/>
              </a:ext>
            </a:extLst>
          </p:cNvPr>
          <p:cNvSpPr txBox="1">
            <a:spLocks noChangeArrowheads="1"/>
          </p:cNvSpPr>
          <p:nvPr/>
        </p:nvSpPr>
        <p:spPr>
          <a:xfrm>
            <a:off x="2825751" y="476250"/>
            <a:ext cx="6492874" cy="857250"/>
          </a:xfrm>
          <a:prstGeom prst="rect">
            <a:avLst/>
          </a:prstGeom>
        </p:spPr>
        <p:txBody>
          <a:bodyPr>
            <a:norm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  <a:buFontTx/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特点</a:t>
            </a: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点的靠近能形成线的感觉</a:t>
            </a:r>
          </a:p>
          <a:p>
            <a:pPr lvl="2">
              <a:lnSpc>
                <a:spcPct val="150000"/>
              </a:lnSpc>
            </a:pPr>
            <a:endParaRPr lang="zh-CN" altLang="en-US" sz="24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>
              <a:buFontTx/>
              <a:buNone/>
            </a:pPr>
            <a:endParaRPr lang="en-US" altLang="zh-CN" sz="2400" dirty="0">
              <a:solidFill>
                <a:srgbClr val="FF2F92"/>
              </a:solidFill>
            </a:endParaRPr>
          </a:p>
        </p:txBody>
      </p:sp>
      <p:pic>
        <p:nvPicPr>
          <p:cNvPr id="18" name="Picture 11" descr="DSC03866">
            <a:extLst>
              <a:ext uri="{FF2B5EF4-FFF2-40B4-BE49-F238E27FC236}">
                <a16:creationId xmlns="" xmlns:a16="http://schemas.microsoft.com/office/drawing/2014/main" id="{4A17E705-D966-EE47-8B90-C9CEC8D68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15327"/>
            <a:ext cx="4959351" cy="467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包豪斯标志010a">
            <a:extLst>
              <a:ext uri="{FF2B5EF4-FFF2-40B4-BE49-F238E27FC236}">
                <a16:creationId xmlns="" xmlns:a16="http://schemas.microsoft.com/office/drawing/2014/main" id="{3D39C617-3003-C643-B160-FD4FC3FE2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701" y="1635125"/>
            <a:ext cx="5034498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447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91E80F0E-616D-1246-96AB-8B21FFAEA976}"/>
              </a:ext>
            </a:extLst>
          </p:cNvPr>
          <p:cNvSpPr txBox="1">
            <a:spLocks noChangeArrowheads="1"/>
          </p:cNvSpPr>
          <p:nvPr/>
        </p:nvSpPr>
        <p:spPr>
          <a:xfrm>
            <a:off x="3683001" y="2317750"/>
            <a:ext cx="5413374" cy="857250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5670" lvl="2" indent="0">
              <a:lnSpc>
                <a:spcPct val="150000"/>
              </a:lnSpc>
              <a:buNone/>
            </a:pPr>
            <a:r>
              <a:rPr lang="zh-CN" altLang="en-US" sz="3600" dirty="0" smtClean="0">
                <a:solidFill>
                  <a:srgbClr val="FF2F92"/>
                </a:solidFill>
                <a:ea typeface="黑体" panose="02010609060101010101" pitchFamily="49" charset="-122"/>
              </a:rPr>
              <a:t>小“点”大作用</a:t>
            </a:r>
          </a:p>
          <a:p>
            <a:pPr>
              <a:buFontTx/>
              <a:buNone/>
            </a:pPr>
            <a:endParaRPr lang="en-US" altLang="zh-CN" sz="36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965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20481">
            <a:extLst>
              <a:ext uri="{FF2B5EF4-FFF2-40B4-BE49-F238E27FC236}">
                <a16:creationId xmlns="" xmlns:a16="http://schemas.microsoft.com/office/drawing/2014/main" id="{06FA2237-9330-2248-8FBC-FC5FBF8FF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1" y="1125538"/>
            <a:ext cx="2663825" cy="2303462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2" name="矩形 20482">
            <a:extLst>
              <a:ext uri="{FF2B5EF4-FFF2-40B4-BE49-F238E27FC236}">
                <a16:creationId xmlns="" xmlns:a16="http://schemas.microsoft.com/office/drawing/2014/main" id="{1426E4BF-DB17-D549-AEEA-DFE2C83D7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264" y="1125538"/>
            <a:ext cx="2663825" cy="2303462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3" name="矩形 20483">
            <a:extLst>
              <a:ext uri="{FF2B5EF4-FFF2-40B4-BE49-F238E27FC236}">
                <a16:creationId xmlns="" xmlns:a16="http://schemas.microsoft.com/office/drawing/2014/main" id="{77489DF5-204E-6349-8900-3BCA1C0A2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264" y="3933826"/>
            <a:ext cx="2663825" cy="2303463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4" name="矩形 20484">
            <a:extLst>
              <a:ext uri="{FF2B5EF4-FFF2-40B4-BE49-F238E27FC236}">
                <a16:creationId xmlns="" xmlns:a16="http://schemas.microsoft.com/office/drawing/2014/main" id="{A349DB1B-8EEE-674F-985B-62532D152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1" y="3933826"/>
            <a:ext cx="2663825" cy="2303463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椭圆 20485">
            <a:extLst>
              <a:ext uri="{FF2B5EF4-FFF2-40B4-BE49-F238E27FC236}">
                <a16:creationId xmlns="" xmlns:a16="http://schemas.microsoft.com/office/drawing/2014/main" id="{ABA7E91B-32AC-2F4E-8D61-786AF9A159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6" y="2060575"/>
            <a:ext cx="360363" cy="3381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椭圆 20486">
            <a:extLst>
              <a:ext uri="{FF2B5EF4-FFF2-40B4-BE49-F238E27FC236}">
                <a16:creationId xmlns="" xmlns:a16="http://schemas.microsoft.com/office/drawing/2014/main" id="{689CE77D-DF73-7A48-A38E-D756DC9E7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201" y="2997200"/>
            <a:ext cx="360363" cy="3381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椭圆 20487">
            <a:extLst>
              <a:ext uri="{FF2B5EF4-FFF2-40B4-BE49-F238E27FC236}">
                <a16:creationId xmlns="" xmlns:a16="http://schemas.microsoft.com/office/drawing/2014/main" id="{A08F9732-CC32-064D-9FEA-2AE678CDD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6" y="4076700"/>
            <a:ext cx="360363" cy="3381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椭圆 20488">
            <a:extLst>
              <a:ext uri="{FF2B5EF4-FFF2-40B4-BE49-F238E27FC236}">
                <a16:creationId xmlns="" xmlns:a16="http://schemas.microsoft.com/office/drawing/2014/main" id="{8B3BEEE5-90BA-DE47-9F7C-91464BB89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288" y="4868864"/>
            <a:ext cx="360362" cy="3381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2">
            <a:extLst>
              <a:ext uri="{FF2B5EF4-FFF2-40B4-BE49-F238E27FC236}">
                <a16:creationId xmlns="" xmlns:a16="http://schemas.microsoft.com/office/drawing/2014/main" id="{777C1AF8-E858-5B4A-A555-9E3FCCF1C456}"/>
              </a:ext>
            </a:extLst>
          </p:cNvPr>
          <p:cNvSpPr txBox="1">
            <a:spLocks noChangeArrowheads="1"/>
          </p:cNvSpPr>
          <p:nvPr/>
        </p:nvSpPr>
        <p:spPr>
          <a:xfrm>
            <a:off x="1477963" y="250825"/>
            <a:ext cx="4872037" cy="812800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作用</a:t>
            </a: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改变画面的重心</a:t>
            </a:r>
            <a:endParaRPr lang="zh-CN" altLang="en-US" sz="2400" dirty="0">
              <a:solidFill>
                <a:srgbClr val="FF2F92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087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 bldLvl="5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5" name="图片 21514" descr="6">
            <a:extLst>
              <a:ext uri="{FF2B5EF4-FFF2-40B4-BE49-F238E27FC236}">
                <a16:creationId xmlns="" xmlns:a16="http://schemas.microsoft.com/office/drawing/2014/main" id="{38EEB867-F36E-BC48-86ED-E1949BC41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663575"/>
            <a:ext cx="7637463" cy="553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777C1AF8-E858-5B4A-A555-9E3FCCF1C456}"/>
              </a:ext>
            </a:extLst>
          </p:cNvPr>
          <p:cNvSpPr txBox="1">
            <a:spLocks noChangeArrowheads="1"/>
          </p:cNvSpPr>
          <p:nvPr/>
        </p:nvSpPr>
        <p:spPr>
          <a:xfrm>
            <a:off x="577850" y="739775"/>
            <a:ext cx="2840037" cy="3956050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作用</a:t>
            </a: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srgbClr val="FF2F92"/>
                </a:solidFill>
              </a:rPr>
              <a:t>单一的点在设计中可以起到某种稳定图式、造型的作用</a:t>
            </a:r>
            <a:r>
              <a:rPr lang="zh-CN" altLang="en-US" sz="2400" dirty="0" smtClean="0">
                <a:solidFill>
                  <a:srgbClr val="FF2F92"/>
                </a:solidFill>
              </a:rPr>
              <a:t>，如</a:t>
            </a:r>
            <a:r>
              <a:rPr lang="zh-CN" altLang="en-US" sz="2400" dirty="0">
                <a:solidFill>
                  <a:srgbClr val="FF2F92"/>
                </a:solidFill>
              </a:rPr>
              <a:t>充当造型的中心或重心，具有</a:t>
            </a:r>
            <a:r>
              <a:rPr lang="zh-CN" altLang="en-US" sz="2400" dirty="0"/>
              <a:t>凝固视线</a:t>
            </a:r>
            <a:r>
              <a:rPr lang="zh-CN" altLang="en-US" sz="2400" dirty="0">
                <a:solidFill>
                  <a:srgbClr val="FF2F92"/>
                </a:solidFill>
              </a:rPr>
              <a:t>的作用。</a:t>
            </a:r>
          </a:p>
        </p:txBody>
      </p:sp>
    </p:spTree>
    <p:extLst>
      <p:ext uri="{BB962C8B-B14F-4D97-AF65-F5344CB8AC3E}">
        <p14:creationId xmlns:p14="http://schemas.microsoft.com/office/powerpoint/2010/main" val="1968705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bldLvl="5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3651251" y="0"/>
            <a:ext cx="8540750" cy="6969125"/>
            <a:chOff x="2566989" y="981076"/>
            <a:chExt cx="6840537" cy="5472113"/>
          </a:xfrm>
        </p:grpSpPr>
        <p:sp>
          <p:nvSpPr>
            <p:cNvPr id="22529" name="矩形 22529">
              <a:extLst>
                <a:ext uri="{FF2B5EF4-FFF2-40B4-BE49-F238E27FC236}">
                  <a16:creationId xmlns="" xmlns:a16="http://schemas.microsoft.com/office/drawing/2014/main" id="{A67FE8F9-D855-4147-9B15-AEE9150E3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989" y="981076"/>
              <a:ext cx="6840537" cy="5472113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1" name="椭圆 22530">
              <a:extLst>
                <a:ext uri="{FF2B5EF4-FFF2-40B4-BE49-F238E27FC236}">
                  <a16:creationId xmlns="" xmlns:a16="http://schemas.microsoft.com/office/drawing/2014/main" id="{E3A2477A-9606-3046-9628-10EBD9154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7213" y="1916114"/>
              <a:ext cx="360362" cy="3381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2" name="椭圆 22531">
              <a:extLst>
                <a:ext uri="{FF2B5EF4-FFF2-40B4-BE49-F238E27FC236}">
                  <a16:creationId xmlns="" xmlns:a16="http://schemas.microsoft.com/office/drawing/2014/main" id="{C76BA6AA-E17A-DF4C-AF1C-559A7AF3D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9601" y="2852739"/>
              <a:ext cx="360363" cy="3381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3" name="椭圆 22532">
              <a:extLst>
                <a:ext uri="{FF2B5EF4-FFF2-40B4-BE49-F238E27FC236}">
                  <a16:creationId xmlns="" xmlns:a16="http://schemas.microsoft.com/office/drawing/2014/main" id="{7CD5C7C2-C4C4-5B4B-97B6-981C97B2B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1313" y="3573464"/>
              <a:ext cx="360362" cy="3381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4" name="椭圆 22533">
              <a:extLst>
                <a:ext uri="{FF2B5EF4-FFF2-40B4-BE49-F238E27FC236}">
                  <a16:creationId xmlns="" xmlns:a16="http://schemas.microsoft.com/office/drawing/2014/main" id="{F0B00238-C5B1-8C46-B26B-D79664603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2488" y="5373689"/>
              <a:ext cx="360362" cy="3381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Rectangle 2">
            <a:extLst>
              <a:ext uri="{FF2B5EF4-FFF2-40B4-BE49-F238E27FC236}">
                <a16:creationId xmlns="" xmlns:a16="http://schemas.microsoft.com/office/drawing/2014/main" id="{777C1AF8-E858-5B4A-A555-9E3FCCF1C456}"/>
              </a:ext>
            </a:extLst>
          </p:cNvPr>
          <p:cNvSpPr txBox="1">
            <a:spLocks noChangeArrowheads="1"/>
          </p:cNvSpPr>
          <p:nvPr/>
        </p:nvSpPr>
        <p:spPr>
          <a:xfrm>
            <a:off x="720724" y="638395"/>
            <a:ext cx="2035930" cy="1966167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作用</a:t>
            </a:r>
            <a:endParaRPr lang="en-US" altLang="zh-CN" sz="24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 marL="12065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可以引导</a:t>
            </a:r>
            <a:endParaRPr lang="en-US" altLang="zh-CN" sz="24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 marL="12065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观者的视线</a:t>
            </a:r>
            <a:r>
              <a:rPr lang="zh-CN" altLang="en-US" sz="2400" dirty="0" smtClean="0">
                <a:solidFill>
                  <a:srgbClr val="FF2F92"/>
                </a:solidFill>
              </a:rPr>
              <a:t>。</a:t>
            </a:r>
            <a:endParaRPr lang="zh-CN" altLang="en-US" sz="24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140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bldLvl="5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3730625" y="0"/>
            <a:ext cx="8461375" cy="6766413"/>
            <a:chOff x="2640014" y="981076"/>
            <a:chExt cx="6840537" cy="5472113"/>
          </a:xfrm>
        </p:grpSpPr>
        <p:sp>
          <p:nvSpPr>
            <p:cNvPr id="23553" name="矩形 23553">
              <a:extLst>
                <a:ext uri="{FF2B5EF4-FFF2-40B4-BE49-F238E27FC236}">
                  <a16:creationId xmlns="" xmlns:a16="http://schemas.microsoft.com/office/drawing/2014/main" id="{F2E44BEA-7267-4C4B-A506-E3AFC979D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014" y="981076"/>
              <a:ext cx="6840537" cy="5472113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rgbClr val="DDDD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5" name="椭圆 23554">
              <a:extLst>
                <a:ext uri="{FF2B5EF4-FFF2-40B4-BE49-F238E27FC236}">
                  <a16:creationId xmlns="" xmlns:a16="http://schemas.microsoft.com/office/drawing/2014/main" id="{1A845A96-D4C4-2C47-B1B3-647F9961F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7213" y="2571750"/>
              <a:ext cx="360362" cy="330200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6" name="椭圆 23555">
              <a:extLst>
                <a:ext uri="{FF2B5EF4-FFF2-40B4-BE49-F238E27FC236}">
                  <a16:creationId xmlns="" xmlns:a16="http://schemas.microsoft.com/office/drawing/2014/main" id="{BE0A3AF0-4AC7-314B-ACBE-D2E211C5B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9601" y="3716339"/>
              <a:ext cx="144463" cy="1222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7" name="椭圆 23556">
              <a:extLst>
                <a:ext uri="{FF2B5EF4-FFF2-40B4-BE49-F238E27FC236}">
                  <a16:creationId xmlns="" xmlns:a16="http://schemas.microsoft.com/office/drawing/2014/main" id="{2C02055D-0FF2-5240-8538-AB1309CBF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1313" y="4005264"/>
              <a:ext cx="576262" cy="5540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8" name="椭圆 23557">
              <a:extLst>
                <a:ext uri="{FF2B5EF4-FFF2-40B4-BE49-F238E27FC236}">
                  <a16:creationId xmlns="" xmlns:a16="http://schemas.microsoft.com/office/drawing/2014/main" id="{FAEBA436-6845-4E46-B3FD-D5CAB20DF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2488" y="6021389"/>
              <a:ext cx="360362" cy="338137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9" name="椭圆 23558">
              <a:extLst>
                <a:ext uri="{FF2B5EF4-FFF2-40B4-BE49-F238E27FC236}">
                  <a16:creationId xmlns="" xmlns:a16="http://schemas.microsoft.com/office/drawing/2014/main" id="{3DC8C401-0E08-7B4F-B266-BD7342B7B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675" y="4221164"/>
              <a:ext cx="431800" cy="409575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椭圆 23559">
              <a:extLst>
                <a:ext uri="{FF2B5EF4-FFF2-40B4-BE49-F238E27FC236}">
                  <a16:creationId xmlns="" xmlns:a16="http://schemas.microsoft.com/office/drawing/2014/main" id="{7756578B-DE6D-DE49-AB3F-53E0C55D2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563" y="2781301"/>
              <a:ext cx="431800" cy="409575"/>
            </a:xfrm>
            <a:prstGeom prst="ellipse">
              <a:avLst/>
            </a:prstGeom>
            <a:solidFill>
              <a:srgbClr val="4D4D4D"/>
            </a:solidFill>
            <a:ln w="9525">
              <a:solidFill>
                <a:srgbClr val="4D4D4D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1" name="椭圆 23560">
              <a:extLst>
                <a:ext uri="{FF2B5EF4-FFF2-40B4-BE49-F238E27FC236}">
                  <a16:creationId xmlns="" xmlns:a16="http://schemas.microsoft.com/office/drawing/2014/main" id="{A810F862-A160-8945-84F7-9E4B91F40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7088" y="1268414"/>
              <a:ext cx="1871662" cy="1774825"/>
            </a:xfrm>
            <a:prstGeom prst="ellipse">
              <a:avLst/>
            </a:prstGeom>
            <a:solidFill>
              <a:srgbClr val="3333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Rectangle 2">
            <a:extLst>
              <a:ext uri="{FF2B5EF4-FFF2-40B4-BE49-F238E27FC236}">
                <a16:creationId xmlns="" xmlns:a16="http://schemas.microsoft.com/office/drawing/2014/main" id="{777C1AF8-E858-5B4A-A555-9E3FCCF1C456}"/>
              </a:ext>
            </a:extLst>
          </p:cNvPr>
          <p:cNvSpPr txBox="1">
            <a:spLocks noChangeArrowheads="1"/>
          </p:cNvSpPr>
          <p:nvPr/>
        </p:nvSpPr>
        <p:spPr>
          <a:xfrm>
            <a:off x="720724" y="638395"/>
            <a:ext cx="2152651" cy="2568355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作用</a:t>
            </a:r>
            <a:endParaRPr lang="en-US" altLang="zh-CN" sz="24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 marL="12065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不同大小的点会在平面中形成空间感</a:t>
            </a:r>
            <a:r>
              <a:rPr lang="zh-CN" altLang="en-US" sz="2400" dirty="0" smtClean="0">
                <a:solidFill>
                  <a:srgbClr val="FF2F92"/>
                </a:solidFill>
              </a:rPr>
              <a:t>。</a:t>
            </a:r>
            <a:endParaRPr lang="zh-CN" altLang="en-US" sz="24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116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 bldLvl="5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971541502864_.pic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6"/>
          <a:stretch/>
        </p:blipFill>
        <p:spPr>
          <a:xfrm>
            <a:off x="1648603" y="0"/>
            <a:ext cx="89139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257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2900204" y="174625"/>
            <a:ext cx="9201310" cy="6491017"/>
            <a:chOff x="2222501" y="1273175"/>
            <a:chExt cx="7820024" cy="4964114"/>
          </a:xfrm>
        </p:grpSpPr>
        <p:sp>
          <p:nvSpPr>
            <p:cNvPr id="24577" name="椭圆 24577">
              <a:extLst>
                <a:ext uri="{FF2B5EF4-FFF2-40B4-BE49-F238E27FC236}">
                  <a16:creationId xmlns="" xmlns:a16="http://schemas.microsoft.com/office/drawing/2014/main" id="{06B462C0-C25E-F040-B901-5A95B3240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088" y="3792539"/>
              <a:ext cx="201612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8" name="椭圆 24578">
              <a:extLst>
                <a:ext uri="{FF2B5EF4-FFF2-40B4-BE49-F238E27FC236}">
                  <a16:creationId xmlns="" xmlns:a16="http://schemas.microsoft.com/office/drawing/2014/main" id="{3283151B-14BD-F847-AEB3-F3EFD5412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7713" y="3792539"/>
              <a:ext cx="201612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9" name="椭圆 24579">
              <a:extLst>
                <a:ext uri="{FF2B5EF4-FFF2-40B4-BE49-F238E27FC236}">
                  <a16:creationId xmlns="" xmlns:a16="http://schemas.microsoft.com/office/drawing/2014/main" id="{18CCB2F8-2386-B843-81B8-DCFB80144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9876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0" name="椭圆 24580">
              <a:extLst>
                <a:ext uri="{FF2B5EF4-FFF2-40B4-BE49-F238E27FC236}">
                  <a16:creationId xmlns="" xmlns:a16="http://schemas.microsoft.com/office/drawing/2014/main" id="{EBD4966C-D46F-D946-91FA-565994703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7576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椭圆 24581">
              <a:extLst>
                <a:ext uri="{FF2B5EF4-FFF2-40B4-BE49-F238E27FC236}">
                  <a16:creationId xmlns="" xmlns:a16="http://schemas.microsoft.com/office/drawing/2014/main" id="{20E49D8A-D6BB-5D4A-8487-95428B3B0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2401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椭圆 24582">
              <a:extLst>
                <a:ext uri="{FF2B5EF4-FFF2-40B4-BE49-F238E27FC236}">
                  <a16:creationId xmlns="" xmlns:a16="http://schemas.microsoft.com/office/drawing/2014/main" id="{E9A660FB-7745-9748-B745-E1C8881C8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763" y="3792539"/>
              <a:ext cx="201612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椭圆 24583">
              <a:extLst>
                <a:ext uri="{FF2B5EF4-FFF2-40B4-BE49-F238E27FC236}">
                  <a16:creationId xmlns="" xmlns:a16="http://schemas.microsoft.com/office/drawing/2014/main" id="{C0E2048F-D4DE-9040-9AFD-CF30F2689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0101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椭圆 24584">
              <a:extLst>
                <a:ext uri="{FF2B5EF4-FFF2-40B4-BE49-F238E27FC236}">
                  <a16:creationId xmlns="" xmlns:a16="http://schemas.microsoft.com/office/drawing/2014/main" id="{5A86C651-D3F2-FA45-AD7A-A68B70846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7438" y="3792539"/>
              <a:ext cx="201612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椭圆 24585">
              <a:extLst>
                <a:ext uri="{FF2B5EF4-FFF2-40B4-BE49-F238E27FC236}">
                  <a16:creationId xmlns="" xmlns:a16="http://schemas.microsoft.com/office/drawing/2014/main" id="{1B6C8B53-0CA7-4744-B508-6C67DE7E4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801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椭圆 24586">
              <a:extLst>
                <a:ext uri="{FF2B5EF4-FFF2-40B4-BE49-F238E27FC236}">
                  <a16:creationId xmlns="" xmlns:a16="http://schemas.microsoft.com/office/drawing/2014/main" id="{DFB184B6-FF32-F349-9979-B6A10E0EA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2626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椭圆 24587">
              <a:extLst>
                <a:ext uri="{FF2B5EF4-FFF2-40B4-BE49-F238E27FC236}">
                  <a16:creationId xmlns="" xmlns:a16="http://schemas.microsoft.com/office/drawing/2014/main" id="{6DD7D845-B3D0-624B-B00B-14AC118D4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0326" y="3792539"/>
              <a:ext cx="201613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椭圆 24588">
              <a:extLst>
                <a:ext uri="{FF2B5EF4-FFF2-40B4-BE49-F238E27FC236}">
                  <a16:creationId xmlns="" xmlns:a16="http://schemas.microsoft.com/office/drawing/2014/main" id="{0BCD1D2D-A796-1C4A-B4E7-A7012FEAF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2488" y="3792539"/>
              <a:ext cx="201612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椭圆 24589">
              <a:extLst>
                <a:ext uri="{FF2B5EF4-FFF2-40B4-BE49-F238E27FC236}">
                  <a16:creationId xmlns="" xmlns:a16="http://schemas.microsoft.com/office/drawing/2014/main" id="{6CB356A6-BE34-4E47-81CC-E3A9B3A32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9113" y="3792539"/>
              <a:ext cx="201612" cy="212725"/>
            </a:xfrm>
            <a:prstGeom prst="ellipse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>
                <a:solidFill>
                  <a:srgbClr val="CC0000"/>
                </a:solidFill>
              </a:endParaRPr>
            </a:p>
          </p:txBody>
        </p:sp>
        <p:sp>
          <p:nvSpPr>
            <p:cNvPr id="24590" name="椭圆 24590">
              <a:extLst>
                <a:ext uri="{FF2B5EF4-FFF2-40B4-BE49-F238E27FC236}">
                  <a16:creationId xmlns="" xmlns:a16="http://schemas.microsoft.com/office/drawing/2014/main" id="{DCAAA571-F548-BC4E-BF61-274F2DDD0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2501" y="5657851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椭圆 24591">
              <a:extLst>
                <a:ext uri="{FF2B5EF4-FFF2-40B4-BE49-F238E27FC236}">
                  <a16:creationId xmlns="" xmlns:a16="http://schemas.microsoft.com/office/drawing/2014/main" id="{54036C0B-A9B1-674C-ABFA-91E64EAB1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551" y="522287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椭圆 24592">
              <a:extLst>
                <a:ext uri="{FF2B5EF4-FFF2-40B4-BE49-F238E27FC236}">
                  <a16:creationId xmlns="" xmlns:a16="http://schemas.microsoft.com/office/drawing/2014/main" id="{3F2498A7-BAFD-D243-8AB9-1C54EAC4A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5913" y="5006976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椭圆 24593">
              <a:extLst>
                <a:ext uri="{FF2B5EF4-FFF2-40B4-BE49-F238E27FC236}">
                  <a16:creationId xmlns="" xmlns:a16="http://schemas.microsoft.com/office/drawing/2014/main" id="{A4649983-ADD3-E840-9133-8C881D1B6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276" y="5016501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椭圆 24594">
              <a:extLst>
                <a:ext uri="{FF2B5EF4-FFF2-40B4-BE49-F238E27FC236}">
                  <a16:creationId xmlns="" xmlns:a16="http://schemas.microsoft.com/office/drawing/2014/main" id="{9F7C1670-FB45-9C4F-AF66-7692F6C00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051" y="53054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椭圆 24595">
              <a:extLst>
                <a:ext uri="{FF2B5EF4-FFF2-40B4-BE49-F238E27FC236}">
                  <a16:creationId xmlns="" xmlns:a16="http://schemas.microsoft.com/office/drawing/2014/main" id="{62419D7B-B89D-2A4F-B4EF-8923E36C9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3976" y="57372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椭圆 24596">
              <a:extLst>
                <a:ext uri="{FF2B5EF4-FFF2-40B4-BE49-F238E27FC236}">
                  <a16:creationId xmlns="" xmlns:a16="http://schemas.microsoft.com/office/drawing/2014/main" id="{29844CAB-E579-FE4C-9A79-58BC10010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38" y="5881689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椭圆 24597">
              <a:extLst>
                <a:ext uri="{FF2B5EF4-FFF2-40B4-BE49-F238E27FC236}">
                  <a16:creationId xmlns="" xmlns:a16="http://schemas.microsoft.com/office/drawing/2014/main" id="{C8E9FF6F-A597-154B-AD38-92C31D129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3113" y="5737226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椭圆 24598">
              <a:extLst>
                <a:ext uri="{FF2B5EF4-FFF2-40B4-BE49-F238E27FC236}">
                  <a16:creationId xmlns="" xmlns:a16="http://schemas.microsoft.com/office/drawing/2014/main" id="{B37A4309-2D3B-3441-9A28-5749C1039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3476" y="5376864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椭圆 24599">
              <a:extLst>
                <a:ext uri="{FF2B5EF4-FFF2-40B4-BE49-F238E27FC236}">
                  <a16:creationId xmlns="" xmlns:a16="http://schemas.microsoft.com/office/drawing/2014/main" id="{2616E3FF-987A-AF41-847A-5C4ABC7D3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2401" y="50895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椭圆 24600">
              <a:extLst>
                <a:ext uri="{FF2B5EF4-FFF2-40B4-BE49-F238E27FC236}">
                  <a16:creationId xmlns="" xmlns:a16="http://schemas.microsoft.com/office/drawing/2014/main" id="{9C5E6234-8FD7-5046-BD8B-57D7DF32F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1176" y="50895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椭圆 24601">
              <a:extLst>
                <a:ext uri="{FF2B5EF4-FFF2-40B4-BE49-F238E27FC236}">
                  <a16:creationId xmlns="" xmlns:a16="http://schemas.microsoft.com/office/drawing/2014/main" id="{4B70F08B-0CF0-AD46-8B76-642EBEB9D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0101" y="5448301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椭圆 24602">
              <a:extLst>
                <a:ext uri="{FF2B5EF4-FFF2-40B4-BE49-F238E27FC236}">
                  <a16:creationId xmlns="" xmlns:a16="http://schemas.microsoft.com/office/drawing/2014/main" id="{A856EC45-0CFC-B947-A40A-A4D55D61B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1" y="5808664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椭圆 24603">
              <a:extLst>
                <a:ext uri="{FF2B5EF4-FFF2-40B4-BE49-F238E27FC236}">
                  <a16:creationId xmlns="" xmlns:a16="http://schemas.microsoft.com/office/drawing/2014/main" id="{23777742-0293-6B42-964C-E03334143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4926" y="6024564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4" name="椭圆 24604">
              <a:extLst>
                <a:ext uri="{FF2B5EF4-FFF2-40B4-BE49-F238E27FC236}">
                  <a16:creationId xmlns="" xmlns:a16="http://schemas.microsoft.com/office/drawing/2014/main" id="{4B197ABB-019B-6D4D-B4DA-9EF6E60CE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5501" y="50895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椭圆 24605">
              <a:extLst>
                <a:ext uri="{FF2B5EF4-FFF2-40B4-BE49-F238E27FC236}">
                  <a16:creationId xmlns="" xmlns:a16="http://schemas.microsoft.com/office/drawing/2014/main" id="{3DA3AC99-0408-DD46-AA5A-3F186ABB4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5863" y="5016501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椭圆 24606">
              <a:extLst>
                <a:ext uri="{FF2B5EF4-FFF2-40B4-BE49-F238E27FC236}">
                  <a16:creationId xmlns="" xmlns:a16="http://schemas.microsoft.com/office/drawing/2014/main" id="{4F216841-F055-8D48-8065-9A2B56F9B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6226" y="5232401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椭圆 24607">
              <a:extLst>
                <a:ext uri="{FF2B5EF4-FFF2-40B4-BE49-F238E27FC236}">
                  <a16:creationId xmlns="" xmlns:a16="http://schemas.microsoft.com/office/drawing/2014/main" id="{39FE9470-0338-2A4A-8D69-558C94E02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4651" y="50895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椭圆 24608">
              <a:extLst>
                <a:ext uri="{FF2B5EF4-FFF2-40B4-BE49-F238E27FC236}">
                  <a16:creationId xmlns="" xmlns:a16="http://schemas.microsoft.com/office/drawing/2014/main" id="{37E2BCAA-EECC-004E-BE37-365288EC8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1051" y="5808664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椭圆 24609">
              <a:extLst>
                <a:ext uri="{FF2B5EF4-FFF2-40B4-BE49-F238E27FC236}">
                  <a16:creationId xmlns="" xmlns:a16="http://schemas.microsoft.com/office/drawing/2014/main" id="{4149763A-9D74-4E43-ABC5-E509A4798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2126" y="5592764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0" name="椭圆 24610">
              <a:extLst>
                <a:ext uri="{FF2B5EF4-FFF2-40B4-BE49-F238E27FC236}">
                  <a16:creationId xmlns="" xmlns:a16="http://schemas.microsoft.com/office/drawing/2014/main" id="{2FA7F7F9-B531-A243-9048-FA0E2B21C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9826" y="5664201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椭圆 24611">
              <a:extLst>
                <a:ext uri="{FF2B5EF4-FFF2-40B4-BE49-F238E27FC236}">
                  <a16:creationId xmlns="" xmlns:a16="http://schemas.microsoft.com/office/drawing/2014/main" id="{47B35477-AFCB-FE48-9DFD-CEF135120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5726" y="5305426"/>
              <a:ext cx="201613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椭圆 24612">
              <a:extLst>
                <a:ext uri="{FF2B5EF4-FFF2-40B4-BE49-F238E27FC236}">
                  <a16:creationId xmlns="" xmlns:a16="http://schemas.microsoft.com/office/drawing/2014/main" id="{1AAA3E90-EA94-E44B-A714-1544E2E59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2263" y="5881689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椭圆 24613">
              <a:extLst>
                <a:ext uri="{FF2B5EF4-FFF2-40B4-BE49-F238E27FC236}">
                  <a16:creationId xmlns="" xmlns:a16="http://schemas.microsoft.com/office/drawing/2014/main" id="{A1D55C1F-A5F9-C14D-8BBC-E89102E22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8163" y="5521326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椭圆 24614">
              <a:extLst>
                <a:ext uri="{FF2B5EF4-FFF2-40B4-BE49-F238E27FC236}">
                  <a16:creationId xmlns="" xmlns:a16="http://schemas.microsoft.com/office/drawing/2014/main" id="{41520B7C-1F91-F24F-B96D-8C2402C76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5013" y="5160964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椭圆 24615">
              <a:extLst>
                <a:ext uri="{FF2B5EF4-FFF2-40B4-BE49-F238E27FC236}">
                  <a16:creationId xmlns="" xmlns:a16="http://schemas.microsoft.com/office/drawing/2014/main" id="{F144D56D-ADDD-AC44-8011-CEC570E02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0913" y="5521326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等腰三角形 24616">
              <a:extLst>
                <a:ext uri="{FF2B5EF4-FFF2-40B4-BE49-F238E27FC236}">
                  <a16:creationId xmlns="" xmlns:a16="http://schemas.microsoft.com/office/drawing/2014/main" id="{DB73432C-4910-0F4F-96C4-8EBD01EDB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088" y="2928938"/>
              <a:ext cx="201612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7" name="等腰三角形 24617">
              <a:extLst>
                <a:ext uri="{FF2B5EF4-FFF2-40B4-BE49-F238E27FC236}">
                  <a16:creationId xmlns="" xmlns:a16="http://schemas.microsoft.com/office/drawing/2014/main" id="{8B4DE87B-AE6D-814B-9EB3-C0B04CD38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7713" y="2928938"/>
              <a:ext cx="201612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等腰三角形 24618">
              <a:extLst>
                <a:ext uri="{FF2B5EF4-FFF2-40B4-BE49-F238E27FC236}">
                  <a16:creationId xmlns="" xmlns:a16="http://schemas.microsoft.com/office/drawing/2014/main" id="{6857E07E-EDEE-D947-84A0-3754D7132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9876" y="2928938"/>
              <a:ext cx="201613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等腰三角形 24619">
              <a:extLst>
                <a:ext uri="{FF2B5EF4-FFF2-40B4-BE49-F238E27FC236}">
                  <a16:creationId xmlns="" xmlns:a16="http://schemas.microsoft.com/office/drawing/2014/main" id="{36C95F76-C785-0A43-8989-542215CD52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7576" y="2928938"/>
              <a:ext cx="201613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等腰三角形 24620">
              <a:extLst>
                <a:ext uri="{FF2B5EF4-FFF2-40B4-BE49-F238E27FC236}">
                  <a16:creationId xmlns="" xmlns:a16="http://schemas.microsoft.com/office/drawing/2014/main" id="{F9E3A9FE-1345-2748-B608-4A9BB9412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2401" y="2928938"/>
              <a:ext cx="201613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等腰三角形 24621">
              <a:extLst>
                <a:ext uri="{FF2B5EF4-FFF2-40B4-BE49-F238E27FC236}">
                  <a16:creationId xmlns="" xmlns:a16="http://schemas.microsoft.com/office/drawing/2014/main" id="{9C1BBBB1-7CDA-E942-AEA1-DEFBA751C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4201" y="2928938"/>
              <a:ext cx="201613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等腰三角形 24622">
              <a:extLst>
                <a:ext uri="{FF2B5EF4-FFF2-40B4-BE49-F238E27FC236}">
                  <a16:creationId xmlns="" xmlns:a16="http://schemas.microsoft.com/office/drawing/2014/main" id="{ED209ECA-C9C5-394A-87DA-52883C7D9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4563" y="2928938"/>
              <a:ext cx="201612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等腰三角形 24623">
              <a:extLst>
                <a:ext uri="{FF2B5EF4-FFF2-40B4-BE49-F238E27FC236}">
                  <a16:creationId xmlns="" xmlns:a16="http://schemas.microsoft.com/office/drawing/2014/main" id="{1BB09099-D907-264A-9AF4-F8373572A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1901" y="2928938"/>
              <a:ext cx="201613" cy="284162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矩形 24624">
              <a:extLst>
                <a:ext uri="{FF2B5EF4-FFF2-40B4-BE49-F238E27FC236}">
                  <a16:creationId xmlns="" xmlns:a16="http://schemas.microsoft.com/office/drawing/2014/main" id="{B53044FA-840E-0E4C-93EC-E4B9A1995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4113" y="1992314"/>
              <a:ext cx="201612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25" name="矩形 24625">
              <a:extLst>
                <a:ext uri="{FF2B5EF4-FFF2-40B4-BE49-F238E27FC236}">
                  <a16:creationId xmlns="" xmlns:a16="http://schemas.microsoft.com/office/drawing/2014/main" id="{892311D8-F41F-FA4D-98B3-2B30ECAEB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0376" y="1992314"/>
              <a:ext cx="201613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26" name="矩形 24626">
              <a:extLst>
                <a:ext uri="{FF2B5EF4-FFF2-40B4-BE49-F238E27FC236}">
                  <a16:creationId xmlns="" xmlns:a16="http://schemas.microsoft.com/office/drawing/2014/main" id="{EE2FDEFA-E85C-6947-B29C-742BBFB1F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638" y="1992314"/>
              <a:ext cx="201612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27" name="矩形 24627">
              <a:extLst>
                <a:ext uri="{FF2B5EF4-FFF2-40B4-BE49-F238E27FC236}">
                  <a16:creationId xmlns="" xmlns:a16="http://schemas.microsoft.com/office/drawing/2014/main" id="{47324932-D18B-CB4F-9ADC-445715559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1313" y="1992314"/>
              <a:ext cx="201612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28" name="矩形 24628">
              <a:extLst>
                <a:ext uri="{FF2B5EF4-FFF2-40B4-BE49-F238E27FC236}">
                  <a16:creationId xmlns="" xmlns:a16="http://schemas.microsoft.com/office/drawing/2014/main" id="{6A402AB9-9285-C344-B15D-DC73B9E1C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7576" y="1992314"/>
              <a:ext cx="201613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29" name="矩形 24629">
              <a:extLst>
                <a:ext uri="{FF2B5EF4-FFF2-40B4-BE49-F238E27FC236}">
                  <a16:creationId xmlns="" xmlns:a16="http://schemas.microsoft.com/office/drawing/2014/main" id="{AFE78CED-D58A-5A40-A9AD-E78FE5453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6863" y="1992314"/>
              <a:ext cx="201612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0" name="矩形 24630">
              <a:extLst>
                <a:ext uri="{FF2B5EF4-FFF2-40B4-BE49-F238E27FC236}">
                  <a16:creationId xmlns="" xmlns:a16="http://schemas.microsoft.com/office/drawing/2014/main" id="{85FC1FC1-5A93-F34D-9C54-DAD39203D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3126" y="1992314"/>
              <a:ext cx="201613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1" name="矩形 24631">
              <a:extLst>
                <a:ext uri="{FF2B5EF4-FFF2-40B4-BE49-F238E27FC236}">
                  <a16:creationId xmlns="" xmlns:a16="http://schemas.microsoft.com/office/drawing/2014/main" id="{73DDF61F-069C-CE42-AA9D-97C601A62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388" y="1992314"/>
              <a:ext cx="201612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2" name="矩形 24632">
              <a:extLst>
                <a:ext uri="{FF2B5EF4-FFF2-40B4-BE49-F238E27FC236}">
                  <a16:creationId xmlns="" xmlns:a16="http://schemas.microsoft.com/office/drawing/2014/main" id="{EDA1AB83-E166-0D44-9DC0-148D23B3A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4063" y="1992314"/>
              <a:ext cx="201612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3" name="矩形 24633">
              <a:extLst>
                <a:ext uri="{FF2B5EF4-FFF2-40B4-BE49-F238E27FC236}">
                  <a16:creationId xmlns="" xmlns:a16="http://schemas.microsoft.com/office/drawing/2014/main" id="{BC6C9C88-1A13-904C-9C18-E3E904C1E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0326" y="1992314"/>
              <a:ext cx="201613" cy="212725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4" name="任意多边形 24634">
              <a:extLst>
                <a:ext uri="{FF2B5EF4-FFF2-40B4-BE49-F238E27FC236}">
                  <a16:creationId xmlns="" xmlns:a16="http://schemas.microsoft.com/office/drawing/2014/main" id="{09B7FFC8-3FE5-7245-AC73-20C6265D6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1273175"/>
              <a:ext cx="268288" cy="247650"/>
            </a:xfrm>
            <a:custGeom>
              <a:avLst/>
              <a:gdLst>
                <a:gd name="T0" fmla="*/ 10860 w 21600"/>
                <a:gd name="T1" fmla="*/ 2187 h 21600"/>
                <a:gd name="T2" fmla="*/ 9015 w 21600"/>
                <a:gd name="T3" fmla="*/ 730 h 21600"/>
                <a:gd name="T4" fmla="*/ 5415 w 21600"/>
                <a:gd name="T5" fmla="*/ 0 h 21600"/>
                <a:gd name="T6" fmla="*/ 1967 w 21600"/>
                <a:gd name="T7" fmla="*/ 1305 h 21600"/>
                <a:gd name="T8" fmla="*/ 242 w 21600"/>
                <a:gd name="T9" fmla="*/ 4220 h 21600"/>
                <a:gd name="T10" fmla="*/ 575 w 21600"/>
                <a:gd name="T11" fmla="*/ 7597 h 21600"/>
                <a:gd name="T12" fmla="*/ 10860 w 21600"/>
                <a:gd name="T13" fmla="*/ 21600 h 21600"/>
                <a:gd name="T14" fmla="*/ 20995 w 21600"/>
                <a:gd name="T15" fmla="*/ 7597 h 21600"/>
                <a:gd name="T16" fmla="*/ 21480 w 21600"/>
                <a:gd name="T17" fmla="*/ 4220 h 21600"/>
                <a:gd name="T18" fmla="*/ 19632 w 21600"/>
                <a:gd name="T19" fmla="*/ 1305 h 21600"/>
                <a:gd name="T20" fmla="*/ 16275 w 21600"/>
                <a:gd name="T21" fmla="*/ 0 h 21600"/>
                <a:gd name="T22" fmla="*/ 12705 w 21600"/>
                <a:gd name="T23" fmla="*/ 730 h 21600"/>
                <a:gd name="T24" fmla="*/ 10860 w 21600"/>
                <a:gd name="T25" fmla="*/ 21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5" name="任意多边形 24635">
              <a:extLst>
                <a:ext uri="{FF2B5EF4-FFF2-40B4-BE49-F238E27FC236}">
                  <a16:creationId xmlns="" xmlns:a16="http://schemas.microsoft.com/office/drawing/2014/main" id="{5D1823E1-CA35-564E-8725-EBA0E041C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1741488"/>
              <a:ext cx="268288" cy="247650"/>
            </a:xfrm>
            <a:custGeom>
              <a:avLst/>
              <a:gdLst>
                <a:gd name="T0" fmla="*/ 10860 w 21600"/>
                <a:gd name="T1" fmla="*/ 2187 h 21600"/>
                <a:gd name="T2" fmla="*/ 9015 w 21600"/>
                <a:gd name="T3" fmla="*/ 730 h 21600"/>
                <a:gd name="T4" fmla="*/ 5415 w 21600"/>
                <a:gd name="T5" fmla="*/ 0 h 21600"/>
                <a:gd name="T6" fmla="*/ 1967 w 21600"/>
                <a:gd name="T7" fmla="*/ 1305 h 21600"/>
                <a:gd name="T8" fmla="*/ 242 w 21600"/>
                <a:gd name="T9" fmla="*/ 4220 h 21600"/>
                <a:gd name="T10" fmla="*/ 575 w 21600"/>
                <a:gd name="T11" fmla="*/ 7597 h 21600"/>
                <a:gd name="T12" fmla="*/ 10860 w 21600"/>
                <a:gd name="T13" fmla="*/ 21600 h 21600"/>
                <a:gd name="T14" fmla="*/ 20995 w 21600"/>
                <a:gd name="T15" fmla="*/ 7597 h 21600"/>
                <a:gd name="T16" fmla="*/ 21480 w 21600"/>
                <a:gd name="T17" fmla="*/ 4220 h 21600"/>
                <a:gd name="T18" fmla="*/ 19632 w 21600"/>
                <a:gd name="T19" fmla="*/ 1305 h 21600"/>
                <a:gd name="T20" fmla="*/ 16275 w 21600"/>
                <a:gd name="T21" fmla="*/ 0 h 21600"/>
                <a:gd name="T22" fmla="*/ 12705 w 21600"/>
                <a:gd name="T23" fmla="*/ 730 h 21600"/>
                <a:gd name="T24" fmla="*/ 10860 w 21600"/>
                <a:gd name="T25" fmla="*/ 21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任意多边形 24636">
              <a:extLst>
                <a:ext uri="{FF2B5EF4-FFF2-40B4-BE49-F238E27FC236}">
                  <a16:creationId xmlns="" xmlns:a16="http://schemas.microsoft.com/office/drawing/2014/main" id="{2CECB46B-B584-4A44-A49B-49BF8B034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2208213"/>
              <a:ext cx="268288" cy="247650"/>
            </a:xfrm>
            <a:custGeom>
              <a:avLst/>
              <a:gdLst>
                <a:gd name="T0" fmla="*/ 10860 w 21600"/>
                <a:gd name="T1" fmla="*/ 2187 h 21600"/>
                <a:gd name="T2" fmla="*/ 9015 w 21600"/>
                <a:gd name="T3" fmla="*/ 730 h 21600"/>
                <a:gd name="T4" fmla="*/ 5415 w 21600"/>
                <a:gd name="T5" fmla="*/ 0 h 21600"/>
                <a:gd name="T6" fmla="*/ 1967 w 21600"/>
                <a:gd name="T7" fmla="*/ 1305 h 21600"/>
                <a:gd name="T8" fmla="*/ 242 w 21600"/>
                <a:gd name="T9" fmla="*/ 4220 h 21600"/>
                <a:gd name="T10" fmla="*/ 575 w 21600"/>
                <a:gd name="T11" fmla="*/ 7597 h 21600"/>
                <a:gd name="T12" fmla="*/ 10860 w 21600"/>
                <a:gd name="T13" fmla="*/ 21600 h 21600"/>
                <a:gd name="T14" fmla="*/ 20995 w 21600"/>
                <a:gd name="T15" fmla="*/ 7597 h 21600"/>
                <a:gd name="T16" fmla="*/ 21480 w 21600"/>
                <a:gd name="T17" fmla="*/ 4220 h 21600"/>
                <a:gd name="T18" fmla="*/ 19632 w 21600"/>
                <a:gd name="T19" fmla="*/ 1305 h 21600"/>
                <a:gd name="T20" fmla="*/ 16275 w 21600"/>
                <a:gd name="T21" fmla="*/ 0 h 21600"/>
                <a:gd name="T22" fmla="*/ 12705 w 21600"/>
                <a:gd name="T23" fmla="*/ 730 h 21600"/>
                <a:gd name="T24" fmla="*/ 10860 w 21600"/>
                <a:gd name="T25" fmla="*/ 21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4000"/>
            </a:p>
          </p:txBody>
        </p:sp>
        <p:sp>
          <p:nvSpPr>
            <p:cNvPr id="24637" name="任意多边形 24637">
              <a:extLst>
                <a:ext uri="{FF2B5EF4-FFF2-40B4-BE49-F238E27FC236}">
                  <a16:creationId xmlns="" xmlns:a16="http://schemas.microsoft.com/office/drawing/2014/main" id="{4F06FFA3-9354-8745-9B15-66299B6B9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2676525"/>
              <a:ext cx="268288" cy="247650"/>
            </a:xfrm>
            <a:custGeom>
              <a:avLst/>
              <a:gdLst>
                <a:gd name="T0" fmla="*/ 10860 w 21600"/>
                <a:gd name="T1" fmla="*/ 2187 h 21600"/>
                <a:gd name="T2" fmla="*/ 9015 w 21600"/>
                <a:gd name="T3" fmla="*/ 730 h 21600"/>
                <a:gd name="T4" fmla="*/ 5415 w 21600"/>
                <a:gd name="T5" fmla="*/ 0 h 21600"/>
                <a:gd name="T6" fmla="*/ 1967 w 21600"/>
                <a:gd name="T7" fmla="*/ 1305 h 21600"/>
                <a:gd name="T8" fmla="*/ 242 w 21600"/>
                <a:gd name="T9" fmla="*/ 4220 h 21600"/>
                <a:gd name="T10" fmla="*/ 575 w 21600"/>
                <a:gd name="T11" fmla="*/ 7597 h 21600"/>
                <a:gd name="T12" fmla="*/ 10860 w 21600"/>
                <a:gd name="T13" fmla="*/ 21600 h 21600"/>
                <a:gd name="T14" fmla="*/ 20995 w 21600"/>
                <a:gd name="T15" fmla="*/ 7597 h 21600"/>
                <a:gd name="T16" fmla="*/ 21480 w 21600"/>
                <a:gd name="T17" fmla="*/ 4220 h 21600"/>
                <a:gd name="T18" fmla="*/ 19632 w 21600"/>
                <a:gd name="T19" fmla="*/ 1305 h 21600"/>
                <a:gd name="T20" fmla="*/ 16275 w 21600"/>
                <a:gd name="T21" fmla="*/ 0 h 21600"/>
                <a:gd name="T22" fmla="*/ 12705 w 21600"/>
                <a:gd name="T23" fmla="*/ 730 h 21600"/>
                <a:gd name="T24" fmla="*/ 10860 w 21600"/>
                <a:gd name="T25" fmla="*/ 21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任意多边形 24638">
              <a:extLst>
                <a:ext uri="{FF2B5EF4-FFF2-40B4-BE49-F238E27FC236}">
                  <a16:creationId xmlns="" xmlns:a16="http://schemas.microsoft.com/office/drawing/2014/main" id="{EA2A589C-F87D-E44E-8C84-8C1F15AC7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3216275"/>
              <a:ext cx="268288" cy="247650"/>
            </a:xfrm>
            <a:custGeom>
              <a:avLst/>
              <a:gdLst>
                <a:gd name="T0" fmla="*/ 10860 w 21600"/>
                <a:gd name="T1" fmla="*/ 2187 h 21600"/>
                <a:gd name="T2" fmla="*/ 9015 w 21600"/>
                <a:gd name="T3" fmla="*/ 730 h 21600"/>
                <a:gd name="T4" fmla="*/ 5415 w 21600"/>
                <a:gd name="T5" fmla="*/ 0 h 21600"/>
                <a:gd name="T6" fmla="*/ 1967 w 21600"/>
                <a:gd name="T7" fmla="*/ 1305 h 21600"/>
                <a:gd name="T8" fmla="*/ 242 w 21600"/>
                <a:gd name="T9" fmla="*/ 4220 h 21600"/>
                <a:gd name="T10" fmla="*/ 575 w 21600"/>
                <a:gd name="T11" fmla="*/ 7597 h 21600"/>
                <a:gd name="T12" fmla="*/ 10860 w 21600"/>
                <a:gd name="T13" fmla="*/ 21600 h 21600"/>
                <a:gd name="T14" fmla="*/ 20995 w 21600"/>
                <a:gd name="T15" fmla="*/ 7597 h 21600"/>
                <a:gd name="T16" fmla="*/ 21480 w 21600"/>
                <a:gd name="T17" fmla="*/ 4220 h 21600"/>
                <a:gd name="T18" fmla="*/ 19632 w 21600"/>
                <a:gd name="T19" fmla="*/ 1305 h 21600"/>
                <a:gd name="T20" fmla="*/ 16275 w 21600"/>
                <a:gd name="T21" fmla="*/ 0 h 21600"/>
                <a:gd name="T22" fmla="*/ 12705 w 21600"/>
                <a:gd name="T23" fmla="*/ 730 h 21600"/>
                <a:gd name="T24" fmla="*/ 10860 w 21600"/>
                <a:gd name="T25" fmla="*/ 218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椭圆 24639">
              <a:extLst>
                <a:ext uri="{FF2B5EF4-FFF2-40B4-BE49-F238E27FC236}">
                  <a16:creationId xmlns="" xmlns:a16="http://schemas.microsoft.com/office/drawing/2014/main" id="{AA18397C-E920-F24A-8CCF-EA9F436BD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088" y="5435601"/>
              <a:ext cx="201612" cy="21272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5" name="Rectangle 2">
            <a:extLst>
              <a:ext uri="{FF2B5EF4-FFF2-40B4-BE49-F238E27FC236}">
                <a16:creationId xmlns="" xmlns:a16="http://schemas.microsoft.com/office/drawing/2014/main" id="{777C1AF8-E858-5B4A-A555-9E3FCCF1C456}"/>
              </a:ext>
            </a:extLst>
          </p:cNvPr>
          <p:cNvSpPr txBox="1">
            <a:spLocks noChangeArrowheads="1"/>
          </p:cNvSpPr>
          <p:nvPr/>
        </p:nvSpPr>
        <p:spPr>
          <a:xfrm>
            <a:off x="339724" y="638395"/>
            <a:ext cx="2152651" cy="2568355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065" indent="0">
              <a:lnSpc>
                <a:spcPct val="150000"/>
              </a:lnSpc>
              <a:buNone/>
            </a:pP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作用</a:t>
            </a:r>
            <a:endParaRPr lang="en-US" altLang="zh-CN" sz="24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 marL="12065" indent="0">
              <a:lnSpc>
                <a:spcPct val="150000"/>
              </a:lnSpc>
              <a:buNone/>
            </a:pP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点的有序排列能形成速度感</a:t>
            </a:r>
            <a:r>
              <a:rPr lang="zh-CN" altLang="en-US" sz="2400" dirty="0" smtClean="0">
                <a:solidFill>
                  <a:srgbClr val="FF2F92"/>
                </a:solidFill>
              </a:rPr>
              <a:t>。</a:t>
            </a:r>
            <a:endParaRPr lang="zh-CN" altLang="en-US" sz="24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024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uild="p" bldLvl="5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6" name="矩形 19466">
            <a:extLst>
              <a:ext uri="{FF2B5EF4-FFF2-40B4-BE49-F238E27FC236}">
                <a16:creationId xmlns="" xmlns:a16="http://schemas.microsoft.com/office/drawing/2014/main" id="{B92459D8-E9E4-F64E-AFCF-5E92E6464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15" y="1848752"/>
            <a:ext cx="895191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762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2F92"/>
                </a:solidFill>
                <a:latin typeface="+mn-ea"/>
                <a:ea typeface="+mn-ea"/>
              </a:rPr>
              <a:t>点的作用</a:t>
            </a:r>
            <a:endParaRPr lang="en-US" altLang="zh-CN" sz="2800" dirty="0" smtClean="0">
              <a:solidFill>
                <a:srgbClr val="FF2F9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333333"/>
                </a:solidFill>
                <a:latin typeface="+mn-ea"/>
                <a:ea typeface="+mn-ea"/>
              </a:rPr>
              <a:t>积极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方面：有很强的向心性，能形成视觉的焦点和画面的中心。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333333"/>
                </a:solidFill>
                <a:latin typeface="+mn-ea"/>
                <a:ea typeface="+mn-ea"/>
              </a:rPr>
              <a:t>消极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方面：使画面空间呈现出涣散杂乱的状态。</a:t>
            </a:r>
          </a:p>
        </p:txBody>
      </p:sp>
    </p:spTree>
    <p:extLst>
      <p:ext uri="{BB962C8B-B14F-4D97-AF65-F5344CB8AC3E}">
        <p14:creationId xmlns:p14="http://schemas.microsoft.com/office/powerpoint/2010/main" val="2747440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91E80F0E-616D-1246-96AB-8B21FFAEA976}"/>
              </a:ext>
            </a:extLst>
          </p:cNvPr>
          <p:cNvSpPr txBox="1">
            <a:spLocks noChangeArrowheads="1"/>
          </p:cNvSpPr>
          <p:nvPr/>
        </p:nvSpPr>
        <p:spPr>
          <a:xfrm>
            <a:off x="3413126" y="1460500"/>
            <a:ext cx="5413374" cy="857250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5670" lvl="2" indent="0">
              <a:lnSpc>
                <a:spcPct val="150000"/>
              </a:lnSpc>
              <a:buNone/>
            </a:pPr>
            <a:r>
              <a:rPr lang="zh-CN" altLang="en-US" sz="36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“点”的构成形式</a:t>
            </a:r>
            <a:endParaRPr lang="en-US" altLang="zh-CN" sz="3600" dirty="0">
              <a:solidFill>
                <a:srgbClr val="FF2F92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0183B23-37A6-4A4D-8D0E-9FC241992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057" y="2869415"/>
            <a:ext cx="4312443" cy="188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solidFill>
                  <a:srgbClr val="FF2F92"/>
                </a:solidFill>
              </a:rPr>
              <a:t>规律性构</a:t>
            </a:r>
            <a:r>
              <a:rPr lang="zh-CN" altLang="en-US" sz="2000" dirty="0" smtClean="0"/>
              <a:t>成</a:t>
            </a:r>
            <a:r>
              <a:rPr lang="zh-CN" altLang="en-US" sz="2000" dirty="0"/>
              <a:t>：点的形状面积</a:t>
            </a:r>
            <a:r>
              <a:rPr lang="zh-CN" altLang="en-US" sz="2000" dirty="0" smtClean="0"/>
              <a:t>、位置或方向等诸因素</a:t>
            </a:r>
            <a:r>
              <a:rPr lang="zh-CN" altLang="en-US" sz="2000" dirty="0"/>
              <a:t>，以规</a:t>
            </a:r>
            <a:r>
              <a:rPr lang="zh-CN" altLang="en-US" sz="2000" dirty="0" smtClean="0"/>
              <a:t>律化的形式构</a:t>
            </a:r>
            <a:r>
              <a:rPr lang="zh-CN" altLang="en-US" sz="2000" dirty="0"/>
              <a:t>成或相同的重复或有序的渐变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5913438" y="2869415"/>
            <a:ext cx="5183188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solidFill>
                  <a:srgbClr val="FF2F92"/>
                </a:solidFill>
              </a:rPr>
              <a:t>自由式</a:t>
            </a:r>
            <a:r>
              <a:rPr lang="zh-CN" altLang="en-US" sz="2000" dirty="0" smtClean="0"/>
              <a:t>构</a:t>
            </a:r>
            <a:r>
              <a:rPr lang="zh-CN" altLang="en-US" sz="2000" dirty="0"/>
              <a:t>成：点的形状、面积</a:t>
            </a:r>
            <a:r>
              <a:rPr lang="zh-CN" altLang="en-US" sz="2000" dirty="0" smtClean="0"/>
              <a:t>、位置或方向等诸因素</a:t>
            </a:r>
            <a:r>
              <a:rPr lang="zh-CN" altLang="en-US" sz="2000" dirty="0"/>
              <a:t>，以自由非规</a:t>
            </a:r>
            <a:r>
              <a:rPr lang="zh-CN" altLang="en-US" sz="2000" dirty="0" smtClean="0"/>
              <a:t>律性的形式排列构</a:t>
            </a:r>
            <a:r>
              <a:rPr lang="zh-CN" altLang="en-US" sz="2000" dirty="0"/>
              <a:t>成，往往呈现出丰</a:t>
            </a:r>
            <a:r>
              <a:rPr lang="zh-CN" altLang="en-US" sz="2000" dirty="0" smtClean="0"/>
              <a:t>富的</a:t>
            </a:r>
            <a:r>
              <a:rPr lang="zh-CN" altLang="en-US" sz="2000" dirty="0"/>
              <a:t>、平面的、涣散的视觉。</a:t>
            </a:r>
          </a:p>
        </p:txBody>
      </p:sp>
    </p:spTree>
    <p:extLst>
      <p:ext uri="{BB962C8B-B14F-4D97-AF65-F5344CB8AC3E}">
        <p14:creationId xmlns:p14="http://schemas.microsoft.com/office/powerpoint/2010/main" val="1980795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 descr="0df2e1d0d9d789aca1ec9ca9">
            <a:extLst>
              <a:ext uri="{FF2B5EF4-FFF2-40B4-BE49-F238E27FC236}">
                <a16:creationId xmlns="" xmlns:a16="http://schemas.microsoft.com/office/drawing/2014/main" id="{0915A0B7-BA97-9D49-A191-F9A178C53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8" y="285750"/>
            <a:ext cx="6183312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0500" y="285750"/>
            <a:ext cx="8413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FF2F92"/>
                </a:solidFill>
              </a:rPr>
              <a:t>1</a:t>
            </a:r>
            <a:r>
              <a:rPr kumimoji="1" lang="zh-CN" altLang="en-US" sz="2400" dirty="0" smtClean="0">
                <a:solidFill>
                  <a:srgbClr val="FF2F92"/>
                </a:solidFill>
              </a:rPr>
              <a:t>、运用重复与特异的手法</a:t>
            </a:r>
            <a:endParaRPr kumimoji="1" lang="zh-CN" altLang="en-US" sz="2400" dirty="0">
              <a:solidFill>
                <a:srgbClr val="FF2F92"/>
              </a:solidFill>
            </a:endParaRPr>
          </a:p>
        </p:txBody>
      </p:sp>
      <p:pic>
        <p:nvPicPr>
          <p:cNvPr id="5" name="图片 4" descr="2-21  2016红点海报设计类获奖作品4The Shopmodern Conditio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49" y="294125"/>
            <a:ext cx="4454526" cy="622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38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DSC03867">
            <a:extLst>
              <a:ext uri="{FF2B5EF4-FFF2-40B4-BE49-F238E27FC236}">
                <a16:creationId xmlns="" xmlns:a16="http://schemas.microsoft.com/office/drawing/2014/main" id="{69C48CF6-E94D-0E43-9DD5-C99C180B4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389" y="1809749"/>
            <a:ext cx="3956433" cy="38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>
            <a:extLst>
              <a:ext uri="{FF2B5EF4-FFF2-40B4-BE49-F238E27FC236}">
                <a16:creationId xmlns="" xmlns:a16="http://schemas.microsoft.com/office/drawing/2014/main" id="{901BBA44-3527-5C4D-B75E-9A8523483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387" y="202244"/>
            <a:ext cx="10210800" cy="117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FF2F92"/>
                </a:solidFill>
              </a:rPr>
              <a:t>2</a:t>
            </a:r>
            <a:r>
              <a:rPr lang="zh-CN" altLang="en-US" sz="2400" dirty="0" smtClean="0">
                <a:solidFill>
                  <a:srgbClr val="FF2F92"/>
                </a:solidFill>
              </a:rPr>
              <a:t>、点的线化表现</a:t>
            </a:r>
            <a:r>
              <a:rPr lang="zh-CN" altLang="zh-CN" sz="2400" dirty="0">
                <a:solidFill>
                  <a:srgbClr val="FF2F92"/>
                </a:solidFill>
              </a:rPr>
              <a:t>：</a:t>
            </a:r>
            <a:r>
              <a:rPr lang="zh-CN" altLang="en-US" sz="2400" dirty="0" smtClean="0"/>
              <a:t>距离较</a:t>
            </a:r>
            <a:r>
              <a:rPr lang="zh-CN" altLang="en-US" sz="2400" dirty="0"/>
              <a:t>近的点的引力比距离较远的点来得更强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zh-CN" altLang="en-US" sz="2400" dirty="0" smtClean="0"/>
              <a:t>如果有计划地加以处理，能表现</a:t>
            </a:r>
            <a:r>
              <a:rPr lang="zh-CN" altLang="en-US" sz="2400" dirty="0"/>
              <a:t>出形状。</a:t>
            </a:r>
          </a:p>
        </p:txBody>
      </p:sp>
      <p:pic>
        <p:nvPicPr>
          <p:cNvPr id="15" name="图片 14" descr="线3">
            <a:extLst>
              <a:ext uri="{FF2B5EF4-FFF2-40B4-BE49-F238E27FC236}">
                <a16:creationId xmlns="" xmlns:a16="http://schemas.microsoft.com/office/drawing/2014/main" id="{2A2DC588-BB9B-CF43-974B-4DC5F03952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0" y="1191405"/>
            <a:ext cx="3968750" cy="566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2" descr="ad287f035c90ceabd53f7caa">
            <a:extLst>
              <a:ext uri="{FF2B5EF4-FFF2-40B4-BE49-F238E27FC236}">
                <a16:creationId xmlns="" xmlns:a16="http://schemas.microsoft.com/office/drawing/2014/main" id="{0160D12F-0D6B-6040-AA98-436068169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09749"/>
            <a:ext cx="388937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4817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DSC03873">
            <a:extLst>
              <a:ext uri="{FF2B5EF4-FFF2-40B4-BE49-F238E27FC236}">
                <a16:creationId xmlns="" xmlns:a16="http://schemas.microsoft.com/office/drawing/2014/main" id="{1AA5A098-6B84-3E4C-8F2A-61AB67BA1A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308100"/>
            <a:ext cx="5549900" cy="554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SC03874">
            <a:extLst>
              <a:ext uri="{FF2B5EF4-FFF2-40B4-BE49-F238E27FC236}">
                <a16:creationId xmlns="" xmlns:a16="http://schemas.microsoft.com/office/drawing/2014/main" id="{6537B756-B6CC-A94B-8017-DDC9105870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4" y="1308100"/>
            <a:ext cx="5610975" cy="554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>
            <a:extLst>
              <a:ext uri="{FF2B5EF4-FFF2-40B4-BE49-F238E27FC236}">
                <a16:creationId xmlns="" xmlns:a16="http://schemas.microsoft.com/office/drawing/2014/main" id="{901BBA44-3527-5C4D-B75E-9A8523483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387" y="202244"/>
            <a:ext cx="5876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FF2F92"/>
                </a:solidFill>
              </a:rPr>
              <a:t>3</a:t>
            </a:r>
            <a:r>
              <a:rPr lang="zh-CN" altLang="en-US" sz="2400" dirty="0" smtClean="0">
                <a:solidFill>
                  <a:srgbClr val="FF2F92"/>
                </a:solidFill>
              </a:rPr>
              <a:t>、利用点的方向性渐变进行构成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33366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03871">
            <a:extLst>
              <a:ext uri="{FF2B5EF4-FFF2-40B4-BE49-F238E27FC236}">
                <a16:creationId xmlns="" xmlns:a16="http://schemas.microsoft.com/office/drawing/2014/main" id="{048EBB82-1597-C547-BDB9-B7150F4D2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6896100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SC03861">
            <a:extLst>
              <a:ext uri="{FF2B5EF4-FFF2-40B4-BE49-F238E27FC236}">
                <a16:creationId xmlns="" xmlns:a16="http://schemas.microsoft.com/office/drawing/2014/main" id="{767A579F-2B47-6E4C-9850-5F1C62009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926" y="4174332"/>
            <a:ext cx="5307700" cy="268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SC03875">
            <a:extLst>
              <a:ext uri="{FF2B5EF4-FFF2-40B4-BE49-F238E27FC236}">
                <a16:creationId xmlns="" xmlns:a16="http://schemas.microsoft.com/office/drawing/2014/main" id="{CC8EB323-6FE7-CC41-A6F0-6E520F831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513" y="173465"/>
            <a:ext cx="2725737" cy="400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926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="" xmlns:a16="http://schemas.microsoft.com/office/drawing/2014/main" id="{14A57230-502D-CA44-8C2F-83539D249B19}"/>
              </a:ext>
            </a:extLst>
          </p:cNvPr>
          <p:cNvSpPr txBox="1">
            <a:spLocks noChangeArrowheads="1"/>
          </p:cNvSpPr>
          <p:nvPr/>
        </p:nvSpPr>
        <p:spPr>
          <a:xfrm>
            <a:off x="654050" y="992187"/>
            <a:ext cx="3997325" cy="4627563"/>
          </a:xfrm>
          <a:prstGeom prst="rect">
            <a:avLst/>
          </a:prstGeom>
        </p:spPr>
        <p:txBody>
          <a:bodyPr/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FF2F92"/>
                </a:solidFill>
                <a:latin typeface="+mn-lt"/>
              </a:rPr>
              <a:t>4</a:t>
            </a:r>
            <a:r>
              <a:rPr lang="zh-CN" altLang="en-US" sz="2400" dirty="0" smtClean="0">
                <a:solidFill>
                  <a:srgbClr val="FF2F92"/>
                </a:solidFill>
                <a:latin typeface="+mn-lt"/>
              </a:rPr>
              <a:t>、利用叠纹进行构成</a:t>
            </a:r>
            <a:r>
              <a:rPr lang="zh-CN" altLang="zh-CN" sz="2400" dirty="0" smtClean="0">
                <a:solidFill>
                  <a:srgbClr val="FF2F92"/>
                </a:solidFill>
                <a:latin typeface="+mn-lt"/>
              </a:rPr>
              <a:t>：</a:t>
            </a:r>
            <a:r>
              <a:rPr lang="zh-CN" altLang="en-US" sz="2000" dirty="0" smtClean="0">
                <a:latin typeface="+mn-lt"/>
              </a:rPr>
              <a:t>在印刷等情况中</a:t>
            </a:r>
            <a:r>
              <a:rPr lang="zh-CN" altLang="en-US" sz="2000" dirty="0">
                <a:latin typeface="+mn-lt"/>
              </a:rPr>
              <a:t>，由于网点的重置，会产生干涉条纹般的花纹，如此便无法获致清晰的照相图版。这种条纹称为叠纹。这是整齐并列的细点在重叠之际，由于少许的错开造成的。</a:t>
            </a:r>
          </a:p>
        </p:txBody>
      </p:sp>
      <p:pic>
        <p:nvPicPr>
          <p:cNvPr id="9" name="Picture 5" descr="DSC03878">
            <a:extLst>
              <a:ext uri="{FF2B5EF4-FFF2-40B4-BE49-F238E27FC236}">
                <a16:creationId xmlns="" xmlns:a16="http://schemas.microsoft.com/office/drawing/2014/main" id="{ED693E30-6870-F647-9FC8-3144CAB83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7" y="359000"/>
            <a:ext cx="6278563" cy="618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380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SC03880">
            <a:extLst>
              <a:ext uri="{FF2B5EF4-FFF2-40B4-BE49-F238E27FC236}">
                <a16:creationId xmlns="" xmlns:a16="http://schemas.microsoft.com/office/drawing/2014/main" id="{2FCCB841-CBB0-E144-94C9-551EAB52D3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9" y="1186604"/>
            <a:ext cx="5257798" cy="527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SC03881">
            <a:extLst>
              <a:ext uri="{FF2B5EF4-FFF2-40B4-BE49-F238E27FC236}">
                <a16:creationId xmlns="" xmlns:a16="http://schemas.microsoft.com/office/drawing/2014/main" id="{196CE7D0-6898-9C4E-976F-E9C4F64AC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9" y="1203325"/>
            <a:ext cx="5274521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1F11438C-9BD0-7349-B43D-C093ADE478A1}"/>
              </a:ext>
            </a:extLst>
          </p:cNvPr>
          <p:cNvSpPr txBox="1">
            <a:spLocks noChangeArrowheads="1"/>
          </p:cNvSpPr>
          <p:nvPr/>
        </p:nvSpPr>
        <p:spPr>
          <a:xfrm>
            <a:off x="1717675" y="381000"/>
            <a:ext cx="7772400" cy="666750"/>
          </a:xfrm>
          <a:prstGeom prst="rect">
            <a:avLst/>
          </a:prstGeom>
        </p:spPr>
        <p:txBody>
          <a:bodyPr/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5670" lvl="2" indent="0">
              <a:lnSpc>
                <a:spcPct val="150000"/>
              </a:lnSpc>
              <a:buNone/>
            </a:pPr>
            <a:r>
              <a:rPr lang="zh-CN" altLang="en-US" sz="2400" dirty="0" smtClean="0">
                <a:ea typeface="黑体" panose="02010609060101010101" pitchFamily="49" charset="-122"/>
              </a:rPr>
              <a:t>点间距离微秒错开的两组网纹造成的叠纹构成</a:t>
            </a:r>
          </a:p>
          <a:p>
            <a:pPr>
              <a:buFontTx/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84652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5" descr="DSCF4273">
            <a:extLst>
              <a:ext uri="{FF2B5EF4-FFF2-40B4-BE49-F238E27FC236}">
                <a16:creationId xmlns="" xmlns:a16="http://schemas.microsoft.com/office/drawing/2014/main" id="{71E76EBF-BF58-0B48-8B85-83F796E67F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9" t="2087" r="73973" b="68703"/>
          <a:stretch/>
        </p:blipFill>
        <p:spPr bwMode="auto">
          <a:xfrm>
            <a:off x="5441635" y="500432"/>
            <a:ext cx="2797489" cy="2760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8">
            <a:extLst>
              <a:ext uri="{FF2B5EF4-FFF2-40B4-BE49-F238E27FC236}">
                <a16:creationId xmlns="" xmlns:a16="http://schemas.microsoft.com/office/drawing/2014/main" id="{901BBA44-3527-5C4D-B75E-9A8523483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5614" y="412795"/>
            <a:ext cx="5468815" cy="117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FF2F92"/>
                </a:solidFill>
              </a:rPr>
              <a:t>5</a:t>
            </a:r>
            <a:r>
              <a:rPr lang="zh-CN" altLang="en-US" sz="2400" dirty="0" smtClean="0">
                <a:solidFill>
                  <a:srgbClr val="FF2F92"/>
                </a:solidFill>
              </a:rPr>
              <a:t>、运用肌理手法的点的</a:t>
            </a:r>
            <a:endParaRPr lang="en-US" altLang="zh-CN" sz="2400" dirty="0" smtClean="0">
              <a:solidFill>
                <a:srgbClr val="FF2F92"/>
              </a:solidFill>
            </a:endParaRPr>
          </a:p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dirty="0">
                <a:solidFill>
                  <a:srgbClr val="FF2F92"/>
                </a:solidFill>
              </a:rPr>
              <a:t> </a:t>
            </a:r>
            <a:r>
              <a:rPr lang="en-US" altLang="zh-CN" sz="2400" dirty="0" smtClean="0">
                <a:solidFill>
                  <a:srgbClr val="FF2F92"/>
                </a:solidFill>
              </a:rPr>
              <a:t>  </a:t>
            </a:r>
            <a:r>
              <a:rPr lang="zh-CN" altLang="en-US" sz="2400" dirty="0" smtClean="0"/>
              <a:t>密集</a:t>
            </a:r>
            <a:r>
              <a:rPr lang="zh-CN" altLang="en-US" sz="2400" dirty="0" smtClean="0">
                <a:solidFill>
                  <a:srgbClr val="FF2F92"/>
                </a:solidFill>
              </a:rPr>
              <a:t>构成</a:t>
            </a:r>
            <a:endParaRPr lang="zh-CN" altLang="en-US" sz="2400" dirty="0"/>
          </a:p>
        </p:txBody>
      </p:sp>
      <p:pic>
        <p:nvPicPr>
          <p:cNvPr id="5" name="Picture 5" descr="包豪斯标志012aa">
            <a:extLst>
              <a:ext uri="{FF2B5EF4-FFF2-40B4-BE49-F238E27FC236}">
                <a16:creationId xmlns="" xmlns:a16="http://schemas.microsoft.com/office/drawing/2014/main" id="{5CAC8EF7-7F59-1F48-8665-36E1F4E8D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151" y="3461544"/>
            <a:ext cx="2749782" cy="276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包豪斯标志012b">
            <a:extLst>
              <a:ext uri="{FF2B5EF4-FFF2-40B4-BE49-F238E27FC236}">
                <a16:creationId xmlns="" xmlns:a16="http://schemas.microsoft.com/office/drawing/2014/main" id="{4560ACDB-A9A0-EE45-828B-6E99C9774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0151" y="614994"/>
            <a:ext cx="2728961" cy="264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包豪斯标志012c">
            <a:extLst>
              <a:ext uri="{FF2B5EF4-FFF2-40B4-BE49-F238E27FC236}">
                <a16:creationId xmlns="" xmlns:a16="http://schemas.microsoft.com/office/drawing/2014/main" id="{DCC42C56-DAD2-0348-8D25-5EC5E1E5A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636" y="3461544"/>
            <a:ext cx="2797489" cy="276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平构课件图片001b">
            <a:extLst>
              <a:ext uri="{FF2B5EF4-FFF2-40B4-BE49-F238E27FC236}">
                <a16:creationId xmlns="" xmlns:a16="http://schemas.microsoft.com/office/drawing/2014/main" id="{50B61FA0-441D-9F44-BDD3-96D3FB2F2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037" y="1640871"/>
            <a:ext cx="3917677" cy="405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261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9457">
            <a:extLst>
              <a:ext uri="{FF2B5EF4-FFF2-40B4-BE49-F238E27FC236}">
                <a16:creationId xmlns="" xmlns:a16="http://schemas.microsoft.com/office/drawing/2014/main" id="{C1F47DB1-84F5-C94C-9F20-E808A14F0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8" y="5553076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>
                <a:solidFill>
                  <a:srgbClr val="1B385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000">
              <a:solidFill>
                <a:srgbClr val="1B3855"/>
              </a:solidFill>
            </a:endParaRPr>
          </a:p>
        </p:txBody>
      </p:sp>
      <p:pic>
        <p:nvPicPr>
          <p:cNvPr id="2" name="图片 1" descr="15141541502992_.pic_h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14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909" y="231488"/>
            <a:ext cx="6178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FF2F92"/>
                </a:solidFill>
              </a:rPr>
              <a:t>6</a:t>
            </a:r>
            <a:r>
              <a:rPr lang="zh-CN" altLang="en-US" sz="2400" dirty="0" smtClean="0">
                <a:solidFill>
                  <a:srgbClr val="FF2F92"/>
                </a:solidFill>
              </a:rPr>
              <a:t>、</a:t>
            </a:r>
            <a:r>
              <a:rPr lang="en-US" altLang="zh-CN" sz="2400" dirty="0" smtClean="0">
                <a:solidFill>
                  <a:srgbClr val="FF2F92"/>
                </a:solidFill>
              </a:rPr>
              <a:t> 2.5</a:t>
            </a:r>
            <a:r>
              <a:rPr lang="zh-CN" altLang="en-US" sz="2400" dirty="0" smtClean="0">
                <a:solidFill>
                  <a:srgbClr val="FF2F92"/>
                </a:solidFill>
              </a:rPr>
              <a:t>维的点构成</a:t>
            </a:r>
            <a:endParaRPr lang="zh-CN" altLang="en-US" sz="2400" dirty="0"/>
          </a:p>
        </p:txBody>
      </p:sp>
      <p:pic>
        <p:nvPicPr>
          <p:cNvPr id="3" name="图片 2" descr="_MG_1245  15环b金丽君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75" y="0"/>
            <a:ext cx="6858000" cy="6858000"/>
          </a:xfrm>
          <a:prstGeom prst="rect">
            <a:avLst/>
          </a:prstGeom>
        </p:spPr>
      </p:pic>
      <p:pic>
        <p:nvPicPr>
          <p:cNvPr id="4" name="图片 3" descr="2.5维点构成-17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7084"/>
            <a:ext cx="5041626" cy="463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17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23875"/>
            <a:ext cx="4325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dirty="0" smtClean="0">
                <a:solidFill>
                  <a:srgbClr val="FF2F92"/>
                </a:solidFill>
              </a:rPr>
              <a:t>6</a:t>
            </a:r>
            <a:r>
              <a:rPr lang="zh-CN" altLang="en-US" sz="2400" dirty="0" smtClean="0">
                <a:solidFill>
                  <a:srgbClr val="FF2F92"/>
                </a:solidFill>
              </a:rPr>
              <a:t>、</a:t>
            </a:r>
            <a:r>
              <a:rPr lang="en-US" altLang="zh-CN" sz="2400" dirty="0" smtClean="0">
                <a:solidFill>
                  <a:srgbClr val="FF2F92"/>
                </a:solidFill>
              </a:rPr>
              <a:t> 2.5</a:t>
            </a:r>
            <a:r>
              <a:rPr lang="zh-CN" altLang="en-US" sz="2400" dirty="0" smtClean="0">
                <a:solidFill>
                  <a:srgbClr val="FF2F92"/>
                </a:solidFill>
              </a:rPr>
              <a:t>维的点构成</a:t>
            </a:r>
            <a:endParaRPr lang="zh-CN" altLang="en-US" sz="2400" dirty="0"/>
          </a:p>
        </p:txBody>
      </p:sp>
      <p:pic>
        <p:nvPicPr>
          <p:cNvPr id="7" name="图片 6" descr="d d 005"/>
          <p:cNvPicPr>
            <a:picLocks noChangeAspect="1"/>
          </p:cNvPicPr>
          <p:nvPr/>
        </p:nvPicPr>
        <p:blipFill>
          <a:blip r:embed="rId2"/>
          <a:srcRect l="4703" r="7141"/>
          <a:stretch>
            <a:fillRect/>
          </a:stretch>
        </p:blipFill>
        <p:spPr>
          <a:xfrm>
            <a:off x="4136227" y="4487"/>
            <a:ext cx="8055773" cy="6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32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image07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960" y="367941"/>
            <a:ext cx="8770040" cy="60659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213" y="4352480"/>
            <a:ext cx="2873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草间弥生（</a:t>
            </a:r>
            <a:r>
              <a:rPr lang="en-US" altLang="zh-CN" dirty="0"/>
              <a:t>Yayoi </a:t>
            </a:r>
            <a:r>
              <a:rPr lang="en-US" altLang="zh-CN" dirty="0" err="1"/>
              <a:t>Kusama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6" name="图片 5" descr="p4945633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13" y="2368230"/>
            <a:ext cx="2897736" cy="193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09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P6261034">
            <a:extLst>
              <a:ext uri="{FF2B5EF4-FFF2-40B4-BE49-F238E27FC236}">
                <a16:creationId xmlns="" xmlns:a16="http://schemas.microsoft.com/office/drawing/2014/main" id="{6F2762A0-0829-774D-92AA-8511CDF7D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0" t="56178" r="10638" b="18860"/>
          <a:stretch>
            <a:fillRect/>
          </a:stretch>
        </p:blipFill>
        <p:spPr bwMode="auto">
          <a:xfrm>
            <a:off x="1524001" y="317499"/>
            <a:ext cx="8569326" cy="192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P6261037">
            <a:extLst>
              <a:ext uri="{FF2B5EF4-FFF2-40B4-BE49-F238E27FC236}">
                <a16:creationId xmlns="" xmlns:a16="http://schemas.microsoft.com/office/drawing/2014/main" id="{9EE1BA84-9B83-2941-9B2D-D390686F5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t="19644" r="13162" b="53464"/>
          <a:stretch>
            <a:fillRect/>
          </a:stretch>
        </p:blipFill>
        <p:spPr bwMode="auto">
          <a:xfrm>
            <a:off x="1524001" y="2371725"/>
            <a:ext cx="8532813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P6261032">
            <a:extLst>
              <a:ext uri="{FF2B5EF4-FFF2-40B4-BE49-F238E27FC236}">
                <a16:creationId xmlns="" xmlns:a16="http://schemas.microsoft.com/office/drawing/2014/main" id="{78FE438B-EEBA-3342-9CE5-309B135FF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4" t="10986" r="4871" b="64047"/>
          <a:stretch>
            <a:fillRect/>
          </a:stretch>
        </p:blipFill>
        <p:spPr bwMode="auto">
          <a:xfrm>
            <a:off x="1524001" y="4552950"/>
            <a:ext cx="85693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61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0870" y="2426980"/>
            <a:ext cx="1963198" cy="789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x-none" altLang="zh-CN" sz="3200" dirty="0" smtClean="0"/>
              <a:t>THANKS!</a:t>
            </a:r>
            <a:endParaRPr kumimoji="1"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244847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91541502924_.pic_h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875" y="0"/>
            <a:ext cx="4853354" cy="6858000"/>
          </a:xfrm>
          <a:prstGeom prst="rect">
            <a:avLst/>
          </a:prstGeom>
        </p:spPr>
      </p:pic>
      <p:pic>
        <p:nvPicPr>
          <p:cNvPr id="3" name="图片 2" descr="15081541502923_.pi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979" y="0"/>
            <a:ext cx="4848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50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9457">
            <a:extLst>
              <a:ext uri="{FF2B5EF4-FFF2-40B4-BE49-F238E27FC236}">
                <a16:creationId xmlns="" xmlns:a16="http://schemas.microsoft.com/office/drawing/2014/main" id="{C1F47DB1-84F5-C94C-9F20-E808A14F0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8" y="5553076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>
                <a:solidFill>
                  <a:srgbClr val="1B385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000">
              <a:solidFill>
                <a:srgbClr val="1B3855"/>
              </a:solidFill>
            </a:endParaRPr>
          </a:p>
        </p:txBody>
      </p:sp>
      <p:sp>
        <p:nvSpPr>
          <p:cNvPr id="19466" name="矩形 19466">
            <a:extLst>
              <a:ext uri="{FF2B5EF4-FFF2-40B4-BE49-F238E27FC236}">
                <a16:creationId xmlns="" xmlns:a16="http://schemas.microsoft.com/office/drawing/2014/main" id="{B92459D8-E9E4-F64E-AFCF-5E92E6464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8" y="2466687"/>
            <a:ext cx="6778625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762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333333"/>
                </a:solidFill>
                <a:latin typeface="+mj-ea"/>
                <a:ea typeface="+mj-ea"/>
              </a:rPr>
              <a:t>构成的三大要素：</a:t>
            </a:r>
            <a:r>
              <a:rPr lang="zh-CN" altLang="en-US" sz="3600" dirty="0" smtClean="0">
                <a:solidFill>
                  <a:srgbClr val="FF2F92"/>
                </a:solidFill>
                <a:latin typeface="+mj-ea"/>
                <a:ea typeface="+mj-ea"/>
              </a:rPr>
              <a:t>点、</a:t>
            </a:r>
            <a:r>
              <a:rPr lang="zh-CN" altLang="en-US" sz="3600" dirty="0" smtClean="0">
                <a:solidFill>
                  <a:srgbClr val="333333"/>
                </a:solidFill>
                <a:latin typeface="+mj-ea"/>
                <a:ea typeface="+mj-ea"/>
              </a:rPr>
              <a:t>线、面</a:t>
            </a:r>
            <a:endParaRPr lang="zh-CN" altLang="en-US" sz="3600" dirty="0">
              <a:solidFill>
                <a:srgbClr val="33333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94036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>
            <a:extLst>
              <a:ext uri="{FF2B5EF4-FFF2-40B4-BE49-F238E27FC236}">
                <a16:creationId xmlns="" xmlns:a16="http://schemas.microsoft.com/office/drawing/2014/main" id="{91E80F0E-616D-1246-96AB-8B21FFAEA976}"/>
              </a:ext>
            </a:extLst>
          </p:cNvPr>
          <p:cNvSpPr txBox="1">
            <a:spLocks noChangeArrowheads="1"/>
          </p:cNvSpPr>
          <p:nvPr/>
        </p:nvSpPr>
        <p:spPr>
          <a:xfrm>
            <a:off x="3683001" y="2317750"/>
            <a:ext cx="5413374" cy="857250"/>
          </a:xfrm>
          <a:prstGeom prst="rect">
            <a:avLst/>
          </a:prstGeom>
        </p:spPr>
        <p:txBody>
          <a:bodyPr>
            <a:noAutofit/>
          </a:bodyPr>
          <a:lstStyle>
            <a:lvl1pPr marL="337185" indent="-32512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23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1pPr>
            <a:lvl2pPr marL="733425" indent="-269240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975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2pPr>
            <a:lvl3pPr marL="112585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3pPr>
            <a:lvl4pPr marL="157543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–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4pPr>
            <a:lvl5pPr marL="2025015" indent="-210185" algn="l" rtl="0" eaLnBrk="1" fontAlgn="base" hangingPunct="1">
              <a:spcBef>
                <a:spcPts val="95"/>
              </a:spcBef>
              <a:spcAft>
                <a:spcPct val="0"/>
              </a:spcAft>
              <a:buFont typeface="Arial" pitchFamily="34" charset="0"/>
              <a:buChar char="»"/>
              <a:defRPr sz="1760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itchFamily="34" charset="0"/>
              </a:defRPr>
            </a:lvl5pPr>
            <a:lvl6pPr marL="247586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2735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6930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27145" indent="-210185" algn="l" defTabSz="901065" rtl="0" eaLnBrk="1" latinLnBrk="0" hangingPunct="1">
              <a:lnSpc>
                <a:spcPct val="90000"/>
              </a:lnSpc>
              <a:spcBef>
                <a:spcPts val="495"/>
              </a:spcBef>
              <a:buFont typeface="Arial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5670" lvl="2" indent="0">
              <a:lnSpc>
                <a:spcPct val="150000"/>
              </a:lnSpc>
              <a:buNone/>
            </a:pPr>
            <a:r>
              <a:rPr lang="zh-CN" altLang="en-US" sz="3600" dirty="0" smtClean="0">
                <a:solidFill>
                  <a:srgbClr val="FF2F92"/>
                </a:solidFill>
                <a:ea typeface="黑体" panose="02010609060101010101" pitchFamily="49" charset="-122"/>
              </a:rPr>
              <a:t>“点”的形态</a:t>
            </a:r>
            <a:endParaRPr lang="en-US" altLang="zh-CN" sz="3600" dirty="0">
              <a:solidFill>
                <a:srgbClr val="FF2F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985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6710024" y="692149"/>
            <a:ext cx="4597401" cy="1311275"/>
            <a:chOff x="3584576" y="873126"/>
            <a:chExt cx="4597401" cy="1311275"/>
          </a:xfrm>
        </p:grpSpPr>
        <p:sp>
          <p:nvSpPr>
            <p:cNvPr id="16" name="Text Box 26">
              <a:extLst>
                <a:ext uri="{FF2B5EF4-FFF2-40B4-BE49-F238E27FC236}">
                  <a16:creationId xmlns="" xmlns:a16="http://schemas.microsoft.com/office/drawing/2014/main" id="{896A5BB9-9A87-DF44-ADAF-9FE6B38964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3789" y="873126"/>
              <a:ext cx="1219200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zh-CN" altLang="en-US" sz="2000" dirty="0"/>
                <a:t>基本形</a:t>
              </a:r>
            </a:p>
          </p:txBody>
        </p:sp>
        <p:grpSp>
          <p:nvGrpSpPr>
            <p:cNvPr id="2" name="组 1"/>
            <p:cNvGrpSpPr/>
            <p:nvPr/>
          </p:nvGrpSpPr>
          <p:grpSpPr>
            <a:xfrm>
              <a:off x="3584576" y="1025525"/>
              <a:ext cx="4597401" cy="1158876"/>
              <a:chOff x="3584576" y="1025525"/>
              <a:chExt cx="4597401" cy="1158876"/>
            </a:xfrm>
          </p:grpSpPr>
          <p:sp>
            <p:nvSpPr>
              <p:cNvPr id="12" name="Text Box 22">
                <a:extLst>
                  <a:ext uri="{FF2B5EF4-FFF2-40B4-BE49-F238E27FC236}">
                    <a16:creationId xmlns="" xmlns:a16="http://schemas.microsoft.com/office/drawing/2014/main" id="{7074D844-30AA-B44C-B22A-D32E0EBEC2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84576" y="1314451"/>
                <a:ext cx="479424" cy="396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000" dirty="0"/>
                  <a:t>点</a:t>
                </a:r>
              </a:p>
            </p:txBody>
          </p:sp>
          <p:sp>
            <p:nvSpPr>
              <p:cNvPr id="13" name="Line 23">
                <a:extLst>
                  <a:ext uri="{FF2B5EF4-FFF2-40B4-BE49-F238E27FC236}">
                    <a16:creationId xmlns="" xmlns:a16="http://schemas.microsoft.com/office/drawing/2014/main" id="{A82C79EC-E441-2047-AEE7-B6A688DEBC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6589" y="1101725"/>
                <a:ext cx="533400" cy="0"/>
              </a:xfrm>
              <a:prstGeom prst="line">
                <a:avLst/>
              </a:prstGeom>
              <a:noFill/>
              <a:ln w="38100" cmpd="sng">
                <a:solidFill>
                  <a:srgbClr val="409E9E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4" name="Line 24">
                <a:extLst>
                  <a:ext uri="{FF2B5EF4-FFF2-40B4-BE49-F238E27FC236}">
                    <a16:creationId xmlns="" xmlns:a16="http://schemas.microsoft.com/office/drawing/2014/main" id="{9BB5107C-E16D-B946-87C1-13BF5D5CF5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6589" y="1101725"/>
                <a:ext cx="0" cy="914400"/>
              </a:xfrm>
              <a:prstGeom prst="line">
                <a:avLst/>
              </a:prstGeom>
              <a:noFill/>
              <a:ln w="38100" cmpd="sng">
                <a:solidFill>
                  <a:srgbClr val="409E9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" name="Line 25">
                <a:extLst>
                  <a:ext uri="{FF2B5EF4-FFF2-40B4-BE49-F238E27FC236}">
                    <a16:creationId xmlns="" xmlns:a16="http://schemas.microsoft.com/office/drawing/2014/main" id="{BAEB45FC-6C70-8F4D-B511-8DCABC983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6589" y="2016125"/>
                <a:ext cx="533400" cy="0"/>
              </a:xfrm>
              <a:prstGeom prst="line">
                <a:avLst/>
              </a:prstGeom>
              <a:noFill/>
              <a:ln w="38100" cmpd="sng">
                <a:solidFill>
                  <a:srgbClr val="409E9E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7" name="Text Box 27">
                <a:extLst>
                  <a:ext uri="{FF2B5EF4-FFF2-40B4-BE49-F238E27FC236}">
                    <a16:creationId xmlns="" xmlns:a16="http://schemas.microsoft.com/office/drawing/2014/main" id="{A13AA7E5-530C-B540-AB30-1EE7D1C1FA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03789" y="1787526"/>
                <a:ext cx="1219200" cy="396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000" dirty="0"/>
                  <a:t>扩展形</a:t>
                </a:r>
              </a:p>
            </p:txBody>
          </p:sp>
          <p:sp>
            <p:nvSpPr>
              <p:cNvPr id="18" name="Line 28">
                <a:extLst>
                  <a:ext uri="{FF2B5EF4-FFF2-40B4-BE49-F238E27FC236}">
                    <a16:creationId xmlns="" xmlns:a16="http://schemas.microsoft.com/office/drawing/2014/main" id="{B19CDC03-FD89-C947-A950-7485910DB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70589" y="1101725"/>
                <a:ext cx="533400" cy="0"/>
              </a:xfrm>
              <a:prstGeom prst="line">
                <a:avLst/>
              </a:prstGeom>
              <a:noFill/>
              <a:ln w="38100" cmpd="sng">
                <a:solidFill>
                  <a:srgbClr val="409E9E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9" name="Oval 29">
                <a:extLst>
                  <a:ext uri="{FF2B5EF4-FFF2-40B4-BE49-F238E27FC236}">
                    <a16:creationId xmlns="" xmlns:a16="http://schemas.microsoft.com/office/drawing/2014/main" id="{0577F843-461B-4C41-8B91-425CE8A67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6390" y="1025525"/>
                <a:ext cx="179387" cy="17938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AutoShape 31">
                <a:extLst>
                  <a:ext uri="{FF2B5EF4-FFF2-40B4-BE49-F238E27FC236}">
                    <a16:creationId xmlns="" xmlns:a16="http://schemas.microsoft.com/office/drawing/2014/main" id="{67F19B15-FC15-974A-9B92-EE049BCF3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8926" y="1863725"/>
                <a:ext cx="228600" cy="22860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32">
                <a:extLst>
                  <a:ext uri="{FF2B5EF4-FFF2-40B4-BE49-F238E27FC236}">
                    <a16:creationId xmlns="" xmlns:a16="http://schemas.microsoft.com/office/drawing/2014/main" id="{AA25C258-C57C-0444-BC87-E146AE8CFE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70589" y="2016125"/>
                <a:ext cx="533400" cy="0"/>
              </a:xfrm>
              <a:prstGeom prst="line">
                <a:avLst/>
              </a:prstGeom>
              <a:noFill/>
              <a:ln w="38100" cmpd="sng">
                <a:solidFill>
                  <a:srgbClr val="409E9E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2" name="Rectangle 33">
                <a:extLst>
                  <a:ext uri="{FF2B5EF4-FFF2-40B4-BE49-F238E27FC236}">
                    <a16:creationId xmlns="" xmlns:a16="http://schemas.microsoft.com/office/drawing/2014/main" id="{ADB6114D-C9B3-9C41-A8C3-DD8861761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7389" y="1878013"/>
                <a:ext cx="214312" cy="21431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35">
                <a:extLst>
                  <a:ext uri="{FF2B5EF4-FFF2-40B4-BE49-F238E27FC236}">
                    <a16:creationId xmlns="" xmlns:a16="http://schemas.microsoft.com/office/drawing/2014/main" id="{47AA7FE6-BE1B-894B-BA83-4B186D057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58077" y="1893889"/>
                <a:ext cx="265113" cy="198437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AutoShape 36">
                <a:extLst>
                  <a:ext uri="{FF2B5EF4-FFF2-40B4-BE49-F238E27FC236}">
                    <a16:creationId xmlns="" xmlns:a16="http://schemas.microsoft.com/office/drawing/2014/main" id="{E0E08130-010A-FB4C-B33A-6AF2357CCB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51790" y="1863725"/>
                <a:ext cx="230187" cy="230188"/>
              </a:xfrm>
              <a:prstGeom prst="pentagon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" name="Text Box 17">
            <a:extLst>
              <a:ext uri="{FF2B5EF4-FFF2-40B4-BE49-F238E27FC236}">
                <a16:creationId xmlns="" xmlns:a16="http://schemas.microsoft.com/office/drawing/2014/main" id="{C0E0859B-47B2-DB44-BDD9-BC9CC3171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839" y="5330200"/>
            <a:ext cx="590411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大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小</a:t>
            </a:r>
          </a:p>
        </p:txBody>
      </p:sp>
      <p:sp>
        <p:nvSpPr>
          <p:cNvPr id="26" name="Text Box 18">
            <a:extLst>
              <a:ext uri="{FF2B5EF4-FFF2-40B4-BE49-F238E27FC236}">
                <a16:creationId xmlns="" xmlns:a16="http://schemas.microsoft.com/office/drawing/2014/main" id="{6E2A9655-C951-D940-B0D9-AE7E5244C8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03" y="5330200"/>
            <a:ext cx="533448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实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 smtClean="0"/>
              <a:t>虚</a:t>
            </a:r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27" name="Text Box 19">
            <a:extLst>
              <a:ext uri="{FF2B5EF4-FFF2-40B4-BE49-F238E27FC236}">
                <a16:creationId xmlns="" xmlns:a16="http://schemas.microsoft.com/office/drawing/2014/main" id="{719D9DC9-150A-6F45-831C-B648B9ADF8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3929" y="5330200"/>
            <a:ext cx="513141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黑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白</a:t>
            </a:r>
          </a:p>
        </p:txBody>
      </p:sp>
      <p:sp>
        <p:nvSpPr>
          <p:cNvPr id="28" name="Text Box 20">
            <a:extLst>
              <a:ext uri="{FF2B5EF4-FFF2-40B4-BE49-F238E27FC236}">
                <a16:creationId xmlns="" xmlns:a16="http://schemas.microsoft.com/office/drawing/2014/main" id="{15022EB2-D15B-DC4D-942A-7B422709A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798" y="5330200"/>
            <a:ext cx="611527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浓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淡</a:t>
            </a:r>
          </a:p>
        </p:txBody>
      </p:sp>
      <p:sp>
        <p:nvSpPr>
          <p:cNvPr id="29" name="Text Box 23">
            <a:extLst>
              <a:ext uri="{FF2B5EF4-FFF2-40B4-BE49-F238E27FC236}">
                <a16:creationId xmlns="" xmlns:a16="http://schemas.microsoft.com/office/drawing/2014/main" id="{37C412CA-BF43-B845-9A2C-E0183CF8E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1745" y="5330200"/>
            <a:ext cx="837407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黑白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彩色</a:t>
            </a:r>
          </a:p>
        </p:txBody>
      </p:sp>
      <p:sp>
        <p:nvSpPr>
          <p:cNvPr id="30" name="Text Box 24">
            <a:extLst>
              <a:ext uri="{FF2B5EF4-FFF2-40B4-BE49-F238E27FC236}">
                <a16:creationId xmlns="" xmlns:a16="http://schemas.microsoft.com/office/drawing/2014/main" id="{7DBBD239-4ECF-904A-B318-C41D8CF37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543" y="5330200"/>
            <a:ext cx="689867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单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聚</a:t>
            </a:r>
          </a:p>
        </p:txBody>
      </p:sp>
      <p:sp>
        <p:nvSpPr>
          <p:cNvPr id="31" name="Text Box 25">
            <a:extLst>
              <a:ext uri="{FF2B5EF4-FFF2-40B4-BE49-F238E27FC236}">
                <a16:creationId xmlns="" xmlns:a16="http://schemas.microsoft.com/office/drawing/2014/main" id="{0665DDD8-BF03-604E-A7EA-78DA0EEAB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9850" y="5330200"/>
            <a:ext cx="786150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几何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有机</a:t>
            </a:r>
          </a:p>
        </p:txBody>
      </p:sp>
      <p:sp>
        <p:nvSpPr>
          <p:cNvPr id="32" name="Text Box 26">
            <a:extLst>
              <a:ext uri="{FF2B5EF4-FFF2-40B4-BE49-F238E27FC236}">
                <a16:creationId xmlns="" xmlns:a16="http://schemas.microsoft.com/office/drawing/2014/main" id="{AEC055D1-8860-0045-B80C-9144EEEBE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4800" y="5330200"/>
            <a:ext cx="805200" cy="8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/>
              <a:t>光滑</a:t>
            </a:r>
          </a:p>
          <a:p>
            <a:pPr>
              <a:lnSpc>
                <a:spcPct val="140000"/>
              </a:lnSpc>
              <a:buFontTx/>
              <a:buNone/>
            </a:pPr>
            <a:r>
              <a:rPr lang="zh-CN" altLang="en-US" dirty="0" smtClean="0"/>
              <a:t>粗糙</a:t>
            </a:r>
            <a:endParaRPr lang="zh-CN" altLang="en-US" dirty="0"/>
          </a:p>
        </p:txBody>
      </p:sp>
      <p:pic>
        <p:nvPicPr>
          <p:cNvPr id="33" name="Picture 34" descr="图片5">
            <a:extLst>
              <a:ext uri="{FF2B5EF4-FFF2-40B4-BE49-F238E27FC236}">
                <a16:creationId xmlns="" xmlns:a16="http://schemas.microsoft.com/office/drawing/2014/main" id="{AAF944DA-F3BB-B049-B06F-853A9AF47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06" y="2705769"/>
            <a:ext cx="10699019" cy="250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55EB0322-E19E-644E-929D-ED83C895BC02}"/>
              </a:ext>
            </a:extLst>
          </p:cNvPr>
          <p:cNvSpPr/>
          <p:nvPr/>
        </p:nvSpPr>
        <p:spPr>
          <a:xfrm>
            <a:off x="584339" y="388378"/>
            <a:ext cx="5924411" cy="2005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FF2F92"/>
                </a:solidFill>
                <a:ea typeface="黑体" panose="02010609060101010101" pitchFamily="49" charset="-122"/>
              </a:rPr>
              <a:t>、</a:t>
            </a:r>
            <a:r>
              <a:rPr lang="zh-CN" altLang="en-US" sz="2400" dirty="0">
                <a:solidFill>
                  <a:srgbClr val="FF2F92"/>
                </a:solidFill>
                <a:latin typeface="+mn-ea"/>
              </a:rPr>
              <a:t>形态学上的点是有微小面积、有位置</a:t>
            </a:r>
            <a:r>
              <a:rPr lang="zh-CN" altLang="en-US" sz="2400" dirty="0" smtClean="0">
                <a:solidFill>
                  <a:srgbClr val="333333"/>
                </a:solidFill>
                <a:latin typeface="+mn-ea"/>
              </a:rPr>
              <a:t>。</a:t>
            </a:r>
            <a:r>
              <a:rPr lang="en-US" altLang="zh-CN" sz="2400" dirty="0"/>
              <a:t> 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就形态而言可以</a:t>
            </a:r>
            <a:r>
              <a:rPr lang="zh-CN" altLang="en-US" sz="2000" dirty="0"/>
              <a:t>有三角形或四角形等，但以圆形表示者居多，圆点</a:t>
            </a:r>
            <a:r>
              <a:rPr lang="zh-CN" altLang="en-US" sz="2000" dirty="0" smtClean="0"/>
              <a:t>具有</a:t>
            </a:r>
            <a:r>
              <a:rPr lang="zh-CN" altLang="en-US" sz="2000" dirty="0"/>
              <a:t>位置与大小，其他形态的点除位置、大小之外，尚具方向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73561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6" name="矩形 19466">
            <a:extLst>
              <a:ext uri="{FF2B5EF4-FFF2-40B4-BE49-F238E27FC236}">
                <a16:creationId xmlns="" xmlns:a16="http://schemas.microsoft.com/office/drawing/2014/main" id="{B92459D8-E9E4-F64E-AFCF-5E92E6464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25" y="1966114"/>
            <a:ext cx="558800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762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2" indent="276225"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2F92"/>
                </a:solidFill>
                <a:ea typeface="黑体" panose="02010609060101010101" pitchFamily="49" charset="-122"/>
              </a:rPr>
              <a:t>不用画的方式</a:t>
            </a:r>
            <a:endParaRPr lang="en-US" altLang="zh-CN" sz="3600" dirty="0" smtClean="0">
              <a:solidFill>
                <a:srgbClr val="FF2F92"/>
              </a:solidFill>
              <a:ea typeface="黑体" panose="02010609060101010101" pitchFamily="49" charset="-122"/>
            </a:endParaRPr>
          </a:p>
          <a:p>
            <a:pPr marL="0" lvl="2" indent="276225"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2F92"/>
                </a:solidFill>
                <a:ea typeface="黑体" panose="02010609060101010101" pitchFamily="49" charset="-122"/>
              </a:rPr>
              <a:t>能不能表现点？</a:t>
            </a:r>
            <a:endParaRPr lang="zh-CN" altLang="en-US" sz="3600" dirty="0">
              <a:solidFill>
                <a:srgbClr val="FF2F92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1040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DSC03863">
            <a:extLst>
              <a:ext uri="{FF2B5EF4-FFF2-40B4-BE49-F238E27FC236}">
                <a16:creationId xmlns="" xmlns:a16="http://schemas.microsoft.com/office/drawing/2014/main" id="{3CF460FB-EF97-AA41-AA62-2075A04ED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6" y="3268663"/>
            <a:ext cx="248761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DSC03864">
            <a:extLst>
              <a:ext uri="{FF2B5EF4-FFF2-40B4-BE49-F238E27FC236}">
                <a16:creationId xmlns="" xmlns:a16="http://schemas.microsoft.com/office/drawing/2014/main" id="{9A77B058-C93A-9943-A5CA-E7DB68712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5" y="3268663"/>
            <a:ext cx="244633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DSC03865">
            <a:extLst>
              <a:ext uri="{FF2B5EF4-FFF2-40B4-BE49-F238E27FC236}">
                <a16:creationId xmlns="" xmlns:a16="http://schemas.microsoft.com/office/drawing/2014/main" id="{9F55EA9E-F3AD-4644-BA7B-0DC21E614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676" y="372632"/>
            <a:ext cx="7696199" cy="266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2">
            <a:extLst>
              <a:ext uri="{FF2B5EF4-FFF2-40B4-BE49-F238E27FC236}">
                <a16:creationId xmlns="" xmlns:a16="http://schemas.microsoft.com/office/drawing/2014/main" id="{066A53B4-C4F2-6842-A880-AB221AFC5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9475" y="5935664"/>
            <a:ext cx="2563814" cy="675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 2" pitchFamily="2" charset="2"/>
              <a:buNone/>
            </a:pPr>
            <a:r>
              <a:rPr lang="en-US" altLang="zh-CN" sz="1600" dirty="0">
                <a:latin typeface="FZFangSong-Z02S" panose="02010601030101010101" pitchFamily="2" charset="-122"/>
                <a:ea typeface="FZFangSong-Z02S" panose="02010601030101010101" pitchFamily="2" charset="-122"/>
                <a:sym typeface="Wingdings 2" pitchFamily="2" charset="2"/>
              </a:rPr>
              <a:t>  </a:t>
            </a:r>
            <a:r>
              <a:rPr lang="zh-CN" altLang="en-US" sz="1600" dirty="0">
                <a:sym typeface="Wingdings 2" pitchFamily="2" charset="2"/>
              </a:rPr>
              <a:t>把线切断，并稍稍拉开，</a:t>
            </a:r>
          </a:p>
          <a:p>
            <a:pPr algn="l">
              <a:lnSpc>
                <a:spcPct val="120000"/>
              </a:lnSpc>
              <a:buFont typeface="Wingdings 2" pitchFamily="2" charset="2"/>
              <a:buNone/>
            </a:pPr>
            <a:r>
              <a:rPr lang="zh-CN" altLang="en-US" sz="1600" dirty="0">
                <a:sym typeface="Wingdings 2" pitchFamily="2" charset="2"/>
              </a:rPr>
              <a:t>      露出点般的缝隙。</a:t>
            </a:r>
          </a:p>
        </p:txBody>
      </p:sp>
      <p:sp>
        <p:nvSpPr>
          <p:cNvPr id="7" name="Text Box 13">
            <a:extLst>
              <a:ext uri="{FF2B5EF4-FFF2-40B4-BE49-F238E27FC236}">
                <a16:creationId xmlns="" xmlns:a16="http://schemas.microsoft.com/office/drawing/2014/main" id="{7020FE0C-A84F-3B42-BD57-3194962C9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6475" y="5859464"/>
            <a:ext cx="2590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 typeface="Wingdings 2" pitchFamily="2" charset="2"/>
              <a:buNone/>
            </a:pPr>
            <a:r>
              <a:rPr lang="en-US" altLang="zh-CN" sz="1600" dirty="0">
                <a:sym typeface="Wingdings 2" pitchFamily="2" charset="2"/>
              </a:rPr>
              <a:t>  </a:t>
            </a:r>
            <a:r>
              <a:rPr lang="zh-CN" altLang="en-US" sz="1600" dirty="0">
                <a:sym typeface="Wingdings 2" pitchFamily="2" charset="2"/>
              </a:rPr>
              <a:t>用面加以包围，留下点</a:t>
            </a:r>
          </a:p>
          <a:p>
            <a:pPr algn="l">
              <a:buFont typeface="Wingdings 2" pitchFamily="2" charset="2"/>
              <a:buNone/>
            </a:pPr>
            <a:r>
              <a:rPr lang="zh-CN" altLang="en-US" sz="1600" dirty="0">
                <a:sym typeface="Wingdings 2" pitchFamily="2" charset="2"/>
              </a:rPr>
              <a:t>   </a:t>
            </a:r>
            <a:r>
              <a:rPr lang="zh-CN" altLang="en-US" sz="1600" dirty="0" smtClean="0">
                <a:sym typeface="Wingdings 2" pitchFamily="2" charset="2"/>
              </a:rPr>
              <a:t>状的</a:t>
            </a:r>
            <a:r>
              <a:rPr lang="zh-CN" altLang="en-US" sz="1600" dirty="0">
                <a:sym typeface="Wingdings 2" pitchFamily="2" charset="2"/>
              </a:rPr>
              <a:t>空白</a:t>
            </a:r>
            <a:r>
              <a:rPr lang="zh-CN" altLang="en-US" sz="1600" dirty="0">
                <a:latin typeface="FZFangSong-Z02S" panose="02010601030101010101" pitchFamily="2" charset="-122"/>
                <a:ea typeface="FZFangSong-Z02S" panose="02010601030101010101" pitchFamily="2" charset="-122"/>
                <a:sym typeface="Wingdings 2" pitchFamily="2" charset="2"/>
              </a:rPr>
              <a:t>。</a:t>
            </a:r>
          </a:p>
        </p:txBody>
      </p:sp>
      <p:sp>
        <p:nvSpPr>
          <p:cNvPr id="8" name="Text Box 14">
            <a:extLst>
              <a:ext uri="{FF2B5EF4-FFF2-40B4-BE49-F238E27FC236}">
                <a16:creationId xmlns="" xmlns:a16="http://schemas.microsoft.com/office/drawing/2014/main" id="{25DDC074-41E4-AA42-A1E1-C67289F30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7275" y="3144839"/>
            <a:ext cx="2514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None/>
            </a:pPr>
            <a:r>
              <a:rPr lang="en-US" altLang="zh-CN" sz="1600" dirty="0">
                <a:latin typeface="FZFangSong-Z02S" panose="02010601030101010101" pitchFamily="2" charset="-122"/>
                <a:ea typeface="FZFangSong-Z02S" panose="02010601030101010101" pitchFamily="2" charset="-122"/>
                <a:sym typeface="Wingdings 2" pitchFamily="2" charset="2"/>
              </a:rPr>
              <a:t>  </a:t>
            </a:r>
            <a:r>
              <a:rPr lang="zh-CN" altLang="en-US" sz="1600" dirty="0">
                <a:sym typeface="Wingdings 2" pitchFamily="2" charset="2"/>
              </a:rPr>
              <a:t>用挖孔来表现年代数字的贺年片</a:t>
            </a:r>
            <a:endParaRPr lang="zh-CN" altLang="en-US" sz="1600" dirty="0"/>
          </a:p>
        </p:txBody>
      </p:sp>
      <p:sp>
        <p:nvSpPr>
          <p:cNvPr id="9" name="Text Box 15">
            <a:extLst>
              <a:ext uri="{FF2B5EF4-FFF2-40B4-BE49-F238E27FC236}">
                <a16:creationId xmlns="" xmlns:a16="http://schemas.microsoft.com/office/drawing/2014/main" id="{F8038819-8A99-F141-AA59-A52999C7CE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900" y="4105881"/>
            <a:ext cx="2514600" cy="167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FontTx/>
              <a:buNone/>
            </a:pPr>
            <a:r>
              <a:rPr lang="zh-CN" altLang="en-US" sz="2000" dirty="0" smtClean="0"/>
              <a:t>用这些</a:t>
            </a:r>
            <a:r>
              <a:rPr lang="zh-CN" altLang="en-US" sz="2000" dirty="0"/>
              <a:t>方法来作点的表现，虽在点的存在感来说，显得较弱，但可表现细腻之感。</a:t>
            </a:r>
          </a:p>
        </p:txBody>
      </p:sp>
    </p:spTree>
    <p:extLst>
      <p:ext uri="{BB962C8B-B14F-4D97-AF65-F5344CB8AC3E}">
        <p14:creationId xmlns:p14="http://schemas.microsoft.com/office/powerpoint/2010/main" val="2865721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theme/theme1.xml><?xml version="1.0" encoding="utf-8"?>
<a:theme xmlns:a="http://schemas.openxmlformats.org/drawingml/2006/main" name="立构">
  <a:themeElements>
    <a:clrScheme name="PPT21">
      <a:dk1>
        <a:srgbClr val="000000"/>
      </a:dk1>
      <a:lt1>
        <a:srgbClr val="FFFFFF"/>
      </a:lt1>
      <a:dk2>
        <a:srgbClr val="009999"/>
      </a:dk2>
      <a:lt2>
        <a:srgbClr val="4D4D4D"/>
      </a:lt2>
      <a:accent1>
        <a:srgbClr val="409E9E"/>
      </a:accent1>
      <a:accent2>
        <a:srgbClr val="88D7D4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立构" id="{CBEBC702-7A20-1D40-B292-B4BD2149B600}" vid="{9D06056A-1F5D-4B42-9563-525C6568EC11}"/>
    </a:ext>
  </a:extLst>
</a:theme>
</file>

<file path=ppt/theme/theme2.xml><?xml version="1.0" encoding="utf-8"?>
<a:theme xmlns:a="http://schemas.openxmlformats.org/drawingml/2006/main" name="1_立构">
  <a:themeElements>
    <a:clrScheme name="PPT21">
      <a:dk1>
        <a:srgbClr val="000000"/>
      </a:dk1>
      <a:lt1>
        <a:srgbClr val="FFFFFF"/>
      </a:lt1>
      <a:dk2>
        <a:srgbClr val="009999"/>
      </a:dk2>
      <a:lt2>
        <a:srgbClr val="4D4D4D"/>
      </a:lt2>
      <a:accent1>
        <a:srgbClr val="409E9E"/>
      </a:accent1>
      <a:accent2>
        <a:srgbClr val="88D7D4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立构" id="{CBEBC702-7A20-1D40-B292-B4BD2149B600}" vid="{9D06056A-1F5D-4B42-9563-525C6568EC11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PT21">
    <a:dk1>
      <a:srgbClr val="000000"/>
    </a:dk1>
    <a:lt1>
      <a:srgbClr val="FFFFFF"/>
    </a:lt1>
    <a:dk2>
      <a:srgbClr val="009999"/>
    </a:dk2>
    <a:lt2>
      <a:srgbClr val="4D4D4D"/>
    </a:lt2>
    <a:accent1>
      <a:srgbClr val="409E9E"/>
    </a:accent1>
    <a:accent2>
      <a:srgbClr val="88D7D4"/>
    </a:accent2>
    <a:accent3>
      <a:srgbClr val="FFFFFF"/>
    </a:accent3>
    <a:accent4>
      <a:srgbClr val="000000"/>
    </a:accent4>
    <a:accent5>
      <a:srgbClr val="E4ECF8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立构</Template>
  <TotalTime>1713</TotalTime>
  <Words>376</Words>
  <Application>Microsoft Macintosh PowerPoint</Application>
  <PresentationFormat>自定义</PresentationFormat>
  <Paragraphs>70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立构</vt:lpstr>
      <vt:lpstr>1_立构</vt:lpstr>
      <vt:lpstr>设计构成基础——点的世界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1</cp:lastModifiedBy>
  <cp:revision>82</cp:revision>
  <dcterms:created xsi:type="dcterms:W3CDTF">2017-12-11T06:39:35Z</dcterms:created>
  <dcterms:modified xsi:type="dcterms:W3CDTF">2019-01-10T06:35:24Z</dcterms:modified>
</cp:coreProperties>
</file>