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565" r:id="rId3"/>
    <p:sldId id="609" r:id="rId4"/>
    <p:sldId id="625" r:id="rId5"/>
    <p:sldId id="628" r:id="rId6"/>
    <p:sldId id="627" r:id="rId7"/>
    <p:sldId id="616" r:id="rId8"/>
    <p:sldId id="617" r:id="rId9"/>
    <p:sldId id="618" r:id="rId10"/>
    <p:sldId id="619" r:id="rId11"/>
    <p:sldId id="620" r:id="rId12"/>
    <p:sldId id="621" r:id="rId13"/>
    <p:sldId id="622" r:id="rId14"/>
    <p:sldId id="623" r:id="rId15"/>
    <p:sldId id="624" r:id="rId16"/>
    <p:sldId id="574" r:id="rId17"/>
    <p:sldId id="575" r:id="rId18"/>
    <p:sldId id="586" r:id="rId19"/>
    <p:sldId id="587" r:id="rId20"/>
    <p:sldId id="588" r:id="rId21"/>
    <p:sldId id="589" r:id="rId22"/>
    <p:sldId id="590" r:id="rId23"/>
    <p:sldId id="591" r:id="rId24"/>
    <p:sldId id="592" r:id="rId25"/>
    <p:sldId id="593" r:id="rId26"/>
    <p:sldId id="594" r:id="rId27"/>
    <p:sldId id="595" r:id="rId28"/>
    <p:sldId id="596" r:id="rId29"/>
    <p:sldId id="597" r:id="rId30"/>
    <p:sldId id="598" r:id="rId31"/>
    <p:sldId id="599" r:id="rId32"/>
    <p:sldId id="629" r:id="rId33"/>
    <p:sldId id="469" r:id="rId34"/>
    <p:sldId id="470" r:id="rId35"/>
    <p:sldId id="600" r:id="rId36"/>
    <p:sldId id="494" r:id="rId37"/>
    <p:sldId id="498" r:id="rId38"/>
    <p:sldId id="512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0393"/>
    <a:srgbClr val="1A0193"/>
    <a:srgbClr val="011893"/>
    <a:srgbClr val="05BBFF"/>
    <a:srgbClr val="FF296D"/>
    <a:srgbClr val="FF2F92"/>
    <a:srgbClr val="FF5D02"/>
    <a:srgbClr val="FF9300"/>
    <a:srgbClr val="FF40FF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85" autoAdjust="0"/>
    <p:restoredTop sz="94687"/>
  </p:normalViewPr>
  <p:slideViewPr>
    <p:cSldViewPr snapToGrid="0" snapToObjects="1">
      <p:cViewPr varScale="1">
        <p:scale>
          <a:sx n="82" d="100"/>
          <a:sy n="82" d="100"/>
        </p:scale>
        <p:origin x="-104" y="-8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notesMaster" Target="notesMasters/notes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5CFE-8D25-814F-BF32-155AF217B9E3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68DBF-8CA6-F54E-82D5-B628D05A94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84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908036" y="3432706"/>
            <a:ext cx="6289199" cy="756116"/>
          </a:xfrm>
          <a:noFill/>
        </p:spPr>
        <p:txBody>
          <a:bodyPr lIns="90170" tIns="46990" rIns="90170" bIns="46990"/>
          <a:lstStyle>
            <a:lvl1pPr algn="r">
              <a:defRPr sz="4335"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lang="zh-CN" noProof="0" dirty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08036" y="4187234"/>
            <a:ext cx="6289199" cy="829187"/>
          </a:xfrm>
        </p:spPr>
        <p:txBody>
          <a:bodyPr lIns="90170" tIns="46990" rIns="90170" bIns="46990"/>
          <a:lstStyle>
            <a:lvl1pPr marL="0" indent="0" algn="r">
              <a:spcBef>
                <a:spcPct val="0"/>
              </a:spcBef>
              <a:buFont typeface="Arial" pitchFamily="34" charset="0"/>
              <a:buNone/>
              <a:defRPr sz="2375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en-US" noProof="0">
                <a:sym typeface="Arial" pitchFamily="34" charset="0"/>
              </a:rPr>
              <a:t>单击此处编辑母版副标题样式</a:t>
            </a:r>
            <a:endParaRPr lang="zh-CN" noProof="0">
              <a:sym typeface="Arial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291317" y="4187234"/>
            <a:ext cx="5905917" cy="158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29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8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960" y="408928"/>
            <a:ext cx="10521315" cy="5813987"/>
          </a:xfrm>
        </p:spPr>
        <p:txBody>
          <a:bodyPr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653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594093"/>
            <a:ext cx="3311888" cy="65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594368"/>
            <a:ext cx="2924454" cy="659207"/>
          </a:xfrm>
          <a:noFill/>
        </p:spPr>
        <p:txBody>
          <a:bodyPr>
            <a:normAutofit/>
          </a:bodyPr>
          <a:lstStyle>
            <a:lvl1pPr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1565" y="2247787"/>
            <a:ext cx="8931833" cy="3894002"/>
          </a:xfrm>
        </p:spPr>
        <p:txBody>
          <a:bodyPr>
            <a:normAutofit/>
          </a:bodyPr>
          <a:lstStyle>
            <a:lvl1pPr marL="0" indent="0">
              <a:buNone/>
              <a:defRPr sz="2375">
                <a:solidFill>
                  <a:schemeClr val="bg2"/>
                </a:solidFill>
              </a:defRPr>
            </a:lvl1pPr>
            <a:lvl2pPr marL="449580" indent="0">
              <a:buNone/>
              <a:defRPr sz="1975">
                <a:solidFill>
                  <a:schemeClr val="bg2"/>
                </a:solidFill>
              </a:defRPr>
            </a:lvl2pPr>
            <a:lvl3pPr marL="901065" indent="0">
              <a:buNone/>
              <a:defRPr sz="1760">
                <a:solidFill>
                  <a:schemeClr val="bg2"/>
                </a:solidFill>
              </a:defRPr>
            </a:lvl3pPr>
            <a:lvl4pPr marL="1350645" indent="0">
              <a:buNone/>
              <a:defRPr sz="1760">
                <a:solidFill>
                  <a:schemeClr val="bg2"/>
                </a:solidFill>
              </a:defRPr>
            </a:lvl4pPr>
            <a:lvl5pPr marL="1801495" indent="0">
              <a:buNone/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196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2207" y="2387835"/>
            <a:ext cx="10520115" cy="2177457"/>
          </a:xfrm>
          <a:noFill/>
        </p:spPr>
        <p:txBody>
          <a:bodyPr anchor="b"/>
          <a:lstStyle>
            <a:lvl1pPr>
              <a:defRPr sz="5915"/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07" y="4592298"/>
            <a:ext cx="10520115" cy="1165285"/>
          </a:xfrm>
        </p:spPr>
        <p:txBody>
          <a:bodyPr/>
          <a:lstStyle>
            <a:lvl1pPr marL="0" indent="0">
              <a:buNone/>
              <a:defRPr sz="2375"/>
            </a:lvl1pPr>
            <a:lvl2pPr marL="449580" indent="0">
              <a:buNone/>
              <a:defRPr sz="1975"/>
            </a:lvl2pPr>
            <a:lvl3pPr marL="901065" indent="0">
              <a:buNone/>
              <a:defRPr sz="1760"/>
            </a:lvl3pPr>
            <a:lvl4pPr marL="1350645" indent="0">
              <a:buNone/>
              <a:defRPr sz="1570"/>
            </a:lvl4pPr>
            <a:lvl5pPr marL="1801495" indent="0">
              <a:buNone/>
              <a:defRPr sz="1570"/>
            </a:lvl5pPr>
            <a:lvl6pPr marL="2250440" indent="0">
              <a:buNone/>
              <a:defRPr sz="1570"/>
            </a:lvl6pPr>
            <a:lvl7pPr marL="2701925" indent="0">
              <a:buNone/>
              <a:defRPr sz="1570"/>
            </a:lvl7pPr>
            <a:lvl8pPr marL="3152140" indent="0">
              <a:buNone/>
              <a:defRPr sz="1570"/>
            </a:lvl8pPr>
            <a:lvl9pPr marL="3602990" indent="0">
              <a:buNone/>
              <a:defRPr sz="157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722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62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61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861" y="365352"/>
            <a:ext cx="10977512" cy="107404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0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677" y="365351"/>
            <a:ext cx="10520115" cy="119678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677" y="1682201"/>
            <a:ext cx="516053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677" y="2506622"/>
            <a:ext cx="516053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852" y="1682201"/>
            <a:ext cx="518594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852" y="2506622"/>
            <a:ext cx="518594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063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5039385" y="3025218"/>
            <a:ext cx="2593113" cy="716842"/>
          </a:xfrm>
          <a:prstGeom prst="rect">
            <a:avLst/>
          </a:prstGeom>
          <a:solidFill>
            <a:srgbClr val="409EA8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6666" tIns="58330" rIns="116666" bIns="5833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+mj-cs"/>
                <a:sym typeface="Arial" pitchFamily="34" charset="0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</a:pPr>
            <a:endParaRPr lang="zh-CN" altLang="en-US" sz="3055" dirty="0"/>
          </a:p>
        </p:txBody>
      </p:sp>
      <p:sp>
        <p:nvSpPr>
          <p:cNvPr id="7" name="空心弧 50" descr="#wm#_21_23_*Z"/>
          <p:cNvSpPr/>
          <p:nvPr/>
        </p:nvSpPr>
        <p:spPr bwMode="auto">
          <a:xfrm rot="3000000" flipH="1" flipV="1">
            <a:off x="4553609" y="2732339"/>
            <a:ext cx="959738" cy="1321311"/>
          </a:xfrm>
          <a:custGeom>
            <a:avLst/>
            <a:gdLst>
              <a:gd name="T0" fmla="*/ 3589 w 581025"/>
              <a:gd name="T1" fmla="*/ 244986 h 581025"/>
              <a:gd name="T2" fmla="*/ 280639 w 581025"/>
              <a:gd name="T3" fmla="*/ 168 h 581025"/>
              <a:gd name="T4" fmla="*/ 573680 w 581025"/>
              <a:gd name="T5" fmla="*/ 225600 h 581025"/>
              <a:gd name="T6" fmla="*/ 408096 w 581025"/>
              <a:gd name="T7" fmla="*/ 556167 h 581025"/>
              <a:gd name="T8" fmla="*/ 408096 w 581025"/>
              <a:gd name="T9" fmla="*/ 556166 h 581025"/>
              <a:gd name="T10" fmla="*/ 573680 w 581025"/>
              <a:gd name="T11" fmla="*/ 225599 h 581025"/>
              <a:gd name="T12" fmla="*/ 280639 w 581025"/>
              <a:gd name="T13" fmla="*/ 167 h 581025"/>
              <a:gd name="T14" fmla="*/ 3589 w 581025"/>
              <a:gd name="T15" fmla="*/ 244985 h 581025"/>
              <a:gd name="T16" fmla="*/ 3589 w 581025"/>
              <a:gd name="T17" fmla="*/ 244986 h 58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025" h="581025">
                <a:moveTo>
                  <a:pt x="3589" y="244986"/>
                </a:moveTo>
                <a:cubicBezTo>
                  <a:pt x="25394" y="107563"/>
                  <a:pt x="141577" y="4897"/>
                  <a:pt x="280639" y="168"/>
                </a:cubicBezTo>
                <a:cubicBezTo>
                  <a:pt x="419701" y="-4561"/>
                  <a:pt x="542590" y="89975"/>
                  <a:pt x="573680" y="225600"/>
                </a:cubicBezTo>
                <a:cubicBezTo>
                  <a:pt x="604771" y="361224"/>
                  <a:pt x="535332" y="499850"/>
                  <a:pt x="408096" y="556167"/>
                </a:cubicBezTo>
                <a:lnTo>
                  <a:pt x="408096" y="556166"/>
                </a:lnTo>
                <a:cubicBezTo>
                  <a:pt x="535332" y="499849"/>
                  <a:pt x="604771" y="361223"/>
                  <a:pt x="573680" y="225599"/>
                </a:cubicBezTo>
                <a:cubicBezTo>
                  <a:pt x="542589" y="89975"/>
                  <a:pt x="419701" y="-4562"/>
                  <a:pt x="280639" y="167"/>
                </a:cubicBezTo>
                <a:cubicBezTo>
                  <a:pt x="141577" y="4896"/>
                  <a:pt x="25394" y="107562"/>
                  <a:pt x="3589" y="244985"/>
                </a:cubicBezTo>
                <a:lnTo>
                  <a:pt x="3589" y="244986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29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39383" y="3025218"/>
            <a:ext cx="2593114" cy="716842"/>
          </a:xfrm>
        </p:spPr>
        <p:txBody>
          <a:bodyPr>
            <a:normAutofit/>
          </a:bodyPr>
          <a:lstStyle>
            <a:lvl1pPr algn="ctr"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57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142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561" y="6511144"/>
            <a:ext cx="2744377" cy="214481"/>
          </a:xfrm>
        </p:spPr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40334" y="6511144"/>
            <a:ext cx="4116566" cy="21448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4298" y="6511144"/>
            <a:ext cx="2744377" cy="214481"/>
          </a:xfrm>
        </p:spPr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840148" y="457482"/>
            <a:ext cx="10516514" cy="774478"/>
          </a:xfrm>
          <a:solidFill>
            <a:srgbClr val="96B9B5"/>
          </a:solidFill>
        </p:spPr>
        <p:txBody>
          <a:bodyPr anchor="b" anchorCtr="0">
            <a:normAutofit/>
          </a:bodyPr>
          <a:lstStyle>
            <a:lvl1pPr>
              <a:defRPr sz="315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" name="图片占位符 2"/>
          <p:cNvSpPr>
            <a:spLocks noGrp="1"/>
          </p:cNvSpPr>
          <p:nvPr>
            <p:ph type="pic" idx="1"/>
          </p:nvPr>
        </p:nvSpPr>
        <p:spPr>
          <a:xfrm>
            <a:off x="840360" y="1369270"/>
            <a:ext cx="10516514" cy="4283042"/>
          </a:xfrm>
        </p:spPr>
        <p:txBody>
          <a:bodyPr/>
          <a:lstStyle>
            <a:lvl1pPr marL="0" indent="0">
              <a:buNone/>
              <a:defRPr sz="2375"/>
            </a:lvl1pPr>
            <a:lvl2pPr marL="337185" indent="0">
              <a:buNone/>
              <a:defRPr sz="2065"/>
            </a:lvl2pPr>
            <a:lvl3pPr marL="674370" indent="0">
              <a:buNone/>
              <a:defRPr sz="1760"/>
            </a:lvl3pPr>
            <a:lvl4pPr marL="1012825" indent="0">
              <a:buNone/>
              <a:defRPr sz="1480"/>
            </a:lvl4pPr>
            <a:lvl5pPr marL="1350645" indent="0">
              <a:buNone/>
              <a:defRPr sz="1480"/>
            </a:lvl5pPr>
            <a:lvl6pPr marL="1687830" indent="0">
              <a:buNone/>
              <a:defRPr sz="1480"/>
            </a:lvl6pPr>
            <a:lvl7pPr marL="2025015" indent="0">
              <a:buNone/>
              <a:defRPr sz="1480"/>
            </a:lvl7pPr>
            <a:lvl8pPr marL="2362835" indent="0">
              <a:buNone/>
              <a:defRPr sz="1480"/>
            </a:lvl8pPr>
            <a:lvl9pPr marL="2701925" indent="0">
              <a:buNone/>
              <a:defRPr sz="148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60" y="5743945"/>
            <a:ext cx="10516514" cy="597969"/>
          </a:xfrm>
        </p:spPr>
        <p:txBody>
          <a:bodyPr>
            <a:normAutofit/>
          </a:bodyPr>
          <a:lstStyle>
            <a:lvl1pPr marL="0" indent="0">
              <a:buNone/>
              <a:defRPr sz="1760">
                <a:solidFill>
                  <a:schemeClr val="bg2"/>
                </a:solidFill>
              </a:defRPr>
            </a:lvl1pPr>
            <a:lvl2pPr marL="337185" indent="0">
              <a:buNone/>
              <a:defRPr sz="1045"/>
            </a:lvl2pPr>
            <a:lvl3pPr marL="674370" indent="0">
              <a:buNone/>
              <a:defRPr sz="900"/>
            </a:lvl3pPr>
            <a:lvl4pPr marL="1012825" indent="0">
              <a:buNone/>
              <a:defRPr sz="735"/>
            </a:lvl4pPr>
            <a:lvl5pPr marL="1350645" indent="0">
              <a:buNone/>
              <a:defRPr sz="735"/>
            </a:lvl5pPr>
            <a:lvl6pPr marL="1687830" indent="0">
              <a:buNone/>
              <a:defRPr sz="735"/>
            </a:lvl6pPr>
            <a:lvl7pPr marL="2025015" indent="0">
              <a:buNone/>
              <a:defRPr sz="735"/>
            </a:lvl7pPr>
            <a:lvl8pPr marL="2362835" indent="0">
              <a:buNone/>
              <a:defRPr sz="735"/>
            </a:lvl8pPr>
            <a:lvl9pPr marL="2701925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152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364" y="592505"/>
            <a:ext cx="2314311" cy="5537441"/>
          </a:xfrm>
          <a:solidFill>
            <a:srgbClr val="96B9B5"/>
          </a:solidFill>
        </p:spPr>
        <p:txBody>
          <a:bodyPr vert="eaVert">
            <a:normAutofit/>
          </a:bodyPr>
          <a:lstStyle>
            <a:lvl1pPr>
              <a:defRPr sz="39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61" y="592505"/>
            <a:ext cx="7775737" cy="5537441"/>
          </a:xfrm>
        </p:spPr>
        <p:txBody>
          <a:bodyPr vert="eaVert"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03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861" y="424009"/>
            <a:ext cx="10977512" cy="1058045"/>
          </a:xfrm>
          <a:prstGeom prst="rect">
            <a:avLst/>
          </a:prstGeom>
          <a:solidFill>
            <a:srgbClr val="96B9B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861" y="1601189"/>
            <a:ext cx="10977512" cy="45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561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40334" y="6360274"/>
            <a:ext cx="4116566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4298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301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540" kern="1200">
          <a:solidFill>
            <a:schemeClr val="bg1"/>
          </a:solidFill>
          <a:latin typeface="+mn-ea"/>
          <a:ea typeface="+mn-ea"/>
          <a:cs typeface="+mj-cs"/>
          <a:sym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37185" indent="-32512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23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1pPr>
      <a:lvl2pPr marL="733425" indent="-26924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9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2pPr>
      <a:lvl3pPr marL="112585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3pPr>
      <a:lvl4pPr marL="157543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4pPr>
      <a:lvl5pPr marL="202501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»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5pPr>
      <a:lvl6pPr marL="247586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92735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37693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82714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90106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4pPr>
      <a:lvl5pPr marL="180149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5pPr>
      <a:lvl6pPr marL="22504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70192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1521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9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Relationship Id="rId3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3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3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5109C0-8EC6-5B44-875D-391566517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79678" y="3432706"/>
            <a:ext cx="7210479" cy="756116"/>
          </a:xfrm>
        </p:spPr>
        <p:txBody>
          <a:bodyPr>
            <a:normAutofit fontScale="90000"/>
          </a:bodyPr>
          <a:lstStyle/>
          <a:p>
            <a:r>
              <a:rPr kumimoji="1" lang="zh-CHS" altLang="en-US" dirty="0" smtClean="0">
                <a:latin typeface="+mj-ea"/>
                <a:ea typeface="+mj-ea"/>
              </a:rPr>
              <a:t>设计</a:t>
            </a:r>
            <a:r>
              <a:rPr kumimoji="1" lang="zh-CN" altLang="en-US" dirty="0" smtClean="0">
                <a:latin typeface="+mj-ea"/>
                <a:ea typeface="+mj-ea"/>
              </a:rPr>
              <a:t>构成基础</a:t>
            </a:r>
            <a:r>
              <a:rPr kumimoji="1" lang="en-US" altLang="zh-CN" dirty="0" smtClean="0">
                <a:latin typeface="+mj-ea"/>
                <a:ea typeface="+mj-ea"/>
              </a:rPr>
              <a:t>——</a:t>
            </a:r>
            <a:r>
              <a:rPr kumimoji="1" lang="zh-CN" altLang="en-US" dirty="0" smtClean="0">
                <a:latin typeface="+mj-ea"/>
                <a:ea typeface="+mj-ea"/>
              </a:rPr>
              <a:t>点线面合奏曲</a:t>
            </a:r>
            <a:endParaRPr kumimoji="1" lang="zh-CN" altLang="en-US" dirty="0">
              <a:latin typeface="+mj-ea"/>
              <a:ea typeface="+mj-ea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EBA5546-69E9-1142-92AE-FF1E980D2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 smtClean="0"/>
              <a:t>俞</a:t>
            </a:r>
            <a:r>
              <a:rPr kumimoji="1" lang="zh-CHS" altLang="en-US" dirty="0" smtClean="0"/>
              <a:t>敏</a:t>
            </a:r>
            <a:r>
              <a:rPr kumimoji="1" lang="zh-CHS" altLang="en-US" dirty="0"/>
              <a:t>燕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413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0647D508B4A4-607F-9634-7DE7-944DB9BA27B0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01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"/>
            <a:ext cx="12192000" cy="679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9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620600246,4219315398&amp;fm=26&amp;gp=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07294" cy="2494571"/>
          </a:xfrm>
          <a:prstGeom prst="rect">
            <a:avLst/>
          </a:prstGeom>
        </p:spPr>
      </p:pic>
      <p:pic>
        <p:nvPicPr>
          <p:cNvPr id="3" name="图片 2" descr="timg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294" y="2355718"/>
            <a:ext cx="7884706" cy="4502281"/>
          </a:xfrm>
          <a:prstGeom prst="rect">
            <a:avLst/>
          </a:prstGeom>
        </p:spPr>
      </p:pic>
      <p:pic>
        <p:nvPicPr>
          <p:cNvPr id="5" name="图片 4" descr="timg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94571"/>
            <a:ext cx="4299207" cy="257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686300" cy="6858000"/>
          </a:xfrm>
          <a:prstGeom prst="rect">
            <a:avLst/>
          </a:prstGeom>
        </p:spPr>
      </p:pic>
      <p:pic>
        <p:nvPicPr>
          <p:cNvPr id="3" name="图片 2" descr="timg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1"/>
          <a:stretch/>
        </p:blipFill>
        <p:spPr>
          <a:xfrm>
            <a:off x="4713233" y="0"/>
            <a:ext cx="74787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9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97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73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88" y="0"/>
            <a:ext cx="10390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80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101541502925_.pic_h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80" y="0"/>
            <a:ext cx="4857328" cy="6858000"/>
          </a:xfrm>
          <a:prstGeom prst="rect">
            <a:avLst/>
          </a:prstGeom>
        </p:spPr>
      </p:pic>
      <p:pic>
        <p:nvPicPr>
          <p:cNvPr id="4" name="图片 3" descr="15121541502927_.pic_h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39" y="0"/>
            <a:ext cx="48486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268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131541502928_.pic_h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891" y="0"/>
            <a:ext cx="4857328" cy="6858000"/>
          </a:xfrm>
          <a:prstGeom prst="rect">
            <a:avLst/>
          </a:prstGeom>
        </p:spPr>
      </p:pic>
      <p:pic>
        <p:nvPicPr>
          <p:cNvPr id="4" name="图片 3" descr="15071541502922_.pic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23" y="0"/>
            <a:ext cx="4849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268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="" xmlns:a16="http://schemas.microsoft.com/office/drawing/2014/main" id="{8AE76617-C727-D043-8D1F-97D1B4A4B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9376" y="2362626"/>
            <a:ext cx="2741469" cy="283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333333"/>
                </a:solidFill>
                <a:latin typeface="+mn-ea"/>
                <a:ea typeface="+mn-ea"/>
              </a:rPr>
              <a:t>1</a:t>
            </a: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）透视法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333333"/>
                </a:solidFill>
                <a:latin typeface="+mn-ea"/>
                <a:ea typeface="+mn-ea"/>
              </a:rPr>
              <a:t>2</a:t>
            </a: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）叠压法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333333"/>
                </a:solidFill>
                <a:latin typeface="+mn-ea"/>
                <a:ea typeface="+mn-ea"/>
              </a:rPr>
              <a:t>3</a:t>
            </a: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）大小法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333333"/>
                </a:solidFill>
                <a:latin typeface="+mn-ea"/>
                <a:ea typeface="+mn-ea"/>
              </a:rPr>
              <a:t>4</a:t>
            </a: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）位置法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333333"/>
                </a:solidFill>
                <a:latin typeface="+mn-ea"/>
                <a:ea typeface="+mn-ea"/>
              </a:rPr>
              <a:t>5</a:t>
            </a: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）对比法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000" b="1" dirty="0">
                <a:solidFill>
                  <a:srgbClr val="333333"/>
                </a:solidFill>
                <a:latin typeface="+mn-ea"/>
                <a:ea typeface="+mn-ea"/>
              </a:rPr>
              <a:t>6</a:t>
            </a:r>
            <a:r>
              <a:rPr lang="zh-CN" altLang="en-US" sz="2000" b="1" dirty="0">
                <a:solidFill>
                  <a:srgbClr val="333333"/>
                </a:solidFill>
                <a:latin typeface="+mn-ea"/>
                <a:ea typeface="+mn-ea"/>
              </a:rPr>
              <a:t>）矛盾空间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="" xmlns:a16="http://schemas.microsoft.com/office/drawing/2014/main" id="{3D4DDCDA-6BD1-BD45-B12A-0A46D68C8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3950" y="1468620"/>
            <a:ext cx="605460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333333"/>
                </a:solidFill>
                <a:ea typeface="黑体" panose="02010609060101010101" pitchFamily="49" charset="-122"/>
              </a:rPr>
              <a:t>如何营造平面中的空间感</a:t>
            </a:r>
            <a:endParaRPr lang="zh-CN" altLang="en-US" sz="3600" b="1" dirty="0">
              <a:solidFill>
                <a:srgbClr val="333333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810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P4130258">
            <a:extLst>
              <a:ext uri="{FF2B5EF4-FFF2-40B4-BE49-F238E27FC236}">
                <a16:creationId xmlns="" xmlns:a16="http://schemas.microsoft.com/office/drawing/2014/main" id="{A0C120FF-9B5E-AE47-8628-073916958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1" t="5159" r="9276" b="8250"/>
          <a:stretch>
            <a:fillRect/>
          </a:stretch>
        </p:blipFill>
        <p:spPr bwMode="auto">
          <a:xfrm>
            <a:off x="3362443" y="0"/>
            <a:ext cx="498037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 Box 3">
            <a:extLst>
              <a:ext uri="{FF2B5EF4-FFF2-40B4-BE49-F238E27FC236}">
                <a16:creationId xmlns="" xmlns:a16="http://schemas.microsoft.com/office/drawing/2014/main" id="{2A52DE26-85F5-664E-A68A-7BA1E389A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9326" y="5893023"/>
            <a:ext cx="4616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333333"/>
                </a:solidFill>
                <a:latin typeface="+mn-ea"/>
                <a:ea typeface="+mn-ea"/>
              </a:rPr>
              <a:t>叠压法</a:t>
            </a:r>
          </a:p>
        </p:txBody>
      </p:sp>
    </p:spTree>
    <p:extLst>
      <p:ext uri="{BB962C8B-B14F-4D97-AF65-F5344CB8AC3E}">
        <p14:creationId xmlns:p14="http://schemas.microsoft.com/office/powerpoint/2010/main" val="246893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>
            <a:extLst>
              <a:ext uri="{FF2B5EF4-FFF2-40B4-BE49-F238E27FC236}">
                <a16:creationId xmlns:a16="http://schemas.microsoft.com/office/drawing/2014/main" xmlns="" id="{90649B2D-7D9E-954E-8255-34820A384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7696" y="2302749"/>
            <a:ext cx="4940410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152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4D4D4D"/>
                </a:solidFill>
                <a:latin typeface="+mn-ea"/>
                <a:ea typeface="+mn-ea"/>
              </a:rPr>
              <a:t>点线面</a:t>
            </a:r>
            <a:r>
              <a:rPr lang="zh-CN" altLang="en-US" sz="3600" dirty="0" smtClean="0">
                <a:solidFill>
                  <a:srgbClr val="4D4D4D"/>
                </a:solidFill>
                <a:latin typeface="+mn-ea"/>
                <a:ea typeface="+mn-ea"/>
              </a:rPr>
              <a:t>在设计中的应用</a:t>
            </a:r>
            <a:endParaRPr lang="zh-CN" altLang="en-US" sz="3600" dirty="0">
              <a:solidFill>
                <a:srgbClr val="4D4D4D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55047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包装2">
            <a:extLst>
              <a:ext uri="{FF2B5EF4-FFF2-40B4-BE49-F238E27FC236}">
                <a16:creationId xmlns="" xmlns:a16="http://schemas.microsoft.com/office/drawing/2014/main" id="{A9589E64-8E89-7F45-AFEC-6D7AC64F0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04" y="0"/>
            <a:ext cx="39925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 descr="P4130271">
            <a:extLst>
              <a:ext uri="{FF2B5EF4-FFF2-40B4-BE49-F238E27FC236}">
                <a16:creationId xmlns="" xmlns:a16="http://schemas.microsoft.com/office/drawing/2014/main" id="{B414B0BD-2CDB-D141-9AAF-C489F5F62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" t="11073" r="11240" b="10498"/>
          <a:stretch>
            <a:fillRect/>
          </a:stretch>
        </p:blipFill>
        <p:spPr bwMode="auto">
          <a:xfrm>
            <a:off x="5125501" y="911732"/>
            <a:ext cx="7066499" cy="5032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975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P4130290">
            <a:extLst>
              <a:ext uri="{FF2B5EF4-FFF2-40B4-BE49-F238E27FC236}">
                <a16:creationId xmlns="" xmlns:a16="http://schemas.microsoft.com/office/drawing/2014/main" id="{80A73370-3261-EF44-8DDE-6BCDC0455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1" t="2780" r="8884" b="49928"/>
          <a:stretch>
            <a:fillRect/>
          </a:stretch>
        </p:blipFill>
        <p:spPr bwMode="auto">
          <a:xfrm>
            <a:off x="1887394" y="437986"/>
            <a:ext cx="8009194" cy="544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ext Box 3">
            <a:extLst>
              <a:ext uri="{FF2B5EF4-FFF2-40B4-BE49-F238E27FC236}">
                <a16:creationId xmlns="" xmlns:a16="http://schemas.microsoft.com/office/drawing/2014/main" id="{D21F71A3-24C4-EE43-AE17-EE0454FA1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6588" y="5093456"/>
            <a:ext cx="600164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333333"/>
                </a:solidFill>
                <a:latin typeface="+mn-ea"/>
                <a:ea typeface="+mn-ea"/>
              </a:rPr>
              <a:t>大小法</a:t>
            </a:r>
          </a:p>
        </p:txBody>
      </p:sp>
    </p:spTree>
    <p:extLst>
      <p:ext uri="{BB962C8B-B14F-4D97-AF65-F5344CB8AC3E}">
        <p14:creationId xmlns:p14="http://schemas.microsoft.com/office/powerpoint/2010/main" val="4057590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P4130290">
            <a:extLst>
              <a:ext uri="{FF2B5EF4-FFF2-40B4-BE49-F238E27FC236}">
                <a16:creationId xmlns="" xmlns:a16="http://schemas.microsoft.com/office/drawing/2014/main" id="{48D445C4-DCEA-1940-9800-D09060940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17" t="50566" r="14809"/>
          <a:stretch>
            <a:fillRect/>
          </a:stretch>
        </p:blipFill>
        <p:spPr bwMode="auto">
          <a:xfrm>
            <a:off x="2975161" y="411060"/>
            <a:ext cx="5759450" cy="553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Text Box 3">
            <a:extLst>
              <a:ext uri="{FF2B5EF4-FFF2-40B4-BE49-F238E27FC236}">
                <a16:creationId xmlns="" xmlns:a16="http://schemas.microsoft.com/office/drawing/2014/main" id="{5AE62705-72E7-0C48-8360-D9B0237594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4611" y="5273510"/>
            <a:ext cx="4616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333333"/>
                </a:solidFill>
                <a:latin typeface="+mn-ea"/>
                <a:ea typeface="+mn-ea"/>
              </a:rPr>
              <a:t>位置法</a:t>
            </a:r>
          </a:p>
        </p:txBody>
      </p:sp>
    </p:spTree>
    <p:extLst>
      <p:ext uri="{BB962C8B-B14F-4D97-AF65-F5344CB8AC3E}">
        <p14:creationId xmlns:p14="http://schemas.microsoft.com/office/powerpoint/2010/main" val="36357202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P4130290">
            <a:extLst>
              <a:ext uri="{FF2B5EF4-FFF2-40B4-BE49-F238E27FC236}">
                <a16:creationId xmlns="" xmlns:a16="http://schemas.microsoft.com/office/drawing/2014/main" id="{0DC5B1F0-4E8C-0745-AA71-393549FE0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7" t="49046" r="59271" b="3537"/>
          <a:stretch>
            <a:fillRect/>
          </a:stretch>
        </p:blipFill>
        <p:spPr bwMode="auto">
          <a:xfrm>
            <a:off x="2824461" y="524178"/>
            <a:ext cx="6408738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 Box 3">
            <a:extLst>
              <a:ext uri="{FF2B5EF4-FFF2-40B4-BE49-F238E27FC236}">
                <a16:creationId xmlns="" xmlns:a16="http://schemas.microsoft.com/office/drawing/2014/main" id="{67E877FC-080D-1B4C-BE7C-C048A6363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3199" y="5235273"/>
            <a:ext cx="4616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333333"/>
                </a:solidFill>
                <a:latin typeface="+mn-ea"/>
                <a:ea typeface="+mn-ea"/>
              </a:rPr>
              <a:t>位置法</a:t>
            </a:r>
          </a:p>
        </p:txBody>
      </p:sp>
    </p:spTree>
    <p:extLst>
      <p:ext uri="{BB962C8B-B14F-4D97-AF65-F5344CB8AC3E}">
        <p14:creationId xmlns:p14="http://schemas.microsoft.com/office/powerpoint/2010/main" val="25792166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P4130291">
            <a:extLst>
              <a:ext uri="{FF2B5EF4-FFF2-40B4-BE49-F238E27FC236}">
                <a16:creationId xmlns="" xmlns:a16="http://schemas.microsoft.com/office/drawing/2014/main" id="{671E52CC-2C0E-5441-B7D5-494469419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0" t="20972" r="16528" b="30740"/>
          <a:stretch>
            <a:fillRect/>
          </a:stretch>
        </p:blipFill>
        <p:spPr bwMode="auto">
          <a:xfrm>
            <a:off x="2159124" y="566917"/>
            <a:ext cx="76327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 Box 3">
            <a:extLst>
              <a:ext uri="{FF2B5EF4-FFF2-40B4-BE49-F238E27FC236}">
                <a16:creationId xmlns="" xmlns:a16="http://schemas.microsoft.com/office/drawing/2014/main" id="{9F0C2C0F-0680-2341-BDBA-86D6F3BCA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350" y="5268487"/>
            <a:ext cx="461665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333333"/>
                </a:solidFill>
                <a:latin typeface="+mn-ea"/>
                <a:ea typeface="+mn-ea"/>
              </a:rPr>
              <a:t>对比法</a:t>
            </a:r>
          </a:p>
        </p:txBody>
      </p:sp>
    </p:spTree>
    <p:extLst>
      <p:ext uri="{BB962C8B-B14F-4D97-AF65-F5344CB8AC3E}">
        <p14:creationId xmlns:p14="http://schemas.microsoft.com/office/powerpoint/2010/main" val="26987996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P4130252">
            <a:extLst>
              <a:ext uri="{FF2B5EF4-FFF2-40B4-BE49-F238E27FC236}">
                <a16:creationId xmlns="" xmlns:a16="http://schemas.microsoft.com/office/drawing/2014/main" id="{01681143-1536-A34A-8D8A-CF4992F7E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4" t="9653" r="8987" b="4507"/>
          <a:stretch>
            <a:fillRect/>
          </a:stretch>
        </p:blipFill>
        <p:spPr bwMode="auto">
          <a:xfrm>
            <a:off x="2194626" y="482127"/>
            <a:ext cx="3360738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3" descr="P4130279">
            <a:extLst>
              <a:ext uri="{FF2B5EF4-FFF2-40B4-BE49-F238E27FC236}">
                <a16:creationId xmlns="" xmlns:a16="http://schemas.microsoft.com/office/drawing/2014/main" id="{30747F0C-D175-A34D-AD00-6F9889A39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2" t="6763" r="5161" b="10312"/>
          <a:stretch>
            <a:fillRect/>
          </a:stretch>
        </p:blipFill>
        <p:spPr bwMode="auto">
          <a:xfrm>
            <a:off x="5998855" y="482127"/>
            <a:ext cx="3960813" cy="549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4">
            <a:extLst>
              <a:ext uri="{FF2B5EF4-FFF2-40B4-BE49-F238E27FC236}">
                <a16:creationId xmlns="" xmlns:a16="http://schemas.microsoft.com/office/drawing/2014/main" id="{4BF2810E-32E1-1547-815A-D9F886D65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225" y="5306539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333333"/>
                </a:solidFill>
                <a:latin typeface="+mn-ea"/>
                <a:ea typeface="+mn-ea"/>
              </a:rPr>
              <a:t>图底反转</a:t>
            </a:r>
          </a:p>
        </p:txBody>
      </p:sp>
    </p:spTree>
    <p:extLst>
      <p:ext uri="{BB962C8B-B14F-4D97-AF65-F5344CB8AC3E}">
        <p14:creationId xmlns:p14="http://schemas.microsoft.com/office/powerpoint/2010/main" val="3195254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 descr="P4130273">
            <a:extLst>
              <a:ext uri="{FF2B5EF4-FFF2-40B4-BE49-F238E27FC236}">
                <a16:creationId xmlns="" xmlns:a16="http://schemas.microsoft.com/office/drawing/2014/main" id="{9B85CE10-4531-5945-93F7-E88D54CFF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t="15453" r="7399" b="23958"/>
          <a:stretch>
            <a:fillRect/>
          </a:stretch>
        </p:blipFill>
        <p:spPr bwMode="auto">
          <a:xfrm>
            <a:off x="1177963" y="1130154"/>
            <a:ext cx="6080125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3" descr="P4130274">
            <a:extLst>
              <a:ext uri="{FF2B5EF4-FFF2-40B4-BE49-F238E27FC236}">
                <a16:creationId xmlns="" xmlns:a16="http://schemas.microsoft.com/office/drawing/2014/main" id="{6973C2D1-8EE2-3B47-90A5-8D48F0FA6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1" t="18004" r="28450" b="20273"/>
          <a:stretch>
            <a:fillRect/>
          </a:stretch>
        </p:blipFill>
        <p:spPr bwMode="auto">
          <a:xfrm>
            <a:off x="7673725" y="1130154"/>
            <a:ext cx="3294063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2270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P4130272">
            <a:extLst>
              <a:ext uri="{FF2B5EF4-FFF2-40B4-BE49-F238E27FC236}">
                <a16:creationId xmlns="" xmlns:a16="http://schemas.microsoft.com/office/drawing/2014/main" id="{6F536D9B-ECD0-0A48-967E-579FB35E4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6" t="13280" r="8446" b="8038"/>
          <a:stretch>
            <a:fillRect/>
          </a:stretch>
        </p:blipFill>
        <p:spPr bwMode="auto">
          <a:xfrm>
            <a:off x="5355070" y="1136650"/>
            <a:ext cx="5539577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3" descr="P4130278">
            <a:extLst>
              <a:ext uri="{FF2B5EF4-FFF2-40B4-BE49-F238E27FC236}">
                <a16:creationId xmlns="" xmlns:a16="http://schemas.microsoft.com/office/drawing/2014/main" id="{C38AB32C-D08F-824D-80CF-DDD5EB147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2" t="26685" r="20273" b="18329"/>
          <a:stretch>
            <a:fillRect/>
          </a:stretch>
        </p:blipFill>
        <p:spPr bwMode="auto">
          <a:xfrm>
            <a:off x="1194213" y="1136650"/>
            <a:ext cx="386397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757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>
            <a:extLst>
              <a:ext uri="{FF2B5EF4-FFF2-40B4-BE49-F238E27FC236}">
                <a16:creationId xmlns="" xmlns:a16="http://schemas.microsoft.com/office/drawing/2014/main" id="{622D0DF8-74C8-C649-B023-9A0E18C0E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5928" y="4778574"/>
            <a:ext cx="55399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+mn-ea"/>
                <a:ea typeface="+mn-ea"/>
              </a:rPr>
              <a:t>矛盾空间</a:t>
            </a:r>
          </a:p>
        </p:txBody>
      </p:sp>
      <p:pic>
        <p:nvPicPr>
          <p:cNvPr id="14338" name="Picture 3" descr="P4130276">
            <a:extLst>
              <a:ext uri="{FF2B5EF4-FFF2-40B4-BE49-F238E27FC236}">
                <a16:creationId xmlns="" xmlns:a16="http://schemas.microsoft.com/office/drawing/2014/main" id="{75600A89-98E0-C840-8899-8DDADAC2E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6" b="4820"/>
          <a:stretch>
            <a:fillRect/>
          </a:stretch>
        </p:blipFill>
        <p:spPr bwMode="auto">
          <a:xfrm>
            <a:off x="-1" y="0"/>
            <a:ext cx="103045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61338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2544">
            <a:extLst>
              <a:ext uri="{FF2B5EF4-FFF2-40B4-BE49-F238E27FC236}">
                <a16:creationId xmlns="" xmlns:a16="http://schemas.microsoft.com/office/drawing/2014/main" id="{DF593A52-698C-0A44-9DE2-51A0F3FD9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387" y="-3529"/>
            <a:ext cx="4048565" cy="690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="" xmlns:a16="http://schemas.microsoft.com/office/drawing/2014/main" id="{DA4EB63F-63A4-D44E-8158-7EAD1357A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94827" y="3107891"/>
            <a:ext cx="492443" cy="375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杜桑</a:t>
            </a:r>
            <a:r>
              <a:rPr lang="en-US" altLang="zh-CN" sz="2000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lang="zh-CN" altLang="en-US" sz="2000" dirty="0">
                <a:solidFill>
                  <a:srgbClr val="333333"/>
                </a:solidFill>
                <a:latin typeface="+mn-ea"/>
                <a:ea typeface="+mn-ea"/>
              </a:rPr>
              <a:t>下楼梯的裸女</a:t>
            </a:r>
            <a:r>
              <a:rPr lang="en-US" altLang="zh-CN" sz="2000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656E2B22-B441-5F47-969D-22DF50BF6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0487" y="2036332"/>
            <a:ext cx="2376488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3000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ea"/>
                <a:ea typeface="+mn-ea"/>
              </a:rPr>
              <a:t>（</a:t>
            </a:r>
            <a:r>
              <a:rPr lang="en-US" altLang="zh-CN" sz="2400" b="1" dirty="0">
                <a:latin typeface="+mn-ea"/>
                <a:ea typeface="+mn-ea"/>
              </a:rPr>
              <a:t>1</a:t>
            </a:r>
            <a:r>
              <a:rPr lang="zh-CN" altLang="en-US" sz="2400" b="1" dirty="0">
                <a:latin typeface="+mn-ea"/>
                <a:ea typeface="+mn-ea"/>
              </a:rPr>
              <a:t>）位移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ea"/>
                <a:ea typeface="+mn-ea"/>
              </a:rPr>
              <a:t>（</a:t>
            </a:r>
            <a:r>
              <a:rPr lang="en-US" altLang="zh-CN" sz="2400" b="1" dirty="0">
                <a:latin typeface="+mn-ea"/>
                <a:ea typeface="+mn-ea"/>
              </a:rPr>
              <a:t>2</a:t>
            </a:r>
            <a:r>
              <a:rPr lang="zh-CN" altLang="en-US" sz="2400" b="1" dirty="0">
                <a:latin typeface="+mn-ea"/>
                <a:ea typeface="+mn-ea"/>
              </a:rPr>
              <a:t>）重复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ea"/>
                <a:ea typeface="+mn-ea"/>
              </a:rPr>
              <a:t>（</a:t>
            </a:r>
            <a:r>
              <a:rPr lang="en-US" altLang="zh-CN" sz="2400" b="1" dirty="0">
                <a:latin typeface="+mn-ea"/>
                <a:ea typeface="+mn-ea"/>
              </a:rPr>
              <a:t>3</a:t>
            </a:r>
            <a:r>
              <a:rPr lang="zh-CN" altLang="en-US" sz="2400" b="1" dirty="0">
                <a:latin typeface="+mn-ea"/>
                <a:ea typeface="+mn-ea"/>
              </a:rPr>
              <a:t>）渐变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+mn-ea"/>
                <a:ea typeface="+mn-ea"/>
              </a:rPr>
              <a:t>（</a:t>
            </a:r>
            <a:r>
              <a:rPr lang="en-US" altLang="zh-CN" sz="2400" b="1" dirty="0">
                <a:latin typeface="+mn-ea"/>
                <a:ea typeface="+mn-ea"/>
              </a:rPr>
              <a:t>4</a:t>
            </a:r>
            <a:r>
              <a:rPr lang="zh-CN" altLang="en-US" sz="2400" b="1" dirty="0">
                <a:latin typeface="+mn-ea"/>
                <a:ea typeface="+mn-ea"/>
              </a:rPr>
              <a:t>）速度感</a:t>
            </a:r>
          </a:p>
        </p:txBody>
      </p:sp>
      <p:sp>
        <p:nvSpPr>
          <p:cNvPr id="13" name="Text Box 11">
            <a:extLst>
              <a:ext uri="{FF2B5EF4-FFF2-40B4-BE49-F238E27FC236}">
                <a16:creationId xmlns="" xmlns:a16="http://schemas.microsoft.com/office/drawing/2014/main" id="{621A724F-9C2A-B44F-8BC1-92D22B404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75" y="1240917"/>
            <a:ext cx="3482989" cy="52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333333"/>
                </a:solidFill>
                <a:ea typeface="黑体" panose="02010609060101010101" pitchFamily="49" charset="-122"/>
              </a:rPr>
              <a:t>如 何 营 造 动 感</a:t>
            </a:r>
          </a:p>
        </p:txBody>
      </p:sp>
    </p:spTree>
    <p:extLst>
      <p:ext uri="{BB962C8B-B14F-4D97-AF65-F5344CB8AC3E}">
        <p14:creationId xmlns:p14="http://schemas.microsoft.com/office/powerpoint/2010/main" val="1442327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98715" y="1023451"/>
            <a:ext cx="4190016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/>
              <a:t>Start </a:t>
            </a:r>
            <a:r>
              <a:rPr lang="en-US" altLang="zh-CN" sz="2000" b="1" dirty="0"/>
              <a:t>from 100</a:t>
            </a:r>
          </a:p>
          <a:p>
            <a:pPr>
              <a:lnSpc>
                <a:spcPct val="150000"/>
              </a:lnSpc>
            </a:pPr>
            <a:r>
              <a:rPr lang="zh-CN" altLang="en-US" sz="2000" dirty="0"/>
              <a:t>这张海报是为庆祝台中酒厂入址台中文化创意产业园区</a:t>
            </a:r>
            <a:r>
              <a:rPr lang="en-US" altLang="zh-CN" sz="2000" dirty="0"/>
              <a:t>100</a:t>
            </a:r>
            <a:r>
              <a:rPr lang="zh-CN" altLang="en-US" sz="2000" dirty="0"/>
              <a:t>周年所做。海报以酒厂生产的旧瓶子的模糊插图为背景，连同海报的表面纹理，设计中仅用到三种颜色，橙色在黑色背景衬托下凸显了陈旧之感，形成了强烈的对比。</a:t>
            </a:r>
          </a:p>
        </p:txBody>
      </p:sp>
      <p:pic>
        <p:nvPicPr>
          <p:cNvPr id="3" name="图片 2" descr="2016红点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575" y="0"/>
            <a:ext cx="4804880" cy="686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7995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P4130285">
            <a:extLst>
              <a:ext uri="{FF2B5EF4-FFF2-40B4-BE49-F238E27FC236}">
                <a16:creationId xmlns="" xmlns:a16="http://schemas.microsoft.com/office/drawing/2014/main" id="{3FE3BD24-0714-5447-B1E5-D81080E97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7" t="12598" r="10869" b="24191"/>
          <a:stretch>
            <a:fillRect/>
          </a:stretch>
        </p:blipFill>
        <p:spPr bwMode="auto">
          <a:xfrm>
            <a:off x="6263628" y="0"/>
            <a:ext cx="4804443" cy="363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3" descr="P4130283">
            <a:extLst>
              <a:ext uri="{FF2B5EF4-FFF2-40B4-BE49-F238E27FC236}">
                <a16:creationId xmlns="" xmlns:a16="http://schemas.microsoft.com/office/drawing/2014/main" id="{96CE5194-C976-D149-8156-58C2669CD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2" t="2875" r="22661" b="8064"/>
          <a:stretch>
            <a:fillRect/>
          </a:stretch>
        </p:blipFill>
        <p:spPr bwMode="auto">
          <a:xfrm>
            <a:off x="1184495" y="1135248"/>
            <a:ext cx="4701052" cy="5722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 descr="P4130284">
            <a:extLst>
              <a:ext uri="{FF2B5EF4-FFF2-40B4-BE49-F238E27FC236}">
                <a16:creationId xmlns="" xmlns:a16="http://schemas.microsoft.com/office/drawing/2014/main" id="{FDC3A940-0819-6144-ADF9-BE6AA39FF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2" t="28331" r="17876" b="23984"/>
          <a:stretch>
            <a:fillRect/>
          </a:stretch>
        </p:blipFill>
        <p:spPr bwMode="auto">
          <a:xfrm>
            <a:off x="6263629" y="3977868"/>
            <a:ext cx="4804443" cy="28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5">
            <a:extLst>
              <a:ext uri="{FF2B5EF4-FFF2-40B4-BE49-F238E27FC236}">
                <a16:creationId xmlns="" xmlns:a16="http://schemas.microsoft.com/office/drawing/2014/main" id="{E915C816-64AA-9549-9549-5462B4D70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6209" y="391468"/>
            <a:ext cx="32719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333333"/>
                </a:solidFill>
                <a:latin typeface="+mn-ea"/>
                <a:ea typeface="+mn-ea"/>
              </a:rPr>
              <a:t>（</a:t>
            </a:r>
            <a:r>
              <a:rPr lang="en-US" altLang="zh-CN" sz="2400" b="1" dirty="0">
                <a:solidFill>
                  <a:srgbClr val="333333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>
                <a:solidFill>
                  <a:srgbClr val="333333"/>
                </a:solidFill>
                <a:latin typeface="+mn-ea"/>
                <a:ea typeface="+mn-ea"/>
              </a:rPr>
              <a:t>）重复（</a:t>
            </a:r>
            <a:r>
              <a:rPr lang="en-US" altLang="zh-CN" sz="2400" b="1" dirty="0">
                <a:solidFill>
                  <a:srgbClr val="333333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rgbClr val="333333"/>
                </a:solidFill>
                <a:latin typeface="+mn-ea"/>
                <a:ea typeface="+mn-ea"/>
              </a:rPr>
              <a:t>）渐变</a:t>
            </a:r>
          </a:p>
        </p:txBody>
      </p:sp>
    </p:spTree>
    <p:extLst>
      <p:ext uri="{BB962C8B-B14F-4D97-AF65-F5344CB8AC3E}">
        <p14:creationId xmlns:p14="http://schemas.microsoft.com/office/powerpoint/2010/main" val="17744433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P4130287">
            <a:extLst>
              <a:ext uri="{FF2B5EF4-FFF2-40B4-BE49-F238E27FC236}">
                <a16:creationId xmlns="" xmlns:a16="http://schemas.microsoft.com/office/drawing/2014/main" id="{FB482389-20C5-2343-B5CA-9FA52DBDF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3" t="4723" r="16019" b="51181"/>
          <a:stretch>
            <a:fillRect/>
          </a:stretch>
        </p:blipFill>
        <p:spPr bwMode="auto">
          <a:xfrm>
            <a:off x="352789" y="36648"/>
            <a:ext cx="4630416" cy="682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3" descr="P4130281">
            <a:extLst>
              <a:ext uri="{FF2B5EF4-FFF2-40B4-BE49-F238E27FC236}">
                <a16:creationId xmlns="" xmlns:a16="http://schemas.microsoft.com/office/drawing/2014/main" id="{9593BC78-61E7-8548-8C5B-EF5B05477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1" t="11806" r="10208" b="10509"/>
          <a:stretch>
            <a:fillRect/>
          </a:stretch>
        </p:blipFill>
        <p:spPr bwMode="auto">
          <a:xfrm>
            <a:off x="6415166" y="238270"/>
            <a:ext cx="4392612" cy="324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P4130282">
            <a:extLst>
              <a:ext uri="{FF2B5EF4-FFF2-40B4-BE49-F238E27FC236}">
                <a16:creationId xmlns="" xmlns:a16="http://schemas.microsoft.com/office/drawing/2014/main" id="{92EE6CEF-9002-D94D-ACD5-3EAAEF36A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0" t="16806" b="30695"/>
          <a:stretch>
            <a:fillRect/>
          </a:stretch>
        </p:blipFill>
        <p:spPr bwMode="auto">
          <a:xfrm>
            <a:off x="4983204" y="3926800"/>
            <a:ext cx="7208795" cy="293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7700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574" y="2425817"/>
            <a:ext cx="450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/>
              <a:t>点、线面构成优秀作品欣赏</a:t>
            </a:r>
            <a:endParaRPr kumimoji="1"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670622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DSCF4271">
            <a:extLst>
              <a:ext uri="{FF2B5EF4-FFF2-40B4-BE49-F238E27FC236}">
                <a16:creationId xmlns="" xmlns:a16="http://schemas.microsoft.com/office/drawing/2014/main" id="{188AB733-37A4-B542-92CF-2BDE57519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7" b="7413"/>
          <a:stretch>
            <a:fillRect/>
          </a:stretch>
        </p:blipFill>
        <p:spPr bwMode="auto">
          <a:xfrm>
            <a:off x="1500746" y="296304"/>
            <a:ext cx="9112796" cy="619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3133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DSCF4272">
            <a:extLst>
              <a:ext uri="{FF2B5EF4-FFF2-40B4-BE49-F238E27FC236}">
                <a16:creationId xmlns="" xmlns:a16="http://schemas.microsoft.com/office/drawing/2014/main" id="{C65D7B95-F7AB-7040-A80A-A5E714A66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" r="2158" b="13467"/>
          <a:stretch>
            <a:fillRect/>
          </a:stretch>
        </p:blipFill>
        <p:spPr bwMode="auto">
          <a:xfrm>
            <a:off x="1252023" y="173852"/>
            <a:ext cx="9337718" cy="638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4605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戎洁">
            <a:extLst>
              <a:ext uri="{FF2B5EF4-FFF2-40B4-BE49-F238E27FC236}">
                <a16:creationId xmlns="" xmlns:a16="http://schemas.microsoft.com/office/drawing/2014/main" id="{47866628-4740-3640-9F57-BC109448A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6" t="10426" r="11047" b="15012"/>
          <a:stretch>
            <a:fillRect/>
          </a:stretch>
        </p:blipFill>
        <p:spPr bwMode="auto">
          <a:xfrm>
            <a:off x="396917" y="-26089"/>
            <a:ext cx="5609775" cy="687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陈竹君">
            <a:extLst>
              <a:ext uri="{FF2B5EF4-FFF2-40B4-BE49-F238E27FC236}">
                <a16:creationId xmlns="" xmlns:a16="http://schemas.microsoft.com/office/drawing/2014/main" id="{A5CB8AE8-03A4-044B-A30D-FE4121247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" t="8322" r="4045" b="8276"/>
          <a:stretch>
            <a:fillRect/>
          </a:stretch>
        </p:blipFill>
        <p:spPr bwMode="auto">
          <a:xfrm>
            <a:off x="6218383" y="-26089"/>
            <a:ext cx="5682544" cy="688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52385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于婕1">
            <a:extLst>
              <a:ext uri="{FF2B5EF4-FFF2-40B4-BE49-F238E27FC236}">
                <a16:creationId xmlns="" xmlns:a16="http://schemas.microsoft.com/office/drawing/2014/main" id="{27470C5D-45D2-5E41-8960-2F29CEAF9F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9" r="14632"/>
          <a:stretch>
            <a:fillRect/>
          </a:stretch>
        </p:blipFill>
        <p:spPr bwMode="auto">
          <a:xfrm>
            <a:off x="2778426" y="-32883"/>
            <a:ext cx="6562379" cy="688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4713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郦思颖07">
            <a:extLst>
              <a:ext uri="{FF2B5EF4-FFF2-40B4-BE49-F238E27FC236}">
                <a16:creationId xmlns="" xmlns:a16="http://schemas.microsoft.com/office/drawing/2014/main" id="{25DE15EC-C2EB-0D4D-B281-C4B0CFDDF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1" r="2307" b="6194"/>
          <a:stretch>
            <a:fillRect/>
          </a:stretch>
        </p:blipFill>
        <p:spPr bwMode="auto">
          <a:xfrm>
            <a:off x="1005526" y="0"/>
            <a:ext cx="10187564" cy="694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01494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328AA35-05A0-D443-886C-023CAE6DD4CD}"/>
              </a:ext>
            </a:extLst>
          </p:cNvPr>
          <p:cNvSpPr txBox="1"/>
          <p:nvPr/>
        </p:nvSpPr>
        <p:spPr>
          <a:xfrm>
            <a:off x="5446643" y="2637184"/>
            <a:ext cx="1444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HS" altLang="en-US" sz="2800" dirty="0"/>
              <a:t>谢  谢！</a:t>
            </a:r>
            <a:endParaRPr kumimoji="1"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77534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25425sqjj0vbqpwwpw2y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0" t="13608" r="16000" b="11656"/>
          <a:stretch/>
        </p:blipFill>
        <p:spPr>
          <a:xfrm>
            <a:off x="570931" y="0"/>
            <a:ext cx="10875087" cy="685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44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40209161001_Ux8yT.thumb.700_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9" t="7069" r="9805" b="7287"/>
          <a:stretch/>
        </p:blipFill>
        <p:spPr>
          <a:xfrm>
            <a:off x="1407799" y="0"/>
            <a:ext cx="9379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67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59" y="0"/>
            <a:ext cx="116303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84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73631_20140507181807873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164" y="0"/>
            <a:ext cx="9138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53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9b517318a8a84980d5eb736510f14b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31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82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6028272426843_b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" b="3066"/>
          <a:stretch/>
        </p:blipFill>
        <p:spPr>
          <a:xfrm>
            <a:off x="0" y="-1"/>
            <a:ext cx="12195800" cy="6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09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立构">
  <a:themeElements>
    <a:clrScheme name="PPT21">
      <a:dk1>
        <a:srgbClr val="000000"/>
      </a:dk1>
      <a:lt1>
        <a:srgbClr val="FFFFFF"/>
      </a:lt1>
      <a:dk2>
        <a:srgbClr val="009999"/>
      </a:dk2>
      <a:lt2>
        <a:srgbClr val="4D4D4D"/>
      </a:lt2>
      <a:accent1>
        <a:srgbClr val="409E9E"/>
      </a:accent1>
      <a:accent2>
        <a:srgbClr val="88D7D4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立构" id="{CBEBC702-7A20-1D40-B292-B4BD2149B600}" vid="{9D06056A-1F5D-4B42-9563-525C6568EC1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立构</Template>
  <TotalTime>2228</TotalTime>
  <Words>123</Words>
  <Application>Microsoft Macintosh PowerPoint</Application>
  <PresentationFormat>自定义</PresentationFormat>
  <Paragraphs>28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立构</vt:lpstr>
      <vt:lpstr>设计构成基础——点线面合奏曲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1</cp:lastModifiedBy>
  <cp:revision>145</cp:revision>
  <dcterms:created xsi:type="dcterms:W3CDTF">2017-12-11T06:39:35Z</dcterms:created>
  <dcterms:modified xsi:type="dcterms:W3CDTF">2019-01-10T06:39:00Z</dcterms:modified>
</cp:coreProperties>
</file>