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xml" ContentType="application/vnd.openxmlformats-officedocument.presentationml.notesSlide+xml"/>
  <Override PartName="/ppt/notesSlides/notesSlide170.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09" r:id="rId3"/>
    <p:sldId id="543" r:id="rId5"/>
    <p:sldId id="310" r:id="rId6"/>
    <p:sldId id="377" r:id="rId7"/>
    <p:sldId id="316" r:id="rId8"/>
    <p:sldId id="313" r:id="rId9"/>
    <p:sldId id="378" r:id="rId10"/>
    <p:sldId id="379" r:id="rId11"/>
    <p:sldId id="380" r:id="rId12"/>
    <p:sldId id="381" r:id="rId13"/>
    <p:sldId id="382" r:id="rId14"/>
    <p:sldId id="383" r:id="rId15"/>
    <p:sldId id="415" r:id="rId16"/>
    <p:sldId id="407" r:id="rId17"/>
    <p:sldId id="409" r:id="rId18"/>
    <p:sldId id="401" r:id="rId19"/>
    <p:sldId id="402" r:id="rId20"/>
    <p:sldId id="410" r:id="rId21"/>
    <p:sldId id="411" r:id="rId22"/>
    <p:sldId id="412" r:id="rId23"/>
    <p:sldId id="413" r:id="rId24"/>
    <p:sldId id="414" r:id="rId25"/>
    <p:sldId id="416" r:id="rId26"/>
    <p:sldId id="388" r:id="rId27"/>
    <p:sldId id="403" r:id="rId28"/>
    <p:sldId id="417" r:id="rId29"/>
    <p:sldId id="418" r:id="rId30"/>
    <p:sldId id="419" r:id="rId31"/>
    <p:sldId id="432" r:id="rId32"/>
    <p:sldId id="433" r:id="rId33"/>
    <p:sldId id="434" r:id="rId34"/>
    <p:sldId id="435" r:id="rId35"/>
    <p:sldId id="436" r:id="rId36"/>
    <p:sldId id="437" r:id="rId37"/>
    <p:sldId id="438" r:id="rId38"/>
    <p:sldId id="439" r:id="rId39"/>
    <p:sldId id="440" r:id="rId40"/>
    <p:sldId id="441" r:id="rId41"/>
    <p:sldId id="442" r:id="rId42"/>
    <p:sldId id="443" r:id="rId43"/>
    <p:sldId id="444" r:id="rId44"/>
    <p:sldId id="445" r:id="rId45"/>
    <p:sldId id="446" r:id="rId46"/>
    <p:sldId id="447" r:id="rId47"/>
    <p:sldId id="448" r:id="rId48"/>
    <p:sldId id="449" r:id="rId49"/>
    <p:sldId id="450" r:id="rId50"/>
    <p:sldId id="451" r:id="rId51"/>
    <p:sldId id="452" r:id="rId52"/>
    <p:sldId id="453" r:id="rId53"/>
    <p:sldId id="454" r:id="rId54"/>
    <p:sldId id="455" r:id="rId55"/>
    <p:sldId id="456" r:id="rId56"/>
    <p:sldId id="457" r:id="rId57"/>
    <p:sldId id="458" r:id="rId58"/>
    <p:sldId id="459" r:id="rId59"/>
    <p:sldId id="460" r:id="rId60"/>
    <p:sldId id="461" r:id="rId61"/>
    <p:sldId id="462" r:id="rId62"/>
    <p:sldId id="463" r:id="rId63"/>
    <p:sldId id="464" r:id="rId64"/>
    <p:sldId id="465" r:id="rId65"/>
    <p:sldId id="466" r:id="rId66"/>
    <p:sldId id="467" r:id="rId67"/>
    <p:sldId id="468" r:id="rId68"/>
    <p:sldId id="469" r:id="rId69"/>
    <p:sldId id="470" r:id="rId70"/>
    <p:sldId id="471" r:id="rId71"/>
    <p:sldId id="472" r:id="rId72"/>
    <p:sldId id="473" r:id="rId73"/>
    <p:sldId id="474" r:id="rId74"/>
    <p:sldId id="475" r:id="rId75"/>
    <p:sldId id="312" r:id="rId76"/>
    <p:sldId id="544" r:id="rId77"/>
    <p:sldId id="341" r:id="rId78"/>
    <p:sldId id="342" r:id="rId79"/>
    <p:sldId id="343" r:id="rId80"/>
    <p:sldId id="344" r:id="rId81"/>
    <p:sldId id="345" r:id="rId82"/>
    <p:sldId id="369" r:id="rId83"/>
    <p:sldId id="314" r:id="rId84"/>
    <p:sldId id="347" r:id="rId85"/>
    <p:sldId id="356" r:id="rId86"/>
    <p:sldId id="346" r:id="rId87"/>
    <p:sldId id="348" r:id="rId88"/>
    <p:sldId id="350" r:id="rId89"/>
    <p:sldId id="351" r:id="rId90"/>
    <p:sldId id="321" r:id="rId91"/>
    <p:sldId id="349" r:id="rId92"/>
    <p:sldId id="352" r:id="rId93"/>
    <p:sldId id="353" r:id="rId94"/>
    <p:sldId id="357" r:id="rId95"/>
    <p:sldId id="358" r:id="rId96"/>
    <p:sldId id="359" r:id="rId97"/>
    <p:sldId id="361" r:id="rId98"/>
    <p:sldId id="362" r:id="rId99"/>
    <p:sldId id="363" r:id="rId100"/>
    <p:sldId id="364" r:id="rId101"/>
    <p:sldId id="365" r:id="rId102"/>
    <p:sldId id="366" r:id="rId103"/>
    <p:sldId id="317" r:id="rId104"/>
    <p:sldId id="367" r:id="rId105"/>
    <p:sldId id="323" r:id="rId106"/>
    <p:sldId id="368" r:id="rId107"/>
    <p:sldId id="476" r:id="rId108"/>
    <p:sldId id="477" r:id="rId109"/>
    <p:sldId id="478" r:id="rId110"/>
    <p:sldId id="479" r:id="rId111"/>
    <p:sldId id="480" r:id="rId112"/>
    <p:sldId id="481" r:id="rId113"/>
    <p:sldId id="482" r:id="rId114"/>
    <p:sldId id="483" r:id="rId115"/>
    <p:sldId id="484" r:id="rId116"/>
    <p:sldId id="485" r:id="rId117"/>
    <p:sldId id="486" r:id="rId118"/>
    <p:sldId id="487" r:id="rId119"/>
    <p:sldId id="488" r:id="rId120"/>
    <p:sldId id="489" r:id="rId121"/>
    <p:sldId id="490" r:id="rId122"/>
    <p:sldId id="491" r:id="rId123"/>
    <p:sldId id="492" r:id="rId124"/>
    <p:sldId id="493" r:id="rId125"/>
    <p:sldId id="494" r:id="rId126"/>
    <p:sldId id="495" r:id="rId127"/>
    <p:sldId id="496" r:id="rId128"/>
    <p:sldId id="497" r:id="rId129"/>
    <p:sldId id="498" r:id="rId130"/>
    <p:sldId id="499" r:id="rId131"/>
    <p:sldId id="500" r:id="rId132"/>
    <p:sldId id="501" r:id="rId133"/>
    <p:sldId id="502" r:id="rId134"/>
    <p:sldId id="503" r:id="rId135"/>
    <p:sldId id="504" r:id="rId136"/>
    <p:sldId id="505" r:id="rId137"/>
    <p:sldId id="506" r:id="rId138"/>
    <p:sldId id="507" r:id="rId139"/>
    <p:sldId id="508" r:id="rId140"/>
    <p:sldId id="509" r:id="rId141"/>
    <p:sldId id="510" r:id="rId142"/>
    <p:sldId id="511" r:id="rId143"/>
    <p:sldId id="512" r:id="rId144"/>
    <p:sldId id="513" r:id="rId145"/>
    <p:sldId id="514" r:id="rId146"/>
    <p:sldId id="515" r:id="rId147"/>
    <p:sldId id="712" r:id="rId148"/>
    <p:sldId id="713" r:id="rId149"/>
    <p:sldId id="714" r:id="rId150"/>
    <p:sldId id="715" r:id="rId151"/>
    <p:sldId id="716" r:id="rId152"/>
    <p:sldId id="717" r:id="rId153"/>
    <p:sldId id="718" r:id="rId154"/>
    <p:sldId id="719" r:id="rId155"/>
    <p:sldId id="720" r:id="rId156"/>
    <p:sldId id="721" r:id="rId157"/>
    <p:sldId id="722" r:id="rId158"/>
    <p:sldId id="723" r:id="rId159"/>
    <p:sldId id="724" r:id="rId160"/>
    <p:sldId id="725" r:id="rId161"/>
    <p:sldId id="726" r:id="rId162"/>
    <p:sldId id="727" r:id="rId163"/>
    <p:sldId id="728" r:id="rId164"/>
    <p:sldId id="729" r:id="rId165"/>
    <p:sldId id="730" r:id="rId166"/>
    <p:sldId id="731" r:id="rId167"/>
    <p:sldId id="732" r:id="rId168"/>
    <p:sldId id="733" r:id="rId169"/>
    <p:sldId id="734" r:id="rId170"/>
    <p:sldId id="735" r:id="rId171"/>
    <p:sldId id="736" r:id="rId172"/>
    <p:sldId id="737" r:id="rId173"/>
    <p:sldId id="738" r:id="rId174"/>
    <p:sldId id="739" r:id="rId175"/>
    <p:sldId id="740" r:id="rId176"/>
    <p:sldId id="741" r:id="rId177"/>
    <p:sldId id="742" r:id="rId178"/>
    <p:sldId id="743" r:id="rId179"/>
    <p:sldId id="744" r:id="rId180"/>
    <p:sldId id="745" r:id="rId181"/>
    <p:sldId id="746" r:id="rId182"/>
    <p:sldId id="747" r:id="rId183"/>
    <p:sldId id="748" r:id="rId184"/>
    <p:sldId id="749" r:id="rId185"/>
  </p:sldIdLst>
  <p:sldSz cx="9144000" cy="5143500" type="screen16x9"/>
  <p:notesSz cx="6858000" cy="9144000"/>
  <p:custDataLst>
    <p:tags r:id="rId18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A6103"/>
    <a:srgbClr val="F2E400"/>
    <a:srgbClr val="E5E5E5"/>
    <a:srgbClr val="0099A9"/>
    <a:srgbClr val="7E7E7E"/>
    <a:srgbClr val="EA5E66"/>
    <a:srgbClr val="0070C0"/>
    <a:srgbClr val="F59E1D"/>
    <a:srgbClr val="E96002"/>
    <a:srgbClr val="E95D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70" autoAdjust="0"/>
    <p:restoredTop sz="94660"/>
  </p:normalViewPr>
  <p:slideViewPr>
    <p:cSldViewPr snapToGrid="0">
      <p:cViewPr varScale="1">
        <p:scale>
          <a:sx n="89" d="100"/>
          <a:sy n="89" d="100"/>
        </p:scale>
        <p:origin x="752" y="52"/>
      </p:cViewPr>
      <p:guideLst>
        <p:guide orient="horz" pos="1670"/>
        <p:guide pos="564"/>
        <p:guide pos="516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9" Type="http://schemas.openxmlformats.org/officeDocument/2006/relationships/tags" Target="tags/tag18.xml"/><Relationship Id="rId188" Type="http://schemas.openxmlformats.org/officeDocument/2006/relationships/tableStyles" Target="tableStyles.xml"/><Relationship Id="rId187" Type="http://schemas.openxmlformats.org/officeDocument/2006/relationships/viewProps" Target="viewProps.xml"/><Relationship Id="rId186" Type="http://schemas.openxmlformats.org/officeDocument/2006/relationships/presProps" Target="presProps.xml"/><Relationship Id="rId185" Type="http://schemas.openxmlformats.org/officeDocument/2006/relationships/slide" Target="slides/slide182.xml"/><Relationship Id="rId184" Type="http://schemas.openxmlformats.org/officeDocument/2006/relationships/slide" Target="slides/slide181.xml"/><Relationship Id="rId183" Type="http://schemas.openxmlformats.org/officeDocument/2006/relationships/slide" Target="slides/slide180.xml"/><Relationship Id="rId182" Type="http://schemas.openxmlformats.org/officeDocument/2006/relationships/slide" Target="slides/slide179.xml"/><Relationship Id="rId181" Type="http://schemas.openxmlformats.org/officeDocument/2006/relationships/slide" Target="slides/slide178.xml"/><Relationship Id="rId180" Type="http://schemas.openxmlformats.org/officeDocument/2006/relationships/slide" Target="slides/slide177.xml"/><Relationship Id="rId18" Type="http://schemas.openxmlformats.org/officeDocument/2006/relationships/slide" Target="slides/slide15.xml"/><Relationship Id="rId179" Type="http://schemas.openxmlformats.org/officeDocument/2006/relationships/slide" Target="slides/slide176.xml"/><Relationship Id="rId178" Type="http://schemas.openxmlformats.org/officeDocument/2006/relationships/slide" Target="slides/slide175.xml"/><Relationship Id="rId177" Type="http://schemas.openxmlformats.org/officeDocument/2006/relationships/slide" Target="slides/slide174.xml"/><Relationship Id="rId176" Type="http://schemas.openxmlformats.org/officeDocument/2006/relationships/slide" Target="slides/slide173.xml"/><Relationship Id="rId175" Type="http://schemas.openxmlformats.org/officeDocument/2006/relationships/slide" Target="slides/slide172.xml"/><Relationship Id="rId174" Type="http://schemas.openxmlformats.org/officeDocument/2006/relationships/slide" Target="slides/slide171.xml"/><Relationship Id="rId173" Type="http://schemas.openxmlformats.org/officeDocument/2006/relationships/slide" Target="slides/slide170.xml"/><Relationship Id="rId172" Type="http://schemas.openxmlformats.org/officeDocument/2006/relationships/slide" Target="slides/slide169.xml"/><Relationship Id="rId171" Type="http://schemas.openxmlformats.org/officeDocument/2006/relationships/slide" Target="slides/slide168.xml"/><Relationship Id="rId170" Type="http://schemas.openxmlformats.org/officeDocument/2006/relationships/slide" Target="slides/slide167.xml"/><Relationship Id="rId17" Type="http://schemas.openxmlformats.org/officeDocument/2006/relationships/slide" Target="slides/slide14.xml"/><Relationship Id="rId169" Type="http://schemas.openxmlformats.org/officeDocument/2006/relationships/slide" Target="slides/slide166.xml"/><Relationship Id="rId168" Type="http://schemas.openxmlformats.org/officeDocument/2006/relationships/slide" Target="slides/slide165.xml"/><Relationship Id="rId167" Type="http://schemas.openxmlformats.org/officeDocument/2006/relationships/slide" Target="slides/slide164.xml"/><Relationship Id="rId166" Type="http://schemas.openxmlformats.org/officeDocument/2006/relationships/slide" Target="slides/slide163.xml"/><Relationship Id="rId165" Type="http://schemas.openxmlformats.org/officeDocument/2006/relationships/slide" Target="slides/slide162.xml"/><Relationship Id="rId164" Type="http://schemas.openxmlformats.org/officeDocument/2006/relationships/slide" Target="slides/slide161.xml"/><Relationship Id="rId163" Type="http://schemas.openxmlformats.org/officeDocument/2006/relationships/slide" Target="slides/slide160.xml"/><Relationship Id="rId162" Type="http://schemas.openxmlformats.org/officeDocument/2006/relationships/slide" Target="slides/slide159.xml"/><Relationship Id="rId161" Type="http://schemas.openxmlformats.org/officeDocument/2006/relationships/slide" Target="slides/slide158.xml"/><Relationship Id="rId160" Type="http://schemas.openxmlformats.org/officeDocument/2006/relationships/slide" Target="slides/slide157.xml"/><Relationship Id="rId16" Type="http://schemas.openxmlformats.org/officeDocument/2006/relationships/slide" Target="slides/slide13.xml"/><Relationship Id="rId159" Type="http://schemas.openxmlformats.org/officeDocument/2006/relationships/slide" Target="slides/slide156.xml"/><Relationship Id="rId158" Type="http://schemas.openxmlformats.org/officeDocument/2006/relationships/slide" Target="slides/slide155.xml"/><Relationship Id="rId157" Type="http://schemas.openxmlformats.org/officeDocument/2006/relationships/slide" Target="slides/slide154.xml"/><Relationship Id="rId156" Type="http://schemas.openxmlformats.org/officeDocument/2006/relationships/slide" Target="slides/slide153.xml"/><Relationship Id="rId155" Type="http://schemas.openxmlformats.org/officeDocument/2006/relationships/slide" Target="slides/slide152.xml"/><Relationship Id="rId154" Type="http://schemas.openxmlformats.org/officeDocument/2006/relationships/slide" Target="slides/slide151.xml"/><Relationship Id="rId153" Type="http://schemas.openxmlformats.org/officeDocument/2006/relationships/slide" Target="slides/slide150.xml"/><Relationship Id="rId152" Type="http://schemas.openxmlformats.org/officeDocument/2006/relationships/slide" Target="slides/slide149.xml"/><Relationship Id="rId151" Type="http://schemas.openxmlformats.org/officeDocument/2006/relationships/slide" Target="slides/slide148.xml"/><Relationship Id="rId150" Type="http://schemas.openxmlformats.org/officeDocument/2006/relationships/slide" Target="slides/slide147.xml"/><Relationship Id="rId15" Type="http://schemas.openxmlformats.org/officeDocument/2006/relationships/slide" Target="slides/slide12.xml"/><Relationship Id="rId149" Type="http://schemas.openxmlformats.org/officeDocument/2006/relationships/slide" Target="slides/slide146.xml"/><Relationship Id="rId148" Type="http://schemas.openxmlformats.org/officeDocument/2006/relationships/slide" Target="slides/slide145.xml"/><Relationship Id="rId147" Type="http://schemas.openxmlformats.org/officeDocument/2006/relationships/slide" Target="slides/slide144.xml"/><Relationship Id="rId146" Type="http://schemas.openxmlformats.org/officeDocument/2006/relationships/slide" Target="slides/slide143.xml"/><Relationship Id="rId145" Type="http://schemas.openxmlformats.org/officeDocument/2006/relationships/slide" Target="slides/slide142.xml"/><Relationship Id="rId144" Type="http://schemas.openxmlformats.org/officeDocument/2006/relationships/slide" Target="slides/slide141.xml"/><Relationship Id="rId143" Type="http://schemas.openxmlformats.org/officeDocument/2006/relationships/slide" Target="slides/slide140.xml"/><Relationship Id="rId142" Type="http://schemas.openxmlformats.org/officeDocument/2006/relationships/slide" Target="slides/slide139.xml"/><Relationship Id="rId141" Type="http://schemas.openxmlformats.org/officeDocument/2006/relationships/slide" Target="slides/slide138.xml"/><Relationship Id="rId140" Type="http://schemas.openxmlformats.org/officeDocument/2006/relationships/slide" Target="slides/slide137.xml"/><Relationship Id="rId14" Type="http://schemas.openxmlformats.org/officeDocument/2006/relationships/slide" Target="slides/slide11.xml"/><Relationship Id="rId139" Type="http://schemas.openxmlformats.org/officeDocument/2006/relationships/slide" Target="slides/slide136.xml"/><Relationship Id="rId138" Type="http://schemas.openxmlformats.org/officeDocument/2006/relationships/slide" Target="slides/slide135.xml"/><Relationship Id="rId137" Type="http://schemas.openxmlformats.org/officeDocument/2006/relationships/slide" Target="slides/slide134.xml"/><Relationship Id="rId136" Type="http://schemas.openxmlformats.org/officeDocument/2006/relationships/slide" Target="slides/slide133.xml"/><Relationship Id="rId135" Type="http://schemas.openxmlformats.org/officeDocument/2006/relationships/slide" Target="slides/slide132.xml"/><Relationship Id="rId134" Type="http://schemas.openxmlformats.org/officeDocument/2006/relationships/slide" Target="slides/slide131.xml"/><Relationship Id="rId133" Type="http://schemas.openxmlformats.org/officeDocument/2006/relationships/slide" Target="slides/slide130.xml"/><Relationship Id="rId132" Type="http://schemas.openxmlformats.org/officeDocument/2006/relationships/slide" Target="slides/slide129.xml"/><Relationship Id="rId131" Type="http://schemas.openxmlformats.org/officeDocument/2006/relationships/slide" Target="slides/slide128.xml"/><Relationship Id="rId130" Type="http://schemas.openxmlformats.org/officeDocument/2006/relationships/slide" Target="slides/slide127.xml"/><Relationship Id="rId13" Type="http://schemas.openxmlformats.org/officeDocument/2006/relationships/slide" Target="slides/slide10.xml"/><Relationship Id="rId129" Type="http://schemas.openxmlformats.org/officeDocument/2006/relationships/slide" Target="slides/slide126.xml"/><Relationship Id="rId128" Type="http://schemas.openxmlformats.org/officeDocument/2006/relationships/slide" Target="slides/slide125.xml"/><Relationship Id="rId127" Type="http://schemas.openxmlformats.org/officeDocument/2006/relationships/slide" Target="slides/slide124.xml"/><Relationship Id="rId126" Type="http://schemas.openxmlformats.org/officeDocument/2006/relationships/slide" Target="slides/slide123.xml"/><Relationship Id="rId125" Type="http://schemas.openxmlformats.org/officeDocument/2006/relationships/slide" Target="slides/slide122.xml"/><Relationship Id="rId124" Type="http://schemas.openxmlformats.org/officeDocument/2006/relationships/slide" Target="slides/slide121.xml"/><Relationship Id="rId123" Type="http://schemas.openxmlformats.org/officeDocument/2006/relationships/slide" Target="slides/slide120.xml"/><Relationship Id="rId122" Type="http://schemas.openxmlformats.org/officeDocument/2006/relationships/slide" Target="slides/slide119.xml"/><Relationship Id="rId121" Type="http://schemas.openxmlformats.org/officeDocument/2006/relationships/slide" Target="slides/slide118.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D3FADA-8200-40E6-A3AB-A5982809E23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09316A8-7CD0-486B-B3AC-4DD1C174B20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0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0.xml"/></Relationships>
</file>

<file path=ppt/notesSlides/_rels/notesSlide10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1.xml"/></Relationships>
</file>

<file path=ppt/notesSlides/_rels/notesSlide10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2.xml"/></Relationships>
</file>

<file path=ppt/notesSlides/_rels/notesSlide10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_rels/notesSlide10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4.xml"/></Relationships>
</file>

<file path=ppt/notesSlides/_rels/notesSlide10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5.xml"/></Relationships>
</file>

<file path=ppt/notesSlides/_rels/notesSlide10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6.xml"/></Relationships>
</file>

<file path=ppt/notesSlides/_rels/notesSlide10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7.xml"/></Relationships>
</file>

<file path=ppt/notesSlides/_rels/notesSlide10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8.xml"/></Relationships>
</file>

<file path=ppt/notesSlides/_rels/notesSlide10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9.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0.xml"/></Relationships>
</file>

<file path=ppt/notesSlides/_rels/notesSlide1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1.xml"/></Relationships>
</file>

<file path=ppt/notesSlides/_rels/notesSlide1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2.xml"/></Relationships>
</file>

<file path=ppt/notesSlides/_rels/notesSlide1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1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4.xml"/></Relationships>
</file>

<file path=ppt/notesSlides/_rels/notesSlide1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1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6.xml"/></Relationships>
</file>

<file path=ppt/notesSlides/_rels/notesSlide1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_rels/notesSlide1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8.xml"/></Relationships>
</file>

<file path=ppt/notesSlides/_rels/notesSlide1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0.xml"/></Relationships>
</file>

<file path=ppt/notesSlides/_rels/notesSlide1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1.xml"/></Relationships>
</file>

<file path=ppt/notesSlides/_rels/notesSlide1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2.xml"/></Relationships>
</file>

<file path=ppt/notesSlides/_rels/notesSlide1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3.xml"/></Relationships>
</file>

<file path=ppt/notesSlides/_rels/notesSlide1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4.xml"/></Relationships>
</file>

<file path=ppt/notesSlides/_rels/notesSlide1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5.xml"/></Relationships>
</file>

<file path=ppt/notesSlides/_rels/notesSlide1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6.xml"/></Relationships>
</file>

<file path=ppt/notesSlides/_rels/notesSlide1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7.xml"/></Relationships>
</file>

<file path=ppt/notesSlides/_rels/notesSlide1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8.xml"/></Relationships>
</file>

<file path=ppt/notesSlides/_rels/notesSlide1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9.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0.xml"/></Relationships>
</file>

<file path=ppt/notesSlides/_rels/notesSlide1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1.xml"/></Relationships>
</file>

<file path=ppt/notesSlides/_rels/notesSlide1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2.xml"/></Relationships>
</file>

<file path=ppt/notesSlides/_rels/notesSlide1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3.xml"/></Relationships>
</file>

<file path=ppt/notesSlides/_rels/notesSlide1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4.xml"/></Relationships>
</file>

<file path=ppt/notesSlides/_rels/notesSlide1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5.xml"/></Relationships>
</file>

<file path=ppt/notesSlides/_rels/notesSlide1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6.xml"/></Relationships>
</file>

<file path=ppt/notesSlides/_rels/notesSlide1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7.xml"/></Relationships>
</file>

<file path=ppt/notesSlides/_rels/notesSlide1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8.xml"/></Relationships>
</file>

<file path=ppt/notesSlides/_rels/notesSlide1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9.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0.xml"/></Relationships>
</file>

<file path=ppt/notesSlides/_rels/notesSlide1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1.xml"/></Relationships>
</file>

<file path=ppt/notesSlides/_rels/notesSlide1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2.xml"/></Relationships>
</file>

<file path=ppt/notesSlides/_rels/notesSlide1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3.xml"/></Relationships>
</file>

<file path=ppt/notesSlides/_rels/notesSlide1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4.xml"/></Relationships>
</file>

<file path=ppt/notesSlides/_rels/notesSlide1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5.xml"/></Relationships>
</file>

<file path=ppt/notesSlides/_rels/notesSlide1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6.xml"/></Relationships>
</file>

<file path=ppt/notesSlides/_rels/notesSlide1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7.xml"/></Relationships>
</file>

<file path=ppt/notesSlides/_rels/notesSlide1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8.xml"/></Relationships>
</file>

<file path=ppt/notesSlides/_rels/notesSlide1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0.xml"/></Relationships>
</file>

<file path=ppt/notesSlides/_rels/notesSlide1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1.xml"/></Relationships>
</file>

<file path=ppt/notesSlides/_rels/notesSlide1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2.xml"/></Relationships>
</file>

<file path=ppt/notesSlides/_rels/notesSlide1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3.xml"/></Relationships>
</file>

<file path=ppt/notesSlides/_rels/notesSlide1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4.xml"/></Relationships>
</file>

<file path=ppt/notesSlides/_rels/notesSlide1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5.xml"/></Relationships>
</file>

<file path=ppt/notesSlides/_rels/notesSlide1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6.xml"/></Relationships>
</file>

<file path=ppt/notesSlides/_rels/notesSlide1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7.xml"/></Relationships>
</file>

<file path=ppt/notesSlides/_rels/notesSlide1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8.xml"/></Relationships>
</file>

<file path=ppt/notesSlides/_rels/notesSlide1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9.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0.xml"/></Relationships>
</file>

<file path=ppt/notesSlides/_rels/notesSlide1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1.xml"/></Relationships>
</file>

<file path=ppt/notesSlides/_rels/notesSlide1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2.xml"/></Relationships>
</file>

<file path=ppt/notesSlides/_rels/notesSlide1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3.xml"/></Relationships>
</file>

<file path=ppt/notesSlides/_rels/notesSlide1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4.xml"/></Relationships>
</file>

<file path=ppt/notesSlides/_rels/notesSlide1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5.xml"/></Relationships>
</file>

<file path=ppt/notesSlides/_rels/notesSlide1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6.xml"/></Relationships>
</file>

<file path=ppt/notesSlides/_rels/notesSlide1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7.xml"/></Relationships>
</file>

<file path=ppt/notesSlides/_rels/notesSlide1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8.xml"/></Relationships>
</file>

<file path=ppt/notesSlides/_rels/notesSlide1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2.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6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6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6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6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6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6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7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7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7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7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7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7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7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7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7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0.xml"/></Relationships>
</file>

<file path=ppt/notesSlides/_rels/notesSlide8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1.xml"/></Relationships>
</file>

<file path=ppt/notesSlides/_rels/notesSlide8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2.xml"/></Relationships>
</file>

<file path=ppt/notesSlides/_rels/notesSlide8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8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4.xml"/></Relationships>
</file>

<file path=ppt/notesSlides/_rels/notesSlide8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5.xml"/></Relationships>
</file>

<file path=ppt/notesSlides/_rels/notesSlide8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6.xml"/></Relationships>
</file>

<file path=ppt/notesSlides/_rels/notesSlide8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7.xml"/></Relationships>
</file>

<file path=ppt/notesSlides/_rels/notesSlide8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8.xml"/></Relationships>
</file>

<file path=ppt/notesSlides/_rels/notesSlide8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0.xml"/></Relationships>
</file>

<file path=ppt/notesSlides/_rels/notesSlide9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1.xml"/></Relationships>
</file>

<file path=ppt/notesSlides/_rels/notesSlide9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2.xml"/></Relationships>
</file>

<file path=ppt/notesSlides/_rels/notesSlide9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3.xml"/></Relationships>
</file>

<file path=ppt/notesSlides/_rels/notesSlide9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4.xml"/></Relationships>
</file>

<file path=ppt/notesSlides/_rels/notesSlide9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9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6.xml"/></Relationships>
</file>

<file path=ppt/notesSlides/_rels/notesSlide9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7.xml"/></Relationships>
</file>

<file path=ppt/notesSlides/_rels/notesSlide9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8.xml"/></Relationships>
</file>

<file path=ppt/notesSlides/_rels/notesSlide9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642FC-928E-44E4-A2CA-8B537D4A8328}" type="slidenum">
              <a:rPr lang="zh-CN" altLang="en-US" smtClean="0"/>
            </a:fld>
            <a:endParaRPr lang="zh-CN" altLang="en-US"/>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642FC-928E-44E4-A2CA-8B537D4A8328}" type="slidenum">
              <a:rPr lang="zh-CN" altLang="en-US" smtClean="0"/>
            </a:fld>
            <a:endParaRPr lang="zh-CN" altLang="en-US"/>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642FC-928E-44E4-A2CA-8B537D4A8328}" type="slidenum">
              <a:rPr lang="zh-CN" altLang="en-US" smtClean="0"/>
            </a:fld>
            <a:endParaRPr lang="zh-CN" altLang="en-US"/>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642FC-928E-44E4-A2CA-8B537D4A8328}" type="slidenum">
              <a:rPr lang="zh-CN" altLang="en-US" smtClean="0"/>
            </a:fld>
            <a:endParaRPr lang="zh-CN" altLang="en-US"/>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642FC-928E-44E4-A2CA-8B537D4A832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fld>
            <a:endParaRPr lang="zh-CN" altLang="en-US"/>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8DA9C3E-6D87-4C29-8288-8701A99FA877}" type="slidenum">
              <a:rPr lang="zh-CN" altLang="en-US" smtClean="0"/>
            </a:fld>
            <a:endParaRPr lang="zh-CN" altLang="en-US"/>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BAFBD33-0E80-4B03-BDEC-5ABB56D86918}" type="slidenum">
              <a:rPr lang="zh-CN" altLang="en-US" smtClean="0"/>
            </a:fld>
            <a:endParaRPr lang="zh-CN" altLang="en-US"/>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642FC-928E-44E4-A2CA-8B537D4A8328}" type="slidenum">
              <a:rPr lang="zh-CN" altLang="en-US" smtClean="0"/>
            </a:fld>
            <a:endParaRPr lang="zh-CN" altLang="en-US"/>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642FC-928E-44E4-A2CA-8B537D4A8328}" type="slidenum">
              <a:rPr lang="zh-CN" altLang="en-US" smtClean="0"/>
            </a:fld>
            <a:endParaRPr lang="zh-CN" altLang="en-US"/>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642FC-928E-44E4-A2CA-8B537D4A832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fld>
            <a:endParaRPr lang="en-US" altLang="zh-CN"/>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642FC-928E-44E4-A2CA-8B537D4A8328}" type="slidenum">
              <a:rPr lang="zh-CN" altLang="en-US" smtClean="0"/>
            </a:fld>
            <a:endParaRPr lang="zh-CN" alt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642FC-928E-44E4-A2CA-8B537D4A8328}" type="slidenum">
              <a:rPr lang="zh-CN" altLang="en-US" smtClean="0"/>
            </a:fld>
            <a:endParaRPr lang="zh-CN" altLang="en-US"/>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A29F2BE-DE9F-4B8C-AB04-BD0998E5439B}" type="slidenum">
              <a:rPr lang="zh-CN" altLang="en-US" smtClean="0"/>
            </a:fld>
            <a:endParaRPr lang="zh-CN" alt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E21FD59-C920-460C-B1C9-0346C59420B0}" type="slidenum">
              <a:rPr lang="zh-CN" altLang="en-US" smtClean="0"/>
            </a:fld>
            <a:endParaRPr lang="zh-CN" altLang="en-US"/>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3642FC-928E-44E4-A2CA-8B537D4A8328}" type="slidenum">
              <a:rPr lang="zh-CN" altLang="en-US" smtClean="0"/>
            </a:fld>
            <a:endParaRPr lang="zh-CN" altLang="en-US"/>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9316A8-7CD0-486B-B3AC-4DD1C174B20A}" type="slidenum">
              <a:rPr lang="zh-CN" altLang="en-US" smtClean="0"/>
            </a:fld>
            <a:endParaRPr lang="zh-CN" alt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66ED419-5B3F-423C-8358-46E41EBE13C9}" type="slidenum">
              <a:rPr lang="zh-CN" altLang="en-US" smtClean="0"/>
            </a:fld>
            <a:endParaRPr lang="zh-CN" alt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8.png"/><Relationship Id="rId7" Type="http://schemas.microsoft.com/office/2007/relationships/media" Target="../media/media1.mp3"/><Relationship Id="rId6" Type="http://schemas.openxmlformats.org/officeDocument/2006/relationships/audio" Target="../media/media1.mp3"/><Relationship Id="rId5" Type="http://schemas.openxmlformats.org/officeDocument/2006/relationships/image" Target="../media/image7.jpeg"/><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0" Type="http://schemas.openxmlformats.org/officeDocument/2006/relationships/notesSlide" Target="../notesSlides/notesSlide1.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9" Type="http://schemas.openxmlformats.org/officeDocument/2006/relationships/notesSlide" Target="../notesSlides/notesSlide10.xml"/><Relationship Id="rId8" Type="http://schemas.openxmlformats.org/officeDocument/2006/relationships/slideLayout" Target="../slideLayouts/slideLayout2.xml"/><Relationship Id="rId7" Type="http://schemas.openxmlformats.org/officeDocument/2006/relationships/image" Target="../media/image21.jpeg"/><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3" Type="http://schemas.openxmlformats.org/officeDocument/2006/relationships/hyperlink" Target="https://baike.sogou.com/lemma/ShowInnerLink.htm?lemmaId=37003843&amp;ss_c=ssc.citiao.link" TargetMode="External"/><Relationship Id="rId2" Type="http://schemas.openxmlformats.org/officeDocument/2006/relationships/hyperlink" Target="https://baike.sogou.com/lemma/ShowInnerLink.htm?lemmaId=7969402&amp;ss_c=ssc.citiao.link" TargetMode="External"/><Relationship Id="rId1" Type="http://schemas.openxmlformats.org/officeDocument/2006/relationships/hyperlink" Target="https://baike.sogou.com/lemma/ShowInnerLink.htm?lemmaId=176826&amp;ss_c=ssc.citiao.link" TargetMode="External"/></Relationships>
</file>

<file path=ppt/slides/_rels/slide100.xml.rels><?xml version="1.0" encoding="UTF-8" standalone="yes"?>
<Relationships xmlns="http://schemas.openxmlformats.org/package/2006/relationships"><Relationship Id="rId5" Type="http://schemas.openxmlformats.org/officeDocument/2006/relationships/notesSlide" Target="../notesSlides/notesSlide100.xml"/><Relationship Id="rId4" Type="http://schemas.openxmlformats.org/officeDocument/2006/relationships/slideLayout" Target="../slideLayouts/slideLayout2.xml"/><Relationship Id="rId3" Type="http://schemas.openxmlformats.org/officeDocument/2006/relationships/image" Target="../media/image132.jpeg"/><Relationship Id="rId2" Type="http://schemas.openxmlformats.org/officeDocument/2006/relationships/image" Target="../media/image131.jpeg"/><Relationship Id="rId1" Type="http://schemas.openxmlformats.org/officeDocument/2006/relationships/image" Target="../media/image130.jpeg"/></Relationships>
</file>

<file path=ppt/slides/_rels/slide101.xml.rels><?xml version="1.0" encoding="UTF-8" standalone="yes"?>
<Relationships xmlns="http://schemas.openxmlformats.org/package/2006/relationships"><Relationship Id="rId8" Type="http://schemas.openxmlformats.org/officeDocument/2006/relationships/notesSlide" Target="../notesSlides/notesSlide101.xml"/><Relationship Id="rId7" Type="http://schemas.openxmlformats.org/officeDocument/2006/relationships/slideLayout" Target="../slideLayouts/slideLayout2.xml"/><Relationship Id="rId6" Type="http://schemas.openxmlformats.org/officeDocument/2006/relationships/image" Target="../media/image138.jpeg"/><Relationship Id="rId5" Type="http://schemas.openxmlformats.org/officeDocument/2006/relationships/image" Target="../media/image137.jpeg"/><Relationship Id="rId4" Type="http://schemas.openxmlformats.org/officeDocument/2006/relationships/image" Target="../media/image136.jpeg"/><Relationship Id="rId3" Type="http://schemas.openxmlformats.org/officeDocument/2006/relationships/image" Target="../media/image135.jpeg"/><Relationship Id="rId2" Type="http://schemas.openxmlformats.org/officeDocument/2006/relationships/image" Target="../media/image134.jpeg"/><Relationship Id="rId1" Type="http://schemas.openxmlformats.org/officeDocument/2006/relationships/image" Target="../media/image133.jpeg"/></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6" Type="http://schemas.openxmlformats.org/officeDocument/2006/relationships/notesSlide" Target="../notesSlides/notesSlide103.xml"/><Relationship Id="rId5" Type="http://schemas.openxmlformats.org/officeDocument/2006/relationships/slideLayout" Target="../slideLayouts/slideLayout2.xml"/><Relationship Id="rId4" Type="http://schemas.openxmlformats.org/officeDocument/2006/relationships/image" Target="../media/image142.jpeg"/><Relationship Id="rId3" Type="http://schemas.openxmlformats.org/officeDocument/2006/relationships/image" Target="../media/image141.jpeg"/><Relationship Id="rId2" Type="http://schemas.openxmlformats.org/officeDocument/2006/relationships/image" Target="../media/image140.jpeg"/><Relationship Id="rId1" Type="http://schemas.openxmlformats.org/officeDocument/2006/relationships/image" Target="../media/image139.jpeg"/></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5" Type="http://schemas.openxmlformats.org/officeDocument/2006/relationships/notesSlide" Target="../notesSlides/notesSlide105.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106.xml.rels><?xml version="1.0" encoding="UTF-8" standalone="yes"?>
<Relationships xmlns="http://schemas.openxmlformats.org/package/2006/relationships"><Relationship Id="rId4" Type="http://schemas.openxmlformats.org/officeDocument/2006/relationships/notesSlide" Target="../notesSlides/notesSlide106.xml"/><Relationship Id="rId3" Type="http://schemas.openxmlformats.org/officeDocument/2006/relationships/slideLayout" Target="../slideLayouts/slideLayout2.xml"/><Relationship Id="rId2" Type="http://schemas.openxmlformats.org/officeDocument/2006/relationships/image" Target="../media/image143.jpeg"/><Relationship Id="rId1" Type="http://schemas.openxmlformats.org/officeDocument/2006/relationships/tags" Target="../tags/tag8.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2.xml"/><Relationship Id="rId1" Type="http://schemas.openxmlformats.org/officeDocument/2006/relationships/image" Target="../media/image144.jpeg"/></Relationships>
</file>

<file path=ppt/slides/_rels/slide108.xml.rels><?xml version="1.0" encoding="UTF-8" standalone="yes"?>
<Relationships xmlns="http://schemas.openxmlformats.org/package/2006/relationships"><Relationship Id="rId5" Type="http://schemas.openxmlformats.org/officeDocument/2006/relationships/notesSlide" Target="../notesSlides/notesSlide108.xml"/><Relationship Id="rId4" Type="http://schemas.openxmlformats.org/officeDocument/2006/relationships/slideLayout" Target="../slideLayouts/slideLayout2.xml"/><Relationship Id="rId3" Type="http://schemas.openxmlformats.org/officeDocument/2006/relationships/image" Target="../media/image147.jpeg"/><Relationship Id="rId2" Type="http://schemas.openxmlformats.org/officeDocument/2006/relationships/image" Target="../media/image146.jpeg"/><Relationship Id="rId1" Type="http://schemas.openxmlformats.org/officeDocument/2006/relationships/image" Target="../media/image145.jpeg"/></Relationships>
</file>

<file path=ppt/slides/_rels/slide109.xml.rels><?xml version="1.0" encoding="UTF-8" standalone="yes"?>
<Relationships xmlns="http://schemas.openxmlformats.org/package/2006/relationships"><Relationship Id="rId6" Type="http://schemas.openxmlformats.org/officeDocument/2006/relationships/notesSlide" Target="../notesSlides/notesSlide109.xml"/><Relationship Id="rId5" Type="http://schemas.openxmlformats.org/officeDocument/2006/relationships/slideLayout" Target="../slideLayouts/slideLayout2.xml"/><Relationship Id="rId4" Type="http://schemas.openxmlformats.org/officeDocument/2006/relationships/image" Target="../media/image151.jpeg"/><Relationship Id="rId3" Type="http://schemas.openxmlformats.org/officeDocument/2006/relationships/image" Target="../media/image150.jpeg"/><Relationship Id="rId2" Type="http://schemas.openxmlformats.org/officeDocument/2006/relationships/image" Target="../media/image149.jpeg"/><Relationship Id="rId1" Type="http://schemas.openxmlformats.org/officeDocument/2006/relationships/image" Target="../media/image148.jpeg"/></Relationships>
</file>

<file path=ppt/slides/_rels/slide11.xml.rels><?xml version="1.0" encoding="UTF-8" standalone="yes"?>
<Relationships xmlns="http://schemas.openxmlformats.org/package/2006/relationships"><Relationship Id="rId9" Type="http://schemas.openxmlformats.org/officeDocument/2006/relationships/notesSlide" Target="../notesSlides/notesSlide11.xml"/><Relationship Id="rId8" Type="http://schemas.openxmlformats.org/officeDocument/2006/relationships/slideLayout" Target="../slideLayouts/slideLayout2.xml"/><Relationship Id="rId7" Type="http://schemas.openxmlformats.org/officeDocument/2006/relationships/image" Target="../media/image25.jpeg"/><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 Id="rId3" Type="http://schemas.openxmlformats.org/officeDocument/2006/relationships/hyperlink" Target="https://baike.sogou.com/lemma/ShowInnerLink.htm?lemmaId=37003843&amp;ss_c=ssc.citiao.link" TargetMode="External"/><Relationship Id="rId2" Type="http://schemas.openxmlformats.org/officeDocument/2006/relationships/hyperlink" Target="https://baike.sogou.com/lemma/ShowInnerLink.htm?lemmaId=7969402&amp;ss_c=ssc.citiao.link" TargetMode="External"/><Relationship Id="rId1" Type="http://schemas.openxmlformats.org/officeDocument/2006/relationships/hyperlink" Target="https://baike.sogou.com/lemma/ShowInnerLink.htm?lemmaId=176826&amp;ss_c=ssc.citiao.link" TargetMode="External"/></Relationships>
</file>

<file path=ppt/slides/_rels/slide110.xml.rels><?xml version="1.0" encoding="UTF-8" standalone="yes"?>
<Relationships xmlns="http://schemas.openxmlformats.org/package/2006/relationships"><Relationship Id="rId4" Type="http://schemas.openxmlformats.org/officeDocument/2006/relationships/notesSlide" Target="../notesSlides/notesSlide110.xml"/><Relationship Id="rId3" Type="http://schemas.openxmlformats.org/officeDocument/2006/relationships/slideLayout" Target="../slideLayouts/slideLayout2.xml"/><Relationship Id="rId2" Type="http://schemas.openxmlformats.org/officeDocument/2006/relationships/image" Target="../media/image153.jpeg"/><Relationship Id="rId1" Type="http://schemas.openxmlformats.org/officeDocument/2006/relationships/image" Target="../media/image152.jpeg"/></Relationships>
</file>

<file path=ppt/slides/_rels/slide111.xml.rels><?xml version="1.0" encoding="UTF-8" standalone="yes"?>
<Relationships xmlns="http://schemas.openxmlformats.org/package/2006/relationships"><Relationship Id="rId6" Type="http://schemas.openxmlformats.org/officeDocument/2006/relationships/notesSlide" Target="../notesSlides/notesSlide111.xml"/><Relationship Id="rId5" Type="http://schemas.openxmlformats.org/officeDocument/2006/relationships/slideLayout" Target="../slideLayouts/slideLayout2.xml"/><Relationship Id="rId4" Type="http://schemas.openxmlformats.org/officeDocument/2006/relationships/image" Target="../media/image157.jpeg"/><Relationship Id="rId3" Type="http://schemas.openxmlformats.org/officeDocument/2006/relationships/image" Target="../media/image156.jpeg"/><Relationship Id="rId2" Type="http://schemas.openxmlformats.org/officeDocument/2006/relationships/image" Target="../media/image155.jpeg"/><Relationship Id="rId1" Type="http://schemas.openxmlformats.org/officeDocument/2006/relationships/image" Target="../media/image154.jpeg"/></Relationships>
</file>

<file path=ppt/slides/_rels/slide112.xml.rels><?xml version="1.0" encoding="UTF-8" standalone="yes"?>
<Relationships xmlns="http://schemas.openxmlformats.org/package/2006/relationships"><Relationship Id="rId7" Type="http://schemas.openxmlformats.org/officeDocument/2006/relationships/notesSlide" Target="../notesSlides/notesSlide112.xml"/><Relationship Id="rId6" Type="http://schemas.openxmlformats.org/officeDocument/2006/relationships/slideLayout" Target="../slideLayouts/slideLayout2.xml"/><Relationship Id="rId5" Type="http://schemas.openxmlformats.org/officeDocument/2006/relationships/image" Target="../media/image162.jpeg"/><Relationship Id="rId4" Type="http://schemas.openxmlformats.org/officeDocument/2006/relationships/image" Target="../media/image161.jpeg"/><Relationship Id="rId3" Type="http://schemas.openxmlformats.org/officeDocument/2006/relationships/image" Target="../media/image160.jpeg"/><Relationship Id="rId2" Type="http://schemas.openxmlformats.org/officeDocument/2006/relationships/image" Target="../media/image159.jpeg"/><Relationship Id="rId1" Type="http://schemas.openxmlformats.org/officeDocument/2006/relationships/image" Target="../media/image158.jpeg"/></Relationships>
</file>

<file path=ppt/slides/_rels/slide113.xml.rels><?xml version="1.0" encoding="UTF-8" standalone="yes"?>
<Relationships xmlns="http://schemas.openxmlformats.org/package/2006/relationships"><Relationship Id="rId5" Type="http://schemas.openxmlformats.org/officeDocument/2006/relationships/notesSlide" Target="../notesSlides/notesSlide113.xml"/><Relationship Id="rId4" Type="http://schemas.openxmlformats.org/officeDocument/2006/relationships/slideLayout" Target="../slideLayouts/slideLayout2.xml"/><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image" Target="../media/image163.png"/></Relationships>
</file>

<file path=ppt/slides/_rels/slide114.xml.rels><?xml version="1.0" encoding="UTF-8" standalone="yes"?>
<Relationships xmlns="http://schemas.openxmlformats.org/package/2006/relationships"><Relationship Id="rId4" Type="http://schemas.openxmlformats.org/officeDocument/2006/relationships/notesSlide" Target="../notesSlides/notesSlide114.xml"/><Relationship Id="rId3" Type="http://schemas.openxmlformats.org/officeDocument/2006/relationships/slideLayout" Target="../slideLayouts/slideLayout2.xml"/><Relationship Id="rId2" Type="http://schemas.openxmlformats.org/officeDocument/2006/relationships/image" Target="../media/image167.jpeg"/><Relationship Id="rId1" Type="http://schemas.openxmlformats.org/officeDocument/2006/relationships/image" Target="../media/image166.jpeg"/></Relationships>
</file>

<file path=ppt/slides/_rels/slide115.xml.rels><?xml version="1.0" encoding="UTF-8" standalone="yes"?>
<Relationships xmlns="http://schemas.openxmlformats.org/package/2006/relationships"><Relationship Id="rId5" Type="http://schemas.openxmlformats.org/officeDocument/2006/relationships/notesSlide" Target="../notesSlides/notesSlide115.xml"/><Relationship Id="rId4" Type="http://schemas.openxmlformats.org/officeDocument/2006/relationships/slideLayout" Target="../slideLayouts/slideLayout2.xml"/><Relationship Id="rId3" Type="http://schemas.openxmlformats.org/officeDocument/2006/relationships/image" Target="../media/image170.jpeg"/><Relationship Id="rId2" Type="http://schemas.openxmlformats.org/officeDocument/2006/relationships/image" Target="../media/image169.jpeg"/><Relationship Id="rId1" Type="http://schemas.openxmlformats.org/officeDocument/2006/relationships/image" Target="../media/image168.jpeg"/></Relationships>
</file>

<file path=ppt/slides/_rels/slide116.xml.rels><?xml version="1.0" encoding="UTF-8" standalone="yes"?>
<Relationships xmlns="http://schemas.openxmlformats.org/package/2006/relationships"><Relationship Id="rId5" Type="http://schemas.openxmlformats.org/officeDocument/2006/relationships/notesSlide" Target="../notesSlides/notesSlide116.xml"/><Relationship Id="rId4" Type="http://schemas.openxmlformats.org/officeDocument/2006/relationships/slideLayout" Target="../slideLayouts/slideLayout2.xml"/><Relationship Id="rId3" Type="http://schemas.openxmlformats.org/officeDocument/2006/relationships/image" Target="../media/image173.jpeg"/><Relationship Id="rId2" Type="http://schemas.openxmlformats.org/officeDocument/2006/relationships/image" Target="../media/image172.png"/><Relationship Id="rId1" Type="http://schemas.openxmlformats.org/officeDocument/2006/relationships/image" Target="../media/image171.png"/></Relationships>
</file>

<file path=ppt/slides/_rels/slide117.xml.rels><?xml version="1.0" encoding="UTF-8" standalone="yes"?>
<Relationships xmlns="http://schemas.openxmlformats.org/package/2006/relationships"><Relationship Id="rId4" Type="http://schemas.openxmlformats.org/officeDocument/2006/relationships/notesSlide" Target="../notesSlides/notesSlide117.xml"/><Relationship Id="rId3" Type="http://schemas.openxmlformats.org/officeDocument/2006/relationships/slideLayout" Target="../slideLayouts/slideLayout2.xml"/><Relationship Id="rId2" Type="http://schemas.openxmlformats.org/officeDocument/2006/relationships/image" Target="../media/image175.png"/><Relationship Id="rId1" Type="http://schemas.openxmlformats.org/officeDocument/2006/relationships/image" Target="../media/image174.png"/></Relationships>
</file>

<file path=ppt/slides/_rels/slide118.xml.rels><?xml version="1.0" encoding="UTF-8" standalone="yes"?>
<Relationships xmlns="http://schemas.openxmlformats.org/package/2006/relationships"><Relationship Id="rId6" Type="http://schemas.openxmlformats.org/officeDocument/2006/relationships/notesSlide" Target="../notesSlides/notesSlide118.xml"/><Relationship Id="rId5" Type="http://schemas.openxmlformats.org/officeDocument/2006/relationships/slideLayout" Target="../slideLayouts/slideLayout2.xml"/><Relationship Id="rId4" Type="http://schemas.openxmlformats.org/officeDocument/2006/relationships/image" Target="../media/image179.jpeg"/><Relationship Id="rId3" Type="http://schemas.openxmlformats.org/officeDocument/2006/relationships/image" Target="../media/image178.jpeg"/><Relationship Id="rId2" Type="http://schemas.openxmlformats.org/officeDocument/2006/relationships/image" Target="../media/image177.jpeg"/><Relationship Id="rId1" Type="http://schemas.openxmlformats.org/officeDocument/2006/relationships/image" Target="../media/image176.jpeg"/></Relationships>
</file>

<file path=ppt/slides/_rels/slide119.xml.rels><?xml version="1.0" encoding="UTF-8" standalone="yes"?>
<Relationships xmlns="http://schemas.openxmlformats.org/package/2006/relationships"><Relationship Id="rId7" Type="http://schemas.openxmlformats.org/officeDocument/2006/relationships/notesSlide" Target="../notesSlides/notesSlide119.xml"/><Relationship Id="rId6" Type="http://schemas.openxmlformats.org/officeDocument/2006/relationships/slideLayout" Target="../slideLayouts/slideLayout2.xml"/><Relationship Id="rId5" Type="http://schemas.openxmlformats.org/officeDocument/2006/relationships/image" Target="../media/image182.jpeg"/><Relationship Id="rId4" Type="http://schemas.openxmlformats.org/officeDocument/2006/relationships/image" Target="../media/image181.png"/><Relationship Id="rId3" Type="http://schemas.openxmlformats.org/officeDocument/2006/relationships/tags" Target="../tags/tag10.xml"/><Relationship Id="rId2" Type="http://schemas.openxmlformats.org/officeDocument/2006/relationships/image" Target="../media/image180.png"/><Relationship Id="rId1" Type="http://schemas.openxmlformats.org/officeDocument/2006/relationships/tags" Target="../tags/tag9.xml"/></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120.xml.rels><?xml version="1.0" encoding="UTF-8" standalone="yes"?>
<Relationships xmlns="http://schemas.openxmlformats.org/package/2006/relationships"><Relationship Id="rId5" Type="http://schemas.openxmlformats.org/officeDocument/2006/relationships/notesSlide" Target="../notesSlides/notesSlide120.xml"/><Relationship Id="rId4" Type="http://schemas.openxmlformats.org/officeDocument/2006/relationships/slideLayout" Target="../slideLayouts/slideLayout2.xml"/><Relationship Id="rId3" Type="http://schemas.openxmlformats.org/officeDocument/2006/relationships/image" Target="../media/image185.jpeg"/><Relationship Id="rId2" Type="http://schemas.openxmlformats.org/officeDocument/2006/relationships/image" Target="../media/image184.jpeg"/><Relationship Id="rId1" Type="http://schemas.openxmlformats.org/officeDocument/2006/relationships/image" Target="../media/image183.jpeg"/></Relationships>
</file>

<file path=ppt/slides/_rels/slide121.xml.rels><?xml version="1.0" encoding="UTF-8" standalone="yes"?>
<Relationships xmlns="http://schemas.openxmlformats.org/package/2006/relationships"><Relationship Id="rId4" Type="http://schemas.openxmlformats.org/officeDocument/2006/relationships/notesSlide" Target="../notesSlides/notesSlide121.xml"/><Relationship Id="rId3" Type="http://schemas.openxmlformats.org/officeDocument/2006/relationships/slideLayout" Target="../slideLayouts/slideLayout2.xml"/><Relationship Id="rId2" Type="http://schemas.openxmlformats.org/officeDocument/2006/relationships/image" Target="../media/image187.jpeg"/><Relationship Id="rId1" Type="http://schemas.openxmlformats.org/officeDocument/2006/relationships/image" Target="../media/image186.jpeg"/></Relationships>
</file>

<file path=ppt/slides/_rels/slide122.xml.rels><?xml version="1.0" encoding="UTF-8" standalone="yes"?>
<Relationships xmlns="http://schemas.openxmlformats.org/package/2006/relationships"><Relationship Id="rId4" Type="http://schemas.openxmlformats.org/officeDocument/2006/relationships/notesSlide" Target="../notesSlides/notesSlide122.xml"/><Relationship Id="rId3" Type="http://schemas.openxmlformats.org/officeDocument/2006/relationships/slideLayout" Target="../slideLayouts/slideLayout2.xml"/><Relationship Id="rId2" Type="http://schemas.openxmlformats.org/officeDocument/2006/relationships/image" Target="../media/image189.png"/><Relationship Id="rId1" Type="http://schemas.openxmlformats.org/officeDocument/2006/relationships/image" Target="../media/image188.png"/></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2.xml"/><Relationship Id="rId1" Type="http://schemas.openxmlformats.org/officeDocument/2006/relationships/image" Target="../media/image190.png"/></Relationships>
</file>

<file path=ppt/slides/_rels/slide124.xml.rels><?xml version="1.0" encoding="UTF-8" standalone="yes"?>
<Relationships xmlns="http://schemas.openxmlformats.org/package/2006/relationships"><Relationship Id="rId4" Type="http://schemas.openxmlformats.org/officeDocument/2006/relationships/notesSlide" Target="../notesSlides/notesSlide124.xml"/><Relationship Id="rId3" Type="http://schemas.openxmlformats.org/officeDocument/2006/relationships/slideLayout" Target="../slideLayouts/slideLayout2.xml"/><Relationship Id="rId2" Type="http://schemas.openxmlformats.org/officeDocument/2006/relationships/image" Target="../media/image192.png"/><Relationship Id="rId1" Type="http://schemas.openxmlformats.org/officeDocument/2006/relationships/image" Target="../media/image191.png"/></Relationships>
</file>

<file path=ppt/slides/_rels/slide125.xml.rels><?xml version="1.0" encoding="UTF-8" standalone="yes"?>
<Relationships xmlns="http://schemas.openxmlformats.org/package/2006/relationships"><Relationship Id="rId4" Type="http://schemas.openxmlformats.org/officeDocument/2006/relationships/notesSlide" Target="../notesSlides/notesSlide125.xml"/><Relationship Id="rId3" Type="http://schemas.openxmlformats.org/officeDocument/2006/relationships/slideLayout" Target="../slideLayouts/slideLayout2.xml"/><Relationship Id="rId2" Type="http://schemas.openxmlformats.org/officeDocument/2006/relationships/image" Target="../media/image194.png"/><Relationship Id="rId1" Type="http://schemas.openxmlformats.org/officeDocument/2006/relationships/image" Target="../media/image193.png"/></Relationships>
</file>

<file path=ppt/slides/_rels/slide126.xml.rels><?xml version="1.0" encoding="UTF-8" standalone="yes"?>
<Relationships xmlns="http://schemas.openxmlformats.org/package/2006/relationships"><Relationship Id="rId4" Type="http://schemas.openxmlformats.org/officeDocument/2006/relationships/notesSlide" Target="../notesSlides/notesSlide126.xml"/><Relationship Id="rId3" Type="http://schemas.openxmlformats.org/officeDocument/2006/relationships/slideLayout" Target="../slideLayouts/slideLayout2.xml"/><Relationship Id="rId2" Type="http://schemas.openxmlformats.org/officeDocument/2006/relationships/image" Target="../media/image196.png"/><Relationship Id="rId1" Type="http://schemas.openxmlformats.org/officeDocument/2006/relationships/image" Target="../media/image195.png"/></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2.xml"/><Relationship Id="rId1" Type="http://schemas.openxmlformats.org/officeDocument/2006/relationships/image" Target="../media/image197.jpeg"/></Relationships>
</file>

<file path=ppt/slides/_rels/slide128.xml.rels><?xml version="1.0" encoding="UTF-8" standalone="yes"?>
<Relationships xmlns="http://schemas.openxmlformats.org/package/2006/relationships"><Relationship Id="rId4" Type="http://schemas.openxmlformats.org/officeDocument/2006/relationships/notesSlide" Target="../notesSlides/notesSlide128.xml"/><Relationship Id="rId3" Type="http://schemas.openxmlformats.org/officeDocument/2006/relationships/slideLayout" Target="../slideLayouts/slideLayout2.xml"/><Relationship Id="rId2" Type="http://schemas.openxmlformats.org/officeDocument/2006/relationships/image" Target="../media/image199.png"/><Relationship Id="rId1" Type="http://schemas.openxmlformats.org/officeDocument/2006/relationships/image" Target="../media/image198.png"/></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2.xml"/><Relationship Id="rId1" Type="http://schemas.openxmlformats.org/officeDocument/2006/relationships/image" Target="../media/image200.png"/></Relationships>
</file>

<file path=ppt/slides/_rels/slide13.xml.rels><?xml version="1.0" encoding="UTF-8" standalone="yes"?>
<Relationships xmlns="http://schemas.openxmlformats.org/package/2006/relationships"><Relationship Id="rId9" Type="http://schemas.openxmlformats.org/officeDocument/2006/relationships/notesSlide" Target="../notesSlides/notesSlide13.xml"/><Relationship Id="rId8" Type="http://schemas.openxmlformats.org/officeDocument/2006/relationships/slideLayout" Target="../slideLayouts/slideLayout2.xml"/><Relationship Id="rId7" Type="http://schemas.openxmlformats.org/officeDocument/2006/relationships/image" Target="../media/image32.jpeg"/><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image" Target="../media/image26.jpeg"/></Relationships>
</file>

<file path=ppt/slides/_rels/slide130.xml.rels><?xml version="1.0" encoding="UTF-8" standalone="yes"?>
<Relationships xmlns="http://schemas.openxmlformats.org/package/2006/relationships"><Relationship Id="rId7" Type="http://schemas.openxmlformats.org/officeDocument/2006/relationships/notesSlide" Target="../notesSlides/notesSlide130.xml"/><Relationship Id="rId6" Type="http://schemas.openxmlformats.org/officeDocument/2006/relationships/slideLayout" Target="../slideLayouts/slideLayout2.xml"/><Relationship Id="rId5" Type="http://schemas.openxmlformats.org/officeDocument/2006/relationships/image" Target="../media/image205.jpeg"/><Relationship Id="rId4" Type="http://schemas.openxmlformats.org/officeDocument/2006/relationships/image" Target="../media/image204.jpeg"/><Relationship Id="rId3" Type="http://schemas.openxmlformats.org/officeDocument/2006/relationships/image" Target="../media/image203.jpeg"/><Relationship Id="rId2" Type="http://schemas.openxmlformats.org/officeDocument/2006/relationships/image" Target="../media/image202.GIF"/><Relationship Id="rId1" Type="http://schemas.openxmlformats.org/officeDocument/2006/relationships/image" Target="../media/image201.jpeg"/></Relationships>
</file>

<file path=ppt/slides/_rels/slide131.xml.rels><?xml version="1.0" encoding="UTF-8" standalone="yes"?>
<Relationships xmlns="http://schemas.openxmlformats.org/package/2006/relationships"><Relationship Id="rId7" Type="http://schemas.openxmlformats.org/officeDocument/2006/relationships/notesSlide" Target="../notesSlides/notesSlide131.xml"/><Relationship Id="rId6" Type="http://schemas.openxmlformats.org/officeDocument/2006/relationships/slideLayout" Target="../slideLayouts/slideLayout2.xml"/><Relationship Id="rId5" Type="http://schemas.openxmlformats.org/officeDocument/2006/relationships/image" Target="../media/image210.jpeg"/><Relationship Id="rId4" Type="http://schemas.openxmlformats.org/officeDocument/2006/relationships/image" Target="../media/image209.png"/><Relationship Id="rId3" Type="http://schemas.openxmlformats.org/officeDocument/2006/relationships/image" Target="../media/image208.png"/><Relationship Id="rId2" Type="http://schemas.openxmlformats.org/officeDocument/2006/relationships/image" Target="../media/image207.png"/><Relationship Id="rId1" Type="http://schemas.openxmlformats.org/officeDocument/2006/relationships/image" Target="../media/image206.png"/></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2.xml"/><Relationship Id="rId1" Type="http://schemas.openxmlformats.org/officeDocument/2006/relationships/image" Target="../media/image211.jpeg"/></Relationships>
</file>

<file path=ppt/slides/_rels/slide133.xml.rels><?xml version="1.0" encoding="UTF-8" standalone="yes"?>
<Relationships xmlns="http://schemas.openxmlformats.org/package/2006/relationships"><Relationship Id="rId5" Type="http://schemas.openxmlformats.org/officeDocument/2006/relationships/notesSlide" Target="../notesSlides/notesSlide133.xml"/><Relationship Id="rId4" Type="http://schemas.openxmlformats.org/officeDocument/2006/relationships/slideLayout" Target="../slideLayouts/slideLayout2.xml"/><Relationship Id="rId3" Type="http://schemas.openxmlformats.org/officeDocument/2006/relationships/image" Target="../media/image214.png"/><Relationship Id="rId2" Type="http://schemas.openxmlformats.org/officeDocument/2006/relationships/image" Target="../media/image213.png"/><Relationship Id="rId1" Type="http://schemas.openxmlformats.org/officeDocument/2006/relationships/image" Target="../media/image212.png"/></Relationships>
</file>

<file path=ppt/slides/_rels/slide134.xml.rels><?xml version="1.0" encoding="UTF-8" standalone="yes"?>
<Relationships xmlns="http://schemas.openxmlformats.org/package/2006/relationships"><Relationship Id="rId5" Type="http://schemas.openxmlformats.org/officeDocument/2006/relationships/notesSlide" Target="../notesSlides/notesSlide134.xml"/><Relationship Id="rId4" Type="http://schemas.openxmlformats.org/officeDocument/2006/relationships/slideLayout" Target="../slideLayouts/slideLayout2.xml"/><Relationship Id="rId3" Type="http://schemas.openxmlformats.org/officeDocument/2006/relationships/image" Target="../media/image217.png"/><Relationship Id="rId2" Type="http://schemas.openxmlformats.org/officeDocument/2006/relationships/image" Target="../media/image216.png"/><Relationship Id="rId1" Type="http://schemas.openxmlformats.org/officeDocument/2006/relationships/image" Target="../media/image215.jpeg"/></Relationships>
</file>

<file path=ppt/slides/_rels/slide135.xml.rels><?xml version="1.0" encoding="UTF-8" standalone="yes"?>
<Relationships xmlns="http://schemas.openxmlformats.org/package/2006/relationships"><Relationship Id="rId6" Type="http://schemas.openxmlformats.org/officeDocument/2006/relationships/notesSlide" Target="../notesSlides/notesSlide135.xml"/><Relationship Id="rId5" Type="http://schemas.openxmlformats.org/officeDocument/2006/relationships/slideLayout" Target="../slideLayouts/slideLayout2.xml"/><Relationship Id="rId4" Type="http://schemas.openxmlformats.org/officeDocument/2006/relationships/image" Target="../media/image221.jpeg"/><Relationship Id="rId3" Type="http://schemas.openxmlformats.org/officeDocument/2006/relationships/image" Target="../media/image220.jpeg"/><Relationship Id="rId2" Type="http://schemas.openxmlformats.org/officeDocument/2006/relationships/image" Target="../media/image219.jpeg"/><Relationship Id="rId1" Type="http://schemas.openxmlformats.org/officeDocument/2006/relationships/image" Target="../media/image218.jpeg"/></Relationships>
</file>

<file path=ppt/slides/_rels/slide136.xml.rels><?xml version="1.0" encoding="UTF-8" standalone="yes"?>
<Relationships xmlns="http://schemas.openxmlformats.org/package/2006/relationships"><Relationship Id="rId4" Type="http://schemas.openxmlformats.org/officeDocument/2006/relationships/notesSlide" Target="../notesSlides/notesSlide136.xml"/><Relationship Id="rId3" Type="http://schemas.openxmlformats.org/officeDocument/2006/relationships/slideLayout" Target="../slideLayouts/slideLayout2.xml"/><Relationship Id="rId2" Type="http://schemas.openxmlformats.org/officeDocument/2006/relationships/image" Target="../media/image223.png"/><Relationship Id="rId1" Type="http://schemas.openxmlformats.org/officeDocument/2006/relationships/image" Target="../media/image222.png"/></Relationships>
</file>

<file path=ppt/slides/_rels/slide137.xml.rels><?xml version="1.0" encoding="UTF-8" standalone="yes"?>
<Relationships xmlns="http://schemas.openxmlformats.org/package/2006/relationships"><Relationship Id="rId4" Type="http://schemas.openxmlformats.org/officeDocument/2006/relationships/notesSlide" Target="../notesSlides/notesSlide137.xml"/><Relationship Id="rId3" Type="http://schemas.openxmlformats.org/officeDocument/2006/relationships/slideLayout" Target="../slideLayouts/slideLayout2.xml"/><Relationship Id="rId2" Type="http://schemas.openxmlformats.org/officeDocument/2006/relationships/image" Target="../media/image225.png"/><Relationship Id="rId1" Type="http://schemas.openxmlformats.org/officeDocument/2006/relationships/image" Target="../media/image224.png"/></Relationships>
</file>

<file path=ppt/slides/_rels/slide138.xml.rels><?xml version="1.0" encoding="UTF-8" standalone="yes"?>
<Relationships xmlns="http://schemas.openxmlformats.org/package/2006/relationships"><Relationship Id="rId4" Type="http://schemas.openxmlformats.org/officeDocument/2006/relationships/notesSlide" Target="../notesSlides/notesSlide138.xml"/><Relationship Id="rId3" Type="http://schemas.openxmlformats.org/officeDocument/2006/relationships/slideLayout" Target="../slideLayouts/slideLayout2.xml"/><Relationship Id="rId2" Type="http://schemas.openxmlformats.org/officeDocument/2006/relationships/image" Target="../media/image227.png"/><Relationship Id="rId1" Type="http://schemas.openxmlformats.org/officeDocument/2006/relationships/image" Target="../media/image226.png"/></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2.xml"/><Relationship Id="rId1" Type="http://schemas.openxmlformats.org/officeDocument/2006/relationships/image" Target="../media/image228.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140.xml.rels><?xml version="1.0" encoding="UTF-8" standalone="yes"?>
<Relationships xmlns="http://schemas.openxmlformats.org/package/2006/relationships"><Relationship Id="rId5" Type="http://schemas.openxmlformats.org/officeDocument/2006/relationships/notesSlide" Target="../notesSlides/notesSlide140.xml"/><Relationship Id="rId4" Type="http://schemas.openxmlformats.org/officeDocument/2006/relationships/slideLayout" Target="../slideLayouts/slideLayout2.xml"/><Relationship Id="rId3" Type="http://schemas.openxmlformats.org/officeDocument/2006/relationships/image" Target="../media/image231.jpeg"/><Relationship Id="rId2" Type="http://schemas.openxmlformats.org/officeDocument/2006/relationships/image" Target="../media/image230.png"/><Relationship Id="rId1" Type="http://schemas.openxmlformats.org/officeDocument/2006/relationships/image" Target="../media/image229.png"/></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2.xml"/><Relationship Id="rId1" Type="http://schemas.openxmlformats.org/officeDocument/2006/relationships/image" Target="../media/image232.jpeg"/></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2.xml"/><Relationship Id="rId1" Type="http://schemas.openxmlformats.org/officeDocument/2006/relationships/image" Target="../media/image233.png"/></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5" Type="http://schemas.openxmlformats.org/officeDocument/2006/relationships/notesSlide" Target="../notesSlides/notesSlide145.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2.xml"/><Relationship Id="rId1" Type="http://schemas.openxmlformats.org/officeDocument/2006/relationships/image" Target="../media/image234.jpeg"/></Relationships>
</file>

<file path=ppt/slides/_rels/slide147.xml.rels><?xml version="1.0" encoding="UTF-8" standalone="yes"?>
<Relationships xmlns="http://schemas.openxmlformats.org/package/2006/relationships"><Relationship Id="rId6" Type="http://schemas.openxmlformats.org/officeDocument/2006/relationships/notesSlide" Target="../notesSlides/notesSlide147.xml"/><Relationship Id="rId5" Type="http://schemas.openxmlformats.org/officeDocument/2006/relationships/slideLayout" Target="../slideLayouts/slideLayout2.xml"/><Relationship Id="rId4" Type="http://schemas.openxmlformats.org/officeDocument/2006/relationships/image" Target="../media/image237.jpeg"/><Relationship Id="rId3" Type="http://schemas.openxmlformats.org/officeDocument/2006/relationships/image" Target="../media/image236.jpeg"/><Relationship Id="rId2" Type="http://schemas.openxmlformats.org/officeDocument/2006/relationships/image" Target="../media/image235.jpeg"/><Relationship Id="rId1" Type="http://schemas.openxmlformats.org/officeDocument/2006/relationships/image" Target="../media/image7.jpeg"/></Relationships>
</file>

<file path=ppt/slides/_rels/slide148.xml.rels><?xml version="1.0" encoding="UTF-8" standalone="yes"?>
<Relationships xmlns="http://schemas.openxmlformats.org/package/2006/relationships"><Relationship Id="rId8" Type="http://schemas.openxmlformats.org/officeDocument/2006/relationships/notesSlide" Target="../notesSlides/notesSlide148.xml"/><Relationship Id="rId7" Type="http://schemas.openxmlformats.org/officeDocument/2006/relationships/slideLayout" Target="../slideLayouts/slideLayout2.xml"/><Relationship Id="rId6" Type="http://schemas.openxmlformats.org/officeDocument/2006/relationships/image" Target="../media/image240.jpeg"/><Relationship Id="rId5" Type="http://schemas.openxmlformats.org/officeDocument/2006/relationships/image" Target="../media/image239.jpeg"/><Relationship Id="rId4" Type="http://schemas.openxmlformats.org/officeDocument/2006/relationships/image" Target="../media/image238.jpeg"/><Relationship Id="rId3" Type="http://schemas.openxmlformats.org/officeDocument/2006/relationships/image" Target="../media/image32.jpeg"/><Relationship Id="rId2" Type="http://schemas.openxmlformats.org/officeDocument/2006/relationships/tags" Target="../tags/tag12.xml"/><Relationship Id="rId1" Type="http://schemas.openxmlformats.org/officeDocument/2006/relationships/tags" Target="../tags/tag11.xml"/></Relationships>
</file>

<file path=ppt/slides/_rels/slide149.xml.rels><?xml version="1.0" encoding="UTF-8" standalone="yes"?>
<Relationships xmlns="http://schemas.openxmlformats.org/package/2006/relationships"><Relationship Id="rId5" Type="http://schemas.openxmlformats.org/officeDocument/2006/relationships/notesSlide" Target="../notesSlides/notesSlide149.xml"/><Relationship Id="rId4" Type="http://schemas.openxmlformats.org/officeDocument/2006/relationships/slideLayout" Target="../slideLayouts/slideLayout2.xml"/><Relationship Id="rId3" Type="http://schemas.openxmlformats.org/officeDocument/2006/relationships/image" Target="../media/image135.jpeg"/><Relationship Id="rId2" Type="http://schemas.openxmlformats.org/officeDocument/2006/relationships/image" Target="../media/image134.jpeg"/><Relationship Id="rId1" Type="http://schemas.openxmlformats.org/officeDocument/2006/relationships/image" Target="../media/image133.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7" Type="http://schemas.openxmlformats.org/officeDocument/2006/relationships/notesSlide" Target="../notesSlides/notesSlide150.xml"/><Relationship Id="rId6" Type="http://schemas.openxmlformats.org/officeDocument/2006/relationships/slideLayout" Target="../slideLayouts/slideLayout2.xml"/><Relationship Id="rId5" Type="http://schemas.openxmlformats.org/officeDocument/2006/relationships/image" Target="../media/image3.jpeg"/><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2.xml"/><Relationship Id="rId1" Type="http://schemas.openxmlformats.org/officeDocument/2006/relationships/image" Target="../media/image240.jpeg"/></Relationships>
</file>

<file path=ppt/slides/_rels/slide152.xml.rels><?xml version="1.0" encoding="UTF-8" standalone="yes"?>
<Relationships xmlns="http://schemas.openxmlformats.org/package/2006/relationships"><Relationship Id="rId5" Type="http://schemas.openxmlformats.org/officeDocument/2006/relationships/notesSlide" Target="../notesSlides/notesSlide152.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2.xml"/><Relationship Id="rId1" Type="http://schemas.openxmlformats.org/officeDocument/2006/relationships/image" Target="../media/image241.jpeg"/></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2.xml"/><Relationship Id="rId1" Type="http://schemas.openxmlformats.org/officeDocument/2006/relationships/image" Target="../media/image242.jpeg"/></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2.xml"/><Relationship Id="rId1" Type="http://schemas.openxmlformats.org/officeDocument/2006/relationships/image" Target="../media/image243.jpeg"/></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2.xml"/><Relationship Id="rId1" Type="http://schemas.openxmlformats.org/officeDocument/2006/relationships/image" Target="../media/image244.jpeg"/></Relationships>
</file>

<file path=ppt/slides/_rels/slide158.xml.rels><?xml version="1.0" encoding="UTF-8" standalone="yes"?>
<Relationships xmlns="http://schemas.openxmlformats.org/package/2006/relationships"><Relationship Id="rId5" Type="http://schemas.openxmlformats.org/officeDocument/2006/relationships/notesSlide" Target="../notesSlides/notesSlide158.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159.xml.rels><?xml version="1.0" encoding="UTF-8" standalone="yes"?>
<Relationships xmlns="http://schemas.openxmlformats.org/package/2006/relationships"><Relationship Id="rId5" Type="http://schemas.openxmlformats.org/officeDocument/2006/relationships/notesSlide" Target="../notesSlides/notesSlide159.xml"/><Relationship Id="rId4" Type="http://schemas.openxmlformats.org/officeDocument/2006/relationships/slideLayout" Target="../slideLayouts/slideLayout1.xml"/><Relationship Id="rId3" Type="http://schemas.openxmlformats.org/officeDocument/2006/relationships/image" Target="../media/image245.jpeg"/><Relationship Id="rId2" Type="http://schemas.openxmlformats.org/officeDocument/2006/relationships/image" Target="../media/image47.jpeg"/><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160.xml.rels><?xml version="1.0" encoding="UTF-8" standalone="yes"?>
<Relationships xmlns="http://schemas.openxmlformats.org/package/2006/relationships"><Relationship Id="rId7" Type="http://schemas.openxmlformats.org/officeDocument/2006/relationships/notesSlide" Target="../notesSlides/notesSlide160.xml"/><Relationship Id="rId6" Type="http://schemas.openxmlformats.org/officeDocument/2006/relationships/slideLayout" Target="../slideLayouts/slideLayout2.xml"/><Relationship Id="rId5" Type="http://schemas.openxmlformats.org/officeDocument/2006/relationships/image" Target="../media/image46.jpeg"/><Relationship Id="rId4" Type="http://schemas.openxmlformats.org/officeDocument/2006/relationships/image" Target="../media/image246.jpeg"/><Relationship Id="rId3" Type="http://schemas.openxmlformats.org/officeDocument/2006/relationships/image" Target="../media/image26.jpeg"/><Relationship Id="rId2" Type="http://schemas.openxmlformats.org/officeDocument/2006/relationships/image" Target="../media/image4.jpeg"/><Relationship Id="rId1" Type="http://schemas.openxmlformats.org/officeDocument/2006/relationships/image" Target="../media/image245.jpeg"/></Relationships>
</file>

<file path=ppt/slides/_rels/slide161.xml.rels><?xml version="1.0" encoding="UTF-8" standalone="yes"?>
<Relationships xmlns="http://schemas.openxmlformats.org/package/2006/relationships"><Relationship Id="rId4" Type="http://schemas.openxmlformats.org/officeDocument/2006/relationships/notesSlide" Target="../notesSlides/notesSlide161.xml"/><Relationship Id="rId3" Type="http://schemas.openxmlformats.org/officeDocument/2006/relationships/slideLayout" Target="../slideLayouts/slideLayout2.xml"/><Relationship Id="rId2" Type="http://schemas.openxmlformats.org/officeDocument/2006/relationships/image" Target="../media/image247.jpeg"/><Relationship Id="rId1" Type="http://schemas.openxmlformats.org/officeDocument/2006/relationships/image" Target="../media/image46.jpeg"/></Relationships>
</file>

<file path=ppt/slides/_rels/slide162.xml.rels><?xml version="1.0" encoding="UTF-8" standalone="yes"?>
<Relationships xmlns="http://schemas.openxmlformats.org/package/2006/relationships"><Relationship Id="rId5" Type="http://schemas.openxmlformats.org/officeDocument/2006/relationships/notesSlide" Target="../notesSlides/notesSlide162.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163.xml.rels><?xml version="1.0" encoding="UTF-8" standalone="yes"?>
<Relationships xmlns="http://schemas.openxmlformats.org/package/2006/relationships"><Relationship Id="rId6" Type="http://schemas.openxmlformats.org/officeDocument/2006/relationships/notesSlide" Target="../notesSlides/notesSlide163.xml"/><Relationship Id="rId5" Type="http://schemas.openxmlformats.org/officeDocument/2006/relationships/slideLayout" Target="../slideLayouts/slideLayout2.xml"/><Relationship Id="rId4" Type="http://schemas.openxmlformats.org/officeDocument/2006/relationships/image" Target="../media/image32.jpeg"/><Relationship Id="rId3" Type="http://schemas.openxmlformats.org/officeDocument/2006/relationships/image" Target="../media/image45.jpeg"/><Relationship Id="rId2" Type="http://schemas.openxmlformats.org/officeDocument/2006/relationships/image" Target="../media/image30.jpeg"/><Relationship Id="rId1" Type="http://schemas.openxmlformats.org/officeDocument/2006/relationships/image" Target="../media/image44.jpeg"/></Relationships>
</file>

<file path=ppt/slides/_rels/slide164.xml.rels><?xml version="1.0" encoding="UTF-8" standalone="yes"?>
<Relationships xmlns="http://schemas.openxmlformats.org/package/2006/relationships"><Relationship Id="rId4" Type="http://schemas.openxmlformats.org/officeDocument/2006/relationships/notesSlide" Target="../notesSlides/notesSlide164.xml"/><Relationship Id="rId3" Type="http://schemas.openxmlformats.org/officeDocument/2006/relationships/slideLayout" Target="../slideLayouts/slideLayout2.xml"/><Relationship Id="rId2" Type="http://schemas.openxmlformats.org/officeDocument/2006/relationships/image" Target="../media/image235.jpeg"/><Relationship Id="rId1" Type="http://schemas.openxmlformats.org/officeDocument/2006/relationships/image" Target="../media/image245.jpeg"/></Relationships>
</file>

<file path=ppt/slides/_rels/slide165.xml.rels><?xml version="1.0" encoding="UTF-8" standalone="yes"?>
<Relationships xmlns="http://schemas.openxmlformats.org/package/2006/relationships"><Relationship Id="rId6" Type="http://schemas.openxmlformats.org/officeDocument/2006/relationships/notesSlide" Target="../notesSlides/notesSlide165.xml"/><Relationship Id="rId5" Type="http://schemas.openxmlformats.org/officeDocument/2006/relationships/slideLayout" Target="../slideLayouts/slideLayout2.xml"/><Relationship Id="rId4" Type="http://schemas.openxmlformats.org/officeDocument/2006/relationships/image" Target="../media/image5.jpeg"/><Relationship Id="rId3" Type="http://schemas.openxmlformats.org/officeDocument/2006/relationships/image" Target="../media/image46.jpeg"/><Relationship Id="rId2" Type="http://schemas.openxmlformats.org/officeDocument/2006/relationships/image" Target="../media/image47.jpeg"/><Relationship Id="rId1" Type="http://schemas.openxmlformats.org/officeDocument/2006/relationships/image" Target="../media/image9.jpeg"/></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2.xml"/><Relationship Id="rId1" Type="http://schemas.openxmlformats.org/officeDocument/2006/relationships/image" Target="../media/image47.jpeg"/></Relationships>
</file>

<file path=ppt/slides/_rels/slide167.xml.rels><?xml version="1.0" encoding="UTF-8" standalone="yes"?>
<Relationships xmlns="http://schemas.openxmlformats.org/package/2006/relationships"><Relationship Id="rId5" Type="http://schemas.openxmlformats.org/officeDocument/2006/relationships/notesSlide" Target="../notesSlides/notesSlide167.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168.xml.rels><?xml version="1.0" encoding="UTF-8" standalone="yes"?>
<Relationships xmlns="http://schemas.openxmlformats.org/package/2006/relationships"><Relationship Id="rId4" Type="http://schemas.openxmlformats.org/officeDocument/2006/relationships/notesSlide" Target="../notesSlides/notesSlide168.xml"/><Relationship Id="rId3" Type="http://schemas.openxmlformats.org/officeDocument/2006/relationships/slideLayout" Target="../slideLayouts/slideLayout2.xml"/><Relationship Id="rId2" Type="http://schemas.openxmlformats.org/officeDocument/2006/relationships/image" Target="../media/image248.jpeg"/><Relationship Id="rId1" Type="http://schemas.openxmlformats.org/officeDocument/2006/relationships/tags" Target="../tags/tag17.xml"/></Relationships>
</file>

<file path=ppt/slides/_rels/slide16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0.jpeg"/></Relationships>
</file>

<file path=ppt/slides/_rels/slide17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1.jpeg"/></Relationships>
</file>

<file path=ppt/slides/_rels/slide17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2.png"/></Relationships>
</file>

<file path=ppt/slides/_rels/slide17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53.jpeg"/></Relationships>
</file>

<file path=ppt/slides/_rels/slide17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5.jpeg"/><Relationship Id="rId1" Type="http://schemas.openxmlformats.org/officeDocument/2006/relationships/image" Target="../media/image254.jpeg"/></Relationships>
</file>

<file path=ppt/slides/_rels/slide17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7.jpeg"/><Relationship Id="rId1" Type="http://schemas.openxmlformats.org/officeDocument/2006/relationships/image" Target="../media/image256.jpeg"/></Relationships>
</file>

<file path=ppt/slides/_rels/slide17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59.jpeg"/><Relationship Id="rId1" Type="http://schemas.openxmlformats.org/officeDocument/2006/relationships/image" Target="../media/image258.jpeg"/></Relationships>
</file>

<file path=ppt/slides/_rels/slide17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1.jpeg"/><Relationship Id="rId1" Type="http://schemas.openxmlformats.org/officeDocument/2006/relationships/image" Target="../media/image260.jpeg"/></Relationships>
</file>

<file path=ppt/slides/_rels/slide178.xml.rels><?xml version="1.0" encoding="UTF-8" standalone="yes"?>
<Relationships xmlns="http://schemas.openxmlformats.org/package/2006/relationships"><Relationship Id="rId5" Type="http://schemas.openxmlformats.org/officeDocument/2006/relationships/notesSlide" Target="../notesSlides/notesSlide169.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17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2.jpe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18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63.jpeg"/></Relationships>
</file>

<file path=ppt/slides/_rels/slide18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65.png"/><Relationship Id="rId1" Type="http://schemas.openxmlformats.org/officeDocument/2006/relationships/image" Target="../media/image264.png"/></Relationships>
</file>

<file path=ppt/slides/_rels/slide182.xml.rels><?xml version="1.0" encoding="UTF-8" standalone="yes"?>
<Relationships xmlns="http://schemas.openxmlformats.org/package/2006/relationships"><Relationship Id="rId5" Type="http://schemas.openxmlformats.org/officeDocument/2006/relationships/notesSlide" Target="../notesSlides/notesSlide170.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9.xml"/><Relationship Id="rId5" Type="http://schemas.openxmlformats.org/officeDocument/2006/relationships/slideLayout" Target="../slideLayouts/slideLayout2.xml"/><Relationship Id="rId4" Type="http://schemas.openxmlformats.org/officeDocument/2006/relationships/image" Target="../media/image36.jpeg"/><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image" Target="../media/image33.jpe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tags" Target="../tags/tag2.xml"/><Relationship Id="rId5" Type="http://schemas.openxmlformats.org/officeDocument/2006/relationships/tags" Target="../tags/tag1.xml"/><Relationship Id="rId4" Type="http://schemas.openxmlformats.org/officeDocument/2006/relationships/image" Target="../media/image7.jpeg"/><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image" Target="../media/image9.jpeg"/></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2.xml"/><Relationship Id="rId7" Type="http://schemas.openxmlformats.org/officeDocument/2006/relationships/image" Target="../media/image43.jpeg"/><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image" Target="../media/image37.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2.xml"/><Relationship Id="rId4" Type="http://schemas.openxmlformats.org/officeDocument/2006/relationships/image" Target="../media/image32.jpeg"/><Relationship Id="rId3" Type="http://schemas.openxmlformats.org/officeDocument/2006/relationships/image" Target="../media/image45.jpeg"/><Relationship Id="rId2" Type="http://schemas.openxmlformats.org/officeDocument/2006/relationships/image" Target="../media/image30.jpeg"/><Relationship Id="rId1" Type="http://schemas.openxmlformats.org/officeDocument/2006/relationships/image" Target="../media/image44.jpe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28.xml.rels><?xml version="1.0" encoding="UTF-8" standalone="yes"?>
<Relationships xmlns="http://schemas.openxmlformats.org/package/2006/relationships"><Relationship Id="rId6" Type="http://schemas.openxmlformats.org/officeDocument/2006/relationships/notesSlide" Target="../notesSlides/notesSlide28.xml"/><Relationship Id="rId5" Type="http://schemas.openxmlformats.org/officeDocument/2006/relationships/slideLayout" Target="../slideLayouts/slideLayout2.xml"/><Relationship Id="rId4" Type="http://schemas.openxmlformats.org/officeDocument/2006/relationships/image" Target="../media/image5.jpeg"/><Relationship Id="rId3" Type="http://schemas.openxmlformats.org/officeDocument/2006/relationships/image" Target="../media/image9.jpeg"/><Relationship Id="rId2" Type="http://schemas.openxmlformats.org/officeDocument/2006/relationships/image" Target="../media/image47.jpeg"/><Relationship Id="rId1" Type="http://schemas.openxmlformats.org/officeDocument/2006/relationships/image" Target="../media/image46.jpeg"/></Relationships>
</file>

<file path=ppt/slides/_rels/slide29.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8.png"/><Relationship Id="rId7" Type="http://schemas.microsoft.com/office/2007/relationships/media" Target="../media/media1.mp3"/><Relationship Id="rId6" Type="http://schemas.openxmlformats.org/officeDocument/2006/relationships/audio" Target="../media/media1.mp3"/><Relationship Id="rId5" Type="http://schemas.openxmlformats.org/officeDocument/2006/relationships/image" Target="../media/image7.jpeg"/><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0" Type="http://schemas.openxmlformats.org/officeDocument/2006/relationships/notesSlide" Target="../notesSlides/notesSlide29.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1.xml"/><Relationship Id="rId4" Type="http://schemas.openxmlformats.org/officeDocument/2006/relationships/image" Target="../media/image7.jpeg"/><Relationship Id="rId3" Type="http://schemas.openxmlformats.org/officeDocument/2006/relationships/image" Target="../media/image4.jpeg"/><Relationship Id="rId2" Type="http://schemas.openxmlformats.org/officeDocument/2006/relationships/image" Target="../media/image5.jpeg"/><Relationship Id="rId1" Type="http://schemas.openxmlformats.org/officeDocument/2006/relationships/image" Target="../media/image9.jpeg"/></Relationships>
</file>

<file path=ppt/slides/_rels/slide30.xml.rels><?xml version="1.0" encoding="UTF-8" standalone="yes"?>
<Relationships xmlns="http://schemas.openxmlformats.org/package/2006/relationships"><Relationship Id="rId8" Type="http://schemas.openxmlformats.org/officeDocument/2006/relationships/notesSlide" Target="../notesSlides/notesSlide30.xml"/><Relationship Id="rId7" Type="http://schemas.openxmlformats.org/officeDocument/2006/relationships/slideLayout" Target="../slideLayouts/slideLayout1.xml"/><Relationship Id="rId6" Type="http://schemas.openxmlformats.org/officeDocument/2006/relationships/image" Target="../media/image7.jpeg"/><Relationship Id="rId5" Type="http://schemas.openxmlformats.org/officeDocument/2006/relationships/image" Target="../media/image4.jpeg"/><Relationship Id="rId4" Type="http://schemas.openxmlformats.org/officeDocument/2006/relationships/image" Target="../media/image5.jpeg"/><Relationship Id="rId3" Type="http://schemas.openxmlformats.org/officeDocument/2006/relationships/image" Target="../media/image9.jpeg"/><Relationship Id="rId2" Type="http://schemas.openxmlformats.org/officeDocument/2006/relationships/tags" Target="../tags/tag4.xml"/><Relationship Id="rId1" Type="http://schemas.openxmlformats.org/officeDocument/2006/relationships/tags" Target="../tags/tag3.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32.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2.xml"/><Relationship Id="rId2" Type="http://schemas.openxmlformats.org/officeDocument/2006/relationships/image" Target="../media/image48.png"/><Relationship Id="rId1" Type="http://schemas.openxmlformats.org/officeDocument/2006/relationships/tags" Target="../tags/tag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49.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50.jpeg"/></Relationships>
</file>

<file path=ppt/slides/_rels/slide35.xml.rels><?xml version="1.0" encoding="UTF-8" standalone="yes"?>
<Relationships xmlns="http://schemas.openxmlformats.org/package/2006/relationships"><Relationship Id="rId4" Type="http://schemas.openxmlformats.org/officeDocument/2006/relationships/notesSlide" Target="../notesSlides/notesSlide35.xml"/><Relationship Id="rId3" Type="http://schemas.openxmlformats.org/officeDocument/2006/relationships/slideLayout" Target="../slideLayouts/slideLayout2.xml"/><Relationship Id="rId2" Type="http://schemas.openxmlformats.org/officeDocument/2006/relationships/image" Target="../media/image52.png"/><Relationship Id="rId1" Type="http://schemas.openxmlformats.org/officeDocument/2006/relationships/image" Target="../media/image51.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xml"/><Relationship Id="rId2" Type="http://schemas.openxmlformats.org/officeDocument/2006/relationships/image" Target="../media/image54.png"/><Relationship Id="rId1" Type="http://schemas.openxmlformats.org/officeDocument/2006/relationships/image" Target="../media/image53.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image" Target="../media/image56.jpeg"/><Relationship Id="rId1" Type="http://schemas.openxmlformats.org/officeDocument/2006/relationships/image" Target="../media/image55.jpe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58.png"/><Relationship Id="rId1" Type="http://schemas.openxmlformats.org/officeDocument/2006/relationships/image" Target="../media/image57.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image" Target="../media/image60.png"/><Relationship Id="rId1" Type="http://schemas.openxmlformats.org/officeDocument/2006/relationships/image" Target="../media/image59.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image" Target="../media/image62.png"/><Relationship Id="rId1" Type="http://schemas.openxmlformats.org/officeDocument/2006/relationships/image" Target="../media/image61.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63.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image" Target="../media/image64.jpeg"/></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4.xml"/><Relationship Id="rId4" Type="http://schemas.openxmlformats.org/officeDocument/2006/relationships/slideLayout" Target="../slideLayouts/slideLayout2.xml"/><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image" Target="../media/image65.jpe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image" Target="../media/image68.pn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image" Target="../media/image69.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image" Target="../media/image70.jpeg"/></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2.xml"/><Relationship Id="rId1" Type="http://schemas.openxmlformats.org/officeDocument/2006/relationships/image" Target="../media/image71.jpeg"/></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2.xml"/><Relationship Id="rId1" Type="http://schemas.openxmlformats.org/officeDocument/2006/relationships/image" Target="../media/image72.jpeg"/></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image" Target="../media/image73.jpeg"/></Relationships>
</file>

<file path=ppt/slides/_rels/slide56.xml.rels><?xml version="1.0" encoding="UTF-8" standalone="yes"?>
<Relationships xmlns="http://schemas.openxmlformats.org/package/2006/relationships"><Relationship Id="rId4" Type="http://schemas.openxmlformats.org/officeDocument/2006/relationships/notesSlide" Target="../notesSlides/notesSlide56.xml"/><Relationship Id="rId3" Type="http://schemas.openxmlformats.org/officeDocument/2006/relationships/slideLayout" Target="../slideLayouts/slideLayout2.xml"/><Relationship Id="rId2" Type="http://schemas.openxmlformats.org/officeDocument/2006/relationships/image" Target="../media/image75.jpeg"/><Relationship Id="rId1" Type="http://schemas.openxmlformats.org/officeDocument/2006/relationships/image" Target="../media/image74.jpe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image" Target="../media/image76.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image" Target="../media/image77.jpeg"/></Relationships>
</file>

<file path=ppt/slides/_rels/slide59.xml.rels><?xml version="1.0" encoding="UTF-8" standalone="yes"?>
<Relationships xmlns="http://schemas.openxmlformats.org/package/2006/relationships"><Relationship Id="rId4" Type="http://schemas.openxmlformats.org/officeDocument/2006/relationships/notesSlide" Target="../notesSlides/notesSlide59.xml"/><Relationship Id="rId3" Type="http://schemas.openxmlformats.org/officeDocument/2006/relationships/slideLayout" Target="../slideLayouts/slideLayout2.xml"/><Relationship Id="rId2" Type="http://schemas.openxmlformats.org/officeDocument/2006/relationships/image" Target="../media/image79.jpeg"/><Relationship Id="rId1" Type="http://schemas.openxmlformats.org/officeDocument/2006/relationships/image" Target="../media/image78.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5" Type="http://schemas.openxmlformats.org/officeDocument/2006/relationships/notesSlide" Target="../notesSlides/notesSlide61.xml"/><Relationship Id="rId4" Type="http://schemas.openxmlformats.org/officeDocument/2006/relationships/slideLayout" Target="../slideLayouts/slideLayout2.xml"/><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image" Target="../media/image80.jpe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image" Target="../media/image83.jpeg"/></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2.xml"/><Relationship Id="rId1" Type="http://schemas.openxmlformats.org/officeDocument/2006/relationships/image" Target="../media/image84.jpeg"/></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2.xml"/><Relationship Id="rId1" Type="http://schemas.openxmlformats.org/officeDocument/2006/relationships/image" Target="../media/image85.jpeg"/></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2.xml"/><Relationship Id="rId1" Type="http://schemas.openxmlformats.org/officeDocument/2006/relationships/image" Target="../media/image86.jpe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2.xml"/><Relationship Id="rId1" Type="http://schemas.openxmlformats.org/officeDocument/2006/relationships/image" Target="../media/image87.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image" Target="../media/image88.jpe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image" Target="../media/image89.jpeg"/></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2.xml"/><Relationship Id="rId1" Type="http://schemas.openxmlformats.org/officeDocument/2006/relationships/image" Target="../media/image90.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image" Target="../media/image91.jpe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5" Type="http://schemas.openxmlformats.org/officeDocument/2006/relationships/notesSlide" Target="../notesSlides/notesSlide73.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2.xml"/><Relationship Id="rId1" Type="http://schemas.openxmlformats.org/officeDocument/2006/relationships/image" Target="../media/image92.jpeg"/></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2.xml"/><Relationship Id="rId1" Type="http://schemas.openxmlformats.org/officeDocument/2006/relationships/image" Target="../media/image93.jpe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2.xml"/><Relationship Id="rId1" Type="http://schemas.openxmlformats.org/officeDocument/2006/relationships/image" Target="../media/image94.jpe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2.xml"/><Relationship Id="rId1" Type="http://schemas.openxmlformats.org/officeDocument/2006/relationships/image" Target="../media/image95.jpeg"/></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9" Type="http://schemas.openxmlformats.org/officeDocument/2006/relationships/hyperlink" Target="https://baike.sogou.com/lemma/ShowInnerLink.htm?lemmaId=8293777&amp;ss_c=ssc.citiao.link" TargetMode="External"/><Relationship Id="rId8" Type="http://schemas.openxmlformats.org/officeDocument/2006/relationships/hyperlink" Target="https://baike.sogou.com/lemma/ShowInnerLink.htm?lemmaId=57277952&amp;ss_c=ssc.citiao.link" TargetMode="External"/><Relationship Id="rId7" Type="http://schemas.openxmlformats.org/officeDocument/2006/relationships/hyperlink" Target="https://baike.sogou.com/lemma/ShowInnerLink.htm?lemmaId=472623&amp;ss_c=ssc.citiao.link" TargetMode="External"/><Relationship Id="rId6" Type="http://schemas.openxmlformats.org/officeDocument/2006/relationships/hyperlink" Target="https://baike.sogou.com/lemma/ShowInnerLink.htm?lemmaId=68750958&amp;ss_c=ssc.citiao.link" TargetMode="External"/><Relationship Id="rId5" Type="http://schemas.openxmlformats.org/officeDocument/2006/relationships/hyperlink" Target="https://baike.sogou.com/lemma/ShowInnerLink.htm?lemmaId=63819728&amp;ss_c=ssc.citiao.link" TargetMode="Externa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image" Target="../media/image11.jpeg"/><Relationship Id="rId12" Type="http://schemas.openxmlformats.org/officeDocument/2006/relationships/notesSlide" Target="../notesSlides/notesSlide8.xml"/><Relationship Id="rId11" Type="http://schemas.openxmlformats.org/officeDocument/2006/relationships/slideLayout" Target="../slideLayouts/slideLayout2.xml"/><Relationship Id="rId10" Type="http://schemas.openxmlformats.org/officeDocument/2006/relationships/hyperlink" Target="https://baike.sogou.com/lemma/ShowInnerLink.htm?lemmaId=52471985&amp;ss_c=ssc.citiao.link" TargetMode="External"/><Relationship Id="rId1" Type="http://schemas.openxmlformats.org/officeDocument/2006/relationships/image" Target="../media/image10.png"/></Relationships>
</file>

<file path=ppt/slides/_rels/slide80.xml.rels><?xml version="1.0" encoding="UTF-8" standalone="yes"?>
<Relationships xmlns="http://schemas.openxmlformats.org/package/2006/relationships"><Relationship Id="rId5" Type="http://schemas.openxmlformats.org/officeDocument/2006/relationships/notesSlide" Target="../notesSlides/notesSlide80.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81.xml.rels><?xml version="1.0" encoding="UTF-8" standalone="yes"?>
<Relationships xmlns="http://schemas.openxmlformats.org/package/2006/relationships"><Relationship Id="rId7" Type="http://schemas.openxmlformats.org/officeDocument/2006/relationships/notesSlide" Target="../notesSlides/notesSlide81.xml"/><Relationship Id="rId6" Type="http://schemas.openxmlformats.org/officeDocument/2006/relationships/slideLayout" Target="../slideLayouts/slideLayout2.xml"/><Relationship Id="rId5" Type="http://schemas.openxmlformats.org/officeDocument/2006/relationships/image" Target="../media/image99.jpeg"/><Relationship Id="rId4" Type="http://schemas.openxmlformats.org/officeDocument/2006/relationships/image" Target="../media/image98.jpeg"/><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tags" Target="../tags/tag6.xml"/></Relationships>
</file>

<file path=ppt/slides/_rels/slide82.xml.rels><?xml version="1.0" encoding="UTF-8" standalone="yes"?>
<Relationships xmlns="http://schemas.openxmlformats.org/package/2006/relationships"><Relationship Id="rId8" Type="http://schemas.openxmlformats.org/officeDocument/2006/relationships/notesSlide" Target="../notesSlides/notesSlide82.xml"/><Relationship Id="rId7" Type="http://schemas.openxmlformats.org/officeDocument/2006/relationships/slideLayout" Target="../slideLayouts/slideLayout2.xml"/><Relationship Id="rId6" Type="http://schemas.openxmlformats.org/officeDocument/2006/relationships/image" Target="../media/image104.jpeg"/><Relationship Id="rId5" Type="http://schemas.openxmlformats.org/officeDocument/2006/relationships/image" Target="../media/image103.jpeg"/><Relationship Id="rId4" Type="http://schemas.openxmlformats.org/officeDocument/2006/relationships/image" Target="../media/image102.jpeg"/><Relationship Id="rId3" Type="http://schemas.openxmlformats.org/officeDocument/2006/relationships/image" Target="../media/image101.jpeg"/><Relationship Id="rId2" Type="http://schemas.openxmlformats.org/officeDocument/2006/relationships/image" Target="../media/image100.jpeg"/><Relationship Id="rId1" Type="http://schemas.openxmlformats.org/officeDocument/2006/relationships/tags" Target="../tags/tag7.xml"/></Relationships>
</file>

<file path=ppt/slides/_rels/slide83.xml.rels><?xml version="1.0" encoding="UTF-8" standalone="yes"?>
<Relationships xmlns="http://schemas.openxmlformats.org/package/2006/relationships"><Relationship Id="rId5" Type="http://schemas.openxmlformats.org/officeDocument/2006/relationships/notesSlide" Target="../notesSlides/notesSlide83.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5" Type="http://schemas.openxmlformats.org/officeDocument/2006/relationships/notesSlide" Target="../notesSlides/notesSlide85.xml"/><Relationship Id="rId4" Type="http://schemas.openxmlformats.org/officeDocument/2006/relationships/slideLayout" Target="../slideLayouts/slideLayout2.xml"/><Relationship Id="rId3" Type="http://schemas.openxmlformats.org/officeDocument/2006/relationships/image" Target="../media/image107.jpeg"/><Relationship Id="rId2" Type="http://schemas.openxmlformats.org/officeDocument/2006/relationships/image" Target="../media/image106.jpeg"/><Relationship Id="rId1" Type="http://schemas.openxmlformats.org/officeDocument/2006/relationships/image" Target="../media/image105.jpeg"/></Relationships>
</file>

<file path=ppt/slides/_rels/slide86.xml.rels><?xml version="1.0" encoding="UTF-8" standalone="yes"?>
<Relationships xmlns="http://schemas.openxmlformats.org/package/2006/relationships"><Relationship Id="rId5" Type="http://schemas.openxmlformats.org/officeDocument/2006/relationships/notesSlide" Target="../notesSlides/notesSlide86.xml"/><Relationship Id="rId4" Type="http://schemas.openxmlformats.org/officeDocument/2006/relationships/slideLayout" Target="../slideLayouts/slideLayout2.xml"/><Relationship Id="rId3" Type="http://schemas.openxmlformats.org/officeDocument/2006/relationships/image" Target="../media/image110.jpeg"/><Relationship Id="rId2" Type="http://schemas.openxmlformats.org/officeDocument/2006/relationships/image" Target="../media/image109.jpeg"/><Relationship Id="rId1" Type="http://schemas.openxmlformats.org/officeDocument/2006/relationships/image" Target="../media/image108.jpeg"/></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2.xml"/><Relationship Id="rId1" Type="http://schemas.openxmlformats.org/officeDocument/2006/relationships/image" Target="../media/image111.jpeg"/></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5" Type="http://schemas.openxmlformats.org/officeDocument/2006/relationships/notesSlide" Target="../notesSlides/notesSlide89.xml"/><Relationship Id="rId4" Type="http://schemas.openxmlformats.org/officeDocument/2006/relationships/slideLayout" Target="../slideLayouts/slideLayout2.xml"/><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image" Target="../media/image112.jpeg"/></Relationships>
</file>

<file path=ppt/slides/_rels/slide9.xml.rels><?xml version="1.0" encoding="UTF-8" standalone="yes"?>
<Relationships xmlns="http://schemas.openxmlformats.org/package/2006/relationships"><Relationship Id="rId9" Type="http://schemas.openxmlformats.org/officeDocument/2006/relationships/hyperlink" Target="https://baike.sogou.com/lemma/ShowInnerLink.htm?lemmaId=8293777&amp;ss_c=ssc.citiao.link" TargetMode="External"/><Relationship Id="rId8" Type="http://schemas.openxmlformats.org/officeDocument/2006/relationships/hyperlink" Target="https://baike.sogou.com/lemma/ShowInnerLink.htm?lemmaId=57277952&amp;ss_c=ssc.citiao.link" TargetMode="External"/><Relationship Id="rId7" Type="http://schemas.openxmlformats.org/officeDocument/2006/relationships/hyperlink" Target="https://baike.sogou.com/lemma/ShowInnerLink.htm?lemmaId=472623&amp;ss_c=ssc.citiao.link" TargetMode="External"/><Relationship Id="rId6" Type="http://schemas.openxmlformats.org/officeDocument/2006/relationships/hyperlink" Target="https://baike.sogou.com/lemma/ShowInnerLink.htm?lemmaId=68750958&amp;ss_c=ssc.citiao.link" TargetMode="External"/><Relationship Id="rId5" Type="http://schemas.openxmlformats.org/officeDocument/2006/relationships/hyperlink" Target="https://baike.sogou.com/lemma/ShowInnerLink.htm?lemmaId=63819728&amp;ss_c=ssc.citiao.link" TargetMode="Externa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image" Target="../media/image15.jpeg"/><Relationship Id="rId12" Type="http://schemas.openxmlformats.org/officeDocument/2006/relationships/notesSlide" Target="../notesSlides/notesSlide9.xml"/><Relationship Id="rId11" Type="http://schemas.openxmlformats.org/officeDocument/2006/relationships/slideLayout" Target="../slideLayouts/slideLayout2.xml"/><Relationship Id="rId10" Type="http://schemas.openxmlformats.org/officeDocument/2006/relationships/hyperlink" Target="https://baike.sogou.com/lemma/ShowInnerLink.htm?lemmaId=52471985&amp;ss_c=ssc.citiao.link" TargetMode="External"/><Relationship Id="rId1" Type="http://schemas.openxmlformats.org/officeDocument/2006/relationships/image" Target="../media/image14.jpeg"/></Relationships>
</file>

<file path=ppt/slides/_rels/slide90.xml.rels><?xml version="1.0" encoding="UTF-8" standalone="yes"?>
<Relationships xmlns="http://schemas.openxmlformats.org/package/2006/relationships"><Relationship Id="rId4" Type="http://schemas.openxmlformats.org/officeDocument/2006/relationships/notesSlide" Target="../notesSlides/notesSlide90.xml"/><Relationship Id="rId3" Type="http://schemas.openxmlformats.org/officeDocument/2006/relationships/slideLayout" Target="../slideLayouts/slideLayout2.xml"/><Relationship Id="rId2" Type="http://schemas.openxmlformats.org/officeDocument/2006/relationships/image" Target="../media/image116.jpeg"/><Relationship Id="rId1" Type="http://schemas.openxmlformats.org/officeDocument/2006/relationships/image" Target="../media/image115.jpe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5" Type="http://schemas.openxmlformats.org/officeDocument/2006/relationships/notesSlide" Target="../notesSlides/notesSlide92.xml"/><Relationship Id="rId4" Type="http://schemas.openxmlformats.org/officeDocument/2006/relationships/slideLayout" Target="../slideLayouts/slideLayout1.xml"/><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image" Target="../media/image6.jpe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2.xml"/><Relationship Id="rId1" Type="http://schemas.openxmlformats.org/officeDocument/2006/relationships/image" Target="../media/image117.jpeg"/></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6" Type="http://schemas.openxmlformats.org/officeDocument/2006/relationships/notesSlide" Target="../notesSlides/notesSlide95.xml"/><Relationship Id="rId5" Type="http://schemas.openxmlformats.org/officeDocument/2006/relationships/slideLayout" Target="../slideLayouts/slideLayout2.xml"/><Relationship Id="rId4" Type="http://schemas.openxmlformats.org/officeDocument/2006/relationships/image" Target="../media/image121.jpeg"/><Relationship Id="rId3" Type="http://schemas.openxmlformats.org/officeDocument/2006/relationships/image" Target="../media/image120.jpeg"/><Relationship Id="rId2" Type="http://schemas.openxmlformats.org/officeDocument/2006/relationships/image" Target="../media/image119.jpeg"/><Relationship Id="rId1" Type="http://schemas.openxmlformats.org/officeDocument/2006/relationships/image" Target="../media/image118.jpeg"/></Relationships>
</file>

<file path=ppt/slides/_rels/slide96.xml.rels><?xml version="1.0" encoding="UTF-8" standalone="yes"?>
<Relationships xmlns="http://schemas.openxmlformats.org/package/2006/relationships"><Relationship Id="rId6" Type="http://schemas.openxmlformats.org/officeDocument/2006/relationships/notesSlide" Target="../notesSlides/notesSlide96.xml"/><Relationship Id="rId5" Type="http://schemas.openxmlformats.org/officeDocument/2006/relationships/slideLayout" Target="../slideLayouts/slideLayout2.xml"/><Relationship Id="rId4" Type="http://schemas.openxmlformats.org/officeDocument/2006/relationships/image" Target="../media/image125.jpeg"/><Relationship Id="rId3" Type="http://schemas.openxmlformats.org/officeDocument/2006/relationships/image" Target="../media/image124.jpeg"/><Relationship Id="rId2" Type="http://schemas.openxmlformats.org/officeDocument/2006/relationships/image" Target="../media/image123.jpeg"/><Relationship Id="rId1" Type="http://schemas.openxmlformats.org/officeDocument/2006/relationships/image" Target="../media/image122.jpeg"/></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5" Type="http://schemas.openxmlformats.org/officeDocument/2006/relationships/notesSlide" Target="../notesSlides/notesSlide98.xml"/><Relationship Id="rId4" Type="http://schemas.openxmlformats.org/officeDocument/2006/relationships/slideLayout" Target="../slideLayouts/slideLayout2.xml"/><Relationship Id="rId3" Type="http://schemas.openxmlformats.org/officeDocument/2006/relationships/image" Target="../media/image128.jpeg"/><Relationship Id="rId2" Type="http://schemas.openxmlformats.org/officeDocument/2006/relationships/image" Target="../media/image127.jpeg"/><Relationship Id="rId1" Type="http://schemas.openxmlformats.org/officeDocument/2006/relationships/image" Target="../media/image126.jpe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2.xml"/><Relationship Id="rId1" Type="http://schemas.openxmlformats.org/officeDocument/2006/relationships/image" Target="../media/image12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187"/>
          <p:cNvSpPr txBox="1"/>
          <p:nvPr/>
        </p:nvSpPr>
        <p:spPr>
          <a:xfrm>
            <a:off x="268605" y="2755900"/>
            <a:ext cx="3563620" cy="551815"/>
          </a:xfrm>
          <a:prstGeom prst="rect">
            <a:avLst/>
          </a:prstGeom>
          <a:noFill/>
        </p:spPr>
        <p:txBody>
          <a:bodyPr wrap="square" lIns="91417" tIns="45708" rIns="91417" bIns="45708" rtlCol="0">
            <a:spAutoFit/>
          </a:bodyPr>
          <a:lstStyle/>
          <a:p>
            <a:pPr algn="dist"/>
            <a:r>
              <a:rPr lang="zh-CN" altLang="en-US" sz="3000" b="1" dirty="0">
                <a:solidFill>
                  <a:schemeClr val="tx1">
                    <a:lumMod val="50000"/>
                    <a:lumOff val="50000"/>
                  </a:schemeClr>
                </a:solidFill>
                <a:latin typeface="微软雅黑" panose="020B0503020204020204" pitchFamily="34" charset="-122"/>
                <a:ea typeface="微软雅黑" panose="020B0503020204020204" pitchFamily="34" charset="-122"/>
              </a:rPr>
              <a:t>家具</a:t>
            </a:r>
            <a:r>
              <a:rPr lang="zh-CN" altLang="en-US" sz="3000" b="1" dirty="0">
                <a:solidFill>
                  <a:schemeClr val="accent3"/>
                </a:solidFill>
                <a:latin typeface="微软雅黑" panose="020B0503020204020204" pitchFamily="34" charset="-122"/>
                <a:ea typeface="微软雅黑" panose="020B0503020204020204" pitchFamily="34" charset="-122"/>
              </a:rPr>
              <a:t>与</a:t>
            </a:r>
            <a:r>
              <a:rPr lang="zh-CN" altLang="en-US" sz="3000" b="1" dirty="0">
                <a:solidFill>
                  <a:schemeClr val="tx1">
                    <a:lumMod val="50000"/>
                    <a:lumOff val="50000"/>
                  </a:schemeClr>
                </a:solidFill>
                <a:latin typeface="微软雅黑" panose="020B0503020204020204" pitchFamily="34" charset="-122"/>
                <a:ea typeface="微软雅黑" panose="020B0503020204020204" pitchFamily="34" charset="-122"/>
              </a:rPr>
              <a:t>陈设设计</a:t>
            </a:r>
            <a:endParaRPr lang="zh-CN" altLang="en-US" sz="3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菱形 43"/>
          <p:cNvSpPr/>
          <p:nvPr/>
        </p:nvSpPr>
        <p:spPr>
          <a:xfrm>
            <a:off x="4774565" y="1003300"/>
            <a:ext cx="3055620" cy="305562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441415" y="1088609"/>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7240203" y="973958"/>
            <a:ext cx="1781810" cy="1781810"/>
          </a:xfrm>
          <a:prstGeom prst="diamond">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3832444" y="2571750"/>
            <a:ext cx="1781810" cy="1781810"/>
          </a:xfrm>
          <a:prstGeom prst="diamond">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菱形 47"/>
          <p:cNvSpPr/>
          <p:nvPr/>
        </p:nvSpPr>
        <p:spPr>
          <a:xfrm>
            <a:off x="6977796" y="2571750"/>
            <a:ext cx="1781810" cy="1781810"/>
          </a:xfrm>
          <a:prstGeom prst="diamond">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3421553" y="2369322"/>
            <a:ext cx="323652" cy="322542"/>
            <a:chOff x="3768359" y="1725446"/>
            <a:chExt cx="1930605" cy="1930605"/>
          </a:xfrm>
        </p:grpSpPr>
        <p:sp>
          <p:nvSpPr>
            <p:cNvPr id="51"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53" name="组合 52"/>
          <p:cNvGrpSpPr/>
          <p:nvPr/>
        </p:nvGrpSpPr>
        <p:grpSpPr>
          <a:xfrm>
            <a:off x="3104971" y="2225191"/>
            <a:ext cx="226473" cy="225696"/>
            <a:chOff x="3768359" y="1725446"/>
            <a:chExt cx="1930605" cy="1930605"/>
          </a:xfrm>
          <a:solidFill>
            <a:srgbClr val="EA5E66"/>
          </a:solidFill>
        </p:grpSpPr>
        <p:sp>
          <p:nvSpPr>
            <p:cNvPr id="54" name="Oval 5"/>
            <p:cNvSpPr>
              <a:spLocks noChangeArrowheads="1"/>
            </p:cNvSpPr>
            <p:nvPr/>
          </p:nvSpPr>
          <p:spPr bwMode="auto">
            <a:xfrm>
              <a:off x="3768359" y="1725446"/>
              <a:ext cx="1930605" cy="1930605"/>
            </a:xfrm>
            <a:prstGeom prst="ellipse">
              <a:avLst/>
            </a:prstGeom>
            <a:grp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Oval 5"/>
            <p:cNvSpPr>
              <a:spLocks noChangeArrowheads="1"/>
            </p:cNvSpPr>
            <p:nvPr/>
          </p:nvSpPr>
          <p:spPr bwMode="auto">
            <a:xfrm>
              <a:off x="3823758" y="1780845"/>
              <a:ext cx="1819806" cy="1819806"/>
            </a:xfrm>
            <a:prstGeom prst="ellipse">
              <a:avLst/>
            </a:prstGeom>
            <a:grp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58" name="组合 57"/>
          <p:cNvGrpSpPr/>
          <p:nvPr/>
        </p:nvGrpSpPr>
        <p:grpSpPr>
          <a:xfrm>
            <a:off x="2774309" y="2339647"/>
            <a:ext cx="162298" cy="161741"/>
            <a:chOff x="3768359" y="1725446"/>
            <a:chExt cx="1930605" cy="1930605"/>
          </a:xfrm>
        </p:grpSpPr>
        <p:sp>
          <p:nvSpPr>
            <p:cNvPr id="59"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sp>
        <p:nvSpPr>
          <p:cNvPr id="85" name="菱形 84"/>
          <p:cNvSpPr/>
          <p:nvPr/>
        </p:nvSpPr>
        <p:spPr>
          <a:xfrm>
            <a:off x="4954905" y="1016000"/>
            <a:ext cx="3055620" cy="3055620"/>
          </a:xfrm>
          <a:prstGeom prst="diamond">
            <a:avLst/>
          </a:prstGeom>
          <a:solidFill>
            <a:srgbClr val="EA6103">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菱形 85"/>
          <p:cNvSpPr/>
          <p:nvPr/>
        </p:nvSpPr>
        <p:spPr>
          <a:xfrm>
            <a:off x="3863975" y="1755140"/>
            <a:ext cx="1781810" cy="1781810"/>
          </a:xfrm>
          <a:prstGeom prst="diamond">
            <a:avLst/>
          </a:prstGeom>
          <a:solidFill>
            <a:srgbClr val="0099A9">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菱形 86"/>
          <p:cNvSpPr/>
          <p:nvPr/>
        </p:nvSpPr>
        <p:spPr>
          <a:xfrm>
            <a:off x="7011035" y="1755140"/>
            <a:ext cx="1781810" cy="1781810"/>
          </a:xfrm>
          <a:prstGeom prst="diamond">
            <a:avLst/>
          </a:prstGeom>
          <a:solidFill>
            <a:srgbClr val="E95D65">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a:off x="5125891" y="1674758"/>
            <a:ext cx="162298" cy="161741"/>
            <a:chOff x="3768359" y="1725446"/>
            <a:chExt cx="1930605" cy="1930605"/>
          </a:xfrm>
        </p:grpSpPr>
        <p:sp>
          <p:nvSpPr>
            <p:cNvPr id="91"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93" name="组合 92"/>
          <p:cNvGrpSpPr/>
          <p:nvPr/>
        </p:nvGrpSpPr>
        <p:grpSpPr>
          <a:xfrm>
            <a:off x="5863813" y="1113216"/>
            <a:ext cx="231589" cy="230795"/>
            <a:chOff x="3768359" y="1725446"/>
            <a:chExt cx="1930605" cy="1930605"/>
          </a:xfrm>
        </p:grpSpPr>
        <p:sp>
          <p:nvSpPr>
            <p:cNvPr id="9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96" name="组合 95"/>
          <p:cNvGrpSpPr/>
          <p:nvPr/>
        </p:nvGrpSpPr>
        <p:grpSpPr>
          <a:xfrm>
            <a:off x="7319780" y="1635781"/>
            <a:ext cx="202458" cy="201763"/>
            <a:chOff x="3768359" y="1725446"/>
            <a:chExt cx="1930605" cy="1930605"/>
          </a:xfrm>
        </p:grpSpPr>
        <p:sp>
          <p:nvSpPr>
            <p:cNvPr id="9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Oval 5"/>
            <p:cNvSpPr>
              <a:spLocks noChangeArrowheads="1"/>
            </p:cNvSpPr>
            <p:nvPr/>
          </p:nvSpPr>
          <p:spPr bwMode="auto">
            <a:xfrm>
              <a:off x="3823758" y="1780845"/>
              <a:ext cx="1819806" cy="1819806"/>
            </a:xfrm>
            <a:prstGeom prst="ellipse">
              <a:avLst/>
            </a:prstGeom>
            <a:solidFill>
              <a:srgbClr val="FFC000"/>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99" name="组合 98"/>
          <p:cNvGrpSpPr/>
          <p:nvPr/>
        </p:nvGrpSpPr>
        <p:grpSpPr>
          <a:xfrm>
            <a:off x="6940701" y="3621564"/>
            <a:ext cx="199861" cy="199176"/>
            <a:chOff x="3768359" y="1725446"/>
            <a:chExt cx="1930605" cy="1930605"/>
          </a:xfrm>
        </p:grpSpPr>
        <p:sp>
          <p:nvSpPr>
            <p:cNvPr id="100"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102" name="组合 101"/>
          <p:cNvGrpSpPr/>
          <p:nvPr/>
        </p:nvGrpSpPr>
        <p:grpSpPr>
          <a:xfrm>
            <a:off x="5445914" y="3531106"/>
            <a:ext cx="205610" cy="204905"/>
            <a:chOff x="3768359" y="1725446"/>
            <a:chExt cx="1930605" cy="1930605"/>
          </a:xfrm>
        </p:grpSpPr>
        <p:sp>
          <p:nvSpPr>
            <p:cNvPr id="10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105" name="组合 104"/>
          <p:cNvGrpSpPr/>
          <p:nvPr/>
        </p:nvGrpSpPr>
        <p:grpSpPr>
          <a:xfrm>
            <a:off x="8560879" y="3641897"/>
            <a:ext cx="178882" cy="178268"/>
            <a:chOff x="3768359" y="1725446"/>
            <a:chExt cx="1930605" cy="1930605"/>
          </a:xfrm>
        </p:grpSpPr>
        <p:sp>
          <p:nvSpPr>
            <p:cNvPr id="10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56" name="组合 55"/>
          <p:cNvGrpSpPr/>
          <p:nvPr/>
        </p:nvGrpSpPr>
        <p:grpSpPr>
          <a:xfrm>
            <a:off x="8111517" y="2771572"/>
            <a:ext cx="323652" cy="322542"/>
            <a:chOff x="3768359" y="1725446"/>
            <a:chExt cx="1930605" cy="1930605"/>
          </a:xfrm>
        </p:grpSpPr>
        <p:sp>
          <p:nvSpPr>
            <p:cNvPr id="5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63" name="组合 62"/>
          <p:cNvGrpSpPr/>
          <p:nvPr/>
        </p:nvGrpSpPr>
        <p:grpSpPr>
          <a:xfrm>
            <a:off x="8508488" y="2635314"/>
            <a:ext cx="226473" cy="225696"/>
            <a:chOff x="3768359" y="1725446"/>
            <a:chExt cx="1930605" cy="1930605"/>
          </a:xfrm>
        </p:grpSpPr>
        <p:sp>
          <p:nvSpPr>
            <p:cNvPr id="6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Oval 5"/>
            <p:cNvSpPr>
              <a:spLocks noChangeArrowheads="1"/>
            </p:cNvSpPr>
            <p:nvPr/>
          </p:nvSpPr>
          <p:spPr bwMode="auto">
            <a:xfrm>
              <a:off x="3823758" y="1780845"/>
              <a:ext cx="1819806" cy="1819806"/>
            </a:xfrm>
            <a:prstGeom prst="ellipse">
              <a:avLst/>
            </a:prstGeom>
            <a:solidFill>
              <a:srgbClr val="FDA93E"/>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66" name="组合 65"/>
          <p:cNvGrpSpPr/>
          <p:nvPr/>
        </p:nvGrpSpPr>
        <p:grpSpPr>
          <a:xfrm>
            <a:off x="8842588" y="2829757"/>
            <a:ext cx="162298" cy="161741"/>
            <a:chOff x="3768359" y="1725446"/>
            <a:chExt cx="1930605" cy="1930605"/>
          </a:xfrm>
        </p:grpSpPr>
        <p:sp>
          <p:nvSpPr>
            <p:cNvPr id="6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pic>
        <p:nvPicPr>
          <p:cNvPr id="2" name="欢快的背景音乐 享受着幸福的美好生活">
            <a:hlinkClick r:id="" action="ppaction://media"/>
          </p:cNvPr>
          <p:cNvPicPr>
            <a:picLocks noChangeAspect="1"/>
          </p:cNvPicPr>
          <p:nvPr>
            <a:audioFile r:link="rId6"/>
            <p:extLst>
              <p:ext uri="{DAA4B4D4-6D71-4841-9C94-3DE7FCFB9230}">
                <p14:media xmlns:p14="http://schemas.microsoft.com/office/powerpoint/2010/main" r:embed="rId7"/>
              </p:ext>
            </p:extLst>
          </p:nvPr>
        </p:nvPicPr>
        <p:blipFill>
          <a:blip r:embed="rId8"/>
          <a:stretch>
            <a:fillRect/>
          </a:stretch>
        </p:blipFill>
        <p:spPr>
          <a:xfrm>
            <a:off x="-181961" y="-1085412"/>
            <a:ext cx="609600" cy="609600"/>
          </a:xfrm>
          <a:prstGeom prst="rect">
            <a:avLst/>
          </a:prstGeom>
        </p:spPr>
      </p:pic>
      <p:sp>
        <p:nvSpPr>
          <p:cNvPr id="3" name="文本框 2"/>
          <p:cNvSpPr txBox="1"/>
          <p:nvPr/>
        </p:nvSpPr>
        <p:spPr>
          <a:xfrm>
            <a:off x="268605" y="3371215"/>
            <a:ext cx="3476625" cy="275590"/>
          </a:xfrm>
          <a:prstGeom prst="rect">
            <a:avLst/>
          </a:prstGeom>
          <a:noFill/>
        </p:spPr>
        <p:txBody>
          <a:bodyPr wrap="square" rtlCol="0">
            <a:spAutoFit/>
          </a:bodyPr>
          <a:lstStyle/>
          <a:p>
            <a:pPr algn="dist"/>
            <a:r>
              <a:rPr lang="en-US" altLang="zh-CN" sz="1200" b="1">
                <a:solidFill>
                  <a:srgbClr val="EA6103"/>
                </a:solidFill>
              </a:rPr>
              <a:t>FURNITURE AND FURNISHINGS DESIGN</a:t>
            </a:r>
            <a:endParaRPr lang="en-US" altLang="zh-CN" sz="1200" b="1">
              <a:solidFill>
                <a:srgbClr val="EA6103"/>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3" presetClass="entr" presetSubtype="32" fill="hold" grpId="0" nodeType="afterEffect">
                                  <p:stCondLst>
                                    <p:cond delay="0"/>
                                  </p:stCondLst>
                                  <p:childTnLst>
                                    <p:set>
                                      <p:cBhvr>
                                        <p:cTn id="9" dur="1" fill="hold">
                                          <p:stCondLst>
                                            <p:cond delay="0"/>
                                          </p:stCondLst>
                                        </p:cTn>
                                        <p:tgtEl>
                                          <p:spTgt spid="44"/>
                                        </p:tgtEl>
                                        <p:attrNameLst>
                                          <p:attrName>style.visibility</p:attrName>
                                        </p:attrNameLst>
                                      </p:cBhvr>
                                      <p:to>
                                        <p:strVal val="visible"/>
                                      </p:to>
                                    </p:set>
                                    <p:anim calcmode="lin" valueType="num">
                                      <p:cBhvr>
                                        <p:cTn id="10" dur="500" fill="hold"/>
                                        <p:tgtEl>
                                          <p:spTgt spid="44"/>
                                        </p:tgtEl>
                                        <p:attrNameLst>
                                          <p:attrName>ppt_w</p:attrName>
                                        </p:attrNameLst>
                                      </p:cBhvr>
                                      <p:tavLst>
                                        <p:tav tm="0">
                                          <p:val>
                                            <p:strVal val="4*#ppt_w"/>
                                          </p:val>
                                        </p:tav>
                                        <p:tav tm="100000">
                                          <p:val>
                                            <p:strVal val="#ppt_w"/>
                                          </p:val>
                                        </p:tav>
                                      </p:tavLst>
                                    </p:anim>
                                    <p:anim calcmode="lin" valueType="num">
                                      <p:cBhvr>
                                        <p:cTn id="11" dur="500" fill="hold"/>
                                        <p:tgtEl>
                                          <p:spTgt spid="44"/>
                                        </p:tgtEl>
                                        <p:attrNameLst>
                                          <p:attrName>ppt_h</p:attrName>
                                        </p:attrNameLst>
                                      </p:cBhvr>
                                      <p:tavLst>
                                        <p:tav tm="0">
                                          <p:val>
                                            <p:strVal val="4*#ppt_h"/>
                                          </p:val>
                                        </p:tav>
                                        <p:tav tm="100000">
                                          <p:val>
                                            <p:strVal val="#ppt_h"/>
                                          </p:val>
                                        </p:tav>
                                      </p:tavLst>
                                    </p:anim>
                                  </p:childTnLst>
                                </p:cTn>
                              </p:par>
                              <p:par>
                                <p:cTn id="12" presetID="23" presetClass="entr" presetSubtype="32"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p:cTn id="14" dur="500" fill="hold"/>
                                        <p:tgtEl>
                                          <p:spTgt spid="45"/>
                                        </p:tgtEl>
                                        <p:attrNameLst>
                                          <p:attrName>ppt_w</p:attrName>
                                        </p:attrNameLst>
                                      </p:cBhvr>
                                      <p:tavLst>
                                        <p:tav tm="0">
                                          <p:val>
                                            <p:strVal val="4*#ppt_w"/>
                                          </p:val>
                                        </p:tav>
                                        <p:tav tm="100000">
                                          <p:val>
                                            <p:strVal val="#ppt_w"/>
                                          </p:val>
                                        </p:tav>
                                      </p:tavLst>
                                    </p:anim>
                                    <p:anim calcmode="lin" valueType="num">
                                      <p:cBhvr>
                                        <p:cTn id="15" dur="500" fill="hold"/>
                                        <p:tgtEl>
                                          <p:spTgt spid="45"/>
                                        </p:tgtEl>
                                        <p:attrNameLst>
                                          <p:attrName>ppt_h</p:attrName>
                                        </p:attrNameLst>
                                      </p:cBhvr>
                                      <p:tavLst>
                                        <p:tav tm="0">
                                          <p:val>
                                            <p:strVal val="4*#ppt_h"/>
                                          </p:val>
                                        </p:tav>
                                        <p:tav tm="100000">
                                          <p:val>
                                            <p:strVal val="#ppt_h"/>
                                          </p:val>
                                        </p:tav>
                                      </p:tavLst>
                                    </p:anim>
                                  </p:childTnLst>
                                </p:cTn>
                              </p:par>
                              <p:par>
                                <p:cTn id="16" presetID="23" presetClass="entr" presetSubtype="32"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p:cTn id="18" dur="500" fill="hold"/>
                                        <p:tgtEl>
                                          <p:spTgt spid="46"/>
                                        </p:tgtEl>
                                        <p:attrNameLst>
                                          <p:attrName>ppt_w</p:attrName>
                                        </p:attrNameLst>
                                      </p:cBhvr>
                                      <p:tavLst>
                                        <p:tav tm="0">
                                          <p:val>
                                            <p:strVal val="4*#ppt_w"/>
                                          </p:val>
                                        </p:tav>
                                        <p:tav tm="100000">
                                          <p:val>
                                            <p:strVal val="#ppt_w"/>
                                          </p:val>
                                        </p:tav>
                                      </p:tavLst>
                                    </p:anim>
                                    <p:anim calcmode="lin" valueType="num">
                                      <p:cBhvr>
                                        <p:cTn id="19" dur="500" fill="hold"/>
                                        <p:tgtEl>
                                          <p:spTgt spid="46"/>
                                        </p:tgtEl>
                                        <p:attrNameLst>
                                          <p:attrName>ppt_h</p:attrName>
                                        </p:attrNameLst>
                                      </p:cBhvr>
                                      <p:tavLst>
                                        <p:tav tm="0">
                                          <p:val>
                                            <p:strVal val="4*#ppt_h"/>
                                          </p:val>
                                        </p:tav>
                                        <p:tav tm="100000">
                                          <p:val>
                                            <p:strVal val="#ppt_h"/>
                                          </p:val>
                                        </p:tav>
                                      </p:tavLst>
                                    </p:anim>
                                  </p:childTnLst>
                                </p:cTn>
                              </p:par>
                              <p:par>
                                <p:cTn id="20" presetID="23" presetClass="entr" presetSubtype="32"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p:cTn id="22" dur="500" fill="hold"/>
                                        <p:tgtEl>
                                          <p:spTgt spid="47"/>
                                        </p:tgtEl>
                                        <p:attrNameLst>
                                          <p:attrName>ppt_w</p:attrName>
                                        </p:attrNameLst>
                                      </p:cBhvr>
                                      <p:tavLst>
                                        <p:tav tm="0">
                                          <p:val>
                                            <p:strVal val="4*#ppt_w"/>
                                          </p:val>
                                        </p:tav>
                                        <p:tav tm="100000">
                                          <p:val>
                                            <p:strVal val="#ppt_w"/>
                                          </p:val>
                                        </p:tav>
                                      </p:tavLst>
                                    </p:anim>
                                    <p:anim calcmode="lin" valueType="num">
                                      <p:cBhvr>
                                        <p:cTn id="23" dur="500" fill="hold"/>
                                        <p:tgtEl>
                                          <p:spTgt spid="47"/>
                                        </p:tgtEl>
                                        <p:attrNameLst>
                                          <p:attrName>ppt_h</p:attrName>
                                        </p:attrNameLst>
                                      </p:cBhvr>
                                      <p:tavLst>
                                        <p:tav tm="0">
                                          <p:val>
                                            <p:strVal val="4*#ppt_h"/>
                                          </p:val>
                                        </p:tav>
                                        <p:tav tm="100000">
                                          <p:val>
                                            <p:strVal val="#ppt_h"/>
                                          </p:val>
                                        </p:tav>
                                      </p:tavLst>
                                    </p:anim>
                                  </p:childTnLst>
                                </p:cTn>
                              </p:par>
                              <p:par>
                                <p:cTn id="24" presetID="23" presetClass="entr" presetSubtype="32"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ppt_w</p:attrName>
                                        </p:attrNameLst>
                                      </p:cBhvr>
                                      <p:tavLst>
                                        <p:tav tm="0">
                                          <p:val>
                                            <p:strVal val="4*#ppt_w"/>
                                          </p:val>
                                        </p:tav>
                                        <p:tav tm="100000">
                                          <p:val>
                                            <p:strVal val="#ppt_w"/>
                                          </p:val>
                                        </p:tav>
                                      </p:tavLst>
                                    </p:anim>
                                    <p:anim calcmode="lin" valueType="num">
                                      <p:cBhvr>
                                        <p:cTn id="27" dur="500" fill="hold"/>
                                        <p:tgtEl>
                                          <p:spTgt spid="48"/>
                                        </p:tgtEl>
                                        <p:attrNameLst>
                                          <p:attrName>ppt_h</p:attrName>
                                        </p:attrNameLst>
                                      </p:cBhvr>
                                      <p:tavLst>
                                        <p:tav tm="0">
                                          <p:val>
                                            <p:strVal val="4*#ppt_h"/>
                                          </p:val>
                                        </p:tav>
                                        <p:tav tm="100000">
                                          <p:val>
                                            <p:strVal val="#ppt_h"/>
                                          </p:val>
                                        </p:tav>
                                      </p:tavLst>
                                    </p:anim>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fade">
                                      <p:cBhvr>
                                        <p:cTn id="31" dur="500"/>
                                        <p:tgtEl>
                                          <p:spTgt spid="85"/>
                                        </p:tgtEl>
                                      </p:cBhvr>
                                    </p:animEffect>
                                  </p:childTnLst>
                                </p:cTn>
                              </p:par>
                              <p:par>
                                <p:cTn id="32" presetID="10" presetClass="entr" presetSubtype="0" fill="hold" grpId="0" nodeType="withEffect">
                                  <p:stCondLst>
                                    <p:cond delay="60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500"/>
                                        <p:tgtEl>
                                          <p:spTgt spid="86"/>
                                        </p:tgtEl>
                                      </p:cBhvr>
                                    </p:animEffect>
                                  </p:childTnLst>
                                </p:cTn>
                              </p:par>
                              <p:par>
                                <p:cTn id="35" presetID="10" presetClass="entr" presetSubtype="0" fill="hold" grpId="0" nodeType="withEffect">
                                  <p:stCondLst>
                                    <p:cond delay="700"/>
                                  </p:stCondLst>
                                  <p:childTnLst>
                                    <p:set>
                                      <p:cBhvr>
                                        <p:cTn id="36" dur="1" fill="hold">
                                          <p:stCondLst>
                                            <p:cond delay="0"/>
                                          </p:stCondLst>
                                        </p:cTn>
                                        <p:tgtEl>
                                          <p:spTgt spid="87"/>
                                        </p:tgtEl>
                                        <p:attrNameLst>
                                          <p:attrName>style.visibility</p:attrName>
                                        </p:attrNameLst>
                                      </p:cBhvr>
                                      <p:to>
                                        <p:strVal val="visible"/>
                                      </p:to>
                                    </p:set>
                                    <p:animEffect transition="in" filter="fade">
                                      <p:cBhvr>
                                        <p:cTn id="37" dur="500"/>
                                        <p:tgtEl>
                                          <p:spTgt spid="87"/>
                                        </p:tgtEl>
                                      </p:cBhvr>
                                    </p:animEffect>
                                  </p:childTnLst>
                                </p:cTn>
                              </p:par>
                            </p:childTnLst>
                          </p:cTn>
                        </p:par>
                        <p:par>
                          <p:cTn id="38" fill="hold">
                            <p:stCondLst>
                              <p:cond delay="1000"/>
                            </p:stCondLst>
                            <p:childTnLst>
                              <p:par>
                                <p:cTn id="39" presetID="53" presetClass="entr" presetSubtype="16" fill="hold" nodeType="after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p:cTn id="41" dur="250" fill="hold"/>
                                        <p:tgtEl>
                                          <p:spTgt spid="50"/>
                                        </p:tgtEl>
                                        <p:attrNameLst>
                                          <p:attrName>ppt_w</p:attrName>
                                        </p:attrNameLst>
                                      </p:cBhvr>
                                      <p:tavLst>
                                        <p:tav tm="0">
                                          <p:val>
                                            <p:fltVal val="0"/>
                                          </p:val>
                                        </p:tav>
                                        <p:tav tm="100000">
                                          <p:val>
                                            <p:strVal val="#ppt_w"/>
                                          </p:val>
                                        </p:tav>
                                      </p:tavLst>
                                    </p:anim>
                                    <p:anim calcmode="lin" valueType="num">
                                      <p:cBhvr>
                                        <p:cTn id="42" dur="250" fill="hold"/>
                                        <p:tgtEl>
                                          <p:spTgt spid="50"/>
                                        </p:tgtEl>
                                        <p:attrNameLst>
                                          <p:attrName>ppt_h</p:attrName>
                                        </p:attrNameLst>
                                      </p:cBhvr>
                                      <p:tavLst>
                                        <p:tav tm="0">
                                          <p:val>
                                            <p:fltVal val="0"/>
                                          </p:val>
                                        </p:tav>
                                        <p:tav tm="100000">
                                          <p:val>
                                            <p:strVal val="#ppt_h"/>
                                          </p:val>
                                        </p:tav>
                                      </p:tavLst>
                                    </p:anim>
                                    <p:animEffect transition="in" filter="fade">
                                      <p:cBhvr>
                                        <p:cTn id="43" dur="250"/>
                                        <p:tgtEl>
                                          <p:spTgt spid="50"/>
                                        </p:tgtEl>
                                      </p:cBhvr>
                                    </p:animEffect>
                                  </p:childTnLst>
                                </p:cTn>
                              </p:par>
                            </p:childTnLst>
                          </p:cTn>
                        </p:par>
                        <p:par>
                          <p:cTn id="44" fill="hold">
                            <p:stCondLst>
                              <p:cond delay="1500"/>
                            </p:stCondLst>
                            <p:childTnLst>
                              <p:par>
                                <p:cTn id="45" presetID="53" presetClass="entr" presetSubtype="16"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250" fill="hold"/>
                                        <p:tgtEl>
                                          <p:spTgt spid="53"/>
                                        </p:tgtEl>
                                        <p:attrNameLst>
                                          <p:attrName>ppt_w</p:attrName>
                                        </p:attrNameLst>
                                      </p:cBhvr>
                                      <p:tavLst>
                                        <p:tav tm="0">
                                          <p:val>
                                            <p:fltVal val="0"/>
                                          </p:val>
                                        </p:tav>
                                        <p:tav tm="100000">
                                          <p:val>
                                            <p:strVal val="#ppt_w"/>
                                          </p:val>
                                        </p:tav>
                                      </p:tavLst>
                                    </p:anim>
                                    <p:anim calcmode="lin" valueType="num">
                                      <p:cBhvr>
                                        <p:cTn id="48" dur="250" fill="hold"/>
                                        <p:tgtEl>
                                          <p:spTgt spid="53"/>
                                        </p:tgtEl>
                                        <p:attrNameLst>
                                          <p:attrName>ppt_h</p:attrName>
                                        </p:attrNameLst>
                                      </p:cBhvr>
                                      <p:tavLst>
                                        <p:tav tm="0">
                                          <p:val>
                                            <p:fltVal val="0"/>
                                          </p:val>
                                        </p:tav>
                                        <p:tav tm="100000">
                                          <p:val>
                                            <p:strVal val="#ppt_h"/>
                                          </p:val>
                                        </p:tav>
                                      </p:tavLst>
                                    </p:anim>
                                    <p:animEffect transition="in" filter="fade">
                                      <p:cBhvr>
                                        <p:cTn id="49" dur="250"/>
                                        <p:tgtEl>
                                          <p:spTgt spid="53"/>
                                        </p:tgtEl>
                                      </p:cBhvr>
                                    </p:animEffect>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p:cTn id="53" dur="250" fill="hold"/>
                                        <p:tgtEl>
                                          <p:spTgt spid="58"/>
                                        </p:tgtEl>
                                        <p:attrNameLst>
                                          <p:attrName>ppt_w</p:attrName>
                                        </p:attrNameLst>
                                      </p:cBhvr>
                                      <p:tavLst>
                                        <p:tav tm="0">
                                          <p:val>
                                            <p:fltVal val="0"/>
                                          </p:val>
                                        </p:tav>
                                        <p:tav tm="100000">
                                          <p:val>
                                            <p:strVal val="#ppt_w"/>
                                          </p:val>
                                        </p:tav>
                                      </p:tavLst>
                                    </p:anim>
                                    <p:anim calcmode="lin" valueType="num">
                                      <p:cBhvr>
                                        <p:cTn id="54" dur="250" fill="hold"/>
                                        <p:tgtEl>
                                          <p:spTgt spid="58"/>
                                        </p:tgtEl>
                                        <p:attrNameLst>
                                          <p:attrName>ppt_h</p:attrName>
                                        </p:attrNameLst>
                                      </p:cBhvr>
                                      <p:tavLst>
                                        <p:tav tm="0">
                                          <p:val>
                                            <p:fltVal val="0"/>
                                          </p:val>
                                        </p:tav>
                                        <p:tav tm="100000">
                                          <p:val>
                                            <p:strVal val="#ppt_h"/>
                                          </p:val>
                                        </p:tav>
                                      </p:tavLst>
                                    </p:anim>
                                    <p:animEffect transition="in" filter="fade">
                                      <p:cBhvr>
                                        <p:cTn id="55" dur="250"/>
                                        <p:tgtEl>
                                          <p:spTgt spid="58"/>
                                        </p:tgtEl>
                                      </p:cBhvr>
                                    </p:animEffect>
                                  </p:childTnLst>
                                </p:cTn>
                              </p:par>
                            </p:childTnLst>
                          </p:cTn>
                        </p:par>
                        <p:par>
                          <p:cTn id="56" fill="hold">
                            <p:stCondLst>
                              <p:cond delay="2500"/>
                            </p:stCondLst>
                            <p:childTnLst>
                              <p:par>
                                <p:cTn id="57" presetID="53" presetClass="entr" presetSubtype="16"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 calcmode="lin" valueType="num">
                                      <p:cBhvr>
                                        <p:cTn id="59" dur="250" fill="hold"/>
                                        <p:tgtEl>
                                          <p:spTgt spid="56"/>
                                        </p:tgtEl>
                                        <p:attrNameLst>
                                          <p:attrName>ppt_w</p:attrName>
                                        </p:attrNameLst>
                                      </p:cBhvr>
                                      <p:tavLst>
                                        <p:tav tm="0">
                                          <p:val>
                                            <p:fltVal val="0"/>
                                          </p:val>
                                        </p:tav>
                                        <p:tav tm="100000">
                                          <p:val>
                                            <p:strVal val="#ppt_w"/>
                                          </p:val>
                                        </p:tav>
                                      </p:tavLst>
                                    </p:anim>
                                    <p:anim calcmode="lin" valueType="num">
                                      <p:cBhvr>
                                        <p:cTn id="60" dur="250" fill="hold"/>
                                        <p:tgtEl>
                                          <p:spTgt spid="56"/>
                                        </p:tgtEl>
                                        <p:attrNameLst>
                                          <p:attrName>ppt_h</p:attrName>
                                        </p:attrNameLst>
                                      </p:cBhvr>
                                      <p:tavLst>
                                        <p:tav tm="0">
                                          <p:val>
                                            <p:fltVal val="0"/>
                                          </p:val>
                                        </p:tav>
                                        <p:tav tm="100000">
                                          <p:val>
                                            <p:strVal val="#ppt_h"/>
                                          </p:val>
                                        </p:tav>
                                      </p:tavLst>
                                    </p:anim>
                                    <p:animEffect transition="in" filter="fade">
                                      <p:cBhvr>
                                        <p:cTn id="61" dur="250"/>
                                        <p:tgtEl>
                                          <p:spTgt spid="56"/>
                                        </p:tgtEl>
                                      </p:cBhvr>
                                    </p:animEffect>
                                  </p:childTnLst>
                                </p:cTn>
                              </p:par>
                            </p:childTnLst>
                          </p:cTn>
                        </p:par>
                        <p:par>
                          <p:cTn id="62" fill="hold">
                            <p:stCondLst>
                              <p:cond delay="3000"/>
                            </p:stCondLst>
                            <p:childTnLst>
                              <p:par>
                                <p:cTn id="63" presetID="53" presetClass="entr" presetSubtype="16"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p:cTn id="65" dur="250" fill="hold"/>
                                        <p:tgtEl>
                                          <p:spTgt spid="63"/>
                                        </p:tgtEl>
                                        <p:attrNameLst>
                                          <p:attrName>ppt_w</p:attrName>
                                        </p:attrNameLst>
                                      </p:cBhvr>
                                      <p:tavLst>
                                        <p:tav tm="0">
                                          <p:val>
                                            <p:fltVal val="0"/>
                                          </p:val>
                                        </p:tav>
                                        <p:tav tm="100000">
                                          <p:val>
                                            <p:strVal val="#ppt_w"/>
                                          </p:val>
                                        </p:tav>
                                      </p:tavLst>
                                    </p:anim>
                                    <p:anim calcmode="lin" valueType="num">
                                      <p:cBhvr>
                                        <p:cTn id="66" dur="250" fill="hold"/>
                                        <p:tgtEl>
                                          <p:spTgt spid="63"/>
                                        </p:tgtEl>
                                        <p:attrNameLst>
                                          <p:attrName>ppt_h</p:attrName>
                                        </p:attrNameLst>
                                      </p:cBhvr>
                                      <p:tavLst>
                                        <p:tav tm="0">
                                          <p:val>
                                            <p:fltVal val="0"/>
                                          </p:val>
                                        </p:tav>
                                        <p:tav tm="100000">
                                          <p:val>
                                            <p:strVal val="#ppt_h"/>
                                          </p:val>
                                        </p:tav>
                                      </p:tavLst>
                                    </p:anim>
                                    <p:animEffect transition="in" filter="fade">
                                      <p:cBhvr>
                                        <p:cTn id="67" dur="250"/>
                                        <p:tgtEl>
                                          <p:spTgt spid="63"/>
                                        </p:tgtEl>
                                      </p:cBhvr>
                                    </p:animEffect>
                                  </p:childTnLst>
                                </p:cTn>
                              </p:par>
                            </p:childTnLst>
                          </p:cTn>
                        </p:par>
                        <p:par>
                          <p:cTn id="68" fill="hold">
                            <p:stCondLst>
                              <p:cond delay="3500"/>
                            </p:stCondLst>
                            <p:childTnLst>
                              <p:par>
                                <p:cTn id="69" presetID="53" presetClass="entr" presetSubtype="16" fill="hold" nodeType="afterEffect">
                                  <p:stCondLst>
                                    <p:cond delay="0"/>
                                  </p:stCondLst>
                                  <p:childTnLst>
                                    <p:set>
                                      <p:cBhvr>
                                        <p:cTn id="70" dur="1" fill="hold">
                                          <p:stCondLst>
                                            <p:cond delay="0"/>
                                          </p:stCondLst>
                                        </p:cTn>
                                        <p:tgtEl>
                                          <p:spTgt spid="66"/>
                                        </p:tgtEl>
                                        <p:attrNameLst>
                                          <p:attrName>style.visibility</p:attrName>
                                        </p:attrNameLst>
                                      </p:cBhvr>
                                      <p:to>
                                        <p:strVal val="visible"/>
                                      </p:to>
                                    </p:set>
                                    <p:anim calcmode="lin" valueType="num">
                                      <p:cBhvr>
                                        <p:cTn id="71" dur="250" fill="hold"/>
                                        <p:tgtEl>
                                          <p:spTgt spid="66"/>
                                        </p:tgtEl>
                                        <p:attrNameLst>
                                          <p:attrName>ppt_w</p:attrName>
                                        </p:attrNameLst>
                                      </p:cBhvr>
                                      <p:tavLst>
                                        <p:tav tm="0">
                                          <p:val>
                                            <p:fltVal val="0"/>
                                          </p:val>
                                        </p:tav>
                                        <p:tav tm="100000">
                                          <p:val>
                                            <p:strVal val="#ppt_w"/>
                                          </p:val>
                                        </p:tav>
                                      </p:tavLst>
                                    </p:anim>
                                    <p:anim calcmode="lin" valueType="num">
                                      <p:cBhvr>
                                        <p:cTn id="72" dur="250" fill="hold"/>
                                        <p:tgtEl>
                                          <p:spTgt spid="66"/>
                                        </p:tgtEl>
                                        <p:attrNameLst>
                                          <p:attrName>ppt_h</p:attrName>
                                        </p:attrNameLst>
                                      </p:cBhvr>
                                      <p:tavLst>
                                        <p:tav tm="0">
                                          <p:val>
                                            <p:fltVal val="0"/>
                                          </p:val>
                                        </p:tav>
                                        <p:tav tm="100000">
                                          <p:val>
                                            <p:strVal val="#ppt_h"/>
                                          </p:val>
                                        </p:tav>
                                      </p:tavLst>
                                    </p:anim>
                                    <p:animEffect transition="in" filter="fade">
                                      <p:cBhvr>
                                        <p:cTn id="73" dur="250"/>
                                        <p:tgtEl>
                                          <p:spTgt spid="66"/>
                                        </p:tgtEl>
                                      </p:cBhvr>
                                    </p:animEffect>
                                  </p:childTnLst>
                                </p:cTn>
                              </p:par>
                            </p:childTnLst>
                          </p:cTn>
                        </p:par>
                        <p:par>
                          <p:cTn id="74" fill="hold">
                            <p:stCondLst>
                              <p:cond delay="4000"/>
                            </p:stCondLst>
                            <p:childTnLst>
                              <p:par>
                                <p:cTn id="75" presetID="53" presetClass="entr" presetSubtype="16" fill="hold" nodeType="afterEffect">
                                  <p:stCondLst>
                                    <p:cond delay="0"/>
                                  </p:stCondLst>
                                  <p:childTnLst>
                                    <p:set>
                                      <p:cBhvr>
                                        <p:cTn id="76" dur="1" fill="hold">
                                          <p:stCondLst>
                                            <p:cond delay="0"/>
                                          </p:stCondLst>
                                        </p:cTn>
                                        <p:tgtEl>
                                          <p:spTgt spid="93"/>
                                        </p:tgtEl>
                                        <p:attrNameLst>
                                          <p:attrName>style.visibility</p:attrName>
                                        </p:attrNameLst>
                                      </p:cBhvr>
                                      <p:to>
                                        <p:strVal val="visible"/>
                                      </p:to>
                                    </p:set>
                                    <p:anim calcmode="lin" valueType="num">
                                      <p:cBhvr>
                                        <p:cTn id="77" dur="250" fill="hold"/>
                                        <p:tgtEl>
                                          <p:spTgt spid="93"/>
                                        </p:tgtEl>
                                        <p:attrNameLst>
                                          <p:attrName>ppt_w</p:attrName>
                                        </p:attrNameLst>
                                      </p:cBhvr>
                                      <p:tavLst>
                                        <p:tav tm="0">
                                          <p:val>
                                            <p:fltVal val="0"/>
                                          </p:val>
                                        </p:tav>
                                        <p:tav tm="100000">
                                          <p:val>
                                            <p:strVal val="#ppt_w"/>
                                          </p:val>
                                        </p:tav>
                                      </p:tavLst>
                                    </p:anim>
                                    <p:anim calcmode="lin" valueType="num">
                                      <p:cBhvr>
                                        <p:cTn id="78" dur="250" fill="hold"/>
                                        <p:tgtEl>
                                          <p:spTgt spid="93"/>
                                        </p:tgtEl>
                                        <p:attrNameLst>
                                          <p:attrName>ppt_h</p:attrName>
                                        </p:attrNameLst>
                                      </p:cBhvr>
                                      <p:tavLst>
                                        <p:tav tm="0">
                                          <p:val>
                                            <p:fltVal val="0"/>
                                          </p:val>
                                        </p:tav>
                                        <p:tav tm="100000">
                                          <p:val>
                                            <p:strVal val="#ppt_h"/>
                                          </p:val>
                                        </p:tav>
                                      </p:tavLst>
                                    </p:anim>
                                    <p:animEffect transition="in" filter="fade">
                                      <p:cBhvr>
                                        <p:cTn id="79" dur="250"/>
                                        <p:tgtEl>
                                          <p:spTgt spid="93"/>
                                        </p:tgtEl>
                                      </p:cBhvr>
                                    </p:animEffect>
                                  </p:childTnLst>
                                </p:cTn>
                              </p:par>
                            </p:childTnLst>
                          </p:cTn>
                        </p:par>
                        <p:par>
                          <p:cTn id="80" fill="hold">
                            <p:stCondLst>
                              <p:cond delay="4500"/>
                            </p:stCondLst>
                            <p:childTnLst>
                              <p:par>
                                <p:cTn id="81" presetID="53" presetClass="entr" presetSubtype="16" fill="hold" nodeType="afterEffect">
                                  <p:stCondLst>
                                    <p:cond delay="0"/>
                                  </p:stCondLst>
                                  <p:childTnLst>
                                    <p:set>
                                      <p:cBhvr>
                                        <p:cTn id="82" dur="1" fill="hold">
                                          <p:stCondLst>
                                            <p:cond delay="0"/>
                                          </p:stCondLst>
                                        </p:cTn>
                                        <p:tgtEl>
                                          <p:spTgt spid="96"/>
                                        </p:tgtEl>
                                        <p:attrNameLst>
                                          <p:attrName>style.visibility</p:attrName>
                                        </p:attrNameLst>
                                      </p:cBhvr>
                                      <p:to>
                                        <p:strVal val="visible"/>
                                      </p:to>
                                    </p:set>
                                    <p:anim calcmode="lin" valueType="num">
                                      <p:cBhvr>
                                        <p:cTn id="83" dur="250" fill="hold"/>
                                        <p:tgtEl>
                                          <p:spTgt spid="96"/>
                                        </p:tgtEl>
                                        <p:attrNameLst>
                                          <p:attrName>ppt_w</p:attrName>
                                        </p:attrNameLst>
                                      </p:cBhvr>
                                      <p:tavLst>
                                        <p:tav tm="0">
                                          <p:val>
                                            <p:fltVal val="0"/>
                                          </p:val>
                                        </p:tav>
                                        <p:tav tm="100000">
                                          <p:val>
                                            <p:strVal val="#ppt_w"/>
                                          </p:val>
                                        </p:tav>
                                      </p:tavLst>
                                    </p:anim>
                                    <p:anim calcmode="lin" valueType="num">
                                      <p:cBhvr>
                                        <p:cTn id="84" dur="250" fill="hold"/>
                                        <p:tgtEl>
                                          <p:spTgt spid="96"/>
                                        </p:tgtEl>
                                        <p:attrNameLst>
                                          <p:attrName>ppt_h</p:attrName>
                                        </p:attrNameLst>
                                      </p:cBhvr>
                                      <p:tavLst>
                                        <p:tav tm="0">
                                          <p:val>
                                            <p:fltVal val="0"/>
                                          </p:val>
                                        </p:tav>
                                        <p:tav tm="100000">
                                          <p:val>
                                            <p:strVal val="#ppt_h"/>
                                          </p:val>
                                        </p:tav>
                                      </p:tavLst>
                                    </p:anim>
                                    <p:animEffect transition="in" filter="fade">
                                      <p:cBhvr>
                                        <p:cTn id="85" dur="250"/>
                                        <p:tgtEl>
                                          <p:spTgt spid="96"/>
                                        </p:tgtEl>
                                      </p:cBhvr>
                                    </p:animEffect>
                                  </p:childTnLst>
                                </p:cTn>
                              </p:par>
                            </p:childTnLst>
                          </p:cTn>
                        </p:par>
                        <p:par>
                          <p:cTn id="86" fill="hold">
                            <p:stCondLst>
                              <p:cond delay="5000"/>
                            </p:stCondLst>
                            <p:childTnLst>
                              <p:par>
                                <p:cTn id="87" presetID="53" presetClass="entr" presetSubtype="16" fill="hold" nodeType="afterEffect">
                                  <p:stCondLst>
                                    <p:cond delay="0"/>
                                  </p:stCondLst>
                                  <p:childTnLst>
                                    <p:set>
                                      <p:cBhvr>
                                        <p:cTn id="88" dur="1" fill="hold">
                                          <p:stCondLst>
                                            <p:cond delay="0"/>
                                          </p:stCondLst>
                                        </p:cTn>
                                        <p:tgtEl>
                                          <p:spTgt spid="90"/>
                                        </p:tgtEl>
                                        <p:attrNameLst>
                                          <p:attrName>style.visibility</p:attrName>
                                        </p:attrNameLst>
                                      </p:cBhvr>
                                      <p:to>
                                        <p:strVal val="visible"/>
                                      </p:to>
                                    </p:set>
                                    <p:anim calcmode="lin" valueType="num">
                                      <p:cBhvr>
                                        <p:cTn id="89" dur="250" fill="hold"/>
                                        <p:tgtEl>
                                          <p:spTgt spid="90"/>
                                        </p:tgtEl>
                                        <p:attrNameLst>
                                          <p:attrName>ppt_w</p:attrName>
                                        </p:attrNameLst>
                                      </p:cBhvr>
                                      <p:tavLst>
                                        <p:tav tm="0">
                                          <p:val>
                                            <p:fltVal val="0"/>
                                          </p:val>
                                        </p:tav>
                                        <p:tav tm="100000">
                                          <p:val>
                                            <p:strVal val="#ppt_w"/>
                                          </p:val>
                                        </p:tav>
                                      </p:tavLst>
                                    </p:anim>
                                    <p:anim calcmode="lin" valueType="num">
                                      <p:cBhvr>
                                        <p:cTn id="90" dur="250" fill="hold"/>
                                        <p:tgtEl>
                                          <p:spTgt spid="90"/>
                                        </p:tgtEl>
                                        <p:attrNameLst>
                                          <p:attrName>ppt_h</p:attrName>
                                        </p:attrNameLst>
                                      </p:cBhvr>
                                      <p:tavLst>
                                        <p:tav tm="0">
                                          <p:val>
                                            <p:fltVal val="0"/>
                                          </p:val>
                                        </p:tav>
                                        <p:tav tm="100000">
                                          <p:val>
                                            <p:strVal val="#ppt_h"/>
                                          </p:val>
                                        </p:tav>
                                      </p:tavLst>
                                    </p:anim>
                                    <p:animEffect transition="in" filter="fade">
                                      <p:cBhvr>
                                        <p:cTn id="91" dur="250"/>
                                        <p:tgtEl>
                                          <p:spTgt spid="90"/>
                                        </p:tgtEl>
                                      </p:cBhvr>
                                    </p:animEffect>
                                  </p:childTnLst>
                                </p:cTn>
                              </p:par>
                            </p:childTnLst>
                          </p:cTn>
                        </p:par>
                        <p:par>
                          <p:cTn id="92" fill="hold">
                            <p:stCondLst>
                              <p:cond delay="5500"/>
                            </p:stCondLst>
                            <p:childTnLst>
                              <p:par>
                                <p:cTn id="93" presetID="53" presetClass="entr" presetSubtype="16" fill="hold" nodeType="afterEffect">
                                  <p:stCondLst>
                                    <p:cond delay="0"/>
                                  </p:stCondLst>
                                  <p:childTnLst>
                                    <p:set>
                                      <p:cBhvr>
                                        <p:cTn id="94" dur="1" fill="hold">
                                          <p:stCondLst>
                                            <p:cond delay="0"/>
                                          </p:stCondLst>
                                        </p:cTn>
                                        <p:tgtEl>
                                          <p:spTgt spid="99"/>
                                        </p:tgtEl>
                                        <p:attrNameLst>
                                          <p:attrName>style.visibility</p:attrName>
                                        </p:attrNameLst>
                                      </p:cBhvr>
                                      <p:to>
                                        <p:strVal val="visible"/>
                                      </p:to>
                                    </p:set>
                                    <p:anim calcmode="lin" valueType="num">
                                      <p:cBhvr>
                                        <p:cTn id="95" dur="250" fill="hold"/>
                                        <p:tgtEl>
                                          <p:spTgt spid="99"/>
                                        </p:tgtEl>
                                        <p:attrNameLst>
                                          <p:attrName>ppt_w</p:attrName>
                                        </p:attrNameLst>
                                      </p:cBhvr>
                                      <p:tavLst>
                                        <p:tav tm="0">
                                          <p:val>
                                            <p:fltVal val="0"/>
                                          </p:val>
                                        </p:tav>
                                        <p:tav tm="100000">
                                          <p:val>
                                            <p:strVal val="#ppt_w"/>
                                          </p:val>
                                        </p:tav>
                                      </p:tavLst>
                                    </p:anim>
                                    <p:anim calcmode="lin" valueType="num">
                                      <p:cBhvr>
                                        <p:cTn id="96" dur="250" fill="hold"/>
                                        <p:tgtEl>
                                          <p:spTgt spid="99"/>
                                        </p:tgtEl>
                                        <p:attrNameLst>
                                          <p:attrName>ppt_h</p:attrName>
                                        </p:attrNameLst>
                                      </p:cBhvr>
                                      <p:tavLst>
                                        <p:tav tm="0">
                                          <p:val>
                                            <p:fltVal val="0"/>
                                          </p:val>
                                        </p:tav>
                                        <p:tav tm="100000">
                                          <p:val>
                                            <p:strVal val="#ppt_h"/>
                                          </p:val>
                                        </p:tav>
                                      </p:tavLst>
                                    </p:anim>
                                    <p:animEffect transition="in" filter="fade">
                                      <p:cBhvr>
                                        <p:cTn id="97" dur="250"/>
                                        <p:tgtEl>
                                          <p:spTgt spid="99"/>
                                        </p:tgtEl>
                                      </p:cBhvr>
                                    </p:animEffect>
                                  </p:childTnLst>
                                </p:cTn>
                              </p:par>
                            </p:childTnLst>
                          </p:cTn>
                        </p:par>
                        <p:par>
                          <p:cTn id="98" fill="hold">
                            <p:stCondLst>
                              <p:cond delay="6000"/>
                            </p:stCondLst>
                            <p:childTnLst>
                              <p:par>
                                <p:cTn id="99" presetID="53" presetClass="entr" presetSubtype="16" fill="hold" nodeType="afterEffect">
                                  <p:stCondLst>
                                    <p:cond delay="0"/>
                                  </p:stCondLst>
                                  <p:childTnLst>
                                    <p:set>
                                      <p:cBhvr>
                                        <p:cTn id="100" dur="1" fill="hold">
                                          <p:stCondLst>
                                            <p:cond delay="0"/>
                                          </p:stCondLst>
                                        </p:cTn>
                                        <p:tgtEl>
                                          <p:spTgt spid="102"/>
                                        </p:tgtEl>
                                        <p:attrNameLst>
                                          <p:attrName>style.visibility</p:attrName>
                                        </p:attrNameLst>
                                      </p:cBhvr>
                                      <p:to>
                                        <p:strVal val="visible"/>
                                      </p:to>
                                    </p:set>
                                    <p:anim calcmode="lin" valueType="num">
                                      <p:cBhvr>
                                        <p:cTn id="101" dur="250" fill="hold"/>
                                        <p:tgtEl>
                                          <p:spTgt spid="102"/>
                                        </p:tgtEl>
                                        <p:attrNameLst>
                                          <p:attrName>ppt_w</p:attrName>
                                        </p:attrNameLst>
                                      </p:cBhvr>
                                      <p:tavLst>
                                        <p:tav tm="0">
                                          <p:val>
                                            <p:fltVal val="0"/>
                                          </p:val>
                                        </p:tav>
                                        <p:tav tm="100000">
                                          <p:val>
                                            <p:strVal val="#ppt_w"/>
                                          </p:val>
                                        </p:tav>
                                      </p:tavLst>
                                    </p:anim>
                                    <p:anim calcmode="lin" valueType="num">
                                      <p:cBhvr>
                                        <p:cTn id="102" dur="250" fill="hold"/>
                                        <p:tgtEl>
                                          <p:spTgt spid="102"/>
                                        </p:tgtEl>
                                        <p:attrNameLst>
                                          <p:attrName>ppt_h</p:attrName>
                                        </p:attrNameLst>
                                      </p:cBhvr>
                                      <p:tavLst>
                                        <p:tav tm="0">
                                          <p:val>
                                            <p:fltVal val="0"/>
                                          </p:val>
                                        </p:tav>
                                        <p:tav tm="100000">
                                          <p:val>
                                            <p:strVal val="#ppt_h"/>
                                          </p:val>
                                        </p:tav>
                                      </p:tavLst>
                                    </p:anim>
                                    <p:animEffect transition="in" filter="fade">
                                      <p:cBhvr>
                                        <p:cTn id="103" dur="250"/>
                                        <p:tgtEl>
                                          <p:spTgt spid="102"/>
                                        </p:tgtEl>
                                      </p:cBhvr>
                                    </p:animEffect>
                                  </p:childTnLst>
                                </p:cTn>
                              </p:par>
                            </p:childTnLst>
                          </p:cTn>
                        </p:par>
                        <p:par>
                          <p:cTn id="104" fill="hold">
                            <p:stCondLst>
                              <p:cond delay="6500"/>
                            </p:stCondLst>
                            <p:childTnLst>
                              <p:par>
                                <p:cTn id="105" presetID="53" presetClass="entr" presetSubtype="16" fill="hold" nodeType="afterEffect">
                                  <p:stCondLst>
                                    <p:cond delay="0"/>
                                  </p:stCondLst>
                                  <p:childTnLst>
                                    <p:set>
                                      <p:cBhvr>
                                        <p:cTn id="106" dur="1" fill="hold">
                                          <p:stCondLst>
                                            <p:cond delay="0"/>
                                          </p:stCondLst>
                                        </p:cTn>
                                        <p:tgtEl>
                                          <p:spTgt spid="105"/>
                                        </p:tgtEl>
                                        <p:attrNameLst>
                                          <p:attrName>style.visibility</p:attrName>
                                        </p:attrNameLst>
                                      </p:cBhvr>
                                      <p:to>
                                        <p:strVal val="visible"/>
                                      </p:to>
                                    </p:set>
                                    <p:anim calcmode="lin" valueType="num">
                                      <p:cBhvr>
                                        <p:cTn id="107" dur="250" fill="hold"/>
                                        <p:tgtEl>
                                          <p:spTgt spid="105"/>
                                        </p:tgtEl>
                                        <p:attrNameLst>
                                          <p:attrName>ppt_w</p:attrName>
                                        </p:attrNameLst>
                                      </p:cBhvr>
                                      <p:tavLst>
                                        <p:tav tm="0">
                                          <p:val>
                                            <p:fltVal val="0"/>
                                          </p:val>
                                        </p:tav>
                                        <p:tav tm="100000">
                                          <p:val>
                                            <p:strVal val="#ppt_w"/>
                                          </p:val>
                                        </p:tav>
                                      </p:tavLst>
                                    </p:anim>
                                    <p:anim calcmode="lin" valueType="num">
                                      <p:cBhvr>
                                        <p:cTn id="108" dur="250" fill="hold"/>
                                        <p:tgtEl>
                                          <p:spTgt spid="105"/>
                                        </p:tgtEl>
                                        <p:attrNameLst>
                                          <p:attrName>ppt_h</p:attrName>
                                        </p:attrNameLst>
                                      </p:cBhvr>
                                      <p:tavLst>
                                        <p:tav tm="0">
                                          <p:val>
                                            <p:fltVal val="0"/>
                                          </p:val>
                                        </p:tav>
                                        <p:tav tm="100000">
                                          <p:val>
                                            <p:strVal val="#ppt_h"/>
                                          </p:val>
                                        </p:tav>
                                      </p:tavLst>
                                    </p:anim>
                                    <p:animEffect transition="in" filter="fade">
                                      <p:cBhvr>
                                        <p:cTn id="109" dur="250"/>
                                        <p:tgtEl>
                                          <p:spTgt spid="105"/>
                                        </p:tgtEl>
                                      </p:cBhvr>
                                    </p:animEffect>
                                  </p:childTnLst>
                                </p:cTn>
                              </p:par>
                            </p:childTnLst>
                          </p:cTn>
                        </p:par>
                        <p:par>
                          <p:cTn id="110" fill="hold">
                            <p:stCondLst>
                              <p:cond delay="7000"/>
                            </p:stCondLst>
                            <p:childTnLst>
                              <p:par>
                                <p:cTn id="111" presetID="56" presetClass="entr" presetSubtype="0" fill="hold" grpId="0" nodeType="afterEffect">
                                  <p:stCondLst>
                                    <p:cond delay="0"/>
                                  </p:stCondLst>
                                  <p:iterate type="lt">
                                    <p:tmPct val="10000"/>
                                  </p:iterate>
                                  <p:childTnLst>
                                    <p:set>
                                      <p:cBhvr>
                                        <p:cTn id="112" dur="1" fill="hold">
                                          <p:stCondLst>
                                            <p:cond delay="0"/>
                                          </p:stCondLst>
                                        </p:cTn>
                                        <p:tgtEl>
                                          <p:spTgt spid="62"/>
                                        </p:tgtEl>
                                        <p:attrNameLst>
                                          <p:attrName>style.visibility</p:attrName>
                                        </p:attrNameLst>
                                      </p:cBhvr>
                                      <p:to>
                                        <p:strVal val="visible"/>
                                      </p:to>
                                    </p:set>
                                    <p:anim by="(-#ppt_w*2)" calcmode="lin" valueType="num">
                                      <p:cBhvr rctx="PPT">
                                        <p:cTn id="113" dur="500" autoRev="1" fill="hold">
                                          <p:stCondLst>
                                            <p:cond delay="0"/>
                                          </p:stCondLst>
                                        </p:cTn>
                                        <p:tgtEl>
                                          <p:spTgt spid="62"/>
                                        </p:tgtEl>
                                        <p:attrNameLst>
                                          <p:attrName>ppt_w</p:attrName>
                                        </p:attrNameLst>
                                      </p:cBhvr>
                                    </p:anim>
                                    <p:anim by="(#ppt_w*0.50)" calcmode="lin" valueType="num">
                                      <p:cBhvr>
                                        <p:cTn id="114" dur="500" decel="50000" autoRev="1" fill="hold">
                                          <p:stCondLst>
                                            <p:cond delay="0"/>
                                          </p:stCondLst>
                                        </p:cTn>
                                        <p:tgtEl>
                                          <p:spTgt spid="62"/>
                                        </p:tgtEl>
                                        <p:attrNameLst>
                                          <p:attrName>ppt_x</p:attrName>
                                        </p:attrNameLst>
                                      </p:cBhvr>
                                    </p:anim>
                                    <p:anim from="(-#ppt_h/2)" to="(#ppt_y)" calcmode="lin" valueType="num">
                                      <p:cBhvr>
                                        <p:cTn id="115" dur="1000" fill="hold">
                                          <p:stCondLst>
                                            <p:cond delay="0"/>
                                          </p:stCondLst>
                                        </p:cTn>
                                        <p:tgtEl>
                                          <p:spTgt spid="62"/>
                                        </p:tgtEl>
                                        <p:attrNameLst>
                                          <p:attrName>ppt_y</p:attrName>
                                        </p:attrNameLst>
                                      </p:cBhvr>
                                    </p:anim>
                                    <p:animRot by="21600000">
                                      <p:cBhvr>
                                        <p:cTn id="116" dur="1000"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7" repeatCount="indefinite" fill="hold" display="0">
                  <p:stCondLst>
                    <p:cond delay="indefinite"/>
                  </p:stCondLst>
                  <p:endCondLst>
                    <p:cond evt="onStopAudio" delay="0">
                      <p:tgtEl>
                        <p:sldTgt/>
                      </p:tgtEl>
                    </p:cond>
                  </p:endCondLst>
                </p:cTn>
                <p:tgtEl>
                  <p:spTgt spid="2"/>
                </p:tgtEl>
              </p:cMediaNode>
            </p:audio>
          </p:childTnLst>
        </p:cTn>
      </p:par>
    </p:tnLst>
    <p:bldLst>
      <p:bldP spid="62" grpId="0"/>
      <p:bldP spid="44" grpId="0" animBg="1"/>
      <p:bldP spid="45" grpId="0" animBg="1"/>
      <p:bldP spid="46" grpId="0" animBg="1"/>
      <p:bldP spid="47" grpId="0" animBg="1"/>
      <p:bldP spid="48" grpId="0" animBg="1"/>
      <p:bldP spid="85" grpId="0" animBg="1"/>
      <p:bldP spid="86" grpId="0" animBg="1"/>
      <p:bldP spid="87"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5650" y="1229995"/>
            <a:ext cx="1815465" cy="2334260"/>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7" name="Rectangle 6"/>
          <p:cNvSpPr/>
          <p:nvPr/>
        </p:nvSpPr>
        <p:spPr>
          <a:xfrm>
            <a:off x="2692400" y="1229995"/>
            <a:ext cx="1815465" cy="2334260"/>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8" name="Rectangle 7"/>
          <p:cNvSpPr/>
          <p:nvPr/>
        </p:nvSpPr>
        <p:spPr>
          <a:xfrm>
            <a:off x="4634865" y="1229995"/>
            <a:ext cx="1815465" cy="2334260"/>
          </a:xfrm>
          <a:prstGeom prst="rect">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9" name="Rectangle 8"/>
          <p:cNvSpPr/>
          <p:nvPr/>
        </p:nvSpPr>
        <p:spPr>
          <a:xfrm>
            <a:off x="6598920" y="1229995"/>
            <a:ext cx="1815465" cy="2334260"/>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18" name="Rectangle 17"/>
          <p:cNvSpPr/>
          <p:nvPr/>
        </p:nvSpPr>
        <p:spPr>
          <a:xfrm>
            <a:off x="845395" y="3190452"/>
            <a:ext cx="1637148" cy="249555"/>
          </a:xfrm>
          <a:prstGeom prst="rect">
            <a:avLst/>
          </a:prstGeom>
        </p:spPr>
        <p:txBody>
          <a:bodyPr wrap="square">
            <a:spAutoFit/>
          </a:bodyPr>
          <a:lstStyle/>
          <a:p>
            <a:pPr algn="ctr"/>
            <a:r>
              <a:rPr lang="zh-CN" altLang="en-US" sz="1025" dirty="0">
                <a:solidFill>
                  <a:schemeClr val="tx1"/>
                </a:solidFill>
                <a:latin typeface="Open Sans" pitchFamily="34" charset="0"/>
                <a:ea typeface="Open Sans" pitchFamily="34" charset="0"/>
                <a:cs typeface="Open Sans" pitchFamily="34" charset="0"/>
              </a:rPr>
              <a:t>木质家具</a:t>
            </a:r>
            <a:endParaRPr lang="zh-CN" altLang="en-US" sz="1025" dirty="0">
              <a:solidFill>
                <a:schemeClr val="tx1"/>
              </a:solidFill>
              <a:latin typeface="Open Sans" pitchFamily="34" charset="0"/>
              <a:ea typeface="Open Sans" pitchFamily="34" charset="0"/>
              <a:cs typeface="Open Sans" pitchFamily="34" charset="0"/>
            </a:endParaRPr>
          </a:p>
        </p:txBody>
      </p:sp>
      <p:sp>
        <p:nvSpPr>
          <p:cNvPr id="21" name="Rectangle 20"/>
          <p:cNvSpPr/>
          <p:nvPr/>
        </p:nvSpPr>
        <p:spPr>
          <a:xfrm>
            <a:off x="2781667" y="3238077"/>
            <a:ext cx="1637148" cy="249555"/>
          </a:xfrm>
          <a:prstGeom prst="rect">
            <a:avLst/>
          </a:prstGeom>
        </p:spPr>
        <p:txBody>
          <a:bodyPr wrap="square">
            <a:spAutoFit/>
          </a:bodyPr>
          <a:lstStyle/>
          <a:p>
            <a:pPr algn="ctr"/>
            <a:r>
              <a:rPr lang="zh-CN" altLang="en-US" sz="1025" dirty="0">
                <a:solidFill>
                  <a:schemeClr val="tx1"/>
                </a:solidFill>
                <a:latin typeface="Open Sans" pitchFamily="34" charset="0"/>
                <a:ea typeface="Open Sans" pitchFamily="34" charset="0"/>
                <a:cs typeface="Open Sans" pitchFamily="34" charset="0"/>
              </a:rPr>
              <a:t>金属家具</a:t>
            </a:r>
            <a:endParaRPr lang="zh-CN" altLang="en-US" sz="1025" dirty="0">
              <a:solidFill>
                <a:schemeClr val="tx1"/>
              </a:solidFill>
              <a:latin typeface="Open Sans" pitchFamily="34" charset="0"/>
              <a:ea typeface="Open Sans" pitchFamily="34" charset="0"/>
              <a:cs typeface="Open Sans" pitchFamily="34" charset="0"/>
            </a:endParaRPr>
          </a:p>
        </p:txBody>
      </p:sp>
      <p:sp>
        <p:nvSpPr>
          <p:cNvPr id="23" name="Rectangle 22"/>
          <p:cNvSpPr/>
          <p:nvPr/>
        </p:nvSpPr>
        <p:spPr>
          <a:xfrm>
            <a:off x="4723920" y="3238077"/>
            <a:ext cx="1637148" cy="249555"/>
          </a:xfrm>
          <a:prstGeom prst="rect">
            <a:avLst/>
          </a:prstGeom>
        </p:spPr>
        <p:txBody>
          <a:bodyPr wrap="square">
            <a:spAutoFit/>
          </a:bodyPr>
          <a:lstStyle/>
          <a:p>
            <a:pPr algn="ctr"/>
            <a:r>
              <a:rPr lang="zh-CN" altLang="en-US" sz="1025" dirty="0">
                <a:solidFill>
                  <a:schemeClr val="tx1"/>
                </a:solidFill>
                <a:latin typeface="Open Sans" pitchFamily="34" charset="0"/>
                <a:ea typeface="Open Sans" pitchFamily="34" charset="0"/>
                <a:cs typeface="Open Sans" pitchFamily="34" charset="0"/>
              </a:rPr>
              <a:t>石材家具</a:t>
            </a:r>
            <a:endParaRPr lang="zh-CN" altLang="en-US" sz="1025" dirty="0">
              <a:solidFill>
                <a:schemeClr val="tx1"/>
              </a:solidFill>
              <a:latin typeface="Open Sans" pitchFamily="34" charset="0"/>
              <a:ea typeface="Open Sans" pitchFamily="34" charset="0"/>
              <a:cs typeface="Open Sans" pitchFamily="34" charset="0"/>
            </a:endParaRPr>
          </a:p>
        </p:txBody>
      </p:sp>
      <p:sp>
        <p:nvSpPr>
          <p:cNvPr id="25" name="Rectangle 24"/>
          <p:cNvSpPr/>
          <p:nvPr/>
        </p:nvSpPr>
        <p:spPr>
          <a:xfrm>
            <a:off x="6687518" y="3238077"/>
            <a:ext cx="1637148" cy="249555"/>
          </a:xfrm>
          <a:prstGeom prst="rect">
            <a:avLst/>
          </a:prstGeom>
        </p:spPr>
        <p:txBody>
          <a:bodyPr wrap="square">
            <a:spAutoFit/>
          </a:bodyPr>
          <a:lstStyle/>
          <a:p>
            <a:pPr algn="ctr"/>
            <a:r>
              <a:rPr lang="zh-CN" altLang="en-US" sz="1025" dirty="0">
                <a:solidFill>
                  <a:schemeClr val="tx1"/>
                </a:solidFill>
                <a:latin typeface="Open Sans" pitchFamily="34" charset="0"/>
                <a:ea typeface="Open Sans" pitchFamily="34" charset="0"/>
                <a:cs typeface="Open Sans" pitchFamily="34" charset="0"/>
              </a:rPr>
              <a:t>软体家具</a:t>
            </a:r>
            <a:endParaRPr lang="zh-CN" altLang="en-US" sz="1025" dirty="0">
              <a:solidFill>
                <a:schemeClr val="tx1"/>
              </a:solidFill>
              <a:latin typeface="Open Sans" pitchFamily="34" charset="0"/>
              <a:ea typeface="Open Sans" pitchFamily="34" charset="0"/>
              <a:cs typeface="Open Sans" pitchFamily="34" charset="0"/>
            </a:endParaRPr>
          </a:p>
        </p:txBody>
      </p:sp>
      <p:sp>
        <p:nvSpPr>
          <p:cNvPr id="2" name="矩形 1"/>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3" name="直接连接符 2"/>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6924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mn-ea"/>
              </a:rPr>
              <a:t>家具的分类</a:t>
            </a:r>
            <a:endParaRPr lang="zh-CN" altLang="en-US" sz="1200" b="1" dirty="0">
              <a:solidFill>
                <a:schemeClr val="accent2"/>
              </a:solidFill>
              <a:latin typeface="+mn-ea"/>
              <a:cs typeface="+mn-ea"/>
              <a:sym typeface="+mn-ea"/>
            </a:endParaRPr>
          </a:p>
        </p:txBody>
      </p:sp>
      <p:sp>
        <p:nvSpPr>
          <p:cNvPr id="100" name="文本框 99"/>
          <p:cNvSpPr txBox="1"/>
          <p:nvPr/>
        </p:nvSpPr>
        <p:spPr>
          <a:xfrm>
            <a:off x="755650" y="3956050"/>
            <a:ext cx="7658735" cy="583565"/>
          </a:xfrm>
          <a:prstGeom prst="rect">
            <a:avLst/>
          </a:prstGeom>
          <a:noFill/>
          <a:ln w="9525">
            <a:noFill/>
          </a:ln>
        </p:spPr>
        <p:txBody>
          <a:bodyPr wrap="square">
            <a:spAutoFit/>
          </a:bodyPr>
          <a:lstStyle/>
          <a:p>
            <a:pPr indent="0"/>
            <a:r>
              <a:rPr lang="zh-CN" sz="1600" b="0">
                <a:ea typeface="宋体" panose="02010600030101010101" pitchFamily="2" charset="-122"/>
              </a:rPr>
              <a:t>按所用材料将家具分为：木质家具、</a:t>
            </a:r>
            <a:r>
              <a:rPr lang="zh-CN" sz="1600" b="0">
                <a:ea typeface="宋体" panose="02010600030101010101" pitchFamily="2" charset="-122"/>
                <a:hlinkClick r:id="rId1"/>
              </a:rPr>
              <a:t>金属家具</a:t>
            </a:r>
            <a:r>
              <a:rPr lang="zh-CN" sz="1600" b="0">
                <a:ea typeface="宋体" panose="02010600030101010101" pitchFamily="2" charset="-122"/>
              </a:rPr>
              <a:t>、</a:t>
            </a:r>
            <a:r>
              <a:rPr lang="zh-CN" sz="1600" b="0">
                <a:ea typeface="宋体" panose="02010600030101010101" pitchFamily="2" charset="-122"/>
                <a:hlinkClick r:id="rId2"/>
              </a:rPr>
              <a:t>石材家具</a:t>
            </a:r>
            <a:r>
              <a:rPr lang="zh-CN" sz="1600" b="0">
                <a:ea typeface="宋体" panose="02010600030101010101" pitchFamily="2" charset="-122"/>
              </a:rPr>
              <a:t>、软体家具、竹</a:t>
            </a:r>
            <a:r>
              <a:rPr lang="zh-CN" sz="1600" b="0">
                <a:ea typeface="宋体" panose="02010600030101010101" pitchFamily="2" charset="-122"/>
                <a:hlinkClick r:id="rId3"/>
              </a:rPr>
              <a:t>藤家具</a:t>
            </a:r>
            <a:r>
              <a:rPr lang="zh-CN" sz="1600" b="0">
                <a:ea typeface="宋体" panose="02010600030101010101" pitchFamily="2" charset="-122"/>
              </a:rPr>
              <a:t>、塑料家具、玻璃家具及其他材料，如纸质、陶瓷、无机矿物、纤维织物、树脂等。</a:t>
            </a:r>
            <a:endParaRPr lang="zh-CN" sz="1600">
              <a:ea typeface="宋体" panose="02010600030101010101" pitchFamily="2" charset="-122"/>
            </a:endParaRPr>
          </a:p>
        </p:txBody>
      </p:sp>
      <p:pic>
        <p:nvPicPr>
          <p:cNvPr id="138" name="图片 138" descr="httpwww"/>
          <p:cNvPicPr/>
          <p:nvPr/>
        </p:nvPicPr>
        <p:blipFill>
          <a:blip r:embed="rId4" cstate="print">
            <a:extLst>
              <a:ext uri="{28A0092B-C50C-407E-A947-70E740481C1C}">
                <a14:useLocalDpi xmlns:a14="http://schemas.microsoft.com/office/drawing/2010/main" val="0"/>
              </a:ext>
            </a:extLst>
          </a:blip>
          <a:srcRect/>
          <a:stretch>
            <a:fillRect/>
          </a:stretch>
        </p:blipFill>
        <p:spPr>
          <a:xfrm>
            <a:off x="916305" y="1331595"/>
            <a:ext cx="1565910" cy="1728470"/>
          </a:xfrm>
          <a:prstGeom prst="rect">
            <a:avLst/>
          </a:prstGeom>
          <a:noFill/>
          <a:ln>
            <a:noFill/>
          </a:ln>
        </p:spPr>
      </p:pic>
      <p:pic>
        <p:nvPicPr>
          <p:cNvPr id="139" name="图片 139" descr="httpwww"/>
          <p:cNvPicPr/>
          <p:nvPr/>
        </p:nvPicPr>
        <p:blipFill>
          <a:blip r:embed="rId5" cstate="print">
            <a:extLst>
              <a:ext uri="{28A0092B-C50C-407E-A947-70E740481C1C}">
                <a14:useLocalDpi xmlns:a14="http://schemas.microsoft.com/office/drawing/2010/main" val="0"/>
              </a:ext>
            </a:extLst>
          </a:blip>
          <a:srcRect/>
          <a:stretch>
            <a:fillRect/>
          </a:stretch>
        </p:blipFill>
        <p:spPr>
          <a:xfrm>
            <a:off x="2877820" y="1288415"/>
            <a:ext cx="1504950" cy="1896110"/>
          </a:xfrm>
          <a:prstGeom prst="rect">
            <a:avLst/>
          </a:prstGeom>
          <a:noFill/>
          <a:ln>
            <a:noFill/>
          </a:ln>
        </p:spPr>
      </p:pic>
      <p:pic>
        <p:nvPicPr>
          <p:cNvPr id="140" name="图片 140" descr="httpwww"/>
          <p:cNvPicPr/>
          <p:nvPr/>
        </p:nvPicPr>
        <p:blipFill>
          <a:blip r:embed="rId6" cstate="print">
            <a:extLst>
              <a:ext uri="{28A0092B-C50C-407E-A947-70E740481C1C}">
                <a14:useLocalDpi xmlns:a14="http://schemas.microsoft.com/office/drawing/2010/main" val="0"/>
              </a:ext>
            </a:extLst>
          </a:blip>
          <a:srcRect l="13029" t="-1091" r="41079" b="1091"/>
          <a:stretch>
            <a:fillRect/>
          </a:stretch>
        </p:blipFill>
        <p:spPr>
          <a:xfrm>
            <a:off x="4895850" y="1288415"/>
            <a:ext cx="1315085" cy="1902460"/>
          </a:xfrm>
          <a:prstGeom prst="rect">
            <a:avLst/>
          </a:prstGeom>
          <a:noFill/>
          <a:ln>
            <a:noFill/>
          </a:ln>
        </p:spPr>
      </p:pic>
      <p:pic>
        <p:nvPicPr>
          <p:cNvPr id="141" name="图片 141" descr="httpwww"/>
          <p:cNvPicPr/>
          <p:nvPr/>
        </p:nvPicPr>
        <p:blipFill>
          <a:blip r:embed="rId7" cstate="print">
            <a:extLst>
              <a:ext uri="{28A0092B-C50C-407E-A947-70E740481C1C}">
                <a14:useLocalDpi xmlns:a14="http://schemas.microsoft.com/office/drawing/2010/main" val="0"/>
              </a:ext>
            </a:extLst>
          </a:blip>
          <a:srcRect t="19087" r="57263"/>
          <a:stretch>
            <a:fillRect/>
          </a:stretch>
        </p:blipFill>
        <p:spPr>
          <a:xfrm>
            <a:off x="6753860" y="1293495"/>
            <a:ext cx="1490345" cy="1944370"/>
          </a:xfrm>
          <a:prstGeom prst="rect">
            <a:avLst/>
          </a:prstGeom>
          <a:noFill/>
          <a:ln>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ppt_x"/>
                                          </p:val>
                                        </p:tav>
                                        <p:tav tm="100000">
                                          <p:val>
                                            <p:strVal val="#ppt_x"/>
                                          </p:val>
                                        </p:tav>
                                      </p:tavLst>
                                    </p:anim>
                                    <p:anim calcmode="lin" valueType="num">
                                      <p:cBhvr additive="base">
                                        <p:cTn id="8" dur="25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250" fill="hold"/>
                                        <p:tgtEl>
                                          <p:spTgt spid="18"/>
                                        </p:tgtEl>
                                        <p:attrNameLst>
                                          <p:attrName>ppt_x</p:attrName>
                                        </p:attrNameLst>
                                      </p:cBhvr>
                                      <p:tavLst>
                                        <p:tav tm="0">
                                          <p:val>
                                            <p:strVal val="#ppt_x"/>
                                          </p:val>
                                        </p:tav>
                                        <p:tav tm="100000">
                                          <p:val>
                                            <p:strVal val="#ppt_x"/>
                                          </p:val>
                                        </p:tav>
                                      </p:tavLst>
                                    </p:anim>
                                    <p:anim calcmode="lin" valueType="num">
                                      <p:cBhvr additive="base">
                                        <p:cTn id="13" dur="25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250" fill="hold"/>
                                        <p:tgtEl>
                                          <p:spTgt spid="21"/>
                                        </p:tgtEl>
                                        <p:attrNameLst>
                                          <p:attrName>ppt_x</p:attrName>
                                        </p:attrNameLst>
                                      </p:cBhvr>
                                      <p:tavLst>
                                        <p:tav tm="0">
                                          <p:val>
                                            <p:strVal val="#ppt_x"/>
                                          </p:val>
                                        </p:tav>
                                        <p:tav tm="100000">
                                          <p:val>
                                            <p:strVal val="#ppt_x"/>
                                          </p:val>
                                        </p:tav>
                                      </p:tavLst>
                                    </p:anim>
                                    <p:anim calcmode="lin" valueType="num">
                                      <p:cBhvr additive="base">
                                        <p:cTn id="23" dur="250" fill="hold"/>
                                        <p:tgtEl>
                                          <p:spTgt spid="2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250" fill="hold"/>
                                        <p:tgtEl>
                                          <p:spTgt spid="8"/>
                                        </p:tgtEl>
                                        <p:attrNameLst>
                                          <p:attrName>ppt_x</p:attrName>
                                        </p:attrNameLst>
                                      </p:cBhvr>
                                      <p:tavLst>
                                        <p:tav tm="0">
                                          <p:val>
                                            <p:strVal val="#ppt_x"/>
                                          </p:val>
                                        </p:tav>
                                        <p:tav tm="100000">
                                          <p:val>
                                            <p:strVal val="#ppt_x"/>
                                          </p:val>
                                        </p:tav>
                                      </p:tavLst>
                                    </p:anim>
                                    <p:anim calcmode="lin" valueType="num">
                                      <p:cBhvr additive="base">
                                        <p:cTn id="28" dur="25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250" fill="hold"/>
                                        <p:tgtEl>
                                          <p:spTgt spid="23"/>
                                        </p:tgtEl>
                                        <p:attrNameLst>
                                          <p:attrName>ppt_x</p:attrName>
                                        </p:attrNameLst>
                                      </p:cBhvr>
                                      <p:tavLst>
                                        <p:tav tm="0">
                                          <p:val>
                                            <p:strVal val="#ppt_x"/>
                                          </p:val>
                                        </p:tav>
                                        <p:tav tm="100000">
                                          <p:val>
                                            <p:strVal val="#ppt_x"/>
                                          </p:val>
                                        </p:tav>
                                      </p:tavLst>
                                    </p:anim>
                                    <p:anim calcmode="lin" valueType="num">
                                      <p:cBhvr additive="base">
                                        <p:cTn id="33" dur="25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250" fill="hold"/>
                                        <p:tgtEl>
                                          <p:spTgt spid="9"/>
                                        </p:tgtEl>
                                        <p:attrNameLst>
                                          <p:attrName>ppt_x</p:attrName>
                                        </p:attrNameLst>
                                      </p:cBhvr>
                                      <p:tavLst>
                                        <p:tav tm="0">
                                          <p:val>
                                            <p:strVal val="#ppt_x"/>
                                          </p:val>
                                        </p:tav>
                                        <p:tav tm="100000">
                                          <p:val>
                                            <p:strVal val="#ppt_x"/>
                                          </p:val>
                                        </p:tav>
                                      </p:tavLst>
                                    </p:anim>
                                    <p:anim calcmode="lin" valueType="num">
                                      <p:cBhvr additive="base">
                                        <p:cTn id="38" dur="250" fill="hold"/>
                                        <p:tgtEl>
                                          <p:spTgt spid="9"/>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250" fill="hold"/>
                                        <p:tgtEl>
                                          <p:spTgt spid="25"/>
                                        </p:tgtEl>
                                        <p:attrNameLst>
                                          <p:attrName>ppt_x</p:attrName>
                                        </p:attrNameLst>
                                      </p:cBhvr>
                                      <p:tavLst>
                                        <p:tav tm="0">
                                          <p:val>
                                            <p:strVal val="#ppt_x"/>
                                          </p:val>
                                        </p:tav>
                                        <p:tav tm="100000">
                                          <p:val>
                                            <p:strVal val="#ppt_x"/>
                                          </p:val>
                                        </p:tav>
                                      </p:tavLst>
                                    </p:anim>
                                    <p:anim calcmode="lin" valueType="num">
                                      <p:cBhvr additive="base">
                                        <p:cTn id="43" dur="2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P spid="8" grpId="0" bldLvl="0" animBg="1"/>
      <p:bldP spid="9" grpId="0" bldLvl="0" animBg="1"/>
      <p:bldP spid="18" grpId="0"/>
      <p:bldP spid="21" grpId="0"/>
      <p:bldP spid="23" grpId="0"/>
      <p:bldP spid="25" grpId="0"/>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0"/>
          <p:cNvSpPr/>
          <p:nvPr/>
        </p:nvSpPr>
        <p:spPr>
          <a:xfrm>
            <a:off x="344551" y="674205"/>
            <a:ext cx="8183671" cy="13617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
        <p:nvSpPr>
          <p:cNvPr id="13" name="TextBox 21"/>
          <p:cNvSpPr txBox="1"/>
          <p:nvPr/>
        </p:nvSpPr>
        <p:spPr>
          <a:xfrm>
            <a:off x="459060" y="730508"/>
            <a:ext cx="8069162" cy="1202705"/>
          </a:xfrm>
          <a:prstGeom prst="rect">
            <a:avLst/>
          </a:prstGeom>
          <a:noFill/>
        </p:spPr>
        <p:txBody>
          <a:bodyPr wrap="square" rIns="118126" bIns="29531" numCol="1" spcCol="360000">
            <a:spAutoFit/>
          </a:bodyPr>
          <a:lstStyle/>
          <a:p>
            <a:pPr>
              <a:lnSpc>
                <a:spcPct val="150000"/>
              </a:lnSpc>
            </a:pP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(9)</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花坛。花坛作为室外环境的组景元素</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对于点缀景观、突出环境意向起到较强作用。</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花坛有以下几种类型</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花池、花台、植物容器。花池一般占地面积较大</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比较低矮；花台的高</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度一般在 </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900~1000m </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之间，以便于人们观赏</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也可供人坐靠</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所以花台的边缘要柔和、精致</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以免对使用者造成伤害。植物容器也称为桶式花坛</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它可以放在地上也可以悬挂于空中。植物容器的材料应选择细腻、保水、轻便的材料。目前使用比较多的有塑料、混凝土、玻璃钢、陶瓷、木材、金属材料等。有时也有掏空树干、石块等具有设计感的特殊材料。</a:t>
            </a:r>
            <a:endPar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sp>
        <p:nvSpPr>
          <p:cNvPr id="15" name="文本框 14"/>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公共家具的品类</a:t>
            </a:r>
            <a:endParaRPr lang="zh-CN" altLang="en-US" sz="1200" b="1" dirty="0">
              <a:latin typeface="华文仿宋" panose="02010600040101010101" charset="-122"/>
              <a:ea typeface="华文仿宋" panose="02010600040101010101" charset="-122"/>
            </a:endParaRPr>
          </a:p>
        </p:txBody>
      </p:sp>
      <p:pic>
        <p:nvPicPr>
          <p:cNvPr id="9" name="图片 8"/>
          <p:cNvPicPr/>
          <p:nvPr/>
        </p:nvPicPr>
        <p:blipFill>
          <a:blip r:embed="rId1">
            <a:extLst>
              <a:ext uri="{28A0092B-C50C-407E-A947-70E740481C1C}">
                <a14:useLocalDpi xmlns:a14="http://schemas.microsoft.com/office/drawing/2010/main" val="0"/>
              </a:ext>
            </a:extLst>
          </a:blip>
          <a:stretch>
            <a:fillRect/>
          </a:stretch>
        </p:blipFill>
        <p:spPr>
          <a:xfrm>
            <a:off x="344551" y="2355484"/>
            <a:ext cx="2705830" cy="1809322"/>
          </a:xfrm>
          <a:prstGeom prst="rect">
            <a:avLst/>
          </a:prstGeom>
        </p:spPr>
      </p:pic>
      <p:pic>
        <p:nvPicPr>
          <p:cNvPr id="10" name="图片 9"/>
          <p:cNvPicPr/>
          <p:nvPr/>
        </p:nvPicPr>
        <p:blipFill>
          <a:blip r:embed="rId2" cstate="print">
            <a:extLst>
              <a:ext uri="{28A0092B-C50C-407E-A947-70E740481C1C}">
                <a14:useLocalDpi xmlns:a14="http://schemas.microsoft.com/office/drawing/2010/main" val="0"/>
              </a:ext>
            </a:extLst>
          </a:blip>
          <a:stretch>
            <a:fillRect/>
          </a:stretch>
        </p:blipFill>
        <p:spPr>
          <a:xfrm>
            <a:off x="3232150" y="2355484"/>
            <a:ext cx="2303145" cy="1809322"/>
          </a:xfrm>
          <a:prstGeom prst="rect">
            <a:avLst/>
          </a:prstGeom>
        </p:spPr>
      </p:pic>
      <p:pic>
        <p:nvPicPr>
          <p:cNvPr id="18" name="图片 17"/>
          <p:cNvPicPr/>
          <p:nvPr/>
        </p:nvPicPr>
        <p:blipFill>
          <a:blip r:embed="rId3">
            <a:extLst>
              <a:ext uri="{28A0092B-C50C-407E-A947-70E740481C1C}">
                <a14:useLocalDpi xmlns:a14="http://schemas.microsoft.com/office/drawing/2010/main" val="0"/>
              </a:ext>
            </a:extLst>
          </a:blip>
          <a:stretch>
            <a:fillRect/>
          </a:stretch>
        </p:blipFill>
        <p:spPr>
          <a:xfrm>
            <a:off x="5647532" y="2355484"/>
            <a:ext cx="2880690" cy="1809322"/>
          </a:xfrm>
          <a:prstGeom prst="rect">
            <a:avLst/>
          </a:prstGeom>
        </p:spPr>
      </p:pic>
      <p:sp>
        <p:nvSpPr>
          <p:cNvPr id="2" name="文本框 1"/>
          <p:cNvSpPr txBox="1"/>
          <p:nvPr/>
        </p:nvSpPr>
        <p:spPr>
          <a:xfrm>
            <a:off x="3582193" y="4353879"/>
            <a:ext cx="3386138" cy="230832"/>
          </a:xfrm>
          <a:prstGeom prst="rect">
            <a:avLst/>
          </a:prstGeom>
          <a:noFill/>
        </p:spPr>
        <p:txBody>
          <a:bodyPr wrap="square" rtlCol="0">
            <a:spAutoFit/>
          </a:bodyPr>
          <a:lstStyle/>
          <a:p>
            <a:r>
              <a:rPr lang="zh-CN" altLang="en-US" sz="900" dirty="0"/>
              <a:t>田园风格的家具与环境设计</a:t>
            </a:r>
            <a:endParaRPr lang="zh-CN" altLang="en-US" sz="9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59"/>
          <p:cNvGrpSpPr/>
          <p:nvPr/>
        </p:nvGrpSpPr>
        <p:grpSpPr>
          <a:xfrm>
            <a:off x="1251143" y="1214428"/>
            <a:ext cx="2096721" cy="3541264"/>
            <a:chOff x="359501" y="1214428"/>
            <a:chExt cx="2146992" cy="3541264"/>
          </a:xfrm>
        </p:grpSpPr>
        <p:sp>
          <p:nvSpPr>
            <p:cNvPr id="40" name="Rectangle 1"/>
            <p:cNvSpPr/>
            <p:nvPr/>
          </p:nvSpPr>
          <p:spPr>
            <a:xfrm>
              <a:off x="406247" y="1214428"/>
              <a:ext cx="1926791" cy="1714512"/>
            </a:xfrm>
            <a:prstGeom prst="rect">
              <a:avLst/>
            </a:prstGeom>
            <a:blipFill>
              <a:blip r:embed="rId1"/>
              <a:srcRect/>
              <a:stretch>
                <a:fillRect t="-6191" b="-61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20">
                <a:latin typeface="微软雅黑" panose="020B0503020204020204" pitchFamily="34" charset="-122"/>
                <a:ea typeface="微软雅黑" panose="020B0503020204020204" pitchFamily="34" charset="-122"/>
              </a:endParaRPr>
            </a:p>
          </p:txBody>
        </p:sp>
        <p:grpSp>
          <p:nvGrpSpPr>
            <p:cNvPr id="42" name="Group 57"/>
            <p:cNvGrpSpPr/>
            <p:nvPr/>
          </p:nvGrpSpPr>
          <p:grpSpPr>
            <a:xfrm>
              <a:off x="359501" y="3500444"/>
              <a:ext cx="2146992" cy="1255248"/>
              <a:chOff x="359501" y="3500444"/>
              <a:chExt cx="2146992" cy="1255248"/>
            </a:xfrm>
          </p:grpSpPr>
          <p:sp>
            <p:nvSpPr>
              <p:cNvPr id="46" name="Rectangle 33"/>
              <p:cNvSpPr/>
              <p:nvPr/>
            </p:nvSpPr>
            <p:spPr>
              <a:xfrm>
                <a:off x="359501" y="3786196"/>
                <a:ext cx="2146992" cy="969496"/>
              </a:xfrm>
              <a:prstGeom prst="rect">
                <a:avLst/>
              </a:prstGeom>
            </p:spPr>
            <p:txBody>
              <a:bodyPr wrap="square">
                <a:spAutoFit/>
              </a:bodyPr>
              <a:lstStyle/>
              <a:p>
                <a:pPr algn="just"/>
                <a:r>
                  <a:rPr lang="zh-CN" altLang="zh-CN" sz="950" dirty="0">
                    <a:solidFill>
                      <a:schemeClr val="tx2"/>
                    </a:solidFill>
                    <a:latin typeface="微软雅黑" panose="020B0503020204020204" pitchFamily="34" charset="-122"/>
                    <a:ea typeface="微软雅黑" panose="020B0503020204020204" pitchFamily="34" charset="-122"/>
                    <a:cs typeface="Open Sans Light" pitchFamily="34" charset="0"/>
                  </a:rPr>
                  <a:t>任何城市家具都要以实用为先，在人机环境系统中充分营造一种友好、舒适的氛围。有用性主要是指城市家具的操作使公众易于学习使用，交互过程需要带来舒适愉悦的体验，功能配置需要考虑城市的整体系统。</a:t>
                </a:r>
                <a:endParaRPr lang="id-ID" sz="950" dirty="0">
                  <a:solidFill>
                    <a:schemeClr val="tx2"/>
                  </a:solidFill>
                  <a:latin typeface="微软雅黑" panose="020B0503020204020204" pitchFamily="34" charset="-122"/>
                  <a:ea typeface="微软雅黑" panose="020B0503020204020204" pitchFamily="34" charset="-122"/>
                  <a:cs typeface="Open Sans Light" pitchFamily="34" charset="0"/>
                </a:endParaRPr>
              </a:p>
            </p:txBody>
          </p:sp>
          <p:sp>
            <p:nvSpPr>
              <p:cNvPr id="47" name="Rectangle 34"/>
              <p:cNvSpPr/>
              <p:nvPr/>
            </p:nvSpPr>
            <p:spPr>
              <a:xfrm>
                <a:off x="716112" y="3500444"/>
                <a:ext cx="1292140" cy="307777"/>
              </a:xfrm>
              <a:prstGeom prst="rect">
                <a:avLst/>
              </a:prstGeom>
            </p:spPr>
            <p:txBody>
              <a:bodyPr wrap="none">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cs typeface="Open Sans" pitchFamily="34" charset="0"/>
                  </a:rPr>
                  <a:t>关爱性的功能</a:t>
                </a:r>
                <a:endParaRPr lang="en-US" sz="1400" dirty="0">
                  <a:solidFill>
                    <a:schemeClr val="tx2"/>
                  </a:solidFill>
                  <a:latin typeface="微软雅黑" panose="020B0503020204020204" pitchFamily="34" charset="-122"/>
                  <a:ea typeface="微软雅黑" panose="020B0503020204020204" pitchFamily="34" charset="-122"/>
                  <a:cs typeface="Open Sans" pitchFamily="34" charset="0"/>
                </a:endParaRPr>
              </a:p>
            </p:txBody>
          </p:sp>
        </p:grpSp>
        <p:grpSp>
          <p:nvGrpSpPr>
            <p:cNvPr id="43" name="Group 58"/>
            <p:cNvGrpSpPr/>
            <p:nvPr/>
          </p:nvGrpSpPr>
          <p:grpSpPr>
            <a:xfrm>
              <a:off x="785786" y="1214428"/>
              <a:ext cx="1071570" cy="357172"/>
              <a:chOff x="785786" y="1214428"/>
              <a:chExt cx="1071570" cy="357172"/>
            </a:xfrm>
          </p:grpSpPr>
          <p:sp>
            <p:nvSpPr>
              <p:cNvPr id="44" name="Rectangle 42"/>
              <p:cNvSpPr/>
              <p:nvPr/>
            </p:nvSpPr>
            <p:spPr>
              <a:xfrm>
                <a:off x="785786" y="1214428"/>
                <a:ext cx="1071570" cy="3571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20">
                  <a:latin typeface="微软雅黑" panose="020B0503020204020204" pitchFamily="34" charset="-122"/>
                  <a:ea typeface="微软雅黑" panose="020B0503020204020204" pitchFamily="34" charset="-122"/>
                </a:endParaRPr>
              </a:p>
            </p:txBody>
          </p:sp>
          <p:sp>
            <p:nvSpPr>
              <p:cNvPr id="45" name="Rectangle 46"/>
              <p:cNvSpPr/>
              <p:nvPr/>
            </p:nvSpPr>
            <p:spPr>
              <a:xfrm>
                <a:off x="940760" y="1285866"/>
                <a:ext cx="806273" cy="272703"/>
              </a:xfrm>
              <a:prstGeom prst="rect">
                <a:avLst/>
              </a:prstGeom>
            </p:spPr>
            <p:txBody>
              <a:bodyPr wrap="none">
                <a:spAutoFit/>
              </a:bodyPr>
              <a:lstStyle/>
              <a:p>
                <a:pPr algn="ctr"/>
                <a:r>
                  <a:rPr lang="zh-CN" altLang="en-US" sz="1170" dirty="0">
                    <a:solidFill>
                      <a:schemeClr val="bg1"/>
                    </a:solidFill>
                    <a:latin typeface="微软雅黑" panose="020B0503020204020204" pitchFamily="34" charset="-122"/>
                    <a:ea typeface="微软雅黑" panose="020B0503020204020204" pitchFamily="34" charset="-122"/>
                    <a:cs typeface="Open Sans" pitchFamily="34" charset="0"/>
                  </a:rPr>
                  <a:t>添加标题</a:t>
                </a:r>
                <a:endParaRPr lang="en-US" sz="117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grpSp>
        <p:nvGrpSpPr>
          <p:cNvPr id="53" name="Group 60"/>
          <p:cNvGrpSpPr/>
          <p:nvPr/>
        </p:nvGrpSpPr>
        <p:grpSpPr>
          <a:xfrm>
            <a:off x="3689449" y="1214428"/>
            <a:ext cx="2053424" cy="3541264"/>
            <a:chOff x="2500297" y="1214428"/>
            <a:chExt cx="2102657" cy="3541264"/>
          </a:xfrm>
        </p:grpSpPr>
        <p:sp>
          <p:nvSpPr>
            <p:cNvPr id="54" name="Rectangle 2"/>
            <p:cNvSpPr/>
            <p:nvPr/>
          </p:nvSpPr>
          <p:spPr>
            <a:xfrm>
              <a:off x="2588229" y="1214428"/>
              <a:ext cx="1926791" cy="1714512"/>
            </a:xfrm>
            <a:prstGeom prst="rect">
              <a:avLst/>
            </a:prstGeom>
            <a:blipFill>
              <a:blip r:embed="rId2"/>
              <a:stretch>
                <a:fillRect t="-6191" b="-61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20">
                <a:latin typeface="微软雅黑" panose="020B0503020204020204" pitchFamily="34" charset="-122"/>
                <a:ea typeface="微软雅黑" panose="020B0503020204020204" pitchFamily="34" charset="-122"/>
              </a:endParaRPr>
            </a:p>
          </p:txBody>
        </p:sp>
        <p:grpSp>
          <p:nvGrpSpPr>
            <p:cNvPr id="56" name="Group 56"/>
            <p:cNvGrpSpPr/>
            <p:nvPr/>
          </p:nvGrpSpPr>
          <p:grpSpPr>
            <a:xfrm>
              <a:off x="2500297" y="3500444"/>
              <a:ext cx="2102657" cy="1255248"/>
              <a:chOff x="2500297" y="3500444"/>
              <a:chExt cx="2102657" cy="1255248"/>
            </a:xfrm>
          </p:grpSpPr>
          <p:sp>
            <p:nvSpPr>
              <p:cNvPr id="76" name="Rectangle 36"/>
              <p:cNvSpPr/>
              <p:nvPr/>
            </p:nvSpPr>
            <p:spPr>
              <a:xfrm>
                <a:off x="2500297" y="3786196"/>
                <a:ext cx="2102657" cy="969496"/>
              </a:xfrm>
              <a:prstGeom prst="rect">
                <a:avLst/>
              </a:prstGeom>
            </p:spPr>
            <p:txBody>
              <a:bodyPr wrap="square">
                <a:spAutoFit/>
              </a:bodyPr>
              <a:lstStyle/>
              <a:p>
                <a:pPr algn="just"/>
                <a:r>
                  <a:rPr lang="zh-CN" altLang="zh-CN" sz="950" dirty="0">
                    <a:solidFill>
                      <a:schemeClr val="tx2"/>
                    </a:solidFill>
                    <a:latin typeface="微软雅黑" panose="020B0503020204020204" pitchFamily="34" charset="-122"/>
                    <a:ea typeface="微软雅黑" panose="020B0503020204020204" pitchFamily="34" charset="-122"/>
                    <a:cs typeface="Open Sans Light" pitchFamily="34" charset="0"/>
                  </a:rPr>
                  <a:t>审美的力量深深地触动着人们的心灵。无论是追求“羊大为美”的感官愉悦，还是追求“精神共鸣”的精神愉悦，对于城市家具设计来说，愉悦就是为公众创造一种轻松的氛围，从而提升城市的情意</a:t>
                </a:r>
                <a:endParaRPr lang="id-ID" altLang="zh-CN" sz="950" dirty="0">
                  <a:solidFill>
                    <a:schemeClr val="tx2"/>
                  </a:solidFill>
                  <a:latin typeface="微软雅黑" panose="020B0503020204020204" pitchFamily="34" charset="-122"/>
                  <a:ea typeface="微软雅黑" panose="020B0503020204020204" pitchFamily="34" charset="-122"/>
                  <a:cs typeface="Open Sans Light" pitchFamily="34" charset="0"/>
                </a:endParaRPr>
              </a:p>
            </p:txBody>
          </p:sp>
          <p:sp>
            <p:nvSpPr>
              <p:cNvPr id="77" name="Rectangle 37"/>
              <p:cNvSpPr/>
              <p:nvPr/>
            </p:nvSpPr>
            <p:spPr>
              <a:xfrm>
                <a:off x="2905554" y="3500444"/>
                <a:ext cx="1292140" cy="307777"/>
              </a:xfrm>
              <a:prstGeom prst="rect">
                <a:avLst/>
              </a:prstGeom>
            </p:spPr>
            <p:txBody>
              <a:bodyPr wrap="none">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cs typeface="Open Sans" pitchFamily="34" charset="0"/>
                  </a:rPr>
                  <a:t>愉悦性的审美</a:t>
                </a:r>
                <a:endParaRPr lang="en-US" altLang="zh-CN" sz="1400" dirty="0">
                  <a:solidFill>
                    <a:schemeClr val="tx2"/>
                  </a:solidFill>
                  <a:latin typeface="微软雅黑" panose="020B0503020204020204" pitchFamily="34" charset="-122"/>
                  <a:ea typeface="微软雅黑" panose="020B0503020204020204" pitchFamily="34" charset="-122"/>
                  <a:cs typeface="Open Sans" pitchFamily="34" charset="0"/>
                </a:endParaRPr>
              </a:p>
            </p:txBody>
          </p:sp>
        </p:grpSp>
        <p:grpSp>
          <p:nvGrpSpPr>
            <p:cNvPr id="57" name="Group 59"/>
            <p:cNvGrpSpPr/>
            <p:nvPr/>
          </p:nvGrpSpPr>
          <p:grpSpPr>
            <a:xfrm>
              <a:off x="2928926" y="1214428"/>
              <a:ext cx="1071570" cy="357172"/>
              <a:chOff x="2928926" y="1214428"/>
              <a:chExt cx="1071570" cy="357172"/>
            </a:xfrm>
          </p:grpSpPr>
          <p:sp>
            <p:nvSpPr>
              <p:cNvPr id="58" name="Rectangle 43"/>
              <p:cNvSpPr/>
              <p:nvPr/>
            </p:nvSpPr>
            <p:spPr>
              <a:xfrm>
                <a:off x="2928926" y="1214428"/>
                <a:ext cx="1071570" cy="35717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20">
                  <a:solidFill>
                    <a:schemeClr val="bg1"/>
                  </a:solidFill>
                  <a:latin typeface="微软雅黑" panose="020B0503020204020204" pitchFamily="34" charset="-122"/>
                  <a:ea typeface="微软雅黑" panose="020B0503020204020204" pitchFamily="34" charset="-122"/>
                </a:endParaRPr>
              </a:p>
            </p:txBody>
          </p:sp>
          <p:sp>
            <p:nvSpPr>
              <p:cNvPr id="75" name="Rectangle 47"/>
              <p:cNvSpPr/>
              <p:nvPr/>
            </p:nvSpPr>
            <p:spPr>
              <a:xfrm>
                <a:off x="3083900" y="1285866"/>
                <a:ext cx="806273" cy="272703"/>
              </a:xfrm>
              <a:prstGeom prst="rect">
                <a:avLst/>
              </a:prstGeom>
            </p:spPr>
            <p:txBody>
              <a:bodyPr wrap="none">
                <a:spAutoFit/>
              </a:bodyPr>
              <a:lstStyle/>
              <a:p>
                <a:pPr algn="ctr"/>
                <a:r>
                  <a:rPr lang="zh-CN" altLang="en-US" sz="1170" dirty="0">
                    <a:solidFill>
                      <a:schemeClr val="bg1"/>
                    </a:solidFill>
                    <a:latin typeface="微软雅黑" panose="020B0503020204020204" pitchFamily="34" charset="-122"/>
                    <a:ea typeface="微软雅黑" panose="020B0503020204020204" pitchFamily="34" charset="-122"/>
                    <a:cs typeface="Open Sans" pitchFamily="34" charset="0"/>
                  </a:rPr>
                  <a:t>添加标题</a:t>
                </a:r>
                <a:endParaRPr lang="en-US" sz="1170" dirty="0">
                  <a:solidFill>
                    <a:schemeClr val="bg1"/>
                  </a:solidFill>
                  <a:latin typeface="微软雅黑" panose="020B0503020204020204" pitchFamily="34" charset="-122"/>
                  <a:ea typeface="微软雅黑" panose="020B0503020204020204" pitchFamily="34" charset="-122"/>
                  <a:cs typeface="Open Sans" pitchFamily="34" charset="0"/>
                </a:endParaRPr>
              </a:p>
            </p:txBody>
          </p:sp>
        </p:grpSp>
      </p:grpSp>
      <p:grpSp>
        <p:nvGrpSpPr>
          <p:cNvPr id="83" name="Group 61"/>
          <p:cNvGrpSpPr/>
          <p:nvPr/>
        </p:nvGrpSpPr>
        <p:grpSpPr>
          <a:xfrm>
            <a:off x="6208199" y="1214428"/>
            <a:ext cx="2036209" cy="3687458"/>
            <a:chOff x="4703656" y="1214428"/>
            <a:chExt cx="2085029" cy="3687458"/>
          </a:xfrm>
        </p:grpSpPr>
        <p:sp>
          <p:nvSpPr>
            <p:cNvPr id="84" name="Rectangle 3"/>
            <p:cNvSpPr/>
            <p:nvPr/>
          </p:nvSpPr>
          <p:spPr>
            <a:xfrm>
              <a:off x="4760388" y="1214428"/>
              <a:ext cx="1926791" cy="1714512"/>
            </a:xfrm>
            <a:prstGeom prst="rect">
              <a:avLst/>
            </a:prstGeom>
            <a:blipFill>
              <a:blip r:embed="rId3"/>
              <a:stretch>
                <a:fillRect t="-6191" b="-61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20">
                <a:latin typeface="微软雅黑" panose="020B0503020204020204" pitchFamily="34" charset="-122"/>
                <a:ea typeface="微软雅黑" panose="020B0503020204020204" pitchFamily="34" charset="-122"/>
              </a:endParaRPr>
            </a:p>
          </p:txBody>
        </p:sp>
        <p:grpSp>
          <p:nvGrpSpPr>
            <p:cNvPr id="86" name="Group 55"/>
            <p:cNvGrpSpPr/>
            <p:nvPr/>
          </p:nvGrpSpPr>
          <p:grpSpPr>
            <a:xfrm>
              <a:off x="4703656" y="3500444"/>
              <a:ext cx="2085029" cy="1401442"/>
              <a:chOff x="4703656" y="3500444"/>
              <a:chExt cx="2085029" cy="1401442"/>
            </a:xfrm>
          </p:grpSpPr>
          <p:sp>
            <p:nvSpPr>
              <p:cNvPr id="90" name="Rectangle 38"/>
              <p:cNvSpPr/>
              <p:nvPr/>
            </p:nvSpPr>
            <p:spPr>
              <a:xfrm>
                <a:off x="4703656" y="3786196"/>
                <a:ext cx="2085029" cy="1115690"/>
              </a:xfrm>
              <a:prstGeom prst="rect">
                <a:avLst/>
              </a:prstGeom>
            </p:spPr>
            <p:txBody>
              <a:bodyPr wrap="square">
                <a:spAutoFit/>
              </a:bodyPr>
              <a:lstStyle/>
              <a:p>
                <a:pPr algn="just"/>
                <a:r>
                  <a:rPr lang="zh-CN" altLang="zh-CN" sz="950" dirty="0">
                    <a:solidFill>
                      <a:schemeClr val="tx2"/>
                    </a:solidFill>
                    <a:latin typeface="微软雅黑" panose="020B0503020204020204" pitchFamily="34" charset="-122"/>
                    <a:ea typeface="微软雅黑" panose="020B0503020204020204" pitchFamily="34" charset="-122"/>
                    <a:cs typeface="Open Sans Light" pitchFamily="34" charset="0"/>
                  </a:rPr>
                  <a:t>城市文化的彰显是提升城市形象的途径之一，而城市文化主要通过符号化的手法融入到城市家具的设计之中，通过反思该地域的文化来促进城市家具中的象征意义，也是将城市形象中最为独特的一面体现在城市家具中的必由之路。</a:t>
                </a:r>
                <a:endParaRPr lang="id-ID" altLang="zh-CN" sz="950" dirty="0">
                  <a:solidFill>
                    <a:schemeClr val="tx2"/>
                  </a:solidFill>
                  <a:latin typeface="微软雅黑" panose="020B0503020204020204" pitchFamily="34" charset="-122"/>
                  <a:ea typeface="微软雅黑" panose="020B0503020204020204" pitchFamily="34" charset="-122"/>
                  <a:cs typeface="Open Sans Light" pitchFamily="34" charset="0"/>
                </a:endParaRPr>
              </a:p>
            </p:txBody>
          </p:sp>
          <p:sp>
            <p:nvSpPr>
              <p:cNvPr id="91" name="Rectangle 39"/>
              <p:cNvSpPr/>
              <p:nvPr/>
            </p:nvSpPr>
            <p:spPr>
              <a:xfrm>
                <a:off x="5053796" y="3500444"/>
                <a:ext cx="1292140" cy="307777"/>
              </a:xfrm>
              <a:prstGeom prst="rect">
                <a:avLst/>
              </a:prstGeom>
            </p:spPr>
            <p:txBody>
              <a:bodyPr wrap="none">
                <a:spAutoFit/>
              </a:bodyPr>
              <a:lstStyle/>
              <a:p>
                <a:pPr algn="ctr"/>
                <a:r>
                  <a:rPr lang="zh-CN" altLang="en-US" sz="1400" dirty="0">
                    <a:solidFill>
                      <a:schemeClr val="tx2"/>
                    </a:solidFill>
                    <a:latin typeface="微软雅黑" panose="020B0503020204020204" pitchFamily="34" charset="-122"/>
                    <a:ea typeface="微软雅黑" panose="020B0503020204020204" pitchFamily="34" charset="-122"/>
                    <a:cs typeface="Open Sans" pitchFamily="34" charset="0"/>
                  </a:rPr>
                  <a:t>反思性的象征</a:t>
                </a:r>
                <a:endParaRPr lang="en-US" altLang="zh-CN" sz="1400" dirty="0">
                  <a:solidFill>
                    <a:schemeClr val="tx2"/>
                  </a:solidFill>
                  <a:latin typeface="微软雅黑" panose="020B0503020204020204" pitchFamily="34" charset="-122"/>
                  <a:ea typeface="微软雅黑" panose="020B0503020204020204" pitchFamily="34" charset="-122"/>
                  <a:cs typeface="Open Sans" pitchFamily="34" charset="0"/>
                </a:endParaRPr>
              </a:p>
            </p:txBody>
          </p:sp>
        </p:grpSp>
        <p:sp>
          <p:nvSpPr>
            <p:cNvPr id="88" name="Rectangle 44"/>
            <p:cNvSpPr/>
            <p:nvPr/>
          </p:nvSpPr>
          <p:spPr>
            <a:xfrm>
              <a:off x="5143504" y="1214428"/>
              <a:ext cx="1071570" cy="35717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20">
                <a:solidFill>
                  <a:schemeClr val="bg1"/>
                </a:solidFill>
                <a:latin typeface="微软雅黑" panose="020B0503020204020204" pitchFamily="34" charset="-122"/>
                <a:ea typeface="微软雅黑" panose="020B0503020204020204" pitchFamily="34" charset="-122"/>
              </a:endParaRPr>
            </a:p>
          </p:txBody>
        </p:sp>
      </p:grpSp>
      <p:sp>
        <p:nvSpPr>
          <p:cNvPr id="26" name="矩形 25"/>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sp>
        <p:nvSpPr>
          <p:cNvPr id="27" name="文本框 26"/>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城市家具的设计要点</a:t>
            </a:r>
            <a:endParaRPr lang="zh-CN" altLang="en-US" sz="1200" b="1" dirty="0">
              <a:latin typeface="华文仿宋" panose="02010600040101010101" charset="-122"/>
              <a:ea typeface="华文仿宋" panose="02010600040101010101" charset="-122"/>
            </a:endParaRPr>
          </a:p>
        </p:txBody>
      </p:sp>
      <p:pic>
        <p:nvPicPr>
          <p:cNvPr id="28" name="图片 27"/>
          <p:cNvPicPr/>
          <p:nvPr/>
        </p:nvPicPr>
        <p:blipFill>
          <a:blip r:embed="rId4">
            <a:extLst>
              <a:ext uri="{28A0092B-C50C-407E-A947-70E740481C1C}">
                <a14:useLocalDpi xmlns:a14="http://schemas.microsoft.com/office/drawing/2010/main" val="0"/>
              </a:ext>
            </a:extLst>
          </a:blip>
          <a:stretch>
            <a:fillRect/>
          </a:stretch>
        </p:blipFill>
        <p:spPr>
          <a:xfrm>
            <a:off x="1289570" y="1214428"/>
            <a:ext cx="1888900" cy="1714512"/>
          </a:xfrm>
          <a:prstGeom prst="rect">
            <a:avLst/>
          </a:prstGeom>
        </p:spPr>
      </p:pic>
      <p:pic>
        <p:nvPicPr>
          <p:cNvPr id="29" name="图片 28"/>
          <p:cNvPicPr/>
          <p:nvPr/>
        </p:nvPicPr>
        <p:blipFill>
          <a:blip r:embed="rId5">
            <a:extLst>
              <a:ext uri="{28A0092B-C50C-407E-A947-70E740481C1C}">
                <a14:useLocalDpi xmlns:a14="http://schemas.microsoft.com/office/drawing/2010/main" val="0"/>
              </a:ext>
            </a:extLst>
          </a:blip>
          <a:stretch>
            <a:fillRect/>
          </a:stretch>
        </p:blipFill>
        <p:spPr>
          <a:xfrm>
            <a:off x="3775322" y="1206042"/>
            <a:ext cx="1879147" cy="1722898"/>
          </a:xfrm>
          <a:prstGeom prst="rect">
            <a:avLst/>
          </a:prstGeom>
        </p:spPr>
      </p:pic>
      <p:pic>
        <p:nvPicPr>
          <p:cNvPr id="30" name="图片 29"/>
          <p:cNvPicPr/>
          <p:nvPr/>
        </p:nvPicPr>
        <p:blipFill>
          <a:blip r:embed="rId6">
            <a:extLst>
              <a:ext uri="{28A0092B-C50C-407E-A947-70E740481C1C}">
                <a14:useLocalDpi xmlns:a14="http://schemas.microsoft.com/office/drawing/2010/main" val="0"/>
              </a:ext>
            </a:extLst>
          </a:blip>
          <a:stretch>
            <a:fillRect/>
          </a:stretch>
        </p:blipFill>
        <p:spPr>
          <a:xfrm>
            <a:off x="6261354" y="1214428"/>
            <a:ext cx="1881677" cy="171451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slide(fromTop)">
                                      <p:cBhvr>
                                        <p:cTn id="7" dur="500"/>
                                        <p:tgtEl>
                                          <p:spTgt spid="39"/>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slide(fromTop)">
                                      <p:cBhvr>
                                        <p:cTn id="11" dur="500"/>
                                        <p:tgtEl>
                                          <p:spTgt spid="5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slide(fromTop)">
                                      <p:cBhvr>
                                        <p:cTn id="15"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城市家具的设计原则</a:t>
            </a:r>
            <a:endParaRPr lang="zh-CN" altLang="en-US" sz="1200" b="1" dirty="0">
              <a:latin typeface="华文仿宋" panose="02010600040101010101" charset="-122"/>
              <a:ea typeface="华文仿宋" panose="02010600040101010101" charset="-122"/>
            </a:endParaRPr>
          </a:p>
        </p:txBody>
      </p:sp>
      <p:grpSp>
        <p:nvGrpSpPr>
          <p:cNvPr id="12" name="组合 11"/>
          <p:cNvGrpSpPr/>
          <p:nvPr/>
        </p:nvGrpSpPr>
        <p:grpSpPr>
          <a:xfrm>
            <a:off x="930676" y="1260039"/>
            <a:ext cx="569387" cy="527412"/>
            <a:chOff x="938910" y="1259965"/>
            <a:chExt cx="569418" cy="527441"/>
          </a:xfrm>
        </p:grpSpPr>
        <p:sp>
          <p:nvSpPr>
            <p:cNvPr id="13" name="1"/>
            <p:cNvSpPr/>
            <p:nvPr/>
          </p:nvSpPr>
          <p:spPr>
            <a:xfrm>
              <a:off x="959883" y="1259965"/>
              <a:ext cx="527441" cy="5274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1"/>
            <p:cNvSpPr/>
            <p:nvPr/>
          </p:nvSpPr>
          <p:spPr>
            <a:xfrm>
              <a:off x="938910" y="1269770"/>
              <a:ext cx="569418" cy="507859"/>
            </a:xfrm>
            <a:prstGeom prst="rect">
              <a:avLst/>
            </a:prstGeom>
            <a:noFill/>
          </p:spPr>
          <p:txBody>
            <a:bodyPr wrap="none">
              <a:spAutoFit/>
            </a:bodyPr>
            <a:lstStyle/>
            <a:p>
              <a:r>
                <a:rPr lang="en-US" altLang="zh-CN" sz="27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01</a:t>
              </a:r>
              <a:endParaRPr lang="zh-CN" altLang="en-US" sz="3600" dirty="0">
                <a:solidFill>
                  <a:schemeClr val="bg1"/>
                </a:solidFill>
                <a:latin typeface="华文细黑" panose="02010600040101010101" pitchFamily="2" charset="-122"/>
                <a:ea typeface="华文细黑" panose="02010600040101010101" pitchFamily="2" charset="-122"/>
              </a:endParaRPr>
            </a:p>
          </p:txBody>
        </p:sp>
      </p:grpSp>
      <p:grpSp>
        <p:nvGrpSpPr>
          <p:cNvPr id="15" name="组合 14"/>
          <p:cNvGrpSpPr/>
          <p:nvPr/>
        </p:nvGrpSpPr>
        <p:grpSpPr>
          <a:xfrm>
            <a:off x="930676" y="2325242"/>
            <a:ext cx="569387" cy="527412"/>
            <a:chOff x="930475" y="2096056"/>
            <a:chExt cx="569418" cy="527441"/>
          </a:xfrm>
        </p:grpSpPr>
        <p:sp>
          <p:nvSpPr>
            <p:cNvPr id="16" name="1"/>
            <p:cNvSpPr/>
            <p:nvPr/>
          </p:nvSpPr>
          <p:spPr>
            <a:xfrm>
              <a:off x="951448" y="2096056"/>
              <a:ext cx="527441" cy="5274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1"/>
            <p:cNvSpPr/>
            <p:nvPr/>
          </p:nvSpPr>
          <p:spPr>
            <a:xfrm>
              <a:off x="930475" y="2105861"/>
              <a:ext cx="569418" cy="507859"/>
            </a:xfrm>
            <a:prstGeom prst="rect">
              <a:avLst/>
            </a:prstGeom>
            <a:noFill/>
          </p:spPr>
          <p:txBody>
            <a:bodyPr wrap="none">
              <a:spAutoFit/>
            </a:bodyPr>
            <a:lstStyle/>
            <a:p>
              <a:r>
                <a:rPr lang="en-US" altLang="zh-CN" sz="27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02</a:t>
              </a:r>
              <a:endParaRPr lang="zh-CN" altLang="en-US" sz="3600" dirty="0">
                <a:solidFill>
                  <a:schemeClr val="bg1"/>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930676" y="3311248"/>
            <a:ext cx="569387" cy="527412"/>
            <a:chOff x="930475" y="3000376"/>
            <a:chExt cx="569418" cy="527441"/>
          </a:xfrm>
        </p:grpSpPr>
        <p:sp>
          <p:nvSpPr>
            <p:cNvPr id="21" name="1"/>
            <p:cNvSpPr/>
            <p:nvPr/>
          </p:nvSpPr>
          <p:spPr>
            <a:xfrm>
              <a:off x="951448" y="3000376"/>
              <a:ext cx="527441" cy="5274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1"/>
            <p:cNvSpPr/>
            <p:nvPr/>
          </p:nvSpPr>
          <p:spPr>
            <a:xfrm>
              <a:off x="930475" y="3010181"/>
              <a:ext cx="569418" cy="507859"/>
            </a:xfrm>
            <a:prstGeom prst="rect">
              <a:avLst/>
            </a:prstGeom>
            <a:noFill/>
          </p:spPr>
          <p:txBody>
            <a:bodyPr wrap="none">
              <a:spAutoFit/>
            </a:bodyPr>
            <a:lstStyle/>
            <a:p>
              <a:r>
                <a:rPr lang="en-US" altLang="zh-CN" sz="27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03</a:t>
              </a:r>
              <a:endParaRPr lang="zh-CN" altLang="en-US" sz="3600" dirty="0">
                <a:solidFill>
                  <a:schemeClr val="bg1"/>
                </a:solidFill>
                <a:latin typeface="华文细黑" panose="02010600040101010101" pitchFamily="2" charset="-122"/>
                <a:ea typeface="华文细黑" panose="02010600040101010101" pitchFamily="2" charset="-122"/>
              </a:endParaRPr>
            </a:p>
          </p:txBody>
        </p:sp>
      </p:grpSp>
      <p:sp>
        <p:nvSpPr>
          <p:cNvPr id="23" name="1"/>
          <p:cNvSpPr/>
          <p:nvPr/>
        </p:nvSpPr>
        <p:spPr>
          <a:xfrm>
            <a:off x="1586065" y="954051"/>
            <a:ext cx="6893565" cy="1029193"/>
          </a:xfrm>
          <a:prstGeom prst="rect">
            <a:avLst/>
          </a:prstGeom>
        </p:spPr>
        <p:txBody>
          <a:bodyPr wrap="square">
            <a:spAutoFit/>
          </a:bodyPr>
          <a:lstStyle/>
          <a:p>
            <a:pPr>
              <a:lnSpc>
                <a:spcPct val="130000"/>
              </a:lnSpc>
            </a:pPr>
            <a:r>
              <a:rPr lang="zh-CN" altLang="en-US" sz="1200" dirty="0">
                <a:solidFill>
                  <a:schemeClr val="tx2"/>
                </a:solidFill>
                <a:latin typeface="微软雅黑" panose="020B0503020204020204" pitchFamily="34" charset="-122"/>
                <a:ea typeface="微软雅黑" panose="020B0503020204020204" pitchFamily="34" charset="-122"/>
                <a:cs typeface="Open Sans" pitchFamily="34" charset="0"/>
              </a:rPr>
              <a:t>以人为本的原则。首先，公共家具的设计应该满足不同人群的不同需求，人是户外环境活动的主体，环境设施都是为人服务的，因此公共家具的设计要体现出对人的关怀，关注人群的各种生理需求与心里感受，探索各种人们潜在的心理愿望，提出解决问题的方案。在家具的种类、位置、方式以及数量等方面都要全面的考虑。</a:t>
            </a:r>
            <a:endPar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1"/>
          <p:cNvSpPr/>
          <p:nvPr/>
        </p:nvSpPr>
        <p:spPr>
          <a:xfrm>
            <a:off x="1586065" y="2335046"/>
            <a:ext cx="6750690" cy="549061"/>
          </a:xfrm>
          <a:prstGeom prst="rect">
            <a:avLst/>
          </a:prstGeom>
        </p:spPr>
        <p:txBody>
          <a:bodyPr wrap="square">
            <a:spAutoFit/>
          </a:bodyPr>
          <a:lstStyle/>
          <a:p>
            <a:pPr>
              <a:lnSpc>
                <a:spcPct val="130000"/>
              </a:lnSpc>
            </a:pPr>
            <a:r>
              <a:rPr lang="zh-CN" altLang="en-US" sz="1200" dirty="0">
                <a:solidFill>
                  <a:schemeClr val="tx2"/>
                </a:solidFill>
                <a:latin typeface="微软雅黑" panose="020B0503020204020204" pitchFamily="34" charset="-122"/>
                <a:ea typeface="微软雅黑" panose="020B0503020204020204" pitchFamily="34" charset="-122"/>
                <a:cs typeface="Open Sans" pitchFamily="34" charset="0"/>
              </a:rPr>
              <a:t>整体性原则。在城市家具的设计中，还有一点需要考虑，那就是它所处环境的历史文化价值，以体现其装饰性和意向性。</a:t>
            </a:r>
            <a:endPar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1"/>
          <p:cNvSpPr/>
          <p:nvPr/>
        </p:nvSpPr>
        <p:spPr>
          <a:xfrm>
            <a:off x="1586065" y="3321052"/>
            <a:ext cx="6893565" cy="549061"/>
          </a:xfrm>
          <a:prstGeom prst="rect">
            <a:avLst/>
          </a:prstGeom>
        </p:spPr>
        <p:txBody>
          <a:bodyPr wrap="square">
            <a:spAutoFit/>
          </a:bodyPr>
          <a:lstStyle/>
          <a:p>
            <a:pPr>
              <a:lnSpc>
                <a:spcPct val="130000"/>
              </a:lnSpc>
            </a:pPr>
            <a:r>
              <a:rPr lang="zh-CN" altLang="en-US" sz="1200" dirty="0">
                <a:solidFill>
                  <a:schemeClr val="tx2"/>
                </a:solidFill>
                <a:latin typeface="微软雅黑" panose="020B0503020204020204" pitchFamily="34" charset="-122"/>
                <a:ea typeface="微软雅黑" panose="020B0503020204020204" pitchFamily="34" charset="-122"/>
                <a:cs typeface="Open Sans" pitchFamily="34" charset="0"/>
              </a:rPr>
              <a:t>生态化原则。公共家具的设计还必须考虑到生态化的原则，在对公共家具材料的获取、生产、使用以及处置的过程中要减少对环境的影响。使得回归自然、崇尚节俭成为重要的设计原则。</a:t>
            </a:r>
            <a:endParaRPr lang="zh-CN" altLang="en-US" sz="1200" dirty="0">
              <a:solidFill>
                <a:schemeClr val="tx2"/>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endParaRPr>
          </a:p>
        </p:txBody>
      </p:sp>
      <p:grpSp>
        <p:nvGrpSpPr>
          <p:cNvPr id="17" name="组合 16"/>
          <p:cNvGrpSpPr/>
          <p:nvPr/>
        </p:nvGrpSpPr>
        <p:grpSpPr>
          <a:xfrm>
            <a:off x="930676" y="4170881"/>
            <a:ext cx="569387" cy="527412"/>
            <a:chOff x="930475" y="3000376"/>
            <a:chExt cx="569418" cy="527441"/>
          </a:xfrm>
        </p:grpSpPr>
        <p:sp>
          <p:nvSpPr>
            <p:cNvPr id="18" name="1"/>
            <p:cNvSpPr/>
            <p:nvPr/>
          </p:nvSpPr>
          <p:spPr>
            <a:xfrm>
              <a:off x="951448" y="3000376"/>
              <a:ext cx="527441" cy="5274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1"/>
            <p:cNvSpPr/>
            <p:nvPr/>
          </p:nvSpPr>
          <p:spPr>
            <a:xfrm>
              <a:off x="930475" y="3010181"/>
              <a:ext cx="569418" cy="507859"/>
            </a:xfrm>
            <a:prstGeom prst="rect">
              <a:avLst/>
            </a:prstGeom>
            <a:noFill/>
          </p:spPr>
          <p:txBody>
            <a:bodyPr wrap="none">
              <a:spAutoFit/>
            </a:bodyPr>
            <a:lstStyle/>
            <a:p>
              <a:r>
                <a:rPr lang="en-US" altLang="zh-CN" sz="27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04</a:t>
              </a:r>
              <a:endParaRPr lang="zh-CN" altLang="en-US" sz="3600" dirty="0">
                <a:solidFill>
                  <a:schemeClr val="bg1"/>
                </a:solidFill>
                <a:latin typeface="华文细黑" panose="02010600040101010101" pitchFamily="2" charset="-122"/>
                <a:ea typeface="华文细黑" panose="02010600040101010101" pitchFamily="2" charset="-122"/>
              </a:endParaRPr>
            </a:p>
          </p:txBody>
        </p:sp>
      </p:grpSp>
      <p:sp>
        <p:nvSpPr>
          <p:cNvPr id="27" name="1"/>
          <p:cNvSpPr/>
          <p:nvPr/>
        </p:nvSpPr>
        <p:spPr>
          <a:xfrm>
            <a:off x="1586065" y="4180685"/>
            <a:ext cx="6893565" cy="789127"/>
          </a:xfrm>
          <a:prstGeom prst="rect">
            <a:avLst/>
          </a:prstGeom>
        </p:spPr>
        <p:txBody>
          <a:bodyPr wrap="square">
            <a:spAutoFit/>
          </a:bodyPr>
          <a:lstStyle/>
          <a:p>
            <a:pPr>
              <a:lnSpc>
                <a:spcPct val="130000"/>
              </a:lnSpc>
            </a:pPr>
            <a:r>
              <a:rPr lang="zh-CN" altLang="en-US" sz="1200" dirty="0">
                <a:solidFill>
                  <a:schemeClr val="tx2"/>
                </a:solidFill>
                <a:latin typeface="微软雅黑" panose="020B0503020204020204" pitchFamily="34" charset="-122"/>
                <a:ea typeface="微软雅黑" panose="020B0503020204020204" pitchFamily="34" charset="-122"/>
                <a:cs typeface="Open Sans" pitchFamily="34" charset="0"/>
              </a:rPr>
              <a:t>实用性与艺术性共存原则。首先，家具要符合使用要求，具有坚固的性能。其次，家具的尺寸和曲线应符合人体的尺寸和曲线要求。在人机工程学的指导下，有助于改善人体相关系统的状态，消除疲劳，提高工作效率和休息质量。同时，美观也是家具设计的基本要求之一。</a:t>
            </a:r>
            <a:endParaRPr lang="zh-CN" altLang="en-US" sz="1200" dirty="0">
              <a:solidFill>
                <a:schemeClr val="tx2"/>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360"/>
                                          </p:val>
                                        </p:tav>
                                        <p:tav tm="100000">
                                          <p:val>
                                            <p:fltVal val="0"/>
                                          </p:val>
                                        </p:tav>
                                      </p:tavLst>
                                    </p:anim>
                                    <p:animEffect transition="in" filter="fade">
                                      <p:cBhvr>
                                        <p:cTn id="16" dur="500"/>
                                        <p:tgtEl>
                                          <p:spTgt spid="15"/>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 calcmode="lin" valueType="num">
                                      <p:cBhvr>
                                        <p:cTn id="21" dur="500" fill="hold"/>
                                        <p:tgtEl>
                                          <p:spTgt spid="20"/>
                                        </p:tgtEl>
                                        <p:attrNameLst>
                                          <p:attrName>style.rotation</p:attrName>
                                        </p:attrNameLst>
                                      </p:cBhvr>
                                      <p:tavLst>
                                        <p:tav tm="0">
                                          <p:val>
                                            <p:fltVal val="360"/>
                                          </p:val>
                                        </p:tav>
                                        <p:tav tm="100000">
                                          <p:val>
                                            <p:fltVal val="0"/>
                                          </p:val>
                                        </p:tav>
                                      </p:tavLst>
                                    </p:anim>
                                    <p:animEffect transition="in" filter="fade">
                                      <p:cBhvr>
                                        <p:cTn id="22" dur="500"/>
                                        <p:tgtEl>
                                          <p:spTgt spid="20"/>
                                        </p:tgtEl>
                                      </p:cBhvr>
                                    </p:animEffect>
                                  </p:childTnLst>
                                </p:cTn>
                              </p:par>
                            </p:childTnLst>
                          </p:cTn>
                        </p:par>
                        <p:par>
                          <p:cTn id="23" fill="hold">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00"/>
                                        <p:tgtEl>
                                          <p:spTgt spid="23"/>
                                        </p:tgtEl>
                                      </p:cBhvr>
                                    </p:animEffect>
                                  </p:childTnLst>
                                </p:cTn>
                              </p:par>
                            </p:childTnLst>
                          </p:cTn>
                        </p:par>
                        <p:par>
                          <p:cTn id="27" fill="hold">
                            <p:stCondLst>
                              <p:cond delay="1000"/>
                            </p:stCondLst>
                            <p:childTnLst>
                              <p:par>
                                <p:cTn id="28" presetID="22" presetClass="entr" presetSubtype="1"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up)">
                                      <p:cBhvr>
                                        <p:cTn id="30" dur="500"/>
                                        <p:tgtEl>
                                          <p:spTgt spid="24"/>
                                        </p:tgtEl>
                                      </p:cBhvr>
                                    </p:animEffect>
                                  </p:childTnLst>
                                </p:cTn>
                              </p:par>
                            </p:childTnLst>
                          </p:cTn>
                        </p:par>
                        <p:par>
                          <p:cTn id="31" fill="hold">
                            <p:stCondLst>
                              <p:cond delay="1500"/>
                            </p:stCondLst>
                            <p:childTnLst>
                              <p:par>
                                <p:cTn id="32" presetID="22" presetClass="entr" presetSubtype="1"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up)">
                                      <p:cBhvr>
                                        <p:cTn id="34" dur="500"/>
                                        <p:tgtEl>
                                          <p:spTgt spid="25"/>
                                        </p:tgtEl>
                                      </p:cBhvr>
                                    </p:animEffect>
                                  </p:childTnLst>
                                </p:cTn>
                              </p:par>
                              <p:par>
                                <p:cTn id="35" presetID="49" presetClass="entr" presetSubtype="0" decel="100000" fill="hold" nodeType="with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500" fill="hold"/>
                                        <p:tgtEl>
                                          <p:spTgt spid="17"/>
                                        </p:tgtEl>
                                        <p:attrNameLst>
                                          <p:attrName>ppt_w</p:attrName>
                                        </p:attrNameLst>
                                      </p:cBhvr>
                                      <p:tavLst>
                                        <p:tav tm="0">
                                          <p:val>
                                            <p:fltVal val="0"/>
                                          </p:val>
                                        </p:tav>
                                        <p:tav tm="100000">
                                          <p:val>
                                            <p:strVal val="#ppt_w"/>
                                          </p:val>
                                        </p:tav>
                                      </p:tavLst>
                                    </p:anim>
                                    <p:anim calcmode="lin" valueType="num">
                                      <p:cBhvr>
                                        <p:cTn id="38" dur="500" fill="hold"/>
                                        <p:tgtEl>
                                          <p:spTgt spid="17"/>
                                        </p:tgtEl>
                                        <p:attrNameLst>
                                          <p:attrName>ppt_h</p:attrName>
                                        </p:attrNameLst>
                                      </p:cBhvr>
                                      <p:tavLst>
                                        <p:tav tm="0">
                                          <p:val>
                                            <p:fltVal val="0"/>
                                          </p:val>
                                        </p:tav>
                                        <p:tav tm="100000">
                                          <p:val>
                                            <p:strVal val="#ppt_h"/>
                                          </p:val>
                                        </p:tav>
                                      </p:tavLst>
                                    </p:anim>
                                    <p:anim calcmode="lin" valueType="num">
                                      <p:cBhvr>
                                        <p:cTn id="39" dur="500" fill="hold"/>
                                        <p:tgtEl>
                                          <p:spTgt spid="17"/>
                                        </p:tgtEl>
                                        <p:attrNameLst>
                                          <p:attrName>style.rotation</p:attrName>
                                        </p:attrNameLst>
                                      </p:cBhvr>
                                      <p:tavLst>
                                        <p:tav tm="0">
                                          <p:val>
                                            <p:fltVal val="360"/>
                                          </p:val>
                                        </p:tav>
                                        <p:tav tm="100000">
                                          <p:val>
                                            <p:fltVal val="0"/>
                                          </p:val>
                                        </p:tav>
                                      </p:tavLst>
                                    </p:anim>
                                    <p:animEffect transition="in" filter="fade">
                                      <p:cBhvr>
                                        <p:cTn id="40" dur="500"/>
                                        <p:tgtEl>
                                          <p:spTgt spid="17"/>
                                        </p:tgtEl>
                                      </p:cBhvr>
                                    </p:animEffect>
                                  </p:childTnLst>
                                </p:cTn>
                              </p:par>
                            </p:childTnLst>
                          </p:cTn>
                        </p:par>
                        <p:par>
                          <p:cTn id="41" fill="hold">
                            <p:stCondLst>
                              <p:cond delay="2000"/>
                            </p:stCondLst>
                            <p:childTnLst>
                              <p:par>
                                <p:cTn id="42" presetID="22" presetClass="entr" presetSubtype="1" fill="hold" grpId="0" nodeType="afterEffect">
                                  <p:stCondLst>
                                    <p:cond delay="0"/>
                                  </p:stCondLst>
                                  <p:childTnLst>
                                    <p:set>
                                      <p:cBhvr>
                                        <p:cTn id="43" dur="1" fill="hold">
                                          <p:stCondLst>
                                            <p:cond delay="0"/>
                                          </p:stCondLst>
                                        </p:cTn>
                                        <p:tgtEl>
                                          <p:spTgt spid="27"/>
                                        </p:tgtEl>
                                        <p:attrNameLst>
                                          <p:attrName>style.visibility</p:attrName>
                                        </p:attrNameLst>
                                      </p:cBhvr>
                                      <p:to>
                                        <p:strVal val="visible"/>
                                      </p:to>
                                    </p:set>
                                    <p:animEffect transition="in" filter="wipe(up)">
                                      <p:cBhvr>
                                        <p:cTn id="4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7" grpId="0"/>
    </p:bld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2481947" y="813840"/>
            <a:ext cx="2049303" cy="2832442"/>
          </a:xfrm>
          <a:prstGeom prst="rect">
            <a:avLst/>
          </a:prstGeom>
        </p:spPr>
        <p:txBody>
          <a:bodyPr wrap="square" lIns="68580" tIns="34290" rIns="68580" bIns="34290">
            <a:spAutoFit/>
          </a:bodyPr>
          <a:lstStyle/>
          <a:p>
            <a:pPr>
              <a:lnSpc>
                <a:spcPct val="150000"/>
              </a:lnSpc>
            </a:pPr>
            <a:r>
              <a:rPr lang="en-US" altLang="zh-CN" sz="1100" dirty="0" err="1">
                <a:solidFill>
                  <a:schemeClr val="tx2"/>
                </a:solidFill>
                <a:latin typeface="微软雅黑" panose="020B0503020204020204" pitchFamily="34" charset="-122"/>
                <a:ea typeface="微软雅黑" panose="020B0503020204020204" pitchFamily="34" charset="-122"/>
                <a:sym typeface="Gill Sans" charset="0"/>
              </a:rPr>
              <a:t>Maffam</a:t>
            </a:r>
            <a:r>
              <a:rPr lang="en-US" altLang="zh-CN" sz="1100" dirty="0">
                <a:solidFill>
                  <a:schemeClr val="tx2"/>
                </a:solidFill>
                <a:latin typeface="微软雅黑" panose="020B0503020204020204" pitchFamily="34" charset="-122"/>
                <a:ea typeface="微软雅黑" panose="020B0503020204020204" pitchFamily="34" charset="-122"/>
                <a:sym typeface="Gill Sans" charset="0"/>
              </a:rPr>
              <a:t> Freeform</a:t>
            </a: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是由拉脱维亚室内设计师</a:t>
            </a:r>
            <a:r>
              <a:rPr lang="en-US" altLang="zh-CN" sz="1100" dirty="0">
                <a:solidFill>
                  <a:schemeClr val="tx2"/>
                </a:solidFill>
                <a:latin typeface="微软雅黑" panose="020B0503020204020204" pitchFamily="34" charset="-122"/>
                <a:ea typeface="微软雅黑" panose="020B0503020204020204" pitchFamily="34" charset="-122"/>
                <a:sym typeface="Gill Sans" charset="0"/>
              </a:rPr>
              <a:t>Raimonds </a:t>
            </a:r>
            <a:r>
              <a:rPr lang="en-US" altLang="zh-CN" sz="1100" dirty="0" err="1">
                <a:solidFill>
                  <a:schemeClr val="tx2"/>
                </a:solidFill>
                <a:latin typeface="微软雅黑" panose="020B0503020204020204" pitchFamily="34" charset="-122"/>
                <a:ea typeface="微软雅黑" panose="020B0503020204020204" pitchFamily="34" charset="-122"/>
                <a:sym typeface="Gill Sans" charset="0"/>
              </a:rPr>
              <a:t>Cirulis</a:t>
            </a: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创建的一个手工作坊，采用玄武岩纤维和环保树脂制作手工家具，独特之处在于玄武岩吸收各种有害射线，如紫外线、无线电、电磁、手机甚至地球的引力辐射和</a:t>
            </a:r>
            <a:r>
              <a:rPr lang="en-US" altLang="zh-CN" sz="1100" dirty="0">
                <a:solidFill>
                  <a:schemeClr val="tx2"/>
                </a:solidFill>
                <a:latin typeface="微软雅黑" panose="020B0503020204020204" pitchFamily="34" charset="-122"/>
                <a:ea typeface="微软雅黑" panose="020B0503020204020204" pitchFamily="34" charset="-122"/>
                <a:sym typeface="Gill Sans" charset="0"/>
              </a:rPr>
              <a:t>X</a:t>
            </a: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射线。每种家具仅一件，纯手工制作，是名副其实的将科技和艺术合二为一。</a:t>
            </a:r>
            <a:endParaRPr lang="zh-CN" altLang="en-US" sz="1100" dirty="0">
              <a:solidFill>
                <a:schemeClr val="tx2"/>
              </a:solidFill>
              <a:latin typeface="微软雅黑" panose="020B0503020204020204" pitchFamily="34" charset="-122"/>
              <a:ea typeface="微软雅黑" panose="020B0503020204020204" pitchFamily="34" charset="-122"/>
            </a:endParaRPr>
          </a:p>
        </p:txBody>
      </p:sp>
      <p:sp>
        <p:nvSpPr>
          <p:cNvPr id="49" name="矩形 48"/>
          <p:cNvSpPr/>
          <p:nvPr/>
        </p:nvSpPr>
        <p:spPr>
          <a:xfrm>
            <a:off x="4531250" y="782367"/>
            <a:ext cx="3791219" cy="1562864"/>
          </a:xfrm>
          <a:prstGeom prst="rect">
            <a:avLst/>
          </a:prstGeom>
        </p:spPr>
        <p:txBody>
          <a:bodyPr wrap="square" lIns="68580" tIns="34290" rIns="68580" bIns="34290">
            <a:spAutoFit/>
          </a:bodyPr>
          <a:lstStyle/>
          <a:p>
            <a:pPr>
              <a:lnSpc>
                <a:spcPct val="150000"/>
              </a:lnSpc>
            </a:pP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中国台湾设计师邱启审的实验性家具</a:t>
            </a:r>
            <a:r>
              <a:rPr lang="en-US" altLang="zh-CN" sz="1100" dirty="0">
                <a:solidFill>
                  <a:schemeClr val="tx2"/>
                </a:solidFill>
                <a:latin typeface="微软雅黑" panose="020B0503020204020204" pitchFamily="34" charset="-122"/>
                <a:ea typeface="微软雅黑" panose="020B0503020204020204" pitchFamily="34" charset="-122"/>
                <a:sym typeface="Gill Sans" charset="0"/>
              </a:rPr>
              <a:t>——</a:t>
            </a:r>
            <a:r>
              <a:rPr lang="en-US" altLang="zh-CN" sz="1100" dirty="0" err="1">
                <a:solidFill>
                  <a:schemeClr val="tx2"/>
                </a:solidFill>
                <a:latin typeface="微软雅黑" panose="020B0503020204020204" pitchFamily="34" charset="-122"/>
                <a:ea typeface="微软雅黑" panose="020B0503020204020204" pitchFamily="34" charset="-122"/>
                <a:sym typeface="Gill Sans" charset="0"/>
              </a:rPr>
              <a:t>FlexibleLove</a:t>
            </a: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（可伸缩的情人椅），</a:t>
            </a:r>
            <a:r>
              <a:rPr lang="en-US" altLang="zh-CN" sz="1100" dirty="0" err="1">
                <a:solidFill>
                  <a:schemeClr val="tx2"/>
                </a:solidFill>
                <a:latin typeface="微软雅黑" panose="020B0503020204020204" pitchFamily="34" charset="-122"/>
                <a:ea typeface="微软雅黑" panose="020B0503020204020204" pitchFamily="34" charset="-122"/>
                <a:sym typeface="Gill Sans" charset="0"/>
              </a:rPr>
              <a:t>FlexibleLove</a:t>
            </a: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是使用一种手风琴状的蜂巢结构，用各种可回收的材料制成的耐用家具。为了减少产品对环境的影响，</a:t>
            </a:r>
            <a:r>
              <a:rPr lang="en-US" altLang="zh-CN" sz="1100" dirty="0" err="1">
                <a:solidFill>
                  <a:schemeClr val="tx2"/>
                </a:solidFill>
                <a:latin typeface="微软雅黑" panose="020B0503020204020204" pitchFamily="34" charset="-122"/>
                <a:ea typeface="微软雅黑" panose="020B0503020204020204" pitchFamily="34" charset="-122"/>
                <a:sym typeface="Gill Sans" charset="0"/>
              </a:rPr>
              <a:t>FlexibleLove</a:t>
            </a:r>
            <a:r>
              <a:rPr lang="en-US" altLang="zh-CN" sz="11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完全采用工业用回收纸及碎木屑压成的木板为材料，并使用现有且成熟的制程来加工，同时拒绝对环境有害的添加物。</a:t>
            </a:r>
            <a:endParaRPr lang="zh-CN" altLang="en-US" sz="1100" dirty="0">
              <a:solidFill>
                <a:schemeClr val="tx2"/>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2543849" y="404704"/>
            <a:ext cx="1872035" cy="307777"/>
            <a:chOff x="3391797" y="1823154"/>
            <a:chExt cx="2496046" cy="410370"/>
          </a:xfrm>
          <a:solidFill>
            <a:schemeClr val="accent1"/>
          </a:solidFill>
        </p:grpSpPr>
        <p:sp>
          <p:nvSpPr>
            <p:cNvPr id="53" name="圆角矩形 52"/>
            <p:cNvSpPr/>
            <p:nvPr/>
          </p:nvSpPr>
          <p:spPr>
            <a:xfrm>
              <a:off x="3391797" y="1865115"/>
              <a:ext cx="2496046" cy="326446"/>
            </a:xfrm>
            <a:prstGeom prst="roundRect">
              <a:avLst/>
            </a:prstGeom>
            <a:grpFill/>
            <a:ln w="28575" cap="flat">
              <a:noFill/>
              <a:prstDash val="solid"/>
              <a:miter lim="800000"/>
            </a:ln>
            <a:effec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4" name="文本框 3"/>
            <p:cNvSpPr txBox="1">
              <a:spLocks noChangeArrowheads="1"/>
            </p:cNvSpPr>
            <p:nvPr/>
          </p:nvSpPr>
          <p:spPr bwMode="auto">
            <a:xfrm>
              <a:off x="4277327" y="1823154"/>
              <a:ext cx="1007113" cy="410370"/>
            </a:xfrm>
            <a:prstGeom prst="rect">
              <a:avLst/>
            </a:prstGeom>
            <a:noFill/>
            <a:ln>
              <a:noFill/>
            </a:ln>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400" dirty="0">
                  <a:solidFill>
                    <a:schemeClr val="bg1"/>
                  </a:solidFill>
                  <a:latin typeface="微软雅黑" panose="020B0503020204020204" pitchFamily="34" charset="-122"/>
                  <a:ea typeface="微软雅黑" panose="020B0503020204020204" pitchFamily="34" charset="-122"/>
                </a:rPr>
                <a:t>案例</a:t>
              </a:r>
              <a:r>
                <a:rPr lang="en-US" altLang="zh-CN" sz="1400" dirty="0">
                  <a:solidFill>
                    <a:schemeClr val="bg1"/>
                  </a:solidFill>
                  <a:latin typeface="微软雅黑" panose="020B0503020204020204" pitchFamily="34" charset="-122"/>
                  <a:ea typeface="微软雅黑" panose="020B0503020204020204" pitchFamily="34" charset="-122"/>
                </a:rPr>
                <a:t>01</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5322093" y="404704"/>
            <a:ext cx="1904430" cy="307777"/>
            <a:chOff x="8825600" y="1823154"/>
            <a:chExt cx="2539240" cy="410370"/>
          </a:xfrm>
          <a:solidFill>
            <a:schemeClr val="accent1"/>
          </a:solidFill>
        </p:grpSpPr>
        <p:sp>
          <p:nvSpPr>
            <p:cNvPr id="59" name="圆角矩形 58"/>
            <p:cNvSpPr/>
            <p:nvPr/>
          </p:nvSpPr>
          <p:spPr>
            <a:xfrm>
              <a:off x="8825600" y="1865115"/>
              <a:ext cx="2539240" cy="326446"/>
            </a:xfrm>
            <a:prstGeom prst="roundRect">
              <a:avLst/>
            </a:prstGeom>
            <a:solidFill>
              <a:schemeClr val="accent4"/>
            </a:solidFill>
            <a:ln w="28575" cap="flat">
              <a:noFill/>
              <a:prstDash val="solid"/>
              <a:miter lim="800000"/>
            </a:ln>
            <a:effec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0" name="文本框 3"/>
            <p:cNvSpPr txBox="1">
              <a:spLocks noChangeArrowheads="1"/>
            </p:cNvSpPr>
            <p:nvPr/>
          </p:nvSpPr>
          <p:spPr bwMode="auto">
            <a:xfrm>
              <a:off x="9732728" y="1823154"/>
              <a:ext cx="1007113" cy="410370"/>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r>
                <a:rPr lang="zh-CN" altLang="en-US" sz="1400" dirty="0">
                  <a:solidFill>
                    <a:schemeClr val="bg1"/>
                  </a:solidFill>
                  <a:latin typeface="微软雅黑" panose="020B0503020204020204" pitchFamily="34" charset="-122"/>
                  <a:ea typeface="微软雅黑" panose="020B0503020204020204" pitchFamily="34" charset="-122"/>
                </a:rPr>
                <a:t>案例</a:t>
              </a:r>
              <a:r>
                <a:rPr lang="en-US" altLang="zh-CN" sz="1400" dirty="0">
                  <a:solidFill>
                    <a:schemeClr val="bg1"/>
                  </a:solidFill>
                  <a:latin typeface="微软雅黑" panose="020B0503020204020204" pitchFamily="34" charset="-122"/>
                  <a:ea typeface="微软雅黑" panose="020B0503020204020204" pitchFamily="34" charset="-122"/>
                </a:rPr>
                <a:t>02</a:t>
              </a:r>
              <a:endParaRPr lang="en-US" altLang="zh-CN" sz="1400" dirty="0">
                <a:solidFill>
                  <a:schemeClr val="bg1"/>
                </a:solidFill>
                <a:latin typeface="微软雅黑" panose="020B0503020204020204" pitchFamily="34" charset="-122"/>
                <a:ea typeface="微软雅黑" panose="020B0503020204020204" pitchFamily="34" charset="-122"/>
              </a:endParaRPr>
            </a:p>
          </p:txBody>
        </p:sp>
      </p:grpSp>
      <p:pic>
        <p:nvPicPr>
          <p:cNvPr id="22" name="图片 21"/>
          <p:cNvPicPr/>
          <p:nvPr/>
        </p:nvPicPr>
        <p:blipFill>
          <a:blip r:embed="rId1">
            <a:extLst>
              <a:ext uri="{28A0092B-C50C-407E-A947-70E740481C1C}">
                <a14:useLocalDpi xmlns:a14="http://schemas.microsoft.com/office/drawing/2010/main" val="0"/>
              </a:ext>
            </a:extLst>
          </a:blip>
          <a:stretch>
            <a:fillRect/>
          </a:stretch>
        </p:blipFill>
        <p:spPr>
          <a:xfrm>
            <a:off x="385757" y="436175"/>
            <a:ext cx="2089031" cy="1620576"/>
          </a:xfrm>
          <a:prstGeom prst="rect">
            <a:avLst/>
          </a:prstGeom>
        </p:spPr>
      </p:pic>
      <p:pic>
        <p:nvPicPr>
          <p:cNvPr id="23" name="图片 22"/>
          <p:cNvPicPr/>
          <p:nvPr/>
        </p:nvPicPr>
        <p:blipFill>
          <a:blip r:embed="rId2">
            <a:extLst>
              <a:ext uri="{28A0092B-C50C-407E-A947-70E740481C1C}">
                <a14:useLocalDpi xmlns:a14="http://schemas.microsoft.com/office/drawing/2010/main" val="0"/>
              </a:ext>
            </a:extLst>
          </a:blip>
          <a:stretch>
            <a:fillRect/>
          </a:stretch>
        </p:blipFill>
        <p:spPr>
          <a:xfrm>
            <a:off x="381425" y="2088222"/>
            <a:ext cx="2100522" cy="1620577"/>
          </a:xfrm>
          <a:prstGeom prst="rect">
            <a:avLst/>
          </a:prstGeom>
        </p:spPr>
      </p:pic>
      <p:pic>
        <p:nvPicPr>
          <p:cNvPr id="24" name="图片 23"/>
          <p:cNvPicPr/>
          <p:nvPr/>
        </p:nvPicPr>
        <p:blipFill>
          <a:blip r:embed="rId3">
            <a:extLst>
              <a:ext uri="{28A0092B-C50C-407E-A947-70E740481C1C}">
                <a14:useLocalDpi xmlns:a14="http://schemas.microsoft.com/office/drawing/2010/main" val="0"/>
              </a:ext>
            </a:extLst>
          </a:blip>
          <a:stretch>
            <a:fillRect/>
          </a:stretch>
        </p:blipFill>
        <p:spPr>
          <a:xfrm>
            <a:off x="327560" y="3755086"/>
            <a:ext cx="3219789" cy="1293055"/>
          </a:xfrm>
          <a:prstGeom prst="rect">
            <a:avLst/>
          </a:prstGeom>
        </p:spPr>
      </p:pic>
      <p:pic>
        <p:nvPicPr>
          <p:cNvPr id="25" name="图片 24"/>
          <p:cNvPicPr/>
          <p:nvPr/>
        </p:nvPicPr>
        <p:blipFill>
          <a:blip r:embed="rId4">
            <a:extLst>
              <a:ext uri="{28A0092B-C50C-407E-A947-70E740481C1C}">
                <a14:useLocalDpi xmlns:a14="http://schemas.microsoft.com/office/drawing/2010/main" val="0"/>
              </a:ext>
            </a:extLst>
          </a:blip>
          <a:stretch>
            <a:fillRect/>
          </a:stretch>
        </p:blipFill>
        <p:spPr>
          <a:xfrm>
            <a:off x="4516008" y="2571750"/>
            <a:ext cx="3872965" cy="247639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350"/>
                                        <p:tgtEl>
                                          <p:spTgt spid="5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350"/>
                                        <p:tgtEl>
                                          <p:spTgt spid="4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Effect transition="in" filter="fade">
                                      <p:cBhvr>
                                        <p:cTn id="15" dur="350"/>
                                        <p:tgtEl>
                                          <p:spTgt spid="5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3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9" grpId="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0"/>
          <p:cNvSpPr/>
          <p:nvPr/>
        </p:nvSpPr>
        <p:spPr>
          <a:xfrm>
            <a:off x="344551" y="674206"/>
            <a:ext cx="8183671" cy="11331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
        <p:nvSpPr>
          <p:cNvPr id="13" name="TextBox 21"/>
          <p:cNvSpPr txBox="1"/>
          <p:nvPr/>
        </p:nvSpPr>
        <p:spPr>
          <a:xfrm>
            <a:off x="459060" y="730508"/>
            <a:ext cx="8069162" cy="971872"/>
          </a:xfrm>
          <a:prstGeom prst="rect">
            <a:avLst/>
          </a:prstGeom>
          <a:noFill/>
        </p:spPr>
        <p:txBody>
          <a:bodyPr wrap="square" rIns="118126" bIns="29531" numCol="1" spcCol="360000">
            <a:spAutoFit/>
          </a:bodyPr>
          <a:lstStyle/>
          <a:p>
            <a:pPr>
              <a:lnSpc>
                <a:spcPct val="150000"/>
              </a:lnSpc>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）构建城市家具开发设计模式。在城市家具设计中，由于其不可预测性和可重复性，设计师的个人灵感不易推广应用</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同时，理论在具体设计实践中的应用也需要一定的模式作为桥梁来实现。在功能满足的前提下，突出城市特色形象的城市家具设计开发是既定目标，即通过城市家具唤起人们对城市的印象，从而达到人们的理解和品味。总体而言，在设计模式的建构中，应注意城市文化特色与市民审美偏好的统一，理论与可操作性的统一。</a:t>
            </a:r>
            <a:endParaRPr lang="en-GB" altLang="zh-CN" sz="1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矩形 1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sp>
        <p:nvSpPr>
          <p:cNvPr id="15" name="文本框 14"/>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城市家具的设计策略</a:t>
            </a:r>
            <a:endParaRPr lang="zh-CN" altLang="en-US" sz="1200" b="1" dirty="0">
              <a:latin typeface="华文仿宋" panose="02010600040101010101" charset="-122"/>
              <a:ea typeface="华文仿宋" panose="02010600040101010101" charset="-122"/>
            </a:endParaRPr>
          </a:p>
        </p:txBody>
      </p:sp>
      <p:sp>
        <p:nvSpPr>
          <p:cNvPr id="10" name="Rectangle 20"/>
          <p:cNvSpPr/>
          <p:nvPr/>
        </p:nvSpPr>
        <p:spPr>
          <a:xfrm>
            <a:off x="344551" y="1899494"/>
            <a:ext cx="8183671" cy="936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
        <p:nvSpPr>
          <p:cNvPr id="18" name="TextBox 21"/>
          <p:cNvSpPr txBox="1"/>
          <p:nvPr/>
        </p:nvSpPr>
        <p:spPr>
          <a:xfrm>
            <a:off x="459060" y="1955795"/>
            <a:ext cx="8069162" cy="741296"/>
          </a:xfrm>
          <a:prstGeom prst="rect">
            <a:avLst/>
          </a:prstGeom>
          <a:noFill/>
        </p:spPr>
        <p:txBody>
          <a:bodyPr wrap="square" rIns="118126" bIns="29531" numCol="1" spcCol="360000">
            <a:spAutoFit/>
          </a:bodyPr>
          <a:lstStyle/>
          <a:p>
            <a:pPr>
              <a:lnSpc>
                <a:spcPct val="150000"/>
              </a:lnSpc>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形象的符号化。人们之间的信息交流、行动和反馈是通过符号系统的处理来实现的。对这些符号理论的研究被称为符号学。与产品设计最密切相关的符号学研究内容是语义学，主要研究产品作为符号的意义。从产品语义学的角度来看，城市家具应作为一种符号，向人们传达城市的地方文化、地域习俗和文化传统，表达城市独特的文化环境。</a:t>
            </a:r>
            <a:endParaRPr lang="en-GB" altLang="zh-CN" sz="1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9" name="Rectangle 20"/>
          <p:cNvSpPr/>
          <p:nvPr/>
        </p:nvSpPr>
        <p:spPr>
          <a:xfrm>
            <a:off x="344551" y="2928195"/>
            <a:ext cx="8183671" cy="93657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
        <p:nvSpPr>
          <p:cNvPr id="20" name="TextBox 21"/>
          <p:cNvSpPr txBox="1"/>
          <p:nvPr/>
        </p:nvSpPr>
        <p:spPr>
          <a:xfrm>
            <a:off x="459060" y="2984496"/>
            <a:ext cx="8069162" cy="741296"/>
          </a:xfrm>
          <a:prstGeom prst="rect">
            <a:avLst/>
          </a:prstGeom>
          <a:noFill/>
        </p:spPr>
        <p:txBody>
          <a:bodyPr wrap="square" rIns="118126" bIns="29531" numCol="1" spcCol="360000">
            <a:spAutoFit/>
          </a:bodyPr>
          <a:lstStyle/>
          <a:p>
            <a:pPr>
              <a:lnSpc>
                <a:spcPct val="150000"/>
              </a:lnSpc>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）城市符号的创新设计应用。在提取出典型的城市文化符号后，将这些符号作为设计元素应用到产品创新设计中。其中最常用的是“隐喻”建模设计技术。通过分析和集成的“所指”提取阶段</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在地域文化的框架下</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选择适当的“能指”家具的元素建模的前提下综合功能、审美、象征和其他因素</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结合形式美的法则来完成最终的建模设计。</a:t>
            </a:r>
            <a:endParaRPr lang="en-GB" altLang="zh-CN" sz="10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500"/>
                                        <p:tgtEl>
                                          <p:spTgt spid="18"/>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randombar(horizontal)">
                                      <p:cBhvr>
                                        <p:cTn id="23" dur="500"/>
                                        <p:tgtEl>
                                          <p:spTgt spid="19"/>
                                        </p:tgtEl>
                                      </p:cBhvr>
                                    </p:animEffect>
                                  </p:childTnLst>
                                </p:cTn>
                              </p:par>
                            </p:childTnLst>
                          </p:cTn>
                        </p:par>
                        <p:par>
                          <p:cTn id="24" fill="hold">
                            <p:stCondLst>
                              <p:cond delay="2500"/>
                            </p:stCondLst>
                            <p:childTnLst>
                              <p:par>
                                <p:cTn id="25" presetID="22" presetClass="entr" presetSubtype="1"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0" grpId="0" animBg="1"/>
      <p:bldP spid="18" grpId="0"/>
      <p:bldP spid="19" grpId="0" animBg="1"/>
      <p:bldP spid="20" grpId="0"/>
    </p:bld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8273" y="1955212"/>
            <a:ext cx="1013460" cy="1309907"/>
          </a:xfrm>
          <a:prstGeom prst="rect">
            <a:avLst/>
          </a:prstGeom>
          <a:ln w="28575">
            <a:solidFill>
              <a:schemeClr val="accent3"/>
            </a:solidFill>
          </a:ln>
        </p:spPr>
        <p:txBody>
          <a:bodyPr vert="eaVert" wrap="square">
            <a:spAutoFit/>
          </a:bodyPr>
          <a:lstStyle/>
          <a:p>
            <a:pPr algn="ctr"/>
            <a:r>
              <a:rPr lang="en-US" altLang="zh-CN" sz="5400" b="1" spc="-225" dirty="0">
                <a:solidFill>
                  <a:schemeClr val="accent3"/>
                </a:solidFill>
                <a:latin typeface="Agency FB" panose="020B0503020202020204" pitchFamily="34" charset="0"/>
                <a:ea typeface="造字工房俊雅（非商用）常规体" pitchFamily="50" charset="-122"/>
              </a:rPr>
              <a:t>05</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26715" y="1959610"/>
            <a:ext cx="4502785" cy="1383665"/>
          </a:xfrm>
          <a:prstGeom prst="rect">
            <a:avLst/>
          </a:prstGeom>
          <a:noFill/>
        </p:spPr>
        <p:txBody>
          <a:bodyPr wrap="square" rtlCol="0">
            <a:spAutoFit/>
          </a:bodyPr>
          <a:lstStyle/>
          <a:p>
            <a:pPr defTabSz="800100"/>
            <a:r>
              <a:rPr lang="zh-CN" altLang="en-US" sz="2800" b="1" dirty="0">
                <a:solidFill>
                  <a:srgbClr val="EA6103"/>
                </a:solidFill>
                <a:latin typeface="Arial" panose="020B0604020202020204" pitchFamily="34" charset="0"/>
                <a:ea typeface="微软雅黑" panose="020B0503020204020204" pitchFamily="34" charset="-122"/>
                <a:sym typeface="Arial" panose="020B0604020202020204" pitchFamily="34" charset="0"/>
              </a:rPr>
              <a:t>家具与室内陈设的发展及风格特征</a:t>
            </a:r>
            <a:endParaRPr lang="zh-CN" altLang="en-US" sz="2800" b="1" dirty="0">
              <a:solidFill>
                <a:srgbClr val="EA6103"/>
              </a:solidFill>
              <a:latin typeface="Arial" panose="020B0604020202020204" pitchFamily="34" charset="0"/>
              <a:ea typeface="微软雅黑" panose="020B0503020204020204" pitchFamily="34" charset="-122"/>
              <a:sym typeface="Arial" panose="020B0604020202020204" pitchFamily="34" charset="0"/>
            </a:endParaRPr>
          </a:p>
          <a:p>
            <a:pPr defTabSz="800100"/>
            <a:endParaRPr lang="zh-CN" altLang="en-US" sz="2800" b="1" dirty="0">
              <a:solidFill>
                <a:srgbClr val="EA610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矩形 15"/>
          <p:cNvSpPr/>
          <p:nvPr/>
        </p:nvSpPr>
        <p:spPr>
          <a:xfrm>
            <a:off x="3314659" y="2874981"/>
            <a:ext cx="2699385" cy="22098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en-US" altLang="zh-CN" sz="1000" kern="0" dirty="0">
                <a:solidFill>
                  <a:schemeClr val="tx2"/>
                </a:solidFill>
                <a:latin typeface="李旭科书法"/>
                <a:ea typeface="微软雅黑" panose="020B0503020204020204" pitchFamily="34" charset="-122"/>
              </a:rPr>
              <a:t>  </a:t>
            </a:r>
            <a:r>
              <a:rPr lang="zh-CN" altLang="en-US" sz="1000" kern="0" dirty="0">
                <a:solidFill>
                  <a:schemeClr val="tx2"/>
                </a:solidFill>
                <a:latin typeface="李旭科书法"/>
                <a:ea typeface="微软雅黑" panose="020B0503020204020204" pitchFamily="34" charset="-122"/>
              </a:rPr>
              <a:t>外国家具与室内陈设的发展及风格特征</a:t>
            </a:r>
            <a:endParaRPr lang="zh-CN" altLang="en-US" sz="1000" kern="0" dirty="0">
              <a:solidFill>
                <a:schemeClr val="tx2"/>
              </a:solidFill>
              <a:latin typeface="李旭科书法"/>
              <a:ea typeface="微软雅黑" panose="020B0503020204020204" pitchFamily="34" charset="-122"/>
            </a:endParaRPr>
          </a:p>
        </p:txBody>
      </p:sp>
      <p:sp>
        <p:nvSpPr>
          <p:cNvPr id="19" name="矩形 18"/>
          <p:cNvSpPr/>
          <p:nvPr/>
        </p:nvSpPr>
        <p:spPr>
          <a:xfrm>
            <a:off x="3314837" y="3178713"/>
            <a:ext cx="2699385" cy="22098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en-US" sz="1000" kern="0" dirty="0">
                <a:solidFill>
                  <a:schemeClr val="tx2"/>
                </a:solidFill>
                <a:latin typeface="李旭科书法"/>
                <a:ea typeface="微软雅黑" panose="020B0503020204020204" pitchFamily="34" charset="-122"/>
              </a:rPr>
              <a:t>  </a:t>
            </a:r>
            <a:r>
              <a:rPr sz="1000" kern="0" dirty="0">
                <a:solidFill>
                  <a:schemeClr val="tx2"/>
                </a:solidFill>
                <a:latin typeface="李旭科书法"/>
                <a:ea typeface="微软雅黑" panose="020B0503020204020204" pitchFamily="34" charset="-122"/>
              </a:rPr>
              <a:t>中国家具与室内陈设的发展及风格特征</a:t>
            </a:r>
            <a:endParaRPr sz="1000" kern="0" dirty="0">
              <a:solidFill>
                <a:schemeClr val="tx2"/>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318012" y="3456208"/>
            <a:ext cx="2318385" cy="22098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en-US" altLang="zh-CN" sz="1000" kern="0" dirty="0">
                <a:solidFill>
                  <a:schemeClr val="tx2"/>
                </a:solidFill>
                <a:latin typeface="李旭科书法"/>
                <a:ea typeface="微软雅黑" panose="020B0503020204020204" pitchFamily="34" charset="-122"/>
              </a:rPr>
              <a:t>  </a:t>
            </a:r>
            <a:r>
              <a:rPr lang="zh-CN" altLang="en-US" sz="1000" kern="0" dirty="0">
                <a:solidFill>
                  <a:schemeClr val="tx2"/>
                </a:solidFill>
                <a:latin typeface="李旭科书法"/>
                <a:ea typeface="微软雅黑" panose="020B0503020204020204" pitchFamily="34" charset="-122"/>
              </a:rPr>
              <a:t>家具与陈设设计未来的发展趋势</a:t>
            </a:r>
            <a:endParaRPr lang="zh-CN" altLang="en-US" sz="1000" kern="0" dirty="0">
              <a:solidFill>
                <a:schemeClr val="tx2"/>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900"/>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900"/>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770255"/>
            <a:ext cx="6332220" cy="1488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古代家具与室内陈设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900" b="1" dirty="0">
                <a:solidFill>
                  <a:schemeClr val="tx2"/>
                </a:solidFill>
                <a:latin typeface="微软雅黑" panose="020B0503020204020204" pitchFamily="34" charset="-122"/>
                <a:ea typeface="微软雅黑" panose="020B0503020204020204" pitchFamily="34" charset="-122"/>
                <a:sym typeface="Gill Sans" charset="0"/>
              </a:rPr>
              <a:t>古埃及</a:t>
            </a:r>
            <a:endParaRPr sz="900" b="1" dirty="0">
              <a:solidFill>
                <a:schemeClr val="tx2"/>
              </a:solidFill>
              <a:latin typeface="微软雅黑" panose="020B0503020204020204" pitchFamily="34" charset="-122"/>
              <a:ea typeface="微软雅黑" panose="020B0503020204020204" pitchFamily="34" charset="-122"/>
              <a:sym typeface="Gill Sans" charset="0"/>
            </a:endParaRPr>
          </a:p>
          <a:p>
            <a:pPr>
              <a:lnSpc>
                <a:spcPct val="11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埃及是古代奴隶制专制国家的典型代表,从法老到大臣、平民、奴隶形成一个等级森严的金字塔形的社会结构，而艺术大多数是为法老和少数贵族服务的。法老专制禁锢了艺术的创作自由，并确立了种种艺术规范，这些规范导致了古埃及艺术的统一风格和宏伟巨作的产生，也使埃及艺术保持了稳定的传统，形成了自由独特的风格。</a:t>
            </a:r>
            <a:endParaRPr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10000"/>
              </a:lnSpc>
            </a:pPr>
            <a:r>
              <a:rPr sz="900" dirty="0">
                <a:solidFill>
                  <a:schemeClr val="tx2"/>
                </a:solidFill>
                <a:latin typeface="微软雅黑" panose="020B0503020204020204" pitchFamily="34" charset="-122"/>
                <a:ea typeface="微软雅黑" panose="020B0503020204020204" pitchFamily="34" charset="-122"/>
                <a:sym typeface="Gill Sans" charset="0"/>
              </a:rPr>
              <a:t>古埃及家具造型严格遵循对称原则，强调华贵的装饰，特别是宫廷家具，常用金箔、宝石、象牙等装饰，其装饰性远远超过实用性。在古埃及时代，椅子是最重要的家具品类，同时椅子也是宫廷权威的象征，贵族们才能使用椅子和凳子，一般平民的房屋内没有一件家具。</a:t>
            </a:r>
            <a:endParaRPr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外国家具与室内陈设的发展及风格特征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pic>
        <p:nvPicPr>
          <p:cNvPr id="231" name="图片 36" descr="微信图片_20191209110141"/>
          <p:cNvPicPr/>
          <p:nvPr>
            <p:custDataLst>
              <p:tags r:id="rId1"/>
            </p:custDataLst>
          </p:nvPr>
        </p:nvPicPr>
        <p:blipFill>
          <a:blip r:embed="rId2" cstate="print">
            <a:extLst>
              <a:ext uri="{28A0092B-C50C-407E-A947-70E740481C1C}">
                <a14:useLocalDpi xmlns:a14="http://schemas.microsoft.com/office/drawing/2010/main" val="0"/>
              </a:ext>
            </a:extLst>
          </a:blip>
          <a:srcRect/>
          <a:stretch>
            <a:fillRect/>
          </a:stretch>
        </p:blipFill>
        <p:spPr>
          <a:xfrm>
            <a:off x="3284855" y="2503170"/>
            <a:ext cx="2572385" cy="2165350"/>
          </a:xfrm>
          <a:prstGeom prst="rect">
            <a:avLst/>
          </a:prstGeom>
          <a:noFill/>
          <a:ln>
            <a:noFill/>
          </a:ln>
        </p:spPr>
      </p:pic>
      <p:sp>
        <p:nvSpPr>
          <p:cNvPr id="3" name="文本框 2"/>
          <p:cNvSpPr txBox="1"/>
          <p:nvPr/>
        </p:nvSpPr>
        <p:spPr>
          <a:xfrm>
            <a:off x="4177030" y="4759325"/>
            <a:ext cx="78867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埃及家具</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770255"/>
            <a:ext cx="3910330" cy="3900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古代家具与室内陈设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sz="900" b="1" dirty="0">
                <a:solidFill>
                  <a:schemeClr val="tx2"/>
                </a:solidFill>
                <a:latin typeface="微软雅黑" panose="020B0503020204020204" pitchFamily="34" charset="-122"/>
                <a:ea typeface="微软雅黑" panose="020B0503020204020204" pitchFamily="34" charset="-122"/>
                <a:sym typeface="Gill Sans" charset="0"/>
              </a:rPr>
              <a:t>古西亚</a:t>
            </a:r>
            <a:endParaRPr sz="900" b="1"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古西亚在埃及东北方亚洲的西部，位于现在伊拉克境内的幼发拉底河和底格里斯河之间有一块肥沃的大平原，地理上叫做美索不达尼亚，又可称为两河流域。两河流域分为南北两部，以巴格达为中心，北部成为亚述，南部成为巴比伦尼亚，统称为古西亚。</a:t>
            </a:r>
            <a:endParaRPr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古西亚家具以浮雕和镶嵌为主要装饰方法，其中涡兴图案在家具中普遍使用。代表作品为森那凯里布用椅，其特点是采用松塔状圆台装饰椅腿，用俘虏人物作为支撑，高高的踏板等，这些都充分显示出统治者的权威。</a:t>
            </a:r>
            <a:endParaRPr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sz="900" b="1" dirty="0">
                <a:solidFill>
                  <a:schemeClr val="tx2"/>
                </a:solidFill>
                <a:latin typeface="微软雅黑" panose="020B0503020204020204" pitchFamily="34" charset="-122"/>
                <a:ea typeface="微软雅黑" panose="020B0503020204020204" pitchFamily="34" charset="-122"/>
                <a:sym typeface="Gill Sans" charset="0"/>
              </a:rPr>
              <a:t>古希腊</a:t>
            </a:r>
            <a:endParaRPr sz="900" b="1"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古希腊艺术起源于埃及和伟大的东方艺术，在公元前5世纪，希腊艺术创作水平达到了鼎盛的最发达时期，他们已经把那些早期从文明国家引进的艺术加以吸收和完善，并渐渐形成了自己的创作艺术风格。希腊文化在艺术、文学、哲学、科学，均有伟大、辉煌的成就，对于后来欧洲和世界文明的发展有着深远的影响。</a:t>
            </a:r>
            <a:endParaRPr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sz="900" dirty="0">
                <a:solidFill>
                  <a:schemeClr val="tx2"/>
                </a:solidFill>
                <a:latin typeface="微软雅黑" panose="020B0503020204020204" pitchFamily="34" charset="-122"/>
                <a:ea typeface="微软雅黑" panose="020B0503020204020204" pitchFamily="34" charset="-122"/>
                <a:sym typeface="Gill Sans" charset="0"/>
              </a:rPr>
              <a:t>古希腊家具相对古埃及家具，其造型更适合人的使用要求，大小与比例适中，线条优美流畅，能够首先考虑实用性，不过分强调华丽的装饰。主要的家具形式有座具、床榻、箱柜及桌。</a:t>
            </a:r>
            <a:endParaRPr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外国家具与室内陈设的发展及风格特征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3" name="文本框 2"/>
          <p:cNvSpPr txBox="1"/>
          <p:nvPr/>
        </p:nvSpPr>
        <p:spPr>
          <a:xfrm>
            <a:off x="6619875" y="4671060"/>
            <a:ext cx="78867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希腊家具</a:t>
            </a:r>
            <a:endParaRPr lang="zh-CN" sz="1050" b="0">
              <a:solidFill>
                <a:srgbClr val="000000"/>
              </a:solidFill>
              <a:ea typeface="宋体" panose="02010600030101010101" pitchFamily="2" charset="-122"/>
            </a:endParaRPr>
          </a:p>
        </p:txBody>
      </p:sp>
      <p:pic>
        <p:nvPicPr>
          <p:cNvPr id="232" name="图片 38" descr="微信图片_20191209110136"/>
          <p:cNvPicPr/>
          <p:nvPr/>
        </p:nvPicPr>
        <p:blipFill>
          <a:blip r:embed="rId1" cstate="print">
            <a:extLst>
              <a:ext uri="{28A0092B-C50C-407E-A947-70E740481C1C}">
                <a14:useLocalDpi xmlns:a14="http://schemas.microsoft.com/office/drawing/2010/main" val="0"/>
              </a:ext>
            </a:extLst>
          </a:blip>
          <a:srcRect/>
          <a:stretch>
            <a:fillRect/>
          </a:stretch>
        </p:blipFill>
        <p:spPr>
          <a:xfrm>
            <a:off x="6187440" y="1223010"/>
            <a:ext cx="1653540" cy="3253105"/>
          </a:xfrm>
          <a:prstGeom prst="rect">
            <a:avLst/>
          </a:prstGeom>
          <a:noFill/>
          <a:ln>
            <a:noFill/>
          </a:ln>
          <a:effectLst/>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1215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古代家具与室内陈设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b="1" dirty="0">
                <a:solidFill>
                  <a:schemeClr val="tx2"/>
                </a:solidFill>
                <a:latin typeface="微软雅黑" panose="020B0503020204020204" pitchFamily="34" charset="-122"/>
                <a:ea typeface="微软雅黑" panose="020B0503020204020204" pitchFamily="34" charset="-122"/>
                <a:sym typeface="Gill Sans" charset="0"/>
              </a:rPr>
              <a:t> 古罗马</a:t>
            </a:r>
            <a:endParaRPr lang="en-US" sz="900" b="1"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罗马艺术的历史地位是希腊艺术的传递。罗马人偏爱豪华壮观,吸收了希腊的文化艺术后，在其基础上进一步推进，使其民族特色得以充分体现。古罗马家具带有坚实厚重、奢华的特点，忽略了希腊艺术盛期时的风格,并把希腊的装饰和造型更加繁杂化。家具上雕刻精细，有雄鹰、带翼的狮子、胜利女神、桂冠、卷草等常用纹样。代表作品是大理石王座，宝座左右采用希腊神话的斯芬克斯的雕像，靠背为神话主题浮雕，充分展示出身份与地位。</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古希腊时期室内常见的陈设品有桂冠、竖琴和花瓶等。这一时期的典型柱式有多立克式、科林斯、爱奥尼等，这些柱式成为希腊室内装饰设计的特色之一。</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外国家具与室内陈设的发展及风格特征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pic>
        <p:nvPicPr>
          <p:cNvPr id="235" name="图片 46" descr="微信图片_20191209141759"/>
          <p:cNvPicPr/>
          <p:nvPr/>
        </p:nvPicPr>
        <p:blipFill>
          <a:blip r:embed="rId1" cstate="print">
            <a:extLst>
              <a:ext uri="{28A0092B-C50C-407E-A947-70E740481C1C}">
                <a14:useLocalDpi xmlns:a14="http://schemas.microsoft.com/office/drawing/2010/main" val="0"/>
              </a:ext>
            </a:extLst>
          </a:blip>
          <a:srcRect/>
          <a:stretch>
            <a:fillRect/>
          </a:stretch>
        </p:blipFill>
        <p:spPr>
          <a:xfrm>
            <a:off x="635635" y="2348230"/>
            <a:ext cx="2165985" cy="1433830"/>
          </a:xfrm>
          <a:prstGeom prst="rect">
            <a:avLst/>
          </a:prstGeom>
          <a:noFill/>
          <a:ln>
            <a:noFill/>
          </a:ln>
          <a:effectLst/>
        </p:spPr>
      </p:pic>
      <p:sp>
        <p:nvSpPr>
          <p:cNvPr id="100" name="文本框 99"/>
          <p:cNvSpPr txBox="1"/>
          <p:nvPr/>
        </p:nvSpPr>
        <p:spPr>
          <a:xfrm>
            <a:off x="1405890" y="3861435"/>
            <a:ext cx="1126490" cy="252730"/>
          </a:xfrm>
          <a:prstGeom prst="rect">
            <a:avLst/>
          </a:prstGeom>
          <a:noFill/>
          <a:ln w="9525">
            <a:noFill/>
          </a:ln>
        </p:spPr>
        <p:txBody>
          <a:bodyPr wrap="square">
            <a:spAutoFit/>
          </a:bodyPr>
          <a:lstStyle/>
          <a:p>
            <a:pPr indent="0"/>
            <a:r>
              <a:rPr lang="zh-CN" sz="1050" b="0">
                <a:solidFill>
                  <a:srgbClr val="656565"/>
                </a:solidFill>
                <a:ea typeface="宋体" panose="02010600030101010101" pitchFamily="2" charset="-122"/>
              </a:rPr>
              <a:t>古罗马住宅内部</a:t>
            </a:r>
            <a:endParaRPr lang="zh-CN" altLang="en-US"/>
          </a:p>
        </p:txBody>
      </p:sp>
      <p:pic>
        <p:nvPicPr>
          <p:cNvPr id="236" name="图片 48" descr="微信图片_20191209141754"/>
          <p:cNvPicPr/>
          <p:nvPr/>
        </p:nvPicPr>
        <p:blipFill>
          <a:blip r:embed="rId2" cstate="print">
            <a:extLst>
              <a:ext uri="{28A0092B-C50C-407E-A947-70E740481C1C}">
                <a14:useLocalDpi xmlns:a14="http://schemas.microsoft.com/office/drawing/2010/main" val="0"/>
              </a:ext>
            </a:extLst>
          </a:blip>
          <a:srcRect/>
          <a:stretch>
            <a:fillRect/>
          </a:stretch>
        </p:blipFill>
        <p:spPr>
          <a:xfrm>
            <a:off x="2894965" y="2348230"/>
            <a:ext cx="2554605" cy="1434465"/>
          </a:xfrm>
          <a:prstGeom prst="rect">
            <a:avLst/>
          </a:prstGeom>
          <a:noFill/>
          <a:ln>
            <a:noFill/>
          </a:ln>
          <a:effectLst/>
        </p:spPr>
      </p:pic>
      <p:sp>
        <p:nvSpPr>
          <p:cNvPr id="6" name="文本框 5"/>
          <p:cNvSpPr txBox="1"/>
          <p:nvPr/>
        </p:nvSpPr>
        <p:spPr>
          <a:xfrm>
            <a:off x="3752850" y="3904615"/>
            <a:ext cx="124079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古罗马躺卧餐厅</a:t>
            </a:r>
            <a:endParaRPr lang="zh-CN" altLang="en-US"/>
          </a:p>
        </p:txBody>
      </p:sp>
      <p:pic>
        <p:nvPicPr>
          <p:cNvPr id="237" name="图片 235" descr="微信图片_20191228192355"/>
          <p:cNvPicPr/>
          <p:nvPr/>
        </p:nvPicPr>
        <p:blipFill>
          <a:blip r:embed="rId3" cstate="print">
            <a:extLst>
              <a:ext uri="{28A0092B-C50C-407E-A947-70E740481C1C}">
                <a14:useLocalDpi xmlns:a14="http://schemas.microsoft.com/office/drawing/2010/main" val="0"/>
              </a:ext>
            </a:extLst>
          </a:blip>
          <a:srcRect/>
          <a:stretch>
            <a:fillRect/>
          </a:stretch>
        </p:blipFill>
        <p:spPr>
          <a:xfrm>
            <a:off x="5542915" y="2348865"/>
            <a:ext cx="3007995" cy="1433830"/>
          </a:xfrm>
          <a:prstGeom prst="rect">
            <a:avLst/>
          </a:prstGeom>
          <a:noFill/>
          <a:ln>
            <a:noFill/>
          </a:ln>
          <a:effectLst/>
        </p:spPr>
      </p:pic>
      <p:sp>
        <p:nvSpPr>
          <p:cNvPr id="7" name="文本框 6"/>
          <p:cNvSpPr txBox="1"/>
          <p:nvPr/>
        </p:nvSpPr>
        <p:spPr>
          <a:xfrm>
            <a:off x="6778625" y="3861435"/>
            <a:ext cx="75247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罗马柱式</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中世纪家具与室内陈设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b="1" dirty="0">
                <a:solidFill>
                  <a:schemeClr val="tx2"/>
                </a:solidFill>
                <a:latin typeface="微软雅黑" panose="020B0503020204020204" pitchFamily="34" charset="-122"/>
                <a:ea typeface="微软雅黑" panose="020B0503020204020204" pitchFamily="34" charset="-122"/>
                <a:sym typeface="Gill Sans" charset="0"/>
              </a:rPr>
              <a:t>中世纪家具与室内陈设</a:t>
            </a:r>
            <a:endParaRPr lang="en-US" sz="900" b="1"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从公元476年西罗马帝国灭亡到15世纪文艺复兴前，这段长达约一千年的漫长历史时期，称为“中世纪”</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（1）拜占庭式家具</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公元前395年，罗马帝国分为东罗马帝国和西罗马帝国，历史上称东罗马帝国为拜占庭帝国，其统治到15世纪。拜占庭帝国的领域以巴尔干半岛为中心，包括爱琴海诸岛、小亚细亚半岛、北非、叙利亚、巴勒斯坦、两河流域等地。</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（2）仿罗马式家具</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中世纪欧洲的封建制度从11世纪开始走向成熟，基督教是欧洲普遍的宗教信仰。意大利家具的造型和装饰开始模仿古罗马建筑，随后法国、英国、德国、西班牙也随即兴起，形成流行于整个西欧的家具风格。</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（3）哥特式</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12~16世纪初期，欧洲出现的以新型建筑为代表的哥特式艺术风格，包括雕塑、绘画和工艺美术。哥特式艺术风格多采用纵向线条的尖拱券，挺秀的小尖塔，修长的立柱和簇柱， 彩色的玻璃镶嵌等特色装饰，形成彩色光影，使室内产生神秘的幻觉，这种艺术也是中世纪最具有代表性的成就。</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外国家具与室内陈设的发展及风格特征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pic>
        <p:nvPicPr>
          <p:cNvPr id="238" name="图片 163" descr="微信图片_20191227135341"/>
          <p:cNvPicPr/>
          <p:nvPr/>
        </p:nvPicPr>
        <p:blipFill>
          <a:blip r:embed="rId1" cstate="print">
            <a:extLst>
              <a:ext uri="{28A0092B-C50C-407E-A947-70E740481C1C}">
                <a14:useLocalDpi xmlns:a14="http://schemas.microsoft.com/office/drawing/2010/main" val="0"/>
              </a:ext>
            </a:extLst>
          </a:blip>
          <a:srcRect/>
          <a:stretch>
            <a:fillRect/>
          </a:stretch>
        </p:blipFill>
        <p:spPr>
          <a:xfrm>
            <a:off x="975360" y="3228975"/>
            <a:ext cx="900430" cy="1492250"/>
          </a:xfrm>
          <a:prstGeom prst="rect">
            <a:avLst/>
          </a:prstGeom>
          <a:noFill/>
          <a:ln>
            <a:noFill/>
          </a:ln>
        </p:spPr>
      </p:pic>
      <p:sp>
        <p:nvSpPr>
          <p:cNvPr id="2" name="文本框 1"/>
          <p:cNvSpPr txBox="1"/>
          <p:nvPr/>
        </p:nvSpPr>
        <p:spPr>
          <a:xfrm>
            <a:off x="-1470025" y="4721225"/>
            <a:ext cx="5080000" cy="252730"/>
          </a:xfrm>
          <a:prstGeom prst="rect">
            <a:avLst/>
          </a:prstGeom>
          <a:noFill/>
          <a:ln w="9525">
            <a:noFill/>
          </a:ln>
        </p:spPr>
        <p:txBody>
          <a:bodyPr>
            <a:spAutoFit/>
          </a:bodyPr>
          <a:lstStyle/>
          <a:p>
            <a:pPr indent="2400300"/>
            <a:r>
              <a:rPr lang="zh-CN" sz="1050" b="0">
                <a:solidFill>
                  <a:srgbClr val="000000"/>
                </a:solidFill>
                <a:ea typeface="宋体" panose="02010600030101010101" pitchFamily="2" charset="-122"/>
              </a:rPr>
              <a:t>象牙雕刻宝座</a:t>
            </a:r>
            <a:endParaRPr lang="zh-CN" altLang="en-US"/>
          </a:p>
        </p:txBody>
      </p:sp>
      <p:pic>
        <p:nvPicPr>
          <p:cNvPr id="239" name="图片 228" descr="201610181102083989"/>
          <p:cNvPicPr/>
          <p:nvPr/>
        </p:nvPicPr>
        <p:blipFill>
          <a:blip r:embed="rId2" cstate="print">
            <a:extLst>
              <a:ext uri="{28A0092B-C50C-407E-A947-70E740481C1C}">
                <a14:useLocalDpi xmlns:a14="http://schemas.microsoft.com/office/drawing/2010/main" val="0"/>
              </a:ext>
            </a:extLst>
          </a:blip>
          <a:srcRect/>
          <a:stretch>
            <a:fillRect/>
          </a:stretch>
        </p:blipFill>
        <p:spPr>
          <a:xfrm>
            <a:off x="2001520" y="3228975"/>
            <a:ext cx="1983740" cy="1492250"/>
          </a:xfrm>
          <a:prstGeom prst="rect">
            <a:avLst/>
          </a:prstGeom>
          <a:noFill/>
          <a:ln>
            <a:noFill/>
          </a:ln>
          <a:effectLst/>
        </p:spPr>
      </p:pic>
      <p:sp>
        <p:nvSpPr>
          <p:cNvPr id="5" name="文本框 4"/>
          <p:cNvSpPr txBox="1"/>
          <p:nvPr/>
        </p:nvSpPr>
        <p:spPr>
          <a:xfrm>
            <a:off x="2448560" y="4721225"/>
            <a:ext cx="1148715" cy="252730"/>
          </a:xfrm>
          <a:prstGeom prst="rect">
            <a:avLst/>
          </a:prstGeom>
          <a:noFill/>
          <a:ln w="9525">
            <a:noFill/>
          </a:ln>
        </p:spPr>
        <p:txBody>
          <a:bodyPr wrap="square">
            <a:spAutoFit/>
          </a:bodyPr>
          <a:lstStyle/>
          <a:p>
            <a:pPr indent="0"/>
            <a:r>
              <a:rPr lang="zh-CN" sz="1050" b="0">
                <a:solidFill>
                  <a:srgbClr val="656565"/>
                </a:solidFill>
                <a:ea typeface="宋体" panose="02010600030101010101" pitchFamily="2" charset="-122"/>
              </a:rPr>
              <a:t>哥特式教堂建筑</a:t>
            </a:r>
            <a:endParaRPr lang="zh-CN" altLang="en-US"/>
          </a:p>
        </p:txBody>
      </p:sp>
      <p:pic>
        <p:nvPicPr>
          <p:cNvPr id="240" name="图片 229" descr="20140301100109_rEfKS"/>
          <p:cNvPicPr/>
          <p:nvPr/>
        </p:nvPicPr>
        <p:blipFill>
          <a:blip r:embed="rId3" cstate="print">
            <a:extLst>
              <a:ext uri="{28A0092B-C50C-407E-A947-70E740481C1C}">
                <a14:useLocalDpi xmlns:a14="http://schemas.microsoft.com/office/drawing/2010/main" val="0"/>
              </a:ext>
            </a:extLst>
          </a:blip>
          <a:srcRect/>
          <a:stretch>
            <a:fillRect/>
          </a:stretch>
        </p:blipFill>
        <p:spPr>
          <a:xfrm>
            <a:off x="4110355" y="3228340"/>
            <a:ext cx="2045335" cy="1491615"/>
          </a:xfrm>
          <a:prstGeom prst="rect">
            <a:avLst/>
          </a:prstGeom>
          <a:noFill/>
          <a:ln>
            <a:noFill/>
          </a:ln>
        </p:spPr>
      </p:pic>
      <p:sp>
        <p:nvSpPr>
          <p:cNvPr id="10" name="文本框 9"/>
          <p:cNvSpPr txBox="1"/>
          <p:nvPr/>
        </p:nvSpPr>
        <p:spPr>
          <a:xfrm>
            <a:off x="3491230" y="4719955"/>
            <a:ext cx="3131820" cy="252730"/>
          </a:xfrm>
          <a:prstGeom prst="rect">
            <a:avLst/>
          </a:prstGeom>
          <a:noFill/>
          <a:ln w="9525">
            <a:noFill/>
          </a:ln>
        </p:spPr>
        <p:txBody>
          <a:bodyPr wrap="square">
            <a:spAutoFit/>
          </a:bodyPr>
          <a:lstStyle/>
          <a:p>
            <a:pPr indent="933450"/>
            <a:r>
              <a:rPr lang="zh-CN" sz="1050" b="0">
                <a:solidFill>
                  <a:srgbClr val="656565"/>
                </a:solidFill>
                <a:ea typeface="宋体" panose="02010600030101010101" pitchFamily="2" charset="-122"/>
              </a:rPr>
              <a:t>哥特式教堂彩色玻璃</a:t>
            </a:r>
            <a:endParaRPr lang="zh-CN" altLang="en-US"/>
          </a:p>
        </p:txBody>
      </p:sp>
      <p:pic>
        <p:nvPicPr>
          <p:cNvPr id="241" name="图片 159" descr="6473f418055e3eb90ea1300948477767"/>
          <p:cNvPicPr/>
          <p:nvPr/>
        </p:nvPicPr>
        <p:blipFill>
          <a:blip r:embed="rId4" cstate="print">
            <a:extLst>
              <a:ext uri="{28A0092B-C50C-407E-A947-70E740481C1C}">
                <a14:useLocalDpi xmlns:a14="http://schemas.microsoft.com/office/drawing/2010/main" val="0"/>
              </a:ext>
            </a:extLst>
          </a:blip>
          <a:srcRect/>
          <a:stretch>
            <a:fillRect/>
          </a:stretch>
        </p:blipFill>
        <p:spPr>
          <a:xfrm>
            <a:off x="6373495" y="3228975"/>
            <a:ext cx="1673225" cy="1492250"/>
          </a:xfrm>
          <a:prstGeom prst="rect">
            <a:avLst/>
          </a:prstGeom>
          <a:noFill/>
          <a:ln>
            <a:noFill/>
          </a:ln>
        </p:spPr>
      </p:pic>
      <p:sp>
        <p:nvSpPr>
          <p:cNvPr id="11" name="文本框 10"/>
          <p:cNvSpPr txBox="1"/>
          <p:nvPr/>
        </p:nvSpPr>
        <p:spPr>
          <a:xfrm>
            <a:off x="6755130" y="4719955"/>
            <a:ext cx="982980" cy="252730"/>
          </a:xfrm>
          <a:prstGeom prst="rect">
            <a:avLst/>
          </a:prstGeom>
          <a:noFill/>
          <a:ln w="9525">
            <a:noFill/>
          </a:ln>
        </p:spPr>
        <p:txBody>
          <a:bodyPr wrap="square">
            <a:spAutoFit/>
          </a:bodyPr>
          <a:lstStyle/>
          <a:p>
            <a:pPr indent="0"/>
            <a:r>
              <a:rPr lang="en-US" sz="1050" b="0">
                <a:solidFill>
                  <a:srgbClr val="656565"/>
                </a:solidFill>
                <a:latin typeface="宋体" panose="02010600030101010101" pitchFamily="2" charset="-122"/>
                <a:cs typeface="Verdana" panose="020B0604030504040204" charset="0"/>
              </a:rPr>
              <a:t> </a:t>
            </a:r>
            <a:r>
              <a:rPr lang="zh-CN" sz="1050" b="0">
                <a:solidFill>
                  <a:srgbClr val="656565"/>
                </a:solidFill>
                <a:ea typeface="宋体" panose="02010600030101010101" pitchFamily="2" charset="-122"/>
              </a:rPr>
              <a:t>哥特式家具</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5650" y="1229995"/>
            <a:ext cx="1815465" cy="2334260"/>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7" name="Rectangle 6"/>
          <p:cNvSpPr/>
          <p:nvPr/>
        </p:nvSpPr>
        <p:spPr>
          <a:xfrm>
            <a:off x="2692400" y="1229995"/>
            <a:ext cx="1815465" cy="2334260"/>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8" name="Rectangle 7"/>
          <p:cNvSpPr/>
          <p:nvPr/>
        </p:nvSpPr>
        <p:spPr>
          <a:xfrm>
            <a:off x="4634865" y="1229995"/>
            <a:ext cx="1815465" cy="2334260"/>
          </a:xfrm>
          <a:prstGeom prst="rect">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9" name="Rectangle 8"/>
          <p:cNvSpPr/>
          <p:nvPr/>
        </p:nvSpPr>
        <p:spPr>
          <a:xfrm>
            <a:off x="6598920" y="1229995"/>
            <a:ext cx="1815465" cy="2334260"/>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18" name="Rectangle 17"/>
          <p:cNvSpPr/>
          <p:nvPr/>
        </p:nvSpPr>
        <p:spPr>
          <a:xfrm>
            <a:off x="845395" y="3190452"/>
            <a:ext cx="1637148" cy="249555"/>
          </a:xfrm>
          <a:prstGeom prst="rect">
            <a:avLst/>
          </a:prstGeom>
        </p:spPr>
        <p:txBody>
          <a:bodyPr wrap="square">
            <a:spAutoFit/>
          </a:bodyPr>
          <a:lstStyle/>
          <a:p>
            <a:pPr algn="ctr"/>
            <a:r>
              <a:rPr lang="zh-CN" altLang="en-US" sz="1025" dirty="0">
                <a:solidFill>
                  <a:schemeClr val="tx1"/>
                </a:solidFill>
                <a:latin typeface="Open Sans" pitchFamily="34" charset="0"/>
                <a:ea typeface="Open Sans" pitchFamily="34" charset="0"/>
                <a:cs typeface="Open Sans" pitchFamily="34" charset="0"/>
              </a:rPr>
              <a:t>竹藤家具</a:t>
            </a:r>
            <a:endParaRPr lang="zh-CN" altLang="en-US" sz="1025" dirty="0">
              <a:solidFill>
                <a:schemeClr val="tx1"/>
              </a:solidFill>
              <a:latin typeface="Open Sans" pitchFamily="34" charset="0"/>
              <a:ea typeface="Open Sans" pitchFamily="34" charset="0"/>
              <a:cs typeface="Open Sans" pitchFamily="34" charset="0"/>
            </a:endParaRPr>
          </a:p>
        </p:txBody>
      </p:sp>
      <p:sp>
        <p:nvSpPr>
          <p:cNvPr id="21" name="Rectangle 20"/>
          <p:cNvSpPr/>
          <p:nvPr/>
        </p:nvSpPr>
        <p:spPr>
          <a:xfrm>
            <a:off x="2781667" y="3238077"/>
            <a:ext cx="1637148" cy="249555"/>
          </a:xfrm>
          <a:prstGeom prst="rect">
            <a:avLst/>
          </a:prstGeom>
        </p:spPr>
        <p:txBody>
          <a:bodyPr wrap="square">
            <a:spAutoFit/>
          </a:bodyPr>
          <a:lstStyle/>
          <a:p>
            <a:pPr algn="ctr"/>
            <a:r>
              <a:rPr lang="zh-CN" altLang="en-US" sz="1025" dirty="0">
                <a:solidFill>
                  <a:schemeClr val="tx1"/>
                </a:solidFill>
                <a:latin typeface="Open Sans" pitchFamily="34" charset="0"/>
                <a:ea typeface="Open Sans" pitchFamily="34" charset="0"/>
                <a:cs typeface="Open Sans" pitchFamily="34" charset="0"/>
              </a:rPr>
              <a:t>塑料家具</a:t>
            </a:r>
            <a:endParaRPr lang="zh-CN" altLang="en-US" sz="1025" dirty="0">
              <a:solidFill>
                <a:schemeClr val="tx1"/>
              </a:solidFill>
              <a:latin typeface="Open Sans" pitchFamily="34" charset="0"/>
              <a:ea typeface="Open Sans" pitchFamily="34" charset="0"/>
              <a:cs typeface="Open Sans" pitchFamily="34" charset="0"/>
            </a:endParaRPr>
          </a:p>
        </p:txBody>
      </p:sp>
      <p:sp>
        <p:nvSpPr>
          <p:cNvPr id="23" name="Rectangle 22"/>
          <p:cNvSpPr/>
          <p:nvPr/>
        </p:nvSpPr>
        <p:spPr>
          <a:xfrm>
            <a:off x="4723920" y="3238077"/>
            <a:ext cx="1637148" cy="249555"/>
          </a:xfrm>
          <a:prstGeom prst="rect">
            <a:avLst/>
          </a:prstGeom>
        </p:spPr>
        <p:txBody>
          <a:bodyPr wrap="square">
            <a:spAutoFit/>
          </a:bodyPr>
          <a:lstStyle/>
          <a:p>
            <a:pPr algn="ctr"/>
            <a:r>
              <a:rPr lang="zh-CN" altLang="en-US" sz="1025" dirty="0">
                <a:solidFill>
                  <a:schemeClr val="tx1"/>
                </a:solidFill>
                <a:latin typeface="Open Sans" pitchFamily="34" charset="0"/>
                <a:ea typeface="Open Sans" pitchFamily="34" charset="0"/>
                <a:cs typeface="Open Sans" pitchFamily="34" charset="0"/>
              </a:rPr>
              <a:t>玻璃家具</a:t>
            </a:r>
            <a:endParaRPr lang="zh-CN" altLang="en-US" sz="1025" dirty="0">
              <a:solidFill>
                <a:schemeClr val="tx1"/>
              </a:solidFill>
              <a:latin typeface="Open Sans" pitchFamily="34" charset="0"/>
              <a:ea typeface="Open Sans" pitchFamily="34" charset="0"/>
              <a:cs typeface="Open Sans" pitchFamily="34" charset="0"/>
            </a:endParaRPr>
          </a:p>
        </p:txBody>
      </p:sp>
      <p:sp>
        <p:nvSpPr>
          <p:cNvPr id="25" name="Rectangle 24"/>
          <p:cNvSpPr/>
          <p:nvPr/>
        </p:nvSpPr>
        <p:spPr>
          <a:xfrm>
            <a:off x="6687518" y="3238077"/>
            <a:ext cx="1637148" cy="249555"/>
          </a:xfrm>
          <a:prstGeom prst="rect">
            <a:avLst/>
          </a:prstGeom>
        </p:spPr>
        <p:txBody>
          <a:bodyPr wrap="square">
            <a:spAutoFit/>
          </a:bodyPr>
          <a:lstStyle/>
          <a:p>
            <a:pPr algn="ctr"/>
            <a:r>
              <a:rPr lang="zh-CN" altLang="en-US" sz="1025" dirty="0">
                <a:solidFill>
                  <a:schemeClr val="tx1"/>
                </a:solidFill>
                <a:latin typeface="Open Sans" pitchFamily="34" charset="0"/>
                <a:ea typeface="Open Sans" pitchFamily="34" charset="0"/>
                <a:cs typeface="Open Sans" pitchFamily="34" charset="0"/>
              </a:rPr>
              <a:t>其他材料家具</a:t>
            </a:r>
            <a:endParaRPr lang="zh-CN" altLang="en-US" sz="1025" dirty="0">
              <a:solidFill>
                <a:schemeClr val="tx1"/>
              </a:solidFill>
              <a:latin typeface="Open Sans" pitchFamily="34" charset="0"/>
              <a:ea typeface="Open Sans" pitchFamily="34" charset="0"/>
              <a:cs typeface="Open Sans" pitchFamily="34" charset="0"/>
            </a:endParaRPr>
          </a:p>
        </p:txBody>
      </p:sp>
      <p:sp>
        <p:nvSpPr>
          <p:cNvPr id="2" name="矩形 1"/>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3" name="直接连接符 2"/>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6924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mn-ea"/>
              </a:rPr>
              <a:t>家具的分类</a:t>
            </a:r>
            <a:endParaRPr lang="zh-CN" altLang="en-US" sz="1200" b="1" dirty="0">
              <a:solidFill>
                <a:schemeClr val="accent2"/>
              </a:solidFill>
              <a:latin typeface="+mn-ea"/>
              <a:cs typeface="+mn-ea"/>
              <a:sym typeface="+mn-ea"/>
            </a:endParaRPr>
          </a:p>
        </p:txBody>
      </p:sp>
      <p:sp>
        <p:nvSpPr>
          <p:cNvPr id="100" name="文本框 99"/>
          <p:cNvSpPr txBox="1"/>
          <p:nvPr/>
        </p:nvSpPr>
        <p:spPr>
          <a:xfrm>
            <a:off x="755650" y="3956050"/>
            <a:ext cx="7658735" cy="583565"/>
          </a:xfrm>
          <a:prstGeom prst="rect">
            <a:avLst/>
          </a:prstGeom>
          <a:noFill/>
          <a:ln w="9525">
            <a:noFill/>
          </a:ln>
        </p:spPr>
        <p:txBody>
          <a:bodyPr wrap="square">
            <a:spAutoFit/>
          </a:bodyPr>
          <a:lstStyle/>
          <a:p>
            <a:pPr indent="0"/>
            <a:r>
              <a:rPr lang="zh-CN" sz="1600" b="0">
                <a:ea typeface="宋体" panose="02010600030101010101" pitchFamily="2" charset="-122"/>
              </a:rPr>
              <a:t>按所用材料将家具分为：木质家具、</a:t>
            </a:r>
            <a:r>
              <a:rPr lang="zh-CN" sz="1600" b="0">
                <a:ea typeface="宋体" panose="02010600030101010101" pitchFamily="2" charset="-122"/>
                <a:hlinkClick r:id="rId1"/>
              </a:rPr>
              <a:t>金属家具</a:t>
            </a:r>
            <a:r>
              <a:rPr lang="zh-CN" sz="1600" b="0">
                <a:ea typeface="宋体" panose="02010600030101010101" pitchFamily="2" charset="-122"/>
              </a:rPr>
              <a:t>、</a:t>
            </a:r>
            <a:r>
              <a:rPr lang="zh-CN" sz="1600" b="0">
                <a:ea typeface="宋体" panose="02010600030101010101" pitchFamily="2" charset="-122"/>
                <a:hlinkClick r:id="rId2"/>
              </a:rPr>
              <a:t>石材家具</a:t>
            </a:r>
            <a:r>
              <a:rPr lang="zh-CN" sz="1600" b="0">
                <a:ea typeface="宋体" panose="02010600030101010101" pitchFamily="2" charset="-122"/>
              </a:rPr>
              <a:t>、软体家具、竹</a:t>
            </a:r>
            <a:r>
              <a:rPr lang="zh-CN" sz="1600" b="0">
                <a:ea typeface="宋体" panose="02010600030101010101" pitchFamily="2" charset="-122"/>
                <a:hlinkClick r:id="rId3"/>
              </a:rPr>
              <a:t>藤家具</a:t>
            </a:r>
            <a:r>
              <a:rPr lang="zh-CN" sz="1600" b="0">
                <a:ea typeface="宋体" panose="02010600030101010101" pitchFamily="2" charset="-122"/>
              </a:rPr>
              <a:t>、塑料家具、玻璃家具及其他材料，如纸质、陶瓷、无机矿物、纤维织物、树脂等。</a:t>
            </a:r>
            <a:endParaRPr lang="zh-CN" sz="1600">
              <a:ea typeface="宋体" panose="02010600030101010101" pitchFamily="2" charset="-122"/>
            </a:endParaRPr>
          </a:p>
        </p:txBody>
      </p:sp>
      <p:pic>
        <p:nvPicPr>
          <p:cNvPr id="142" name="图片 142" descr="httpwww"/>
          <p:cNvPicPr/>
          <p:nvPr/>
        </p:nvPicPr>
        <p:blipFill>
          <a:blip r:embed="rId4" cstate="print">
            <a:extLst>
              <a:ext uri="{28A0092B-C50C-407E-A947-70E740481C1C}">
                <a14:useLocalDpi xmlns:a14="http://schemas.microsoft.com/office/drawing/2010/main" val="0"/>
              </a:ext>
            </a:extLst>
          </a:blip>
          <a:srcRect l="8464" t="7259" r="47525" b="4613"/>
          <a:stretch>
            <a:fillRect/>
          </a:stretch>
        </p:blipFill>
        <p:spPr>
          <a:xfrm>
            <a:off x="976630" y="1288415"/>
            <a:ext cx="1406525" cy="1852930"/>
          </a:xfrm>
          <a:prstGeom prst="rect">
            <a:avLst/>
          </a:prstGeom>
          <a:noFill/>
          <a:ln>
            <a:noFill/>
          </a:ln>
        </p:spPr>
      </p:pic>
      <p:pic>
        <p:nvPicPr>
          <p:cNvPr id="143" name="图片 143" descr="httpwww"/>
          <p:cNvPicPr/>
          <p:nvPr/>
        </p:nvPicPr>
        <p:blipFill>
          <a:blip r:embed="rId5" cstate="print">
            <a:extLst>
              <a:ext uri="{28A0092B-C50C-407E-A947-70E740481C1C}">
                <a14:useLocalDpi xmlns:a14="http://schemas.microsoft.com/office/drawing/2010/main" val="0"/>
              </a:ext>
            </a:extLst>
          </a:blip>
          <a:srcRect l="2750" t="4633" r="62377" b="38001"/>
          <a:stretch>
            <a:fillRect/>
          </a:stretch>
        </p:blipFill>
        <p:spPr>
          <a:xfrm>
            <a:off x="2929255" y="1293495"/>
            <a:ext cx="1374775" cy="1848485"/>
          </a:xfrm>
          <a:prstGeom prst="rect">
            <a:avLst/>
          </a:prstGeom>
          <a:noFill/>
          <a:ln>
            <a:noFill/>
          </a:ln>
        </p:spPr>
      </p:pic>
      <p:pic>
        <p:nvPicPr>
          <p:cNvPr id="144" name="图片 144" descr="httpwww"/>
          <p:cNvPicPr/>
          <p:nvPr/>
        </p:nvPicPr>
        <p:blipFill>
          <a:blip r:embed="rId6" cstate="print">
            <a:extLst>
              <a:ext uri="{28A0092B-C50C-407E-A947-70E740481C1C}">
                <a14:useLocalDpi xmlns:a14="http://schemas.microsoft.com/office/drawing/2010/main" val="0"/>
              </a:ext>
            </a:extLst>
          </a:blip>
          <a:srcRect l="21984" t="23811" r="34192" b="-71"/>
          <a:stretch>
            <a:fillRect/>
          </a:stretch>
        </p:blipFill>
        <p:spPr>
          <a:xfrm>
            <a:off x="4813935" y="1293495"/>
            <a:ext cx="1433195" cy="1896745"/>
          </a:xfrm>
          <a:prstGeom prst="rect">
            <a:avLst/>
          </a:prstGeom>
          <a:noFill/>
          <a:ln>
            <a:noFill/>
          </a:ln>
        </p:spPr>
      </p:pic>
      <p:pic>
        <p:nvPicPr>
          <p:cNvPr id="145" name="图片 145" descr="timg"/>
          <p:cNvPicPr/>
          <p:nvPr/>
        </p:nvPicPr>
        <p:blipFill>
          <a:blip r:embed="rId7">
            <a:extLst>
              <a:ext uri="{28A0092B-C50C-407E-A947-70E740481C1C}">
                <a14:useLocalDpi xmlns:a14="http://schemas.microsoft.com/office/drawing/2010/main" val="0"/>
              </a:ext>
            </a:extLst>
          </a:blip>
          <a:srcRect l="7658" r="8960" b="9090"/>
          <a:stretch>
            <a:fillRect/>
          </a:stretch>
        </p:blipFill>
        <p:spPr>
          <a:xfrm>
            <a:off x="6680200" y="1288415"/>
            <a:ext cx="1644015" cy="1901825"/>
          </a:xfrm>
          <a:prstGeom prst="rect">
            <a:avLst/>
          </a:prstGeom>
          <a:noFill/>
          <a:ln>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ppt_x"/>
                                          </p:val>
                                        </p:tav>
                                        <p:tav tm="100000">
                                          <p:val>
                                            <p:strVal val="#ppt_x"/>
                                          </p:val>
                                        </p:tav>
                                      </p:tavLst>
                                    </p:anim>
                                    <p:anim calcmode="lin" valueType="num">
                                      <p:cBhvr additive="base">
                                        <p:cTn id="8" dur="25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250" fill="hold"/>
                                        <p:tgtEl>
                                          <p:spTgt spid="18"/>
                                        </p:tgtEl>
                                        <p:attrNameLst>
                                          <p:attrName>ppt_x</p:attrName>
                                        </p:attrNameLst>
                                      </p:cBhvr>
                                      <p:tavLst>
                                        <p:tav tm="0">
                                          <p:val>
                                            <p:strVal val="#ppt_x"/>
                                          </p:val>
                                        </p:tav>
                                        <p:tav tm="100000">
                                          <p:val>
                                            <p:strVal val="#ppt_x"/>
                                          </p:val>
                                        </p:tav>
                                      </p:tavLst>
                                    </p:anim>
                                    <p:anim calcmode="lin" valueType="num">
                                      <p:cBhvr additive="base">
                                        <p:cTn id="13" dur="25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250" fill="hold"/>
                                        <p:tgtEl>
                                          <p:spTgt spid="21"/>
                                        </p:tgtEl>
                                        <p:attrNameLst>
                                          <p:attrName>ppt_x</p:attrName>
                                        </p:attrNameLst>
                                      </p:cBhvr>
                                      <p:tavLst>
                                        <p:tav tm="0">
                                          <p:val>
                                            <p:strVal val="#ppt_x"/>
                                          </p:val>
                                        </p:tav>
                                        <p:tav tm="100000">
                                          <p:val>
                                            <p:strVal val="#ppt_x"/>
                                          </p:val>
                                        </p:tav>
                                      </p:tavLst>
                                    </p:anim>
                                    <p:anim calcmode="lin" valueType="num">
                                      <p:cBhvr additive="base">
                                        <p:cTn id="23" dur="250" fill="hold"/>
                                        <p:tgtEl>
                                          <p:spTgt spid="2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250" fill="hold"/>
                                        <p:tgtEl>
                                          <p:spTgt spid="8"/>
                                        </p:tgtEl>
                                        <p:attrNameLst>
                                          <p:attrName>ppt_x</p:attrName>
                                        </p:attrNameLst>
                                      </p:cBhvr>
                                      <p:tavLst>
                                        <p:tav tm="0">
                                          <p:val>
                                            <p:strVal val="#ppt_x"/>
                                          </p:val>
                                        </p:tav>
                                        <p:tav tm="100000">
                                          <p:val>
                                            <p:strVal val="#ppt_x"/>
                                          </p:val>
                                        </p:tav>
                                      </p:tavLst>
                                    </p:anim>
                                    <p:anim calcmode="lin" valueType="num">
                                      <p:cBhvr additive="base">
                                        <p:cTn id="28" dur="25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250" fill="hold"/>
                                        <p:tgtEl>
                                          <p:spTgt spid="23"/>
                                        </p:tgtEl>
                                        <p:attrNameLst>
                                          <p:attrName>ppt_x</p:attrName>
                                        </p:attrNameLst>
                                      </p:cBhvr>
                                      <p:tavLst>
                                        <p:tav tm="0">
                                          <p:val>
                                            <p:strVal val="#ppt_x"/>
                                          </p:val>
                                        </p:tav>
                                        <p:tav tm="100000">
                                          <p:val>
                                            <p:strVal val="#ppt_x"/>
                                          </p:val>
                                        </p:tav>
                                      </p:tavLst>
                                    </p:anim>
                                    <p:anim calcmode="lin" valueType="num">
                                      <p:cBhvr additive="base">
                                        <p:cTn id="33" dur="25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250" fill="hold"/>
                                        <p:tgtEl>
                                          <p:spTgt spid="9"/>
                                        </p:tgtEl>
                                        <p:attrNameLst>
                                          <p:attrName>ppt_x</p:attrName>
                                        </p:attrNameLst>
                                      </p:cBhvr>
                                      <p:tavLst>
                                        <p:tav tm="0">
                                          <p:val>
                                            <p:strVal val="#ppt_x"/>
                                          </p:val>
                                        </p:tav>
                                        <p:tav tm="100000">
                                          <p:val>
                                            <p:strVal val="#ppt_x"/>
                                          </p:val>
                                        </p:tav>
                                      </p:tavLst>
                                    </p:anim>
                                    <p:anim calcmode="lin" valueType="num">
                                      <p:cBhvr additive="base">
                                        <p:cTn id="38" dur="250" fill="hold"/>
                                        <p:tgtEl>
                                          <p:spTgt spid="9"/>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250" fill="hold"/>
                                        <p:tgtEl>
                                          <p:spTgt spid="25"/>
                                        </p:tgtEl>
                                        <p:attrNameLst>
                                          <p:attrName>ppt_x</p:attrName>
                                        </p:attrNameLst>
                                      </p:cBhvr>
                                      <p:tavLst>
                                        <p:tav tm="0">
                                          <p:val>
                                            <p:strVal val="#ppt_x"/>
                                          </p:val>
                                        </p:tav>
                                        <p:tav tm="100000">
                                          <p:val>
                                            <p:strVal val="#ppt_x"/>
                                          </p:val>
                                        </p:tav>
                                      </p:tavLst>
                                    </p:anim>
                                    <p:anim calcmode="lin" valueType="num">
                                      <p:cBhvr additive="base">
                                        <p:cTn id="43" dur="2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P spid="8" grpId="0" bldLvl="0" animBg="1"/>
      <p:bldP spid="9" grpId="0" bldLvl="0" animBg="1"/>
      <p:bldP spid="18" grpId="0"/>
      <p:bldP spid="21" grpId="0"/>
      <p:bldP spid="23" grpId="0"/>
      <p:bldP spid="25" grpId="0"/>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833120"/>
            <a:ext cx="6332220" cy="2461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中世纪家具与室内陈设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b="1" dirty="0">
                <a:solidFill>
                  <a:schemeClr val="tx2"/>
                </a:solidFill>
                <a:latin typeface="微软雅黑" panose="020B0503020204020204" pitchFamily="34" charset="-122"/>
                <a:ea typeface="微软雅黑" panose="020B0503020204020204" pitchFamily="34" charset="-122"/>
                <a:sym typeface="Gill Sans" charset="0"/>
              </a:rPr>
              <a:t>近世纪家具与室内陈设</a:t>
            </a:r>
            <a:endParaRPr lang="en-US" sz="900" b="1"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16世纪前后，人类历史发生了重大的变化，再此之前，人类基本过着彼此隔绝的生活。新航路开辟之后，世界各民族逐渐融合为一部统一的人类历史。西方近世纪家具从16世纪至19世纪经历了文艺复兴、巴洛克、洛可可、新古典主义四个时期，这个时期的家具体现出欧洲文化的深厚内涵，直到今日仍然受到很多人的喜爱。</a:t>
            </a:r>
            <a:endParaRPr sz="900" dirty="0">
              <a:solidFill>
                <a:schemeClr val="tx2"/>
              </a:solidFill>
              <a:latin typeface="微软雅黑" panose="020B0503020204020204" pitchFamily="34" charset="-122"/>
              <a:ea typeface="微软雅黑" panose="020B0503020204020204" pitchFamily="34" charset="-122"/>
              <a:sym typeface="Gill Sans" charset="0"/>
            </a:endParaRPr>
          </a:p>
          <a:p>
            <a:r>
              <a:rPr sz="900" dirty="0">
                <a:solidFill>
                  <a:schemeClr val="tx2"/>
                </a:solidFill>
                <a:latin typeface="微软雅黑" panose="020B0503020204020204" pitchFamily="34" charset="-122"/>
                <a:ea typeface="微软雅黑" panose="020B0503020204020204" pitchFamily="34" charset="-122"/>
                <a:sym typeface="Gill Sans" charset="0"/>
              </a:rPr>
              <a:t>（1）文艺复兴时期家具</a:t>
            </a:r>
            <a:endParaRPr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文艺复兴是指14世纪至16世纪，以意大利各城市为中心而开始的对古希腊、古罗马文化的复兴运动。资本主义的兴起与封建制度进行激烈的斗争，宗教力量根深蒂固，于是古希腊和古罗马的文化被重新搬出历史舞台，掀起了搜寻和研究古典文化的热潮。</a:t>
            </a:r>
            <a:endParaRPr sz="900" dirty="0">
              <a:solidFill>
                <a:schemeClr val="tx2"/>
              </a:solidFill>
              <a:latin typeface="微软雅黑" panose="020B0503020204020204" pitchFamily="34" charset="-122"/>
              <a:ea typeface="微软雅黑" panose="020B0503020204020204" pitchFamily="34" charset="-122"/>
              <a:sym typeface="Gill Sans" charset="0"/>
            </a:endParaRPr>
          </a:p>
          <a:p>
            <a:r>
              <a:rPr sz="900" dirty="0">
                <a:solidFill>
                  <a:schemeClr val="tx2"/>
                </a:solidFill>
                <a:latin typeface="微软雅黑" panose="020B0503020204020204" pitchFamily="34" charset="-122"/>
                <a:ea typeface="微软雅黑" panose="020B0503020204020204" pitchFamily="34" charset="-122"/>
                <a:sym typeface="Gill Sans" charset="0"/>
              </a:rPr>
              <a:t>1）文艺复兴早期</a:t>
            </a:r>
            <a:endParaRPr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意大利佛罗伦萨是文艺复兴运动的发源地，佛罗伦萨的少数商人雇佣艺术家为其建造府邸，这些府邸空间宽阔，天棚很高，建筑师、画家、雕刻家们在装饰上绚丽豪华，在空间中只陈设较少的家具，陈设遵循左右对称的原则。</a:t>
            </a:r>
            <a:endParaRPr sz="900" dirty="0">
              <a:solidFill>
                <a:schemeClr val="tx2"/>
              </a:solidFill>
              <a:latin typeface="微软雅黑" panose="020B0503020204020204" pitchFamily="34" charset="-122"/>
              <a:ea typeface="微软雅黑" panose="020B0503020204020204" pitchFamily="34" charset="-122"/>
              <a:sym typeface="Gill Sans" charset="0"/>
            </a:endParaRPr>
          </a:p>
          <a:p>
            <a:r>
              <a:rPr sz="900" dirty="0">
                <a:solidFill>
                  <a:schemeClr val="tx2"/>
                </a:solidFill>
                <a:latin typeface="微软雅黑" panose="020B0503020204020204" pitchFamily="34" charset="-122"/>
                <a:ea typeface="微软雅黑" panose="020B0503020204020204" pitchFamily="34" charset="-122"/>
                <a:sym typeface="Gill Sans" charset="0"/>
              </a:rPr>
              <a:t>2）文艺复兴中期</a:t>
            </a:r>
            <a:endParaRPr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文艺复兴中期是文艺复兴的全盛时期,这时文艺复兴的艺术风格走向成熟,新古典艺术规范确立。</a:t>
            </a:r>
            <a:endParaRPr sz="900" dirty="0">
              <a:solidFill>
                <a:schemeClr val="tx2"/>
              </a:solidFill>
              <a:latin typeface="微软雅黑" panose="020B0503020204020204" pitchFamily="34" charset="-122"/>
              <a:ea typeface="微软雅黑" panose="020B0503020204020204" pitchFamily="34" charset="-122"/>
              <a:sym typeface="Gill Sans" charset="0"/>
            </a:endParaRPr>
          </a:p>
          <a:p>
            <a:r>
              <a:rPr sz="900" dirty="0">
                <a:solidFill>
                  <a:schemeClr val="tx2"/>
                </a:solidFill>
                <a:latin typeface="微软雅黑" panose="020B0503020204020204" pitchFamily="34" charset="-122"/>
                <a:ea typeface="微软雅黑" panose="020B0503020204020204" pitchFamily="34" charset="-122"/>
                <a:sym typeface="Gill Sans" charset="0"/>
              </a:rPr>
              <a:t>3）文艺复兴后期</a:t>
            </a:r>
            <a:endParaRPr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“文艺复兴后期”又被称为“样式主义”时期,也是文艺复兴中期到17世纪巴洛克风格产生之前的一个过渡时期,以威尼斯为中心。</a:t>
            </a:r>
            <a:endParaRPr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外国家具与室内陈设的发展及风格特征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pic>
        <p:nvPicPr>
          <p:cNvPr id="242" name="图片 231" descr="微信图片_20191212151823"/>
          <p:cNvPicPr/>
          <p:nvPr/>
        </p:nvPicPr>
        <p:blipFill>
          <a:blip r:embed="rId1" cstate="print">
            <a:extLst>
              <a:ext uri="{28A0092B-C50C-407E-A947-70E740481C1C}">
                <a14:useLocalDpi xmlns:a14="http://schemas.microsoft.com/office/drawing/2010/main" val="0"/>
              </a:ext>
            </a:extLst>
          </a:blip>
          <a:srcRect/>
          <a:stretch>
            <a:fillRect/>
          </a:stretch>
        </p:blipFill>
        <p:spPr>
          <a:xfrm>
            <a:off x="2572385" y="3293110"/>
            <a:ext cx="1596390" cy="1259840"/>
          </a:xfrm>
          <a:prstGeom prst="rect">
            <a:avLst/>
          </a:prstGeom>
          <a:noFill/>
          <a:ln>
            <a:noFill/>
          </a:ln>
          <a:effectLst/>
        </p:spPr>
      </p:pic>
      <p:pic>
        <p:nvPicPr>
          <p:cNvPr id="243" name="图片 130" descr="微信图片_20191212151818"/>
          <p:cNvPicPr/>
          <p:nvPr/>
        </p:nvPicPr>
        <p:blipFill>
          <a:blip r:embed="rId2" cstate="print">
            <a:extLst>
              <a:ext uri="{28A0092B-C50C-407E-A947-70E740481C1C}">
                <a14:useLocalDpi xmlns:a14="http://schemas.microsoft.com/office/drawing/2010/main" val="0"/>
              </a:ext>
            </a:extLst>
          </a:blip>
          <a:srcRect l="5185" t="8611" r="4703" b="7837"/>
          <a:stretch>
            <a:fillRect/>
          </a:stretch>
        </p:blipFill>
        <p:spPr>
          <a:xfrm>
            <a:off x="4451350" y="3295015"/>
            <a:ext cx="1544955" cy="1257935"/>
          </a:xfrm>
          <a:prstGeom prst="rect">
            <a:avLst/>
          </a:prstGeom>
          <a:noFill/>
          <a:ln>
            <a:noFill/>
          </a:ln>
          <a:effectLst/>
        </p:spPr>
      </p:pic>
      <p:sp>
        <p:nvSpPr>
          <p:cNvPr id="100" name="文本框 99"/>
          <p:cNvSpPr txBox="1"/>
          <p:nvPr/>
        </p:nvSpPr>
        <p:spPr>
          <a:xfrm>
            <a:off x="3483610" y="4645025"/>
            <a:ext cx="172212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法国文艺复兴时期化妆台</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240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中世纪家具与室内陈设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8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（2）巴洛克时期家具</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8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巴洛克一词的由来,说法不一,一说是来自葡萄牙文“barroco”和西班牙文“barruec。”,意为“形状不规则的珍珠,并有扭曲、怪诞、不整齐”;另一说是来自意大利语,有奇特、古怪或推论上错误的含义。可以说，巴洛克风格的家具诞生在意大利,成长在佛兰德斯,成熟在法国。特别是路易十四时期的巴洛克家具最负盛名,为巴洛克时期家具的典型代表。</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外国家具与室内陈设的发展及风格特征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pic>
        <p:nvPicPr>
          <p:cNvPr id="244" name="图片 139" descr="微信图片_20191212152740"/>
          <p:cNvPicPr/>
          <p:nvPr/>
        </p:nvPicPr>
        <p:blipFill>
          <a:blip r:embed="rId1" cstate="print">
            <a:extLst>
              <a:ext uri="{28A0092B-C50C-407E-A947-70E740481C1C}">
                <a14:useLocalDpi xmlns:a14="http://schemas.microsoft.com/office/drawing/2010/main" val="0"/>
              </a:ext>
            </a:extLst>
          </a:blip>
          <a:srcRect/>
          <a:stretch>
            <a:fillRect/>
          </a:stretch>
        </p:blipFill>
        <p:spPr>
          <a:xfrm>
            <a:off x="788035" y="2814955"/>
            <a:ext cx="1095375" cy="1656080"/>
          </a:xfrm>
          <a:prstGeom prst="rect">
            <a:avLst/>
          </a:prstGeom>
          <a:noFill/>
          <a:ln>
            <a:noFill/>
          </a:ln>
        </p:spPr>
      </p:pic>
      <p:pic>
        <p:nvPicPr>
          <p:cNvPr id="245" name="图片 138" descr="微信图片_20191212152744"/>
          <p:cNvPicPr/>
          <p:nvPr/>
        </p:nvPicPr>
        <p:blipFill>
          <a:blip r:embed="rId2" cstate="print">
            <a:extLst>
              <a:ext uri="{28A0092B-C50C-407E-A947-70E740481C1C}">
                <a14:useLocalDpi xmlns:a14="http://schemas.microsoft.com/office/drawing/2010/main" val="0"/>
              </a:ext>
            </a:extLst>
          </a:blip>
          <a:srcRect/>
          <a:stretch>
            <a:fillRect/>
          </a:stretch>
        </p:blipFill>
        <p:spPr>
          <a:xfrm>
            <a:off x="1962785" y="2814320"/>
            <a:ext cx="1696085" cy="1657350"/>
          </a:xfrm>
          <a:prstGeom prst="rect">
            <a:avLst/>
          </a:prstGeom>
          <a:noFill/>
          <a:ln>
            <a:noFill/>
          </a:ln>
          <a:effectLst/>
        </p:spPr>
      </p:pic>
      <p:pic>
        <p:nvPicPr>
          <p:cNvPr id="246" name="图片 53" descr="7427575005a73d01965afc"/>
          <p:cNvPicPr/>
          <p:nvPr/>
        </p:nvPicPr>
        <p:blipFill>
          <a:blip r:embed="rId3" cstate="print">
            <a:extLst>
              <a:ext uri="{28A0092B-C50C-407E-A947-70E740481C1C}">
                <a14:useLocalDpi xmlns:a14="http://schemas.microsoft.com/office/drawing/2010/main" val="0"/>
              </a:ext>
            </a:extLst>
          </a:blip>
          <a:srcRect/>
          <a:stretch>
            <a:fillRect/>
          </a:stretch>
        </p:blipFill>
        <p:spPr>
          <a:xfrm>
            <a:off x="3796665" y="2814320"/>
            <a:ext cx="1341120" cy="1664335"/>
          </a:xfrm>
          <a:prstGeom prst="rect">
            <a:avLst/>
          </a:prstGeom>
          <a:noFill/>
          <a:ln>
            <a:noFill/>
          </a:ln>
          <a:effectLst/>
        </p:spPr>
      </p:pic>
      <p:pic>
        <p:nvPicPr>
          <p:cNvPr id="247" name="图片 54" descr="Img3381ffd3d6ba4132817b2b0f9a40c2a8_750_500 (1)"/>
          <p:cNvPicPr/>
          <p:nvPr/>
        </p:nvPicPr>
        <p:blipFill>
          <a:blip r:embed="rId4" cstate="print">
            <a:extLst>
              <a:ext uri="{28A0092B-C50C-407E-A947-70E740481C1C}">
                <a14:useLocalDpi xmlns:a14="http://schemas.microsoft.com/office/drawing/2010/main" val="0"/>
              </a:ext>
            </a:extLst>
          </a:blip>
          <a:srcRect/>
          <a:stretch>
            <a:fillRect/>
          </a:stretch>
        </p:blipFill>
        <p:spPr>
          <a:xfrm>
            <a:off x="5158740" y="2814320"/>
            <a:ext cx="3006090" cy="1657350"/>
          </a:xfrm>
          <a:prstGeom prst="rect">
            <a:avLst/>
          </a:prstGeom>
          <a:noFill/>
          <a:ln>
            <a:noFill/>
          </a:ln>
          <a:effectLst/>
        </p:spPr>
      </p:pic>
      <p:sp>
        <p:nvSpPr>
          <p:cNvPr id="2" name="文本框 1"/>
          <p:cNvSpPr txBox="1"/>
          <p:nvPr/>
        </p:nvSpPr>
        <p:spPr>
          <a:xfrm>
            <a:off x="3225800" y="4566285"/>
            <a:ext cx="5080000" cy="252730"/>
          </a:xfrm>
          <a:prstGeom prst="rect">
            <a:avLst/>
          </a:prstGeom>
          <a:noFill/>
          <a:ln w="9525">
            <a:noFill/>
          </a:ln>
        </p:spPr>
        <p:txBody>
          <a:bodyPr>
            <a:spAutoFit/>
          </a:bodyPr>
          <a:lstStyle/>
          <a:p>
            <a:pPr indent="0" algn="ctr"/>
            <a:r>
              <a:rPr lang="zh-CN" sz="1050" b="0">
                <a:solidFill>
                  <a:srgbClr val="000000"/>
                </a:solidFill>
                <a:ea typeface="宋体" panose="02010600030101010101" pitchFamily="2" charset="-122"/>
              </a:rPr>
              <a:t>巴洛克风格室内装饰</a:t>
            </a:r>
            <a:endParaRPr lang="zh-CN" altLang="en-US"/>
          </a:p>
        </p:txBody>
      </p:sp>
      <p:sp>
        <p:nvSpPr>
          <p:cNvPr id="5" name="文本框 4"/>
          <p:cNvSpPr txBox="1"/>
          <p:nvPr/>
        </p:nvSpPr>
        <p:spPr>
          <a:xfrm>
            <a:off x="1517015" y="4566285"/>
            <a:ext cx="125349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巴洛克风格家具</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502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中世纪家具与室内陈设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3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（3）洛可可时期家具</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3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洛可可源于法文岩石和蚌壳的复合词，意思是以复杂的波浪曲线模仿贝壳和岩石的外形，配以精细纤巧的雕饰，追求运动中的纤巧和华丽，给人以流畅的动感。洛可可是世纪年代产生于法国宫廷,应用于室内装饰及家具设计的艺术风格。由于当时王妃们对政治颇有影响,所以洛可可带有明显的女性化特征,弧线和形曲线巧妙地融合在一起,尽显柔媚的姿态。艺术家们还从大自然中汲取灵感,大量运用贝壳、山石、花叶、漩涡等装饰元素,缔造出华丽精致的艺术形态,、映射出法国路易十五时代宫廷贵族、名门世家唯美绚丽的生活场景。洛可可风格产生的主要因素有三个：一主要由于这一时期人们追求自由，用曲线来表达自由的向往；二新王朝女权高涨，迎合女性的喜好；三法国社会各阶级对路易十四生前极端浮夸、好战作风的厌弃。</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外国家具与室内陈设的发展及风格特征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pic>
        <p:nvPicPr>
          <p:cNvPr id="248" name="图片 133" descr="微信图片_20191212152731"/>
          <p:cNvPicPr/>
          <p:nvPr/>
        </p:nvPicPr>
        <p:blipFill>
          <a:blip r:embed="rId1" cstate="print">
            <a:extLst>
              <a:ext uri="{28A0092B-C50C-407E-A947-70E740481C1C}">
                <a14:useLocalDpi xmlns:a14="http://schemas.microsoft.com/office/drawing/2010/main" val="0"/>
              </a:ext>
            </a:extLst>
          </a:blip>
          <a:srcRect/>
          <a:stretch>
            <a:fillRect/>
          </a:stretch>
        </p:blipFill>
        <p:spPr>
          <a:xfrm>
            <a:off x="680085" y="2656205"/>
            <a:ext cx="1108710" cy="1812290"/>
          </a:xfrm>
          <a:prstGeom prst="rect">
            <a:avLst/>
          </a:prstGeom>
          <a:noFill/>
          <a:ln>
            <a:noFill/>
          </a:ln>
          <a:effectLst/>
        </p:spPr>
      </p:pic>
      <p:pic>
        <p:nvPicPr>
          <p:cNvPr id="249" name="图片 131" descr="微信图片_20191212152736"/>
          <p:cNvPicPr/>
          <p:nvPr/>
        </p:nvPicPr>
        <p:blipFill>
          <a:blip r:embed="rId2" cstate="print">
            <a:extLst>
              <a:ext uri="{28A0092B-C50C-407E-A947-70E740481C1C}">
                <a14:useLocalDpi xmlns:a14="http://schemas.microsoft.com/office/drawing/2010/main" val="0"/>
              </a:ext>
            </a:extLst>
          </a:blip>
          <a:srcRect/>
          <a:stretch>
            <a:fillRect/>
          </a:stretch>
        </p:blipFill>
        <p:spPr>
          <a:xfrm>
            <a:off x="1910715" y="2656205"/>
            <a:ext cx="1646555" cy="1812925"/>
          </a:xfrm>
          <a:prstGeom prst="rect">
            <a:avLst/>
          </a:prstGeom>
          <a:noFill/>
          <a:ln>
            <a:noFill/>
          </a:ln>
          <a:effectLst/>
        </p:spPr>
      </p:pic>
      <p:pic>
        <p:nvPicPr>
          <p:cNvPr id="250" name="图片 140" descr="微信图片_20191209145112"/>
          <p:cNvPicPr/>
          <p:nvPr/>
        </p:nvPicPr>
        <p:blipFill>
          <a:blip r:embed="rId3" cstate="print">
            <a:extLst>
              <a:ext uri="{28A0092B-C50C-407E-A947-70E740481C1C}">
                <a14:useLocalDpi xmlns:a14="http://schemas.microsoft.com/office/drawing/2010/main" val="0"/>
              </a:ext>
            </a:extLst>
          </a:blip>
          <a:srcRect/>
          <a:stretch>
            <a:fillRect/>
          </a:stretch>
        </p:blipFill>
        <p:spPr>
          <a:xfrm>
            <a:off x="3592195" y="2656205"/>
            <a:ext cx="1529080" cy="1812290"/>
          </a:xfrm>
          <a:prstGeom prst="rect">
            <a:avLst/>
          </a:prstGeom>
          <a:noFill/>
          <a:ln>
            <a:noFill/>
          </a:ln>
        </p:spPr>
      </p:pic>
      <p:pic>
        <p:nvPicPr>
          <p:cNvPr id="251" name="图片 141" descr="微信图片_20191209145116"/>
          <p:cNvPicPr/>
          <p:nvPr/>
        </p:nvPicPr>
        <p:blipFill>
          <a:blip r:embed="rId4" cstate="print">
            <a:extLst>
              <a:ext uri="{28A0092B-C50C-407E-A947-70E740481C1C}">
                <a14:useLocalDpi xmlns:a14="http://schemas.microsoft.com/office/drawing/2010/main" val="0"/>
              </a:ext>
            </a:extLst>
          </a:blip>
          <a:srcRect/>
          <a:stretch>
            <a:fillRect/>
          </a:stretch>
        </p:blipFill>
        <p:spPr>
          <a:xfrm>
            <a:off x="5211445" y="2613025"/>
            <a:ext cx="1205230" cy="1812925"/>
          </a:xfrm>
          <a:prstGeom prst="rect">
            <a:avLst/>
          </a:prstGeom>
          <a:noFill/>
          <a:ln>
            <a:noFill/>
          </a:ln>
        </p:spPr>
      </p:pic>
      <p:pic>
        <p:nvPicPr>
          <p:cNvPr id="252" name="图片 236" descr="zsonwp55vgg"/>
          <p:cNvPicPr/>
          <p:nvPr/>
        </p:nvPicPr>
        <p:blipFill>
          <a:blip r:embed="rId5" cstate="print">
            <a:extLst>
              <a:ext uri="{28A0092B-C50C-407E-A947-70E740481C1C}">
                <a14:useLocalDpi xmlns:a14="http://schemas.microsoft.com/office/drawing/2010/main" val="0"/>
              </a:ext>
            </a:extLst>
          </a:blip>
          <a:srcRect/>
          <a:stretch>
            <a:fillRect/>
          </a:stretch>
        </p:blipFill>
        <p:spPr>
          <a:xfrm>
            <a:off x="6619240" y="2613025"/>
            <a:ext cx="1699895" cy="1812925"/>
          </a:xfrm>
          <a:prstGeom prst="rect">
            <a:avLst/>
          </a:prstGeom>
          <a:noFill/>
          <a:ln>
            <a:noFill/>
          </a:ln>
          <a:effectLst/>
        </p:spPr>
      </p:pic>
      <p:sp>
        <p:nvSpPr>
          <p:cNvPr id="100" name="文本框 99"/>
          <p:cNvSpPr txBox="1"/>
          <p:nvPr/>
        </p:nvSpPr>
        <p:spPr>
          <a:xfrm>
            <a:off x="1306195" y="4565650"/>
            <a:ext cx="119888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洛可可风格家具</a:t>
            </a:r>
            <a:endParaRPr lang="zh-CN" altLang="en-US"/>
          </a:p>
        </p:txBody>
      </p:sp>
      <p:sp>
        <p:nvSpPr>
          <p:cNvPr id="6" name="文本框 5"/>
          <p:cNvSpPr txBox="1"/>
          <p:nvPr/>
        </p:nvSpPr>
        <p:spPr>
          <a:xfrm>
            <a:off x="3665220" y="4565650"/>
            <a:ext cx="152590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安娜女王薄板靠背椅</a:t>
            </a:r>
            <a:r>
              <a:rPr lang="en-US" sz="1050" b="0">
                <a:solidFill>
                  <a:srgbClr val="000000"/>
                </a:solidFill>
                <a:latin typeface="宋体" panose="02010600030101010101" pitchFamily="2" charset="-122"/>
              </a:rPr>
              <a:t> </a:t>
            </a:r>
            <a:endParaRPr lang="zh-CN" altLang="en-US"/>
          </a:p>
        </p:txBody>
      </p:sp>
      <p:sp>
        <p:nvSpPr>
          <p:cNvPr id="7" name="文本框 6"/>
          <p:cNvSpPr txBox="1"/>
          <p:nvPr/>
        </p:nvSpPr>
        <p:spPr>
          <a:xfrm>
            <a:off x="5284470" y="4565650"/>
            <a:ext cx="124142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安娜女王翼状椅</a:t>
            </a:r>
            <a:endParaRPr lang="zh-CN" altLang="en-US"/>
          </a:p>
        </p:txBody>
      </p:sp>
      <p:sp>
        <p:nvSpPr>
          <p:cNvPr id="10" name="文本框 9"/>
          <p:cNvSpPr txBox="1"/>
          <p:nvPr/>
        </p:nvSpPr>
        <p:spPr>
          <a:xfrm>
            <a:off x="6784340" y="4565650"/>
            <a:ext cx="147066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洛可可风格室内设计</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353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中世纪家具与室内陈设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20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（4）新古典主义时期家具</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20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十九世纪初期，欧洲从封建制度进入资本主义制度，而17、18世纪欧洲盛行的巴洛克风格和洛可可风格，家具装饰繁琐，一方面也反映出了当时贵族们腐化并专制的生活。所以新兴资产阶级极力攻击巴洛克和洛可可风格，推崇古代希腊和罗马艺术，追求真正的古典主义。 </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外国家具与室内陈设的发展及风格特征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pic>
        <p:nvPicPr>
          <p:cNvPr id="2" name="图片 1"/>
          <p:cNvPicPr/>
          <p:nvPr/>
        </p:nvPicPr>
        <p:blipFill>
          <a:blip r:embed="rId1"/>
          <a:stretch>
            <a:fillRect/>
          </a:stretch>
        </p:blipFill>
        <p:spPr>
          <a:xfrm>
            <a:off x="1062990" y="2797810"/>
            <a:ext cx="2054860" cy="1500505"/>
          </a:xfrm>
          <a:prstGeom prst="rect">
            <a:avLst/>
          </a:prstGeom>
          <a:noFill/>
          <a:ln w="9525">
            <a:noFill/>
          </a:ln>
        </p:spPr>
      </p:pic>
      <p:sp>
        <p:nvSpPr>
          <p:cNvPr id="101" name="文本框 100"/>
          <p:cNvSpPr txBox="1"/>
          <p:nvPr/>
        </p:nvSpPr>
        <p:spPr>
          <a:xfrm>
            <a:off x="3286125" y="2450148"/>
            <a:ext cx="5080000" cy="252730"/>
          </a:xfrm>
          <a:prstGeom prst="rect">
            <a:avLst/>
          </a:prstGeom>
          <a:noFill/>
          <a:ln w="9525">
            <a:noFill/>
          </a:ln>
        </p:spPr>
        <p:txBody>
          <a:bodyPr>
            <a:spAutoFit/>
          </a:bodyPr>
          <a:lstStyle/>
          <a:p>
            <a:pPr indent="0" algn="ctr"/>
            <a:r>
              <a:rPr lang="en-US" sz="1050" b="0">
                <a:solidFill>
                  <a:srgbClr val="656565"/>
                </a:solidFill>
                <a:latin typeface="宋体" panose="02010600030101010101" pitchFamily="2" charset="-122"/>
              </a:rPr>
              <a:t> </a:t>
            </a:r>
            <a:endParaRPr lang="zh-CN" altLang="en-US"/>
          </a:p>
        </p:txBody>
      </p:sp>
      <p:pic>
        <p:nvPicPr>
          <p:cNvPr id="5" name="图片 4"/>
          <p:cNvPicPr/>
          <p:nvPr/>
        </p:nvPicPr>
        <p:blipFill>
          <a:blip r:embed="rId2"/>
          <a:stretch>
            <a:fillRect/>
          </a:stretch>
        </p:blipFill>
        <p:spPr>
          <a:xfrm>
            <a:off x="3229610" y="2799080"/>
            <a:ext cx="2244090" cy="1500505"/>
          </a:xfrm>
          <a:prstGeom prst="rect">
            <a:avLst/>
          </a:prstGeom>
          <a:noFill/>
          <a:ln w="9525">
            <a:noFill/>
          </a:ln>
        </p:spPr>
      </p:pic>
      <p:pic>
        <p:nvPicPr>
          <p:cNvPr id="102" name="图片 101"/>
          <p:cNvPicPr/>
          <p:nvPr/>
        </p:nvPicPr>
        <p:blipFill>
          <a:blip r:embed="rId3"/>
          <a:stretch>
            <a:fillRect/>
          </a:stretch>
        </p:blipFill>
        <p:spPr>
          <a:xfrm>
            <a:off x="5585460" y="2797810"/>
            <a:ext cx="2523490" cy="1501775"/>
          </a:xfrm>
          <a:prstGeom prst="rect">
            <a:avLst/>
          </a:prstGeom>
          <a:noFill/>
          <a:ln w="9525">
            <a:noFill/>
          </a:ln>
        </p:spPr>
      </p:pic>
      <p:sp>
        <p:nvSpPr>
          <p:cNvPr id="103" name="文本框 102"/>
          <p:cNvSpPr txBox="1"/>
          <p:nvPr/>
        </p:nvSpPr>
        <p:spPr>
          <a:xfrm>
            <a:off x="2693670" y="4458335"/>
            <a:ext cx="125349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赫普尔怀特座椅</a:t>
            </a:r>
            <a:endParaRPr lang="zh-CN" altLang="en-US"/>
          </a:p>
        </p:txBody>
      </p:sp>
      <p:sp>
        <p:nvSpPr>
          <p:cNvPr id="11" name="文本框 10"/>
          <p:cNvSpPr txBox="1"/>
          <p:nvPr/>
        </p:nvSpPr>
        <p:spPr>
          <a:xfrm>
            <a:off x="6266180" y="4394200"/>
            <a:ext cx="125412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路易十六式座椅</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215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现代家具与室内陈设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在设计多元化的当今社会,从建筑、艺术、家具和哲学等诸领域中,可以看到许许多多主义、风格和流派的产生,但近一百多年来,现代主义理论却一直活跃在设计舞台上,现代家具的产生,无疑受影响最大的是现代主义思潮。</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现代家具主要经历了三个时期，探索期、形成期和发展期。</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（1）托耐特曲木家具</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19世纪以来，西欧正处于交替变革时代。工业革命对于家具发展最早的影响是木材交通运输的机械化,其次才是制作技术和材料生产的机械应用。运输与加工机械化的结果,木材可以在原产地使用机械作初步剖切处理,在运输上也减少了许多麻烦,不仅大量节省装运空间,还在很大程度上提高了运输效率和运输速度,使世界各地的许多家具材料获得了大量而快速的交流。</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外国家具与室内陈设的发展及风格特征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3286125" y="2450148"/>
            <a:ext cx="5080000" cy="252730"/>
          </a:xfrm>
          <a:prstGeom prst="rect">
            <a:avLst/>
          </a:prstGeom>
          <a:noFill/>
          <a:ln w="9525">
            <a:noFill/>
          </a:ln>
        </p:spPr>
        <p:txBody>
          <a:bodyPr>
            <a:spAutoFit/>
          </a:bodyPr>
          <a:lstStyle/>
          <a:p>
            <a:pPr indent="0" algn="ctr"/>
            <a:r>
              <a:rPr lang="en-US" sz="1050" b="0">
                <a:solidFill>
                  <a:srgbClr val="656565"/>
                </a:solidFill>
                <a:latin typeface="宋体" panose="02010600030101010101" pitchFamily="2" charset="-122"/>
              </a:rPr>
              <a:t> </a:t>
            </a:r>
            <a:endParaRPr lang="zh-CN" altLang="en-US"/>
          </a:p>
        </p:txBody>
      </p:sp>
      <p:pic>
        <p:nvPicPr>
          <p:cNvPr id="256" name="图片 76" descr="微信图片_20191209150105"/>
          <p:cNvPicPr/>
          <p:nvPr/>
        </p:nvPicPr>
        <p:blipFill>
          <a:blip r:embed="rId1" cstate="print">
            <a:extLst>
              <a:ext uri="{28A0092B-C50C-407E-A947-70E740481C1C}">
                <a14:useLocalDpi xmlns:a14="http://schemas.microsoft.com/office/drawing/2010/main" val="0"/>
              </a:ext>
            </a:extLst>
          </a:blip>
          <a:srcRect/>
          <a:stretch>
            <a:fillRect/>
          </a:stretch>
        </p:blipFill>
        <p:spPr>
          <a:xfrm>
            <a:off x="2376488" y="2526983"/>
            <a:ext cx="1468755" cy="1906905"/>
          </a:xfrm>
          <a:prstGeom prst="rect">
            <a:avLst/>
          </a:prstGeom>
          <a:noFill/>
          <a:ln>
            <a:noFill/>
          </a:ln>
          <a:effectLst/>
        </p:spPr>
      </p:pic>
      <p:pic>
        <p:nvPicPr>
          <p:cNvPr id="257" name="图片 75" descr="微信图片_20191209150109"/>
          <p:cNvPicPr/>
          <p:nvPr/>
        </p:nvPicPr>
        <p:blipFill>
          <a:blip r:embed="rId2" cstate="print">
            <a:extLst>
              <a:ext uri="{28A0092B-C50C-407E-A947-70E740481C1C}">
                <a14:useLocalDpi xmlns:a14="http://schemas.microsoft.com/office/drawing/2010/main" val="0"/>
              </a:ext>
            </a:extLst>
          </a:blip>
          <a:srcRect/>
          <a:stretch>
            <a:fillRect/>
          </a:stretch>
        </p:blipFill>
        <p:spPr>
          <a:xfrm>
            <a:off x="4481830" y="2526983"/>
            <a:ext cx="2120900" cy="1896745"/>
          </a:xfrm>
          <a:prstGeom prst="rect">
            <a:avLst/>
          </a:prstGeom>
          <a:noFill/>
          <a:ln>
            <a:noFill/>
          </a:ln>
          <a:effectLst/>
        </p:spPr>
      </p:pic>
      <p:sp>
        <p:nvSpPr>
          <p:cNvPr id="6" name="文本框 5"/>
          <p:cNvSpPr txBox="1"/>
          <p:nvPr/>
        </p:nvSpPr>
        <p:spPr>
          <a:xfrm>
            <a:off x="2467610" y="4537075"/>
            <a:ext cx="131318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托耐特14号椅子</a:t>
            </a:r>
            <a:endParaRPr lang="zh-CN" altLang="en-US"/>
          </a:p>
        </p:txBody>
      </p:sp>
      <p:sp>
        <p:nvSpPr>
          <p:cNvPr id="7" name="文本框 6"/>
          <p:cNvSpPr txBox="1"/>
          <p:nvPr/>
        </p:nvSpPr>
        <p:spPr>
          <a:xfrm>
            <a:off x="4252595" y="4486910"/>
            <a:ext cx="1967865" cy="252730"/>
          </a:xfrm>
          <a:prstGeom prst="rect">
            <a:avLst/>
          </a:prstGeom>
          <a:noFill/>
          <a:ln w="9525">
            <a:noFill/>
          </a:ln>
        </p:spPr>
        <p:txBody>
          <a:bodyPr wrap="square">
            <a:spAutoFit/>
          </a:bodyPr>
          <a:lstStyle/>
          <a:p>
            <a:pPr indent="800100"/>
            <a:r>
              <a:rPr lang="zh-CN" sz="1050" b="0">
                <a:solidFill>
                  <a:srgbClr val="000000"/>
                </a:solidFill>
                <a:ea typeface="宋体" panose="02010600030101010101" pitchFamily="2" charset="-122"/>
              </a:rPr>
              <a:t>托耐特曲木摇椅</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现代家具与室内陈设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（2）工艺美术运动</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工艺美术运动”是针对工业革命后艺术设计领域的危机，力求通过复兴传统艺术来探究艺术与技术的联系，进而探索新的社会环境下，艺术设计发展的新道路。英国是最早工业化的国家，并且最早意识到了设计的重要性，所以早在1851年就举办了世界上第一次国际工业博览会。“水晶宫”就是这一时期诞生的建筑，以钢铁为骨架、玻璃为主要建材的建筑，是十九世纪的英国建筑奇观之一，如图5-24。工艺美术运动的理论指导是约翰·拉斯金，他主张美术家应从事产品设计，实现艺术与技术的结合。随后，受到莫里斯等人的影响，在英国形成了设计革命的高潮。</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外国家具与室内陈设的发展及风格特征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pic>
        <p:nvPicPr>
          <p:cNvPr id="258" name="图片 146" descr="u=3374923285,924982201&amp;fm=26&amp;gp=0"/>
          <p:cNvPicPr/>
          <p:nvPr/>
        </p:nvPicPr>
        <p:blipFill>
          <a:blip r:embed="rId1">
            <a:extLst>
              <a:ext uri="{28A0092B-C50C-407E-A947-70E740481C1C}">
                <a14:useLocalDpi xmlns:a14="http://schemas.microsoft.com/office/drawing/2010/main" val="0"/>
              </a:ext>
            </a:extLst>
          </a:blip>
          <a:srcRect/>
          <a:stretch>
            <a:fillRect/>
          </a:stretch>
        </p:blipFill>
        <p:spPr>
          <a:xfrm>
            <a:off x="1044575" y="2955925"/>
            <a:ext cx="2180590" cy="1404620"/>
          </a:xfrm>
          <a:prstGeom prst="rect">
            <a:avLst/>
          </a:prstGeom>
          <a:noFill/>
          <a:ln>
            <a:noFill/>
          </a:ln>
          <a:effectLst/>
        </p:spPr>
      </p:pic>
      <p:pic>
        <p:nvPicPr>
          <p:cNvPr id="259" name="图片 149" descr="MSJY201917030_01800"/>
          <p:cNvPicPr/>
          <p:nvPr/>
        </p:nvPicPr>
        <p:blipFill>
          <a:blip r:embed="rId2" cstate="print">
            <a:extLst>
              <a:ext uri="{28A0092B-C50C-407E-A947-70E740481C1C}">
                <a14:useLocalDpi xmlns:a14="http://schemas.microsoft.com/office/drawing/2010/main" val="0"/>
              </a:ext>
            </a:extLst>
          </a:blip>
          <a:srcRect/>
          <a:stretch>
            <a:fillRect/>
          </a:stretch>
        </p:blipFill>
        <p:spPr>
          <a:xfrm>
            <a:off x="3362325" y="2950845"/>
            <a:ext cx="2276475" cy="1405255"/>
          </a:xfrm>
          <a:prstGeom prst="rect">
            <a:avLst/>
          </a:prstGeom>
          <a:noFill/>
          <a:ln>
            <a:noFill/>
          </a:ln>
        </p:spPr>
      </p:pic>
      <p:pic>
        <p:nvPicPr>
          <p:cNvPr id="260" name="图片 150" descr="微信图片_20191209150458"/>
          <p:cNvPicPr/>
          <p:nvPr/>
        </p:nvPicPr>
        <p:blipFill>
          <a:blip r:embed="rId3" cstate="print">
            <a:extLst>
              <a:ext uri="{28A0092B-C50C-407E-A947-70E740481C1C}">
                <a14:useLocalDpi xmlns:a14="http://schemas.microsoft.com/office/drawing/2010/main" val="0"/>
              </a:ext>
            </a:extLst>
          </a:blip>
          <a:srcRect/>
          <a:stretch>
            <a:fillRect/>
          </a:stretch>
        </p:blipFill>
        <p:spPr>
          <a:xfrm>
            <a:off x="5775960" y="2950845"/>
            <a:ext cx="2366010" cy="1395730"/>
          </a:xfrm>
          <a:prstGeom prst="rect">
            <a:avLst/>
          </a:prstGeom>
          <a:noFill/>
          <a:ln>
            <a:noFill/>
          </a:ln>
          <a:effectLst/>
        </p:spPr>
      </p:pic>
      <p:sp>
        <p:nvSpPr>
          <p:cNvPr id="103" name="文本框 102"/>
          <p:cNvSpPr txBox="1"/>
          <p:nvPr/>
        </p:nvSpPr>
        <p:spPr>
          <a:xfrm>
            <a:off x="6617970" y="4429760"/>
            <a:ext cx="83185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红屋室内</a:t>
            </a:r>
            <a:endParaRPr lang="zh-CN" altLang="en-US"/>
          </a:p>
        </p:txBody>
      </p:sp>
      <p:sp>
        <p:nvSpPr>
          <p:cNvPr id="2" name="文本框 1"/>
          <p:cNvSpPr txBox="1"/>
          <p:nvPr/>
        </p:nvSpPr>
        <p:spPr>
          <a:xfrm>
            <a:off x="4123690" y="4360545"/>
            <a:ext cx="89598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红屋外观</a:t>
            </a:r>
            <a:endParaRPr lang="zh-CN" altLang="en-US"/>
          </a:p>
        </p:txBody>
      </p:sp>
      <p:sp>
        <p:nvSpPr>
          <p:cNvPr id="5" name="文本框 4"/>
          <p:cNvSpPr txBox="1"/>
          <p:nvPr/>
        </p:nvSpPr>
        <p:spPr>
          <a:xfrm>
            <a:off x="1844675" y="4429760"/>
            <a:ext cx="68072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水晶宫</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284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现代家具与室内陈设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（3）欧洲新艺术运动  </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新艺术运动是1895年由法国兴起，至1905年结束的一场波及整个欧洲的革新运动，致力于寻求一种丝毫不属于过去的新风格。新艺术运动强调手工艺，从根本上说，新艺术运动不反对工业化;完全放弃传统装饰风格，开创全新的自然装饰风格;倡导自然风格，强调自然中不存在直线和平面，装饰上突出表现曲线和有机形态;装饰上受东方风格影响，尤其是日本江户时期的装饰风格与浮世绘的影响;探索新材料和新技术带来的艺术表现的可能性。</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外国家具与室内陈设的发展及风格特征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pic>
        <p:nvPicPr>
          <p:cNvPr id="6" name="图片 5"/>
          <p:cNvPicPr/>
          <p:nvPr/>
        </p:nvPicPr>
        <p:blipFill>
          <a:blip r:embed="rId1"/>
          <a:stretch>
            <a:fillRect/>
          </a:stretch>
        </p:blipFill>
        <p:spPr>
          <a:xfrm>
            <a:off x="1553845" y="2832735"/>
            <a:ext cx="2115185" cy="1617980"/>
          </a:xfrm>
          <a:prstGeom prst="rect">
            <a:avLst/>
          </a:prstGeom>
          <a:noFill/>
          <a:ln w="9525">
            <a:noFill/>
          </a:ln>
        </p:spPr>
      </p:pic>
      <p:sp>
        <p:nvSpPr>
          <p:cNvPr id="104" name="文本框 103"/>
          <p:cNvSpPr txBox="1"/>
          <p:nvPr/>
        </p:nvSpPr>
        <p:spPr>
          <a:xfrm>
            <a:off x="2767013" y="2445385"/>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pic>
        <p:nvPicPr>
          <p:cNvPr id="7" name="图片 6"/>
          <p:cNvPicPr/>
          <p:nvPr/>
        </p:nvPicPr>
        <p:blipFill>
          <a:blip r:embed="rId2"/>
          <a:stretch>
            <a:fillRect/>
          </a:stretch>
        </p:blipFill>
        <p:spPr>
          <a:xfrm>
            <a:off x="3857625" y="2863215"/>
            <a:ext cx="1243965" cy="1557020"/>
          </a:xfrm>
          <a:prstGeom prst="rect">
            <a:avLst/>
          </a:prstGeom>
          <a:noFill/>
          <a:ln w="9525">
            <a:noFill/>
          </a:ln>
        </p:spPr>
      </p:pic>
      <p:pic>
        <p:nvPicPr>
          <p:cNvPr id="263" name="图片 237" descr="微信图片_20191209152014"/>
          <p:cNvPicPr/>
          <p:nvPr/>
        </p:nvPicPr>
        <p:blipFill>
          <a:blip r:embed="rId3" cstate="print">
            <a:extLst>
              <a:ext uri="{28A0092B-C50C-407E-A947-70E740481C1C}">
                <a14:useLocalDpi xmlns:a14="http://schemas.microsoft.com/office/drawing/2010/main" val="0"/>
              </a:ext>
            </a:extLst>
          </a:blip>
          <a:srcRect/>
          <a:stretch>
            <a:fillRect/>
          </a:stretch>
        </p:blipFill>
        <p:spPr>
          <a:xfrm>
            <a:off x="5290185" y="2863215"/>
            <a:ext cx="2447925" cy="1557020"/>
          </a:xfrm>
          <a:prstGeom prst="rect">
            <a:avLst/>
          </a:prstGeom>
          <a:noFill/>
          <a:ln>
            <a:noFill/>
          </a:ln>
          <a:effectLst/>
        </p:spPr>
      </p:pic>
      <p:sp>
        <p:nvSpPr>
          <p:cNvPr id="105" name="文本框 104"/>
          <p:cNvSpPr txBox="1"/>
          <p:nvPr/>
        </p:nvSpPr>
        <p:spPr>
          <a:xfrm>
            <a:off x="2333625" y="4504690"/>
            <a:ext cx="80264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米拉公寓</a:t>
            </a:r>
            <a:endParaRPr lang="zh-CN" altLang="en-US"/>
          </a:p>
        </p:txBody>
      </p:sp>
      <p:sp>
        <p:nvSpPr>
          <p:cNvPr id="11" name="文本框 10"/>
          <p:cNvSpPr txBox="1"/>
          <p:nvPr/>
        </p:nvSpPr>
        <p:spPr>
          <a:xfrm>
            <a:off x="4078605" y="4504690"/>
            <a:ext cx="102298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巴特罗公寓</a:t>
            </a:r>
            <a:endParaRPr lang="zh-CN" altLang="en-US"/>
          </a:p>
        </p:txBody>
      </p:sp>
      <p:sp>
        <p:nvSpPr>
          <p:cNvPr id="12" name="文本框 11"/>
          <p:cNvSpPr txBox="1"/>
          <p:nvPr/>
        </p:nvSpPr>
        <p:spPr>
          <a:xfrm>
            <a:off x="5638165" y="4504690"/>
            <a:ext cx="175260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米拉公寓室内家具与陈设</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284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现代家具与室内陈设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（4）荷兰风格派</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第一次世界大战期间，荷兰的一些青年艺术家在莱顿市聚集到一起，组成一个名为“风格”的造型艺术团体，称为风格派。他们认为用最简单的几何形体和颜色的构图，才具有普遍意义。所以作品反对曲线，多用垂线、水平线、几何形体，色彩只用红、黄、蓝三原色，加入黑、白、灰无彩色。风格派把几何形与机械生产等同，追求在机械产品中的精确，在纯粹与简朴之中，体现出当时大多数人民对于和平的渴望。</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外国家具与室内陈设的发展及风格特征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104" name="文本框 103"/>
          <p:cNvSpPr txBox="1"/>
          <p:nvPr/>
        </p:nvSpPr>
        <p:spPr>
          <a:xfrm>
            <a:off x="2767013" y="2445385"/>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pic>
        <p:nvPicPr>
          <p:cNvPr id="2" name="图片 1"/>
          <p:cNvPicPr/>
          <p:nvPr/>
        </p:nvPicPr>
        <p:blipFill>
          <a:blip r:embed="rId1"/>
          <a:stretch>
            <a:fillRect/>
          </a:stretch>
        </p:blipFill>
        <p:spPr>
          <a:xfrm>
            <a:off x="1405573" y="2394268"/>
            <a:ext cx="3019425" cy="2200275"/>
          </a:xfrm>
          <a:prstGeom prst="rect">
            <a:avLst/>
          </a:prstGeom>
          <a:noFill/>
          <a:ln w="9525">
            <a:noFill/>
          </a:ln>
        </p:spPr>
      </p:pic>
      <p:sp>
        <p:nvSpPr>
          <p:cNvPr id="106" name="文本框 105"/>
          <p:cNvSpPr txBox="1"/>
          <p:nvPr/>
        </p:nvSpPr>
        <p:spPr>
          <a:xfrm>
            <a:off x="3062288" y="2440623"/>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pic>
        <p:nvPicPr>
          <p:cNvPr id="5" name="图片 4"/>
          <p:cNvPicPr/>
          <p:nvPr/>
        </p:nvPicPr>
        <p:blipFill>
          <a:blip r:embed="rId2"/>
          <a:stretch>
            <a:fillRect/>
          </a:stretch>
        </p:blipFill>
        <p:spPr>
          <a:xfrm>
            <a:off x="5146993" y="2394902"/>
            <a:ext cx="2152650" cy="2209800"/>
          </a:xfrm>
          <a:prstGeom prst="rect">
            <a:avLst/>
          </a:prstGeom>
          <a:noFill/>
          <a:ln w="9525">
            <a:noFill/>
          </a:ln>
        </p:spPr>
      </p:pic>
      <p:sp>
        <p:nvSpPr>
          <p:cNvPr id="107" name="文本框 106"/>
          <p:cNvSpPr txBox="1"/>
          <p:nvPr/>
        </p:nvSpPr>
        <p:spPr>
          <a:xfrm>
            <a:off x="2548255" y="4702810"/>
            <a:ext cx="73533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红蓝椅</a:t>
            </a:r>
            <a:r>
              <a:rPr lang="en-US" sz="1050" b="0">
                <a:solidFill>
                  <a:srgbClr val="000000"/>
                </a:solidFill>
                <a:latin typeface="宋体" panose="02010600030101010101" pitchFamily="2" charset="-122"/>
              </a:rPr>
              <a:t> </a:t>
            </a:r>
            <a:endParaRPr lang="zh-CN" altLang="en-US"/>
          </a:p>
        </p:txBody>
      </p:sp>
      <p:sp>
        <p:nvSpPr>
          <p:cNvPr id="10" name="文本框 9"/>
          <p:cNvSpPr txBox="1"/>
          <p:nvPr/>
        </p:nvSpPr>
        <p:spPr>
          <a:xfrm>
            <a:off x="5429885" y="4702810"/>
            <a:ext cx="158750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施罗德住宅家具与陈设</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284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现代家具与室内陈设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（5）包豪斯学派</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德国是现代主义设计的摇篮，以学院为基地形式发展起来的包豪斯学派，不仅奠定了现代主义设计的教学体系，还培养出一批具有现代主义思想的设计大师。1919年格罗皮乌斯在德国魏玛建立魏玛建筑学院，简称包豪斯（Bauhaus），它的成立标志着现代设计教育的诞生，对世界现代设计的发展产生了深远的影响，包豪斯也是世界上第一所完全为发展现代设计教育而建立的学院。格罗皮乌斯是包豪斯的奠基人和创始人，在包豪斯运动中的功绩是不可磨灭的。</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外国家具与室内陈设的发展及风格特征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pic>
        <p:nvPicPr>
          <p:cNvPr id="266" name="图片 238" descr="9d82d158ccbf6c81d1d94f96bf3eb13532fa40e5"/>
          <p:cNvPicPr/>
          <p:nvPr/>
        </p:nvPicPr>
        <p:blipFill>
          <a:blip r:embed="rId1">
            <a:extLst>
              <a:ext uri="{28A0092B-C50C-407E-A947-70E740481C1C}">
                <a14:useLocalDpi xmlns:a14="http://schemas.microsoft.com/office/drawing/2010/main" val="0"/>
              </a:ext>
            </a:extLst>
          </a:blip>
          <a:srcRect/>
          <a:stretch>
            <a:fillRect/>
          </a:stretch>
        </p:blipFill>
        <p:spPr>
          <a:xfrm>
            <a:off x="1092200" y="2635250"/>
            <a:ext cx="2073275" cy="1486535"/>
          </a:xfrm>
          <a:prstGeom prst="rect">
            <a:avLst/>
          </a:prstGeom>
          <a:noFill/>
          <a:ln>
            <a:noFill/>
          </a:ln>
          <a:effectLst/>
        </p:spPr>
      </p:pic>
      <p:pic>
        <p:nvPicPr>
          <p:cNvPr id="268" name="图片 239" descr="2c69a2d142c949c788102874f5af1b7f"/>
          <p:cNvPicPr/>
          <p:nvPr/>
        </p:nvPicPr>
        <p:blipFill>
          <a:blip r:embed="rId2" cstate="print">
            <a:extLst>
              <a:ext uri="{28A0092B-C50C-407E-A947-70E740481C1C}">
                <a14:useLocalDpi xmlns:a14="http://schemas.microsoft.com/office/drawing/2010/main" val="0"/>
              </a:ext>
            </a:extLst>
          </a:blip>
          <a:srcRect/>
          <a:stretch>
            <a:fillRect/>
          </a:stretch>
        </p:blipFill>
        <p:spPr>
          <a:xfrm>
            <a:off x="3373755" y="2635250"/>
            <a:ext cx="1377315" cy="1487170"/>
          </a:xfrm>
          <a:prstGeom prst="rect">
            <a:avLst/>
          </a:prstGeom>
          <a:noFill/>
          <a:ln>
            <a:noFill/>
          </a:ln>
          <a:effectLst/>
        </p:spPr>
      </p:pic>
      <p:pic>
        <p:nvPicPr>
          <p:cNvPr id="269" name="图片 157" descr="h768w576-59561348e295d"/>
          <p:cNvPicPr/>
          <p:nvPr/>
        </p:nvPicPr>
        <p:blipFill>
          <a:blip r:embed="rId3" cstate="print">
            <a:extLst>
              <a:ext uri="{28A0092B-C50C-407E-A947-70E740481C1C}">
                <a14:useLocalDpi xmlns:a14="http://schemas.microsoft.com/office/drawing/2010/main" val="0"/>
              </a:ext>
            </a:extLst>
          </a:blip>
          <a:srcRect/>
          <a:stretch>
            <a:fillRect/>
          </a:stretch>
        </p:blipFill>
        <p:spPr>
          <a:xfrm>
            <a:off x="4959350" y="2634615"/>
            <a:ext cx="1758950" cy="1487170"/>
          </a:xfrm>
          <a:prstGeom prst="rect">
            <a:avLst/>
          </a:prstGeom>
          <a:noFill/>
          <a:ln>
            <a:noFill/>
          </a:ln>
          <a:effectLst/>
        </p:spPr>
      </p:pic>
      <p:pic>
        <p:nvPicPr>
          <p:cNvPr id="272" name="图片 169" descr="acddece036444a05a8c597773034c3ac"/>
          <p:cNvPicPr/>
          <p:nvPr/>
        </p:nvPicPr>
        <p:blipFill>
          <a:blip r:embed="rId4" cstate="print">
            <a:extLst>
              <a:ext uri="{28A0092B-C50C-407E-A947-70E740481C1C}">
                <a14:useLocalDpi xmlns:a14="http://schemas.microsoft.com/office/drawing/2010/main" val="0"/>
              </a:ext>
            </a:extLst>
          </a:blip>
          <a:srcRect/>
          <a:stretch>
            <a:fillRect/>
          </a:stretch>
        </p:blipFill>
        <p:spPr>
          <a:xfrm>
            <a:off x="6926580" y="2635250"/>
            <a:ext cx="1062990" cy="1487805"/>
          </a:xfrm>
          <a:prstGeom prst="rect">
            <a:avLst/>
          </a:prstGeom>
          <a:noFill/>
          <a:ln>
            <a:noFill/>
          </a:ln>
        </p:spPr>
      </p:pic>
      <p:sp>
        <p:nvSpPr>
          <p:cNvPr id="6" name="文本框 5"/>
          <p:cNvSpPr txBox="1"/>
          <p:nvPr/>
        </p:nvSpPr>
        <p:spPr>
          <a:xfrm>
            <a:off x="1652270" y="4123055"/>
            <a:ext cx="953770" cy="252730"/>
          </a:xfrm>
          <a:prstGeom prst="rect">
            <a:avLst/>
          </a:prstGeom>
          <a:noFill/>
          <a:ln w="9525">
            <a:noFill/>
          </a:ln>
        </p:spPr>
        <p:txBody>
          <a:bodyPr wrap="square">
            <a:spAutoFit/>
          </a:bodyPr>
          <a:lstStyle/>
          <a:p>
            <a:pPr indent="0"/>
            <a:r>
              <a:rPr lang="zh-CN" sz="1050" b="0">
                <a:solidFill>
                  <a:srgbClr val="656565"/>
                </a:solidFill>
                <a:ea typeface="宋体" panose="02010600030101010101" pitchFamily="2" charset="-122"/>
              </a:rPr>
              <a:t>包豪斯学院</a:t>
            </a:r>
            <a:endParaRPr lang="zh-CN" altLang="en-US"/>
          </a:p>
        </p:txBody>
      </p:sp>
      <p:sp>
        <p:nvSpPr>
          <p:cNvPr id="7" name="文本框 6"/>
          <p:cNvSpPr txBox="1"/>
          <p:nvPr/>
        </p:nvSpPr>
        <p:spPr>
          <a:xfrm>
            <a:off x="3729355" y="4123055"/>
            <a:ext cx="66611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钢管椅</a:t>
            </a:r>
            <a:endParaRPr lang="zh-CN" altLang="en-US"/>
          </a:p>
        </p:txBody>
      </p:sp>
      <p:sp>
        <p:nvSpPr>
          <p:cNvPr id="11" name="文本框 10"/>
          <p:cNvSpPr txBox="1"/>
          <p:nvPr/>
        </p:nvSpPr>
        <p:spPr>
          <a:xfrm>
            <a:off x="5446395" y="4123055"/>
            <a:ext cx="106934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新国家艺术馆</a:t>
            </a:r>
            <a:endParaRPr lang="zh-CN" altLang="en-US"/>
          </a:p>
        </p:txBody>
      </p:sp>
      <p:sp>
        <p:nvSpPr>
          <p:cNvPr id="12" name="文本框 11"/>
          <p:cNvSpPr txBox="1"/>
          <p:nvPr/>
        </p:nvSpPr>
        <p:spPr>
          <a:xfrm>
            <a:off x="7064375" y="4123055"/>
            <a:ext cx="87439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巴塞罗那椅</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284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现代家具与室内陈设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（6）北欧现代家具</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丹麦、瑞典、芬兰、挪威和冰岛五国分布在欧洲北部的斯堪的纳维亚半岛上，由于其特有的地理位置，使其具有丰厚的森林资源，他们的家具舒适而温馨，表达出对于自然材料的欣赏，对于传统的尊重，以及形式和功能上的统一。斯堪的纳维亚风格将德国的功能主义和本土手工艺传统融合到一起，避免了过于刻板和严肃的几何形式，边角背光顺成曲线，几何形式被柔化，使设计富有人情味。</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外国家具与室内陈设的发展及风格特征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pic>
        <p:nvPicPr>
          <p:cNvPr id="100" name="图片 99"/>
          <p:cNvPicPr/>
          <p:nvPr>
            <p:custDataLst>
              <p:tags r:id="rId1"/>
            </p:custDataLst>
          </p:nvPr>
        </p:nvPicPr>
        <p:blipFill>
          <a:blip r:embed="rId2"/>
          <a:stretch>
            <a:fillRect/>
          </a:stretch>
        </p:blipFill>
        <p:spPr>
          <a:xfrm>
            <a:off x="1516063" y="2443480"/>
            <a:ext cx="1590675" cy="2171700"/>
          </a:xfrm>
          <a:prstGeom prst="rect">
            <a:avLst/>
          </a:prstGeom>
          <a:noFill/>
          <a:ln w="9525">
            <a:noFill/>
          </a:ln>
        </p:spPr>
      </p:pic>
      <p:sp>
        <p:nvSpPr>
          <p:cNvPr id="101" name="文本框 100"/>
          <p:cNvSpPr txBox="1"/>
          <p:nvPr/>
        </p:nvSpPr>
        <p:spPr>
          <a:xfrm>
            <a:off x="3776663" y="2338070"/>
            <a:ext cx="5080000" cy="252730"/>
          </a:xfrm>
          <a:prstGeom prst="rect">
            <a:avLst/>
          </a:prstGeom>
          <a:noFill/>
          <a:ln w="9525">
            <a:noFill/>
          </a:ln>
        </p:spPr>
        <p:txBody>
          <a:bodyPr>
            <a:spAutoFit/>
          </a:bodyPr>
          <a:lstStyle/>
          <a:p>
            <a:pPr indent="266700" algn="ctr"/>
            <a:r>
              <a:rPr lang="en-US" sz="1050" b="0">
                <a:solidFill>
                  <a:srgbClr val="656565"/>
                </a:solidFill>
                <a:latin typeface="宋体" panose="02010600030101010101" pitchFamily="2" charset="-122"/>
                <a:cs typeface="Verdana" panose="020B0604030504040204" charset="0"/>
              </a:rPr>
              <a:t>           </a:t>
            </a:r>
            <a:endParaRPr lang="zh-CN" altLang="en-US"/>
          </a:p>
        </p:txBody>
      </p:sp>
      <p:pic>
        <p:nvPicPr>
          <p:cNvPr id="2" name="图片 1"/>
          <p:cNvPicPr/>
          <p:nvPr>
            <p:custDataLst>
              <p:tags r:id="rId3"/>
            </p:custDataLst>
          </p:nvPr>
        </p:nvPicPr>
        <p:blipFill>
          <a:blip r:embed="rId4"/>
          <a:stretch>
            <a:fillRect/>
          </a:stretch>
        </p:blipFill>
        <p:spPr>
          <a:xfrm>
            <a:off x="3510598" y="2483485"/>
            <a:ext cx="1609725" cy="2133600"/>
          </a:xfrm>
          <a:prstGeom prst="rect">
            <a:avLst/>
          </a:prstGeom>
          <a:noFill/>
          <a:ln w="9525">
            <a:noFill/>
          </a:ln>
        </p:spPr>
      </p:pic>
      <p:sp>
        <p:nvSpPr>
          <p:cNvPr id="102" name="文本框 101"/>
          <p:cNvSpPr txBox="1"/>
          <p:nvPr/>
        </p:nvSpPr>
        <p:spPr>
          <a:xfrm>
            <a:off x="3776663" y="4724400"/>
            <a:ext cx="5080000" cy="252730"/>
          </a:xfrm>
          <a:prstGeom prst="rect">
            <a:avLst/>
          </a:prstGeom>
          <a:noFill/>
          <a:ln w="9525">
            <a:noFill/>
          </a:ln>
        </p:spPr>
        <p:txBody>
          <a:bodyPr>
            <a:spAutoFit/>
          </a:bodyPr>
          <a:lstStyle/>
          <a:p>
            <a:pPr indent="266700" algn="ctr"/>
            <a:r>
              <a:rPr lang="en-US" sz="1050" b="0">
                <a:solidFill>
                  <a:srgbClr val="656565"/>
                </a:solidFill>
                <a:latin typeface="宋体" panose="02010600030101010101" pitchFamily="2" charset="-122"/>
                <a:cs typeface="Verdana" panose="020B0604030504040204" charset="0"/>
              </a:rPr>
              <a:t>   </a:t>
            </a:r>
            <a:endParaRPr lang="zh-CN" altLang="en-US"/>
          </a:p>
        </p:txBody>
      </p:sp>
      <p:pic>
        <p:nvPicPr>
          <p:cNvPr id="275" name="图片 125" descr="微信图片_20191209153640"/>
          <p:cNvPicPr/>
          <p:nvPr/>
        </p:nvPicPr>
        <p:blipFill>
          <a:blip r:embed="rId5" cstate="print">
            <a:extLst>
              <a:ext uri="{28A0092B-C50C-407E-A947-70E740481C1C}">
                <a14:useLocalDpi xmlns:a14="http://schemas.microsoft.com/office/drawing/2010/main" val="0"/>
              </a:ext>
            </a:extLst>
          </a:blip>
          <a:srcRect/>
          <a:stretch>
            <a:fillRect/>
          </a:stretch>
        </p:blipFill>
        <p:spPr>
          <a:xfrm>
            <a:off x="5524183" y="2454275"/>
            <a:ext cx="2207895" cy="2150110"/>
          </a:xfrm>
          <a:prstGeom prst="rect">
            <a:avLst/>
          </a:prstGeom>
          <a:noFill/>
          <a:ln>
            <a:noFill/>
          </a:ln>
        </p:spPr>
      </p:pic>
      <p:sp>
        <p:nvSpPr>
          <p:cNvPr id="5" name="文本框 4"/>
          <p:cNvSpPr txBox="1"/>
          <p:nvPr/>
        </p:nvSpPr>
        <p:spPr>
          <a:xfrm>
            <a:off x="1995805" y="4673600"/>
            <a:ext cx="63119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Y型椅 </a:t>
            </a:r>
            <a:endParaRPr lang="zh-CN" altLang="en-US"/>
          </a:p>
        </p:txBody>
      </p:sp>
      <p:sp>
        <p:nvSpPr>
          <p:cNvPr id="10" name="文本框 9"/>
          <p:cNvSpPr txBox="1"/>
          <p:nvPr/>
        </p:nvSpPr>
        <p:spPr>
          <a:xfrm>
            <a:off x="2717800" y="4724400"/>
            <a:ext cx="3196590" cy="252730"/>
          </a:xfrm>
          <a:prstGeom prst="rect">
            <a:avLst/>
          </a:prstGeom>
          <a:noFill/>
          <a:ln w="9525">
            <a:noFill/>
          </a:ln>
        </p:spPr>
        <p:txBody>
          <a:bodyPr wrap="square">
            <a:spAutoFit/>
          </a:bodyPr>
          <a:lstStyle/>
          <a:p>
            <a:pPr indent="1333500"/>
            <a:r>
              <a:rPr lang="zh-CN" sz="1050" b="0">
                <a:solidFill>
                  <a:srgbClr val="000000"/>
                </a:solidFill>
                <a:ea typeface="宋体" panose="02010600030101010101" pitchFamily="2" charset="-122"/>
              </a:rPr>
              <a:t>孔雀椅</a:t>
            </a:r>
            <a:endParaRPr lang="zh-CN" altLang="en-US"/>
          </a:p>
        </p:txBody>
      </p:sp>
      <p:sp>
        <p:nvSpPr>
          <p:cNvPr id="13" name="文本框 12"/>
          <p:cNvSpPr txBox="1"/>
          <p:nvPr/>
        </p:nvSpPr>
        <p:spPr>
          <a:xfrm>
            <a:off x="6424295" y="4673600"/>
            <a:ext cx="83185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蛋形椅</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8273" y="1997122"/>
            <a:ext cx="1013460" cy="1309907"/>
          </a:xfrm>
          <a:prstGeom prst="rect">
            <a:avLst/>
          </a:prstGeom>
          <a:ln w="28575">
            <a:solidFill>
              <a:schemeClr val="accent3"/>
            </a:solidFill>
          </a:ln>
        </p:spPr>
        <p:txBody>
          <a:bodyPr vert="eaVert" wrap="square">
            <a:spAutoFit/>
          </a:bodyPr>
          <a:lstStyle/>
          <a:p>
            <a:pPr algn="ctr"/>
            <a:r>
              <a:rPr lang="en-US" altLang="zh-CN" sz="5400" b="1" spc="-225" dirty="0">
                <a:solidFill>
                  <a:schemeClr val="accent3"/>
                </a:solidFill>
                <a:latin typeface="Agency FB" panose="020B0503020202020204" pitchFamily="34" charset="0"/>
                <a:ea typeface="造字工房俊雅（非商用）常规体" pitchFamily="50" charset="-122"/>
              </a:rPr>
              <a:t>1.1</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174875"/>
            <a:ext cx="6230620" cy="953135"/>
          </a:xfrm>
          <a:prstGeom prst="rect">
            <a:avLst/>
          </a:prstGeom>
          <a:noFill/>
        </p:spPr>
        <p:txBody>
          <a:bodyPr wrap="square" rtlCol="0">
            <a:spAutoFit/>
          </a:bodyPr>
          <a:lstStyle/>
          <a:p>
            <a:pPr defTabSz="800100"/>
            <a:r>
              <a:rPr lang="zh-CN" altLang="en-US" sz="2800" b="1" dirty="0">
                <a:solidFill>
                  <a:schemeClr val="bg1">
                    <a:lumMod val="75000"/>
                  </a:schemeClr>
                </a:solidFill>
                <a:latin typeface="+mn-ea"/>
                <a:cs typeface="+mn-ea"/>
                <a:sym typeface="Arial" panose="020B0604020202020204" pitchFamily="34" charset="0"/>
              </a:rPr>
              <a:t>家具设计概述</a:t>
            </a:r>
            <a:endParaRPr lang="zh-CN" altLang="en-US" sz="2800" b="1" dirty="0">
              <a:solidFill>
                <a:schemeClr val="bg1">
                  <a:lumMod val="75000"/>
                </a:schemeClr>
              </a:solidFill>
              <a:latin typeface="+mn-ea"/>
              <a:cs typeface="+mn-ea"/>
              <a:sym typeface="Arial" panose="020B0604020202020204" pitchFamily="34" charset="0"/>
            </a:endParaRPr>
          </a:p>
          <a:p>
            <a:pPr defTabSz="800100"/>
            <a:endParaRPr lang="zh-CN" altLang="en-US" sz="2800" b="1" dirty="0">
              <a:solidFill>
                <a:schemeClr val="bg1">
                  <a:lumMod val="75000"/>
                </a:schemeClr>
              </a:solidFill>
              <a:latin typeface="+mn-ea"/>
              <a:cs typeface="+mn-ea"/>
              <a:sym typeface="Arial" panose="020B0604020202020204" pitchFamily="34" charset="0"/>
            </a:endParaRPr>
          </a:p>
        </p:txBody>
      </p:sp>
      <p:sp>
        <p:nvSpPr>
          <p:cNvPr id="16" name="矩形 15"/>
          <p:cNvSpPr/>
          <p:nvPr/>
        </p:nvSpPr>
        <p:spPr>
          <a:xfrm>
            <a:off x="3000969" y="2857836"/>
            <a:ext cx="1619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家具的概念</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19" name="矩形 18"/>
          <p:cNvSpPr/>
          <p:nvPr/>
        </p:nvSpPr>
        <p:spPr>
          <a:xfrm>
            <a:off x="3001147" y="3244118"/>
            <a:ext cx="1619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家具的分类</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004322" y="3637183"/>
            <a:ext cx="2127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accent2"/>
                </a:solidFill>
                <a:latin typeface="李旭科书法"/>
                <a:ea typeface="微软雅黑" panose="020B0503020204020204" pitchFamily="34" charset="-122"/>
              </a:rPr>
              <a:t>家具设计的内涵</a:t>
            </a:r>
            <a:endParaRPr lang="zh-CN" altLang="en-US" sz="2000" kern="0" dirty="0">
              <a:solidFill>
                <a:schemeClr val="accent2"/>
              </a:solidFill>
              <a:latin typeface="李旭科书法"/>
              <a:ea typeface="微软雅黑" panose="020B0503020204020204" pitchFamily="34" charset="-122"/>
            </a:endParaRPr>
          </a:p>
        </p:txBody>
      </p:sp>
      <p:sp>
        <p:nvSpPr>
          <p:cNvPr id="3" name="矩形 2"/>
          <p:cNvSpPr/>
          <p:nvPr/>
        </p:nvSpPr>
        <p:spPr>
          <a:xfrm>
            <a:off x="3004957" y="4085493"/>
            <a:ext cx="2127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tx2">
                    <a:lumMod val="40000"/>
                    <a:lumOff val="60000"/>
                  </a:schemeClr>
                </a:solidFill>
                <a:latin typeface="李旭科书法"/>
                <a:ea typeface="微软雅黑" panose="020B0503020204020204" pitchFamily="34" charset="-122"/>
              </a:rPr>
              <a:t>家具设计的原则</a:t>
            </a:r>
            <a:endParaRPr lang="zh-CN" altLang="en-US" sz="2000" kern="0" dirty="0">
              <a:solidFill>
                <a:schemeClr val="tx2">
                  <a:lumMod val="40000"/>
                  <a:lumOff val="60000"/>
                </a:schemeClr>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000"/>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000"/>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现代家具与室内陈设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（7）多元家具时代</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第二次世界大战后，世界处于相对平稳的时期，经济复苏，现代主义逐渐脱离战前的刻板和几何化模式，并与新技术和新材料相结合，发展出更加成熟的现代家具体系。同时，刨花板、中密度板、塑料等材料的应用，为现代家具的创新带来了无限的可能。所以，进入七八十年代，家具和室内设计进入了一个多元化并存的时期。</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外国家具与室内陈设的发展及风格特征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3776663" y="2338070"/>
            <a:ext cx="5080000" cy="252730"/>
          </a:xfrm>
          <a:prstGeom prst="rect">
            <a:avLst/>
          </a:prstGeom>
          <a:noFill/>
          <a:ln w="9525">
            <a:noFill/>
          </a:ln>
        </p:spPr>
        <p:txBody>
          <a:bodyPr>
            <a:spAutoFit/>
          </a:bodyPr>
          <a:lstStyle/>
          <a:p>
            <a:pPr indent="266700" algn="ctr"/>
            <a:r>
              <a:rPr lang="en-US" sz="1050" b="0">
                <a:solidFill>
                  <a:srgbClr val="656565"/>
                </a:solidFill>
                <a:latin typeface="宋体" panose="02010600030101010101" pitchFamily="2" charset="-122"/>
                <a:cs typeface="Verdana" panose="020B0604030504040204" charset="0"/>
              </a:rPr>
              <a:t>           </a:t>
            </a:r>
            <a:endParaRPr lang="zh-CN" altLang="en-US"/>
          </a:p>
        </p:txBody>
      </p:sp>
      <p:pic>
        <p:nvPicPr>
          <p:cNvPr id="276" name="图片 114" descr="9f102704df4550b5.jpg_r_680x510x95_3ee4df4b"/>
          <p:cNvPicPr/>
          <p:nvPr/>
        </p:nvPicPr>
        <p:blipFill>
          <a:blip r:embed="rId1" cstate="print">
            <a:extLst>
              <a:ext uri="{28A0092B-C50C-407E-A947-70E740481C1C}">
                <a14:useLocalDpi xmlns:a14="http://schemas.microsoft.com/office/drawing/2010/main" val="0"/>
              </a:ext>
            </a:extLst>
          </a:blip>
          <a:srcRect/>
          <a:stretch>
            <a:fillRect/>
          </a:stretch>
        </p:blipFill>
        <p:spPr>
          <a:xfrm>
            <a:off x="1166495" y="2503170"/>
            <a:ext cx="2504440" cy="1746250"/>
          </a:xfrm>
          <a:prstGeom prst="rect">
            <a:avLst/>
          </a:prstGeom>
          <a:noFill/>
          <a:ln>
            <a:noFill/>
          </a:ln>
          <a:effectLst/>
        </p:spPr>
      </p:pic>
      <p:pic>
        <p:nvPicPr>
          <p:cNvPr id="278" name="图片 119" descr="200912091424169577"/>
          <p:cNvPicPr/>
          <p:nvPr/>
        </p:nvPicPr>
        <p:blipFill>
          <a:blip r:embed="rId2">
            <a:extLst>
              <a:ext uri="{28A0092B-C50C-407E-A947-70E740481C1C}">
                <a14:useLocalDpi xmlns:a14="http://schemas.microsoft.com/office/drawing/2010/main" val="0"/>
              </a:ext>
            </a:extLst>
          </a:blip>
          <a:srcRect/>
          <a:stretch>
            <a:fillRect/>
          </a:stretch>
        </p:blipFill>
        <p:spPr>
          <a:xfrm>
            <a:off x="3870960" y="2503170"/>
            <a:ext cx="1549400" cy="1746250"/>
          </a:xfrm>
          <a:prstGeom prst="rect">
            <a:avLst/>
          </a:prstGeom>
          <a:noFill/>
          <a:ln>
            <a:noFill/>
          </a:ln>
          <a:effectLst/>
        </p:spPr>
      </p:pic>
      <p:pic>
        <p:nvPicPr>
          <p:cNvPr id="280" name="图片 115" descr="1462883022188aa"/>
          <p:cNvPicPr/>
          <p:nvPr/>
        </p:nvPicPr>
        <p:blipFill>
          <a:blip r:embed="rId3" cstate="print">
            <a:extLst>
              <a:ext uri="{28A0092B-C50C-407E-A947-70E740481C1C}">
                <a14:useLocalDpi xmlns:a14="http://schemas.microsoft.com/office/drawing/2010/main" val="0"/>
              </a:ext>
            </a:extLst>
          </a:blip>
          <a:srcRect/>
          <a:stretch>
            <a:fillRect/>
          </a:stretch>
        </p:blipFill>
        <p:spPr>
          <a:xfrm>
            <a:off x="5620385" y="2510155"/>
            <a:ext cx="2231390" cy="1739265"/>
          </a:xfrm>
          <a:prstGeom prst="rect">
            <a:avLst/>
          </a:prstGeom>
          <a:noFill/>
          <a:ln>
            <a:noFill/>
          </a:ln>
        </p:spPr>
      </p:pic>
      <p:sp>
        <p:nvSpPr>
          <p:cNvPr id="6" name="文本框 5"/>
          <p:cNvSpPr txBox="1"/>
          <p:nvPr/>
        </p:nvSpPr>
        <p:spPr>
          <a:xfrm>
            <a:off x="1234440" y="4403090"/>
            <a:ext cx="263652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法国巴黎蓬皮杜国家艺术与文化中心</a:t>
            </a:r>
            <a:endParaRPr lang="zh-CN" altLang="en-US"/>
          </a:p>
        </p:txBody>
      </p:sp>
      <p:sp>
        <p:nvSpPr>
          <p:cNvPr id="7" name="文本框 6"/>
          <p:cNvSpPr txBox="1"/>
          <p:nvPr/>
        </p:nvSpPr>
        <p:spPr>
          <a:xfrm>
            <a:off x="3492500" y="4322445"/>
            <a:ext cx="2047240" cy="414020"/>
          </a:xfrm>
          <a:prstGeom prst="rect">
            <a:avLst/>
          </a:prstGeom>
          <a:noFill/>
          <a:ln w="9525">
            <a:noFill/>
          </a:ln>
        </p:spPr>
        <p:txBody>
          <a:bodyPr wrap="square">
            <a:spAutoFit/>
          </a:bodyPr>
          <a:lstStyle/>
          <a:p>
            <a:pPr indent="266700" algn="ctr"/>
            <a:r>
              <a:rPr lang="zh-CN" sz="1050" b="0">
                <a:solidFill>
                  <a:srgbClr val="000000"/>
                </a:solidFill>
                <a:ea typeface="宋体" panose="02010600030101010101" pitchFamily="2" charset="-122"/>
              </a:rPr>
              <a:t>波普艺术风格室内家具与陈设</a:t>
            </a:r>
            <a:endParaRPr lang="zh-CN" altLang="en-US"/>
          </a:p>
        </p:txBody>
      </p:sp>
      <p:sp>
        <p:nvSpPr>
          <p:cNvPr id="11" name="文本框 10"/>
          <p:cNvSpPr txBox="1"/>
          <p:nvPr/>
        </p:nvSpPr>
        <p:spPr>
          <a:xfrm>
            <a:off x="5371465" y="4340225"/>
            <a:ext cx="2586355" cy="252730"/>
          </a:xfrm>
          <a:prstGeom prst="rect">
            <a:avLst/>
          </a:prstGeom>
          <a:noFill/>
          <a:ln w="9525">
            <a:noFill/>
          </a:ln>
        </p:spPr>
        <p:txBody>
          <a:bodyPr wrap="square">
            <a:spAutoFit/>
          </a:bodyPr>
          <a:lstStyle/>
          <a:p>
            <a:pPr indent="266700" algn="ctr"/>
            <a:r>
              <a:rPr lang="zh-CN" sz="1050" b="0">
                <a:solidFill>
                  <a:srgbClr val="000000"/>
                </a:solidFill>
                <a:ea typeface="宋体" panose="02010600030101010101" pitchFamily="2" charset="-122"/>
              </a:rPr>
              <a:t>后现代主义风格室内效果</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现代家具与室内陈设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（8）90年代后的家具</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进入90年代，伴随着信息化发展，大量新材料和新工艺不断出现，设计领域的多元化发展趋势没有改变，追求个性化和特异的现象仍然存在，设计主题更多地面向文化、环境、生态和个性，尤其是对于环境保护的关注和对地域特色的追求成为主流的课题</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外国家具与室内陈设的发展及风格特征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3776663" y="2338070"/>
            <a:ext cx="5080000" cy="252730"/>
          </a:xfrm>
          <a:prstGeom prst="rect">
            <a:avLst/>
          </a:prstGeom>
          <a:noFill/>
          <a:ln w="9525">
            <a:noFill/>
          </a:ln>
        </p:spPr>
        <p:txBody>
          <a:bodyPr>
            <a:spAutoFit/>
          </a:bodyPr>
          <a:lstStyle/>
          <a:p>
            <a:pPr indent="266700" algn="ctr"/>
            <a:r>
              <a:rPr lang="en-US" sz="1050" b="0">
                <a:solidFill>
                  <a:srgbClr val="656565"/>
                </a:solidFill>
                <a:latin typeface="宋体" panose="02010600030101010101" pitchFamily="2" charset="-122"/>
                <a:cs typeface="Verdana" panose="020B0604030504040204" charset="0"/>
              </a:rPr>
              <a:t>           </a:t>
            </a:r>
            <a:endParaRPr lang="zh-CN" altLang="en-US"/>
          </a:p>
        </p:txBody>
      </p:sp>
      <p:pic>
        <p:nvPicPr>
          <p:cNvPr id="281" name="图片 164" descr="201606171440274496"/>
          <p:cNvPicPr/>
          <p:nvPr/>
        </p:nvPicPr>
        <p:blipFill>
          <a:blip r:embed="rId1">
            <a:extLst>
              <a:ext uri="{28A0092B-C50C-407E-A947-70E740481C1C}">
                <a14:useLocalDpi xmlns:a14="http://schemas.microsoft.com/office/drawing/2010/main" val="0"/>
              </a:ext>
            </a:extLst>
          </a:blip>
          <a:srcRect/>
          <a:stretch>
            <a:fillRect/>
          </a:stretch>
        </p:blipFill>
        <p:spPr>
          <a:xfrm>
            <a:off x="1405890" y="2216785"/>
            <a:ext cx="2684780" cy="2207260"/>
          </a:xfrm>
          <a:prstGeom prst="rect">
            <a:avLst/>
          </a:prstGeom>
          <a:noFill/>
          <a:ln>
            <a:noFill/>
          </a:ln>
          <a:effectLst/>
        </p:spPr>
      </p:pic>
      <p:pic>
        <p:nvPicPr>
          <p:cNvPr id="282" name="图片 168" descr="09140243"/>
          <p:cNvPicPr/>
          <p:nvPr/>
        </p:nvPicPr>
        <p:blipFill>
          <a:blip r:embed="rId2">
            <a:extLst>
              <a:ext uri="{28A0092B-C50C-407E-A947-70E740481C1C}">
                <a14:useLocalDpi xmlns:a14="http://schemas.microsoft.com/office/drawing/2010/main" val="0"/>
              </a:ext>
            </a:extLst>
          </a:blip>
          <a:srcRect/>
          <a:stretch>
            <a:fillRect/>
          </a:stretch>
        </p:blipFill>
        <p:spPr>
          <a:xfrm>
            <a:off x="4356735" y="2216785"/>
            <a:ext cx="3381375" cy="2207260"/>
          </a:xfrm>
          <a:prstGeom prst="rect">
            <a:avLst/>
          </a:prstGeom>
          <a:noFill/>
          <a:ln>
            <a:noFill/>
          </a:ln>
          <a:effectLst/>
        </p:spPr>
      </p:pic>
      <p:sp>
        <p:nvSpPr>
          <p:cNvPr id="102" name="文本框 101"/>
          <p:cNvSpPr txBox="1"/>
          <p:nvPr/>
        </p:nvSpPr>
        <p:spPr>
          <a:xfrm>
            <a:off x="1983740" y="4514215"/>
            <a:ext cx="1529080" cy="252730"/>
          </a:xfrm>
          <a:prstGeom prst="rect">
            <a:avLst/>
          </a:prstGeom>
          <a:noFill/>
          <a:ln w="9525">
            <a:noFill/>
          </a:ln>
        </p:spPr>
        <p:txBody>
          <a:bodyPr wrap="square">
            <a:spAutoFit/>
          </a:bodyPr>
          <a:lstStyle/>
          <a:p>
            <a:pPr indent="266700" algn="ctr"/>
            <a:r>
              <a:rPr lang="zh-CN" sz="1050" b="0">
                <a:solidFill>
                  <a:srgbClr val="000000"/>
                </a:solidFill>
                <a:ea typeface="宋体" panose="02010600030101010101" pitchFamily="2" charset="-122"/>
              </a:rPr>
              <a:t>竹制薄片环保家具</a:t>
            </a:r>
            <a:endParaRPr lang="zh-CN" altLang="en-US"/>
          </a:p>
        </p:txBody>
      </p:sp>
      <p:sp>
        <p:nvSpPr>
          <p:cNvPr id="2" name="文本框 1"/>
          <p:cNvSpPr txBox="1"/>
          <p:nvPr/>
        </p:nvSpPr>
        <p:spPr>
          <a:xfrm>
            <a:off x="5530850" y="4514215"/>
            <a:ext cx="103251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环保纸家具</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215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传统家具与室内陈设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中国家具的发展历史悠久，有记载的家具史是从公元前17世纪开始，那时候人们还处于“席地而坐”的阶段，经历了夏、商、春秋，直至秦汉没有太多的变化，所以家具都极为低矮；而到了两晋、隋唐席地而坐的习惯改变，到了北宋时期，“垂足而坐”的高型家具成型，经过发展和完善，到了明代达到高峰，创造了精美的艺术造型和高超的制作工艺。</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（1）商周时期家具（约公元前1562年-公元前771年）</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商朝时期是我国青铜器高度发达的时期，从青铜器中可以看到商代家具的形体。在先民眼中祭祀活动是至高无上的，所以礼器是当时最重要的器皿，</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下列图片</a:t>
            </a:r>
            <a:r>
              <a:rPr lang="en-US" sz="900" dirty="0">
                <a:solidFill>
                  <a:schemeClr val="tx2"/>
                </a:solidFill>
                <a:latin typeface="微软雅黑" panose="020B0503020204020204" pitchFamily="34" charset="-122"/>
                <a:ea typeface="微软雅黑" panose="020B0503020204020204" pitchFamily="34" charset="-122"/>
                <a:sym typeface="Gill Sans" charset="0"/>
              </a:rPr>
              <a:t>都是当时具与鲜明历史性的礼器。</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3776663" y="2338070"/>
            <a:ext cx="5080000" cy="252730"/>
          </a:xfrm>
          <a:prstGeom prst="rect">
            <a:avLst/>
          </a:prstGeom>
          <a:noFill/>
          <a:ln w="9525">
            <a:noFill/>
          </a:ln>
        </p:spPr>
        <p:txBody>
          <a:bodyPr>
            <a:spAutoFit/>
          </a:bodyPr>
          <a:lstStyle/>
          <a:p>
            <a:pPr indent="266700" algn="ctr"/>
            <a:r>
              <a:rPr lang="en-US" sz="1050" b="0">
                <a:solidFill>
                  <a:srgbClr val="656565"/>
                </a:solidFill>
                <a:latin typeface="宋体" panose="02010600030101010101" pitchFamily="2" charset="-122"/>
                <a:cs typeface="Verdana" panose="020B0604030504040204" charset="0"/>
              </a:rPr>
              <a:t>           </a:t>
            </a:r>
            <a:endParaRPr lang="zh-CN" altLang="en-US"/>
          </a:p>
        </p:txBody>
      </p:sp>
      <p:pic>
        <p:nvPicPr>
          <p:cNvPr id="5" name="图片 4"/>
          <p:cNvPicPr/>
          <p:nvPr/>
        </p:nvPicPr>
        <p:blipFill>
          <a:blip r:embed="rId1"/>
          <a:stretch>
            <a:fillRect/>
          </a:stretch>
        </p:blipFill>
        <p:spPr>
          <a:xfrm>
            <a:off x="1777048" y="2564765"/>
            <a:ext cx="2066925" cy="1238250"/>
          </a:xfrm>
          <a:prstGeom prst="rect">
            <a:avLst/>
          </a:prstGeom>
          <a:noFill/>
          <a:ln w="9525">
            <a:noFill/>
          </a:ln>
        </p:spPr>
      </p:pic>
      <p:sp>
        <p:nvSpPr>
          <p:cNvPr id="103" name="文本框 102"/>
          <p:cNvSpPr txBox="1"/>
          <p:nvPr/>
        </p:nvSpPr>
        <p:spPr>
          <a:xfrm>
            <a:off x="3538538" y="2578735"/>
            <a:ext cx="5080000" cy="252730"/>
          </a:xfrm>
          <a:prstGeom prst="rect">
            <a:avLst/>
          </a:prstGeom>
          <a:noFill/>
          <a:ln w="9525">
            <a:noFill/>
          </a:ln>
        </p:spPr>
        <p:txBody>
          <a:bodyPr>
            <a:spAutoFit/>
          </a:bodyPr>
          <a:lstStyle/>
          <a:p>
            <a:pPr indent="266700"/>
            <a:r>
              <a:rPr lang="en-US" sz="1050" b="0">
                <a:solidFill>
                  <a:srgbClr val="656565"/>
                </a:solidFill>
                <a:latin typeface="宋体" panose="02010600030101010101" pitchFamily="2" charset="-122"/>
              </a:rPr>
              <a:t>      </a:t>
            </a:r>
            <a:endParaRPr lang="zh-CN" altLang="en-US"/>
          </a:p>
        </p:txBody>
      </p:sp>
      <p:pic>
        <p:nvPicPr>
          <p:cNvPr id="6" name="图片 5"/>
          <p:cNvPicPr/>
          <p:nvPr/>
        </p:nvPicPr>
        <p:blipFill>
          <a:blip r:embed="rId2"/>
          <a:stretch>
            <a:fillRect/>
          </a:stretch>
        </p:blipFill>
        <p:spPr>
          <a:xfrm>
            <a:off x="4639310" y="2564765"/>
            <a:ext cx="2655570" cy="1238250"/>
          </a:xfrm>
          <a:prstGeom prst="rect">
            <a:avLst/>
          </a:prstGeom>
          <a:noFill/>
          <a:ln w="9525">
            <a:noFill/>
          </a:ln>
        </p:spPr>
      </p:pic>
      <p:sp>
        <p:nvSpPr>
          <p:cNvPr id="104" name="文本框 103"/>
          <p:cNvSpPr txBox="1"/>
          <p:nvPr/>
        </p:nvSpPr>
        <p:spPr>
          <a:xfrm>
            <a:off x="2355215" y="3926205"/>
            <a:ext cx="73152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青铜俎</a:t>
            </a:r>
            <a:endParaRPr lang="zh-CN" altLang="en-US"/>
          </a:p>
        </p:txBody>
      </p:sp>
      <p:sp>
        <p:nvSpPr>
          <p:cNvPr id="7" name="文本框 6"/>
          <p:cNvSpPr txBox="1"/>
          <p:nvPr/>
        </p:nvSpPr>
        <p:spPr>
          <a:xfrm>
            <a:off x="4818380" y="3926205"/>
            <a:ext cx="2298065" cy="252730"/>
          </a:xfrm>
          <a:prstGeom prst="rect">
            <a:avLst/>
          </a:prstGeom>
          <a:noFill/>
          <a:ln w="9525">
            <a:noFill/>
          </a:ln>
        </p:spPr>
        <p:txBody>
          <a:bodyPr wrap="square">
            <a:spAutoFit/>
          </a:bodyPr>
          <a:lstStyle/>
          <a:p>
            <a:pPr indent="933450"/>
            <a:r>
              <a:rPr lang="zh-CN" sz="1050" b="0">
                <a:solidFill>
                  <a:srgbClr val="000000"/>
                </a:solidFill>
                <a:ea typeface="宋体" panose="02010600030101010101" pitchFamily="2" charset="-122"/>
              </a:rPr>
              <a:t>青铜禁</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9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传统家具与室内陈设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（2）春秋战国时期家具（约公元前770年—公元前221年）</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战国是我国封建社会初期，社会生产力有了很大的提高，家具品种和装饰都相对丰富，以鲁班为首的巧匠创造了这一时期的家具财富。这一时期家具的类型除了商周已有的俎、禁、床，还有几、屏风、衣架等。随着楚文化为基础的漆器文化的兴起，青铜文化逐渐淡出历史舞台，髹漆和彩绘的装饰手法成为春秋战国时期家具的主要特色，彩饰家具的色彩艳丽，黑地为主，配上红色彩绘图案，朴素而又华美</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3776663" y="2338070"/>
            <a:ext cx="5080000" cy="252730"/>
          </a:xfrm>
          <a:prstGeom prst="rect">
            <a:avLst/>
          </a:prstGeom>
          <a:noFill/>
          <a:ln w="9525">
            <a:noFill/>
          </a:ln>
        </p:spPr>
        <p:txBody>
          <a:bodyPr>
            <a:spAutoFit/>
          </a:bodyPr>
          <a:lstStyle/>
          <a:p>
            <a:pPr indent="266700" algn="ctr"/>
            <a:r>
              <a:rPr lang="en-US" sz="1050" b="0">
                <a:solidFill>
                  <a:srgbClr val="656565"/>
                </a:solidFill>
                <a:latin typeface="宋体" panose="02010600030101010101" pitchFamily="2" charset="-122"/>
                <a:cs typeface="Verdana" panose="020B0604030504040204" charset="0"/>
              </a:rPr>
              <a:t>           </a:t>
            </a:r>
            <a:endParaRPr lang="zh-CN" altLang="en-US"/>
          </a:p>
        </p:txBody>
      </p:sp>
      <p:sp>
        <p:nvSpPr>
          <p:cNvPr id="103" name="文本框 102"/>
          <p:cNvSpPr txBox="1"/>
          <p:nvPr/>
        </p:nvSpPr>
        <p:spPr>
          <a:xfrm>
            <a:off x="3538538" y="2578735"/>
            <a:ext cx="5080000" cy="252730"/>
          </a:xfrm>
          <a:prstGeom prst="rect">
            <a:avLst/>
          </a:prstGeom>
          <a:noFill/>
          <a:ln w="9525">
            <a:noFill/>
          </a:ln>
        </p:spPr>
        <p:txBody>
          <a:bodyPr>
            <a:spAutoFit/>
          </a:bodyPr>
          <a:lstStyle/>
          <a:p>
            <a:pPr indent="266700"/>
            <a:r>
              <a:rPr lang="en-US" sz="1050" b="0">
                <a:solidFill>
                  <a:srgbClr val="656565"/>
                </a:solidFill>
                <a:latin typeface="宋体" panose="02010600030101010101" pitchFamily="2" charset="-122"/>
              </a:rPr>
              <a:t>      </a:t>
            </a:r>
            <a:endParaRPr lang="zh-CN" altLang="en-US"/>
          </a:p>
        </p:txBody>
      </p:sp>
      <p:pic>
        <p:nvPicPr>
          <p:cNvPr id="2" name="图片 1"/>
          <p:cNvPicPr/>
          <p:nvPr/>
        </p:nvPicPr>
        <p:blipFill>
          <a:blip r:embed="rId1"/>
          <a:stretch>
            <a:fillRect/>
          </a:stretch>
        </p:blipFill>
        <p:spPr>
          <a:xfrm>
            <a:off x="3192780" y="2190115"/>
            <a:ext cx="2284730" cy="2272030"/>
          </a:xfrm>
          <a:prstGeom prst="rect">
            <a:avLst/>
          </a:prstGeom>
          <a:noFill/>
          <a:ln w="9525">
            <a:noFill/>
          </a:ln>
        </p:spPr>
      </p:pic>
      <p:sp>
        <p:nvSpPr>
          <p:cNvPr id="105" name="文本框 104"/>
          <p:cNvSpPr txBox="1"/>
          <p:nvPr/>
        </p:nvSpPr>
        <p:spPr>
          <a:xfrm>
            <a:off x="1873885" y="4537075"/>
            <a:ext cx="5080000" cy="252730"/>
          </a:xfrm>
          <a:prstGeom prst="rect">
            <a:avLst/>
          </a:prstGeom>
          <a:noFill/>
          <a:ln w="9525">
            <a:noFill/>
          </a:ln>
        </p:spPr>
        <p:txBody>
          <a:bodyPr>
            <a:spAutoFit/>
          </a:bodyPr>
          <a:lstStyle/>
          <a:p>
            <a:pPr indent="0" algn="ctr"/>
            <a:r>
              <a:rPr lang="zh-CN" sz="1050" b="0">
                <a:solidFill>
                  <a:srgbClr val="000000"/>
                </a:solidFill>
                <a:ea typeface="宋体" panose="02010600030101010101" pitchFamily="2" charset="-122"/>
              </a:rPr>
              <a:t>8漆木几</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传统家具与室内陈设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（3）秦汉时期家具（公元前221年—公元220年）</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秦汉时期是我国低型家具大发展的时期，在春秋和战国时期的基础上，发展出床、榻、几、案、屏风、柜、柜和衣架。在此阶段，人们日常生活的室内以床榻为中心，而且床榻多与几组合使用，到了常见汉代床前设几、榻侧设几，屏风也多与床榻结合使用。</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3776663" y="2338070"/>
            <a:ext cx="5080000" cy="252730"/>
          </a:xfrm>
          <a:prstGeom prst="rect">
            <a:avLst/>
          </a:prstGeom>
          <a:noFill/>
          <a:ln w="9525">
            <a:noFill/>
          </a:ln>
        </p:spPr>
        <p:txBody>
          <a:bodyPr>
            <a:spAutoFit/>
          </a:bodyPr>
          <a:lstStyle/>
          <a:p>
            <a:pPr indent="266700" algn="ctr"/>
            <a:r>
              <a:rPr lang="en-US" sz="1050" b="0">
                <a:solidFill>
                  <a:srgbClr val="656565"/>
                </a:solidFill>
                <a:latin typeface="宋体" panose="02010600030101010101" pitchFamily="2" charset="-122"/>
                <a:cs typeface="Verdana" panose="020B0604030504040204" charset="0"/>
              </a:rPr>
              <a:t>           </a:t>
            </a:r>
            <a:endParaRPr lang="zh-CN" altLang="en-US"/>
          </a:p>
        </p:txBody>
      </p:sp>
      <p:sp>
        <p:nvSpPr>
          <p:cNvPr id="103" name="文本框 102"/>
          <p:cNvSpPr txBox="1"/>
          <p:nvPr/>
        </p:nvSpPr>
        <p:spPr>
          <a:xfrm>
            <a:off x="3538538" y="2578735"/>
            <a:ext cx="5080000" cy="252730"/>
          </a:xfrm>
          <a:prstGeom prst="rect">
            <a:avLst/>
          </a:prstGeom>
          <a:noFill/>
          <a:ln w="9525">
            <a:noFill/>
          </a:ln>
        </p:spPr>
        <p:txBody>
          <a:bodyPr>
            <a:spAutoFit/>
          </a:bodyPr>
          <a:lstStyle/>
          <a:p>
            <a:pPr indent="266700"/>
            <a:r>
              <a:rPr lang="en-US" sz="1050" b="0">
                <a:solidFill>
                  <a:srgbClr val="656565"/>
                </a:solidFill>
                <a:latin typeface="宋体" panose="02010600030101010101" pitchFamily="2" charset="-122"/>
              </a:rPr>
              <a:t>      </a:t>
            </a:r>
            <a:endParaRPr lang="zh-CN" altLang="en-US"/>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pic>
        <p:nvPicPr>
          <p:cNvPr id="6" name="图片 5"/>
          <p:cNvPicPr/>
          <p:nvPr/>
        </p:nvPicPr>
        <p:blipFill>
          <a:blip r:embed="rId1"/>
          <a:stretch>
            <a:fillRect/>
          </a:stretch>
        </p:blipFill>
        <p:spPr>
          <a:xfrm>
            <a:off x="1497965" y="2409190"/>
            <a:ext cx="3429635" cy="1781810"/>
          </a:xfrm>
          <a:prstGeom prst="rect">
            <a:avLst/>
          </a:prstGeom>
          <a:noFill/>
          <a:ln w="9525">
            <a:noFill/>
          </a:ln>
        </p:spPr>
      </p:pic>
      <p:sp>
        <p:nvSpPr>
          <p:cNvPr id="106" name="文本框 105"/>
          <p:cNvSpPr txBox="1"/>
          <p:nvPr/>
        </p:nvSpPr>
        <p:spPr>
          <a:xfrm>
            <a:off x="2032000" y="2314575"/>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pic>
        <p:nvPicPr>
          <p:cNvPr id="7" name="图片 6"/>
          <p:cNvPicPr/>
          <p:nvPr/>
        </p:nvPicPr>
        <p:blipFill>
          <a:blip r:embed="rId2"/>
          <a:stretch>
            <a:fillRect/>
          </a:stretch>
        </p:blipFill>
        <p:spPr>
          <a:xfrm>
            <a:off x="5712460" y="2359025"/>
            <a:ext cx="1676400" cy="1876425"/>
          </a:xfrm>
          <a:prstGeom prst="rect">
            <a:avLst/>
          </a:prstGeom>
          <a:noFill/>
          <a:ln w="9525">
            <a:noFill/>
          </a:ln>
        </p:spPr>
      </p:pic>
      <p:sp>
        <p:nvSpPr>
          <p:cNvPr id="107" name="文本框 106"/>
          <p:cNvSpPr txBox="1"/>
          <p:nvPr/>
        </p:nvSpPr>
        <p:spPr>
          <a:xfrm>
            <a:off x="2541270" y="4293235"/>
            <a:ext cx="134239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长方形粉彩漆奁</a:t>
            </a:r>
            <a:endParaRPr lang="zh-CN" altLang="en-US"/>
          </a:p>
        </p:txBody>
      </p:sp>
      <p:sp>
        <p:nvSpPr>
          <p:cNvPr id="10" name="文本框 9"/>
          <p:cNvSpPr txBox="1"/>
          <p:nvPr/>
        </p:nvSpPr>
        <p:spPr>
          <a:xfrm>
            <a:off x="6143625" y="4293235"/>
            <a:ext cx="106172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东汉玉屏座</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传统家具与室内陈设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（4）魏晋南北朝时期家具（公元220年—581年）</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魏晋南北朝至隋唐五代是我国家具由低型向高型发展的时期，出现了各种形式的高型坐具，家具有筌蹄、扶手椅、床和榻、凭几和隐囊等。由于此时的社会战乱动荡，佛教文化盛行，佛教的传入为世人带来精神的慰藉，所以家具的装饰纹样多为佛家相关的图案，如莲花、飞天和缠枝花灯纹样，体现出浓厚的宗教色彩</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pic>
        <p:nvPicPr>
          <p:cNvPr id="13" name="图片 12"/>
          <p:cNvPicPr/>
          <p:nvPr/>
        </p:nvPicPr>
        <p:blipFill>
          <a:blip r:embed="rId1"/>
          <a:stretch>
            <a:fillRect/>
          </a:stretch>
        </p:blipFill>
        <p:spPr>
          <a:xfrm>
            <a:off x="2333625" y="2029460"/>
            <a:ext cx="1291590" cy="2448560"/>
          </a:xfrm>
          <a:prstGeom prst="rect">
            <a:avLst/>
          </a:prstGeom>
          <a:noFill/>
          <a:ln w="9525">
            <a:noFill/>
          </a:ln>
        </p:spPr>
      </p:pic>
      <p:pic>
        <p:nvPicPr>
          <p:cNvPr id="14" name="图片 13"/>
          <p:cNvPicPr/>
          <p:nvPr/>
        </p:nvPicPr>
        <p:blipFill>
          <a:blip r:embed="rId2"/>
          <a:stretch>
            <a:fillRect/>
          </a:stretch>
        </p:blipFill>
        <p:spPr>
          <a:xfrm>
            <a:off x="4259898" y="2058670"/>
            <a:ext cx="2552700" cy="2390775"/>
          </a:xfrm>
          <a:prstGeom prst="rect">
            <a:avLst/>
          </a:prstGeom>
          <a:noFill/>
          <a:ln w="9525">
            <a:noFill/>
          </a:ln>
        </p:spPr>
      </p:pic>
      <p:sp>
        <p:nvSpPr>
          <p:cNvPr id="109" name="文本框 108"/>
          <p:cNvSpPr txBox="1"/>
          <p:nvPr/>
        </p:nvSpPr>
        <p:spPr>
          <a:xfrm>
            <a:off x="2601595" y="4530090"/>
            <a:ext cx="111950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北魏莲花墩</a:t>
            </a:r>
            <a:r>
              <a:rPr lang="en-US" sz="1050" b="0">
                <a:solidFill>
                  <a:srgbClr val="000000"/>
                </a:solidFill>
                <a:latin typeface="宋体" panose="02010600030101010101" pitchFamily="2" charset="-122"/>
              </a:rPr>
              <a:t>     </a:t>
            </a:r>
            <a:endParaRPr lang="zh-CN" altLang="en-US"/>
          </a:p>
        </p:txBody>
      </p:sp>
      <p:sp>
        <p:nvSpPr>
          <p:cNvPr id="15" name="文本框 14"/>
          <p:cNvSpPr txBox="1"/>
          <p:nvPr/>
        </p:nvSpPr>
        <p:spPr>
          <a:xfrm>
            <a:off x="4705985" y="4530090"/>
            <a:ext cx="1169670" cy="252730"/>
          </a:xfrm>
          <a:prstGeom prst="rect">
            <a:avLst/>
          </a:prstGeom>
          <a:noFill/>
          <a:ln w="9525">
            <a:noFill/>
          </a:ln>
        </p:spPr>
        <p:txBody>
          <a:bodyPr wrap="square">
            <a:spAutoFit/>
          </a:bodyPr>
          <a:lstStyle/>
          <a:p>
            <a:pPr indent="666750"/>
            <a:r>
              <a:rPr lang="zh-CN" sz="1050" b="0">
                <a:solidFill>
                  <a:srgbClr val="000000"/>
                </a:solidFill>
                <a:ea typeface="宋体" panose="02010600030101010101" pitchFamily="2" charset="-122"/>
              </a:rPr>
              <a:t>床榻</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9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传统家具与室内陈设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（5）隋唐五代时期家具（公元581年—960年）</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隋唐是我国封建社会发展的高峰时期，南北统一，疆域辽阔，经济发达，内外交流，唐文化也是当时世界最领先的文化。高型家具的品种和类型已经齐全，椅子有直背靠背椅、扶手椅和圈椅，高型桌案和床榻也由低向高变化。唐代家具造型独特，与大唐博大精深的国风一脉相承，整体大多宽大浑圆，具有博大的气势和稳定的感觉。例如月牙凳，其造型与唐代贵族妇女的丰满体态协调一致，施以细致的雕刻和彩绘，呈现富丽华贵的效果。装饰手法有螺钿、金银绘、象牙、鹿角等。                  </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2" name="文本框 1"/>
          <p:cNvSpPr txBox="1"/>
          <p:nvPr/>
        </p:nvSpPr>
        <p:spPr>
          <a:xfrm>
            <a:off x="788035" y="87376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pic>
        <p:nvPicPr>
          <p:cNvPr id="6" name="图片 5"/>
          <p:cNvPicPr/>
          <p:nvPr/>
        </p:nvPicPr>
        <p:blipFill>
          <a:blip r:embed="rId1"/>
          <a:stretch>
            <a:fillRect/>
          </a:stretch>
        </p:blipFill>
        <p:spPr>
          <a:xfrm>
            <a:off x="2287905" y="2215515"/>
            <a:ext cx="1971675" cy="2286000"/>
          </a:xfrm>
          <a:prstGeom prst="rect">
            <a:avLst/>
          </a:prstGeom>
          <a:noFill/>
          <a:ln w="9525">
            <a:noFill/>
          </a:ln>
        </p:spPr>
      </p:pic>
      <p:pic>
        <p:nvPicPr>
          <p:cNvPr id="7" name="图片 6"/>
          <p:cNvPicPr/>
          <p:nvPr/>
        </p:nvPicPr>
        <p:blipFill>
          <a:blip r:embed="rId2"/>
          <a:stretch>
            <a:fillRect/>
          </a:stretch>
        </p:blipFill>
        <p:spPr>
          <a:xfrm>
            <a:off x="4514850" y="2253615"/>
            <a:ext cx="1885950" cy="2247900"/>
          </a:xfrm>
          <a:prstGeom prst="rect">
            <a:avLst/>
          </a:prstGeom>
          <a:noFill/>
          <a:ln w="9525">
            <a:noFill/>
          </a:ln>
        </p:spPr>
      </p:pic>
      <p:sp>
        <p:nvSpPr>
          <p:cNvPr id="111" name="文本框 110"/>
          <p:cNvSpPr txBox="1"/>
          <p:nvPr/>
        </p:nvSpPr>
        <p:spPr>
          <a:xfrm>
            <a:off x="3964940" y="4587875"/>
            <a:ext cx="101917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唐代家具</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9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传统家具与室内陈设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（6）宋代家具（公元960年—1279年）</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宋代，包括辽、金，历时三百余年，人们的起居方式完全进入了垂足而坐的时代，高型家具的系统已基本建立，家具的品种越来越丰富，样式越来越美观，室内陈设从以床为中心发展到地面上使用，所以家具的整体尺寸增高。家具造型和结构受到建筑梁柱的影响，由隋唐时期的箱型壶门结构转变为梁柱框架结构，结构由繁化简，造型更加丰富。宋代家具装饰的特别之处还在于对零部件加以装饰，尤其在桌腿上，而宋代之前都是在家具表面进行装饰处理</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2" name="文本框 1"/>
          <p:cNvSpPr txBox="1"/>
          <p:nvPr/>
        </p:nvSpPr>
        <p:spPr>
          <a:xfrm>
            <a:off x="788035" y="87376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pic>
        <p:nvPicPr>
          <p:cNvPr id="292" name="图片 6" descr="mp32252189_1442470563534_20"/>
          <p:cNvPicPr/>
          <p:nvPr/>
        </p:nvPicPr>
        <p:blipFill>
          <a:blip r:embed="rId1">
            <a:extLst>
              <a:ext uri="{28A0092B-C50C-407E-A947-70E740481C1C}">
                <a14:useLocalDpi xmlns:a14="http://schemas.microsoft.com/office/drawing/2010/main" val="0"/>
              </a:ext>
            </a:extLst>
          </a:blip>
          <a:srcRect/>
          <a:stretch>
            <a:fillRect/>
          </a:stretch>
        </p:blipFill>
        <p:spPr>
          <a:xfrm>
            <a:off x="3200400" y="2185670"/>
            <a:ext cx="2743200" cy="2081530"/>
          </a:xfrm>
          <a:prstGeom prst="rect">
            <a:avLst/>
          </a:prstGeom>
          <a:noFill/>
          <a:ln>
            <a:noFill/>
          </a:ln>
        </p:spPr>
      </p:pic>
      <p:sp>
        <p:nvSpPr>
          <p:cNvPr id="10" name="文本框 9"/>
          <p:cNvSpPr txBox="1"/>
          <p:nvPr/>
        </p:nvSpPr>
        <p:spPr>
          <a:xfrm>
            <a:off x="4281805" y="4415155"/>
            <a:ext cx="76644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宋代家具</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传统家具与室内陈设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（7）元代家具（公元1206年—1368年）</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元代家具基本继承了宋代的家具风格，但在形式和结构上出现了一些新内容。元代家具在装饰形制上,具有浑圆、粗放的整体风格以及硕大、豪放的造型特征,体现出元代家具独有的力量感,合理、精美、细致、功能性强的家具细部造型也是元代家具的典型特点,高束腰鼓腿膨牙的造型和丰富的腿足形态在元代坐类、置物类家具上有相当广泛的应用。元代家具在装饰色彩上,以蓝色为主要用色,同时,还采用了红色、黄色、黑色等中国传统色彩作为辅助色。装饰图案的题材广泛、内容丰富,流云飞动的气势,精巧的构图安排,十分注重艺术性和工艺性的有机结合。</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2" name="文本框 1"/>
          <p:cNvSpPr txBox="1"/>
          <p:nvPr/>
        </p:nvSpPr>
        <p:spPr>
          <a:xfrm>
            <a:off x="788035" y="87376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pic>
        <p:nvPicPr>
          <p:cNvPr id="111" name="图片 110"/>
          <p:cNvPicPr/>
          <p:nvPr/>
        </p:nvPicPr>
        <p:blipFill>
          <a:blip r:embed="rId1"/>
          <a:stretch>
            <a:fillRect/>
          </a:stretch>
        </p:blipFill>
        <p:spPr>
          <a:xfrm>
            <a:off x="1891348" y="2387918"/>
            <a:ext cx="2486025" cy="1962150"/>
          </a:xfrm>
          <a:prstGeom prst="rect">
            <a:avLst/>
          </a:prstGeom>
          <a:noFill/>
          <a:ln w="9525">
            <a:noFill/>
          </a:ln>
        </p:spPr>
      </p:pic>
      <p:sp>
        <p:nvSpPr>
          <p:cNvPr id="112" name="文本框 111"/>
          <p:cNvSpPr txBox="1"/>
          <p:nvPr/>
        </p:nvSpPr>
        <p:spPr>
          <a:xfrm>
            <a:off x="3328988" y="2328863"/>
            <a:ext cx="5080000" cy="252730"/>
          </a:xfrm>
          <a:prstGeom prst="rect">
            <a:avLst/>
          </a:prstGeom>
          <a:noFill/>
          <a:ln w="9525">
            <a:noFill/>
          </a:ln>
        </p:spPr>
        <p:txBody>
          <a:bodyPr>
            <a:spAutoFit/>
          </a:bodyPr>
          <a:lstStyle/>
          <a:p>
            <a:pPr indent="266700"/>
            <a:r>
              <a:rPr lang="en-US" sz="1050" b="0">
                <a:solidFill>
                  <a:srgbClr val="656565"/>
                </a:solidFill>
                <a:latin typeface="宋体" panose="02010600030101010101" pitchFamily="2" charset="-122"/>
              </a:rPr>
              <a:t>       </a:t>
            </a:r>
            <a:endParaRPr lang="zh-CN" altLang="en-US"/>
          </a:p>
        </p:txBody>
      </p:sp>
      <p:pic>
        <p:nvPicPr>
          <p:cNvPr id="6" name="图片 5"/>
          <p:cNvPicPr/>
          <p:nvPr/>
        </p:nvPicPr>
        <p:blipFill>
          <a:blip r:embed="rId2"/>
          <a:stretch>
            <a:fillRect/>
          </a:stretch>
        </p:blipFill>
        <p:spPr>
          <a:xfrm>
            <a:off x="4766310" y="2388870"/>
            <a:ext cx="1889760" cy="1961515"/>
          </a:xfrm>
          <a:prstGeom prst="rect">
            <a:avLst/>
          </a:prstGeom>
          <a:noFill/>
          <a:ln w="9525">
            <a:noFill/>
          </a:ln>
        </p:spPr>
      </p:pic>
      <p:sp>
        <p:nvSpPr>
          <p:cNvPr id="113" name="文本框 112"/>
          <p:cNvSpPr txBox="1"/>
          <p:nvPr/>
        </p:nvSpPr>
        <p:spPr>
          <a:xfrm>
            <a:off x="2700655" y="4385310"/>
            <a:ext cx="97536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元代抽屉桌</a:t>
            </a:r>
            <a:endParaRPr lang="zh-CN" altLang="en-US"/>
          </a:p>
        </p:txBody>
      </p:sp>
      <p:sp>
        <p:nvSpPr>
          <p:cNvPr id="7" name="文本框 6"/>
          <p:cNvSpPr txBox="1"/>
          <p:nvPr/>
        </p:nvSpPr>
        <p:spPr>
          <a:xfrm>
            <a:off x="4731385" y="4436745"/>
            <a:ext cx="2061210" cy="252730"/>
          </a:xfrm>
          <a:prstGeom prst="rect">
            <a:avLst/>
          </a:prstGeom>
          <a:noFill/>
          <a:ln w="9525">
            <a:noFill/>
          </a:ln>
        </p:spPr>
        <p:txBody>
          <a:bodyPr wrap="square">
            <a:spAutoFit/>
          </a:bodyPr>
          <a:lstStyle/>
          <a:p>
            <a:pPr indent="266700"/>
            <a:r>
              <a:rPr lang="zh-CN" sz="1050" b="0">
                <a:solidFill>
                  <a:srgbClr val="000000"/>
                </a:solidFill>
                <a:ea typeface="宋体" panose="02010600030101010101" pitchFamily="2" charset="-122"/>
              </a:rPr>
              <a:t>元代黄花梨圆后背交椅</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传统家具与室内陈设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（8）明式家具（公元1368年—1644年）</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明代文人盛行各种闲适的雅趣，如书画、鼓琴等赏玩活动，被美称“清娱”“清赏”。这种“清玩”的过程中，文人体现了对自身身份的认同。随着价值取向的转变，明代文人将独特的审美情趣带入日常生活，开始追求生活的精致。文人墨客与工匠合作，用艺术审美改变器物，借助工匠之手，实现个人才华和艺术修养的价值，更赋予家具以身份、地位等精神上的象征。</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2" name="文本框 1"/>
          <p:cNvSpPr txBox="1"/>
          <p:nvPr/>
        </p:nvSpPr>
        <p:spPr>
          <a:xfrm>
            <a:off x="788035" y="87376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pic>
        <p:nvPicPr>
          <p:cNvPr id="10" name="图片 9"/>
          <p:cNvPicPr/>
          <p:nvPr/>
        </p:nvPicPr>
        <p:blipFill>
          <a:blip r:embed="rId1"/>
          <a:stretch>
            <a:fillRect/>
          </a:stretch>
        </p:blipFill>
        <p:spPr>
          <a:xfrm>
            <a:off x="2715895" y="2139950"/>
            <a:ext cx="3467100" cy="2171700"/>
          </a:xfrm>
          <a:prstGeom prst="rect">
            <a:avLst/>
          </a:prstGeom>
          <a:noFill/>
          <a:ln w="9525">
            <a:noFill/>
          </a:ln>
        </p:spPr>
      </p:pic>
      <p:sp>
        <p:nvSpPr>
          <p:cNvPr id="114" name="文本框 113"/>
          <p:cNvSpPr txBox="1"/>
          <p:nvPr/>
        </p:nvSpPr>
        <p:spPr>
          <a:xfrm>
            <a:off x="1909445" y="4407535"/>
            <a:ext cx="5080000" cy="252730"/>
          </a:xfrm>
          <a:prstGeom prst="rect">
            <a:avLst/>
          </a:prstGeom>
          <a:noFill/>
          <a:ln w="9525">
            <a:noFill/>
          </a:ln>
        </p:spPr>
        <p:txBody>
          <a:bodyPr>
            <a:spAutoFit/>
          </a:bodyPr>
          <a:lstStyle/>
          <a:p>
            <a:pPr indent="266700" algn="ctr"/>
            <a:r>
              <a:rPr lang="zh-CN" sz="1050" b="0">
                <a:solidFill>
                  <a:srgbClr val="000000"/>
                </a:solidFill>
                <a:ea typeface="宋体" panose="02010600030101010101" pitchFamily="2" charset="-122"/>
              </a:rPr>
              <a:t>明代画中的家具</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p:cNvSpPr>
            <a:spLocks noChangeAspect="1"/>
          </p:cNvSpPr>
          <p:nvPr/>
        </p:nvSpPr>
        <p:spPr>
          <a:xfrm>
            <a:off x="3232150" y="2142828"/>
            <a:ext cx="1008063" cy="1008062"/>
          </a:xfrm>
          <a:prstGeom prst="ellipse">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p>
        </p:txBody>
      </p:sp>
      <p:sp>
        <p:nvSpPr>
          <p:cNvPr id="7" name="1"/>
          <p:cNvSpPr>
            <a:spLocks noChangeAspect="1"/>
          </p:cNvSpPr>
          <p:nvPr/>
        </p:nvSpPr>
        <p:spPr>
          <a:xfrm>
            <a:off x="2647950" y="3155653"/>
            <a:ext cx="1008063" cy="1008062"/>
          </a:xfrm>
          <a:prstGeom prst="ellipse">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p>
        </p:txBody>
      </p:sp>
      <p:sp>
        <p:nvSpPr>
          <p:cNvPr id="8" name="1"/>
          <p:cNvSpPr>
            <a:spLocks noChangeAspect="1"/>
          </p:cNvSpPr>
          <p:nvPr/>
        </p:nvSpPr>
        <p:spPr>
          <a:xfrm>
            <a:off x="1479550" y="3155653"/>
            <a:ext cx="1008063" cy="1008062"/>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p>
        </p:txBody>
      </p:sp>
      <p:sp>
        <p:nvSpPr>
          <p:cNvPr id="9" name="1"/>
          <p:cNvSpPr>
            <a:spLocks noChangeAspect="1"/>
          </p:cNvSpPr>
          <p:nvPr/>
        </p:nvSpPr>
        <p:spPr>
          <a:xfrm>
            <a:off x="2063750" y="2142828"/>
            <a:ext cx="1008063" cy="1008062"/>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p>
        </p:txBody>
      </p:sp>
      <p:sp>
        <p:nvSpPr>
          <p:cNvPr id="10" name="1"/>
          <p:cNvSpPr>
            <a:spLocks noChangeAspect="1"/>
          </p:cNvSpPr>
          <p:nvPr/>
        </p:nvSpPr>
        <p:spPr>
          <a:xfrm>
            <a:off x="895350" y="2142828"/>
            <a:ext cx="1008063" cy="1008062"/>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p>
        </p:txBody>
      </p:sp>
      <p:sp>
        <p:nvSpPr>
          <p:cNvPr id="12" name="1"/>
          <p:cNvSpPr>
            <a:spLocks noChangeAspect="1"/>
          </p:cNvSpPr>
          <p:nvPr/>
        </p:nvSpPr>
        <p:spPr>
          <a:xfrm>
            <a:off x="1479550" y="1131590"/>
            <a:ext cx="1008063" cy="1008063"/>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p>
        </p:txBody>
      </p:sp>
      <p:sp>
        <p:nvSpPr>
          <p:cNvPr id="13" name="1"/>
          <p:cNvSpPr>
            <a:spLocks noChangeAspect="1"/>
          </p:cNvSpPr>
          <p:nvPr/>
        </p:nvSpPr>
        <p:spPr>
          <a:xfrm>
            <a:off x="2647950" y="1131590"/>
            <a:ext cx="1008063" cy="1008063"/>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1" fontAlgn="auto" hangingPunct="1">
              <a:spcBef>
                <a:spcPts val="0"/>
              </a:spcBef>
              <a:spcAft>
                <a:spcPts val="0"/>
              </a:spcAft>
              <a:defRPr/>
            </a:pPr>
            <a:endParaRPr lang="zh-CN" altLang="en-US" sz="1350"/>
          </a:p>
        </p:txBody>
      </p:sp>
      <p:sp>
        <p:nvSpPr>
          <p:cNvPr id="17" name="1"/>
          <p:cNvSpPr txBox="1"/>
          <p:nvPr/>
        </p:nvSpPr>
        <p:spPr>
          <a:xfrm>
            <a:off x="4583430" y="542290"/>
            <a:ext cx="4257675" cy="1609090"/>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8390">
              <a:lnSpc>
                <a:spcPct val="120000"/>
              </a:lnSpc>
              <a:spcBef>
                <a:spcPts val="0"/>
              </a:spcBef>
              <a:buNone/>
              <a:defRPr/>
            </a:pPr>
            <a:r>
              <a:rPr lang="en-US" dirty="0">
                <a:solidFill>
                  <a:schemeClr val="tx1">
                    <a:lumMod val="85000"/>
                    <a:lumOff val="15000"/>
                  </a:schemeClr>
                </a:solidFill>
                <a:latin typeface="微软雅黑" panose="020B0503020204020204" pitchFamily="34" charset="-122"/>
                <a:ea typeface="微软雅黑" panose="020B0503020204020204" pitchFamily="34" charset="-122"/>
              </a:rPr>
              <a:t>       </a:t>
            </a:r>
            <a:r>
              <a:rPr dirty="0">
                <a:solidFill>
                  <a:schemeClr val="tx1">
                    <a:lumMod val="85000"/>
                    <a:lumOff val="15000"/>
                  </a:schemeClr>
                </a:solidFill>
                <a:latin typeface="微软雅黑" panose="020B0503020204020204" pitchFamily="34" charset="-122"/>
                <a:ea typeface="微软雅黑" panose="020B0503020204020204" pitchFamily="34" charset="-122"/>
              </a:rPr>
              <a:t>千百年来家具与人类的起居生活朝夕相处，因此人们在重视家具的实用功能的同时，必然注重和追求家具的观赏性。自从人类产生了最原始的家具以来，家具的制作者即在制作过程中，把自己的审美情趣注入到家具作品中，而制作者的审美情趣又脱离不了当时社会文化的影响，所以不同历史时期的家具作品，都无一例外的反映着不同历史时期的文化特征，都蕴含着其深深的文化内涵。</a:t>
            </a:r>
            <a:endParaRPr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1"/>
          <p:cNvSpPr txBox="1"/>
          <p:nvPr/>
        </p:nvSpPr>
        <p:spPr>
          <a:xfrm>
            <a:off x="4582795" y="3009900"/>
            <a:ext cx="4324350" cy="198056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8390">
              <a:spcBef>
                <a:spcPts val="0"/>
              </a:spcBef>
              <a:buNone/>
              <a:defRPr/>
            </a:pPr>
            <a:r>
              <a:rPr lang="en-US" dirty="0">
                <a:solidFill>
                  <a:schemeClr val="tx1">
                    <a:lumMod val="85000"/>
                    <a:lumOff val="15000"/>
                  </a:schemeClr>
                </a:solidFill>
                <a:latin typeface="微软雅黑" panose="020B0503020204020204" pitchFamily="34" charset="-122"/>
                <a:ea typeface="微软雅黑" panose="020B0503020204020204" pitchFamily="34" charset="-122"/>
              </a:rPr>
              <a:t>       </a:t>
            </a:r>
            <a:r>
              <a:rPr dirty="0">
                <a:solidFill>
                  <a:schemeClr val="tx1">
                    <a:lumMod val="85000"/>
                    <a:lumOff val="15000"/>
                  </a:schemeClr>
                </a:solidFill>
                <a:latin typeface="微软雅黑" panose="020B0503020204020204" pitchFamily="34" charset="-122"/>
                <a:ea typeface="微软雅黑" panose="020B0503020204020204" pitchFamily="34" charset="-122"/>
              </a:rPr>
              <a:t>现代室内陈设用品内容丰富，种类繁多。任何具有美化装饰室内空间作用的物品都可以称为陈设品。陈设品的选择需遵循以人为本，兼顾经济、习俗、文化等多方面因素综合考虑的原则。不同的环境和不同的地域风俗差异，在室内陈设用品的选择上也千差万别。陈设设计根据使用功能、陈设方式、空间环境、风格样式等不同的需求进行分类。进一步细化，室内陈设用品可分为</a:t>
            </a:r>
            <a:r>
              <a:rPr dirty="0">
                <a:solidFill>
                  <a:schemeClr val="accent2"/>
                </a:solidFill>
                <a:latin typeface="微软雅黑" panose="020B0503020204020204" pitchFamily="34" charset="-122"/>
                <a:ea typeface="微软雅黑" panose="020B0503020204020204" pitchFamily="34" charset="-122"/>
              </a:rPr>
              <a:t>实用性陈设和装饰性陈设两大类。</a:t>
            </a:r>
            <a:endParaRPr dirty="0">
              <a:solidFill>
                <a:schemeClr val="accent2"/>
              </a:solidFill>
              <a:latin typeface="微软雅黑" panose="020B0503020204020204" pitchFamily="34" charset="-122"/>
              <a:ea typeface="微软雅黑" panose="020B0503020204020204" pitchFamily="34" charset="-122"/>
            </a:endParaRPr>
          </a:p>
        </p:txBody>
      </p:sp>
      <p:sp>
        <p:nvSpPr>
          <p:cNvPr id="20" name="1"/>
          <p:cNvSpPr txBox="1">
            <a:spLocks noChangeArrowheads="1"/>
          </p:cNvSpPr>
          <p:nvPr/>
        </p:nvSpPr>
        <p:spPr bwMode="auto">
          <a:xfrm>
            <a:off x="4602475" y="246395"/>
            <a:ext cx="2870200"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600" b="1" dirty="0">
                <a:solidFill>
                  <a:schemeClr val="accent1"/>
                </a:solidFill>
                <a:latin typeface="微软雅黑" panose="020B0503020204020204" pitchFamily="34" charset="-122"/>
                <a:ea typeface="微软雅黑" panose="020B0503020204020204" pitchFamily="34" charset="-122"/>
              </a:rPr>
              <a:t>家具设计的内涵</a:t>
            </a:r>
            <a:endParaRPr lang="zh-CN" altLang="en-US" sz="1600" b="1" dirty="0">
              <a:solidFill>
                <a:schemeClr val="accent1"/>
              </a:solidFill>
              <a:latin typeface="微软雅黑" panose="020B0503020204020204" pitchFamily="34" charset="-122"/>
              <a:ea typeface="微软雅黑" panose="020B0503020204020204" pitchFamily="34" charset="-122"/>
            </a:endParaRPr>
          </a:p>
        </p:txBody>
      </p:sp>
      <p:sp>
        <p:nvSpPr>
          <p:cNvPr id="21" name="1"/>
          <p:cNvSpPr txBox="1">
            <a:spLocks noChangeArrowheads="1"/>
          </p:cNvSpPr>
          <p:nvPr/>
        </p:nvSpPr>
        <p:spPr bwMode="auto">
          <a:xfrm>
            <a:off x="4602475" y="2660030"/>
            <a:ext cx="2870200"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r>
              <a:rPr lang="zh-CN" altLang="en-US" sz="1600" b="1" dirty="0">
                <a:solidFill>
                  <a:schemeClr val="accent3"/>
                </a:solidFill>
                <a:latin typeface="微软雅黑" panose="020B0503020204020204" pitchFamily="34" charset="-122"/>
                <a:ea typeface="微软雅黑" panose="020B0503020204020204" pitchFamily="34" charset="-122"/>
              </a:rPr>
              <a:t>室内陈设设计的分类</a:t>
            </a:r>
            <a:endParaRPr lang="zh-CN" altLang="en-US" sz="1600" b="1" dirty="0">
              <a:solidFill>
                <a:schemeClr val="accent3"/>
              </a:solidFill>
              <a:latin typeface="微软雅黑" panose="020B0503020204020204" pitchFamily="34" charset="-122"/>
              <a:ea typeface="微软雅黑" panose="020B0503020204020204" pitchFamily="34" charset="-122"/>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11" name="直接连接符 10"/>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93395" y="26924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mn-ea"/>
              </a:rPr>
              <a:t>家具设计的内涵</a:t>
            </a:r>
            <a:endParaRPr lang="en-US" altLang="zh-CN" sz="1200" b="1" dirty="0">
              <a:solidFill>
                <a:schemeClr val="accent2"/>
              </a:solidFill>
              <a:latin typeface="+mn-ea"/>
              <a:cs typeface="+mn-ea"/>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 calcmode="lin" valueType="num">
                                      <p:cBhvr>
                                        <p:cTn id="9" dur="500" fill="hold"/>
                                        <p:tgtEl>
                                          <p:spTgt spid="9"/>
                                        </p:tgtEl>
                                        <p:attrNameLst>
                                          <p:attrName>style.rotation</p:attrName>
                                        </p:attrNameLst>
                                      </p:cBhvr>
                                      <p:tavLst>
                                        <p:tav tm="0">
                                          <p:val>
                                            <p:fltVal val="360"/>
                                          </p:val>
                                        </p:tav>
                                        <p:tav tm="100000">
                                          <p:val>
                                            <p:fltVal val="0"/>
                                          </p:val>
                                        </p:tav>
                                      </p:tavLst>
                                    </p:anim>
                                    <p:animEffect transition="in" filter="fade">
                                      <p:cBhvr>
                                        <p:cTn id="10" dur="500"/>
                                        <p:tgtEl>
                                          <p:spTgt spid="9"/>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 calcmode="lin" valueType="num">
                                      <p:cBhvr>
                                        <p:cTn id="16" dur="500" fill="hold"/>
                                        <p:tgtEl>
                                          <p:spTgt spid="13"/>
                                        </p:tgtEl>
                                        <p:attrNameLst>
                                          <p:attrName>style.rotation</p:attrName>
                                        </p:attrNameLst>
                                      </p:cBhvr>
                                      <p:tavLst>
                                        <p:tav tm="0">
                                          <p:val>
                                            <p:fltVal val="360"/>
                                          </p:val>
                                        </p:tav>
                                        <p:tav tm="100000">
                                          <p:val>
                                            <p:fltVal val="0"/>
                                          </p:val>
                                        </p:tav>
                                      </p:tavLst>
                                    </p:anim>
                                    <p:animEffect transition="in" filter="fade">
                                      <p:cBhvr>
                                        <p:cTn id="17" dur="500"/>
                                        <p:tgtEl>
                                          <p:spTgt spid="13"/>
                                        </p:tgtEl>
                                      </p:cBhvr>
                                    </p:animEffect>
                                  </p:childTnLst>
                                </p:cTn>
                              </p:par>
                              <p:par>
                                <p:cTn id="18" presetID="49" presetClass="entr" presetSubtype="0" decel="10000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 calcmode="lin" valueType="num">
                                      <p:cBhvr>
                                        <p:cTn id="22" dur="500" fill="hold"/>
                                        <p:tgtEl>
                                          <p:spTgt spid="6"/>
                                        </p:tgtEl>
                                        <p:attrNameLst>
                                          <p:attrName>style.rotation</p:attrName>
                                        </p:attrNameLst>
                                      </p:cBhvr>
                                      <p:tavLst>
                                        <p:tav tm="0">
                                          <p:val>
                                            <p:fltVal val="360"/>
                                          </p:val>
                                        </p:tav>
                                        <p:tav tm="100000">
                                          <p:val>
                                            <p:fltVal val="0"/>
                                          </p:val>
                                        </p:tav>
                                      </p:tavLst>
                                    </p:anim>
                                    <p:animEffect transition="in" filter="fade">
                                      <p:cBhvr>
                                        <p:cTn id="23" dur="500"/>
                                        <p:tgtEl>
                                          <p:spTgt spid="6"/>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 calcmode="lin" valueType="num">
                                      <p:cBhvr>
                                        <p:cTn id="28" dur="500" fill="hold"/>
                                        <p:tgtEl>
                                          <p:spTgt spid="7"/>
                                        </p:tgtEl>
                                        <p:attrNameLst>
                                          <p:attrName>style.rotation</p:attrName>
                                        </p:attrNameLst>
                                      </p:cBhvr>
                                      <p:tavLst>
                                        <p:tav tm="0">
                                          <p:val>
                                            <p:fltVal val="360"/>
                                          </p:val>
                                        </p:tav>
                                        <p:tav tm="100000">
                                          <p:val>
                                            <p:fltVal val="0"/>
                                          </p:val>
                                        </p:tav>
                                      </p:tavLst>
                                    </p:anim>
                                    <p:animEffect transition="in" filter="fade">
                                      <p:cBhvr>
                                        <p:cTn id="29" dur="500"/>
                                        <p:tgtEl>
                                          <p:spTgt spid="7"/>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anim calcmode="lin" valueType="num">
                                      <p:cBhvr>
                                        <p:cTn id="34" dur="500" fill="hold"/>
                                        <p:tgtEl>
                                          <p:spTgt spid="8"/>
                                        </p:tgtEl>
                                        <p:attrNameLst>
                                          <p:attrName>style.rotation</p:attrName>
                                        </p:attrNameLst>
                                      </p:cBhvr>
                                      <p:tavLst>
                                        <p:tav tm="0">
                                          <p:val>
                                            <p:fltVal val="360"/>
                                          </p:val>
                                        </p:tav>
                                        <p:tav tm="100000">
                                          <p:val>
                                            <p:fltVal val="0"/>
                                          </p:val>
                                        </p:tav>
                                      </p:tavLst>
                                    </p:anim>
                                    <p:animEffect transition="in" filter="fade">
                                      <p:cBhvr>
                                        <p:cTn id="35" dur="500"/>
                                        <p:tgtEl>
                                          <p:spTgt spid="8"/>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 calcmode="lin" valueType="num">
                                      <p:cBhvr>
                                        <p:cTn id="40" dur="500" fill="hold"/>
                                        <p:tgtEl>
                                          <p:spTgt spid="10"/>
                                        </p:tgtEl>
                                        <p:attrNameLst>
                                          <p:attrName>style.rotation</p:attrName>
                                        </p:attrNameLst>
                                      </p:cBhvr>
                                      <p:tavLst>
                                        <p:tav tm="0">
                                          <p:val>
                                            <p:fltVal val="360"/>
                                          </p:val>
                                        </p:tav>
                                        <p:tav tm="100000">
                                          <p:val>
                                            <p:fltVal val="0"/>
                                          </p:val>
                                        </p:tav>
                                      </p:tavLst>
                                    </p:anim>
                                    <p:animEffect transition="in" filter="fade">
                                      <p:cBhvr>
                                        <p:cTn id="41" dur="500"/>
                                        <p:tgtEl>
                                          <p:spTgt spid="10"/>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12"/>
                                        </p:tgtEl>
                                        <p:attrNameLst>
                                          <p:attrName>style.visibility</p:attrName>
                                        </p:attrNameLst>
                                      </p:cBhvr>
                                      <p:to>
                                        <p:strVal val="visible"/>
                                      </p:to>
                                    </p:set>
                                    <p:anim calcmode="lin" valueType="num">
                                      <p:cBhvr>
                                        <p:cTn id="44" dur="500" fill="hold"/>
                                        <p:tgtEl>
                                          <p:spTgt spid="12"/>
                                        </p:tgtEl>
                                        <p:attrNameLst>
                                          <p:attrName>ppt_w</p:attrName>
                                        </p:attrNameLst>
                                      </p:cBhvr>
                                      <p:tavLst>
                                        <p:tav tm="0">
                                          <p:val>
                                            <p:fltVal val="0"/>
                                          </p:val>
                                        </p:tav>
                                        <p:tav tm="100000">
                                          <p:val>
                                            <p:strVal val="#ppt_w"/>
                                          </p:val>
                                        </p:tav>
                                      </p:tavLst>
                                    </p:anim>
                                    <p:anim calcmode="lin" valueType="num">
                                      <p:cBhvr>
                                        <p:cTn id="45" dur="500" fill="hold"/>
                                        <p:tgtEl>
                                          <p:spTgt spid="12"/>
                                        </p:tgtEl>
                                        <p:attrNameLst>
                                          <p:attrName>ppt_h</p:attrName>
                                        </p:attrNameLst>
                                      </p:cBhvr>
                                      <p:tavLst>
                                        <p:tav tm="0">
                                          <p:val>
                                            <p:fltVal val="0"/>
                                          </p:val>
                                        </p:tav>
                                        <p:tav tm="100000">
                                          <p:val>
                                            <p:strVal val="#ppt_h"/>
                                          </p:val>
                                        </p:tav>
                                      </p:tavLst>
                                    </p:anim>
                                    <p:anim calcmode="lin" valueType="num">
                                      <p:cBhvr>
                                        <p:cTn id="46" dur="500" fill="hold"/>
                                        <p:tgtEl>
                                          <p:spTgt spid="12"/>
                                        </p:tgtEl>
                                        <p:attrNameLst>
                                          <p:attrName>style.rotation</p:attrName>
                                        </p:attrNameLst>
                                      </p:cBhvr>
                                      <p:tavLst>
                                        <p:tav tm="0">
                                          <p:val>
                                            <p:fltVal val="360"/>
                                          </p:val>
                                        </p:tav>
                                        <p:tav tm="100000">
                                          <p:val>
                                            <p:fltVal val="0"/>
                                          </p:val>
                                        </p:tav>
                                      </p:tavLst>
                                    </p:anim>
                                    <p:animEffect transition="in" filter="fade">
                                      <p:cBhvr>
                                        <p:cTn id="47" dur="500"/>
                                        <p:tgtEl>
                                          <p:spTgt spid="12"/>
                                        </p:tgtEl>
                                      </p:cBhvr>
                                    </p:animEffect>
                                  </p:childTnLst>
                                </p:cTn>
                              </p:par>
                            </p:childTnLst>
                          </p:cTn>
                        </p:par>
                        <p:par>
                          <p:cTn id="48" fill="hold">
                            <p:stCondLst>
                              <p:cond delay="1000"/>
                            </p:stCondLst>
                            <p:childTnLst>
                              <p:par>
                                <p:cTn id="49" presetID="2" presetClass="entr" presetSubtype="2" decel="10000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additive="base">
                                        <p:cTn id="51" dur="500" fill="hold"/>
                                        <p:tgtEl>
                                          <p:spTgt spid="20"/>
                                        </p:tgtEl>
                                        <p:attrNameLst>
                                          <p:attrName>ppt_x</p:attrName>
                                        </p:attrNameLst>
                                      </p:cBhvr>
                                      <p:tavLst>
                                        <p:tav tm="0">
                                          <p:val>
                                            <p:strVal val="1+#ppt_w/2"/>
                                          </p:val>
                                        </p:tav>
                                        <p:tav tm="100000">
                                          <p:val>
                                            <p:strVal val="#ppt_x"/>
                                          </p:val>
                                        </p:tav>
                                      </p:tavLst>
                                    </p:anim>
                                    <p:anim calcmode="lin" valueType="num">
                                      <p:cBhvr additive="base">
                                        <p:cTn id="52" dur="500" fill="hold"/>
                                        <p:tgtEl>
                                          <p:spTgt spid="20"/>
                                        </p:tgtEl>
                                        <p:attrNameLst>
                                          <p:attrName>ppt_y</p:attrName>
                                        </p:attrNameLst>
                                      </p:cBhvr>
                                      <p:tavLst>
                                        <p:tav tm="0">
                                          <p:val>
                                            <p:strVal val="#ppt_y"/>
                                          </p:val>
                                        </p:tav>
                                        <p:tav tm="100000">
                                          <p:val>
                                            <p:strVal val="#ppt_y"/>
                                          </p:val>
                                        </p:tav>
                                      </p:tavLst>
                                    </p:anim>
                                  </p:childTnLst>
                                </p:cTn>
                              </p:par>
                              <p:par>
                                <p:cTn id="53" presetID="2" presetClass="entr" presetSubtype="2" decel="100000" fill="hold" grpId="0" nodeType="withEffect">
                                  <p:stCondLst>
                                    <p:cond delay="25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500" fill="hold"/>
                                        <p:tgtEl>
                                          <p:spTgt spid="17"/>
                                        </p:tgtEl>
                                        <p:attrNameLst>
                                          <p:attrName>ppt_x</p:attrName>
                                        </p:attrNameLst>
                                      </p:cBhvr>
                                      <p:tavLst>
                                        <p:tav tm="0">
                                          <p:val>
                                            <p:strVal val="1+#ppt_w/2"/>
                                          </p:val>
                                        </p:tav>
                                        <p:tav tm="100000">
                                          <p:val>
                                            <p:strVal val="#ppt_x"/>
                                          </p:val>
                                        </p:tav>
                                      </p:tavLst>
                                    </p:anim>
                                    <p:anim calcmode="lin" valueType="num">
                                      <p:cBhvr additive="base">
                                        <p:cTn id="56" dur="500" fill="hold"/>
                                        <p:tgtEl>
                                          <p:spTgt spid="17"/>
                                        </p:tgtEl>
                                        <p:attrNameLst>
                                          <p:attrName>ppt_y</p:attrName>
                                        </p:attrNameLst>
                                      </p:cBhvr>
                                      <p:tavLst>
                                        <p:tav tm="0">
                                          <p:val>
                                            <p:strVal val="#ppt_y"/>
                                          </p:val>
                                        </p:tav>
                                        <p:tav tm="100000">
                                          <p:val>
                                            <p:strVal val="#ppt_y"/>
                                          </p:val>
                                        </p:tav>
                                      </p:tavLst>
                                    </p:anim>
                                  </p:childTnLst>
                                </p:cTn>
                              </p:par>
                            </p:childTnLst>
                          </p:cTn>
                        </p:par>
                        <p:par>
                          <p:cTn id="57" fill="hold">
                            <p:stCondLst>
                              <p:cond delay="1500"/>
                            </p:stCondLst>
                            <p:childTnLst>
                              <p:par>
                                <p:cTn id="58" presetID="2" presetClass="entr" presetSubtype="2" decel="100000"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additive="base">
                                        <p:cTn id="60" dur="500" fill="hold"/>
                                        <p:tgtEl>
                                          <p:spTgt spid="21"/>
                                        </p:tgtEl>
                                        <p:attrNameLst>
                                          <p:attrName>ppt_x</p:attrName>
                                        </p:attrNameLst>
                                      </p:cBhvr>
                                      <p:tavLst>
                                        <p:tav tm="0">
                                          <p:val>
                                            <p:strVal val="1+#ppt_w/2"/>
                                          </p:val>
                                        </p:tav>
                                        <p:tav tm="100000">
                                          <p:val>
                                            <p:strVal val="#ppt_x"/>
                                          </p:val>
                                        </p:tav>
                                      </p:tavLst>
                                    </p:anim>
                                    <p:anim calcmode="lin" valueType="num">
                                      <p:cBhvr additive="base">
                                        <p:cTn id="61" dur="500" fill="hold"/>
                                        <p:tgtEl>
                                          <p:spTgt spid="21"/>
                                        </p:tgtEl>
                                        <p:attrNameLst>
                                          <p:attrName>ppt_y</p:attrName>
                                        </p:attrNameLst>
                                      </p:cBhvr>
                                      <p:tavLst>
                                        <p:tav tm="0">
                                          <p:val>
                                            <p:strVal val="#ppt_y"/>
                                          </p:val>
                                        </p:tav>
                                        <p:tav tm="100000">
                                          <p:val>
                                            <p:strVal val="#ppt_y"/>
                                          </p:val>
                                        </p:tav>
                                      </p:tavLst>
                                    </p:anim>
                                  </p:childTnLst>
                                </p:cTn>
                              </p:par>
                            </p:childTnLst>
                          </p:cTn>
                        </p:par>
                        <p:par>
                          <p:cTn id="62" fill="hold">
                            <p:stCondLst>
                              <p:cond delay="2000"/>
                            </p:stCondLst>
                            <p:childTnLst>
                              <p:par>
                                <p:cTn id="63" presetID="2" presetClass="entr" presetSubtype="2" decel="10000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500" fill="hold"/>
                                        <p:tgtEl>
                                          <p:spTgt spid="19"/>
                                        </p:tgtEl>
                                        <p:attrNameLst>
                                          <p:attrName>ppt_x</p:attrName>
                                        </p:attrNameLst>
                                      </p:cBhvr>
                                      <p:tavLst>
                                        <p:tav tm="0">
                                          <p:val>
                                            <p:strVal val="1+#ppt_w/2"/>
                                          </p:val>
                                        </p:tav>
                                        <p:tav tm="100000">
                                          <p:val>
                                            <p:strVal val="#ppt_x"/>
                                          </p:val>
                                        </p:tav>
                                      </p:tavLst>
                                    </p:anim>
                                    <p:anim calcmode="lin" valueType="num">
                                      <p:cBhvr additive="base">
                                        <p:cTn id="66" dur="500"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2" grpId="0" bldLvl="0" animBg="1"/>
      <p:bldP spid="13" grpId="0" bldLvl="0" animBg="1"/>
      <p:bldP spid="17" grpId="0"/>
      <p:bldP spid="19" grpId="0"/>
      <p:bldP spid="20" grpId="0"/>
      <p:bldP spid="21" grpId="0"/>
    </p:bld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传统家具与室内陈设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（8）明式家具（公元1368年—1644年）</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明式家具主要具与几个方面的特点：</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1）用材考究，质感优美           2）造型简洁，比例适度</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3）结构科学，榫卯精密           4）装饰手法丰富</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2" name="文本框 1"/>
          <p:cNvSpPr txBox="1"/>
          <p:nvPr/>
        </p:nvSpPr>
        <p:spPr>
          <a:xfrm>
            <a:off x="788035" y="87376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pic>
        <p:nvPicPr>
          <p:cNvPr id="296" name="图片 40" descr="c13e805e397f4ea795d915c587c9c8df_th"/>
          <p:cNvPicPr/>
          <p:nvPr/>
        </p:nvPicPr>
        <p:blipFill>
          <a:blip r:embed="rId1" cstate="print">
            <a:extLst>
              <a:ext uri="{28A0092B-C50C-407E-A947-70E740481C1C}">
                <a14:useLocalDpi xmlns:a14="http://schemas.microsoft.com/office/drawing/2010/main" val="0"/>
              </a:ext>
            </a:extLst>
          </a:blip>
          <a:srcRect/>
          <a:stretch>
            <a:fillRect/>
          </a:stretch>
        </p:blipFill>
        <p:spPr>
          <a:xfrm>
            <a:off x="1306195" y="2136140"/>
            <a:ext cx="1729740" cy="1165860"/>
          </a:xfrm>
          <a:prstGeom prst="rect">
            <a:avLst/>
          </a:prstGeom>
          <a:noFill/>
          <a:ln>
            <a:noFill/>
          </a:ln>
        </p:spPr>
      </p:pic>
      <p:pic>
        <p:nvPicPr>
          <p:cNvPr id="297" name="图片 232" descr="a92939fbe29a4401a17e3f27e3faf0df"/>
          <p:cNvPicPr/>
          <p:nvPr/>
        </p:nvPicPr>
        <p:blipFill>
          <a:blip r:embed="rId2" cstate="print">
            <a:extLst>
              <a:ext uri="{28A0092B-C50C-407E-A947-70E740481C1C}">
                <a14:useLocalDpi xmlns:a14="http://schemas.microsoft.com/office/drawing/2010/main" val="0"/>
              </a:ext>
            </a:extLst>
          </a:blip>
          <a:srcRect/>
          <a:stretch>
            <a:fillRect/>
          </a:stretch>
        </p:blipFill>
        <p:spPr>
          <a:xfrm>
            <a:off x="3243580" y="2163445"/>
            <a:ext cx="1718945" cy="1111250"/>
          </a:xfrm>
          <a:prstGeom prst="rect">
            <a:avLst/>
          </a:prstGeom>
          <a:noFill/>
          <a:ln>
            <a:noFill/>
          </a:ln>
        </p:spPr>
      </p:pic>
      <p:pic>
        <p:nvPicPr>
          <p:cNvPr id="299" name="图片 36" descr="_Q2A0827"/>
          <p:cNvPicPr/>
          <p:nvPr/>
        </p:nvPicPr>
        <p:blipFill>
          <a:blip r:embed="rId3" cstate="print">
            <a:extLst>
              <a:ext uri="{28A0092B-C50C-407E-A947-70E740481C1C}">
                <a14:useLocalDpi xmlns:a14="http://schemas.microsoft.com/office/drawing/2010/main" val="0"/>
              </a:ext>
            </a:extLst>
          </a:blip>
          <a:srcRect/>
          <a:stretch>
            <a:fillRect/>
          </a:stretch>
        </p:blipFill>
        <p:spPr>
          <a:xfrm>
            <a:off x="5104765" y="2136140"/>
            <a:ext cx="1645285" cy="1166495"/>
          </a:xfrm>
          <a:prstGeom prst="rect">
            <a:avLst/>
          </a:prstGeom>
          <a:noFill/>
          <a:ln>
            <a:noFill/>
          </a:ln>
          <a:effectLst/>
        </p:spPr>
      </p:pic>
      <p:pic>
        <p:nvPicPr>
          <p:cNvPr id="301" name="图片 19" descr="微信图片_20191209122153"/>
          <p:cNvPicPr/>
          <p:nvPr/>
        </p:nvPicPr>
        <p:blipFill>
          <a:blip r:embed="rId4" cstate="print">
            <a:extLst>
              <a:ext uri="{28A0092B-C50C-407E-A947-70E740481C1C}">
                <a14:useLocalDpi xmlns:a14="http://schemas.microsoft.com/office/drawing/2010/main" val="0"/>
              </a:ext>
            </a:extLst>
          </a:blip>
          <a:srcRect/>
          <a:stretch>
            <a:fillRect/>
          </a:stretch>
        </p:blipFill>
        <p:spPr>
          <a:xfrm>
            <a:off x="4701540" y="3646170"/>
            <a:ext cx="1167130" cy="1108710"/>
          </a:xfrm>
          <a:prstGeom prst="rect">
            <a:avLst/>
          </a:prstGeom>
          <a:noFill/>
          <a:ln>
            <a:noFill/>
          </a:ln>
        </p:spPr>
      </p:pic>
      <p:pic>
        <p:nvPicPr>
          <p:cNvPr id="303" name="图片 32" descr="微信图片_20191210101642"/>
          <p:cNvPicPr/>
          <p:nvPr/>
        </p:nvPicPr>
        <p:blipFill>
          <a:blip r:embed="rId5" cstate="print">
            <a:extLst>
              <a:ext uri="{28A0092B-C50C-407E-A947-70E740481C1C}">
                <a14:useLocalDpi xmlns:a14="http://schemas.microsoft.com/office/drawing/2010/main" val="0"/>
              </a:ext>
            </a:extLst>
          </a:blip>
          <a:srcRect/>
          <a:stretch>
            <a:fillRect/>
          </a:stretch>
        </p:blipFill>
        <p:spPr>
          <a:xfrm>
            <a:off x="1983740" y="3645535"/>
            <a:ext cx="1990090" cy="1109345"/>
          </a:xfrm>
          <a:prstGeom prst="rect">
            <a:avLst/>
          </a:prstGeom>
          <a:noFill/>
          <a:ln>
            <a:noFill/>
          </a:ln>
          <a:effectLst/>
        </p:spPr>
      </p:pic>
      <p:sp>
        <p:nvSpPr>
          <p:cNvPr id="6" name="文本框 5"/>
          <p:cNvSpPr txBox="1"/>
          <p:nvPr/>
        </p:nvSpPr>
        <p:spPr>
          <a:xfrm>
            <a:off x="1083310" y="3302635"/>
            <a:ext cx="2038985" cy="252730"/>
          </a:xfrm>
          <a:prstGeom prst="rect">
            <a:avLst/>
          </a:prstGeom>
          <a:noFill/>
          <a:ln w="9525">
            <a:noFill/>
          </a:ln>
        </p:spPr>
        <p:txBody>
          <a:bodyPr wrap="square">
            <a:spAutoFit/>
          </a:bodyPr>
          <a:lstStyle/>
          <a:p>
            <a:pPr indent="266700" algn="ctr"/>
            <a:r>
              <a:rPr lang="zh-CN" sz="1050" b="0">
                <a:solidFill>
                  <a:srgbClr val="000000"/>
                </a:solidFill>
                <a:ea typeface="宋体" panose="02010600030101010101" pitchFamily="2" charset="-122"/>
              </a:rPr>
              <a:t>紫光檀霸王枨马蹄腿琴桌</a:t>
            </a:r>
            <a:endParaRPr lang="zh-CN" altLang="en-US"/>
          </a:p>
        </p:txBody>
      </p:sp>
      <p:sp>
        <p:nvSpPr>
          <p:cNvPr id="7" name="文本框 6"/>
          <p:cNvSpPr txBox="1"/>
          <p:nvPr/>
        </p:nvSpPr>
        <p:spPr>
          <a:xfrm>
            <a:off x="5633085" y="3348355"/>
            <a:ext cx="81724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云纹牙子</a:t>
            </a:r>
            <a:endParaRPr lang="zh-CN" altLang="en-US"/>
          </a:p>
        </p:txBody>
      </p:sp>
      <p:sp>
        <p:nvSpPr>
          <p:cNvPr id="11" name="文本框 10"/>
          <p:cNvSpPr txBox="1"/>
          <p:nvPr/>
        </p:nvSpPr>
        <p:spPr>
          <a:xfrm>
            <a:off x="3390900" y="3274695"/>
            <a:ext cx="1069975" cy="252730"/>
          </a:xfrm>
          <a:prstGeom prst="rect">
            <a:avLst/>
          </a:prstGeom>
          <a:noFill/>
          <a:ln w="9525">
            <a:noFill/>
          </a:ln>
        </p:spPr>
        <p:txBody>
          <a:bodyPr wrap="square">
            <a:spAutoFit/>
          </a:bodyPr>
          <a:lstStyle/>
          <a:p>
            <a:pPr indent="266700" algn="ctr"/>
            <a:r>
              <a:rPr lang="zh-CN" sz="1050" b="0">
                <a:solidFill>
                  <a:srgbClr val="000000"/>
                </a:solidFill>
                <a:ea typeface="宋体" panose="02010600030101010101" pitchFamily="2" charset="-122"/>
              </a:rPr>
              <a:t>榫卯结构</a:t>
            </a:r>
            <a:endParaRPr lang="zh-CN" altLang="en-US"/>
          </a:p>
        </p:txBody>
      </p:sp>
      <p:sp>
        <p:nvSpPr>
          <p:cNvPr id="12" name="文本框 11"/>
          <p:cNvSpPr txBox="1"/>
          <p:nvPr/>
        </p:nvSpPr>
        <p:spPr>
          <a:xfrm>
            <a:off x="4901565" y="4754880"/>
            <a:ext cx="106934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明代玫瑰椅</a:t>
            </a:r>
            <a:endParaRPr lang="zh-CN" altLang="en-US"/>
          </a:p>
        </p:txBody>
      </p:sp>
      <p:sp>
        <p:nvSpPr>
          <p:cNvPr id="13" name="文本框 12"/>
          <p:cNvSpPr txBox="1"/>
          <p:nvPr/>
        </p:nvSpPr>
        <p:spPr>
          <a:xfrm>
            <a:off x="1887855" y="4754880"/>
            <a:ext cx="2182495" cy="252730"/>
          </a:xfrm>
          <a:prstGeom prst="rect">
            <a:avLst/>
          </a:prstGeom>
          <a:noFill/>
          <a:ln w="9525">
            <a:noFill/>
          </a:ln>
        </p:spPr>
        <p:txBody>
          <a:bodyPr wrap="square">
            <a:spAutoFit/>
          </a:bodyPr>
          <a:lstStyle/>
          <a:p>
            <a:pPr indent="0" algn="ctr"/>
            <a:r>
              <a:rPr lang="zh-CN" sz="1050" b="0">
                <a:solidFill>
                  <a:srgbClr val="000000"/>
                </a:solidFill>
                <a:ea typeface="宋体" panose="02010600030101010101" pitchFamily="2" charset="-122"/>
              </a:rPr>
              <a:t>苏州博物馆复原的明代书斋陈设</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传统家具与室内陈设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（9）清式家具（公元1644年—1911年）</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清代家具是指清代中、后期的家具，继承了明代家具在构造上的做法，但总体尺寸较明式家具，追求更宽大、更厚重、更奢华的风气，相应的局部尺寸也随之加大。清式家具最求装饰绝对的繁琐和复杂，故而其装饰极为华丽，制作手法汇集了雕刻、镶嵌、髹漆、彩绘、堆漆、剔犀等多种手工技艺，繁纹重饰。</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2" name="文本框 1"/>
          <p:cNvSpPr txBox="1"/>
          <p:nvPr/>
        </p:nvSpPr>
        <p:spPr>
          <a:xfrm>
            <a:off x="788035" y="87376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pic>
        <p:nvPicPr>
          <p:cNvPr id="114" name="图片 113"/>
          <p:cNvPicPr/>
          <p:nvPr/>
        </p:nvPicPr>
        <p:blipFill>
          <a:blip r:embed="rId1"/>
          <a:stretch>
            <a:fillRect/>
          </a:stretch>
        </p:blipFill>
        <p:spPr>
          <a:xfrm>
            <a:off x="916940" y="1946910"/>
            <a:ext cx="2152650" cy="1266825"/>
          </a:xfrm>
          <a:prstGeom prst="rect">
            <a:avLst/>
          </a:prstGeom>
          <a:noFill/>
          <a:ln w="9525">
            <a:noFill/>
          </a:ln>
        </p:spPr>
      </p:pic>
      <p:sp>
        <p:nvSpPr>
          <p:cNvPr id="115" name="文本框 114"/>
          <p:cNvSpPr txBox="1"/>
          <p:nvPr/>
        </p:nvSpPr>
        <p:spPr>
          <a:xfrm>
            <a:off x="3006725" y="2397760"/>
            <a:ext cx="5080000" cy="252730"/>
          </a:xfrm>
          <a:prstGeom prst="rect">
            <a:avLst/>
          </a:prstGeom>
          <a:noFill/>
          <a:ln w="9525">
            <a:noFill/>
          </a:ln>
        </p:spPr>
        <p:txBody>
          <a:bodyPr>
            <a:spAutoFit/>
          </a:bodyPr>
          <a:lstStyle/>
          <a:p>
            <a:pPr indent="266700"/>
            <a:r>
              <a:rPr lang="en-US" sz="1050" b="0">
                <a:solidFill>
                  <a:srgbClr val="656565"/>
                </a:solidFill>
                <a:latin typeface="宋体" panose="02010600030101010101" pitchFamily="2" charset="-122"/>
              </a:rPr>
              <a:t>    </a:t>
            </a:r>
            <a:endParaRPr lang="zh-CN" altLang="en-US"/>
          </a:p>
        </p:txBody>
      </p:sp>
      <p:pic>
        <p:nvPicPr>
          <p:cNvPr id="10" name="图片 9"/>
          <p:cNvPicPr/>
          <p:nvPr/>
        </p:nvPicPr>
        <p:blipFill>
          <a:blip r:embed="rId2"/>
          <a:stretch>
            <a:fillRect/>
          </a:stretch>
        </p:blipFill>
        <p:spPr>
          <a:xfrm>
            <a:off x="3113405" y="1946910"/>
            <a:ext cx="2331720" cy="1269365"/>
          </a:xfrm>
          <a:prstGeom prst="rect">
            <a:avLst/>
          </a:prstGeom>
          <a:noFill/>
          <a:ln w="9525">
            <a:noFill/>
          </a:ln>
        </p:spPr>
      </p:pic>
      <p:pic>
        <p:nvPicPr>
          <p:cNvPr id="116" name="图片 115"/>
          <p:cNvPicPr/>
          <p:nvPr/>
        </p:nvPicPr>
        <p:blipFill>
          <a:blip r:embed="rId3"/>
          <a:stretch>
            <a:fillRect/>
          </a:stretch>
        </p:blipFill>
        <p:spPr>
          <a:xfrm>
            <a:off x="3506470" y="3458845"/>
            <a:ext cx="1753870" cy="1108710"/>
          </a:xfrm>
          <a:prstGeom prst="rect">
            <a:avLst/>
          </a:prstGeom>
          <a:noFill/>
          <a:ln w="9525">
            <a:noFill/>
          </a:ln>
        </p:spPr>
      </p:pic>
      <p:pic>
        <p:nvPicPr>
          <p:cNvPr id="14" name="图片 13"/>
          <p:cNvPicPr/>
          <p:nvPr/>
        </p:nvPicPr>
        <p:blipFill>
          <a:blip r:embed="rId4"/>
          <a:stretch>
            <a:fillRect/>
          </a:stretch>
        </p:blipFill>
        <p:spPr>
          <a:xfrm>
            <a:off x="916940" y="3458845"/>
            <a:ext cx="2171065" cy="1109345"/>
          </a:xfrm>
          <a:prstGeom prst="rect">
            <a:avLst/>
          </a:prstGeom>
          <a:noFill/>
          <a:ln w="9525">
            <a:noFill/>
          </a:ln>
        </p:spPr>
      </p:pic>
      <p:pic>
        <p:nvPicPr>
          <p:cNvPr id="309" name="图片 7" descr="微信图片_20191206142733"/>
          <p:cNvPicPr/>
          <p:nvPr/>
        </p:nvPicPr>
        <p:blipFill>
          <a:blip r:embed="rId5" cstate="print">
            <a:extLst>
              <a:ext uri="{28A0092B-C50C-407E-A947-70E740481C1C}">
                <a14:useLocalDpi xmlns:a14="http://schemas.microsoft.com/office/drawing/2010/main" val="0"/>
              </a:ext>
            </a:extLst>
          </a:blip>
          <a:srcRect/>
          <a:stretch>
            <a:fillRect/>
          </a:stretch>
        </p:blipFill>
        <p:spPr>
          <a:xfrm>
            <a:off x="5542915" y="1946910"/>
            <a:ext cx="2772410" cy="2621915"/>
          </a:xfrm>
          <a:prstGeom prst="rect">
            <a:avLst/>
          </a:prstGeom>
          <a:noFill/>
          <a:ln>
            <a:noFill/>
          </a:ln>
        </p:spPr>
      </p:pic>
      <p:sp>
        <p:nvSpPr>
          <p:cNvPr id="118" name="文本框 117"/>
          <p:cNvSpPr txBox="1"/>
          <p:nvPr/>
        </p:nvSpPr>
        <p:spPr>
          <a:xfrm>
            <a:off x="1772920" y="3206115"/>
            <a:ext cx="55181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苏作</a:t>
            </a:r>
            <a:endParaRPr lang="zh-CN" altLang="en-US"/>
          </a:p>
        </p:txBody>
      </p:sp>
      <p:sp>
        <p:nvSpPr>
          <p:cNvPr id="15" name="文本框 14"/>
          <p:cNvSpPr txBox="1"/>
          <p:nvPr/>
        </p:nvSpPr>
        <p:spPr>
          <a:xfrm>
            <a:off x="2956560" y="3159760"/>
            <a:ext cx="2125345" cy="252730"/>
          </a:xfrm>
          <a:prstGeom prst="rect">
            <a:avLst/>
          </a:prstGeom>
          <a:noFill/>
          <a:ln w="9525">
            <a:noFill/>
          </a:ln>
        </p:spPr>
        <p:txBody>
          <a:bodyPr wrap="square">
            <a:spAutoFit/>
          </a:bodyPr>
          <a:lstStyle/>
          <a:p>
            <a:pPr indent="1200150"/>
            <a:r>
              <a:rPr lang="zh-CN" sz="1050" b="0">
                <a:solidFill>
                  <a:srgbClr val="000000"/>
                </a:solidFill>
                <a:ea typeface="宋体" panose="02010600030101010101" pitchFamily="2" charset="-122"/>
              </a:rPr>
              <a:t>广作</a:t>
            </a:r>
            <a:endParaRPr lang="zh-CN" altLang="en-US"/>
          </a:p>
        </p:txBody>
      </p:sp>
      <p:sp>
        <p:nvSpPr>
          <p:cNvPr id="16" name="文本框 15"/>
          <p:cNvSpPr txBox="1"/>
          <p:nvPr/>
        </p:nvSpPr>
        <p:spPr>
          <a:xfrm>
            <a:off x="644525" y="4637405"/>
            <a:ext cx="5080000" cy="252730"/>
          </a:xfrm>
          <a:prstGeom prst="rect">
            <a:avLst/>
          </a:prstGeom>
          <a:noFill/>
          <a:ln w="9525">
            <a:noFill/>
          </a:ln>
        </p:spPr>
        <p:txBody>
          <a:bodyPr>
            <a:spAutoFit/>
          </a:bodyPr>
          <a:lstStyle/>
          <a:p>
            <a:pPr indent="2000250"/>
            <a:r>
              <a:rPr lang="zh-CN" sz="1050" b="0">
                <a:solidFill>
                  <a:srgbClr val="000000"/>
                </a:solidFill>
                <a:ea typeface="宋体" panose="02010600030101010101" pitchFamily="2" charset="-122"/>
              </a:rPr>
              <a:t>明清家具陈设</a:t>
            </a:r>
            <a:endParaRPr lang="zh-CN" altLang="en-US"/>
          </a:p>
        </p:txBody>
      </p:sp>
      <p:sp>
        <p:nvSpPr>
          <p:cNvPr id="17" name="文本框 16"/>
          <p:cNvSpPr txBox="1"/>
          <p:nvPr/>
        </p:nvSpPr>
        <p:spPr>
          <a:xfrm>
            <a:off x="6664325" y="4637405"/>
            <a:ext cx="165100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清式家具</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现代中式家具与室内陈设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人类的生活与家具有着密不可分的关系。中式家具作为家具的典型，折射出我国历史朝代的文化变迁。在西方家具的发展史的复古运动均对整个西方家具的发展起到了巨大的推动作用,但这些复古活动不是照搬传统的家具形式,而是在传统的基础上进行的创新。现代中式家具也有别于中国传统家具,但又应与传统家具密不可分。</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（1）新中式风格</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传统中式风格是经历了漫漫的岁月长河后逐渐形成的，所以它不但饱含了历史的厚重感，也经历了古典文化的积淀，所以在许多细节的形成上甚至都是在古迹中千辛万苦找到的，力求尊重经典，还原古典。</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2" name="文本框 1"/>
          <p:cNvSpPr txBox="1"/>
          <p:nvPr/>
        </p:nvSpPr>
        <p:spPr>
          <a:xfrm>
            <a:off x="788035" y="87376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pic>
        <p:nvPicPr>
          <p:cNvPr id="310" name="图片 30" descr="2b9a3fc85eznghiy"/>
          <p:cNvPicPr/>
          <p:nvPr/>
        </p:nvPicPr>
        <p:blipFill>
          <a:blip r:embed="rId1">
            <a:extLst>
              <a:ext uri="{28A0092B-C50C-407E-A947-70E740481C1C}">
                <a14:useLocalDpi xmlns:a14="http://schemas.microsoft.com/office/drawing/2010/main" val="0"/>
              </a:ext>
            </a:extLst>
          </a:blip>
          <a:srcRect/>
          <a:stretch>
            <a:fillRect/>
          </a:stretch>
        </p:blipFill>
        <p:spPr>
          <a:xfrm>
            <a:off x="3010218" y="2223770"/>
            <a:ext cx="3122295" cy="2081530"/>
          </a:xfrm>
          <a:prstGeom prst="rect">
            <a:avLst/>
          </a:prstGeom>
          <a:noFill/>
          <a:ln>
            <a:noFill/>
          </a:ln>
        </p:spPr>
      </p:pic>
      <p:sp>
        <p:nvSpPr>
          <p:cNvPr id="118" name="文本框 117"/>
          <p:cNvSpPr txBox="1"/>
          <p:nvPr/>
        </p:nvSpPr>
        <p:spPr>
          <a:xfrm>
            <a:off x="4224655" y="4472940"/>
            <a:ext cx="92519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新中式家具</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215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现代中式家具与室内陈设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1）造型设计</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传统中式的造型线条繁复，雕刻的图案也多以龙、凤、龟、狮、云纹等为吉祥出现在各种样式的家具之上。而新中式风格摒弃了繁琐而复杂的精美雕刻，在造型上追求线条简洁，比例也根据人体工程学来设定，更加地合理与协调，人们使用起来也更加舒适。简洁流畅的造型也减少了大量的复杂工艺，从经济与人工上减少了支出。</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2）软装</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传统中式风格的整体空间色彩以饱和度低的红、黑为主基调，墙面是整块的深色或者接近黑色的红，家具材质以花梨木、紫颤木等珍贵木材为主，装饰品配以字画及瓷器，空间整体看起来庄重严肃。</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2" name="文本框 1"/>
          <p:cNvSpPr txBox="1"/>
          <p:nvPr/>
        </p:nvSpPr>
        <p:spPr>
          <a:xfrm>
            <a:off x="788035" y="87376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pic>
        <p:nvPicPr>
          <p:cNvPr id="6" name="图片 5"/>
          <p:cNvPicPr/>
          <p:nvPr/>
        </p:nvPicPr>
        <p:blipFill>
          <a:blip r:embed="rId1"/>
          <a:stretch>
            <a:fillRect/>
          </a:stretch>
        </p:blipFill>
        <p:spPr>
          <a:xfrm>
            <a:off x="1164590" y="2794635"/>
            <a:ext cx="1107440" cy="1477645"/>
          </a:xfrm>
          <a:prstGeom prst="rect">
            <a:avLst/>
          </a:prstGeom>
          <a:noFill/>
          <a:ln w="9525">
            <a:noFill/>
          </a:ln>
        </p:spPr>
      </p:pic>
      <p:sp>
        <p:nvSpPr>
          <p:cNvPr id="119" name="文本框 118"/>
          <p:cNvSpPr txBox="1"/>
          <p:nvPr/>
        </p:nvSpPr>
        <p:spPr>
          <a:xfrm>
            <a:off x="3795713" y="1350010"/>
            <a:ext cx="5080000" cy="252730"/>
          </a:xfrm>
          <a:prstGeom prst="rect">
            <a:avLst/>
          </a:prstGeom>
          <a:noFill/>
          <a:ln w="9525">
            <a:noFill/>
          </a:ln>
        </p:spPr>
        <p:txBody>
          <a:bodyPr>
            <a:spAutoFit/>
          </a:bodyPr>
          <a:lstStyle/>
          <a:p>
            <a:pPr indent="266700" algn="ctr"/>
            <a:r>
              <a:rPr lang="en-US" sz="1050" b="0">
                <a:solidFill>
                  <a:srgbClr val="FF0000"/>
                </a:solidFill>
                <a:latin typeface="宋体" panose="02010600030101010101" pitchFamily="2" charset="-122"/>
              </a:rPr>
              <a:t>    </a:t>
            </a:r>
            <a:endParaRPr lang="zh-CN" altLang="en-US"/>
          </a:p>
        </p:txBody>
      </p:sp>
      <p:pic>
        <p:nvPicPr>
          <p:cNvPr id="7" name="图片 6"/>
          <p:cNvPicPr/>
          <p:nvPr/>
        </p:nvPicPr>
        <p:blipFill>
          <a:blip r:embed="rId2"/>
          <a:stretch>
            <a:fillRect/>
          </a:stretch>
        </p:blipFill>
        <p:spPr>
          <a:xfrm>
            <a:off x="2434590" y="2748915"/>
            <a:ext cx="1787525" cy="1523365"/>
          </a:xfrm>
          <a:prstGeom prst="rect">
            <a:avLst/>
          </a:prstGeom>
          <a:noFill/>
          <a:ln w="9525">
            <a:noFill/>
          </a:ln>
        </p:spPr>
      </p:pic>
      <p:pic>
        <p:nvPicPr>
          <p:cNvPr id="120" name="图片 119"/>
          <p:cNvPicPr/>
          <p:nvPr/>
        </p:nvPicPr>
        <p:blipFill>
          <a:blip r:embed="rId3"/>
          <a:stretch>
            <a:fillRect/>
          </a:stretch>
        </p:blipFill>
        <p:spPr>
          <a:xfrm>
            <a:off x="4451985" y="2748915"/>
            <a:ext cx="3286125" cy="1567815"/>
          </a:xfrm>
          <a:prstGeom prst="rect">
            <a:avLst/>
          </a:prstGeom>
          <a:noFill/>
          <a:ln w="9525">
            <a:noFill/>
          </a:ln>
        </p:spPr>
      </p:pic>
      <p:sp>
        <p:nvSpPr>
          <p:cNvPr id="121" name="文本框 120"/>
          <p:cNvSpPr txBox="1"/>
          <p:nvPr/>
        </p:nvSpPr>
        <p:spPr>
          <a:xfrm>
            <a:off x="1830705" y="4429125"/>
            <a:ext cx="5080000" cy="252730"/>
          </a:xfrm>
          <a:prstGeom prst="rect">
            <a:avLst/>
          </a:prstGeom>
          <a:noFill/>
          <a:ln w="9525">
            <a:noFill/>
          </a:ln>
        </p:spPr>
        <p:txBody>
          <a:bodyPr>
            <a:spAutoFit/>
          </a:bodyPr>
          <a:lstStyle/>
          <a:p>
            <a:pPr indent="266700" algn="ctr"/>
            <a:r>
              <a:rPr lang="zh-CN" sz="1050" b="0">
                <a:solidFill>
                  <a:srgbClr val="000000"/>
                </a:solidFill>
                <a:ea typeface="宋体" panose="02010600030101010101" pitchFamily="2" charset="-122"/>
              </a:rPr>
              <a:t>新中式软装陈设</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现代中式家具与室内陈设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3）材料工艺</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传统中式造型的工艺极其讲究，在世界上也享有盛名。从其种的工艺上明显能从匠工们雕刻的龙图腾、花鸟山水、祥云等精美的艺术品中展示出来，但这种复杂的工艺需要花费相当长的制作时间。而新中式风格的简约造型在工艺上减少了人工的消耗，并且使用高科技机器进行批量生产，不仅减少人员消耗还节约了成本。</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pic>
        <p:nvPicPr>
          <p:cNvPr id="314" name="图片 22" descr="微信图片_20191209133458"/>
          <p:cNvPicPr/>
          <p:nvPr/>
        </p:nvPicPr>
        <p:blipFill>
          <a:blip r:embed="rId1" cstate="print">
            <a:extLst>
              <a:ext uri="{28A0092B-C50C-407E-A947-70E740481C1C}">
                <a14:useLocalDpi xmlns:a14="http://schemas.microsoft.com/office/drawing/2010/main" val="0"/>
              </a:ext>
            </a:extLst>
          </a:blip>
          <a:srcRect t="23814" b="4996"/>
          <a:stretch>
            <a:fillRect/>
          </a:stretch>
        </p:blipFill>
        <p:spPr>
          <a:xfrm>
            <a:off x="5608955" y="2562860"/>
            <a:ext cx="2114550" cy="1360805"/>
          </a:xfrm>
          <a:prstGeom prst="rect">
            <a:avLst/>
          </a:prstGeom>
          <a:noFill/>
          <a:ln>
            <a:noFill/>
          </a:ln>
        </p:spPr>
      </p:pic>
      <p:pic>
        <p:nvPicPr>
          <p:cNvPr id="121" name="图片 120"/>
          <p:cNvPicPr/>
          <p:nvPr/>
        </p:nvPicPr>
        <p:blipFill>
          <a:blip r:embed="rId2"/>
          <a:stretch>
            <a:fillRect/>
          </a:stretch>
        </p:blipFill>
        <p:spPr>
          <a:xfrm>
            <a:off x="3491230" y="2562225"/>
            <a:ext cx="1979295" cy="1361440"/>
          </a:xfrm>
          <a:prstGeom prst="rect">
            <a:avLst/>
          </a:prstGeom>
          <a:noFill/>
          <a:ln w="9525">
            <a:noFill/>
          </a:ln>
        </p:spPr>
      </p:pic>
      <p:sp>
        <p:nvSpPr>
          <p:cNvPr id="122" name="文本框 121"/>
          <p:cNvSpPr txBox="1"/>
          <p:nvPr/>
        </p:nvSpPr>
        <p:spPr>
          <a:xfrm>
            <a:off x="3367088" y="457200"/>
            <a:ext cx="5080000" cy="252730"/>
          </a:xfrm>
          <a:prstGeom prst="rect">
            <a:avLst/>
          </a:prstGeom>
          <a:noFill/>
          <a:ln w="9525">
            <a:noFill/>
          </a:ln>
        </p:spPr>
        <p:txBody>
          <a:bodyPr>
            <a:spAutoFit/>
          </a:bodyPr>
          <a:lstStyle/>
          <a:p>
            <a:pPr indent="0" algn="ctr"/>
            <a:r>
              <a:rPr lang="en-US" sz="1050" b="0">
                <a:solidFill>
                  <a:srgbClr val="656565"/>
                </a:solidFill>
                <a:latin typeface="宋体" panose="02010600030101010101" pitchFamily="2" charset="-122"/>
              </a:rPr>
              <a:t> </a:t>
            </a:r>
            <a:endParaRPr lang="zh-CN" altLang="en-US"/>
          </a:p>
        </p:txBody>
      </p:sp>
      <p:pic>
        <p:nvPicPr>
          <p:cNvPr id="7" name="图片 6"/>
          <p:cNvPicPr/>
          <p:nvPr/>
        </p:nvPicPr>
        <p:blipFill>
          <a:blip r:embed="rId3"/>
          <a:stretch>
            <a:fillRect/>
          </a:stretch>
        </p:blipFill>
        <p:spPr>
          <a:xfrm>
            <a:off x="1391285" y="2562225"/>
            <a:ext cx="1961515" cy="1361440"/>
          </a:xfrm>
          <a:prstGeom prst="rect">
            <a:avLst/>
          </a:prstGeom>
          <a:noFill/>
          <a:ln w="9525">
            <a:noFill/>
          </a:ln>
        </p:spPr>
      </p:pic>
      <p:sp>
        <p:nvSpPr>
          <p:cNvPr id="125" name="文本框 124"/>
          <p:cNvSpPr txBox="1"/>
          <p:nvPr/>
        </p:nvSpPr>
        <p:spPr>
          <a:xfrm>
            <a:off x="6200140" y="4062730"/>
            <a:ext cx="93218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新中式风格</a:t>
            </a:r>
            <a:endParaRPr lang="zh-CN" altLang="en-US"/>
          </a:p>
        </p:txBody>
      </p:sp>
      <p:sp>
        <p:nvSpPr>
          <p:cNvPr id="10" name="文本框 9"/>
          <p:cNvSpPr txBox="1"/>
          <p:nvPr/>
        </p:nvSpPr>
        <p:spPr>
          <a:xfrm>
            <a:off x="2809240" y="4062730"/>
            <a:ext cx="145859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新中式风格室内陈设</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2323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0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现代中式家具与室内陈设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0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4）借鉴传统的符号</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0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古今中外的传统家具造型和装饰图案丰富多彩,千变万化。现代中式家具对中外古典家具的造型要素进行归纳总结,结合现代表现手法，形成特有的现代中式家具的符号特征,从而体现出艺术特色以及民族性与时代特征。</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0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①直接表达</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0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直接运用“福”“禄”“寿”“喜”等汉字作为现代中式家具的装饰图案，表达对吉祥、如意的美好向往。这种直接借助汉字传达信息的方式较直接。</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0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②谐音想象</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0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现代中式家具的植物类装饰图案中，桂树比较常用，“桂”音同“贵”，代表着“富贵”“贵人”等美好寓意。动物类装饰图案中常见鹿、蝙蝠、鱼的图案。“鹿”谐音“禄”，表达着“高官厚禄”的美好寓意；“蝙蝠”的“蝠”与“福”同音，代表着“福气”；鱼形图案的装饰，则是取“鱼”和“余”的谐音，代表着“连年有余”。</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0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③象征</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0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象征是现代中式家具传统装饰图案进行视觉传达运用较多的手法。如：对于龙、凤、麒麟图案的运用源于我国传统的神话传说，具有高贵、吉祥、平安等寓意；梅、兰、竹、菊以其傲然独立的品格被誉为“四君子”，其图案常常用来象征君子傲然不屈的风骨和不随波逐流的品格，因而颇受文人雅士的推崇；莲花出淤泥而不染，象征着高洁的品质；牡丹则是以花开富贵、雍容典雅的形象被作为装饰图案。</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122" name="文本框 121"/>
          <p:cNvSpPr txBox="1"/>
          <p:nvPr/>
        </p:nvSpPr>
        <p:spPr>
          <a:xfrm>
            <a:off x="3367088" y="457200"/>
            <a:ext cx="5080000" cy="252730"/>
          </a:xfrm>
          <a:prstGeom prst="rect">
            <a:avLst/>
          </a:prstGeom>
          <a:noFill/>
          <a:ln w="9525">
            <a:noFill/>
          </a:ln>
        </p:spPr>
        <p:txBody>
          <a:bodyPr>
            <a:spAutoFit/>
          </a:bodyPr>
          <a:lstStyle/>
          <a:p>
            <a:pPr indent="0" algn="ctr"/>
            <a:r>
              <a:rPr lang="en-US" sz="1050" b="0">
                <a:solidFill>
                  <a:srgbClr val="656565"/>
                </a:solidFill>
                <a:latin typeface="宋体" panose="02010600030101010101" pitchFamily="2" charset="-122"/>
              </a:rPr>
              <a:t> </a:t>
            </a:r>
            <a:endParaRPr lang="zh-CN" altLang="en-US"/>
          </a:p>
        </p:txBody>
      </p:sp>
      <p:pic>
        <p:nvPicPr>
          <p:cNvPr id="319" name="图片 39" descr="MSJY201920034_01800"/>
          <p:cNvPicPr/>
          <p:nvPr/>
        </p:nvPicPr>
        <p:blipFill>
          <a:blip r:embed="rId1" cstate="print">
            <a:extLst>
              <a:ext uri="{28A0092B-C50C-407E-A947-70E740481C1C}">
                <a14:useLocalDpi xmlns:a14="http://schemas.microsoft.com/office/drawing/2010/main" val="0"/>
              </a:ext>
            </a:extLst>
          </a:blip>
          <a:srcRect/>
          <a:stretch>
            <a:fillRect/>
          </a:stretch>
        </p:blipFill>
        <p:spPr>
          <a:xfrm>
            <a:off x="1550035" y="3470275"/>
            <a:ext cx="1340485" cy="1039495"/>
          </a:xfrm>
          <a:prstGeom prst="rect">
            <a:avLst/>
          </a:prstGeom>
          <a:noFill/>
          <a:ln>
            <a:noFill/>
          </a:ln>
        </p:spPr>
      </p:pic>
      <p:pic>
        <p:nvPicPr>
          <p:cNvPr id="321" name="图片 37" descr="MSJY201920034_02000"/>
          <p:cNvPicPr/>
          <p:nvPr/>
        </p:nvPicPr>
        <p:blipFill>
          <a:blip r:embed="rId2" cstate="print">
            <a:extLst>
              <a:ext uri="{28A0092B-C50C-407E-A947-70E740481C1C}">
                <a14:useLocalDpi xmlns:a14="http://schemas.microsoft.com/office/drawing/2010/main" val="0"/>
              </a:ext>
            </a:extLst>
          </a:blip>
          <a:srcRect/>
          <a:stretch>
            <a:fillRect/>
          </a:stretch>
        </p:blipFill>
        <p:spPr>
          <a:xfrm>
            <a:off x="3444875" y="3470275"/>
            <a:ext cx="1040130" cy="1047750"/>
          </a:xfrm>
          <a:prstGeom prst="rect">
            <a:avLst/>
          </a:prstGeom>
          <a:noFill/>
          <a:ln>
            <a:noFill/>
          </a:ln>
        </p:spPr>
      </p:pic>
      <p:pic>
        <p:nvPicPr>
          <p:cNvPr id="322" name="图片 24" descr="tuhsJDEwLmFsaWNkbi5jb20vYmFvL3VwbG9hZGVkL2kxL1RCMVdRcVpQRiQ2Y0lYViQ1JDM"/>
          <p:cNvPicPr/>
          <p:nvPr/>
        </p:nvPicPr>
        <p:blipFill>
          <a:blip r:embed="rId3" cstate="print">
            <a:extLst>
              <a:ext uri="{28A0092B-C50C-407E-A947-70E740481C1C}">
                <a14:useLocalDpi xmlns:a14="http://schemas.microsoft.com/office/drawing/2010/main" val="0"/>
              </a:ext>
            </a:extLst>
          </a:blip>
          <a:srcRect/>
          <a:stretch>
            <a:fillRect/>
          </a:stretch>
        </p:blipFill>
        <p:spPr>
          <a:xfrm>
            <a:off x="5114925" y="3470275"/>
            <a:ext cx="1068705" cy="1047750"/>
          </a:xfrm>
          <a:prstGeom prst="rect">
            <a:avLst/>
          </a:prstGeom>
          <a:noFill/>
          <a:ln>
            <a:noFill/>
          </a:ln>
        </p:spPr>
      </p:pic>
      <p:pic>
        <p:nvPicPr>
          <p:cNvPr id="323" name="图片 23" descr="tujjJDEwLmFsaWNkbi5jb20vaTIvNDg5NDM2ODQvTzFDTjAxMWQ1Slo3bFpON1RCODZpXyEhNDg5NDM2ODQkOQ"/>
          <p:cNvPicPr/>
          <p:nvPr/>
        </p:nvPicPr>
        <p:blipFill>
          <a:blip r:embed="rId4" cstate="print">
            <a:extLst>
              <a:ext uri="{28A0092B-C50C-407E-A947-70E740481C1C}">
                <a14:useLocalDpi xmlns:a14="http://schemas.microsoft.com/office/drawing/2010/main" val="0"/>
              </a:ext>
            </a:extLst>
          </a:blip>
          <a:srcRect/>
          <a:stretch>
            <a:fillRect/>
          </a:stretch>
        </p:blipFill>
        <p:spPr>
          <a:xfrm>
            <a:off x="6373495" y="3448685"/>
            <a:ext cx="1164590" cy="1047750"/>
          </a:xfrm>
          <a:prstGeom prst="rect">
            <a:avLst/>
          </a:prstGeom>
          <a:noFill/>
          <a:ln>
            <a:noFill/>
          </a:ln>
        </p:spPr>
      </p:pic>
      <p:sp>
        <p:nvSpPr>
          <p:cNvPr id="2" name="文本框 1"/>
          <p:cNvSpPr txBox="1"/>
          <p:nvPr/>
        </p:nvSpPr>
        <p:spPr>
          <a:xfrm>
            <a:off x="1722120" y="4518025"/>
            <a:ext cx="123444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中式装饰符号</a:t>
            </a:r>
            <a:endParaRPr lang="zh-CN" altLang="en-US"/>
          </a:p>
        </p:txBody>
      </p:sp>
      <p:sp>
        <p:nvSpPr>
          <p:cNvPr id="6" name="文本框 5"/>
          <p:cNvSpPr txBox="1"/>
          <p:nvPr/>
        </p:nvSpPr>
        <p:spPr>
          <a:xfrm>
            <a:off x="3512185" y="4518025"/>
            <a:ext cx="141224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中式装饰符号</a:t>
            </a:r>
            <a:endParaRPr lang="zh-CN" altLang="en-US"/>
          </a:p>
        </p:txBody>
      </p:sp>
      <p:sp>
        <p:nvSpPr>
          <p:cNvPr id="11" name="文本框 10"/>
          <p:cNvSpPr txBox="1"/>
          <p:nvPr/>
        </p:nvSpPr>
        <p:spPr>
          <a:xfrm>
            <a:off x="5831840" y="4615180"/>
            <a:ext cx="114109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新中式家具</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现代中式家具与室内陈设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（2）结构现代化</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榫卯是一种充满智慧的中国传统民族制作工艺，这种结构方式常常应用于古代的中国建筑、家具及其它器械。凸出来的部分为“榫”，凹进去的部分即为“卯”，榫卯相契合，木料之间便可完美衔接。榫卯结构的原理是由不同方向进行嵌接，张紧与松脱的作用力便互相抵消。多个榫卯组合就会出现极其复杂微妙的平衡，即使历经数千年的时间，仍旧不脱落。</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122" name="文本框 121"/>
          <p:cNvSpPr txBox="1"/>
          <p:nvPr/>
        </p:nvSpPr>
        <p:spPr>
          <a:xfrm>
            <a:off x="3367088" y="457200"/>
            <a:ext cx="5080000" cy="252730"/>
          </a:xfrm>
          <a:prstGeom prst="rect">
            <a:avLst/>
          </a:prstGeom>
          <a:noFill/>
          <a:ln w="9525">
            <a:noFill/>
          </a:ln>
        </p:spPr>
        <p:txBody>
          <a:bodyPr>
            <a:spAutoFit/>
          </a:bodyPr>
          <a:lstStyle/>
          <a:p>
            <a:pPr indent="0" algn="ctr"/>
            <a:r>
              <a:rPr lang="en-US" sz="1050" b="0">
                <a:solidFill>
                  <a:srgbClr val="656565"/>
                </a:solidFill>
                <a:latin typeface="宋体" panose="02010600030101010101" pitchFamily="2" charset="-122"/>
              </a:rPr>
              <a:t> </a:t>
            </a:r>
            <a:endParaRPr lang="zh-CN" altLang="en-US"/>
          </a:p>
        </p:txBody>
      </p:sp>
      <p:pic>
        <p:nvPicPr>
          <p:cNvPr id="2" name="图片 1"/>
          <p:cNvPicPr/>
          <p:nvPr/>
        </p:nvPicPr>
        <p:blipFill>
          <a:blip r:embed="rId1"/>
          <a:stretch>
            <a:fillRect/>
          </a:stretch>
        </p:blipFill>
        <p:spPr>
          <a:xfrm>
            <a:off x="2235835" y="2445385"/>
            <a:ext cx="1485900" cy="1971675"/>
          </a:xfrm>
          <a:prstGeom prst="rect">
            <a:avLst/>
          </a:prstGeom>
          <a:noFill/>
          <a:ln w="9525">
            <a:noFill/>
          </a:ln>
        </p:spPr>
      </p:pic>
      <p:sp>
        <p:nvSpPr>
          <p:cNvPr id="126" name="文本框 125"/>
          <p:cNvSpPr txBox="1"/>
          <p:nvPr/>
        </p:nvSpPr>
        <p:spPr>
          <a:xfrm>
            <a:off x="3829050" y="2445385"/>
            <a:ext cx="5080000" cy="252730"/>
          </a:xfrm>
          <a:prstGeom prst="rect">
            <a:avLst/>
          </a:prstGeom>
          <a:noFill/>
          <a:ln w="9525">
            <a:noFill/>
          </a:ln>
        </p:spPr>
        <p:txBody>
          <a:bodyPr>
            <a:spAutoFit/>
          </a:bodyPr>
          <a:lstStyle/>
          <a:p>
            <a:pPr indent="266700" algn="ctr"/>
            <a:r>
              <a:rPr lang="en-US" sz="1050" b="0">
                <a:solidFill>
                  <a:srgbClr val="FF0000"/>
                </a:solidFill>
                <a:latin typeface="宋体" panose="02010600030101010101" pitchFamily="2" charset="-122"/>
              </a:rPr>
              <a:t>     </a:t>
            </a:r>
            <a:endParaRPr lang="zh-CN" altLang="en-US"/>
          </a:p>
        </p:txBody>
      </p:sp>
      <p:pic>
        <p:nvPicPr>
          <p:cNvPr id="6" name="图片 5"/>
          <p:cNvPicPr/>
          <p:nvPr/>
        </p:nvPicPr>
        <p:blipFill>
          <a:blip r:embed="rId2"/>
          <a:stretch>
            <a:fillRect/>
          </a:stretch>
        </p:blipFill>
        <p:spPr>
          <a:xfrm>
            <a:off x="3987165" y="2445385"/>
            <a:ext cx="2733675" cy="1971675"/>
          </a:xfrm>
          <a:prstGeom prst="rect">
            <a:avLst/>
          </a:prstGeom>
          <a:noFill/>
          <a:ln w="9525">
            <a:noFill/>
          </a:ln>
        </p:spPr>
      </p:pic>
      <p:sp>
        <p:nvSpPr>
          <p:cNvPr id="127" name="文本框 126"/>
          <p:cNvSpPr txBox="1"/>
          <p:nvPr/>
        </p:nvSpPr>
        <p:spPr>
          <a:xfrm>
            <a:off x="3627755" y="4494530"/>
            <a:ext cx="129159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榫卯工艺现代家具</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823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现代中式家具与室内陈设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（3）传统装饰要素的简洁化</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中式装饰纹样是体现传统民族特色有效的方法,也是最为常用的方法,在建筑设计、服装设计等其他领域也常应用。将中国经过了几千年的历史积淀的古典的装饰图案应用到现代家具上，是表达民族性与时代性的重要方法。</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（4）运用现代材料</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材质是家具风格的组成部分,例如英国的橡木时期、胡桃木时期和桃花心木时期分别是英国文艺复兴、安妮女王时期和齐宾代尔时期家具风格的代称。而中国的明、清时期的家具之所以在海内外声誉卓著,是与其采用坚硬致密、色泽幽雅、肌理华美的红木材料是分不开的。</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122" name="文本框 121"/>
          <p:cNvSpPr txBox="1"/>
          <p:nvPr/>
        </p:nvSpPr>
        <p:spPr>
          <a:xfrm>
            <a:off x="3367088" y="457200"/>
            <a:ext cx="5080000" cy="252730"/>
          </a:xfrm>
          <a:prstGeom prst="rect">
            <a:avLst/>
          </a:prstGeom>
          <a:noFill/>
          <a:ln w="9525">
            <a:noFill/>
          </a:ln>
        </p:spPr>
        <p:txBody>
          <a:bodyPr>
            <a:spAutoFit/>
          </a:bodyPr>
          <a:lstStyle/>
          <a:p>
            <a:pPr indent="0" algn="ctr"/>
            <a:r>
              <a:rPr lang="en-US" sz="1050" b="0">
                <a:solidFill>
                  <a:srgbClr val="656565"/>
                </a:solidFill>
                <a:latin typeface="宋体" panose="02010600030101010101" pitchFamily="2" charset="-122"/>
              </a:rPr>
              <a:t> </a:t>
            </a:r>
            <a:endParaRPr lang="zh-CN" altLang="en-US"/>
          </a:p>
        </p:txBody>
      </p:sp>
      <p:sp>
        <p:nvSpPr>
          <p:cNvPr id="126" name="文本框 125"/>
          <p:cNvSpPr txBox="1"/>
          <p:nvPr/>
        </p:nvSpPr>
        <p:spPr>
          <a:xfrm>
            <a:off x="3829050" y="2445385"/>
            <a:ext cx="5080000" cy="252730"/>
          </a:xfrm>
          <a:prstGeom prst="rect">
            <a:avLst/>
          </a:prstGeom>
          <a:noFill/>
          <a:ln w="9525">
            <a:noFill/>
          </a:ln>
        </p:spPr>
        <p:txBody>
          <a:bodyPr>
            <a:spAutoFit/>
          </a:bodyPr>
          <a:lstStyle/>
          <a:p>
            <a:pPr indent="266700" algn="ctr"/>
            <a:r>
              <a:rPr lang="en-US" sz="1050" b="0">
                <a:solidFill>
                  <a:srgbClr val="FF0000"/>
                </a:solidFill>
                <a:latin typeface="宋体" panose="02010600030101010101" pitchFamily="2" charset="-122"/>
              </a:rPr>
              <a:t>     </a:t>
            </a:r>
            <a:endParaRPr lang="zh-CN" altLang="en-US"/>
          </a:p>
        </p:txBody>
      </p:sp>
      <p:sp>
        <p:nvSpPr>
          <p:cNvPr id="7" name="文本框 6"/>
          <p:cNvSpPr txBox="1"/>
          <p:nvPr/>
        </p:nvSpPr>
        <p:spPr>
          <a:xfrm>
            <a:off x="2032000" y="633095"/>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10" name="图片 9"/>
          <p:cNvPicPr/>
          <p:nvPr/>
        </p:nvPicPr>
        <p:blipFill>
          <a:blip r:embed="rId1"/>
          <a:stretch>
            <a:fillRect/>
          </a:stretch>
        </p:blipFill>
        <p:spPr>
          <a:xfrm>
            <a:off x="1717040" y="2872740"/>
            <a:ext cx="2524125" cy="1685925"/>
          </a:xfrm>
          <a:prstGeom prst="rect">
            <a:avLst/>
          </a:prstGeom>
          <a:noFill/>
          <a:ln w="9525">
            <a:noFill/>
          </a:ln>
        </p:spPr>
      </p:pic>
      <p:sp>
        <p:nvSpPr>
          <p:cNvPr id="128" name="文本框 127"/>
          <p:cNvSpPr txBox="1"/>
          <p:nvPr/>
        </p:nvSpPr>
        <p:spPr>
          <a:xfrm>
            <a:off x="2032000" y="2571750"/>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11" name="图片 10"/>
          <p:cNvPicPr/>
          <p:nvPr/>
        </p:nvPicPr>
        <p:blipFill>
          <a:blip r:embed="rId2"/>
          <a:stretch>
            <a:fillRect/>
          </a:stretch>
        </p:blipFill>
        <p:spPr>
          <a:xfrm>
            <a:off x="4640580" y="2872740"/>
            <a:ext cx="2533650" cy="1685925"/>
          </a:xfrm>
          <a:prstGeom prst="rect">
            <a:avLst/>
          </a:prstGeom>
          <a:noFill/>
          <a:ln w="9525">
            <a:noFill/>
          </a:ln>
        </p:spPr>
      </p:pic>
      <p:sp>
        <p:nvSpPr>
          <p:cNvPr id="129" name="文本框 128"/>
          <p:cNvSpPr txBox="1"/>
          <p:nvPr/>
        </p:nvSpPr>
        <p:spPr>
          <a:xfrm>
            <a:off x="3980180" y="4686300"/>
            <a:ext cx="1183640" cy="252730"/>
          </a:xfrm>
          <a:prstGeom prst="rect">
            <a:avLst/>
          </a:prstGeom>
          <a:noFill/>
          <a:ln w="9525">
            <a:noFill/>
          </a:ln>
        </p:spPr>
        <p:txBody>
          <a:bodyPr wrap="square">
            <a:spAutoFit/>
          </a:bodyPr>
          <a:lstStyle/>
          <a:p>
            <a:pPr indent="0"/>
            <a:r>
              <a:rPr lang="zh-CN" sz="1050" b="0">
                <a:ea typeface="宋体" panose="02010600030101010101" pitchFamily="2" charset="-122"/>
              </a:rPr>
              <a:t>北京香山饭店</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40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现代中式家具与室内陈设</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（5）明代家具在现代家具产品中的应用</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明代家具的造型风格在现代家居中的应用明式家具作为一种典型的家具类型在对前代人的传承发展中，于明末清初达到了中国传统家具设计制作的巅峰，其建立在中国传统木建筑基础上的框架形式，榫卯结构，安全牢固，还充满既相互制约又共建稳定的东方智慧，其美妙令人叫绝。明式家具的设计中，已然巧妙地将结构，功能与美观进行了无缝结合，在完成家具的使用功能和力学结构的同时也实现了器型的审美表达。</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中国家具与室内陈设的发展及风格特征</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122" name="文本框 121"/>
          <p:cNvSpPr txBox="1"/>
          <p:nvPr/>
        </p:nvSpPr>
        <p:spPr>
          <a:xfrm>
            <a:off x="3367088" y="457200"/>
            <a:ext cx="5080000" cy="252730"/>
          </a:xfrm>
          <a:prstGeom prst="rect">
            <a:avLst/>
          </a:prstGeom>
          <a:noFill/>
          <a:ln w="9525">
            <a:noFill/>
          </a:ln>
        </p:spPr>
        <p:txBody>
          <a:bodyPr>
            <a:spAutoFit/>
          </a:bodyPr>
          <a:lstStyle/>
          <a:p>
            <a:pPr indent="0" algn="ctr"/>
            <a:r>
              <a:rPr lang="en-US" sz="1050" b="0">
                <a:solidFill>
                  <a:srgbClr val="656565"/>
                </a:solidFill>
                <a:latin typeface="宋体" panose="02010600030101010101" pitchFamily="2" charset="-122"/>
              </a:rPr>
              <a:t> </a:t>
            </a:r>
            <a:endParaRPr lang="zh-CN" altLang="en-US"/>
          </a:p>
        </p:txBody>
      </p:sp>
      <p:sp>
        <p:nvSpPr>
          <p:cNvPr id="126" name="文本框 125"/>
          <p:cNvSpPr txBox="1"/>
          <p:nvPr/>
        </p:nvSpPr>
        <p:spPr>
          <a:xfrm>
            <a:off x="3829050" y="2445385"/>
            <a:ext cx="5080000" cy="252730"/>
          </a:xfrm>
          <a:prstGeom prst="rect">
            <a:avLst/>
          </a:prstGeom>
          <a:noFill/>
          <a:ln w="9525">
            <a:noFill/>
          </a:ln>
        </p:spPr>
        <p:txBody>
          <a:bodyPr>
            <a:spAutoFit/>
          </a:bodyPr>
          <a:lstStyle/>
          <a:p>
            <a:pPr indent="266700" algn="ctr"/>
            <a:r>
              <a:rPr lang="en-US" sz="1050" b="0">
                <a:solidFill>
                  <a:srgbClr val="FF0000"/>
                </a:solidFill>
                <a:latin typeface="宋体" panose="02010600030101010101" pitchFamily="2" charset="-122"/>
              </a:rPr>
              <a:t>     </a:t>
            </a:r>
            <a:endParaRPr lang="zh-CN" altLang="en-US"/>
          </a:p>
        </p:txBody>
      </p:sp>
      <p:sp>
        <p:nvSpPr>
          <p:cNvPr id="7" name="文本框 6"/>
          <p:cNvSpPr txBox="1"/>
          <p:nvPr/>
        </p:nvSpPr>
        <p:spPr>
          <a:xfrm>
            <a:off x="2032000" y="633095"/>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sp>
        <p:nvSpPr>
          <p:cNvPr id="128" name="文本框 127"/>
          <p:cNvSpPr txBox="1"/>
          <p:nvPr/>
        </p:nvSpPr>
        <p:spPr>
          <a:xfrm>
            <a:off x="2032000" y="2571750"/>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2" name="图片 1"/>
          <p:cNvPicPr/>
          <p:nvPr/>
        </p:nvPicPr>
        <p:blipFill>
          <a:blip r:embed="rId1"/>
          <a:stretch>
            <a:fillRect/>
          </a:stretch>
        </p:blipFill>
        <p:spPr>
          <a:xfrm>
            <a:off x="2433955" y="2659380"/>
            <a:ext cx="1753235" cy="1675130"/>
          </a:xfrm>
          <a:prstGeom prst="rect">
            <a:avLst/>
          </a:prstGeom>
          <a:noFill/>
          <a:ln w="9525">
            <a:noFill/>
          </a:ln>
        </p:spPr>
      </p:pic>
      <p:sp>
        <p:nvSpPr>
          <p:cNvPr id="130" name="文本框 129"/>
          <p:cNvSpPr txBox="1"/>
          <p:nvPr/>
        </p:nvSpPr>
        <p:spPr>
          <a:xfrm>
            <a:off x="3271838" y="2454910"/>
            <a:ext cx="5080000" cy="252730"/>
          </a:xfrm>
          <a:prstGeom prst="rect">
            <a:avLst/>
          </a:prstGeom>
          <a:noFill/>
          <a:ln w="9525">
            <a:noFill/>
          </a:ln>
        </p:spPr>
        <p:txBody>
          <a:bodyPr>
            <a:spAutoFit/>
          </a:bodyPr>
          <a:lstStyle/>
          <a:p>
            <a:pPr indent="0" algn="ctr"/>
            <a:r>
              <a:rPr lang="en-US" sz="1050" b="0">
                <a:solidFill>
                  <a:srgbClr val="656565"/>
                </a:solidFill>
                <a:latin typeface="宋体" panose="02010600030101010101" pitchFamily="2" charset="-122"/>
              </a:rPr>
              <a:t>     </a:t>
            </a:r>
            <a:endParaRPr lang="zh-CN" altLang="en-US"/>
          </a:p>
        </p:txBody>
      </p:sp>
      <p:pic>
        <p:nvPicPr>
          <p:cNvPr id="6" name="图片 5"/>
          <p:cNvPicPr/>
          <p:nvPr/>
        </p:nvPicPr>
        <p:blipFill>
          <a:blip r:embed="rId2"/>
          <a:stretch>
            <a:fillRect/>
          </a:stretch>
        </p:blipFill>
        <p:spPr>
          <a:xfrm>
            <a:off x="4714875" y="2656205"/>
            <a:ext cx="1207135" cy="1678305"/>
          </a:xfrm>
          <a:prstGeom prst="rect">
            <a:avLst/>
          </a:prstGeom>
          <a:noFill/>
          <a:ln w="9525">
            <a:noFill/>
          </a:ln>
        </p:spPr>
      </p:pic>
      <p:sp>
        <p:nvSpPr>
          <p:cNvPr id="131" name="文本框 130"/>
          <p:cNvSpPr txBox="1"/>
          <p:nvPr/>
        </p:nvSpPr>
        <p:spPr>
          <a:xfrm>
            <a:off x="1795780" y="4433570"/>
            <a:ext cx="5080000" cy="252730"/>
          </a:xfrm>
          <a:prstGeom prst="rect">
            <a:avLst/>
          </a:prstGeom>
          <a:noFill/>
          <a:ln w="9525">
            <a:noFill/>
          </a:ln>
        </p:spPr>
        <p:txBody>
          <a:bodyPr>
            <a:spAutoFit/>
          </a:bodyPr>
          <a:lstStyle/>
          <a:p>
            <a:pPr indent="0" algn="ctr"/>
            <a:r>
              <a:rPr lang="zh-CN" sz="1050" b="0">
                <a:solidFill>
                  <a:srgbClr val="000000"/>
                </a:solidFill>
                <a:ea typeface="宋体" panose="02010600030101010101" pitchFamily="2" charset="-122"/>
              </a:rPr>
              <a:t>明式现代家具</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人性化</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以人为本”是当今人类社会产品设计、建筑设计等的基本原则。它综合运用人体工程学原理、心理学、生理学理论和美学原理,将其功能性、适用性、艺术性和趣味性巧妙结合,强调人与物、人与自然的完美结合。家具与人们的日常活动密切相关。人们大约有一半的时间花费在家居类家具与办公类家具上,因此,家具设计考虑的要素不仅限于基本的功能性要求,其在由“功能”向“功能+”转变,即要满足人性化家具设计的要求,使它从关注市场目标向关注生活文化目标转变。</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家具与陈设设计未来的发展趋势</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122" name="文本框 121"/>
          <p:cNvSpPr txBox="1"/>
          <p:nvPr/>
        </p:nvSpPr>
        <p:spPr>
          <a:xfrm>
            <a:off x="3367088" y="457200"/>
            <a:ext cx="5080000" cy="252730"/>
          </a:xfrm>
          <a:prstGeom prst="rect">
            <a:avLst/>
          </a:prstGeom>
          <a:noFill/>
          <a:ln w="9525">
            <a:noFill/>
          </a:ln>
        </p:spPr>
        <p:txBody>
          <a:bodyPr>
            <a:spAutoFit/>
          </a:bodyPr>
          <a:lstStyle/>
          <a:p>
            <a:pPr indent="0" algn="ctr"/>
            <a:r>
              <a:rPr lang="en-US" sz="1050" b="0">
                <a:solidFill>
                  <a:srgbClr val="656565"/>
                </a:solidFill>
                <a:latin typeface="宋体" panose="02010600030101010101" pitchFamily="2" charset="-122"/>
              </a:rPr>
              <a:t> </a:t>
            </a:r>
            <a:endParaRPr lang="zh-CN" altLang="en-US"/>
          </a:p>
        </p:txBody>
      </p:sp>
      <p:sp>
        <p:nvSpPr>
          <p:cNvPr id="126" name="文本框 125"/>
          <p:cNvSpPr txBox="1"/>
          <p:nvPr/>
        </p:nvSpPr>
        <p:spPr>
          <a:xfrm>
            <a:off x="3829050" y="2445385"/>
            <a:ext cx="5080000" cy="252730"/>
          </a:xfrm>
          <a:prstGeom prst="rect">
            <a:avLst/>
          </a:prstGeom>
          <a:noFill/>
          <a:ln w="9525">
            <a:noFill/>
          </a:ln>
        </p:spPr>
        <p:txBody>
          <a:bodyPr>
            <a:spAutoFit/>
          </a:bodyPr>
          <a:lstStyle/>
          <a:p>
            <a:pPr indent="266700" algn="ctr"/>
            <a:r>
              <a:rPr lang="en-US" sz="1050" b="0">
                <a:solidFill>
                  <a:srgbClr val="FF0000"/>
                </a:solidFill>
                <a:latin typeface="宋体" panose="02010600030101010101" pitchFamily="2" charset="-122"/>
              </a:rPr>
              <a:t>     </a:t>
            </a:r>
            <a:endParaRPr lang="zh-CN" altLang="en-US"/>
          </a:p>
        </p:txBody>
      </p:sp>
      <p:sp>
        <p:nvSpPr>
          <p:cNvPr id="7" name="文本框 6"/>
          <p:cNvSpPr txBox="1"/>
          <p:nvPr/>
        </p:nvSpPr>
        <p:spPr>
          <a:xfrm>
            <a:off x="2032000" y="633095"/>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sp>
        <p:nvSpPr>
          <p:cNvPr id="130" name="文本框 129"/>
          <p:cNvSpPr txBox="1"/>
          <p:nvPr/>
        </p:nvSpPr>
        <p:spPr>
          <a:xfrm>
            <a:off x="3271838" y="2454910"/>
            <a:ext cx="5080000" cy="252730"/>
          </a:xfrm>
          <a:prstGeom prst="rect">
            <a:avLst/>
          </a:prstGeom>
          <a:noFill/>
          <a:ln w="9525">
            <a:noFill/>
          </a:ln>
        </p:spPr>
        <p:txBody>
          <a:bodyPr>
            <a:spAutoFit/>
          </a:bodyPr>
          <a:lstStyle/>
          <a:p>
            <a:pPr indent="0" algn="ctr"/>
            <a:r>
              <a:rPr lang="en-US" sz="1050" b="0">
                <a:solidFill>
                  <a:srgbClr val="656565"/>
                </a:solidFill>
                <a:latin typeface="宋体" panose="02010600030101010101" pitchFamily="2" charset="-122"/>
              </a:rPr>
              <a:t>     </a:t>
            </a:r>
            <a:endParaRPr lang="zh-CN" altLang="en-US"/>
          </a:p>
        </p:txBody>
      </p:sp>
      <p:pic>
        <p:nvPicPr>
          <p:cNvPr id="330" name="图片 5" descr="dc74be39b5834188b7be45a1351b1e30"/>
          <p:cNvPicPr/>
          <p:nvPr/>
        </p:nvPicPr>
        <p:blipFill>
          <a:blip r:embed="rId1" cstate="print">
            <a:extLst>
              <a:ext uri="{28A0092B-C50C-407E-A947-70E740481C1C}">
                <a14:useLocalDpi xmlns:a14="http://schemas.microsoft.com/office/drawing/2010/main" val="0"/>
              </a:ext>
            </a:extLst>
          </a:blip>
          <a:srcRect/>
          <a:stretch>
            <a:fillRect/>
          </a:stretch>
        </p:blipFill>
        <p:spPr>
          <a:xfrm>
            <a:off x="2871470" y="2522220"/>
            <a:ext cx="3215640" cy="1771650"/>
          </a:xfrm>
          <a:prstGeom prst="rect">
            <a:avLst/>
          </a:prstGeom>
          <a:noFill/>
          <a:ln>
            <a:noFill/>
          </a:ln>
        </p:spPr>
      </p:pic>
      <p:sp>
        <p:nvSpPr>
          <p:cNvPr id="10" name="文本框 9"/>
          <p:cNvSpPr txBox="1"/>
          <p:nvPr/>
        </p:nvSpPr>
        <p:spPr>
          <a:xfrm>
            <a:off x="4131310" y="4433570"/>
            <a:ext cx="91884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适老家具</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8273" y="1997122"/>
            <a:ext cx="1013460" cy="1309907"/>
          </a:xfrm>
          <a:prstGeom prst="rect">
            <a:avLst/>
          </a:prstGeom>
          <a:ln w="28575">
            <a:solidFill>
              <a:schemeClr val="accent3"/>
            </a:solidFill>
          </a:ln>
        </p:spPr>
        <p:txBody>
          <a:bodyPr vert="eaVert" wrap="square">
            <a:spAutoFit/>
          </a:bodyPr>
          <a:lstStyle/>
          <a:p>
            <a:pPr algn="ctr"/>
            <a:r>
              <a:rPr lang="en-US" altLang="zh-CN" sz="5400" b="1" spc="-225" dirty="0">
                <a:solidFill>
                  <a:schemeClr val="accent3"/>
                </a:solidFill>
                <a:latin typeface="Agency FB" panose="020B0503020202020204" pitchFamily="34" charset="0"/>
                <a:ea typeface="造字工房俊雅（非商用）常规体" pitchFamily="50" charset="-122"/>
              </a:rPr>
              <a:t>1.1</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174875"/>
            <a:ext cx="6230620" cy="953135"/>
          </a:xfrm>
          <a:prstGeom prst="rect">
            <a:avLst/>
          </a:prstGeom>
          <a:noFill/>
        </p:spPr>
        <p:txBody>
          <a:bodyPr wrap="square" rtlCol="0">
            <a:spAutoFit/>
          </a:bodyPr>
          <a:lstStyle/>
          <a:p>
            <a:pPr defTabSz="800100"/>
            <a:r>
              <a:rPr lang="zh-CN" altLang="en-US" sz="2800" b="1" dirty="0">
                <a:solidFill>
                  <a:schemeClr val="bg1">
                    <a:lumMod val="75000"/>
                  </a:schemeClr>
                </a:solidFill>
                <a:latin typeface="+mn-ea"/>
                <a:cs typeface="+mn-ea"/>
                <a:sym typeface="Arial" panose="020B0604020202020204" pitchFamily="34" charset="0"/>
              </a:rPr>
              <a:t>家具设计概述</a:t>
            </a:r>
            <a:endParaRPr lang="zh-CN" altLang="en-US" sz="2800" b="1" dirty="0">
              <a:solidFill>
                <a:schemeClr val="bg1">
                  <a:lumMod val="75000"/>
                </a:schemeClr>
              </a:solidFill>
              <a:latin typeface="+mn-ea"/>
              <a:cs typeface="+mn-ea"/>
              <a:sym typeface="Arial" panose="020B0604020202020204" pitchFamily="34" charset="0"/>
            </a:endParaRPr>
          </a:p>
          <a:p>
            <a:pPr defTabSz="800100"/>
            <a:endParaRPr lang="zh-CN" altLang="en-US" sz="2800" b="1" dirty="0">
              <a:solidFill>
                <a:schemeClr val="bg1">
                  <a:lumMod val="75000"/>
                </a:schemeClr>
              </a:solidFill>
              <a:latin typeface="+mn-ea"/>
              <a:cs typeface="+mn-ea"/>
              <a:sym typeface="Arial" panose="020B0604020202020204" pitchFamily="34" charset="0"/>
            </a:endParaRPr>
          </a:p>
        </p:txBody>
      </p:sp>
      <p:sp>
        <p:nvSpPr>
          <p:cNvPr id="16" name="矩形 15"/>
          <p:cNvSpPr/>
          <p:nvPr/>
        </p:nvSpPr>
        <p:spPr>
          <a:xfrm>
            <a:off x="3000969" y="2857836"/>
            <a:ext cx="1619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家具的概念</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19" name="矩形 18"/>
          <p:cNvSpPr/>
          <p:nvPr/>
        </p:nvSpPr>
        <p:spPr>
          <a:xfrm>
            <a:off x="3001147" y="3244118"/>
            <a:ext cx="1619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家具的分类</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004322" y="3637183"/>
            <a:ext cx="2127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家具设计的内涵</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3" name="矩形 2"/>
          <p:cNvSpPr/>
          <p:nvPr/>
        </p:nvSpPr>
        <p:spPr>
          <a:xfrm>
            <a:off x="3004957" y="4085493"/>
            <a:ext cx="2127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accent2"/>
                </a:solidFill>
                <a:latin typeface="李旭科书法"/>
                <a:ea typeface="微软雅黑" panose="020B0503020204020204" pitchFamily="34" charset="-122"/>
              </a:rPr>
              <a:t>家具设计的原则</a:t>
            </a:r>
            <a:endParaRPr lang="zh-CN" altLang="en-US" sz="2000" kern="0" dirty="0">
              <a:solidFill>
                <a:schemeClr val="accent2"/>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000"/>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000"/>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63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1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模块化</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1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基于家具在空间中与人类日常生活需求变化的发展，衍变出模块组合家具。现代主义追求功能实用，首先，模块组合家具具有单体家具所没有的灵活性，组合时可以根据使用者需求的不同，组合出不同功能的家具。并且，在随着模块组合形态上的变化，空间功能划分形态亦将发生改变。</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1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（1）缩短产品的设计周期和降低成本</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1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随着人们生活节奏的加快, 产品的使用周期也随之变短。在传统的设计模式中, 每种产品需要建立完整的零部件设计图库, 设计生产周期较长。</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1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（2）满足消费者的个性化需求</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1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当今时代, 人们对个性化产品的需求日益强烈, 但个性化产品的功能、造型、结构等差异较大, 传统标准化生产方式会导致生产成本上升。</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家具与陈设设计未来的发展趋势</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122" name="文本框 121"/>
          <p:cNvSpPr txBox="1"/>
          <p:nvPr/>
        </p:nvSpPr>
        <p:spPr>
          <a:xfrm>
            <a:off x="3367088" y="457200"/>
            <a:ext cx="5080000" cy="252730"/>
          </a:xfrm>
          <a:prstGeom prst="rect">
            <a:avLst/>
          </a:prstGeom>
          <a:noFill/>
          <a:ln w="9525">
            <a:noFill/>
          </a:ln>
        </p:spPr>
        <p:txBody>
          <a:bodyPr>
            <a:spAutoFit/>
          </a:bodyPr>
          <a:lstStyle/>
          <a:p>
            <a:pPr indent="0" algn="ctr"/>
            <a:r>
              <a:rPr lang="en-US" sz="1050" b="0">
                <a:solidFill>
                  <a:srgbClr val="656565"/>
                </a:solidFill>
                <a:latin typeface="宋体" panose="02010600030101010101" pitchFamily="2" charset="-122"/>
              </a:rPr>
              <a:t> </a:t>
            </a:r>
            <a:endParaRPr lang="zh-CN" altLang="en-US"/>
          </a:p>
        </p:txBody>
      </p:sp>
      <p:sp>
        <p:nvSpPr>
          <p:cNvPr id="126" name="文本框 125"/>
          <p:cNvSpPr txBox="1"/>
          <p:nvPr/>
        </p:nvSpPr>
        <p:spPr>
          <a:xfrm>
            <a:off x="3829050" y="2445385"/>
            <a:ext cx="5080000" cy="252730"/>
          </a:xfrm>
          <a:prstGeom prst="rect">
            <a:avLst/>
          </a:prstGeom>
          <a:noFill/>
          <a:ln w="9525">
            <a:noFill/>
          </a:ln>
        </p:spPr>
        <p:txBody>
          <a:bodyPr>
            <a:spAutoFit/>
          </a:bodyPr>
          <a:lstStyle/>
          <a:p>
            <a:pPr indent="266700" algn="ctr"/>
            <a:r>
              <a:rPr lang="en-US" sz="1050" b="0">
                <a:solidFill>
                  <a:srgbClr val="FF0000"/>
                </a:solidFill>
                <a:latin typeface="宋体" panose="02010600030101010101" pitchFamily="2" charset="-122"/>
              </a:rPr>
              <a:t>     </a:t>
            </a:r>
            <a:endParaRPr lang="zh-CN" altLang="en-US"/>
          </a:p>
        </p:txBody>
      </p:sp>
      <p:sp>
        <p:nvSpPr>
          <p:cNvPr id="7" name="文本框 6"/>
          <p:cNvSpPr txBox="1"/>
          <p:nvPr/>
        </p:nvSpPr>
        <p:spPr>
          <a:xfrm>
            <a:off x="2032000" y="633095"/>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sp>
        <p:nvSpPr>
          <p:cNvPr id="130" name="文本框 129"/>
          <p:cNvSpPr txBox="1"/>
          <p:nvPr/>
        </p:nvSpPr>
        <p:spPr>
          <a:xfrm>
            <a:off x="3271838" y="2454910"/>
            <a:ext cx="5080000" cy="252730"/>
          </a:xfrm>
          <a:prstGeom prst="rect">
            <a:avLst/>
          </a:prstGeom>
          <a:noFill/>
          <a:ln w="9525">
            <a:noFill/>
          </a:ln>
        </p:spPr>
        <p:txBody>
          <a:bodyPr>
            <a:spAutoFit/>
          </a:bodyPr>
          <a:lstStyle/>
          <a:p>
            <a:pPr indent="0" algn="ctr"/>
            <a:r>
              <a:rPr lang="en-US" sz="1050" b="0">
                <a:solidFill>
                  <a:srgbClr val="656565"/>
                </a:solidFill>
                <a:latin typeface="宋体" panose="02010600030101010101" pitchFamily="2" charset="-122"/>
              </a:rPr>
              <a:t>     </a:t>
            </a:r>
            <a:endParaRPr lang="zh-CN" altLang="en-US"/>
          </a:p>
        </p:txBody>
      </p:sp>
      <p:pic>
        <p:nvPicPr>
          <p:cNvPr id="131" name="图片 130"/>
          <p:cNvPicPr/>
          <p:nvPr/>
        </p:nvPicPr>
        <p:blipFill>
          <a:blip r:embed="rId1"/>
          <a:stretch>
            <a:fillRect/>
          </a:stretch>
        </p:blipFill>
        <p:spPr>
          <a:xfrm>
            <a:off x="1355725" y="2785110"/>
            <a:ext cx="2241550" cy="1351915"/>
          </a:xfrm>
          <a:prstGeom prst="rect">
            <a:avLst/>
          </a:prstGeom>
          <a:noFill/>
          <a:ln w="9525">
            <a:noFill/>
          </a:ln>
        </p:spPr>
      </p:pic>
      <p:pic>
        <p:nvPicPr>
          <p:cNvPr id="132" name="图片 131"/>
          <p:cNvPicPr/>
          <p:nvPr/>
        </p:nvPicPr>
        <p:blipFill>
          <a:blip r:embed="rId2"/>
          <a:stretch>
            <a:fillRect/>
          </a:stretch>
        </p:blipFill>
        <p:spPr>
          <a:xfrm>
            <a:off x="3675380" y="2785110"/>
            <a:ext cx="1965325" cy="1353185"/>
          </a:xfrm>
          <a:prstGeom prst="rect">
            <a:avLst/>
          </a:prstGeom>
          <a:noFill/>
          <a:ln w="9525">
            <a:noFill/>
          </a:ln>
        </p:spPr>
      </p:pic>
      <p:pic>
        <p:nvPicPr>
          <p:cNvPr id="334" name="图片 3" descr="016536588562aca801219c77f434cc.jpg@2o (1)"/>
          <p:cNvPicPr/>
          <p:nvPr/>
        </p:nvPicPr>
        <p:blipFill>
          <a:blip r:embed="rId3">
            <a:extLst>
              <a:ext uri="{28A0092B-C50C-407E-A947-70E740481C1C}">
                <a14:useLocalDpi xmlns:a14="http://schemas.microsoft.com/office/drawing/2010/main" val="0"/>
              </a:ext>
            </a:extLst>
          </a:blip>
          <a:srcRect/>
          <a:stretch>
            <a:fillRect/>
          </a:stretch>
        </p:blipFill>
        <p:spPr>
          <a:xfrm>
            <a:off x="5718810" y="2785110"/>
            <a:ext cx="1964690" cy="1342390"/>
          </a:xfrm>
          <a:prstGeom prst="rect">
            <a:avLst/>
          </a:prstGeom>
          <a:noFill/>
          <a:ln>
            <a:noFill/>
          </a:ln>
        </p:spPr>
      </p:pic>
      <p:sp>
        <p:nvSpPr>
          <p:cNvPr id="133" name="文本框 132"/>
          <p:cNvSpPr txBox="1"/>
          <p:nvPr/>
        </p:nvSpPr>
        <p:spPr>
          <a:xfrm>
            <a:off x="4220845" y="4276725"/>
            <a:ext cx="874395" cy="252730"/>
          </a:xfrm>
          <a:prstGeom prst="rect">
            <a:avLst/>
          </a:prstGeom>
          <a:noFill/>
          <a:ln w="9525">
            <a:noFill/>
          </a:ln>
        </p:spPr>
        <p:txBody>
          <a:bodyPr wrap="square">
            <a:spAutoFit/>
          </a:bodyPr>
          <a:lstStyle/>
          <a:p>
            <a:pPr indent="0"/>
            <a:r>
              <a:rPr lang="zh-CN" sz="1050" b="0">
                <a:ea typeface="宋体" panose="02010600030101010101" pitchFamily="2" charset="-122"/>
              </a:rPr>
              <a:t>模块家具</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3277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生态化</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家具与陈设生态设计是一种新的设计理念，和其他工业产品的生态设计一样，泛指“产品在原料获取、生产、营销、使用和处置等整个生命周期中密切考虑到生态、人类健康和安全，设计出既对环境友好，又能满足人的需求的新产品。生态家具主要具有两大特点：</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（1）注重生态环境的亲和性</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家具的生态设计主要特征是设计人员在设计过程中必须充分考虑和分析家具的环境需求。生态家具设计的思路是人—家具—环境，即用生态文化去解决产品设计、制造、使用和使用后处置中的功能与环境问题，设计出对人类友善和对环境友好的产品。对人类友善方面，设计的产品应有利于人的身心健康发展、人际关系和社会关系的改善。而对环境友好主要表现为生态材科的选择，生产中严格控制“三废”，釆用绿色制造工艺过程，用户在使用时不产生环境污染或只有微小污染，使用后严格回收和利用废弃物等。</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（2）注重寿命周期的延长性</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传统家具产品的寿命周期是从“产品的生产到投入使用”的各个阶段，而家具生态设计是将寿命周期延伸到了“产品使用结束后的回收重用及处理处置”，也即“从摇篮到再现”的过程。这就要求设计人员在设计阶段，把握好与生态家具标准相关的设计目标，并保证在产品构思、设计、制造、使用、回收再利用或废弃处置等全过程中能够顺利实施，进而延长家具产品的寿命周期。</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家具与陈设设计未来的发展趋势</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122" name="文本框 121"/>
          <p:cNvSpPr txBox="1"/>
          <p:nvPr/>
        </p:nvSpPr>
        <p:spPr>
          <a:xfrm>
            <a:off x="3367088" y="457200"/>
            <a:ext cx="5080000" cy="252730"/>
          </a:xfrm>
          <a:prstGeom prst="rect">
            <a:avLst/>
          </a:prstGeom>
          <a:noFill/>
          <a:ln w="9525">
            <a:noFill/>
          </a:ln>
        </p:spPr>
        <p:txBody>
          <a:bodyPr>
            <a:spAutoFit/>
          </a:bodyPr>
          <a:lstStyle/>
          <a:p>
            <a:pPr indent="0" algn="ctr"/>
            <a:r>
              <a:rPr lang="en-US" sz="1050" b="0">
                <a:solidFill>
                  <a:srgbClr val="656565"/>
                </a:solidFill>
                <a:latin typeface="宋体" panose="02010600030101010101" pitchFamily="2" charset="-122"/>
              </a:rPr>
              <a:t> </a:t>
            </a:r>
            <a:endParaRPr lang="zh-CN" altLang="en-US"/>
          </a:p>
        </p:txBody>
      </p:sp>
      <p:sp>
        <p:nvSpPr>
          <p:cNvPr id="7" name="文本框 6"/>
          <p:cNvSpPr txBox="1"/>
          <p:nvPr/>
        </p:nvSpPr>
        <p:spPr>
          <a:xfrm>
            <a:off x="2032000" y="633095"/>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407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 智能化</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互联网高科技产品逐渐走进人们的生活，大大提高了人们的生活品质。建筑、环境和家具的设计也朝着智能化的方向发展，无论从视觉上还是从使用感受上都将进入一个全新的世界。例如：智能家居超越了传统住宅的概念，为消费者带来了更加便捷、安全、智能的服务体系。同时，作为物联网和人工高智能的交汇点，智能家居的发展将会更具必要性和重要性。试想一下，当室内空气的PM2.5指数达到室外的两倍时，系统自动反应并打开窗户；当房间处于无人状态10分钟以后，系统自动关闭照明、拉起窗帘，一系列组合操作缔造完美家居情景模式。</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家具与陈设设计未来的发展趋势</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122" name="文本框 121"/>
          <p:cNvSpPr txBox="1"/>
          <p:nvPr/>
        </p:nvSpPr>
        <p:spPr>
          <a:xfrm>
            <a:off x="3367088" y="457200"/>
            <a:ext cx="5080000" cy="252730"/>
          </a:xfrm>
          <a:prstGeom prst="rect">
            <a:avLst/>
          </a:prstGeom>
          <a:noFill/>
          <a:ln w="9525">
            <a:noFill/>
          </a:ln>
        </p:spPr>
        <p:txBody>
          <a:bodyPr>
            <a:spAutoFit/>
          </a:bodyPr>
          <a:lstStyle/>
          <a:p>
            <a:pPr indent="0" algn="ctr"/>
            <a:r>
              <a:rPr lang="en-US" sz="1050" b="0">
                <a:solidFill>
                  <a:srgbClr val="656565"/>
                </a:solidFill>
                <a:latin typeface="宋体" panose="02010600030101010101" pitchFamily="2" charset="-122"/>
              </a:rPr>
              <a:t> </a:t>
            </a:r>
            <a:endParaRPr lang="zh-CN" altLang="en-US"/>
          </a:p>
        </p:txBody>
      </p:sp>
      <p:sp>
        <p:nvSpPr>
          <p:cNvPr id="7" name="文本框 6"/>
          <p:cNvSpPr txBox="1"/>
          <p:nvPr/>
        </p:nvSpPr>
        <p:spPr>
          <a:xfrm>
            <a:off x="2032000" y="633095"/>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335" name="图片 4" descr="a417316c7f351d466d5a04"/>
          <p:cNvPicPr/>
          <p:nvPr/>
        </p:nvPicPr>
        <p:blipFill>
          <a:blip r:embed="rId1" cstate="print">
            <a:extLst>
              <a:ext uri="{28A0092B-C50C-407E-A947-70E740481C1C}">
                <a14:useLocalDpi xmlns:a14="http://schemas.microsoft.com/office/drawing/2010/main" val="0"/>
              </a:ext>
            </a:extLst>
          </a:blip>
          <a:srcRect/>
          <a:stretch>
            <a:fillRect/>
          </a:stretch>
        </p:blipFill>
        <p:spPr>
          <a:xfrm>
            <a:off x="2821305" y="2554605"/>
            <a:ext cx="3501390" cy="1898015"/>
          </a:xfrm>
          <a:prstGeom prst="rect">
            <a:avLst/>
          </a:prstGeom>
          <a:noFill/>
          <a:ln>
            <a:noFill/>
          </a:ln>
        </p:spPr>
      </p:pic>
      <p:sp>
        <p:nvSpPr>
          <p:cNvPr id="133" name="文本框 132"/>
          <p:cNvSpPr txBox="1"/>
          <p:nvPr/>
        </p:nvSpPr>
        <p:spPr>
          <a:xfrm>
            <a:off x="4066540" y="4549775"/>
            <a:ext cx="101155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智能家居生活</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161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 智能化</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（1）注重对居住者身心感受的分析</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诺曼曾说:“产品必须是吸引人, 它必须是快乐和有趣的, 不过它也必须是有效地, 可以理解和价格适当的”。情感化设计是基于产品的功能性和易用性后, 追求更高层次的目标。我们只有先了解产品的逻辑, 全面理解分析后, 才能做出不影响产品功能下的情感设计。在室内家具与陈设设计过程当中，人是环境的使用者和体验者，也是在整个空间使用过程当中最重要的主体。性化是人机交互学科中很重要的研究, 充分考虑到用户的心理感受, 设计亲切友好的文本词组, 相比冷冰冰的话语更能得到用户的好感与共鸣。</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家具与陈设设计未来的发展趋势</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122" name="文本框 121"/>
          <p:cNvSpPr txBox="1"/>
          <p:nvPr/>
        </p:nvSpPr>
        <p:spPr>
          <a:xfrm>
            <a:off x="3367088" y="457200"/>
            <a:ext cx="5080000" cy="252730"/>
          </a:xfrm>
          <a:prstGeom prst="rect">
            <a:avLst/>
          </a:prstGeom>
          <a:noFill/>
          <a:ln w="9525">
            <a:noFill/>
          </a:ln>
        </p:spPr>
        <p:txBody>
          <a:bodyPr>
            <a:spAutoFit/>
          </a:bodyPr>
          <a:lstStyle/>
          <a:p>
            <a:pPr indent="0" algn="ctr"/>
            <a:r>
              <a:rPr lang="en-US" sz="1050" b="0">
                <a:solidFill>
                  <a:srgbClr val="656565"/>
                </a:solidFill>
                <a:latin typeface="宋体" panose="02010600030101010101" pitchFamily="2" charset="-122"/>
              </a:rPr>
              <a:t> </a:t>
            </a:r>
            <a:endParaRPr lang="zh-CN" altLang="en-US"/>
          </a:p>
        </p:txBody>
      </p:sp>
      <p:sp>
        <p:nvSpPr>
          <p:cNvPr id="7" name="文本框 6"/>
          <p:cNvSpPr txBox="1"/>
          <p:nvPr/>
        </p:nvSpPr>
        <p:spPr>
          <a:xfrm>
            <a:off x="2032000" y="633095"/>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2" name="图片 1"/>
          <p:cNvPicPr/>
          <p:nvPr/>
        </p:nvPicPr>
        <p:blipFill>
          <a:blip r:embed="rId1"/>
          <a:stretch>
            <a:fillRect/>
          </a:stretch>
        </p:blipFill>
        <p:spPr>
          <a:xfrm>
            <a:off x="3193415" y="2762250"/>
            <a:ext cx="2757170" cy="1797685"/>
          </a:xfrm>
          <a:prstGeom prst="rect">
            <a:avLst/>
          </a:prstGeom>
          <a:noFill/>
          <a:ln w="9525">
            <a:noFill/>
          </a:ln>
        </p:spPr>
      </p:pic>
      <p:sp>
        <p:nvSpPr>
          <p:cNvPr id="134" name="文本框 133"/>
          <p:cNvSpPr txBox="1"/>
          <p:nvPr/>
        </p:nvSpPr>
        <p:spPr>
          <a:xfrm>
            <a:off x="1988820" y="4657090"/>
            <a:ext cx="5080000" cy="252730"/>
          </a:xfrm>
          <a:prstGeom prst="rect">
            <a:avLst/>
          </a:prstGeom>
          <a:noFill/>
          <a:ln w="9525">
            <a:noFill/>
          </a:ln>
        </p:spPr>
        <p:txBody>
          <a:bodyPr>
            <a:spAutoFit/>
          </a:bodyPr>
          <a:lstStyle/>
          <a:p>
            <a:pPr indent="0" algn="ctr"/>
            <a:r>
              <a:rPr lang="zh-CN" sz="1050" b="0">
                <a:ea typeface="宋体" panose="02010600030101010101" pitchFamily="2" charset="-122"/>
              </a:rPr>
              <a:t>智能家居</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49655"/>
            <a:ext cx="6332220" cy="34213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21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 智能化</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21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（2）艺术与技术的有效结合</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21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在对室内进行设计表现时，针对不同阶段的人们在生活当中对美学的追求而展开设计是很重要的要素，这不仅能促使整个空间当中的造型、陈设艺术等方面进行构建，同时对住宅的使用上也提出更高的要求。与此同时，在材料的使用和施工技术的选择上，要综合考虑室内装饰的艺术效果，进而促使人们在脑海当中将所需要的内容进行表现，进一步合理地推动科技活动在现代室内设计中的应用。 </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21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（3）新功能设计</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21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现代智能相比于传统家具更加强调功能,家具除了要保证本身已有的特定功能外, 还要通过新附加功能来吸引消费者的购买欲望。由于消费群体的不同会产生不同的需求，所以一般设计师在进行智能家具新功能设计之初，要明确特定使用群体对功能的需求，清晰明确目标群体需求后进行有针对性的功能和结构设计。新功能的实现途径往往要通过高新技术来实现, 在进行设计时要注意功能与家具本身形式的结合, 在不影响基本功能性使用的基础上, 以更好的形式呈现到消费者的眼前。</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家具与陈设设计未来的发展趋势</a:t>
            </a:r>
            <a:endParaRPr lang="zh-CN" altLang="en-US" sz="1200" b="1" dirty="0">
              <a:solidFill>
                <a:schemeClr val="accent2"/>
              </a:solidFill>
              <a:latin typeface="+mn-ea"/>
              <a:cs typeface="+mn-ea"/>
              <a:sym typeface="Arial" panose="020B0604020202020204" pitchFamily="34" charset="0"/>
            </a:endParaRPr>
          </a:p>
        </p:txBody>
      </p:sp>
      <p:sp>
        <p:nvSpPr>
          <p:cNvPr id="5" name="文本框 4"/>
          <p:cNvSpPr txBox="1"/>
          <p:nvPr/>
        </p:nvSpPr>
        <p:spPr>
          <a:xfrm>
            <a:off x="2032000" y="699770"/>
            <a:ext cx="5080000" cy="252730"/>
          </a:xfrm>
          <a:prstGeom prst="rect">
            <a:avLst/>
          </a:prstGeom>
          <a:noFill/>
          <a:ln w="9525">
            <a:noFill/>
          </a:ln>
        </p:spPr>
        <p:txBody>
          <a:bodyPr>
            <a:spAutoFit/>
          </a:bodyPr>
          <a:lstStyle/>
          <a:p>
            <a:pPr indent="0"/>
            <a:r>
              <a:rPr lang="en-US" sz="1050" b="0">
                <a:solidFill>
                  <a:srgbClr val="656565"/>
                </a:solidFill>
                <a:latin typeface="宋体" panose="02010600030101010101" pitchFamily="2" charset="-122"/>
              </a:rPr>
              <a:t> </a:t>
            </a:r>
            <a:endParaRPr lang="zh-CN" altLang="en-US"/>
          </a:p>
        </p:txBody>
      </p:sp>
      <p:sp>
        <p:nvSpPr>
          <p:cNvPr id="122" name="文本框 121"/>
          <p:cNvSpPr txBox="1"/>
          <p:nvPr/>
        </p:nvSpPr>
        <p:spPr>
          <a:xfrm>
            <a:off x="3367088" y="457200"/>
            <a:ext cx="5080000" cy="252730"/>
          </a:xfrm>
          <a:prstGeom prst="rect">
            <a:avLst/>
          </a:prstGeom>
          <a:noFill/>
          <a:ln w="9525">
            <a:noFill/>
          </a:ln>
        </p:spPr>
        <p:txBody>
          <a:bodyPr>
            <a:spAutoFit/>
          </a:bodyPr>
          <a:lstStyle/>
          <a:p>
            <a:pPr indent="0" algn="ctr"/>
            <a:r>
              <a:rPr lang="en-US" sz="1050" b="0">
                <a:solidFill>
                  <a:srgbClr val="656565"/>
                </a:solidFill>
                <a:latin typeface="宋体" panose="02010600030101010101" pitchFamily="2" charset="-122"/>
              </a:rPr>
              <a:t> </a:t>
            </a:r>
            <a:endParaRPr lang="zh-CN" altLang="en-US"/>
          </a:p>
        </p:txBody>
      </p:sp>
      <p:sp>
        <p:nvSpPr>
          <p:cNvPr id="7" name="文本框 6"/>
          <p:cNvSpPr txBox="1"/>
          <p:nvPr/>
        </p:nvSpPr>
        <p:spPr>
          <a:xfrm>
            <a:off x="2032000" y="661035"/>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8273" y="1997122"/>
            <a:ext cx="1013460" cy="1309907"/>
          </a:xfrm>
          <a:prstGeom prst="rect">
            <a:avLst/>
          </a:prstGeom>
          <a:ln w="28575">
            <a:solidFill>
              <a:schemeClr val="accent3"/>
            </a:solidFill>
          </a:ln>
        </p:spPr>
        <p:txBody>
          <a:bodyPr vert="eaVert" wrap="square">
            <a:spAutoFit/>
          </a:bodyPr>
          <a:lstStyle/>
          <a:p>
            <a:pPr algn="ctr"/>
            <a:r>
              <a:rPr lang="en-US" altLang="zh-CN" sz="5400" b="1" spc="-225" dirty="0" smtClean="0">
                <a:solidFill>
                  <a:schemeClr val="accent3"/>
                </a:solidFill>
                <a:latin typeface="Agency FB" panose="020B0503020202020204" pitchFamily="34" charset="0"/>
                <a:ea typeface="造字工房俊雅（非商用）常规体" pitchFamily="50" charset="-122"/>
              </a:rPr>
              <a:t>06</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175510"/>
            <a:ext cx="5165725" cy="953135"/>
          </a:xfrm>
          <a:prstGeom prst="rect">
            <a:avLst/>
          </a:prstGeom>
          <a:noFill/>
        </p:spPr>
        <p:txBody>
          <a:bodyPr wrap="square" rtlCol="0">
            <a:spAutoFit/>
          </a:bodyPr>
          <a:lstStyle/>
          <a:p>
            <a:pPr defTabSz="800100"/>
            <a:r>
              <a:rPr lang="zh-CN" altLang="en-US" sz="2800" b="1" dirty="0">
                <a:solidFill>
                  <a:srgbClr val="EA6103"/>
                </a:solidFill>
                <a:latin typeface="Arial" panose="020B0604020202020204" pitchFamily="34" charset="0"/>
                <a:ea typeface="微软雅黑" panose="020B0503020204020204" pitchFamily="34" charset="-122"/>
                <a:sym typeface="Arial" panose="020B0604020202020204" pitchFamily="34" charset="0"/>
              </a:rPr>
              <a:t>家具与室内陈设</a:t>
            </a:r>
            <a:r>
              <a:rPr lang="zh-CN" altLang="en-US" sz="2800" b="1" dirty="0">
                <a:solidFill>
                  <a:srgbClr val="EA6103"/>
                </a:solidFill>
                <a:latin typeface="Arial" panose="020B0604020202020204" pitchFamily="34" charset="0"/>
                <a:ea typeface="微软雅黑" panose="020B0503020204020204" pitchFamily="34" charset="-122"/>
                <a:sym typeface="Arial" panose="020B0604020202020204" pitchFamily="34" charset="0"/>
              </a:rPr>
              <a:t>设计</a:t>
            </a:r>
            <a:endParaRPr lang="zh-CN" altLang="en-US" sz="2800" b="1" dirty="0">
              <a:solidFill>
                <a:srgbClr val="EA6103"/>
              </a:solidFill>
              <a:latin typeface="Arial" panose="020B0604020202020204" pitchFamily="34" charset="0"/>
              <a:ea typeface="微软雅黑" panose="020B0503020204020204" pitchFamily="34" charset="-122"/>
              <a:sym typeface="Arial" panose="020B0604020202020204" pitchFamily="34" charset="0"/>
            </a:endParaRPr>
          </a:p>
          <a:p>
            <a:pPr defTabSz="800100"/>
            <a:endParaRPr lang="zh-CN" altLang="en-US" sz="2800" b="1" dirty="0">
              <a:solidFill>
                <a:srgbClr val="EA610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矩形 15"/>
          <p:cNvSpPr/>
          <p:nvPr/>
        </p:nvSpPr>
        <p:spPr>
          <a:xfrm>
            <a:off x="3318012" y="2901016"/>
            <a:ext cx="1467485" cy="220980"/>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en-US" altLang="zh-CN" sz="1000" kern="0" dirty="0" smtClean="0">
                <a:solidFill>
                  <a:schemeClr val="tx2"/>
                </a:solidFill>
                <a:latin typeface="李旭科书法"/>
                <a:ea typeface="微软雅黑" panose="020B0503020204020204" pitchFamily="34" charset="-122"/>
              </a:rPr>
              <a:t>  </a:t>
            </a:r>
            <a:r>
              <a:rPr lang="zh-CN" altLang="en-US" sz="1000" b="1" kern="0" dirty="0" smtClean="0">
                <a:solidFill>
                  <a:schemeClr val="tx2"/>
                </a:solidFill>
                <a:latin typeface="李旭科书法"/>
                <a:ea typeface="微软雅黑" panose="020B0503020204020204" pitchFamily="34" charset="-122"/>
              </a:rPr>
              <a:t>家具的选择与</a:t>
            </a:r>
            <a:r>
              <a:rPr lang="zh-CN" altLang="en-US" sz="1000" b="1" kern="0" dirty="0" smtClean="0">
                <a:solidFill>
                  <a:schemeClr val="tx2"/>
                </a:solidFill>
                <a:latin typeface="李旭科书法"/>
                <a:ea typeface="微软雅黑" panose="020B0503020204020204" pitchFamily="34" charset="-122"/>
              </a:rPr>
              <a:t>布置</a:t>
            </a:r>
            <a:endParaRPr lang="zh-CN" altLang="en-US" sz="1000" b="1" kern="0" dirty="0" smtClean="0">
              <a:solidFill>
                <a:schemeClr val="tx2"/>
              </a:solidFill>
              <a:latin typeface="李旭科书法"/>
              <a:ea typeface="微软雅黑" panose="020B0503020204020204" pitchFamily="34" charset="-122"/>
            </a:endParaRPr>
          </a:p>
        </p:txBody>
      </p:sp>
      <p:sp>
        <p:nvSpPr>
          <p:cNvPr id="19" name="矩形 18"/>
          <p:cNvSpPr/>
          <p:nvPr/>
        </p:nvSpPr>
        <p:spPr>
          <a:xfrm>
            <a:off x="3318012" y="3178713"/>
            <a:ext cx="2102485" cy="220980"/>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en-US" altLang="zh-CN" sz="1000" kern="0" dirty="0">
                <a:solidFill>
                  <a:schemeClr val="tx2"/>
                </a:solidFill>
                <a:latin typeface="李旭科书法"/>
                <a:ea typeface="微软雅黑" panose="020B0503020204020204" pitchFamily="34" charset="-122"/>
              </a:rPr>
              <a:t>  </a:t>
            </a:r>
            <a:r>
              <a:rPr lang="zh-CN" altLang="en-US" sz="1000" b="1" kern="0" dirty="0">
                <a:solidFill>
                  <a:schemeClr val="tx2"/>
                </a:solidFill>
                <a:latin typeface="李旭科书法"/>
                <a:ea typeface="微软雅黑" panose="020B0503020204020204" pitchFamily="34" charset="-122"/>
              </a:rPr>
              <a:t>室内陈设的意义、作用和</a:t>
            </a:r>
            <a:r>
              <a:rPr lang="zh-CN" altLang="en-US" sz="1000" b="1" kern="0" dirty="0">
                <a:solidFill>
                  <a:schemeClr val="tx2"/>
                </a:solidFill>
                <a:latin typeface="李旭科书法"/>
                <a:ea typeface="微软雅黑" panose="020B0503020204020204" pitchFamily="34" charset="-122"/>
              </a:rPr>
              <a:t>分类</a:t>
            </a:r>
            <a:endParaRPr lang="zh-CN" altLang="en-US" sz="1000" b="1" kern="0" dirty="0">
              <a:solidFill>
                <a:schemeClr val="tx2"/>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318012" y="3456208"/>
            <a:ext cx="1721485" cy="220980"/>
          </a:xfrm>
          <a:prstGeom prst="rect">
            <a:avLst/>
          </a:prstGeom>
        </p:spPr>
        <p:txBody>
          <a:bodyPr wrap="none" lIns="68571" tIns="34285" rIns="68571" bIns="34285">
            <a:spAutoFit/>
          </a:bodyPr>
          <a:p>
            <a:pPr marL="213995" indent="-213995" defTabSz="914400">
              <a:buClr>
                <a:schemeClr val="accent3"/>
              </a:buClr>
              <a:buFont typeface="Wingdings" panose="05000000000000000000" pitchFamily="2" charset="2"/>
              <a:buChar char="l"/>
              <a:defRPr/>
            </a:pPr>
            <a:r>
              <a:rPr lang="en-US" altLang="zh-CN" sz="1000" kern="0" dirty="0">
                <a:solidFill>
                  <a:schemeClr val="tx2"/>
                </a:solidFill>
                <a:latin typeface="李旭科书法"/>
                <a:ea typeface="微软雅黑" panose="020B0503020204020204" pitchFamily="34" charset="-122"/>
              </a:rPr>
              <a:t>  </a:t>
            </a:r>
            <a:r>
              <a:rPr lang="zh-CN" altLang="en-US" sz="1000" b="1" kern="0" dirty="0">
                <a:solidFill>
                  <a:schemeClr val="tx2"/>
                </a:solidFill>
                <a:latin typeface="李旭科书法"/>
                <a:ea typeface="微软雅黑" panose="020B0503020204020204" pitchFamily="34" charset="-122"/>
              </a:rPr>
              <a:t>室内陈设的选择与</a:t>
            </a:r>
            <a:r>
              <a:rPr lang="zh-CN" altLang="en-US" sz="1000" b="1" kern="0" dirty="0">
                <a:solidFill>
                  <a:schemeClr val="tx2"/>
                </a:solidFill>
                <a:latin typeface="李旭科书法"/>
                <a:ea typeface="微软雅黑" panose="020B0503020204020204" pitchFamily="34" charset="-122"/>
              </a:rPr>
              <a:t>布置</a:t>
            </a:r>
            <a:endParaRPr lang="zh-CN" altLang="en-US" sz="1000" b="1" kern="0" dirty="0">
              <a:solidFill>
                <a:schemeClr val="tx2"/>
              </a:solidFill>
              <a:latin typeface="李旭科书法"/>
              <a:ea typeface="微软雅黑" panose="020B0503020204020204" pitchFamily="34" charset="-122"/>
            </a:endParaRPr>
          </a:p>
        </p:txBody>
      </p:sp>
      <p:sp>
        <p:nvSpPr>
          <p:cNvPr id="3" name="矩形 2"/>
          <p:cNvSpPr/>
          <p:nvPr/>
        </p:nvSpPr>
        <p:spPr>
          <a:xfrm>
            <a:off x="3318012" y="3733703"/>
            <a:ext cx="1594485" cy="220980"/>
          </a:xfrm>
          <a:prstGeom prst="rect">
            <a:avLst/>
          </a:prstGeom>
        </p:spPr>
        <p:txBody>
          <a:bodyPr wrap="none" lIns="68571" tIns="34285" rIns="68571" bIns="34285">
            <a:spAutoFit/>
          </a:bodyPr>
          <a:p>
            <a:pPr marL="213995" indent="-213995" defTabSz="914400">
              <a:buClr>
                <a:schemeClr val="accent3"/>
              </a:buClr>
              <a:buFont typeface="Wingdings" panose="05000000000000000000" pitchFamily="2" charset="2"/>
              <a:buChar char="l"/>
              <a:defRPr/>
            </a:pPr>
            <a:r>
              <a:rPr lang="en-US" altLang="zh-CN" sz="1000" kern="0" dirty="0">
                <a:solidFill>
                  <a:schemeClr val="tx2"/>
                </a:solidFill>
                <a:latin typeface="李旭科书法"/>
                <a:ea typeface="微软雅黑" panose="020B0503020204020204" pitchFamily="34" charset="-122"/>
              </a:rPr>
              <a:t>  </a:t>
            </a:r>
            <a:r>
              <a:rPr lang="zh-CN" altLang="en-US" sz="1000" b="1" kern="0" dirty="0">
                <a:solidFill>
                  <a:schemeClr val="tx2"/>
                </a:solidFill>
                <a:latin typeface="李旭科书法"/>
                <a:ea typeface="微软雅黑" panose="020B0503020204020204" pitchFamily="34" charset="-122"/>
              </a:rPr>
              <a:t>室内陈设的布置</a:t>
            </a:r>
            <a:r>
              <a:rPr lang="zh-CN" altLang="en-US" sz="1000" b="1" kern="0" dirty="0">
                <a:solidFill>
                  <a:schemeClr val="tx2"/>
                </a:solidFill>
                <a:latin typeface="李旭科书法"/>
                <a:ea typeface="微软雅黑" panose="020B0503020204020204" pitchFamily="34" charset="-122"/>
              </a:rPr>
              <a:t>位置</a:t>
            </a:r>
            <a:endParaRPr lang="zh-CN" altLang="en-US" sz="1000" b="1" kern="0" dirty="0">
              <a:solidFill>
                <a:schemeClr val="tx2"/>
              </a:solidFill>
              <a:latin typeface="李旭科书法"/>
              <a:ea typeface="微软雅黑" panose="020B0503020204020204" pitchFamily="34" charset="-122"/>
            </a:endParaRPr>
          </a:p>
        </p:txBody>
      </p:sp>
      <p:sp>
        <p:nvSpPr>
          <p:cNvPr id="4" name="矩形 3"/>
          <p:cNvSpPr/>
          <p:nvPr/>
        </p:nvSpPr>
        <p:spPr>
          <a:xfrm>
            <a:off x="3318012" y="4011198"/>
            <a:ext cx="1467485" cy="220980"/>
          </a:xfrm>
          <a:prstGeom prst="rect">
            <a:avLst/>
          </a:prstGeom>
        </p:spPr>
        <p:txBody>
          <a:bodyPr wrap="none" lIns="68571" tIns="34285" rIns="68571" bIns="34285">
            <a:spAutoFit/>
          </a:bodyPr>
          <a:p>
            <a:pPr marL="213995" indent="-213995" defTabSz="914400">
              <a:buClr>
                <a:schemeClr val="accent3"/>
              </a:buClr>
              <a:buFont typeface="Wingdings" panose="05000000000000000000" pitchFamily="2" charset="2"/>
              <a:buChar char="l"/>
              <a:defRPr/>
            </a:pPr>
            <a:r>
              <a:rPr lang="en-US" altLang="zh-CN" sz="1000" kern="0" dirty="0">
                <a:solidFill>
                  <a:schemeClr val="tx2"/>
                </a:solidFill>
                <a:latin typeface="李旭科书法"/>
                <a:ea typeface="微软雅黑" panose="020B0503020204020204" pitchFamily="34" charset="-122"/>
              </a:rPr>
              <a:t>  </a:t>
            </a:r>
            <a:r>
              <a:rPr lang="zh-CN" altLang="en-US" sz="1000" b="1" kern="0" dirty="0">
                <a:solidFill>
                  <a:schemeClr val="tx2"/>
                </a:solidFill>
                <a:latin typeface="李旭科书法"/>
                <a:ea typeface="微软雅黑" panose="020B0503020204020204" pitchFamily="34" charset="-122"/>
              </a:rPr>
              <a:t>室内陈设艺术</a:t>
            </a:r>
            <a:r>
              <a:rPr lang="zh-CN" altLang="en-US" sz="1000" b="1" kern="0" dirty="0">
                <a:solidFill>
                  <a:schemeClr val="tx2"/>
                </a:solidFill>
                <a:latin typeface="李旭科书法"/>
                <a:ea typeface="微软雅黑" panose="020B0503020204020204" pitchFamily="34" charset="-122"/>
              </a:rPr>
              <a:t>风格</a:t>
            </a:r>
            <a:endParaRPr lang="zh-CN" altLang="en-US" sz="1000" b="1" kern="0" dirty="0">
              <a:solidFill>
                <a:schemeClr val="tx2"/>
              </a:solidFill>
              <a:latin typeface="李旭科书法"/>
              <a:ea typeface="微软雅黑" panose="020B0503020204020204" pitchFamily="34" charset="-122"/>
            </a:endParaRPr>
          </a:p>
        </p:txBody>
      </p:sp>
      <p:sp>
        <p:nvSpPr>
          <p:cNvPr id="5" name="矩形 4"/>
          <p:cNvSpPr/>
          <p:nvPr/>
        </p:nvSpPr>
        <p:spPr>
          <a:xfrm>
            <a:off x="3318012" y="4288693"/>
            <a:ext cx="1594485" cy="220980"/>
          </a:xfrm>
          <a:prstGeom prst="rect">
            <a:avLst/>
          </a:prstGeom>
        </p:spPr>
        <p:txBody>
          <a:bodyPr wrap="none" lIns="68571" tIns="34285" rIns="68571" bIns="34285">
            <a:spAutoFit/>
          </a:bodyPr>
          <a:p>
            <a:pPr marL="213995" indent="-213995" defTabSz="914400">
              <a:buClr>
                <a:schemeClr val="accent3"/>
              </a:buClr>
              <a:buFont typeface="Wingdings" panose="05000000000000000000" pitchFamily="2" charset="2"/>
              <a:buChar char="l"/>
              <a:defRPr/>
            </a:pPr>
            <a:r>
              <a:rPr lang="en-US" altLang="zh-CN" sz="1000" kern="0" dirty="0">
                <a:solidFill>
                  <a:schemeClr val="tx2"/>
                </a:solidFill>
                <a:latin typeface="李旭科书法"/>
                <a:ea typeface="微软雅黑" panose="020B0503020204020204" pitchFamily="34" charset="-122"/>
              </a:rPr>
              <a:t>  </a:t>
            </a:r>
            <a:r>
              <a:rPr lang="zh-CN" altLang="en-US" sz="1000" b="1" kern="0" dirty="0">
                <a:solidFill>
                  <a:schemeClr val="tx2"/>
                </a:solidFill>
                <a:latin typeface="李旭科书法"/>
                <a:ea typeface="微软雅黑" panose="020B0503020204020204" pitchFamily="34" charset="-122"/>
              </a:rPr>
              <a:t>陈设设计的工作</a:t>
            </a:r>
            <a:r>
              <a:rPr lang="zh-CN" altLang="en-US" sz="1000" b="1" kern="0" dirty="0">
                <a:solidFill>
                  <a:schemeClr val="tx2"/>
                </a:solidFill>
                <a:latin typeface="李旭科书法"/>
                <a:ea typeface="微软雅黑" panose="020B0503020204020204" pitchFamily="34" charset="-122"/>
              </a:rPr>
              <a:t>流程</a:t>
            </a:r>
            <a:endParaRPr lang="zh-CN" altLang="en-US" sz="1000" b="1" kern="0" dirty="0">
              <a:solidFill>
                <a:schemeClr val="tx2"/>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299"/>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299"/>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92810" y="1357630"/>
            <a:ext cx="3455670" cy="2720975"/>
          </a:xfrm>
          <a:prstGeom prst="rect">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4"/>
          <p:cNvSpPr>
            <a:spLocks noChangeArrowheads="1"/>
          </p:cNvSpPr>
          <p:nvPr/>
        </p:nvSpPr>
        <p:spPr bwMode="auto">
          <a:xfrm>
            <a:off x="4572001" y="1357645"/>
            <a:ext cx="3744416"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 </a:t>
            </a:r>
            <a:r>
              <a:rPr lang="zh-CN" altLang="en-US" sz="1600" b="1" dirty="0">
                <a:solidFill>
                  <a:schemeClr val="accent3"/>
                </a:solidFill>
                <a:latin typeface="Arial" panose="020B0604020202020204" pitchFamily="34" charset="0"/>
                <a:ea typeface="微软雅黑" panose="020B0503020204020204" pitchFamily="34" charset="-122"/>
                <a:sym typeface="Arial" panose="020B0604020202020204" pitchFamily="34" charset="0"/>
              </a:rPr>
              <a:t>家具布置与室内空间的关系</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家具在整体空间的布置属于直接的表达者和直接体现出来的形象，良好的家具设计和布置形式，能很好的反映出空间的使用功能和规划等级，也能体现出主人的爱好、个人素养以及社会地位等，从而使空间环境更加有装饰效果。</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a:p>
            <a:pPr>
              <a:lnSpc>
                <a:spcPct val="150000"/>
              </a:lnSpc>
            </a:pPr>
            <a:r>
              <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rPr>
              <a:t>家具一般分为几个大类，第一按着使用功能分类会分为供人坐的或者是卧时的家具，然后就是柜台、餐桌、存储类以及装饰类的家具，能够在分格一定的空间，使空间更加有层次感；第二按结构特征来分可分为框式家具、板式家具、曲木家具、树根家具……；第三按照制作家具的材料来划分实木家具、塑料家具、金属家具、竹藤家具等等，通过这些材料与其他材料的搭配加工制作成的家具具有很强的实用性和观赏性。</a:t>
            </a: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a:p>
            <a:pPr>
              <a:lnSpc>
                <a:spcPct val="150000"/>
              </a:lnSpc>
            </a:pPr>
            <a:endParaRPr lang="zh-CN" altLang="en-US" sz="1000" b="1" dirty="0">
              <a:solidFill>
                <a:schemeClr val="tx1">
                  <a:lumMod val="50000"/>
                  <a:lumOff val="50000"/>
                </a:schemeClr>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p>
            <a:r>
              <a:rPr lang="zh-CN" altLang="en-US" sz="1200" b="1" dirty="0" smtClean="0">
                <a:solidFill>
                  <a:schemeClr val="accent2"/>
                </a:solidFill>
                <a:latin typeface="+mn-ea"/>
                <a:cs typeface="+mn-ea"/>
                <a:sym typeface="Arial" panose="020B0604020202020204" pitchFamily="34" charset="0"/>
              </a:rPr>
              <a:t>家具的选择与</a:t>
            </a:r>
            <a:r>
              <a:rPr lang="zh-CN" altLang="en-US" sz="1200" b="1" dirty="0" smtClean="0">
                <a:solidFill>
                  <a:schemeClr val="accent2"/>
                </a:solidFill>
                <a:latin typeface="+mn-ea"/>
                <a:cs typeface="+mn-ea"/>
                <a:sym typeface="Arial" panose="020B0604020202020204" pitchFamily="34" charset="0"/>
              </a:rPr>
              <a:t>布置</a:t>
            </a:r>
            <a:endParaRPr lang="zh-CN" altLang="en-US" sz="1200" b="1" dirty="0" smtClean="0">
              <a:solidFill>
                <a:schemeClr val="accent2"/>
              </a:solidFill>
              <a:latin typeface="+mn-ea"/>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8" grpId="0"/>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5576" y="1230282"/>
            <a:ext cx="1815516" cy="2976632"/>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7" name="Rectangle 6"/>
          <p:cNvSpPr/>
          <p:nvPr/>
        </p:nvSpPr>
        <p:spPr>
          <a:xfrm>
            <a:off x="2692483" y="1230282"/>
            <a:ext cx="1815516" cy="2976632"/>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8" name="Rectangle 7"/>
          <p:cNvSpPr/>
          <p:nvPr/>
        </p:nvSpPr>
        <p:spPr>
          <a:xfrm>
            <a:off x="4634736" y="1230282"/>
            <a:ext cx="1815516" cy="2976632"/>
          </a:xfrm>
          <a:prstGeom prst="rect">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9" name="Rectangle 8"/>
          <p:cNvSpPr/>
          <p:nvPr/>
        </p:nvSpPr>
        <p:spPr>
          <a:xfrm>
            <a:off x="6598334" y="1230280"/>
            <a:ext cx="1815516" cy="2976632"/>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14" name="Rounded Rectangle 13"/>
          <p:cNvSpPr/>
          <p:nvPr/>
        </p:nvSpPr>
        <p:spPr>
          <a:xfrm>
            <a:off x="1000760" y="1456055"/>
            <a:ext cx="1324610" cy="1245870"/>
          </a:xfrm>
          <a:prstGeom prst="roundRect">
            <a:avLst>
              <a:gd name="adj" fmla="val 7442"/>
            </a:avLst>
          </a:prstGeom>
          <a:blipFill>
            <a:blip r:embed="rId1">
              <a:alphaModFix amt="80000"/>
            </a:blip>
            <a:stretch>
              <a:fillRect t="-6191" b="-61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15" name="Rounded Rectangle 14"/>
          <p:cNvSpPr/>
          <p:nvPr/>
        </p:nvSpPr>
        <p:spPr>
          <a:xfrm>
            <a:off x="2955925" y="1456055"/>
            <a:ext cx="1322070" cy="1245235"/>
          </a:xfrm>
          <a:prstGeom prst="roundRect">
            <a:avLst>
              <a:gd name="adj" fmla="val 7442"/>
            </a:avLst>
          </a:prstGeom>
          <a:blipFill>
            <a:blip r:embed="rId2">
              <a:alphaModFix amt="80000"/>
            </a:blip>
            <a:stretch>
              <a:fillRect t="-6191" b="-61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16" name="Rounded Rectangle 15"/>
          <p:cNvSpPr/>
          <p:nvPr/>
        </p:nvSpPr>
        <p:spPr>
          <a:xfrm>
            <a:off x="4909185" y="1456055"/>
            <a:ext cx="1268730" cy="1245235"/>
          </a:xfrm>
          <a:prstGeom prst="roundRect">
            <a:avLst>
              <a:gd name="adj" fmla="val 7442"/>
            </a:avLst>
          </a:prstGeom>
          <a:blipFill>
            <a:blip r:embed="rId3">
              <a:alphaModFix amt="80000"/>
            </a:blip>
            <a:stretch>
              <a:fillRect t="-6191" b="-61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17" name="Rounded Rectangle 16"/>
          <p:cNvSpPr/>
          <p:nvPr/>
        </p:nvSpPr>
        <p:spPr>
          <a:xfrm>
            <a:off x="6854190" y="1455420"/>
            <a:ext cx="1294765" cy="1252220"/>
          </a:xfrm>
          <a:prstGeom prst="roundRect">
            <a:avLst>
              <a:gd name="adj" fmla="val 7442"/>
            </a:avLst>
          </a:prstGeom>
          <a:blipFill>
            <a:blip r:embed="rId4">
              <a:alphaModFix amt="80000"/>
            </a:blip>
            <a:stretch>
              <a:fillRect t="-6191" b="-61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18" name="Rectangle 17"/>
          <p:cNvSpPr/>
          <p:nvPr/>
        </p:nvSpPr>
        <p:spPr>
          <a:xfrm>
            <a:off x="844760" y="2815802"/>
            <a:ext cx="1637148" cy="566420"/>
          </a:xfrm>
          <a:prstGeom prst="rect">
            <a:avLst/>
          </a:prstGeom>
        </p:spPr>
        <p:txBody>
          <a:bodyPr wrap="square">
            <a:spAutoFit/>
          </a:bodyPr>
          <a:lstStyle/>
          <a:p>
            <a:pPr algn="ctr"/>
            <a:r>
              <a:rPr lang="zh-CN" altLang="en-US" sz="1025" b="1" dirty="0">
                <a:solidFill>
                  <a:schemeClr val="bg1">
                    <a:lumMod val="65000"/>
                  </a:schemeClr>
                </a:solidFill>
                <a:latin typeface="微软雅黑" panose="020B0503020204020204" pitchFamily="34" charset="-122"/>
                <a:ea typeface="微软雅黑" panose="020B0503020204020204" pitchFamily="34" charset="-122"/>
                <a:cs typeface="Open Sans" pitchFamily="34" charset="0"/>
              </a:rPr>
              <a:t>按着使用功能分类会分为供人坐的或者是卧时的家具</a:t>
            </a:r>
            <a:endParaRPr lang="zh-CN" altLang="en-US" sz="1025" b="1" dirty="0">
              <a:solidFill>
                <a:schemeClr val="bg1">
                  <a:lumMod val="65000"/>
                </a:schemeClr>
              </a:solidFill>
              <a:latin typeface="微软雅黑" panose="020B0503020204020204" pitchFamily="34" charset="-122"/>
              <a:ea typeface="微软雅黑" panose="020B0503020204020204" pitchFamily="34" charset="-122"/>
              <a:cs typeface="Open Sans" pitchFamily="34" charset="0"/>
            </a:endParaRPr>
          </a:p>
        </p:txBody>
      </p:sp>
      <p:sp>
        <p:nvSpPr>
          <p:cNvPr id="19" name="Rounded Rectangle 18"/>
          <p:cNvSpPr/>
          <p:nvPr/>
        </p:nvSpPr>
        <p:spPr>
          <a:xfrm>
            <a:off x="1096225" y="3653136"/>
            <a:ext cx="1154984" cy="363396"/>
          </a:xfrm>
          <a:prstGeom prst="roundRect">
            <a:avLst>
              <a:gd name="adj" fmla="val 74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65" b="1" dirty="0">
                <a:latin typeface="Open Sans" pitchFamily="34" charset="0"/>
                <a:ea typeface="Open Sans" pitchFamily="34" charset="0"/>
                <a:cs typeface="Open Sans" pitchFamily="34" charset="0"/>
              </a:rPr>
              <a:t>位置</a:t>
            </a:r>
            <a:r>
              <a:rPr lang="zh-CN" altLang="en-US" sz="1365" b="1" dirty="0">
                <a:latin typeface="Open Sans" pitchFamily="34" charset="0"/>
                <a:ea typeface="Open Sans" pitchFamily="34" charset="0"/>
                <a:cs typeface="Open Sans" pitchFamily="34" charset="0"/>
              </a:rPr>
              <a:t>合理</a:t>
            </a:r>
            <a:endParaRPr lang="zh-CN" altLang="en-US" sz="1365" b="1" dirty="0">
              <a:latin typeface="Open Sans" pitchFamily="34" charset="0"/>
              <a:ea typeface="Open Sans" pitchFamily="34" charset="0"/>
              <a:cs typeface="Open Sans" pitchFamily="34" charset="0"/>
            </a:endParaRPr>
          </a:p>
        </p:txBody>
      </p:sp>
      <p:sp>
        <p:nvSpPr>
          <p:cNvPr id="21" name="Rectangle 20"/>
          <p:cNvSpPr/>
          <p:nvPr/>
        </p:nvSpPr>
        <p:spPr>
          <a:xfrm>
            <a:off x="2784207" y="2815802"/>
            <a:ext cx="1637148" cy="566420"/>
          </a:xfrm>
          <a:prstGeom prst="rect">
            <a:avLst/>
          </a:prstGeom>
        </p:spPr>
        <p:txBody>
          <a:bodyPr wrap="square">
            <a:spAutoFit/>
          </a:bodyPr>
          <a:lstStyle/>
          <a:p>
            <a:pPr algn="ctr"/>
            <a:r>
              <a:rPr lang="zh-CN" altLang="en-US" sz="1025" b="1" dirty="0">
                <a:solidFill>
                  <a:schemeClr val="bg1">
                    <a:lumMod val="65000"/>
                  </a:schemeClr>
                </a:solidFill>
                <a:latin typeface="微软雅黑" panose="020B0503020204020204" pitchFamily="34" charset="-122"/>
                <a:ea typeface="微软雅黑" panose="020B0503020204020204" pitchFamily="34" charset="-122"/>
                <a:cs typeface="Open Sans" pitchFamily="34" charset="0"/>
              </a:rPr>
              <a:t>按结构特征来分可分为框式家具、板式家具、曲木家具、树根家具</a:t>
            </a:r>
            <a:endParaRPr lang="zh-CN" altLang="en-US" sz="1025" b="1" dirty="0">
              <a:solidFill>
                <a:schemeClr val="bg1">
                  <a:lumMod val="65000"/>
                </a:schemeClr>
              </a:solidFill>
              <a:latin typeface="微软雅黑" panose="020B0503020204020204" pitchFamily="34" charset="-122"/>
              <a:ea typeface="微软雅黑" panose="020B0503020204020204" pitchFamily="34" charset="-122"/>
              <a:cs typeface="Open Sans" pitchFamily="34" charset="0"/>
            </a:endParaRPr>
          </a:p>
        </p:txBody>
      </p:sp>
      <p:sp>
        <p:nvSpPr>
          <p:cNvPr id="22" name="Rounded Rectangle 21"/>
          <p:cNvSpPr/>
          <p:nvPr/>
        </p:nvSpPr>
        <p:spPr>
          <a:xfrm>
            <a:off x="3022748" y="3653136"/>
            <a:ext cx="1154984" cy="363396"/>
          </a:xfrm>
          <a:prstGeom prst="roundRect">
            <a:avLst>
              <a:gd name="adj" fmla="val 74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65" b="1" dirty="0">
                <a:latin typeface="Open Sans" pitchFamily="34" charset="0"/>
                <a:ea typeface="Open Sans" pitchFamily="34" charset="0"/>
                <a:cs typeface="Open Sans" pitchFamily="34" charset="0"/>
              </a:rPr>
              <a:t>用途</a:t>
            </a:r>
            <a:r>
              <a:rPr lang="zh-CN" altLang="en-US" sz="1365" b="1" dirty="0">
                <a:latin typeface="Open Sans" pitchFamily="34" charset="0"/>
                <a:ea typeface="Open Sans" pitchFamily="34" charset="0"/>
                <a:cs typeface="Open Sans" pitchFamily="34" charset="0"/>
              </a:rPr>
              <a:t>方便</a:t>
            </a:r>
            <a:endParaRPr lang="zh-CN" altLang="en-US" sz="1365" b="1" dirty="0">
              <a:latin typeface="Open Sans" pitchFamily="34" charset="0"/>
              <a:ea typeface="Open Sans" pitchFamily="34" charset="0"/>
              <a:cs typeface="Open Sans" pitchFamily="34" charset="0"/>
            </a:endParaRPr>
          </a:p>
        </p:txBody>
      </p:sp>
      <p:sp>
        <p:nvSpPr>
          <p:cNvPr id="23" name="Rectangle 22"/>
          <p:cNvSpPr/>
          <p:nvPr/>
        </p:nvSpPr>
        <p:spPr>
          <a:xfrm>
            <a:off x="4723920" y="2815802"/>
            <a:ext cx="1637148" cy="566420"/>
          </a:xfrm>
          <a:prstGeom prst="rect">
            <a:avLst/>
          </a:prstGeom>
        </p:spPr>
        <p:txBody>
          <a:bodyPr wrap="square">
            <a:spAutoFit/>
          </a:bodyPr>
          <a:lstStyle/>
          <a:p>
            <a:pPr algn="ctr"/>
            <a:r>
              <a:rPr lang="zh-CN" altLang="en-US" sz="1025" b="1" dirty="0">
                <a:solidFill>
                  <a:schemeClr val="bg1">
                    <a:lumMod val="65000"/>
                  </a:schemeClr>
                </a:solidFill>
                <a:latin typeface="微软雅黑" panose="020B0503020204020204" pitchFamily="34" charset="-122"/>
                <a:ea typeface="微软雅黑" panose="020B0503020204020204" pitchFamily="34" charset="-122"/>
                <a:cs typeface="Open Sans" pitchFamily="34" charset="0"/>
              </a:rPr>
              <a:t>按照制作家具的材料来划分实木家具、塑料家具、金属家具、竹藤家具等</a:t>
            </a:r>
            <a:endParaRPr lang="zh-CN" altLang="en-US" sz="1025" b="1" dirty="0">
              <a:solidFill>
                <a:schemeClr val="bg1">
                  <a:lumMod val="65000"/>
                </a:schemeClr>
              </a:solidFill>
              <a:latin typeface="微软雅黑" panose="020B0503020204020204" pitchFamily="34" charset="-122"/>
              <a:ea typeface="微软雅黑" panose="020B0503020204020204" pitchFamily="34" charset="-122"/>
              <a:cs typeface="Open Sans" pitchFamily="34" charset="0"/>
            </a:endParaRPr>
          </a:p>
        </p:txBody>
      </p:sp>
      <p:sp>
        <p:nvSpPr>
          <p:cNvPr id="24" name="Rounded Rectangle 23"/>
          <p:cNvSpPr/>
          <p:nvPr/>
        </p:nvSpPr>
        <p:spPr>
          <a:xfrm>
            <a:off x="4965001" y="3653136"/>
            <a:ext cx="1154984" cy="363396"/>
          </a:xfrm>
          <a:prstGeom prst="roundRect">
            <a:avLst>
              <a:gd name="adj" fmla="val 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65" b="1" dirty="0">
                <a:latin typeface="Open Sans" pitchFamily="34" charset="0"/>
                <a:ea typeface="Open Sans" pitchFamily="34" charset="0"/>
                <a:cs typeface="Open Sans" pitchFamily="34" charset="0"/>
              </a:rPr>
              <a:t>丰富</a:t>
            </a:r>
            <a:r>
              <a:rPr lang="zh-CN" altLang="en-US" sz="1365" b="1" dirty="0">
                <a:latin typeface="Open Sans" pitchFamily="34" charset="0"/>
                <a:ea typeface="Open Sans" pitchFamily="34" charset="0"/>
                <a:cs typeface="Open Sans" pitchFamily="34" charset="0"/>
              </a:rPr>
              <a:t>空间</a:t>
            </a:r>
            <a:endParaRPr lang="zh-CN" altLang="en-US" sz="1365" b="1" dirty="0">
              <a:latin typeface="Open Sans" pitchFamily="34" charset="0"/>
              <a:ea typeface="Open Sans" pitchFamily="34" charset="0"/>
              <a:cs typeface="Open Sans" pitchFamily="34" charset="0"/>
            </a:endParaRPr>
          </a:p>
        </p:txBody>
      </p:sp>
      <p:sp>
        <p:nvSpPr>
          <p:cNvPr id="25" name="Rectangle 24"/>
          <p:cNvSpPr/>
          <p:nvPr/>
        </p:nvSpPr>
        <p:spPr>
          <a:xfrm>
            <a:off x="6687518" y="2815802"/>
            <a:ext cx="1637148" cy="566420"/>
          </a:xfrm>
          <a:prstGeom prst="rect">
            <a:avLst/>
          </a:prstGeom>
        </p:spPr>
        <p:txBody>
          <a:bodyPr wrap="square">
            <a:spAutoFit/>
          </a:bodyPr>
          <a:lstStyle/>
          <a:p>
            <a:pPr algn="ctr"/>
            <a:r>
              <a:rPr lang="zh-CN" altLang="en-US" sz="1025" b="1" dirty="0">
                <a:solidFill>
                  <a:schemeClr val="bg1">
                    <a:lumMod val="65000"/>
                  </a:schemeClr>
                </a:solidFill>
                <a:latin typeface="微软雅黑" panose="020B0503020204020204" pitchFamily="34" charset="-122"/>
                <a:ea typeface="微软雅黑" panose="020B0503020204020204" pitchFamily="34" charset="-122"/>
                <a:cs typeface="Open Sans" pitchFamily="34" charset="0"/>
              </a:rPr>
              <a:t>这些材料与其他材料的搭配加工制作成的家具具有很强的实用性和观赏性</a:t>
            </a:r>
            <a:endParaRPr lang="zh-CN" altLang="en-US" sz="1025" b="1" dirty="0">
              <a:solidFill>
                <a:schemeClr val="bg1">
                  <a:lumMod val="65000"/>
                </a:schemeClr>
              </a:solidFill>
              <a:latin typeface="微软雅黑" panose="020B0503020204020204" pitchFamily="34" charset="-122"/>
              <a:ea typeface="微软雅黑" panose="020B0503020204020204" pitchFamily="34" charset="-122"/>
              <a:cs typeface="Open Sans" pitchFamily="34" charset="0"/>
            </a:endParaRPr>
          </a:p>
        </p:txBody>
      </p:sp>
      <p:sp>
        <p:nvSpPr>
          <p:cNvPr id="26" name="Rounded Rectangle 25"/>
          <p:cNvSpPr/>
          <p:nvPr/>
        </p:nvSpPr>
        <p:spPr>
          <a:xfrm>
            <a:off x="6808059" y="3653136"/>
            <a:ext cx="1396066" cy="363396"/>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65" b="1" dirty="0">
                <a:latin typeface="Open Sans" pitchFamily="34" charset="0"/>
                <a:ea typeface="Open Sans" pitchFamily="34" charset="0"/>
                <a:cs typeface="Open Sans" pitchFamily="34" charset="0"/>
              </a:rPr>
              <a:t>利用</a:t>
            </a:r>
            <a:r>
              <a:rPr lang="zh-CN" altLang="en-US" sz="1365" b="1" dirty="0">
                <a:latin typeface="Open Sans" pitchFamily="34" charset="0"/>
                <a:ea typeface="Open Sans" pitchFamily="34" charset="0"/>
                <a:cs typeface="Open Sans" pitchFamily="34" charset="0"/>
              </a:rPr>
              <a:t>空间</a:t>
            </a:r>
            <a:endParaRPr lang="zh-CN" altLang="en-US" sz="1365" b="1" dirty="0">
              <a:latin typeface="Open Sans" pitchFamily="34" charset="0"/>
              <a:ea typeface="Open Sans" pitchFamily="34" charset="0"/>
              <a:cs typeface="Open Sans"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ppt_x"/>
                                          </p:val>
                                        </p:tav>
                                        <p:tav tm="100000">
                                          <p:val>
                                            <p:strVal val="#ppt_x"/>
                                          </p:val>
                                        </p:tav>
                                      </p:tavLst>
                                    </p:anim>
                                    <p:anim calcmode="lin" valueType="num">
                                      <p:cBhvr additive="base">
                                        <p:cTn id="8" dur="25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250" fill="hold"/>
                                        <p:tgtEl>
                                          <p:spTgt spid="14"/>
                                        </p:tgtEl>
                                        <p:attrNameLst>
                                          <p:attrName>ppt_x</p:attrName>
                                        </p:attrNameLst>
                                      </p:cBhvr>
                                      <p:tavLst>
                                        <p:tav tm="0">
                                          <p:val>
                                            <p:strVal val="#ppt_x"/>
                                          </p:val>
                                        </p:tav>
                                        <p:tav tm="100000">
                                          <p:val>
                                            <p:strVal val="#ppt_x"/>
                                          </p:val>
                                        </p:tav>
                                      </p:tavLst>
                                    </p:anim>
                                    <p:anim calcmode="lin" valueType="num">
                                      <p:cBhvr additive="base">
                                        <p:cTn id="13" dur="250" fill="hold"/>
                                        <p:tgtEl>
                                          <p:spTgt spid="14"/>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250" fill="hold"/>
                                        <p:tgtEl>
                                          <p:spTgt spid="18"/>
                                        </p:tgtEl>
                                        <p:attrNameLst>
                                          <p:attrName>ppt_x</p:attrName>
                                        </p:attrNameLst>
                                      </p:cBhvr>
                                      <p:tavLst>
                                        <p:tav tm="0">
                                          <p:val>
                                            <p:strVal val="#ppt_x"/>
                                          </p:val>
                                        </p:tav>
                                        <p:tav tm="100000">
                                          <p:val>
                                            <p:strVal val="#ppt_x"/>
                                          </p:val>
                                        </p:tav>
                                      </p:tavLst>
                                    </p:anim>
                                    <p:anim calcmode="lin" valueType="num">
                                      <p:cBhvr additive="base">
                                        <p:cTn id="18" dur="250" fill="hold"/>
                                        <p:tgtEl>
                                          <p:spTgt spid="18"/>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250" fill="hold"/>
                                        <p:tgtEl>
                                          <p:spTgt spid="19"/>
                                        </p:tgtEl>
                                        <p:attrNameLst>
                                          <p:attrName>ppt_x</p:attrName>
                                        </p:attrNameLst>
                                      </p:cBhvr>
                                      <p:tavLst>
                                        <p:tav tm="0">
                                          <p:val>
                                            <p:strVal val="#ppt_x"/>
                                          </p:val>
                                        </p:tav>
                                        <p:tav tm="100000">
                                          <p:val>
                                            <p:strVal val="#ppt_x"/>
                                          </p:val>
                                        </p:tav>
                                      </p:tavLst>
                                    </p:anim>
                                    <p:anim calcmode="lin" valueType="num">
                                      <p:cBhvr additive="base">
                                        <p:cTn id="23" dur="250" fill="hold"/>
                                        <p:tgtEl>
                                          <p:spTgt spid="19"/>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250" fill="hold"/>
                                        <p:tgtEl>
                                          <p:spTgt spid="7"/>
                                        </p:tgtEl>
                                        <p:attrNameLst>
                                          <p:attrName>ppt_x</p:attrName>
                                        </p:attrNameLst>
                                      </p:cBhvr>
                                      <p:tavLst>
                                        <p:tav tm="0">
                                          <p:val>
                                            <p:strVal val="#ppt_x"/>
                                          </p:val>
                                        </p:tav>
                                        <p:tav tm="100000">
                                          <p:val>
                                            <p:strVal val="#ppt_x"/>
                                          </p:val>
                                        </p:tav>
                                      </p:tavLst>
                                    </p:anim>
                                    <p:anim calcmode="lin" valueType="num">
                                      <p:cBhvr additive="base">
                                        <p:cTn id="28" dur="250" fill="hold"/>
                                        <p:tgtEl>
                                          <p:spTgt spid="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250" fill="hold"/>
                                        <p:tgtEl>
                                          <p:spTgt spid="15"/>
                                        </p:tgtEl>
                                        <p:attrNameLst>
                                          <p:attrName>ppt_x</p:attrName>
                                        </p:attrNameLst>
                                      </p:cBhvr>
                                      <p:tavLst>
                                        <p:tav tm="0">
                                          <p:val>
                                            <p:strVal val="#ppt_x"/>
                                          </p:val>
                                        </p:tav>
                                        <p:tav tm="100000">
                                          <p:val>
                                            <p:strVal val="#ppt_x"/>
                                          </p:val>
                                        </p:tav>
                                      </p:tavLst>
                                    </p:anim>
                                    <p:anim calcmode="lin" valueType="num">
                                      <p:cBhvr additive="base">
                                        <p:cTn id="33" dur="250" fill="hold"/>
                                        <p:tgtEl>
                                          <p:spTgt spid="15"/>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 calcmode="lin" valueType="num">
                                      <p:cBhvr additive="base">
                                        <p:cTn id="37" dur="250" fill="hold"/>
                                        <p:tgtEl>
                                          <p:spTgt spid="21"/>
                                        </p:tgtEl>
                                        <p:attrNameLst>
                                          <p:attrName>ppt_x</p:attrName>
                                        </p:attrNameLst>
                                      </p:cBhvr>
                                      <p:tavLst>
                                        <p:tav tm="0">
                                          <p:val>
                                            <p:strVal val="#ppt_x"/>
                                          </p:val>
                                        </p:tav>
                                        <p:tav tm="100000">
                                          <p:val>
                                            <p:strVal val="#ppt_x"/>
                                          </p:val>
                                        </p:tav>
                                      </p:tavLst>
                                    </p:anim>
                                    <p:anim calcmode="lin" valueType="num">
                                      <p:cBhvr additive="base">
                                        <p:cTn id="38" dur="250" fill="hold"/>
                                        <p:tgtEl>
                                          <p:spTgt spid="2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250" fill="hold"/>
                                        <p:tgtEl>
                                          <p:spTgt spid="22"/>
                                        </p:tgtEl>
                                        <p:attrNameLst>
                                          <p:attrName>ppt_x</p:attrName>
                                        </p:attrNameLst>
                                      </p:cBhvr>
                                      <p:tavLst>
                                        <p:tav tm="0">
                                          <p:val>
                                            <p:strVal val="#ppt_x"/>
                                          </p:val>
                                        </p:tav>
                                        <p:tav tm="100000">
                                          <p:val>
                                            <p:strVal val="#ppt_x"/>
                                          </p:val>
                                        </p:tav>
                                      </p:tavLst>
                                    </p:anim>
                                    <p:anim calcmode="lin" valueType="num">
                                      <p:cBhvr additive="base">
                                        <p:cTn id="43" dur="250" fill="hold"/>
                                        <p:tgtEl>
                                          <p:spTgt spid="22"/>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250" fill="hold"/>
                                        <p:tgtEl>
                                          <p:spTgt spid="8"/>
                                        </p:tgtEl>
                                        <p:attrNameLst>
                                          <p:attrName>ppt_x</p:attrName>
                                        </p:attrNameLst>
                                      </p:cBhvr>
                                      <p:tavLst>
                                        <p:tav tm="0">
                                          <p:val>
                                            <p:strVal val="#ppt_x"/>
                                          </p:val>
                                        </p:tav>
                                        <p:tav tm="100000">
                                          <p:val>
                                            <p:strVal val="#ppt_x"/>
                                          </p:val>
                                        </p:tav>
                                      </p:tavLst>
                                    </p:anim>
                                    <p:anim calcmode="lin" valueType="num">
                                      <p:cBhvr additive="base">
                                        <p:cTn id="48" dur="250" fill="hold"/>
                                        <p:tgtEl>
                                          <p:spTgt spid="8"/>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250" fill="hold"/>
                                        <p:tgtEl>
                                          <p:spTgt spid="16"/>
                                        </p:tgtEl>
                                        <p:attrNameLst>
                                          <p:attrName>ppt_x</p:attrName>
                                        </p:attrNameLst>
                                      </p:cBhvr>
                                      <p:tavLst>
                                        <p:tav tm="0">
                                          <p:val>
                                            <p:strVal val="#ppt_x"/>
                                          </p:val>
                                        </p:tav>
                                        <p:tav tm="100000">
                                          <p:val>
                                            <p:strVal val="#ppt_x"/>
                                          </p:val>
                                        </p:tav>
                                      </p:tavLst>
                                    </p:anim>
                                    <p:anim calcmode="lin" valueType="num">
                                      <p:cBhvr additive="base">
                                        <p:cTn id="53" dur="250" fill="hold"/>
                                        <p:tgtEl>
                                          <p:spTgt spid="16"/>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additive="base">
                                        <p:cTn id="57" dur="250" fill="hold"/>
                                        <p:tgtEl>
                                          <p:spTgt spid="23"/>
                                        </p:tgtEl>
                                        <p:attrNameLst>
                                          <p:attrName>ppt_x</p:attrName>
                                        </p:attrNameLst>
                                      </p:cBhvr>
                                      <p:tavLst>
                                        <p:tav tm="0">
                                          <p:val>
                                            <p:strVal val="#ppt_x"/>
                                          </p:val>
                                        </p:tav>
                                        <p:tav tm="100000">
                                          <p:val>
                                            <p:strVal val="#ppt_x"/>
                                          </p:val>
                                        </p:tav>
                                      </p:tavLst>
                                    </p:anim>
                                    <p:anim calcmode="lin" valueType="num">
                                      <p:cBhvr additive="base">
                                        <p:cTn id="58" dur="250" fill="hold"/>
                                        <p:tgtEl>
                                          <p:spTgt spid="23"/>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fill="hold" grpId="0" nodeType="afterEffect">
                                  <p:stCondLst>
                                    <p:cond delay="0"/>
                                  </p:stCondLst>
                                  <p:childTnLst>
                                    <p:set>
                                      <p:cBhvr>
                                        <p:cTn id="61" dur="1" fill="hold">
                                          <p:stCondLst>
                                            <p:cond delay="0"/>
                                          </p:stCondLst>
                                        </p:cTn>
                                        <p:tgtEl>
                                          <p:spTgt spid="24"/>
                                        </p:tgtEl>
                                        <p:attrNameLst>
                                          <p:attrName>style.visibility</p:attrName>
                                        </p:attrNameLst>
                                      </p:cBhvr>
                                      <p:to>
                                        <p:strVal val="visible"/>
                                      </p:to>
                                    </p:set>
                                    <p:anim calcmode="lin" valueType="num">
                                      <p:cBhvr additive="base">
                                        <p:cTn id="62" dur="250" fill="hold"/>
                                        <p:tgtEl>
                                          <p:spTgt spid="24"/>
                                        </p:tgtEl>
                                        <p:attrNameLst>
                                          <p:attrName>ppt_x</p:attrName>
                                        </p:attrNameLst>
                                      </p:cBhvr>
                                      <p:tavLst>
                                        <p:tav tm="0">
                                          <p:val>
                                            <p:strVal val="#ppt_x"/>
                                          </p:val>
                                        </p:tav>
                                        <p:tav tm="100000">
                                          <p:val>
                                            <p:strVal val="#ppt_x"/>
                                          </p:val>
                                        </p:tav>
                                      </p:tavLst>
                                    </p:anim>
                                    <p:anim calcmode="lin" valueType="num">
                                      <p:cBhvr additive="base">
                                        <p:cTn id="63" dur="250" fill="hold"/>
                                        <p:tgtEl>
                                          <p:spTgt spid="24"/>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250" fill="hold"/>
                                        <p:tgtEl>
                                          <p:spTgt spid="9"/>
                                        </p:tgtEl>
                                        <p:attrNameLst>
                                          <p:attrName>ppt_x</p:attrName>
                                        </p:attrNameLst>
                                      </p:cBhvr>
                                      <p:tavLst>
                                        <p:tav tm="0">
                                          <p:val>
                                            <p:strVal val="#ppt_x"/>
                                          </p:val>
                                        </p:tav>
                                        <p:tav tm="100000">
                                          <p:val>
                                            <p:strVal val="#ppt_x"/>
                                          </p:val>
                                        </p:tav>
                                      </p:tavLst>
                                    </p:anim>
                                    <p:anim calcmode="lin" valueType="num">
                                      <p:cBhvr additive="base">
                                        <p:cTn id="68" dur="250" fill="hold"/>
                                        <p:tgtEl>
                                          <p:spTgt spid="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fill="hold" grpId="0"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250" fill="hold"/>
                                        <p:tgtEl>
                                          <p:spTgt spid="17"/>
                                        </p:tgtEl>
                                        <p:attrNameLst>
                                          <p:attrName>ppt_x</p:attrName>
                                        </p:attrNameLst>
                                      </p:cBhvr>
                                      <p:tavLst>
                                        <p:tav tm="0">
                                          <p:val>
                                            <p:strVal val="#ppt_x"/>
                                          </p:val>
                                        </p:tav>
                                        <p:tav tm="100000">
                                          <p:val>
                                            <p:strVal val="#ppt_x"/>
                                          </p:val>
                                        </p:tav>
                                      </p:tavLst>
                                    </p:anim>
                                    <p:anim calcmode="lin" valueType="num">
                                      <p:cBhvr additive="base">
                                        <p:cTn id="73" dur="250" fill="hold"/>
                                        <p:tgtEl>
                                          <p:spTgt spid="17"/>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250" fill="hold"/>
                                        <p:tgtEl>
                                          <p:spTgt spid="25"/>
                                        </p:tgtEl>
                                        <p:attrNameLst>
                                          <p:attrName>ppt_x</p:attrName>
                                        </p:attrNameLst>
                                      </p:cBhvr>
                                      <p:tavLst>
                                        <p:tav tm="0">
                                          <p:val>
                                            <p:strVal val="#ppt_x"/>
                                          </p:val>
                                        </p:tav>
                                        <p:tav tm="100000">
                                          <p:val>
                                            <p:strVal val="#ppt_x"/>
                                          </p:val>
                                        </p:tav>
                                      </p:tavLst>
                                    </p:anim>
                                    <p:anim calcmode="lin" valueType="num">
                                      <p:cBhvr additive="base">
                                        <p:cTn id="78" dur="250" fill="hold"/>
                                        <p:tgtEl>
                                          <p:spTgt spid="25"/>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 calcmode="lin" valueType="num">
                                      <p:cBhvr additive="base">
                                        <p:cTn id="82" dur="250" fill="hold"/>
                                        <p:tgtEl>
                                          <p:spTgt spid="26"/>
                                        </p:tgtEl>
                                        <p:attrNameLst>
                                          <p:attrName>ppt_x</p:attrName>
                                        </p:attrNameLst>
                                      </p:cBhvr>
                                      <p:tavLst>
                                        <p:tav tm="0">
                                          <p:val>
                                            <p:strVal val="#ppt_x"/>
                                          </p:val>
                                        </p:tav>
                                        <p:tav tm="100000">
                                          <p:val>
                                            <p:strVal val="#ppt_x"/>
                                          </p:val>
                                        </p:tav>
                                      </p:tavLst>
                                    </p:anim>
                                    <p:anim calcmode="lin" valueType="num">
                                      <p:cBhvr additive="base">
                                        <p:cTn id="83" dur="25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P spid="8" grpId="0" bldLvl="0" animBg="1"/>
      <p:bldP spid="9" grpId="0" bldLvl="0" animBg="1"/>
      <p:bldP spid="14" grpId="0" bldLvl="0" animBg="1"/>
      <p:bldP spid="15" grpId="0" bldLvl="0" animBg="1"/>
      <p:bldP spid="16" grpId="0" bldLvl="0" animBg="1"/>
      <p:bldP spid="17" grpId="0" bldLvl="0" animBg="1"/>
      <p:bldP spid="18" grpId="0"/>
      <p:bldP spid="19" grpId="0" bldLvl="0" animBg="1"/>
      <p:bldP spid="21" grpId="0"/>
      <p:bldP spid="22" grpId="0" bldLvl="0" animBg="1"/>
      <p:bldP spid="23" grpId="0"/>
      <p:bldP spid="24" grpId="0" bldLvl="0" animBg="1"/>
      <p:bldP spid="25" grpId="0"/>
      <p:bldP spid="26" grpId="0" bldLvl="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MH_Text_1"/>
          <p:cNvSpPr/>
          <p:nvPr>
            <p:custDataLst>
              <p:tags r:id="rId1"/>
            </p:custDataLst>
          </p:nvPr>
        </p:nvSpPr>
        <p:spPr>
          <a:xfrm>
            <a:off x="1196002" y="1203598"/>
            <a:ext cx="6910137" cy="12418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67500" rIns="135000" bIns="67500" anchor="ctr">
            <a:normAutofit/>
          </a:bodyPr>
          <a:lstStyle/>
          <a:p>
            <a:pPr algn="just">
              <a:lnSpc>
                <a:spcPct val="120000"/>
              </a:lnSpc>
              <a:spcBef>
                <a:spcPts val="450"/>
              </a:spcBef>
              <a:spcAft>
                <a:spcPts val="450"/>
              </a:spcAft>
              <a:defRPr/>
            </a:pPr>
            <a:r>
              <a:rPr lang="zh-CN" altLang="en-US" sz="1050" b="1" dirty="0">
                <a:solidFill>
                  <a:srgbClr val="FFFFFF"/>
                </a:solidFill>
                <a:latin typeface="微软雅黑" panose="020B0503020204020204" pitchFamily="34" charset="-122"/>
                <a:ea typeface="微软雅黑" panose="020B0503020204020204" pitchFamily="34" charset="-122"/>
              </a:rPr>
              <a:t>在选择家具时我们一般会遵循几个原则，首先要从室内整体的环境选择，要让家具与空间具有一定的对比效果，已经色彩风格的搭配，这样才能营造室内整体的意境效果，其次就是在家具布置的格局上，一是选择对称有规则的布置，二是选择不对称不规则的布置格局，但是无论采用那种布置，都要考虑空间的大小，和家具的主次；然后就是要满足空间上的要求，家具最大的价值就是要在于实用，还要反映主人的文化素养兴趣爱好和审美观，最后就是要符合室内装饰装修的标准 ，这样才能更好的改善人的物质生活和精神生活才能使人的审美情趣更加高尚。</a:t>
            </a:r>
            <a:endParaRPr lang="zh-CN" altLang="en-US" sz="1050" b="1" dirty="0">
              <a:solidFill>
                <a:srgbClr val="FFFFFF"/>
              </a:solidFill>
              <a:latin typeface="微软雅黑" panose="020B0503020204020204" pitchFamily="34" charset="-122"/>
              <a:ea typeface="微软雅黑" panose="020B0503020204020204" pitchFamily="34" charset="-122"/>
            </a:endParaRPr>
          </a:p>
        </p:txBody>
      </p:sp>
      <p:sp>
        <p:nvSpPr>
          <p:cNvPr id="35" name="MH_Picture_4"/>
          <p:cNvSpPr/>
          <p:nvPr>
            <p:custDataLst>
              <p:tags r:id="rId2"/>
            </p:custDataLst>
          </p:nvPr>
        </p:nvSpPr>
        <p:spPr>
          <a:xfrm>
            <a:off x="6430645" y="2637790"/>
            <a:ext cx="1675765" cy="115316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338" name="图片 338" descr="f92d5a64760669dadcf3de3619b887f0"/>
          <p:cNvPicPr>
            <a:picLocks noChangeAspect="1"/>
          </p:cNvPicPr>
          <p:nvPr/>
        </p:nvPicPr>
        <p:blipFill>
          <a:blip r:embed="rId4"/>
          <a:stretch>
            <a:fillRect/>
          </a:stretch>
        </p:blipFill>
        <p:spPr>
          <a:xfrm>
            <a:off x="1195705" y="2630805"/>
            <a:ext cx="1594485" cy="1159510"/>
          </a:xfrm>
          <a:prstGeom prst="rect">
            <a:avLst/>
          </a:prstGeom>
        </p:spPr>
      </p:pic>
      <p:pic>
        <p:nvPicPr>
          <p:cNvPr id="339" name="图片 339" descr="48ee234a73f7755c51cac60ac0df505d"/>
          <p:cNvPicPr>
            <a:picLocks noChangeAspect="1"/>
          </p:cNvPicPr>
          <p:nvPr/>
        </p:nvPicPr>
        <p:blipFill>
          <a:blip r:embed="rId5"/>
          <a:stretch>
            <a:fillRect/>
          </a:stretch>
        </p:blipFill>
        <p:spPr>
          <a:xfrm>
            <a:off x="4718050" y="2630805"/>
            <a:ext cx="1633220" cy="1165860"/>
          </a:xfrm>
          <a:prstGeom prst="rect">
            <a:avLst/>
          </a:prstGeom>
        </p:spPr>
      </p:pic>
      <p:pic>
        <p:nvPicPr>
          <p:cNvPr id="2" name="图片 340" descr="85e69f4ba32bd968157669981cdfad66"/>
          <p:cNvPicPr>
            <a:picLocks noChangeAspect="1"/>
          </p:cNvPicPr>
          <p:nvPr/>
        </p:nvPicPr>
        <p:blipFill>
          <a:blip r:embed="rId6"/>
          <a:stretch>
            <a:fillRect/>
          </a:stretch>
        </p:blipFill>
        <p:spPr>
          <a:xfrm>
            <a:off x="2916555" y="2637790"/>
            <a:ext cx="1690370" cy="116014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outVertical)">
                                      <p:cBhvr>
                                        <p:cTn id="7" dur="500"/>
                                        <p:tgtEl>
                                          <p:spTgt spid="31"/>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0-#ppt_w/2"/>
                                          </p:val>
                                        </p:tav>
                                        <p:tav tm="100000">
                                          <p:val>
                                            <p:strVal val="#ppt_x"/>
                                          </p:val>
                                        </p:tav>
                                      </p:tavLst>
                                    </p:anim>
                                    <p:anim calcmode="lin" valueType="num">
                                      <p:cBhvr additive="base">
                                        <p:cTn id="12" dur="500" fill="hold"/>
                                        <p:tgtEl>
                                          <p:spTgt spid="3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5" grpId="0" bldLvl="0" animBg="1"/>
    </p:bld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59"/>
          <p:cNvGrpSpPr/>
          <p:nvPr/>
        </p:nvGrpSpPr>
        <p:grpSpPr>
          <a:xfrm>
            <a:off x="1189548" y="1214428"/>
            <a:ext cx="2096721" cy="3050558"/>
            <a:chOff x="296429" y="1214428"/>
            <a:chExt cx="2146992" cy="3050558"/>
          </a:xfrm>
        </p:grpSpPr>
        <p:sp>
          <p:nvSpPr>
            <p:cNvPr id="40" name="Rectangle 1"/>
            <p:cNvSpPr/>
            <p:nvPr/>
          </p:nvSpPr>
          <p:spPr>
            <a:xfrm>
              <a:off x="406247" y="1214428"/>
              <a:ext cx="1926791" cy="1714512"/>
            </a:xfrm>
            <a:prstGeom prst="rect">
              <a:avLst/>
            </a:prstGeom>
            <a:blipFill>
              <a:blip r:embed="rId1"/>
              <a:srcRect/>
              <a:stretch>
                <a:fillRect t="-6191" b="-61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20">
                <a:latin typeface="微软雅黑" panose="020B0503020204020204" pitchFamily="34" charset="-122"/>
                <a:ea typeface="微软雅黑" panose="020B0503020204020204" pitchFamily="34" charset="-122"/>
              </a:endParaRPr>
            </a:p>
          </p:txBody>
        </p:sp>
        <p:sp>
          <p:nvSpPr>
            <p:cNvPr id="46" name="Rectangle 33"/>
            <p:cNvSpPr/>
            <p:nvPr/>
          </p:nvSpPr>
          <p:spPr>
            <a:xfrm>
              <a:off x="296429" y="3296611"/>
              <a:ext cx="2146992" cy="968375"/>
            </a:xfrm>
            <a:prstGeom prst="rect">
              <a:avLst/>
            </a:prstGeom>
          </p:spPr>
          <p:txBody>
            <a:bodyPr wrap="square">
              <a:spAutoFit/>
            </a:bodyPr>
            <a:lstStyle/>
            <a:p>
              <a:pPr algn="just"/>
              <a:r>
                <a:rPr sz="950" b="1" dirty="0">
                  <a:solidFill>
                    <a:schemeClr val="tx2"/>
                  </a:solidFill>
                  <a:latin typeface="微软雅黑" panose="020B0503020204020204" pitchFamily="34" charset="-122"/>
                  <a:ea typeface="微软雅黑" panose="020B0503020204020204" pitchFamily="34" charset="-122"/>
                  <a:cs typeface="Open Sans Light" pitchFamily="34" charset="0"/>
                </a:rPr>
                <a:t>在功能上，因每套家具的件数不等，其功能便有多少之分，但每套家具均需具有睡、从、摆、写等基本功能</a:t>
              </a:r>
              <a:r>
                <a:rPr lang="en-US" sz="950" b="1" dirty="0">
                  <a:solidFill>
                    <a:schemeClr val="tx2"/>
                  </a:solidFill>
                  <a:latin typeface="微软雅黑" panose="020B0503020204020204" pitchFamily="34" charset="-122"/>
                  <a:ea typeface="微软雅黑" panose="020B0503020204020204" pitchFamily="34" charset="-122"/>
                  <a:cs typeface="Open Sans Light" pitchFamily="34" charset="0"/>
                </a:rPr>
                <a:t>,</a:t>
              </a:r>
              <a:r>
                <a:rPr sz="950" b="1" dirty="0">
                  <a:solidFill>
                    <a:schemeClr val="tx2"/>
                  </a:solidFill>
                  <a:latin typeface="微软雅黑" panose="020B0503020204020204" pitchFamily="34" charset="-122"/>
                  <a:ea typeface="微软雅黑" panose="020B0503020204020204" pitchFamily="34" charset="-122"/>
                  <a:cs typeface="Open Sans Light" pitchFamily="34" charset="0"/>
                </a:rPr>
                <a:t>若功能不全就会降低家具的实用性</a:t>
              </a:r>
              <a:r>
                <a:rPr lang="en-US" sz="950" b="1" dirty="0">
                  <a:solidFill>
                    <a:schemeClr val="tx2"/>
                  </a:solidFill>
                  <a:latin typeface="微软雅黑" panose="020B0503020204020204" pitchFamily="34" charset="-122"/>
                  <a:ea typeface="微软雅黑" panose="020B0503020204020204" pitchFamily="34" charset="-122"/>
                  <a:cs typeface="Open Sans Light" pitchFamily="34" charset="0"/>
                </a:rPr>
                <a:t>,</a:t>
              </a:r>
              <a:r>
                <a:rPr sz="950" b="1" dirty="0">
                  <a:solidFill>
                    <a:schemeClr val="tx2"/>
                  </a:solidFill>
                  <a:latin typeface="微软雅黑" panose="020B0503020204020204" pitchFamily="34" charset="-122"/>
                  <a:ea typeface="微软雅黑" panose="020B0503020204020204" pitchFamily="34" charset="-122"/>
                  <a:cs typeface="Open Sans Light" pitchFamily="34" charset="0"/>
                </a:rPr>
                <a:t>家具是房间布置的主体部分，对室内的美化装饰影响极大。</a:t>
              </a:r>
              <a:endParaRPr sz="950" b="1" dirty="0">
                <a:solidFill>
                  <a:schemeClr val="tx2"/>
                </a:solidFill>
                <a:latin typeface="微软雅黑" panose="020B0503020204020204" pitchFamily="34" charset="-122"/>
                <a:ea typeface="微软雅黑" panose="020B0503020204020204" pitchFamily="34" charset="-122"/>
                <a:cs typeface="Open Sans Light" pitchFamily="34" charset="0"/>
              </a:endParaRPr>
            </a:p>
          </p:txBody>
        </p:sp>
      </p:grpSp>
      <p:grpSp>
        <p:nvGrpSpPr>
          <p:cNvPr id="53" name="Group 60"/>
          <p:cNvGrpSpPr/>
          <p:nvPr/>
        </p:nvGrpSpPr>
        <p:grpSpPr>
          <a:xfrm>
            <a:off x="3702149" y="1215063"/>
            <a:ext cx="2053424" cy="2757188"/>
            <a:chOff x="2500297" y="1214428"/>
            <a:chExt cx="2102657" cy="2757188"/>
          </a:xfrm>
        </p:grpSpPr>
        <p:sp>
          <p:nvSpPr>
            <p:cNvPr id="54" name="Rectangle 2"/>
            <p:cNvSpPr/>
            <p:nvPr/>
          </p:nvSpPr>
          <p:spPr>
            <a:xfrm>
              <a:off x="2588229" y="1214428"/>
              <a:ext cx="1926791" cy="1714512"/>
            </a:xfrm>
            <a:prstGeom prst="rect">
              <a:avLst/>
            </a:prstGeom>
            <a:blipFill>
              <a:blip r:embed="rId2"/>
              <a:stretch>
                <a:fillRect t="-6191" b="-61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20">
                <a:latin typeface="微软雅黑" panose="020B0503020204020204" pitchFamily="34" charset="-122"/>
                <a:ea typeface="微软雅黑" panose="020B0503020204020204" pitchFamily="34" charset="-122"/>
              </a:endParaRPr>
            </a:p>
          </p:txBody>
        </p:sp>
        <p:sp>
          <p:nvSpPr>
            <p:cNvPr id="76" name="Rectangle 36"/>
            <p:cNvSpPr/>
            <p:nvPr/>
          </p:nvSpPr>
          <p:spPr>
            <a:xfrm>
              <a:off x="2500297" y="3295976"/>
              <a:ext cx="2102657" cy="675640"/>
            </a:xfrm>
            <a:prstGeom prst="rect">
              <a:avLst/>
            </a:prstGeom>
          </p:spPr>
          <p:txBody>
            <a:bodyPr wrap="square">
              <a:spAutoFit/>
            </a:bodyPr>
            <a:lstStyle/>
            <a:p>
              <a:pPr algn="just"/>
              <a:r>
                <a:rPr sz="950" b="1" dirty="0">
                  <a:solidFill>
                    <a:schemeClr val="tx2"/>
                  </a:solidFill>
                  <a:latin typeface="微软雅黑" panose="020B0503020204020204" pitchFamily="34" charset="-122"/>
                  <a:ea typeface="微软雅黑" panose="020B0503020204020204" pitchFamily="34" charset="-122"/>
                  <a:cs typeface="Open Sans Light" pitchFamily="34" charset="0"/>
                </a:rPr>
                <a:t>家具摆设不合理不仅不美观而且不实用，甚至给生活带来种种不便。一般习惯把一间住房分为三区：</a:t>
              </a:r>
              <a:r>
                <a:rPr lang="zh-CN" sz="950" b="1" dirty="0">
                  <a:solidFill>
                    <a:schemeClr val="tx2"/>
                  </a:solidFill>
                  <a:latin typeface="微软雅黑" panose="020B0503020204020204" pitchFamily="34" charset="-122"/>
                  <a:ea typeface="微软雅黑" panose="020B0503020204020204" pitchFamily="34" charset="-122"/>
                  <a:cs typeface="Open Sans Light" pitchFamily="34" charset="0"/>
                </a:rPr>
                <a:t>安静区、明亮区、行动区。</a:t>
              </a:r>
              <a:endParaRPr lang="zh-CN" sz="950" b="1" dirty="0">
                <a:solidFill>
                  <a:schemeClr val="tx2"/>
                </a:solidFill>
                <a:latin typeface="微软雅黑" panose="020B0503020204020204" pitchFamily="34" charset="-122"/>
                <a:ea typeface="微软雅黑" panose="020B0503020204020204" pitchFamily="34" charset="-122"/>
                <a:cs typeface="Open Sans Light" pitchFamily="34" charset="0"/>
              </a:endParaRPr>
            </a:p>
          </p:txBody>
        </p:sp>
      </p:grpSp>
      <p:grpSp>
        <p:nvGrpSpPr>
          <p:cNvPr id="83" name="Group 61"/>
          <p:cNvGrpSpPr/>
          <p:nvPr/>
        </p:nvGrpSpPr>
        <p:grpSpPr>
          <a:xfrm>
            <a:off x="6171369" y="1214428"/>
            <a:ext cx="2036209" cy="2904508"/>
            <a:chOff x="4665943" y="1214428"/>
            <a:chExt cx="2085029" cy="2904508"/>
          </a:xfrm>
        </p:grpSpPr>
        <p:sp>
          <p:nvSpPr>
            <p:cNvPr id="84" name="Rectangle 3"/>
            <p:cNvSpPr/>
            <p:nvPr/>
          </p:nvSpPr>
          <p:spPr>
            <a:xfrm>
              <a:off x="4760388" y="1214428"/>
              <a:ext cx="1926791" cy="1714512"/>
            </a:xfrm>
            <a:prstGeom prst="rect">
              <a:avLst/>
            </a:prstGeom>
            <a:blipFill>
              <a:blip r:embed="rId3"/>
              <a:stretch>
                <a:fillRect t="-6191" b="-6191"/>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20">
                <a:latin typeface="微软雅黑" panose="020B0503020204020204" pitchFamily="34" charset="-122"/>
                <a:ea typeface="微软雅黑" panose="020B0503020204020204" pitchFamily="34" charset="-122"/>
              </a:endParaRPr>
            </a:p>
          </p:txBody>
        </p:sp>
        <p:sp>
          <p:nvSpPr>
            <p:cNvPr id="90" name="Rectangle 38"/>
            <p:cNvSpPr/>
            <p:nvPr/>
          </p:nvSpPr>
          <p:spPr>
            <a:xfrm>
              <a:off x="4665943" y="3296611"/>
              <a:ext cx="2085029" cy="822325"/>
            </a:xfrm>
            <a:prstGeom prst="rect">
              <a:avLst/>
            </a:prstGeom>
          </p:spPr>
          <p:txBody>
            <a:bodyPr wrap="square">
              <a:spAutoFit/>
            </a:bodyPr>
            <a:lstStyle/>
            <a:p>
              <a:pPr algn="just"/>
              <a:r>
                <a:rPr sz="950" b="1" dirty="0">
                  <a:solidFill>
                    <a:schemeClr val="tx2"/>
                  </a:solidFill>
                  <a:latin typeface="微软雅黑" panose="020B0503020204020204" pitchFamily="34" charset="-122"/>
                  <a:ea typeface="微软雅黑" panose="020B0503020204020204" pitchFamily="34" charset="-122"/>
                  <a:cs typeface="Open Sans Light" pitchFamily="34" charset="0"/>
                </a:rPr>
                <a:t>房间就能得到合理利用，并给人以舒适清爽感。高大家具与低矮家具还应相互搭配布置，高度一致的组合柜严谨有余而变化不足，家具的起伏过大，又易造成不美观的效果。</a:t>
              </a:r>
              <a:endParaRPr sz="950" b="1" dirty="0">
                <a:solidFill>
                  <a:schemeClr val="tx2"/>
                </a:solidFill>
                <a:latin typeface="微软雅黑" panose="020B0503020204020204" pitchFamily="34" charset="-122"/>
                <a:ea typeface="微软雅黑" panose="020B0503020204020204" pitchFamily="34" charset="-122"/>
                <a:cs typeface="Open Sans Light" pitchFamily="34" charset="0"/>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slide(fromTop)">
                                      <p:cBhvr>
                                        <p:cTn id="7" dur="500"/>
                                        <p:tgtEl>
                                          <p:spTgt spid="39"/>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53"/>
                                        </p:tgtEl>
                                        <p:attrNameLst>
                                          <p:attrName>style.visibility</p:attrName>
                                        </p:attrNameLst>
                                      </p:cBhvr>
                                      <p:to>
                                        <p:strVal val="visible"/>
                                      </p:to>
                                    </p:set>
                                    <p:animEffect transition="in" filter="slide(fromTop)">
                                      <p:cBhvr>
                                        <p:cTn id="11" dur="500"/>
                                        <p:tgtEl>
                                          <p:spTgt spid="53"/>
                                        </p:tgtEl>
                                      </p:cBhvr>
                                    </p:animEffect>
                                  </p:childTnLst>
                                </p:cTn>
                              </p:par>
                            </p:childTnLst>
                          </p:cTn>
                        </p:par>
                        <p:par>
                          <p:cTn id="12" fill="hold">
                            <p:stCondLst>
                              <p:cond delay="1000"/>
                            </p:stCondLst>
                            <p:childTnLst>
                              <p:par>
                                <p:cTn id="13" presetID="12" presetClass="entr" presetSubtype="1" fill="hold" nodeType="afterEffect">
                                  <p:stCondLst>
                                    <p:cond delay="0"/>
                                  </p:stCondLst>
                                  <p:childTnLst>
                                    <p:set>
                                      <p:cBhvr>
                                        <p:cTn id="14" dur="1" fill="hold">
                                          <p:stCondLst>
                                            <p:cond delay="0"/>
                                          </p:stCondLst>
                                        </p:cTn>
                                        <p:tgtEl>
                                          <p:spTgt spid="83"/>
                                        </p:tgtEl>
                                        <p:attrNameLst>
                                          <p:attrName>style.visibility</p:attrName>
                                        </p:attrNameLst>
                                      </p:cBhvr>
                                      <p:to>
                                        <p:strVal val="visible"/>
                                      </p:to>
                                    </p:set>
                                    <p:animEffect transition="in" filter="slide(fromTop)">
                                      <p:cBhvr>
                                        <p:cTn id="15"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52475" y="854710"/>
            <a:ext cx="1243330" cy="6076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p:nvSpPr>
        <p:spPr>
          <a:xfrm flipV="1">
            <a:off x="2076450" y="854710"/>
            <a:ext cx="2545080" cy="60769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Content Placeholder 2"/>
          <p:cNvSpPr txBox="1"/>
          <p:nvPr/>
        </p:nvSpPr>
        <p:spPr bwMode="auto">
          <a:xfrm>
            <a:off x="2115854" y="901476"/>
            <a:ext cx="2539922" cy="88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8" rIns="91414" bIns="4570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800">
              <a:spcBef>
                <a:spcPct val="20000"/>
              </a:spcBef>
              <a:defRPr/>
            </a:pP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家具的主要功能就满足人们日常的生活和工作。“实用”是家具设计的本质与目的，实用性是家具设计的首要条件。</a:t>
            </a:r>
            <a:endParaRPr lang="zh-CN" altLang="en-US" sz="900" kern="0" dirty="0">
              <a:solidFill>
                <a:schemeClr val="bg1"/>
              </a:solidFill>
              <a:latin typeface="微软雅黑" panose="020B0503020204020204" pitchFamily="34" charset="-122"/>
              <a:ea typeface="微软雅黑" panose="020B0503020204020204" pitchFamily="34" charset="-122"/>
              <a:cs typeface="Raleway Light"/>
            </a:endParaRPr>
          </a:p>
        </p:txBody>
      </p:sp>
      <p:sp>
        <p:nvSpPr>
          <p:cNvPr id="15" name="TextBox 14"/>
          <p:cNvSpPr txBox="1"/>
          <p:nvPr/>
        </p:nvSpPr>
        <p:spPr>
          <a:xfrm>
            <a:off x="779705" y="969948"/>
            <a:ext cx="1221740" cy="337185"/>
          </a:xfrm>
          <a:prstGeom prst="rect">
            <a:avLst/>
          </a:prstGeom>
          <a:noFill/>
        </p:spPr>
        <p:txBody>
          <a:bodyPr wrap="none" rtlCol="0">
            <a:spAutoFit/>
          </a:bodyPr>
          <a:lstStyle/>
          <a:p>
            <a:pPr algn="l"/>
            <a:r>
              <a:rPr lang="en-US" altLang="zh-CN" sz="1600" b="1" dirty="0">
                <a:solidFill>
                  <a:schemeClr val="bg1"/>
                </a:solidFill>
              </a:rPr>
              <a:t>01</a:t>
            </a:r>
            <a:r>
              <a:rPr lang="zh-CN" altLang="en-US" sz="1600" b="1" dirty="0">
                <a:solidFill>
                  <a:schemeClr val="bg1"/>
                </a:solidFill>
              </a:rPr>
              <a:t>）</a:t>
            </a:r>
            <a:r>
              <a:rPr lang="en-US" altLang="zh-CN" sz="1600" b="1" dirty="0">
                <a:solidFill>
                  <a:schemeClr val="bg1"/>
                </a:solidFill>
              </a:rPr>
              <a:t>实用性</a:t>
            </a:r>
            <a:endParaRPr lang="en-US" altLang="zh-CN" sz="1600" b="1" dirty="0">
              <a:solidFill>
                <a:schemeClr val="bg1"/>
              </a:solidFill>
            </a:endParaRPr>
          </a:p>
        </p:txBody>
      </p:sp>
      <p:sp>
        <p:nvSpPr>
          <p:cNvPr id="32" name="矩形 31"/>
          <p:cNvSpPr/>
          <p:nvPr/>
        </p:nvSpPr>
        <p:spPr>
          <a:xfrm>
            <a:off x="752475" y="1554480"/>
            <a:ext cx="1243330" cy="60769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3" name="矩形 32"/>
          <p:cNvSpPr/>
          <p:nvPr/>
        </p:nvSpPr>
        <p:spPr>
          <a:xfrm flipV="1">
            <a:off x="2076450" y="1554480"/>
            <a:ext cx="2545080" cy="607695"/>
          </a:xfrm>
          <a:prstGeom prst="rect">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Content Placeholder 2"/>
          <p:cNvSpPr txBox="1"/>
          <p:nvPr/>
        </p:nvSpPr>
        <p:spPr bwMode="auto">
          <a:xfrm>
            <a:off x="2115854" y="1601246"/>
            <a:ext cx="2539922" cy="88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8" rIns="91414" bIns="4570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800">
              <a:spcBef>
                <a:spcPct val="20000"/>
              </a:spcBef>
              <a:defRPr/>
            </a:pP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现代家具设计日益重视人与物和环境之间的关系，需要进行具有科学依据的协调。</a:t>
            </a:r>
            <a:endParaRPr lang="zh-CN" altLang="en-US" sz="900" kern="0" dirty="0">
              <a:solidFill>
                <a:schemeClr val="bg1"/>
              </a:solidFill>
              <a:latin typeface="微软雅黑" panose="020B0503020204020204" pitchFamily="34" charset="-122"/>
              <a:ea typeface="微软雅黑" panose="020B0503020204020204" pitchFamily="34" charset="-122"/>
              <a:cs typeface="Raleway Light"/>
            </a:endParaRPr>
          </a:p>
        </p:txBody>
      </p:sp>
      <p:sp>
        <p:nvSpPr>
          <p:cNvPr id="36" name="矩形 35"/>
          <p:cNvSpPr/>
          <p:nvPr/>
        </p:nvSpPr>
        <p:spPr>
          <a:xfrm>
            <a:off x="752475" y="2239010"/>
            <a:ext cx="1243330" cy="607695"/>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7" name="矩形 36"/>
          <p:cNvSpPr/>
          <p:nvPr/>
        </p:nvSpPr>
        <p:spPr>
          <a:xfrm flipV="1">
            <a:off x="2076450" y="2239010"/>
            <a:ext cx="2545080" cy="607695"/>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8" name="Content Placeholder 2"/>
          <p:cNvSpPr txBox="1"/>
          <p:nvPr/>
        </p:nvSpPr>
        <p:spPr bwMode="auto">
          <a:xfrm>
            <a:off x="2115854" y="2285776"/>
            <a:ext cx="2539922" cy="88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8" rIns="91414" bIns="4570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800">
              <a:spcBef>
                <a:spcPct val="20000"/>
              </a:spcBef>
              <a:defRPr/>
            </a:pP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随着人们生活质量的提高，人们往往不局限于关注家具的使用功能，更注重家具的安全性，所以安全性是家具设计过程中不可小觑的环节。</a:t>
            </a:r>
            <a:endParaRPr lang="zh-CN" altLang="en-US" sz="900" kern="0" dirty="0">
              <a:solidFill>
                <a:schemeClr val="bg1"/>
              </a:solidFill>
              <a:latin typeface="微软雅黑" panose="020B0503020204020204" pitchFamily="34" charset="-122"/>
              <a:ea typeface="微软雅黑" panose="020B0503020204020204" pitchFamily="34" charset="-122"/>
              <a:cs typeface="Raleway Light"/>
            </a:endParaRPr>
          </a:p>
        </p:txBody>
      </p:sp>
      <p:sp>
        <p:nvSpPr>
          <p:cNvPr id="40" name="矩形 39"/>
          <p:cNvSpPr/>
          <p:nvPr/>
        </p:nvSpPr>
        <p:spPr>
          <a:xfrm>
            <a:off x="752475" y="2923540"/>
            <a:ext cx="1243330" cy="60769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1" name="矩形 40"/>
          <p:cNvSpPr/>
          <p:nvPr/>
        </p:nvSpPr>
        <p:spPr>
          <a:xfrm flipV="1">
            <a:off x="2076450" y="2923540"/>
            <a:ext cx="2545080" cy="60769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2" name="Content Placeholder 2"/>
          <p:cNvSpPr txBox="1"/>
          <p:nvPr/>
        </p:nvSpPr>
        <p:spPr bwMode="auto">
          <a:xfrm>
            <a:off x="2115854" y="2970306"/>
            <a:ext cx="2539922" cy="88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8" rIns="91414" bIns="4570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800">
              <a:spcBef>
                <a:spcPct val="20000"/>
              </a:spcBef>
              <a:defRPr/>
            </a:pP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艺术性是室内设计的基本属性之一，也是家具设计的主要原则之一。艺术性是指人们反映社会生活和表达思想感情所体现的美好表现程度。</a:t>
            </a:r>
            <a:endParaRPr lang="zh-CN" altLang="en-US" sz="900" kern="0" dirty="0">
              <a:solidFill>
                <a:schemeClr val="bg1"/>
              </a:solidFill>
              <a:latin typeface="微软雅黑" panose="020B0503020204020204" pitchFamily="34" charset="-122"/>
              <a:ea typeface="微软雅黑" panose="020B0503020204020204" pitchFamily="34" charset="-122"/>
              <a:cs typeface="Raleway Light"/>
            </a:endParaRPr>
          </a:p>
        </p:txBody>
      </p:sp>
      <p:sp>
        <p:nvSpPr>
          <p:cNvPr id="44" name="矩形 43"/>
          <p:cNvSpPr/>
          <p:nvPr/>
        </p:nvSpPr>
        <p:spPr>
          <a:xfrm>
            <a:off x="752475" y="3601085"/>
            <a:ext cx="1243330" cy="607695"/>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5" name="矩形 44"/>
          <p:cNvSpPr/>
          <p:nvPr/>
        </p:nvSpPr>
        <p:spPr>
          <a:xfrm flipV="1">
            <a:off x="2076450" y="3601085"/>
            <a:ext cx="2545080" cy="607695"/>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6" name="Content Placeholder 2"/>
          <p:cNvSpPr txBox="1"/>
          <p:nvPr/>
        </p:nvSpPr>
        <p:spPr bwMode="auto">
          <a:xfrm>
            <a:off x="2115854" y="3598956"/>
            <a:ext cx="2539922" cy="88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8" rIns="91414" bIns="4570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800">
              <a:spcBef>
                <a:spcPct val="20000"/>
              </a:spcBef>
              <a:defRPr/>
            </a:pP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工艺性是生产制作的需要，为了在保证质量的前提下尽可能提高生产效率，降低制作成本，产品线应该简朴，制作方便，在材料使用和加工工艺上，</a:t>
            </a:r>
            <a:endParaRPr lang="zh-CN" altLang="en-US" sz="900" kern="0" dirty="0">
              <a:solidFill>
                <a:schemeClr val="bg1"/>
              </a:solidFill>
              <a:latin typeface="微软雅黑" panose="020B0503020204020204" pitchFamily="34" charset="-122"/>
              <a:ea typeface="微软雅黑" panose="020B0503020204020204" pitchFamily="34" charset="-122"/>
              <a:cs typeface="Raleway Light"/>
            </a:endParaRPr>
          </a:p>
        </p:txBody>
      </p:sp>
      <p:sp>
        <p:nvSpPr>
          <p:cNvPr id="48" name="矩形 47"/>
          <p:cNvSpPr/>
          <p:nvPr/>
        </p:nvSpPr>
        <p:spPr>
          <a:xfrm>
            <a:off x="4731385" y="854710"/>
            <a:ext cx="1243330" cy="607695"/>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49" name="矩形 48"/>
          <p:cNvSpPr/>
          <p:nvPr/>
        </p:nvSpPr>
        <p:spPr>
          <a:xfrm flipV="1">
            <a:off x="6055360" y="854710"/>
            <a:ext cx="2545080" cy="607695"/>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0" name="Content Placeholder 2"/>
          <p:cNvSpPr txBox="1"/>
          <p:nvPr/>
        </p:nvSpPr>
        <p:spPr bwMode="auto">
          <a:xfrm>
            <a:off x="6094764" y="845596"/>
            <a:ext cx="2539922" cy="88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8" rIns="91414" bIns="4570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800">
              <a:spcBef>
                <a:spcPct val="20000"/>
              </a:spcBef>
              <a:defRPr/>
            </a:pP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家具设计从一个侧面反应社会的物质生活和精神生活，铭刻着历史和时代的印记，蕴涵着丰富的历史文化、地域文化、民族文化等不同的文化信息</a:t>
            </a:r>
            <a:endParaRPr lang="zh-CN" altLang="en-US" sz="900" kern="0" dirty="0">
              <a:solidFill>
                <a:schemeClr val="bg1"/>
              </a:solidFill>
              <a:latin typeface="微软雅黑" panose="020B0503020204020204" pitchFamily="34" charset="-122"/>
              <a:ea typeface="微软雅黑" panose="020B0503020204020204" pitchFamily="34" charset="-122"/>
              <a:cs typeface="Raleway Light"/>
            </a:endParaRPr>
          </a:p>
        </p:txBody>
      </p:sp>
      <p:sp>
        <p:nvSpPr>
          <p:cNvPr id="52" name="矩形 51"/>
          <p:cNvSpPr/>
          <p:nvPr/>
        </p:nvSpPr>
        <p:spPr>
          <a:xfrm>
            <a:off x="4731385" y="1554480"/>
            <a:ext cx="1243330" cy="60769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3" name="矩形 52"/>
          <p:cNvSpPr/>
          <p:nvPr/>
        </p:nvSpPr>
        <p:spPr>
          <a:xfrm flipV="1">
            <a:off x="6055360" y="1554480"/>
            <a:ext cx="2545080" cy="60769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4" name="Content Placeholder 2"/>
          <p:cNvSpPr txBox="1"/>
          <p:nvPr/>
        </p:nvSpPr>
        <p:spPr bwMode="auto">
          <a:xfrm>
            <a:off x="6094764" y="1545366"/>
            <a:ext cx="2539922" cy="88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8" rIns="91414" bIns="4570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800">
              <a:spcBef>
                <a:spcPct val="20000"/>
              </a:spcBef>
              <a:defRPr/>
            </a:pP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当今社会以商品经济为主流，设计师为我们提供了不断创新的家具，市场为设计师提供了一个自我价值体现的平台，而家具也是消费者生活中不可缺少的生活必需品。</a:t>
            </a:r>
            <a:endParaRPr lang="zh-CN" altLang="en-US" sz="900" kern="0" dirty="0">
              <a:solidFill>
                <a:schemeClr val="bg1"/>
              </a:solidFill>
              <a:latin typeface="微软雅黑" panose="020B0503020204020204" pitchFamily="34" charset="-122"/>
              <a:ea typeface="微软雅黑" panose="020B0503020204020204" pitchFamily="34" charset="-122"/>
              <a:cs typeface="Raleway Light"/>
            </a:endParaRPr>
          </a:p>
        </p:txBody>
      </p:sp>
      <p:sp>
        <p:nvSpPr>
          <p:cNvPr id="56" name="矩形 55"/>
          <p:cNvSpPr/>
          <p:nvPr/>
        </p:nvSpPr>
        <p:spPr>
          <a:xfrm>
            <a:off x="4731385" y="2239010"/>
            <a:ext cx="1243330" cy="60769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7" name="矩形 56"/>
          <p:cNvSpPr/>
          <p:nvPr/>
        </p:nvSpPr>
        <p:spPr>
          <a:xfrm flipV="1">
            <a:off x="6055360" y="2239010"/>
            <a:ext cx="2545080" cy="60769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8" name="Content Placeholder 2"/>
          <p:cNvSpPr txBox="1"/>
          <p:nvPr/>
        </p:nvSpPr>
        <p:spPr bwMode="auto">
          <a:xfrm>
            <a:off x="6094764" y="2236881"/>
            <a:ext cx="2539922" cy="88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8" rIns="91414" bIns="4570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800">
              <a:spcBef>
                <a:spcPct val="20000"/>
              </a:spcBef>
              <a:defRPr/>
            </a:pP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家具设计应该以科学的系统思维为基础，把家具产品和与其相关因素系统的有机结合，使各个要素之间相互协调，满足使用者的多方面的需求。</a:t>
            </a:r>
            <a:endParaRPr lang="zh-CN" altLang="en-US" sz="900" kern="0" dirty="0">
              <a:solidFill>
                <a:schemeClr val="bg1"/>
              </a:solidFill>
              <a:latin typeface="微软雅黑" panose="020B0503020204020204" pitchFamily="34" charset="-122"/>
              <a:ea typeface="微软雅黑" panose="020B0503020204020204" pitchFamily="34" charset="-122"/>
              <a:cs typeface="Raleway Light"/>
            </a:endParaRPr>
          </a:p>
        </p:txBody>
      </p:sp>
      <p:sp>
        <p:nvSpPr>
          <p:cNvPr id="60" name="矩形 59"/>
          <p:cNvSpPr/>
          <p:nvPr/>
        </p:nvSpPr>
        <p:spPr>
          <a:xfrm>
            <a:off x="4731385" y="2923540"/>
            <a:ext cx="1243330" cy="607695"/>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1" name="矩形 60"/>
          <p:cNvSpPr/>
          <p:nvPr/>
        </p:nvSpPr>
        <p:spPr>
          <a:xfrm flipV="1">
            <a:off x="6055360" y="2923540"/>
            <a:ext cx="2545080" cy="607695"/>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2" name="Content Placeholder 2"/>
          <p:cNvSpPr txBox="1"/>
          <p:nvPr/>
        </p:nvSpPr>
        <p:spPr bwMode="auto">
          <a:xfrm>
            <a:off x="6094764" y="2970306"/>
            <a:ext cx="2539922" cy="88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8" rIns="91414" bIns="4570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800">
              <a:spcBef>
                <a:spcPct val="20000"/>
              </a:spcBef>
              <a:defRPr/>
            </a:pP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一般认为创造性是指个体产生新奇独特的、有社会价值的产品的能力或特性。</a:t>
            </a:r>
            <a:endParaRPr lang="zh-CN" altLang="en-US" sz="900" kern="0" dirty="0">
              <a:solidFill>
                <a:schemeClr val="bg1"/>
              </a:solidFill>
              <a:latin typeface="微软雅黑" panose="020B0503020204020204" pitchFamily="34" charset="-122"/>
              <a:ea typeface="微软雅黑" panose="020B0503020204020204" pitchFamily="34" charset="-122"/>
              <a:cs typeface="Raleway Light"/>
            </a:endParaRPr>
          </a:p>
        </p:txBody>
      </p:sp>
      <p:sp>
        <p:nvSpPr>
          <p:cNvPr id="64" name="矩形 63"/>
          <p:cNvSpPr/>
          <p:nvPr/>
        </p:nvSpPr>
        <p:spPr>
          <a:xfrm>
            <a:off x="4731385" y="3601085"/>
            <a:ext cx="1243330" cy="60769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5" name="矩形 64"/>
          <p:cNvSpPr/>
          <p:nvPr/>
        </p:nvSpPr>
        <p:spPr>
          <a:xfrm flipV="1">
            <a:off x="6055360" y="3601085"/>
            <a:ext cx="2545080" cy="607695"/>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66" name="Content Placeholder 2"/>
          <p:cNvSpPr txBox="1"/>
          <p:nvPr/>
        </p:nvSpPr>
        <p:spPr bwMode="auto">
          <a:xfrm>
            <a:off x="6094764" y="3647851"/>
            <a:ext cx="2539922" cy="887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4" tIns="45708" rIns="91414" bIns="45708"/>
          <a:lstStyle>
            <a:lvl1pPr>
              <a:defRPr>
                <a:solidFill>
                  <a:schemeClr val="tx1"/>
                </a:solidFill>
                <a:latin typeface="Calibri" panose="020F0502020204030204" charset="0"/>
                <a:ea typeface="MS PGothic" panose="020B0600070205080204" charset="-128"/>
              </a:defRPr>
            </a:lvl1pPr>
            <a:lvl2pPr marL="742950" indent="-285750">
              <a:defRPr>
                <a:solidFill>
                  <a:schemeClr val="tx1"/>
                </a:solidFill>
                <a:latin typeface="Calibri" panose="020F0502020204030204" charset="0"/>
                <a:ea typeface="MS PGothic" panose="020B0600070205080204" charset="-128"/>
              </a:defRPr>
            </a:lvl2pPr>
            <a:lvl3pPr marL="1143000" indent="-228600">
              <a:defRPr>
                <a:solidFill>
                  <a:schemeClr val="tx1"/>
                </a:solidFill>
                <a:latin typeface="Calibri" panose="020F0502020204030204" charset="0"/>
                <a:ea typeface="MS PGothic" panose="020B0600070205080204" charset="-128"/>
              </a:defRPr>
            </a:lvl3pPr>
            <a:lvl4pPr marL="1600200" indent="-228600">
              <a:defRPr>
                <a:solidFill>
                  <a:schemeClr val="tx1"/>
                </a:solidFill>
                <a:latin typeface="Calibri" panose="020F0502020204030204" charset="0"/>
                <a:ea typeface="MS PGothic" panose="020B0600070205080204" charset="-128"/>
              </a:defRPr>
            </a:lvl4pPr>
            <a:lvl5pPr marL="2057400" indent="-228600">
              <a:defRPr>
                <a:solidFill>
                  <a:schemeClr val="tx1"/>
                </a:solidFill>
                <a:latin typeface="Calibri" panose="020F0502020204030204" charset="0"/>
                <a:ea typeface="MS PGothic" panose="020B0600070205080204" charset="-128"/>
              </a:defRPr>
            </a:lvl5pPr>
            <a:lvl6pPr marL="2514600" indent="-228600" fontAlgn="base">
              <a:spcBef>
                <a:spcPct val="0"/>
              </a:spcBef>
              <a:spcAft>
                <a:spcPct val="0"/>
              </a:spcAft>
              <a:defRPr>
                <a:solidFill>
                  <a:schemeClr val="tx1"/>
                </a:solidFill>
                <a:latin typeface="Calibri" panose="020F0502020204030204" charset="0"/>
                <a:ea typeface="MS PGothic" panose="020B0600070205080204" charset="-128"/>
              </a:defRPr>
            </a:lvl6pPr>
            <a:lvl7pPr marL="2971800" indent="-228600" fontAlgn="base">
              <a:spcBef>
                <a:spcPct val="0"/>
              </a:spcBef>
              <a:spcAft>
                <a:spcPct val="0"/>
              </a:spcAft>
              <a:defRPr>
                <a:solidFill>
                  <a:schemeClr val="tx1"/>
                </a:solidFill>
                <a:latin typeface="Calibri" panose="020F0502020204030204" charset="0"/>
                <a:ea typeface="MS PGothic" panose="020B0600070205080204" charset="-128"/>
              </a:defRPr>
            </a:lvl7pPr>
            <a:lvl8pPr marL="3429000" indent="-228600" fontAlgn="base">
              <a:spcBef>
                <a:spcPct val="0"/>
              </a:spcBef>
              <a:spcAft>
                <a:spcPct val="0"/>
              </a:spcAft>
              <a:defRPr>
                <a:solidFill>
                  <a:schemeClr val="tx1"/>
                </a:solidFill>
                <a:latin typeface="Calibri" panose="020F0502020204030204" charset="0"/>
                <a:ea typeface="MS PGothic" panose="020B0600070205080204" charset="-128"/>
              </a:defRPr>
            </a:lvl8pPr>
            <a:lvl9pPr marL="3886200" indent="-228600" fontAlgn="base">
              <a:spcBef>
                <a:spcPct val="0"/>
              </a:spcBef>
              <a:spcAft>
                <a:spcPct val="0"/>
              </a:spcAft>
              <a:defRPr>
                <a:solidFill>
                  <a:schemeClr val="tx1"/>
                </a:solidFill>
                <a:latin typeface="Calibri" panose="020F0502020204030204" charset="0"/>
                <a:ea typeface="MS PGothic" panose="020B0600070205080204" charset="-128"/>
              </a:defRPr>
            </a:lvl9pPr>
          </a:lstStyle>
          <a:p>
            <a:pPr defTabSz="685800">
              <a:spcBef>
                <a:spcPct val="20000"/>
              </a:spcBef>
              <a:defRPr/>
            </a:pPr>
            <a:r>
              <a:rPr lang="zh-CN" altLang="en-US" sz="900" kern="0" dirty="0">
                <a:solidFill>
                  <a:schemeClr val="bg1"/>
                </a:solidFill>
                <a:latin typeface="微软雅黑" panose="020B0503020204020204" pitchFamily="34" charset="-122"/>
                <a:ea typeface="微软雅黑" panose="020B0503020204020204" pitchFamily="34" charset="-122"/>
                <a:cs typeface="Raleway Light"/>
              </a:rPr>
              <a:t>基本的生活需求得到满足后，一些人开始注重家居生活的质量，特别是家具产品对于健康的影响，因此家具的环保性渐渐被人们所重视。</a:t>
            </a:r>
            <a:endParaRPr lang="zh-CN" altLang="en-US" sz="900" kern="0" dirty="0">
              <a:solidFill>
                <a:schemeClr val="bg1"/>
              </a:solidFill>
              <a:latin typeface="微软雅黑" panose="020B0503020204020204" pitchFamily="34" charset="-122"/>
              <a:ea typeface="微软雅黑" panose="020B0503020204020204" pitchFamily="34" charset="-122"/>
              <a:cs typeface="Raleway Light"/>
            </a:endParaRPr>
          </a:p>
        </p:txBody>
      </p:sp>
      <p:sp>
        <p:nvSpPr>
          <p:cNvPr id="68" name="矩形 67"/>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69" name="直接连接符 6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70" name="文本框 69"/>
          <p:cNvSpPr txBox="1"/>
          <p:nvPr/>
        </p:nvSpPr>
        <p:spPr>
          <a:xfrm>
            <a:off x="503555" y="26924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mn-ea"/>
              </a:rPr>
              <a:t>家具设计的原则</a:t>
            </a:r>
            <a:endParaRPr lang="en-US" altLang="zh-CN" sz="1200" b="1" dirty="0">
              <a:solidFill>
                <a:schemeClr val="accent2"/>
              </a:solidFill>
              <a:latin typeface="+mn-ea"/>
              <a:cs typeface="+mn-ea"/>
              <a:sym typeface="+mn-ea"/>
            </a:endParaRPr>
          </a:p>
        </p:txBody>
      </p:sp>
      <p:sp>
        <p:nvSpPr>
          <p:cNvPr id="71" name="TextBox 14"/>
          <p:cNvSpPr txBox="1"/>
          <p:nvPr/>
        </p:nvSpPr>
        <p:spPr>
          <a:xfrm>
            <a:off x="779705" y="1677338"/>
            <a:ext cx="1221740" cy="337185"/>
          </a:xfrm>
          <a:prstGeom prst="rect">
            <a:avLst/>
          </a:prstGeom>
          <a:noFill/>
        </p:spPr>
        <p:txBody>
          <a:bodyPr wrap="none" rtlCol="0">
            <a:spAutoFit/>
          </a:bodyPr>
          <a:lstStyle/>
          <a:p>
            <a:pPr algn="l"/>
            <a:r>
              <a:rPr lang="en-US" altLang="zh-CN" sz="1600" b="1" dirty="0">
                <a:solidFill>
                  <a:schemeClr val="bg1"/>
                </a:solidFill>
              </a:rPr>
              <a:t>02</a:t>
            </a:r>
            <a:r>
              <a:rPr lang="zh-CN" altLang="en-US" sz="1600" b="1" dirty="0">
                <a:solidFill>
                  <a:schemeClr val="bg1"/>
                </a:solidFill>
              </a:rPr>
              <a:t>）</a:t>
            </a:r>
            <a:r>
              <a:rPr lang="en-US" altLang="zh-CN" sz="1600" b="1" dirty="0">
                <a:solidFill>
                  <a:schemeClr val="bg1"/>
                </a:solidFill>
              </a:rPr>
              <a:t>舒适性</a:t>
            </a:r>
            <a:endParaRPr lang="en-US" altLang="zh-CN" sz="1600" b="1" dirty="0">
              <a:solidFill>
                <a:schemeClr val="bg1"/>
              </a:solidFill>
            </a:endParaRPr>
          </a:p>
        </p:txBody>
      </p:sp>
      <p:sp>
        <p:nvSpPr>
          <p:cNvPr id="72" name="TextBox 14"/>
          <p:cNvSpPr txBox="1"/>
          <p:nvPr/>
        </p:nvSpPr>
        <p:spPr>
          <a:xfrm>
            <a:off x="779705" y="2377743"/>
            <a:ext cx="1221740" cy="337185"/>
          </a:xfrm>
          <a:prstGeom prst="rect">
            <a:avLst/>
          </a:prstGeom>
          <a:noFill/>
        </p:spPr>
        <p:txBody>
          <a:bodyPr wrap="none" rtlCol="0">
            <a:spAutoFit/>
          </a:bodyPr>
          <a:lstStyle/>
          <a:p>
            <a:pPr algn="l"/>
            <a:r>
              <a:rPr lang="en-US" altLang="zh-CN" sz="1600" b="1" dirty="0">
                <a:solidFill>
                  <a:schemeClr val="bg1"/>
                </a:solidFill>
              </a:rPr>
              <a:t>03</a:t>
            </a:r>
            <a:r>
              <a:rPr lang="zh-CN" altLang="en-US" sz="1600" b="1" dirty="0">
                <a:solidFill>
                  <a:schemeClr val="bg1"/>
                </a:solidFill>
              </a:rPr>
              <a:t>）</a:t>
            </a:r>
            <a:r>
              <a:rPr lang="en-US" altLang="zh-CN" sz="1600" b="1" dirty="0">
                <a:solidFill>
                  <a:schemeClr val="bg1"/>
                </a:solidFill>
              </a:rPr>
              <a:t>安全性</a:t>
            </a:r>
            <a:endParaRPr lang="en-US" altLang="zh-CN" sz="1600" b="1" dirty="0">
              <a:solidFill>
                <a:schemeClr val="bg1"/>
              </a:solidFill>
            </a:endParaRPr>
          </a:p>
        </p:txBody>
      </p:sp>
      <p:sp>
        <p:nvSpPr>
          <p:cNvPr id="73" name="TextBox 14"/>
          <p:cNvSpPr txBox="1"/>
          <p:nvPr/>
        </p:nvSpPr>
        <p:spPr>
          <a:xfrm>
            <a:off x="779705" y="3040048"/>
            <a:ext cx="1221740" cy="337185"/>
          </a:xfrm>
          <a:prstGeom prst="rect">
            <a:avLst/>
          </a:prstGeom>
          <a:noFill/>
        </p:spPr>
        <p:txBody>
          <a:bodyPr wrap="none" rtlCol="0">
            <a:spAutoFit/>
          </a:bodyPr>
          <a:lstStyle/>
          <a:p>
            <a:pPr algn="l"/>
            <a:r>
              <a:rPr lang="en-US" altLang="zh-CN" sz="1600" b="1" dirty="0">
                <a:solidFill>
                  <a:schemeClr val="bg1"/>
                </a:solidFill>
              </a:rPr>
              <a:t>04</a:t>
            </a:r>
            <a:r>
              <a:rPr lang="zh-CN" altLang="en-US" sz="1600" b="1" dirty="0">
                <a:solidFill>
                  <a:schemeClr val="bg1"/>
                </a:solidFill>
              </a:rPr>
              <a:t>）</a:t>
            </a:r>
            <a:r>
              <a:rPr lang="en-US" altLang="zh-CN" sz="1600" b="1" dirty="0">
                <a:solidFill>
                  <a:schemeClr val="bg1"/>
                </a:solidFill>
              </a:rPr>
              <a:t>艺术性</a:t>
            </a:r>
            <a:endParaRPr lang="en-US" altLang="zh-CN" sz="1600" b="1" dirty="0">
              <a:solidFill>
                <a:schemeClr val="bg1"/>
              </a:solidFill>
            </a:endParaRPr>
          </a:p>
        </p:txBody>
      </p:sp>
      <p:sp>
        <p:nvSpPr>
          <p:cNvPr id="74" name="TextBox 14"/>
          <p:cNvSpPr txBox="1"/>
          <p:nvPr/>
        </p:nvSpPr>
        <p:spPr>
          <a:xfrm>
            <a:off x="779705" y="3725213"/>
            <a:ext cx="1221740" cy="337185"/>
          </a:xfrm>
          <a:prstGeom prst="rect">
            <a:avLst/>
          </a:prstGeom>
          <a:noFill/>
        </p:spPr>
        <p:txBody>
          <a:bodyPr wrap="none" rtlCol="0">
            <a:spAutoFit/>
          </a:bodyPr>
          <a:lstStyle/>
          <a:p>
            <a:pPr algn="l"/>
            <a:r>
              <a:rPr lang="en-US" altLang="zh-CN" sz="1600" b="1" dirty="0">
                <a:solidFill>
                  <a:schemeClr val="bg1"/>
                </a:solidFill>
              </a:rPr>
              <a:t>05</a:t>
            </a:r>
            <a:r>
              <a:rPr lang="zh-CN" altLang="en-US" sz="1600" b="1" dirty="0">
                <a:solidFill>
                  <a:schemeClr val="bg1"/>
                </a:solidFill>
              </a:rPr>
              <a:t>）</a:t>
            </a:r>
            <a:r>
              <a:rPr lang="en-US" altLang="zh-CN" sz="1600" b="1" dirty="0">
                <a:solidFill>
                  <a:schemeClr val="bg1"/>
                </a:solidFill>
              </a:rPr>
              <a:t>工艺性</a:t>
            </a:r>
            <a:endParaRPr lang="en-US" altLang="zh-CN" sz="1600" b="1" dirty="0">
              <a:solidFill>
                <a:schemeClr val="bg1"/>
              </a:solidFill>
            </a:endParaRPr>
          </a:p>
        </p:txBody>
      </p:sp>
      <p:sp>
        <p:nvSpPr>
          <p:cNvPr id="75" name="TextBox 14"/>
          <p:cNvSpPr txBox="1"/>
          <p:nvPr/>
        </p:nvSpPr>
        <p:spPr>
          <a:xfrm>
            <a:off x="4752900" y="970583"/>
            <a:ext cx="1221740" cy="337185"/>
          </a:xfrm>
          <a:prstGeom prst="rect">
            <a:avLst/>
          </a:prstGeom>
          <a:noFill/>
        </p:spPr>
        <p:txBody>
          <a:bodyPr wrap="none" rtlCol="0">
            <a:spAutoFit/>
          </a:bodyPr>
          <a:lstStyle/>
          <a:p>
            <a:pPr algn="l"/>
            <a:r>
              <a:rPr lang="en-US" altLang="zh-CN" sz="1600" b="1" dirty="0">
                <a:solidFill>
                  <a:schemeClr val="bg1"/>
                </a:solidFill>
              </a:rPr>
              <a:t>06</a:t>
            </a:r>
            <a:r>
              <a:rPr lang="zh-CN" altLang="en-US" sz="1600" b="1" dirty="0">
                <a:solidFill>
                  <a:schemeClr val="bg1"/>
                </a:solidFill>
              </a:rPr>
              <a:t>）</a:t>
            </a:r>
            <a:r>
              <a:rPr lang="en-US" altLang="zh-CN" sz="1600" b="1" dirty="0">
                <a:solidFill>
                  <a:schemeClr val="bg1"/>
                </a:solidFill>
              </a:rPr>
              <a:t>文化性</a:t>
            </a:r>
            <a:endParaRPr lang="en-US" altLang="zh-CN" sz="1600" b="1" dirty="0">
              <a:solidFill>
                <a:schemeClr val="bg1"/>
              </a:solidFill>
            </a:endParaRPr>
          </a:p>
        </p:txBody>
      </p:sp>
      <p:sp>
        <p:nvSpPr>
          <p:cNvPr id="76" name="TextBox 14"/>
          <p:cNvSpPr txBox="1"/>
          <p:nvPr/>
        </p:nvSpPr>
        <p:spPr>
          <a:xfrm>
            <a:off x="4752900" y="1685593"/>
            <a:ext cx="1221740" cy="337185"/>
          </a:xfrm>
          <a:prstGeom prst="rect">
            <a:avLst/>
          </a:prstGeom>
          <a:noFill/>
        </p:spPr>
        <p:txBody>
          <a:bodyPr wrap="none" rtlCol="0">
            <a:spAutoFit/>
          </a:bodyPr>
          <a:lstStyle/>
          <a:p>
            <a:pPr algn="l"/>
            <a:r>
              <a:rPr lang="en-US" altLang="zh-CN" sz="1600" b="1" dirty="0">
                <a:solidFill>
                  <a:schemeClr val="bg1"/>
                </a:solidFill>
              </a:rPr>
              <a:t>07</a:t>
            </a:r>
            <a:r>
              <a:rPr lang="zh-CN" altLang="en-US" sz="1600" b="1" dirty="0">
                <a:solidFill>
                  <a:schemeClr val="bg1"/>
                </a:solidFill>
              </a:rPr>
              <a:t>）</a:t>
            </a:r>
            <a:r>
              <a:rPr lang="en-US" altLang="zh-CN" sz="1600" b="1" dirty="0">
                <a:solidFill>
                  <a:schemeClr val="bg1"/>
                </a:solidFill>
              </a:rPr>
              <a:t>经济性</a:t>
            </a:r>
            <a:endParaRPr lang="en-US" altLang="zh-CN" sz="1600" b="1" dirty="0">
              <a:solidFill>
                <a:schemeClr val="bg1"/>
              </a:solidFill>
            </a:endParaRPr>
          </a:p>
        </p:txBody>
      </p:sp>
      <p:sp>
        <p:nvSpPr>
          <p:cNvPr id="77" name="TextBox 14"/>
          <p:cNvSpPr txBox="1"/>
          <p:nvPr/>
        </p:nvSpPr>
        <p:spPr>
          <a:xfrm>
            <a:off x="4752900" y="2393618"/>
            <a:ext cx="1221740" cy="337185"/>
          </a:xfrm>
          <a:prstGeom prst="rect">
            <a:avLst/>
          </a:prstGeom>
          <a:noFill/>
        </p:spPr>
        <p:txBody>
          <a:bodyPr wrap="none" rtlCol="0">
            <a:spAutoFit/>
          </a:bodyPr>
          <a:lstStyle/>
          <a:p>
            <a:pPr algn="l"/>
            <a:r>
              <a:rPr lang="en-US" altLang="zh-CN" sz="1600" b="1" dirty="0">
                <a:solidFill>
                  <a:schemeClr val="bg1"/>
                </a:solidFill>
              </a:rPr>
              <a:t>08</a:t>
            </a:r>
            <a:r>
              <a:rPr lang="zh-CN" altLang="en-US" sz="1600" b="1" dirty="0">
                <a:solidFill>
                  <a:schemeClr val="bg1"/>
                </a:solidFill>
              </a:rPr>
              <a:t>）</a:t>
            </a:r>
            <a:r>
              <a:rPr lang="en-US" altLang="zh-CN" sz="1600" b="1" dirty="0">
                <a:solidFill>
                  <a:schemeClr val="bg1"/>
                </a:solidFill>
              </a:rPr>
              <a:t>系统性</a:t>
            </a:r>
            <a:endParaRPr lang="en-US" altLang="zh-CN" sz="1600" b="1" dirty="0">
              <a:solidFill>
                <a:schemeClr val="bg1"/>
              </a:solidFill>
            </a:endParaRPr>
          </a:p>
        </p:txBody>
      </p:sp>
      <p:sp>
        <p:nvSpPr>
          <p:cNvPr id="78" name="TextBox 14"/>
          <p:cNvSpPr txBox="1"/>
          <p:nvPr/>
        </p:nvSpPr>
        <p:spPr>
          <a:xfrm>
            <a:off x="4752900" y="3071163"/>
            <a:ext cx="1221740" cy="337185"/>
          </a:xfrm>
          <a:prstGeom prst="rect">
            <a:avLst/>
          </a:prstGeom>
          <a:noFill/>
        </p:spPr>
        <p:txBody>
          <a:bodyPr wrap="none" rtlCol="0">
            <a:spAutoFit/>
          </a:bodyPr>
          <a:lstStyle/>
          <a:p>
            <a:pPr algn="l"/>
            <a:r>
              <a:rPr lang="en-US" altLang="zh-CN" sz="1600" b="1" dirty="0">
                <a:solidFill>
                  <a:schemeClr val="bg1"/>
                </a:solidFill>
              </a:rPr>
              <a:t>09</a:t>
            </a:r>
            <a:r>
              <a:rPr lang="zh-CN" altLang="en-US" sz="1600" b="1" dirty="0">
                <a:solidFill>
                  <a:schemeClr val="bg1"/>
                </a:solidFill>
              </a:rPr>
              <a:t>）</a:t>
            </a:r>
            <a:r>
              <a:rPr lang="en-US" altLang="zh-CN" sz="1600" b="1" dirty="0">
                <a:solidFill>
                  <a:schemeClr val="bg1"/>
                </a:solidFill>
              </a:rPr>
              <a:t>创造性</a:t>
            </a:r>
            <a:endParaRPr lang="en-US" altLang="zh-CN" sz="1600" b="1" dirty="0">
              <a:solidFill>
                <a:schemeClr val="bg1"/>
              </a:solidFill>
            </a:endParaRPr>
          </a:p>
        </p:txBody>
      </p:sp>
      <p:sp>
        <p:nvSpPr>
          <p:cNvPr id="79" name="TextBox 14"/>
          <p:cNvSpPr txBox="1"/>
          <p:nvPr/>
        </p:nvSpPr>
        <p:spPr>
          <a:xfrm>
            <a:off x="4752900" y="3741088"/>
            <a:ext cx="1221740" cy="337185"/>
          </a:xfrm>
          <a:prstGeom prst="rect">
            <a:avLst/>
          </a:prstGeom>
          <a:noFill/>
        </p:spPr>
        <p:txBody>
          <a:bodyPr wrap="none" rtlCol="0">
            <a:spAutoFit/>
          </a:bodyPr>
          <a:lstStyle/>
          <a:p>
            <a:pPr algn="l"/>
            <a:r>
              <a:rPr lang="en-US" altLang="zh-CN" sz="1600" b="1" dirty="0">
                <a:solidFill>
                  <a:schemeClr val="bg1"/>
                </a:solidFill>
              </a:rPr>
              <a:t>10</a:t>
            </a:r>
            <a:r>
              <a:rPr lang="zh-CN" altLang="en-US" sz="1600" b="1" dirty="0">
                <a:solidFill>
                  <a:schemeClr val="bg1"/>
                </a:solidFill>
              </a:rPr>
              <a:t>）</a:t>
            </a:r>
            <a:r>
              <a:rPr lang="en-US" altLang="zh-CN" sz="1600" b="1" dirty="0">
                <a:solidFill>
                  <a:schemeClr val="bg1"/>
                </a:solidFill>
              </a:rPr>
              <a:t>环保性</a:t>
            </a:r>
            <a:endParaRPr lang="en-US" altLang="zh-CN" sz="1600" b="1" dirty="0">
              <a:solidFill>
                <a:schemeClr val="bg1"/>
              </a:solidFill>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p:cTn id="11" dur="500" fill="hold"/>
                                        <p:tgtEl>
                                          <p:spTgt spid="15"/>
                                        </p:tgtEl>
                                        <p:attrNameLst>
                                          <p:attrName>ppt_w</p:attrName>
                                        </p:attrNameLst>
                                      </p:cBhvr>
                                      <p:tavLst>
                                        <p:tav tm="0">
                                          <p:val>
                                            <p:fltVal val="0"/>
                                          </p:val>
                                        </p:tav>
                                        <p:tav tm="100000">
                                          <p:val>
                                            <p:strVal val="#ppt_w"/>
                                          </p:val>
                                        </p:tav>
                                      </p:tavLst>
                                    </p:anim>
                                    <p:anim calcmode="lin" valueType="num">
                                      <p:cBhvr>
                                        <p:cTn id="12" dur="500" fill="hold"/>
                                        <p:tgtEl>
                                          <p:spTgt spid="15"/>
                                        </p:tgtEl>
                                        <p:attrNameLst>
                                          <p:attrName>ppt_h</p:attrName>
                                        </p:attrNameLst>
                                      </p:cBhvr>
                                      <p:tavLst>
                                        <p:tav tm="0">
                                          <p:val>
                                            <p:fltVal val="0"/>
                                          </p:val>
                                        </p:tav>
                                        <p:tav tm="100000">
                                          <p:val>
                                            <p:strVal val="#ppt_h"/>
                                          </p:val>
                                        </p:tav>
                                      </p:tavLst>
                                    </p:anim>
                                    <p:animEffect transition="in" filter="fade">
                                      <p:cBhvr>
                                        <p:cTn id="13" dur="500"/>
                                        <p:tgtEl>
                                          <p:spTgt spid="15"/>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left)">
                                      <p:cBhvr>
                                        <p:cTn id="21" dur="1250"/>
                                        <p:tgtEl>
                                          <p:spTgt spid="1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fade">
                                      <p:cBhvr>
                                        <p:cTn id="24" dur="500"/>
                                        <p:tgtEl>
                                          <p:spTgt spid="32"/>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fade">
                                      <p:cBhvr>
                                        <p:cTn id="28" dur="500"/>
                                        <p:tgtEl>
                                          <p:spTgt spid="33"/>
                                        </p:tgtEl>
                                      </p:cBhvr>
                                    </p:animEffect>
                                  </p:childTnLst>
                                </p:cTn>
                              </p:par>
                            </p:childTnLst>
                          </p:cTn>
                        </p:par>
                        <p:par>
                          <p:cTn id="29" fill="hold">
                            <p:stCondLst>
                              <p:cond delay="3500"/>
                            </p:stCondLst>
                            <p:childTnLst>
                              <p:par>
                                <p:cTn id="30" presetID="22" presetClass="entr" presetSubtype="8"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Effect transition="in" filter="wipe(left)">
                                      <p:cBhvr>
                                        <p:cTn id="32" dur="1250"/>
                                        <p:tgtEl>
                                          <p:spTgt spid="34"/>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animEffect transition="in" filter="fade">
                                      <p:cBhvr>
                                        <p:cTn id="35" dur="500"/>
                                        <p:tgtEl>
                                          <p:spTgt spid="36"/>
                                        </p:tgtEl>
                                      </p:cBhvr>
                                    </p:animEffect>
                                  </p:childTnLst>
                                </p:cTn>
                              </p:par>
                            </p:childTnLst>
                          </p:cTn>
                        </p:par>
                        <p:par>
                          <p:cTn id="36" fill="hold">
                            <p:stCondLst>
                              <p:cond delay="5000"/>
                            </p:stCondLst>
                            <p:childTnLst>
                              <p:par>
                                <p:cTn id="37" presetID="10" presetClass="entr" presetSubtype="0"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fade">
                                      <p:cBhvr>
                                        <p:cTn id="39" dur="500"/>
                                        <p:tgtEl>
                                          <p:spTgt spid="37"/>
                                        </p:tgtEl>
                                      </p:cBhvr>
                                    </p:animEffect>
                                  </p:childTnLst>
                                </p:cTn>
                              </p:par>
                            </p:childTnLst>
                          </p:cTn>
                        </p:par>
                        <p:par>
                          <p:cTn id="40" fill="hold">
                            <p:stCondLst>
                              <p:cond delay="5500"/>
                            </p:stCondLst>
                            <p:childTnLst>
                              <p:par>
                                <p:cTn id="41" presetID="22" presetClass="entr" presetSubtype="8"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wipe(left)">
                                      <p:cBhvr>
                                        <p:cTn id="43" dur="1250"/>
                                        <p:tgtEl>
                                          <p:spTgt spid="3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40"/>
                                        </p:tgtEl>
                                        <p:attrNameLst>
                                          <p:attrName>style.visibility</p:attrName>
                                        </p:attrNameLst>
                                      </p:cBhvr>
                                      <p:to>
                                        <p:strVal val="visible"/>
                                      </p:to>
                                    </p:set>
                                    <p:animEffect transition="in" filter="fade">
                                      <p:cBhvr>
                                        <p:cTn id="46" dur="500"/>
                                        <p:tgtEl>
                                          <p:spTgt spid="40"/>
                                        </p:tgtEl>
                                      </p:cBhvr>
                                    </p:animEffect>
                                  </p:childTnLst>
                                </p:cTn>
                              </p:par>
                            </p:childTnLst>
                          </p:cTn>
                        </p:par>
                        <p:par>
                          <p:cTn id="47" fill="hold">
                            <p:stCondLst>
                              <p:cond delay="7000"/>
                            </p:stCondLst>
                            <p:childTnLst>
                              <p:par>
                                <p:cTn id="48" presetID="10" presetClass="entr" presetSubtype="0" fill="hold" grpId="0" nodeType="afterEffect">
                                  <p:stCondLst>
                                    <p:cond delay="0"/>
                                  </p:stCondLst>
                                  <p:childTnLst>
                                    <p:set>
                                      <p:cBhvr>
                                        <p:cTn id="49" dur="1" fill="hold">
                                          <p:stCondLst>
                                            <p:cond delay="0"/>
                                          </p:stCondLst>
                                        </p:cTn>
                                        <p:tgtEl>
                                          <p:spTgt spid="41"/>
                                        </p:tgtEl>
                                        <p:attrNameLst>
                                          <p:attrName>style.visibility</p:attrName>
                                        </p:attrNameLst>
                                      </p:cBhvr>
                                      <p:to>
                                        <p:strVal val="visible"/>
                                      </p:to>
                                    </p:set>
                                    <p:animEffect transition="in" filter="fade">
                                      <p:cBhvr>
                                        <p:cTn id="50" dur="500"/>
                                        <p:tgtEl>
                                          <p:spTgt spid="41"/>
                                        </p:tgtEl>
                                      </p:cBhvr>
                                    </p:animEffect>
                                  </p:childTnLst>
                                </p:cTn>
                              </p:par>
                            </p:childTnLst>
                          </p:cTn>
                        </p:par>
                        <p:par>
                          <p:cTn id="51" fill="hold">
                            <p:stCondLst>
                              <p:cond delay="7500"/>
                            </p:stCondLst>
                            <p:childTnLst>
                              <p:par>
                                <p:cTn id="52" presetID="22" presetClass="entr" presetSubtype="8"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wipe(left)">
                                      <p:cBhvr>
                                        <p:cTn id="54" dur="1250"/>
                                        <p:tgtEl>
                                          <p:spTgt spid="4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500"/>
                                        <p:tgtEl>
                                          <p:spTgt spid="44"/>
                                        </p:tgtEl>
                                      </p:cBhvr>
                                    </p:animEffect>
                                  </p:childTnLst>
                                </p:cTn>
                              </p:par>
                            </p:childTnLst>
                          </p:cTn>
                        </p:par>
                        <p:par>
                          <p:cTn id="58" fill="hold">
                            <p:stCondLst>
                              <p:cond delay="9000"/>
                            </p:stCondLst>
                            <p:childTnLst>
                              <p:par>
                                <p:cTn id="59" presetID="10" presetClass="entr" presetSubtype="0" fill="hold" grpId="0"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fade">
                                      <p:cBhvr>
                                        <p:cTn id="61" dur="500"/>
                                        <p:tgtEl>
                                          <p:spTgt spid="45"/>
                                        </p:tgtEl>
                                      </p:cBhvr>
                                    </p:animEffect>
                                  </p:childTnLst>
                                </p:cTn>
                              </p:par>
                            </p:childTnLst>
                          </p:cTn>
                        </p:par>
                        <p:par>
                          <p:cTn id="62" fill="hold">
                            <p:stCondLst>
                              <p:cond delay="9500"/>
                            </p:stCondLst>
                            <p:childTnLst>
                              <p:par>
                                <p:cTn id="63" presetID="22" presetClass="entr" presetSubtype="8" fill="hold" grpId="0" nodeType="afterEffect">
                                  <p:stCondLst>
                                    <p:cond delay="0"/>
                                  </p:stCondLst>
                                  <p:childTnLst>
                                    <p:set>
                                      <p:cBhvr>
                                        <p:cTn id="64" dur="1" fill="hold">
                                          <p:stCondLst>
                                            <p:cond delay="0"/>
                                          </p:stCondLst>
                                        </p:cTn>
                                        <p:tgtEl>
                                          <p:spTgt spid="46"/>
                                        </p:tgtEl>
                                        <p:attrNameLst>
                                          <p:attrName>style.visibility</p:attrName>
                                        </p:attrNameLst>
                                      </p:cBhvr>
                                      <p:to>
                                        <p:strVal val="visible"/>
                                      </p:to>
                                    </p:set>
                                    <p:animEffect transition="in" filter="wipe(left)">
                                      <p:cBhvr>
                                        <p:cTn id="65" dur="1250"/>
                                        <p:tgtEl>
                                          <p:spTgt spid="46"/>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8"/>
                                        </p:tgtEl>
                                        <p:attrNameLst>
                                          <p:attrName>style.visibility</p:attrName>
                                        </p:attrNameLst>
                                      </p:cBhvr>
                                      <p:to>
                                        <p:strVal val="visible"/>
                                      </p:to>
                                    </p:set>
                                    <p:animEffect transition="in" filter="fade">
                                      <p:cBhvr>
                                        <p:cTn id="68" dur="500"/>
                                        <p:tgtEl>
                                          <p:spTgt spid="48"/>
                                        </p:tgtEl>
                                      </p:cBhvr>
                                    </p:animEffect>
                                  </p:childTnLst>
                                </p:cTn>
                              </p:par>
                            </p:childTnLst>
                          </p:cTn>
                        </p:par>
                        <p:par>
                          <p:cTn id="69" fill="hold">
                            <p:stCondLst>
                              <p:cond delay="11000"/>
                            </p:stCondLst>
                            <p:childTnLst>
                              <p:par>
                                <p:cTn id="70" presetID="10" presetClass="entr" presetSubtype="0" fill="hold" grpId="0" nodeType="afterEffect">
                                  <p:stCondLst>
                                    <p:cond delay="0"/>
                                  </p:stCondLst>
                                  <p:childTnLst>
                                    <p:set>
                                      <p:cBhvr>
                                        <p:cTn id="71" dur="1" fill="hold">
                                          <p:stCondLst>
                                            <p:cond delay="0"/>
                                          </p:stCondLst>
                                        </p:cTn>
                                        <p:tgtEl>
                                          <p:spTgt spid="49"/>
                                        </p:tgtEl>
                                        <p:attrNameLst>
                                          <p:attrName>style.visibility</p:attrName>
                                        </p:attrNameLst>
                                      </p:cBhvr>
                                      <p:to>
                                        <p:strVal val="visible"/>
                                      </p:to>
                                    </p:set>
                                    <p:animEffect transition="in" filter="fade">
                                      <p:cBhvr>
                                        <p:cTn id="72" dur="500"/>
                                        <p:tgtEl>
                                          <p:spTgt spid="49"/>
                                        </p:tgtEl>
                                      </p:cBhvr>
                                    </p:animEffect>
                                  </p:childTnLst>
                                </p:cTn>
                              </p:par>
                            </p:childTnLst>
                          </p:cTn>
                        </p:par>
                        <p:par>
                          <p:cTn id="73" fill="hold">
                            <p:stCondLst>
                              <p:cond delay="11500"/>
                            </p:stCondLst>
                            <p:childTnLst>
                              <p:par>
                                <p:cTn id="74" presetID="22" presetClass="entr" presetSubtype="8" fill="hold" grpId="0" nodeType="afterEffect">
                                  <p:stCondLst>
                                    <p:cond delay="0"/>
                                  </p:stCondLst>
                                  <p:childTnLst>
                                    <p:set>
                                      <p:cBhvr>
                                        <p:cTn id="75" dur="1" fill="hold">
                                          <p:stCondLst>
                                            <p:cond delay="0"/>
                                          </p:stCondLst>
                                        </p:cTn>
                                        <p:tgtEl>
                                          <p:spTgt spid="50"/>
                                        </p:tgtEl>
                                        <p:attrNameLst>
                                          <p:attrName>style.visibility</p:attrName>
                                        </p:attrNameLst>
                                      </p:cBhvr>
                                      <p:to>
                                        <p:strVal val="visible"/>
                                      </p:to>
                                    </p:set>
                                    <p:animEffect transition="in" filter="wipe(left)">
                                      <p:cBhvr>
                                        <p:cTn id="76" dur="1250"/>
                                        <p:tgtEl>
                                          <p:spTgt spid="50"/>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2"/>
                                        </p:tgtEl>
                                        <p:attrNameLst>
                                          <p:attrName>style.visibility</p:attrName>
                                        </p:attrNameLst>
                                      </p:cBhvr>
                                      <p:to>
                                        <p:strVal val="visible"/>
                                      </p:to>
                                    </p:set>
                                    <p:animEffect transition="in" filter="fade">
                                      <p:cBhvr>
                                        <p:cTn id="79" dur="500"/>
                                        <p:tgtEl>
                                          <p:spTgt spid="52"/>
                                        </p:tgtEl>
                                      </p:cBhvr>
                                    </p:animEffect>
                                  </p:childTnLst>
                                </p:cTn>
                              </p:par>
                            </p:childTnLst>
                          </p:cTn>
                        </p:par>
                        <p:par>
                          <p:cTn id="80" fill="hold">
                            <p:stCondLst>
                              <p:cond delay="13000"/>
                            </p:stCondLst>
                            <p:childTnLst>
                              <p:par>
                                <p:cTn id="81" presetID="10" presetClass="entr" presetSubtype="0" fill="hold" grpId="0" nodeType="after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childTnLst>
                                </p:cTn>
                              </p:par>
                            </p:childTnLst>
                          </p:cTn>
                        </p:par>
                        <p:par>
                          <p:cTn id="84" fill="hold">
                            <p:stCondLst>
                              <p:cond delay="13500"/>
                            </p:stCondLst>
                            <p:childTnLst>
                              <p:par>
                                <p:cTn id="85" presetID="22" presetClass="entr" presetSubtype="8" fill="hold" grpId="0" nodeType="afterEffect">
                                  <p:stCondLst>
                                    <p:cond delay="0"/>
                                  </p:stCondLst>
                                  <p:childTnLst>
                                    <p:set>
                                      <p:cBhvr>
                                        <p:cTn id="86" dur="1" fill="hold">
                                          <p:stCondLst>
                                            <p:cond delay="0"/>
                                          </p:stCondLst>
                                        </p:cTn>
                                        <p:tgtEl>
                                          <p:spTgt spid="54"/>
                                        </p:tgtEl>
                                        <p:attrNameLst>
                                          <p:attrName>style.visibility</p:attrName>
                                        </p:attrNameLst>
                                      </p:cBhvr>
                                      <p:to>
                                        <p:strVal val="visible"/>
                                      </p:to>
                                    </p:set>
                                    <p:animEffect transition="in" filter="wipe(left)">
                                      <p:cBhvr>
                                        <p:cTn id="87" dur="1250"/>
                                        <p:tgtEl>
                                          <p:spTgt spid="54"/>
                                        </p:tgtEl>
                                      </p:cBhvr>
                                    </p:animEffect>
                                  </p:childTnLst>
                                </p:cTn>
                              </p:par>
                              <p:par>
                                <p:cTn id="88" presetID="10" presetClass="entr" presetSubtype="0" fill="hold" grpId="0" nodeType="withEffect">
                                  <p:stCondLst>
                                    <p:cond delay="0"/>
                                  </p:stCondLst>
                                  <p:childTnLst>
                                    <p:set>
                                      <p:cBhvr>
                                        <p:cTn id="89" dur="1" fill="hold">
                                          <p:stCondLst>
                                            <p:cond delay="0"/>
                                          </p:stCondLst>
                                        </p:cTn>
                                        <p:tgtEl>
                                          <p:spTgt spid="56"/>
                                        </p:tgtEl>
                                        <p:attrNameLst>
                                          <p:attrName>style.visibility</p:attrName>
                                        </p:attrNameLst>
                                      </p:cBhvr>
                                      <p:to>
                                        <p:strVal val="visible"/>
                                      </p:to>
                                    </p:set>
                                    <p:animEffect transition="in" filter="fade">
                                      <p:cBhvr>
                                        <p:cTn id="90" dur="500"/>
                                        <p:tgtEl>
                                          <p:spTgt spid="56"/>
                                        </p:tgtEl>
                                      </p:cBhvr>
                                    </p:animEffect>
                                  </p:childTnLst>
                                </p:cTn>
                              </p:par>
                            </p:childTnLst>
                          </p:cTn>
                        </p:par>
                        <p:par>
                          <p:cTn id="91" fill="hold">
                            <p:stCondLst>
                              <p:cond delay="15000"/>
                            </p:stCondLst>
                            <p:childTnLst>
                              <p:par>
                                <p:cTn id="92" presetID="10" presetClass="entr" presetSubtype="0" fill="hold" grpId="0" nodeType="afterEffect">
                                  <p:stCondLst>
                                    <p:cond delay="0"/>
                                  </p:stCondLst>
                                  <p:childTnLst>
                                    <p:set>
                                      <p:cBhvr>
                                        <p:cTn id="93" dur="1" fill="hold">
                                          <p:stCondLst>
                                            <p:cond delay="0"/>
                                          </p:stCondLst>
                                        </p:cTn>
                                        <p:tgtEl>
                                          <p:spTgt spid="57"/>
                                        </p:tgtEl>
                                        <p:attrNameLst>
                                          <p:attrName>style.visibility</p:attrName>
                                        </p:attrNameLst>
                                      </p:cBhvr>
                                      <p:to>
                                        <p:strVal val="visible"/>
                                      </p:to>
                                    </p:set>
                                    <p:animEffect transition="in" filter="fade">
                                      <p:cBhvr>
                                        <p:cTn id="94" dur="500"/>
                                        <p:tgtEl>
                                          <p:spTgt spid="57"/>
                                        </p:tgtEl>
                                      </p:cBhvr>
                                    </p:animEffect>
                                  </p:childTnLst>
                                </p:cTn>
                              </p:par>
                            </p:childTnLst>
                          </p:cTn>
                        </p:par>
                        <p:par>
                          <p:cTn id="95" fill="hold">
                            <p:stCondLst>
                              <p:cond delay="15500"/>
                            </p:stCondLst>
                            <p:childTnLst>
                              <p:par>
                                <p:cTn id="96" presetID="22" presetClass="entr" presetSubtype="8" fill="hold" grpId="0" nodeType="afterEffect">
                                  <p:stCondLst>
                                    <p:cond delay="0"/>
                                  </p:stCondLst>
                                  <p:childTnLst>
                                    <p:set>
                                      <p:cBhvr>
                                        <p:cTn id="97" dur="1" fill="hold">
                                          <p:stCondLst>
                                            <p:cond delay="0"/>
                                          </p:stCondLst>
                                        </p:cTn>
                                        <p:tgtEl>
                                          <p:spTgt spid="58"/>
                                        </p:tgtEl>
                                        <p:attrNameLst>
                                          <p:attrName>style.visibility</p:attrName>
                                        </p:attrNameLst>
                                      </p:cBhvr>
                                      <p:to>
                                        <p:strVal val="visible"/>
                                      </p:to>
                                    </p:set>
                                    <p:animEffect transition="in" filter="wipe(left)">
                                      <p:cBhvr>
                                        <p:cTn id="98" dur="1250"/>
                                        <p:tgtEl>
                                          <p:spTgt spid="58"/>
                                        </p:tgtEl>
                                      </p:cBhvr>
                                    </p:animEffect>
                                  </p:childTnLst>
                                </p:cTn>
                              </p:par>
                              <p:par>
                                <p:cTn id="99" presetID="10" presetClass="entr" presetSubtype="0" fill="hold" grpId="0" nodeType="withEffect">
                                  <p:stCondLst>
                                    <p:cond delay="0"/>
                                  </p:stCondLst>
                                  <p:childTnLst>
                                    <p:set>
                                      <p:cBhvr>
                                        <p:cTn id="100" dur="1" fill="hold">
                                          <p:stCondLst>
                                            <p:cond delay="0"/>
                                          </p:stCondLst>
                                        </p:cTn>
                                        <p:tgtEl>
                                          <p:spTgt spid="60"/>
                                        </p:tgtEl>
                                        <p:attrNameLst>
                                          <p:attrName>style.visibility</p:attrName>
                                        </p:attrNameLst>
                                      </p:cBhvr>
                                      <p:to>
                                        <p:strVal val="visible"/>
                                      </p:to>
                                    </p:set>
                                    <p:animEffect transition="in" filter="fade">
                                      <p:cBhvr>
                                        <p:cTn id="101" dur="500"/>
                                        <p:tgtEl>
                                          <p:spTgt spid="60"/>
                                        </p:tgtEl>
                                      </p:cBhvr>
                                    </p:animEffect>
                                  </p:childTnLst>
                                </p:cTn>
                              </p:par>
                            </p:childTnLst>
                          </p:cTn>
                        </p:par>
                        <p:par>
                          <p:cTn id="102" fill="hold">
                            <p:stCondLst>
                              <p:cond delay="17000"/>
                            </p:stCondLst>
                            <p:childTnLst>
                              <p:par>
                                <p:cTn id="103" presetID="10" presetClass="entr" presetSubtype="0" fill="hold" grpId="0" nodeType="afterEffect">
                                  <p:stCondLst>
                                    <p:cond delay="0"/>
                                  </p:stCondLst>
                                  <p:childTnLst>
                                    <p:set>
                                      <p:cBhvr>
                                        <p:cTn id="104" dur="1" fill="hold">
                                          <p:stCondLst>
                                            <p:cond delay="0"/>
                                          </p:stCondLst>
                                        </p:cTn>
                                        <p:tgtEl>
                                          <p:spTgt spid="61"/>
                                        </p:tgtEl>
                                        <p:attrNameLst>
                                          <p:attrName>style.visibility</p:attrName>
                                        </p:attrNameLst>
                                      </p:cBhvr>
                                      <p:to>
                                        <p:strVal val="visible"/>
                                      </p:to>
                                    </p:set>
                                    <p:animEffect transition="in" filter="fade">
                                      <p:cBhvr>
                                        <p:cTn id="105" dur="500"/>
                                        <p:tgtEl>
                                          <p:spTgt spid="61"/>
                                        </p:tgtEl>
                                      </p:cBhvr>
                                    </p:animEffect>
                                  </p:childTnLst>
                                </p:cTn>
                              </p:par>
                            </p:childTnLst>
                          </p:cTn>
                        </p:par>
                        <p:par>
                          <p:cTn id="106" fill="hold">
                            <p:stCondLst>
                              <p:cond delay="17500"/>
                            </p:stCondLst>
                            <p:childTnLst>
                              <p:par>
                                <p:cTn id="107" presetID="22" presetClass="entr" presetSubtype="8" fill="hold" grpId="0" nodeType="afterEffect">
                                  <p:stCondLst>
                                    <p:cond delay="0"/>
                                  </p:stCondLst>
                                  <p:childTnLst>
                                    <p:set>
                                      <p:cBhvr>
                                        <p:cTn id="108" dur="1" fill="hold">
                                          <p:stCondLst>
                                            <p:cond delay="0"/>
                                          </p:stCondLst>
                                        </p:cTn>
                                        <p:tgtEl>
                                          <p:spTgt spid="62"/>
                                        </p:tgtEl>
                                        <p:attrNameLst>
                                          <p:attrName>style.visibility</p:attrName>
                                        </p:attrNameLst>
                                      </p:cBhvr>
                                      <p:to>
                                        <p:strVal val="visible"/>
                                      </p:to>
                                    </p:set>
                                    <p:animEffect transition="in" filter="wipe(left)">
                                      <p:cBhvr>
                                        <p:cTn id="109" dur="1250"/>
                                        <p:tgtEl>
                                          <p:spTgt spid="62"/>
                                        </p:tgtEl>
                                      </p:cBhvr>
                                    </p:animEffect>
                                  </p:childTnLst>
                                </p:cTn>
                              </p:par>
                              <p:par>
                                <p:cTn id="110" presetID="10" presetClass="entr" presetSubtype="0" fill="hold" grpId="0" nodeType="withEffect">
                                  <p:stCondLst>
                                    <p:cond delay="0"/>
                                  </p:stCondLst>
                                  <p:childTnLst>
                                    <p:set>
                                      <p:cBhvr>
                                        <p:cTn id="111" dur="1" fill="hold">
                                          <p:stCondLst>
                                            <p:cond delay="0"/>
                                          </p:stCondLst>
                                        </p:cTn>
                                        <p:tgtEl>
                                          <p:spTgt spid="64"/>
                                        </p:tgtEl>
                                        <p:attrNameLst>
                                          <p:attrName>style.visibility</p:attrName>
                                        </p:attrNameLst>
                                      </p:cBhvr>
                                      <p:to>
                                        <p:strVal val="visible"/>
                                      </p:to>
                                    </p:set>
                                    <p:animEffect transition="in" filter="fade">
                                      <p:cBhvr>
                                        <p:cTn id="112" dur="500"/>
                                        <p:tgtEl>
                                          <p:spTgt spid="64"/>
                                        </p:tgtEl>
                                      </p:cBhvr>
                                    </p:animEffect>
                                  </p:childTnLst>
                                </p:cTn>
                              </p:par>
                            </p:childTnLst>
                          </p:cTn>
                        </p:par>
                        <p:par>
                          <p:cTn id="113" fill="hold">
                            <p:stCondLst>
                              <p:cond delay="19000"/>
                            </p:stCondLst>
                            <p:childTnLst>
                              <p:par>
                                <p:cTn id="114" presetID="10" presetClass="entr" presetSubtype="0" fill="hold" grpId="0" nodeType="afterEffect">
                                  <p:stCondLst>
                                    <p:cond delay="0"/>
                                  </p:stCondLst>
                                  <p:childTnLst>
                                    <p:set>
                                      <p:cBhvr>
                                        <p:cTn id="115" dur="1" fill="hold">
                                          <p:stCondLst>
                                            <p:cond delay="0"/>
                                          </p:stCondLst>
                                        </p:cTn>
                                        <p:tgtEl>
                                          <p:spTgt spid="65"/>
                                        </p:tgtEl>
                                        <p:attrNameLst>
                                          <p:attrName>style.visibility</p:attrName>
                                        </p:attrNameLst>
                                      </p:cBhvr>
                                      <p:to>
                                        <p:strVal val="visible"/>
                                      </p:to>
                                    </p:set>
                                    <p:animEffect transition="in" filter="fade">
                                      <p:cBhvr>
                                        <p:cTn id="116" dur="500"/>
                                        <p:tgtEl>
                                          <p:spTgt spid="65"/>
                                        </p:tgtEl>
                                      </p:cBhvr>
                                    </p:animEffect>
                                  </p:childTnLst>
                                </p:cTn>
                              </p:par>
                            </p:childTnLst>
                          </p:cTn>
                        </p:par>
                        <p:par>
                          <p:cTn id="117" fill="hold">
                            <p:stCondLst>
                              <p:cond delay="19500"/>
                            </p:stCondLst>
                            <p:childTnLst>
                              <p:par>
                                <p:cTn id="118" presetID="22" presetClass="entr" presetSubtype="8" fill="hold" grpId="0" nodeType="afterEffect">
                                  <p:stCondLst>
                                    <p:cond delay="0"/>
                                  </p:stCondLst>
                                  <p:childTnLst>
                                    <p:set>
                                      <p:cBhvr>
                                        <p:cTn id="119" dur="1" fill="hold">
                                          <p:stCondLst>
                                            <p:cond delay="0"/>
                                          </p:stCondLst>
                                        </p:cTn>
                                        <p:tgtEl>
                                          <p:spTgt spid="66"/>
                                        </p:tgtEl>
                                        <p:attrNameLst>
                                          <p:attrName>style.visibility</p:attrName>
                                        </p:attrNameLst>
                                      </p:cBhvr>
                                      <p:to>
                                        <p:strVal val="visible"/>
                                      </p:to>
                                    </p:set>
                                    <p:animEffect transition="in" filter="wipe(left)">
                                      <p:cBhvr>
                                        <p:cTn id="120" dur="1250"/>
                                        <p:tgtEl>
                                          <p:spTgt spid="66"/>
                                        </p:tgtEl>
                                      </p:cBhvr>
                                    </p:animEffect>
                                  </p:childTnLst>
                                </p:cTn>
                              </p:par>
                            </p:childTnLst>
                          </p:cTn>
                        </p:par>
                        <p:par>
                          <p:cTn id="121" fill="hold">
                            <p:stCondLst>
                              <p:cond delay="21000"/>
                            </p:stCondLst>
                            <p:childTnLst>
                              <p:par>
                                <p:cTn id="122" presetID="53" presetClass="entr" presetSubtype="16" fill="hold" grpId="0" nodeType="afterEffect">
                                  <p:stCondLst>
                                    <p:cond delay="0"/>
                                  </p:stCondLst>
                                  <p:childTnLst>
                                    <p:set>
                                      <p:cBhvr>
                                        <p:cTn id="123" dur="1" fill="hold">
                                          <p:stCondLst>
                                            <p:cond delay="0"/>
                                          </p:stCondLst>
                                        </p:cTn>
                                        <p:tgtEl>
                                          <p:spTgt spid="71"/>
                                        </p:tgtEl>
                                        <p:attrNameLst>
                                          <p:attrName>style.visibility</p:attrName>
                                        </p:attrNameLst>
                                      </p:cBhvr>
                                      <p:to>
                                        <p:strVal val="visible"/>
                                      </p:to>
                                    </p:set>
                                    <p:anim calcmode="lin" valueType="num">
                                      <p:cBhvr>
                                        <p:cTn id="124" dur="500" fill="hold"/>
                                        <p:tgtEl>
                                          <p:spTgt spid="71"/>
                                        </p:tgtEl>
                                        <p:attrNameLst>
                                          <p:attrName>ppt_w</p:attrName>
                                        </p:attrNameLst>
                                      </p:cBhvr>
                                      <p:tavLst>
                                        <p:tav tm="0">
                                          <p:val>
                                            <p:fltVal val="0"/>
                                          </p:val>
                                        </p:tav>
                                        <p:tav tm="100000">
                                          <p:val>
                                            <p:strVal val="#ppt_w"/>
                                          </p:val>
                                        </p:tav>
                                      </p:tavLst>
                                    </p:anim>
                                    <p:anim calcmode="lin" valueType="num">
                                      <p:cBhvr>
                                        <p:cTn id="125" dur="500" fill="hold"/>
                                        <p:tgtEl>
                                          <p:spTgt spid="71"/>
                                        </p:tgtEl>
                                        <p:attrNameLst>
                                          <p:attrName>ppt_h</p:attrName>
                                        </p:attrNameLst>
                                      </p:cBhvr>
                                      <p:tavLst>
                                        <p:tav tm="0">
                                          <p:val>
                                            <p:fltVal val="0"/>
                                          </p:val>
                                        </p:tav>
                                        <p:tav tm="100000">
                                          <p:val>
                                            <p:strVal val="#ppt_h"/>
                                          </p:val>
                                        </p:tav>
                                      </p:tavLst>
                                    </p:anim>
                                    <p:animEffect transition="in" filter="fade">
                                      <p:cBhvr>
                                        <p:cTn id="126" dur="500"/>
                                        <p:tgtEl>
                                          <p:spTgt spid="71"/>
                                        </p:tgtEl>
                                      </p:cBhvr>
                                    </p:animEffect>
                                  </p:childTnLst>
                                </p:cTn>
                              </p:par>
                            </p:childTnLst>
                          </p:cTn>
                        </p:par>
                        <p:par>
                          <p:cTn id="127" fill="hold">
                            <p:stCondLst>
                              <p:cond delay="21500"/>
                            </p:stCondLst>
                            <p:childTnLst>
                              <p:par>
                                <p:cTn id="128" presetID="53" presetClass="entr" presetSubtype="16" fill="hold" grpId="0" nodeType="afterEffect">
                                  <p:stCondLst>
                                    <p:cond delay="0"/>
                                  </p:stCondLst>
                                  <p:childTnLst>
                                    <p:set>
                                      <p:cBhvr>
                                        <p:cTn id="129" dur="1" fill="hold">
                                          <p:stCondLst>
                                            <p:cond delay="0"/>
                                          </p:stCondLst>
                                        </p:cTn>
                                        <p:tgtEl>
                                          <p:spTgt spid="72"/>
                                        </p:tgtEl>
                                        <p:attrNameLst>
                                          <p:attrName>style.visibility</p:attrName>
                                        </p:attrNameLst>
                                      </p:cBhvr>
                                      <p:to>
                                        <p:strVal val="visible"/>
                                      </p:to>
                                    </p:set>
                                    <p:anim calcmode="lin" valueType="num">
                                      <p:cBhvr>
                                        <p:cTn id="130" dur="500" fill="hold"/>
                                        <p:tgtEl>
                                          <p:spTgt spid="72"/>
                                        </p:tgtEl>
                                        <p:attrNameLst>
                                          <p:attrName>ppt_w</p:attrName>
                                        </p:attrNameLst>
                                      </p:cBhvr>
                                      <p:tavLst>
                                        <p:tav tm="0">
                                          <p:val>
                                            <p:fltVal val="0"/>
                                          </p:val>
                                        </p:tav>
                                        <p:tav tm="100000">
                                          <p:val>
                                            <p:strVal val="#ppt_w"/>
                                          </p:val>
                                        </p:tav>
                                      </p:tavLst>
                                    </p:anim>
                                    <p:anim calcmode="lin" valueType="num">
                                      <p:cBhvr>
                                        <p:cTn id="131" dur="500" fill="hold"/>
                                        <p:tgtEl>
                                          <p:spTgt spid="72"/>
                                        </p:tgtEl>
                                        <p:attrNameLst>
                                          <p:attrName>ppt_h</p:attrName>
                                        </p:attrNameLst>
                                      </p:cBhvr>
                                      <p:tavLst>
                                        <p:tav tm="0">
                                          <p:val>
                                            <p:fltVal val="0"/>
                                          </p:val>
                                        </p:tav>
                                        <p:tav tm="100000">
                                          <p:val>
                                            <p:strVal val="#ppt_h"/>
                                          </p:val>
                                        </p:tav>
                                      </p:tavLst>
                                    </p:anim>
                                    <p:animEffect transition="in" filter="fade">
                                      <p:cBhvr>
                                        <p:cTn id="132" dur="500"/>
                                        <p:tgtEl>
                                          <p:spTgt spid="72"/>
                                        </p:tgtEl>
                                      </p:cBhvr>
                                    </p:animEffect>
                                  </p:childTnLst>
                                </p:cTn>
                              </p:par>
                            </p:childTnLst>
                          </p:cTn>
                        </p:par>
                        <p:par>
                          <p:cTn id="133" fill="hold">
                            <p:stCondLst>
                              <p:cond delay="22000"/>
                            </p:stCondLst>
                            <p:childTnLst>
                              <p:par>
                                <p:cTn id="134" presetID="53" presetClass="entr" presetSubtype="16" fill="hold" grpId="0" nodeType="afterEffect">
                                  <p:stCondLst>
                                    <p:cond delay="0"/>
                                  </p:stCondLst>
                                  <p:childTnLst>
                                    <p:set>
                                      <p:cBhvr>
                                        <p:cTn id="135" dur="1" fill="hold">
                                          <p:stCondLst>
                                            <p:cond delay="0"/>
                                          </p:stCondLst>
                                        </p:cTn>
                                        <p:tgtEl>
                                          <p:spTgt spid="73"/>
                                        </p:tgtEl>
                                        <p:attrNameLst>
                                          <p:attrName>style.visibility</p:attrName>
                                        </p:attrNameLst>
                                      </p:cBhvr>
                                      <p:to>
                                        <p:strVal val="visible"/>
                                      </p:to>
                                    </p:set>
                                    <p:anim calcmode="lin" valueType="num">
                                      <p:cBhvr>
                                        <p:cTn id="136" dur="500" fill="hold"/>
                                        <p:tgtEl>
                                          <p:spTgt spid="73"/>
                                        </p:tgtEl>
                                        <p:attrNameLst>
                                          <p:attrName>ppt_w</p:attrName>
                                        </p:attrNameLst>
                                      </p:cBhvr>
                                      <p:tavLst>
                                        <p:tav tm="0">
                                          <p:val>
                                            <p:fltVal val="0"/>
                                          </p:val>
                                        </p:tav>
                                        <p:tav tm="100000">
                                          <p:val>
                                            <p:strVal val="#ppt_w"/>
                                          </p:val>
                                        </p:tav>
                                      </p:tavLst>
                                    </p:anim>
                                    <p:anim calcmode="lin" valueType="num">
                                      <p:cBhvr>
                                        <p:cTn id="137" dur="500" fill="hold"/>
                                        <p:tgtEl>
                                          <p:spTgt spid="73"/>
                                        </p:tgtEl>
                                        <p:attrNameLst>
                                          <p:attrName>ppt_h</p:attrName>
                                        </p:attrNameLst>
                                      </p:cBhvr>
                                      <p:tavLst>
                                        <p:tav tm="0">
                                          <p:val>
                                            <p:fltVal val="0"/>
                                          </p:val>
                                        </p:tav>
                                        <p:tav tm="100000">
                                          <p:val>
                                            <p:strVal val="#ppt_h"/>
                                          </p:val>
                                        </p:tav>
                                      </p:tavLst>
                                    </p:anim>
                                    <p:animEffect transition="in" filter="fade">
                                      <p:cBhvr>
                                        <p:cTn id="138" dur="500"/>
                                        <p:tgtEl>
                                          <p:spTgt spid="73"/>
                                        </p:tgtEl>
                                      </p:cBhvr>
                                    </p:animEffect>
                                  </p:childTnLst>
                                </p:cTn>
                              </p:par>
                            </p:childTnLst>
                          </p:cTn>
                        </p:par>
                        <p:par>
                          <p:cTn id="139" fill="hold">
                            <p:stCondLst>
                              <p:cond delay="22500"/>
                            </p:stCondLst>
                            <p:childTnLst>
                              <p:par>
                                <p:cTn id="140" presetID="53" presetClass="entr" presetSubtype="16" fill="hold" grpId="0" nodeType="afterEffect">
                                  <p:stCondLst>
                                    <p:cond delay="0"/>
                                  </p:stCondLst>
                                  <p:childTnLst>
                                    <p:set>
                                      <p:cBhvr>
                                        <p:cTn id="141" dur="1" fill="hold">
                                          <p:stCondLst>
                                            <p:cond delay="0"/>
                                          </p:stCondLst>
                                        </p:cTn>
                                        <p:tgtEl>
                                          <p:spTgt spid="74"/>
                                        </p:tgtEl>
                                        <p:attrNameLst>
                                          <p:attrName>style.visibility</p:attrName>
                                        </p:attrNameLst>
                                      </p:cBhvr>
                                      <p:to>
                                        <p:strVal val="visible"/>
                                      </p:to>
                                    </p:set>
                                    <p:anim calcmode="lin" valueType="num">
                                      <p:cBhvr>
                                        <p:cTn id="142" dur="500" fill="hold"/>
                                        <p:tgtEl>
                                          <p:spTgt spid="74"/>
                                        </p:tgtEl>
                                        <p:attrNameLst>
                                          <p:attrName>ppt_w</p:attrName>
                                        </p:attrNameLst>
                                      </p:cBhvr>
                                      <p:tavLst>
                                        <p:tav tm="0">
                                          <p:val>
                                            <p:fltVal val="0"/>
                                          </p:val>
                                        </p:tav>
                                        <p:tav tm="100000">
                                          <p:val>
                                            <p:strVal val="#ppt_w"/>
                                          </p:val>
                                        </p:tav>
                                      </p:tavLst>
                                    </p:anim>
                                    <p:anim calcmode="lin" valueType="num">
                                      <p:cBhvr>
                                        <p:cTn id="143" dur="500" fill="hold"/>
                                        <p:tgtEl>
                                          <p:spTgt spid="74"/>
                                        </p:tgtEl>
                                        <p:attrNameLst>
                                          <p:attrName>ppt_h</p:attrName>
                                        </p:attrNameLst>
                                      </p:cBhvr>
                                      <p:tavLst>
                                        <p:tav tm="0">
                                          <p:val>
                                            <p:fltVal val="0"/>
                                          </p:val>
                                        </p:tav>
                                        <p:tav tm="100000">
                                          <p:val>
                                            <p:strVal val="#ppt_h"/>
                                          </p:val>
                                        </p:tav>
                                      </p:tavLst>
                                    </p:anim>
                                    <p:animEffect transition="in" filter="fade">
                                      <p:cBhvr>
                                        <p:cTn id="144" dur="500"/>
                                        <p:tgtEl>
                                          <p:spTgt spid="74"/>
                                        </p:tgtEl>
                                      </p:cBhvr>
                                    </p:animEffect>
                                  </p:childTnLst>
                                </p:cTn>
                              </p:par>
                            </p:childTnLst>
                          </p:cTn>
                        </p:par>
                        <p:par>
                          <p:cTn id="145" fill="hold">
                            <p:stCondLst>
                              <p:cond delay="23000"/>
                            </p:stCondLst>
                            <p:childTnLst>
                              <p:par>
                                <p:cTn id="146" presetID="53" presetClass="entr" presetSubtype="16" fill="hold" grpId="0" nodeType="afterEffect">
                                  <p:stCondLst>
                                    <p:cond delay="0"/>
                                  </p:stCondLst>
                                  <p:childTnLst>
                                    <p:set>
                                      <p:cBhvr>
                                        <p:cTn id="147" dur="1" fill="hold">
                                          <p:stCondLst>
                                            <p:cond delay="0"/>
                                          </p:stCondLst>
                                        </p:cTn>
                                        <p:tgtEl>
                                          <p:spTgt spid="75"/>
                                        </p:tgtEl>
                                        <p:attrNameLst>
                                          <p:attrName>style.visibility</p:attrName>
                                        </p:attrNameLst>
                                      </p:cBhvr>
                                      <p:to>
                                        <p:strVal val="visible"/>
                                      </p:to>
                                    </p:set>
                                    <p:anim calcmode="lin" valueType="num">
                                      <p:cBhvr>
                                        <p:cTn id="148" dur="500" fill="hold"/>
                                        <p:tgtEl>
                                          <p:spTgt spid="75"/>
                                        </p:tgtEl>
                                        <p:attrNameLst>
                                          <p:attrName>ppt_w</p:attrName>
                                        </p:attrNameLst>
                                      </p:cBhvr>
                                      <p:tavLst>
                                        <p:tav tm="0">
                                          <p:val>
                                            <p:fltVal val="0"/>
                                          </p:val>
                                        </p:tav>
                                        <p:tav tm="100000">
                                          <p:val>
                                            <p:strVal val="#ppt_w"/>
                                          </p:val>
                                        </p:tav>
                                      </p:tavLst>
                                    </p:anim>
                                    <p:anim calcmode="lin" valueType="num">
                                      <p:cBhvr>
                                        <p:cTn id="149" dur="500" fill="hold"/>
                                        <p:tgtEl>
                                          <p:spTgt spid="75"/>
                                        </p:tgtEl>
                                        <p:attrNameLst>
                                          <p:attrName>ppt_h</p:attrName>
                                        </p:attrNameLst>
                                      </p:cBhvr>
                                      <p:tavLst>
                                        <p:tav tm="0">
                                          <p:val>
                                            <p:fltVal val="0"/>
                                          </p:val>
                                        </p:tav>
                                        <p:tav tm="100000">
                                          <p:val>
                                            <p:strVal val="#ppt_h"/>
                                          </p:val>
                                        </p:tav>
                                      </p:tavLst>
                                    </p:anim>
                                    <p:animEffect transition="in" filter="fade">
                                      <p:cBhvr>
                                        <p:cTn id="150" dur="500"/>
                                        <p:tgtEl>
                                          <p:spTgt spid="75"/>
                                        </p:tgtEl>
                                      </p:cBhvr>
                                    </p:animEffect>
                                  </p:childTnLst>
                                </p:cTn>
                              </p:par>
                            </p:childTnLst>
                          </p:cTn>
                        </p:par>
                        <p:par>
                          <p:cTn id="151" fill="hold">
                            <p:stCondLst>
                              <p:cond delay="23500"/>
                            </p:stCondLst>
                            <p:childTnLst>
                              <p:par>
                                <p:cTn id="152" presetID="53" presetClass="entr" presetSubtype="16" fill="hold" grpId="0" nodeType="afterEffect">
                                  <p:stCondLst>
                                    <p:cond delay="0"/>
                                  </p:stCondLst>
                                  <p:childTnLst>
                                    <p:set>
                                      <p:cBhvr>
                                        <p:cTn id="153" dur="1" fill="hold">
                                          <p:stCondLst>
                                            <p:cond delay="0"/>
                                          </p:stCondLst>
                                        </p:cTn>
                                        <p:tgtEl>
                                          <p:spTgt spid="76"/>
                                        </p:tgtEl>
                                        <p:attrNameLst>
                                          <p:attrName>style.visibility</p:attrName>
                                        </p:attrNameLst>
                                      </p:cBhvr>
                                      <p:to>
                                        <p:strVal val="visible"/>
                                      </p:to>
                                    </p:set>
                                    <p:anim calcmode="lin" valueType="num">
                                      <p:cBhvr>
                                        <p:cTn id="154" dur="500" fill="hold"/>
                                        <p:tgtEl>
                                          <p:spTgt spid="76"/>
                                        </p:tgtEl>
                                        <p:attrNameLst>
                                          <p:attrName>ppt_w</p:attrName>
                                        </p:attrNameLst>
                                      </p:cBhvr>
                                      <p:tavLst>
                                        <p:tav tm="0">
                                          <p:val>
                                            <p:fltVal val="0"/>
                                          </p:val>
                                        </p:tav>
                                        <p:tav tm="100000">
                                          <p:val>
                                            <p:strVal val="#ppt_w"/>
                                          </p:val>
                                        </p:tav>
                                      </p:tavLst>
                                    </p:anim>
                                    <p:anim calcmode="lin" valueType="num">
                                      <p:cBhvr>
                                        <p:cTn id="155" dur="500" fill="hold"/>
                                        <p:tgtEl>
                                          <p:spTgt spid="76"/>
                                        </p:tgtEl>
                                        <p:attrNameLst>
                                          <p:attrName>ppt_h</p:attrName>
                                        </p:attrNameLst>
                                      </p:cBhvr>
                                      <p:tavLst>
                                        <p:tav tm="0">
                                          <p:val>
                                            <p:fltVal val="0"/>
                                          </p:val>
                                        </p:tav>
                                        <p:tav tm="100000">
                                          <p:val>
                                            <p:strVal val="#ppt_h"/>
                                          </p:val>
                                        </p:tav>
                                      </p:tavLst>
                                    </p:anim>
                                    <p:animEffect transition="in" filter="fade">
                                      <p:cBhvr>
                                        <p:cTn id="156" dur="500"/>
                                        <p:tgtEl>
                                          <p:spTgt spid="76"/>
                                        </p:tgtEl>
                                      </p:cBhvr>
                                    </p:animEffect>
                                  </p:childTnLst>
                                </p:cTn>
                              </p:par>
                            </p:childTnLst>
                          </p:cTn>
                        </p:par>
                        <p:par>
                          <p:cTn id="157" fill="hold">
                            <p:stCondLst>
                              <p:cond delay="24000"/>
                            </p:stCondLst>
                            <p:childTnLst>
                              <p:par>
                                <p:cTn id="158" presetID="53" presetClass="entr" presetSubtype="16" fill="hold" grpId="0" nodeType="afterEffect">
                                  <p:stCondLst>
                                    <p:cond delay="0"/>
                                  </p:stCondLst>
                                  <p:childTnLst>
                                    <p:set>
                                      <p:cBhvr>
                                        <p:cTn id="159" dur="1" fill="hold">
                                          <p:stCondLst>
                                            <p:cond delay="0"/>
                                          </p:stCondLst>
                                        </p:cTn>
                                        <p:tgtEl>
                                          <p:spTgt spid="77"/>
                                        </p:tgtEl>
                                        <p:attrNameLst>
                                          <p:attrName>style.visibility</p:attrName>
                                        </p:attrNameLst>
                                      </p:cBhvr>
                                      <p:to>
                                        <p:strVal val="visible"/>
                                      </p:to>
                                    </p:set>
                                    <p:anim calcmode="lin" valueType="num">
                                      <p:cBhvr>
                                        <p:cTn id="160" dur="500" fill="hold"/>
                                        <p:tgtEl>
                                          <p:spTgt spid="77"/>
                                        </p:tgtEl>
                                        <p:attrNameLst>
                                          <p:attrName>ppt_w</p:attrName>
                                        </p:attrNameLst>
                                      </p:cBhvr>
                                      <p:tavLst>
                                        <p:tav tm="0">
                                          <p:val>
                                            <p:fltVal val="0"/>
                                          </p:val>
                                        </p:tav>
                                        <p:tav tm="100000">
                                          <p:val>
                                            <p:strVal val="#ppt_w"/>
                                          </p:val>
                                        </p:tav>
                                      </p:tavLst>
                                    </p:anim>
                                    <p:anim calcmode="lin" valueType="num">
                                      <p:cBhvr>
                                        <p:cTn id="161" dur="500" fill="hold"/>
                                        <p:tgtEl>
                                          <p:spTgt spid="77"/>
                                        </p:tgtEl>
                                        <p:attrNameLst>
                                          <p:attrName>ppt_h</p:attrName>
                                        </p:attrNameLst>
                                      </p:cBhvr>
                                      <p:tavLst>
                                        <p:tav tm="0">
                                          <p:val>
                                            <p:fltVal val="0"/>
                                          </p:val>
                                        </p:tav>
                                        <p:tav tm="100000">
                                          <p:val>
                                            <p:strVal val="#ppt_h"/>
                                          </p:val>
                                        </p:tav>
                                      </p:tavLst>
                                    </p:anim>
                                    <p:animEffect transition="in" filter="fade">
                                      <p:cBhvr>
                                        <p:cTn id="162" dur="500"/>
                                        <p:tgtEl>
                                          <p:spTgt spid="77"/>
                                        </p:tgtEl>
                                      </p:cBhvr>
                                    </p:animEffect>
                                  </p:childTnLst>
                                </p:cTn>
                              </p:par>
                            </p:childTnLst>
                          </p:cTn>
                        </p:par>
                        <p:par>
                          <p:cTn id="163" fill="hold">
                            <p:stCondLst>
                              <p:cond delay="24500"/>
                            </p:stCondLst>
                            <p:childTnLst>
                              <p:par>
                                <p:cTn id="164" presetID="53" presetClass="entr" presetSubtype="16" fill="hold" grpId="0" nodeType="afterEffect">
                                  <p:stCondLst>
                                    <p:cond delay="0"/>
                                  </p:stCondLst>
                                  <p:childTnLst>
                                    <p:set>
                                      <p:cBhvr>
                                        <p:cTn id="165" dur="1" fill="hold">
                                          <p:stCondLst>
                                            <p:cond delay="0"/>
                                          </p:stCondLst>
                                        </p:cTn>
                                        <p:tgtEl>
                                          <p:spTgt spid="78"/>
                                        </p:tgtEl>
                                        <p:attrNameLst>
                                          <p:attrName>style.visibility</p:attrName>
                                        </p:attrNameLst>
                                      </p:cBhvr>
                                      <p:to>
                                        <p:strVal val="visible"/>
                                      </p:to>
                                    </p:set>
                                    <p:anim calcmode="lin" valueType="num">
                                      <p:cBhvr>
                                        <p:cTn id="166" dur="500" fill="hold"/>
                                        <p:tgtEl>
                                          <p:spTgt spid="78"/>
                                        </p:tgtEl>
                                        <p:attrNameLst>
                                          <p:attrName>ppt_w</p:attrName>
                                        </p:attrNameLst>
                                      </p:cBhvr>
                                      <p:tavLst>
                                        <p:tav tm="0">
                                          <p:val>
                                            <p:fltVal val="0"/>
                                          </p:val>
                                        </p:tav>
                                        <p:tav tm="100000">
                                          <p:val>
                                            <p:strVal val="#ppt_w"/>
                                          </p:val>
                                        </p:tav>
                                      </p:tavLst>
                                    </p:anim>
                                    <p:anim calcmode="lin" valueType="num">
                                      <p:cBhvr>
                                        <p:cTn id="167" dur="500" fill="hold"/>
                                        <p:tgtEl>
                                          <p:spTgt spid="78"/>
                                        </p:tgtEl>
                                        <p:attrNameLst>
                                          <p:attrName>ppt_h</p:attrName>
                                        </p:attrNameLst>
                                      </p:cBhvr>
                                      <p:tavLst>
                                        <p:tav tm="0">
                                          <p:val>
                                            <p:fltVal val="0"/>
                                          </p:val>
                                        </p:tav>
                                        <p:tav tm="100000">
                                          <p:val>
                                            <p:strVal val="#ppt_h"/>
                                          </p:val>
                                        </p:tav>
                                      </p:tavLst>
                                    </p:anim>
                                    <p:animEffect transition="in" filter="fade">
                                      <p:cBhvr>
                                        <p:cTn id="168" dur="500"/>
                                        <p:tgtEl>
                                          <p:spTgt spid="78"/>
                                        </p:tgtEl>
                                      </p:cBhvr>
                                    </p:animEffect>
                                  </p:childTnLst>
                                </p:cTn>
                              </p:par>
                            </p:childTnLst>
                          </p:cTn>
                        </p:par>
                        <p:par>
                          <p:cTn id="169" fill="hold">
                            <p:stCondLst>
                              <p:cond delay="25000"/>
                            </p:stCondLst>
                            <p:childTnLst>
                              <p:par>
                                <p:cTn id="170" presetID="53" presetClass="entr" presetSubtype="16" fill="hold" grpId="0" nodeType="afterEffect">
                                  <p:stCondLst>
                                    <p:cond delay="0"/>
                                  </p:stCondLst>
                                  <p:childTnLst>
                                    <p:set>
                                      <p:cBhvr>
                                        <p:cTn id="171" dur="1" fill="hold">
                                          <p:stCondLst>
                                            <p:cond delay="0"/>
                                          </p:stCondLst>
                                        </p:cTn>
                                        <p:tgtEl>
                                          <p:spTgt spid="79"/>
                                        </p:tgtEl>
                                        <p:attrNameLst>
                                          <p:attrName>style.visibility</p:attrName>
                                        </p:attrNameLst>
                                      </p:cBhvr>
                                      <p:to>
                                        <p:strVal val="visible"/>
                                      </p:to>
                                    </p:set>
                                    <p:anim calcmode="lin" valueType="num">
                                      <p:cBhvr>
                                        <p:cTn id="172" dur="500" fill="hold"/>
                                        <p:tgtEl>
                                          <p:spTgt spid="79"/>
                                        </p:tgtEl>
                                        <p:attrNameLst>
                                          <p:attrName>ppt_w</p:attrName>
                                        </p:attrNameLst>
                                      </p:cBhvr>
                                      <p:tavLst>
                                        <p:tav tm="0">
                                          <p:val>
                                            <p:fltVal val="0"/>
                                          </p:val>
                                        </p:tav>
                                        <p:tav tm="100000">
                                          <p:val>
                                            <p:strVal val="#ppt_w"/>
                                          </p:val>
                                        </p:tav>
                                      </p:tavLst>
                                    </p:anim>
                                    <p:anim calcmode="lin" valueType="num">
                                      <p:cBhvr>
                                        <p:cTn id="173" dur="500" fill="hold"/>
                                        <p:tgtEl>
                                          <p:spTgt spid="79"/>
                                        </p:tgtEl>
                                        <p:attrNameLst>
                                          <p:attrName>ppt_h</p:attrName>
                                        </p:attrNameLst>
                                      </p:cBhvr>
                                      <p:tavLst>
                                        <p:tav tm="0">
                                          <p:val>
                                            <p:fltVal val="0"/>
                                          </p:val>
                                        </p:tav>
                                        <p:tav tm="100000">
                                          <p:val>
                                            <p:strVal val="#ppt_h"/>
                                          </p:val>
                                        </p:tav>
                                      </p:tavLst>
                                    </p:anim>
                                    <p:animEffect transition="in" filter="fade">
                                      <p:cBhvr>
                                        <p:cTn id="174" dur="500"/>
                                        <p:tgtEl>
                                          <p:spTgt spid="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8" grpId="0" bldLvl="0" animBg="1"/>
      <p:bldP spid="13" grpId="0"/>
      <p:bldP spid="15" grpId="0"/>
      <p:bldP spid="32" grpId="0" bldLvl="0" animBg="1"/>
      <p:bldP spid="33" grpId="0" bldLvl="0" animBg="1"/>
      <p:bldP spid="34" grpId="0"/>
      <p:bldP spid="36" grpId="0" bldLvl="0" animBg="1"/>
      <p:bldP spid="37" grpId="0" bldLvl="0" animBg="1"/>
      <p:bldP spid="38" grpId="0"/>
      <p:bldP spid="40" grpId="0" bldLvl="0" animBg="1"/>
      <p:bldP spid="41" grpId="0" bldLvl="0" animBg="1"/>
      <p:bldP spid="42" grpId="0"/>
      <p:bldP spid="44" grpId="0" bldLvl="0" animBg="1"/>
      <p:bldP spid="45" grpId="0" bldLvl="0" animBg="1"/>
      <p:bldP spid="46" grpId="0"/>
      <p:bldP spid="48" grpId="0" bldLvl="0" animBg="1"/>
      <p:bldP spid="49" grpId="0" bldLvl="0" animBg="1"/>
      <p:bldP spid="50" grpId="0"/>
      <p:bldP spid="52" grpId="0" bldLvl="0" animBg="1"/>
      <p:bldP spid="53" grpId="0" bldLvl="0" animBg="1"/>
      <p:bldP spid="54" grpId="0"/>
      <p:bldP spid="56" grpId="0" bldLvl="0" animBg="1"/>
      <p:bldP spid="57" grpId="0" bldLvl="0" animBg="1"/>
      <p:bldP spid="58" grpId="0"/>
      <p:bldP spid="60" grpId="0" bldLvl="0" animBg="1"/>
      <p:bldP spid="61" grpId="0" bldLvl="0" animBg="1"/>
      <p:bldP spid="62" grpId="0"/>
      <p:bldP spid="64" grpId="0" bldLvl="0" animBg="1"/>
      <p:bldP spid="65" grpId="0" bldLvl="0" animBg="1"/>
      <p:bldP spid="66" grpId="0"/>
      <p:bldP spid="71" grpId="0"/>
      <p:bldP spid="72" grpId="0"/>
      <p:bldP spid="73" grpId="0"/>
      <p:bldP spid="74" grpId="0"/>
      <p:bldP spid="75" grpId="0"/>
      <p:bldP spid="76" grpId="0"/>
      <p:bldP spid="77" grpId="0"/>
      <p:bldP spid="78" grpId="0"/>
      <p:bldP spid="79" grpId="0"/>
    </p:bld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MH_Text_1"/>
          <p:cNvSpPr/>
          <p:nvPr>
            <p:custDataLst>
              <p:tags r:id="rId1"/>
            </p:custDataLst>
          </p:nvPr>
        </p:nvSpPr>
        <p:spPr>
          <a:xfrm>
            <a:off x="3134360" y="1626870"/>
            <a:ext cx="5656580" cy="22326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67500" rIns="135000" bIns="67500" anchor="ctr">
            <a:normAutofit/>
          </a:bodyPr>
          <a:p>
            <a:pPr algn="just">
              <a:lnSpc>
                <a:spcPct val="120000"/>
              </a:lnSpc>
              <a:spcBef>
                <a:spcPts val="450"/>
              </a:spcBef>
              <a:spcAft>
                <a:spcPts val="450"/>
              </a:spcAft>
              <a:defRPr/>
            </a:pPr>
            <a:endParaRPr lang="zh-CN" altLang="en-US" sz="1050" dirty="0">
              <a:solidFill>
                <a:srgbClr val="FFFFFF"/>
              </a:solidFill>
              <a:latin typeface="微软雅黑" panose="020B0503020204020204" pitchFamily="34" charset="-122"/>
              <a:ea typeface="微软雅黑" panose="020B0503020204020204" pitchFamily="34" charset="-122"/>
            </a:endParaRPr>
          </a:p>
        </p:txBody>
      </p:sp>
      <p:grpSp>
        <p:nvGrpSpPr>
          <p:cNvPr id="3" name="组合 2"/>
          <p:cNvGrpSpPr/>
          <p:nvPr/>
        </p:nvGrpSpPr>
        <p:grpSpPr>
          <a:xfrm>
            <a:off x="272415" y="1355090"/>
            <a:ext cx="2776855" cy="2776855"/>
            <a:chOff x="3610978" y="796504"/>
            <a:chExt cx="2092325" cy="2092325"/>
          </a:xfrm>
        </p:grpSpPr>
        <p:cxnSp>
          <p:nvCxnSpPr>
            <p:cNvPr id="4" name="MH_Other_1"/>
            <p:cNvCxnSpPr/>
            <p:nvPr>
              <p:custDataLst>
                <p:tags r:id="rId2"/>
              </p:custDataLst>
            </p:nvPr>
          </p:nvCxnSpPr>
          <p:spPr>
            <a:xfrm flipV="1">
              <a:off x="3730040" y="915566"/>
              <a:ext cx="1854200" cy="18542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5" name="MH_Other_2"/>
            <p:cNvSpPr/>
            <p:nvPr>
              <p:custDataLst>
                <p:tags r:id="rId3"/>
              </p:custDataLst>
            </p:nvPr>
          </p:nvSpPr>
          <p:spPr>
            <a:xfrm>
              <a:off x="3610978" y="796504"/>
              <a:ext cx="2092325" cy="2092325"/>
            </a:xfrm>
            <a:prstGeom prst="ellipse">
              <a:avLst/>
            </a:prstGeom>
            <a:solidFill>
              <a:srgbClr val="FEFFFF"/>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800">
                <a:solidFill>
                  <a:schemeClr val="bg1">
                    <a:lumMod val="65000"/>
                  </a:schemeClr>
                </a:solidFill>
                <a:ea typeface="微软雅黑" panose="020B0503020204020204" pitchFamily="34" charset="-122"/>
              </a:endParaRPr>
            </a:p>
          </p:txBody>
        </p:sp>
      </p:grpSp>
      <p:sp>
        <p:nvSpPr>
          <p:cNvPr id="6" name="MH_Picture_2"/>
          <p:cNvSpPr/>
          <p:nvPr>
            <p:custDataLst>
              <p:tags r:id="rId4"/>
            </p:custDataLst>
          </p:nvPr>
        </p:nvSpPr>
        <p:spPr>
          <a:xfrm>
            <a:off x="430530" y="1513205"/>
            <a:ext cx="2460625" cy="2460625"/>
          </a:xfrm>
          <a:prstGeom prst="ellipse">
            <a:avLst/>
          </a:prstGeom>
          <a:blipFill dpi="0" rotWithShape="1">
            <a:blip r:embed="rId5"/>
            <a:srcRect/>
            <a:stretch>
              <a:fillRect/>
            </a:stretch>
          </a:blip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defRPr/>
            </a:pPr>
            <a:endParaRPr lang="zh-CN" altLang="en-US" sz="1800" dirty="0">
              <a:solidFill>
                <a:schemeClr val="bg1">
                  <a:lumMod val="65000"/>
                </a:schemeClr>
              </a:solidFill>
              <a:ea typeface="微软雅黑" panose="020B0503020204020204" pitchFamily="34" charset="-122"/>
            </a:endParaRPr>
          </a:p>
        </p:txBody>
      </p:sp>
      <p:sp>
        <p:nvSpPr>
          <p:cNvPr id="100" name="文本框 99"/>
          <p:cNvSpPr txBox="1"/>
          <p:nvPr/>
        </p:nvSpPr>
        <p:spPr>
          <a:xfrm>
            <a:off x="3344545" y="1718310"/>
            <a:ext cx="5241925" cy="2030095"/>
          </a:xfrm>
          <a:prstGeom prst="rect">
            <a:avLst/>
          </a:prstGeom>
          <a:noFill/>
          <a:ln w="9525">
            <a:noFill/>
          </a:ln>
        </p:spPr>
        <p:txBody>
          <a:bodyPr wrap="square">
            <a:spAutoFit/>
          </a:bodyPr>
          <a:p>
            <a:pPr indent="266700"/>
            <a:r>
              <a:rPr lang="zh-CN" sz="1400" b="1">
                <a:solidFill>
                  <a:schemeClr val="bg1"/>
                </a:solidFill>
                <a:latin typeface="微软雅黑" panose="020B0503020204020204" pitchFamily="34" charset="-122"/>
                <a:ea typeface="微软雅黑" panose="020B0503020204020204" pitchFamily="34" charset="-122"/>
              </a:rPr>
              <a:t>实用性原则，家具造型与色彩的美观必须以其功能的食用为前提。若是不实用，那么再漂亮的家具也无从展现。所谓家具的实用，就是能够满足功能的需要。在室内面积较小的情况下，为满足日常生活的各种需要，可尽量多使用组合家具、多用家具、吊柜、吊架等这些节约空间的家具形式。例如，卧室中的梳妆台就可以与床头柜或写字台结合起来，使用的同时担负梳妆、学习及储物等多种功能；折叠餐桌与折叠椅的使用，令使用者可在极短的时间里布置出一个实用的用餐空间来；而组合柜的使用当然也能是人们利用较小的空间来满足较多的需求。</a:t>
            </a:r>
            <a:endParaRPr lang="zh-CN" altLang="en-US" sz="1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45"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ppt_w</p:attrName>
                                        </p:attrNameLst>
                                      </p:cBhvr>
                                      <p:tavLst>
                                        <p:tav tm="0" fmla="#ppt_w*sin(2.5*pi*$)">
                                          <p:val>
                                            <p:fltVal val="0"/>
                                          </p:val>
                                        </p:tav>
                                        <p:tav tm="100000">
                                          <p:val>
                                            <p:fltVal val="1"/>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childTnLst>
                                </p:cTn>
                              </p:par>
                            </p:childTnLst>
                          </p:cTn>
                        </p:par>
                        <p:par>
                          <p:cTn id="16" fill="hold">
                            <p:stCondLst>
                              <p:cond delay="1500"/>
                            </p:stCondLst>
                            <p:childTnLst>
                              <p:par>
                                <p:cTn id="17" presetID="16" presetClass="entr" presetSubtype="37"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barn(outVertical)">
                                      <p:cBhvr>
                                        <p:cTn id="19"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31" grpId="0" bldLvl="0" animBg="1"/>
    </p:bld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3768725" y="521335"/>
            <a:ext cx="5080000" cy="4099560"/>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r>
              <a:rPr lang="en-US" altLang="zh-CN"/>
              <a:t> </a:t>
            </a:r>
            <a:endParaRPr lang="en-US" altLang="zh-CN"/>
          </a:p>
        </p:txBody>
      </p:sp>
      <p:pic>
        <p:nvPicPr>
          <p:cNvPr id="340" name="图片 340" descr="85e69f4ba32bd968157669981cdfad66"/>
          <p:cNvPicPr>
            <a:picLocks noChangeAspect="1"/>
          </p:cNvPicPr>
          <p:nvPr/>
        </p:nvPicPr>
        <p:blipFill>
          <a:blip r:embed="rId1"/>
          <a:stretch>
            <a:fillRect/>
          </a:stretch>
        </p:blipFill>
        <p:spPr>
          <a:xfrm>
            <a:off x="243840" y="1446530"/>
            <a:ext cx="3429635" cy="2249805"/>
          </a:xfrm>
          <a:prstGeom prst="rect">
            <a:avLst/>
          </a:prstGeom>
        </p:spPr>
      </p:pic>
      <p:sp>
        <p:nvSpPr>
          <p:cNvPr id="100" name="文本框 99"/>
          <p:cNvSpPr txBox="1"/>
          <p:nvPr/>
        </p:nvSpPr>
        <p:spPr>
          <a:xfrm>
            <a:off x="3768725" y="598805"/>
            <a:ext cx="5080000" cy="3969385"/>
          </a:xfrm>
          <a:prstGeom prst="rect">
            <a:avLst/>
          </a:prstGeom>
          <a:noFill/>
          <a:ln w="9525">
            <a:noFill/>
          </a:ln>
        </p:spPr>
        <p:txBody>
          <a:bodyPr wrap="square">
            <a:spAutoFit/>
          </a:bodyPr>
          <a:p>
            <a:pPr indent="266700"/>
            <a:r>
              <a:rPr lang="zh-CN" sz="1400" b="1">
                <a:solidFill>
                  <a:schemeClr val="bg1"/>
                </a:solidFill>
                <a:latin typeface="微软雅黑" panose="020B0503020204020204" pitchFamily="34" charset="-122"/>
                <a:ea typeface="微软雅黑" panose="020B0503020204020204" pitchFamily="34" charset="-122"/>
              </a:rPr>
              <a:t>家具的选择与布置可是一门不小的学问，因为不仅要考虑其功能性和实用性，同时还要与整体的装修风格相互协调，下面主要为大家介绍一下家具选择与布置的三大原则，希望能对大家有所帮助。对于家具的造型与款式来说，若将一台直角平面的彩电放到线条简洁、款式现代的组合柜上，并以此为中心，布置一套精巧的组合沙发，那么无疑是相配适用的，如果把组合柜和沙发换成古色古香的八仙桌和太师椅，就未必合乎时宜了。关于家具的体量，不仅应考虑它与人们的关系和其自身的尺度，还必须考虑它放到居室空间中给人以什么样的尺度感。例如，居室比较狭窄的房屋，大一点的居室不过十几平米，小一点的居室只有几平米，而且高度也有限。在这样的居室中，若配尺寸太大的家具，会使空间闭塞，缺少供人回旋的余地，如果能配小一些精致、轻巧的家具，就能与居室环境更好地协调起来。至于家具的数量，要根据人们对居室的使用要求及居室面积的大小来决定，切忌盲目地追求家具的件数和套数。对于小居室来说，也应该在满足生活要求的前提下，提高家具的使用功能和效率，力求留出更多的活动空间。</a:t>
            </a:r>
            <a:endParaRPr lang="zh-CN" altLang="en-US" sz="14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6070" y="1997122"/>
            <a:ext cx="1015663" cy="1309907"/>
          </a:xfrm>
          <a:prstGeom prst="rect">
            <a:avLst/>
          </a:prstGeom>
          <a:ln w="28575">
            <a:solidFill>
              <a:schemeClr val="accent1"/>
            </a:solidFill>
          </a:ln>
        </p:spPr>
        <p:txBody>
          <a:bodyPr vert="eaVert" wrap="square">
            <a:spAutoFit/>
          </a:bodyPr>
          <a:lstStyle/>
          <a:p>
            <a:pPr algn="ctr"/>
            <a:r>
              <a:rPr lang="en-US" altLang="zh-CN" sz="5400" b="1" spc="-225" dirty="0" smtClean="0">
                <a:solidFill>
                  <a:schemeClr val="accent1"/>
                </a:solidFill>
                <a:latin typeface="Agency FB" panose="020B0503020202020204" pitchFamily="34" charset="0"/>
                <a:ea typeface="造字工房俊雅（非商用）常规体" pitchFamily="50" charset="-122"/>
              </a:rPr>
              <a:t>02</a:t>
            </a:r>
            <a:endParaRPr lang="zh-CN" altLang="en-US" sz="5400" b="1" spc="-225" dirty="0">
              <a:solidFill>
                <a:schemeClr val="accent1"/>
              </a:solidFill>
              <a:latin typeface="Agency FB" panose="020B0503020202020204" pitchFamily="34" charset="0"/>
              <a:ea typeface="造字工房俊雅（非商用）常规体" pitchFamily="50" charset="-122"/>
            </a:endParaRPr>
          </a:p>
        </p:txBody>
      </p:sp>
      <p:sp>
        <p:nvSpPr>
          <p:cNvPr id="15" name="TextBox 15"/>
          <p:cNvSpPr txBox="1"/>
          <p:nvPr/>
        </p:nvSpPr>
        <p:spPr>
          <a:xfrm>
            <a:off x="3121660" y="2144395"/>
            <a:ext cx="5013325" cy="521970"/>
          </a:xfrm>
          <a:prstGeom prst="rect">
            <a:avLst/>
          </a:prstGeom>
          <a:noFill/>
        </p:spPr>
        <p:txBody>
          <a:bodyPr wrap="square" rtlCol="0">
            <a:spAutoFit/>
          </a:bodyPr>
          <a:lstStyle/>
          <a:p>
            <a:pPr defTabSz="800100"/>
            <a:r>
              <a:rPr lang="zh-CN" altLang="en-US" sz="2800" b="1" dirty="0" smtClean="0">
                <a:solidFill>
                  <a:schemeClr val="accent4"/>
                </a:solidFill>
                <a:latin typeface="微软雅黑" panose="020B0503020204020204" pitchFamily="34" charset="-122"/>
                <a:ea typeface="微软雅黑" panose="020B0503020204020204" pitchFamily="34" charset="-122"/>
              </a:rPr>
              <a:t>室内陈设的意义、作用和分类</a:t>
            </a:r>
            <a:endParaRPr lang="zh-CN" altLang="en-US" sz="2800" b="1" dirty="0" smtClean="0">
              <a:solidFill>
                <a:schemeClr val="accent4"/>
              </a:solidFill>
              <a:latin typeface="微软雅黑" panose="020B0503020204020204" pitchFamily="34" charset="-122"/>
              <a:ea typeface="微软雅黑" panose="020B0503020204020204" pitchFamily="34" charset="-122"/>
            </a:endParaRPr>
          </a:p>
        </p:txBody>
      </p:sp>
      <p:sp>
        <p:nvSpPr>
          <p:cNvPr id="16" name="矩形 15"/>
          <p:cNvSpPr/>
          <p:nvPr/>
        </p:nvSpPr>
        <p:spPr>
          <a:xfrm>
            <a:off x="3314659" y="2874981"/>
            <a:ext cx="1238885" cy="220980"/>
          </a:xfrm>
          <a:prstGeom prst="rect">
            <a:avLst/>
          </a:prstGeom>
        </p:spPr>
        <p:txBody>
          <a:bodyPr wrap="none" lIns="68571" tIns="34285" rIns="68571" bIns="34285">
            <a:spAutoFit/>
          </a:bodyPr>
          <a:lstStyle/>
          <a:p>
            <a:pPr marL="213995" indent="-213995" defTabSz="914400">
              <a:buClr>
                <a:schemeClr val="accent1"/>
              </a:buClr>
              <a:buFont typeface="Wingdings" panose="05000000000000000000" pitchFamily="2" charset="2"/>
              <a:buChar char="l"/>
              <a:defRPr/>
            </a:pPr>
            <a:r>
              <a:rPr lang="zh-CN" altLang="en-US" sz="1000" kern="0" dirty="0" smtClean="0">
                <a:solidFill>
                  <a:schemeClr val="tx2"/>
                </a:solidFill>
                <a:latin typeface="李旭科书法"/>
                <a:ea typeface="微软雅黑" panose="020B0503020204020204" pitchFamily="34" charset="-122"/>
              </a:rPr>
              <a:t>室内陈设的</a:t>
            </a:r>
            <a:r>
              <a:rPr lang="zh-CN" altLang="en-US" sz="1000" kern="0" dirty="0" smtClean="0">
                <a:solidFill>
                  <a:schemeClr val="tx2"/>
                </a:solidFill>
                <a:latin typeface="李旭科书法"/>
                <a:ea typeface="微软雅黑" panose="020B0503020204020204" pitchFamily="34" charset="-122"/>
              </a:rPr>
              <a:t>意义</a:t>
            </a:r>
            <a:endParaRPr lang="zh-CN" altLang="en-US" sz="1000" kern="0" dirty="0" smtClean="0">
              <a:solidFill>
                <a:schemeClr val="tx2"/>
              </a:solidFill>
              <a:latin typeface="李旭科书法"/>
              <a:ea typeface="微软雅黑" panose="020B0503020204020204" pitchFamily="34" charset="-122"/>
            </a:endParaRPr>
          </a:p>
        </p:txBody>
      </p:sp>
      <p:sp>
        <p:nvSpPr>
          <p:cNvPr id="17" name="矩形 16"/>
          <p:cNvSpPr/>
          <p:nvPr/>
        </p:nvSpPr>
        <p:spPr>
          <a:xfrm>
            <a:off x="3314638" y="3198831"/>
            <a:ext cx="1238885" cy="220980"/>
          </a:xfrm>
          <a:prstGeom prst="rect">
            <a:avLst/>
          </a:prstGeom>
        </p:spPr>
        <p:txBody>
          <a:bodyPr wrap="none" lIns="68571" tIns="34285" rIns="68571" bIns="34285">
            <a:spAutoFit/>
          </a:bodyPr>
          <a:lstStyle/>
          <a:p>
            <a:pPr marL="213995" indent="-213995" defTabSz="914400">
              <a:buClr>
                <a:schemeClr val="accent1"/>
              </a:buClr>
              <a:buFont typeface="Wingdings" panose="05000000000000000000" pitchFamily="2" charset="2"/>
              <a:buChar char="l"/>
              <a:defRPr/>
            </a:pPr>
            <a:r>
              <a:rPr lang="zh-CN" altLang="en-US" sz="1000" kern="0" dirty="0">
                <a:solidFill>
                  <a:schemeClr val="tx2"/>
                </a:solidFill>
                <a:latin typeface="李旭科书法"/>
                <a:ea typeface="微软雅黑" panose="020B0503020204020204" pitchFamily="34" charset="-122"/>
              </a:rPr>
              <a:t>室内陈设的</a:t>
            </a:r>
            <a:r>
              <a:rPr lang="zh-CN" altLang="en-US" sz="1000" kern="0" dirty="0">
                <a:solidFill>
                  <a:schemeClr val="tx2"/>
                </a:solidFill>
                <a:latin typeface="李旭科书法"/>
                <a:ea typeface="微软雅黑" panose="020B0503020204020204" pitchFamily="34" charset="-122"/>
              </a:rPr>
              <a:t>定义</a:t>
            </a:r>
            <a:endParaRPr lang="zh-CN" altLang="en-US" sz="1000" kern="0" dirty="0">
              <a:solidFill>
                <a:schemeClr val="tx2"/>
              </a:solidFill>
              <a:latin typeface="李旭科书法"/>
              <a:ea typeface="微软雅黑" panose="020B0503020204020204" pitchFamily="34" charset="-122"/>
            </a:endParaRPr>
          </a:p>
        </p:txBody>
      </p:sp>
      <p:sp>
        <p:nvSpPr>
          <p:cNvPr id="18" name="矩形 17"/>
          <p:cNvSpPr/>
          <p:nvPr/>
        </p:nvSpPr>
        <p:spPr>
          <a:xfrm>
            <a:off x="4792928" y="2868631"/>
            <a:ext cx="2000885" cy="220980"/>
          </a:xfrm>
          <a:prstGeom prst="rect">
            <a:avLst/>
          </a:prstGeom>
        </p:spPr>
        <p:txBody>
          <a:bodyPr wrap="none" lIns="68571" tIns="34285" rIns="68571" bIns="34285">
            <a:spAutoFit/>
          </a:bodyPr>
          <a:lstStyle/>
          <a:p>
            <a:pPr marL="213995" indent="-213995" defTabSz="914400">
              <a:buClr>
                <a:schemeClr val="accent1"/>
              </a:buClr>
              <a:buFont typeface="Wingdings" panose="05000000000000000000" pitchFamily="2" charset="2"/>
              <a:buChar char="l"/>
              <a:defRPr/>
            </a:pPr>
            <a:r>
              <a:rPr lang="zh-CN" altLang="en-US" sz="1000" kern="0" dirty="0">
                <a:solidFill>
                  <a:schemeClr val="tx2"/>
                </a:solidFill>
                <a:latin typeface="李旭科书法"/>
                <a:ea typeface="微软雅黑" panose="020B0503020204020204" pitchFamily="34" charset="-122"/>
              </a:rPr>
              <a:t>陈设艺术在室内环境中的</a:t>
            </a:r>
            <a:r>
              <a:rPr lang="zh-CN" altLang="en-US" sz="1000" kern="0" dirty="0">
                <a:solidFill>
                  <a:schemeClr val="tx2"/>
                </a:solidFill>
                <a:latin typeface="李旭科书法"/>
                <a:ea typeface="微软雅黑" panose="020B0503020204020204" pitchFamily="34" charset="-122"/>
              </a:rPr>
              <a:t>作用</a:t>
            </a:r>
            <a:endParaRPr lang="zh-CN" altLang="en-US" sz="1000" kern="0" dirty="0">
              <a:solidFill>
                <a:schemeClr val="tx2"/>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4">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700"/>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6000">
                                      <p:stCondLst>
                                        <p:cond delay="100"/>
                                      </p:stCondLst>
                                      <p:childTnLst>
                                        <p:set>
                                          <p:cBhvr>
                                            <p:cTn id="21" dur="1" fill="hold">
                                              <p:stCondLst>
                                                <p:cond delay="0"/>
                                              </p:stCondLst>
                                            </p:cTn>
                                            <p:tgtEl>
                                              <p:spTgt spid="17"/>
                                            </p:tgtEl>
                                            <p:attrNameLst>
                                              <p:attrName>style.visibility</p:attrName>
                                            </p:attrNameLst>
                                          </p:cBhvr>
                                          <p:to>
                                            <p:strVal val="visible"/>
                                          </p:to>
                                        </p:set>
                                        <p:anim calcmode="lin" valueType="num" p14:bounceEnd="46000">
                                          <p:cBhvr additive="base">
                                            <p:cTn id="22" dur="500" fill="hold"/>
                                            <p:tgtEl>
                                              <p:spTgt spid="17"/>
                                            </p:tgtEl>
                                            <p:attrNameLst>
                                              <p:attrName>ppt_x</p:attrName>
                                            </p:attrNameLst>
                                          </p:cBhvr>
                                          <p:tavLst>
                                            <p:tav tm="0">
                                              <p:val>
                                                <p:strVal val="#ppt_x"/>
                                              </p:val>
                                            </p:tav>
                                            <p:tav tm="100000">
                                              <p:val>
                                                <p:strVal val="#ppt_x"/>
                                              </p:val>
                                            </p:tav>
                                          </p:tavLst>
                                        </p:anim>
                                        <p:anim calcmode="lin" valueType="num" p14:bounceEnd="46000">
                                          <p:cBhvr additive="base">
                                            <p:cTn id="23" dur="50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accel="46000" fill="hold" grpId="0" nodeType="withEffect" p14:presetBounceEnd="46000">
                                      <p:stCondLst>
                                        <p:cond delay="200"/>
                                      </p:stCondLst>
                                      <p:childTnLst>
                                        <p:set>
                                          <p:cBhvr>
                                            <p:cTn id="25" dur="1" fill="hold">
                                              <p:stCondLst>
                                                <p:cond delay="0"/>
                                              </p:stCondLst>
                                            </p:cTn>
                                            <p:tgtEl>
                                              <p:spTgt spid="18"/>
                                            </p:tgtEl>
                                            <p:attrNameLst>
                                              <p:attrName>style.visibility</p:attrName>
                                            </p:attrNameLst>
                                          </p:cBhvr>
                                          <p:to>
                                            <p:strVal val="visible"/>
                                          </p:to>
                                        </p:set>
                                        <p:anim calcmode="lin" valueType="num" p14:bounceEnd="46000">
                                          <p:cBhvr additive="base">
                                            <p:cTn id="26" dur="500" fill="hold"/>
                                            <p:tgtEl>
                                              <p:spTgt spid="18"/>
                                            </p:tgtEl>
                                            <p:attrNameLst>
                                              <p:attrName>ppt_x</p:attrName>
                                            </p:attrNameLst>
                                          </p:cBhvr>
                                          <p:tavLst>
                                            <p:tav tm="0">
                                              <p:val>
                                                <p:strVal val="#ppt_x"/>
                                              </p:val>
                                            </p:tav>
                                            <p:tav tm="100000">
                                              <p:val>
                                                <p:strVal val="#ppt_x"/>
                                              </p:val>
                                            </p:tav>
                                          </p:tavLst>
                                        </p:anim>
                                        <p:anim calcmode="lin" valueType="num" p14:bounceEnd="46000">
                                          <p:cBhvr additive="base">
                                            <p:cTn id="2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700"/>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10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fill="hold"/>
                                            <p:tgtEl>
                                              <p:spTgt spid="17"/>
                                            </p:tgtEl>
                                            <p:attrNameLst>
                                              <p:attrName>ppt_x</p:attrName>
                                            </p:attrNameLst>
                                          </p:cBhvr>
                                          <p:tavLst>
                                            <p:tav tm="0">
                                              <p:val>
                                                <p:strVal val="#ppt_x"/>
                                              </p:val>
                                            </p:tav>
                                            <p:tav tm="100000">
                                              <p:val>
                                                <p:strVal val="#ppt_x"/>
                                              </p:val>
                                            </p:tav>
                                          </p:tavLst>
                                        </p:anim>
                                        <p:anim calcmode="lin" valueType="num">
                                          <p:cBhvr additive="base">
                                            <p:cTn id="23" dur="500" fill="hold"/>
                                            <p:tgtEl>
                                              <p:spTgt spid="17"/>
                                            </p:tgtEl>
                                            <p:attrNameLst>
                                              <p:attrName>ppt_y</p:attrName>
                                            </p:attrNameLst>
                                          </p:cBhvr>
                                          <p:tavLst>
                                            <p:tav tm="0">
                                              <p:val>
                                                <p:strVal val="1+#ppt_h/2"/>
                                              </p:val>
                                            </p:tav>
                                            <p:tav tm="100000">
                                              <p:val>
                                                <p:strVal val="#ppt_y"/>
                                              </p:val>
                                            </p:tav>
                                          </p:tavLst>
                                        </p:anim>
                                      </p:childTnLst>
                                    </p:cTn>
                                  </p:par>
                                  <p:par>
                                    <p:cTn id="24" presetID="2" presetClass="entr" presetSubtype="4" accel="46000" fill="hold" grpId="0" nodeType="withEffect">
                                      <p:stCondLst>
                                        <p:cond delay="20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ppt_x"/>
                                              </p:val>
                                            </p:tav>
                                            <p:tav tm="100000">
                                              <p:val>
                                                <p:strVal val="#ppt_x"/>
                                              </p:val>
                                            </p:tav>
                                          </p:tavLst>
                                        </p:anim>
                                        <p:anim calcmode="lin" valueType="num">
                                          <p:cBhvr additive="base">
                                            <p:cTn id="2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7" grpId="0"/>
          <p:bldP spid="18" grpId="0"/>
        </p:bldLst>
      </p:timing>
    </mc:Fallback>
  </mc:AlternateContent>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1"/>
          <p:cNvSpPr txBox="1"/>
          <p:nvPr/>
        </p:nvSpPr>
        <p:spPr>
          <a:xfrm>
            <a:off x="4941570" y="1524000"/>
            <a:ext cx="3509645" cy="2639695"/>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8390">
              <a:lnSpc>
                <a:spcPct val="130000"/>
              </a:lnSpc>
              <a:spcBef>
                <a:spcPts val="0"/>
              </a:spcBef>
              <a:buNone/>
              <a:defRPr/>
            </a:pPr>
            <a:r>
              <a:rPr sz="1000" b="1" dirty="0">
                <a:solidFill>
                  <a:schemeClr val="tx1">
                    <a:lumMod val="50000"/>
                    <a:lumOff val="50000"/>
                  </a:schemeClr>
                </a:solidFill>
                <a:latin typeface="微软雅黑" panose="020B0503020204020204" pitchFamily="34" charset="-122"/>
                <a:ea typeface="微软雅黑" panose="020B0503020204020204" pitchFamily="34" charset="-122"/>
              </a:rPr>
              <a:t>室内陈设是指对室内空间中的各种物品的陈设与摆设。陈设品的范围非常广泛，内容极其丰富，形式也多种多样。自近代以来，人类经历了工业革命和发展工业化的生产的过程，人们用自己的智慧和双手创造了高度发达的工业文明，人们在物质和精神上得到极大的满足的。同时高度发达的工业文明正瓦解着人们赖以生存的基础，人们的生活淹没在一种庞大冷漠的工业化大生产的人造环境中</a:t>
            </a:r>
            <a:r>
              <a:rPr lang="zh-CN" sz="1000" b="1" dirty="0">
                <a:solidFill>
                  <a:schemeClr val="tx1">
                    <a:lumMod val="50000"/>
                    <a:lumOff val="50000"/>
                  </a:schemeClr>
                </a:solidFill>
                <a:latin typeface="微软雅黑" panose="020B0503020204020204" pitchFamily="34" charset="-122"/>
                <a:ea typeface="微软雅黑" panose="020B0503020204020204" pitchFamily="34" charset="-122"/>
              </a:rPr>
              <a:t>。</a:t>
            </a:r>
            <a:endParaRPr lang="zh-CN" sz="1000" b="1" dirty="0">
              <a:solidFill>
                <a:schemeClr val="tx1">
                  <a:lumMod val="50000"/>
                  <a:lumOff val="50000"/>
                </a:schemeClr>
              </a:solidFill>
              <a:latin typeface="微软雅黑" panose="020B0503020204020204" pitchFamily="34" charset="-122"/>
              <a:ea typeface="微软雅黑" panose="020B0503020204020204" pitchFamily="34" charset="-122"/>
            </a:endParaRPr>
          </a:p>
          <a:p>
            <a:pPr marL="0" indent="0" defTabSz="1088390">
              <a:lnSpc>
                <a:spcPct val="130000"/>
              </a:lnSpc>
              <a:spcBef>
                <a:spcPts val="0"/>
              </a:spcBef>
              <a:buNone/>
              <a:defRPr/>
            </a:pPr>
            <a:r>
              <a:rPr lang="zh-CN" sz="1000" b="1" dirty="0">
                <a:solidFill>
                  <a:schemeClr val="tx1">
                    <a:lumMod val="50000"/>
                    <a:lumOff val="50000"/>
                  </a:schemeClr>
                </a:solidFill>
                <a:latin typeface="微软雅黑" panose="020B0503020204020204" pitchFamily="34" charset="-122"/>
                <a:ea typeface="微软雅黑" panose="020B0503020204020204" pitchFamily="34" charset="-122"/>
              </a:rPr>
              <a:t>实用性陈设实用性陈设是指人类日常活动具有实用性并兼带一定观赏性的陈设，它是室内环境仲的主要构成基础 ，如家具、织物、灯具、器皿等。家具是室 内环境中以实用功能 出现的，它是 陈设艺术的 主要构成元素 。但随着经济的发展 ，生活水平提高 ，在追求其 实用性的同时也重视外型、色彩等艺术效果 。</a:t>
            </a:r>
            <a:endParaRPr lang="zh-CN" sz="1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1"/>
          <p:cNvSpPr txBox="1">
            <a:spLocks noChangeArrowheads="1"/>
          </p:cNvSpPr>
          <p:nvPr/>
        </p:nvSpPr>
        <p:spPr bwMode="auto">
          <a:xfrm>
            <a:off x="4941565" y="1131585"/>
            <a:ext cx="2870200" cy="3371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53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53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53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530" eaLnBrk="0" fontAlgn="base" hangingPunct="0">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600" b="1" dirty="0" smtClean="0">
                <a:solidFill>
                  <a:schemeClr val="accent1"/>
                </a:solidFill>
                <a:latin typeface="微软雅黑" panose="020B0503020204020204" pitchFamily="34" charset="-122"/>
                <a:ea typeface="微软雅黑" panose="020B0503020204020204" pitchFamily="34" charset="-122"/>
              </a:rPr>
              <a:t>室内陈设的意义</a:t>
            </a:r>
            <a:endParaRPr lang="zh-CN" altLang="en-US" sz="1600" b="1" dirty="0" smtClean="0">
              <a:solidFill>
                <a:schemeClr val="accent1"/>
              </a:solidFill>
              <a:latin typeface="微软雅黑" panose="020B0503020204020204" pitchFamily="34" charset="-122"/>
              <a:ea typeface="微软雅黑" panose="020B0503020204020204" pitchFamily="34" charset="-122"/>
            </a:endParaRPr>
          </a:p>
        </p:txBody>
      </p:sp>
      <p:pic>
        <p:nvPicPr>
          <p:cNvPr id="341" name="图片 341" descr="18ac43cf540d184b39d912d8cd438127"/>
          <p:cNvPicPr>
            <a:picLocks noChangeAspect="1"/>
          </p:cNvPicPr>
          <p:nvPr/>
        </p:nvPicPr>
        <p:blipFill>
          <a:blip r:embed="rId1"/>
          <a:stretch>
            <a:fillRect/>
          </a:stretch>
        </p:blipFill>
        <p:spPr>
          <a:xfrm>
            <a:off x="657860" y="1159510"/>
            <a:ext cx="4068445" cy="299402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fill="hold"/>
                                        <p:tgtEl>
                                          <p:spTgt spid="20"/>
                                        </p:tgtEl>
                                        <p:attrNameLst>
                                          <p:attrName>ppt_x</p:attrName>
                                        </p:attrNameLst>
                                      </p:cBhvr>
                                      <p:tavLst>
                                        <p:tav tm="0">
                                          <p:val>
                                            <p:strVal val="1+#ppt_w/2"/>
                                          </p:val>
                                        </p:tav>
                                        <p:tav tm="100000">
                                          <p:val>
                                            <p:strVal val="#ppt_x"/>
                                          </p:val>
                                        </p:tav>
                                      </p:tavLst>
                                    </p:anim>
                                    <p:anim calcmode="lin" valueType="num">
                                      <p:cBhvr additive="base">
                                        <p:cTn id="8" dur="500" fill="hold"/>
                                        <p:tgtEl>
                                          <p:spTgt spid="20"/>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1+#ppt_w/2"/>
                                          </p:val>
                                        </p:tav>
                                        <p:tav tm="100000">
                                          <p:val>
                                            <p:strVal val="#ppt_x"/>
                                          </p:val>
                                        </p:tav>
                                      </p:tavLst>
                                    </p:anim>
                                    <p:anim calcmode="lin" valueType="num">
                                      <p:cBhvr additive="base">
                                        <p:cTn id="12"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930676" y="1249244"/>
            <a:ext cx="569387" cy="527412"/>
            <a:chOff x="938910" y="1259965"/>
            <a:chExt cx="569418" cy="527441"/>
          </a:xfrm>
        </p:grpSpPr>
        <p:sp>
          <p:nvSpPr>
            <p:cNvPr id="24" name="1"/>
            <p:cNvSpPr/>
            <p:nvPr/>
          </p:nvSpPr>
          <p:spPr>
            <a:xfrm>
              <a:off x="959883" y="1259965"/>
              <a:ext cx="527441" cy="5274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1"/>
            <p:cNvSpPr/>
            <p:nvPr/>
          </p:nvSpPr>
          <p:spPr>
            <a:xfrm>
              <a:off x="938910" y="1269770"/>
              <a:ext cx="569418" cy="507859"/>
            </a:xfrm>
            <a:prstGeom prst="rect">
              <a:avLst/>
            </a:prstGeom>
            <a:noFill/>
          </p:spPr>
          <p:txBody>
            <a:bodyPr wrap="none">
              <a:spAutoFit/>
            </a:bodyPr>
            <a:lstStyle/>
            <a:p>
              <a:r>
                <a:rPr lang="en-US" altLang="zh-CN" sz="27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01</a:t>
              </a:r>
              <a:endParaRPr lang="zh-CN" altLang="en-US" sz="3600" dirty="0">
                <a:solidFill>
                  <a:schemeClr val="bg1"/>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930676" y="2174747"/>
            <a:ext cx="569387" cy="527412"/>
            <a:chOff x="930475" y="2096056"/>
            <a:chExt cx="569418" cy="527441"/>
          </a:xfrm>
        </p:grpSpPr>
        <p:sp>
          <p:nvSpPr>
            <p:cNvPr id="27" name="1"/>
            <p:cNvSpPr/>
            <p:nvPr/>
          </p:nvSpPr>
          <p:spPr>
            <a:xfrm>
              <a:off x="951448" y="2096056"/>
              <a:ext cx="527441" cy="5274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1"/>
            <p:cNvSpPr/>
            <p:nvPr/>
          </p:nvSpPr>
          <p:spPr>
            <a:xfrm>
              <a:off x="930475" y="2105861"/>
              <a:ext cx="569418" cy="507859"/>
            </a:xfrm>
            <a:prstGeom prst="rect">
              <a:avLst/>
            </a:prstGeom>
            <a:noFill/>
          </p:spPr>
          <p:txBody>
            <a:bodyPr wrap="none">
              <a:spAutoFit/>
            </a:bodyPr>
            <a:lstStyle/>
            <a:p>
              <a:r>
                <a:rPr lang="en-US" altLang="zh-CN" sz="27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02</a:t>
              </a:r>
              <a:endParaRPr lang="zh-CN" altLang="en-US" sz="3600" dirty="0">
                <a:solidFill>
                  <a:schemeClr val="bg1"/>
                </a:solidFill>
                <a:latin typeface="华文细黑" panose="02010600040101010101" pitchFamily="2" charset="-122"/>
                <a:ea typeface="华文细黑" panose="02010600040101010101" pitchFamily="2" charset="-122"/>
              </a:endParaRPr>
            </a:p>
          </p:txBody>
        </p:sp>
      </p:grpSp>
      <p:grpSp>
        <p:nvGrpSpPr>
          <p:cNvPr id="29" name="组合 28"/>
          <p:cNvGrpSpPr/>
          <p:nvPr/>
        </p:nvGrpSpPr>
        <p:grpSpPr>
          <a:xfrm>
            <a:off x="930041" y="3090088"/>
            <a:ext cx="569387" cy="527412"/>
            <a:chOff x="930475" y="3000376"/>
            <a:chExt cx="569418" cy="527441"/>
          </a:xfrm>
        </p:grpSpPr>
        <p:sp>
          <p:nvSpPr>
            <p:cNvPr id="30" name="1"/>
            <p:cNvSpPr/>
            <p:nvPr/>
          </p:nvSpPr>
          <p:spPr>
            <a:xfrm>
              <a:off x="951448" y="3000376"/>
              <a:ext cx="527441" cy="5274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1"/>
            <p:cNvSpPr/>
            <p:nvPr/>
          </p:nvSpPr>
          <p:spPr>
            <a:xfrm>
              <a:off x="930475" y="3010181"/>
              <a:ext cx="569418" cy="507859"/>
            </a:xfrm>
            <a:prstGeom prst="rect">
              <a:avLst/>
            </a:prstGeom>
            <a:noFill/>
          </p:spPr>
          <p:txBody>
            <a:bodyPr wrap="none">
              <a:spAutoFit/>
            </a:bodyPr>
            <a:lstStyle/>
            <a:p>
              <a:r>
                <a:rPr lang="en-US" altLang="zh-CN" sz="2700">
                  <a:solidFill>
                    <a:schemeClr val="bg1"/>
                  </a:solidFill>
                  <a:latin typeface="华文细黑" panose="02010600040101010101" pitchFamily="2" charset="-122"/>
                  <a:ea typeface="华文细黑" panose="02010600040101010101" pitchFamily="2" charset="-122"/>
                  <a:cs typeface="Arial" panose="020B0604020202020204" pitchFamily="34" charset="0"/>
                </a:rPr>
                <a:t>03</a:t>
              </a:r>
              <a:endParaRPr lang="zh-CN" altLang="en-US" sz="3600">
                <a:solidFill>
                  <a:schemeClr val="bg1"/>
                </a:solidFill>
                <a:latin typeface="华文细黑" panose="02010600040101010101" pitchFamily="2" charset="-122"/>
                <a:ea typeface="华文细黑" panose="02010600040101010101" pitchFamily="2" charset="-122"/>
              </a:endParaRPr>
            </a:p>
          </p:txBody>
        </p:sp>
      </p:grpSp>
      <p:grpSp>
        <p:nvGrpSpPr>
          <p:cNvPr id="32" name="组合 31"/>
          <p:cNvGrpSpPr/>
          <p:nvPr/>
        </p:nvGrpSpPr>
        <p:grpSpPr>
          <a:xfrm>
            <a:off x="930676" y="4005428"/>
            <a:ext cx="569387" cy="527412"/>
            <a:chOff x="938909" y="3941365"/>
            <a:chExt cx="569418" cy="527441"/>
          </a:xfrm>
        </p:grpSpPr>
        <p:sp>
          <p:nvSpPr>
            <p:cNvPr id="33" name="1"/>
            <p:cNvSpPr/>
            <p:nvPr/>
          </p:nvSpPr>
          <p:spPr>
            <a:xfrm>
              <a:off x="959882" y="3941365"/>
              <a:ext cx="527441" cy="5274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1"/>
            <p:cNvSpPr/>
            <p:nvPr/>
          </p:nvSpPr>
          <p:spPr>
            <a:xfrm>
              <a:off x="938909" y="3951170"/>
              <a:ext cx="569418" cy="507859"/>
            </a:xfrm>
            <a:prstGeom prst="rect">
              <a:avLst/>
            </a:prstGeom>
            <a:noFill/>
          </p:spPr>
          <p:txBody>
            <a:bodyPr wrap="none">
              <a:spAutoFit/>
            </a:bodyPr>
            <a:lstStyle/>
            <a:p>
              <a:r>
                <a:rPr lang="en-US" altLang="zh-CN" sz="2700">
                  <a:solidFill>
                    <a:schemeClr val="bg1"/>
                  </a:solidFill>
                  <a:latin typeface="华文细黑" panose="02010600040101010101" pitchFamily="2" charset="-122"/>
                  <a:ea typeface="华文细黑" panose="02010600040101010101" pitchFamily="2" charset="-122"/>
                  <a:cs typeface="Arial" panose="020B0604020202020204" pitchFamily="34" charset="0"/>
                </a:rPr>
                <a:t>04</a:t>
              </a:r>
              <a:endParaRPr lang="zh-CN" altLang="en-US" sz="3600">
                <a:solidFill>
                  <a:schemeClr val="bg1"/>
                </a:solidFill>
                <a:latin typeface="华文细黑" panose="02010600040101010101" pitchFamily="2" charset="-122"/>
                <a:ea typeface="华文细黑" panose="02010600040101010101" pitchFamily="2" charset="-122"/>
              </a:endParaRPr>
            </a:p>
          </p:txBody>
        </p:sp>
      </p:grpSp>
      <p:pic>
        <p:nvPicPr>
          <p:cNvPr id="37" name="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801995" y="1250315"/>
            <a:ext cx="2423160" cy="3308985"/>
          </a:xfrm>
          <a:prstGeom prst="rect">
            <a:avLst/>
          </a:prstGeom>
        </p:spPr>
      </p:pic>
      <p:sp>
        <p:nvSpPr>
          <p:cNvPr id="38" name="1"/>
          <p:cNvSpPr/>
          <p:nvPr/>
        </p:nvSpPr>
        <p:spPr>
          <a:xfrm>
            <a:off x="1586066" y="998568"/>
            <a:ext cx="3745197" cy="1049655"/>
          </a:xfrm>
          <a:prstGeom prst="rect">
            <a:avLst/>
          </a:prstGeom>
        </p:spPr>
        <p:txBody>
          <a:bodyPr wrap="square">
            <a:spAutoFit/>
          </a:bodyPr>
          <a:lstStyle/>
          <a:p>
            <a:pPr>
              <a:lnSpc>
                <a:spcPct val="130000"/>
              </a:lnSpc>
            </a:pPr>
            <a:r>
              <a:rPr lang="zh-CN" altLang="en-US" sz="960" b="1" dirty="0">
                <a:solidFill>
                  <a:schemeClr val="tx2"/>
                </a:solidFill>
                <a:latin typeface="微软雅黑" panose="020B0503020204020204" pitchFamily="34" charset="-122"/>
                <a:ea typeface="微软雅黑" panose="020B0503020204020204" pitchFamily="34" charset="-122"/>
                <a:cs typeface="Open Sans" pitchFamily="34" charset="0"/>
              </a:rPr>
              <a:t>室内陈设是指对室内空间中的各种物品的陈设与摆设。陈设品的范围非常广泛，内容极其丰富，形式也多种多样。自近代以来，人类经历了工业革命和发展工业化的生产的过程，人们用自己的智慧和双手创造了高度发达的工业文明，人们在物质和精神上得到极大的满足的。</a:t>
            </a:r>
            <a:endParaRPr lang="zh-CN" altLang="en-US" sz="960" b="1" dirty="0">
              <a:solidFill>
                <a:schemeClr val="tx2"/>
              </a:solidFill>
              <a:latin typeface="微软雅黑" panose="020B0503020204020204" pitchFamily="34" charset="-122"/>
              <a:ea typeface="微软雅黑" panose="020B0503020204020204" pitchFamily="34" charset="-122"/>
              <a:cs typeface="Open Sans" pitchFamily="34" charset="0"/>
            </a:endParaRPr>
          </a:p>
        </p:txBody>
      </p:sp>
      <p:sp>
        <p:nvSpPr>
          <p:cNvPr id="39" name="1"/>
          <p:cNvSpPr/>
          <p:nvPr/>
        </p:nvSpPr>
        <p:spPr>
          <a:xfrm>
            <a:off x="1586066" y="2048775"/>
            <a:ext cx="3745197" cy="857885"/>
          </a:xfrm>
          <a:prstGeom prst="rect">
            <a:avLst/>
          </a:prstGeom>
        </p:spPr>
        <p:txBody>
          <a:bodyPr wrap="square">
            <a:spAutoFit/>
          </a:bodyPr>
          <a:lstStyle/>
          <a:p>
            <a:pPr>
              <a:lnSpc>
                <a:spcPct val="130000"/>
              </a:lnSpc>
            </a:pPr>
            <a:r>
              <a:rPr lang="zh-CN" altLang="en-US" sz="960" b="1" dirty="0">
                <a:solidFill>
                  <a:schemeClr val="tx2"/>
                </a:solidFill>
                <a:latin typeface="微软雅黑" panose="020B0503020204020204" pitchFamily="34" charset="-122"/>
                <a:ea typeface="微软雅黑" panose="020B0503020204020204" pitchFamily="34" charset="-122"/>
                <a:cs typeface="Open Sans" pitchFamily="34" charset="0"/>
              </a:rPr>
              <a:t>实用性陈设实用性陈设是指人类日常活动具有实用性并兼带一定观赏性的陈设，它是室内环境仲的主要构成基础 ，如家具、织物、灯具、器皿等。家具是室 内环境中以实用功能 出现的，它是 陈设艺术的 主要构成元素 。</a:t>
            </a:r>
            <a:endParaRPr lang="zh-CN" altLang="en-US" sz="960" b="1" dirty="0">
              <a:solidFill>
                <a:schemeClr val="tx2"/>
              </a:solidFill>
              <a:latin typeface="微软雅黑" panose="020B0503020204020204" pitchFamily="34" charset="-122"/>
              <a:ea typeface="微软雅黑" panose="020B0503020204020204" pitchFamily="34" charset="-122"/>
              <a:cs typeface="Open Sans" pitchFamily="34" charset="0"/>
            </a:endParaRPr>
          </a:p>
        </p:txBody>
      </p:sp>
      <p:sp>
        <p:nvSpPr>
          <p:cNvPr id="40" name="1"/>
          <p:cNvSpPr/>
          <p:nvPr/>
        </p:nvSpPr>
        <p:spPr>
          <a:xfrm>
            <a:off x="1586066" y="2906281"/>
            <a:ext cx="3745197" cy="975995"/>
          </a:xfrm>
          <a:prstGeom prst="rect">
            <a:avLst/>
          </a:prstGeom>
        </p:spPr>
        <p:txBody>
          <a:bodyPr wrap="square">
            <a:spAutoFit/>
          </a:bodyPr>
          <a:lstStyle/>
          <a:p>
            <a:pPr>
              <a:lnSpc>
                <a:spcPct val="120000"/>
              </a:lnSpc>
            </a:pPr>
            <a:r>
              <a:rPr lang="zh-CN" altLang="en-US" sz="960" b="1" dirty="0">
                <a:solidFill>
                  <a:schemeClr val="tx2"/>
                </a:solidFill>
                <a:latin typeface="微软雅黑" panose="020B0503020204020204" pitchFamily="34" charset="-122"/>
                <a:ea typeface="微软雅黑" panose="020B0503020204020204" pitchFamily="34" charset="-122"/>
                <a:cs typeface="Open Sans" pitchFamily="34" charset="0"/>
              </a:rPr>
              <a:t>灯具在室内陈设主要用于照明，主要有吊灯 、吸顶灯 、嵌入灯、地灯 、台灯等 。每种灯具都其特 点，如台灯 的亮度颜色对人眼睛的影响因人而异 ，不同颜色的 吊灯能给人视觉及心 理上带来不同的体验。 织物在室内环境 中使用的多少，已成为衡量室内环境装饰水平的重要标志之一。</a:t>
            </a:r>
            <a:endParaRPr lang="zh-CN" altLang="en-US" sz="960" b="1" dirty="0">
              <a:solidFill>
                <a:schemeClr val="tx2"/>
              </a:solidFill>
              <a:latin typeface="微软雅黑" panose="020B0503020204020204" pitchFamily="34" charset="-122"/>
              <a:ea typeface="微软雅黑" panose="020B0503020204020204" pitchFamily="34" charset="-122"/>
              <a:cs typeface="Open Sans" pitchFamily="34" charset="0"/>
            </a:endParaRPr>
          </a:p>
        </p:txBody>
      </p:sp>
      <p:sp>
        <p:nvSpPr>
          <p:cNvPr id="41" name="1"/>
          <p:cNvSpPr/>
          <p:nvPr/>
        </p:nvSpPr>
        <p:spPr>
          <a:xfrm>
            <a:off x="1586066" y="3882533"/>
            <a:ext cx="3745197" cy="1049655"/>
          </a:xfrm>
          <a:prstGeom prst="rect">
            <a:avLst/>
          </a:prstGeom>
        </p:spPr>
        <p:txBody>
          <a:bodyPr wrap="square">
            <a:spAutoFit/>
          </a:bodyPr>
          <a:lstStyle/>
          <a:p>
            <a:pPr>
              <a:lnSpc>
                <a:spcPct val="130000"/>
              </a:lnSpc>
            </a:pPr>
            <a:r>
              <a:rPr lang="zh-CN" altLang="en-US" sz="960" b="1" dirty="0">
                <a:solidFill>
                  <a:schemeClr val="tx2"/>
                </a:solidFill>
                <a:latin typeface="微软雅黑" panose="020B0503020204020204" pitchFamily="34" charset="-122"/>
                <a:ea typeface="微软雅黑" panose="020B0503020204020204" pitchFamily="34" charset="-122"/>
                <a:cs typeface="Open Sans" pitchFamily="34" charset="0"/>
              </a:rPr>
              <a:t>在现代室内环境中，装饰性越来越被重视，它包括雕塑、植物 、字画 、工艺品等。装饰性植物在室内中不仅具有装饰作用 ，还能给室内环境带来一种生命力与自然氛围。在风水中，通过植物的放置，对空间占有、划分、暗示、联系分隔，可化解室内空间中的不利因素。</a:t>
            </a:r>
            <a:endParaRPr lang="zh-CN" altLang="en-US" sz="960" b="1" dirty="0">
              <a:solidFill>
                <a:schemeClr val="tx2"/>
              </a:solidFill>
              <a:latin typeface="微软雅黑" panose="020B0503020204020204" pitchFamily="34" charset="-122"/>
              <a:ea typeface="微软雅黑" panose="020B0503020204020204" pitchFamily="34" charset="-122"/>
              <a:cs typeface="Open Sans"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 calcmode="lin" valueType="num">
                                      <p:cBhvr>
                                        <p:cTn id="9" dur="500" fill="hold"/>
                                        <p:tgtEl>
                                          <p:spTgt spid="23"/>
                                        </p:tgtEl>
                                        <p:attrNameLst>
                                          <p:attrName>style.rotation</p:attrName>
                                        </p:attrNameLst>
                                      </p:cBhvr>
                                      <p:tavLst>
                                        <p:tav tm="0">
                                          <p:val>
                                            <p:fltVal val="360"/>
                                          </p:val>
                                        </p:tav>
                                        <p:tav tm="100000">
                                          <p:val>
                                            <p:fltVal val="0"/>
                                          </p:val>
                                        </p:tav>
                                      </p:tavLst>
                                    </p:anim>
                                    <p:animEffect transition="in" filter="fade">
                                      <p:cBhvr>
                                        <p:cTn id="10" dur="500"/>
                                        <p:tgtEl>
                                          <p:spTgt spid="2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 calcmode="lin" valueType="num">
                                      <p:cBhvr>
                                        <p:cTn id="15" dur="500" fill="hold"/>
                                        <p:tgtEl>
                                          <p:spTgt spid="26"/>
                                        </p:tgtEl>
                                        <p:attrNameLst>
                                          <p:attrName>style.rotation</p:attrName>
                                        </p:attrNameLst>
                                      </p:cBhvr>
                                      <p:tavLst>
                                        <p:tav tm="0">
                                          <p:val>
                                            <p:fltVal val="360"/>
                                          </p:val>
                                        </p:tav>
                                        <p:tav tm="100000">
                                          <p:val>
                                            <p:fltVal val="0"/>
                                          </p:val>
                                        </p:tav>
                                      </p:tavLst>
                                    </p:anim>
                                    <p:animEffect transition="in" filter="fade">
                                      <p:cBhvr>
                                        <p:cTn id="16" dur="500"/>
                                        <p:tgtEl>
                                          <p:spTgt spid="26"/>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 calcmode="lin" valueType="num">
                                      <p:cBhvr>
                                        <p:cTn id="21" dur="500" fill="hold"/>
                                        <p:tgtEl>
                                          <p:spTgt spid="29"/>
                                        </p:tgtEl>
                                        <p:attrNameLst>
                                          <p:attrName>style.rotation</p:attrName>
                                        </p:attrNameLst>
                                      </p:cBhvr>
                                      <p:tavLst>
                                        <p:tav tm="0">
                                          <p:val>
                                            <p:fltVal val="360"/>
                                          </p:val>
                                        </p:tav>
                                        <p:tav tm="100000">
                                          <p:val>
                                            <p:fltVal val="0"/>
                                          </p:val>
                                        </p:tav>
                                      </p:tavLst>
                                    </p:anim>
                                    <p:animEffect transition="in" filter="fade">
                                      <p:cBhvr>
                                        <p:cTn id="22" dur="500"/>
                                        <p:tgtEl>
                                          <p:spTgt spid="29"/>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anim calcmode="lin" valueType="num">
                                      <p:cBhvr>
                                        <p:cTn id="27" dur="500" fill="hold"/>
                                        <p:tgtEl>
                                          <p:spTgt spid="32"/>
                                        </p:tgtEl>
                                        <p:attrNameLst>
                                          <p:attrName>style.rotation</p:attrName>
                                        </p:attrNameLst>
                                      </p:cBhvr>
                                      <p:tavLst>
                                        <p:tav tm="0">
                                          <p:val>
                                            <p:fltVal val="360"/>
                                          </p:val>
                                        </p:tav>
                                        <p:tav tm="100000">
                                          <p:val>
                                            <p:fltVal val="0"/>
                                          </p:val>
                                        </p:tav>
                                      </p:tavLst>
                                    </p:anim>
                                    <p:animEffect transition="in" filter="fade">
                                      <p:cBhvr>
                                        <p:cTn id="28" dur="500"/>
                                        <p:tgtEl>
                                          <p:spTgt spid="32"/>
                                        </p:tgtEl>
                                      </p:cBhvr>
                                    </p:animEffect>
                                  </p:childTnLst>
                                </p:cTn>
                              </p:par>
                            </p:childTnLst>
                          </p:cTn>
                        </p:par>
                        <p:par>
                          <p:cTn id="29" fill="hold">
                            <p:stCondLst>
                              <p:cond delay="500"/>
                            </p:stCondLst>
                            <p:childTnLst>
                              <p:par>
                                <p:cTn id="30" presetID="22" presetClass="entr" presetSubtype="1"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wipe(up)">
                                      <p:cBhvr>
                                        <p:cTn id="35" dur="500"/>
                                        <p:tgtEl>
                                          <p:spTgt spid="39"/>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wipe(up)">
                                      <p:cBhvr>
                                        <p:cTn id="38" dur="500"/>
                                        <p:tgtEl>
                                          <p:spTgt spid="40"/>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95725" y="1598295"/>
            <a:ext cx="5052060" cy="25520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a:off x="795020" y="1597660"/>
            <a:ext cx="2935605" cy="2572385"/>
          </a:xfrm>
          <a:prstGeom prst="rect">
            <a:avLst/>
          </a:prstGeom>
          <a:blipFill>
            <a:blip r:embed="rId1"/>
            <a:stretch>
              <a:fillRect/>
            </a:stretch>
          </a:blipFill>
          <a:ln>
            <a:noFill/>
          </a:ln>
          <a:effectLst>
            <a:innerShdw blurRad="127000" dist="38100" dir="13500000">
              <a:schemeClr val="tx1">
                <a:lumMod val="50000"/>
                <a:lumOff val="50000"/>
                <a:alpha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5"/>
          </a:p>
        </p:txBody>
      </p:sp>
      <p:sp>
        <p:nvSpPr>
          <p:cNvPr id="100" name="文本框 99"/>
          <p:cNvSpPr txBox="1"/>
          <p:nvPr/>
        </p:nvSpPr>
        <p:spPr>
          <a:xfrm>
            <a:off x="3994150" y="1848485"/>
            <a:ext cx="4786630" cy="2030095"/>
          </a:xfrm>
          <a:prstGeom prst="rect">
            <a:avLst/>
          </a:prstGeom>
          <a:noFill/>
          <a:ln w="9525">
            <a:noFill/>
          </a:ln>
        </p:spPr>
        <p:txBody>
          <a:bodyPr wrap="square">
            <a:spAutoFit/>
          </a:bodyPr>
          <a:p>
            <a:pPr indent="266700"/>
            <a:r>
              <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营造空间环境氛围，创建二次空间我们在把由墙面</a:t>
            </a:r>
            <a:r>
              <a:rPr lang="en-US"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、地面、天花围合而成的空</a:t>
            </a:r>
            <a:r>
              <a:rPr lang="en-US"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间其为原始空间或初始空间，由于这种空间大多为单一的材质建造，所以显得单调与乏味，而且一般内部空间不易改变，除非改建，但这是件费时费力的工程，但如果利用陈设艺术的特点，对空间进</a:t>
            </a:r>
            <a:r>
              <a:rPr lang="en-US"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行分隔，划分空间，创建可轻易改变的二次空间就是个好方法。</a:t>
            </a:r>
            <a:r>
              <a:rPr lang="en-US"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en-US" alt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在不同空间中，利用地毯</a:t>
            </a:r>
            <a:r>
              <a:rPr lang="en-US"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、家具、装饰性植物等陈设品创建二次空间，再通过陈设物各种其独有的功能、颜色、所代表的地内涵去营造氛围，使空间层次丰富，给人视觉上和心理上不同的空间感</a:t>
            </a:r>
            <a:r>
              <a:rPr lang="en-US"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。比如在设计餐厅中，要在充分利用空间的同时合理地安排座位</a:t>
            </a:r>
            <a:r>
              <a:rPr lang="en-US"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，并且要考虑</a:t>
            </a:r>
            <a:r>
              <a:rPr lang="en-US"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就餐时人类心理层面需要的独立空间感，我们可利用屏风</a:t>
            </a:r>
            <a:r>
              <a:rPr lang="en-US"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、地毯、吊灯</a:t>
            </a:r>
            <a:r>
              <a:rPr lang="en-US"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的珠帘等陈设品划分理的二次空</a:t>
            </a:r>
            <a:r>
              <a:rPr lang="en-US"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间，不仅丰富整个大空</a:t>
            </a:r>
            <a:r>
              <a:rPr lang="en-US"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间的功能需求</a:t>
            </a:r>
            <a:r>
              <a:rPr lang="en-US"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，同时丰富了空间层次，再通过小装饰性植物</a:t>
            </a:r>
            <a:r>
              <a:rPr lang="en-US"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、精致餐具等陈设点缀，营造一种就餐氛围及趣味，从而达到设计目的。</a:t>
            </a:r>
            <a:endParaRPr lang="zh-CN" altLang="en-US"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randombar(horizontal)">
                                      <p:cBhvr>
                                        <p:cTn id="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71290" y="1117600"/>
            <a:ext cx="5005705" cy="2676525"/>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82" name="矩形 81"/>
          <p:cNvSpPr/>
          <p:nvPr/>
        </p:nvSpPr>
        <p:spPr>
          <a:xfrm>
            <a:off x="226060" y="1117600"/>
            <a:ext cx="3641090" cy="2671445"/>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14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0" name="文本框 99"/>
          <p:cNvSpPr txBox="1"/>
          <p:nvPr/>
        </p:nvSpPr>
        <p:spPr>
          <a:xfrm>
            <a:off x="3979545" y="1391920"/>
            <a:ext cx="4989195" cy="2122805"/>
          </a:xfrm>
          <a:prstGeom prst="rect">
            <a:avLst/>
          </a:prstGeom>
          <a:noFill/>
          <a:ln w="9525">
            <a:noFill/>
          </a:ln>
        </p:spPr>
        <p:txBody>
          <a:bodyPr wrap="square">
            <a:spAutoFit/>
          </a:bodyPr>
          <a:p>
            <a:pPr indent="0"/>
            <a:r>
              <a:rPr lang="en-US" altLang="zh-CN" sz="1050" b="0">
                <a:solidFill>
                  <a:srgbClr val="000000"/>
                </a:solidFill>
                <a:ea typeface="宋体" panose="02010600030101010101" pitchFamily="2" charset="-122"/>
              </a:rPr>
              <a:t> </a:t>
            </a:r>
            <a:r>
              <a:rPr lang="en-US" altLang="zh-CN" sz="1200" b="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强化空间设计风格</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，塑造室内环境个性陈没艺术是人类历史发展的产物</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，是不同文化发展阶段的审美体现</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。不同时期的文化赋予了陈设艺术不同的特性，也造就</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了当今陈设艺术各</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自不同的风格特称。所以在选择陈设品时</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，根据设计室</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内空</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间风格的不同进行选择就能够对室内环境的风格起</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到强化作用</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。如现代简约风格，注重功能，力求简洁、实用</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，但对</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陈设的材料质感要求比较高，那么在选择陈设</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品时，便可着</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重结构简约</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，颜色简单，材料精致</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，功能实用的陈设。力求与室</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内环境风格相</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一致</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，突出室内设汁风格</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，强化环境个性特点，营造时尚、简约、实用的空间环境氛围。无论哪种室内堤汁风格，都须通过陈设艺术进行表达</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，唯有充分认识陈设艺术并在室</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内环境中发挥其作用，才能更好地突</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出设计风格</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，创建</a:t>
            </a:r>
            <a:r>
              <a:rPr 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合理、和谐、个性的空间环境。</a:t>
            </a:r>
            <a:endParaRPr lang="zh-CN" altLang="en-US" sz="12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wipe(down)">
                                      <p:cBhvr>
                                        <p:cTn id="7"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bldLvl="0" animBg="1"/>
    </p:bld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43045" y="1317625"/>
            <a:ext cx="4875530" cy="2388870"/>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p>
            <a:pPr algn="ctr"/>
            <a:endParaRPr lang="zh-CN" altLang="en-US"/>
          </a:p>
        </p:txBody>
      </p:sp>
      <p:pic>
        <p:nvPicPr>
          <p:cNvPr id="342" name="图片 342" descr="f651fdc41bb643ce1cf8e126057432c6"/>
          <p:cNvPicPr>
            <a:picLocks noChangeAspect="1"/>
          </p:cNvPicPr>
          <p:nvPr/>
        </p:nvPicPr>
        <p:blipFill>
          <a:blip r:embed="rId1"/>
          <a:stretch>
            <a:fillRect/>
          </a:stretch>
        </p:blipFill>
        <p:spPr>
          <a:xfrm>
            <a:off x="250190" y="1184910"/>
            <a:ext cx="3706495" cy="2773680"/>
          </a:xfrm>
          <a:prstGeom prst="rect">
            <a:avLst/>
          </a:prstGeom>
        </p:spPr>
      </p:pic>
      <p:sp>
        <p:nvSpPr>
          <p:cNvPr id="100" name="文本框 99"/>
          <p:cNvSpPr txBox="1"/>
          <p:nvPr/>
        </p:nvSpPr>
        <p:spPr>
          <a:xfrm>
            <a:off x="4244975" y="1556385"/>
            <a:ext cx="4314825" cy="2030095"/>
          </a:xfrm>
          <a:prstGeom prst="rect">
            <a:avLst/>
          </a:prstGeom>
          <a:noFill/>
          <a:ln w="9525">
            <a:noFill/>
          </a:ln>
        </p:spPr>
        <p:txBody>
          <a:bodyPr wrap="square">
            <a:spAutoFit/>
          </a:bodyPr>
          <a:p>
            <a:pPr indent="266700">
              <a:lnSpc>
                <a:spcPct val="150000"/>
              </a:lnSpc>
            </a:pPr>
            <a:r>
              <a:rPr lang="zh-CN" sz="1200" b="1">
                <a:solidFill>
                  <a:schemeClr val="bg1"/>
                </a:solidFill>
                <a:latin typeface="微软雅黑" panose="020B0503020204020204" pitchFamily="34" charset="-122"/>
                <a:ea typeface="微软雅黑" panose="020B0503020204020204" pitchFamily="34" charset="-122"/>
              </a:rPr>
              <a:t>陈设品不仅能丰富室内空间层次，而且使空间更具有个性与特点。从表面上看，陈设品的作用是装饰室内空间，丰富视觉效果，但在实质上它的最大作用是提升生活环境境的格调和品质。它不仅具有环境烘托的作用，还有抒情的效果，而且有的室内陈设是属于表达精神思想的媒介，它也为人们提供直接的自我表现手段，甚至有的艺术品陈设，其内涵已超越出美学范畴而成为某种精神的象征。</a:t>
            </a:r>
            <a:endParaRPr lang="zh-CN" altLang="en-US" sz="1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6070" y="1997122"/>
            <a:ext cx="1015663" cy="1309907"/>
          </a:xfrm>
          <a:prstGeom prst="rect">
            <a:avLst/>
          </a:prstGeom>
          <a:ln w="28575">
            <a:solidFill>
              <a:schemeClr val="accent5"/>
            </a:solidFill>
          </a:ln>
        </p:spPr>
        <p:txBody>
          <a:bodyPr vert="eaVert" wrap="square">
            <a:spAutoFit/>
          </a:bodyPr>
          <a:lstStyle/>
          <a:p>
            <a:pPr algn="ctr"/>
            <a:r>
              <a:rPr lang="en-US" altLang="zh-CN" sz="5400" b="1" spc="-225" dirty="0" smtClean="0">
                <a:solidFill>
                  <a:schemeClr val="accent5"/>
                </a:solidFill>
                <a:latin typeface="Agency FB" panose="020B0503020202020204" pitchFamily="34" charset="0"/>
                <a:ea typeface="造字工房俊雅（非商用）常规体" pitchFamily="50" charset="-122"/>
              </a:rPr>
              <a:t>03</a:t>
            </a:r>
            <a:endParaRPr lang="zh-CN" altLang="en-US" sz="5400" b="1" spc="-225" dirty="0">
              <a:solidFill>
                <a:schemeClr val="accent5"/>
              </a:solidFill>
              <a:latin typeface="Agency FB" panose="020B0503020202020204" pitchFamily="34" charset="0"/>
              <a:ea typeface="造字工房俊雅（非商用）常规体" pitchFamily="50" charset="-122"/>
            </a:endParaRPr>
          </a:p>
        </p:txBody>
      </p:sp>
      <p:sp>
        <p:nvSpPr>
          <p:cNvPr id="15" name="TextBox 15"/>
          <p:cNvSpPr txBox="1"/>
          <p:nvPr/>
        </p:nvSpPr>
        <p:spPr>
          <a:xfrm>
            <a:off x="3180715" y="2144395"/>
            <a:ext cx="5217795" cy="521970"/>
          </a:xfrm>
          <a:prstGeom prst="rect">
            <a:avLst/>
          </a:prstGeom>
          <a:noFill/>
        </p:spPr>
        <p:txBody>
          <a:bodyPr wrap="square" rtlCol="0">
            <a:spAutoFit/>
          </a:bodyPr>
          <a:lstStyle/>
          <a:p>
            <a:pPr defTabSz="800100"/>
            <a:r>
              <a:rPr lang="zh-CN" altLang="en-US" sz="2800" b="1" dirty="0" smtClean="0">
                <a:solidFill>
                  <a:srgbClr val="EA6103"/>
                </a:solidFill>
                <a:latin typeface="微软雅黑" panose="020B0503020204020204" pitchFamily="34" charset="-122"/>
                <a:ea typeface="微软雅黑" panose="020B0503020204020204" pitchFamily="34" charset="-122"/>
              </a:rPr>
              <a:t>室内陈设的选择与布置</a:t>
            </a:r>
            <a:endParaRPr lang="zh-CN" altLang="en-US" sz="2800" b="1" dirty="0" smtClean="0">
              <a:solidFill>
                <a:srgbClr val="EA6103"/>
              </a:solidFill>
              <a:latin typeface="微软雅黑" panose="020B0503020204020204" pitchFamily="34" charset="-122"/>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4"/>
          <p:cNvSpPr/>
          <p:nvPr/>
        </p:nvSpPr>
        <p:spPr>
          <a:xfrm>
            <a:off x="686951" y="515740"/>
            <a:ext cx="2515769" cy="1742406"/>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
        <p:nvSpPr>
          <p:cNvPr id="4" name="Rectangle 5"/>
          <p:cNvSpPr/>
          <p:nvPr/>
        </p:nvSpPr>
        <p:spPr>
          <a:xfrm>
            <a:off x="687070" y="2387600"/>
            <a:ext cx="7889240" cy="25711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
        <p:nvSpPr>
          <p:cNvPr id="7" name="TextBox 14"/>
          <p:cNvSpPr txBox="1"/>
          <p:nvPr/>
        </p:nvSpPr>
        <p:spPr>
          <a:xfrm>
            <a:off x="819785" y="2527935"/>
            <a:ext cx="7623810" cy="2336800"/>
          </a:xfrm>
          <a:prstGeom prst="rect">
            <a:avLst/>
          </a:prstGeom>
          <a:noFill/>
        </p:spPr>
        <p:txBody>
          <a:bodyPr wrap="square" rIns="118126" bIns="29531" numCol="1" spcCol="360000">
            <a:spAutoFit/>
          </a:bodyPr>
          <a:lstStyle/>
          <a:p>
            <a:pPr>
              <a:lnSpc>
                <a:spcPct val="150000"/>
              </a:lnSpc>
            </a:pPr>
            <a:r>
              <a:rPr lang="zh-CN" altLang="en-US"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陈设艺术在室内设计中具有非常重要的作用。陈设艺术能够比较直观的突出室内设计的美学价值，明确的表现室内空间的文化品位。陈设艺术的宗旨就是要创造一种更加合理、舒适和美观的室内空间环境。我们要认识到陈设艺术的重要作用，在以后的室内设计中更加注重发挥它的作用，创造出丰富多彩的人性化品位空间。如果室内空间没有陈设品，犹如仅有骨架没有血肉的躯体一样是不完善的空间，因此，陈设品在室内环境中是必不可少的，起着举足轻重的作用。</a:t>
            </a:r>
            <a:endParaRPr lang="zh-CN" altLang="en-US" sz="1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zh-CN" altLang="en-US"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良好的视觉效果，稳定的平衡关系，空间的对称或非对称，静态或动态，对称干衡或不对称平衡，风格和气氛的严肃、活泼、活跃、雅静等，除了其他因素外，布置方式起到关键性的作用。</a:t>
            </a:r>
            <a:endParaRPr lang="zh-CN" altLang="en-US" sz="1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16"/>
          <p:cNvSpPr/>
          <p:nvPr/>
        </p:nvSpPr>
        <p:spPr>
          <a:xfrm>
            <a:off x="3373811" y="515740"/>
            <a:ext cx="2515769" cy="1742406"/>
          </a:xfrm>
          <a:prstGeom prst="rect">
            <a:avLst/>
          </a:pr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
        <p:nvSpPr>
          <p:cNvPr id="12" name="Rectangle 19"/>
          <p:cNvSpPr/>
          <p:nvPr/>
        </p:nvSpPr>
        <p:spPr>
          <a:xfrm>
            <a:off x="6060671" y="515740"/>
            <a:ext cx="2515769" cy="1742406"/>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0-#ppt_w/2"/>
                                          </p:val>
                                        </p:tav>
                                        <p:tav tm="100000">
                                          <p:val>
                                            <p:strVal val="#ppt_x"/>
                                          </p:val>
                                        </p:tav>
                                      </p:tavLst>
                                    </p:anim>
                                    <p:anim calcmode="lin" valueType="num">
                                      <p:cBhvr additive="base">
                                        <p:cTn id="13" dur="5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0-#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7" grpId="0"/>
      <p:bldP spid="8" grpId="0" bldLvl="0" animBg="1"/>
      <p:bldP spid="12"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8273" y="1997122"/>
            <a:ext cx="1013460" cy="1309907"/>
          </a:xfrm>
          <a:prstGeom prst="rect">
            <a:avLst/>
          </a:prstGeom>
          <a:ln w="28575">
            <a:solidFill>
              <a:schemeClr val="accent3"/>
            </a:solidFill>
          </a:ln>
        </p:spPr>
        <p:txBody>
          <a:bodyPr vert="eaVert" wrap="square">
            <a:spAutoFit/>
          </a:bodyPr>
          <a:lstStyle/>
          <a:p>
            <a:pPr algn="ctr"/>
            <a:r>
              <a:rPr lang="en-US" altLang="zh-CN" sz="5400" b="1" spc="-225" dirty="0">
                <a:solidFill>
                  <a:schemeClr val="accent3"/>
                </a:solidFill>
                <a:latin typeface="Agency FB" panose="020B0503020202020204" pitchFamily="34" charset="0"/>
                <a:ea typeface="造字工房俊雅（非商用）常规体" pitchFamily="50" charset="-122"/>
              </a:rPr>
              <a:t>1.2</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175510"/>
            <a:ext cx="6230620" cy="953135"/>
          </a:xfrm>
          <a:prstGeom prst="rect">
            <a:avLst/>
          </a:prstGeom>
          <a:noFill/>
        </p:spPr>
        <p:txBody>
          <a:bodyPr wrap="square" rtlCol="0">
            <a:spAutoFit/>
          </a:bodyPr>
          <a:lstStyle/>
          <a:p>
            <a:pPr defTabSz="800100"/>
            <a:r>
              <a:rPr lang="zh-CN" altLang="en-US" sz="2800" b="1" dirty="0">
                <a:solidFill>
                  <a:schemeClr val="bg1">
                    <a:lumMod val="75000"/>
                  </a:schemeClr>
                </a:solidFill>
                <a:latin typeface="+mn-ea"/>
                <a:cs typeface="+mn-ea"/>
                <a:sym typeface="Arial" panose="020B0604020202020204" pitchFamily="34" charset="0"/>
              </a:rPr>
              <a:t>室内陈设设计概述</a:t>
            </a:r>
            <a:endParaRPr lang="zh-CN" altLang="en-US" sz="2800" b="1" dirty="0">
              <a:solidFill>
                <a:schemeClr val="bg1">
                  <a:lumMod val="75000"/>
                </a:schemeClr>
              </a:solidFill>
              <a:latin typeface="+mn-ea"/>
              <a:cs typeface="+mn-ea"/>
              <a:sym typeface="Arial" panose="020B0604020202020204" pitchFamily="34" charset="0"/>
            </a:endParaRPr>
          </a:p>
          <a:p>
            <a:pPr defTabSz="800100"/>
            <a:endParaRPr lang="zh-CN" altLang="en-US" sz="2800" b="1" dirty="0">
              <a:solidFill>
                <a:schemeClr val="bg1">
                  <a:lumMod val="75000"/>
                </a:schemeClr>
              </a:solidFill>
              <a:latin typeface="+mn-ea"/>
              <a:cs typeface="+mn-ea"/>
              <a:sym typeface="Arial" panose="020B0604020202020204" pitchFamily="34" charset="0"/>
            </a:endParaRPr>
          </a:p>
        </p:txBody>
      </p:sp>
      <p:sp>
        <p:nvSpPr>
          <p:cNvPr id="16" name="矩形 15"/>
          <p:cNvSpPr/>
          <p:nvPr/>
        </p:nvSpPr>
        <p:spPr>
          <a:xfrm>
            <a:off x="3000969" y="2857836"/>
            <a:ext cx="2635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accent2"/>
                </a:solidFill>
                <a:latin typeface="李旭科书法"/>
                <a:ea typeface="微软雅黑" panose="020B0503020204020204" pitchFamily="34" charset="-122"/>
              </a:rPr>
              <a:t>室内陈设设计的概念</a:t>
            </a:r>
            <a:endParaRPr lang="zh-CN" altLang="en-US" sz="2000" kern="0" dirty="0">
              <a:solidFill>
                <a:schemeClr val="accent2"/>
              </a:solidFill>
              <a:latin typeface="李旭科书法"/>
              <a:ea typeface="微软雅黑" panose="020B0503020204020204" pitchFamily="34" charset="-122"/>
            </a:endParaRPr>
          </a:p>
        </p:txBody>
      </p:sp>
      <p:sp>
        <p:nvSpPr>
          <p:cNvPr id="19" name="矩形 18"/>
          <p:cNvSpPr/>
          <p:nvPr/>
        </p:nvSpPr>
        <p:spPr>
          <a:xfrm>
            <a:off x="3001147" y="3244118"/>
            <a:ext cx="2635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室内陈设设计的分类</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004322" y="3637183"/>
            <a:ext cx="2635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室内陈设设计的内涵</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3" name="矩形 2"/>
          <p:cNvSpPr/>
          <p:nvPr/>
        </p:nvSpPr>
        <p:spPr>
          <a:xfrm>
            <a:off x="3004957" y="4085493"/>
            <a:ext cx="2635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室内陈设设计的原则</a:t>
            </a:r>
            <a:endParaRPr lang="zh-CN" altLang="en-US" sz="2000" kern="0" dirty="0">
              <a:solidFill>
                <a:schemeClr val="bg1">
                  <a:lumMod val="75000"/>
                </a:schemeClr>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200"/>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200"/>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a:spLocks noChangeAspect="1"/>
          </p:cNvSpPr>
          <p:nvPr/>
        </p:nvSpPr>
        <p:spPr>
          <a:xfrm>
            <a:off x="974328" y="1640535"/>
            <a:ext cx="1350021" cy="1350021"/>
          </a:xfrm>
          <a:prstGeom prst="ellipse">
            <a:avLst/>
          </a:prstGeom>
          <a:blipFill dpi="0" rotWithShape="1">
            <a:blip r:embed="rId1"/>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latin typeface="微软雅黑" panose="020B0503020204020204" pitchFamily="34" charset="-122"/>
              <a:ea typeface="微软雅黑" panose="020B0503020204020204" pitchFamily="34" charset="-122"/>
            </a:endParaRPr>
          </a:p>
        </p:txBody>
      </p:sp>
      <p:sp>
        <p:nvSpPr>
          <p:cNvPr id="8" name="Oval 7"/>
          <p:cNvSpPr>
            <a:spLocks noChangeAspect="1"/>
          </p:cNvSpPr>
          <p:nvPr/>
        </p:nvSpPr>
        <p:spPr>
          <a:xfrm>
            <a:off x="2176728" y="1309577"/>
            <a:ext cx="1889315" cy="1890505"/>
          </a:xfrm>
          <a:prstGeom prst="ellipse">
            <a:avLst/>
          </a:prstGeom>
          <a:blipFill dpi="0" rotWithShape="1">
            <a:blip r:embed="rId2"/>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latin typeface="微软雅黑" panose="020B0503020204020204" pitchFamily="34" charset="-122"/>
              <a:ea typeface="微软雅黑" panose="020B0503020204020204" pitchFamily="34" charset="-122"/>
            </a:endParaRPr>
          </a:p>
        </p:txBody>
      </p:sp>
      <p:sp>
        <p:nvSpPr>
          <p:cNvPr id="9" name="Oval 8"/>
          <p:cNvSpPr>
            <a:spLocks noChangeAspect="1"/>
          </p:cNvSpPr>
          <p:nvPr/>
        </p:nvSpPr>
        <p:spPr>
          <a:xfrm>
            <a:off x="3924373" y="1640535"/>
            <a:ext cx="1350021" cy="1350021"/>
          </a:xfrm>
          <a:prstGeom prst="ellipse">
            <a:avLst/>
          </a:prstGeom>
          <a:blipFill dpi="0" rotWithShape="1">
            <a:blip r:embed="rId3"/>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latin typeface="微软雅黑" panose="020B0503020204020204" pitchFamily="34" charset="-122"/>
              <a:ea typeface="微软雅黑" panose="020B0503020204020204" pitchFamily="34" charset="-122"/>
            </a:endParaRPr>
          </a:p>
        </p:txBody>
      </p:sp>
      <p:sp>
        <p:nvSpPr>
          <p:cNvPr id="10" name="Oval 9"/>
          <p:cNvSpPr>
            <a:spLocks noChangeAspect="1"/>
          </p:cNvSpPr>
          <p:nvPr/>
        </p:nvSpPr>
        <p:spPr>
          <a:xfrm>
            <a:off x="5126772" y="1331006"/>
            <a:ext cx="1889315" cy="1890505"/>
          </a:xfrm>
          <a:prstGeom prst="ellipse">
            <a:avLst/>
          </a:prstGeom>
          <a:blipFill dpi="0" rotWithShape="1">
            <a:blip r:embed="rId4" cstate="print">
              <a:extLst>
                <a:ext uri="{28A0092B-C50C-407E-A947-70E740481C1C}">
                  <a14:useLocalDpi xmlns:a14="http://schemas.microsoft.com/office/drawing/2010/main" val="0"/>
                </a:ext>
              </a:extLst>
            </a:blip>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latin typeface="微软雅黑" panose="020B0503020204020204" pitchFamily="34" charset="-122"/>
              <a:ea typeface="微软雅黑" panose="020B0503020204020204" pitchFamily="34" charset="-122"/>
            </a:endParaRPr>
          </a:p>
        </p:txBody>
      </p:sp>
      <p:sp>
        <p:nvSpPr>
          <p:cNvPr id="11" name="Oval 10"/>
          <p:cNvSpPr>
            <a:spLocks noChangeAspect="1"/>
          </p:cNvSpPr>
          <p:nvPr/>
        </p:nvSpPr>
        <p:spPr>
          <a:xfrm>
            <a:off x="6874418" y="1640535"/>
            <a:ext cx="1350021" cy="1350021"/>
          </a:xfrm>
          <a:prstGeom prst="ellipse">
            <a:avLst/>
          </a:prstGeom>
          <a:blipFill dpi="0" rotWithShape="1">
            <a:blip r:embed="rId5"/>
            <a:srcRect/>
            <a:stretch>
              <a:fillRect/>
            </a:stretch>
          </a:blip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zh-CN" sz="1425" dirty="0">
              <a:solidFill>
                <a:srgbClr val="3C3C3C"/>
              </a:solidFill>
              <a:latin typeface="微软雅黑" panose="020B0503020204020204" pitchFamily="34" charset="-122"/>
              <a:ea typeface="微软雅黑" panose="020B0503020204020204" pitchFamily="34" charset="-122"/>
            </a:endParaRPr>
          </a:p>
        </p:txBody>
      </p:sp>
      <p:sp>
        <p:nvSpPr>
          <p:cNvPr id="12" name="Rectangle 20"/>
          <p:cNvSpPr/>
          <p:nvPr/>
        </p:nvSpPr>
        <p:spPr>
          <a:xfrm>
            <a:off x="480165" y="3402545"/>
            <a:ext cx="8183671" cy="12864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
        <p:nvSpPr>
          <p:cNvPr id="13" name="TextBox 21"/>
          <p:cNvSpPr txBox="1"/>
          <p:nvPr/>
        </p:nvSpPr>
        <p:spPr>
          <a:xfrm>
            <a:off x="721733" y="3592285"/>
            <a:ext cx="7700535" cy="813435"/>
          </a:xfrm>
          <a:prstGeom prst="rect">
            <a:avLst/>
          </a:prstGeom>
          <a:noFill/>
        </p:spPr>
        <p:txBody>
          <a:bodyPr wrap="square" rIns="118126" bIns="29531" numCol="1" spcCol="360000">
            <a:spAutoFit/>
          </a:bodyPr>
          <a:lstStyle/>
          <a:p>
            <a:pPr>
              <a:lnSpc>
                <a:spcPct val="150000"/>
              </a:lnSpc>
            </a:pPr>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室内陈设品的选择和布置，主要是处理好陈设和家具之间的关系，陈设和陈设之间的关系，以及家具、陈设和空间界面之间的关系。</a:t>
            </a:r>
            <a:endPar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0-#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0-#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0-#ppt_w/2"/>
                                          </p:val>
                                        </p:tav>
                                        <p:tav tm="100000">
                                          <p:val>
                                            <p:strVal val="#ppt_x"/>
                                          </p:val>
                                        </p:tav>
                                      </p:tavLst>
                                    </p:anim>
                                    <p:anim calcmode="lin" valueType="num">
                                      <p:cBhvr additive="base">
                                        <p:cTn id="28" dur="500" fill="hold"/>
                                        <p:tgtEl>
                                          <p:spTgt spid="11"/>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14" presetClass="entr" presetSubtype="1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randombar(horizontal)">
                                      <p:cBhvr>
                                        <p:cTn id="32" dur="500"/>
                                        <p:tgtEl>
                                          <p:spTgt spid="12"/>
                                        </p:tgtEl>
                                      </p:cBhvr>
                                    </p:animEffect>
                                  </p:childTnLst>
                                </p:cTn>
                              </p:par>
                            </p:childTnLst>
                          </p:cTn>
                        </p:par>
                        <p:par>
                          <p:cTn id="33" fill="hold">
                            <p:stCondLst>
                              <p:cond delay="3000"/>
                            </p:stCondLst>
                            <p:childTnLst>
                              <p:par>
                                <p:cTn id="34" presetID="22" presetClass="entr" presetSubtype="1"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wipe(up)">
                                      <p:cBhvr>
                                        <p:cTn id="3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P spid="13" grpId="0"/>
    </p:bld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84225" y="2133600"/>
            <a:ext cx="7279005" cy="2922270"/>
          </a:xfrm>
          <a:prstGeom prst="rect">
            <a:avLst/>
          </a:prstGeom>
          <a:ln>
            <a:noFill/>
          </a:ln>
        </p:spPr>
        <p:style>
          <a:lnRef idx="2">
            <a:schemeClr val="accent4">
              <a:shade val="50000"/>
            </a:schemeClr>
          </a:lnRef>
          <a:fillRef idx="1">
            <a:schemeClr val="accent4"/>
          </a:fillRef>
          <a:effectRef idx="0">
            <a:schemeClr val="accent4"/>
          </a:effectRef>
          <a:fontRef idx="minor">
            <a:schemeClr val="lt1"/>
          </a:fontRef>
        </p:style>
        <p:txBody>
          <a:bodyPr rtlCol="0" anchor="ctr"/>
          <a:p>
            <a:pPr algn="ctr"/>
            <a:endParaRPr lang="zh-CN" altLang="en-US"/>
          </a:p>
        </p:txBody>
      </p:sp>
      <p:sp>
        <p:nvSpPr>
          <p:cNvPr id="5" name="矩形 4"/>
          <p:cNvSpPr/>
          <p:nvPr/>
        </p:nvSpPr>
        <p:spPr>
          <a:xfrm>
            <a:off x="784225" y="470535"/>
            <a:ext cx="3327400" cy="1504315"/>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p:nvSpPr>
        <p:spPr>
          <a:xfrm flipV="1">
            <a:off x="4779010" y="470535"/>
            <a:ext cx="3283585" cy="1506220"/>
          </a:xfrm>
          <a:prstGeom prst="rect">
            <a:avLst/>
          </a:prstGeom>
          <a:blipFill dpi="0" rotWithShape="0">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0" name="文本框 99"/>
          <p:cNvSpPr txBox="1"/>
          <p:nvPr/>
        </p:nvSpPr>
        <p:spPr>
          <a:xfrm>
            <a:off x="784225" y="2176145"/>
            <a:ext cx="7277735" cy="2837815"/>
          </a:xfrm>
          <a:prstGeom prst="rect">
            <a:avLst/>
          </a:prstGeom>
          <a:noFill/>
          <a:ln w="9525">
            <a:noFill/>
          </a:ln>
        </p:spPr>
        <p:txBody>
          <a:bodyPr wrap="square">
            <a:spAutoFit/>
          </a:bodyPr>
          <a:p>
            <a:pPr indent="266700">
              <a:lnSpc>
                <a:spcPct val="150000"/>
              </a:lnSpc>
            </a:pPr>
            <a:r>
              <a:rPr lang="zh-CN"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室内陈设的选择和布置应考虑以下几点：</a:t>
            </a:r>
            <a:r>
              <a:rPr 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endParaRPr lang="zh-CN"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50000"/>
              </a:lnSpc>
            </a:pPr>
            <a:r>
              <a:rPr lang="zh-CN"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（1）室内的陈设应与室内使用功能相一致。陈设品的线条、色彩，不仅为了表现本身的题材，也应和空间场相互对应，只有这样才能反映不同的空间特色，形成独特的环境气氛。 （2）陈设品的色彩、材质也应与家具、装修统一考虑，形成一个协调的整体。在色彩上可以采取对比的方式以突出重点，或采取调和的方式，使家具和陈设之间、陈设和陈设之间，取得相互呼应、彼此联系的协调效果。 （3）室内陈设品的大小、形式应与室内空间家具尺度取得良好的比例关系。室内陈设品过大，常使空间显得小而拥挤，过小又可能产生室内空间过于空旷，局部的陈设也是如此，陈设品的形状、形式、线条更应与家具和室内装修取得密切的配合，运用多样统一的美学原则达到和谐的效果。 （4）陈设品的布置应与家具布置方式紧密配合，形成统一的风格。良好的视觉效果，稳定的平衡关系，空间的对称或非对称，静态或动态，对称干衡或不对称平衡，风格和气氛的严肃、活泼、活跃、雅静等，除了其他因素外，布置方式起到关键性的作用。</a:t>
            </a:r>
            <a:endParaRPr lang="zh-CN" altLang="en-US" sz="105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9" grpId="0" bldLvl="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6070" y="1997122"/>
            <a:ext cx="1015663" cy="1309907"/>
          </a:xfrm>
          <a:prstGeom prst="rect">
            <a:avLst/>
          </a:prstGeom>
          <a:ln w="28575">
            <a:solidFill>
              <a:schemeClr val="accent2"/>
            </a:solidFill>
          </a:ln>
        </p:spPr>
        <p:txBody>
          <a:bodyPr vert="eaVert" wrap="square">
            <a:spAutoFit/>
          </a:bodyPr>
          <a:lstStyle/>
          <a:p>
            <a:pPr algn="ctr"/>
            <a:r>
              <a:rPr lang="en-US" altLang="zh-CN" sz="5400" b="1" spc="-225" dirty="0" smtClean="0">
                <a:solidFill>
                  <a:schemeClr val="accent2"/>
                </a:solidFill>
                <a:latin typeface="Agency FB" panose="020B0503020202020204" pitchFamily="34" charset="0"/>
                <a:ea typeface="造字工房俊雅（非商用）常规体" pitchFamily="50" charset="-122"/>
              </a:rPr>
              <a:t>04</a:t>
            </a:r>
            <a:endParaRPr lang="zh-CN" altLang="en-US" sz="5400" b="1" spc="-225" dirty="0">
              <a:solidFill>
                <a:schemeClr val="accent2"/>
              </a:solidFill>
              <a:latin typeface="Agency FB" panose="020B0503020202020204" pitchFamily="34" charset="0"/>
              <a:ea typeface="造字工房俊雅（非商用）常规体" pitchFamily="50" charset="-122"/>
            </a:endParaRPr>
          </a:p>
        </p:txBody>
      </p:sp>
      <p:sp>
        <p:nvSpPr>
          <p:cNvPr id="15" name="TextBox 15"/>
          <p:cNvSpPr txBox="1"/>
          <p:nvPr/>
        </p:nvSpPr>
        <p:spPr>
          <a:xfrm>
            <a:off x="3226435" y="2144395"/>
            <a:ext cx="5145405" cy="521970"/>
          </a:xfrm>
          <a:prstGeom prst="rect">
            <a:avLst/>
          </a:prstGeom>
          <a:noFill/>
        </p:spPr>
        <p:txBody>
          <a:bodyPr wrap="square" rtlCol="0">
            <a:spAutoFit/>
          </a:bodyPr>
          <a:lstStyle/>
          <a:p>
            <a:pPr defTabSz="800100"/>
            <a:r>
              <a:rPr lang="zh-CN" altLang="en-US" sz="2800" b="1" dirty="0" smtClean="0">
                <a:solidFill>
                  <a:schemeClr val="accent1"/>
                </a:solidFill>
                <a:latin typeface="微软雅黑" panose="020B0503020204020204" pitchFamily="34" charset="-122"/>
                <a:ea typeface="微软雅黑" panose="020B0503020204020204" pitchFamily="34" charset="-122"/>
              </a:rPr>
              <a:t>室内陈设的布置位置</a:t>
            </a:r>
            <a:endParaRPr lang="zh-CN" altLang="en-US" sz="2800" b="1" dirty="0" smtClean="0">
              <a:solidFill>
                <a:schemeClr val="accent1"/>
              </a:solidFill>
              <a:latin typeface="微软雅黑" panose="020B0503020204020204" pitchFamily="34" charset="-122"/>
              <a:ea typeface="微软雅黑" panose="020B0503020204020204" pitchFamily="34" charset="-122"/>
            </a:endParaRPr>
          </a:p>
        </p:txBody>
      </p:sp>
      <p:sp>
        <p:nvSpPr>
          <p:cNvPr id="16" name="矩形 15"/>
          <p:cNvSpPr/>
          <p:nvPr/>
        </p:nvSpPr>
        <p:spPr>
          <a:xfrm>
            <a:off x="3314659" y="2874981"/>
            <a:ext cx="1746885" cy="220980"/>
          </a:xfrm>
          <a:prstGeom prst="rect">
            <a:avLst/>
          </a:prstGeom>
        </p:spPr>
        <p:txBody>
          <a:bodyPr wrap="none" lIns="68571" tIns="34285" rIns="68571" bIns="34285">
            <a:spAutoFit/>
          </a:bodyPr>
          <a:lstStyle/>
          <a:p>
            <a:pPr marL="213995" indent="-213995" defTabSz="914400">
              <a:buClr>
                <a:schemeClr val="accent2"/>
              </a:buClr>
              <a:buFont typeface="Wingdings" panose="05000000000000000000" pitchFamily="2" charset="2"/>
              <a:buChar char="l"/>
              <a:defRPr/>
            </a:pPr>
            <a:r>
              <a:rPr lang="zh-CN" altLang="en-US" sz="1000" kern="0" dirty="0" smtClean="0">
                <a:solidFill>
                  <a:schemeClr val="tx2"/>
                </a:solidFill>
                <a:latin typeface="李旭科书法"/>
                <a:ea typeface="微软雅黑" panose="020B0503020204020204" pitchFamily="34" charset="-122"/>
              </a:rPr>
              <a:t>家具在环境中的布置</a:t>
            </a:r>
            <a:r>
              <a:rPr lang="zh-CN" altLang="en-US" sz="1000" kern="0" dirty="0" smtClean="0">
                <a:solidFill>
                  <a:schemeClr val="tx2"/>
                </a:solidFill>
                <a:latin typeface="李旭科书法"/>
                <a:ea typeface="微软雅黑" panose="020B0503020204020204" pitchFamily="34" charset="-122"/>
              </a:rPr>
              <a:t>方式</a:t>
            </a:r>
            <a:endParaRPr lang="zh-CN" altLang="en-US" sz="1000" kern="0" dirty="0" smtClean="0">
              <a:solidFill>
                <a:schemeClr val="tx2"/>
              </a:solidFill>
              <a:latin typeface="李旭科书法"/>
              <a:ea typeface="微软雅黑" panose="020B0503020204020204" pitchFamily="34" charset="-122"/>
            </a:endParaRPr>
          </a:p>
        </p:txBody>
      </p:sp>
      <p:sp>
        <p:nvSpPr>
          <p:cNvPr id="19" name="矩形 18"/>
          <p:cNvSpPr/>
          <p:nvPr/>
        </p:nvSpPr>
        <p:spPr>
          <a:xfrm>
            <a:off x="3314837" y="3178713"/>
            <a:ext cx="1492885" cy="220980"/>
          </a:xfrm>
          <a:prstGeom prst="rect">
            <a:avLst/>
          </a:prstGeom>
        </p:spPr>
        <p:txBody>
          <a:bodyPr wrap="none" lIns="68571" tIns="34285" rIns="68571" bIns="34285">
            <a:spAutoFit/>
          </a:bodyPr>
          <a:lstStyle/>
          <a:p>
            <a:pPr marL="213995" indent="-213995" defTabSz="914400">
              <a:buClr>
                <a:schemeClr val="accent2"/>
              </a:buClr>
              <a:buFont typeface="Wingdings" panose="05000000000000000000" pitchFamily="2" charset="2"/>
              <a:buChar char="l"/>
              <a:defRPr/>
            </a:pPr>
            <a:r>
              <a:rPr lang="zh-CN" altLang="en-US" sz="1000" kern="0" dirty="0">
                <a:solidFill>
                  <a:schemeClr val="tx2"/>
                </a:solidFill>
                <a:latin typeface="李旭科书法"/>
                <a:ea typeface="微软雅黑" panose="020B0503020204020204" pitchFamily="34" charset="-122"/>
              </a:rPr>
              <a:t>室内陈设的布置</a:t>
            </a:r>
            <a:r>
              <a:rPr lang="zh-CN" altLang="en-US" sz="1000" kern="0" dirty="0">
                <a:solidFill>
                  <a:schemeClr val="tx2"/>
                </a:solidFill>
                <a:latin typeface="李旭科书法"/>
                <a:ea typeface="微软雅黑" panose="020B0503020204020204" pitchFamily="34" charset="-122"/>
              </a:rPr>
              <a:t>原则</a:t>
            </a:r>
            <a:endParaRPr lang="zh-CN" altLang="en-US" sz="1000" kern="0" dirty="0">
              <a:solidFill>
                <a:schemeClr val="tx2"/>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299"/>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299"/>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5910" y="1130300"/>
            <a:ext cx="4495800" cy="306514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 name="组合 10"/>
          <p:cNvGrpSpPr/>
          <p:nvPr/>
        </p:nvGrpSpPr>
        <p:grpSpPr>
          <a:xfrm>
            <a:off x="4949825" y="871855"/>
            <a:ext cx="3872230" cy="3678555"/>
            <a:chOff x="-877094" y="-4168775"/>
            <a:chExt cx="4612482" cy="4381500"/>
          </a:xfrm>
        </p:grpSpPr>
        <p:sp>
          <p:nvSpPr>
            <p:cNvPr id="12" name="圆角矩形 11"/>
            <p:cNvSpPr/>
            <p:nvPr/>
          </p:nvSpPr>
          <p:spPr>
            <a:xfrm>
              <a:off x="-877094" y="-4168775"/>
              <a:ext cx="1447800" cy="990600"/>
            </a:xfrm>
            <a:prstGeom prst="round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13" name="圆角矩形 12"/>
            <p:cNvSpPr/>
            <p:nvPr/>
          </p:nvSpPr>
          <p:spPr>
            <a:xfrm>
              <a:off x="-877094" y="-3048000"/>
              <a:ext cx="1447800" cy="990600"/>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14" name="圆角矩形 13"/>
            <p:cNvSpPr/>
            <p:nvPr/>
          </p:nvSpPr>
          <p:spPr>
            <a:xfrm>
              <a:off x="2287588" y="-1930400"/>
              <a:ext cx="1447800" cy="990600"/>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grpSp>
          <p:nvGrpSpPr>
            <p:cNvPr id="15" name="组合 14"/>
            <p:cNvGrpSpPr/>
            <p:nvPr/>
          </p:nvGrpSpPr>
          <p:grpSpPr>
            <a:xfrm>
              <a:off x="-877094" y="-4168775"/>
              <a:ext cx="4600575" cy="3232150"/>
              <a:chOff x="2362994" y="438944"/>
              <a:chExt cx="4600575" cy="3232150"/>
            </a:xfrm>
            <a:solidFill>
              <a:srgbClr val="0067B4"/>
            </a:solidFill>
          </p:grpSpPr>
          <p:sp>
            <p:nvSpPr>
              <p:cNvPr id="23" name="圆角矩形 22"/>
              <p:cNvSpPr/>
              <p:nvPr/>
            </p:nvSpPr>
            <p:spPr>
              <a:xfrm>
                <a:off x="2362994" y="2680494"/>
                <a:ext cx="1447800" cy="990600"/>
              </a:xfrm>
              <a:prstGeom prst="roundRect">
                <a:avLst/>
              </a:prstGeom>
              <a:solidFill>
                <a:srgbClr val="8CC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4" name="圆角矩形 23"/>
              <p:cNvSpPr/>
              <p:nvPr/>
            </p:nvSpPr>
            <p:spPr>
              <a:xfrm>
                <a:off x="5515769" y="438944"/>
                <a:ext cx="1447800" cy="990600"/>
              </a:xfrm>
              <a:prstGeom prst="roundRect">
                <a:avLst/>
              </a:prstGeom>
              <a:solidFill>
                <a:srgbClr val="8CC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5" name="圆角矩形 24"/>
              <p:cNvSpPr/>
              <p:nvPr/>
            </p:nvSpPr>
            <p:spPr>
              <a:xfrm>
                <a:off x="3940176" y="1559719"/>
                <a:ext cx="1447800" cy="990600"/>
              </a:xfrm>
              <a:prstGeom prst="roundRect">
                <a:avLst/>
              </a:prstGeom>
              <a:solidFill>
                <a:srgbClr val="8CC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6" name="圆角矩形 17"/>
              <p:cNvSpPr/>
              <p:nvPr/>
            </p:nvSpPr>
            <p:spPr>
              <a:xfrm rot="18884533">
                <a:off x="3394757" y="2310909"/>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1" fmla="*/ 0 w 901862"/>
                  <a:gd name="connsiteY0-2" fmla="*/ 43539 h 260775"/>
                  <a:gd name="connsiteX1-3" fmla="*/ 43448 w 901862"/>
                  <a:gd name="connsiteY1-4" fmla="*/ 91 h 260775"/>
                  <a:gd name="connsiteX2-5" fmla="*/ 469179 w 901862"/>
                  <a:gd name="connsiteY2-6" fmla="*/ 0 h 260775"/>
                  <a:gd name="connsiteX3-7" fmla="*/ 858414 w 901862"/>
                  <a:gd name="connsiteY3-8" fmla="*/ 91 h 260775"/>
                  <a:gd name="connsiteX4-9" fmla="*/ 901862 w 901862"/>
                  <a:gd name="connsiteY4-10" fmla="*/ 43539 h 260775"/>
                  <a:gd name="connsiteX5-11" fmla="*/ 901862 w 901862"/>
                  <a:gd name="connsiteY5-12" fmla="*/ 217327 h 260775"/>
                  <a:gd name="connsiteX6-13" fmla="*/ 858414 w 901862"/>
                  <a:gd name="connsiteY6-14" fmla="*/ 260775 h 260775"/>
                  <a:gd name="connsiteX7-15" fmla="*/ 43448 w 901862"/>
                  <a:gd name="connsiteY7-16" fmla="*/ 260775 h 260775"/>
                  <a:gd name="connsiteX8-17" fmla="*/ 0 w 901862"/>
                  <a:gd name="connsiteY8-18" fmla="*/ 217327 h 260775"/>
                  <a:gd name="connsiteX9" fmla="*/ 0 w 901862"/>
                  <a:gd name="connsiteY9" fmla="*/ 43539 h 260775"/>
                  <a:gd name="connsiteX0-19" fmla="*/ 0 w 901862"/>
                  <a:gd name="connsiteY0-20" fmla="*/ 43448 h 260684"/>
                  <a:gd name="connsiteX1-21" fmla="*/ 43448 w 901862"/>
                  <a:gd name="connsiteY1-22" fmla="*/ 0 h 260684"/>
                  <a:gd name="connsiteX2-23" fmla="*/ 441588 w 901862"/>
                  <a:gd name="connsiteY2-24" fmla="*/ 144593 h 260684"/>
                  <a:gd name="connsiteX3-25" fmla="*/ 858414 w 901862"/>
                  <a:gd name="connsiteY3-26" fmla="*/ 0 h 260684"/>
                  <a:gd name="connsiteX4-27" fmla="*/ 901862 w 901862"/>
                  <a:gd name="connsiteY4-28" fmla="*/ 43448 h 260684"/>
                  <a:gd name="connsiteX5-29" fmla="*/ 901862 w 901862"/>
                  <a:gd name="connsiteY5-30" fmla="*/ 217236 h 260684"/>
                  <a:gd name="connsiteX6-31" fmla="*/ 858414 w 901862"/>
                  <a:gd name="connsiteY6-32" fmla="*/ 260684 h 260684"/>
                  <a:gd name="connsiteX7-33" fmla="*/ 43448 w 901862"/>
                  <a:gd name="connsiteY7-34" fmla="*/ 260684 h 260684"/>
                  <a:gd name="connsiteX8-35" fmla="*/ 0 w 901862"/>
                  <a:gd name="connsiteY8-36" fmla="*/ 217236 h 260684"/>
                  <a:gd name="connsiteX9-37" fmla="*/ 0 w 901862"/>
                  <a:gd name="connsiteY9-38" fmla="*/ 43448 h 260684"/>
                  <a:gd name="connsiteX0-39" fmla="*/ 0 w 901862"/>
                  <a:gd name="connsiteY0-40" fmla="*/ 43448 h 260684"/>
                  <a:gd name="connsiteX1-41" fmla="*/ 43448 w 901862"/>
                  <a:gd name="connsiteY1-42" fmla="*/ 0 h 260684"/>
                  <a:gd name="connsiteX2-43" fmla="*/ 446920 w 901862"/>
                  <a:gd name="connsiteY2-44" fmla="*/ 82317 h 260684"/>
                  <a:gd name="connsiteX3-45" fmla="*/ 858414 w 901862"/>
                  <a:gd name="connsiteY3-46" fmla="*/ 0 h 260684"/>
                  <a:gd name="connsiteX4-47" fmla="*/ 901862 w 901862"/>
                  <a:gd name="connsiteY4-48" fmla="*/ 43448 h 260684"/>
                  <a:gd name="connsiteX5-49" fmla="*/ 901862 w 901862"/>
                  <a:gd name="connsiteY5-50" fmla="*/ 217236 h 260684"/>
                  <a:gd name="connsiteX6-51" fmla="*/ 858414 w 901862"/>
                  <a:gd name="connsiteY6-52" fmla="*/ 260684 h 260684"/>
                  <a:gd name="connsiteX7-53" fmla="*/ 43448 w 901862"/>
                  <a:gd name="connsiteY7-54" fmla="*/ 260684 h 260684"/>
                  <a:gd name="connsiteX8-55" fmla="*/ 0 w 901862"/>
                  <a:gd name="connsiteY8-56" fmla="*/ 217236 h 260684"/>
                  <a:gd name="connsiteX9-57" fmla="*/ 0 w 901862"/>
                  <a:gd name="connsiteY9-58" fmla="*/ 43448 h 260684"/>
                  <a:gd name="connsiteX0-59" fmla="*/ 0 w 901862"/>
                  <a:gd name="connsiteY0-60" fmla="*/ 43448 h 260684"/>
                  <a:gd name="connsiteX1-61" fmla="*/ 43448 w 901862"/>
                  <a:gd name="connsiteY1-62" fmla="*/ 0 h 260684"/>
                  <a:gd name="connsiteX2-63" fmla="*/ 446920 w 901862"/>
                  <a:gd name="connsiteY2-64" fmla="*/ 82317 h 260684"/>
                  <a:gd name="connsiteX3-65" fmla="*/ 858414 w 901862"/>
                  <a:gd name="connsiteY3-66" fmla="*/ 0 h 260684"/>
                  <a:gd name="connsiteX4-67" fmla="*/ 901862 w 901862"/>
                  <a:gd name="connsiteY4-68" fmla="*/ 43448 h 260684"/>
                  <a:gd name="connsiteX5-69" fmla="*/ 901862 w 901862"/>
                  <a:gd name="connsiteY5-70" fmla="*/ 217236 h 260684"/>
                  <a:gd name="connsiteX6-71" fmla="*/ 858414 w 901862"/>
                  <a:gd name="connsiteY6-72" fmla="*/ 260684 h 260684"/>
                  <a:gd name="connsiteX7-73" fmla="*/ 43448 w 901862"/>
                  <a:gd name="connsiteY7-74" fmla="*/ 260684 h 260684"/>
                  <a:gd name="connsiteX8-75" fmla="*/ 0 w 901862"/>
                  <a:gd name="connsiteY8-76" fmla="*/ 217236 h 260684"/>
                  <a:gd name="connsiteX9-77" fmla="*/ 0 w 901862"/>
                  <a:gd name="connsiteY9-78" fmla="*/ 43448 h 260684"/>
                  <a:gd name="connsiteX0-79" fmla="*/ 0 w 901862"/>
                  <a:gd name="connsiteY0-80" fmla="*/ 43448 h 260684"/>
                  <a:gd name="connsiteX1-81" fmla="*/ 43448 w 901862"/>
                  <a:gd name="connsiteY1-82" fmla="*/ 0 h 260684"/>
                  <a:gd name="connsiteX2-83" fmla="*/ 446920 w 901862"/>
                  <a:gd name="connsiteY2-84" fmla="*/ 82317 h 260684"/>
                  <a:gd name="connsiteX3-85" fmla="*/ 858414 w 901862"/>
                  <a:gd name="connsiteY3-86" fmla="*/ 0 h 260684"/>
                  <a:gd name="connsiteX4-87" fmla="*/ 901862 w 901862"/>
                  <a:gd name="connsiteY4-88" fmla="*/ 43448 h 260684"/>
                  <a:gd name="connsiteX5-89" fmla="*/ 901862 w 901862"/>
                  <a:gd name="connsiteY5-90" fmla="*/ 217236 h 260684"/>
                  <a:gd name="connsiteX6-91" fmla="*/ 858414 w 901862"/>
                  <a:gd name="connsiteY6-92" fmla="*/ 260684 h 260684"/>
                  <a:gd name="connsiteX7-93" fmla="*/ 43448 w 901862"/>
                  <a:gd name="connsiteY7-94" fmla="*/ 260684 h 260684"/>
                  <a:gd name="connsiteX8-95" fmla="*/ 0 w 901862"/>
                  <a:gd name="connsiteY8-96" fmla="*/ 217236 h 260684"/>
                  <a:gd name="connsiteX9-97" fmla="*/ 0 w 901862"/>
                  <a:gd name="connsiteY9-98" fmla="*/ 43448 h 260684"/>
                  <a:gd name="connsiteX0-99" fmla="*/ 0 w 901862"/>
                  <a:gd name="connsiteY0-100" fmla="*/ 90518 h 307754"/>
                  <a:gd name="connsiteX1-101" fmla="*/ 60498 w 901862"/>
                  <a:gd name="connsiteY1-102" fmla="*/ 0 h 307754"/>
                  <a:gd name="connsiteX2-103" fmla="*/ 446920 w 901862"/>
                  <a:gd name="connsiteY2-104" fmla="*/ 129387 h 307754"/>
                  <a:gd name="connsiteX3-105" fmla="*/ 858414 w 901862"/>
                  <a:gd name="connsiteY3-106" fmla="*/ 47070 h 307754"/>
                  <a:gd name="connsiteX4-107" fmla="*/ 901862 w 901862"/>
                  <a:gd name="connsiteY4-108" fmla="*/ 90518 h 307754"/>
                  <a:gd name="connsiteX5-109" fmla="*/ 901862 w 901862"/>
                  <a:gd name="connsiteY5-110" fmla="*/ 264306 h 307754"/>
                  <a:gd name="connsiteX6-111" fmla="*/ 858414 w 901862"/>
                  <a:gd name="connsiteY6-112" fmla="*/ 307754 h 307754"/>
                  <a:gd name="connsiteX7-113" fmla="*/ 43448 w 901862"/>
                  <a:gd name="connsiteY7-114" fmla="*/ 307754 h 307754"/>
                  <a:gd name="connsiteX8-115" fmla="*/ 0 w 901862"/>
                  <a:gd name="connsiteY8-116" fmla="*/ 264306 h 307754"/>
                  <a:gd name="connsiteX9-117" fmla="*/ 0 w 901862"/>
                  <a:gd name="connsiteY9-118" fmla="*/ 90518 h 307754"/>
                  <a:gd name="connsiteX0-119" fmla="*/ 0 w 901862"/>
                  <a:gd name="connsiteY0-120" fmla="*/ 90518 h 307754"/>
                  <a:gd name="connsiteX1-121" fmla="*/ 60498 w 901862"/>
                  <a:gd name="connsiteY1-122" fmla="*/ 0 h 307754"/>
                  <a:gd name="connsiteX2-123" fmla="*/ 446920 w 901862"/>
                  <a:gd name="connsiteY2-124" fmla="*/ 129387 h 307754"/>
                  <a:gd name="connsiteX3-125" fmla="*/ 858414 w 901862"/>
                  <a:gd name="connsiteY3-126" fmla="*/ 47070 h 307754"/>
                  <a:gd name="connsiteX4-127" fmla="*/ 901862 w 901862"/>
                  <a:gd name="connsiteY4-128" fmla="*/ 90518 h 307754"/>
                  <a:gd name="connsiteX5-129" fmla="*/ 901862 w 901862"/>
                  <a:gd name="connsiteY5-130" fmla="*/ 264306 h 307754"/>
                  <a:gd name="connsiteX6-131" fmla="*/ 858414 w 901862"/>
                  <a:gd name="connsiteY6-132" fmla="*/ 307754 h 307754"/>
                  <a:gd name="connsiteX7-133" fmla="*/ 43448 w 901862"/>
                  <a:gd name="connsiteY7-134" fmla="*/ 307754 h 307754"/>
                  <a:gd name="connsiteX8-135" fmla="*/ 0 w 901862"/>
                  <a:gd name="connsiteY8-136" fmla="*/ 264306 h 307754"/>
                  <a:gd name="connsiteX9-137" fmla="*/ 0 w 901862"/>
                  <a:gd name="connsiteY9-138" fmla="*/ 90518 h 307754"/>
                  <a:gd name="connsiteX0-139" fmla="*/ 0 w 901862"/>
                  <a:gd name="connsiteY0-140" fmla="*/ 90518 h 307754"/>
                  <a:gd name="connsiteX1-141" fmla="*/ 60498 w 901862"/>
                  <a:gd name="connsiteY1-142" fmla="*/ 0 h 307754"/>
                  <a:gd name="connsiteX2-143" fmla="*/ 446920 w 901862"/>
                  <a:gd name="connsiteY2-144" fmla="*/ 129387 h 307754"/>
                  <a:gd name="connsiteX3-145" fmla="*/ 858414 w 901862"/>
                  <a:gd name="connsiteY3-146" fmla="*/ 47070 h 307754"/>
                  <a:gd name="connsiteX4-147" fmla="*/ 901862 w 901862"/>
                  <a:gd name="connsiteY4-148" fmla="*/ 90518 h 307754"/>
                  <a:gd name="connsiteX5-149" fmla="*/ 901862 w 901862"/>
                  <a:gd name="connsiteY5-150" fmla="*/ 264306 h 307754"/>
                  <a:gd name="connsiteX6-151" fmla="*/ 858414 w 901862"/>
                  <a:gd name="connsiteY6-152" fmla="*/ 307754 h 307754"/>
                  <a:gd name="connsiteX7-153" fmla="*/ 43448 w 901862"/>
                  <a:gd name="connsiteY7-154" fmla="*/ 307754 h 307754"/>
                  <a:gd name="connsiteX8-155" fmla="*/ 0 w 901862"/>
                  <a:gd name="connsiteY8-156" fmla="*/ 264306 h 307754"/>
                  <a:gd name="connsiteX9-157" fmla="*/ 0 w 901862"/>
                  <a:gd name="connsiteY9-158" fmla="*/ 90518 h 307754"/>
                  <a:gd name="connsiteX0-159" fmla="*/ 0 w 901862"/>
                  <a:gd name="connsiteY0-160" fmla="*/ 109063 h 326299"/>
                  <a:gd name="connsiteX1-161" fmla="*/ 55530 w 901862"/>
                  <a:gd name="connsiteY1-162" fmla="*/ 0 h 326299"/>
                  <a:gd name="connsiteX2-163" fmla="*/ 446920 w 901862"/>
                  <a:gd name="connsiteY2-164" fmla="*/ 147932 h 326299"/>
                  <a:gd name="connsiteX3-165" fmla="*/ 858414 w 901862"/>
                  <a:gd name="connsiteY3-166" fmla="*/ 65615 h 326299"/>
                  <a:gd name="connsiteX4-167" fmla="*/ 901862 w 901862"/>
                  <a:gd name="connsiteY4-168" fmla="*/ 109063 h 326299"/>
                  <a:gd name="connsiteX5-169" fmla="*/ 901862 w 901862"/>
                  <a:gd name="connsiteY5-170" fmla="*/ 282851 h 326299"/>
                  <a:gd name="connsiteX6-171" fmla="*/ 858414 w 901862"/>
                  <a:gd name="connsiteY6-172" fmla="*/ 326299 h 326299"/>
                  <a:gd name="connsiteX7-173" fmla="*/ 43448 w 901862"/>
                  <a:gd name="connsiteY7-174" fmla="*/ 326299 h 326299"/>
                  <a:gd name="connsiteX8-175" fmla="*/ 0 w 901862"/>
                  <a:gd name="connsiteY8-176" fmla="*/ 282851 h 326299"/>
                  <a:gd name="connsiteX9-177" fmla="*/ 0 w 901862"/>
                  <a:gd name="connsiteY9-178" fmla="*/ 109063 h 326299"/>
                  <a:gd name="connsiteX0-179" fmla="*/ 0 w 901862"/>
                  <a:gd name="connsiteY0-180" fmla="*/ 109063 h 326299"/>
                  <a:gd name="connsiteX1-181" fmla="*/ 55530 w 901862"/>
                  <a:gd name="connsiteY1-182" fmla="*/ 0 h 326299"/>
                  <a:gd name="connsiteX2-183" fmla="*/ 446920 w 901862"/>
                  <a:gd name="connsiteY2-184" fmla="*/ 147932 h 326299"/>
                  <a:gd name="connsiteX3-185" fmla="*/ 858414 w 901862"/>
                  <a:gd name="connsiteY3-186" fmla="*/ 65615 h 326299"/>
                  <a:gd name="connsiteX4-187" fmla="*/ 901862 w 901862"/>
                  <a:gd name="connsiteY4-188" fmla="*/ 109063 h 326299"/>
                  <a:gd name="connsiteX5-189" fmla="*/ 901862 w 901862"/>
                  <a:gd name="connsiteY5-190" fmla="*/ 282851 h 326299"/>
                  <a:gd name="connsiteX6-191" fmla="*/ 858414 w 901862"/>
                  <a:gd name="connsiteY6-192" fmla="*/ 326299 h 326299"/>
                  <a:gd name="connsiteX7-193" fmla="*/ 43448 w 901862"/>
                  <a:gd name="connsiteY7-194" fmla="*/ 326299 h 326299"/>
                  <a:gd name="connsiteX8-195" fmla="*/ 0 w 901862"/>
                  <a:gd name="connsiteY8-196" fmla="*/ 282851 h 326299"/>
                  <a:gd name="connsiteX9-197" fmla="*/ 0 w 901862"/>
                  <a:gd name="connsiteY9-198" fmla="*/ 109063 h 326299"/>
                  <a:gd name="connsiteX0-199" fmla="*/ 0 w 901862"/>
                  <a:gd name="connsiteY0-200" fmla="*/ 109063 h 326299"/>
                  <a:gd name="connsiteX1-201" fmla="*/ 55530 w 901862"/>
                  <a:gd name="connsiteY1-202" fmla="*/ 0 h 326299"/>
                  <a:gd name="connsiteX2-203" fmla="*/ 446920 w 901862"/>
                  <a:gd name="connsiteY2-204" fmla="*/ 147932 h 326299"/>
                  <a:gd name="connsiteX3-205" fmla="*/ 858414 w 901862"/>
                  <a:gd name="connsiteY3-206" fmla="*/ 65615 h 326299"/>
                  <a:gd name="connsiteX4-207" fmla="*/ 901862 w 901862"/>
                  <a:gd name="connsiteY4-208" fmla="*/ 109063 h 326299"/>
                  <a:gd name="connsiteX5-209" fmla="*/ 901862 w 901862"/>
                  <a:gd name="connsiteY5-210" fmla="*/ 282851 h 326299"/>
                  <a:gd name="connsiteX6-211" fmla="*/ 858414 w 901862"/>
                  <a:gd name="connsiteY6-212" fmla="*/ 326299 h 326299"/>
                  <a:gd name="connsiteX7-213" fmla="*/ 43448 w 901862"/>
                  <a:gd name="connsiteY7-214" fmla="*/ 326299 h 326299"/>
                  <a:gd name="connsiteX8-215" fmla="*/ 0 w 901862"/>
                  <a:gd name="connsiteY8-216" fmla="*/ 282851 h 326299"/>
                  <a:gd name="connsiteX9-217" fmla="*/ 0 w 901862"/>
                  <a:gd name="connsiteY9-218" fmla="*/ 109063 h 326299"/>
                  <a:gd name="connsiteX0-219" fmla="*/ 0 w 901862"/>
                  <a:gd name="connsiteY0-220" fmla="*/ 109063 h 326299"/>
                  <a:gd name="connsiteX1-221" fmla="*/ 55530 w 901862"/>
                  <a:gd name="connsiteY1-222" fmla="*/ 0 h 326299"/>
                  <a:gd name="connsiteX2-223" fmla="*/ 446920 w 901862"/>
                  <a:gd name="connsiteY2-224" fmla="*/ 147932 h 326299"/>
                  <a:gd name="connsiteX3-225" fmla="*/ 858414 w 901862"/>
                  <a:gd name="connsiteY3-226" fmla="*/ 65615 h 326299"/>
                  <a:gd name="connsiteX4-227" fmla="*/ 901862 w 901862"/>
                  <a:gd name="connsiteY4-228" fmla="*/ 109063 h 326299"/>
                  <a:gd name="connsiteX5-229" fmla="*/ 901862 w 901862"/>
                  <a:gd name="connsiteY5-230" fmla="*/ 282851 h 326299"/>
                  <a:gd name="connsiteX6-231" fmla="*/ 858414 w 901862"/>
                  <a:gd name="connsiteY6-232" fmla="*/ 326299 h 326299"/>
                  <a:gd name="connsiteX7-233" fmla="*/ 43448 w 901862"/>
                  <a:gd name="connsiteY7-234" fmla="*/ 326299 h 326299"/>
                  <a:gd name="connsiteX8-235" fmla="*/ 0 w 901862"/>
                  <a:gd name="connsiteY8-236" fmla="*/ 282851 h 326299"/>
                  <a:gd name="connsiteX9-237" fmla="*/ 0 w 901862"/>
                  <a:gd name="connsiteY9-238" fmla="*/ 109063 h 326299"/>
                  <a:gd name="connsiteX0-239" fmla="*/ 0 w 901862"/>
                  <a:gd name="connsiteY0-240" fmla="*/ 109063 h 326299"/>
                  <a:gd name="connsiteX1-241" fmla="*/ 55530 w 901862"/>
                  <a:gd name="connsiteY1-242" fmla="*/ 0 h 326299"/>
                  <a:gd name="connsiteX2-243" fmla="*/ 446920 w 901862"/>
                  <a:gd name="connsiteY2-244" fmla="*/ 147932 h 326299"/>
                  <a:gd name="connsiteX3-245" fmla="*/ 858414 w 901862"/>
                  <a:gd name="connsiteY3-246" fmla="*/ 65615 h 326299"/>
                  <a:gd name="connsiteX4-247" fmla="*/ 901862 w 901862"/>
                  <a:gd name="connsiteY4-248" fmla="*/ 109063 h 326299"/>
                  <a:gd name="connsiteX5-249" fmla="*/ 901862 w 901862"/>
                  <a:gd name="connsiteY5-250" fmla="*/ 282851 h 326299"/>
                  <a:gd name="connsiteX6-251" fmla="*/ 858414 w 901862"/>
                  <a:gd name="connsiteY6-252" fmla="*/ 326299 h 326299"/>
                  <a:gd name="connsiteX7-253" fmla="*/ 43448 w 901862"/>
                  <a:gd name="connsiteY7-254" fmla="*/ 326299 h 326299"/>
                  <a:gd name="connsiteX8-255" fmla="*/ 0 w 901862"/>
                  <a:gd name="connsiteY8-256" fmla="*/ 282851 h 326299"/>
                  <a:gd name="connsiteX9-257" fmla="*/ 0 w 901862"/>
                  <a:gd name="connsiteY9-258" fmla="*/ 109063 h 326299"/>
                  <a:gd name="connsiteX0-259" fmla="*/ 0 w 901862"/>
                  <a:gd name="connsiteY0-260" fmla="*/ 109063 h 326299"/>
                  <a:gd name="connsiteX1-261" fmla="*/ 55530 w 901862"/>
                  <a:gd name="connsiteY1-262" fmla="*/ 0 h 326299"/>
                  <a:gd name="connsiteX2-263" fmla="*/ 408216 w 901862"/>
                  <a:gd name="connsiteY2-264" fmla="*/ 142707 h 326299"/>
                  <a:gd name="connsiteX3-265" fmla="*/ 858414 w 901862"/>
                  <a:gd name="connsiteY3-266" fmla="*/ 65615 h 326299"/>
                  <a:gd name="connsiteX4-267" fmla="*/ 901862 w 901862"/>
                  <a:gd name="connsiteY4-268" fmla="*/ 109063 h 326299"/>
                  <a:gd name="connsiteX5-269" fmla="*/ 901862 w 901862"/>
                  <a:gd name="connsiteY5-270" fmla="*/ 282851 h 326299"/>
                  <a:gd name="connsiteX6-271" fmla="*/ 858414 w 901862"/>
                  <a:gd name="connsiteY6-272" fmla="*/ 326299 h 326299"/>
                  <a:gd name="connsiteX7-273" fmla="*/ 43448 w 901862"/>
                  <a:gd name="connsiteY7-274" fmla="*/ 326299 h 326299"/>
                  <a:gd name="connsiteX8-275" fmla="*/ 0 w 901862"/>
                  <a:gd name="connsiteY8-276" fmla="*/ 282851 h 326299"/>
                  <a:gd name="connsiteX9-277" fmla="*/ 0 w 901862"/>
                  <a:gd name="connsiteY9-278" fmla="*/ 109063 h 326299"/>
                  <a:gd name="connsiteX0-279" fmla="*/ 0 w 901862"/>
                  <a:gd name="connsiteY0-280" fmla="*/ 109063 h 326299"/>
                  <a:gd name="connsiteX1-281" fmla="*/ 55530 w 901862"/>
                  <a:gd name="connsiteY1-282" fmla="*/ 0 h 326299"/>
                  <a:gd name="connsiteX2-283" fmla="*/ 408216 w 901862"/>
                  <a:gd name="connsiteY2-284" fmla="*/ 142707 h 326299"/>
                  <a:gd name="connsiteX3-285" fmla="*/ 856799 w 901862"/>
                  <a:gd name="connsiteY3-286" fmla="*/ 50453 h 326299"/>
                  <a:gd name="connsiteX4-287" fmla="*/ 901862 w 901862"/>
                  <a:gd name="connsiteY4-288" fmla="*/ 109063 h 326299"/>
                  <a:gd name="connsiteX5-289" fmla="*/ 901862 w 901862"/>
                  <a:gd name="connsiteY5-290" fmla="*/ 282851 h 326299"/>
                  <a:gd name="connsiteX6-291" fmla="*/ 858414 w 901862"/>
                  <a:gd name="connsiteY6-292" fmla="*/ 326299 h 326299"/>
                  <a:gd name="connsiteX7-293" fmla="*/ 43448 w 901862"/>
                  <a:gd name="connsiteY7-294" fmla="*/ 326299 h 326299"/>
                  <a:gd name="connsiteX8-295" fmla="*/ 0 w 901862"/>
                  <a:gd name="connsiteY8-296" fmla="*/ 282851 h 326299"/>
                  <a:gd name="connsiteX9-297" fmla="*/ 0 w 901862"/>
                  <a:gd name="connsiteY9-298" fmla="*/ 109063 h 326299"/>
                  <a:gd name="connsiteX0-299" fmla="*/ 0 w 901862"/>
                  <a:gd name="connsiteY0-300" fmla="*/ 109063 h 326299"/>
                  <a:gd name="connsiteX1-301" fmla="*/ 55530 w 901862"/>
                  <a:gd name="connsiteY1-302" fmla="*/ 0 h 326299"/>
                  <a:gd name="connsiteX2-303" fmla="*/ 408216 w 901862"/>
                  <a:gd name="connsiteY2-304" fmla="*/ 142707 h 326299"/>
                  <a:gd name="connsiteX3-305" fmla="*/ 856799 w 901862"/>
                  <a:gd name="connsiteY3-306" fmla="*/ 50453 h 326299"/>
                  <a:gd name="connsiteX4-307" fmla="*/ 901862 w 901862"/>
                  <a:gd name="connsiteY4-308" fmla="*/ 109063 h 326299"/>
                  <a:gd name="connsiteX5-309" fmla="*/ 901862 w 901862"/>
                  <a:gd name="connsiteY5-310" fmla="*/ 282851 h 326299"/>
                  <a:gd name="connsiteX6-311" fmla="*/ 858414 w 901862"/>
                  <a:gd name="connsiteY6-312" fmla="*/ 326299 h 326299"/>
                  <a:gd name="connsiteX7-313" fmla="*/ 43448 w 901862"/>
                  <a:gd name="connsiteY7-314" fmla="*/ 326299 h 326299"/>
                  <a:gd name="connsiteX8-315" fmla="*/ 0 w 901862"/>
                  <a:gd name="connsiteY8-316" fmla="*/ 282851 h 326299"/>
                  <a:gd name="connsiteX9-317" fmla="*/ 0 w 901862"/>
                  <a:gd name="connsiteY9-318" fmla="*/ 109063 h 326299"/>
                  <a:gd name="connsiteX0-319" fmla="*/ 0 w 901862"/>
                  <a:gd name="connsiteY0-320" fmla="*/ 109063 h 326299"/>
                  <a:gd name="connsiteX1-321" fmla="*/ 55530 w 901862"/>
                  <a:gd name="connsiteY1-322" fmla="*/ 0 h 326299"/>
                  <a:gd name="connsiteX2-323" fmla="*/ 408216 w 901862"/>
                  <a:gd name="connsiteY2-324" fmla="*/ 142707 h 326299"/>
                  <a:gd name="connsiteX3-325" fmla="*/ 803023 w 901862"/>
                  <a:gd name="connsiteY3-326" fmla="*/ 26637 h 326299"/>
                  <a:gd name="connsiteX4-327" fmla="*/ 901862 w 901862"/>
                  <a:gd name="connsiteY4-328" fmla="*/ 109063 h 326299"/>
                  <a:gd name="connsiteX5-329" fmla="*/ 901862 w 901862"/>
                  <a:gd name="connsiteY5-330" fmla="*/ 282851 h 326299"/>
                  <a:gd name="connsiteX6-331" fmla="*/ 858414 w 901862"/>
                  <a:gd name="connsiteY6-332" fmla="*/ 326299 h 326299"/>
                  <a:gd name="connsiteX7-333" fmla="*/ 43448 w 901862"/>
                  <a:gd name="connsiteY7-334" fmla="*/ 326299 h 326299"/>
                  <a:gd name="connsiteX8-335" fmla="*/ 0 w 901862"/>
                  <a:gd name="connsiteY8-336" fmla="*/ 282851 h 326299"/>
                  <a:gd name="connsiteX9-337" fmla="*/ 0 w 901862"/>
                  <a:gd name="connsiteY9-338" fmla="*/ 109063 h 326299"/>
                  <a:gd name="connsiteX0-339" fmla="*/ 0 w 901862"/>
                  <a:gd name="connsiteY0-340" fmla="*/ 109063 h 326299"/>
                  <a:gd name="connsiteX1-341" fmla="*/ 55530 w 901862"/>
                  <a:gd name="connsiteY1-342" fmla="*/ 0 h 326299"/>
                  <a:gd name="connsiteX2-343" fmla="*/ 408216 w 901862"/>
                  <a:gd name="connsiteY2-344" fmla="*/ 142707 h 326299"/>
                  <a:gd name="connsiteX3-345" fmla="*/ 809712 w 901862"/>
                  <a:gd name="connsiteY3-346" fmla="*/ 36769 h 326299"/>
                  <a:gd name="connsiteX4-347" fmla="*/ 901862 w 901862"/>
                  <a:gd name="connsiteY4-348" fmla="*/ 109063 h 326299"/>
                  <a:gd name="connsiteX5-349" fmla="*/ 901862 w 901862"/>
                  <a:gd name="connsiteY5-350" fmla="*/ 282851 h 326299"/>
                  <a:gd name="connsiteX6-351" fmla="*/ 858414 w 901862"/>
                  <a:gd name="connsiteY6-352" fmla="*/ 326299 h 326299"/>
                  <a:gd name="connsiteX7-353" fmla="*/ 43448 w 901862"/>
                  <a:gd name="connsiteY7-354" fmla="*/ 326299 h 326299"/>
                  <a:gd name="connsiteX8-355" fmla="*/ 0 w 901862"/>
                  <a:gd name="connsiteY8-356" fmla="*/ 282851 h 326299"/>
                  <a:gd name="connsiteX9-357" fmla="*/ 0 w 901862"/>
                  <a:gd name="connsiteY9-358" fmla="*/ 109063 h 326299"/>
                  <a:gd name="connsiteX0-359" fmla="*/ 0 w 901862"/>
                  <a:gd name="connsiteY0-360" fmla="*/ 109063 h 326299"/>
                  <a:gd name="connsiteX1-361" fmla="*/ 55530 w 901862"/>
                  <a:gd name="connsiteY1-362" fmla="*/ 0 h 326299"/>
                  <a:gd name="connsiteX2-363" fmla="*/ 408216 w 901862"/>
                  <a:gd name="connsiteY2-364" fmla="*/ 142707 h 326299"/>
                  <a:gd name="connsiteX3-365" fmla="*/ 809712 w 901862"/>
                  <a:gd name="connsiteY3-366" fmla="*/ 36769 h 326299"/>
                  <a:gd name="connsiteX4-367" fmla="*/ 901862 w 901862"/>
                  <a:gd name="connsiteY4-368" fmla="*/ 109063 h 326299"/>
                  <a:gd name="connsiteX5-369" fmla="*/ 901862 w 901862"/>
                  <a:gd name="connsiteY5-370" fmla="*/ 282851 h 326299"/>
                  <a:gd name="connsiteX6-371" fmla="*/ 858414 w 901862"/>
                  <a:gd name="connsiteY6-372" fmla="*/ 326299 h 326299"/>
                  <a:gd name="connsiteX7-373" fmla="*/ 43448 w 901862"/>
                  <a:gd name="connsiteY7-374" fmla="*/ 326299 h 326299"/>
                  <a:gd name="connsiteX8-375" fmla="*/ 0 w 901862"/>
                  <a:gd name="connsiteY8-376" fmla="*/ 282851 h 326299"/>
                  <a:gd name="connsiteX9-377" fmla="*/ 0 w 901862"/>
                  <a:gd name="connsiteY9-378" fmla="*/ 109063 h 326299"/>
                  <a:gd name="connsiteX0-379" fmla="*/ 0 w 901862"/>
                  <a:gd name="connsiteY0-380" fmla="*/ 109063 h 326299"/>
                  <a:gd name="connsiteX1-381" fmla="*/ 55530 w 901862"/>
                  <a:gd name="connsiteY1-382" fmla="*/ 0 h 326299"/>
                  <a:gd name="connsiteX2-383" fmla="*/ 408216 w 901862"/>
                  <a:gd name="connsiteY2-384" fmla="*/ 142707 h 326299"/>
                  <a:gd name="connsiteX3-385" fmla="*/ 792935 w 901862"/>
                  <a:gd name="connsiteY3-386" fmla="*/ 23223 h 326299"/>
                  <a:gd name="connsiteX4-387" fmla="*/ 901862 w 901862"/>
                  <a:gd name="connsiteY4-388" fmla="*/ 109063 h 326299"/>
                  <a:gd name="connsiteX5-389" fmla="*/ 901862 w 901862"/>
                  <a:gd name="connsiteY5-390" fmla="*/ 282851 h 326299"/>
                  <a:gd name="connsiteX6-391" fmla="*/ 858414 w 901862"/>
                  <a:gd name="connsiteY6-392" fmla="*/ 326299 h 326299"/>
                  <a:gd name="connsiteX7-393" fmla="*/ 43448 w 901862"/>
                  <a:gd name="connsiteY7-394" fmla="*/ 326299 h 326299"/>
                  <a:gd name="connsiteX8-395" fmla="*/ 0 w 901862"/>
                  <a:gd name="connsiteY8-396" fmla="*/ 282851 h 326299"/>
                  <a:gd name="connsiteX9-397" fmla="*/ 0 w 901862"/>
                  <a:gd name="connsiteY9-398" fmla="*/ 109063 h 326299"/>
                  <a:gd name="connsiteX0-399" fmla="*/ 0 w 901862"/>
                  <a:gd name="connsiteY0-400" fmla="*/ 109063 h 326299"/>
                  <a:gd name="connsiteX1-401" fmla="*/ 55530 w 901862"/>
                  <a:gd name="connsiteY1-402" fmla="*/ 0 h 326299"/>
                  <a:gd name="connsiteX2-403" fmla="*/ 408216 w 901862"/>
                  <a:gd name="connsiteY2-404" fmla="*/ 142707 h 326299"/>
                  <a:gd name="connsiteX3-405" fmla="*/ 792935 w 901862"/>
                  <a:gd name="connsiteY3-406" fmla="*/ 23223 h 326299"/>
                  <a:gd name="connsiteX4-407" fmla="*/ 901862 w 901862"/>
                  <a:gd name="connsiteY4-408" fmla="*/ 109063 h 326299"/>
                  <a:gd name="connsiteX5-409" fmla="*/ 901862 w 901862"/>
                  <a:gd name="connsiteY5-410" fmla="*/ 282851 h 326299"/>
                  <a:gd name="connsiteX6-411" fmla="*/ 858414 w 901862"/>
                  <a:gd name="connsiteY6-412" fmla="*/ 326299 h 326299"/>
                  <a:gd name="connsiteX7-413" fmla="*/ 43448 w 901862"/>
                  <a:gd name="connsiteY7-414" fmla="*/ 326299 h 326299"/>
                  <a:gd name="connsiteX8-415" fmla="*/ 0 w 901862"/>
                  <a:gd name="connsiteY8-416" fmla="*/ 282851 h 326299"/>
                  <a:gd name="connsiteX9-417" fmla="*/ 0 w 901862"/>
                  <a:gd name="connsiteY9-418" fmla="*/ 109063 h 326299"/>
                  <a:gd name="connsiteX0-419" fmla="*/ 0 w 901862"/>
                  <a:gd name="connsiteY0-420" fmla="*/ 156254 h 373490"/>
                  <a:gd name="connsiteX1-421" fmla="*/ 45639 w 901862"/>
                  <a:gd name="connsiteY1-422" fmla="*/ 0 h 373490"/>
                  <a:gd name="connsiteX2-423" fmla="*/ 408216 w 901862"/>
                  <a:gd name="connsiteY2-424" fmla="*/ 189898 h 373490"/>
                  <a:gd name="connsiteX3-425" fmla="*/ 792935 w 901862"/>
                  <a:gd name="connsiteY3-426" fmla="*/ 70414 h 373490"/>
                  <a:gd name="connsiteX4-427" fmla="*/ 901862 w 901862"/>
                  <a:gd name="connsiteY4-428" fmla="*/ 156254 h 373490"/>
                  <a:gd name="connsiteX5-429" fmla="*/ 901862 w 901862"/>
                  <a:gd name="connsiteY5-430" fmla="*/ 330042 h 373490"/>
                  <a:gd name="connsiteX6-431" fmla="*/ 858414 w 901862"/>
                  <a:gd name="connsiteY6-432" fmla="*/ 373490 h 373490"/>
                  <a:gd name="connsiteX7-433" fmla="*/ 43448 w 901862"/>
                  <a:gd name="connsiteY7-434" fmla="*/ 373490 h 373490"/>
                  <a:gd name="connsiteX8-435" fmla="*/ 0 w 901862"/>
                  <a:gd name="connsiteY8-436" fmla="*/ 330042 h 373490"/>
                  <a:gd name="connsiteX9-437" fmla="*/ 0 w 901862"/>
                  <a:gd name="connsiteY9-438" fmla="*/ 156254 h 373490"/>
                  <a:gd name="connsiteX0-439" fmla="*/ 0 w 901862"/>
                  <a:gd name="connsiteY0-440" fmla="*/ 156254 h 373784"/>
                  <a:gd name="connsiteX1-441" fmla="*/ 45639 w 901862"/>
                  <a:gd name="connsiteY1-442" fmla="*/ 0 h 373784"/>
                  <a:gd name="connsiteX2-443" fmla="*/ 408216 w 901862"/>
                  <a:gd name="connsiteY2-444" fmla="*/ 189898 h 373784"/>
                  <a:gd name="connsiteX3-445" fmla="*/ 792935 w 901862"/>
                  <a:gd name="connsiteY3-446" fmla="*/ 70414 h 373784"/>
                  <a:gd name="connsiteX4-447" fmla="*/ 901862 w 901862"/>
                  <a:gd name="connsiteY4-448" fmla="*/ 156254 h 373784"/>
                  <a:gd name="connsiteX5-449" fmla="*/ 901862 w 901862"/>
                  <a:gd name="connsiteY5-450" fmla="*/ 330042 h 373784"/>
                  <a:gd name="connsiteX6-451" fmla="*/ 858414 w 901862"/>
                  <a:gd name="connsiteY6-452" fmla="*/ 373490 h 373784"/>
                  <a:gd name="connsiteX7-453" fmla="*/ 486526 w 901862"/>
                  <a:gd name="connsiteY7-454" fmla="*/ 373784 h 373784"/>
                  <a:gd name="connsiteX8-455" fmla="*/ 43448 w 901862"/>
                  <a:gd name="connsiteY8-456" fmla="*/ 373490 h 373784"/>
                  <a:gd name="connsiteX9-457" fmla="*/ 0 w 901862"/>
                  <a:gd name="connsiteY9-458" fmla="*/ 330042 h 373784"/>
                  <a:gd name="connsiteX10" fmla="*/ 0 w 901862"/>
                  <a:gd name="connsiteY10" fmla="*/ 156254 h 373784"/>
                  <a:gd name="connsiteX0-459" fmla="*/ 0 w 901862"/>
                  <a:gd name="connsiteY0-460" fmla="*/ 156254 h 373490"/>
                  <a:gd name="connsiteX1-461" fmla="*/ 45639 w 901862"/>
                  <a:gd name="connsiteY1-462" fmla="*/ 0 h 373490"/>
                  <a:gd name="connsiteX2-463" fmla="*/ 408216 w 901862"/>
                  <a:gd name="connsiteY2-464" fmla="*/ 189898 h 373490"/>
                  <a:gd name="connsiteX3-465" fmla="*/ 792935 w 901862"/>
                  <a:gd name="connsiteY3-466" fmla="*/ 70414 h 373490"/>
                  <a:gd name="connsiteX4-467" fmla="*/ 901862 w 901862"/>
                  <a:gd name="connsiteY4-468" fmla="*/ 156254 h 373490"/>
                  <a:gd name="connsiteX5-469" fmla="*/ 901862 w 901862"/>
                  <a:gd name="connsiteY5-470" fmla="*/ 330042 h 373490"/>
                  <a:gd name="connsiteX6-471" fmla="*/ 858414 w 901862"/>
                  <a:gd name="connsiteY6-472" fmla="*/ 373490 h 373490"/>
                  <a:gd name="connsiteX7-473" fmla="*/ 471864 w 901862"/>
                  <a:gd name="connsiteY7-474" fmla="*/ 264269 h 373490"/>
                  <a:gd name="connsiteX8-475" fmla="*/ 43448 w 901862"/>
                  <a:gd name="connsiteY8-476" fmla="*/ 373490 h 373490"/>
                  <a:gd name="connsiteX9-477" fmla="*/ 0 w 901862"/>
                  <a:gd name="connsiteY9-478" fmla="*/ 330042 h 373490"/>
                  <a:gd name="connsiteX10-479" fmla="*/ 0 w 901862"/>
                  <a:gd name="connsiteY10-480" fmla="*/ 156254 h 373490"/>
                  <a:gd name="connsiteX0-481" fmla="*/ 0 w 901862"/>
                  <a:gd name="connsiteY0-482" fmla="*/ 156254 h 373490"/>
                  <a:gd name="connsiteX1-483" fmla="*/ 45639 w 901862"/>
                  <a:gd name="connsiteY1-484" fmla="*/ 0 h 373490"/>
                  <a:gd name="connsiteX2-485" fmla="*/ 408216 w 901862"/>
                  <a:gd name="connsiteY2-486" fmla="*/ 189898 h 373490"/>
                  <a:gd name="connsiteX3-487" fmla="*/ 792935 w 901862"/>
                  <a:gd name="connsiteY3-488" fmla="*/ 70414 h 373490"/>
                  <a:gd name="connsiteX4-489" fmla="*/ 901862 w 901862"/>
                  <a:gd name="connsiteY4-490" fmla="*/ 156254 h 373490"/>
                  <a:gd name="connsiteX5-491" fmla="*/ 901862 w 901862"/>
                  <a:gd name="connsiteY5-492" fmla="*/ 330042 h 373490"/>
                  <a:gd name="connsiteX6-493" fmla="*/ 858414 w 901862"/>
                  <a:gd name="connsiteY6-494" fmla="*/ 373490 h 373490"/>
                  <a:gd name="connsiteX7-495" fmla="*/ 459752 w 901862"/>
                  <a:gd name="connsiteY7-496" fmla="*/ 336619 h 373490"/>
                  <a:gd name="connsiteX8-497" fmla="*/ 43448 w 901862"/>
                  <a:gd name="connsiteY8-498" fmla="*/ 373490 h 373490"/>
                  <a:gd name="connsiteX9-499" fmla="*/ 0 w 901862"/>
                  <a:gd name="connsiteY9-500" fmla="*/ 330042 h 373490"/>
                  <a:gd name="connsiteX10-501" fmla="*/ 0 w 901862"/>
                  <a:gd name="connsiteY10-502" fmla="*/ 156254 h 373490"/>
                  <a:gd name="connsiteX0-503" fmla="*/ 0 w 901862"/>
                  <a:gd name="connsiteY0-504" fmla="*/ 156254 h 373507"/>
                  <a:gd name="connsiteX1-505" fmla="*/ 45639 w 901862"/>
                  <a:gd name="connsiteY1-506" fmla="*/ 0 h 373507"/>
                  <a:gd name="connsiteX2-507" fmla="*/ 408216 w 901862"/>
                  <a:gd name="connsiteY2-508" fmla="*/ 189898 h 373507"/>
                  <a:gd name="connsiteX3-509" fmla="*/ 792935 w 901862"/>
                  <a:gd name="connsiteY3-510" fmla="*/ 70414 h 373507"/>
                  <a:gd name="connsiteX4-511" fmla="*/ 901862 w 901862"/>
                  <a:gd name="connsiteY4-512" fmla="*/ 156254 h 373507"/>
                  <a:gd name="connsiteX5-513" fmla="*/ 901862 w 901862"/>
                  <a:gd name="connsiteY5-514" fmla="*/ 330042 h 373507"/>
                  <a:gd name="connsiteX6-515" fmla="*/ 858414 w 901862"/>
                  <a:gd name="connsiteY6-516" fmla="*/ 373490 h 373507"/>
                  <a:gd name="connsiteX7-517" fmla="*/ 459752 w 901862"/>
                  <a:gd name="connsiteY7-518" fmla="*/ 336619 h 373507"/>
                  <a:gd name="connsiteX8-519" fmla="*/ 43448 w 901862"/>
                  <a:gd name="connsiteY8-520" fmla="*/ 373490 h 373507"/>
                  <a:gd name="connsiteX9-521" fmla="*/ 0 w 901862"/>
                  <a:gd name="connsiteY9-522" fmla="*/ 330042 h 373507"/>
                  <a:gd name="connsiteX10-523" fmla="*/ 0 w 901862"/>
                  <a:gd name="connsiteY10-524" fmla="*/ 156254 h 373507"/>
                  <a:gd name="connsiteX0-525" fmla="*/ 0 w 901862"/>
                  <a:gd name="connsiteY0-526" fmla="*/ 156254 h 420677"/>
                  <a:gd name="connsiteX1-527" fmla="*/ 45639 w 901862"/>
                  <a:gd name="connsiteY1-528" fmla="*/ 0 h 420677"/>
                  <a:gd name="connsiteX2-529" fmla="*/ 408216 w 901862"/>
                  <a:gd name="connsiteY2-530" fmla="*/ 189898 h 420677"/>
                  <a:gd name="connsiteX3-531" fmla="*/ 792935 w 901862"/>
                  <a:gd name="connsiteY3-532" fmla="*/ 70414 h 420677"/>
                  <a:gd name="connsiteX4-533" fmla="*/ 901862 w 901862"/>
                  <a:gd name="connsiteY4-534" fmla="*/ 156254 h 420677"/>
                  <a:gd name="connsiteX5-535" fmla="*/ 901862 w 901862"/>
                  <a:gd name="connsiteY5-536" fmla="*/ 330042 h 420677"/>
                  <a:gd name="connsiteX6-537" fmla="*/ 858414 w 901862"/>
                  <a:gd name="connsiteY6-538" fmla="*/ 373490 h 420677"/>
                  <a:gd name="connsiteX7-539" fmla="*/ 459752 w 901862"/>
                  <a:gd name="connsiteY7-540" fmla="*/ 336619 h 420677"/>
                  <a:gd name="connsiteX8-541" fmla="*/ 49971 w 901862"/>
                  <a:gd name="connsiteY8-542" fmla="*/ 420666 h 420677"/>
                  <a:gd name="connsiteX9-543" fmla="*/ 0 w 901862"/>
                  <a:gd name="connsiteY9-544" fmla="*/ 330042 h 420677"/>
                  <a:gd name="connsiteX10-545" fmla="*/ 0 w 901862"/>
                  <a:gd name="connsiteY10-546" fmla="*/ 156254 h 420677"/>
                  <a:gd name="connsiteX0-547" fmla="*/ 0 w 901862"/>
                  <a:gd name="connsiteY0-548" fmla="*/ 156254 h 460941"/>
                  <a:gd name="connsiteX1-549" fmla="*/ 45639 w 901862"/>
                  <a:gd name="connsiteY1-550" fmla="*/ 0 h 460941"/>
                  <a:gd name="connsiteX2-551" fmla="*/ 408216 w 901862"/>
                  <a:gd name="connsiteY2-552" fmla="*/ 189898 h 460941"/>
                  <a:gd name="connsiteX3-553" fmla="*/ 792935 w 901862"/>
                  <a:gd name="connsiteY3-554" fmla="*/ 70414 h 460941"/>
                  <a:gd name="connsiteX4-555" fmla="*/ 901862 w 901862"/>
                  <a:gd name="connsiteY4-556" fmla="*/ 156254 h 460941"/>
                  <a:gd name="connsiteX5-557" fmla="*/ 901862 w 901862"/>
                  <a:gd name="connsiteY5-558" fmla="*/ 330042 h 460941"/>
                  <a:gd name="connsiteX6-559" fmla="*/ 834446 w 901862"/>
                  <a:gd name="connsiteY6-560" fmla="*/ 460941 h 460941"/>
                  <a:gd name="connsiteX7-561" fmla="*/ 459752 w 901862"/>
                  <a:gd name="connsiteY7-562" fmla="*/ 336619 h 460941"/>
                  <a:gd name="connsiteX8-563" fmla="*/ 49971 w 901862"/>
                  <a:gd name="connsiteY8-564" fmla="*/ 420666 h 460941"/>
                  <a:gd name="connsiteX9-565" fmla="*/ 0 w 901862"/>
                  <a:gd name="connsiteY9-566" fmla="*/ 330042 h 460941"/>
                  <a:gd name="connsiteX10-567" fmla="*/ 0 w 901862"/>
                  <a:gd name="connsiteY10-568" fmla="*/ 156254 h 460941"/>
                  <a:gd name="connsiteX0-569" fmla="*/ 0 w 901862"/>
                  <a:gd name="connsiteY0-570" fmla="*/ 156254 h 460941"/>
                  <a:gd name="connsiteX1-571" fmla="*/ 45639 w 901862"/>
                  <a:gd name="connsiteY1-572" fmla="*/ 0 h 460941"/>
                  <a:gd name="connsiteX2-573" fmla="*/ 408216 w 901862"/>
                  <a:gd name="connsiteY2-574" fmla="*/ 189898 h 460941"/>
                  <a:gd name="connsiteX3-575" fmla="*/ 792935 w 901862"/>
                  <a:gd name="connsiteY3-576" fmla="*/ 70414 h 460941"/>
                  <a:gd name="connsiteX4-577" fmla="*/ 901862 w 901862"/>
                  <a:gd name="connsiteY4-578" fmla="*/ 156254 h 460941"/>
                  <a:gd name="connsiteX5-579" fmla="*/ 901862 w 901862"/>
                  <a:gd name="connsiteY5-580" fmla="*/ 330042 h 460941"/>
                  <a:gd name="connsiteX6-581" fmla="*/ 834446 w 901862"/>
                  <a:gd name="connsiteY6-582" fmla="*/ 460941 h 460941"/>
                  <a:gd name="connsiteX7-583" fmla="*/ 459752 w 901862"/>
                  <a:gd name="connsiteY7-584" fmla="*/ 336619 h 460941"/>
                  <a:gd name="connsiteX8-585" fmla="*/ 49971 w 901862"/>
                  <a:gd name="connsiteY8-586" fmla="*/ 420666 h 460941"/>
                  <a:gd name="connsiteX9-587" fmla="*/ 0 w 901862"/>
                  <a:gd name="connsiteY9-588" fmla="*/ 330042 h 460941"/>
                  <a:gd name="connsiteX10-589" fmla="*/ 0 w 901862"/>
                  <a:gd name="connsiteY10-590" fmla="*/ 156254 h 460941"/>
                  <a:gd name="connsiteX0-591" fmla="*/ 0 w 901862"/>
                  <a:gd name="connsiteY0-592" fmla="*/ 156254 h 518129"/>
                  <a:gd name="connsiteX1-593" fmla="*/ 45639 w 901862"/>
                  <a:gd name="connsiteY1-594" fmla="*/ 0 h 518129"/>
                  <a:gd name="connsiteX2-595" fmla="*/ 408216 w 901862"/>
                  <a:gd name="connsiteY2-596" fmla="*/ 189898 h 518129"/>
                  <a:gd name="connsiteX3-597" fmla="*/ 792935 w 901862"/>
                  <a:gd name="connsiteY3-598" fmla="*/ 70414 h 518129"/>
                  <a:gd name="connsiteX4-599" fmla="*/ 901862 w 901862"/>
                  <a:gd name="connsiteY4-600" fmla="*/ 156254 h 518129"/>
                  <a:gd name="connsiteX5-601" fmla="*/ 901862 w 901862"/>
                  <a:gd name="connsiteY5-602" fmla="*/ 330042 h 518129"/>
                  <a:gd name="connsiteX6-603" fmla="*/ 820718 w 901862"/>
                  <a:gd name="connsiteY6-604" fmla="*/ 518129 h 518129"/>
                  <a:gd name="connsiteX7-605" fmla="*/ 459752 w 901862"/>
                  <a:gd name="connsiteY7-606" fmla="*/ 336619 h 518129"/>
                  <a:gd name="connsiteX8-607" fmla="*/ 49971 w 901862"/>
                  <a:gd name="connsiteY8-608" fmla="*/ 420666 h 518129"/>
                  <a:gd name="connsiteX9-609" fmla="*/ 0 w 901862"/>
                  <a:gd name="connsiteY9-610" fmla="*/ 330042 h 518129"/>
                  <a:gd name="connsiteX10-611" fmla="*/ 0 w 901862"/>
                  <a:gd name="connsiteY10-612" fmla="*/ 156254 h 518129"/>
                  <a:gd name="connsiteX0-613" fmla="*/ 0 w 901862"/>
                  <a:gd name="connsiteY0-614" fmla="*/ 156254 h 518129"/>
                  <a:gd name="connsiteX1-615" fmla="*/ 45639 w 901862"/>
                  <a:gd name="connsiteY1-616" fmla="*/ 0 h 518129"/>
                  <a:gd name="connsiteX2-617" fmla="*/ 408216 w 901862"/>
                  <a:gd name="connsiteY2-618" fmla="*/ 189898 h 518129"/>
                  <a:gd name="connsiteX3-619" fmla="*/ 792935 w 901862"/>
                  <a:gd name="connsiteY3-620" fmla="*/ 70414 h 518129"/>
                  <a:gd name="connsiteX4-621" fmla="*/ 901862 w 901862"/>
                  <a:gd name="connsiteY4-622" fmla="*/ 156254 h 518129"/>
                  <a:gd name="connsiteX5-623" fmla="*/ 901862 w 901862"/>
                  <a:gd name="connsiteY5-624" fmla="*/ 330042 h 518129"/>
                  <a:gd name="connsiteX6-625" fmla="*/ 820718 w 901862"/>
                  <a:gd name="connsiteY6-626" fmla="*/ 518129 h 518129"/>
                  <a:gd name="connsiteX7-627" fmla="*/ 459752 w 901862"/>
                  <a:gd name="connsiteY7-628" fmla="*/ 336619 h 518129"/>
                  <a:gd name="connsiteX8-629" fmla="*/ 49971 w 901862"/>
                  <a:gd name="connsiteY8-630" fmla="*/ 420666 h 518129"/>
                  <a:gd name="connsiteX9-631" fmla="*/ 0 w 901862"/>
                  <a:gd name="connsiteY9-632" fmla="*/ 330042 h 518129"/>
                  <a:gd name="connsiteX10-633" fmla="*/ 0 w 901862"/>
                  <a:gd name="connsiteY10-634" fmla="*/ 156254 h 518129"/>
                  <a:gd name="connsiteX0-635" fmla="*/ 0 w 901862"/>
                  <a:gd name="connsiteY0-636" fmla="*/ 156254 h 518129"/>
                  <a:gd name="connsiteX1-637" fmla="*/ 45639 w 901862"/>
                  <a:gd name="connsiteY1-638" fmla="*/ 0 h 518129"/>
                  <a:gd name="connsiteX2-639" fmla="*/ 408216 w 901862"/>
                  <a:gd name="connsiteY2-640" fmla="*/ 189898 h 518129"/>
                  <a:gd name="connsiteX3-641" fmla="*/ 792935 w 901862"/>
                  <a:gd name="connsiteY3-642" fmla="*/ 70414 h 518129"/>
                  <a:gd name="connsiteX4-643" fmla="*/ 901862 w 901862"/>
                  <a:gd name="connsiteY4-644" fmla="*/ 156254 h 518129"/>
                  <a:gd name="connsiteX5-645" fmla="*/ 901862 w 901862"/>
                  <a:gd name="connsiteY5-646" fmla="*/ 330042 h 518129"/>
                  <a:gd name="connsiteX6-647" fmla="*/ 820718 w 901862"/>
                  <a:gd name="connsiteY6-648" fmla="*/ 518129 h 518129"/>
                  <a:gd name="connsiteX7-649" fmla="*/ 449618 w 901862"/>
                  <a:gd name="connsiteY7-650" fmla="*/ 343309 h 518129"/>
                  <a:gd name="connsiteX8-651" fmla="*/ 49971 w 901862"/>
                  <a:gd name="connsiteY8-652" fmla="*/ 420666 h 518129"/>
                  <a:gd name="connsiteX9-653" fmla="*/ 0 w 901862"/>
                  <a:gd name="connsiteY9-654" fmla="*/ 330042 h 518129"/>
                  <a:gd name="connsiteX10-655" fmla="*/ 0 w 901862"/>
                  <a:gd name="connsiteY10-656" fmla="*/ 156254 h 518129"/>
                  <a:gd name="connsiteX0-657" fmla="*/ 0 w 901862"/>
                  <a:gd name="connsiteY0-658" fmla="*/ 156254 h 518129"/>
                  <a:gd name="connsiteX1-659" fmla="*/ 45639 w 901862"/>
                  <a:gd name="connsiteY1-660" fmla="*/ 0 h 518129"/>
                  <a:gd name="connsiteX2-661" fmla="*/ 408216 w 901862"/>
                  <a:gd name="connsiteY2-662" fmla="*/ 189898 h 518129"/>
                  <a:gd name="connsiteX3-663" fmla="*/ 792935 w 901862"/>
                  <a:gd name="connsiteY3-664" fmla="*/ 70414 h 518129"/>
                  <a:gd name="connsiteX4-665" fmla="*/ 901862 w 901862"/>
                  <a:gd name="connsiteY4-666" fmla="*/ 156254 h 518129"/>
                  <a:gd name="connsiteX5-667" fmla="*/ 901862 w 901862"/>
                  <a:gd name="connsiteY5-668" fmla="*/ 330042 h 518129"/>
                  <a:gd name="connsiteX6-669" fmla="*/ 820718 w 901862"/>
                  <a:gd name="connsiteY6-670" fmla="*/ 518129 h 518129"/>
                  <a:gd name="connsiteX7-671" fmla="*/ 449618 w 901862"/>
                  <a:gd name="connsiteY7-672" fmla="*/ 343309 h 518129"/>
                  <a:gd name="connsiteX8-673" fmla="*/ 53233 w 901862"/>
                  <a:gd name="connsiteY8-674" fmla="*/ 444254 h 518129"/>
                  <a:gd name="connsiteX9-675" fmla="*/ 0 w 901862"/>
                  <a:gd name="connsiteY9-676" fmla="*/ 330042 h 518129"/>
                  <a:gd name="connsiteX10-677" fmla="*/ 0 w 901862"/>
                  <a:gd name="connsiteY10-678" fmla="*/ 156254 h 518129"/>
                  <a:gd name="connsiteX0-679" fmla="*/ 0 w 901862"/>
                  <a:gd name="connsiteY0-680" fmla="*/ 156254 h 518129"/>
                  <a:gd name="connsiteX1-681" fmla="*/ 45639 w 901862"/>
                  <a:gd name="connsiteY1-682" fmla="*/ 0 h 518129"/>
                  <a:gd name="connsiteX2-683" fmla="*/ 408216 w 901862"/>
                  <a:gd name="connsiteY2-684" fmla="*/ 189898 h 518129"/>
                  <a:gd name="connsiteX3-685" fmla="*/ 792935 w 901862"/>
                  <a:gd name="connsiteY3-686" fmla="*/ 70414 h 518129"/>
                  <a:gd name="connsiteX4-687" fmla="*/ 901862 w 901862"/>
                  <a:gd name="connsiteY4-688" fmla="*/ 156254 h 518129"/>
                  <a:gd name="connsiteX5-689" fmla="*/ 901862 w 901862"/>
                  <a:gd name="connsiteY5-690" fmla="*/ 330042 h 518129"/>
                  <a:gd name="connsiteX6-691" fmla="*/ 820718 w 901862"/>
                  <a:gd name="connsiteY6-692" fmla="*/ 518129 h 518129"/>
                  <a:gd name="connsiteX7-693" fmla="*/ 449618 w 901862"/>
                  <a:gd name="connsiteY7-694" fmla="*/ 343309 h 518129"/>
                  <a:gd name="connsiteX8-695" fmla="*/ 53233 w 901862"/>
                  <a:gd name="connsiteY8-696" fmla="*/ 444254 h 518129"/>
                  <a:gd name="connsiteX9-697" fmla="*/ 0 w 901862"/>
                  <a:gd name="connsiteY9-698" fmla="*/ 330042 h 518129"/>
                  <a:gd name="connsiteX10-699" fmla="*/ 0 w 901862"/>
                  <a:gd name="connsiteY10-700" fmla="*/ 156254 h 518129"/>
                  <a:gd name="connsiteX0-701" fmla="*/ 0 w 901862"/>
                  <a:gd name="connsiteY0-702" fmla="*/ 156254 h 518129"/>
                  <a:gd name="connsiteX1-703" fmla="*/ 45639 w 901862"/>
                  <a:gd name="connsiteY1-704" fmla="*/ 0 h 518129"/>
                  <a:gd name="connsiteX2-705" fmla="*/ 408216 w 901862"/>
                  <a:gd name="connsiteY2-706" fmla="*/ 189898 h 518129"/>
                  <a:gd name="connsiteX3-707" fmla="*/ 792935 w 901862"/>
                  <a:gd name="connsiteY3-708" fmla="*/ 70414 h 518129"/>
                  <a:gd name="connsiteX4-709" fmla="*/ 901862 w 901862"/>
                  <a:gd name="connsiteY4-710" fmla="*/ 156254 h 518129"/>
                  <a:gd name="connsiteX5-711" fmla="*/ 901862 w 901862"/>
                  <a:gd name="connsiteY5-712" fmla="*/ 330042 h 518129"/>
                  <a:gd name="connsiteX6-713" fmla="*/ 820718 w 901862"/>
                  <a:gd name="connsiteY6-714" fmla="*/ 518129 h 518129"/>
                  <a:gd name="connsiteX7-715" fmla="*/ 449618 w 901862"/>
                  <a:gd name="connsiteY7-716" fmla="*/ 343309 h 518129"/>
                  <a:gd name="connsiteX8-717" fmla="*/ 53233 w 901862"/>
                  <a:gd name="connsiteY8-718" fmla="*/ 444254 h 518129"/>
                  <a:gd name="connsiteX9-719" fmla="*/ 0 w 901862"/>
                  <a:gd name="connsiteY9-720" fmla="*/ 330042 h 518129"/>
                  <a:gd name="connsiteX10-721" fmla="*/ 0 w 901862"/>
                  <a:gd name="connsiteY10-722" fmla="*/ 156254 h 518129"/>
                  <a:gd name="connsiteX0-723" fmla="*/ 0 w 901862"/>
                  <a:gd name="connsiteY0-724" fmla="*/ 156254 h 518129"/>
                  <a:gd name="connsiteX1-725" fmla="*/ 45639 w 901862"/>
                  <a:gd name="connsiteY1-726" fmla="*/ 0 h 518129"/>
                  <a:gd name="connsiteX2-727" fmla="*/ 408216 w 901862"/>
                  <a:gd name="connsiteY2-728" fmla="*/ 189898 h 518129"/>
                  <a:gd name="connsiteX3-729" fmla="*/ 792935 w 901862"/>
                  <a:gd name="connsiteY3-730" fmla="*/ 70414 h 518129"/>
                  <a:gd name="connsiteX4-731" fmla="*/ 901862 w 901862"/>
                  <a:gd name="connsiteY4-732" fmla="*/ 156254 h 518129"/>
                  <a:gd name="connsiteX5-733" fmla="*/ 901862 w 901862"/>
                  <a:gd name="connsiteY5-734" fmla="*/ 330042 h 518129"/>
                  <a:gd name="connsiteX6-735" fmla="*/ 820718 w 901862"/>
                  <a:gd name="connsiteY6-736" fmla="*/ 518129 h 518129"/>
                  <a:gd name="connsiteX7-737" fmla="*/ 449618 w 901862"/>
                  <a:gd name="connsiteY7-738" fmla="*/ 343309 h 518129"/>
                  <a:gd name="connsiteX8-739" fmla="*/ 53233 w 901862"/>
                  <a:gd name="connsiteY8-740" fmla="*/ 444254 h 518129"/>
                  <a:gd name="connsiteX9-741" fmla="*/ 0 w 901862"/>
                  <a:gd name="connsiteY9-742" fmla="*/ 330042 h 518129"/>
                  <a:gd name="connsiteX10-743" fmla="*/ 0 w 901862"/>
                  <a:gd name="connsiteY10-744" fmla="*/ 156254 h 518129"/>
                  <a:gd name="connsiteX0-745" fmla="*/ 0 w 901862"/>
                  <a:gd name="connsiteY0-746" fmla="*/ 156254 h 518129"/>
                  <a:gd name="connsiteX1-747" fmla="*/ 45639 w 901862"/>
                  <a:gd name="connsiteY1-748" fmla="*/ 0 h 518129"/>
                  <a:gd name="connsiteX2-749" fmla="*/ 408216 w 901862"/>
                  <a:gd name="connsiteY2-750" fmla="*/ 189898 h 518129"/>
                  <a:gd name="connsiteX3-751" fmla="*/ 792935 w 901862"/>
                  <a:gd name="connsiteY3-752" fmla="*/ 70414 h 518129"/>
                  <a:gd name="connsiteX4-753" fmla="*/ 901862 w 901862"/>
                  <a:gd name="connsiteY4-754" fmla="*/ 156254 h 518129"/>
                  <a:gd name="connsiteX5-755" fmla="*/ 901862 w 901862"/>
                  <a:gd name="connsiteY5-756" fmla="*/ 330042 h 518129"/>
                  <a:gd name="connsiteX6-757" fmla="*/ 820718 w 901862"/>
                  <a:gd name="connsiteY6-758" fmla="*/ 518129 h 518129"/>
                  <a:gd name="connsiteX7-759" fmla="*/ 449618 w 901862"/>
                  <a:gd name="connsiteY7-760" fmla="*/ 343309 h 518129"/>
                  <a:gd name="connsiteX8-761" fmla="*/ 53233 w 901862"/>
                  <a:gd name="connsiteY8-762" fmla="*/ 444254 h 518129"/>
                  <a:gd name="connsiteX9-763" fmla="*/ 0 w 901862"/>
                  <a:gd name="connsiteY9-764" fmla="*/ 330042 h 518129"/>
                  <a:gd name="connsiteX10-765" fmla="*/ 0 w 901862"/>
                  <a:gd name="connsiteY10-766" fmla="*/ 156254 h 518129"/>
                  <a:gd name="connsiteX0-767" fmla="*/ 0 w 901862"/>
                  <a:gd name="connsiteY0-768" fmla="*/ 171490 h 533365"/>
                  <a:gd name="connsiteX1-769" fmla="*/ 27185 w 901862"/>
                  <a:gd name="connsiteY1-770" fmla="*/ 0 h 533365"/>
                  <a:gd name="connsiteX2-771" fmla="*/ 408216 w 901862"/>
                  <a:gd name="connsiteY2-772" fmla="*/ 205134 h 533365"/>
                  <a:gd name="connsiteX3-773" fmla="*/ 792935 w 901862"/>
                  <a:gd name="connsiteY3-774" fmla="*/ 85650 h 533365"/>
                  <a:gd name="connsiteX4-775" fmla="*/ 901862 w 901862"/>
                  <a:gd name="connsiteY4-776" fmla="*/ 171490 h 533365"/>
                  <a:gd name="connsiteX5-777" fmla="*/ 901862 w 901862"/>
                  <a:gd name="connsiteY5-778" fmla="*/ 345278 h 533365"/>
                  <a:gd name="connsiteX6-779" fmla="*/ 820718 w 901862"/>
                  <a:gd name="connsiteY6-780" fmla="*/ 533365 h 533365"/>
                  <a:gd name="connsiteX7-781" fmla="*/ 449618 w 901862"/>
                  <a:gd name="connsiteY7-782" fmla="*/ 358545 h 533365"/>
                  <a:gd name="connsiteX8-783" fmla="*/ 53233 w 901862"/>
                  <a:gd name="connsiteY8-784" fmla="*/ 459490 h 533365"/>
                  <a:gd name="connsiteX9-785" fmla="*/ 0 w 901862"/>
                  <a:gd name="connsiteY9-786" fmla="*/ 345278 h 533365"/>
                  <a:gd name="connsiteX10-787" fmla="*/ 0 w 901862"/>
                  <a:gd name="connsiteY10-788" fmla="*/ 171490 h 5333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479" y="connsiteY10-48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8CC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7" name="圆角矩形 17"/>
              <p:cNvSpPr/>
              <p:nvPr/>
            </p:nvSpPr>
            <p:spPr>
              <a:xfrm rot="18884533">
                <a:off x="4986624" y="1188251"/>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1" fmla="*/ 0 w 901862"/>
                  <a:gd name="connsiteY0-2" fmla="*/ 43539 h 260775"/>
                  <a:gd name="connsiteX1-3" fmla="*/ 43448 w 901862"/>
                  <a:gd name="connsiteY1-4" fmla="*/ 91 h 260775"/>
                  <a:gd name="connsiteX2-5" fmla="*/ 469179 w 901862"/>
                  <a:gd name="connsiteY2-6" fmla="*/ 0 h 260775"/>
                  <a:gd name="connsiteX3-7" fmla="*/ 858414 w 901862"/>
                  <a:gd name="connsiteY3-8" fmla="*/ 91 h 260775"/>
                  <a:gd name="connsiteX4-9" fmla="*/ 901862 w 901862"/>
                  <a:gd name="connsiteY4-10" fmla="*/ 43539 h 260775"/>
                  <a:gd name="connsiteX5-11" fmla="*/ 901862 w 901862"/>
                  <a:gd name="connsiteY5-12" fmla="*/ 217327 h 260775"/>
                  <a:gd name="connsiteX6-13" fmla="*/ 858414 w 901862"/>
                  <a:gd name="connsiteY6-14" fmla="*/ 260775 h 260775"/>
                  <a:gd name="connsiteX7-15" fmla="*/ 43448 w 901862"/>
                  <a:gd name="connsiteY7-16" fmla="*/ 260775 h 260775"/>
                  <a:gd name="connsiteX8-17" fmla="*/ 0 w 901862"/>
                  <a:gd name="connsiteY8-18" fmla="*/ 217327 h 260775"/>
                  <a:gd name="connsiteX9" fmla="*/ 0 w 901862"/>
                  <a:gd name="connsiteY9" fmla="*/ 43539 h 260775"/>
                  <a:gd name="connsiteX0-19" fmla="*/ 0 w 901862"/>
                  <a:gd name="connsiteY0-20" fmla="*/ 43448 h 260684"/>
                  <a:gd name="connsiteX1-21" fmla="*/ 43448 w 901862"/>
                  <a:gd name="connsiteY1-22" fmla="*/ 0 h 260684"/>
                  <a:gd name="connsiteX2-23" fmla="*/ 441588 w 901862"/>
                  <a:gd name="connsiteY2-24" fmla="*/ 144593 h 260684"/>
                  <a:gd name="connsiteX3-25" fmla="*/ 858414 w 901862"/>
                  <a:gd name="connsiteY3-26" fmla="*/ 0 h 260684"/>
                  <a:gd name="connsiteX4-27" fmla="*/ 901862 w 901862"/>
                  <a:gd name="connsiteY4-28" fmla="*/ 43448 h 260684"/>
                  <a:gd name="connsiteX5-29" fmla="*/ 901862 w 901862"/>
                  <a:gd name="connsiteY5-30" fmla="*/ 217236 h 260684"/>
                  <a:gd name="connsiteX6-31" fmla="*/ 858414 w 901862"/>
                  <a:gd name="connsiteY6-32" fmla="*/ 260684 h 260684"/>
                  <a:gd name="connsiteX7-33" fmla="*/ 43448 w 901862"/>
                  <a:gd name="connsiteY7-34" fmla="*/ 260684 h 260684"/>
                  <a:gd name="connsiteX8-35" fmla="*/ 0 w 901862"/>
                  <a:gd name="connsiteY8-36" fmla="*/ 217236 h 260684"/>
                  <a:gd name="connsiteX9-37" fmla="*/ 0 w 901862"/>
                  <a:gd name="connsiteY9-38" fmla="*/ 43448 h 260684"/>
                  <a:gd name="connsiteX0-39" fmla="*/ 0 w 901862"/>
                  <a:gd name="connsiteY0-40" fmla="*/ 43448 h 260684"/>
                  <a:gd name="connsiteX1-41" fmla="*/ 43448 w 901862"/>
                  <a:gd name="connsiteY1-42" fmla="*/ 0 h 260684"/>
                  <a:gd name="connsiteX2-43" fmla="*/ 446920 w 901862"/>
                  <a:gd name="connsiteY2-44" fmla="*/ 82317 h 260684"/>
                  <a:gd name="connsiteX3-45" fmla="*/ 858414 w 901862"/>
                  <a:gd name="connsiteY3-46" fmla="*/ 0 h 260684"/>
                  <a:gd name="connsiteX4-47" fmla="*/ 901862 w 901862"/>
                  <a:gd name="connsiteY4-48" fmla="*/ 43448 h 260684"/>
                  <a:gd name="connsiteX5-49" fmla="*/ 901862 w 901862"/>
                  <a:gd name="connsiteY5-50" fmla="*/ 217236 h 260684"/>
                  <a:gd name="connsiteX6-51" fmla="*/ 858414 w 901862"/>
                  <a:gd name="connsiteY6-52" fmla="*/ 260684 h 260684"/>
                  <a:gd name="connsiteX7-53" fmla="*/ 43448 w 901862"/>
                  <a:gd name="connsiteY7-54" fmla="*/ 260684 h 260684"/>
                  <a:gd name="connsiteX8-55" fmla="*/ 0 w 901862"/>
                  <a:gd name="connsiteY8-56" fmla="*/ 217236 h 260684"/>
                  <a:gd name="connsiteX9-57" fmla="*/ 0 w 901862"/>
                  <a:gd name="connsiteY9-58" fmla="*/ 43448 h 260684"/>
                  <a:gd name="connsiteX0-59" fmla="*/ 0 w 901862"/>
                  <a:gd name="connsiteY0-60" fmla="*/ 43448 h 260684"/>
                  <a:gd name="connsiteX1-61" fmla="*/ 43448 w 901862"/>
                  <a:gd name="connsiteY1-62" fmla="*/ 0 h 260684"/>
                  <a:gd name="connsiteX2-63" fmla="*/ 446920 w 901862"/>
                  <a:gd name="connsiteY2-64" fmla="*/ 82317 h 260684"/>
                  <a:gd name="connsiteX3-65" fmla="*/ 858414 w 901862"/>
                  <a:gd name="connsiteY3-66" fmla="*/ 0 h 260684"/>
                  <a:gd name="connsiteX4-67" fmla="*/ 901862 w 901862"/>
                  <a:gd name="connsiteY4-68" fmla="*/ 43448 h 260684"/>
                  <a:gd name="connsiteX5-69" fmla="*/ 901862 w 901862"/>
                  <a:gd name="connsiteY5-70" fmla="*/ 217236 h 260684"/>
                  <a:gd name="connsiteX6-71" fmla="*/ 858414 w 901862"/>
                  <a:gd name="connsiteY6-72" fmla="*/ 260684 h 260684"/>
                  <a:gd name="connsiteX7-73" fmla="*/ 43448 w 901862"/>
                  <a:gd name="connsiteY7-74" fmla="*/ 260684 h 260684"/>
                  <a:gd name="connsiteX8-75" fmla="*/ 0 w 901862"/>
                  <a:gd name="connsiteY8-76" fmla="*/ 217236 h 260684"/>
                  <a:gd name="connsiteX9-77" fmla="*/ 0 w 901862"/>
                  <a:gd name="connsiteY9-78" fmla="*/ 43448 h 260684"/>
                  <a:gd name="connsiteX0-79" fmla="*/ 0 w 901862"/>
                  <a:gd name="connsiteY0-80" fmla="*/ 43448 h 260684"/>
                  <a:gd name="connsiteX1-81" fmla="*/ 43448 w 901862"/>
                  <a:gd name="connsiteY1-82" fmla="*/ 0 h 260684"/>
                  <a:gd name="connsiteX2-83" fmla="*/ 446920 w 901862"/>
                  <a:gd name="connsiteY2-84" fmla="*/ 82317 h 260684"/>
                  <a:gd name="connsiteX3-85" fmla="*/ 858414 w 901862"/>
                  <a:gd name="connsiteY3-86" fmla="*/ 0 h 260684"/>
                  <a:gd name="connsiteX4-87" fmla="*/ 901862 w 901862"/>
                  <a:gd name="connsiteY4-88" fmla="*/ 43448 h 260684"/>
                  <a:gd name="connsiteX5-89" fmla="*/ 901862 w 901862"/>
                  <a:gd name="connsiteY5-90" fmla="*/ 217236 h 260684"/>
                  <a:gd name="connsiteX6-91" fmla="*/ 858414 w 901862"/>
                  <a:gd name="connsiteY6-92" fmla="*/ 260684 h 260684"/>
                  <a:gd name="connsiteX7-93" fmla="*/ 43448 w 901862"/>
                  <a:gd name="connsiteY7-94" fmla="*/ 260684 h 260684"/>
                  <a:gd name="connsiteX8-95" fmla="*/ 0 w 901862"/>
                  <a:gd name="connsiteY8-96" fmla="*/ 217236 h 260684"/>
                  <a:gd name="connsiteX9-97" fmla="*/ 0 w 901862"/>
                  <a:gd name="connsiteY9-98" fmla="*/ 43448 h 260684"/>
                  <a:gd name="connsiteX0-99" fmla="*/ 0 w 901862"/>
                  <a:gd name="connsiteY0-100" fmla="*/ 90518 h 307754"/>
                  <a:gd name="connsiteX1-101" fmla="*/ 60498 w 901862"/>
                  <a:gd name="connsiteY1-102" fmla="*/ 0 h 307754"/>
                  <a:gd name="connsiteX2-103" fmla="*/ 446920 w 901862"/>
                  <a:gd name="connsiteY2-104" fmla="*/ 129387 h 307754"/>
                  <a:gd name="connsiteX3-105" fmla="*/ 858414 w 901862"/>
                  <a:gd name="connsiteY3-106" fmla="*/ 47070 h 307754"/>
                  <a:gd name="connsiteX4-107" fmla="*/ 901862 w 901862"/>
                  <a:gd name="connsiteY4-108" fmla="*/ 90518 h 307754"/>
                  <a:gd name="connsiteX5-109" fmla="*/ 901862 w 901862"/>
                  <a:gd name="connsiteY5-110" fmla="*/ 264306 h 307754"/>
                  <a:gd name="connsiteX6-111" fmla="*/ 858414 w 901862"/>
                  <a:gd name="connsiteY6-112" fmla="*/ 307754 h 307754"/>
                  <a:gd name="connsiteX7-113" fmla="*/ 43448 w 901862"/>
                  <a:gd name="connsiteY7-114" fmla="*/ 307754 h 307754"/>
                  <a:gd name="connsiteX8-115" fmla="*/ 0 w 901862"/>
                  <a:gd name="connsiteY8-116" fmla="*/ 264306 h 307754"/>
                  <a:gd name="connsiteX9-117" fmla="*/ 0 w 901862"/>
                  <a:gd name="connsiteY9-118" fmla="*/ 90518 h 307754"/>
                  <a:gd name="connsiteX0-119" fmla="*/ 0 w 901862"/>
                  <a:gd name="connsiteY0-120" fmla="*/ 90518 h 307754"/>
                  <a:gd name="connsiteX1-121" fmla="*/ 60498 w 901862"/>
                  <a:gd name="connsiteY1-122" fmla="*/ 0 h 307754"/>
                  <a:gd name="connsiteX2-123" fmla="*/ 446920 w 901862"/>
                  <a:gd name="connsiteY2-124" fmla="*/ 129387 h 307754"/>
                  <a:gd name="connsiteX3-125" fmla="*/ 858414 w 901862"/>
                  <a:gd name="connsiteY3-126" fmla="*/ 47070 h 307754"/>
                  <a:gd name="connsiteX4-127" fmla="*/ 901862 w 901862"/>
                  <a:gd name="connsiteY4-128" fmla="*/ 90518 h 307754"/>
                  <a:gd name="connsiteX5-129" fmla="*/ 901862 w 901862"/>
                  <a:gd name="connsiteY5-130" fmla="*/ 264306 h 307754"/>
                  <a:gd name="connsiteX6-131" fmla="*/ 858414 w 901862"/>
                  <a:gd name="connsiteY6-132" fmla="*/ 307754 h 307754"/>
                  <a:gd name="connsiteX7-133" fmla="*/ 43448 w 901862"/>
                  <a:gd name="connsiteY7-134" fmla="*/ 307754 h 307754"/>
                  <a:gd name="connsiteX8-135" fmla="*/ 0 w 901862"/>
                  <a:gd name="connsiteY8-136" fmla="*/ 264306 h 307754"/>
                  <a:gd name="connsiteX9-137" fmla="*/ 0 w 901862"/>
                  <a:gd name="connsiteY9-138" fmla="*/ 90518 h 307754"/>
                  <a:gd name="connsiteX0-139" fmla="*/ 0 w 901862"/>
                  <a:gd name="connsiteY0-140" fmla="*/ 90518 h 307754"/>
                  <a:gd name="connsiteX1-141" fmla="*/ 60498 w 901862"/>
                  <a:gd name="connsiteY1-142" fmla="*/ 0 h 307754"/>
                  <a:gd name="connsiteX2-143" fmla="*/ 446920 w 901862"/>
                  <a:gd name="connsiteY2-144" fmla="*/ 129387 h 307754"/>
                  <a:gd name="connsiteX3-145" fmla="*/ 858414 w 901862"/>
                  <a:gd name="connsiteY3-146" fmla="*/ 47070 h 307754"/>
                  <a:gd name="connsiteX4-147" fmla="*/ 901862 w 901862"/>
                  <a:gd name="connsiteY4-148" fmla="*/ 90518 h 307754"/>
                  <a:gd name="connsiteX5-149" fmla="*/ 901862 w 901862"/>
                  <a:gd name="connsiteY5-150" fmla="*/ 264306 h 307754"/>
                  <a:gd name="connsiteX6-151" fmla="*/ 858414 w 901862"/>
                  <a:gd name="connsiteY6-152" fmla="*/ 307754 h 307754"/>
                  <a:gd name="connsiteX7-153" fmla="*/ 43448 w 901862"/>
                  <a:gd name="connsiteY7-154" fmla="*/ 307754 h 307754"/>
                  <a:gd name="connsiteX8-155" fmla="*/ 0 w 901862"/>
                  <a:gd name="connsiteY8-156" fmla="*/ 264306 h 307754"/>
                  <a:gd name="connsiteX9-157" fmla="*/ 0 w 901862"/>
                  <a:gd name="connsiteY9-158" fmla="*/ 90518 h 307754"/>
                  <a:gd name="connsiteX0-159" fmla="*/ 0 w 901862"/>
                  <a:gd name="connsiteY0-160" fmla="*/ 109063 h 326299"/>
                  <a:gd name="connsiteX1-161" fmla="*/ 55530 w 901862"/>
                  <a:gd name="connsiteY1-162" fmla="*/ 0 h 326299"/>
                  <a:gd name="connsiteX2-163" fmla="*/ 446920 w 901862"/>
                  <a:gd name="connsiteY2-164" fmla="*/ 147932 h 326299"/>
                  <a:gd name="connsiteX3-165" fmla="*/ 858414 w 901862"/>
                  <a:gd name="connsiteY3-166" fmla="*/ 65615 h 326299"/>
                  <a:gd name="connsiteX4-167" fmla="*/ 901862 w 901862"/>
                  <a:gd name="connsiteY4-168" fmla="*/ 109063 h 326299"/>
                  <a:gd name="connsiteX5-169" fmla="*/ 901862 w 901862"/>
                  <a:gd name="connsiteY5-170" fmla="*/ 282851 h 326299"/>
                  <a:gd name="connsiteX6-171" fmla="*/ 858414 w 901862"/>
                  <a:gd name="connsiteY6-172" fmla="*/ 326299 h 326299"/>
                  <a:gd name="connsiteX7-173" fmla="*/ 43448 w 901862"/>
                  <a:gd name="connsiteY7-174" fmla="*/ 326299 h 326299"/>
                  <a:gd name="connsiteX8-175" fmla="*/ 0 w 901862"/>
                  <a:gd name="connsiteY8-176" fmla="*/ 282851 h 326299"/>
                  <a:gd name="connsiteX9-177" fmla="*/ 0 w 901862"/>
                  <a:gd name="connsiteY9-178" fmla="*/ 109063 h 326299"/>
                  <a:gd name="connsiteX0-179" fmla="*/ 0 w 901862"/>
                  <a:gd name="connsiteY0-180" fmla="*/ 109063 h 326299"/>
                  <a:gd name="connsiteX1-181" fmla="*/ 55530 w 901862"/>
                  <a:gd name="connsiteY1-182" fmla="*/ 0 h 326299"/>
                  <a:gd name="connsiteX2-183" fmla="*/ 446920 w 901862"/>
                  <a:gd name="connsiteY2-184" fmla="*/ 147932 h 326299"/>
                  <a:gd name="connsiteX3-185" fmla="*/ 858414 w 901862"/>
                  <a:gd name="connsiteY3-186" fmla="*/ 65615 h 326299"/>
                  <a:gd name="connsiteX4-187" fmla="*/ 901862 w 901862"/>
                  <a:gd name="connsiteY4-188" fmla="*/ 109063 h 326299"/>
                  <a:gd name="connsiteX5-189" fmla="*/ 901862 w 901862"/>
                  <a:gd name="connsiteY5-190" fmla="*/ 282851 h 326299"/>
                  <a:gd name="connsiteX6-191" fmla="*/ 858414 w 901862"/>
                  <a:gd name="connsiteY6-192" fmla="*/ 326299 h 326299"/>
                  <a:gd name="connsiteX7-193" fmla="*/ 43448 w 901862"/>
                  <a:gd name="connsiteY7-194" fmla="*/ 326299 h 326299"/>
                  <a:gd name="connsiteX8-195" fmla="*/ 0 w 901862"/>
                  <a:gd name="connsiteY8-196" fmla="*/ 282851 h 326299"/>
                  <a:gd name="connsiteX9-197" fmla="*/ 0 w 901862"/>
                  <a:gd name="connsiteY9-198" fmla="*/ 109063 h 326299"/>
                  <a:gd name="connsiteX0-199" fmla="*/ 0 w 901862"/>
                  <a:gd name="connsiteY0-200" fmla="*/ 109063 h 326299"/>
                  <a:gd name="connsiteX1-201" fmla="*/ 55530 w 901862"/>
                  <a:gd name="connsiteY1-202" fmla="*/ 0 h 326299"/>
                  <a:gd name="connsiteX2-203" fmla="*/ 446920 w 901862"/>
                  <a:gd name="connsiteY2-204" fmla="*/ 147932 h 326299"/>
                  <a:gd name="connsiteX3-205" fmla="*/ 858414 w 901862"/>
                  <a:gd name="connsiteY3-206" fmla="*/ 65615 h 326299"/>
                  <a:gd name="connsiteX4-207" fmla="*/ 901862 w 901862"/>
                  <a:gd name="connsiteY4-208" fmla="*/ 109063 h 326299"/>
                  <a:gd name="connsiteX5-209" fmla="*/ 901862 w 901862"/>
                  <a:gd name="connsiteY5-210" fmla="*/ 282851 h 326299"/>
                  <a:gd name="connsiteX6-211" fmla="*/ 858414 w 901862"/>
                  <a:gd name="connsiteY6-212" fmla="*/ 326299 h 326299"/>
                  <a:gd name="connsiteX7-213" fmla="*/ 43448 w 901862"/>
                  <a:gd name="connsiteY7-214" fmla="*/ 326299 h 326299"/>
                  <a:gd name="connsiteX8-215" fmla="*/ 0 w 901862"/>
                  <a:gd name="connsiteY8-216" fmla="*/ 282851 h 326299"/>
                  <a:gd name="connsiteX9-217" fmla="*/ 0 w 901862"/>
                  <a:gd name="connsiteY9-218" fmla="*/ 109063 h 326299"/>
                  <a:gd name="connsiteX0-219" fmla="*/ 0 w 901862"/>
                  <a:gd name="connsiteY0-220" fmla="*/ 109063 h 326299"/>
                  <a:gd name="connsiteX1-221" fmla="*/ 55530 w 901862"/>
                  <a:gd name="connsiteY1-222" fmla="*/ 0 h 326299"/>
                  <a:gd name="connsiteX2-223" fmla="*/ 446920 w 901862"/>
                  <a:gd name="connsiteY2-224" fmla="*/ 147932 h 326299"/>
                  <a:gd name="connsiteX3-225" fmla="*/ 858414 w 901862"/>
                  <a:gd name="connsiteY3-226" fmla="*/ 65615 h 326299"/>
                  <a:gd name="connsiteX4-227" fmla="*/ 901862 w 901862"/>
                  <a:gd name="connsiteY4-228" fmla="*/ 109063 h 326299"/>
                  <a:gd name="connsiteX5-229" fmla="*/ 901862 w 901862"/>
                  <a:gd name="connsiteY5-230" fmla="*/ 282851 h 326299"/>
                  <a:gd name="connsiteX6-231" fmla="*/ 858414 w 901862"/>
                  <a:gd name="connsiteY6-232" fmla="*/ 326299 h 326299"/>
                  <a:gd name="connsiteX7-233" fmla="*/ 43448 w 901862"/>
                  <a:gd name="connsiteY7-234" fmla="*/ 326299 h 326299"/>
                  <a:gd name="connsiteX8-235" fmla="*/ 0 w 901862"/>
                  <a:gd name="connsiteY8-236" fmla="*/ 282851 h 326299"/>
                  <a:gd name="connsiteX9-237" fmla="*/ 0 w 901862"/>
                  <a:gd name="connsiteY9-238" fmla="*/ 109063 h 326299"/>
                  <a:gd name="connsiteX0-239" fmla="*/ 0 w 901862"/>
                  <a:gd name="connsiteY0-240" fmla="*/ 109063 h 326299"/>
                  <a:gd name="connsiteX1-241" fmla="*/ 55530 w 901862"/>
                  <a:gd name="connsiteY1-242" fmla="*/ 0 h 326299"/>
                  <a:gd name="connsiteX2-243" fmla="*/ 446920 w 901862"/>
                  <a:gd name="connsiteY2-244" fmla="*/ 147932 h 326299"/>
                  <a:gd name="connsiteX3-245" fmla="*/ 858414 w 901862"/>
                  <a:gd name="connsiteY3-246" fmla="*/ 65615 h 326299"/>
                  <a:gd name="connsiteX4-247" fmla="*/ 901862 w 901862"/>
                  <a:gd name="connsiteY4-248" fmla="*/ 109063 h 326299"/>
                  <a:gd name="connsiteX5-249" fmla="*/ 901862 w 901862"/>
                  <a:gd name="connsiteY5-250" fmla="*/ 282851 h 326299"/>
                  <a:gd name="connsiteX6-251" fmla="*/ 858414 w 901862"/>
                  <a:gd name="connsiteY6-252" fmla="*/ 326299 h 326299"/>
                  <a:gd name="connsiteX7-253" fmla="*/ 43448 w 901862"/>
                  <a:gd name="connsiteY7-254" fmla="*/ 326299 h 326299"/>
                  <a:gd name="connsiteX8-255" fmla="*/ 0 w 901862"/>
                  <a:gd name="connsiteY8-256" fmla="*/ 282851 h 326299"/>
                  <a:gd name="connsiteX9-257" fmla="*/ 0 w 901862"/>
                  <a:gd name="connsiteY9-258" fmla="*/ 109063 h 326299"/>
                  <a:gd name="connsiteX0-259" fmla="*/ 0 w 901862"/>
                  <a:gd name="connsiteY0-260" fmla="*/ 109063 h 326299"/>
                  <a:gd name="connsiteX1-261" fmla="*/ 55530 w 901862"/>
                  <a:gd name="connsiteY1-262" fmla="*/ 0 h 326299"/>
                  <a:gd name="connsiteX2-263" fmla="*/ 408216 w 901862"/>
                  <a:gd name="connsiteY2-264" fmla="*/ 142707 h 326299"/>
                  <a:gd name="connsiteX3-265" fmla="*/ 858414 w 901862"/>
                  <a:gd name="connsiteY3-266" fmla="*/ 65615 h 326299"/>
                  <a:gd name="connsiteX4-267" fmla="*/ 901862 w 901862"/>
                  <a:gd name="connsiteY4-268" fmla="*/ 109063 h 326299"/>
                  <a:gd name="connsiteX5-269" fmla="*/ 901862 w 901862"/>
                  <a:gd name="connsiteY5-270" fmla="*/ 282851 h 326299"/>
                  <a:gd name="connsiteX6-271" fmla="*/ 858414 w 901862"/>
                  <a:gd name="connsiteY6-272" fmla="*/ 326299 h 326299"/>
                  <a:gd name="connsiteX7-273" fmla="*/ 43448 w 901862"/>
                  <a:gd name="connsiteY7-274" fmla="*/ 326299 h 326299"/>
                  <a:gd name="connsiteX8-275" fmla="*/ 0 w 901862"/>
                  <a:gd name="connsiteY8-276" fmla="*/ 282851 h 326299"/>
                  <a:gd name="connsiteX9-277" fmla="*/ 0 w 901862"/>
                  <a:gd name="connsiteY9-278" fmla="*/ 109063 h 326299"/>
                  <a:gd name="connsiteX0-279" fmla="*/ 0 w 901862"/>
                  <a:gd name="connsiteY0-280" fmla="*/ 109063 h 326299"/>
                  <a:gd name="connsiteX1-281" fmla="*/ 55530 w 901862"/>
                  <a:gd name="connsiteY1-282" fmla="*/ 0 h 326299"/>
                  <a:gd name="connsiteX2-283" fmla="*/ 408216 w 901862"/>
                  <a:gd name="connsiteY2-284" fmla="*/ 142707 h 326299"/>
                  <a:gd name="connsiteX3-285" fmla="*/ 856799 w 901862"/>
                  <a:gd name="connsiteY3-286" fmla="*/ 50453 h 326299"/>
                  <a:gd name="connsiteX4-287" fmla="*/ 901862 w 901862"/>
                  <a:gd name="connsiteY4-288" fmla="*/ 109063 h 326299"/>
                  <a:gd name="connsiteX5-289" fmla="*/ 901862 w 901862"/>
                  <a:gd name="connsiteY5-290" fmla="*/ 282851 h 326299"/>
                  <a:gd name="connsiteX6-291" fmla="*/ 858414 w 901862"/>
                  <a:gd name="connsiteY6-292" fmla="*/ 326299 h 326299"/>
                  <a:gd name="connsiteX7-293" fmla="*/ 43448 w 901862"/>
                  <a:gd name="connsiteY7-294" fmla="*/ 326299 h 326299"/>
                  <a:gd name="connsiteX8-295" fmla="*/ 0 w 901862"/>
                  <a:gd name="connsiteY8-296" fmla="*/ 282851 h 326299"/>
                  <a:gd name="connsiteX9-297" fmla="*/ 0 w 901862"/>
                  <a:gd name="connsiteY9-298" fmla="*/ 109063 h 326299"/>
                  <a:gd name="connsiteX0-299" fmla="*/ 0 w 901862"/>
                  <a:gd name="connsiteY0-300" fmla="*/ 109063 h 326299"/>
                  <a:gd name="connsiteX1-301" fmla="*/ 55530 w 901862"/>
                  <a:gd name="connsiteY1-302" fmla="*/ 0 h 326299"/>
                  <a:gd name="connsiteX2-303" fmla="*/ 408216 w 901862"/>
                  <a:gd name="connsiteY2-304" fmla="*/ 142707 h 326299"/>
                  <a:gd name="connsiteX3-305" fmla="*/ 856799 w 901862"/>
                  <a:gd name="connsiteY3-306" fmla="*/ 50453 h 326299"/>
                  <a:gd name="connsiteX4-307" fmla="*/ 901862 w 901862"/>
                  <a:gd name="connsiteY4-308" fmla="*/ 109063 h 326299"/>
                  <a:gd name="connsiteX5-309" fmla="*/ 901862 w 901862"/>
                  <a:gd name="connsiteY5-310" fmla="*/ 282851 h 326299"/>
                  <a:gd name="connsiteX6-311" fmla="*/ 858414 w 901862"/>
                  <a:gd name="connsiteY6-312" fmla="*/ 326299 h 326299"/>
                  <a:gd name="connsiteX7-313" fmla="*/ 43448 w 901862"/>
                  <a:gd name="connsiteY7-314" fmla="*/ 326299 h 326299"/>
                  <a:gd name="connsiteX8-315" fmla="*/ 0 w 901862"/>
                  <a:gd name="connsiteY8-316" fmla="*/ 282851 h 326299"/>
                  <a:gd name="connsiteX9-317" fmla="*/ 0 w 901862"/>
                  <a:gd name="connsiteY9-318" fmla="*/ 109063 h 326299"/>
                  <a:gd name="connsiteX0-319" fmla="*/ 0 w 901862"/>
                  <a:gd name="connsiteY0-320" fmla="*/ 109063 h 326299"/>
                  <a:gd name="connsiteX1-321" fmla="*/ 55530 w 901862"/>
                  <a:gd name="connsiteY1-322" fmla="*/ 0 h 326299"/>
                  <a:gd name="connsiteX2-323" fmla="*/ 408216 w 901862"/>
                  <a:gd name="connsiteY2-324" fmla="*/ 142707 h 326299"/>
                  <a:gd name="connsiteX3-325" fmla="*/ 803023 w 901862"/>
                  <a:gd name="connsiteY3-326" fmla="*/ 26637 h 326299"/>
                  <a:gd name="connsiteX4-327" fmla="*/ 901862 w 901862"/>
                  <a:gd name="connsiteY4-328" fmla="*/ 109063 h 326299"/>
                  <a:gd name="connsiteX5-329" fmla="*/ 901862 w 901862"/>
                  <a:gd name="connsiteY5-330" fmla="*/ 282851 h 326299"/>
                  <a:gd name="connsiteX6-331" fmla="*/ 858414 w 901862"/>
                  <a:gd name="connsiteY6-332" fmla="*/ 326299 h 326299"/>
                  <a:gd name="connsiteX7-333" fmla="*/ 43448 w 901862"/>
                  <a:gd name="connsiteY7-334" fmla="*/ 326299 h 326299"/>
                  <a:gd name="connsiteX8-335" fmla="*/ 0 w 901862"/>
                  <a:gd name="connsiteY8-336" fmla="*/ 282851 h 326299"/>
                  <a:gd name="connsiteX9-337" fmla="*/ 0 w 901862"/>
                  <a:gd name="connsiteY9-338" fmla="*/ 109063 h 326299"/>
                  <a:gd name="connsiteX0-339" fmla="*/ 0 w 901862"/>
                  <a:gd name="connsiteY0-340" fmla="*/ 109063 h 326299"/>
                  <a:gd name="connsiteX1-341" fmla="*/ 55530 w 901862"/>
                  <a:gd name="connsiteY1-342" fmla="*/ 0 h 326299"/>
                  <a:gd name="connsiteX2-343" fmla="*/ 408216 w 901862"/>
                  <a:gd name="connsiteY2-344" fmla="*/ 142707 h 326299"/>
                  <a:gd name="connsiteX3-345" fmla="*/ 809712 w 901862"/>
                  <a:gd name="connsiteY3-346" fmla="*/ 36769 h 326299"/>
                  <a:gd name="connsiteX4-347" fmla="*/ 901862 w 901862"/>
                  <a:gd name="connsiteY4-348" fmla="*/ 109063 h 326299"/>
                  <a:gd name="connsiteX5-349" fmla="*/ 901862 w 901862"/>
                  <a:gd name="connsiteY5-350" fmla="*/ 282851 h 326299"/>
                  <a:gd name="connsiteX6-351" fmla="*/ 858414 w 901862"/>
                  <a:gd name="connsiteY6-352" fmla="*/ 326299 h 326299"/>
                  <a:gd name="connsiteX7-353" fmla="*/ 43448 w 901862"/>
                  <a:gd name="connsiteY7-354" fmla="*/ 326299 h 326299"/>
                  <a:gd name="connsiteX8-355" fmla="*/ 0 w 901862"/>
                  <a:gd name="connsiteY8-356" fmla="*/ 282851 h 326299"/>
                  <a:gd name="connsiteX9-357" fmla="*/ 0 w 901862"/>
                  <a:gd name="connsiteY9-358" fmla="*/ 109063 h 326299"/>
                  <a:gd name="connsiteX0-359" fmla="*/ 0 w 901862"/>
                  <a:gd name="connsiteY0-360" fmla="*/ 109063 h 326299"/>
                  <a:gd name="connsiteX1-361" fmla="*/ 55530 w 901862"/>
                  <a:gd name="connsiteY1-362" fmla="*/ 0 h 326299"/>
                  <a:gd name="connsiteX2-363" fmla="*/ 408216 w 901862"/>
                  <a:gd name="connsiteY2-364" fmla="*/ 142707 h 326299"/>
                  <a:gd name="connsiteX3-365" fmla="*/ 809712 w 901862"/>
                  <a:gd name="connsiteY3-366" fmla="*/ 36769 h 326299"/>
                  <a:gd name="connsiteX4-367" fmla="*/ 901862 w 901862"/>
                  <a:gd name="connsiteY4-368" fmla="*/ 109063 h 326299"/>
                  <a:gd name="connsiteX5-369" fmla="*/ 901862 w 901862"/>
                  <a:gd name="connsiteY5-370" fmla="*/ 282851 h 326299"/>
                  <a:gd name="connsiteX6-371" fmla="*/ 858414 w 901862"/>
                  <a:gd name="connsiteY6-372" fmla="*/ 326299 h 326299"/>
                  <a:gd name="connsiteX7-373" fmla="*/ 43448 w 901862"/>
                  <a:gd name="connsiteY7-374" fmla="*/ 326299 h 326299"/>
                  <a:gd name="connsiteX8-375" fmla="*/ 0 w 901862"/>
                  <a:gd name="connsiteY8-376" fmla="*/ 282851 h 326299"/>
                  <a:gd name="connsiteX9-377" fmla="*/ 0 w 901862"/>
                  <a:gd name="connsiteY9-378" fmla="*/ 109063 h 326299"/>
                  <a:gd name="connsiteX0-379" fmla="*/ 0 w 901862"/>
                  <a:gd name="connsiteY0-380" fmla="*/ 109063 h 326299"/>
                  <a:gd name="connsiteX1-381" fmla="*/ 55530 w 901862"/>
                  <a:gd name="connsiteY1-382" fmla="*/ 0 h 326299"/>
                  <a:gd name="connsiteX2-383" fmla="*/ 408216 w 901862"/>
                  <a:gd name="connsiteY2-384" fmla="*/ 142707 h 326299"/>
                  <a:gd name="connsiteX3-385" fmla="*/ 792935 w 901862"/>
                  <a:gd name="connsiteY3-386" fmla="*/ 23223 h 326299"/>
                  <a:gd name="connsiteX4-387" fmla="*/ 901862 w 901862"/>
                  <a:gd name="connsiteY4-388" fmla="*/ 109063 h 326299"/>
                  <a:gd name="connsiteX5-389" fmla="*/ 901862 w 901862"/>
                  <a:gd name="connsiteY5-390" fmla="*/ 282851 h 326299"/>
                  <a:gd name="connsiteX6-391" fmla="*/ 858414 w 901862"/>
                  <a:gd name="connsiteY6-392" fmla="*/ 326299 h 326299"/>
                  <a:gd name="connsiteX7-393" fmla="*/ 43448 w 901862"/>
                  <a:gd name="connsiteY7-394" fmla="*/ 326299 h 326299"/>
                  <a:gd name="connsiteX8-395" fmla="*/ 0 w 901862"/>
                  <a:gd name="connsiteY8-396" fmla="*/ 282851 h 326299"/>
                  <a:gd name="connsiteX9-397" fmla="*/ 0 w 901862"/>
                  <a:gd name="connsiteY9-398" fmla="*/ 109063 h 326299"/>
                  <a:gd name="connsiteX0-399" fmla="*/ 0 w 901862"/>
                  <a:gd name="connsiteY0-400" fmla="*/ 109063 h 326299"/>
                  <a:gd name="connsiteX1-401" fmla="*/ 55530 w 901862"/>
                  <a:gd name="connsiteY1-402" fmla="*/ 0 h 326299"/>
                  <a:gd name="connsiteX2-403" fmla="*/ 408216 w 901862"/>
                  <a:gd name="connsiteY2-404" fmla="*/ 142707 h 326299"/>
                  <a:gd name="connsiteX3-405" fmla="*/ 792935 w 901862"/>
                  <a:gd name="connsiteY3-406" fmla="*/ 23223 h 326299"/>
                  <a:gd name="connsiteX4-407" fmla="*/ 901862 w 901862"/>
                  <a:gd name="connsiteY4-408" fmla="*/ 109063 h 326299"/>
                  <a:gd name="connsiteX5-409" fmla="*/ 901862 w 901862"/>
                  <a:gd name="connsiteY5-410" fmla="*/ 282851 h 326299"/>
                  <a:gd name="connsiteX6-411" fmla="*/ 858414 w 901862"/>
                  <a:gd name="connsiteY6-412" fmla="*/ 326299 h 326299"/>
                  <a:gd name="connsiteX7-413" fmla="*/ 43448 w 901862"/>
                  <a:gd name="connsiteY7-414" fmla="*/ 326299 h 326299"/>
                  <a:gd name="connsiteX8-415" fmla="*/ 0 w 901862"/>
                  <a:gd name="connsiteY8-416" fmla="*/ 282851 h 326299"/>
                  <a:gd name="connsiteX9-417" fmla="*/ 0 w 901862"/>
                  <a:gd name="connsiteY9-418" fmla="*/ 109063 h 326299"/>
                  <a:gd name="connsiteX0-419" fmla="*/ 0 w 901862"/>
                  <a:gd name="connsiteY0-420" fmla="*/ 156254 h 373490"/>
                  <a:gd name="connsiteX1-421" fmla="*/ 45639 w 901862"/>
                  <a:gd name="connsiteY1-422" fmla="*/ 0 h 373490"/>
                  <a:gd name="connsiteX2-423" fmla="*/ 408216 w 901862"/>
                  <a:gd name="connsiteY2-424" fmla="*/ 189898 h 373490"/>
                  <a:gd name="connsiteX3-425" fmla="*/ 792935 w 901862"/>
                  <a:gd name="connsiteY3-426" fmla="*/ 70414 h 373490"/>
                  <a:gd name="connsiteX4-427" fmla="*/ 901862 w 901862"/>
                  <a:gd name="connsiteY4-428" fmla="*/ 156254 h 373490"/>
                  <a:gd name="connsiteX5-429" fmla="*/ 901862 w 901862"/>
                  <a:gd name="connsiteY5-430" fmla="*/ 330042 h 373490"/>
                  <a:gd name="connsiteX6-431" fmla="*/ 858414 w 901862"/>
                  <a:gd name="connsiteY6-432" fmla="*/ 373490 h 373490"/>
                  <a:gd name="connsiteX7-433" fmla="*/ 43448 w 901862"/>
                  <a:gd name="connsiteY7-434" fmla="*/ 373490 h 373490"/>
                  <a:gd name="connsiteX8-435" fmla="*/ 0 w 901862"/>
                  <a:gd name="connsiteY8-436" fmla="*/ 330042 h 373490"/>
                  <a:gd name="connsiteX9-437" fmla="*/ 0 w 901862"/>
                  <a:gd name="connsiteY9-438" fmla="*/ 156254 h 373490"/>
                  <a:gd name="connsiteX0-439" fmla="*/ 0 w 901862"/>
                  <a:gd name="connsiteY0-440" fmla="*/ 156254 h 373784"/>
                  <a:gd name="connsiteX1-441" fmla="*/ 45639 w 901862"/>
                  <a:gd name="connsiteY1-442" fmla="*/ 0 h 373784"/>
                  <a:gd name="connsiteX2-443" fmla="*/ 408216 w 901862"/>
                  <a:gd name="connsiteY2-444" fmla="*/ 189898 h 373784"/>
                  <a:gd name="connsiteX3-445" fmla="*/ 792935 w 901862"/>
                  <a:gd name="connsiteY3-446" fmla="*/ 70414 h 373784"/>
                  <a:gd name="connsiteX4-447" fmla="*/ 901862 w 901862"/>
                  <a:gd name="connsiteY4-448" fmla="*/ 156254 h 373784"/>
                  <a:gd name="connsiteX5-449" fmla="*/ 901862 w 901862"/>
                  <a:gd name="connsiteY5-450" fmla="*/ 330042 h 373784"/>
                  <a:gd name="connsiteX6-451" fmla="*/ 858414 w 901862"/>
                  <a:gd name="connsiteY6-452" fmla="*/ 373490 h 373784"/>
                  <a:gd name="connsiteX7-453" fmla="*/ 486526 w 901862"/>
                  <a:gd name="connsiteY7-454" fmla="*/ 373784 h 373784"/>
                  <a:gd name="connsiteX8-455" fmla="*/ 43448 w 901862"/>
                  <a:gd name="connsiteY8-456" fmla="*/ 373490 h 373784"/>
                  <a:gd name="connsiteX9-457" fmla="*/ 0 w 901862"/>
                  <a:gd name="connsiteY9-458" fmla="*/ 330042 h 373784"/>
                  <a:gd name="connsiteX10" fmla="*/ 0 w 901862"/>
                  <a:gd name="connsiteY10" fmla="*/ 156254 h 373784"/>
                  <a:gd name="connsiteX0-459" fmla="*/ 0 w 901862"/>
                  <a:gd name="connsiteY0-460" fmla="*/ 156254 h 373490"/>
                  <a:gd name="connsiteX1-461" fmla="*/ 45639 w 901862"/>
                  <a:gd name="connsiteY1-462" fmla="*/ 0 h 373490"/>
                  <a:gd name="connsiteX2-463" fmla="*/ 408216 w 901862"/>
                  <a:gd name="connsiteY2-464" fmla="*/ 189898 h 373490"/>
                  <a:gd name="connsiteX3-465" fmla="*/ 792935 w 901862"/>
                  <a:gd name="connsiteY3-466" fmla="*/ 70414 h 373490"/>
                  <a:gd name="connsiteX4-467" fmla="*/ 901862 w 901862"/>
                  <a:gd name="connsiteY4-468" fmla="*/ 156254 h 373490"/>
                  <a:gd name="connsiteX5-469" fmla="*/ 901862 w 901862"/>
                  <a:gd name="connsiteY5-470" fmla="*/ 330042 h 373490"/>
                  <a:gd name="connsiteX6-471" fmla="*/ 858414 w 901862"/>
                  <a:gd name="connsiteY6-472" fmla="*/ 373490 h 373490"/>
                  <a:gd name="connsiteX7-473" fmla="*/ 471864 w 901862"/>
                  <a:gd name="connsiteY7-474" fmla="*/ 264269 h 373490"/>
                  <a:gd name="connsiteX8-475" fmla="*/ 43448 w 901862"/>
                  <a:gd name="connsiteY8-476" fmla="*/ 373490 h 373490"/>
                  <a:gd name="connsiteX9-477" fmla="*/ 0 w 901862"/>
                  <a:gd name="connsiteY9-478" fmla="*/ 330042 h 373490"/>
                  <a:gd name="connsiteX10-479" fmla="*/ 0 w 901862"/>
                  <a:gd name="connsiteY10-480" fmla="*/ 156254 h 373490"/>
                  <a:gd name="connsiteX0-481" fmla="*/ 0 w 901862"/>
                  <a:gd name="connsiteY0-482" fmla="*/ 156254 h 373490"/>
                  <a:gd name="connsiteX1-483" fmla="*/ 45639 w 901862"/>
                  <a:gd name="connsiteY1-484" fmla="*/ 0 h 373490"/>
                  <a:gd name="connsiteX2-485" fmla="*/ 408216 w 901862"/>
                  <a:gd name="connsiteY2-486" fmla="*/ 189898 h 373490"/>
                  <a:gd name="connsiteX3-487" fmla="*/ 792935 w 901862"/>
                  <a:gd name="connsiteY3-488" fmla="*/ 70414 h 373490"/>
                  <a:gd name="connsiteX4-489" fmla="*/ 901862 w 901862"/>
                  <a:gd name="connsiteY4-490" fmla="*/ 156254 h 373490"/>
                  <a:gd name="connsiteX5-491" fmla="*/ 901862 w 901862"/>
                  <a:gd name="connsiteY5-492" fmla="*/ 330042 h 373490"/>
                  <a:gd name="connsiteX6-493" fmla="*/ 858414 w 901862"/>
                  <a:gd name="connsiteY6-494" fmla="*/ 373490 h 373490"/>
                  <a:gd name="connsiteX7-495" fmla="*/ 459752 w 901862"/>
                  <a:gd name="connsiteY7-496" fmla="*/ 336619 h 373490"/>
                  <a:gd name="connsiteX8-497" fmla="*/ 43448 w 901862"/>
                  <a:gd name="connsiteY8-498" fmla="*/ 373490 h 373490"/>
                  <a:gd name="connsiteX9-499" fmla="*/ 0 w 901862"/>
                  <a:gd name="connsiteY9-500" fmla="*/ 330042 h 373490"/>
                  <a:gd name="connsiteX10-501" fmla="*/ 0 w 901862"/>
                  <a:gd name="connsiteY10-502" fmla="*/ 156254 h 373490"/>
                  <a:gd name="connsiteX0-503" fmla="*/ 0 w 901862"/>
                  <a:gd name="connsiteY0-504" fmla="*/ 156254 h 373507"/>
                  <a:gd name="connsiteX1-505" fmla="*/ 45639 w 901862"/>
                  <a:gd name="connsiteY1-506" fmla="*/ 0 h 373507"/>
                  <a:gd name="connsiteX2-507" fmla="*/ 408216 w 901862"/>
                  <a:gd name="connsiteY2-508" fmla="*/ 189898 h 373507"/>
                  <a:gd name="connsiteX3-509" fmla="*/ 792935 w 901862"/>
                  <a:gd name="connsiteY3-510" fmla="*/ 70414 h 373507"/>
                  <a:gd name="connsiteX4-511" fmla="*/ 901862 w 901862"/>
                  <a:gd name="connsiteY4-512" fmla="*/ 156254 h 373507"/>
                  <a:gd name="connsiteX5-513" fmla="*/ 901862 w 901862"/>
                  <a:gd name="connsiteY5-514" fmla="*/ 330042 h 373507"/>
                  <a:gd name="connsiteX6-515" fmla="*/ 858414 w 901862"/>
                  <a:gd name="connsiteY6-516" fmla="*/ 373490 h 373507"/>
                  <a:gd name="connsiteX7-517" fmla="*/ 459752 w 901862"/>
                  <a:gd name="connsiteY7-518" fmla="*/ 336619 h 373507"/>
                  <a:gd name="connsiteX8-519" fmla="*/ 43448 w 901862"/>
                  <a:gd name="connsiteY8-520" fmla="*/ 373490 h 373507"/>
                  <a:gd name="connsiteX9-521" fmla="*/ 0 w 901862"/>
                  <a:gd name="connsiteY9-522" fmla="*/ 330042 h 373507"/>
                  <a:gd name="connsiteX10-523" fmla="*/ 0 w 901862"/>
                  <a:gd name="connsiteY10-524" fmla="*/ 156254 h 373507"/>
                  <a:gd name="connsiteX0-525" fmla="*/ 0 w 901862"/>
                  <a:gd name="connsiteY0-526" fmla="*/ 156254 h 420677"/>
                  <a:gd name="connsiteX1-527" fmla="*/ 45639 w 901862"/>
                  <a:gd name="connsiteY1-528" fmla="*/ 0 h 420677"/>
                  <a:gd name="connsiteX2-529" fmla="*/ 408216 w 901862"/>
                  <a:gd name="connsiteY2-530" fmla="*/ 189898 h 420677"/>
                  <a:gd name="connsiteX3-531" fmla="*/ 792935 w 901862"/>
                  <a:gd name="connsiteY3-532" fmla="*/ 70414 h 420677"/>
                  <a:gd name="connsiteX4-533" fmla="*/ 901862 w 901862"/>
                  <a:gd name="connsiteY4-534" fmla="*/ 156254 h 420677"/>
                  <a:gd name="connsiteX5-535" fmla="*/ 901862 w 901862"/>
                  <a:gd name="connsiteY5-536" fmla="*/ 330042 h 420677"/>
                  <a:gd name="connsiteX6-537" fmla="*/ 858414 w 901862"/>
                  <a:gd name="connsiteY6-538" fmla="*/ 373490 h 420677"/>
                  <a:gd name="connsiteX7-539" fmla="*/ 459752 w 901862"/>
                  <a:gd name="connsiteY7-540" fmla="*/ 336619 h 420677"/>
                  <a:gd name="connsiteX8-541" fmla="*/ 49971 w 901862"/>
                  <a:gd name="connsiteY8-542" fmla="*/ 420666 h 420677"/>
                  <a:gd name="connsiteX9-543" fmla="*/ 0 w 901862"/>
                  <a:gd name="connsiteY9-544" fmla="*/ 330042 h 420677"/>
                  <a:gd name="connsiteX10-545" fmla="*/ 0 w 901862"/>
                  <a:gd name="connsiteY10-546" fmla="*/ 156254 h 420677"/>
                  <a:gd name="connsiteX0-547" fmla="*/ 0 w 901862"/>
                  <a:gd name="connsiteY0-548" fmla="*/ 156254 h 460941"/>
                  <a:gd name="connsiteX1-549" fmla="*/ 45639 w 901862"/>
                  <a:gd name="connsiteY1-550" fmla="*/ 0 h 460941"/>
                  <a:gd name="connsiteX2-551" fmla="*/ 408216 w 901862"/>
                  <a:gd name="connsiteY2-552" fmla="*/ 189898 h 460941"/>
                  <a:gd name="connsiteX3-553" fmla="*/ 792935 w 901862"/>
                  <a:gd name="connsiteY3-554" fmla="*/ 70414 h 460941"/>
                  <a:gd name="connsiteX4-555" fmla="*/ 901862 w 901862"/>
                  <a:gd name="connsiteY4-556" fmla="*/ 156254 h 460941"/>
                  <a:gd name="connsiteX5-557" fmla="*/ 901862 w 901862"/>
                  <a:gd name="connsiteY5-558" fmla="*/ 330042 h 460941"/>
                  <a:gd name="connsiteX6-559" fmla="*/ 834446 w 901862"/>
                  <a:gd name="connsiteY6-560" fmla="*/ 460941 h 460941"/>
                  <a:gd name="connsiteX7-561" fmla="*/ 459752 w 901862"/>
                  <a:gd name="connsiteY7-562" fmla="*/ 336619 h 460941"/>
                  <a:gd name="connsiteX8-563" fmla="*/ 49971 w 901862"/>
                  <a:gd name="connsiteY8-564" fmla="*/ 420666 h 460941"/>
                  <a:gd name="connsiteX9-565" fmla="*/ 0 w 901862"/>
                  <a:gd name="connsiteY9-566" fmla="*/ 330042 h 460941"/>
                  <a:gd name="connsiteX10-567" fmla="*/ 0 w 901862"/>
                  <a:gd name="connsiteY10-568" fmla="*/ 156254 h 460941"/>
                  <a:gd name="connsiteX0-569" fmla="*/ 0 w 901862"/>
                  <a:gd name="connsiteY0-570" fmla="*/ 156254 h 460941"/>
                  <a:gd name="connsiteX1-571" fmla="*/ 45639 w 901862"/>
                  <a:gd name="connsiteY1-572" fmla="*/ 0 h 460941"/>
                  <a:gd name="connsiteX2-573" fmla="*/ 408216 w 901862"/>
                  <a:gd name="connsiteY2-574" fmla="*/ 189898 h 460941"/>
                  <a:gd name="connsiteX3-575" fmla="*/ 792935 w 901862"/>
                  <a:gd name="connsiteY3-576" fmla="*/ 70414 h 460941"/>
                  <a:gd name="connsiteX4-577" fmla="*/ 901862 w 901862"/>
                  <a:gd name="connsiteY4-578" fmla="*/ 156254 h 460941"/>
                  <a:gd name="connsiteX5-579" fmla="*/ 901862 w 901862"/>
                  <a:gd name="connsiteY5-580" fmla="*/ 330042 h 460941"/>
                  <a:gd name="connsiteX6-581" fmla="*/ 834446 w 901862"/>
                  <a:gd name="connsiteY6-582" fmla="*/ 460941 h 460941"/>
                  <a:gd name="connsiteX7-583" fmla="*/ 459752 w 901862"/>
                  <a:gd name="connsiteY7-584" fmla="*/ 336619 h 460941"/>
                  <a:gd name="connsiteX8-585" fmla="*/ 49971 w 901862"/>
                  <a:gd name="connsiteY8-586" fmla="*/ 420666 h 460941"/>
                  <a:gd name="connsiteX9-587" fmla="*/ 0 w 901862"/>
                  <a:gd name="connsiteY9-588" fmla="*/ 330042 h 460941"/>
                  <a:gd name="connsiteX10-589" fmla="*/ 0 w 901862"/>
                  <a:gd name="connsiteY10-590" fmla="*/ 156254 h 460941"/>
                  <a:gd name="connsiteX0-591" fmla="*/ 0 w 901862"/>
                  <a:gd name="connsiteY0-592" fmla="*/ 156254 h 518129"/>
                  <a:gd name="connsiteX1-593" fmla="*/ 45639 w 901862"/>
                  <a:gd name="connsiteY1-594" fmla="*/ 0 h 518129"/>
                  <a:gd name="connsiteX2-595" fmla="*/ 408216 w 901862"/>
                  <a:gd name="connsiteY2-596" fmla="*/ 189898 h 518129"/>
                  <a:gd name="connsiteX3-597" fmla="*/ 792935 w 901862"/>
                  <a:gd name="connsiteY3-598" fmla="*/ 70414 h 518129"/>
                  <a:gd name="connsiteX4-599" fmla="*/ 901862 w 901862"/>
                  <a:gd name="connsiteY4-600" fmla="*/ 156254 h 518129"/>
                  <a:gd name="connsiteX5-601" fmla="*/ 901862 w 901862"/>
                  <a:gd name="connsiteY5-602" fmla="*/ 330042 h 518129"/>
                  <a:gd name="connsiteX6-603" fmla="*/ 820718 w 901862"/>
                  <a:gd name="connsiteY6-604" fmla="*/ 518129 h 518129"/>
                  <a:gd name="connsiteX7-605" fmla="*/ 459752 w 901862"/>
                  <a:gd name="connsiteY7-606" fmla="*/ 336619 h 518129"/>
                  <a:gd name="connsiteX8-607" fmla="*/ 49971 w 901862"/>
                  <a:gd name="connsiteY8-608" fmla="*/ 420666 h 518129"/>
                  <a:gd name="connsiteX9-609" fmla="*/ 0 w 901862"/>
                  <a:gd name="connsiteY9-610" fmla="*/ 330042 h 518129"/>
                  <a:gd name="connsiteX10-611" fmla="*/ 0 w 901862"/>
                  <a:gd name="connsiteY10-612" fmla="*/ 156254 h 518129"/>
                  <a:gd name="connsiteX0-613" fmla="*/ 0 w 901862"/>
                  <a:gd name="connsiteY0-614" fmla="*/ 156254 h 518129"/>
                  <a:gd name="connsiteX1-615" fmla="*/ 45639 w 901862"/>
                  <a:gd name="connsiteY1-616" fmla="*/ 0 h 518129"/>
                  <a:gd name="connsiteX2-617" fmla="*/ 408216 w 901862"/>
                  <a:gd name="connsiteY2-618" fmla="*/ 189898 h 518129"/>
                  <a:gd name="connsiteX3-619" fmla="*/ 792935 w 901862"/>
                  <a:gd name="connsiteY3-620" fmla="*/ 70414 h 518129"/>
                  <a:gd name="connsiteX4-621" fmla="*/ 901862 w 901862"/>
                  <a:gd name="connsiteY4-622" fmla="*/ 156254 h 518129"/>
                  <a:gd name="connsiteX5-623" fmla="*/ 901862 w 901862"/>
                  <a:gd name="connsiteY5-624" fmla="*/ 330042 h 518129"/>
                  <a:gd name="connsiteX6-625" fmla="*/ 820718 w 901862"/>
                  <a:gd name="connsiteY6-626" fmla="*/ 518129 h 518129"/>
                  <a:gd name="connsiteX7-627" fmla="*/ 459752 w 901862"/>
                  <a:gd name="connsiteY7-628" fmla="*/ 336619 h 518129"/>
                  <a:gd name="connsiteX8-629" fmla="*/ 49971 w 901862"/>
                  <a:gd name="connsiteY8-630" fmla="*/ 420666 h 518129"/>
                  <a:gd name="connsiteX9-631" fmla="*/ 0 w 901862"/>
                  <a:gd name="connsiteY9-632" fmla="*/ 330042 h 518129"/>
                  <a:gd name="connsiteX10-633" fmla="*/ 0 w 901862"/>
                  <a:gd name="connsiteY10-634" fmla="*/ 156254 h 518129"/>
                  <a:gd name="connsiteX0-635" fmla="*/ 0 w 901862"/>
                  <a:gd name="connsiteY0-636" fmla="*/ 156254 h 518129"/>
                  <a:gd name="connsiteX1-637" fmla="*/ 45639 w 901862"/>
                  <a:gd name="connsiteY1-638" fmla="*/ 0 h 518129"/>
                  <a:gd name="connsiteX2-639" fmla="*/ 408216 w 901862"/>
                  <a:gd name="connsiteY2-640" fmla="*/ 189898 h 518129"/>
                  <a:gd name="connsiteX3-641" fmla="*/ 792935 w 901862"/>
                  <a:gd name="connsiteY3-642" fmla="*/ 70414 h 518129"/>
                  <a:gd name="connsiteX4-643" fmla="*/ 901862 w 901862"/>
                  <a:gd name="connsiteY4-644" fmla="*/ 156254 h 518129"/>
                  <a:gd name="connsiteX5-645" fmla="*/ 901862 w 901862"/>
                  <a:gd name="connsiteY5-646" fmla="*/ 330042 h 518129"/>
                  <a:gd name="connsiteX6-647" fmla="*/ 820718 w 901862"/>
                  <a:gd name="connsiteY6-648" fmla="*/ 518129 h 518129"/>
                  <a:gd name="connsiteX7-649" fmla="*/ 449618 w 901862"/>
                  <a:gd name="connsiteY7-650" fmla="*/ 343309 h 518129"/>
                  <a:gd name="connsiteX8-651" fmla="*/ 49971 w 901862"/>
                  <a:gd name="connsiteY8-652" fmla="*/ 420666 h 518129"/>
                  <a:gd name="connsiteX9-653" fmla="*/ 0 w 901862"/>
                  <a:gd name="connsiteY9-654" fmla="*/ 330042 h 518129"/>
                  <a:gd name="connsiteX10-655" fmla="*/ 0 w 901862"/>
                  <a:gd name="connsiteY10-656" fmla="*/ 156254 h 518129"/>
                  <a:gd name="connsiteX0-657" fmla="*/ 0 w 901862"/>
                  <a:gd name="connsiteY0-658" fmla="*/ 156254 h 518129"/>
                  <a:gd name="connsiteX1-659" fmla="*/ 45639 w 901862"/>
                  <a:gd name="connsiteY1-660" fmla="*/ 0 h 518129"/>
                  <a:gd name="connsiteX2-661" fmla="*/ 408216 w 901862"/>
                  <a:gd name="connsiteY2-662" fmla="*/ 189898 h 518129"/>
                  <a:gd name="connsiteX3-663" fmla="*/ 792935 w 901862"/>
                  <a:gd name="connsiteY3-664" fmla="*/ 70414 h 518129"/>
                  <a:gd name="connsiteX4-665" fmla="*/ 901862 w 901862"/>
                  <a:gd name="connsiteY4-666" fmla="*/ 156254 h 518129"/>
                  <a:gd name="connsiteX5-667" fmla="*/ 901862 w 901862"/>
                  <a:gd name="connsiteY5-668" fmla="*/ 330042 h 518129"/>
                  <a:gd name="connsiteX6-669" fmla="*/ 820718 w 901862"/>
                  <a:gd name="connsiteY6-670" fmla="*/ 518129 h 518129"/>
                  <a:gd name="connsiteX7-671" fmla="*/ 449618 w 901862"/>
                  <a:gd name="connsiteY7-672" fmla="*/ 343309 h 518129"/>
                  <a:gd name="connsiteX8-673" fmla="*/ 53233 w 901862"/>
                  <a:gd name="connsiteY8-674" fmla="*/ 444254 h 518129"/>
                  <a:gd name="connsiteX9-675" fmla="*/ 0 w 901862"/>
                  <a:gd name="connsiteY9-676" fmla="*/ 330042 h 518129"/>
                  <a:gd name="connsiteX10-677" fmla="*/ 0 w 901862"/>
                  <a:gd name="connsiteY10-678" fmla="*/ 156254 h 518129"/>
                  <a:gd name="connsiteX0-679" fmla="*/ 0 w 901862"/>
                  <a:gd name="connsiteY0-680" fmla="*/ 156254 h 518129"/>
                  <a:gd name="connsiteX1-681" fmla="*/ 45639 w 901862"/>
                  <a:gd name="connsiteY1-682" fmla="*/ 0 h 518129"/>
                  <a:gd name="connsiteX2-683" fmla="*/ 408216 w 901862"/>
                  <a:gd name="connsiteY2-684" fmla="*/ 189898 h 518129"/>
                  <a:gd name="connsiteX3-685" fmla="*/ 792935 w 901862"/>
                  <a:gd name="connsiteY3-686" fmla="*/ 70414 h 518129"/>
                  <a:gd name="connsiteX4-687" fmla="*/ 901862 w 901862"/>
                  <a:gd name="connsiteY4-688" fmla="*/ 156254 h 518129"/>
                  <a:gd name="connsiteX5-689" fmla="*/ 901862 w 901862"/>
                  <a:gd name="connsiteY5-690" fmla="*/ 330042 h 518129"/>
                  <a:gd name="connsiteX6-691" fmla="*/ 820718 w 901862"/>
                  <a:gd name="connsiteY6-692" fmla="*/ 518129 h 518129"/>
                  <a:gd name="connsiteX7-693" fmla="*/ 449618 w 901862"/>
                  <a:gd name="connsiteY7-694" fmla="*/ 343309 h 518129"/>
                  <a:gd name="connsiteX8-695" fmla="*/ 53233 w 901862"/>
                  <a:gd name="connsiteY8-696" fmla="*/ 444254 h 518129"/>
                  <a:gd name="connsiteX9-697" fmla="*/ 0 w 901862"/>
                  <a:gd name="connsiteY9-698" fmla="*/ 330042 h 518129"/>
                  <a:gd name="connsiteX10-699" fmla="*/ 0 w 901862"/>
                  <a:gd name="connsiteY10-700" fmla="*/ 156254 h 518129"/>
                  <a:gd name="connsiteX0-701" fmla="*/ 0 w 901862"/>
                  <a:gd name="connsiteY0-702" fmla="*/ 156254 h 518129"/>
                  <a:gd name="connsiteX1-703" fmla="*/ 45639 w 901862"/>
                  <a:gd name="connsiteY1-704" fmla="*/ 0 h 518129"/>
                  <a:gd name="connsiteX2-705" fmla="*/ 408216 w 901862"/>
                  <a:gd name="connsiteY2-706" fmla="*/ 189898 h 518129"/>
                  <a:gd name="connsiteX3-707" fmla="*/ 792935 w 901862"/>
                  <a:gd name="connsiteY3-708" fmla="*/ 70414 h 518129"/>
                  <a:gd name="connsiteX4-709" fmla="*/ 901862 w 901862"/>
                  <a:gd name="connsiteY4-710" fmla="*/ 156254 h 518129"/>
                  <a:gd name="connsiteX5-711" fmla="*/ 901862 w 901862"/>
                  <a:gd name="connsiteY5-712" fmla="*/ 330042 h 518129"/>
                  <a:gd name="connsiteX6-713" fmla="*/ 820718 w 901862"/>
                  <a:gd name="connsiteY6-714" fmla="*/ 518129 h 518129"/>
                  <a:gd name="connsiteX7-715" fmla="*/ 449618 w 901862"/>
                  <a:gd name="connsiteY7-716" fmla="*/ 343309 h 518129"/>
                  <a:gd name="connsiteX8-717" fmla="*/ 53233 w 901862"/>
                  <a:gd name="connsiteY8-718" fmla="*/ 444254 h 518129"/>
                  <a:gd name="connsiteX9-719" fmla="*/ 0 w 901862"/>
                  <a:gd name="connsiteY9-720" fmla="*/ 330042 h 518129"/>
                  <a:gd name="connsiteX10-721" fmla="*/ 0 w 901862"/>
                  <a:gd name="connsiteY10-722" fmla="*/ 156254 h 518129"/>
                  <a:gd name="connsiteX0-723" fmla="*/ 0 w 901862"/>
                  <a:gd name="connsiteY0-724" fmla="*/ 156254 h 518129"/>
                  <a:gd name="connsiteX1-725" fmla="*/ 45639 w 901862"/>
                  <a:gd name="connsiteY1-726" fmla="*/ 0 h 518129"/>
                  <a:gd name="connsiteX2-727" fmla="*/ 408216 w 901862"/>
                  <a:gd name="connsiteY2-728" fmla="*/ 189898 h 518129"/>
                  <a:gd name="connsiteX3-729" fmla="*/ 792935 w 901862"/>
                  <a:gd name="connsiteY3-730" fmla="*/ 70414 h 518129"/>
                  <a:gd name="connsiteX4-731" fmla="*/ 901862 w 901862"/>
                  <a:gd name="connsiteY4-732" fmla="*/ 156254 h 518129"/>
                  <a:gd name="connsiteX5-733" fmla="*/ 901862 w 901862"/>
                  <a:gd name="connsiteY5-734" fmla="*/ 330042 h 518129"/>
                  <a:gd name="connsiteX6-735" fmla="*/ 820718 w 901862"/>
                  <a:gd name="connsiteY6-736" fmla="*/ 518129 h 518129"/>
                  <a:gd name="connsiteX7-737" fmla="*/ 449618 w 901862"/>
                  <a:gd name="connsiteY7-738" fmla="*/ 343309 h 518129"/>
                  <a:gd name="connsiteX8-739" fmla="*/ 53233 w 901862"/>
                  <a:gd name="connsiteY8-740" fmla="*/ 444254 h 518129"/>
                  <a:gd name="connsiteX9-741" fmla="*/ 0 w 901862"/>
                  <a:gd name="connsiteY9-742" fmla="*/ 330042 h 518129"/>
                  <a:gd name="connsiteX10-743" fmla="*/ 0 w 901862"/>
                  <a:gd name="connsiteY10-744" fmla="*/ 156254 h 518129"/>
                  <a:gd name="connsiteX0-745" fmla="*/ 0 w 901862"/>
                  <a:gd name="connsiteY0-746" fmla="*/ 156254 h 518129"/>
                  <a:gd name="connsiteX1-747" fmla="*/ 45639 w 901862"/>
                  <a:gd name="connsiteY1-748" fmla="*/ 0 h 518129"/>
                  <a:gd name="connsiteX2-749" fmla="*/ 408216 w 901862"/>
                  <a:gd name="connsiteY2-750" fmla="*/ 189898 h 518129"/>
                  <a:gd name="connsiteX3-751" fmla="*/ 792935 w 901862"/>
                  <a:gd name="connsiteY3-752" fmla="*/ 70414 h 518129"/>
                  <a:gd name="connsiteX4-753" fmla="*/ 901862 w 901862"/>
                  <a:gd name="connsiteY4-754" fmla="*/ 156254 h 518129"/>
                  <a:gd name="connsiteX5-755" fmla="*/ 901862 w 901862"/>
                  <a:gd name="connsiteY5-756" fmla="*/ 330042 h 518129"/>
                  <a:gd name="connsiteX6-757" fmla="*/ 820718 w 901862"/>
                  <a:gd name="connsiteY6-758" fmla="*/ 518129 h 518129"/>
                  <a:gd name="connsiteX7-759" fmla="*/ 449618 w 901862"/>
                  <a:gd name="connsiteY7-760" fmla="*/ 343309 h 518129"/>
                  <a:gd name="connsiteX8-761" fmla="*/ 53233 w 901862"/>
                  <a:gd name="connsiteY8-762" fmla="*/ 444254 h 518129"/>
                  <a:gd name="connsiteX9-763" fmla="*/ 0 w 901862"/>
                  <a:gd name="connsiteY9-764" fmla="*/ 330042 h 518129"/>
                  <a:gd name="connsiteX10-765" fmla="*/ 0 w 901862"/>
                  <a:gd name="connsiteY10-766" fmla="*/ 156254 h 518129"/>
                  <a:gd name="connsiteX0-767" fmla="*/ 0 w 901862"/>
                  <a:gd name="connsiteY0-768" fmla="*/ 171490 h 533365"/>
                  <a:gd name="connsiteX1-769" fmla="*/ 27185 w 901862"/>
                  <a:gd name="connsiteY1-770" fmla="*/ 0 h 533365"/>
                  <a:gd name="connsiteX2-771" fmla="*/ 408216 w 901862"/>
                  <a:gd name="connsiteY2-772" fmla="*/ 205134 h 533365"/>
                  <a:gd name="connsiteX3-773" fmla="*/ 792935 w 901862"/>
                  <a:gd name="connsiteY3-774" fmla="*/ 85650 h 533365"/>
                  <a:gd name="connsiteX4-775" fmla="*/ 901862 w 901862"/>
                  <a:gd name="connsiteY4-776" fmla="*/ 171490 h 533365"/>
                  <a:gd name="connsiteX5-777" fmla="*/ 901862 w 901862"/>
                  <a:gd name="connsiteY5-778" fmla="*/ 345278 h 533365"/>
                  <a:gd name="connsiteX6-779" fmla="*/ 820718 w 901862"/>
                  <a:gd name="connsiteY6-780" fmla="*/ 533365 h 533365"/>
                  <a:gd name="connsiteX7-781" fmla="*/ 449618 w 901862"/>
                  <a:gd name="connsiteY7-782" fmla="*/ 358545 h 533365"/>
                  <a:gd name="connsiteX8-783" fmla="*/ 53233 w 901862"/>
                  <a:gd name="connsiteY8-784" fmla="*/ 459490 h 533365"/>
                  <a:gd name="connsiteX9-785" fmla="*/ 0 w 901862"/>
                  <a:gd name="connsiteY9-786" fmla="*/ 345278 h 533365"/>
                  <a:gd name="connsiteX10-787" fmla="*/ 0 w 901862"/>
                  <a:gd name="connsiteY10-788" fmla="*/ 171490 h 5333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479" y="connsiteY10-48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8CC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grpSp>
        <p:grpSp>
          <p:nvGrpSpPr>
            <p:cNvPr id="16" name="组合 15"/>
            <p:cNvGrpSpPr/>
            <p:nvPr/>
          </p:nvGrpSpPr>
          <p:grpSpPr>
            <a:xfrm>
              <a:off x="700088" y="-3048000"/>
              <a:ext cx="3024187" cy="3260725"/>
              <a:chOff x="3940176" y="1559719"/>
              <a:chExt cx="3024187" cy="3260725"/>
            </a:xfrm>
            <a:solidFill>
              <a:srgbClr val="202A36"/>
            </a:solidFill>
          </p:grpSpPr>
          <p:sp>
            <p:nvSpPr>
              <p:cNvPr id="18" name="圆角矩形 17"/>
              <p:cNvSpPr/>
              <p:nvPr/>
            </p:nvSpPr>
            <p:spPr>
              <a:xfrm>
                <a:off x="5516563" y="1559719"/>
                <a:ext cx="1447800" cy="990600"/>
              </a:xfrm>
              <a:prstGeom prst="round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19" name="圆角矩形 18"/>
              <p:cNvSpPr/>
              <p:nvPr/>
            </p:nvSpPr>
            <p:spPr>
              <a:xfrm>
                <a:off x="5515769" y="3829844"/>
                <a:ext cx="1447800" cy="990600"/>
              </a:xfrm>
              <a:prstGeom prst="round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0" name="圆角矩形 19"/>
              <p:cNvSpPr/>
              <p:nvPr/>
            </p:nvSpPr>
            <p:spPr>
              <a:xfrm>
                <a:off x="3940176" y="2677319"/>
                <a:ext cx="1447800" cy="990600"/>
              </a:xfrm>
              <a:prstGeom prst="round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1" name="圆角矩形 17"/>
              <p:cNvSpPr/>
              <p:nvPr/>
            </p:nvSpPr>
            <p:spPr>
              <a:xfrm rot="18884533">
                <a:off x="4986624" y="2349450"/>
                <a:ext cx="901862" cy="44546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1" fmla="*/ 0 w 901862"/>
                  <a:gd name="connsiteY0-2" fmla="*/ 43539 h 260775"/>
                  <a:gd name="connsiteX1-3" fmla="*/ 43448 w 901862"/>
                  <a:gd name="connsiteY1-4" fmla="*/ 91 h 260775"/>
                  <a:gd name="connsiteX2-5" fmla="*/ 469179 w 901862"/>
                  <a:gd name="connsiteY2-6" fmla="*/ 0 h 260775"/>
                  <a:gd name="connsiteX3-7" fmla="*/ 858414 w 901862"/>
                  <a:gd name="connsiteY3-8" fmla="*/ 91 h 260775"/>
                  <a:gd name="connsiteX4-9" fmla="*/ 901862 w 901862"/>
                  <a:gd name="connsiteY4-10" fmla="*/ 43539 h 260775"/>
                  <a:gd name="connsiteX5-11" fmla="*/ 901862 w 901862"/>
                  <a:gd name="connsiteY5-12" fmla="*/ 217327 h 260775"/>
                  <a:gd name="connsiteX6-13" fmla="*/ 858414 w 901862"/>
                  <a:gd name="connsiteY6-14" fmla="*/ 260775 h 260775"/>
                  <a:gd name="connsiteX7-15" fmla="*/ 43448 w 901862"/>
                  <a:gd name="connsiteY7-16" fmla="*/ 260775 h 260775"/>
                  <a:gd name="connsiteX8-17" fmla="*/ 0 w 901862"/>
                  <a:gd name="connsiteY8-18" fmla="*/ 217327 h 260775"/>
                  <a:gd name="connsiteX9" fmla="*/ 0 w 901862"/>
                  <a:gd name="connsiteY9" fmla="*/ 43539 h 260775"/>
                  <a:gd name="connsiteX0-19" fmla="*/ 0 w 901862"/>
                  <a:gd name="connsiteY0-20" fmla="*/ 43448 h 260684"/>
                  <a:gd name="connsiteX1-21" fmla="*/ 43448 w 901862"/>
                  <a:gd name="connsiteY1-22" fmla="*/ 0 h 260684"/>
                  <a:gd name="connsiteX2-23" fmla="*/ 441588 w 901862"/>
                  <a:gd name="connsiteY2-24" fmla="*/ 144593 h 260684"/>
                  <a:gd name="connsiteX3-25" fmla="*/ 858414 w 901862"/>
                  <a:gd name="connsiteY3-26" fmla="*/ 0 h 260684"/>
                  <a:gd name="connsiteX4-27" fmla="*/ 901862 w 901862"/>
                  <a:gd name="connsiteY4-28" fmla="*/ 43448 h 260684"/>
                  <a:gd name="connsiteX5-29" fmla="*/ 901862 w 901862"/>
                  <a:gd name="connsiteY5-30" fmla="*/ 217236 h 260684"/>
                  <a:gd name="connsiteX6-31" fmla="*/ 858414 w 901862"/>
                  <a:gd name="connsiteY6-32" fmla="*/ 260684 h 260684"/>
                  <a:gd name="connsiteX7-33" fmla="*/ 43448 w 901862"/>
                  <a:gd name="connsiteY7-34" fmla="*/ 260684 h 260684"/>
                  <a:gd name="connsiteX8-35" fmla="*/ 0 w 901862"/>
                  <a:gd name="connsiteY8-36" fmla="*/ 217236 h 260684"/>
                  <a:gd name="connsiteX9-37" fmla="*/ 0 w 901862"/>
                  <a:gd name="connsiteY9-38" fmla="*/ 43448 h 260684"/>
                  <a:gd name="connsiteX0-39" fmla="*/ 0 w 901862"/>
                  <a:gd name="connsiteY0-40" fmla="*/ 43448 h 260684"/>
                  <a:gd name="connsiteX1-41" fmla="*/ 43448 w 901862"/>
                  <a:gd name="connsiteY1-42" fmla="*/ 0 h 260684"/>
                  <a:gd name="connsiteX2-43" fmla="*/ 446920 w 901862"/>
                  <a:gd name="connsiteY2-44" fmla="*/ 82317 h 260684"/>
                  <a:gd name="connsiteX3-45" fmla="*/ 858414 w 901862"/>
                  <a:gd name="connsiteY3-46" fmla="*/ 0 h 260684"/>
                  <a:gd name="connsiteX4-47" fmla="*/ 901862 w 901862"/>
                  <a:gd name="connsiteY4-48" fmla="*/ 43448 h 260684"/>
                  <a:gd name="connsiteX5-49" fmla="*/ 901862 w 901862"/>
                  <a:gd name="connsiteY5-50" fmla="*/ 217236 h 260684"/>
                  <a:gd name="connsiteX6-51" fmla="*/ 858414 w 901862"/>
                  <a:gd name="connsiteY6-52" fmla="*/ 260684 h 260684"/>
                  <a:gd name="connsiteX7-53" fmla="*/ 43448 w 901862"/>
                  <a:gd name="connsiteY7-54" fmla="*/ 260684 h 260684"/>
                  <a:gd name="connsiteX8-55" fmla="*/ 0 w 901862"/>
                  <a:gd name="connsiteY8-56" fmla="*/ 217236 h 260684"/>
                  <a:gd name="connsiteX9-57" fmla="*/ 0 w 901862"/>
                  <a:gd name="connsiteY9-58" fmla="*/ 43448 h 260684"/>
                  <a:gd name="connsiteX0-59" fmla="*/ 0 w 901862"/>
                  <a:gd name="connsiteY0-60" fmla="*/ 43448 h 260684"/>
                  <a:gd name="connsiteX1-61" fmla="*/ 43448 w 901862"/>
                  <a:gd name="connsiteY1-62" fmla="*/ 0 h 260684"/>
                  <a:gd name="connsiteX2-63" fmla="*/ 446920 w 901862"/>
                  <a:gd name="connsiteY2-64" fmla="*/ 82317 h 260684"/>
                  <a:gd name="connsiteX3-65" fmla="*/ 858414 w 901862"/>
                  <a:gd name="connsiteY3-66" fmla="*/ 0 h 260684"/>
                  <a:gd name="connsiteX4-67" fmla="*/ 901862 w 901862"/>
                  <a:gd name="connsiteY4-68" fmla="*/ 43448 h 260684"/>
                  <a:gd name="connsiteX5-69" fmla="*/ 901862 w 901862"/>
                  <a:gd name="connsiteY5-70" fmla="*/ 217236 h 260684"/>
                  <a:gd name="connsiteX6-71" fmla="*/ 858414 w 901862"/>
                  <a:gd name="connsiteY6-72" fmla="*/ 260684 h 260684"/>
                  <a:gd name="connsiteX7-73" fmla="*/ 43448 w 901862"/>
                  <a:gd name="connsiteY7-74" fmla="*/ 260684 h 260684"/>
                  <a:gd name="connsiteX8-75" fmla="*/ 0 w 901862"/>
                  <a:gd name="connsiteY8-76" fmla="*/ 217236 h 260684"/>
                  <a:gd name="connsiteX9-77" fmla="*/ 0 w 901862"/>
                  <a:gd name="connsiteY9-78" fmla="*/ 43448 h 260684"/>
                  <a:gd name="connsiteX0-79" fmla="*/ 0 w 901862"/>
                  <a:gd name="connsiteY0-80" fmla="*/ 43448 h 260684"/>
                  <a:gd name="connsiteX1-81" fmla="*/ 43448 w 901862"/>
                  <a:gd name="connsiteY1-82" fmla="*/ 0 h 260684"/>
                  <a:gd name="connsiteX2-83" fmla="*/ 446920 w 901862"/>
                  <a:gd name="connsiteY2-84" fmla="*/ 82317 h 260684"/>
                  <a:gd name="connsiteX3-85" fmla="*/ 858414 w 901862"/>
                  <a:gd name="connsiteY3-86" fmla="*/ 0 h 260684"/>
                  <a:gd name="connsiteX4-87" fmla="*/ 901862 w 901862"/>
                  <a:gd name="connsiteY4-88" fmla="*/ 43448 h 260684"/>
                  <a:gd name="connsiteX5-89" fmla="*/ 901862 w 901862"/>
                  <a:gd name="connsiteY5-90" fmla="*/ 217236 h 260684"/>
                  <a:gd name="connsiteX6-91" fmla="*/ 858414 w 901862"/>
                  <a:gd name="connsiteY6-92" fmla="*/ 260684 h 260684"/>
                  <a:gd name="connsiteX7-93" fmla="*/ 43448 w 901862"/>
                  <a:gd name="connsiteY7-94" fmla="*/ 260684 h 260684"/>
                  <a:gd name="connsiteX8-95" fmla="*/ 0 w 901862"/>
                  <a:gd name="connsiteY8-96" fmla="*/ 217236 h 260684"/>
                  <a:gd name="connsiteX9-97" fmla="*/ 0 w 901862"/>
                  <a:gd name="connsiteY9-98" fmla="*/ 43448 h 260684"/>
                  <a:gd name="connsiteX0-99" fmla="*/ 0 w 901862"/>
                  <a:gd name="connsiteY0-100" fmla="*/ 90518 h 307754"/>
                  <a:gd name="connsiteX1-101" fmla="*/ 60498 w 901862"/>
                  <a:gd name="connsiteY1-102" fmla="*/ 0 h 307754"/>
                  <a:gd name="connsiteX2-103" fmla="*/ 446920 w 901862"/>
                  <a:gd name="connsiteY2-104" fmla="*/ 129387 h 307754"/>
                  <a:gd name="connsiteX3-105" fmla="*/ 858414 w 901862"/>
                  <a:gd name="connsiteY3-106" fmla="*/ 47070 h 307754"/>
                  <a:gd name="connsiteX4-107" fmla="*/ 901862 w 901862"/>
                  <a:gd name="connsiteY4-108" fmla="*/ 90518 h 307754"/>
                  <a:gd name="connsiteX5-109" fmla="*/ 901862 w 901862"/>
                  <a:gd name="connsiteY5-110" fmla="*/ 264306 h 307754"/>
                  <a:gd name="connsiteX6-111" fmla="*/ 858414 w 901862"/>
                  <a:gd name="connsiteY6-112" fmla="*/ 307754 h 307754"/>
                  <a:gd name="connsiteX7-113" fmla="*/ 43448 w 901862"/>
                  <a:gd name="connsiteY7-114" fmla="*/ 307754 h 307754"/>
                  <a:gd name="connsiteX8-115" fmla="*/ 0 w 901862"/>
                  <a:gd name="connsiteY8-116" fmla="*/ 264306 h 307754"/>
                  <a:gd name="connsiteX9-117" fmla="*/ 0 w 901862"/>
                  <a:gd name="connsiteY9-118" fmla="*/ 90518 h 307754"/>
                  <a:gd name="connsiteX0-119" fmla="*/ 0 w 901862"/>
                  <a:gd name="connsiteY0-120" fmla="*/ 90518 h 307754"/>
                  <a:gd name="connsiteX1-121" fmla="*/ 60498 w 901862"/>
                  <a:gd name="connsiteY1-122" fmla="*/ 0 h 307754"/>
                  <a:gd name="connsiteX2-123" fmla="*/ 446920 w 901862"/>
                  <a:gd name="connsiteY2-124" fmla="*/ 129387 h 307754"/>
                  <a:gd name="connsiteX3-125" fmla="*/ 858414 w 901862"/>
                  <a:gd name="connsiteY3-126" fmla="*/ 47070 h 307754"/>
                  <a:gd name="connsiteX4-127" fmla="*/ 901862 w 901862"/>
                  <a:gd name="connsiteY4-128" fmla="*/ 90518 h 307754"/>
                  <a:gd name="connsiteX5-129" fmla="*/ 901862 w 901862"/>
                  <a:gd name="connsiteY5-130" fmla="*/ 264306 h 307754"/>
                  <a:gd name="connsiteX6-131" fmla="*/ 858414 w 901862"/>
                  <a:gd name="connsiteY6-132" fmla="*/ 307754 h 307754"/>
                  <a:gd name="connsiteX7-133" fmla="*/ 43448 w 901862"/>
                  <a:gd name="connsiteY7-134" fmla="*/ 307754 h 307754"/>
                  <a:gd name="connsiteX8-135" fmla="*/ 0 w 901862"/>
                  <a:gd name="connsiteY8-136" fmla="*/ 264306 h 307754"/>
                  <a:gd name="connsiteX9-137" fmla="*/ 0 w 901862"/>
                  <a:gd name="connsiteY9-138" fmla="*/ 90518 h 307754"/>
                  <a:gd name="connsiteX0-139" fmla="*/ 0 w 901862"/>
                  <a:gd name="connsiteY0-140" fmla="*/ 90518 h 307754"/>
                  <a:gd name="connsiteX1-141" fmla="*/ 60498 w 901862"/>
                  <a:gd name="connsiteY1-142" fmla="*/ 0 h 307754"/>
                  <a:gd name="connsiteX2-143" fmla="*/ 446920 w 901862"/>
                  <a:gd name="connsiteY2-144" fmla="*/ 129387 h 307754"/>
                  <a:gd name="connsiteX3-145" fmla="*/ 858414 w 901862"/>
                  <a:gd name="connsiteY3-146" fmla="*/ 47070 h 307754"/>
                  <a:gd name="connsiteX4-147" fmla="*/ 901862 w 901862"/>
                  <a:gd name="connsiteY4-148" fmla="*/ 90518 h 307754"/>
                  <a:gd name="connsiteX5-149" fmla="*/ 901862 w 901862"/>
                  <a:gd name="connsiteY5-150" fmla="*/ 264306 h 307754"/>
                  <a:gd name="connsiteX6-151" fmla="*/ 858414 w 901862"/>
                  <a:gd name="connsiteY6-152" fmla="*/ 307754 h 307754"/>
                  <a:gd name="connsiteX7-153" fmla="*/ 43448 w 901862"/>
                  <a:gd name="connsiteY7-154" fmla="*/ 307754 h 307754"/>
                  <a:gd name="connsiteX8-155" fmla="*/ 0 w 901862"/>
                  <a:gd name="connsiteY8-156" fmla="*/ 264306 h 307754"/>
                  <a:gd name="connsiteX9-157" fmla="*/ 0 w 901862"/>
                  <a:gd name="connsiteY9-158" fmla="*/ 90518 h 307754"/>
                  <a:gd name="connsiteX0-159" fmla="*/ 0 w 901862"/>
                  <a:gd name="connsiteY0-160" fmla="*/ 109063 h 326299"/>
                  <a:gd name="connsiteX1-161" fmla="*/ 55530 w 901862"/>
                  <a:gd name="connsiteY1-162" fmla="*/ 0 h 326299"/>
                  <a:gd name="connsiteX2-163" fmla="*/ 446920 w 901862"/>
                  <a:gd name="connsiteY2-164" fmla="*/ 147932 h 326299"/>
                  <a:gd name="connsiteX3-165" fmla="*/ 858414 w 901862"/>
                  <a:gd name="connsiteY3-166" fmla="*/ 65615 h 326299"/>
                  <a:gd name="connsiteX4-167" fmla="*/ 901862 w 901862"/>
                  <a:gd name="connsiteY4-168" fmla="*/ 109063 h 326299"/>
                  <a:gd name="connsiteX5-169" fmla="*/ 901862 w 901862"/>
                  <a:gd name="connsiteY5-170" fmla="*/ 282851 h 326299"/>
                  <a:gd name="connsiteX6-171" fmla="*/ 858414 w 901862"/>
                  <a:gd name="connsiteY6-172" fmla="*/ 326299 h 326299"/>
                  <a:gd name="connsiteX7-173" fmla="*/ 43448 w 901862"/>
                  <a:gd name="connsiteY7-174" fmla="*/ 326299 h 326299"/>
                  <a:gd name="connsiteX8-175" fmla="*/ 0 w 901862"/>
                  <a:gd name="connsiteY8-176" fmla="*/ 282851 h 326299"/>
                  <a:gd name="connsiteX9-177" fmla="*/ 0 w 901862"/>
                  <a:gd name="connsiteY9-178" fmla="*/ 109063 h 326299"/>
                  <a:gd name="connsiteX0-179" fmla="*/ 0 w 901862"/>
                  <a:gd name="connsiteY0-180" fmla="*/ 109063 h 326299"/>
                  <a:gd name="connsiteX1-181" fmla="*/ 55530 w 901862"/>
                  <a:gd name="connsiteY1-182" fmla="*/ 0 h 326299"/>
                  <a:gd name="connsiteX2-183" fmla="*/ 446920 w 901862"/>
                  <a:gd name="connsiteY2-184" fmla="*/ 147932 h 326299"/>
                  <a:gd name="connsiteX3-185" fmla="*/ 858414 w 901862"/>
                  <a:gd name="connsiteY3-186" fmla="*/ 65615 h 326299"/>
                  <a:gd name="connsiteX4-187" fmla="*/ 901862 w 901862"/>
                  <a:gd name="connsiteY4-188" fmla="*/ 109063 h 326299"/>
                  <a:gd name="connsiteX5-189" fmla="*/ 901862 w 901862"/>
                  <a:gd name="connsiteY5-190" fmla="*/ 282851 h 326299"/>
                  <a:gd name="connsiteX6-191" fmla="*/ 858414 w 901862"/>
                  <a:gd name="connsiteY6-192" fmla="*/ 326299 h 326299"/>
                  <a:gd name="connsiteX7-193" fmla="*/ 43448 w 901862"/>
                  <a:gd name="connsiteY7-194" fmla="*/ 326299 h 326299"/>
                  <a:gd name="connsiteX8-195" fmla="*/ 0 w 901862"/>
                  <a:gd name="connsiteY8-196" fmla="*/ 282851 h 326299"/>
                  <a:gd name="connsiteX9-197" fmla="*/ 0 w 901862"/>
                  <a:gd name="connsiteY9-198" fmla="*/ 109063 h 326299"/>
                  <a:gd name="connsiteX0-199" fmla="*/ 0 w 901862"/>
                  <a:gd name="connsiteY0-200" fmla="*/ 109063 h 326299"/>
                  <a:gd name="connsiteX1-201" fmla="*/ 55530 w 901862"/>
                  <a:gd name="connsiteY1-202" fmla="*/ 0 h 326299"/>
                  <a:gd name="connsiteX2-203" fmla="*/ 446920 w 901862"/>
                  <a:gd name="connsiteY2-204" fmla="*/ 147932 h 326299"/>
                  <a:gd name="connsiteX3-205" fmla="*/ 858414 w 901862"/>
                  <a:gd name="connsiteY3-206" fmla="*/ 65615 h 326299"/>
                  <a:gd name="connsiteX4-207" fmla="*/ 901862 w 901862"/>
                  <a:gd name="connsiteY4-208" fmla="*/ 109063 h 326299"/>
                  <a:gd name="connsiteX5-209" fmla="*/ 901862 w 901862"/>
                  <a:gd name="connsiteY5-210" fmla="*/ 282851 h 326299"/>
                  <a:gd name="connsiteX6-211" fmla="*/ 858414 w 901862"/>
                  <a:gd name="connsiteY6-212" fmla="*/ 326299 h 326299"/>
                  <a:gd name="connsiteX7-213" fmla="*/ 43448 w 901862"/>
                  <a:gd name="connsiteY7-214" fmla="*/ 326299 h 326299"/>
                  <a:gd name="connsiteX8-215" fmla="*/ 0 w 901862"/>
                  <a:gd name="connsiteY8-216" fmla="*/ 282851 h 326299"/>
                  <a:gd name="connsiteX9-217" fmla="*/ 0 w 901862"/>
                  <a:gd name="connsiteY9-218" fmla="*/ 109063 h 326299"/>
                  <a:gd name="connsiteX0-219" fmla="*/ 0 w 901862"/>
                  <a:gd name="connsiteY0-220" fmla="*/ 109063 h 326299"/>
                  <a:gd name="connsiteX1-221" fmla="*/ 55530 w 901862"/>
                  <a:gd name="connsiteY1-222" fmla="*/ 0 h 326299"/>
                  <a:gd name="connsiteX2-223" fmla="*/ 446920 w 901862"/>
                  <a:gd name="connsiteY2-224" fmla="*/ 147932 h 326299"/>
                  <a:gd name="connsiteX3-225" fmla="*/ 858414 w 901862"/>
                  <a:gd name="connsiteY3-226" fmla="*/ 65615 h 326299"/>
                  <a:gd name="connsiteX4-227" fmla="*/ 901862 w 901862"/>
                  <a:gd name="connsiteY4-228" fmla="*/ 109063 h 326299"/>
                  <a:gd name="connsiteX5-229" fmla="*/ 901862 w 901862"/>
                  <a:gd name="connsiteY5-230" fmla="*/ 282851 h 326299"/>
                  <a:gd name="connsiteX6-231" fmla="*/ 858414 w 901862"/>
                  <a:gd name="connsiteY6-232" fmla="*/ 326299 h 326299"/>
                  <a:gd name="connsiteX7-233" fmla="*/ 43448 w 901862"/>
                  <a:gd name="connsiteY7-234" fmla="*/ 326299 h 326299"/>
                  <a:gd name="connsiteX8-235" fmla="*/ 0 w 901862"/>
                  <a:gd name="connsiteY8-236" fmla="*/ 282851 h 326299"/>
                  <a:gd name="connsiteX9-237" fmla="*/ 0 w 901862"/>
                  <a:gd name="connsiteY9-238" fmla="*/ 109063 h 326299"/>
                  <a:gd name="connsiteX0-239" fmla="*/ 0 w 901862"/>
                  <a:gd name="connsiteY0-240" fmla="*/ 109063 h 326299"/>
                  <a:gd name="connsiteX1-241" fmla="*/ 55530 w 901862"/>
                  <a:gd name="connsiteY1-242" fmla="*/ 0 h 326299"/>
                  <a:gd name="connsiteX2-243" fmla="*/ 446920 w 901862"/>
                  <a:gd name="connsiteY2-244" fmla="*/ 147932 h 326299"/>
                  <a:gd name="connsiteX3-245" fmla="*/ 858414 w 901862"/>
                  <a:gd name="connsiteY3-246" fmla="*/ 65615 h 326299"/>
                  <a:gd name="connsiteX4-247" fmla="*/ 901862 w 901862"/>
                  <a:gd name="connsiteY4-248" fmla="*/ 109063 h 326299"/>
                  <a:gd name="connsiteX5-249" fmla="*/ 901862 w 901862"/>
                  <a:gd name="connsiteY5-250" fmla="*/ 282851 h 326299"/>
                  <a:gd name="connsiteX6-251" fmla="*/ 858414 w 901862"/>
                  <a:gd name="connsiteY6-252" fmla="*/ 326299 h 326299"/>
                  <a:gd name="connsiteX7-253" fmla="*/ 43448 w 901862"/>
                  <a:gd name="connsiteY7-254" fmla="*/ 326299 h 326299"/>
                  <a:gd name="connsiteX8-255" fmla="*/ 0 w 901862"/>
                  <a:gd name="connsiteY8-256" fmla="*/ 282851 h 326299"/>
                  <a:gd name="connsiteX9-257" fmla="*/ 0 w 901862"/>
                  <a:gd name="connsiteY9-258" fmla="*/ 109063 h 326299"/>
                  <a:gd name="connsiteX0-259" fmla="*/ 0 w 901862"/>
                  <a:gd name="connsiteY0-260" fmla="*/ 109063 h 326299"/>
                  <a:gd name="connsiteX1-261" fmla="*/ 55530 w 901862"/>
                  <a:gd name="connsiteY1-262" fmla="*/ 0 h 326299"/>
                  <a:gd name="connsiteX2-263" fmla="*/ 408216 w 901862"/>
                  <a:gd name="connsiteY2-264" fmla="*/ 142707 h 326299"/>
                  <a:gd name="connsiteX3-265" fmla="*/ 858414 w 901862"/>
                  <a:gd name="connsiteY3-266" fmla="*/ 65615 h 326299"/>
                  <a:gd name="connsiteX4-267" fmla="*/ 901862 w 901862"/>
                  <a:gd name="connsiteY4-268" fmla="*/ 109063 h 326299"/>
                  <a:gd name="connsiteX5-269" fmla="*/ 901862 w 901862"/>
                  <a:gd name="connsiteY5-270" fmla="*/ 282851 h 326299"/>
                  <a:gd name="connsiteX6-271" fmla="*/ 858414 w 901862"/>
                  <a:gd name="connsiteY6-272" fmla="*/ 326299 h 326299"/>
                  <a:gd name="connsiteX7-273" fmla="*/ 43448 w 901862"/>
                  <a:gd name="connsiteY7-274" fmla="*/ 326299 h 326299"/>
                  <a:gd name="connsiteX8-275" fmla="*/ 0 w 901862"/>
                  <a:gd name="connsiteY8-276" fmla="*/ 282851 h 326299"/>
                  <a:gd name="connsiteX9-277" fmla="*/ 0 w 901862"/>
                  <a:gd name="connsiteY9-278" fmla="*/ 109063 h 326299"/>
                  <a:gd name="connsiteX0-279" fmla="*/ 0 w 901862"/>
                  <a:gd name="connsiteY0-280" fmla="*/ 109063 h 326299"/>
                  <a:gd name="connsiteX1-281" fmla="*/ 55530 w 901862"/>
                  <a:gd name="connsiteY1-282" fmla="*/ 0 h 326299"/>
                  <a:gd name="connsiteX2-283" fmla="*/ 408216 w 901862"/>
                  <a:gd name="connsiteY2-284" fmla="*/ 142707 h 326299"/>
                  <a:gd name="connsiteX3-285" fmla="*/ 856799 w 901862"/>
                  <a:gd name="connsiteY3-286" fmla="*/ 50453 h 326299"/>
                  <a:gd name="connsiteX4-287" fmla="*/ 901862 w 901862"/>
                  <a:gd name="connsiteY4-288" fmla="*/ 109063 h 326299"/>
                  <a:gd name="connsiteX5-289" fmla="*/ 901862 w 901862"/>
                  <a:gd name="connsiteY5-290" fmla="*/ 282851 h 326299"/>
                  <a:gd name="connsiteX6-291" fmla="*/ 858414 w 901862"/>
                  <a:gd name="connsiteY6-292" fmla="*/ 326299 h 326299"/>
                  <a:gd name="connsiteX7-293" fmla="*/ 43448 w 901862"/>
                  <a:gd name="connsiteY7-294" fmla="*/ 326299 h 326299"/>
                  <a:gd name="connsiteX8-295" fmla="*/ 0 w 901862"/>
                  <a:gd name="connsiteY8-296" fmla="*/ 282851 h 326299"/>
                  <a:gd name="connsiteX9-297" fmla="*/ 0 w 901862"/>
                  <a:gd name="connsiteY9-298" fmla="*/ 109063 h 326299"/>
                  <a:gd name="connsiteX0-299" fmla="*/ 0 w 901862"/>
                  <a:gd name="connsiteY0-300" fmla="*/ 109063 h 326299"/>
                  <a:gd name="connsiteX1-301" fmla="*/ 55530 w 901862"/>
                  <a:gd name="connsiteY1-302" fmla="*/ 0 h 326299"/>
                  <a:gd name="connsiteX2-303" fmla="*/ 408216 w 901862"/>
                  <a:gd name="connsiteY2-304" fmla="*/ 142707 h 326299"/>
                  <a:gd name="connsiteX3-305" fmla="*/ 856799 w 901862"/>
                  <a:gd name="connsiteY3-306" fmla="*/ 50453 h 326299"/>
                  <a:gd name="connsiteX4-307" fmla="*/ 901862 w 901862"/>
                  <a:gd name="connsiteY4-308" fmla="*/ 109063 h 326299"/>
                  <a:gd name="connsiteX5-309" fmla="*/ 901862 w 901862"/>
                  <a:gd name="connsiteY5-310" fmla="*/ 282851 h 326299"/>
                  <a:gd name="connsiteX6-311" fmla="*/ 858414 w 901862"/>
                  <a:gd name="connsiteY6-312" fmla="*/ 326299 h 326299"/>
                  <a:gd name="connsiteX7-313" fmla="*/ 43448 w 901862"/>
                  <a:gd name="connsiteY7-314" fmla="*/ 326299 h 326299"/>
                  <a:gd name="connsiteX8-315" fmla="*/ 0 w 901862"/>
                  <a:gd name="connsiteY8-316" fmla="*/ 282851 h 326299"/>
                  <a:gd name="connsiteX9-317" fmla="*/ 0 w 901862"/>
                  <a:gd name="connsiteY9-318" fmla="*/ 109063 h 326299"/>
                  <a:gd name="connsiteX0-319" fmla="*/ 0 w 901862"/>
                  <a:gd name="connsiteY0-320" fmla="*/ 109063 h 326299"/>
                  <a:gd name="connsiteX1-321" fmla="*/ 55530 w 901862"/>
                  <a:gd name="connsiteY1-322" fmla="*/ 0 h 326299"/>
                  <a:gd name="connsiteX2-323" fmla="*/ 408216 w 901862"/>
                  <a:gd name="connsiteY2-324" fmla="*/ 142707 h 326299"/>
                  <a:gd name="connsiteX3-325" fmla="*/ 803023 w 901862"/>
                  <a:gd name="connsiteY3-326" fmla="*/ 26637 h 326299"/>
                  <a:gd name="connsiteX4-327" fmla="*/ 901862 w 901862"/>
                  <a:gd name="connsiteY4-328" fmla="*/ 109063 h 326299"/>
                  <a:gd name="connsiteX5-329" fmla="*/ 901862 w 901862"/>
                  <a:gd name="connsiteY5-330" fmla="*/ 282851 h 326299"/>
                  <a:gd name="connsiteX6-331" fmla="*/ 858414 w 901862"/>
                  <a:gd name="connsiteY6-332" fmla="*/ 326299 h 326299"/>
                  <a:gd name="connsiteX7-333" fmla="*/ 43448 w 901862"/>
                  <a:gd name="connsiteY7-334" fmla="*/ 326299 h 326299"/>
                  <a:gd name="connsiteX8-335" fmla="*/ 0 w 901862"/>
                  <a:gd name="connsiteY8-336" fmla="*/ 282851 h 326299"/>
                  <a:gd name="connsiteX9-337" fmla="*/ 0 w 901862"/>
                  <a:gd name="connsiteY9-338" fmla="*/ 109063 h 326299"/>
                  <a:gd name="connsiteX0-339" fmla="*/ 0 w 901862"/>
                  <a:gd name="connsiteY0-340" fmla="*/ 109063 h 326299"/>
                  <a:gd name="connsiteX1-341" fmla="*/ 55530 w 901862"/>
                  <a:gd name="connsiteY1-342" fmla="*/ 0 h 326299"/>
                  <a:gd name="connsiteX2-343" fmla="*/ 408216 w 901862"/>
                  <a:gd name="connsiteY2-344" fmla="*/ 142707 h 326299"/>
                  <a:gd name="connsiteX3-345" fmla="*/ 809712 w 901862"/>
                  <a:gd name="connsiteY3-346" fmla="*/ 36769 h 326299"/>
                  <a:gd name="connsiteX4-347" fmla="*/ 901862 w 901862"/>
                  <a:gd name="connsiteY4-348" fmla="*/ 109063 h 326299"/>
                  <a:gd name="connsiteX5-349" fmla="*/ 901862 w 901862"/>
                  <a:gd name="connsiteY5-350" fmla="*/ 282851 h 326299"/>
                  <a:gd name="connsiteX6-351" fmla="*/ 858414 w 901862"/>
                  <a:gd name="connsiteY6-352" fmla="*/ 326299 h 326299"/>
                  <a:gd name="connsiteX7-353" fmla="*/ 43448 w 901862"/>
                  <a:gd name="connsiteY7-354" fmla="*/ 326299 h 326299"/>
                  <a:gd name="connsiteX8-355" fmla="*/ 0 w 901862"/>
                  <a:gd name="connsiteY8-356" fmla="*/ 282851 h 326299"/>
                  <a:gd name="connsiteX9-357" fmla="*/ 0 w 901862"/>
                  <a:gd name="connsiteY9-358" fmla="*/ 109063 h 326299"/>
                  <a:gd name="connsiteX0-359" fmla="*/ 0 w 901862"/>
                  <a:gd name="connsiteY0-360" fmla="*/ 109063 h 326299"/>
                  <a:gd name="connsiteX1-361" fmla="*/ 55530 w 901862"/>
                  <a:gd name="connsiteY1-362" fmla="*/ 0 h 326299"/>
                  <a:gd name="connsiteX2-363" fmla="*/ 408216 w 901862"/>
                  <a:gd name="connsiteY2-364" fmla="*/ 142707 h 326299"/>
                  <a:gd name="connsiteX3-365" fmla="*/ 809712 w 901862"/>
                  <a:gd name="connsiteY3-366" fmla="*/ 36769 h 326299"/>
                  <a:gd name="connsiteX4-367" fmla="*/ 901862 w 901862"/>
                  <a:gd name="connsiteY4-368" fmla="*/ 109063 h 326299"/>
                  <a:gd name="connsiteX5-369" fmla="*/ 901862 w 901862"/>
                  <a:gd name="connsiteY5-370" fmla="*/ 282851 h 326299"/>
                  <a:gd name="connsiteX6-371" fmla="*/ 858414 w 901862"/>
                  <a:gd name="connsiteY6-372" fmla="*/ 326299 h 326299"/>
                  <a:gd name="connsiteX7-373" fmla="*/ 43448 w 901862"/>
                  <a:gd name="connsiteY7-374" fmla="*/ 326299 h 326299"/>
                  <a:gd name="connsiteX8-375" fmla="*/ 0 w 901862"/>
                  <a:gd name="connsiteY8-376" fmla="*/ 282851 h 326299"/>
                  <a:gd name="connsiteX9-377" fmla="*/ 0 w 901862"/>
                  <a:gd name="connsiteY9-378" fmla="*/ 109063 h 326299"/>
                  <a:gd name="connsiteX0-379" fmla="*/ 0 w 901862"/>
                  <a:gd name="connsiteY0-380" fmla="*/ 109063 h 326299"/>
                  <a:gd name="connsiteX1-381" fmla="*/ 55530 w 901862"/>
                  <a:gd name="connsiteY1-382" fmla="*/ 0 h 326299"/>
                  <a:gd name="connsiteX2-383" fmla="*/ 408216 w 901862"/>
                  <a:gd name="connsiteY2-384" fmla="*/ 142707 h 326299"/>
                  <a:gd name="connsiteX3-385" fmla="*/ 792935 w 901862"/>
                  <a:gd name="connsiteY3-386" fmla="*/ 23223 h 326299"/>
                  <a:gd name="connsiteX4-387" fmla="*/ 901862 w 901862"/>
                  <a:gd name="connsiteY4-388" fmla="*/ 109063 h 326299"/>
                  <a:gd name="connsiteX5-389" fmla="*/ 901862 w 901862"/>
                  <a:gd name="connsiteY5-390" fmla="*/ 282851 h 326299"/>
                  <a:gd name="connsiteX6-391" fmla="*/ 858414 w 901862"/>
                  <a:gd name="connsiteY6-392" fmla="*/ 326299 h 326299"/>
                  <a:gd name="connsiteX7-393" fmla="*/ 43448 w 901862"/>
                  <a:gd name="connsiteY7-394" fmla="*/ 326299 h 326299"/>
                  <a:gd name="connsiteX8-395" fmla="*/ 0 w 901862"/>
                  <a:gd name="connsiteY8-396" fmla="*/ 282851 h 326299"/>
                  <a:gd name="connsiteX9-397" fmla="*/ 0 w 901862"/>
                  <a:gd name="connsiteY9-398" fmla="*/ 109063 h 326299"/>
                  <a:gd name="connsiteX0-399" fmla="*/ 0 w 901862"/>
                  <a:gd name="connsiteY0-400" fmla="*/ 109063 h 326299"/>
                  <a:gd name="connsiteX1-401" fmla="*/ 55530 w 901862"/>
                  <a:gd name="connsiteY1-402" fmla="*/ 0 h 326299"/>
                  <a:gd name="connsiteX2-403" fmla="*/ 408216 w 901862"/>
                  <a:gd name="connsiteY2-404" fmla="*/ 142707 h 326299"/>
                  <a:gd name="connsiteX3-405" fmla="*/ 792935 w 901862"/>
                  <a:gd name="connsiteY3-406" fmla="*/ 23223 h 326299"/>
                  <a:gd name="connsiteX4-407" fmla="*/ 901862 w 901862"/>
                  <a:gd name="connsiteY4-408" fmla="*/ 109063 h 326299"/>
                  <a:gd name="connsiteX5-409" fmla="*/ 901862 w 901862"/>
                  <a:gd name="connsiteY5-410" fmla="*/ 282851 h 326299"/>
                  <a:gd name="connsiteX6-411" fmla="*/ 858414 w 901862"/>
                  <a:gd name="connsiteY6-412" fmla="*/ 326299 h 326299"/>
                  <a:gd name="connsiteX7-413" fmla="*/ 43448 w 901862"/>
                  <a:gd name="connsiteY7-414" fmla="*/ 326299 h 326299"/>
                  <a:gd name="connsiteX8-415" fmla="*/ 0 w 901862"/>
                  <a:gd name="connsiteY8-416" fmla="*/ 282851 h 326299"/>
                  <a:gd name="connsiteX9-417" fmla="*/ 0 w 901862"/>
                  <a:gd name="connsiteY9-418" fmla="*/ 109063 h 326299"/>
                  <a:gd name="connsiteX0-419" fmla="*/ 0 w 901862"/>
                  <a:gd name="connsiteY0-420" fmla="*/ 156254 h 373490"/>
                  <a:gd name="connsiteX1-421" fmla="*/ 45639 w 901862"/>
                  <a:gd name="connsiteY1-422" fmla="*/ 0 h 373490"/>
                  <a:gd name="connsiteX2-423" fmla="*/ 408216 w 901862"/>
                  <a:gd name="connsiteY2-424" fmla="*/ 189898 h 373490"/>
                  <a:gd name="connsiteX3-425" fmla="*/ 792935 w 901862"/>
                  <a:gd name="connsiteY3-426" fmla="*/ 70414 h 373490"/>
                  <a:gd name="connsiteX4-427" fmla="*/ 901862 w 901862"/>
                  <a:gd name="connsiteY4-428" fmla="*/ 156254 h 373490"/>
                  <a:gd name="connsiteX5-429" fmla="*/ 901862 w 901862"/>
                  <a:gd name="connsiteY5-430" fmla="*/ 330042 h 373490"/>
                  <a:gd name="connsiteX6-431" fmla="*/ 858414 w 901862"/>
                  <a:gd name="connsiteY6-432" fmla="*/ 373490 h 373490"/>
                  <a:gd name="connsiteX7-433" fmla="*/ 43448 w 901862"/>
                  <a:gd name="connsiteY7-434" fmla="*/ 373490 h 373490"/>
                  <a:gd name="connsiteX8-435" fmla="*/ 0 w 901862"/>
                  <a:gd name="connsiteY8-436" fmla="*/ 330042 h 373490"/>
                  <a:gd name="connsiteX9-437" fmla="*/ 0 w 901862"/>
                  <a:gd name="connsiteY9-438" fmla="*/ 156254 h 373490"/>
                  <a:gd name="connsiteX0-439" fmla="*/ 0 w 901862"/>
                  <a:gd name="connsiteY0-440" fmla="*/ 156254 h 373784"/>
                  <a:gd name="connsiteX1-441" fmla="*/ 45639 w 901862"/>
                  <a:gd name="connsiteY1-442" fmla="*/ 0 h 373784"/>
                  <a:gd name="connsiteX2-443" fmla="*/ 408216 w 901862"/>
                  <a:gd name="connsiteY2-444" fmla="*/ 189898 h 373784"/>
                  <a:gd name="connsiteX3-445" fmla="*/ 792935 w 901862"/>
                  <a:gd name="connsiteY3-446" fmla="*/ 70414 h 373784"/>
                  <a:gd name="connsiteX4-447" fmla="*/ 901862 w 901862"/>
                  <a:gd name="connsiteY4-448" fmla="*/ 156254 h 373784"/>
                  <a:gd name="connsiteX5-449" fmla="*/ 901862 w 901862"/>
                  <a:gd name="connsiteY5-450" fmla="*/ 330042 h 373784"/>
                  <a:gd name="connsiteX6-451" fmla="*/ 858414 w 901862"/>
                  <a:gd name="connsiteY6-452" fmla="*/ 373490 h 373784"/>
                  <a:gd name="connsiteX7-453" fmla="*/ 486526 w 901862"/>
                  <a:gd name="connsiteY7-454" fmla="*/ 373784 h 373784"/>
                  <a:gd name="connsiteX8-455" fmla="*/ 43448 w 901862"/>
                  <a:gd name="connsiteY8-456" fmla="*/ 373490 h 373784"/>
                  <a:gd name="connsiteX9-457" fmla="*/ 0 w 901862"/>
                  <a:gd name="connsiteY9-458" fmla="*/ 330042 h 373784"/>
                  <a:gd name="connsiteX10" fmla="*/ 0 w 901862"/>
                  <a:gd name="connsiteY10" fmla="*/ 156254 h 373784"/>
                  <a:gd name="connsiteX0-459" fmla="*/ 0 w 901862"/>
                  <a:gd name="connsiteY0-460" fmla="*/ 156254 h 373490"/>
                  <a:gd name="connsiteX1-461" fmla="*/ 45639 w 901862"/>
                  <a:gd name="connsiteY1-462" fmla="*/ 0 h 373490"/>
                  <a:gd name="connsiteX2-463" fmla="*/ 408216 w 901862"/>
                  <a:gd name="connsiteY2-464" fmla="*/ 189898 h 373490"/>
                  <a:gd name="connsiteX3-465" fmla="*/ 792935 w 901862"/>
                  <a:gd name="connsiteY3-466" fmla="*/ 70414 h 373490"/>
                  <a:gd name="connsiteX4-467" fmla="*/ 901862 w 901862"/>
                  <a:gd name="connsiteY4-468" fmla="*/ 156254 h 373490"/>
                  <a:gd name="connsiteX5-469" fmla="*/ 901862 w 901862"/>
                  <a:gd name="connsiteY5-470" fmla="*/ 330042 h 373490"/>
                  <a:gd name="connsiteX6-471" fmla="*/ 858414 w 901862"/>
                  <a:gd name="connsiteY6-472" fmla="*/ 373490 h 373490"/>
                  <a:gd name="connsiteX7-473" fmla="*/ 471864 w 901862"/>
                  <a:gd name="connsiteY7-474" fmla="*/ 264269 h 373490"/>
                  <a:gd name="connsiteX8-475" fmla="*/ 43448 w 901862"/>
                  <a:gd name="connsiteY8-476" fmla="*/ 373490 h 373490"/>
                  <a:gd name="connsiteX9-477" fmla="*/ 0 w 901862"/>
                  <a:gd name="connsiteY9-478" fmla="*/ 330042 h 373490"/>
                  <a:gd name="connsiteX10-479" fmla="*/ 0 w 901862"/>
                  <a:gd name="connsiteY10-480" fmla="*/ 156254 h 373490"/>
                  <a:gd name="connsiteX0-481" fmla="*/ 0 w 901862"/>
                  <a:gd name="connsiteY0-482" fmla="*/ 156254 h 373490"/>
                  <a:gd name="connsiteX1-483" fmla="*/ 45639 w 901862"/>
                  <a:gd name="connsiteY1-484" fmla="*/ 0 h 373490"/>
                  <a:gd name="connsiteX2-485" fmla="*/ 408216 w 901862"/>
                  <a:gd name="connsiteY2-486" fmla="*/ 189898 h 373490"/>
                  <a:gd name="connsiteX3-487" fmla="*/ 792935 w 901862"/>
                  <a:gd name="connsiteY3-488" fmla="*/ 70414 h 373490"/>
                  <a:gd name="connsiteX4-489" fmla="*/ 901862 w 901862"/>
                  <a:gd name="connsiteY4-490" fmla="*/ 156254 h 373490"/>
                  <a:gd name="connsiteX5-491" fmla="*/ 901862 w 901862"/>
                  <a:gd name="connsiteY5-492" fmla="*/ 330042 h 373490"/>
                  <a:gd name="connsiteX6-493" fmla="*/ 858414 w 901862"/>
                  <a:gd name="connsiteY6-494" fmla="*/ 373490 h 373490"/>
                  <a:gd name="connsiteX7-495" fmla="*/ 459752 w 901862"/>
                  <a:gd name="connsiteY7-496" fmla="*/ 336619 h 373490"/>
                  <a:gd name="connsiteX8-497" fmla="*/ 43448 w 901862"/>
                  <a:gd name="connsiteY8-498" fmla="*/ 373490 h 373490"/>
                  <a:gd name="connsiteX9-499" fmla="*/ 0 w 901862"/>
                  <a:gd name="connsiteY9-500" fmla="*/ 330042 h 373490"/>
                  <a:gd name="connsiteX10-501" fmla="*/ 0 w 901862"/>
                  <a:gd name="connsiteY10-502" fmla="*/ 156254 h 373490"/>
                  <a:gd name="connsiteX0-503" fmla="*/ 0 w 901862"/>
                  <a:gd name="connsiteY0-504" fmla="*/ 156254 h 373507"/>
                  <a:gd name="connsiteX1-505" fmla="*/ 45639 w 901862"/>
                  <a:gd name="connsiteY1-506" fmla="*/ 0 h 373507"/>
                  <a:gd name="connsiteX2-507" fmla="*/ 408216 w 901862"/>
                  <a:gd name="connsiteY2-508" fmla="*/ 189898 h 373507"/>
                  <a:gd name="connsiteX3-509" fmla="*/ 792935 w 901862"/>
                  <a:gd name="connsiteY3-510" fmla="*/ 70414 h 373507"/>
                  <a:gd name="connsiteX4-511" fmla="*/ 901862 w 901862"/>
                  <a:gd name="connsiteY4-512" fmla="*/ 156254 h 373507"/>
                  <a:gd name="connsiteX5-513" fmla="*/ 901862 w 901862"/>
                  <a:gd name="connsiteY5-514" fmla="*/ 330042 h 373507"/>
                  <a:gd name="connsiteX6-515" fmla="*/ 858414 w 901862"/>
                  <a:gd name="connsiteY6-516" fmla="*/ 373490 h 373507"/>
                  <a:gd name="connsiteX7-517" fmla="*/ 459752 w 901862"/>
                  <a:gd name="connsiteY7-518" fmla="*/ 336619 h 373507"/>
                  <a:gd name="connsiteX8-519" fmla="*/ 43448 w 901862"/>
                  <a:gd name="connsiteY8-520" fmla="*/ 373490 h 373507"/>
                  <a:gd name="connsiteX9-521" fmla="*/ 0 w 901862"/>
                  <a:gd name="connsiteY9-522" fmla="*/ 330042 h 373507"/>
                  <a:gd name="connsiteX10-523" fmla="*/ 0 w 901862"/>
                  <a:gd name="connsiteY10-524" fmla="*/ 156254 h 373507"/>
                  <a:gd name="connsiteX0-525" fmla="*/ 0 w 901862"/>
                  <a:gd name="connsiteY0-526" fmla="*/ 156254 h 420677"/>
                  <a:gd name="connsiteX1-527" fmla="*/ 45639 w 901862"/>
                  <a:gd name="connsiteY1-528" fmla="*/ 0 h 420677"/>
                  <a:gd name="connsiteX2-529" fmla="*/ 408216 w 901862"/>
                  <a:gd name="connsiteY2-530" fmla="*/ 189898 h 420677"/>
                  <a:gd name="connsiteX3-531" fmla="*/ 792935 w 901862"/>
                  <a:gd name="connsiteY3-532" fmla="*/ 70414 h 420677"/>
                  <a:gd name="connsiteX4-533" fmla="*/ 901862 w 901862"/>
                  <a:gd name="connsiteY4-534" fmla="*/ 156254 h 420677"/>
                  <a:gd name="connsiteX5-535" fmla="*/ 901862 w 901862"/>
                  <a:gd name="connsiteY5-536" fmla="*/ 330042 h 420677"/>
                  <a:gd name="connsiteX6-537" fmla="*/ 858414 w 901862"/>
                  <a:gd name="connsiteY6-538" fmla="*/ 373490 h 420677"/>
                  <a:gd name="connsiteX7-539" fmla="*/ 459752 w 901862"/>
                  <a:gd name="connsiteY7-540" fmla="*/ 336619 h 420677"/>
                  <a:gd name="connsiteX8-541" fmla="*/ 49971 w 901862"/>
                  <a:gd name="connsiteY8-542" fmla="*/ 420666 h 420677"/>
                  <a:gd name="connsiteX9-543" fmla="*/ 0 w 901862"/>
                  <a:gd name="connsiteY9-544" fmla="*/ 330042 h 420677"/>
                  <a:gd name="connsiteX10-545" fmla="*/ 0 w 901862"/>
                  <a:gd name="connsiteY10-546" fmla="*/ 156254 h 420677"/>
                  <a:gd name="connsiteX0-547" fmla="*/ 0 w 901862"/>
                  <a:gd name="connsiteY0-548" fmla="*/ 156254 h 460941"/>
                  <a:gd name="connsiteX1-549" fmla="*/ 45639 w 901862"/>
                  <a:gd name="connsiteY1-550" fmla="*/ 0 h 460941"/>
                  <a:gd name="connsiteX2-551" fmla="*/ 408216 w 901862"/>
                  <a:gd name="connsiteY2-552" fmla="*/ 189898 h 460941"/>
                  <a:gd name="connsiteX3-553" fmla="*/ 792935 w 901862"/>
                  <a:gd name="connsiteY3-554" fmla="*/ 70414 h 460941"/>
                  <a:gd name="connsiteX4-555" fmla="*/ 901862 w 901862"/>
                  <a:gd name="connsiteY4-556" fmla="*/ 156254 h 460941"/>
                  <a:gd name="connsiteX5-557" fmla="*/ 901862 w 901862"/>
                  <a:gd name="connsiteY5-558" fmla="*/ 330042 h 460941"/>
                  <a:gd name="connsiteX6-559" fmla="*/ 834446 w 901862"/>
                  <a:gd name="connsiteY6-560" fmla="*/ 460941 h 460941"/>
                  <a:gd name="connsiteX7-561" fmla="*/ 459752 w 901862"/>
                  <a:gd name="connsiteY7-562" fmla="*/ 336619 h 460941"/>
                  <a:gd name="connsiteX8-563" fmla="*/ 49971 w 901862"/>
                  <a:gd name="connsiteY8-564" fmla="*/ 420666 h 460941"/>
                  <a:gd name="connsiteX9-565" fmla="*/ 0 w 901862"/>
                  <a:gd name="connsiteY9-566" fmla="*/ 330042 h 460941"/>
                  <a:gd name="connsiteX10-567" fmla="*/ 0 w 901862"/>
                  <a:gd name="connsiteY10-568" fmla="*/ 156254 h 460941"/>
                  <a:gd name="connsiteX0-569" fmla="*/ 0 w 901862"/>
                  <a:gd name="connsiteY0-570" fmla="*/ 156254 h 460941"/>
                  <a:gd name="connsiteX1-571" fmla="*/ 45639 w 901862"/>
                  <a:gd name="connsiteY1-572" fmla="*/ 0 h 460941"/>
                  <a:gd name="connsiteX2-573" fmla="*/ 408216 w 901862"/>
                  <a:gd name="connsiteY2-574" fmla="*/ 189898 h 460941"/>
                  <a:gd name="connsiteX3-575" fmla="*/ 792935 w 901862"/>
                  <a:gd name="connsiteY3-576" fmla="*/ 70414 h 460941"/>
                  <a:gd name="connsiteX4-577" fmla="*/ 901862 w 901862"/>
                  <a:gd name="connsiteY4-578" fmla="*/ 156254 h 460941"/>
                  <a:gd name="connsiteX5-579" fmla="*/ 901862 w 901862"/>
                  <a:gd name="connsiteY5-580" fmla="*/ 330042 h 460941"/>
                  <a:gd name="connsiteX6-581" fmla="*/ 834446 w 901862"/>
                  <a:gd name="connsiteY6-582" fmla="*/ 460941 h 460941"/>
                  <a:gd name="connsiteX7-583" fmla="*/ 459752 w 901862"/>
                  <a:gd name="connsiteY7-584" fmla="*/ 336619 h 460941"/>
                  <a:gd name="connsiteX8-585" fmla="*/ 49971 w 901862"/>
                  <a:gd name="connsiteY8-586" fmla="*/ 420666 h 460941"/>
                  <a:gd name="connsiteX9-587" fmla="*/ 0 w 901862"/>
                  <a:gd name="connsiteY9-588" fmla="*/ 330042 h 460941"/>
                  <a:gd name="connsiteX10-589" fmla="*/ 0 w 901862"/>
                  <a:gd name="connsiteY10-590" fmla="*/ 156254 h 460941"/>
                  <a:gd name="connsiteX0-591" fmla="*/ 0 w 901862"/>
                  <a:gd name="connsiteY0-592" fmla="*/ 156254 h 518129"/>
                  <a:gd name="connsiteX1-593" fmla="*/ 45639 w 901862"/>
                  <a:gd name="connsiteY1-594" fmla="*/ 0 h 518129"/>
                  <a:gd name="connsiteX2-595" fmla="*/ 408216 w 901862"/>
                  <a:gd name="connsiteY2-596" fmla="*/ 189898 h 518129"/>
                  <a:gd name="connsiteX3-597" fmla="*/ 792935 w 901862"/>
                  <a:gd name="connsiteY3-598" fmla="*/ 70414 h 518129"/>
                  <a:gd name="connsiteX4-599" fmla="*/ 901862 w 901862"/>
                  <a:gd name="connsiteY4-600" fmla="*/ 156254 h 518129"/>
                  <a:gd name="connsiteX5-601" fmla="*/ 901862 w 901862"/>
                  <a:gd name="connsiteY5-602" fmla="*/ 330042 h 518129"/>
                  <a:gd name="connsiteX6-603" fmla="*/ 820718 w 901862"/>
                  <a:gd name="connsiteY6-604" fmla="*/ 518129 h 518129"/>
                  <a:gd name="connsiteX7-605" fmla="*/ 459752 w 901862"/>
                  <a:gd name="connsiteY7-606" fmla="*/ 336619 h 518129"/>
                  <a:gd name="connsiteX8-607" fmla="*/ 49971 w 901862"/>
                  <a:gd name="connsiteY8-608" fmla="*/ 420666 h 518129"/>
                  <a:gd name="connsiteX9-609" fmla="*/ 0 w 901862"/>
                  <a:gd name="connsiteY9-610" fmla="*/ 330042 h 518129"/>
                  <a:gd name="connsiteX10-611" fmla="*/ 0 w 901862"/>
                  <a:gd name="connsiteY10-612" fmla="*/ 156254 h 518129"/>
                  <a:gd name="connsiteX0-613" fmla="*/ 0 w 901862"/>
                  <a:gd name="connsiteY0-614" fmla="*/ 156254 h 518129"/>
                  <a:gd name="connsiteX1-615" fmla="*/ 45639 w 901862"/>
                  <a:gd name="connsiteY1-616" fmla="*/ 0 h 518129"/>
                  <a:gd name="connsiteX2-617" fmla="*/ 408216 w 901862"/>
                  <a:gd name="connsiteY2-618" fmla="*/ 189898 h 518129"/>
                  <a:gd name="connsiteX3-619" fmla="*/ 792935 w 901862"/>
                  <a:gd name="connsiteY3-620" fmla="*/ 70414 h 518129"/>
                  <a:gd name="connsiteX4-621" fmla="*/ 901862 w 901862"/>
                  <a:gd name="connsiteY4-622" fmla="*/ 156254 h 518129"/>
                  <a:gd name="connsiteX5-623" fmla="*/ 901862 w 901862"/>
                  <a:gd name="connsiteY5-624" fmla="*/ 330042 h 518129"/>
                  <a:gd name="connsiteX6-625" fmla="*/ 820718 w 901862"/>
                  <a:gd name="connsiteY6-626" fmla="*/ 518129 h 518129"/>
                  <a:gd name="connsiteX7-627" fmla="*/ 459752 w 901862"/>
                  <a:gd name="connsiteY7-628" fmla="*/ 336619 h 518129"/>
                  <a:gd name="connsiteX8-629" fmla="*/ 49971 w 901862"/>
                  <a:gd name="connsiteY8-630" fmla="*/ 420666 h 518129"/>
                  <a:gd name="connsiteX9-631" fmla="*/ 0 w 901862"/>
                  <a:gd name="connsiteY9-632" fmla="*/ 330042 h 518129"/>
                  <a:gd name="connsiteX10-633" fmla="*/ 0 w 901862"/>
                  <a:gd name="connsiteY10-634" fmla="*/ 156254 h 518129"/>
                  <a:gd name="connsiteX0-635" fmla="*/ 0 w 901862"/>
                  <a:gd name="connsiteY0-636" fmla="*/ 156254 h 518129"/>
                  <a:gd name="connsiteX1-637" fmla="*/ 45639 w 901862"/>
                  <a:gd name="connsiteY1-638" fmla="*/ 0 h 518129"/>
                  <a:gd name="connsiteX2-639" fmla="*/ 408216 w 901862"/>
                  <a:gd name="connsiteY2-640" fmla="*/ 189898 h 518129"/>
                  <a:gd name="connsiteX3-641" fmla="*/ 792935 w 901862"/>
                  <a:gd name="connsiteY3-642" fmla="*/ 70414 h 518129"/>
                  <a:gd name="connsiteX4-643" fmla="*/ 901862 w 901862"/>
                  <a:gd name="connsiteY4-644" fmla="*/ 156254 h 518129"/>
                  <a:gd name="connsiteX5-645" fmla="*/ 901862 w 901862"/>
                  <a:gd name="connsiteY5-646" fmla="*/ 330042 h 518129"/>
                  <a:gd name="connsiteX6-647" fmla="*/ 820718 w 901862"/>
                  <a:gd name="connsiteY6-648" fmla="*/ 518129 h 518129"/>
                  <a:gd name="connsiteX7-649" fmla="*/ 449618 w 901862"/>
                  <a:gd name="connsiteY7-650" fmla="*/ 343309 h 518129"/>
                  <a:gd name="connsiteX8-651" fmla="*/ 49971 w 901862"/>
                  <a:gd name="connsiteY8-652" fmla="*/ 420666 h 518129"/>
                  <a:gd name="connsiteX9-653" fmla="*/ 0 w 901862"/>
                  <a:gd name="connsiteY9-654" fmla="*/ 330042 h 518129"/>
                  <a:gd name="connsiteX10-655" fmla="*/ 0 w 901862"/>
                  <a:gd name="connsiteY10-656" fmla="*/ 156254 h 518129"/>
                  <a:gd name="connsiteX0-657" fmla="*/ 0 w 901862"/>
                  <a:gd name="connsiteY0-658" fmla="*/ 156254 h 518129"/>
                  <a:gd name="connsiteX1-659" fmla="*/ 45639 w 901862"/>
                  <a:gd name="connsiteY1-660" fmla="*/ 0 h 518129"/>
                  <a:gd name="connsiteX2-661" fmla="*/ 408216 w 901862"/>
                  <a:gd name="connsiteY2-662" fmla="*/ 189898 h 518129"/>
                  <a:gd name="connsiteX3-663" fmla="*/ 792935 w 901862"/>
                  <a:gd name="connsiteY3-664" fmla="*/ 70414 h 518129"/>
                  <a:gd name="connsiteX4-665" fmla="*/ 901862 w 901862"/>
                  <a:gd name="connsiteY4-666" fmla="*/ 156254 h 518129"/>
                  <a:gd name="connsiteX5-667" fmla="*/ 901862 w 901862"/>
                  <a:gd name="connsiteY5-668" fmla="*/ 330042 h 518129"/>
                  <a:gd name="connsiteX6-669" fmla="*/ 820718 w 901862"/>
                  <a:gd name="connsiteY6-670" fmla="*/ 518129 h 518129"/>
                  <a:gd name="connsiteX7-671" fmla="*/ 449618 w 901862"/>
                  <a:gd name="connsiteY7-672" fmla="*/ 343309 h 518129"/>
                  <a:gd name="connsiteX8-673" fmla="*/ 53233 w 901862"/>
                  <a:gd name="connsiteY8-674" fmla="*/ 444254 h 518129"/>
                  <a:gd name="connsiteX9-675" fmla="*/ 0 w 901862"/>
                  <a:gd name="connsiteY9-676" fmla="*/ 330042 h 518129"/>
                  <a:gd name="connsiteX10-677" fmla="*/ 0 w 901862"/>
                  <a:gd name="connsiteY10-678" fmla="*/ 156254 h 518129"/>
                  <a:gd name="connsiteX0-679" fmla="*/ 0 w 901862"/>
                  <a:gd name="connsiteY0-680" fmla="*/ 156254 h 518129"/>
                  <a:gd name="connsiteX1-681" fmla="*/ 45639 w 901862"/>
                  <a:gd name="connsiteY1-682" fmla="*/ 0 h 518129"/>
                  <a:gd name="connsiteX2-683" fmla="*/ 408216 w 901862"/>
                  <a:gd name="connsiteY2-684" fmla="*/ 189898 h 518129"/>
                  <a:gd name="connsiteX3-685" fmla="*/ 792935 w 901862"/>
                  <a:gd name="connsiteY3-686" fmla="*/ 70414 h 518129"/>
                  <a:gd name="connsiteX4-687" fmla="*/ 901862 w 901862"/>
                  <a:gd name="connsiteY4-688" fmla="*/ 156254 h 518129"/>
                  <a:gd name="connsiteX5-689" fmla="*/ 901862 w 901862"/>
                  <a:gd name="connsiteY5-690" fmla="*/ 330042 h 518129"/>
                  <a:gd name="connsiteX6-691" fmla="*/ 820718 w 901862"/>
                  <a:gd name="connsiteY6-692" fmla="*/ 518129 h 518129"/>
                  <a:gd name="connsiteX7-693" fmla="*/ 449618 w 901862"/>
                  <a:gd name="connsiteY7-694" fmla="*/ 343309 h 518129"/>
                  <a:gd name="connsiteX8-695" fmla="*/ 53233 w 901862"/>
                  <a:gd name="connsiteY8-696" fmla="*/ 444254 h 518129"/>
                  <a:gd name="connsiteX9-697" fmla="*/ 0 w 901862"/>
                  <a:gd name="connsiteY9-698" fmla="*/ 330042 h 518129"/>
                  <a:gd name="connsiteX10-699" fmla="*/ 0 w 901862"/>
                  <a:gd name="connsiteY10-700" fmla="*/ 156254 h 518129"/>
                  <a:gd name="connsiteX0-701" fmla="*/ 0 w 901862"/>
                  <a:gd name="connsiteY0-702" fmla="*/ 156254 h 518129"/>
                  <a:gd name="connsiteX1-703" fmla="*/ 45639 w 901862"/>
                  <a:gd name="connsiteY1-704" fmla="*/ 0 h 518129"/>
                  <a:gd name="connsiteX2-705" fmla="*/ 408216 w 901862"/>
                  <a:gd name="connsiteY2-706" fmla="*/ 189898 h 518129"/>
                  <a:gd name="connsiteX3-707" fmla="*/ 792935 w 901862"/>
                  <a:gd name="connsiteY3-708" fmla="*/ 70414 h 518129"/>
                  <a:gd name="connsiteX4-709" fmla="*/ 901862 w 901862"/>
                  <a:gd name="connsiteY4-710" fmla="*/ 156254 h 518129"/>
                  <a:gd name="connsiteX5-711" fmla="*/ 901862 w 901862"/>
                  <a:gd name="connsiteY5-712" fmla="*/ 330042 h 518129"/>
                  <a:gd name="connsiteX6-713" fmla="*/ 820718 w 901862"/>
                  <a:gd name="connsiteY6-714" fmla="*/ 518129 h 518129"/>
                  <a:gd name="connsiteX7-715" fmla="*/ 449618 w 901862"/>
                  <a:gd name="connsiteY7-716" fmla="*/ 343309 h 518129"/>
                  <a:gd name="connsiteX8-717" fmla="*/ 53233 w 901862"/>
                  <a:gd name="connsiteY8-718" fmla="*/ 444254 h 518129"/>
                  <a:gd name="connsiteX9-719" fmla="*/ 0 w 901862"/>
                  <a:gd name="connsiteY9-720" fmla="*/ 330042 h 518129"/>
                  <a:gd name="connsiteX10-721" fmla="*/ 0 w 901862"/>
                  <a:gd name="connsiteY10-722" fmla="*/ 156254 h 518129"/>
                  <a:gd name="connsiteX0-723" fmla="*/ 0 w 901862"/>
                  <a:gd name="connsiteY0-724" fmla="*/ 156254 h 518129"/>
                  <a:gd name="connsiteX1-725" fmla="*/ 45639 w 901862"/>
                  <a:gd name="connsiteY1-726" fmla="*/ 0 h 518129"/>
                  <a:gd name="connsiteX2-727" fmla="*/ 408216 w 901862"/>
                  <a:gd name="connsiteY2-728" fmla="*/ 189898 h 518129"/>
                  <a:gd name="connsiteX3-729" fmla="*/ 792935 w 901862"/>
                  <a:gd name="connsiteY3-730" fmla="*/ 70414 h 518129"/>
                  <a:gd name="connsiteX4-731" fmla="*/ 901862 w 901862"/>
                  <a:gd name="connsiteY4-732" fmla="*/ 156254 h 518129"/>
                  <a:gd name="connsiteX5-733" fmla="*/ 901862 w 901862"/>
                  <a:gd name="connsiteY5-734" fmla="*/ 330042 h 518129"/>
                  <a:gd name="connsiteX6-735" fmla="*/ 820718 w 901862"/>
                  <a:gd name="connsiteY6-736" fmla="*/ 518129 h 518129"/>
                  <a:gd name="connsiteX7-737" fmla="*/ 449618 w 901862"/>
                  <a:gd name="connsiteY7-738" fmla="*/ 343309 h 518129"/>
                  <a:gd name="connsiteX8-739" fmla="*/ 53233 w 901862"/>
                  <a:gd name="connsiteY8-740" fmla="*/ 444254 h 518129"/>
                  <a:gd name="connsiteX9-741" fmla="*/ 0 w 901862"/>
                  <a:gd name="connsiteY9-742" fmla="*/ 330042 h 518129"/>
                  <a:gd name="connsiteX10-743" fmla="*/ 0 w 901862"/>
                  <a:gd name="connsiteY10-744" fmla="*/ 156254 h 518129"/>
                  <a:gd name="connsiteX0-745" fmla="*/ 0 w 901862"/>
                  <a:gd name="connsiteY0-746" fmla="*/ 156254 h 518129"/>
                  <a:gd name="connsiteX1-747" fmla="*/ 45639 w 901862"/>
                  <a:gd name="connsiteY1-748" fmla="*/ 0 h 518129"/>
                  <a:gd name="connsiteX2-749" fmla="*/ 408216 w 901862"/>
                  <a:gd name="connsiteY2-750" fmla="*/ 189898 h 518129"/>
                  <a:gd name="connsiteX3-751" fmla="*/ 792935 w 901862"/>
                  <a:gd name="connsiteY3-752" fmla="*/ 70414 h 518129"/>
                  <a:gd name="connsiteX4-753" fmla="*/ 901862 w 901862"/>
                  <a:gd name="connsiteY4-754" fmla="*/ 156254 h 518129"/>
                  <a:gd name="connsiteX5-755" fmla="*/ 901862 w 901862"/>
                  <a:gd name="connsiteY5-756" fmla="*/ 330042 h 518129"/>
                  <a:gd name="connsiteX6-757" fmla="*/ 820718 w 901862"/>
                  <a:gd name="connsiteY6-758" fmla="*/ 518129 h 518129"/>
                  <a:gd name="connsiteX7-759" fmla="*/ 449618 w 901862"/>
                  <a:gd name="connsiteY7-760" fmla="*/ 343309 h 518129"/>
                  <a:gd name="connsiteX8-761" fmla="*/ 53233 w 901862"/>
                  <a:gd name="connsiteY8-762" fmla="*/ 444254 h 518129"/>
                  <a:gd name="connsiteX9-763" fmla="*/ 0 w 901862"/>
                  <a:gd name="connsiteY9-764" fmla="*/ 330042 h 518129"/>
                  <a:gd name="connsiteX10-765" fmla="*/ 0 w 901862"/>
                  <a:gd name="connsiteY10-766" fmla="*/ 156254 h 518129"/>
                  <a:gd name="connsiteX0-767" fmla="*/ 0 w 901862"/>
                  <a:gd name="connsiteY0-768" fmla="*/ 171490 h 533365"/>
                  <a:gd name="connsiteX1-769" fmla="*/ 27185 w 901862"/>
                  <a:gd name="connsiteY1-770" fmla="*/ 0 h 533365"/>
                  <a:gd name="connsiteX2-771" fmla="*/ 408216 w 901862"/>
                  <a:gd name="connsiteY2-772" fmla="*/ 205134 h 533365"/>
                  <a:gd name="connsiteX3-773" fmla="*/ 792935 w 901862"/>
                  <a:gd name="connsiteY3-774" fmla="*/ 85650 h 533365"/>
                  <a:gd name="connsiteX4-775" fmla="*/ 901862 w 901862"/>
                  <a:gd name="connsiteY4-776" fmla="*/ 171490 h 533365"/>
                  <a:gd name="connsiteX5-777" fmla="*/ 901862 w 901862"/>
                  <a:gd name="connsiteY5-778" fmla="*/ 345278 h 533365"/>
                  <a:gd name="connsiteX6-779" fmla="*/ 820718 w 901862"/>
                  <a:gd name="connsiteY6-780" fmla="*/ 533365 h 533365"/>
                  <a:gd name="connsiteX7-781" fmla="*/ 449618 w 901862"/>
                  <a:gd name="connsiteY7-782" fmla="*/ 358545 h 533365"/>
                  <a:gd name="connsiteX8-783" fmla="*/ 53233 w 901862"/>
                  <a:gd name="connsiteY8-784" fmla="*/ 459490 h 533365"/>
                  <a:gd name="connsiteX9-785" fmla="*/ 0 w 901862"/>
                  <a:gd name="connsiteY9-786" fmla="*/ 345278 h 533365"/>
                  <a:gd name="connsiteX10-787" fmla="*/ 0 w 901862"/>
                  <a:gd name="connsiteY10-788" fmla="*/ 171490 h 5333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479" y="connsiteY10-48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2" name="圆角矩形 17"/>
              <p:cNvSpPr/>
              <p:nvPr/>
            </p:nvSpPr>
            <p:spPr>
              <a:xfrm rot="2188039">
                <a:off x="4847484" y="3452363"/>
                <a:ext cx="1152426" cy="564051"/>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1" fmla="*/ 0 w 901862"/>
                  <a:gd name="connsiteY0-2" fmla="*/ 43539 h 260775"/>
                  <a:gd name="connsiteX1-3" fmla="*/ 43448 w 901862"/>
                  <a:gd name="connsiteY1-4" fmla="*/ 91 h 260775"/>
                  <a:gd name="connsiteX2-5" fmla="*/ 469179 w 901862"/>
                  <a:gd name="connsiteY2-6" fmla="*/ 0 h 260775"/>
                  <a:gd name="connsiteX3-7" fmla="*/ 858414 w 901862"/>
                  <a:gd name="connsiteY3-8" fmla="*/ 91 h 260775"/>
                  <a:gd name="connsiteX4-9" fmla="*/ 901862 w 901862"/>
                  <a:gd name="connsiteY4-10" fmla="*/ 43539 h 260775"/>
                  <a:gd name="connsiteX5-11" fmla="*/ 901862 w 901862"/>
                  <a:gd name="connsiteY5-12" fmla="*/ 217327 h 260775"/>
                  <a:gd name="connsiteX6-13" fmla="*/ 858414 w 901862"/>
                  <a:gd name="connsiteY6-14" fmla="*/ 260775 h 260775"/>
                  <a:gd name="connsiteX7-15" fmla="*/ 43448 w 901862"/>
                  <a:gd name="connsiteY7-16" fmla="*/ 260775 h 260775"/>
                  <a:gd name="connsiteX8-17" fmla="*/ 0 w 901862"/>
                  <a:gd name="connsiteY8-18" fmla="*/ 217327 h 260775"/>
                  <a:gd name="connsiteX9" fmla="*/ 0 w 901862"/>
                  <a:gd name="connsiteY9" fmla="*/ 43539 h 260775"/>
                  <a:gd name="connsiteX0-19" fmla="*/ 0 w 901862"/>
                  <a:gd name="connsiteY0-20" fmla="*/ 43448 h 260684"/>
                  <a:gd name="connsiteX1-21" fmla="*/ 43448 w 901862"/>
                  <a:gd name="connsiteY1-22" fmla="*/ 0 h 260684"/>
                  <a:gd name="connsiteX2-23" fmla="*/ 441588 w 901862"/>
                  <a:gd name="connsiteY2-24" fmla="*/ 144593 h 260684"/>
                  <a:gd name="connsiteX3-25" fmla="*/ 858414 w 901862"/>
                  <a:gd name="connsiteY3-26" fmla="*/ 0 h 260684"/>
                  <a:gd name="connsiteX4-27" fmla="*/ 901862 w 901862"/>
                  <a:gd name="connsiteY4-28" fmla="*/ 43448 h 260684"/>
                  <a:gd name="connsiteX5-29" fmla="*/ 901862 w 901862"/>
                  <a:gd name="connsiteY5-30" fmla="*/ 217236 h 260684"/>
                  <a:gd name="connsiteX6-31" fmla="*/ 858414 w 901862"/>
                  <a:gd name="connsiteY6-32" fmla="*/ 260684 h 260684"/>
                  <a:gd name="connsiteX7-33" fmla="*/ 43448 w 901862"/>
                  <a:gd name="connsiteY7-34" fmla="*/ 260684 h 260684"/>
                  <a:gd name="connsiteX8-35" fmla="*/ 0 w 901862"/>
                  <a:gd name="connsiteY8-36" fmla="*/ 217236 h 260684"/>
                  <a:gd name="connsiteX9-37" fmla="*/ 0 w 901862"/>
                  <a:gd name="connsiteY9-38" fmla="*/ 43448 h 260684"/>
                  <a:gd name="connsiteX0-39" fmla="*/ 0 w 901862"/>
                  <a:gd name="connsiteY0-40" fmla="*/ 43448 h 260684"/>
                  <a:gd name="connsiteX1-41" fmla="*/ 43448 w 901862"/>
                  <a:gd name="connsiteY1-42" fmla="*/ 0 h 260684"/>
                  <a:gd name="connsiteX2-43" fmla="*/ 446920 w 901862"/>
                  <a:gd name="connsiteY2-44" fmla="*/ 82317 h 260684"/>
                  <a:gd name="connsiteX3-45" fmla="*/ 858414 w 901862"/>
                  <a:gd name="connsiteY3-46" fmla="*/ 0 h 260684"/>
                  <a:gd name="connsiteX4-47" fmla="*/ 901862 w 901862"/>
                  <a:gd name="connsiteY4-48" fmla="*/ 43448 h 260684"/>
                  <a:gd name="connsiteX5-49" fmla="*/ 901862 w 901862"/>
                  <a:gd name="connsiteY5-50" fmla="*/ 217236 h 260684"/>
                  <a:gd name="connsiteX6-51" fmla="*/ 858414 w 901862"/>
                  <a:gd name="connsiteY6-52" fmla="*/ 260684 h 260684"/>
                  <a:gd name="connsiteX7-53" fmla="*/ 43448 w 901862"/>
                  <a:gd name="connsiteY7-54" fmla="*/ 260684 h 260684"/>
                  <a:gd name="connsiteX8-55" fmla="*/ 0 w 901862"/>
                  <a:gd name="connsiteY8-56" fmla="*/ 217236 h 260684"/>
                  <a:gd name="connsiteX9-57" fmla="*/ 0 w 901862"/>
                  <a:gd name="connsiteY9-58" fmla="*/ 43448 h 260684"/>
                  <a:gd name="connsiteX0-59" fmla="*/ 0 w 901862"/>
                  <a:gd name="connsiteY0-60" fmla="*/ 43448 h 260684"/>
                  <a:gd name="connsiteX1-61" fmla="*/ 43448 w 901862"/>
                  <a:gd name="connsiteY1-62" fmla="*/ 0 h 260684"/>
                  <a:gd name="connsiteX2-63" fmla="*/ 446920 w 901862"/>
                  <a:gd name="connsiteY2-64" fmla="*/ 82317 h 260684"/>
                  <a:gd name="connsiteX3-65" fmla="*/ 858414 w 901862"/>
                  <a:gd name="connsiteY3-66" fmla="*/ 0 h 260684"/>
                  <a:gd name="connsiteX4-67" fmla="*/ 901862 w 901862"/>
                  <a:gd name="connsiteY4-68" fmla="*/ 43448 h 260684"/>
                  <a:gd name="connsiteX5-69" fmla="*/ 901862 w 901862"/>
                  <a:gd name="connsiteY5-70" fmla="*/ 217236 h 260684"/>
                  <a:gd name="connsiteX6-71" fmla="*/ 858414 w 901862"/>
                  <a:gd name="connsiteY6-72" fmla="*/ 260684 h 260684"/>
                  <a:gd name="connsiteX7-73" fmla="*/ 43448 w 901862"/>
                  <a:gd name="connsiteY7-74" fmla="*/ 260684 h 260684"/>
                  <a:gd name="connsiteX8-75" fmla="*/ 0 w 901862"/>
                  <a:gd name="connsiteY8-76" fmla="*/ 217236 h 260684"/>
                  <a:gd name="connsiteX9-77" fmla="*/ 0 w 901862"/>
                  <a:gd name="connsiteY9-78" fmla="*/ 43448 h 260684"/>
                  <a:gd name="connsiteX0-79" fmla="*/ 0 w 901862"/>
                  <a:gd name="connsiteY0-80" fmla="*/ 43448 h 260684"/>
                  <a:gd name="connsiteX1-81" fmla="*/ 43448 w 901862"/>
                  <a:gd name="connsiteY1-82" fmla="*/ 0 h 260684"/>
                  <a:gd name="connsiteX2-83" fmla="*/ 446920 w 901862"/>
                  <a:gd name="connsiteY2-84" fmla="*/ 82317 h 260684"/>
                  <a:gd name="connsiteX3-85" fmla="*/ 858414 w 901862"/>
                  <a:gd name="connsiteY3-86" fmla="*/ 0 h 260684"/>
                  <a:gd name="connsiteX4-87" fmla="*/ 901862 w 901862"/>
                  <a:gd name="connsiteY4-88" fmla="*/ 43448 h 260684"/>
                  <a:gd name="connsiteX5-89" fmla="*/ 901862 w 901862"/>
                  <a:gd name="connsiteY5-90" fmla="*/ 217236 h 260684"/>
                  <a:gd name="connsiteX6-91" fmla="*/ 858414 w 901862"/>
                  <a:gd name="connsiteY6-92" fmla="*/ 260684 h 260684"/>
                  <a:gd name="connsiteX7-93" fmla="*/ 43448 w 901862"/>
                  <a:gd name="connsiteY7-94" fmla="*/ 260684 h 260684"/>
                  <a:gd name="connsiteX8-95" fmla="*/ 0 w 901862"/>
                  <a:gd name="connsiteY8-96" fmla="*/ 217236 h 260684"/>
                  <a:gd name="connsiteX9-97" fmla="*/ 0 w 901862"/>
                  <a:gd name="connsiteY9-98" fmla="*/ 43448 h 260684"/>
                  <a:gd name="connsiteX0-99" fmla="*/ 0 w 901862"/>
                  <a:gd name="connsiteY0-100" fmla="*/ 90518 h 307754"/>
                  <a:gd name="connsiteX1-101" fmla="*/ 60498 w 901862"/>
                  <a:gd name="connsiteY1-102" fmla="*/ 0 h 307754"/>
                  <a:gd name="connsiteX2-103" fmla="*/ 446920 w 901862"/>
                  <a:gd name="connsiteY2-104" fmla="*/ 129387 h 307754"/>
                  <a:gd name="connsiteX3-105" fmla="*/ 858414 w 901862"/>
                  <a:gd name="connsiteY3-106" fmla="*/ 47070 h 307754"/>
                  <a:gd name="connsiteX4-107" fmla="*/ 901862 w 901862"/>
                  <a:gd name="connsiteY4-108" fmla="*/ 90518 h 307754"/>
                  <a:gd name="connsiteX5-109" fmla="*/ 901862 w 901862"/>
                  <a:gd name="connsiteY5-110" fmla="*/ 264306 h 307754"/>
                  <a:gd name="connsiteX6-111" fmla="*/ 858414 w 901862"/>
                  <a:gd name="connsiteY6-112" fmla="*/ 307754 h 307754"/>
                  <a:gd name="connsiteX7-113" fmla="*/ 43448 w 901862"/>
                  <a:gd name="connsiteY7-114" fmla="*/ 307754 h 307754"/>
                  <a:gd name="connsiteX8-115" fmla="*/ 0 w 901862"/>
                  <a:gd name="connsiteY8-116" fmla="*/ 264306 h 307754"/>
                  <a:gd name="connsiteX9-117" fmla="*/ 0 w 901862"/>
                  <a:gd name="connsiteY9-118" fmla="*/ 90518 h 307754"/>
                  <a:gd name="connsiteX0-119" fmla="*/ 0 w 901862"/>
                  <a:gd name="connsiteY0-120" fmla="*/ 90518 h 307754"/>
                  <a:gd name="connsiteX1-121" fmla="*/ 60498 w 901862"/>
                  <a:gd name="connsiteY1-122" fmla="*/ 0 h 307754"/>
                  <a:gd name="connsiteX2-123" fmla="*/ 446920 w 901862"/>
                  <a:gd name="connsiteY2-124" fmla="*/ 129387 h 307754"/>
                  <a:gd name="connsiteX3-125" fmla="*/ 858414 w 901862"/>
                  <a:gd name="connsiteY3-126" fmla="*/ 47070 h 307754"/>
                  <a:gd name="connsiteX4-127" fmla="*/ 901862 w 901862"/>
                  <a:gd name="connsiteY4-128" fmla="*/ 90518 h 307754"/>
                  <a:gd name="connsiteX5-129" fmla="*/ 901862 w 901862"/>
                  <a:gd name="connsiteY5-130" fmla="*/ 264306 h 307754"/>
                  <a:gd name="connsiteX6-131" fmla="*/ 858414 w 901862"/>
                  <a:gd name="connsiteY6-132" fmla="*/ 307754 h 307754"/>
                  <a:gd name="connsiteX7-133" fmla="*/ 43448 w 901862"/>
                  <a:gd name="connsiteY7-134" fmla="*/ 307754 h 307754"/>
                  <a:gd name="connsiteX8-135" fmla="*/ 0 w 901862"/>
                  <a:gd name="connsiteY8-136" fmla="*/ 264306 h 307754"/>
                  <a:gd name="connsiteX9-137" fmla="*/ 0 w 901862"/>
                  <a:gd name="connsiteY9-138" fmla="*/ 90518 h 307754"/>
                  <a:gd name="connsiteX0-139" fmla="*/ 0 w 901862"/>
                  <a:gd name="connsiteY0-140" fmla="*/ 90518 h 307754"/>
                  <a:gd name="connsiteX1-141" fmla="*/ 60498 w 901862"/>
                  <a:gd name="connsiteY1-142" fmla="*/ 0 h 307754"/>
                  <a:gd name="connsiteX2-143" fmla="*/ 446920 w 901862"/>
                  <a:gd name="connsiteY2-144" fmla="*/ 129387 h 307754"/>
                  <a:gd name="connsiteX3-145" fmla="*/ 858414 w 901862"/>
                  <a:gd name="connsiteY3-146" fmla="*/ 47070 h 307754"/>
                  <a:gd name="connsiteX4-147" fmla="*/ 901862 w 901862"/>
                  <a:gd name="connsiteY4-148" fmla="*/ 90518 h 307754"/>
                  <a:gd name="connsiteX5-149" fmla="*/ 901862 w 901862"/>
                  <a:gd name="connsiteY5-150" fmla="*/ 264306 h 307754"/>
                  <a:gd name="connsiteX6-151" fmla="*/ 858414 w 901862"/>
                  <a:gd name="connsiteY6-152" fmla="*/ 307754 h 307754"/>
                  <a:gd name="connsiteX7-153" fmla="*/ 43448 w 901862"/>
                  <a:gd name="connsiteY7-154" fmla="*/ 307754 h 307754"/>
                  <a:gd name="connsiteX8-155" fmla="*/ 0 w 901862"/>
                  <a:gd name="connsiteY8-156" fmla="*/ 264306 h 307754"/>
                  <a:gd name="connsiteX9-157" fmla="*/ 0 w 901862"/>
                  <a:gd name="connsiteY9-158" fmla="*/ 90518 h 307754"/>
                  <a:gd name="connsiteX0-159" fmla="*/ 0 w 901862"/>
                  <a:gd name="connsiteY0-160" fmla="*/ 109063 h 326299"/>
                  <a:gd name="connsiteX1-161" fmla="*/ 55530 w 901862"/>
                  <a:gd name="connsiteY1-162" fmla="*/ 0 h 326299"/>
                  <a:gd name="connsiteX2-163" fmla="*/ 446920 w 901862"/>
                  <a:gd name="connsiteY2-164" fmla="*/ 147932 h 326299"/>
                  <a:gd name="connsiteX3-165" fmla="*/ 858414 w 901862"/>
                  <a:gd name="connsiteY3-166" fmla="*/ 65615 h 326299"/>
                  <a:gd name="connsiteX4-167" fmla="*/ 901862 w 901862"/>
                  <a:gd name="connsiteY4-168" fmla="*/ 109063 h 326299"/>
                  <a:gd name="connsiteX5-169" fmla="*/ 901862 w 901862"/>
                  <a:gd name="connsiteY5-170" fmla="*/ 282851 h 326299"/>
                  <a:gd name="connsiteX6-171" fmla="*/ 858414 w 901862"/>
                  <a:gd name="connsiteY6-172" fmla="*/ 326299 h 326299"/>
                  <a:gd name="connsiteX7-173" fmla="*/ 43448 w 901862"/>
                  <a:gd name="connsiteY7-174" fmla="*/ 326299 h 326299"/>
                  <a:gd name="connsiteX8-175" fmla="*/ 0 w 901862"/>
                  <a:gd name="connsiteY8-176" fmla="*/ 282851 h 326299"/>
                  <a:gd name="connsiteX9-177" fmla="*/ 0 w 901862"/>
                  <a:gd name="connsiteY9-178" fmla="*/ 109063 h 326299"/>
                  <a:gd name="connsiteX0-179" fmla="*/ 0 w 901862"/>
                  <a:gd name="connsiteY0-180" fmla="*/ 109063 h 326299"/>
                  <a:gd name="connsiteX1-181" fmla="*/ 55530 w 901862"/>
                  <a:gd name="connsiteY1-182" fmla="*/ 0 h 326299"/>
                  <a:gd name="connsiteX2-183" fmla="*/ 446920 w 901862"/>
                  <a:gd name="connsiteY2-184" fmla="*/ 147932 h 326299"/>
                  <a:gd name="connsiteX3-185" fmla="*/ 858414 w 901862"/>
                  <a:gd name="connsiteY3-186" fmla="*/ 65615 h 326299"/>
                  <a:gd name="connsiteX4-187" fmla="*/ 901862 w 901862"/>
                  <a:gd name="connsiteY4-188" fmla="*/ 109063 h 326299"/>
                  <a:gd name="connsiteX5-189" fmla="*/ 901862 w 901862"/>
                  <a:gd name="connsiteY5-190" fmla="*/ 282851 h 326299"/>
                  <a:gd name="connsiteX6-191" fmla="*/ 858414 w 901862"/>
                  <a:gd name="connsiteY6-192" fmla="*/ 326299 h 326299"/>
                  <a:gd name="connsiteX7-193" fmla="*/ 43448 w 901862"/>
                  <a:gd name="connsiteY7-194" fmla="*/ 326299 h 326299"/>
                  <a:gd name="connsiteX8-195" fmla="*/ 0 w 901862"/>
                  <a:gd name="connsiteY8-196" fmla="*/ 282851 h 326299"/>
                  <a:gd name="connsiteX9-197" fmla="*/ 0 w 901862"/>
                  <a:gd name="connsiteY9-198" fmla="*/ 109063 h 326299"/>
                  <a:gd name="connsiteX0-199" fmla="*/ 0 w 901862"/>
                  <a:gd name="connsiteY0-200" fmla="*/ 109063 h 326299"/>
                  <a:gd name="connsiteX1-201" fmla="*/ 55530 w 901862"/>
                  <a:gd name="connsiteY1-202" fmla="*/ 0 h 326299"/>
                  <a:gd name="connsiteX2-203" fmla="*/ 446920 w 901862"/>
                  <a:gd name="connsiteY2-204" fmla="*/ 147932 h 326299"/>
                  <a:gd name="connsiteX3-205" fmla="*/ 858414 w 901862"/>
                  <a:gd name="connsiteY3-206" fmla="*/ 65615 h 326299"/>
                  <a:gd name="connsiteX4-207" fmla="*/ 901862 w 901862"/>
                  <a:gd name="connsiteY4-208" fmla="*/ 109063 h 326299"/>
                  <a:gd name="connsiteX5-209" fmla="*/ 901862 w 901862"/>
                  <a:gd name="connsiteY5-210" fmla="*/ 282851 h 326299"/>
                  <a:gd name="connsiteX6-211" fmla="*/ 858414 w 901862"/>
                  <a:gd name="connsiteY6-212" fmla="*/ 326299 h 326299"/>
                  <a:gd name="connsiteX7-213" fmla="*/ 43448 w 901862"/>
                  <a:gd name="connsiteY7-214" fmla="*/ 326299 h 326299"/>
                  <a:gd name="connsiteX8-215" fmla="*/ 0 w 901862"/>
                  <a:gd name="connsiteY8-216" fmla="*/ 282851 h 326299"/>
                  <a:gd name="connsiteX9-217" fmla="*/ 0 w 901862"/>
                  <a:gd name="connsiteY9-218" fmla="*/ 109063 h 326299"/>
                  <a:gd name="connsiteX0-219" fmla="*/ 0 w 901862"/>
                  <a:gd name="connsiteY0-220" fmla="*/ 109063 h 326299"/>
                  <a:gd name="connsiteX1-221" fmla="*/ 55530 w 901862"/>
                  <a:gd name="connsiteY1-222" fmla="*/ 0 h 326299"/>
                  <a:gd name="connsiteX2-223" fmla="*/ 446920 w 901862"/>
                  <a:gd name="connsiteY2-224" fmla="*/ 147932 h 326299"/>
                  <a:gd name="connsiteX3-225" fmla="*/ 858414 w 901862"/>
                  <a:gd name="connsiteY3-226" fmla="*/ 65615 h 326299"/>
                  <a:gd name="connsiteX4-227" fmla="*/ 901862 w 901862"/>
                  <a:gd name="connsiteY4-228" fmla="*/ 109063 h 326299"/>
                  <a:gd name="connsiteX5-229" fmla="*/ 901862 w 901862"/>
                  <a:gd name="connsiteY5-230" fmla="*/ 282851 h 326299"/>
                  <a:gd name="connsiteX6-231" fmla="*/ 858414 w 901862"/>
                  <a:gd name="connsiteY6-232" fmla="*/ 326299 h 326299"/>
                  <a:gd name="connsiteX7-233" fmla="*/ 43448 w 901862"/>
                  <a:gd name="connsiteY7-234" fmla="*/ 326299 h 326299"/>
                  <a:gd name="connsiteX8-235" fmla="*/ 0 w 901862"/>
                  <a:gd name="connsiteY8-236" fmla="*/ 282851 h 326299"/>
                  <a:gd name="connsiteX9-237" fmla="*/ 0 w 901862"/>
                  <a:gd name="connsiteY9-238" fmla="*/ 109063 h 326299"/>
                  <a:gd name="connsiteX0-239" fmla="*/ 0 w 901862"/>
                  <a:gd name="connsiteY0-240" fmla="*/ 109063 h 326299"/>
                  <a:gd name="connsiteX1-241" fmla="*/ 55530 w 901862"/>
                  <a:gd name="connsiteY1-242" fmla="*/ 0 h 326299"/>
                  <a:gd name="connsiteX2-243" fmla="*/ 446920 w 901862"/>
                  <a:gd name="connsiteY2-244" fmla="*/ 147932 h 326299"/>
                  <a:gd name="connsiteX3-245" fmla="*/ 858414 w 901862"/>
                  <a:gd name="connsiteY3-246" fmla="*/ 65615 h 326299"/>
                  <a:gd name="connsiteX4-247" fmla="*/ 901862 w 901862"/>
                  <a:gd name="connsiteY4-248" fmla="*/ 109063 h 326299"/>
                  <a:gd name="connsiteX5-249" fmla="*/ 901862 w 901862"/>
                  <a:gd name="connsiteY5-250" fmla="*/ 282851 h 326299"/>
                  <a:gd name="connsiteX6-251" fmla="*/ 858414 w 901862"/>
                  <a:gd name="connsiteY6-252" fmla="*/ 326299 h 326299"/>
                  <a:gd name="connsiteX7-253" fmla="*/ 43448 w 901862"/>
                  <a:gd name="connsiteY7-254" fmla="*/ 326299 h 326299"/>
                  <a:gd name="connsiteX8-255" fmla="*/ 0 w 901862"/>
                  <a:gd name="connsiteY8-256" fmla="*/ 282851 h 326299"/>
                  <a:gd name="connsiteX9-257" fmla="*/ 0 w 901862"/>
                  <a:gd name="connsiteY9-258" fmla="*/ 109063 h 326299"/>
                  <a:gd name="connsiteX0-259" fmla="*/ 0 w 901862"/>
                  <a:gd name="connsiteY0-260" fmla="*/ 109063 h 326299"/>
                  <a:gd name="connsiteX1-261" fmla="*/ 55530 w 901862"/>
                  <a:gd name="connsiteY1-262" fmla="*/ 0 h 326299"/>
                  <a:gd name="connsiteX2-263" fmla="*/ 408216 w 901862"/>
                  <a:gd name="connsiteY2-264" fmla="*/ 142707 h 326299"/>
                  <a:gd name="connsiteX3-265" fmla="*/ 858414 w 901862"/>
                  <a:gd name="connsiteY3-266" fmla="*/ 65615 h 326299"/>
                  <a:gd name="connsiteX4-267" fmla="*/ 901862 w 901862"/>
                  <a:gd name="connsiteY4-268" fmla="*/ 109063 h 326299"/>
                  <a:gd name="connsiteX5-269" fmla="*/ 901862 w 901862"/>
                  <a:gd name="connsiteY5-270" fmla="*/ 282851 h 326299"/>
                  <a:gd name="connsiteX6-271" fmla="*/ 858414 w 901862"/>
                  <a:gd name="connsiteY6-272" fmla="*/ 326299 h 326299"/>
                  <a:gd name="connsiteX7-273" fmla="*/ 43448 w 901862"/>
                  <a:gd name="connsiteY7-274" fmla="*/ 326299 h 326299"/>
                  <a:gd name="connsiteX8-275" fmla="*/ 0 w 901862"/>
                  <a:gd name="connsiteY8-276" fmla="*/ 282851 h 326299"/>
                  <a:gd name="connsiteX9-277" fmla="*/ 0 w 901862"/>
                  <a:gd name="connsiteY9-278" fmla="*/ 109063 h 326299"/>
                  <a:gd name="connsiteX0-279" fmla="*/ 0 w 901862"/>
                  <a:gd name="connsiteY0-280" fmla="*/ 109063 h 326299"/>
                  <a:gd name="connsiteX1-281" fmla="*/ 55530 w 901862"/>
                  <a:gd name="connsiteY1-282" fmla="*/ 0 h 326299"/>
                  <a:gd name="connsiteX2-283" fmla="*/ 408216 w 901862"/>
                  <a:gd name="connsiteY2-284" fmla="*/ 142707 h 326299"/>
                  <a:gd name="connsiteX3-285" fmla="*/ 856799 w 901862"/>
                  <a:gd name="connsiteY3-286" fmla="*/ 50453 h 326299"/>
                  <a:gd name="connsiteX4-287" fmla="*/ 901862 w 901862"/>
                  <a:gd name="connsiteY4-288" fmla="*/ 109063 h 326299"/>
                  <a:gd name="connsiteX5-289" fmla="*/ 901862 w 901862"/>
                  <a:gd name="connsiteY5-290" fmla="*/ 282851 h 326299"/>
                  <a:gd name="connsiteX6-291" fmla="*/ 858414 w 901862"/>
                  <a:gd name="connsiteY6-292" fmla="*/ 326299 h 326299"/>
                  <a:gd name="connsiteX7-293" fmla="*/ 43448 w 901862"/>
                  <a:gd name="connsiteY7-294" fmla="*/ 326299 h 326299"/>
                  <a:gd name="connsiteX8-295" fmla="*/ 0 w 901862"/>
                  <a:gd name="connsiteY8-296" fmla="*/ 282851 h 326299"/>
                  <a:gd name="connsiteX9-297" fmla="*/ 0 w 901862"/>
                  <a:gd name="connsiteY9-298" fmla="*/ 109063 h 326299"/>
                  <a:gd name="connsiteX0-299" fmla="*/ 0 w 901862"/>
                  <a:gd name="connsiteY0-300" fmla="*/ 109063 h 326299"/>
                  <a:gd name="connsiteX1-301" fmla="*/ 55530 w 901862"/>
                  <a:gd name="connsiteY1-302" fmla="*/ 0 h 326299"/>
                  <a:gd name="connsiteX2-303" fmla="*/ 408216 w 901862"/>
                  <a:gd name="connsiteY2-304" fmla="*/ 142707 h 326299"/>
                  <a:gd name="connsiteX3-305" fmla="*/ 856799 w 901862"/>
                  <a:gd name="connsiteY3-306" fmla="*/ 50453 h 326299"/>
                  <a:gd name="connsiteX4-307" fmla="*/ 901862 w 901862"/>
                  <a:gd name="connsiteY4-308" fmla="*/ 109063 h 326299"/>
                  <a:gd name="connsiteX5-309" fmla="*/ 901862 w 901862"/>
                  <a:gd name="connsiteY5-310" fmla="*/ 282851 h 326299"/>
                  <a:gd name="connsiteX6-311" fmla="*/ 858414 w 901862"/>
                  <a:gd name="connsiteY6-312" fmla="*/ 326299 h 326299"/>
                  <a:gd name="connsiteX7-313" fmla="*/ 43448 w 901862"/>
                  <a:gd name="connsiteY7-314" fmla="*/ 326299 h 326299"/>
                  <a:gd name="connsiteX8-315" fmla="*/ 0 w 901862"/>
                  <a:gd name="connsiteY8-316" fmla="*/ 282851 h 326299"/>
                  <a:gd name="connsiteX9-317" fmla="*/ 0 w 901862"/>
                  <a:gd name="connsiteY9-318" fmla="*/ 109063 h 326299"/>
                  <a:gd name="connsiteX0-319" fmla="*/ 0 w 901862"/>
                  <a:gd name="connsiteY0-320" fmla="*/ 109063 h 326299"/>
                  <a:gd name="connsiteX1-321" fmla="*/ 55530 w 901862"/>
                  <a:gd name="connsiteY1-322" fmla="*/ 0 h 326299"/>
                  <a:gd name="connsiteX2-323" fmla="*/ 408216 w 901862"/>
                  <a:gd name="connsiteY2-324" fmla="*/ 142707 h 326299"/>
                  <a:gd name="connsiteX3-325" fmla="*/ 803023 w 901862"/>
                  <a:gd name="connsiteY3-326" fmla="*/ 26637 h 326299"/>
                  <a:gd name="connsiteX4-327" fmla="*/ 901862 w 901862"/>
                  <a:gd name="connsiteY4-328" fmla="*/ 109063 h 326299"/>
                  <a:gd name="connsiteX5-329" fmla="*/ 901862 w 901862"/>
                  <a:gd name="connsiteY5-330" fmla="*/ 282851 h 326299"/>
                  <a:gd name="connsiteX6-331" fmla="*/ 858414 w 901862"/>
                  <a:gd name="connsiteY6-332" fmla="*/ 326299 h 326299"/>
                  <a:gd name="connsiteX7-333" fmla="*/ 43448 w 901862"/>
                  <a:gd name="connsiteY7-334" fmla="*/ 326299 h 326299"/>
                  <a:gd name="connsiteX8-335" fmla="*/ 0 w 901862"/>
                  <a:gd name="connsiteY8-336" fmla="*/ 282851 h 326299"/>
                  <a:gd name="connsiteX9-337" fmla="*/ 0 w 901862"/>
                  <a:gd name="connsiteY9-338" fmla="*/ 109063 h 326299"/>
                  <a:gd name="connsiteX0-339" fmla="*/ 0 w 901862"/>
                  <a:gd name="connsiteY0-340" fmla="*/ 109063 h 326299"/>
                  <a:gd name="connsiteX1-341" fmla="*/ 55530 w 901862"/>
                  <a:gd name="connsiteY1-342" fmla="*/ 0 h 326299"/>
                  <a:gd name="connsiteX2-343" fmla="*/ 408216 w 901862"/>
                  <a:gd name="connsiteY2-344" fmla="*/ 142707 h 326299"/>
                  <a:gd name="connsiteX3-345" fmla="*/ 809712 w 901862"/>
                  <a:gd name="connsiteY3-346" fmla="*/ 36769 h 326299"/>
                  <a:gd name="connsiteX4-347" fmla="*/ 901862 w 901862"/>
                  <a:gd name="connsiteY4-348" fmla="*/ 109063 h 326299"/>
                  <a:gd name="connsiteX5-349" fmla="*/ 901862 w 901862"/>
                  <a:gd name="connsiteY5-350" fmla="*/ 282851 h 326299"/>
                  <a:gd name="connsiteX6-351" fmla="*/ 858414 w 901862"/>
                  <a:gd name="connsiteY6-352" fmla="*/ 326299 h 326299"/>
                  <a:gd name="connsiteX7-353" fmla="*/ 43448 w 901862"/>
                  <a:gd name="connsiteY7-354" fmla="*/ 326299 h 326299"/>
                  <a:gd name="connsiteX8-355" fmla="*/ 0 w 901862"/>
                  <a:gd name="connsiteY8-356" fmla="*/ 282851 h 326299"/>
                  <a:gd name="connsiteX9-357" fmla="*/ 0 w 901862"/>
                  <a:gd name="connsiteY9-358" fmla="*/ 109063 h 326299"/>
                  <a:gd name="connsiteX0-359" fmla="*/ 0 w 901862"/>
                  <a:gd name="connsiteY0-360" fmla="*/ 109063 h 326299"/>
                  <a:gd name="connsiteX1-361" fmla="*/ 55530 w 901862"/>
                  <a:gd name="connsiteY1-362" fmla="*/ 0 h 326299"/>
                  <a:gd name="connsiteX2-363" fmla="*/ 408216 w 901862"/>
                  <a:gd name="connsiteY2-364" fmla="*/ 142707 h 326299"/>
                  <a:gd name="connsiteX3-365" fmla="*/ 809712 w 901862"/>
                  <a:gd name="connsiteY3-366" fmla="*/ 36769 h 326299"/>
                  <a:gd name="connsiteX4-367" fmla="*/ 901862 w 901862"/>
                  <a:gd name="connsiteY4-368" fmla="*/ 109063 h 326299"/>
                  <a:gd name="connsiteX5-369" fmla="*/ 901862 w 901862"/>
                  <a:gd name="connsiteY5-370" fmla="*/ 282851 h 326299"/>
                  <a:gd name="connsiteX6-371" fmla="*/ 858414 w 901862"/>
                  <a:gd name="connsiteY6-372" fmla="*/ 326299 h 326299"/>
                  <a:gd name="connsiteX7-373" fmla="*/ 43448 w 901862"/>
                  <a:gd name="connsiteY7-374" fmla="*/ 326299 h 326299"/>
                  <a:gd name="connsiteX8-375" fmla="*/ 0 w 901862"/>
                  <a:gd name="connsiteY8-376" fmla="*/ 282851 h 326299"/>
                  <a:gd name="connsiteX9-377" fmla="*/ 0 w 901862"/>
                  <a:gd name="connsiteY9-378" fmla="*/ 109063 h 326299"/>
                  <a:gd name="connsiteX0-379" fmla="*/ 0 w 901862"/>
                  <a:gd name="connsiteY0-380" fmla="*/ 109063 h 326299"/>
                  <a:gd name="connsiteX1-381" fmla="*/ 55530 w 901862"/>
                  <a:gd name="connsiteY1-382" fmla="*/ 0 h 326299"/>
                  <a:gd name="connsiteX2-383" fmla="*/ 408216 w 901862"/>
                  <a:gd name="connsiteY2-384" fmla="*/ 142707 h 326299"/>
                  <a:gd name="connsiteX3-385" fmla="*/ 792935 w 901862"/>
                  <a:gd name="connsiteY3-386" fmla="*/ 23223 h 326299"/>
                  <a:gd name="connsiteX4-387" fmla="*/ 901862 w 901862"/>
                  <a:gd name="connsiteY4-388" fmla="*/ 109063 h 326299"/>
                  <a:gd name="connsiteX5-389" fmla="*/ 901862 w 901862"/>
                  <a:gd name="connsiteY5-390" fmla="*/ 282851 h 326299"/>
                  <a:gd name="connsiteX6-391" fmla="*/ 858414 w 901862"/>
                  <a:gd name="connsiteY6-392" fmla="*/ 326299 h 326299"/>
                  <a:gd name="connsiteX7-393" fmla="*/ 43448 w 901862"/>
                  <a:gd name="connsiteY7-394" fmla="*/ 326299 h 326299"/>
                  <a:gd name="connsiteX8-395" fmla="*/ 0 w 901862"/>
                  <a:gd name="connsiteY8-396" fmla="*/ 282851 h 326299"/>
                  <a:gd name="connsiteX9-397" fmla="*/ 0 w 901862"/>
                  <a:gd name="connsiteY9-398" fmla="*/ 109063 h 326299"/>
                  <a:gd name="connsiteX0-399" fmla="*/ 0 w 901862"/>
                  <a:gd name="connsiteY0-400" fmla="*/ 109063 h 326299"/>
                  <a:gd name="connsiteX1-401" fmla="*/ 55530 w 901862"/>
                  <a:gd name="connsiteY1-402" fmla="*/ 0 h 326299"/>
                  <a:gd name="connsiteX2-403" fmla="*/ 408216 w 901862"/>
                  <a:gd name="connsiteY2-404" fmla="*/ 142707 h 326299"/>
                  <a:gd name="connsiteX3-405" fmla="*/ 792935 w 901862"/>
                  <a:gd name="connsiteY3-406" fmla="*/ 23223 h 326299"/>
                  <a:gd name="connsiteX4-407" fmla="*/ 901862 w 901862"/>
                  <a:gd name="connsiteY4-408" fmla="*/ 109063 h 326299"/>
                  <a:gd name="connsiteX5-409" fmla="*/ 901862 w 901862"/>
                  <a:gd name="connsiteY5-410" fmla="*/ 282851 h 326299"/>
                  <a:gd name="connsiteX6-411" fmla="*/ 858414 w 901862"/>
                  <a:gd name="connsiteY6-412" fmla="*/ 326299 h 326299"/>
                  <a:gd name="connsiteX7-413" fmla="*/ 43448 w 901862"/>
                  <a:gd name="connsiteY7-414" fmla="*/ 326299 h 326299"/>
                  <a:gd name="connsiteX8-415" fmla="*/ 0 w 901862"/>
                  <a:gd name="connsiteY8-416" fmla="*/ 282851 h 326299"/>
                  <a:gd name="connsiteX9-417" fmla="*/ 0 w 901862"/>
                  <a:gd name="connsiteY9-418" fmla="*/ 109063 h 326299"/>
                  <a:gd name="connsiteX0-419" fmla="*/ 0 w 901862"/>
                  <a:gd name="connsiteY0-420" fmla="*/ 156254 h 373490"/>
                  <a:gd name="connsiteX1-421" fmla="*/ 45639 w 901862"/>
                  <a:gd name="connsiteY1-422" fmla="*/ 0 h 373490"/>
                  <a:gd name="connsiteX2-423" fmla="*/ 408216 w 901862"/>
                  <a:gd name="connsiteY2-424" fmla="*/ 189898 h 373490"/>
                  <a:gd name="connsiteX3-425" fmla="*/ 792935 w 901862"/>
                  <a:gd name="connsiteY3-426" fmla="*/ 70414 h 373490"/>
                  <a:gd name="connsiteX4-427" fmla="*/ 901862 w 901862"/>
                  <a:gd name="connsiteY4-428" fmla="*/ 156254 h 373490"/>
                  <a:gd name="connsiteX5-429" fmla="*/ 901862 w 901862"/>
                  <a:gd name="connsiteY5-430" fmla="*/ 330042 h 373490"/>
                  <a:gd name="connsiteX6-431" fmla="*/ 858414 w 901862"/>
                  <a:gd name="connsiteY6-432" fmla="*/ 373490 h 373490"/>
                  <a:gd name="connsiteX7-433" fmla="*/ 43448 w 901862"/>
                  <a:gd name="connsiteY7-434" fmla="*/ 373490 h 373490"/>
                  <a:gd name="connsiteX8-435" fmla="*/ 0 w 901862"/>
                  <a:gd name="connsiteY8-436" fmla="*/ 330042 h 373490"/>
                  <a:gd name="connsiteX9-437" fmla="*/ 0 w 901862"/>
                  <a:gd name="connsiteY9-438" fmla="*/ 156254 h 373490"/>
                  <a:gd name="connsiteX0-439" fmla="*/ 0 w 901862"/>
                  <a:gd name="connsiteY0-440" fmla="*/ 156254 h 373784"/>
                  <a:gd name="connsiteX1-441" fmla="*/ 45639 w 901862"/>
                  <a:gd name="connsiteY1-442" fmla="*/ 0 h 373784"/>
                  <a:gd name="connsiteX2-443" fmla="*/ 408216 w 901862"/>
                  <a:gd name="connsiteY2-444" fmla="*/ 189898 h 373784"/>
                  <a:gd name="connsiteX3-445" fmla="*/ 792935 w 901862"/>
                  <a:gd name="connsiteY3-446" fmla="*/ 70414 h 373784"/>
                  <a:gd name="connsiteX4-447" fmla="*/ 901862 w 901862"/>
                  <a:gd name="connsiteY4-448" fmla="*/ 156254 h 373784"/>
                  <a:gd name="connsiteX5-449" fmla="*/ 901862 w 901862"/>
                  <a:gd name="connsiteY5-450" fmla="*/ 330042 h 373784"/>
                  <a:gd name="connsiteX6-451" fmla="*/ 858414 w 901862"/>
                  <a:gd name="connsiteY6-452" fmla="*/ 373490 h 373784"/>
                  <a:gd name="connsiteX7-453" fmla="*/ 486526 w 901862"/>
                  <a:gd name="connsiteY7-454" fmla="*/ 373784 h 373784"/>
                  <a:gd name="connsiteX8-455" fmla="*/ 43448 w 901862"/>
                  <a:gd name="connsiteY8-456" fmla="*/ 373490 h 373784"/>
                  <a:gd name="connsiteX9-457" fmla="*/ 0 w 901862"/>
                  <a:gd name="connsiteY9-458" fmla="*/ 330042 h 373784"/>
                  <a:gd name="connsiteX10" fmla="*/ 0 w 901862"/>
                  <a:gd name="connsiteY10" fmla="*/ 156254 h 373784"/>
                  <a:gd name="connsiteX0-459" fmla="*/ 0 w 901862"/>
                  <a:gd name="connsiteY0-460" fmla="*/ 156254 h 373490"/>
                  <a:gd name="connsiteX1-461" fmla="*/ 45639 w 901862"/>
                  <a:gd name="connsiteY1-462" fmla="*/ 0 h 373490"/>
                  <a:gd name="connsiteX2-463" fmla="*/ 408216 w 901862"/>
                  <a:gd name="connsiteY2-464" fmla="*/ 189898 h 373490"/>
                  <a:gd name="connsiteX3-465" fmla="*/ 792935 w 901862"/>
                  <a:gd name="connsiteY3-466" fmla="*/ 70414 h 373490"/>
                  <a:gd name="connsiteX4-467" fmla="*/ 901862 w 901862"/>
                  <a:gd name="connsiteY4-468" fmla="*/ 156254 h 373490"/>
                  <a:gd name="connsiteX5-469" fmla="*/ 901862 w 901862"/>
                  <a:gd name="connsiteY5-470" fmla="*/ 330042 h 373490"/>
                  <a:gd name="connsiteX6-471" fmla="*/ 858414 w 901862"/>
                  <a:gd name="connsiteY6-472" fmla="*/ 373490 h 373490"/>
                  <a:gd name="connsiteX7-473" fmla="*/ 471864 w 901862"/>
                  <a:gd name="connsiteY7-474" fmla="*/ 264269 h 373490"/>
                  <a:gd name="connsiteX8-475" fmla="*/ 43448 w 901862"/>
                  <a:gd name="connsiteY8-476" fmla="*/ 373490 h 373490"/>
                  <a:gd name="connsiteX9-477" fmla="*/ 0 w 901862"/>
                  <a:gd name="connsiteY9-478" fmla="*/ 330042 h 373490"/>
                  <a:gd name="connsiteX10-479" fmla="*/ 0 w 901862"/>
                  <a:gd name="connsiteY10-480" fmla="*/ 156254 h 373490"/>
                  <a:gd name="connsiteX0-481" fmla="*/ 0 w 901862"/>
                  <a:gd name="connsiteY0-482" fmla="*/ 156254 h 373490"/>
                  <a:gd name="connsiteX1-483" fmla="*/ 45639 w 901862"/>
                  <a:gd name="connsiteY1-484" fmla="*/ 0 h 373490"/>
                  <a:gd name="connsiteX2-485" fmla="*/ 408216 w 901862"/>
                  <a:gd name="connsiteY2-486" fmla="*/ 189898 h 373490"/>
                  <a:gd name="connsiteX3-487" fmla="*/ 792935 w 901862"/>
                  <a:gd name="connsiteY3-488" fmla="*/ 70414 h 373490"/>
                  <a:gd name="connsiteX4-489" fmla="*/ 901862 w 901862"/>
                  <a:gd name="connsiteY4-490" fmla="*/ 156254 h 373490"/>
                  <a:gd name="connsiteX5-491" fmla="*/ 901862 w 901862"/>
                  <a:gd name="connsiteY5-492" fmla="*/ 330042 h 373490"/>
                  <a:gd name="connsiteX6-493" fmla="*/ 858414 w 901862"/>
                  <a:gd name="connsiteY6-494" fmla="*/ 373490 h 373490"/>
                  <a:gd name="connsiteX7-495" fmla="*/ 459752 w 901862"/>
                  <a:gd name="connsiteY7-496" fmla="*/ 336619 h 373490"/>
                  <a:gd name="connsiteX8-497" fmla="*/ 43448 w 901862"/>
                  <a:gd name="connsiteY8-498" fmla="*/ 373490 h 373490"/>
                  <a:gd name="connsiteX9-499" fmla="*/ 0 w 901862"/>
                  <a:gd name="connsiteY9-500" fmla="*/ 330042 h 373490"/>
                  <a:gd name="connsiteX10-501" fmla="*/ 0 w 901862"/>
                  <a:gd name="connsiteY10-502" fmla="*/ 156254 h 373490"/>
                  <a:gd name="connsiteX0-503" fmla="*/ 0 w 901862"/>
                  <a:gd name="connsiteY0-504" fmla="*/ 156254 h 373507"/>
                  <a:gd name="connsiteX1-505" fmla="*/ 45639 w 901862"/>
                  <a:gd name="connsiteY1-506" fmla="*/ 0 h 373507"/>
                  <a:gd name="connsiteX2-507" fmla="*/ 408216 w 901862"/>
                  <a:gd name="connsiteY2-508" fmla="*/ 189898 h 373507"/>
                  <a:gd name="connsiteX3-509" fmla="*/ 792935 w 901862"/>
                  <a:gd name="connsiteY3-510" fmla="*/ 70414 h 373507"/>
                  <a:gd name="connsiteX4-511" fmla="*/ 901862 w 901862"/>
                  <a:gd name="connsiteY4-512" fmla="*/ 156254 h 373507"/>
                  <a:gd name="connsiteX5-513" fmla="*/ 901862 w 901862"/>
                  <a:gd name="connsiteY5-514" fmla="*/ 330042 h 373507"/>
                  <a:gd name="connsiteX6-515" fmla="*/ 858414 w 901862"/>
                  <a:gd name="connsiteY6-516" fmla="*/ 373490 h 373507"/>
                  <a:gd name="connsiteX7-517" fmla="*/ 459752 w 901862"/>
                  <a:gd name="connsiteY7-518" fmla="*/ 336619 h 373507"/>
                  <a:gd name="connsiteX8-519" fmla="*/ 43448 w 901862"/>
                  <a:gd name="connsiteY8-520" fmla="*/ 373490 h 373507"/>
                  <a:gd name="connsiteX9-521" fmla="*/ 0 w 901862"/>
                  <a:gd name="connsiteY9-522" fmla="*/ 330042 h 373507"/>
                  <a:gd name="connsiteX10-523" fmla="*/ 0 w 901862"/>
                  <a:gd name="connsiteY10-524" fmla="*/ 156254 h 373507"/>
                  <a:gd name="connsiteX0-525" fmla="*/ 0 w 901862"/>
                  <a:gd name="connsiteY0-526" fmla="*/ 156254 h 420677"/>
                  <a:gd name="connsiteX1-527" fmla="*/ 45639 w 901862"/>
                  <a:gd name="connsiteY1-528" fmla="*/ 0 h 420677"/>
                  <a:gd name="connsiteX2-529" fmla="*/ 408216 w 901862"/>
                  <a:gd name="connsiteY2-530" fmla="*/ 189898 h 420677"/>
                  <a:gd name="connsiteX3-531" fmla="*/ 792935 w 901862"/>
                  <a:gd name="connsiteY3-532" fmla="*/ 70414 h 420677"/>
                  <a:gd name="connsiteX4-533" fmla="*/ 901862 w 901862"/>
                  <a:gd name="connsiteY4-534" fmla="*/ 156254 h 420677"/>
                  <a:gd name="connsiteX5-535" fmla="*/ 901862 w 901862"/>
                  <a:gd name="connsiteY5-536" fmla="*/ 330042 h 420677"/>
                  <a:gd name="connsiteX6-537" fmla="*/ 858414 w 901862"/>
                  <a:gd name="connsiteY6-538" fmla="*/ 373490 h 420677"/>
                  <a:gd name="connsiteX7-539" fmla="*/ 459752 w 901862"/>
                  <a:gd name="connsiteY7-540" fmla="*/ 336619 h 420677"/>
                  <a:gd name="connsiteX8-541" fmla="*/ 49971 w 901862"/>
                  <a:gd name="connsiteY8-542" fmla="*/ 420666 h 420677"/>
                  <a:gd name="connsiteX9-543" fmla="*/ 0 w 901862"/>
                  <a:gd name="connsiteY9-544" fmla="*/ 330042 h 420677"/>
                  <a:gd name="connsiteX10-545" fmla="*/ 0 w 901862"/>
                  <a:gd name="connsiteY10-546" fmla="*/ 156254 h 420677"/>
                  <a:gd name="connsiteX0-547" fmla="*/ 0 w 901862"/>
                  <a:gd name="connsiteY0-548" fmla="*/ 156254 h 460941"/>
                  <a:gd name="connsiteX1-549" fmla="*/ 45639 w 901862"/>
                  <a:gd name="connsiteY1-550" fmla="*/ 0 h 460941"/>
                  <a:gd name="connsiteX2-551" fmla="*/ 408216 w 901862"/>
                  <a:gd name="connsiteY2-552" fmla="*/ 189898 h 460941"/>
                  <a:gd name="connsiteX3-553" fmla="*/ 792935 w 901862"/>
                  <a:gd name="connsiteY3-554" fmla="*/ 70414 h 460941"/>
                  <a:gd name="connsiteX4-555" fmla="*/ 901862 w 901862"/>
                  <a:gd name="connsiteY4-556" fmla="*/ 156254 h 460941"/>
                  <a:gd name="connsiteX5-557" fmla="*/ 901862 w 901862"/>
                  <a:gd name="connsiteY5-558" fmla="*/ 330042 h 460941"/>
                  <a:gd name="connsiteX6-559" fmla="*/ 834446 w 901862"/>
                  <a:gd name="connsiteY6-560" fmla="*/ 460941 h 460941"/>
                  <a:gd name="connsiteX7-561" fmla="*/ 459752 w 901862"/>
                  <a:gd name="connsiteY7-562" fmla="*/ 336619 h 460941"/>
                  <a:gd name="connsiteX8-563" fmla="*/ 49971 w 901862"/>
                  <a:gd name="connsiteY8-564" fmla="*/ 420666 h 460941"/>
                  <a:gd name="connsiteX9-565" fmla="*/ 0 w 901862"/>
                  <a:gd name="connsiteY9-566" fmla="*/ 330042 h 460941"/>
                  <a:gd name="connsiteX10-567" fmla="*/ 0 w 901862"/>
                  <a:gd name="connsiteY10-568" fmla="*/ 156254 h 460941"/>
                  <a:gd name="connsiteX0-569" fmla="*/ 0 w 901862"/>
                  <a:gd name="connsiteY0-570" fmla="*/ 156254 h 460941"/>
                  <a:gd name="connsiteX1-571" fmla="*/ 45639 w 901862"/>
                  <a:gd name="connsiteY1-572" fmla="*/ 0 h 460941"/>
                  <a:gd name="connsiteX2-573" fmla="*/ 408216 w 901862"/>
                  <a:gd name="connsiteY2-574" fmla="*/ 189898 h 460941"/>
                  <a:gd name="connsiteX3-575" fmla="*/ 792935 w 901862"/>
                  <a:gd name="connsiteY3-576" fmla="*/ 70414 h 460941"/>
                  <a:gd name="connsiteX4-577" fmla="*/ 901862 w 901862"/>
                  <a:gd name="connsiteY4-578" fmla="*/ 156254 h 460941"/>
                  <a:gd name="connsiteX5-579" fmla="*/ 901862 w 901862"/>
                  <a:gd name="connsiteY5-580" fmla="*/ 330042 h 460941"/>
                  <a:gd name="connsiteX6-581" fmla="*/ 834446 w 901862"/>
                  <a:gd name="connsiteY6-582" fmla="*/ 460941 h 460941"/>
                  <a:gd name="connsiteX7-583" fmla="*/ 459752 w 901862"/>
                  <a:gd name="connsiteY7-584" fmla="*/ 336619 h 460941"/>
                  <a:gd name="connsiteX8-585" fmla="*/ 49971 w 901862"/>
                  <a:gd name="connsiteY8-586" fmla="*/ 420666 h 460941"/>
                  <a:gd name="connsiteX9-587" fmla="*/ 0 w 901862"/>
                  <a:gd name="connsiteY9-588" fmla="*/ 330042 h 460941"/>
                  <a:gd name="connsiteX10-589" fmla="*/ 0 w 901862"/>
                  <a:gd name="connsiteY10-590" fmla="*/ 156254 h 460941"/>
                  <a:gd name="connsiteX0-591" fmla="*/ 0 w 901862"/>
                  <a:gd name="connsiteY0-592" fmla="*/ 156254 h 518129"/>
                  <a:gd name="connsiteX1-593" fmla="*/ 45639 w 901862"/>
                  <a:gd name="connsiteY1-594" fmla="*/ 0 h 518129"/>
                  <a:gd name="connsiteX2-595" fmla="*/ 408216 w 901862"/>
                  <a:gd name="connsiteY2-596" fmla="*/ 189898 h 518129"/>
                  <a:gd name="connsiteX3-597" fmla="*/ 792935 w 901862"/>
                  <a:gd name="connsiteY3-598" fmla="*/ 70414 h 518129"/>
                  <a:gd name="connsiteX4-599" fmla="*/ 901862 w 901862"/>
                  <a:gd name="connsiteY4-600" fmla="*/ 156254 h 518129"/>
                  <a:gd name="connsiteX5-601" fmla="*/ 901862 w 901862"/>
                  <a:gd name="connsiteY5-602" fmla="*/ 330042 h 518129"/>
                  <a:gd name="connsiteX6-603" fmla="*/ 820718 w 901862"/>
                  <a:gd name="connsiteY6-604" fmla="*/ 518129 h 518129"/>
                  <a:gd name="connsiteX7-605" fmla="*/ 459752 w 901862"/>
                  <a:gd name="connsiteY7-606" fmla="*/ 336619 h 518129"/>
                  <a:gd name="connsiteX8-607" fmla="*/ 49971 w 901862"/>
                  <a:gd name="connsiteY8-608" fmla="*/ 420666 h 518129"/>
                  <a:gd name="connsiteX9-609" fmla="*/ 0 w 901862"/>
                  <a:gd name="connsiteY9-610" fmla="*/ 330042 h 518129"/>
                  <a:gd name="connsiteX10-611" fmla="*/ 0 w 901862"/>
                  <a:gd name="connsiteY10-612" fmla="*/ 156254 h 518129"/>
                  <a:gd name="connsiteX0-613" fmla="*/ 0 w 901862"/>
                  <a:gd name="connsiteY0-614" fmla="*/ 156254 h 518129"/>
                  <a:gd name="connsiteX1-615" fmla="*/ 45639 w 901862"/>
                  <a:gd name="connsiteY1-616" fmla="*/ 0 h 518129"/>
                  <a:gd name="connsiteX2-617" fmla="*/ 408216 w 901862"/>
                  <a:gd name="connsiteY2-618" fmla="*/ 189898 h 518129"/>
                  <a:gd name="connsiteX3-619" fmla="*/ 792935 w 901862"/>
                  <a:gd name="connsiteY3-620" fmla="*/ 70414 h 518129"/>
                  <a:gd name="connsiteX4-621" fmla="*/ 901862 w 901862"/>
                  <a:gd name="connsiteY4-622" fmla="*/ 156254 h 518129"/>
                  <a:gd name="connsiteX5-623" fmla="*/ 901862 w 901862"/>
                  <a:gd name="connsiteY5-624" fmla="*/ 330042 h 518129"/>
                  <a:gd name="connsiteX6-625" fmla="*/ 820718 w 901862"/>
                  <a:gd name="connsiteY6-626" fmla="*/ 518129 h 518129"/>
                  <a:gd name="connsiteX7-627" fmla="*/ 459752 w 901862"/>
                  <a:gd name="connsiteY7-628" fmla="*/ 336619 h 518129"/>
                  <a:gd name="connsiteX8-629" fmla="*/ 49971 w 901862"/>
                  <a:gd name="connsiteY8-630" fmla="*/ 420666 h 518129"/>
                  <a:gd name="connsiteX9-631" fmla="*/ 0 w 901862"/>
                  <a:gd name="connsiteY9-632" fmla="*/ 330042 h 518129"/>
                  <a:gd name="connsiteX10-633" fmla="*/ 0 w 901862"/>
                  <a:gd name="connsiteY10-634" fmla="*/ 156254 h 518129"/>
                  <a:gd name="connsiteX0-635" fmla="*/ 0 w 901862"/>
                  <a:gd name="connsiteY0-636" fmla="*/ 156254 h 518129"/>
                  <a:gd name="connsiteX1-637" fmla="*/ 45639 w 901862"/>
                  <a:gd name="connsiteY1-638" fmla="*/ 0 h 518129"/>
                  <a:gd name="connsiteX2-639" fmla="*/ 408216 w 901862"/>
                  <a:gd name="connsiteY2-640" fmla="*/ 189898 h 518129"/>
                  <a:gd name="connsiteX3-641" fmla="*/ 792935 w 901862"/>
                  <a:gd name="connsiteY3-642" fmla="*/ 70414 h 518129"/>
                  <a:gd name="connsiteX4-643" fmla="*/ 901862 w 901862"/>
                  <a:gd name="connsiteY4-644" fmla="*/ 156254 h 518129"/>
                  <a:gd name="connsiteX5-645" fmla="*/ 901862 w 901862"/>
                  <a:gd name="connsiteY5-646" fmla="*/ 330042 h 518129"/>
                  <a:gd name="connsiteX6-647" fmla="*/ 820718 w 901862"/>
                  <a:gd name="connsiteY6-648" fmla="*/ 518129 h 518129"/>
                  <a:gd name="connsiteX7-649" fmla="*/ 449618 w 901862"/>
                  <a:gd name="connsiteY7-650" fmla="*/ 343309 h 518129"/>
                  <a:gd name="connsiteX8-651" fmla="*/ 49971 w 901862"/>
                  <a:gd name="connsiteY8-652" fmla="*/ 420666 h 518129"/>
                  <a:gd name="connsiteX9-653" fmla="*/ 0 w 901862"/>
                  <a:gd name="connsiteY9-654" fmla="*/ 330042 h 518129"/>
                  <a:gd name="connsiteX10-655" fmla="*/ 0 w 901862"/>
                  <a:gd name="connsiteY10-656" fmla="*/ 156254 h 518129"/>
                  <a:gd name="connsiteX0-657" fmla="*/ 0 w 901862"/>
                  <a:gd name="connsiteY0-658" fmla="*/ 156254 h 518129"/>
                  <a:gd name="connsiteX1-659" fmla="*/ 45639 w 901862"/>
                  <a:gd name="connsiteY1-660" fmla="*/ 0 h 518129"/>
                  <a:gd name="connsiteX2-661" fmla="*/ 408216 w 901862"/>
                  <a:gd name="connsiteY2-662" fmla="*/ 189898 h 518129"/>
                  <a:gd name="connsiteX3-663" fmla="*/ 792935 w 901862"/>
                  <a:gd name="connsiteY3-664" fmla="*/ 70414 h 518129"/>
                  <a:gd name="connsiteX4-665" fmla="*/ 901862 w 901862"/>
                  <a:gd name="connsiteY4-666" fmla="*/ 156254 h 518129"/>
                  <a:gd name="connsiteX5-667" fmla="*/ 901862 w 901862"/>
                  <a:gd name="connsiteY5-668" fmla="*/ 330042 h 518129"/>
                  <a:gd name="connsiteX6-669" fmla="*/ 820718 w 901862"/>
                  <a:gd name="connsiteY6-670" fmla="*/ 518129 h 518129"/>
                  <a:gd name="connsiteX7-671" fmla="*/ 449618 w 901862"/>
                  <a:gd name="connsiteY7-672" fmla="*/ 343309 h 518129"/>
                  <a:gd name="connsiteX8-673" fmla="*/ 53233 w 901862"/>
                  <a:gd name="connsiteY8-674" fmla="*/ 444254 h 518129"/>
                  <a:gd name="connsiteX9-675" fmla="*/ 0 w 901862"/>
                  <a:gd name="connsiteY9-676" fmla="*/ 330042 h 518129"/>
                  <a:gd name="connsiteX10-677" fmla="*/ 0 w 901862"/>
                  <a:gd name="connsiteY10-678" fmla="*/ 156254 h 518129"/>
                  <a:gd name="connsiteX0-679" fmla="*/ 0 w 901862"/>
                  <a:gd name="connsiteY0-680" fmla="*/ 156254 h 518129"/>
                  <a:gd name="connsiteX1-681" fmla="*/ 45639 w 901862"/>
                  <a:gd name="connsiteY1-682" fmla="*/ 0 h 518129"/>
                  <a:gd name="connsiteX2-683" fmla="*/ 408216 w 901862"/>
                  <a:gd name="connsiteY2-684" fmla="*/ 189898 h 518129"/>
                  <a:gd name="connsiteX3-685" fmla="*/ 792935 w 901862"/>
                  <a:gd name="connsiteY3-686" fmla="*/ 70414 h 518129"/>
                  <a:gd name="connsiteX4-687" fmla="*/ 901862 w 901862"/>
                  <a:gd name="connsiteY4-688" fmla="*/ 156254 h 518129"/>
                  <a:gd name="connsiteX5-689" fmla="*/ 901862 w 901862"/>
                  <a:gd name="connsiteY5-690" fmla="*/ 330042 h 518129"/>
                  <a:gd name="connsiteX6-691" fmla="*/ 820718 w 901862"/>
                  <a:gd name="connsiteY6-692" fmla="*/ 518129 h 518129"/>
                  <a:gd name="connsiteX7-693" fmla="*/ 449618 w 901862"/>
                  <a:gd name="connsiteY7-694" fmla="*/ 343309 h 518129"/>
                  <a:gd name="connsiteX8-695" fmla="*/ 53233 w 901862"/>
                  <a:gd name="connsiteY8-696" fmla="*/ 444254 h 518129"/>
                  <a:gd name="connsiteX9-697" fmla="*/ 0 w 901862"/>
                  <a:gd name="connsiteY9-698" fmla="*/ 330042 h 518129"/>
                  <a:gd name="connsiteX10-699" fmla="*/ 0 w 901862"/>
                  <a:gd name="connsiteY10-700" fmla="*/ 156254 h 518129"/>
                  <a:gd name="connsiteX0-701" fmla="*/ 0 w 901862"/>
                  <a:gd name="connsiteY0-702" fmla="*/ 156254 h 518129"/>
                  <a:gd name="connsiteX1-703" fmla="*/ 45639 w 901862"/>
                  <a:gd name="connsiteY1-704" fmla="*/ 0 h 518129"/>
                  <a:gd name="connsiteX2-705" fmla="*/ 408216 w 901862"/>
                  <a:gd name="connsiteY2-706" fmla="*/ 189898 h 518129"/>
                  <a:gd name="connsiteX3-707" fmla="*/ 792935 w 901862"/>
                  <a:gd name="connsiteY3-708" fmla="*/ 70414 h 518129"/>
                  <a:gd name="connsiteX4-709" fmla="*/ 901862 w 901862"/>
                  <a:gd name="connsiteY4-710" fmla="*/ 156254 h 518129"/>
                  <a:gd name="connsiteX5-711" fmla="*/ 901862 w 901862"/>
                  <a:gd name="connsiteY5-712" fmla="*/ 330042 h 518129"/>
                  <a:gd name="connsiteX6-713" fmla="*/ 820718 w 901862"/>
                  <a:gd name="connsiteY6-714" fmla="*/ 518129 h 518129"/>
                  <a:gd name="connsiteX7-715" fmla="*/ 449618 w 901862"/>
                  <a:gd name="connsiteY7-716" fmla="*/ 343309 h 518129"/>
                  <a:gd name="connsiteX8-717" fmla="*/ 53233 w 901862"/>
                  <a:gd name="connsiteY8-718" fmla="*/ 444254 h 518129"/>
                  <a:gd name="connsiteX9-719" fmla="*/ 0 w 901862"/>
                  <a:gd name="connsiteY9-720" fmla="*/ 330042 h 518129"/>
                  <a:gd name="connsiteX10-721" fmla="*/ 0 w 901862"/>
                  <a:gd name="connsiteY10-722" fmla="*/ 156254 h 518129"/>
                  <a:gd name="connsiteX0-723" fmla="*/ 0 w 901862"/>
                  <a:gd name="connsiteY0-724" fmla="*/ 156254 h 518129"/>
                  <a:gd name="connsiteX1-725" fmla="*/ 45639 w 901862"/>
                  <a:gd name="connsiteY1-726" fmla="*/ 0 h 518129"/>
                  <a:gd name="connsiteX2-727" fmla="*/ 408216 w 901862"/>
                  <a:gd name="connsiteY2-728" fmla="*/ 189898 h 518129"/>
                  <a:gd name="connsiteX3-729" fmla="*/ 792935 w 901862"/>
                  <a:gd name="connsiteY3-730" fmla="*/ 70414 h 518129"/>
                  <a:gd name="connsiteX4-731" fmla="*/ 901862 w 901862"/>
                  <a:gd name="connsiteY4-732" fmla="*/ 156254 h 518129"/>
                  <a:gd name="connsiteX5-733" fmla="*/ 901862 w 901862"/>
                  <a:gd name="connsiteY5-734" fmla="*/ 330042 h 518129"/>
                  <a:gd name="connsiteX6-735" fmla="*/ 820718 w 901862"/>
                  <a:gd name="connsiteY6-736" fmla="*/ 518129 h 518129"/>
                  <a:gd name="connsiteX7-737" fmla="*/ 449618 w 901862"/>
                  <a:gd name="connsiteY7-738" fmla="*/ 343309 h 518129"/>
                  <a:gd name="connsiteX8-739" fmla="*/ 53233 w 901862"/>
                  <a:gd name="connsiteY8-740" fmla="*/ 444254 h 518129"/>
                  <a:gd name="connsiteX9-741" fmla="*/ 0 w 901862"/>
                  <a:gd name="connsiteY9-742" fmla="*/ 330042 h 518129"/>
                  <a:gd name="connsiteX10-743" fmla="*/ 0 w 901862"/>
                  <a:gd name="connsiteY10-744" fmla="*/ 156254 h 518129"/>
                  <a:gd name="connsiteX0-745" fmla="*/ 0 w 901862"/>
                  <a:gd name="connsiteY0-746" fmla="*/ 156254 h 518129"/>
                  <a:gd name="connsiteX1-747" fmla="*/ 45639 w 901862"/>
                  <a:gd name="connsiteY1-748" fmla="*/ 0 h 518129"/>
                  <a:gd name="connsiteX2-749" fmla="*/ 408216 w 901862"/>
                  <a:gd name="connsiteY2-750" fmla="*/ 189898 h 518129"/>
                  <a:gd name="connsiteX3-751" fmla="*/ 792935 w 901862"/>
                  <a:gd name="connsiteY3-752" fmla="*/ 70414 h 518129"/>
                  <a:gd name="connsiteX4-753" fmla="*/ 901862 w 901862"/>
                  <a:gd name="connsiteY4-754" fmla="*/ 156254 h 518129"/>
                  <a:gd name="connsiteX5-755" fmla="*/ 901862 w 901862"/>
                  <a:gd name="connsiteY5-756" fmla="*/ 330042 h 518129"/>
                  <a:gd name="connsiteX6-757" fmla="*/ 820718 w 901862"/>
                  <a:gd name="connsiteY6-758" fmla="*/ 518129 h 518129"/>
                  <a:gd name="connsiteX7-759" fmla="*/ 449618 w 901862"/>
                  <a:gd name="connsiteY7-760" fmla="*/ 343309 h 518129"/>
                  <a:gd name="connsiteX8-761" fmla="*/ 53233 w 901862"/>
                  <a:gd name="connsiteY8-762" fmla="*/ 444254 h 518129"/>
                  <a:gd name="connsiteX9-763" fmla="*/ 0 w 901862"/>
                  <a:gd name="connsiteY9-764" fmla="*/ 330042 h 518129"/>
                  <a:gd name="connsiteX10-765" fmla="*/ 0 w 901862"/>
                  <a:gd name="connsiteY10-766" fmla="*/ 156254 h 518129"/>
                  <a:gd name="connsiteX0-767" fmla="*/ 0 w 901862"/>
                  <a:gd name="connsiteY0-768" fmla="*/ 171490 h 533365"/>
                  <a:gd name="connsiteX1-769" fmla="*/ 27185 w 901862"/>
                  <a:gd name="connsiteY1-770" fmla="*/ 0 h 533365"/>
                  <a:gd name="connsiteX2-771" fmla="*/ 408216 w 901862"/>
                  <a:gd name="connsiteY2-772" fmla="*/ 205134 h 533365"/>
                  <a:gd name="connsiteX3-773" fmla="*/ 792935 w 901862"/>
                  <a:gd name="connsiteY3-774" fmla="*/ 85650 h 533365"/>
                  <a:gd name="connsiteX4-775" fmla="*/ 901862 w 901862"/>
                  <a:gd name="connsiteY4-776" fmla="*/ 171490 h 533365"/>
                  <a:gd name="connsiteX5-777" fmla="*/ 901862 w 901862"/>
                  <a:gd name="connsiteY5-778" fmla="*/ 345278 h 533365"/>
                  <a:gd name="connsiteX6-779" fmla="*/ 820718 w 901862"/>
                  <a:gd name="connsiteY6-780" fmla="*/ 533365 h 533365"/>
                  <a:gd name="connsiteX7-781" fmla="*/ 449618 w 901862"/>
                  <a:gd name="connsiteY7-782" fmla="*/ 358545 h 533365"/>
                  <a:gd name="connsiteX8-783" fmla="*/ 53233 w 901862"/>
                  <a:gd name="connsiteY8-784" fmla="*/ 459490 h 533365"/>
                  <a:gd name="connsiteX9-785" fmla="*/ 0 w 901862"/>
                  <a:gd name="connsiteY9-786" fmla="*/ 345278 h 533365"/>
                  <a:gd name="connsiteX10-787" fmla="*/ 0 w 901862"/>
                  <a:gd name="connsiteY10-788" fmla="*/ 171490 h 5333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479" y="connsiteY10-48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grpSp>
        <p:sp>
          <p:nvSpPr>
            <p:cNvPr id="17" name="圆角矩形 16"/>
            <p:cNvSpPr/>
            <p:nvPr/>
          </p:nvSpPr>
          <p:spPr>
            <a:xfrm>
              <a:off x="700088" y="-4168775"/>
              <a:ext cx="1447800" cy="990600"/>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grpSp>
      <p:sp>
        <p:nvSpPr>
          <p:cNvPr id="100" name="文本框 99"/>
          <p:cNvSpPr txBox="1"/>
          <p:nvPr/>
        </p:nvSpPr>
        <p:spPr>
          <a:xfrm>
            <a:off x="467995" y="1371600"/>
            <a:ext cx="4151630" cy="2353310"/>
          </a:xfrm>
          <a:prstGeom prst="rect">
            <a:avLst/>
          </a:prstGeom>
          <a:noFill/>
          <a:ln w="9525">
            <a:noFill/>
          </a:ln>
        </p:spPr>
        <p:txBody>
          <a:bodyPr wrap="square">
            <a:spAutoFit/>
          </a:bodyPr>
          <a:p>
            <a:pPr indent="0">
              <a:lnSpc>
                <a:spcPct val="150000"/>
              </a:lnSpc>
            </a:pPr>
            <a:r>
              <a:rPr lang="en-US" altLang="zh-CN" sz="1400" b="1">
                <a:solidFill>
                  <a:schemeClr val="bg1"/>
                </a:solidFill>
                <a:latin typeface="微软雅黑" panose="020B0503020204020204" pitchFamily="34" charset="-122"/>
                <a:ea typeface="微软雅黑" panose="020B0503020204020204" pitchFamily="34" charset="-122"/>
              </a:rPr>
              <a:t>      </a:t>
            </a:r>
            <a:r>
              <a:rPr lang="zh-CN" sz="1400" b="1">
                <a:solidFill>
                  <a:schemeClr val="bg1"/>
                </a:solidFill>
                <a:latin typeface="微软雅黑" panose="020B0503020204020204" pitchFamily="34" charset="-122"/>
                <a:ea typeface="微软雅黑" panose="020B0503020204020204" pitchFamily="34" charset="-122"/>
              </a:rPr>
              <a:t>家具在环境中的布置方式</a:t>
            </a:r>
            <a:endParaRPr lang="zh-CN" sz="1050" b="1">
              <a:solidFill>
                <a:schemeClr val="bg1"/>
              </a:solidFill>
              <a:latin typeface="微软雅黑" panose="020B0503020204020204" pitchFamily="34" charset="-122"/>
              <a:ea typeface="微软雅黑" panose="020B0503020204020204" pitchFamily="34" charset="-122"/>
            </a:endParaRPr>
          </a:p>
          <a:p>
            <a:pPr indent="0">
              <a:lnSpc>
                <a:spcPct val="150000"/>
              </a:lnSpc>
            </a:pPr>
            <a:r>
              <a:rPr lang="en-US" altLang="zh-CN" sz="1200" b="1">
                <a:solidFill>
                  <a:schemeClr val="bg1"/>
                </a:solidFill>
                <a:latin typeface="微软雅黑" panose="020B0503020204020204" pitchFamily="34" charset="-122"/>
                <a:ea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rPr>
              <a:t>家具的类型和数量，应结合空间的性质和特点来确定，明确家具布置范围，达到功能分区合理。组织好空间活动路线，使动、静分开，分清家具的主、从地位，使之相互配合，主次分明。组织安排好空间的形式、形状和家具的组、团、排的方式，达到整体和谐的效果，在此基础上从布置格局、环境风格上考虑，使家具布置具有规律性、秩序性、韵律性和表现性，以获得良好的视觉效果和心理效应。</a:t>
            </a:r>
            <a:endParaRPr lang="zh-CN" altLang="en-US" sz="1200" b="1">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89940" y="2780665"/>
            <a:ext cx="7638415" cy="225933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平行四边形 3"/>
          <p:cNvSpPr/>
          <p:nvPr/>
        </p:nvSpPr>
        <p:spPr>
          <a:xfrm>
            <a:off x="300990" y="745490"/>
            <a:ext cx="3218815" cy="1800225"/>
          </a:xfrm>
          <a:prstGeom prst="parallelogram">
            <a:avLst>
              <a:gd name="adj" fmla="val 35443"/>
            </a:avLst>
          </a:prstGeom>
          <a:blipFill dpi="0" rotWithShape="1">
            <a:blip r:embed="rId1"/>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25" tIns="16113" rIns="32225" bIns="16113" rtlCol="0" anchor="ctr"/>
          <a:lstStyle/>
          <a:p>
            <a:pPr algn="ctr"/>
            <a:endParaRPr lang="zh-CN" altLang="en-US" sz="585" dirty="0">
              <a:latin typeface="微软雅黑" panose="020B0503020204020204" pitchFamily="34" charset="-122"/>
              <a:ea typeface="微软雅黑" panose="020B0503020204020204" pitchFamily="34" charset="-122"/>
            </a:endParaRPr>
          </a:p>
        </p:txBody>
      </p:sp>
      <p:sp>
        <p:nvSpPr>
          <p:cNvPr id="7" name="平行四边形 6"/>
          <p:cNvSpPr/>
          <p:nvPr/>
        </p:nvSpPr>
        <p:spPr>
          <a:xfrm>
            <a:off x="2992755" y="745490"/>
            <a:ext cx="3219450" cy="1800860"/>
          </a:xfrm>
          <a:prstGeom prst="parallelogram">
            <a:avLst>
              <a:gd name="adj" fmla="val 35443"/>
            </a:avLst>
          </a:prstGeom>
          <a:blipFill dpi="0" rotWithShape="1">
            <a:blip r:embed="rId2"/>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25" tIns="16113" rIns="32225" bIns="16113" rtlCol="0" anchor="ctr"/>
          <a:lstStyle/>
          <a:p>
            <a:pPr algn="ctr"/>
            <a:endParaRPr lang="zh-CN" altLang="en-US" sz="585" dirty="0">
              <a:latin typeface="微软雅黑" panose="020B0503020204020204" pitchFamily="34" charset="-122"/>
              <a:ea typeface="微软雅黑" panose="020B0503020204020204" pitchFamily="34" charset="-122"/>
            </a:endParaRPr>
          </a:p>
        </p:txBody>
      </p:sp>
      <p:sp>
        <p:nvSpPr>
          <p:cNvPr id="100" name="文本框 99"/>
          <p:cNvSpPr txBox="1"/>
          <p:nvPr/>
        </p:nvSpPr>
        <p:spPr>
          <a:xfrm>
            <a:off x="1036320" y="2805430"/>
            <a:ext cx="7071360" cy="2122805"/>
          </a:xfrm>
          <a:prstGeom prst="rect">
            <a:avLst/>
          </a:prstGeom>
          <a:noFill/>
          <a:ln w="9525">
            <a:noFill/>
          </a:ln>
        </p:spPr>
        <p:txBody>
          <a:bodyPr wrap="square">
            <a:spAutoFit/>
          </a:bodyPr>
          <a:p>
            <a:pPr indent="333375">
              <a:lnSpc>
                <a:spcPct val="150000"/>
              </a:lnSpc>
            </a:pPr>
            <a:r>
              <a:rPr lang="zh-CN" sz="18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家具在环境中的布置方式一般有以下几种方式：</a:t>
            </a:r>
            <a:endParaRPr lang="zh-CN" sz="1050" b="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indent="333375">
              <a:lnSpc>
                <a:spcPct val="150000"/>
              </a:lnSpc>
            </a:pPr>
            <a:r>
              <a:rPr lang="zh-CN"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周边式：家具沿四周墙壁布置，留出中间的位置空间相对集中，易于组织交通，为举行其他活动提供了较大的面积。（2）岛式:将家具布置在中心部位，留出四周的空间。这样的布置能强调家具的中心地立，显示其重要性和独立性。如会议室中会议桌的布置。（3）单边式:将家具集中在一侧，留出另一侧，使工作区和交通区分开。这样的布置功能区域分明，区域之间干扰小。（4）走道式:将家具布置在两侧，留出中间的走道。</a:t>
            </a:r>
            <a:endParaRPr lang="zh-CN" altLang="en-US" sz="14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平行四边形 1"/>
          <p:cNvSpPr/>
          <p:nvPr/>
        </p:nvSpPr>
        <p:spPr>
          <a:xfrm>
            <a:off x="5688330" y="745490"/>
            <a:ext cx="3219450" cy="1800860"/>
          </a:xfrm>
          <a:prstGeom prst="parallelogram">
            <a:avLst>
              <a:gd name="adj" fmla="val 35443"/>
            </a:avLst>
          </a:prstGeom>
          <a:blipFill dpi="0" rotWithShape="1">
            <a:blip r:embed="rId1"/>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32225" tIns="16113" rIns="32225" bIns="16113" rtlCol="0" anchor="ctr"/>
          <a:p>
            <a:pPr algn="ctr"/>
            <a:endParaRPr lang="zh-CN" altLang="en-US" sz="585"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P spid="2" grpId="0" bldLvl="0" animBg="1"/>
    </p:bld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5"/>
          <p:cNvSpPr/>
          <p:nvPr/>
        </p:nvSpPr>
        <p:spPr bwMode="auto">
          <a:xfrm>
            <a:off x="2521585" y="212725"/>
            <a:ext cx="1988820" cy="179387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1"/>
            <a:stretch>
              <a:fillRect/>
            </a:stretch>
          </a:blipFill>
          <a:ln w="9525" cap="flat">
            <a:noFill/>
            <a:prstDash val="solid"/>
            <a:miter lim="800000"/>
          </a:ln>
        </p:spPr>
        <p:txBody>
          <a:bodyPr vert="horz" wrap="square" lIns="91425" tIns="45712" rIns="91425" bIns="45712" numCol="1" anchor="t" anchorCtr="0" compatLnSpc="1"/>
          <a:lstStyle/>
          <a:p>
            <a:pPr>
              <a:lnSpc>
                <a:spcPct val="120000"/>
              </a:lnSpc>
            </a:pPr>
            <a:endParaRPr lang="zh-CN" altLang="en-US" sz="9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5"/>
          <p:cNvSpPr/>
          <p:nvPr/>
        </p:nvSpPr>
        <p:spPr bwMode="auto">
          <a:xfrm>
            <a:off x="4549775" y="213360"/>
            <a:ext cx="1967230" cy="177482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2"/>
            <a:stretch>
              <a:fillRect/>
            </a:stretch>
          </a:blipFill>
          <a:ln w="9525" cap="flat">
            <a:noFill/>
            <a:prstDash val="solid"/>
            <a:miter lim="800000"/>
          </a:ln>
        </p:spPr>
        <p:txBody>
          <a:bodyPr vert="horz" wrap="square" lIns="91425" tIns="45712" rIns="91425" bIns="45712" numCol="1" anchor="t" anchorCtr="0" compatLnSpc="1"/>
          <a:lstStyle/>
          <a:p>
            <a:pPr>
              <a:lnSpc>
                <a:spcPct val="120000"/>
              </a:lnSpc>
            </a:pPr>
            <a:endParaRPr lang="zh-CN" altLang="en-US" sz="9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5"/>
          <p:cNvSpPr/>
          <p:nvPr/>
        </p:nvSpPr>
        <p:spPr bwMode="auto">
          <a:xfrm>
            <a:off x="494030" y="213360"/>
            <a:ext cx="1988185" cy="179324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3"/>
            <a:stretch>
              <a:fillRect/>
            </a:stretch>
          </a:blipFill>
          <a:ln w="9525" cap="flat">
            <a:noFill/>
            <a:prstDash val="solid"/>
            <a:miter lim="800000"/>
          </a:ln>
        </p:spPr>
        <p:txBody>
          <a:bodyPr vert="horz" wrap="square" lIns="91425" tIns="45712" rIns="91425" bIns="45712" numCol="1" anchor="t" anchorCtr="0" compatLnSpc="1"/>
          <a:lstStyle/>
          <a:p>
            <a:pPr>
              <a:lnSpc>
                <a:spcPct val="120000"/>
              </a:lnSpc>
            </a:pPr>
            <a:endParaRPr lang="zh-CN" altLang="en-US" sz="9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5"/>
          <p:cNvSpPr/>
          <p:nvPr/>
        </p:nvSpPr>
        <p:spPr bwMode="auto">
          <a:xfrm>
            <a:off x="6556375" y="259715"/>
            <a:ext cx="1959610" cy="176720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4"/>
            <a:stretch>
              <a:fillRect/>
            </a:stretch>
          </a:blipFill>
          <a:ln w="9525" cap="flat">
            <a:noFill/>
            <a:prstDash val="solid"/>
            <a:miter lim="800000"/>
          </a:ln>
        </p:spPr>
        <p:txBody>
          <a:bodyPr vert="horz" wrap="square" lIns="91425" tIns="45712" rIns="91425" bIns="45712" numCol="1" anchor="t" anchorCtr="0" compatLnSpc="1"/>
          <a:lstStyle/>
          <a:p>
            <a:pPr>
              <a:lnSpc>
                <a:spcPct val="120000"/>
              </a:lnSpc>
            </a:pPr>
            <a:endParaRPr lang="zh-CN" altLang="en-US" sz="9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 name="文本框 1"/>
          <p:cNvSpPr txBox="1"/>
          <p:nvPr/>
        </p:nvSpPr>
        <p:spPr>
          <a:xfrm>
            <a:off x="582930" y="2138045"/>
            <a:ext cx="8141335" cy="2953385"/>
          </a:xfrm>
          <a:prstGeom prst="rect">
            <a:avLst/>
          </a:prstGeom>
          <a:noFill/>
          <a:ln w="9525">
            <a:noFill/>
          </a:ln>
        </p:spPr>
        <p:txBody>
          <a:bodyPr wrap="square">
            <a:spAutoFit/>
          </a:bodyPr>
          <a:p>
            <a:pPr indent="0"/>
            <a:r>
              <a:rPr lang="en-US" altLang="zh-CN" sz="1800" b="1">
                <a:solidFill>
                  <a:schemeClr val="bg2"/>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8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室内陈设的布置原则</a:t>
            </a:r>
            <a:endParaRPr lang="zh-CN" sz="1050" b="0">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0"/>
            <a:r>
              <a:rPr lang="zh-CN" sz="105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（1）功能性原则当人们提到室内陈设(或配饰)时。我们可以充分地利用这个特性来体现自己的职业特征，就会想到其艺术性和装饰性，但任何事物如果抛开其使用功能去谈其他内容实际上都是不合理的，室内陈设不是可有可无的东西，其使用功能的考虑永远是第一位的。只有使用功能得到了满足，才可能考虑陈设的其他作用。 （2）协调统一原则 陈设的选择与布置要与室内主体设计和整体环境协调一致，要从材质。（3）空间层次原则 陈设的陈列、布置要主次得当，以增加室内空间的层次感。在摆放过程中要注意区分主要陈设和次要陈设。陈设品的大小应以空间尺度依据而确定、色彩、造型等多方面进行考虑，加强了空间的层次感，在此基础上还要与室内空间尺度形成良好的比例关系，不宜过大，也不宜太小，最终达到视觉上的均衡，与室内空间的风格、形式以及各个界面的材质、色彩和肌理统一起来，为营造室内主题氛围而服务。</a:t>
            </a:r>
            <a:r>
              <a:rPr lang="en-US" sz="105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05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（4）比例原则 陈设的大小首先要考虑人体功能学方面的因素，使其与其他构成室内环境的因素形成视觉中心，而使其他陈设处于辅助地位，这样不易造成杂乱无章的空间效果。（5）个性原则 两个完全相同的空间由于陈设的不向以及摆放方式的不同，往往有很大的差别。</a:t>
            </a:r>
            <a:endParaRPr lang="zh-CN" altLang="en-US" sz="105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500"/>
                                        <p:tgtEl>
                                          <p:spTgt spid="2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8"/>
                                        </p:tgtEl>
                                        <p:attrNameLst>
                                          <p:attrName>style.visibility</p:attrName>
                                        </p:attrNameLst>
                                      </p:cBhvr>
                                      <p:to>
                                        <p:strVal val="visible"/>
                                      </p:to>
                                    </p:set>
                                    <p:animEffect transition="in" filter="fade">
                                      <p:cBhvr>
                                        <p:cTn id="1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21" grpId="0" bldLvl="0" animBg="1"/>
      <p:bldP spid="24" grpId="0" bldLvl="0" animBg="1"/>
      <p:bldP spid="28" grpId="0" bldLvl="0" animBg="1"/>
    </p:bld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56915" y="1000125"/>
            <a:ext cx="5641975" cy="317309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Rectangle 3"/>
          <p:cNvSpPr/>
          <p:nvPr/>
        </p:nvSpPr>
        <p:spPr>
          <a:xfrm>
            <a:off x="339279" y="1063552"/>
            <a:ext cx="2917939" cy="3015833"/>
          </a:xfrm>
          <a:prstGeom prst="rect">
            <a:avLst/>
          </a:prstGeom>
          <a:ln>
            <a:no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2345">
              <a:solidFill>
                <a:schemeClr val="bg2"/>
              </a:solidFill>
            </a:endParaRPr>
          </a:p>
        </p:txBody>
      </p:sp>
      <p:sp>
        <p:nvSpPr>
          <p:cNvPr id="11" name="Rectangle 3"/>
          <p:cNvSpPr/>
          <p:nvPr/>
        </p:nvSpPr>
        <p:spPr>
          <a:xfrm>
            <a:off x="556895" y="1289050"/>
            <a:ext cx="2482215" cy="2564765"/>
          </a:xfrm>
          <a:prstGeom prst="rect">
            <a:avLst/>
          </a:prstGeom>
          <a:blipFill>
            <a:blip r:embed="rId1">
              <a:alphaModFix amt="80000"/>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noFill/>
            </a:endParaRPr>
          </a:p>
        </p:txBody>
      </p:sp>
      <p:sp>
        <p:nvSpPr>
          <p:cNvPr id="100" name="文本框 99"/>
          <p:cNvSpPr txBox="1"/>
          <p:nvPr/>
        </p:nvSpPr>
        <p:spPr>
          <a:xfrm>
            <a:off x="3388360" y="1049020"/>
            <a:ext cx="5288280" cy="3046095"/>
          </a:xfrm>
          <a:prstGeom prst="rect">
            <a:avLst/>
          </a:prstGeom>
          <a:noFill/>
          <a:ln w="9525">
            <a:noFill/>
          </a:ln>
        </p:spPr>
        <p:txBody>
          <a:bodyPr wrap="square">
            <a:spAutoFit/>
          </a:bodyPr>
          <a:p>
            <a:pPr indent="266700"/>
            <a:r>
              <a:rPr lang="zh-CN" sz="16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陈设品的大小要与室内空间尺度及家具尺度形成良好的比例关系。</a:t>
            </a:r>
            <a:r>
              <a:rPr lang="en-US" sz="16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6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陈设品的大小应以空间尺度与家具尺度为依据而确定。</a:t>
            </a:r>
            <a:r>
              <a:rPr lang="en-US" sz="16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6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陈设品的陈列摆放要注重陈列摆放的效果，陈设品的选择与布置要与整体环境协调一致。</a:t>
            </a:r>
            <a:r>
              <a:rPr lang="en-US" sz="16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6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选择陈设品要从材质、色彩，不宜过大，也不宜太小，最终达到视觉上的均衡、造型等多方面考虑，与室内空间的形式，这样不易造成杂乱无章的空间效果、家具的样式相统一，为营造室内主题氛围而服务，使其与其它构成室内环境的因素在空间中形成视觉中心，而其它陈设品处于辅助地位，加强空间的层次感。</a:t>
            </a:r>
            <a:r>
              <a:rPr lang="en-US" sz="16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6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陈设品的陈列布置要主次得当，增加室内空间的层次感。</a:t>
            </a:r>
            <a:r>
              <a:rPr lang="en-US" sz="16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6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在陈列摆放的过程中要注意，在诸多陈设品中分出主要陈设及次要陈设。</a:t>
            </a:r>
            <a:endParaRPr lang="zh-CN" altLang="en-US" sz="1600" b="1">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randombar(horizontal)">
                                      <p:cBhvr>
                                        <p:cTn id="7" dur="500"/>
                                        <p:tgtEl>
                                          <p:spTgt spid="20"/>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randombar(horizontal)">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11" grpId="0" bldLvl="0" animBg="1"/>
    </p:bld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8273" y="1997122"/>
            <a:ext cx="1013460" cy="1309907"/>
          </a:xfrm>
          <a:prstGeom prst="rect">
            <a:avLst/>
          </a:prstGeom>
          <a:ln w="28575">
            <a:solidFill>
              <a:schemeClr val="accent2"/>
            </a:solidFill>
          </a:ln>
        </p:spPr>
        <p:txBody>
          <a:bodyPr vert="eaVert" wrap="square">
            <a:spAutoFit/>
          </a:bodyPr>
          <a:lstStyle/>
          <a:p>
            <a:pPr algn="ctr"/>
            <a:r>
              <a:rPr lang="en-US" altLang="zh-CN" sz="5400" b="1" spc="-225" dirty="0" smtClean="0">
                <a:solidFill>
                  <a:schemeClr val="accent2"/>
                </a:solidFill>
                <a:latin typeface="Agency FB" panose="020B0503020202020204" pitchFamily="34" charset="0"/>
                <a:ea typeface="造字工房俊雅（非商用）常规体" pitchFamily="50" charset="-122"/>
              </a:rPr>
              <a:t>05</a:t>
            </a:r>
            <a:endParaRPr lang="zh-CN" altLang="en-US" sz="5400" b="1" spc="-225" dirty="0">
              <a:solidFill>
                <a:schemeClr val="accent2"/>
              </a:solidFill>
              <a:latin typeface="Agency FB" panose="020B0503020202020204" pitchFamily="34" charset="0"/>
              <a:ea typeface="造字工房俊雅（非商用）常规体" pitchFamily="50" charset="-122"/>
            </a:endParaRPr>
          </a:p>
        </p:txBody>
      </p:sp>
      <p:sp>
        <p:nvSpPr>
          <p:cNvPr id="15" name="TextBox 15"/>
          <p:cNvSpPr txBox="1"/>
          <p:nvPr/>
        </p:nvSpPr>
        <p:spPr>
          <a:xfrm>
            <a:off x="3226435" y="2144395"/>
            <a:ext cx="5145405" cy="521970"/>
          </a:xfrm>
          <a:prstGeom prst="rect">
            <a:avLst/>
          </a:prstGeom>
          <a:noFill/>
        </p:spPr>
        <p:txBody>
          <a:bodyPr wrap="square" rtlCol="0">
            <a:spAutoFit/>
          </a:bodyPr>
          <a:lstStyle/>
          <a:p>
            <a:pPr defTabSz="800100"/>
            <a:r>
              <a:rPr lang="zh-CN" altLang="en-US" sz="2800" b="1" dirty="0" smtClean="0">
                <a:solidFill>
                  <a:schemeClr val="accent1"/>
                </a:solidFill>
                <a:latin typeface="微软雅黑" panose="020B0503020204020204" pitchFamily="34" charset="-122"/>
                <a:ea typeface="微软雅黑" panose="020B0503020204020204" pitchFamily="34" charset="-122"/>
              </a:rPr>
              <a:t>室内陈设艺术</a:t>
            </a:r>
            <a:r>
              <a:rPr lang="zh-CN" altLang="en-US" sz="2800" b="1" dirty="0" smtClean="0">
                <a:solidFill>
                  <a:schemeClr val="accent1"/>
                </a:solidFill>
                <a:latin typeface="微软雅黑" panose="020B0503020204020204" pitchFamily="34" charset="-122"/>
                <a:ea typeface="微软雅黑" panose="020B0503020204020204" pitchFamily="34" charset="-122"/>
              </a:rPr>
              <a:t>风格</a:t>
            </a:r>
            <a:endParaRPr lang="zh-CN" altLang="en-US" sz="2800" b="1" dirty="0" smtClean="0">
              <a:solidFill>
                <a:schemeClr val="accent1"/>
              </a:solidFill>
              <a:latin typeface="微软雅黑" panose="020B0503020204020204" pitchFamily="34" charset="-122"/>
              <a:ea typeface="微软雅黑" panose="020B0503020204020204" pitchFamily="34" charset="-122"/>
            </a:endParaRPr>
          </a:p>
        </p:txBody>
      </p:sp>
      <p:sp>
        <p:nvSpPr>
          <p:cNvPr id="16" name="矩形 15"/>
          <p:cNvSpPr/>
          <p:nvPr/>
        </p:nvSpPr>
        <p:spPr>
          <a:xfrm>
            <a:off x="3314659" y="2874981"/>
            <a:ext cx="1746885" cy="220980"/>
          </a:xfrm>
          <a:prstGeom prst="rect">
            <a:avLst/>
          </a:prstGeom>
        </p:spPr>
        <p:txBody>
          <a:bodyPr wrap="none" lIns="68571" tIns="34285" rIns="68571" bIns="34285">
            <a:spAutoFit/>
          </a:bodyPr>
          <a:lstStyle/>
          <a:p>
            <a:pPr marL="213995" indent="-213995" defTabSz="914400">
              <a:buClr>
                <a:schemeClr val="accent2"/>
              </a:buClr>
              <a:buFont typeface="Wingdings" panose="05000000000000000000" pitchFamily="2" charset="2"/>
              <a:buChar char="l"/>
              <a:defRPr/>
            </a:pPr>
            <a:endParaRPr lang="zh-CN" altLang="en-US" sz="1000" kern="0" dirty="0" smtClean="0">
              <a:solidFill>
                <a:schemeClr val="tx2"/>
              </a:solidFill>
              <a:latin typeface="李旭科书法"/>
              <a:ea typeface="微软雅黑" panose="020B0503020204020204" pitchFamily="34" charset="-122"/>
            </a:endParaRPr>
          </a:p>
        </p:txBody>
      </p:sp>
      <p:sp>
        <p:nvSpPr>
          <p:cNvPr id="19" name="矩形 18"/>
          <p:cNvSpPr/>
          <p:nvPr/>
        </p:nvSpPr>
        <p:spPr>
          <a:xfrm>
            <a:off x="3314837" y="3096163"/>
            <a:ext cx="1492885" cy="220980"/>
          </a:xfrm>
          <a:prstGeom prst="rect">
            <a:avLst/>
          </a:prstGeom>
        </p:spPr>
        <p:txBody>
          <a:bodyPr wrap="none" lIns="68571" tIns="34285" rIns="68571" bIns="34285">
            <a:spAutoFit/>
          </a:bodyPr>
          <a:lstStyle/>
          <a:p>
            <a:pPr marL="213995" indent="-213995" defTabSz="914400">
              <a:buClr>
                <a:schemeClr val="accent2"/>
              </a:buClr>
              <a:buFont typeface="Wingdings" panose="05000000000000000000" pitchFamily="2" charset="2"/>
              <a:buChar char="l"/>
              <a:defRPr/>
            </a:pPr>
            <a:r>
              <a:rPr lang="zh-CN" altLang="en-US" sz="1000" kern="0" dirty="0">
                <a:solidFill>
                  <a:schemeClr val="tx2"/>
                </a:solidFill>
                <a:latin typeface="李旭科书法"/>
                <a:ea typeface="微软雅黑" panose="020B0503020204020204" pitchFamily="34" charset="-122"/>
              </a:rPr>
              <a:t>陈设设计风格的</a:t>
            </a:r>
            <a:r>
              <a:rPr lang="zh-CN" altLang="en-US" sz="1000" kern="0" dirty="0">
                <a:solidFill>
                  <a:schemeClr val="tx2"/>
                </a:solidFill>
                <a:latin typeface="李旭科书法"/>
                <a:ea typeface="微软雅黑" panose="020B0503020204020204" pitchFamily="34" charset="-122"/>
              </a:rPr>
              <a:t>由来</a:t>
            </a:r>
            <a:endParaRPr lang="zh-CN" altLang="en-US" sz="1000" kern="0" dirty="0">
              <a:solidFill>
                <a:schemeClr val="tx2"/>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314659" y="3399491"/>
            <a:ext cx="1238885" cy="220980"/>
          </a:xfrm>
          <a:prstGeom prst="rect">
            <a:avLst/>
          </a:prstGeom>
        </p:spPr>
        <p:txBody>
          <a:bodyPr wrap="none" lIns="68571" tIns="34285" rIns="68571" bIns="34285">
            <a:spAutoFit/>
          </a:bodyPr>
          <a:p>
            <a:pPr marL="213995" indent="-213995" defTabSz="914400">
              <a:buClr>
                <a:schemeClr val="accent2"/>
              </a:buClr>
              <a:buFont typeface="Wingdings" panose="05000000000000000000" pitchFamily="2" charset="2"/>
              <a:buChar char="l"/>
              <a:defRPr/>
            </a:pPr>
            <a:r>
              <a:rPr lang="zh-CN" altLang="en-US" sz="1000" kern="0" dirty="0" smtClean="0">
                <a:solidFill>
                  <a:schemeClr val="tx2"/>
                </a:solidFill>
                <a:latin typeface="李旭科书法"/>
                <a:ea typeface="微软雅黑" panose="020B0503020204020204" pitchFamily="34" charset="-122"/>
              </a:rPr>
              <a:t>地域文化的</a:t>
            </a:r>
            <a:r>
              <a:rPr lang="zh-CN" altLang="en-US" sz="1000" kern="0" dirty="0" smtClean="0">
                <a:solidFill>
                  <a:schemeClr val="tx2"/>
                </a:solidFill>
                <a:latin typeface="李旭科书法"/>
                <a:ea typeface="微软雅黑" panose="020B0503020204020204" pitchFamily="34" charset="-122"/>
              </a:rPr>
              <a:t>呈现</a:t>
            </a:r>
            <a:endParaRPr lang="zh-CN" altLang="en-US" sz="1000" kern="0" dirty="0" smtClean="0">
              <a:solidFill>
                <a:schemeClr val="tx2"/>
              </a:solidFill>
              <a:latin typeface="李旭科书法"/>
              <a:ea typeface="微软雅黑" panose="020B0503020204020204" pitchFamily="34" charset="-122"/>
            </a:endParaRPr>
          </a:p>
        </p:txBody>
      </p:sp>
      <p:sp>
        <p:nvSpPr>
          <p:cNvPr id="3" name="矩形 2"/>
          <p:cNvSpPr/>
          <p:nvPr/>
        </p:nvSpPr>
        <p:spPr>
          <a:xfrm>
            <a:off x="3314659" y="3703021"/>
            <a:ext cx="1111885" cy="220980"/>
          </a:xfrm>
          <a:prstGeom prst="rect">
            <a:avLst/>
          </a:prstGeom>
        </p:spPr>
        <p:txBody>
          <a:bodyPr wrap="none" lIns="68571" tIns="34285" rIns="68571" bIns="34285">
            <a:spAutoFit/>
          </a:bodyPr>
          <a:lstStyle/>
          <a:p>
            <a:pPr marL="213995" indent="-213995" defTabSz="914400">
              <a:buClr>
                <a:schemeClr val="accent2"/>
              </a:buClr>
              <a:buFont typeface="Wingdings" panose="05000000000000000000" pitchFamily="2" charset="2"/>
              <a:buChar char="l"/>
              <a:defRPr/>
            </a:pPr>
            <a:r>
              <a:rPr lang="zh-CN" altLang="en-US" sz="1000" kern="0" dirty="0" smtClean="0">
                <a:solidFill>
                  <a:schemeClr val="tx2"/>
                </a:solidFill>
                <a:latin typeface="李旭科书法"/>
                <a:ea typeface="微软雅黑" panose="020B0503020204020204" pitchFamily="34" charset="-122"/>
              </a:rPr>
              <a:t>典型地域</a:t>
            </a:r>
            <a:r>
              <a:rPr lang="zh-CN" altLang="en-US" sz="1000" kern="0" dirty="0" smtClean="0">
                <a:solidFill>
                  <a:schemeClr val="tx2"/>
                </a:solidFill>
                <a:latin typeface="李旭科书法"/>
                <a:ea typeface="微软雅黑" panose="020B0503020204020204" pitchFamily="34" charset="-122"/>
              </a:rPr>
              <a:t>风格</a:t>
            </a:r>
            <a:endParaRPr lang="zh-CN" altLang="en-US" sz="1000" kern="0" dirty="0" smtClean="0">
              <a:solidFill>
                <a:schemeClr val="tx2"/>
              </a:solidFill>
              <a:latin typeface="李旭科书法"/>
              <a:ea typeface="微软雅黑" panose="020B0503020204020204" pitchFamily="34" charset="-122"/>
            </a:endParaRPr>
          </a:p>
        </p:txBody>
      </p:sp>
      <p:sp>
        <p:nvSpPr>
          <p:cNvPr id="4" name="矩形 3"/>
          <p:cNvSpPr/>
          <p:nvPr/>
        </p:nvSpPr>
        <p:spPr>
          <a:xfrm>
            <a:off x="3314659" y="4006551"/>
            <a:ext cx="1111885" cy="220980"/>
          </a:xfrm>
          <a:prstGeom prst="rect">
            <a:avLst/>
          </a:prstGeom>
        </p:spPr>
        <p:txBody>
          <a:bodyPr wrap="none" lIns="68571" tIns="34285" rIns="68571" bIns="34285">
            <a:spAutoFit/>
          </a:bodyPr>
          <a:p>
            <a:pPr marL="213995" indent="-213995" defTabSz="914400">
              <a:buClr>
                <a:schemeClr val="accent2"/>
              </a:buClr>
              <a:buFont typeface="Wingdings" panose="05000000000000000000" pitchFamily="2" charset="2"/>
              <a:buChar char="l"/>
              <a:defRPr/>
            </a:pPr>
            <a:r>
              <a:rPr lang="zh-CN" altLang="en-US" sz="1000" kern="0" dirty="0" smtClean="0">
                <a:solidFill>
                  <a:schemeClr val="tx2"/>
                </a:solidFill>
                <a:latin typeface="李旭科书法"/>
                <a:ea typeface="微软雅黑" panose="020B0503020204020204" pitchFamily="34" charset="-122"/>
              </a:rPr>
              <a:t>现代陈设</a:t>
            </a:r>
            <a:r>
              <a:rPr lang="zh-CN" altLang="en-US" sz="1000" kern="0" dirty="0" smtClean="0">
                <a:solidFill>
                  <a:schemeClr val="tx2"/>
                </a:solidFill>
                <a:latin typeface="李旭科书法"/>
                <a:ea typeface="微软雅黑" panose="020B0503020204020204" pitchFamily="34" charset="-122"/>
              </a:rPr>
              <a:t>流派</a:t>
            </a:r>
            <a:endParaRPr lang="zh-CN" altLang="en-US" sz="1000" kern="0" dirty="0" smtClean="0">
              <a:solidFill>
                <a:schemeClr val="tx2"/>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200"/>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200"/>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052570" y="1038860"/>
            <a:ext cx="4525645" cy="355790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0" name="文本框 99"/>
          <p:cNvSpPr txBox="1"/>
          <p:nvPr/>
        </p:nvSpPr>
        <p:spPr>
          <a:xfrm>
            <a:off x="4239260" y="1097280"/>
            <a:ext cx="4151630" cy="3461385"/>
          </a:xfrm>
          <a:prstGeom prst="rect">
            <a:avLst/>
          </a:prstGeom>
          <a:noFill/>
          <a:ln w="9525">
            <a:noFill/>
          </a:ln>
        </p:spPr>
        <p:txBody>
          <a:bodyPr wrap="square">
            <a:spAutoFit/>
          </a:bodyPr>
          <a:p>
            <a:pPr indent="0">
              <a:lnSpc>
                <a:spcPct val="150000"/>
              </a:lnSpc>
            </a:pPr>
            <a:r>
              <a:rPr lang="en-US" altLang="zh-CN" sz="1400" b="1">
                <a:solidFill>
                  <a:schemeClr val="bg1"/>
                </a:solidFill>
                <a:latin typeface="微软雅黑" panose="020B0503020204020204" pitchFamily="34" charset="-122"/>
                <a:ea typeface="微软雅黑" panose="020B0503020204020204" pitchFamily="34" charset="-122"/>
              </a:rPr>
              <a:t>      </a:t>
            </a:r>
            <a:r>
              <a:rPr lang="zh-CN" sz="1400" b="1">
                <a:solidFill>
                  <a:schemeClr val="bg1"/>
                </a:solidFill>
                <a:latin typeface="微软雅黑" panose="020B0503020204020204" pitchFamily="34" charset="-122"/>
                <a:ea typeface="微软雅黑" panose="020B0503020204020204" pitchFamily="34" charset="-122"/>
              </a:rPr>
              <a:t>陈设设计风格的由来</a:t>
            </a:r>
            <a:endParaRPr lang="zh-CN" sz="1050" b="1">
              <a:solidFill>
                <a:schemeClr val="bg1"/>
              </a:solidFill>
              <a:latin typeface="微软雅黑" panose="020B0503020204020204" pitchFamily="34" charset="-122"/>
              <a:ea typeface="微软雅黑" panose="020B0503020204020204" pitchFamily="34" charset="-122"/>
            </a:endParaRPr>
          </a:p>
          <a:p>
            <a:pPr indent="0">
              <a:lnSpc>
                <a:spcPct val="150000"/>
              </a:lnSpc>
            </a:pPr>
            <a:r>
              <a:rPr lang="en-US" altLang="zh-CN" sz="1200" b="1">
                <a:solidFill>
                  <a:schemeClr val="bg1"/>
                </a:solidFill>
                <a:latin typeface="微软雅黑" panose="020B0503020204020204" pitchFamily="34" charset="-122"/>
                <a:ea typeface="微软雅黑" panose="020B0503020204020204" pitchFamily="34" charset="-122"/>
              </a:rPr>
              <a:t>       </a:t>
            </a:r>
            <a:r>
              <a:rPr lang="zh-CN" sz="1200" b="1">
                <a:solidFill>
                  <a:schemeClr val="bg1"/>
                </a:solidFill>
                <a:latin typeface="微软雅黑" panose="020B0503020204020204" pitchFamily="34" charset="-122"/>
                <a:ea typeface="微软雅黑" panose="020B0503020204020204" pitchFamily="34" charset="-122"/>
              </a:rPr>
              <a:t>陈设设计是室内设计的一部分，其风格首先是受建筑影响。在决定室内陈设设计的风格时，尤其是具有风格特色的建筑，通常会引导室内陈设的样式走向。历史上不同的建筑风格，通常伴有相应的室内陈设，当然也有例外，比如上海和平饭店的九国风格套间都设在装饰艺术派的建筑内。 正因为陈设设计源自于建筑，所以陈设设计师首先要认识建筑，认识前期的室内装修风格。一些新建建筑，室内设计与陈设设计通常会有一个衔接。但对于旧建筑的改造，其风格就会受到原建筑的影响，陈设设计师一般会对建筑的渊源做深入的了解，寻找其当时的风格样式。这在旧厂房、仓库改造，老建筑的翻新中都有充分体现。</a:t>
            </a:r>
            <a:endParaRPr lang="zh-CN" sz="1200" b="1">
              <a:solidFill>
                <a:schemeClr val="bg1"/>
              </a:solidFill>
              <a:latin typeface="微软雅黑" panose="020B0503020204020204" pitchFamily="34" charset="-122"/>
              <a:ea typeface="微软雅黑" panose="020B0503020204020204" pitchFamily="34" charset="-122"/>
            </a:endParaRPr>
          </a:p>
        </p:txBody>
      </p:sp>
      <p:pic>
        <p:nvPicPr>
          <p:cNvPr id="343" name="图片 343" descr="6582bc31746f1e5637c97ec6b3895f5"/>
          <p:cNvPicPr>
            <a:picLocks noChangeAspect="1"/>
          </p:cNvPicPr>
          <p:nvPr>
            <p:custDataLst>
              <p:tags r:id="rId1"/>
            </p:custDataLst>
          </p:nvPr>
        </p:nvPicPr>
        <p:blipFill>
          <a:blip r:embed="rId2"/>
          <a:stretch>
            <a:fillRect/>
          </a:stretch>
        </p:blipFill>
        <p:spPr>
          <a:xfrm>
            <a:off x="850900" y="1087120"/>
            <a:ext cx="2847975" cy="3461385"/>
          </a:xfrm>
          <a:prstGeom prst="rect">
            <a:avLst/>
          </a:prstGeom>
        </p:spPr>
      </p:pic>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560705" y="239395"/>
            <a:ext cx="1725930" cy="299085"/>
          </a:xfrm>
          <a:prstGeom prst="rect">
            <a:avLst/>
          </a:prstGeom>
          <a:noFill/>
        </p:spPr>
        <p:txBody>
          <a:bodyPr wrap="none" rtlCol="0" anchor="t">
            <a:spAutoFit/>
          </a:bodyPr>
          <a:p>
            <a:r>
              <a:rPr lang="zh-CN" b="1">
                <a:solidFill>
                  <a:schemeClr val="accent3"/>
                </a:solidFill>
                <a:latin typeface="微软雅黑" panose="020B0503020204020204" pitchFamily="34" charset="-122"/>
                <a:ea typeface="微软雅黑" panose="020B0503020204020204" pitchFamily="34" charset="-122"/>
                <a:sym typeface="+mn-ea"/>
              </a:rPr>
              <a:t>陈设设计风格的由来</a:t>
            </a:r>
            <a:endParaRPr lang="zh-CN" altLang="en-US" b="1">
              <a:solidFill>
                <a:schemeClr val="accent3"/>
              </a:solidFill>
              <a:latin typeface="微软雅黑" panose="020B0503020204020204" pitchFamily="34" charset="-122"/>
              <a:ea typeface="微软雅黑" panose="020B0503020204020204" pitchFamily="34" charset="-122"/>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4" name="图片 344" descr="e34a721947977888b4eb4f17df294a7"/>
          <p:cNvPicPr>
            <a:picLocks noChangeAspect="1"/>
          </p:cNvPicPr>
          <p:nvPr/>
        </p:nvPicPr>
        <p:blipFill>
          <a:blip r:embed="rId1"/>
          <a:stretch>
            <a:fillRect/>
          </a:stretch>
        </p:blipFill>
        <p:spPr>
          <a:xfrm>
            <a:off x="583883" y="1312863"/>
            <a:ext cx="3510915" cy="2516505"/>
          </a:xfrm>
          <a:prstGeom prst="rect">
            <a:avLst/>
          </a:prstGeom>
        </p:spPr>
      </p:pic>
      <p:sp>
        <p:nvSpPr>
          <p:cNvPr id="100" name="文本框 99"/>
          <p:cNvSpPr txBox="1"/>
          <p:nvPr/>
        </p:nvSpPr>
        <p:spPr>
          <a:xfrm>
            <a:off x="4250055" y="910590"/>
            <a:ext cx="4515485" cy="3322955"/>
          </a:xfrm>
          <a:prstGeom prst="rect">
            <a:avLst/>
          </a:prstGeom>
          <a:noFill/>
          <a:ln w="9525">
            <a:noFill/>
          </a:ln>
        </p:spPr>
        <p:txBody>
          <a:bodyPr wrap="square">
            <a:spAutoFit/>
          </a:bodyPr>
          <a:p>
            <a:pPr indent="0"/>
            <a:r>
              <a:rPr lang="en-US" sz="1050" b="0">
                <a:latin typeface="宋体" panose="02010600030101010101" pitchFamily="2" charset="-122"/>
              </a:rPr>
              <a:t>     </a:t>
            </a:r>
            <a:r>
              <a:rPr lang="zh-CN" sz="14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正因为陈设设计源自于建筑，所以陈设设计师首先要认识建筑，认识前期的室内装修风格。一些新建建筑，室内设计与陈设设计通常会有一个衔接。但对于旧建筑的改造，其风格就会受到原建筑的影响，陈设设计师一般会对建筑的渊源做深入的了解，寻找其当时的风格样式。这在旧厂房、仓库改造，老建筑的翻新中都有充分体现。旧厂房、仓库变成展馆、创意中心时除了老结构、装置时常被保留外，吊车、设备或许会成为装饰、摆设，当然也会有许多新元素渗入。老建筑的翻新，尤其是保护，从室内装修到陈设设计，艺术风格的延续更为明显。上海外滩几年前入驻的美国顶级酒店品牌“华道夫”，作为老建筑的改造扩建项目，其旧建筑（现在的会所部分）的设计极力再现一百多年前英国总会的一些状态，其陈设设计沿着维多利亚风格延展，让客人通过体验旧文化，有一种穿越时空身临其境的感受。</a:t>
            </a:r>
            <a:endParaRPr lang="zh-CN" altLang="en-US" sz="14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5" name="直接连接符 4"/>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93395" y="26924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mn-ea"/>
              </a:rPr>
              <a:t>室内陈设设计的概念</a:t>
            </a:r>
            <a:endParaRPr lang="zh-CN" altLang="en-US" sz="1200" b="1" dirty="0">
              <a:solidFill>
                <a:schemeClr val="accent2"/>
              </a:solidFill>
              <a:latin typeface="+mn-ea"/>
              <a:cs typeface="+mn-ea"/>
              <a:sym typeface="+mn-ea"/>
            </a:endParaRPr>
          </a:p>
        </p:txBody>
      </p:sp>
      <p:sp>
        <p:nvSpPr>
          <p:cNvPr id="6" name="文本框 5"/>
          <p:cNvSpPr txBox="1"/>
          <p:nvPr/>
        </p:nvSpPr>
        <p:spPr>
          <a:xfrm>
            <a:off x="899795" y="1716405"/>
            <a:ext cx="7551420" cy="2306955"/>
          </a:xfrm>
          <a:prstGeom prst="rect">
            <a:avLst/>
          </a:prstGeom>
          <a:noFill/>
          <a:ln w="9525">
            <a:noFill/>
          </a:ln>
        </p:spPr>
        <p:txBody>
          <a:bodyPr wrap="square">
            <a:spAutoFit/>
          </a:bodyPr>
          <a:lstStyle/>
          <a:p>
            <a:pPr indent="0"/>
            <a:r>
              <a:rPr lang="en-US" altLang="zh-CN" sz="1800" b="0">
                <a:solidFill>
                  <a:schemeClr val="accent5">
                    <a:lumMod val="75000"/>
                  </a:schemeClr>
                </a:solidFill>
                <a:latin typeface="方正粗活意简体" panose="03000509000000000000" charset="-122"/>
                <a:ea typeface="方正粗活意简体" panose="03000509000000000000" charset="-122"/>
                <a:cs typeface="方正粗活意简体" panose="03000509000000000000" charset="-122"/>
              </a:rPr>
              <a:t>       </a:t>
            </a:r>
            <a:r>
              <a:rPr lang="zh-CN" sz="1800" b="0">
                <a:solidFill>
                  <a:schemeClr val="accent5">
                    <a:lumMod val="75000"/>
                  </a:schemeClr>
                </a:solidFill>
                <a:latin typeface="方正粗活意简体" panose="03000509000000000000" charset="-122"/>
                <a:ea typeface="方正粗活意简体" panose="03000509000000000000" charset="-122"/>
                <a:cs typeface="方正粗活意简体" panose="03000509000000000000" charset="-122"/>
              </a:rPr>
              <a:t>室内陈设设计是室内设计的重要组成部分，可以说是室内设计的延伸，也是室内设计的再创造。通常是指家庭室内陈设，是在不改变建筑物及室内原有结构的基础上对空间中可移动、可拆换的陈设物品进行二次设计和强化，根据空间的功能类型、审美需求等要素，营造出具有高舒适度、高艺术性、高品质的理想室内环境。一般包括家具、灯光、室内织物、装饰工艺品、字画、家用电器、盆景、插花、挂物、等诸多内容。随着时代的进步，社会的发展、艺术的演变，当今的陈设品可谓是丰富多彩、层出不穷。</a:t>
            </a:r>
            <a:endParaRPr lang="zh-CN" altLang="en-US" sz="1800" b="0">
              <a:solidFill>
                <a:schemeClr val="accent5">
                  <a:lumMod val="75000"/>
                </a:schemeClr>
              </a:solidFill>
              <a:latin typeface="方正粗活意简体" panose="03000509000000000000" charset="-122"/>
              <a:ea typeface="方正粗活意简体" panose="03000509000000000000" charset="-122"/>
              <a:cs typeface="方正粗活意简体" panose="03000509000000000000" charset="-122"/>
            </a:endParaRPr>
          </a:p>
        </p:txBody>
      </p:sp>
      <p:sp>
        <p:nvSpPr>
          <p:cNvPr id="7" name="文本框 6"/>
          <p:cNvSpPr txBox="1"/>
          <p:nvPr/>
        </p:nvSpPr>
        <p:spPr>
          <a:xfrm>
            <a:off x="3524885" y="1067435"/>
            <a:ext cx="2320925" cy="368300"/>
          </a:xfrm>
          <a:prstGeom prst="rect">
            <a:avLst/>
          </a:prstGeom>
          <a:noFill/>
        </p:spPr>
        <p:txBody>
          <a:bodyPr wrap="square" rtlCol="0">
            <a:spAutoFit/>
          </a:bodyPr>
          <a:lstStyle/>
          <a:p>
            <a:r>
              <a:rPr lang="zh-CN" altLang="en-US" sz="1800" b="1" dirty="0">
                <a:solidFill>
                  <a:schemeClr val="accent5">
                    <a:lumMod val="75000"/>
                  </a:schemeClr>
                </a:solidFill>
                <a:latin typeface="+mn-ea"/>
                <a:cs typeface="+mn-ea"/>
                <a:sym typeface="+mn-ea"/>
              </a:rPr>
              <a:t>室内陈设设计的概念</a:t>
            </a:r>
            <a:endParaRPr lang="zh-CN" altLang="en-US" sz="1800" b="1" dirty="0">
              <a:solidFill>
                <a:schemeClr val="accent5">
                  <a:lumMod val="75000"/>
                </a:schemeClr>
              </a:solidFill>
              <a:latin typeface="+mn-ea"/>
              <a:cs typeface="+mn-ea"/>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60705" y="238760"/>
            <a:ext cx="1383030" cy="299085"/>
          </a:xfrm>
          <a:prstGeom prst="rect">
            <a:avLst/>
          </a:prstGeom>
          <a:noFill/>
        </p:spPr>
        <p:txBody>
          <a:bodyPr wrap="none" rtlCol="0" anchor="t">
            <a:spAutoFit/>
          </a:bodyPr>
          <a:p>
            <a:r>
              <a:rPr lang="zh-CN" altLang="en-US" b="1">
                <a:solidFill>
                  <a:schemeClr val="accent3"/>
                </a:solidFill>
                <a:latin typeface="微软雅黑" panose="020B0503020204020204" pitchFamily="34" charset="-122"/>
                <a:ea typeface="微软雅黑" panose="020B0503020204020204" pitchFamily="34" charset="-122"/>
                <a:sym typeface="+mn-ea"/>
              </a:rPr>
              <a:t>地域文化的显现</a:t>
            </a:r>
            <a:endParaRPr lang="zh-CN" altLang="en-US" b="1">
              <a:solidFill>
                <a:schemeClr val="accent3"/>
              </a:solidFill>
              <a:latin typeface="微软雅黑" panose="020B0503020204020204" pitchFamily="34" charset="-122"/>
              <a:ea typeface="微软雅黑" panose="020B0503020204020204" pitchFamily="34" charset="-122"/>
              <a:sym typeface="+mn-ea"/>
            </a:endParaRPr>
          </a:p>
        </p:txBody>
      </p:sp>
      <p:pic>
        <p:nvPicPr>
          <p:cNvPr id="345" name="图片 345" descr="8a118c98b1df7396db4025a0953ee26"/>
          <p:cNvPicPr>
            <a:picLocks noChangeAspect="1"/>
          </p:cNvPicPr>
          <p:nvPr/>
        </p:nvPicPr>
        <p:blipFill>
          <a:blip r:embed="rId1"/>
          <a:stretch>
            <a:fillRect/>
          </a:stretch>
        </p:blipFill>
        <p:spPr>
          <a:xfrm>
            <a:off x="285115" y="1306830"/>
            <a:ext cx="3774440" cy="2530475"/>
          </a:xfrm>
          <a:prstGeom prst="rect">
            <a:avLst/>
          </a:prstGeom>
        </p:spPr>
      </p:pic>
      <p:sp>
        <p:nvSpPr>
          <p:cNvPr id="100" name="文本框 99"/>
          <p:cNvSpPr txBox="1"/>
          <p:nvPr/>
        </p:nvSpPr>
        <p:spPr>
          <a:xfrm>
            <a:off x="4325620" y="1095375"/>
            <a:ext cx="4507865" cy="2953385"/>
          </a:xfrm>
          <a:prstGeom prst="rect">
            <a:avLst/>
          </a:prstGeom>
          <a:noFill/>
          <a:ln w="9525">
            <a:noFill/>
          </a:ln>
        </p:spPr>
        <p:txBody>
          <a:bodyPr wrap="square">
            <a:spAutoFit/>
          </a:bodyPr>
          <a:p>
            <a:pPr indent="266700"/>
            <a:r>
              <a:rPr lang="zh-CN" sz="18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地域文化的显现</a:t>
            </a:r>
            <a:endParaRPr lang="zh-CN" sz="18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r>
              <a:rPr lang="zh-CN" sz="14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除了建筑风格的影响之外，地域文化对陈设的影响也十分突出。一个地方的陈设与陈设物一般都会留下该地方宗教、习俗、生活的烙印，其形态、色彩、材料、工艺、摆放方式都能反映该地方的文化特征。当我们在表述“北欧风格”或“斯堪的纳维亚风格”“地中海风格”“波斯风格”“英国乡村风格”“徽派风格”时，说的正是地域文化在建筑、室内和陈设上的显现。为了突显一个地方的风情，设计师会选择该地方的器物、艺术品乃至陈列方式。陈设实践中对于“地域文化”的表达具有两种方向：其一，是占主导的做法，就是表现建筑物所处地域环境的文化、风格；其二，将设计师所选择的地域风情作为表现风格进行表达。</a:t>
            </a:r>
            <a:endParaRPr lang="zh-CN" altLang="en-US" sz="14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46" name="图片 346" descr="1c4af86cffb835dae4f6d224cfd9610"/>
          <p:cNvPicPr>
            <a:picLocks noChangeAspect="1"/>
          </p:cNvPicPr>
          <p:nvPr/>
        </p:nvPicPr>
        <p:blipFill>
          <a:blip r:embed="rId1"/>
          <a:stretch>
            <a:fillRect/>
          </a:stretch>
        </p:blipFill>
        <p:spPr>
          <a:xfrm>
            <a:off x="423863" y="1454150"/>
            <a:ext cx="3815715" cy="2235200"/>
          </a:xfrm>
          <a:prstGeom prst="rect">
            <a:avLst/>
          </a:prstGeom>
        </p:spPr>
      </p:pic>
      <p:sp>
        <p:nvSpPr>
          <p:cNvPr id="100" name="文本框 99"/>
          <p:cNvSpPr txBox="1"/>
          <p:nvPr/>
        </p:nvSpPr>
        <p:spPr>
          <a:xfrm>
            <a:off x="4378325" y="802640"/>
            <a:ext cx="4508500" cy="3538220"/>
          </a:xfrm>
          <a:prstGeom prst="rect">
            <a:avLst/>
          </a:prstGeom>
          <a:noFill/>
          <a:ln w="9525">
            <a:noFill/>
          </a:ln>
        </p:spPr>
        <p:txBody>
          <a:bodyPr wrap="square">
            <a:spAutoFit/>
          </a:bodyPr>
          <a:p>
            <a:pPr indent="266700"/>
            <a:r>
              <a:rPr lang="zh-CN" sz="1400" b="1">
                <a:solidFill>
                  <a:schemeClr val="tx1">
                    <a:lumMod val="50000"/>
                    <a:lumOff val="50000"/>
                  </a:schemeClr>
                </a:solidFill>
                <a:latin typeface="微软雅黑" panose="020B0503020204020204" pitchFamily="34" charset="-122"/>
                <a:ea typeface="微软雅黑" panose="020B0503020204020204" pitchFamily="34" charset="-122"/>
              </a:rPr>
              <a:t>一个时代通常有一个时代的艺术风格，这是因为人们在一段时期内有着接近的审美趣味。人类在漫长的生产生活历程中，不断进行着审美的创造。不同的民族和地域孕育了不同的审美意向和文化特征。陈设艺术的发展也经历了从自发到自觉的过程。风格指的是一种具有代表性的整体精神风貌和格调，它可以通过造型语言体现，室内陈设的风格与室内设计的风格关系密切。室内陈设的风格体现了某个时期、地区、民族的生产力水平、生活状态以及当时艺术、工艺方面的成就。由于社会经济的发展、交通通讯方式的改善，现代风格或者具有开创性的新生活方式往往会快速传遍世界。然而当我们去追寻历史，重现古人的生活样式时，东西方不同国家和地区就有很大差异。陈设的时代烙印，无论在中外都一样清晰可辨。陈设设计一定会表现所处时代的精神文化风貌，但是有时为了艺术需求，设计师也会选择过去某些特定时期的艺术风格。</a:t>
            </a:r>
            <a:endParaRPr lang="zh-CN" sz="1400" b="1">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60705" y="238760"/>
            <a:ext cx="1383030" cy="299085"/>
          </a:xfrm>
          <a:prstGeom prst="rect">
            <a:avLst/>
          </a:prstGeom>
          <a:noFill/>
        </p:spPr>
        <p:txBody>
          <a:bodyPr wrap="none" rtlCol="0" anchor="t">
            <a:spAutoFit/>
          </a:bodyPr>
          <a:p>
            <a:r>
              <a:rPr lang="zh-CN" altLang="en-US" b="1">
                <a:solidFill>
                  <a:schemeClr val="accent3"/>
                </a:solidFill>
                <a:latin typeface="微软雅黑" panose="020B0503020204020204" pitchFamily="34" charset="-122"/>
                <a:ea typeface="微软雅黑" panose="020B0503020204020204" pitchFamily="34" charset="-122"/>
                <a:sym typeface="+mn-ea"/>
              </a:rPr>
              <a:t>典型的地域风格</a:t>
            </a:r>
            <a:endParaRPr lang="zh-CN" altLang="en-US" b="1">
              <a:solidFill>
                <a:schemeClr val="accent3"/>
              </a:solidFill>
              <a:latin typeface="微软雅黑" panose="020B0503020204020204" pitchFamily="34" charset="-122"/>
              <a:ea typeface="微软雅黑" panose="020B0503020204020204" pitchFamily="34" charset="-122"/>
              <a:sym typeface="+mn-ea"/>
            </a:endParaRPr>
          </a:p>
        </p:txBody>
      </p:sp>
      <p:sp>
        <p:nvSpPr>
          <p:cNvPr id="100" name="文本框 99"/>
          <p:cNvSpPr txBox="1"/>
          <p:nvPr/>
        </p:nvSpPr>
        <p:spPr>
          <a:xfrm>
            <a:off x="4413885" y="1566545"/>
            <a:ext cx="4427855" cy="2009775"/>
          </a:xfrm>
          <a:prstGeom prst="rect">
            <a:avLst/>
          </a:prstGeom>
          <a:noFill/>
          <a:ln w="9525">
            <a:noFill/>
          </a:ln>
        </p:spPr>
        <p:txBody>
          <a:bodyPr wrap="square">
            <a:spAutoFit/>
          </a:bodyPr>
          <a:p>
            <a:pPr indent="266700">
              <a:lnSpc>
                <a:spcPct val="130000"/>
              </a:lnSpc>
            </a:pPr>
            <a:r>
              <a:rPr lang="zh-CN" sz="12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漆在中国家具的发展史上具有重要的地位，大漆成为家具和用具最好的保护和装饰手段。漆制家具始于西周，兴于战国，到汉代达到顶峰。湖南长沙马王堆出土的漆制家具在实用性与观赏性上皆为上品。左图为马王堆出土的汉室漆凭几。“几”是用来填充空间的特殊的小桌子，可以使系列坐具相互联系，是室内空间中的陈设品。它可以供人席地而坐时倚靠，所以面窄，且有一定高度。而“案”是放置物品的承托用具，例如书案、食案，案的面宽较大，高度比几稍低。</a:t>
            </a:r>
            <a:endParaRPr lang="zh-CN" sz="12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p:cNvPicPr/>
          <p:nvPr/>
        </p:nvPicPr>
        <p:blipFill>
          <a:blip r:embed="rId1"/>
          <a:stretch>
            <a:fillRect/>
          </a:stretch>
        </p:blipFill>
        <p:spPr>
          <a:xfrm>
            <a:off x="422910" y="1314450"/>
            <a:ext cx="3764280" cy="2514600"/>
          </a:xfrm>
          <a:prstGeom prst="rect">
            <a:avLst/>
          </a:prstGeom>
          <a:noFill/>
          <a:ln w="9525">
            <a:noFill/>
          </a:ln>
        </p:spPr>
      </p:pic>
      <p:sp>
        <p:nvSpPr>
          <p:cNvPr id="101" name="文本框 100"/>
          <p:cNvSpPr txBox="1"/>
          <p:nvPr/>
        </p:nvSpPr>
        <p:spPr>
          <a:xfrm>
            <a:off x="935355" y="3933190"/>
            <a:ext cx="2425700" cy="252730"/>
          </a:xfrm>
          <a:prstGeom prst="rect">
            <a:avLst/>
          </a:prstGeom>
          <a:noFill/>
          <a:ln w="9525">
            <a:noFill/>
          </a:ln>
        </p:spPr>
        <p:txBody>
          <a:bodyPr wrap="square">
            <a:spAutoFit/>
          </a:bodyPr>
          <a:p>
            <a:pPr indent="0"/>
            <a:r>
              <a:rPr lang="en-US" sz="1050" b="0">
                <a:solidFill>
                  <a:srgbClr val="000000"/>
                </a:solidFill>
                <a:latin typeface="宋体" panose="02010600030101010101" pitchFamily="2" charset="-122"/>
              </a:rPr>
              <a:t>      </a:t>
            </a:r>
            <a:r>
              <a:rPr lang="zh-CN" sz="1050" b="1">
                <a:solidFill>
                  <a:schemeClr val="tx1">
                    <a:lumMod val="50000"/>
                    <a:lumOff val="50000"/>
                  </a:schemeClr>
                </a:solidFill>
                <a:latin typeface="微软雅黑" panose="020B0503020204020204" pitchFamily="34" charset="-122"/>
                <a:ea typeface="微软雅黑" panose="020B0503020204020204" pitchFamily="34" charset="-122"/>
              </a:rPr>
              <a:t>马王堆出土的汉代漆凭几</a:t>
            </a:r>
            <a:endParaRPr lang="zh-CN" altLang="en-US" sz="1050" b="1">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54" name="图片 354" descr="3da2fd5dfde194fbbc572888c757023"/>
          <p:cNvPicPr>
            <a:picLocks noChangeAspect="1"/>
          </p:cNvPicPr>
          <p:nvPr/>
        </p:nvPicPr>
        <p:blipFill>
          <a:blip r:embed="rId1"/>
          <a:stretch>
            <a:fillRect/>
          </a:stretch>
        </p:blipFill>
        <p:spPr>
          <a:xfrm>
            <a:off x="435293" y="1149033"/>
            <a:ext cx="4017645" cy="2845435"/>
          </a:xfrm>
          <a:prstGeom prst="rect">
            <a:avLst/>
          </a:prstGeom>
        </p:spPr>
      </p:pic>
      <p:sp>
        <p:nvSpPr>
          <p:cNvPr id="101" name="文本框 100"/>
          <p:cNvSpPr txBox="1"/>
          <p:nvPr/>
        </p:nvSpPr>
        <p:spPr>
          <a:xfrm>
            <a:off x="403860" y="4116070"/>
            <a:ext cx="4206240" cy="252730"/>
          </a:xfrm>
          <a:prstGeom prst="rect">
            <a:avLst/>
          </a:prstGeom>
          <a:noFill/>
          <a:ln w="9525">
            <a:noFill/>
          </a:ln>
        </p:spPr>
        <p:txBody>
          <a:bodyPr wrap="square">
            <a:spAutoFit/>
          </a:bodyPr>
          <a:p>
            <a:pPr indent="0"/>
            <a:r>
              <a:rPr lang="zh-CN" sz="1050" b="1">
                <a:solidFill>
                  <a:schemeClr val="tx1">
                    <a:lumMod val="50000"/>
                    <a:lumOff val="50000"/>
                  </a:schemeClr>
                </a:solidFill>
                <a:latin typeface="微软雅黑" panose="020B0503020204020204" pitchFamily="34" charset="-122"/>
                <a:ea typeface="微软雅黑" panose="020B0503020204020204" pitchFamily="34" charset="-122"/>
              </a:rPr>
              <a:t>《宫乐图》画面居中的餐桌、月牙凳，是唐代上层社会的常用家具</a:t>
            </a:r>
            <a:endParaRPr lang="zh-CN" altLang="en-US" sz="105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4610100" y="1007110"/>
            <a:ext cx="4361815" cy="3130550"/>
          </a:xfrm>
          <a:prstGeom prst="rect">
            <a:avLst/>
          </a:prstGeom>
          <a:noFill/>
          <a:ln w="9525">
            <a:noFill/>
          </a:ln>
        </p:spPr>
        <p:txBody>
          <a:bodyPr wrap="square">
            <a:spAutoFit/>
          </a:bodyPr>
          <a:p>
            <a:pPr indent="266700">
              <a:lnSpc>
                <a:spcPct val="110000"/>
              </a:lnSpc>
            </a:pPr>
            <a:r>
              <a:rPr lang="zh-CN" sz="1200" b="1">
                <a:solidFill>
                  <a:schemeClr val="tx1">
                    <a:lumMod val="50000"/>
                    <a:lumOff val="50000"/>
                  </a:schemeClr>
                </a:solidFill>
                <a:latin typeface="微软雅黑" panose="020B0503020204020204" pitchFamily="34" charset="-122"/>
                <a:ea typeface="微软雅黑" panose="020B0503020204020204" pitchFamily="34" charset="-122"/>
              </a:rPr>
              <a:t>隋唐时期，由于政治上的大统一，经济繁荣发展，室内家具与陈设艺术也发展到一个新的高度，形成了富丽华美的艺术风格。唐代在生活样式上处于由席地而坐向垂足而坐转变的过渡期，高型家具与低型家具并行发展，五代时期人们逐步过渡到使用高型家具。唐代人使用的家具种类包括椅、凳、墩、桌案、床榻、屏风、衣架和橱柜等。与强盛的大唐国风匹配的唐代室内陈设风格，摆脱了以往的古拙，取而代之的是华丽润妍、丰满端庄的气派。古代绘画是研究中国古典家具的可靠资料。唐代绘画作品中的雕花圈椅、月牙凳屡屡出现，多采用大弧度曲线，辅以花鸟植物纹样装饰，与丰腴的唐代仕女十分般配，显得雍容华贵。左图为唐代画家周昉《宫乐图》，画面居中的餐桌体大浑厚，制作精美。贵妇们所坐的月牙登，又称腰圆凳，为木质黑漆描金，体态敦厚，凳面略有弧度，符合人体工程学，是唐代上层社会的常用家具。</a:t>
            </a:r>
            <a:endParaRPr lang="zh-CN" altLang="en-US" sz="1200" b="1">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60705" y="238760"/>
            <a:ext cx="1211580" cy="299085"/>
          </a:xfrm>
          <a:prstGeom prst="rect">
            <a:avLst/>
          </a:prstGeom>
          <a:noFill/>
        </p:spPr>
        <p:txBody>
          <a:bodyPr wrap="none" rtlCol="0" anchor="t">
            <a:spAutoFit/>
          </a:bodyPr>
          <a:p>
            <a:r>
              <a:rPr lang="zh-CN" altLang="en-US" b="1">
                <a:solidFill>
                  <a:schemeClr val="accent3"/>
                </a:solidFill>
                <a:latin typeface="微软雅黑" panose="020B0503020204020204" pitchFamily="34" charset="-122"/>
                <a:ea typeface="微软雅黑" panose="020B0503020204020204" pitchFamily="34" charset="-122"/>
                <a:sym typeface="+mn-ea"/>
              </a:rPr>
              <a:t>西式古典风格</a:t>
            </a:r>
            <a:endParaRPr lang="zh-CN" altLang="en-US" b="1">
              <a:solidFill>
                <a:schemeClr val="accent3"/>
              </a:solidFill>
              <a:latin typeface="微软雅黑" panose="020B0503020204020204" pitchFamily="34" charset="-122"/>
              <a:ea typeface="微软雅黑" panose="020B0503020204020204" pitchFamily="34" charset="-122"/>
              <a:sym typeface="+mn-ea"/>
            </a:endParaRPr>
          </a:p>
        </p:txBody>
      </p:sp>
      <p:pic>
        <p:nvPicPr>
          <p:cNvPr id="360" name="图片 360" descr="eb4806f20322aae4cbf3dc809d382fb"/>
          <p:cNvPicPr>
            <a:picLocks noChangeAspect="1"/>
          </p:cNvPicPr>
          <p:nvPr/>
        </p:nvPicPr>
        <p:blipFill>
          <a:blip r:embed="rId1"/>
          <a:stretch>
            <a:fillRect/>
          </a:stretch>
        </p:blipFill>
        <p:spPr>
          <a:xfrm>
            <a:off x="1061720" y="716915"/>
            <a:ext cx="2941955" cy="2232025"/>
          </a:xfrm>
          <a:prstGeom prst="rect">
            <a:avLst/>
          </a:prstGeom>
        </p:spPr>
      </p:pic>
      <p:sp>
        <p:nvSpPr>
          <p:cNvPr id="3" name="文本框 2"/>
          <p:cNvSpPr txBox="1"/>
          <p:nvPr/>
        </p:nvSpPr>
        <p:spPr>
          <a:xfrm>
            <a:off x="994410" y="3092450"/>
            <a:ext cx="3212465" cy="275590"/>
          </a:xfrm>
          <a:prstGeom prst="rect">
            <a:avLst/>
          </a:prstGeom>
          <a:noFill/>
          <a:ln w="9525">
            <a:noFill/>
          </a:ln>
        </p:spPr>
        <p:txBody>
          <a:bodyPr wrap="square">
            <a:spAutoFit/>
          </a:bodyPr>
          <a:p>
            <a:pPr indent="0"/>
            <a:r>
              <a:rPr lang="zh-CN" sz="12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波塞冬神庙，现存的16根石柱为多立克柱式</a:t>
            </a:r>
            <a:endParaRPr lang="zh-CN" altLang="en-US" sz="12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文本框 4"/>
          <p:cNvSpPr txBox="1"/>
          <p:nvPr/>
        </p:nvSpPr>
        <p:spPr>
          <a:xfrm>
            <a:off x="791210" y="3605530"/>
            <a:ext cx="7879715" cy="1391285"/>
          </a:xfrm>
          <a:prstGeom prst="rect">
            <a:avLst/>
          </a:prstGeom>
          <a:noFill/>
          <a:ln w="9525">
            <a:noFill/>
          </a:ln>
        </p:spPr>
        <p:txBody>
          <a:bodyPr wrap="square">
            <a:spAutoFit/>
          </a:bodyPr>
          <a:p>
            <a:pPr indent="0">
              <a:lnSpc>
                <a:spcPct val="120000"/>
              </a:lnSpc>
            </a:pPr>
            <a:r>
              <a:rPr lang="en-US" altLang="zh-CN" sz="18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8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古希腊式</a:t>
            </a:r>
            <a:r>
              <a:rPr lang="zh-CN" sz="105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从建筑来看，神庙建筑体现了希腊古典风格单纯、典雅、和谐的风貌。左图为古希腊的波塞冬神庙遗址，公元前5世纪初开始建造，用当地大理石建成。现存的16根石柱为多立克（Doric）柱式，是希腊最早发展的柱式，特点是柱子比较粗壮、开间比较小、没有柱础。而右图为厄瑞克心翁神庙，采用的是爱奥尼柱式，其特点是柱身纤细、凹槽比较深且凹槽与凹槽之间的距离接近、开间比较宽、柱顶造型优雅。神庙南廊有六女像柱支撑柱檐顶，高为7英尺9英寸（1英尺＝12英寸＝0.3048米），是建筑和雕塑完美结合的典范。从图中我们可以发现，人物立柱雕像使整个建筑活跃起来。</a:t>
            </a:r>
            <a:endParaRPr lang="zh-CN" altLang="en-US" sz="105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61" name="图片 361" descr="8d71185f9473c0aa5ed4a58b3d3ab59"/>
          <p:cNvPicPr>
            <a:picLocks noChangeAspect="1"/>
          </p:cNvPicPr>
          <p:nvPr/>
        </p:nvPicPr>
        <p:blipFill>
          <a:blip r:embed="rId2"/>
          <a:stretch>
            <a:fillRect/>
          </a:stretch>
        </p:blipFill>
        <p:spPr>
          <a:xfrm>
            <a:off x="4977130" y="716915"/>
            <a:ext cx="3025775" cy="2232025"/>
          </a:xfrm>
          <a:prstGeom prst="rect">
            <a:avLst/>
          </a:prstGeom>
        </p:spPr>
      </p:pic>
      <p:sp>
        <p:nvSpPr>
          <p:cNvPr id="6" name="文本框 5"/>
          <p:cNvSpPr txBox="1"/>
          <p:nvPr/>
        </p:nvSpPr>
        <p:spPr>
          <a:xfrm>
            <a:off x="5236845" y="3092450"/>
            <a:ext cx="3072765" cy="275590"/>
          </a:xfrm>
          <a:prstGeom prst="rect">
            <a:avLst/>
          </a:prstGeom>
          <a:noFill/>
          <a:ln w="9525">
            <a:noFill/>
          </a:ln>
        </p:spPr>
        <p:txBody>
          <a:bodyPr wrap="square">
            <a:spAutoFit/>
          </a:bodyPr>
          <a:p>
            <a:pPr indent="0"/>
            <a:r>
              <a:rPr lang="zh-CN" sz="1200" b="1">
                <a:solidFill>
                  <a:schemeClr val="tx1">
                    <a:lumMod val="50000"/>
                    <a:lumOff val="50000"/>
                  </a:schemeClr>
                </a:solidFill>
                <a:latin typeface="微软雅黑" panose="020B0503020204020204" pitchFamily="34" charset="-122"/>
                <a:ea typeface="微软雅黑" panose="020B0503020204020204" pitchFamily="34" charset="-122"/>
              </a:rPr>
              <a:t>厄瑞克忒翁神庙采用的是爱奥尼柱式</a:t>
            </a:r>
            <a:endParaRPr lang="zh-CN" altLang="en-US" sz="1200" b="1">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72" name="图片 372" descr="1f51e5a206d74a0e380f4986a57479b"/>
          <p:cNvPicPr>
            <a:picLocks noChangeAspect="1"/>
          </p:cNvPicPr>
          <p:nvPr/>
        </p:nvPicPr>
        <p:blipFill>
          <a:blip r:embed="rId1"/>
          <a:stretch>
            <a:fillRect/>
          </a:stretch>
        </p:blipFill>
        <p:spPr>
          <a:xfrm>
            <a:off x="5172075" y="597535"/>
            <a:ext cx="3268345" cy="2396490"/>
          </a:xfrm>
          <a:prstGeom prst="rect">
            <a:avLst/>
          </a:prstGeom>
        </p:spPr>
      </p:pic>
      <p:pic>
        <p:nvPicPr>
          <p:cNvPr id="373" name="图片 373" descr="d9efd6830c5bebbb086a59ffbbb1821"/>
          <p:cNvPicPr>
            <a:picLocks noChangeAspect="1"/>
          </p:cNvPicPr>
          <p:nvPr/>
        </p:nvPicPr>
        <p:blipFill>
          <a:blip r:embed="rId2"/>
          <a:stretch>
            <a:fillRect/>
          </a:stretch>
        </p:blipFill>
        <p:spPr>
          <a:xfrm>
            <a:off x="1079500" y="615950"/>
            <a:ext cx="2921635" cy="2378075"/>
          </a:xfrm>
          <a:prstGeom prst="rect">
            <a:avLst/>
          </a:prstGeom>
        </p:spPr>
      </p:pic>
      <p:sp>
        <p:nvSpPr>
          <p:cNvPr id="101" name="文本框 100"/>
          <p:cNvSpPr txBox="1"/>
          <p:nvPr/>
        </p:nvSpPr>
        <p:spPr>
          <a:xfrm>
            <a:off x="5620385" y="3110865"/>
            <a:ext cx="2372360" cy="275590"/>
          </a:xfrm>
          <a:prstGeom prst="rect">
            <a:avLst/>
          </a:prstGeom>
          <a:noFill/>
          <a:ln w="9525">
            <a:noFill/>
          </a:ln>
        </p:spPr>
        <p:txBody>
          <a:bodyPr wrap="square">
            <a:spAutoFit/>
          </a:bodyPr>
          <a:p>
            <a:pPr indent="0"/>
            <a:r>
              <a:rPr lang="en-US" altLang="zh-CN" sz="1050" b="0">
                <a:ea typeface="宋体" panose="02010600030101010101" pitchFamily="2" charset="-122"/>
              </a:rPr>
              <a:t>      </a:t>
            </a:r>
            <a:r>
              <a:rPr lang="zh-CN" sz="1200" b="1">
                <a:solidFill>
                  <a:schemeClr val="tx1">
                    <a:lumMod val="50000"/>
                    <a:lumOff val="50000"/>
                  </a:schemeClr>
                </a:solidFill>
                <a:latin typeface="微软雅黑" panose="020B0503020204020204" pitchFamily="34" charset="-122"/>
                <a:ea typeface="微软雅黑" panose="020B0503020204020204" pitchFamily="34" charset="-122"/>
              </a:rPr>
              <a:t>奥地利维也纳金色大厅侧面</a:t>
            </a:r>
            <a:endParaRPr lang="zh-CN" altLang="en-US" sz="12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1445895" y="3110865"/>
            <a:ext cx="2188845" cy="275590"/>
          </a:xfrm>
          <a:prstGeom prst="rect">
            <a:avLst/>
          </a:prstGeom>
          <a:noFill/>
          <a:ln w="9525">
            <a:noFill/>
          </a:ln>
        </p:spPr>
        <p:txBody>
          <a:bodyPr wrap="square">
            <a:spAutoFit/>
          </a:bodyPr>
          <a:p>
            <a:pPr indent="0"/>
            <a:r>
              <a:rPr lang="en-US" altLang="zh-CN" sz="1050" b="0">
                <a:ea typeface="宋体" panose="02010600030101010101" pitchFamily="2" charset="-122"/>
              </a:rPr>
              <a:t>         </a:t>
            </a:r>
            <a:r>
              <a:rPr lang="zh-CN" sz="1200" b="1">
                <a:solidFill>
                  <a:schemeClr val="tx1">
                    <a:lumMod val="50000"/>
                    <a:lumOff val="50000"/>
                  </a:schemeClr>
                </a:solidFill>
                <a:latin typeface="微软雅黑" panose="020B0503020204020204" pitchFamily="34" charset="-122"/>
                <a:ea typeface="微软雅黑" panose="020B0503020204020204" pitchFamily="34" charset="-122"/>
              </a:rPr>
              <a:t>维也纳金色大厅顶面</a:t>
            </a:r>
            <a:endParaRPr lang="zh-CN" altLang="en-US" sz="120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1003300" y="3503295"/>
            <a:ext cx="7458075" cy="1391285"/>
          </a:xfrm>
          <a:prstGeom prst="rect">
            <a:avLst/>
          </a:prstGeom>
          <a:noFill/>
          <a:ln w="9525">
            <a:noFill/>
          </a:ln>
        </p:spPr>
        <p:txBody>
          <a:bodyPr wrap="square">
            <a:spAutoFit/>
          </a:bodyPr>
          <a:p>
            <a:pPr indent="0">
              <a:lnSpc>
                <a:spcPct val="120000"/>
              </a:lnSpc>
            </a:pPr>
            <a:r>
              <a:rPr lang="en-US" altLang="zh-CN" sz="1800" b="1">
                <a:solidFill>
                  <a:schemeClr val="tx1">
                    <a:lumMod val="50000"/>
                    <a:lumOff val="50000"/>
                  </a:schemeClr>
                </a:solidFill>
                <a:latin typeface="微软雅黑" panose="020B0503020204020204" pitchFamily="34" charset="-122"/>
                <a:ea typeface="微软雅黑" panose="020B0503020204020204" pitchFamily="34" charset="-122"/>
              </a:rPr>
              <a:t>   </a:t>
            </a:r>
            <a:r>
              <a:rPr lang="zh-CN" sz="1800" b="1">
                <a:solidFill>
                  <a:schemeClr val="tx1">
                    <a:lumMod val="50000"/>
                    <a:lumOff val="50000"/>
                  </a:schemeClr>
                </a:solidFill>
                <a:latin typeface="微软雅黑" panose="020B0503020204020204" pitchFamily="34" charset="-122"/>
                <a:ea typeface="微软雅黑" panose="020B0503020204020204" pitchFamily="34" charset="-122"/>
              </a:rPr>
              <a:t>文艺复兴式</a:t>
            </a:r>
            <a:endParaRPr lang="zh-CN" sz="1050" b="0">
              <a:ea typeface="宋体" panose="02010600030101010101" pitchFamily="2" charset="-122"/>
            </a:endParaRPr>
          </a:p>
          <a:p>
            <a:pPr indent="0">
              <a:lnSpc>
                <a:spcPct val="120000"/>
              </a:lnSpc>
            </a:pPr>
            <a:r>
              <a:rPr lang="zh-CN" sz="1050" b="1">
                <a:solidFill>
                  <a:schemeClr val="tx1">
                    <a:lumMod val="50000"/>
                    <a:lumOff val="50000"/>
                  </a:schemeClr>
                </a:solidFill>
                <a:latin typeface="微软雅黑" panose="020B0503020204020204" pitchFamily="34" charset="-122"/>
                <a:ea typeface="微软雅黑" panose="020B0503020204020204" pitchFamily="34" charset="-122"/>
              </a:rPr>
              <a:t>文艺复兴式是吸收古典元素基础上的创新。文艺复兴建筑最明显的特征是扬弃了中世纪时期的哥特式建筑风格，它以古希腊、古罗马为基础，创造出既有古希腊典雅优美，又有古罗马豪华壮丽的一种风格。文艺复兴式建筑讲求秩序和比例，拥有严谨的平面和立面构图以及从古典建筑继承的柱式系统。室内陈设强调艺术与实用功能结合，重视对称与平衡法则，体现了和谐、稳重的美感。上图为奥地利维也纳金色大厅，是意大利文艺复兴式建筑。金色大厅的屋顶为平顶镶板，两侧有楼厅和音乐女神的雕像。这些装饰物还有声学方面的考量，它们使原本直接撞击到墙壁上的乐音有延长和舒缓的作用。</a:t>
            </a:r>
            <a:endParaRPr lang="zh-CN" altLang="en-US" sz="1050" b="1">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1" name="文本框 100"/>
          <p:cNvSpPr txBox="1"/>
          <p:nvPr/>
        </p:nvSpPr>
        <p:spPr>
          <a:xfrm>
            <a:off x="1007110" y="3155950"/>
            <a:ext cx="7336790" cy="1778635"/>
          </a:xfrm>
          <a:prstGeom prst="rect">
            <a:avLst/>
          </a:prstGeom>
          <a:noFill/>
          <a:ln w="9525">
            <a:noFill/>
          </a:ln>
        </p:spPr>
        <p:txBody>
          <a:bodyPr wrap="square">
            <a:spAutoFit/>
          </a:bodyPr>
          <a:p>
            <a:pPr indent="200025">
              <a:lnSpc>
                <a:spcPct val="120000"/>
              </a:lnSpc>
            </a:pPr>
            <a:r>
              <a:rPr lang="en-US" altLang="zh-CN" sz="1800" b="1">
                <a:solidFill>
                  <a:schemeClr val="tx1">
                    <a:lumMod val="50000"/>
                    <a:lumOff val="50000"/>
                  </a:schemeClr>
                </a:solidFill>
                <a:latin typeface="微软雅黑" panose="020B0503020204020204" pitchFamily="34" charset="-122"/>
                <a:ea typeface="微软雅黑" panose="020B0503020204020204" pitchFamily="34" charset="-122"/>
              </a:rPr>
              <a:t> </a:t>
            </a:r>
            <a:r>
              <a:rPr lang="zh-CN" sz="1800" b="1">
                <a:solidFill>
                  <a:schemeClr val="tx1">
                    <a:lumMod val="50000"/>
                    <a:lumOff val="50000"/>
                  </a:schemeClr>
                </a:solidFill>
                <a:latin typeface="微软雅黑" panose="020B0503020204020204" pitchFamily="34" charset="-122"/>
                <a:ea typeface="微软雅黑" panose="020B0503020204020204" pitchFamily="34" charset="-122"/>
              </a:rPr>
              <a:t>混搭式</a:t>
            </a:r>
            <a:endParaRPr lang="zh-CN" sz="1050" b="0">
              <a:ea typeface="宋体" panose="02010600030101010101" pitchFamily="2" charset="-122"/>
            </a:endParaRPr>
          </a:p>
          <a:p>
            <a:pPr indent="200025">
              <a:lnSpc>
                <a:spcPct val="120000"/>
              </a:lnSpc>
            </a:pPr>
            <a:r>
              <a:rPr lang="zh-CN" sz="105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混搭式将东西方美学元素、古今文化内涵结合于一体，富有个性，是目前较流行的陈设形式。通常设计师是将不同地域、不同时期风格样式的陈设物放在一起，形成多重文化、不同生活方式互相交融的局面，让人感受时空的对话，形成令人耳目一新的环境氛围。多种风格的兼收并蓄并非一盘大杂烩，“混搭”切忌把各种风格元素简单地糅合在一起做加法，而是需要有主有次地组合。混搭的成败关键看是否和谐。左图中，复古的皮质大沙发、兽皮地毯格调稳重沉静，而炫酷的机车、暴露的金属管线改造的灯具、锈迹斑斑的广告牌，带有重金属摇滚的味道，整个空间杂而不乱。</a:t>
            </a:r>
            <a:r>
              <a:rPr lang="zh-CN" sz="105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右图为邱德光设计的某卧室的室内陈设，展现了现代时尚与东方文明的碰撞。中式的暗色描金彩绘屏风凝聚出思古幽情，而泛着银色亮光的铝制单人沙发搭配皮草又显得前卫无比。</a:t>
            </a:r>
            <a:endParaRPr lang="zh-CN" altLang="en-US" sz="105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01" name="图片 401" descr="0f29c0d0e934f5eeba0a2b132780751"/>
          <p:cNvPicPr>
            <a:picLocks noChangeAspect="1"/>
          </p:cNvPicPr>
          <p:nvPr/>
        </p:nvPicPr>
        <p:blipFill>
          <a:blip r:embed="rId1"/>
          <a:stretch>
            <a:fillRect/>
          </a:stretch>
        </p:blipFill>
        <p:spPr>
          <a:xfrm>
            <a:off x="1007110" y="527685"/>
            <a:ext cx="3343275" cy="2181225"/>
          </a:xfrm>
          <a:prstGeom prst="rect">
            <a:avLst/>
          </a:prstGeom>
        </p:spPr>
      </p:pic>
      <p:pic>
        <p:nvPicPr>
          <p:cNvPr id="402" name="图片 402" descr="deace7fdaf1e508082b8e364d4aacc8"/>
          <p:cNvPicPr>
            <a:picLocks noChangeAspect="1"/>
          </p:cNvPicPr>
          <p:nvPr/>
        </p:nvPicPr>
        <p:blipFill>
          <a:blip r:embed="rId2"/>
          <a:stretch>
            <a:fillRect/>
          </a:stretch>
        </p:blipFill>
        <p:spPr>
          <a:xfrm>
            <a:off x="4773295" y="527685"/>
            <a:ext cx="3342640" cy="2181225"/>
          </a:xfrm>
          <a:prstGeom prst="rect">
            <a:avLst/>
          </a:prstGeom>
        </p:spPr>
      </p:pic>
      <p:sp>
        <p:nvSpPr>
          <p:cNvPr id="2" name="文本框 1"/>
          <p:cNvSpPr txBox="1"/>
          <p:nvPr/>
        </p:nvSpPr>
        <p:spPr>
          <a:xfrm>
            <a:off x="159385" y="2856230"/>
            <a:ext cx="3317875" cy="252730"/>
          </a:xfrm>
          <a:prstGeom prst="rect">
            <a:avLst/>
          </a:prstGeom>
          <a:noFill/>
          <a:ln w="9525">
            <a:noFill/>
          </a:ln>
        </p:spPr>
        <p:txBody>
          <a:bodyPr wrap="square">
            <a:spAutoFit/>
          </a:bodyPr>
          <a:p>
            <a:pPr indent="2000250"/>
            <a:r>
              <a:rPr lang="zh-CN" sz="1050" b="1">
                <a:solidFill>
                  <a:schemeClr val="tx1">
                    <a:lumMod val="50000"/>
                    <a:lumOff val="50000"/>
                  </a:schemeClr>
                </a:solidFill>
                <a:latin typeface="微软雅黑" panose="020B0503020204020204" pitchFamily="34" charset="-122"/>
                <a:ea typeface="微软雅黑" panose="020B0503020204020204" pitchFamily="34" charset="-122"/>
              </a:rPr>
              <a:t>混搭式陈设</a:t>
            </a:r>
            <a:endParaRPr lang="zh-CN" altLang="en-US" sz="1050" b="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5641340" y="2856230"/>
            <a:ext cx="2611755" cy="252730"/>
          </a:xfrm>
          <a:prstGeom prst="rect">
            <a:avLst/>
          </a:prstGeom>
          <a:noFill/>
          <a:ln w="9525">
            <a:noFill/>
          </a:ln>
        </p:spPr>
        <p:txBody>
          <a:bodyPr wrap="square">
            <a:spAutoFit/>
          </a:bodyPr>
          <a:p>
            <a:pPr indent="0"/>
            <a:r>
              <a:rPr lang="zh-CN" sz="1050" b="1">
                <a:solidFill>
                  <a:schemeClr val="tx1">
                    <a:lumMod val="50000"/>
                    <a:lumOff val="50000"/>
                  </a:schemeClr>
                </a:solidFill>
                <a:latin typeface="微软雅黑" panose="020B0503020204020204" pitchFamily="34" charset="-122"/>
                <a:ea typeface="微软雅黑" panose="020B0503020204020204" pitchFamily="34" charset="-122"/>
              </a:rPr>
              <a:t>邱德光设计的室内陈设</a:t>
            </a:r>
            <a:endParaRPr lang="zh-CN" altLang="en-US" sz="1050" b="1">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60705" y="239395"/>
            <a:ext cx="1211580" cy="299085"/>
          </a:xfrm>
          <a:prstGeom prst="rect">
            <a:avLst/>
          </a:prstGeom>
          <a:noFill/>
        </p:spPr>
        <p:txBody>
          <a:bodyPr wrap="none" rtlCol="0" anchor="t">
            <a:spAutoFit/>
          </a:bodyPr>
          <a:p>
            <a:r>
              <a:rPr lang="zh-CN" altLang="en-US" b="1">
                <a:solidFill>
                  <a:schemeClr val="accent3"/>
                </a:solidFill>
                <a:latin typeface="微软雅黑" panose="020B0503020204020204" pitchFamily="34" charset="-122"/>
                <a:ea typeface="微软雅黑" panose="020B0503020204020204" pitchFamily="34" charset="-122"/>
                <a:sym typeface="+mn-ea"/>
              </a:rPr>
              <a:t>现代陈设流派</a:t>
            </a:r>
            <a:endParaRPr lang="zh-CN" altLang="en-US" b="1">
              <a:solidFill>
                <a:schemeClr val="accent3"/>
              </a:solidFill>
              <a:latin typeface="微软雅黑" panose="020B0503020204020204" pitchFamily="34" charset="-122"/>
              <a:ea typeface="微软雅黑" panose="020B0503020204020204" pitchFamily="34" charset="-122"/>
              <a:sym typeface="+mn-ea"/>
            </a:endParaRPr>
          </a:p>
        </p:txBody>
      </p:sp>
      <p:sp>
        <p:nvSpPr>
          <p:cNvPr id="101" name="文本框 100"/>
          <p:cNvSpPr txBox="1"/>
          <p:nvPr/>
        </p:nvSpPr>
        <p:spPr>
          <a:xfrm>
            <a:off x="971550" y="3265170"/>
            <a:ext cx="7527290" cy="1640205"/>
          </a:xfrm>
          <a:prstGeom prst="rect">
            <a:avLst/>
          </a:prstGeom>
          <a:noFill/>
          <a:ln w="9525">
            <a:noFill/>
          </a:ln>
        </p:spPr>
        <p:txBody>
          <a:bodyPr wrap="square">
            <a:spAutoFit/>
          </a:bodyPr>
          <a:p>
            <a:pPr indent="266700">
              <a:lnSpc>
                <a:spcPct val="120000"/>
              </a:lnSpc>
            </a:pPr>
            <a:r>
              <a:rPr lang="zh-CN" sz="105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流派指的是在文化艺术方面有独特风格的派别，高技派（High-Tech）亦称“重技派”，采用现代各类先进技术，应用了预制化的装配构件，用金属结构、铝材、玻璃等体现出“新材料、新结构”的特色。它以机器美学与结构力学为基础，在建筑形体和室内环境设计中凸显“机械美”，故意在室内暴露梁板、网架等结构构件以及风管、线缆等机电设备和管道。不仅如此，高技派的特点还在于表现过程和程序，体现机械运行的状况，例如将自动扶梯的传送装置做透明的处理。高技派通常采用透明的玻璃、半透明的金属网、格子等硬质光亮材料来分隔空间，形成室内空间流通、隔而不断、影像层层重叠的空间效果。高技派典型的实例为皮亚诺和罗杰斯合作的法国蓬皮杜国家艺术与文化中心、福斯特设计的香港汇丰银行大厦等。左图为法国蓬皮杜国家艺术与文化中心，顶部暴露的管道涂上了鲜明的蓝色。右图中造型现代的雕塑以及金属构件在光洁地面上的重重投影，起到了丰富空间的作用，增强了室内的现代感。</a:t>
            </a:r>
            <a:endParaRPr lang="zh-CN" altLang="en-US" sz="105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03" name="图片 403" descr="51208669635e928a7cdbacfa5049e2e"/>
          <p:cNvPicPr>
            <a:picLocks noChangeAspect="1"/>
          </p:cNvPicPr>
          <p:nvPr/>
        </p:nvPicPr>
        <p:blipFill>
          <a:blip r:embed="rId1"/>
          <a:stretch>
            <a:fillRect/>
          </a:stretch>
        </p:blipFill>
        <p:spPr>
          <a:xfrm>
            <a:off x="971550" y="733425"/>
            <a:ext cx="3411220" cy="1947545"/>
          </a:xfrm>
          <a:prstGeom prst="rect">
            <a:avLst/>
          </a:prstGeom>
        </p:spPr>
      </p:pic>
      <p:sp>
        <p:nvSpPr>
          <p:cNvPr id="3" name="文本框 2"/>
          <p:cNvSpPr txBox="1"/>
          <p:nvPr/>
        </p:nvSpPr>
        <p:spPr>
          <a:xfrm>
            <a:off x="1772285" y="2804795"/>
            <a:ext cx="2874010" cy="252730"/>
          </a:xfrm>
          <a:prstGeom prst="rect">
            <a:avLst/>
          </a:prstGeom>
          <a:noFill/>
          <a:ln w="9525">
            <a:noFill/>
          </a:ln>
        </p:spPr>
        <p:txBody>
          <a:bodyPr wrap="square">
            <a:spAutoFit/>
          </a:bodyPr>
          <a:p>
            <a:pPr indent="0"/>
            <a:r>
              <a:rPr lang="zh-CN" sz="1050" b="1">
                <a:solidFill>
                  <a:schemeClr val="tx1">
                    <a:lumMod val="50000"/>
                    <a:lumOff val="50000"/>
                  </a:schemeClr>
                </a:solidFill>
                <a:latin typeface="微软雅黑" panose="020B0503020204020204" pitchFamily="34" charset="-122"/>
                <a:ea typeface="微软雅黑" panose="020B0503020204020204" pitchFamily="34" charset="-122"/>
              </a:rPr>
              <a:t>蓬皮杜国家艺术与文化中心</a:t>
            </a:r>
            <a:endParaRPr lang="zh-CN" altLang="en-US" sz="1050" b="1">
              <a:solidFill>
                <a:schemeClr val="tx1">
                  <a:lumMod val="50000"/>
                  <a:lumOff val="50000"/>
                </a:schemeClr>
              </a:solidFill>
              <a:latin typeface="微软雅黑" panose="020B0503020204020204" pitchFamily="34" charset="-122"/>
              <a:ea typeface="微软雅黑" panose="020B0503020204020204" pitchFamily="34" charset="-122"/>
            </a:endParaRPr>
          </a:p>
        </p:txBody>
      </p:sp>
      <p:pic>
        <p:nvPicPr>
          <p:cNvPr id="404" name="图片 404" descr="21771210f1a6615441a533c1a1fd823"/>
          <p:cNvPicPr>
            <a:picLocks noChangeAspect="1"/>
          </p:cNvPicPr>
          <p:nvPr/>
        </p:nvPicPr>
        <p:blipFill>
          <a:blip r:embed="rId2"/>
          <a:stretch>
            <a:fillRect/>
          </a:stretch>
        </p:blipFill>
        <p:spPr>
          <a:xfrm>
            <a:off x="4724400" y="733425"/>
            <a:ext cx="3450590" cy="1933575"/>
          </a:xfrm>
          <a:prstGeom prst="rect">
            <a:avLst/>
          </a:prstGeom>
        </p:spPr>
      </p:pic>
      <p:sp>
        <p:nvSpPr>
          <p:cNvPr id="5" name="文本框 4"/>
          <p:cNvSpPr txBox="1"/>
          <p:nvPr/>
        </p:nvSpPr>
        <p:spPr>
          <a:xfrm>
            <a:off x="5889625" y="2804795"/>
            <a:ext cx="2178050" cy="252730"/>
          </a:xfrm>
          <a:prstGeom prst="rect">
            <a:avLst/>
          </a:prstGeom>
          <a:noFill/>
          <a:ln w="9525">
            <a:noFill/>
          </a:ln>
        </p:spPr>
        <p:txBody>
          <a:bodyPr wrap="square">
            <a:spAutoFit/>
          </a:bodyPr>
          <a:p>
            <a:pPr indent="0"/>
            <a:r>
              <a:rPr lang="zh-CN" sz="1050" b="1">
                <a:solidFill>
                  <a:schemeClr val="tx1">
                    <a:lumMod val="50000"/>
                    <a:lumOff val="50000"/>
                  </a:schemeClr>
                </a:solidFill>
                <a:latin typeface="微软雅黑" panose="020B0503020204020204" pitchFamily="34" charset="-122"/>
                <a:ea typeface="微软雅黑" panose="020B0503020204020204" pitchFamily="34" charset="-122"/>
              </a:rPr>
              <a:t>高技派室内陈设</a:t>
            </a:r>
            <a:endParaRPr lang="zh-CN" altLang="en-US" sz="1050" b="1">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8273" y="1997122"/>
            <a:ext cx="1013460" cy="1309907"/>
          </a:xfrm>
          <a:prstGeom prst="rect">
            <a:avLst/>
          </a:prstGeom>
          <a:ln w="28575">
            <a:solidFill>
              <a:schemeClr val="accent2"/>
            </a:solidFill>
          </a:ln>
        </p:spPr>
        <p:txBody>
          <a:bodyPr vert="eaVert" wrap="square">
            <a:spAutoFit/>
          </a:bodyPr>
          <a:lstStyle/>
          <a:p>
            <a:pPr algn="ctr"/>
            <a:r>
              <a:rPr lang="en-US" altLang="zh-CN" sz="5400" b="1" spc="-225" dirty="0" smtClean="0">
                <a:solidFill>
                  <a:schemeClr val="accent2"/>
                </a:solidFill>
                <a:latin typeface="Agency FB" panose="020B0503020202020204" pitchFamily="34" charset="0"/>
                <a:ea typeface="造字工房俊雅（非商用）常规体" pitchFamily="50" charset="-122"/>
              </a:rPr>
              <a:t>06</a:t>
            </a:r>
            <a:endParaRPr lang="zh-CN" altLang="en-US" sz="5400" b="1" spc="-225" dirty="0">
              <a:solidFill>
                <a:schemeClr val="accent2"/>
              </a:solidFill>
              <a:latin typeface="Agency FB" panose="020B0503020202020204" pitchFamily="34" charset="0"/>
              <a:ea typeface="造字工房俊雅（非商用）常规体" pitchFamily="50" charset="-122"/>
            </a:endParaRPr>
          </a:p>
        </p:txBody>
      </p:sp>
      <p:sp>
        <p:nvSpPr>
          <p:cNvPr id="15" name="TextBox 15"/>
          <p:cNvSpPr txBox="1"/>
          <p:nvPr/>
        </p:nvSpPr>
        <p:spPr>
          <a:xfrm>
            <a:off x="3226435" y="2144395"/>
            <a:ext cx="5145405" cy="521970"/>
          </a:xfrm>
          <a:prstGeom prst="rect">
            <a:avLst/>
          </a:prstGeom>
          <a:noFill/>
        </p:spPr>
        <p:txBody>
          <a:bodyPr wrap="square" rtlCol="0">
            <a:spAutoFit/>
          </a:bodyPr>
          <a:lstStyle/>
          <a:p>
            <a:pPr defTabSz="800100"/>
            <a:r>
              <a:rPr lang="zh-CN" altLang="en-US" sz="2800" b="1" dirty="0" smtClean="0">
                <a:solidFill>
                  <a:schemeClr val="accent1"/>
                </a:solidFill>
                <a:latin typeface="微软雅黑" panose="020B0503020204020204" pitchFamily="34" charset="-122"/>
                <a:ea typeface="微软雅黑" panose="020B0503020204020204" pitchFamily="34" charset="-122"/>
              </a:rPr>
              <a:t>陈设设计的工作</a:t>
            </a:r>
            <a:r>
              <a:rPr lang="zh-CN" altLang="en-US" sz="2800" b="1" dirty="0" smtClean="0">
                <a:solidFill>
                  <a:schemeClr val="accent1"/>
                </a:solidFill>
                <a:latin typeface="微软雅黑" panose="020B0503020204020204" pitchFamily="34" charset="-122"/>
                <a:ea typeface="微软雅黑" panose="020B0503020204020204" pitchFamily="34" charset="-122"/>
              </a:rPr>
              <a:t>流程</a:t>
            </a:r>
            <a:endParaRPr lang="zh-CN" altLang="en-US" sz="2800" b="1" dirty="0" smtClean="0">
              <a:solidFill>
                <a:schemeClr val="accent1"/>
              </a:solidFill>
              <a:latin typeface="微软雅黑" panose="020B0503020204020204" pitchFamily="34" charset="-122"/>
              <a:ea typeface="微软雅黑" panose="020B0503020204020204" pitchFamily="34" charset="-122"/>
            </a:endParaRPr>
          </a:p>
        </p:txBody>
      </p:sp>
      <p:sp>
        <p:nvSpPr>
          <p:cNvPr id="16" name="矩形 15"/>
          <p:cNvSpPr/>
          <p:nvPr/>
        </p:nvSpPr>
        <p:spPr>
          <a:xfrm>
            <a:off x="3314659" y="2874981"/>
            <a:ext cx="1746885" cy="220980"/>
          </a:xfrm>
          <a:prstGeom prst="rect">
            <a:avLst/>
          </a:prstGeom>
        </p:spPr>
        <p:txBody>
          <a:bodyPr wrap="none" lIns="68571" tIns="34285" rIns="68571" bIns="34285">
            <a:spAutoFit/>
          </a:bodyPr>
          <a:lstStyle/>
          <a:p>
            <a:pPr marL="213995" indent="-213995" defTabSz="914400">
              <a:buClr>
                <a:schemeClr val="accent2"/>
              </a:buClr>
              <a:buFont typeface="Wingdings" panose="05000000000000000000" pitchFamily="2" charset="2"/>
              <a:buChar char="l"/>
              <a:defRPr/>
            </a:pPr>
            <a:endParaRPr lang="zh-CN" altLang="en-US" sz="1000" kern="0" dirty="0" smtClean="0">
              <a:solidFill>
                <a:schemeClr val="tx2"/>
              </a:solidFill>
              <a:latin typeface="李旭科书法"/>
              <a:ea typeface="微软雅黑" panose="020B0503020204020204" pitchFamily="34" charset="-122"/>
            </a:endParaRPr>
          </a:p>
        </p:txBody>
      </p:sp>
      <p:sp>
        <p:nvSpPr>
          <p:cNvPr id="19" name="矩形 18"/>
          <p:cNvSpPr/>
          <p:nvPr/>
        </p:nvSpPr>
        <p:spPr>
          <a:xfrm>
            <a:off x="3314837" y="3096163"/>
            <a:ext cx="857885" cy="220980"/>
          </a:xfrm>
          <a:prstGeom prst="rect">
            <a:avLst/>
          </a:prstGeom>
        </p:spPr>
        <p:txBody>
          <a:bodyPr wrap="none" lIns="68571" tIns="34285" rIns="68571" bIns="34285">
            <a:spAutoFit/>
          </a:bodyPr>
          <a:lstStyle/>
          <a:p>
            <a:pPr marL="213995" indent="-213995" defTabSz="914400">
              <a:buClr>
                <a:schemeClr val="accent2"/>
              </a:buClr>
              <a:buFont typeface="Wingdings" panose="05000000000000000000" pitchFamily="2" charset="2"/>
              <a:buChar char="l"/>
              <a:defRPr/>
            </a:pPr>
            <a:r>
              <a:rPr lang="zh-CN" altLang="en-US" sz="1000" kern="0" dirty="0">
                <a:solidFill>
                  <a:schemeClr val="tx2"/>
                </a:solidFill>
                <a:latin typeface="李旭科书法"/>
                <a:ea typeface="微软雅黑" panose="020B0503020204020204" pitchFamily="34" charset="-122"/>
              </a:rPr>
              <a:t>陈设</a:t>
            </a:r>
            <a:r>
              <a:rPr lang="zh-CN" altLang="en-US" sz="1000" kern="0" dirty="0">
                <a:solidFill>
                  <a:schemeClr val="tx2"/>
                </a:solidFill>
                <a:latin typeface="李旭科书法"/>
                <a:ea typeface="微软雅黑" panose="020B0503020204020204" pitchFamily="34" charset="-122"/>
              </a:rPr>
              <a:t>项目</a:t>
            </a:r>
            <a:endParaRPr lang="zh-CN" altLang="en-US" sz="1000" kern="0" dirty="0">
              <a:solidFill>
                <a:schemeClr val="tx2"/>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314659" y="3399491"/>
            <a:ext cx="857885" cy="220980"/>
          </a:xfrm>
          <a:prstGeom prst="rect">
            <a:avLst/>
          </a:prstGeom>
        </p:spPr>
        <p:txBody>
          <a:bodyPr wrap="none" lIns="68571" tIns="34285" rIns="68571" bIns="34285">
            <a:spAutoFit/>
          </a:bodyPr>
          <a:p>
            <a:pPr marL="213995" indent="-213995" defTabSz="914400">
              <a:buClr>
                <a:schemeClr val="accent2"/>
              </a:buClr>
              <a:buFont typeface="Wingdings" panose="05000000000000000000" pitchFamily="2" charset="2"/>
              <a:buChar char="l"/>
              <a:defRPr/>
            </a:pPr>
            <a:r>
              <a:rPr lang="zh-CN" altLang="en-US" sz="1000" kern="0" dirty="0" smtClean="0">
                <a:solidFill>
                  <a:schemeClr val="tx2"/>
                </a:solidFill>
                <a:latin typeface="李旭科书法"/>
                <a:ea typeface="微软雅黑" panose="020B0503020204020204" pitchFamily="34" charset="-122"/>
              </a:rPr>
              <a:t>进入</a:t>
            </a:r>
            <a:r>
              <a:rPr lang="zh-CN" altLang="en-US" sz="1000" kern="0" dirty="0" smtClean="0">
                <a:solidFill>
                  <a:schemeClr val="tx2"/>
                </a:solidFill>
                <a:latin typeface="李旭科书法"/>
                <a:ea typeface="微软雅黑" panose="020B0503020204020204" pitchFamily="34" charset="-122"/>
              </a:rPr>
              <a:t>设计</a:t>
            </a:r>
            <a:endParaRPr lang="zh-CN" altLang="en-US" sz="1000" kern="0" dirty="0" smtClean="0">
              <a:solidFill>
                <a:schemeClr val="tx2"/>
              </a:solidFill>
              <a:latin typeface="李旭科书法"/>
              <a:ea typeface="微软雅黑" panose="020B0503020204020204" pitchFamily="34" charset="-122"/>
            </a:endParaRPr>
          </a:p>
        </p:txBody>
      </p:sp>
      <p:sp>
        <p:nvSpPr>
          <p:cNvPr id="3" name="矩形 2"/>
          <p:cNvSpPr/>
          <p:nvPr/>
        </p:nvSpPr>
        <p:spPr>
          <a:xfrm>
            <a:off x="3314659" y="3703021"/>
            <a:ext cx="857885" cy="220980"/>
          </a:xfrm>
          <a:prstGeom prst="rect">
            <a:avLst/>
          </a:prstGeom>
        </p:spPr>
        <p:txBody>
          <a:bodyPr wrap="none" lIns="68571" tIns="34285" rIns="68571" bIns="34285">
            <a:spAutoFit/>
          </a:bodyPr>
          <a:lstStyle/>
          <a:p>
            <a:pPr marL="213995" indent="-213995" defTabSz="914400">
              <a:buClr>
                <a:schemeClr val="accent2"/>
              </a:buClr>
              <a:buFont typeface="Wingdings" panose="05000000000000000000" pitchFamily="2" charset="2"/>
              <a:buChar char="l"/>
              <a:defRPr/>
            </a:pPr>
            <a:r>
              <a:rPr lang="zh-CN" altLang="en-US" sz="1000" kern="0" dirty="0" smtClean="0">
                <a:solidFill>
                  <a:schemeClr val="tx2"/>
                </a:solidFill>
                <a:latin typeface="李旭科书法"/>
                <a:ea typeface="微软雅黑" panose="020B0503020204020204" pitchFamily="34" charset="-122"/>
              </a:rPr>
              <a:t>方案</a:t>
            </a:r>
            <a:r>
              <a:rPr lang="zh-CN" altLang="en-US" sz="1000" kern="0" dirty="0" smtClean="0">
                <a:solidFill>
                  <a:schemeClr val="tx2"/>
                </a:solidFill>
                <a:latin typeface="李旭科书法"/>
                <a:ea typeface="微软雅黑" panose="020B0503020204020204" pitchFamily="34" charset="-122"/>
              </a:rPr>
              <a:t>实施</a:t>
            </a:r>
            <a:endParaRPr lang="zh-CN" altLang="en-US" sz="1000" kern="0" dirty="0" smtClean="0">
              <a:solidFill>
                <a:schemeClr val="tx2"/>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299"/>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299"/>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60705" y="239395"/>
            <a:ext cx="868680" cy="299085"/>
          </a:xfrm>
          <a:prstGeom prst="rect">
            <a:avLst/>
          </a:prstGeom>
          <a:noFill/>
        </p:spPr>
        <p:txBody>
          <a:bodyPr wrap="none" rtlCol="0" anchor="t">
            <a:spAutoFit/>
          </a:bodyPr>
          <a:p>
            <a:r>
              <a:rPr lang="zh-CN" altLang="en-US" b="1">
                <a:solidFill>
                  <a:schemeClr val="accent3"/>
                </a:solidFill>
                <a:latin typeface="微软雅黑" panose="020B0503020204020204" pitchFamily="34" charset="-122"/>
                <a:ea typeface="微软雅黑" panose="020B0503020204020204" pitchFamily="34" charset="-122"/>
                <a:sym typeface="+mn-ea"/>
              </a:rPr>
              <a:t>陈设项目</a:t>
            </a:r>
            <a:endParaRPr lang="zh-CN" altLang="en-US" b="1">
              <a:solidFill>
                <a:schemeClr val="accent3"/>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5439410" y="1545590"/>
            <a:ext cx="3194050" cy="2635250"/>
          </a:xfrm>
          <a:prstGeom prst="rect">
            <a:avLst/>
          </a:prstGeom>
          <a:noFill/>
          <a:ln w="9525">
            <a:noFill/>
          </a:ln>
        </p:spPr>
        <p:txBody>
          <a:bodyPr wrap="square">
            <a:spAutoFit/>
          </a:bodyPr>
          <a:p>
            <a:pPr indent="200025">
              <a:lnSpc>
                <a:spcPct val="120000"/>
              </a:lnSpc>
            </a:pPr>
            <a:r>
              <a:rPr lang="en-US" altLang="zh-CN" sz="1050" b="1">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18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 </a:t>
            </a:r>
            <a:r>
              <a:rPr lang="zh-CN" sz="18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项目形成</a:t>
            </a:r>
            <a:endParaRPr lang="zh-CN" sz="1050" b="1">
              <a:latin typeface="微软雅黑" panose="020B0503020204020204" pitchFamily="34" charset="-122"/>
              <a:ea typeface="微软雅黑" panose="020B0503020204020204" pitchFamily="34" charset="-122"/>
              <a:cs typeface="微软雅黑" panose="020B0503020204020204" pitchFamily="34" charset="-122"/>
            </a:endParaRPr>
          </a:p>
          <a:p>
            <a:pPr indent="200025">
              <a:lnSpc>
                <a:spcPct val="120000"/>
              </a:lnSpc>
            </a:pPr>
            <a:r>
              <a:rPr lang="zh-CN" sz="12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陈设设计的项目来源，有公共商业空间的定期更新维护项目，其中酒店陈设等业务量相对较大；有专门作为室内设计后期独立的陈设设计项目，包括住宅业主委托的设计；也有受房地产开发商委托的陈设项目，其中包括样板房，这些构成了陈设设计项目来源的绝大部分。陈设设计项目的获取除了以公司名义，也可能是设计师参与的一些成功的项目而带来的后续项目，所以每一件作品对设计师来说是挑战也是机会。</a:t>
            </a:r>
            <a:endParaRPr lang="zh-CN" altLang="en-US" sz="12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415" name="图片 415" descr="cdcd2da422c52365c5117d1615a3588"/>
          <p:cNvPicPr>
            <a:picLocks noChangeAspect="1"/>
          </p:cNvPicPr>
          <p:nvPr/>
        </p:nvPicPr>
        <p:blipFill>
          <a:blip r:embed="rId1"/>
          <a:stretch>
            <a:fillRect/>
          </a:stretch>
        </p:blipFill>
        <p:spPr>
          <a:xfrm>
            <a:off x="422593" y="1545273"/>
            <a:ext cx="4798695" cy="2614295"/>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8273" y="1997122"/>
            <a:ext cx="1013460" cy="1309907"/>
          </a:xfrm>
          <a:prstGeom prst="rect">
            <a:avLst/>
          </a:prstGeom>
          <a:ln w="28575">
            <a:solidFill>
              <a:schemeClr val="accent3"/>
            </a:solidFill>
          </a:ln>
        </p:spPr>
        <p:txBody>
          <a:bodyPr vert="eaVert" wrap="square">
            <a:spAutoFit/>
          </a:bodyPr>
          <a:lstStyle/>
          <a:p>
            <a:pPr algn="ctr"/>
            <a:r>
              <a:rPr lang="en-US" altLang="zh-CN" sz="5400" b="1" spc="-225" dirty="0">
                <a:solidFill>
                  <a:schemeClr val="accent3"/>
                </a:solidFill>
                <a:latin typeface="Agency FB" panose="020B0503020202020204" pitchFamily="34" charset="0"/>
                <a:ea typeface="造字工房俊雅（非商用）常规体" pitchFamily="50" charset="-122"/>
              </a:rPr>
              <a:t>1.2</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175510"/>
            <a:ext cx="6230620" cy="953135"/>
          </a:xfrm>
          <a:prstGeom prst="rect">
            <a:avLst/>
          </a:prstGeom>
          <a:noFill/>
        </p:spPr>
        <p:txBody>
          <a:bodyPr wrap="square" rtlCol="0">
            <a:spAutoFit/>
          </a:bodyPr>
          <a:lstStyle/>
          <a:p>
            <a:pPr defTabSz="800100"/>
            <a:r>
              <a:rPr lang="zh-CN" altLang="en-US" sz="2800" b="1" dirty="0">
                <a:solidFill>
                  <a:schemeClr val="bg1">
                    <a:lumMod val="75000"/>
                  </a:schemeClr>
                </a:solidFill>
                <a:latin typeface="+mn-ea"/>
                <a:cs typeface="+mn-ea"/>
                <a:sym typeface="Arial" panose="020B0604020202020204" pitchFamily="34" charset="0"/>
              </a:rPr>
              <a:t>室内陈设设计概述</a:t>
            </a:r>
            <a:endParaRPr lang="zh-CN" altLang="en-US" sz="2800" b="1" dirty="0">
              <a:solidFill>
                <a:schemeClr val="bg1">
                  <a:lumMod val="75000"/>
                </a:schemeClr>
              </a:solidFill>
              <a:latin typeface="+mn-ea"/>
              <a:cs typeface="+mn-ea"/>
              <a:sym typeface="Arial" panose="020B0604020202020204" pitchFamily="34" charset="0"/>
            </a:endParaRPr>
          </a:p>
          <a:p>
            <a:pPr defTabSz="800100"/>
            <a:endParaRPr lang="zh-CN" altLang="en-US" sz="2800" b="1" dirty="0">
              <a:solidFill>
                <a:schemeClr val="bg1">
                  <a:lumMod val="75000"/>
                </a:schemeClr>
              </a:solidFill>
              <a:latin typeface="+mn-ea"/>
              <a:cs typeface="+mn-ea"/>
              <a:sym typeface="Arial" panose="020B0604020202020204" pitchFamily="34" charset="0"/>
            </a:endParaRPr>
          </a:p>
        </p:txBody>
      </p:sp>
      <p:sp>
        <p:nvSpPr>
          <p:cNvPr id="16" name="矩形 15"/>
          <p:cNvSpPr/>
          <p:nvPr/>
        </p:nvSpPr>
        <p:spPr>
          <a:xfrm>
            <a:off x="3000969" y="2857836"/>
            <a:ext cx="2635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室内陈设设计的概念</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19" name="矩形 18"/>
          <p:cNvSpPr/>
          <p:nvPr/>
        </p:nvSpPr>
        <p:spPr>
          <a:xfrm>
            <a:off x="3001147" y="3244118"/>
            <a:ext cx="2635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accent2"/>
                </a:solidFill>
                <a:latin typeface="李旭科书法"/>
                <a:ea typeface="微软雅黑" panose="020B0503020204020204" pitchFamily="34" charset="-122"/>
              </a:rPr>
              <a:t>室内陈设设计的分类</a:t>
            </a:r>
            <a:endParaRPr lang="zh-CN" altLang="en-US" sz="2000" kern="0" dirty="0">
              <a:solidFill>
                <a:schemeClr val="accent2"/>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004322" y="3637183"/>
            <a:ext cx="2635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室内陈设设计的内涵</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3" name="矩形 2"/>
          <p:cNvSpPr/>
          <p:nvPr/>
        </p:nvSpPr>
        <p:spPr>
          <a:xfrm>
            <a:off x="3004957" y="4085493"/>
            <a:ext cx="2635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室内陈设设计的原则</a:t>
            </a:r>
            <a:endParaRPr lang="zh-CN" altLang="en-US" sz="2000" kern="0" dirty="0">
              <a:solidFill>
                <a:schemeClr val="bg1">
                  <a:lumMod val="75000"/>
                </a:schemeClr>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200"/>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200"/>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16" name="图片 416" descr="537829889073e35a3ca182a4e83dcbb"/>
          <p:cNvPicPr>
            <a:picLocks noChangeAspect="1"/>
          </p:cNvPicPr>
          <p:nvPr/>
        </p:nvPicPr>
        <p:blipFill>
          <a:blip r:embed="rId1"/>
          <a:stretch>
            <a:fillRect/>
          </a:stretch>
        </p:blipFill>
        <p:spPr>
          <a:xfrm>
            <a:off x="298450" y="1114743"/>
            <a:ext cx="4899660" cy="2912745"/>
          </a:xfrm>
          <a:prstGeom prst="rect">
            <a:avLst/>
          </a:prstGeom>
        </p:spPr>
      </p:pic>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60705" y="239395"/>
            <a:ext cx="868680" cy="299085"/>
          </a:xfrm>
          <a:prstGeom prst="rect">
            <a:avLst/>
          </a:prstGeom>
          <a:noFill/>
        </p:spPr>
        <p:txBody>
          <a:bodyPr wrap="none" rtlCol="0" anchor="t">
            <a:spAutoFit/>
          </a:bodyPr>
          <a:p>
            <a:r>
              <a:rPr lang="zh-CN" altLang="en-US" b="1">
                <a:solidFill>
                  <a:schemeClr val="accent3"/>
                </a:solidFill>
                <a:latin typeface="微软雅黑" panose="020B0503020204020204" pitchFamily="34" charset="-122"/>
                <a:ea typeface="微软雅黑" panose="020B0503020204020204" pitchFamily="34" charset="-122"/>
                <a:sym typeface="+mn-ea"/>
              </a:rPr>
              <a:t>进入设计</a:t>
            </a:r>
            <a:endParaRPr lang="zh-CN" altLang="en-US" b="1">
              <a:solidFill>
                <a:schemeClr val="accent3"/>
              </a:solidFill>
              <a:latin typeface="微软雅黑" panose="020B0503020204020204" pitchFamily="34" charset="-122"/>
              <a:ea typeface="微软雅黑" panose="020B0503020204020204" pitchFamily="34" charset="-122"/>
              <a:sym typeface="+mn-ea"/>
            </a:endParaRPr>
          </a:p>
        </p:txBody>
      </p:sp>
      <p:sp>
        <p:nvSpPr>
          <p:cNvPr id="101" name="文本框 100"/>
          <p:cNvSpPr txBox="1"/>
          <p:nvPr/>
        </p:nvSpPr>
        <p:spPr>
          <a:xfrm>
            <a:off x="5327650" y="810895"/>
            <a:ext cx="3653790" cy="3520440"/>
          </a:xfrm>
          <a:prstGeom prst="rect">
            <a:avLst/>
          </a:prstGeom>
          <a:noFill/>
          <a:ln w="9525">
            <a:noFill/>
          </a:ln>
        </p:spPr>
        <p:txBody>
          <a:bodyPr wrap="square">
            <a:spAutoFit/>
          </a:bodyPr>
          <a:p>
            <a:pPr indent="266700">
              <a:lnSpc>
                <a:spcPct val="120000"/>
              </a:lnSpc>
            </a:pPr>
            <a:r>
              <a:rPr lang="zh-CN" sz="18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概念的产生</a:t>
            </a:r>
            <a:endParaRPr lang="zh-CN" sz="18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indent="266700">
              <a:lnSpc>
                <a:spcPct val="120000"/>
              </a:lnSpc>
            </a:pPr>
            <a:r>
              <a:rPr lang="zh-CN" sz="12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rPr>
              <a:t>设计师灵感是形成概念的另一方面，但需建立在客户要求和实地勘测的基础之上。好的设计是需求与实现途径之间的最佳连接点，所谓“灵感”也在于此。为了达到预想目标，设计师必须进行大量陈设品资料的搜集和筛选。甲方的想法与设计师的判断可能相去甚远，通过沟通协调，真正好的设计概念最终会打动业主（委托方）。从陈设项目的设计亮点看，风格、色彩这些具有视觉冲击力的要素特别容易引起注意，前期的设计常通过草图、意向图来表达设计概念，并沿着概念的思路去收集尽可能多的素材。设计概念的落实主要通过各种图例来表现，包括引用的意向图和设计师的表现图。概念图片是最初与客户沟通的便捷有效的方法之一，一些设想用类似的图片，可以起到很好的作用。</a:t>
            </a:r>
            <a:endParaRPr lang="zh-CN" sz="1200" b="1">
              <a:solidFill>
                <a:schemeClr val="tx1">
                  <a:lumMod val="50000"/>
                  <a:lumOff val="50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1" name="图片 100"/>
          <p:cNvPicPr/>
          <p:nvPr/>
        </p:nvPicPr>
        <p:blipFill>
          <a:blip r:embed="rId1"/>
          <a:stretch>
            <a:fillRect/>
          </a:stretch>
        </p:blipFill>
        <p:spPr>
          <a:xfrm>
            <a:off x="422910" y="727075"/>
            <a:ext cx="4165600" cy="1966595"/>
          </a:xfrm>
          <a:prstGeom prst="rect">
            <a:avLst/>
          </a:prstGeom>
          <a:noFill/>
          <a:ln w="9525">
            <a:noFill/>
          </a:ln>
        </p:spPr>
      </p:pic>
      <p:pic>
        <p:nvPicPr>
          <p:cNvPr id="102" name="图片 101"/>
          <p:cNvPicPr/>
          <p:nvPr/>
        </p:nvPicPr>
        <p:blipFill>
          <a:blip r:embed="rId2"/>
          <a:stretch>
            <a:fillRect/>
          </a:stretch>
        </p:blipFill>
        <p:spPr>
          <a:xfrm>
            <a:off x="422910" y="2832100"/>
            <a:ext cx="4165600" cy="1954530"/>
          </a:xfrm>
          <a:prstGeom prst="rect">
            <a:avLst/>
          </a:prstGeom>
          <a:noFill/>
          <a:ln w="9525">
            <a:noFill/>
          </a:ln>
        </p:spPr>
      </p:pic>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60705" y="239395"/>
            <a:ext cx="868680" cy="299085"/>
          </a:xfrm>
          <a:prstGeom prst="rect">
            <a:avLst/>
          </a:prstGeom>
          <a:noFill/>
        </p:spPr>
        <p:txBody>
          <a:bodyPr wrap="none" rtlCol="0" anchor="t">
            <a:spAutoFit/>
          </a:bodyPr>
          <a:p>
            <a:r>
              <a:rPr lang="zh-CN" altLang="en-US" b="1">
                <a:solidFill>
                  <a:schemeClr val="accent3"/>
                </a:solidFill>
                <a:latin typeface="微软雅黑" panose="020B0503020204020204" pitchFamily="34" charset="-122"/>
                <a:ea typeface="微软雅黑" panose="020B0503020204020204" pitchFamily="34" charset="-122"/>
                <a:sym typeface="+mn-ea"/>
              </a:rPr>
              <a:t>方案实施</a:t>
            </a:r>
            <a:endParaRPr lang="zh-CN" altLang="en-US" b="1">
              <a:solidFill>
                <a:schemeClr val="accent3"/>
              </a:solidFill>
              <a:latin typeface="微软雅黑" panose="020B0503020204020204" pitchFamily="34" charset="-122"/>
              <a:ea typeface="微软雅黑" panose="020B0503020204020204" pitchFamily="34" charset="-122"/>
              <a:sym typeface="+mn-ea"/>
            </a:endParaRPr>
          </a:p>
        </p:txBody>
      </p:sp>
      <p:sp>
        <p:nvSpPr>
          <p:cNvPr id="3" name="文本框 2"/>
          <p:cNvSpPr txBox="1"/>
          <p:nvPr/>
        </p:nvSpPr>
        <p:spPr>
          <a:xfrm>
            <a:off x="5059680" y="1294765"/>
            <a:ext cx="3488055" cy="2553335"/>
          </a:xfrm>
          <a:prstGeom prst="rect">
            <a:avLst/>
          </a:prstGeom>
          <a:noFill/>
          <a:ln w="9525">
            <a:noFill/>
          </a:ln>
        </p:spPr>
        <p:txBody>
          <a:bodyPr wrap="square">
            <a:spAutoFit/>
          </a:bodyPr>
          <a:p>
            <a:pPr indent="266700">
              <a:lnSpc>
                <a:spcPct val="120000"/>
              </a:lnSpc>
            </a:pPr>
            <a:r>
              <a:rPr lang="zh-CN" sz="1800" b="1">
                <a:solidFill>
                  <a:schemeClr val="tx1">
                    <a:lumMod val="50000"/>
                    <a:lumOff val="50000"/>
                  </a:schemeClr>
                </a:solidFill>
                <a:latin typeface="微软雅黑" panose="020B0503020204020204" pitchFamily="34" charset="-122"/>
                <a:ea typeface="微软雅黑" panose="020B0503020204020204" pitchFamily="34" charset="-122"/>
              </a:rPr>
              <a:t>方案实施</a:t>
            </a:r>
            <a:endParaRPr lang="zh-CN" sz="1800" b="1">
              <a:solidFill>
                <a:schemeClr val="tx1">
                  <a:lumMod val="50000"/>
                  <a:lumOff val="50000"/>
                </a:schemeClr>
              </a:solidFill>
              <a:latin typeface="微软雅黑" panose="020B0503020204020204" pitchFamily="34" charset="-122"/>
              <a:ea typeface="微软雅黑" panose="020B0503020204020204" pitchFamily="34" charset="-122"/>
            </a:endParaRPr>
          </a:p>
          <a:p>
            <a:pPr indent="266700">
              <a:lnSpc>
                <a:spcPct val="120000"/>
              </a:lnSpc>
            </a:pPr>
            <a:r>
              <a:rPr lang="zh-CN" sz="1050" b="1">
                <a:solidFill>
                  <a:schemeClr val="tx1">
                    <a:lumMod val="50000"/>
                    <a:lumOff val="50000"/>
                  </a:schemeClr>
                </a:solidFill>
                <a:latin typeface="微软雅黑" panose="020B0503020204020204" pitchFamily="34" charset="-122"/>
                <a:ea typeface="微软雅黑" panose="020B0503020204020204" pitchFamily="34" charset="-122"/>
              </a:rPr>
              <a:t>在设计概念与甲方讨论并得到认可后，设计师按既定思路对方案进行深化，以确定各部分陈设的最终效果。对于所选物品表的深化一项，中等以上规模的陈设设计会涉及许多陈设品、材料，其名称、规格、型号、尺度、色彩、厂家、数量、摆放位置等必要的信息都应归于汇总表上。许多商业类陈设，要根据营业过程中使用情况作出调整，因为预想的东西不一定是最好的东西，设计师、业主都会在使用过程中发现缺陷，有时仅仅是调节，有时不得不做出改变。营业性场所在开业后不得不调整陈设设计的案例很普遍。</a:t>
            </a:r>
            <a:endParaRPr lang="zh-CN" sz="1050" b="1">
              <a:solidFill>
                <a:schemeClr val="tx1">
                  <a:lumMod val="50000"/>
                  <a:lumOff val="50000"/>
                </a:schemeClr>
              </a:solidFill>
              <a:latin typeface="微软雅黑" panose="020B0503020204020204" pitchFamily="34" charset="-122"/>
              <a:ea typeface="微软雅黑" panose="020B0503020204020204" pitchFamily="34" charset="-122"/>
            </a:endParaRPr>
          </a:p>
          <a:p>
            <a:pPr indent="266700">
              <a:lnSpc>
                <a:spcPct val="120000"/>
              </a:lnSpc>
            </a:pPr>
            <a:endParaRPr lang="zh-CN" altLang="zh-CN" sz="1050" b="1">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5"/>
          <p:cNvSpPr txBox="1"/>
          <p:nvPr/>
        </p:nvSpPr>
        <p:spPr>
          <a:xfrm>
            <a:off x="1999615" y="2177415"/>
            <a:ext cx="5145405" cy="645160"/>
          </a:xfrm>
          <a:prstGeom prst="rect">
            <a:avLst/>
          </a:prstGeom>
          <a:noFill/>
        </p:spPr>
        <p:txBody>
          <a:bodyPr wrap="square" rtlCol="0">
            <a:spAutoFit/>
          </a:bodyPr>
          <a:lstStyle/>
          <a:p>
            <a:pPr algn="dist" defTabSz="800100"/>
            <a:r>
              <a:rPr lang="zh-CN" altLang="en-US" sz="3600" b="1" dirty="0" smtClean="0">
                <a:solidFill>
                  <a:schemeClr val="accent1"/>
                </a:solidFill>
                <a:latin typeface="微软雅黑" panose="020B0503020204020204" pitchFamily="34" charset="-122"/>
                <a:ea typeface="微软雅黑" panose="020B0503020204020204" pitchFamily="34" charset="-122"/>
              </a:rPr>
              <a:t>感谢您的聆听</a:t>
            </a:r>
            <a:endParaRPr lang="zh-CN" altLang="en-US" sz="3600" b="1" dirty="0" smtClean="0">
              <a:solidFill>
                <a:schemeClr val="accent1"/>
              </a:solidFill>
              <a:latin typeface="微软雅黑" panose="020B0503020204020204" pitchFamily="34" charset="-122"/>
              <a:ea typeface="微软雅黑" panose="020B0503020204020204" pitchFamily="34" charset="-122"/>
            </a:endParaRPr>
          </a:p>
        </p:txBody>
      </p:sp>
      <p:sp>
        <p:nvSpPr>
          <p:cNvPr id="16" name="矩形 15"/>
          <p:cNvSpPr/>
          <p:nvPr/>
        </p:nvSpPr>
        <p:spPr>
          <a:xfrm>
            <a:off x="3314659" y="2874981"/>
            <a:ext cx="1746885" cy="220980"/>
          </a:xfrm>
          <a:prstGeom prst="rect">
            <a:avLst/>
          </a:prstGeom>
        </p:spPr>
        <p:txBody>
          <a:bodyPr wrap="none" lIns="68571" tIns="34285" rIns="68571" bIns="34285">
            <a:spAutoFit/>
          </a:bodyPr>
          <a:lstStyle/>
          <a:p>
            <a:pPr marL="213995" indent="-213995" defTabSz="914400">
              <a:buClr>
                <a:schemeClr val="accent2"/>
              </a:buClr>
              <a:buFont typeface="Wingdings" panose="05000000000000000000" pitchFamily="2" charset="2"/>
              <a:buChar char="l"/>
              <a:defRPr/>
            </a:pPr>
            <a:endParaRPr lang="zh-CN" altLang="en-US" sz="1000" kern="0" dirty="0" smtClean="0">
              <a:solidFill>
                <a:schemeClr val="tx2"/>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1">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500" autoRev="1" fill="hold">
                                              <p:stCondLst>
                                                <p:cond delay="0"/>
                                              </p:stCondLst>
                                            </p:cTn>
                                            <p:tgtEl>
                                              <p:spTgt spid="15"/>
                                            </p:tgtEl>
                                            <p:attrNameLst>
                                              <p:attrName>ppt_w</p:attrName>
                                            </p:attrNameLst>
                                          </p:cBhvr>
                                        </p:anim>
                                        <p:anim by="(#ppt_w*0.50)" calcmode="lin" valueType="num">
                                          <p:cBhvr>
                                            <p:cTn id="8" dur="500" decel="50000" autoRev="1" fill="hold">
                                              <p:stCondLst>
                                                <p:cond delay="0"/>
                                              </p:stCondLst>
                                            </p:cTn>
                                            <p:tgtEl>
                                              <p:spTgt spid="15"/>
                                            </p:tgtEl>
                                            <p:attrNameLst>
                                              <p:attrName>ppt_x</p:attrName>
                                            </p:attrNameLst>
                                          </p:cBhvr>
                                        </p:anim>
                                        <p:anim from="(-#ppt_h/2)" to="(#ppt_y)" calcmode="lin" valueType="num">
                                          <p:cBhvr>
                                            <p:cTn id="9" dur="1000" fill="hold">
                                              <p:stCondLst>
                                                <p:cond delay="0"/>
                                              </p:stCondLst>
                                            </p:cTn>
                                            <p:tgtEl>
                                              <p:spTgt spid="15"/>
                                            </p:tgtEl>
                                            <p:attrNameLst>
                                              <p:attrName>ppt_y</p:attrName>
                                            </p:attrNameLst>
                                          </p:cBhvr>
                                        </p:anim>
                                        <p:animRot by="21600000">
                                          <p:cBhvr>
                                            <p:cTn id="10" dur="1000" fill="hold">
                                              <p:stCondLst>
                                                <p:cond delay="0"/>
                                              </p:stCondLst>
                                            </p:cTn>
                                            <p:tgtEl>
                                              <p:spTgt spid="15"/>
                                            </p:tgtEl>
                                            <p:attrNameLst>
                                              <p:attrName>r</p:attrName>
                                            </p:attrNameLst>
                                          </p:cBhvr>
                                        </p:animRot>
                                      </p:childTnLst>
                                    </p:cTn>
                                  </p:par>
                                </p:childTnLst>
                              </p:cTn>
                            </p:par>
                            <p:par>
                              <p:cTn id="11" fill="hold">
                                <p:stCondLst>
                                  <p:cond delay="1500"/>
                                </p:stCondLst>
                                <p:childTnLst>
                                  <p:par>
                                    <p:cTn id="12" presetID="2" presetClass="entr" presetSubtype="4" accel="46000" fill="hold" grpId="0" nodeType="afterEffect" p14:presetBounceEnd="48000">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14:bounceEnd="48000">
                                          <p:cBhvr additive="base">
                                            <p:cTn id="14"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by="(-#ppt_w*2)" calcmode="lin" valueType="num">
                                          <p:cBhvr rctx="PPT">
                                            <p:cTn id="7" dur="500" autoRev="1" fill="hold">
                                              <p:stCondLst>
                                                <p:cond delay="0"/>
                                              </p:stCondLst>
                                            </p:cTn>
                                            <p:tgtEl>
                                              <p:spTgt spid="15"/>
                                            </p:tgtEl>
                                            <p:attrNameLst>
                                              <p:attrName>ppt_w</p:attrName>
                                            </p:attrNameLst>
                                          </p:cBhvr>
                                        </p:anim>
                                        <p:anim by="(#ppt_w*0.50)" calcmode="lin" valueType="num">
                                          <p:cBhvr>
                                            <p:cTn id="8" dur="500" decel="50000" autoRev="1" fill="hold">
                                              <p:stCondLst>
                                                <p:cond delay="0"/>
                                              </p:stCondLst>
                                            </p:cTn>
                                            <p:tgtEl>
                                              <p:spTgt spid="15"/>
                                            </p:tgtEl>
                                            <p:attrNameLst>
                                              <p:attrName>ppt_x</p:attrName>
                                            </p:attrNameLst>
                                          </p:cBhvr>
                                        </p:anim>
                                        <p:anim from="(-#ppt_h/2)" to="(#ppt_y)" calcmode="lin" valueType="num">
                                          <p:cBhvr>
                                            <p:cTn id="9" dur="1000" fill="hold">
                                              <p:stCondLst>
                                                <p:cond delay="0"/>
                                              </p:stCondLst>
                                            </p:cTn>
                                            <p:tgtEl>
                                              <p:spTgt spid="15"/>
                                            </p:tgtEl>
                                            <p:attrNameLst>
                                              <p:attrName>ppt_y</p:attrName>
                                            </p:attrNameLst>
                                          </p:cBhvr>
                                        </p:anim>
                                        <p:animRot by="21600000">
                                          <p:cBhvr>
                                            <p:cTn id="10" dur="1000" fill="hold">
                                              <p:stCondLst>
                                                <p:cond delay="0"/>
                                              </p:stCondLst>
                                            </p:cTn>
                                            <p:tgtEl>
                                              <p:spTgt spid="15"/>
                                            </p:tgtEl>
                                            <p:attrNameLst>
                                              <p:attrName>r</p:attrName>
                                            </p:attrNameLst>
                                          </p:cBhvr>
                                        </p:animRot>
                                      </p:childTnLst>
                                    </p:cTn>
                                  </p:par>
                                </p:childTnLst>
                              </p:cTn>
                            </p:par>
                            <p:par>
                              <p:cTn id="11" fill="hold">
                                <p:stCondLst>
                                  <p:cond delay="1500"/>
                                </p:stCondLst>
                                <p:childTnLst>
                                  <p:par>
                                    <p:cTn id="12" presetID="2" presetClass="entr" presetSubtype="4" accel="4600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 calcmode="lin" valueType="num">
                                          <p:cBhvr additive="base">
                                            <p:cTn id="14" dur="500" fill="hold"/>
                                            <p:tgtEl>
                                              <p:spTgt spid="16"/>
                                            </p:tgtEl>
                                            <p:attrNameLst>
                                              <p:attrName>ppt_x</p:attrName>
                                            </p:attrNameLst>
                                          </p:cBhvr>
                                          <p:tavLst>
                                            <p:tav tm="0">
                                              <p:val>
                                                <p:strVal val="#ppt_x"/>
                                              </p:val>
                                            </p:tav>
                                            <p:tav tm="100000">
                                              <p:val>
                                                <p:strVal val="#ppt_x"/>
                                              </p:val>
                                            </p:tav>
                                          </p:tavLst>
                                        </p:anim>
                                        <p:anim calcmode="lin" valueType="num">
                                          <p:cBhvr additive="base">
                                            <p:cTn id="1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p:cNvSpPr/>
          <p:nvPr/>
        </p:nvSpPr>
        <p:spPr>
          <a:xfrm>
            <a:off x="2510759" y="1555568"/>
            <a:ext cx="2049303" cy="1083945"/>
          </a:xfrm>
          <a:prstGeom prst="rect">
            <a:avLst/>
          </a:prstGeom>
        </p:spPr>
        <p:txBody>
          <a:bodyPr wrap="square" lIns="68580" tIns="34290" rIns="68580" bIns="34290">
            <a:spAutoFit/>
          </a:bodyPr>
          <a:lstStyle/>
          <a:p>
            <a:pPr>
              <a:lnSpc>
                <a:spcPct val="150000"/>
              </a:lnSpc>
            </a:pP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室内家具陈设应以空间整体风格为前提条件，并加强空间风格特征，以营造出和谐统一的室内空间。</a:t>
            </a:r>
            <a:endParaRPr lang="zh-CN" altLang="en-US" sz="11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7" name="矩形 46"/>
          <p:cNvSpPr/>
          <p:nvPr/>
        </p:nvSpPr>
        <p:spPr>
          <a:xfrm>
            <a:off x="527405" y="3190715"/>
            <a:ext cx="2049303" cy="1337945"/>
          </a:xfrm>
          <a:prstGeom prst="rect">
            <a:avLst/>
          </a:prstGeom>
        </p:spPr>
        <p:txBody>
          <a:bodyPr wrap="square" lIns="68580" tIns="34290" rIns="68580" bIns="34290">
            <a:spAutoFit/>
          </a:bodyPr>
          <a:lstStyle/>
          <a:p>
            <a:pPr>
              <a:lnSpc>
                <a:spcPct val="150000"/>
              </a:lnSpc>
            </a:pP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现代家用电器在外观造型，色彩和质感设计上十分精美，电器在陈设时要考虑其与家具的造型，整体的比例尺度等，要与之协调。</a:t>
            </a:r>
            <a:endParaRPr lang="zh-CN" altLang="en-US" sz="11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9" name="矩形 48"/>
          <p:cNvSpPr/>
          <p:nvPr/>
        </p:nvSpPr>
        <p:spPr>
          <a:xfrm>
            <a:off x="6619201" y="1588195"/>
            <a:ext cx="2049303" cy="1083945"/>
          </a:xfrm>
          <a:prstGeom prst="rect">
            <a:avLst/>
          </a:prstGeom>
        </p:spPr>
        <p:txBody>
          <a:bodyPr wrap="square" lIns="68580" tIns="34290" rIns="68580" bIns="34290">
            <a:spAutoFit/>
          </a:bodyPr>
          <a:lstStyle/>
          <a:p>
            <a:pPr>
              <a:lnSpc>
                <a:spcPct val="150000"/>
              </a:lnSpc>
            </a:pP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织物的色彩、质感、图纹样式丰富多彩、可以赋予室内空间变化无穷的视觉效果，更会对人的心理、生理产生影响。</a:t>
            </a:r>
            <a:endParaRPr lang="zh-CN" altLang="en-US" sz="11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51" name="矩形 50"/>
          <p:cNvSpPr/>
          <p:nvPr/>
        </p:nvSpPr>
        <p:spPr>
          <a:xfrm>
            <a:off x="4604496" y="3221185"/>
            <a:ext cx="2049303" cy="1591945"/>
          </a:xfrm>
          <a:prstGeom prst="rect">
            <a:avLst/>
          </a:prstGeom>
        </p:spPr>
        <p:txBody>
          <a:bodyPr wrap="square" lIns="68580" tIns="34290" rIns="68580" bIns="34290">
            <a:spAutoFit/>
          </a:bodyPr>
          <a:lstStyle/>
          <a:p>
            <a:pPr>
              <a:lnSpc>
                <a:spcPct val="150000"/>
              </a:lnSpc>
            </a:pP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生活器皿一般指餐具、茶具、酒具等日常器皿。其造型、色彩和质地有很强的装饰性，要注意与室内风格和艺术格调的统一，陈列时要注意构图的和谐均匀。</a:t>
            </a:r>
            <a:endParaRPr lang="zh-CN" altLang="en-US" sz="1100" dirty="0">
              <a:solidFill>
                <a:schemeClr val="tx2"/>
              </a:solidFill>
              <a:latin typeface="微软雅黑" panose="020B0503020204020204" pitchFamily="34" charset="-122"/>
              <a:ea typeface="微软雅黑" panose="020B0503020204020204" pitchFamily="34" charset="-122"/>
            </a:endParaRPr>
          </a:p>
        </p:txBody>
      </p:sp>
      <p:grpSp>
        <p:nvGrpSpPr>
          <p:cNvPr id="52" name="组合 51"/>
          <p:cNvGrpSpPr/>
          <p:nvPr/>
        </p:nvGrpSpPr>
        <p:grpSpPr>
          <a:xfrm>
            <a:off x="2543849" y="1203597"/>
            <a:ext cx="1872035" cy="306705"/>
            <a:chOff x="3391797" y="1823154"/>
            <a:chExt cx="2496046" cy="408941"/>
          </a:xfrm>
          <a:solidFill>
            <a:schemeClr val="accent1"/>
          </a:solidFill>
        </p:grpSpPr>
        <p:sp>
          <p:nvSpPr>
            <p:cNvPr id="53" name="圆角矩形 52"/>
            <p:cNvSpPr/>
            <p:nvPr/>
          </p:nvSpPr>
          <p:spPr>
            <a:xfrm>
              <a:off x="3391797" y="1865115"/>
              <a:ext cx="2496046" cy="326446"/>
            </a:xfrm>
            <a:prstGeom prst="roundRect">
              <a:avLst/>
            </a:prstGeom>
            <a:grpFill/>
            <a:ln w="28575" cap="flat">
              <a:noFill/>
              <a:prstDash val="solid"/>
              <a:miter lim="800000"/>
            </a:ln>
            <a:effec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4" name="文本框 3"/>
            <p:cNvSpPr txBox="1">
              <a:spLocks noChangeArrowheads="1"/>
            </p:cNvSpPr>
            <p:nvPr/>
          </p:nvSpPr>
          <p:spPr bwMode="auto">
            <a:xfrm>
              <a:off x="4277327" y="1823154"/>
              <a:ext cx="936413" cy="408941"/>
            </a:xfrm>
            <a:prstGeom prst="rect">
              <a:avLst/>
            </a:prstGeom>
            <a:noFill/>
            <a:ln>
              <a:noFill/>
            </a:ln>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pPr algn="l"/>
              <a:r>
                <a:rPr sz="1400" dirty="0">
                  <a:solidFill>
                    <a:schemeClr val="bg1"/>
                  </a:solidFill>
                  <a:latin typeface="微软雅黑" panose="020B0503020204020204" pitchFamily="34" charset="-122"/>
                  <a:ea typeface="微软雅黑" panose="020B0503020204020204" pitchFamily="34" charset="-122"/>
                </a:rPr>
                <a:t>1)家具</a:t>
              </a:r>
              <a:endParaRPr sz="1400" dirty="0">
                <a:solidFill>
                  <a:schemeClr val="bg1"/>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544298" y="2832577"/>
            <a:ext cx="1872771" cy="306705"/>
            <a:chOff x="725731" y="3995129"/>
            <a:chExt cx="2497028" cy="408941"/>
          </a:xfrm>
          <a:solidFill>
            <a:schemeClr val="accent1"/>
          </a:solidFill>
        </p:grpSpPr>
        <p:sp>
          <p:nvSpPr>
            <p:cNvPr id="56" name="圆角矩形 55"/>
            <p:cNvSpPr/>
            <p:nvPr/>
          </p:nvSpPr>
          <p:spPr>
            <a:xfrm flipH="1">
              <a:off x="725731" y="4037090"/>
              <a:ext cx="2497028" cy="326446"/>
            </a:xfrm>
            <a:prstGeom prst="roundRect">
              <a:avLst/>
            </a:prstGeom>
            <a:solidFill>
              <a:schemeClr val="accent2"/>
            </a:solidFill>
            <a:ln w="28575" cap="flat">
              <a:noFill/>
              <a:prstDash val="solid"/>
              <a:miter lim="800000"/>
            </a:ln>
            <a:effec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57" name="文本框 3"/>
            <p:cNvSpPr txBox="1">
              <a:spLocks noChangeArrowheads="1"/>
            </p:cNvSpPr>
            <p:nvPr/>
          </p:nvSpPr>
          <p:spPr bwMode="auto">
            <a:xfrm flipH="1">
              <a:off x="1313812" y="3995129"/>
              <a:ext cx="1410547" cy="408941"/>
            </a:xfrm>
            <a:prstGeom prst="rect">
              <a:avLst/>
            </a:prstGeom>
            <a:noFill/>
            <a:ln>
              <a:noFill/>
            </a:ln>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pPr algn="l"/>
              <a:r>
                <a:rPr lang="en-US" sz="1400" dirty="0">
                  <a:solidFill>
                    <a:schemeClr val="bg1"/>
                  </a:solidFill>
                  <a:latin typeface="微软雅黑" panose="020B0503020204020204" pitchFamily="34" charset="-122"/>
                  <a:ea typeface="微软雅黑" panose="020B0503020204020204" pitchFamily="34" charset="-122"/>
                  <a:sym typeface="+mn-ea"/>
                </a:rPr>
                <a:t>2</a:t>
              </a:r>
              <a:r>
                <a:rPr sz="1400" dirty="0">
                  <a:solidFill>
                    <a:schemeClr val="bg1"/>
                  </a:solidFill>
                  <a:latin typeface="微软雅黑" panose="020B0503020204020204" pitchFamily="34" charset="-122"/>
                  <a:ea typeface="微软雅黑" panose="020B0503020204020204" pitchFamily="34" charset="-122"/>
                  <a:sym typeface="+mn-ea"/>
                </a:rPr>
                <a:t>)</a:t>
              </a:r>
              <a:r>
                <a:rPr sz="1400" dirty="0">
                  <a:solidFill>
                    <a:schemeClr val="bg1"/>
                  </a:solidFill>
                  <a:latin typeface="微软雅黑" panose="020B0503020204020204" pitchFamily="34" charset="-122"/>
                  <a:ea typeface="微软雅黑" panose="020B0503020204020204" pitchFamily="34" charset="-122"/>
                </a:rPr>
                <a:t>电器用品</a:t>
              </a:r>
              <a:endParaRPr sz="1400" dirty="0">
                <a:solidFill>
                  <a:schemeClr val="bg1"/>
                </a:solidFill>
                <a:latin typeface="微软雅黑" panose="020B0503020204020204" pitchFamily="34" charset="-122"/>
                <a:ea typeface="微软雅黑" panose="020B0503020204020204" pitchFamily="34" charset="-122"/>
              </a:endParaRPr>
            </a:p>
          </p:txBody>
        </p:sp>
      </p:grpSp>
      <p:grpSp>
        <p:nvGrpSpPr>
          <p:cNvPr id="58" name="组合 57"/>
          <p:cNvGrpSpPr/>
          <p:nvPr/>
        </p:nvGrpSpPr>
        <p:grpSpPr>
          <a:xfrm>
            <a:off x="6619200" y="1203597"/>
            <a:ext cx="1904430" cy="306705"/>
            <a:chOff x="8825600" y="1823154"/>
            <a:chExt cx="2539240" cy="408941"/>
          </a:xfrm>
          <a:solidFill>
            <a:schemeClr val="accent1"/>
          </a:solidFill>
        </p:grpSpPr>
        <p:sp>
          <p:nvSpPr>
            <p:cNvPr id="59" name="圆角矩形 58"/>
            <p:cNvSpPr/>
            <p:nvPr/>
          </p:nvSpPr>
          <p:spPr>
            <a:xfrm>
              <a:off x="8825600" y="1865115"/>
              <a:ext cx="2539240" cy="326446"/>
            </a:xfrm>
            <a:prstGeom prst="roundRect">
              <a:avLst/>
            </a:prstGeom>
            <a:solidFill>
              <a:schemeClr val="accent4"/>
            </a:solidFill>
            <a:ln w="28575" cap="flat">
              <a:noFill/>
              <a:prstDash val="solid"/>
              <a:miter lim="800000"/>
            </a:ln>
            <a:effec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0" name="文本框 3"/>
            <p:cNvSpPr txBox="1">
              <a:spLocks noChangeArrowheads="1"/>
            </p:cNvSpPr>
            <p:nvPr/>
          </p:nvSpPr>
          <p:spPr bwMode="auto">
            <a:xfrm>
              <a:off x="9469406" y="1823154"/>
              <a:ext cx="1410547" cy="408941"/>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pPr algn="l"/>
              <a:r>
                <a:rPr lang="en-US" sz="1400" dirty="0">
                  <a:solidFill>
                    <a:schemeClr val="bg1"/>
                  </a:solidFill>
                  <a:latin typeface="微软雅黑" panose="020B0503020204020204" pitchFamily="34" charset="-122"/>
                  <a:ea typeface="微软雅黑" panose="020B0503020204020204" pitchFamily="34" charset="-122"/>
                  <a:sym typeface="+mn-ea"/>
                </a:rPr>
                <a:t>4</a:t>
              </a:r>
              <a:r>
                <a:rPr sz="1400" dirty="0">
                  <a:solidFill>
                    <a:schemeClr val="bg1"/>
                  </a:solidFill>
                  <a:latin typeface="微软雅黑" panose="020B0503020204020204" pitchFamily="34" charset="-122"/>
                  <a:ea typeface="微软雅黑" panose="020B0503020204020204" pitchFamily="34" charset="-122"/>
                  <a:sym typeface="+mn-ea"/>
                </a:rPr>
                <a:t>)</a:t>
              </a:r>
              <a:r>
                <a:rPr sz="1400" dirty="0">
                  <a:solidFill>
                    <a:schemeClr val="bg1"/>
                  </a:solidFill>
                  <a:latin typeface="微软雅黑" panose="020B0503020204020204" pitchFamily="34" charset="-122"/>
                  <a:ea typeface="微软雅黑" panose="020B0503020204020204" pitchFamily="34" charset="-122"/>
                </a:rPr>
                <a:t>织物用品</a:t>
              </a:r>
              <a:endParaRPr sz="1400" dirty="0">
                <a:solidFill>
                  <a:schemeClr val="bg1"/>
                </a:solidFill>
                <a:latin typeface="微软雅黑" panose="020B0503020204020204" pitchFamily="34" charset="-122"/>
                <a:ea typeface="微软雅黑" panose="020B0503020204020204" pitchFamily="34" charset="-122"/>
              </a:endParaRPr>
            </a:p>
          </p:txBody>
        </p:sp>
      </p:grpSp>
      <p:grpSp>
        <p:nvGrpSpPr>
          <p:cNvPr id="61" name="组合 60"/>
          <p:cNvGrpSpPr/>
          <p:nvPr/>
        </p:nvGrpSpPr>
        <p:grpSpPr>
          <a:xfrm>
            <a:off x="4612750" y="2816063"/>
            <a:ext cx="1904430" cy="306705"/>
            <a:chOff x="6150333" y="3973112"/>
            <a:chExt cx="2539240" cy="408941"/>
          </a:xfrm>
          <a:solidFill>
            <a:schemeClr val="accent1"/>
          </a:solidFill>
        </p:grpSpPr>
        <p:sp>
          <p:nvSpPr>
            <p:cNvPr id="62" name="圆角矩形 61"/>
            <p:cNvSpPr/>
            <p:nvPr/>
          </p:nvSpPr>
          <p:spPr>
            <a:xfrm flipH="1">
              <a:off x="6150333" y="4015073"/>
              <a:ext cx="2539240" cy="326446"/>
            </a:xfrm>
            <a:prstGeom prst="roundRect">
              <a:avLst/>
            </a:prstGeom>
            <a:solidFill>
              <a:schemeClr val="accent3"/>
            </a:solidFill>
            <a:ln w="28575" cap="flat">
              <a:noFill/>
              <a:prstDash val="solid"/>
              <a:miter lim="800000"/>
            </a:ln>
            <a:effectLst/>
          </p:spPr>
          <p:txBody>
            <a:bodyPr vert="horz" wrap="square" lIns="91440" tIns="45720" rIns="91440" bIns="45720" numCol="1" anchor="t" anchorCtr="0" compatLnSpc="1"/>
            <a:lstStyle/>
            <a:p>
              <a:endParaRPr lang="zh-CN" altLang="en-US">
                <a:solidFill>
                  <a:schemeClr val="bg1"/>
                </a:solidFill>
                <a:latin typeface="微软雅黑" panose="020B0503020204020204" pitchFamily="34" charset="-122"/>
                <a:ea typeface="微软雅黑" panose="020B0503020204020204" pitchFamily="34" charset="-122"/>
              </a:endParaRPr>
            </a:p>
          </p:txBody>
        </p:sp>
        <p:sp>
          <p:nvSpPr>
            <p:cNvPr id="63" name="文本框 3"/>
            <p:cNvSpPr txBox="1">
              <a:spLocks noChangeArrowheads="1"/>
            </p:cNvSpPr>
            <p:nvPr/>
          </p:nvSpPr>
          <p:spPr bwMode="auto">
            <a:xfrm flipH="1">
              <a:off x="6781535" y="3973112"/>
              <a:ext cx="1410547" cy="408941"/>
            </a:xfrm>
            <a:prstGeom prst="rect">
              <a:avLst/>
            </a:prstGeom>
            <a:noFill/>
          </p:spPr>
          <p:txBody>
            <a:bodyPr wrap="none" rtlCol="0">
              <a:spAutoFit/>
            </a:bodyPr>
            <a:lstStyle>
              <a:defPPr>
                <a:defRPr lang="zh-CN"/>
              </a:defPPr>
              <a:lvl1pPr>
                <a:defRPr sz="3200">
                  <a:gradFill flip="none" rotWithShape="1">
                    <a:gsLst>
                      <a:gs pos="0">
                        <a:schemeClr val="accent2"/>
                      </a:gs>
                      <a:gs pos="34000">
                        <a:schemeClr val="accent1"/>
                      </a:gs>
                      <a:gs pos="68000">
                        <a:schemeClr val="accent3"/>
                      </a:gs>
                      <a:gs pos="100000">
                        <a:schemeClr val="accent4"/>
                      </a:gs>
                    </a:gsLst>
                    <a:lin ang="0" scaled="1"/>
                    <a:tileRect/>
                  </a:gradFill>
                </a:defRPr>
              </a:lvl1pPr>
            </a:lstStyle>
            <a:p>
              <a:pPr algn="l"/>
              <a:r>
                <a:rPr lang="en-US" sz="1400" dirty="0">
                  <a:solidFill>
                    <a:schemeClr val="bg1"/>
                  </a:solidFill>
                  <a:latin typeface="微软雅黑" panose="020B0503020204020204" pitchFamily="34" charset="-122"/>
                  <a:ea typeface="微软雅黑" panose="020B0503020204020204" pitchFamily="34" charset="-122"/>
                  <a:sym typeface="+mn-ea"/>
                </a:rPr>
                <a:t>3</a:t>
              </a:r>
              <a:r>
                <a:rPr sz="1400" dirty="0">
                  <a:solidFill>
                    <a:schemeClr val="bg1"/>
                  </a:solidFill>
                  <a:latin typeface="微软雅黑" panose="020B0503020204020204" pitchFamily="34" charset="-122"/>
                  <a:ea typeface="微软雅黑" panose="020B0503020204020204" pitchFamily="34" charset="-122"/>
                  <a:sym typeface="+mn-ea"/>
                </a:rPr>
                <a:t>)</a:t>
              </a:r>
              <a:r>
                <a:rPr sz="1400" dirty="0">
                  <a:solidFill>
                    <a:schemeClr val="bg1"/>
                  </a:solidFill>
                  <a:latin typeface="微软雅黑" panose="020B0503020204020204" pitchFamily="34" charset="-122"/>
                  <a:ea typeface="微软雅黑" panose="020B0503020204020204" pitchFamily="34" charset="-122"/>
                </a:rPr>
                <a:t>生活器皿</a:t>
              </a:r>
              <a:endParaRPr sz="1400" dirty="0">
                <a:solidFill>
                  <a:schemeClr val="bg1"/>
                </a:solidFill>
                <a:latin typeface="微软雅黑" panose="020B0503020204020204" pitchFamily="34" charset="-122"/>
                <a:ea typeface="微软雅黑" panose="020B0503020204020204" pitchFamily="34" charset="-122"/>
              </a:endParaRPr>
            </a:p>
          </p:txBody>
        </p:sp>
      </p:grpSp>
      <p:pic>
        <p:nvPicPr>
          <p:cNvPr id="170" name="图片 170" descr="42家具"/>
          <p:cNvPicPr/>
          <p:nvPr/>
        </p:nvPicPr>
        <p:blipFill>
          <a:blip r:embed="rId1">
            <a:extLst>
              <a:ext uri="{28A0092B-C50C-407E-A947-70E740481C1C}">
                <a14:useLocalDpi xmlns:a14="http://schemas.microsoft.com/office/drawing/2010/main" val="0"/>
              </a:ext>
            </a:extLst>
          </a:blip>
          <a:srcRect t="11775" r="9014" b="12792"/>
          <a:stretch>
            <a:fillRect/>
          </a:stretch>
        </p:blipFill>
        <p:spPr>
          <a:xfrm>
            <a:off x="511175" y="1216025"/>
            <a:ext cx="1974850" cy="1398905"/>
          </a:xfrm>
          <a:prstGeom prst="rect">
            <a:avLst/>
          </a:prstGeom>
          <a:noFill/>
          <a:ln>
            <a:noFill/>
          </a:ln>
        </p:spPr>
      </p:pic>
      <p:pic>
        <p:nvPicPr>
          <p:cNvPr id="171" name="图片 171" descr="43电器"/>
          <p:cNvPicPr/>
          <p:nvPr/>
        </p:nvPicPr>
        <p:blipFill>
          <a:blip r:embed="rId2" cstate="print">
            <a:extLst>
              <a:ext uri="{28A0092B-C50C-407E-A947-70E740481C1C}">
                <a14:useLocalDpi xmlns:a14="http://schemas.microsoft.com/office/drawing/2010/main" val="0"/>
              </a:ext>
            </a:extLst>
          </a:blip>
          <a:srcRect l="20490" b="-330"/>
          <a:stretch>
            <a:fillRect/>
          </a:stretch>
        </p:blipFill>
        <p:spPr>
          <a:xfrm>
            <a:off x="2651125" y="2771775"/>
            <a:ext cx="1626870" cy="1954530"/>
          </a:xfrm>
          <a:prstGeom prst="rect">
            <a:avLst/>
          </a:prstGeom>
          <a:noFill/>
          <a:ln>
            <a:noFill/>
          </a:ln>
        </p:spPr>
      </p:pic>
      <p:pic>
        <p:nvPicPr>
          <p:cNvPr id="172" name="图片 172" descr="44生活器皿"/>
          <p:cNvPicPr/>
          <p:nvPr/>
        </p:nvPicPr>
        <p:blipFill>
          <a:blip r:embed="rId3" cstate="print">
            <a:extLst>
              <a:ext uri="{28A0092B-C50C-407E-A947-70E740481C1C}">
                <a14:useLocalDpi xmlns:a14="http://schemas.microsoft.com/office/drawing/2010/main" val="0"/>
              </a:ext>
            </a:extLst>
          </a:blip>
          <a:srcRect t="13438" r="4661" b="14245"/>
          <a:stretch>
            <a:fillRect/>
          </a:stretch>
        </p:blipFill>
        <p:spPr>
          <a:xfrm>
            <a:off x="6661785" y="2816225"/>
            <a:ext cx="2162175" cy="1640840"/>
          </a:xfrm>
          <a:prstGeom prst="rect">
            <a:avLst/>
          </a:prstGeom>
          <a:noFill/>
          <a:ln>
            <a:noFill/>
          </a:ln>
        </p:spPr>
      </p:pic>
      <p:pic>
        <p:nvPicPr>
          <p:cNvPr id="173" name="图片 173" descr="45织物"/>
          <p:cNvPicPr/>
          <p:nvPr/>
        </p:nvPicPr>
        <p:blipFill>
          <a:blip r:embed="rId4" cstate="print">
            <a:extLst>
              <a:ext uri="{28A0092B-C50C-407E-A947-70E740481C1C}">
                <a14:useLocalDpi xmlns:a14="http://schemas.microsoft.com/office/drawing/2010/main" val="0"/>
              </a:ext>
            </a:extLst>
          </a:blip>
          <a:srcRect/>
          <a:stretch>
            <a:fillRect/>
          </a:stretch>
        </p:blipFill>
        <p:spPr>
          <a:xfrm>
            <a:off x="4640580" y="1266825"/>
            <a:ext cx="1876425" cy="1404620"/>
          </a:xfrm>
          <a:prstGeom prst="rect">
            <a:avLst/>
          </a:prstGeom>
          <a:noFill/>
          <a:ln>
            <a:noFill/>
          </a:ln>
        </p:spPr>
      </p:pic>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11" name="直接连接符 10"/>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93395" y="26924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mn-ea"/>
              </a:rPr>
              <a:t>室内陈设设计的分类</a:t>
            </a:r>
            <a:endParaRPr lang="zh-CN" altLang="en-US" sz="1200" b="1" dirty="0">
              <a:solidFill>
                <a:schemeClr val="accent2"/>
              </a:solidFill>
              <a:latin typeface="+mn-ea"/>
              <a:cs typeface="+mn-ea"/>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350"/>
                                        <p:tgtEl>
                                          <p:spTgt spid="5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5"/>
                                        </p:tgtEl>
                                        <p:attrNameLst>
                                          <p:attrName>style.visibility</p:attrName>
                                        </p:attrNameLst>
                                      </p:cBhvr>
                                      <p:to>
                                        <p:strVal val="visible"/>
                                      </p:to>
                                    </p:set>
                                    <p:animEffect transition="in" filter="fade">
                                      <p:cBhvr>
                                        <p:cTn id="11" dur="350"/>
                                        <p:tgtEl>
                                          <p:spTgt spid="4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5"/>
                                        </p:tgtEl>
                                        <p:attrNameLst>
                                          <p:attrName>style.visibility</p:attrName>
                                        </p:attrNameLst>
                                      </p:cBhvr>
                                      <p:to>
                                        <p:strVal val="visible"/>
                                      </p:to>
                                    </p:set>
                                    <p:animEffect transition="in" filter="fade">
                                      <p:cBhvr>
                                        <p:cTn id="15" dur="350"/>
                                        <p:tgtEl>
                                          <p:spTgt spid="5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350"/>
                                        <p:tgtEl>
                                          <p:spTgt spid="4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350"/>
                                        <p:tgtEl>
                                          <p:spTgt spid="6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350"/>
                                        <p:tgtEl>
                                          <p:spTgt spid="51"/>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350"/>
                                        <p:tgtEl>
                                          <p:spTgt spid="58"/>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3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7" grpId="0"/>
      <p:bldP spid="49" grpId="0"/>
      <p:bldP spid="5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菱形 73"/>
          <p:cNvSpPr/>
          <p:nvPr/>
        </p:nvSpPr>
        <p:spPr>
          <a:xfrm>
            <a:off x="0" y="425259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菱形 74"/>
          <p:cNvSpPr/>
          <p:nvPr/>
        </p:nvSpPr>
        <p:spPr>
          <a:xfrm>
            <a:off x="978546" y="3260857"/>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菱形 75"/>
          <p:cNvSpPr/>
          <p:nvPr/>
        </p:nvSpPr>
        <p:spPr>
          <a:xfrm>
            <a:off x="1953643" y="4252595"/>
            <a:ext cx="1781810" cy="1781810"/>
          </a:xfrm>
          <a:prstGeom prst="diamond">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菱形 77"/>
          <p:cNvSpPr/>
          <p:nvPr/>
        </p:nvSpPr>
        <p:spPr>
          <a:xfrm>
            <a:off x="-890905" y="3205568"/>
            <a:ext cx="1781810" cy="1781810"/>
          </a:xfrm>
          <a:prstGeom prst="diamond">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菱形 78"/>
          <p:cNvSpPr/>
          <p:nvPr/>
        </p:nvSpPr>
        <p:spPr>
          <a:xfrm>
            <a:off x="95228" y="3489347"/>
            <a:ext cx="1781810" cy="1781810"/>
          </a:xfrm>
          <a:prstGeom prst="diamond">
            <a:avLst/>
          </a:prstGeom>
          <a:solidFill>
            <a:srgbClr val="E95D65">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菱形 79"/>
          <p:cNvSpPr/>
          <p:nvPr/>
        </p:nvSpPr>
        <p:spPr>
          <a:xfrm>
            <a:off x="2086938" y="3568175"/>
            <a:ext cx="1781810" cy="1781810"/>
          </a:xfrm>
          <a:prstGeom prst="diamond">
            <a:avLst/>
          </a:prstGeom>
          <a:solidFill>
            <a:schemeClr val="accent4">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2934335" y="1041400"/>
            <a:ext cx="6010275" cy="2526665"/>
          </a:xfrm>
          <a:prstGeom prst="rect">
            <a:avLst/>
          </a:prstGeom>
          <a:noFill/>
          <a:ln w="9525">
            <a:noFill/>
          </a:ln>
        </p:spPr>
        <p:txBody>
          <a:bodyPr wrap="square">
            <a:spAutoFit/>
          </a:bodyPr>
          <a:lstStyle/>
          <a:p>
            <a:pPr indent="0">
              <a:lnSpc>
                <a:spcPct val="110000"/>
              </a:lnSpc>
            </a:pPr>
            <a:r>
              <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rPr>
              <a:t>第一章 概论</a:t>
            </a:r>
            <a:endPar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10000"/>
              </a:lnSpc>
            </a:pPr>
            <a:r>
              <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rPr>
              <a:t>第二章</a:t>
            </a:r>
            <a:r>
              <a:rPr lang="en-US" altLang="zh-CN"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rPr>
              <a:t>家具设计基础</a:t>
            </a:r>
            <a:endPar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10000"/>
              </a:lnSpc>
            </a:pPr>
            <a:r>
              <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rPr>
              <a:t>第三章</a:t>
            </a:r>
            <a:r>
              <a:rPr lang="en-US" altLang="zh-CN"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rPr>
              <a:t>人体工程学与家具功能设计</a:t>
            </a:r>
            <a:endPar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10000"/>
              </a:lnSpc>
            </a:pPr>
            <a:r>
              <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rPr>
              <a:t>第四章</a:t>
            </a:r>
            <a:r>
              <a:rPr lang="en-US" altLang="zh-CN"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rPr>
              <a:t>家具与环境</a:t>
            </a:r>
            <a:endPar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10000"/>
              </a:lnSpc>
            </a:pPr>
            <a:r>
              <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rPr>
              <a:t>第五章</a:t>
            </a:r>
            <a:r>
              <a:rPr lang="en-US" altLang="zh-CN"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rPr>
              <a:t>家具与室内陈设的发展及风格特征</a:t>
            </a:r>
            <a:endPar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10000"/>
              </a:lnSpc>
            </a:pPr>
            <a:r>
              <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rPr>
              <a:t>第六章</a:t>
            </a:r>
            <a:r>
              <a:rPr lang="en-US" altLang="zh-CN"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rPr>
              <a:t>家具与室内陈设设计</a:t>
            </a:r>
            <a:endParaRPr lang="zh-CN" altLang="en-US" sz="2400" b="1" dirty="0">
              <a:solidFill>
                <a:srgbClr val="7E7E7E"/>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4" name="MH_Others_1"/>
          <p:cNvSpPr txBox="1"/>
          <p:nvPr>
            <p:custDataLst>
              <p:tags r:id="rId5"/>
            </p:custDataLst>
          </p:nvPr>
        </p:nvSpPr>
        <p:spPr>
          <a:xfrm>
            <a:off x="1883083" y="1041556"/>
            <a:ext cx="830868" cy="2698229"/>
          </a:xfrm>
          <a:prstGeom prst="rect">
            <a:avLst/>
          </a:prstGeom>
          <a:noFill/>
        </p:spPr>
        <p:txBody>
          <a:bodyPr vert="eaVert" wrap="square" lIns="0" tIns="0" rIns="0" bIns="0" rtlCol="0" anchor="ctr" anchorCtr="0">
            <a:spAutoFit/>
          </a:bodyPr>
          <a:lstStyle/>
          <a:p>
            <a:r>
              <a:rPr lang="zh-CN" altLang="en-US" sz="5400" b="1" dirty="0">
                <a:solidFill>
                  <a:schemeClr val="tx2"/>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5400" b="1"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Others_2"/>
          <p:cNvSpPr txBox="1"/>
          <p:nvPr>
            <p:custDataLst>
              <p:tags r:id="rId6"/>
            </p:custDataLst>
          </p:nvPr>
        </p:nvSpPr>
        <p:spPr>
          <a:xfrm rot="5400000">
            <a:off x="565434" y="1999132"/>
            <a:ext cx="2346037" cy="430887"/>
          </a:xfrm>
          <a:prstGeom prst="rect">
            <a:avLst/>
          </a:prstGeom>
          <a:noFill/>
        </p:spPr>
        <p:txBody>
          <a:bodyPr wrap="square" lIns="0" tIns="0" rIns="0" bIns="0">
            <a:spAutoFit/>
          </a:bodyPr>
          <a:lstStyle/>
          <a:p>
            <a:pPr>
              <a:defRPr/>
            </a:pPr>
            <a:r>
              <a:rPr lang="en-US" altLang="zh-CN" sz="2800" dirty="0">
                <a:solidFill>
                  <a:schemeClr val="tx2"/>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by="(-#ppt_w*2)" calcmode="lin" valueType="num">
                                      <p:cBhvr rctx="PPT">
                                        <p:cTn id="7" dur="500" autoRev="1" fill="hold">
                                          <p:stCondLst>
                                            <p:cond delay="0"/>
                                          </p:stCondLst>
                                        </p:cTn>
                                        <p:tgtEl>
                                          <p:spTgt spid="4"/>
                                        </p:tgtEl>
                                        <p:attrNameLst>
                                          <p:attrName>ppt_w</p:attrName>
                                        </p:attrNameLst>
                                      </p:cBhvr>
                                    </p:anim>
                                    <p:anim by="(#ppt_w*0.50)" calcmode="lin" valueType="num">
                                      <p:cBhvr>
                                        <p:cTn id="8" dur="500" decel="50000" autoRev="1" fill="hold">
                                          <p:stCondLst>
                                            <p:cond delay="0"/>
                                          </p:stCondLst>
                                        </p:cTn>
                                        <p:tgtEl>
                                          <p:spTgt spid="4"/>
                                        </p:tgtEl>
                                        <p:attrNameLst>
                                          <p:attrName>ppt_x</p:attrName>
                                        </p:attrNameLst>
                                      </p:cBhvr>
                                    </p:anim>
                                    <p:anim from="(-#ppt_h/2)" to="(#ppt_y)" calcmode="lin" valueType="num">
                                      <p:cBhvr>
                                        <p:cTn id="9" dur="1000" fill="hold">
                                          <p:stCondLst>
                                            <p:cond delay="0"/>
                                          </p:stCondLst>
                                        </p:cTn>
                                        <p:tgtEl>
                                          <p:spTgt spid="4"/>
                                        </p:tgtEl>
                                        <p:attrNameLst>
                                          <p:attrName>ppt_y</p:attrName>
                                        </p:attrNameLst>
                                      </p:cBhvr>
                                    </p:anim>
                                    <p:animRot by="21600000">
                                      <p:cBhvr>
                                        <p:cTn id="10" dur="1000" fill="hold">
                                          <p:stCondLst>
                                            <p:cond delay="0"/>
                                          </p:stCondLst>
                                        </p:cTn>
                                        <p:tgtEl>
                                          <p:spTgt spid="4"/>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5"/>
                                        </p:tgtEl>
                                        <p:attrNameLst>
                                          <p:attrName>style.visibility</p:attrName>
                                        </p:attrNameLst>
                                      </p:cBhvr>
                                      <p:to>
                                        <p:strVal val="visible"/>
                                      </p:to>
                                    </p:set>
                                    <p:anim by="(-#ppt_w*2)" calcmode="lin" valueType="num">
                                      <p:cBhvr rctx="PPT">
                                        <p:cTn id="13" dur="500" autoRev="1" fill="hold">
                                          <p:stCondLst>
                                            <p:cond delay="0"/>
                                          </p:stCondLst>
                                        </p:cTn>
                                        <p:tgtEl>
                                          <p:spTgt spid="5"/>
                                        </p:tgtEl>
                                        <p:attrNameLst>
                                          <p:attrName>ppt_w</p:attrName>
                                        </p:attrNameLst>
                                      </p:cBhvr>
                                    </p:anim>
                                    <p:anim by="(#ppt_w*0.50)" calcmode="lin" valueType="num">
                                      <p:cBhvr>
                                        <p:cTn id="14" dur="500" decel="50000" autoRev="1" fill="hold">
                                          <p:stCondLst>
                                            <p:cond delay="0"/>
                                          </p:stCondLst>
                                        </p:cTn>
                                        <p:tgtEl>
                                          <p:spTgt spid="5"/>
                                        </p:tgtEl>
                                        <p:attrNameLst>
                                          <p:attrName>ppt_x</p:attrName>
                                        </p:attrNameLst>
                                      </p:cBhvr>
                                    </p:anim>
                                    <p:anim from="(-#ppt_h/2)" to="(#ppt_y)" calcmode="lin" valueType="num">
                                      <p:cBhvr>
                                        <p:cTn id="15" dur="1000" fill="hold">
                                          <p:stCondLst>
                                            <p:cond delay="0"/>
                                          </p:stCondLst>
                                        </p:cTn>
                                        <p:tgtEl>
                                          <p:spTgt spid="5"/>
                                        </p:tgtEl>
                                        <p:attrNameLst>
                                          <p:attrName>ppt_y</p:attrName>
                                        </p:attrNameLst>
                                      </p:cBhvr>
                                    </p:anim>
                                    <p:animRot by="21600000">
                                      <p:cBhvr>
                                        <p:cTn id="16" dur="1000" fill="hold">
                                          <p:stCondLst>
                                            <p:cond delay="0"/>
                                          </p:stCondLst>
                                        </p:cTn>
                                        <p:tgtEl>
                                          <p:spTgt spid="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11"/>
          <p:cNvSpPr>
            <a:spLocks noChangeArrowheads="1"/>
          </p:cNvSpPr>
          <p:nvPr/>
        </p:nvSpPr>
        <p:spPr bwMode="auto">
          <a:xfrm>
            <a:off x="-96" y="3024016"/>
            <a:ext cx="9167766" cy="511969"/>
          </a:xfrm>
          <a:prstGeom prst="rect">
            <a:avLst/>
          </a:prstGeom>
          <a:solidFill>
            <a:schemeClr val="accent1"/>
          </a:solidFill>
          <a:ln>
            <a:noFill/>
          </a:ln>
        </p:spPr>
        <p:txBody>
          <a:bodyPr lIns="68568" tIns="34284" rIns="68568" bIns="34284" anchor="ctr"/>
          <a:lstStyle/>
          <a:p>
            <a:pPr algn="ctr"/>
            <a:endParaRPr lang="zh-CN" altLang="zh-CN" sz="2400">
              <a:cs typeface="+mn-ea"/>
              <a:sym typeface="+mn-lt"/>
            </a:endParaRPr>
          </a:p>
        </p:txBody>
      </p:sp>
      <p:sp>
        <p:nvSpPr>
          <p:cNvPr id="45" name="矩形 38"/>
          <p:cNvSpPr>
            <a:spLocks noChangeArrowheads="1"/>
          </p:cNvSpPr>
          <p:nvPr/>
        </p:nvSpPr>
        <p:spPr bwMode="auto">
          <a:xfrm>
            <a:off x="1440493" y="3137663"/>
            <a:ext cx="95123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1" tIns="34281" rIns="68561" bIns="34281">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cs typeface="+mn-ea"/>
                <a:sym typeface="+mn-lt"/>
              </a:rPr>
              <a:t>1</a:t>
            </a: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）艺术品</a:t>
            </a:r>
            <a:endParaRPr lang="zh-CN" altLang="en-US" sz="14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6" name="矩形 47"/>
          <p:cNvSpPr>
            <a:spLocks noChangeArrowheads="1"/>
          </p:cNvSpPr>
          <p:nvPr/>
        </p:nvSpPr>
        <p:spPr bwMode="auto">
          <a:xfrm>
            <a:off x="1125450" y="3716880"/>
            <a:ext cx="1746411" cy="913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61" tIns="34281" rIns="68561" bIns="34281">
            <a:spAutoFit/>
          </a:bodyPr>
          <a:lstStyle/>
          <a:p>
            <a:pPr algn="l"/>
            <a:r>
              <a:rPr lang="zh-CN" altLang="en-US" sz="11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艺术品用途的范围很广，历史悠久的、罕见的艺术品可以用来收藏，而一般的艺术品可以用来装饰室内空间。</a:t>
            </a:r>
            <a:endParaRPr lang="zh-CN" altLang="en-US" sz="11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7" name="矩形 51"/>
          <p:cNvSpPr>
            <a:spLocks noChangeArrowheads="1"/>
          </p:cNvSpPr>
          <p:nvPr/>
        </p:nvSpPr>
        <p:spPr bwMode="auto">
          <a:xfrm>
            <a:off x="4096983" y="3137663"/>
            <a:ext cx="95123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1" tIns="34281" rIns="68561" bIns="34281">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cs typeface="+mn-ea"/>
                <a:sym typeface="+mn-lt"/>
              </a:rPr>
              <a:t>2</a:t>
            </a: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）工艺品</a:t>
            </a:r>
            <a:endParaRPr lang="zh-CN" altLang="en-US" sz="14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48" name="矩形 47"/>
          <p:cNvSpPr>
            <a:spLocks noChangeArrowheads="1"/>
          </p:cNvSpPr>
          <p:nvPr/>
        </p:nvSpPr>
        <p:spPr bwMode="auto">
          <a:xfrm>
            <a:off x="3698201" y="3700370"/>
            <a:ext cx="1746412"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61" tIns="34281" rIns="68561" bIns="34281">
            <a:spAutoFit/>
          </a:bodyPr>
          <a:lstStyle/>
          <a:p>
            <a:pPr algn="l"/>
            <a:r>
              <a:rPr lang="zh-CN" altLang="en-US" sz="11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工艺品一般是纯装饰品，造型丰富且精美，有很强的装饰室内空间的作用，对室内空间气氛的营造和意境的渲染起着画龙点睛的作用。</a:t>
            </a:r>
            <a:endParaRPr lang="zh-CN" altLang="en-US" sz="11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9" name="矩形 53"/>
          <p:cNvSpPr>
            <a:spLocks noChangeArrowheads="1"/>
          </p:cNvSpPr>
          <p:nvPr/>
        </p:nvSpPr>
        <p:spPr bwMode="auto">
          <a:xfrm>
            <a:off x="6686243" y="3137663"/>
            <a:ext cx="951230" cy="282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1" tIns="34281" rIns="68561" bIns="34281">
            <a:spAutoFit/>
          </a:bodyPr>
          <a:lstStyle/>
          <a:p>
            <a:pPr algn="ctr"/>
            <a:r>
              <a:rPr lang="en-US" altLang="zh-CN" sz="1400" dirty="0">
                <a:solidFill>
                  <a:schemeClr val="bg1"/>
                </a:solidFill>
                <a:latin typeface="微软雅黑" panose="020B0503020204020204" pitchFamily="34" charset="-122"/>
                <a:ea typeface="微软雅黑" panose="020B0503020204020204" pitchFamily="34" charset="-122"/>
                <a:cs typeface="+mn-ea"/>
                <a:sym typeface="+mn-lt"/>
              </a:rPr>
              <a:t>3</a:t>
            </a:r>
            <a:r>
              <a:rPr lang="zh-CN" altLang="en-US" sz="1400" dirty="0">
                <a:solidFill>
                  <a:schemeClr val="bg1"/>
                </a:solidFill>
                <a:latin typeface="微软雅黑" panose="020B0503020204020204" pitchFamily="34" charset="-122"/>
                <a:ea typeface="微软雅黑" panose="020B0503020204020204" pitchFamily="34" charset="-122"/>
                <a:cs typeface="+mn-ea"/>
                <a:sym typeface="+mn-lt"/>
              </a:rPr>
              <a:t>）收藏品</a:t>
            </a:r>
            <a:endParaRPr lang="zh-CN" altLang="en-US" sz="14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50" name="矩形 47"/>
          <p:cNvSpPr>
            <a:spLocks noChangeArrowheads="1"/>
          </p:cNvSpPr>
          <p:nvPr/>
        </p:nvSpPr>
        <p:spPr bwMode="auto">
          <a:xfrm>
            <a:off x="6288651" y="3708625"/>
            <a:ext cx="1746412"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lIns="68561" tIns="34281" rIns="68561" bIns="34281">
            <a:spAutoFit/>
          </a:bodyPr>
          <a:lstStyle/>
          <a:p>
            <a:pPr algn="l"/>
            <a:r>
              <a:rPr lang="zh-CN" altLang="en-US" sz="11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把外表精美又价值连城的收藏品摆放在室内空间即是一种享受，又潜移默化的陶冶情操，培养出良好的艺术修养，体现了艺术品位</a:t>
            </a:r>
            <a:r>
              <a:rPr lang="en-US" altLang="zh-CN" sz="11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rPr>
              <a:t>.</a:t>
            </a:r>
            <a:endParaRPr lang="en-US" altLang="zh-CN" sz="11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grpSp>
        <p:nvGrpSpPr>
          <p:cNvPr id="51" name="组合 50"/>
          <p:cNvGrpSpPr/>
          <p:nvPr/>
        </p:nvGrpSpPr>
        <p:grpSpPr>
          <a:xfrm>
            <a:off x="3245824" y="1347614"/>
            <a:ext cx="2652354" cy="1600200"/>
            <a:chOff x="3246208" y="1610222"/>
            <a:chExt cx="2653173" cy="1600694"/>
          </a:xfrm>
        </p:grpSpPr>
        <p:pic>
          <p:nvPicPr>
            <p:cNvPr id="52" name="Picture 4"/>
            <p:cNvPicPr>
              <a:picLocks noChangeAspect="1" noChangeArrowheads="1"/>
            </p:cNvPicPr>
            <p:nvPr/>
          </p:nvPicPr>
          <p:blipFill>
            <a:blip r:embed="rId1" cstate="email">
              <a:extLst>
                <a:ext uri="{28A0092B-C50C-407E-A947-70E740481C1C}">
                  <a14:useLocalDpi xmlns:a14="http://schemas.microsoft.com/office/drawing/2010/main" val="0"/>
                </a:ext>
              </a:extLst>
            </a:blip>
            <a:srcRect/>
            <a:stretch>
              <a:fillRect/>
            </a:stretch>
          </p:blipFill>
          <p:spPr bwMode="auto">
            <a:xfrm>
              <a:off x="3246208" y="1610222"/>
              <a:ext cx="2653173" cy="160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图片 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47598" y="1802200"/>
              <a:ext cx="1829365" cy="1147854"/>
            </a:xfrm>
            <a:prstGeom prst="rect">
              <a:avLst/>
            </a:prstGeom>
          </p:spPr>
        </p:pic>
      </p:grpSp>
      <p:grpSp>
        <p:nvGrpSpPr>
          <p:cNvPr id="54" name="组合 53"/>
          <p:cNvGrpSpPr/>
          <p:nvPr/>
        </p:nvGrpSpPr>
        <p:grpSpPr>
          <a:xfrm>
            <a:off x="655374" y="1347614"/>
            <a:ext cx="2652354" cy="1600200"/>
            <a:chOff x="654958" y="1610222"/>
            <a:chExt cx="2653173" cy="1600694"/>
          </a:xfrm>
        </p:grpSpPr>
        <p:pic>
          <p:nvPicPr>
            <p:cNvPr id="55" name="Picture 3"/>
            <p:cNvPicPr>
              <a:picLocks noChangeAspect="1" noChangeArrowheads="1"/>
            </p:cNvPicPr>
            <p:nvPr/>
          </p:nvPicPr>
          <p:blipFill>
            <a:blip r:embed="rId1" cstate="email">
              <a:extLst>
                <a:ext uri="{28A0092B-C50C-407E-A947-70E740481C1C}">
                  <a14:useLocalDpi xmlns:a14="http://schemas.microsoft.com/office/drawing/2010/main" val="0"/>
                </a:ext>
              </a:extLst>
            </a:blip>
            <a:srcRect/>
            <a:stretch>
              <a:fillRect/>
            </a:stretch>
          </p:blipFill>
          <p:spPr bwMode="auto">
            <a:xfrm>
              <a:off x="654958" y="1610222"/>
              <a:ext cx="2653173" cy="160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图片 5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0228" y="1802200"/>
              <a:ext cx="1871420" cy="1160057"/>
            </a:xfrm>
            <a:prstGeom prst="rect">
              <a:avLst/>
            </a:prstGeom>
          </p:spPr>
        </p:pic>
      </p:grpSp>
      <p:grpSp>
        <p:nvGrpSpPr>
          <p:cNvPr id="57" name="组合 56"/>
          <p:cNvGrpSpPr/>
          <p:nvPr/>
        </p:nvGrpSpPr>
        <p:grpSpPr>
          <a:xfrm>
            <a:off x="5836275" y="1347614"/>
            <a:ext cx="2651165" cy="1600200"/>
            <a:chOff x="5837458" y="1610222"/>
            <a:chExt cx="2651983" cy="1600694"/>
          </a:xfrm>
        </p:grpSpPr>
        <p:pic>
          <p:nvPicPr>
            <p:cNvPr id="58" name="Picture 5"/>
            <p:cNvPicPr>
              <a:picLocks noChangeAspect="1" noChangeArrowheads="1"/>
            </p:cNvPicPr>
            <p:nvPr/>
          </p:nvPicPr>
          <p:blipFill>
            <a:blip r:embed="rId1" cstate="email">
              <a:extLst>
                <a:ext uri="{28A0092B-C50C-407E-A947-70E740481C1C}">
                  <a14:useLocalDpi xmlns:a14="http://schemas.microsoft.com/office/drawing/2010/main" val="0"/>
                </a:ext>
              </a:extLst>
            </a:blip>
            <a:srcRect/>
            <a:stretch>
              <a:fillRect/>
            </a:stretch>
          </p:blipFill>
          <p:spPr bwMode="auto">
            <a:xfrm>
              <a:off x="5837458" y="1610222"/>
              <a:ext cx="2651983" cy="16006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图片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233940" y="1802200"/>
              <a:ext cx="1839878" cy="1147854"/>
            </a:xfrm>
            <a:prstGeom prst="rect">
              <a:avLst/>
            </a:prstGeom>
          </p:spPr>
        </p:pic>
      </p:grpSp>
      <p:sp>
        <p:nvSpPr>
          <p:cNvPr id="100" name="文本框 99"/>
          <p:cNvSpPr txBox="1"/>
          <p:nvPr/>
        </p:nvSpPr>
        <p:spPr>
          <a:xfrm>
            <a:off x="657860" y="581660"/>
            <a:ext cx="8235950" cy="737235"/>
          </a:xfrm>
          <a:prstGeom prst="rect">
            <a:avLst/>
          </a:prstGeom>
          <a:noFill/>
          <a:ln w="9525">
            <a:noFill/>
          </a:ln>
        </p:spPr>
        <p:txBody>
          <a:bodyPr wrap="square">
            <a:spAutoFit/>
          </a:bodyPr>
          <a:lstStyle/>
          <a:p>
            <a:pPr indent="0"/>
            <a:r>
              <a:rPr lang="en-US" altLang="zh-CN" sz="1400" b="0">
                <a:ea typeface="宋体" panose="02010600030101010101" pitchFamily="2" charset="-122"/>
              </a:rPr>
              <a:t>       </a:t>
            </a:r>
            <a:r>
              <a:rPr lang="zh-CN" sz="1400" b="0">
                <a:ea typeface="宋体" panose="02010600030101010101" pitchFamily="2" charset="-122"/>
              </a:rPr>
              <a:t>装饰性陈设是指一般不考虑其实用性和物质功能，只注重精神功能和观赏性。其本身的实用价值很低，主要供观赏用的陈设品。诸如艺术品、工艺品、纪念品、收藏品、观赏植物等等。这类陈设品大都具有浓厚的艺术气息及强烈的装饰效果，或具有深刻的精神意义及特殊的纪念作用。</a:t>
            </a:r>
            <a:endParaRPr lang="zh-CN" sz="1400" b="0">
              <a:ea typeface="宋体" panose="02010600030101010101" pitchFamily="2" charset="-122"/>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11" name="直接连接符 10"/>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pic>
        <p:nvPicPr>
          <p:cNvPr id="175" name="图片 175" descr="47艺术品"/>
          <p:cNvPicPr/>
          <p:nvPr/>
        </p:nvPicPr>
        <p:blipFill>
          <a:blip r:embed="rId5" cstate="print">
            <a:extLst>
              <a:ext uri="{28A0092B-C50C-407E-A947-70E740481C1C}">
                <a14:useLocalDpi xmlns:a14="http://schemas.microsoft.com/office/drawing/2010/main" val="0"/>
              </a:ext>
            </a:extLst>
          </a:blip>
          <a:srcRect/>
          <a:stretch>
            <a:fillRect/>
          </a:stretch>
        </p:blipFill>
        <p:spPr>
          <a:xfrm>
            <a:off x="1040765" y="1475740"/>
            <a:ext cx="1870710" cy="1251585"/>
          </a:xfrm>
          <a:prstGeom prst="rect">
            <a:avLst/>
          </a:prstGeom>
          <a:noFill/>
          <a:ln>
            <a:noFill/>
          </a:ln>
        </p:spPr>
      </p:pic>
      <p:pic>
        <p:nvPicPr>
          <p:cNvPr id="176" name="图片 176" descr="48工艺品"/>
          <p:cNvPicPr/>
          <p:nvPr/>
        </p:nvPicPr>
        <p:blipFill>
          <a:blip r:embed="rId6" cstate="print">
            <a:extLst>
              <a:ext uri="{28A0092B-C50C-407E-A947-70E740481C1C}">
                <a14:useLocalDpi xmlns:a14="http://schemas.microsoft.com/office/drawing/2010/main" val="0"/>
              </a:ext>
            </a:extLst>
          </a:blip>
          <a:srcRect l="-534" t="42151" r="534" b="2941"/>
          <a:stretch>
            <a:fillRect/>
          </a:stretch>
        </p:blipFill>
        <p:spPr>
          <a:xfrm>
            <a:off x="3568065" y="1487805"/>
            <a:ext cx="1907540" cy="1239520"/>
          </a:xfrm>
          <a:prstGeom prst="rect">
            <a:avLst/>
          </a:prstGeom>
          <a:noFill/>
          <a:ln>
            <a:noFill/>
          </a:ln>
        </p:spPr>
      </p:pic>
      <p:pic>
        <p:nvPicPr>
          <p:cNvPr id="178" name="图片 178" descr="50收藏"/>
          <p:cNvPicPr/>
          <p:nvPr/>
        </p:nvPicPr>
        <p:blipFill>
          <a:blip r:embed="rId7" cstate="print">
            <a:extLst>
              <a:ext uri="{28A0092B-C50C-407E-A947-70E740481C1C}">
                <a14:useLocalDpi xmlns:a14="http://schemas.microsoft.com/office/drawing/2010/main" val="0"/>
              </a:ext>
            </a:extLst>
          </a:blip>
          <a:srcRect/>
          <a:stretch>
            <a:fillRect/>
          </a:stretch>
        </p:blipFill>
        <p:spPr>
          <a:xfrm>
            <a:off x="6232525" y="1539240"/>
            <a:ext cx="1840230" cy="1188085"/>
          </a:xfrm>
          <a:prstGeom prst="rect">
            <a:avLst/>
          </a:prstGeom>
          <a:noFill/>
          <a:ln>
            <a:noFill/>
          </a:ln>
        </p:spPr>
      </p:pic>
      <p:sp>
        <p:nvSpPr>
          <p:cNvPr id="2" name="文本框 1"/>
          <p:cNvSpPr txBox="1"/>
          <p:nvPr/>
        </p:nvSpPr>
        <p:spPr>
          <a:xfrm>
            <a:off x="493395" y="26924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mn-ea"/>
              </a:rPr>
              <a:t>室内陈设设计的分类</a:t>
            </a:r>
            <a:endParaRPr lang="zh-CN" altLang="en-US" sz="1200" b="1" dirty="0">
              <a:solidFill>
                <a:schemeClr val="accent2"/>
              </a:solidFill>
              <a:latin typeface="+mn-ea"/>
              <a:cs typeface="+mn-ea"/>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Effect transition="in" filter="fade">
                                      <p:cBhvr>
                                        <p:cTn id="7" dur="1000"/>
                                        <p:tgtEl>
                                          <p:spTgt spid="54"/>
                                        </p:tgtEl>
                                      </p:cBhvr>
                                    </p:animEffect>
                                    <p:anim calcmode="lin" valueType="num">
                                      <p:cBhvr>
                                        <p:cTn id="8" dur="1000" fill="hold"/>
                                        <p:tgtEl>
                                          <p:spTgt spid="54"/>
                                        </p:tgtEl>
                                        <p:attrNameLst>
                                          <p:attrName>ppt_x</p:attrName>
                                        </p:attrNameLst>
                                      </p:cBhvr>
                                      <p:tavLst>
                                        <p:tav tm="0">
                                          <p:val>
                                            <p:strVal val="#ppt_x"/>
                                          </p:val>
                                        </p:tav>
                                        <p:tav tm="100000">
                                          <p:val>
                                            <p:strVal val="#ppt_x"/>
                                          </p:val>
                                        </p:tav>
                                      </p:tavLst>
                                    </p:anim>
                                    <p:anim calcmode="lin" valueType="num">
                                      <p:cBhvr>
                                        <p:cTn id="9" dur="1000" fill="hold"/>
                                        <p:tgtEl>
                                          <p:spTgt spid="5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1000"/>
                                        <p:tgtEl>
                                          <p:spTgt spid="46"/>
                                        </p:tgtEl>
                                      </p:cBhvr>
                                    </p:animEffect>
                                    <p:anim calcmode="lin" valueType="num">
                                      <p:cBhvr>
                                        <p:cTn id="14" dur="1000" fill="hold"/>
                                        <p:tgtEl>
                                          <p:spTgt spid="46"/>
                                        </p:tgtEl>
                                        <p:attrNameLst>
                                          <p:attrName>ppt_x</p:attrName>
                                        </p:attrNameLst>
                                      </p:cBhvr>
                                      <p:tavLst>
                                        <p:tav tm="0">
                                          <p:val>
                                            <p:strVal val="#ppt_x"/>
                                          </p:val>
                                        </p:tav>
                                        <p:tav tm="100000">
                                          <p:val>
                                            <p:strVal val="#ppt_x"/>
                                          </p:val>
                                        </p:tav>
                                      </p:tavLst>
                                    </p:anim>
                                    <p:anim calcmode="lin" valueType="num">
                                      <p:cBhvr>
                                        <p:cTn id="15" dur="1000" fill="hold"/>
                                        <p:tgtEl>
                                          <p:spTgt spid="4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1000"/>
                                        <p:tgtEl>
                                          <p:spTgt spid="45"/>
                                        </p:tgtEl>
                                      </p:cBhvr>
                                    </p:animEffect>
                                    <p:anim calcmode="lin" valueType="num">
                                      <p:cBhvr>
                                        <p:cTn id="19" dur="1000" fill="hold"/>
                                        <p:tgtEl>
                                          <p:spTgt spid="45"/>
                                        </p:tgtEl>
                                        <p:attrNameLst>
                                          <p:attrName>ppt_x</p:attrName>
                                        </p:attrNameLst>
                                      </p:cBhvr>
                                      <p:tavLst>
                                        <p:tav tm="0">
                                          <p:val>
                                            <p:strVal val="#ppt_x"/>
                                          </p:val>
                                        </p:tav>
                                        <p:tav tm="100000">
                                          <p:val>
                                            <p:strVal val="#ppt_x"/>
                                          </p:val>
                                        </p:tav>
                                      </p:tavLst>
                                    </p:anim>
                                    <p:anim calcmode="lin" valueType="num">
                                      <p:cBhvr>
                                        <p:cTn id="20" dur="1000" fill="hold"/>
                                        <p:tgtEl>
                                          <p:spTgt spid="45"/>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fade">
                                      <p:cBhvr>
                                        <p:cTn id="24" dur="1000"/>
                                        <p:tgtEl>
                                          <p:spTgt spid="51"/>
                                        </p:tgtEl>
                                      </p:cBhvr>
                                    </p:animEffect>
                                    <p:anim calcmode="lin" valueType="num">
                                      <p:cBhvr>
                                        <p:cTn id="25" dur="1000" fill="hold"/>
                                        <p:tgtEl>
                                          <p:spTgt spid="51"/>
                                        </p:tgtEl>
                                        <p:attrNameLst>
                                          <p:attrName>ppt_x</p:attrName>
                                        </p:attrNameLst>
                                      </p:cBhvr>
                                      <p:tavLst>
                                        <p:tav tm="0">
                                          <p:val>
                                            <p:strVal val="#ppt_x"/>
                                          </p:val>
                                        </p:tav>
                                        <p:tav tm="100000">
                                          <p:val>
                                            <p:strVal val="#ppt_x"/>
                                          </p:val>
                                        </p:tav>
                                      </p:tavLst>
                                    </p:anim>
                                    <p:anim calcmode="lin" valueType="num">
                                      <p:cBhvr>
                                        <p:cTn id="26" dur="1000" fill="hold"/>
                                        <p:tgtEl>
                                          <p:spTgt spid="5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grpId="0" nodeType="afterEffect">
                                  <p:stCondLst>
                                    <p:cond delay="0"/>
                                  </p:stCondLst>
                                  <p:childTnLst>
                                    <p:set>
                                      <p:cBhvr>
                                        <p:cTn id="29" dur="1" fill="hold">
                                          <p:stCondLst>
                                            <p:cond delay="0"/>
                                          </p:stCondLst>
                                        </p:cTn>
                                        <p:tgtEl>
                                          <p:spTgt spid="47"/>
                                        </p:tgtEl>
                                        <p:attrNameLst>
                                          <p:attrName>style.visibility</p:attrName>
                                        </p:attrNameLst>
                                      </p:cBhvr>
                                      <p:to>
                                        <p:strVal val="visible"/>
                                      </p:to>
                                    </p:set>
                                    <p:animEffect transition="in" filter="fade">
                                      <p:cBhvr>
                                        <p:cTn id="30" dur="1000"/>
                                        <p:tgtEl>
                                          <p:spTgt spid="47"/>
                                        </p:tgtEl>
                                      </p:cBhvr>
                                    </p:animEffect>
                                    <p:anim calcmode="lin" valueType="num">
                                      <p:cBhvr>
                                        <p:cTn id="31" dur="1000" fill="hold"/>
                                        <p:tgtEl>
                                          <p:spTgt spid="47"/>
                                        </p:tgtEl>
                                        <p:attrNameLst>
                                          <p:attrName>ppt_x</p:attrName>
                                        </p:attrNameLst>
                                      </p:cBhvr>
                                      <p:tavLst>
                                        <p:tav tm="0">
                                          <p:val>
                                            <p:strVal val="#ppt_x"/>
                                          </p:val>
                                        </p:tav>
                                        <p:tav tm="100000">
                                          <p:val>
                                            <p:strVal val="#ppt_x"/>
                                          </p:val>
                                        </p:tav>
                                      </p:tavLst>
                                    </p:anim>
                                    <p:anim calcmode="lin" valueType="num">
                                      <p:cBhvr>
                                        <p:cTn id="32" dur="1000" fill="hold"/>
                                        <p:tgtEl>
                                          <p:spTgt spid="47"/>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1000"/>
                                        <p:tgtEl>
                                          <p:spTgt spid="48"/>
                                        </p:tgtEl>
                                      </p:cBhvr>
                                    </p:animEffect>
                                    <p:anim calcmode="lin" valueType="num">
                                      <p:cBhvr>
                                        <p:cTn id="36" dur="1000" fill="hold"/>
                                        <p:tgtEl>
                                          <p:spTgt spid="48"/>
                                        </p:tgtEl>
                                        <p:attrNameLst>
                                          <p:attrName>ppt_x</p:attrName>
                                        </p:attrNameLst>
                                      </p:cBhvr>
                                      <p:tavLst>
                                        <p:tav tm="0">
                                          <p:val>
                                            <p:strVal val="#ppt_x"/>
                                          </p:val>
                                        </p:tav>
                                        <p:tav tm="100000">
                                          <p:val>
                                            <p:strVal val="#ppt_x"/>
                                          </p:val>
                                        </p:tav>
                                      </p:tavLst>
                                    </p:anim>
                                    <p:anim calcmode="lin" valueType="num">
                                      <p:cBhvr>
                                        <p:cTn id="37" dur="1000" fill="hold"/>
                                        <p:tgtEl>
                                          <p:spTgt spid="48"/>
                                        </p:tgtEl>
                                        <p:attrNameLst>
                                          <p:attrName>ppt_y</p:attrName>
                                        </p:attrNameLst>
                                      </p:cBhvr>
                                      <p:tavLst>
                                        <p:tav tm="0">
                                          <p:val>
                                            <p:strVal val="#ppt_y+.1"/>
                                          </p:val>
                                        </p:tav>
                                        <p:tav tm="100000">
                                          <p:val>
                                            <p:strVal val="#ppt_y"/>
                                          </p:val>
                                        </p:tav>
                                      </p:tavLst>
                                    </p:anim>
                                  </p:childTnLst>
                                </p:cTn>
                              </p:par>
                            </p:childTnLst>
                          </p:cTn>
                        </p:par>
                        <p:par>
                          <p:cTn id="38" fill="hold">
                            <p:stCondLst>
                              <p:cond delay="4000"/>
                            </p:stCondLst>
                            <p:childTnLst>
                              <p:par>
                                <p:cTn id="39" presetID="47" presetClass="entr" presetSubtype="0" fill="hold" nodeType="after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1000"/>
                                        <p:tgtEl>
                                          <p:spTgt spid="57"/>
                                        </p:tgtEl>
                                      </p:cBhvr>
                                    </p:animEffect>
                                    <p:anim calcmode="lin" valueType="num">
                                      <p:cBhvr>
                                        <p:cTn id="42" dur="1000" fill="hold"/>
                                        <p:tgtEl>
                                          <p:spTgt spid="57"/>
                                        </p:tgtEl>
                                        <p:attrNameLst>
                                          <p:attrName>ppt_x</p:attrName>
                                        </p:attrNameLst>
                                      </p:cBhvr>
                                      <p:tavLst>
                                        <p:tav tm="0">
                                          <p:val>
                                            <p:strVal val="#ppt_x"/>
                                          </p:val>
                                        </p:tav>
                                        <p:tav tm="100000">
                                          <p:val>
                                            <p:strVal val="#ppt_x"/>
                                          </p:val>
                                        </p:tav>
                                      </p:tavLst>
                                    </p:anim>
                                    <p:anim calcmode="lin" valueType="num">
                                      <p:cBhvr>
                                        <p:cTn id="43" dur="1000" fill="hold"/>
                                        <p:tgtEl>
                                          <p:spTgt spid="57"/>
                                        </p:tgtEl>
                                        <p:attrNameLst>
                                          <p:attrName>ppt_y</p:attrName>
                                        </p:attrNameLst>
                                      </p:cBhvr>
                                      <p:tavLst>
                                        <p:tav tm="0">
                                          <p:val>
                                            <p:strVal val="#ppt_y-.1"/>
                                          </p:val>
                                        </p:tav>
                                        <p:tav tm="100000">
                                          <p:val>
                                            <p:strVal val="#ppt_y"/>
                                          </p:val>
                                        </p:tav>
                                      </p:tavLst>
                                    </p:anim>
                                  </p:childTnLst>
                                </p:cTn>
                              </p:par>
                            </p:childTnLst>
                          </p:cTn>
                        </p:par>
                        <p:par>
                          <p:cTn id="44" fill="hold">
                            <p:stCondLst>
                              <p:cond delay="5000"/>
                            </p:stCondLst>
                            <p:childTnLst>
                              <p:par>
                                <p:cTn id="45" presetID="42" presetClass="entr" presetSubtype="0"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1000"/>
                                        <p:tgtEl>
                                          <p:spTgt spid="49"/>
                                        </p:tgtEl>
                                      </p:cBhvr>
                                    </p:animEffect>
                                    <p:anim calcmode="lin" valueType="num">
                                      <p:cBhvr>
                                        <p:cTn id="48" dur="1000" fill="hold"/>
                                        <p:tgtEl>
                                          <p:spTgt spid="49"/>
                                        </p:tgtEl>
                                        <p:attrNameLst>
                                          <p:attrName>ppt_x</p:attrName>
                                        </p:attrNameLst>
                                      </p:cBhvr>
                                      <p:tavLst>
                                        <p:tav tm="0">
                                          <p:val>
                                            <p:strVal val="#ppt_x"/>
                                          </p:val>
                                        </p:tav>
                                        <p:tav tm="100000">
                                          <p:val>
                                            <p:strVal val="#ppt_x"/>
                                          </p:val>
                                        </p:tav>
                                      </p:tavLst>
                                    </p:anim>
                                    <p:anim calcmode="lin" valueType="num">
                                      <p:cBhvr>
                                        <p:cTn id="49" dur="1000" fill="hold"/>
                                        <p:tgtEl>
                                          <p:spTgt spid="4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1000"/>
                                        <p:tgtEl>
                                          <p:spTgt spid="50"/>
                                        </p:tgtEl>
                                      </p:cBhvr>
                                    </p:animEffect>
                                    <p:anim calcmode="lin" valueType="num">
                                      <p:cBhvr>
                                        <p:cTn id="53" dur="1000" fill="hold"/>
                                        <p:tgtEl>
                                          <p:spTgt spid="50"/>
                                        </p:tgtEl>
                                        <p:attrNameLst>
                                          <p:attrName>ppt_x</p:attrName>
                                        </p:attrNameLst>
                                      </p:cBhvr>
                                      <p:tavLst>
                                        <p:tav tm="0">
                                          <p:val>
                                            <p:strVal val="#ppt_x"/>
                                          </p:val>
                                        </p:tav>
                                        <p:tav tm="100000">
                                          <p:val>
                                            <p:strVal val="#ppt_x"/>
                                          </p:val>
                                        </p:tav>
                                      </p:tavLst>
                                    </p:anim>
                                    <p:anim calcmode="lin" valueType="num">
                                      <p:cBhvr>
                                        <p:cTn id="54"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49" grpId="0"/>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8273" y="1997122"/>
            <a:ext cx="1013460" cy="1309907"/>
          </a:xfrm>
          <a:prstGeom prst="rect">
            <a:avLst/>
          </a:prstGeom>
          <a:ln w="28575">
            <a:solidFill>
              <a:schemeClr val="accent3"/>
            </a:solidFill>
          </a:ln>
        </p:spPr>
        <p:txBody>
          <a:bodyPr vert="eaVert" wrap="square">
            <a:spAutoFit/>
          </a:bodyPr>
          <a:lstStyle/>
          <a:p>
            <a:pPr algn="ctr"/>
            <a:r>
              <a:rPr lang="en-US" altLang="zh-CN" sz="5400" b="1" spc="-225" dirty="0">
                <a:solidFill>
                  <a:schemeClr val="accent3"/>
                </a:solidFill>
                <a:latin typeface="Agency FB" panose="020B0503020202020204" pitchFamily="34" charset="0"/>
                <a:ea typeface="造字工房俊雅（非商用）常规体" pitchFamily="50" charset="-122"/>
              </a:rPr>
              <a:t>1.2</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175510"/>
            <a:ext cx="6230620" cy="953135"/>
          </a:xfrm>
          <a:prstGeom prst="rect">
            <a:avLst/>
          </a:prstGeom>
          <a:noFill/>
        </p:spPr>
        <p:txBody>
          <a:bodyPr wrap="square" rtlCol="0">
            <a:spAutoFit/>
          </a:bodyPr>
          <a:lstStyle/>
          <a:p>
            <a:pPr defTabSz="800100"/>
            <a:r>
              <a:rPr lang="zh-CN" altLang="en-US" sz="2800" b="1" dirty="0">
                <a:solidFill>
                  <a:schemeClr val="bg1">
                    <a:lumMod val="75000"/>
                  </a:schemeClr>
                </a:solidFill>
                <a:latin typeface="+mn-ea"/>
                <a:cs typeface="+mn-ea"/>
                <a:sym typeface="Arial" panose="020B0604020202020204" pitchFamily="34" charset="0"/>
              </a:rPr>
              <a:t>室内陈设设计概述</a:t>
            </a:r>
            <a:endParaRPr lang="zh-CN" altLang="en-US" sz="2800" b="1" dirty="0">
              <a:solidFill>
                <a:schemeClr val="bg1">
                  <a:lumMod val="75000"/>
                </a:schemeClr>
              </a:solidFill>
              <a:latin typeface="+mn-ea"/>
              <a:cs typeface="+mn-ea"/>
              <a:sym typeface="Arial" panose="020B0604020202020204" pitchFamily="34" charset="0"/>
            </a:endParaRPr>
          </a:p>
          <a:p>
            <a:pPr defTabSz="800100"/>
            <a:endParaRPr lang="zh-CN" altLang="en-US" sz="2800" b="1" dirty="0">
              <a:solidFill>
                <a:schemeClr val="bg1">
                  <a:lumMod val="75000"/>
                </a:schemeClr>
              </a:solidFill>
              <a:latin typeface="+mn-ea"/>
              <a:cs typeface="+mn-ea"/>
              <a:sym typeface="Arial" panose="020B0604020202020204" pitchFamily="34" charset="0"/>
            </a:endParaRPr>
          </a:p>
        </p:txBody>
      </p:sp>
      <p:sp>
        <p:nvSpPr>
          <p:cNvPr id="16" name="矩形 15"/>
          <p:cNvSpPr/>
          <p:nvPr/>
        </p:nvSpPr>
        <p:spPr>
          <a:xfrm>
            <a:off x="3000969" y="2857836"/>
            <a:ext cx="2635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室内陈设设计的概念</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19" name="矩形 18"/>
          <p:cNvSpPr/>
          <p:nvPr/>
        </p:nvSpPr>
        <p:spPr>
          <a:xfrm>
            <a:off x="3001147" y="3244118"/>
            <a:ext cx="2635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室内陈设设计的分类</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004322" y="3637183"/>
            <a:ext cx="2635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accent2"/>
                </a:solidFill>
                <a:latin typeface="李旭科书法"/>
                <a:ea typeface="微软雅黑" panose="020B0503020204020204" pitchFamily="34" charset="-122"/>
              </a:rPr>
              <a:t>室内陈设设计的内涵</a:t>
            </a:r>
            <a:endParaRPr lang="zh-CN" altLang="en-US" sz="2000" kern="0" dirty="0">
              <a:solidFill>
                <a:schemeClr val="accent2"/>
              </a:solidFill>
              <a:latin typeface="李旭科书法"/>
              <a:ea typeface="微软雅黑" panose="020B0503020204020204" pitchFamily="34" charset="-122"/>
            </a:endParaRPr>
          </a:p>
        </p:txBody>
      </p:sp>
      <p:sp>
        <p:nvSpPr>
          <p:cNvPr id="3" name="矩形 2"/>
          <p:cNvSpPr/>
          <p:nvPr/>
        </p:nvSpPr>
        <p:spPr>
          <a:xfrm>
            <a:off x="3004957" y="4085493"/>
            <a:ext cx="2635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室内陈设设计的原则</a:t>
            </a:r>
            <a:endParaRPr lang="zh-CN" altLang="en-US" sz="2000" kern="0" dirty="0">
              <a:solidFill>
                <a:schemeClr val="bg1">
                  <a:lumMod val="75000"/>
                </a:schemeClr>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200"/>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200"/>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11" name="直接连接符 10"/>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93395" y="26924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mn-ea"/>
              </a:rPr>
              <a:t>室内陈设设计的内涵</a:t>
            </a:r>
            <a:endParaRPr lang="en-US" altLang="zh-CN" sz="1200" b="1" dirty="0">
              <a:solidFill>
                <a:schemeClr val="accent2"/>
              </a:solidFill>
              <a:latin typeface="+mn-ea"/>
              <a:cs typeface="+mn-ea"/>
              <a:sym typeface="+mn-ea"/>
            </a:endParaRPr>
          </a:p>
        </p:txBody>
      </p:sp>
      <p:sp>
        <p:nvSpPr>
          <p:cNvPr id="100" name="文本框 99"/>
          <p:cNvSpPr txBox="1"/>
          <p:nvPr/>
        </p:nvSpPr>
        <p:spPr>
          <a:xfrm>
            <a:off x="1143635" y="945515"/>
            <a:ext cx="6493510" cy="3415030"/>
          </a:xfrm>
          <a:prstGeom prst="rect">
            <a:avLst/>
          </a:prstGeom>
          <a:noFill/>
          <a:ln w="9525">
            <a:noFill/>
          </a:ln>
        </p:spPr>
        <p:txBody>
          <a:bodyPr wrap="square">
            <a:spAutoFit/>
          </a:bodyPr>
          <a:lstStyle/>
          <a:p>
            <a:pPr indent="0"/>
            <a:r>
              <a:rPr lang="en-US" altLang="zh-CN" sz="1800" b="0">
                <a:ea typeface="宋体" panose="02010600030101010101" pitchFamily="2" charset="-122"/>
              </a:rPr>
              <a:t>       </a:t>
            </a:r>
            <a:r>
              <a:rPr lang="zh-CN" sz="1800" b="0">
                <a:ea typeface="宋体" panose="02010600030101010101" pitchFamily="2" charset="-122"/>
              </a:rPr>
              <a:t>装饰是人类最古老的艺术行为，而室内陈设设计也是个古老而现代的话题，它伴随着人类文明从远古走到现代，是人们追求精神需求和审美心理需求的产物。作为人类文明进程中的产物，陈设行为标志着一种进步和成熟，日益成为人们生活和工作中不可缺少的一项重要内容，逐渐渗透到社会行为的方方面面。室内装饰在中国有着悠久的历史和辉煌的成就，早在几千年前新石器时代的彩陶上，先民们就开始运用图案来装饰自己的生活，利用装饰语言来表示对美的需求和向往，也许就萌发了最初的陈设意识。</a:t>
            </a:r>
            <a:endParaRPr lang="zh-CN" sz="1800" b="0">
              <a:ea typeface="宋体" panose="02010600030101010101" pitchFamily="2" charset="-122"/>
            </a:endParaRPr>
          </a:p>
          <a:p>
            <a:pPr indent="0"/>
            <a:r>
              <a:rPr lang="zh-CN" sz="1800" b="0">
                <a:ea typeface="宋体" panose="02010600030101010101" pitchFamily="2" charset="-122"/>
              </a:rPr>
              <a:t>       在现代室内空间环境中，陈设既独立，又依附于周围的空间关系而存在。因此室内陈设设计就是陈设物品在空间里有计划、有规律的组织，旨在调动空间中一切可能的物品。</a:t>
            </a:r>
            <a:endParaRPr lang="zh-CN" sz="1800" b="0">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8273" y="1997122"/>
            <a:ext cx="1013460" cy="1309907"/>
          </a:xfrm>
          <a:prstGeom prst="rect">
            <a:avLst/>
          </a:prstGeom>
          <a:ln w="28575">
            <a:solidFill>
              <a:schemeClr val="accent3"/>
            </a:solidFill>
          </a:ln>
        </p:spPr>
        <p:txBody>
          <a:bodyPr vert="eaVert" wrap="square">
            <a:spAutoFit/>
          </a:bodyPr>
          <a:lstStyle/>
          <a:p>
            <a:pPr algn="ctr"/>
            <a:r>
              <a:rPr lang="en-US" altLang="zh-CN" sz="5400" b="1" spc="-225" dirty="0">
                <a:solidFill>
                  <a:schemeClr val="accent3"/>
                </a:solidFill>
                <a:latin typeface="Agency FB" panose="020B0503020202020204" pitchFamily="34" charset="0"/>
                <a:ea typeface="造字工房俊雅（非商用）常规体" pitchFamily="50" charset="-122"/>
              </a:rPr>
              <a:t>1.2</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175510"/>
            <a:ext cx="6230620" cy="953135"/>
          </a:xfrm>
          <a:prstGeom prst="rect">
            <a:avLst/>
          </a:prstGeom>
          <a:noFill/>
        </p:spPr>
        <p:txBody>
          <a:bodyPr wrap="square" rtlCol="0">
            <a:spAutoFit/>
          </a:bodyPr>
          <a:lstStyle/>
          <a:p>
            <a:pPr defTabSz="800100"/>
            <a:r>
              <a:rPr lang="zh-CN" altLang="en-US" sz="2800" b="1" dirty="0">
                <a:solidFill>
                  <a:schemeClr val="bg1">
                    <a:lumMod val="75000"/>
                  </a:schemeClr>
                </a:solidFill>
                <a:latin typeface="+mn-ea"/>
                <a:cs typeface="+mn-ea"/>
                <a:sym typeface="Arial" panose="020B0604020202020204" pitchFamily="34" charset="0"/>
              </a:rPr>
              <a:t>室内陈设设计概述</a:t>
            </a:r>
            <a:endParaRPr lang="zh-CN" altLang="en-US" sz="2800" b="1" dirty="0">
              <a:solidFill>
                <a:schemeClr val="bg1">
                  <a:lumMod val="75000"/>
                </a:schemeClr>
              </a:solidFill>
              <a:latin typeface="+mn-ea"/>
              <a:cs typeface="+mn-ea"/>
              <a:sym typeface="Arial" panose="020B0604020202020204" pitchFamily="34" charset="0"/>
            </a:endParaRPr>
          </a:p>
          <a:p>
            <a:pPr defTabSz="800100"/>
            <a:endParaRPr lang="zh-CN" altLang="en-US" sz="2800" b="1" dirty="0">
              <a:solidFill>
                <a:schemeClr val="bg1">
                  <a:lumMod val="75000"/>
                </a:schemeClr>
              </a:solidFill>
              <a:latin typeface="+mn-ea"/>
              <a:cs typeface="+mn-ea"/>
              <a:sym typeface="Arial" panose="020B0604020202020204" pitchFamily="34" charset="0"/>
            </a:endParaRPr>
          </a:p>
        </p:txBody>
      </p:sp>
      <p:sp>
        <p:nvSpPr>
          <p:cNvPr id="16" name="矩形 15"/>
          <p:cNvSpPr/>
          <p:nvPr/>
        </p:nvSpPr>
        <p:spPr>
          <a:xfrm>
            <a:off x="3000969" y="2857836"/>
            <a:ext cx="2635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室内陈设设计的概念</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19" name="矩形 18"/>
          <p:cNvSpPr/>
          <p:nvPr/>
        </p:nvSpPr>
        <p:spPr>
          <a:xfrm>
            <a:off x="3001147" y="3244118"/>
            <a:ext cx="2635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室内陈设设计的分类</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004322" y="3637183"/>
            <a:ext cx="2635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室内陈设设计的内涵</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3" name="矩形 2"/>
          <p:cNvSpPr/>
          <p:nvPr/>
        </p:nvSpPr>
        <p:spPr>
          <a:xfrm>
            <a:off x="3004957" y="4085493"/>
            <a:ext cx="2635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accent2"/>
                </a:solidFill>
                <a:latin typeface="李旭科书法"/>
                <a:ea typeface="微软雅黑" panose="020B0503020204020204" pitchFamily="34" charset="-122"/>
              </a:rPr>
              <a:t>室内陈设设计的原则</a:t>
            </a:r>
            <a:endParaRPr lang="zh-CN" altLang="en-US" sz="2000" kern="0" dirty="0">
              <a:solidFill>
                <a:schemeClr val="accent2"/>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200"/>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200"/>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6"/>
          <p:cNvSpPr/>
          <p:nvPr/>
        </p:nvSpPr>
        <p:spPr>
          <a:xfrm>
            <a:off x="1026463" y="1337230"/>
            <a:ext cx="1951689" cy="882015"/>
          </a:xfrm>
          <a:prstGeom prst="rect">
            <a:avLst/>
          </a:prstGeom>
        </p:spPr>
        <p:txBody>
          <a:bodyPr wrap="square">
            <a:spAutoFit/>
          </a:bodyPr>
          <a:lstStyle/>
          <a:p>
            <a:pPr algn="ctr">
              <a:lnSpc>
                <a:spcPct val="130000"/>
              </a:lnSpc>
            </a:pPr>
            <a:r>
              <a:rPr lang="zh-CN" altLang="en-US" sz="1320" b="1" dirty="0">
                <a:solidFill>
                  <a:schemeClr val="tx2"/>
                </a:solidFill>
                <a:latin typeface="微软雅黑" panose="020B0503020204020204" pitchFamily="34" charset="-122"/>
                <a:ea typeface="微软雅黑" panose="020B0503020204020204" pitchFamily="34" charset="-122"/>
                <a:cs typeface="Open Sans" pitchFamily="34" charset="0"/>
              </a:rPr>
              <a:t>适用性</a:t>
            </a:r>
            <a:endParaRPr lang="zh-CN" altLang="en-US" sz="1320" b="1" dirty="0">
              <a:solidFill>
                <a:schemeClr val="tx2"/>
              </a:solidFill>
              <a:latin typeface="微软雅黑" panose="020B0503020204020204" pitchFamily="34" charset="-122"/>
              <a:ea typeface="微软雅黑" panose="020B0503020204020204" pitchFamily="34" charset="-122"/>
              <a:cs typeface="Open Sans" pitchFamily="34" charset="0"/>
            </a:endParaRPr>
          </a:p>
          <a:p>
            <a:pPr algn="ctr">
              <a:lnSpc>
                <a:spcPct val="130000"/>
              </a:lnSpc>
            </a:pPr>
            <a:r>
              <a:rPr lang="zh-CN" altLang="en-US" sz="880" dirty="0">
                <a:solidFill>
                  <a:schemeClr val="tx2"/>
                </a:solidFill>
                <a:latin typeface="微软雅黑" panose="020B0503020204020204" pitchFamily="34" charset="-122"/>
                <a:ea typeface="微软雅黑" panose="020B0503020204020204" pitchFamily="34" charset="-122"/>
                <a:cs typeface="Open Sans" pitchFamily="34" charset="0"/>
              </a:rPr>
              <a:t>在在陈设设计中，陈设物品一定要符合其空间用途，发挥其功能特点，更好地为室内空间服务。</a:t>
            </a:r>
            <a:endParaRPr lang="zh-CN" altLang="en-US" sz="880" dirty="0">
              <a:solidFill>
                <a:schemeClr val="tx2"/>
              </a:solidFill>
              <a:latin typeface="微软雅黑" panose="020B0503020204020204" pitchFamily="34" charset="-122"/>
              <a:ea typeface="微软雅黑" panose="020B0503020204020204" pitchFamily="34" charset="-122"/>
              <a:cs typeface="Open Sans" pitchFamily="34" charset="0"/>
            </a:endParaRPr>
          </a:p>
        </p:txBody>
      </p:sp>
      <p:sp>
        <p:nvSpPr>
          <p:cNvPr id="22" name="Rounded Rectangle 7"/>
          <p:cNvSpPr/>
          <p:nvPr/>
        </p:nvSpPr>
        <p:spPr>
          <a:xfrm>
            <a:off x="1706395" y="772433"/>
            <a:ext cx="591827" cy="571973"/>
          </a:xfrm>
          <a:prstGeom prst="roundRect">
            <a:avLst>
              <a:gd name="adj" fmla="val 1144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45" dirty="0">
                <a:solidFill>
                  <a:schemeClr val="bg1"/>
                </a:solidFill>
                <a:latin typeface="微软雅黑" panose="020B0503020204020204" pitchFamily="34" charset="-122"/>
                <a:ea typeface="微软雅黑" panose="020B0503020204020204" pitchFamily="34" charset="-122"/>
              </a:rPr>
              <a:t>01</a:t>
            </a:r>
            <a:endParaRPr lang="en-US" sz="2345" dirty="0">
              <a:solidFill>
                <a:schemeClr val="bg1"/>
              </a:solidFill>
              <a:latin typeface="微软雅黑" panose="020B0503020204020204" pitchFamily="34" charset="-122"/>
              <a:ea typeface="微软雅黑" panose="020B0503020204020204" pitchFamily="34" charset="-122"/>
            </a:endParaRPr>
          </a:p>
        </p:txBody>
      </p:sp>
      <p:sp>
        <p:nvSpPr>
          <p:cNvPr id="23" name="Rounded Rectangle 9"/>
          <p:cNvSpPr/>
          <p:nvPr/>
        </p:nvSpPr>
        <p:spPr>
          <a:xfrm>
            <a:off x="7224545" y="2832039"/>
            <a:ext cx="591827" cy="571973"/>
          </a:xfrm>
          <a:prstGeom prst="roundRect">
            <a:avLst>
              <a:gd name="adj" fmla="val 1144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45" dirty="0">
                <a:solidFill>
                  <a:schemeClr val="bg1"/>
                </a:solidFill>
                <a:latin typeface="微软雅黑" panose="020B0503020204020204" pitchFamily="34" charset="-122"/>
                <a:ea typeface="微软雅黑" panose="020B0503020204020204" pitchFamily="34" charset="-122"/>
              </a:rPr>
              <a:t>05</a:t>
            </a:r>
            <a:endParaRPr lang="en-US" sz="2345" dirty="0">
              <a:solidFill>
                <a:schemeClr val="bg1"/>
              </a:solidFill>
              <a:latin typeface="微软雅黑" panose="020B0503020204020204" pitchFamily="34" charset="-122"/>
              <a:ea typeface="微软雅黑" panose="020B0503020204020204" pitchFamily="34" charset="-122"/>
            </a:endParaRPr>
          </a:p>
        </p:txBody>
      </p:sp>
      <p:sp>
        <p:nvSpPr>
          <p:cNvPr id="24" name="Rounded Rectangle 11"/>
          <p:cNvSpPr/>
          <p:nvPr/>
        </p:nvSpPr>
        <p:spPr>
          <a:xfrm>
            <a:off x="7224359" y="765448"/>
            <a:ext cx="591827" cy="571973"/>
          </a:xfrm>
          <a:prstGeom prst="roundRect">
            <a:avLst>
              <a:gd name="adj" fmla="val 1144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45" dirty="0">
                <a:solidFill>
                  <a:schemeClr val="bg1"/>
                </a:solidFill>
                <a:latin typeface="微软雅黑" panose="020B0503020204020204" pitchFamily="34" charset="-122"/>
                <a:ea typeface="微软雅黑" panose="020B0503020204020204" pitchFamily="34" charset="-122"/>
              </a:rPr>
              <a:t>02</a:t>
            </a:r>
            <a:endParaRPr lang="en-US" sz="2345" dirty="0">
              <a:solidFill>
                <a:schemeClr val="bg1"/>
              </a:solidFill>
              <a:latin typeface="微软雅黑" panose="020B0503020204020204" pitchFamily="34" charset="-122"/>
              <a:ea typeface="微软雅黑" panose="020B0503020204020204" pitchFamily="34" charset="-122"/>
            </a:endParaRPr>
          </a:p>
        </p:txBody>
      </p:sp>
      <p:sp>
        <p:nvSpPr>
          <p:cNvPr id="25" name="Rounded Rectangle 13"/>
          <p:cNvSpPr/>
          <p:nvPr/>
        </p:nvSpPr>
        <p:spPr>
          <a:xfrm>
            <a:off x="4465284" y="1641414"/>
            <a:ext cx="591827" cy="571973"/>
          </a:xfrm>
          <a:prstGeom prst="roundRect">
            <a:avLst>
              <a:gd name="adj" fmla="val 11445"/>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45" dirty="0">
                <a:solidFill>
                  <a:schemeClr val="bg1"/>
                </a:solidFill>
                <a:latin typeface="微软雅黑" panose="020B0503020204020204" pitchFamily="34" charset="-122"/>
                <a:ea typeface="微软雅黑" panose="020B0503020204020204" pitchFamily="34" charset="-122"/>
              </a:rPr>
              <a:t>03</a:t>
            </a:r>
            <a:endParaRPr lang="en-US" sz="2345" dirty="0">
              <a:solidFill>
                <a:schemeClr val="bg1"/>
              </a:solidFill>
              <a:latin typeface="微软雅黑" panose="020B0503020204020204" pitchFamily="34" charset="-122"/>
              <a:ea typeface="微软雅黑" panose="020B0503020204020204" pitchFamily="34" charset="-122"/>
            </a:endParaRPr>
          </a:p>
        </p:txBody>
      </p:sp>
      <p:sp>
        <p:nvSpPr>
          <p:cNvPr id="26" name="Rectangle 6"/>
          <p:cNvSpPr/>
          <p:nvPr/>
        </p:nvSpPr>
        <p:spPr>
          <a:xfrm>
            <a:off x="6544427" y="1330245"/>
            <a:ext cx="1951689" cy="1233170"/>
          </a:xfrm>
          <a:prstGeom prst="rect">
            <a:avLst/>
          </a:prstGeom>
        </p:spPr>
        <p:txBody>
          <a:bodyPr wrap="square">
            <a:spAutoFit/>
          </a:bodyPr>
          <a:lstStyle/>
          <a:p>
            <a:pPr algn="ctr">
              <a:lnSpc>
                <a:spcPct val="130000"/>
              </a:lnSpc>
            </a:pPr>
            <a:r>
              <a:rPr lang="zh-CN" altLang="en-US" sz="1320" b="1" dirty="0">
                <a:solidFill>
                  <a:schemeClr val="tx2"/>
                </a:solidFill>
                <a:latin typeface="微软雅黑" panose="020B0503020204020204" pitchFamily="34" charset="-122"/>
                <a:ea typeface="微软雅黑" panose="020B0503020204020204" pitchFamily="34" charset="-122"/>
                <a:cs typeface="Open Sans" pitchFamily="34" charset="0"/>
              </a:rPr>
              <a:t>统一性</a:t>
            </a:r>
            <a:endParaRPr lang="zh-CN" altLang="en-US" sz="1320" b="1" dirty="0">
              <a:solidFill>
                <a:schemeClr val="tx2"/>
              </a:solidFill>
              <a:latin typeface="微软雅黑" panose="020B0503020204020204" pitchFamily="34" charset="-122"/>
              <a:ea typeface="微软雅黑" panose="020B0503020204020204" pitchFamily="34" charset="-122"/>
              <a:cs typeface="Open Sans" pitchFamily="34" charset="0"/>
            </a:endParaRPr>
          </a:p>
          <a:p>
            <a:pPr algn="ctr">
              <a:lnSpc>
                <a:spcPct val="130000"/>
              </a:lnSpc>
            </a:pPr>
            <a:r>
              <a:rPr lang="zh-CN" altLang="en-US" sz="880" dirty="0">
                <a:solidFill>
                  <a:schemeClr val="tx2"/>
                </a:solidFill>
                <a:latin typeface="微软雅黑" panose="020B0503020204020204" pitchFamily="34" charset="-122"/>
                <a:ea typeface="微软雅黑" panose="020B0503020204020204" pitchFamily="34" charset="-122"/>
                <a:cs typeface="Open Sans" pitchFamily="34" charset="0"/>
              </a:rPr>
              <a:t>尽管室内布置因人而异，千变万化，但围绕这一原则，会自然而合理化地对室内装饰、器物陈设、色调搭配、 装饰手法等作出选择，使每个室内空间布局基调协调一致。</a:t>
            </a:r>
            <a:endParaRPr lang="zh-CN" altLang="en-US" sz="880" dirty="0">
              <a:solidFill>
                <a:schemeClr val="tx2"/>
              </a:solidFill>
              <a:latin typeface="微软雅黑" panose="020B0503020204020204" pitchFamily="34" charset="-122"/>
              <a:ea typeface="微软雅黑" panose="020B0503020204020204" pitchFamily="34" charset="-122"/>
              <a:cs typeface="Open Sans" pitchFamily="34" charset="0"/>
            </a:endParaRPr>
          </a:p>
        </p:txBody>
      </p:sp>
      <p:sp>
        <p:nvSpPr>
          <p:cNvPr id="27" name="Rectangle 6"/>
          <p:cNvSpPr/>
          <p:nvPr/>
        </p:nvSpPr>
        <p:spPr>
          <a:xfrm>
            <a:off x="6544613" y="3411848"/>
            <a:ext cx="1951689" cy="1233170"/>
          </a:xfrm>
          <a:prstGeom prst="rect">
            <a:avLst/>
          </a:prstGeom>
        </p:spPr>
        <p:txBody>
          <a:bodyPr wrap="square">
            <a:spAutoFit/>
          </a:bodyPr>
          <a:lstStyle/>
          <a:p>
            <a:pPr algn="ctr">
              <a:lnSpc>
                <a:spcPct val="130000"/>
              </a:lnSpc>
            </a:pPr>
            <a:r>
              <a:rPr lang="zh-CN" altLang="en-US" sz="1320" b="1" dirty="0">
                <a:solidFill>
                  <a:schemeClr val="tx2"/>
                </a:solidFill>
                <a:latin typeface="微软雅黑" panose="020B0503020204020204" pitchFamily="34" charset="-122"/>
                <a:ea typeface="微软雅黑" panose="020B0503020204020204" pitchFamily="34" charset="-122"/>
                <a:cs typeface="Open Sans" pitchFamily="34" charset="0"/>
              </a:rPr>
              <a:t>人性化</a:t>
            </a:r>
            <a:endParaRPr lang="zh-CN" altLang="en-US" sz="1320" b="1" dirty="0">
              <a:solidFill>
                <a:schemeClr val="tx2"/>
              </a:solidFill>
              <a:latin typeface="微软雅黑" panose="020B0503020204020204" pitchFamily="34" charset="-122"/>
              <a:ea typeface="微软雅黑" panose="020B0503020204020204" pitchFamily="34" charset="-122"/>
              <a:cs typeface="Open Sans" pitchFamily="34" charset="0"/>
            </a:endParaRPr>
          </a:p>
          <a:p>
            <a:pPr algn="ctr">
              <a:lnSpc>
                <a:spcPct val="130000"/>
              </a:lnSpc>
            </a:pPr>
            <a:r>
              <a:rPr lang="zh-CN" altLang="en-US" sz="880" dirty="0">
                <a:solidFill>
                  <a:schemeClr val="tx2"/>
                </a:solidFill>
                <a:latin typeface="微软雅黑" panose="020B0503020204020204" pitchFamily="34" charset="-122"/>
                <a:ea typeface="微软雅黑" panose="020B0503020204020204" pitchFamily="34" charset="-122"/>
                <a:cs typeface="Open Sans" pitchFamily="34" charset="0"/>
              </a:rPr>
              <a:t>人性化的设计原则是现代社会最为倡导的设计原则之一。陈设设计一定要做到以人为本，为人类特定的需求营造合理、舒适、美观的室内环境。</a:t>
            </a:r>
            <a:endParaRPr lang="zh-CN" altLang="en-US" sz="880" dirty="0">
              <a:solidFill>
                <a:schemeClr val="tx2"/>
              </a:solidFill>
              <a:latin typeface="微软雅黑" panose="020B0503020204020204" pitchFamily="34" charset="-122"/>
              <a:ea typeface="微软雅黑" panose="020B0503020204020204" pitchFamily="34" charset="-122"/>
              <a:cs typeface="Open Sans" pitchFamily="34" charset="0"/>
            </a:endParaRPr>
          </a:p>
        </p:txBody>
      </p:sp>
      <p:sp>
        <p:nvSpPr>
          <p:cNvPr id="28" name="Rectangle 6"/>
          <p:cNvSpPr/>
          <p:nvPr/>
        </p:nvSpPr>
        <p:spPr>
          <a:xfrm>
            <a:off x="3785352" y="2221223"/>
            <a:ext cx="1951689" cy="1584325"/>
          </a:xfrm>
          <a:prstGeom prst="rect">
            <a:avLst/>
          </a:prstGeom>
        </p:spPr>
        <p:txBody>
          <a:bodyPr wrap="square">
            <a:spAutoFit/>
          </a:bodyPr>
          <a:lstStyle/>
          <a:p>
            <a:pPr algn="ctr">
              <a:lnSpc>
                <a:spcPct val="130000"/>
              </a:lnSpc>
            </a:pPr>
            <a:r>
              <a:rPr lang="zh-CN" altLang="en-US" sz="1320" b="1" dirty="0">
                <a:solidFill>
                  <a:schemeClr val="tx2"/>
                </a:solidFill>
                <a:latin typeface="微软雅黑" panose="020B0503020204020204" pitchFamily="34" charset="-122"/>
                <a:ea typeface="微软雅黑" panose="020B0503020204020204" pitchFamily="34" charset="-122"/>
                <a:cs typeface="Open Sans" pitchFamily="34" charset="0"/>
              </a:rPr>
              <a:t>创新性</a:t>
            </a:r>
            <a:endParaRPr lang="zh-CN" altLang="en-US" sz="1320" b="1" dirty="0">
              <a:solidFill>
                <a:schemeClr val="tx2"/>
              </a:solidFill>
              <a:latin typeface="微软雅黑" panose="020B0503020204020204" pitchFamily="34" charset="-122"/>
              <a:ea typeface="微软雅黑" panose="020B0503020204020204" pitchFamily="34" charset="-122"/>
              <a:cs typeface="Open Sans" pitchFamily="34" charset="0"/>
            </a:endParaRPr>
          </a:p>
          <a:p>
            <a:pPr algn="ctr">
              <a:lnSpc>
                <a:spcPct val="130000"/>
              </a:lnSpc>
            </a:pPr>
            <a:r>
              <a:rPr lang="zh-CN" altLang="en-US" sz="880" dirty="0">
                <a:solidFill>
                  <a:schemeClr val="tx2"/>
                </a:solidFill>
                <a:latin typeface="微软雅黑" panose="020B0503020204020204" pitchFamily="34" charset="-122"/>
                <a:ea typeface="微软雅黑" panose="020B0503020204020204" pitchFamily="34" charset="-122"/>
                <a:cs typeface="Open Sans" pitchFamily="34" charset="0"/>
              </a:rPr>
              <a:t>创新从哲学上说是一种人的创造性实践行为，这种实践需要对事物发现利用和再创造。创新是艺术创作的灵魂，只有不断地创新才能设计出更好的陈设艺术作品，是陈设艺术发展的动力源泉，只有不断创新才能保持陈设艺术的生命力。</a:t>
            </a:r>
            <a:endParaRPr lang="zh-CN" altLang="en-US" sz="880" dirty="0">
              <a:solidFill>
                <a:schemeClr val="tx2"/>
              </a:solidFill>
              <a:latin typeface="微软雅黑" panose="020B0503020204020204" pitchFamily="34" charset="-122"/>
              <a:ea typeface="微软雅黑" panose="020B0503020204020204" pitchFamily="34" charset="-122"/>
              <a:cs typeface="Open Sans" pitchFamily="34" charset="0"/>
            </a:endParaRPr>
          </a:p>
        </p:txBody>
      </p:sp>
      <p:sp>
        <p:nvSpPr>
          <p:cNvPr id="2" name="Rounded Rectangle 13"/>
          <p:cNvSpPr/>
          <p:nvPr/>
        </p:nvSpPr>
        <p:spPr>
          <a:xfrm>
            <a:off x="1713194" y="2824419"/>
            <a:ext cx="591827" cy="571973"/>
          </a:xfrm>
          <a:prstGeom prst="roundRect">
            <a:avLst>
              <a:gd name="adj" fmla="val 1144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345" dirty="0">
                <a:solidFill>
                  <a:schemeClr val="bg1"/>
                </a:solidFill>
                <a:latin typeface="微软雅黑" panose="020B0503020204020204" pitchFamily="34" charset="-122"/>
                <a:ea typeface="微软雅黑" panose="020B0503020204020204" pitchFamily="34" charset="-122"/>
              </a:rPr>
              <a:t>04</a:t>
            </a:r>
            <a:endParaRPr lang="en-US" sz="2345" dirty="0">
              <a:solidFill>
                <a:schemeClr val="bg1"/>
              </a:solidFill>
              <a:latin typeface="微软雅黑" panose="020B0503020204020204" pitchFamily="34" charset="-122"/>
              <a:ea typeface="微软雅黑" panose="020B0503020204020204" pitchFamily="34" charset="-122"/>
            </a:endParaRPr>
          </a:p>
        </p:txBody>
      </p:sp>
      <p:sp>
        <p:nvSpPr>
          <p:cNvPr id="3" name="Rectangle 6"/>
          <p:cNvSpPr/>
          <p:nvPr/>
        </p:nvSpPr>
        <p:spPr>
          <a:xfrm>
            <a:off x="1033262" y="3404228"/>
            <a:ext cx="1951689" cy="1233170"/>
          </a:xfrm>
          <a:prstGeom prst="rect">
            <a:avLst/>
          </a:prstGeom>
        </p:spPr>
        <p:txBody>
          <a:bodyPr wrap="square">
            <a:spAutoFit/>
          </a:bodyPr>
          <a:lstStyle/>
          <a:p>
            <a:pPr algn="ctr">
              <a:lnSpc>
                <a:spcPct val="130000"/>
              </a:lnSpc>
            </a:pPr>
            <a:r>
              <a:rPr lang="zh-CN" altLang="en-US" sz="1320" b="1" dirty="0">
                <a:solidFill>
                  <a:schemeClr val="tx2"/>
                </a:solidFill>
                <a:latin typeface="微软雅黑" panose="020B0503020204020204" pitchFamily="34" charset="-122"/>
                <a:ea typeface="微软雅黑" panose="020B0503020204020204" pitchFamily="34" charset="-122"/>
                <a:cs typeface="Open Sans" pitchFamily="34" charset="0"/>
              </a:rPr>
              <a:t>艺术性</a:t>
            </a:r>
            <a:endParaRPr lang="zh-CN" altLang="en-US" sz="1320" b="1" dirty="0">
              <a:solidFill>
                <a:schemeClr val="tx2"/>
              </a:solidFill>
              <a:latin typeface="微软雅黑" panose="020B0503020204020204" pitchFamily="34" charset="-122"/>
              <a:ea typeface="微软雅黑" panose="020B0503020204020204" pitchFamily="34" charset="-122"/>
              <a:cs typeface="Open Sans" pitchFamily="34" charset="0"/>
            </a:endParaRPr>
          </a:p>
          <a:p>
            <a:pPr algn="ctr">
              <a:lnSpc>
                <a:spcPct val="130000"/>
              </a:lnSpc>
            </a:pPr>
            <a:r>
              <a:rPr lang="zh-CN" altLang="en-US" sz="880" dirty="0">
                <a:solidFill>
                  <a:schemeClr val="tx2"/>
                </a:solidFill>
                <a:latin typeface="微软雅黑" panose="020B0503020204020204" pitchFamily="34" charset="-122"/>
                <a:ea typeface="微软雅黑" panose="020B0503020204020204" pitchFamily="34" charset="-122"/>
                <a:cs typeface="Open Sans" pitchFamily="34" charset="0"/>
              </a:rPr>
              <a:t>陈设设计本身是一门艺术，对于室内空间而言，其目的是使室内空间环境变得更加美好，强调室内表面装饰的艺术性，来营造一种艺术氛围浓烈的室内环境。</a:t>
            </a:r>
            <a:endParaRPr lang="zh-CN" altLang="en-US" sz="880" dirty="0">
              <a:solidFill>
                <a:schemeClr val="tx2"/>
              </a:solidFill>
              <a:latin typeface="微软雅黑" panose="020B0503020204020204" pitchFamily="34" charset="-122"/>
              <a:ea typeface="微软雅黑" panose="020B0503020204020204" pitchFamily="34" charset="-122"/>
              <a:cs typeface="Open Sans" pitchFamily="34"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5" name="直接连接符 4"/>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4" name="文本框 13"/>
          <p:cNvSpPr txBox="1"/>
          <p:nvPr/>
        </p:nvSpPr>
        <p:spPr>
          <a:xfrm>
            <a:off x="493395" y="26924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mn-ea"/>
              </a:rPr>
              <a:t>室内陈设设计的原则</a:t>
            </a:r>
            <a:endParaRPr lang="zh-CN" altLang="en-US" sz="1200" b="1" dirty="0">
              <a:solidFill>
                <a:schemeClr val="accent2"/>
              </a:solidFill>
              <a:latin typeface="+mn-ea"/>
              <a:cs typeface="+mn-ea"/>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250" fill="hold"/>
                                        <p:tgtEl>
                                          <p:spTgt spid="22"/>
                                        </p:tgtEl>
                                        <p:attrNameLst>
                                          <p:attrName>ppt_x</p:attrName>
                                        </p:attrNameLst>
                                      </p:cBhvr>
                                      <p:tavLst>
                                        <p:tav tm="0">
                                          <p:val>
                                            <p:strVal val="#ppt_x"/>
                                          </p:val>
                                        </p:tav>
                                        <p:tav tm="100000">
                                          <p:val>
                                            <p:strVal val="#ppt_x"/>
                                          </p:val>
                                        </p:tav>
                                      </p:tavLst>
                                    </p:anim>
                                    <p:anim calcmode="lin" valueType="num">
                                      <p:cBhvr additive="base">
                                        <p:cTn id="8" dur="250" fill="hold"/>
                                        <p:tgtEl>
                                          <p:spTgt spid="2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p:tgtEl>
                                          <p:spTgt spid="21"/>
                                        </p:tgtEl>
                                        <p:attrNameLst>
                                          <p:attrName>ppt_y</p:attrName>
                                        </p:attrNameLst>
                                      </p:cBhvr>
                                      <p:tavLst>
                                        <p:tav tm="0">
                                          <p:val>
                                            <p:strVal val="#ppt_y-#ppt_h*1.125000"/>
                                          </p:val>
                                        </p:tav>
                                        <p:tav tm="100000">
                                          <p:val>
                                            <p:strVal val="#ppt_y"/>
                                          </p:val>
                                        </p:tav>
                                      </p:tavLst>
                                    </p:anim>
                                    <p:animEffect transition="in" filter="wipe(down)">
                                      <p:cBhvr>
                                        <p:cTn id="13" dur="500"/>
                                        <p:tgtEl>
                                          <p:spTgt spid="21"/>
                                        </p:tgtEl>
                                      </p:cBhvr>
                                    </p:animEffect>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250" fill="hold"/>
                                        <p:tgtEl>
                                          <p:spTgt spid="24"/>
                                        </p:tgtEl>
                                        <p:attrNameLst>
                                          <p:attrName>ppt_x</p:attrName>
                                        </p:attrNameLst>
                                      </p:cBhvr>
                                      <p:tavLst>
                                        <p:tav tm="0">
                                          <p:val>
                                            <p:strVal val="#ppt_x"/>
                                          </p:val>
                                        </p:tav>
                                        <p:tav tm="100000">
                                          <p:val>
                                            <p:strVal val="#ppt_x"/>
                                          </p:val>
                                        </p:tav>
                                      </p:tavLst>
                                    </p:anim>
                                    <p:anim calcmode="lin" valueType="num">
                                      <p:cBhvr additive="base">
                                        <p:cTn id="18" dur="250" fill="hold"/>
                                        <p:tgtEl>
                                          <p:spTgt spid="24"/>
                                        </p:tgtEl>
                                        <p:attrNameLst>
                                          <p:attrName>ppt_y</p:attrName>
                                        </p:attrNameLst>
                                      </p:cBhvr>
                                      <p:tavLst>
                                        <p:tav tm="0">
                                          <p:val>
                                            <p:strVal val="1+#ppt_h/2"/>
                                          </p:val>
                                        </p:tav>
                                        <p:tav tm="100000">
                                          <p:val>
                                            <p:strVal val="#ppt_y"/>
                                          </p:val>
                                        </p:tav>
                                      </p:tavLst>
                                    </p:anim>
                                  </p:childTnLst>
                                </p:cTn>
                              </p:par>
                              <p:par>
                                <p:cTn id="19" presetID="12" presetClass="entr" presetSubtype="1"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p:tgtEl>
                                          <p:spTgt spid="26"/>
                                        </p:tgtEl>
                                        <p:attrNameLst>
                                          <p:attrName>ppt_y</p:attrName>
                                        </p:attrNameLst>
                                      </p:cBhvr>
                                      <p:tavLst>
                                        <p:tav tm="0">
                                          <p:val>
                                            <p:strVal val="#ppt_y-#ppt_h*1.125000"/>
                                          </p:val>
                                        </p:tav>
                                        <p:tav tm="100000">
                                          <p:val>
                                            <p:strVal val="#ppt_y"/>
                                          </p:val>
                                        </p:tav>
                                      </p:tavLst>
                                    </p:anim>
                                    <p:animEffect transition="in" filter="wipe(down)">
                                      <p:cBhvr>
                                        <p:cTn id="22" dur="500"/>
                                        <p:tgtEl>
                                          <p:spTgt spid="26"/>
                                        </p:tgtEl>
                                      </p:cBhvr>
                                    </p:animEffect>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250" fill="hold"/>
                                        <p:tgtEl>
                                          <p:spTgt spid="23"/>
                                        </p:tgtEl>
                                        <p:attrNameLst>
                                          <p:attrName>ppt_x</p:attrName>
                                        </p:attrNameLst>
                                      </p:cBhvr>
                                      <p:tavLst>
                                        <p:tav tm="0">
                                          <p:val>
                                            <p:strVal val="#ppt_x"/>
                                          </p:val>
                                        </p:tav>
                                        <p:tav tm="100000">
                                          <p:val>
                                            <p:strVal val="#ppt_x"/>
                                          </p:val>
                                        </p:tav>
                                      </p:tavLst>
                                    </p:anim>
                                    <p:anim calcmode="lin" valueType="num">
                                      <p:cBhvr additive="base">
                                        <p:cTn id="27" dur="250" fill="hold"/>
                                        <p:tgtEl>
                                          <p:spTgt spid="23"/>
                                        </p:tgtEl>
                                        <p:attrNameLst>
                                          <p:attrName>ppt_y</p:attrName>
                                        </p:attrNameLst>
                                      </p:cBhvr>
                                      <p:tavLst>
                                        <p:tav tm="0">
                                          <p:val>
                                            <p:strVal val="1+#ppt_h/2"/>
                                          </p:val>
                                        </p:tav>
                                        <p:tav tm="100000">
                                          <p:val>
                                            <p:strVal val="#ppt_y"/>
                                          </p:val>
                                        </p:tav>
                                      </p:tavLst>
                                    </p:anim>
                                  </p:childTnLst>
                                </p:cTn>
                              </p:par>
                              <p:par>
                                <p:cTn id="28" presetID="12" presetClass="entr" presetSubtype="1" fill="hold" grpId="0" nodeType="with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additive="base">
                                        <p:cTn id="30" dur="500"/>
                                        <p:tgtEl>
                                          <p:spTgt spid="27"/>
                                        </p:tgtEl>
                                        <p:attrNameLst>
                                          <p:attrName>ppt_y</p:attrName>
                                        </p:attrNameLst>
                                      </p:cBhvr>
                                      <p:tavLst>
                                        <p:tav tm="0">
                                          <p:val>
                                            <p:strVal val="#ppt_y-#ppt_h*1.125000"/>
                                          </p:val>
                                        </p:tav>
                                        <p:tav tm="100000">
                                          <p:val>
                                            <p:strVal val="#ppt_y"/>
                                          </p:val>
                                        </p:tav>
                                      </p:tavLst>
                                    </p:anim>
                                    <p:animEffect transition="in" filter="wipe(down)">
                                      <p:cBhvr>
                                        <p:cTn id="31" dur="500"/>
                                        <p:tgtEl>
                                          <p:spTgt spid="27"/>
                                        </p:tgtEl>
                                      </p:cBhvr>
                                    </p:animEffect>
                                  </p:childTnLst>
                                </p:cTn>
                              </p:par>
                            </p:childTnLst>
                          </p:cTn>
                        </p:par>
                        <p:par>
                          <p:cTn id="32" fill="hold">
                            <p:stCondLst>
                              <p:cond delay="2000"/>
                            </p:stCondLst>
                            <p:childTnLst>
                              <p:par>
                                <p:cTn id="33" presetID="2" presetClass="entr" presetSubtype="4"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250" fill="hold"/>
                                        <p:tgtEl>
                                          <p:spTgt spid="25"/>
                                        </p:tgtEl>
                                        <p:attrNameLst>
                                          <p:attrName>ppt_x</p:attrName>
                                        </p:attrNameLst>
                                      </p:cBhvr>
                                      <p:tavLst>
                                        <p:tav tm="0">
                                          <p:val>
                                            <p:strVal val="#ppt_x"/>
                                          </p:val>
                                        </p:tav>
                                        <p:tav tm="100000">
                                          <p:val>
                                            <p:strVal val="#ppt_x"/>
                                          </p:val>
                                        </p:tav>
                                      </p:tavLst>
                                    </p:anim>
                                    <p:anim calcmode="lin" valueType="num">
                                      <p:cBhvr additive="base">
                                        <p:cTn id="36" dur="250" fill="hold"/>
                                        <p:tgtEl>
                                          <p:spTgt spid="25"/>
                                        </p:tgtEl>
                                        <p:attrNameLst>
                                          <p:attrName>ppt_y</p:attrName>
                                        </p:attrNameLst>
                                      </p:cBhvr>
                                      <p:tavLst>
                                        <p:tav tm="0">
                                          <p:val>
                                            <p:strVal val="1+#ppt_h/2"/>
                                          </p:val>
                                        </p:tav>
                                        <p:tav tm="100000">
                                          <p:val>
                                            <p:strVal val="#ppt_y"/>
                                          </p:val>
                                        </p:tav>
                                      </p:tavLst>
                                    </p:anim>
                                  </p:childTnLst>
                                </p:cTn>
                              </p:par>
                              <p:par>
                                <p:cTn id="37" presetID="12" presetClass="entr" presetSubtype="1" fill="hold" grpId="0" nodeType="with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p:tgtEl>
                                          <p:spTgt spid="28"/>
                                        </p:tgtEl>
                                        <p:attrNameLst>
                                          <p:attrName>ppt_y</p:attrName>
                                        </p:attrNameLst>
                                      </p:cBhvr>
                                      <p:tavLst>
                                        <p:tav tm="0">
                                          <p:val>
                                            <p:strVal val="#ppt_y-#ppt_h*1.125000"/>
                                          </p:val>
                                        </p:tav>
                                        <p:tav tm="100000">
                                          <p:val>
                                            <p:strVal val="#ppt_y"/>
                                          </p:val>
                                        </p:tav>
                                      </p:tavLst>
                                    </p:anim>
                                    <p:animEffect transition="in" filter="wipe(down)">
                                      <p:cBhvr>
                                        <p:cTn id="40" dur="500"/>
                                        <p:tgtEl>
                                          <p:spTgt spid="28"/>
                                        </p:tgtEl>
                                      </p:cBhvr>
                                    </p:animEffect>
                                  </p:childTnLst>
                                </p:cTn>
                              </p:par>
                            </p:childTnLst>
                          </p:cTn>
                        </p:par>
                        <p:par>
                          <p:cTn id="41" fill="hold">
                            <p:stCondLst>
                              <p:cond delay="2500"/>
                            </p:stCondLst>
                            <p:childTnLst>
                              <p:par>
                                <p:cTn id="42" presetID="2" presetClass="entr" presetSubtype="4" fill="hold" grpId="0" nodeType="after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250" fill="hold"/>
                                        <p:tgtEl>
                                          <p:spTgt spid="2"/>
                                        </p:tgtEl>
                                        <p:attrNameLst>
                                          <p:attrName>ppt_x</p:attrName>
                                        </p:attrNameLst>
                                      </p:cBhvr>
                                      <p:tavLst>
                                        <p:tav tm="0">
                                          <p:val>
                                            <p:strVal val="#ppt_x"/>
                                          </p:val>
                                        </p:tav>
                                        <p:tav tm="100000">
                                          <p:val>
                                            <p:strVal val="#ppt_x"/>
                                          </p:val>
                                        </p:tav>
                                      </p:tavLst>
                                    </p:anim>
                                    <p:anim calcmode="lin" valueType="num">
                                      <p:cBhvr additive="base">
                                        <p:cTn id="45" dur="250" fill="hold"/>
                                        <p:tgtEl>
                                          <p:spTgt spid="2"/>
                                        </p:tgtEl>
                                        <p:attrNameLst>
                                          <p:attrName>ppt_y</p:attrName>
                                        </p:attrNameLst>
                                      </p:cBhvr>
                                      <p:tavLst>
                                        <p:tav tm="0">
                                          <p:val>
                                            <p:strVal val="1+#ppt_h/2"/>
                                          </p:val>
                                        </p:tav>
                                        <p:tav tm="100000">
                                          <p:val>
                                            <p:strVal val="#ppt_y"/>
                                          </p:val>
                                        </p:tav>
                                      </p:tavLst>
                                    </p:anim>
                                  </p:childTnLst>
                                </p:cTn>
                              </p:par>
                              <p:par>
                                <p:cTn id="46" presetID="12" presetClass="entr" presetSubtype="1" fill="hold" grpId="0" nodeType="with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p:tgtEl>
                                          <p:spTgt spid="3"/>
                                        </p:tgtEl>
                                        <p:attrNameLst>
                                          <p:attrName>ppt_y</p:attrName>
                                        </p:attrNameLst>
                                      </p:cBhvr>
                                      <p:tavLst>
                                        <p:tav tm="0">
                                          <p:val>
                                            <p:strVal val="#ppt_y-#ppt_h*1.125000"/>
                                          </p:val>
                                        </p:tav>
                                        <p:tav tm="100000">
                                          <p:val>
                                            <p:strVal val="#ppt_y"/>
                                          </p:val>
                                        </p:tav>
                                      </p:tavLst>
                                    </p:anim>
                                    <p:animEffect transition="in" filter="wipe(down)">
                                      <p:cBhvr>
                                        <p:cTn id="4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bldLvl="0" animBg="1"/>
      <p:bldP spid="23" grpId="0" bldLvl="0" animBg="1"/>
      <p:bldP spid="24" grpId="0" bldLvl="0" animBg="1"/>
      <p:bldP spid="25" grpId="0" bldLvl="0" animBg="1"/>
      <p:bldP spid="26" grpId="0"/>
      <p:bldP spid="27" grpId="0"/>
      <p:bldP spid="28" grpId="0"/>
      <p:bldP spid="2" grpId="0" bldLvl="0" animBg="1"/>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8273" y="1997122"/>
            <a:ext cx="1013460" cy="1309907"/>
          </a:xfrm>
          <a:prstGeom prst="rect">
            <a:avLst/>
          </a:prstGeom>
          <a:ln w="28575">
            <a:solidFill>
              <a:schemeClr val="accent3"/>
            </a:solidFill>
          </a:ln>
        </p:spPr>
        <p:txBody>
          <a:bodyPr vert="eaVert" wrap="square">
            <a:spAutoFit/>
          </a:bodyPr>
          <a:lstStyle/>
          <a:p>
            <a:pPr algn="ctr"/>
            <a:r>
              <a:rPr lang="en-US" altLang="zh-CN" sz="5400" b="1" spc="-225" dirty="0">
                <a:solidFill>
                  <a:schemeClr val="accent3"/>
                </a:solidFill>
                <a:latin typeface="Agency FB" panose="020B0503020202020204" pitchFamily="34" charset="0"/>
                <a:ea typeface="造字工房俊雅（非商用）常规体" pitchFamily="50" charset="-122"/>
              </a:rPr>
              <a:t>1.3</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329180"/>
            <a:ext cx="6230620" cy="953135"/>
          </a:xfrm>
          <a:prstGeom prst="rect">
            <a:avLst/>
          </a:prstGeom>
          <a:noFill/>
        </p:spPr>
        <p:txBody>
          <a:bodyPr wrap="square" rtlCol="0">
            <a:spAutoFit/>
          </a:bodyPr>
          <a:lstStyle/>
          <a:p>
            <a:pPr defTabSz="800100"/>
            <a:r>
              <a:rPr lang="zh-CN" altLang="en-US" sz="2800" b="1" dirty="0">
                <a:solidFill>
                  <a:schemeClr val="bg1">
                    <a:lumMod val="75000"/>
                  </a:schemeClr>
                </a:solidFill>
                <a:latin typeface="+mn-ea"/>
                <a:cs typeface="+mn-ea"/>
                <a:sym typeface="Arial" panose="020B0604020202020204" pitchFamily="34" charset="0"/>
              </a:rPr>
              <a:t>家具与陈设设计的关系</a:t>
            </a:r>
            <a:endParaRPr lang="zh-CN" altLang="en-US" sz="2800" b="1" dirty="0">
              <a:solidFill>
                <a:schemeClr val="bg1">
                  <a:lumMod val="75000"/>
                </a:schemeClr>
              </a:solidFill>
              <a:latin typeface="+mn-ea"/>
              <a:cs typeface="+mn-ea"/>
              <a:sym typeface="Arial" panose="020B0604020202020204" pitchFamily="34" charset="0"/>
            </a:endParaRPr>
          </a:p>
          <a:p>
            <a:pPr defTabSz="800100"/>
            <a:endParaRPr lang="zh-CN" altLang="en-US" sz="2800" b="1" dirty="0">
              <a:solidFill>
                <a:schemeClr val="bg1">
                  <a:lumMod val="75000"/>
                </a:schemeClr>
              </a:solidFill>
              <a:latin typeface="+mn-ea"/>
              <a:cs typeface="+mn-ea"/>
              <a:sym typeface="Arial" panose="020B0604020202020204" pitchFamily="34" charset="0"/>
            </a:endParaRPr>
          </a:p>
        </p:txBody>
      </p:sp>
      <p:sp>
        <p:nvSpPr>
          <p:cNvPr id="16" name="矩形 15"/>
          <p:cNvSpPr/>
          <p:nvPr/>
        </p:nvSpPr>
        <p:spPr>
          <a:xfrm>
            <a:off x="3000969" y="3304876"/>
            <a:ext cx="3143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accent2"/>
                </a:solidFill>
                <a:latin typeface="李旭科书法"/>
                <a:ea typeface="微软雅黑" panose="020B0503020204020204" pitchFamily="34" charset="-122"/>
              </a:rPr>
              <a:t>家具在室内陈设中的地位</a:t>
            </a:r>
            <a:endParaRPr lang="zh-CN" altLang="en-US" sz="2000" kern="0" dirty="0">
              <a:solidFill>
                <a:schemeClr val="accent2"/>
              </a:solidFill>
              <a:latin typeface="李旭科书法"/>
              <a:ea typeface="微软雅黑" panose="020B0503020204020204" pitchFamily="34" charset="-122"/>
            </a:endParaRPr>
          </a:p>
        </p:txBody>
      </p:sp>
      <p:sp>
        <p:nvSpPr>
          <p:cNvPr id="19" name="矩形 18"/>
          <p:cNvSpPr/>
          <p:nvPr/>
        </p:nvSpPr>
        <p:spPr>
          <a:xfrm>
            <a:off x="3001147" y="3767993"/>
            <a:ext cx="3143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家具在室内陈设中的作用</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400"/>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400"/>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8"/>
          <p:cNvSpPr>
            <a:spLocks noChangeArrowheads="1"/>
          </p:cNvSpPr>
          <p:nvPr/>
        </p:nvSpPr>
        <p:spPr bwMode="auto">
          <a:xfrm>
            <a:off x="285750" y="2440305"/>
            <a:ext cx="4658360" cy="933450"/>
          </a:xfrm>
          <a:prstGeom prst="rect">
            <a:avLst/>
          </a:prstGeom>
          <a:solidFill>
            <a:schemeClr val="bg1">
              <a:lumMod val="75000"/>
              <a:alpha val="41176"/>
            </a:schemeClr>
          </a:solidFill>
          <a:ln>
            <a:noFill/>
          </a:ln>
        </p:spPr>
        <p:txBody>
          <a:bodyPr vert="horz" wrap="square" lIns="68546" tIns="34273" rIns="68546" bIns="34273" numCol="1" anchor="t" anchorCtr="0" compatLnSpc="1"/>
          <a:lstStyle/>
          <a:p>
            <a:pPr defTabSz="913765">
              <a:defRPr/>
            </a:pPr>
            <a:endParaRPr lang="zh-CN" altLang="en-US" sz="1800" kern="0">
              <a:solidFill>
                <a:schemeClr val="tx2"/>
              </a:solidFill>
            </a:endParaRPr>
          </a:p>
        </p:txBody>
      </p:sp>
      <p:sp>
        <p:nvSpPr>
          <p:cNvPr id="44" name="Rectangle 8"/>
          <p:cNvSpPr>
            <a:spLocks noChangeArrowheads="1"/>
          </p:cNvSpPr>
          <p:nvPr/>
        </p:nvSpPr>
        <p:spPr bwMode="auto">
          <a:xfrm>
            <a:off x="304800" y="3658235"/>
            <a:ext cx="4639310" cy="1032510"/>
          </a:xfrm>
          <a:prstGeom prst="rect">
            <a:avLst/>
          </a:prstGeom>
          <a:solidFill>
            <a:schemeClr val="bg1">
              <a:lumMod val="75000"/>
              <a:alpha val="41176"/>
            </a:schemeClr>
          </a:solidFill>
          <a:ln>
            <a:noFill/>
          </a:ln>
        </p:spPr>
        <p:txBody>
          <a:bodyPr vert="horz" wrap="square" lIns="68546" tIns="34273" rIns="68546" bIns="34273" numCol="1" anchor="t" anchorCtr="0" compatLnSpc="1"/>
          <a:lstStyle/>
          <a:p>
            <a:pPr defTabSz="913765">
              <a:defRPr/>
            </a:pPr>
            <a:endParaRPr lang="zh-CN" altLang="en-US" sz="1800" kern="0">
              <a:solidFill>
                <a:schemeClr val="tx2"/>
              </a:solidFill>
            </a:endParaRPr>
          </a:p>
        </p:txBody>
      </p:sp>
      <p:grpSp>
        <p:nvGrpSpPr>
          <p:cNvPr id="11" name="组合 10"/>
          <p:cNvGrpSpPr/>
          <p:nvPr/>
        </p:nvGrpSpPr>
        <p:grpSpPr>
          <a:xfrm>
            <a:off x="5321427" y="1259484"/>
            <a:ext cx="3287706" cy="3123065"/>
            <a:chOff x="-877094" y="-4168775"/>
            <a:chExt cx="4612482" cy="4381500"/>
          </a:xfrm>
        </p:grpSpPr>
        <p:sp>
          <p:nvSpPr>
            <p:cNvPr id="12" name="圆角矩形 11"/>
            <p:cNvSpPr/>
            <p:nvPr/>
          </p:nvSpPr>
          <p:spPr>
            <a:xfrm>
              <a:off x="-877094" y="-4168775"/>
              <a:ext cx="1447800" cy="990600"/>
            </a:xfrm>
            <a:prstGeom prst="round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13" name="圆角矩形 12"/>
            <p:cNvSpPr/>
            <p:nvPr/>
          </p:nvSpPr>
          <p:spPr>
            <a:xfrm>
              <a:off x="-877094" y="-3048000"/>
              <a:ext cx="1447800" cy="990600"/>
            </a:xfrm>
            <a:prstGeom prst="round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14" name="圆角矩形 13"/>
            <p:cNvSpPr/>
            <p:nvPr/>
          </p:nvSpPr>
          <p:spPr>
            <a:xfrm>
              <a:off x="2287588" y="-1930400"/>
              <a:ext cx="1447800" cy="990600"/>
            </a:xfrm>
            <a:prstGeom prst="round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grpSp>
          <p:nvGrpSpPr>
            <p:cNvPr id="15" name="组合 14"/>
            <p:cNvGrpSpPr/>
            <p:nvPr/>
          </p:nvGrpSpPr>
          <p:grpSpPr>
            <a:xfrm>
              <a:off x="-877094" y="-4168775"/>
              <a:ext cx="4600575" cy="3232150"/>
              <a:chOff x="2362994" y="438944"/>
              <a:chExt cx="4600575" cy="3232150"/>
            </a:xfrm>
            <a:solidFill>
              <a:srgbClr val="0067B4"/>
            </a:solidFill>
          </p:grpSpPr>
          <p:sp>
            <p:nvSpPr>
              <p:cNvPr id="23" name="圆角矩形 22"/>
              <p:cNvSpPr/>
              <p:nvPr/>
            </p:nvSpPr>
            <p:spPr>
              <a:xfrm>
                <a:off x="2362994" y="2680494"/>
                <a:ext cx="1447800" cy="990600"/>
              </a:xfrm>
              <a:prstGeom prst="roundRect">
                <a:avLst/>
              </a:prstGeom>
              <a:solidFill>
                <a:srgbClr val="8CC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4" name="圆角矩形 23"/>
              <p:cNvSpPr/>
              <p:nvPr/>
            </p:nvSpPr>
            <p:spPr>
              <a:xfrm>
                <a:off x="5515769" y="438944"/>
                <a:ext cx="1447800" cy="990600"/>
              </a:xfrm>
              <a:prstGeom prst="roundRect">
                <a:avLst/>
              </a:prstGeom>
              <a:solidFill>
                <a:srgbClr val="8CC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5" name="圆角矩形 24"/>
              <p:cNvSpPr/>
              <p:nvPr/>
            </p:nvSpPr>
            <p:spPr>
              <a:xfrm>
                <a:off x="3940176" y="1559719"/>
                <a:ext cx="1447800" cy="990600"/>
              </a:xfrm>
              <a:prstGeom prst="roundRect">
                <a:avLst/>
              </a:prstGeom>
              <a:solidFill>
                <a:srgbClr val="8CC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6" name="圆角矩形 17"/>
              <p:cNvSpPr/>
              <p:nvPr/>
            </p:nvSpPr>
            <p:spPr>
              <a:xfrm rot="18884533">
                <a:off x="3394757" y="2310909"/>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1" fmla="*/ 0 w 901862"/>
                  <a:gd name="connsiteY0-2" fmla="*/ 43539 h 260775"/>
                  <a:gd name="connsiteX1-3" fmla="*/ 43448 w 901862"/>
                  <a:gd name="connsiteY1-4" fmla="*/ 91 h 260775"/>
                  <a:gd name="connsiteX2-5" fmla="*/ 469179 w 901862"/>
                  <a:gd name="connsiteY2-6" fmla="*/ 0 h 260775"/>
                  <a:gd name="connsiteX3-7" fmla="*/ 858414 w 901862"/>
                  <a:gd name="connsiteY3-8" fmla="*/ 91 h 260775"/>
                  <a:gd name="connsiteX4-9" fmla="*/ 901862 w 901862"/>
                  <a:gd name="connsiteY4-10" fmla="*/ 43539 h 260775"/>
                  <a:gd name="connsiteX5-11" fmla="*/ 901862 w 901862"/>
                  <a:gd name="connsiteY5-12" fmla="*/ 217327 h 260775"/>
                  <a:gd name="connsiteX6-13" fmla="*/ 858414 w 901862"/>
                  <a:gd name="connsiteY6-14" fmla="*/ 260775 h 260775"/>
                  <a:gd name="connsiteX7-15" fmla="*/ 43448 w 901862"/>
                  <a:gd name="connsiteY7-16" fmla="*/ 260775 h 260775"/>
                  <a:gd name="connsiteX8-17" fmla="*/ 0 w 901862"/>
                  <a:gd name="connsiteY8-18" fmla="*/ 217327 h 260775"/>
                  <a:gd name="connsiteX9" fmla="*/ 0 w 901862"/>
                  <a:gd name="connsiteY9" fmla="*/ 43539 h 260775"/>
                  <a:gd name="connsiteX0-19" fmla="*/ 0 w 901862"/>
                  <a:gd name="connsiteY0-20" fmla="*/ 43448 h 260684"/>
                  <a:gd name="connsiteX1-21" fmla="*/ 43448 w 901862"/>
                  <a:gd name="connsiteY1-22" fmla="*/ 0 h 260684"/>
                  <a:gd name="connsiteX2-23" fmla="*/ 441588 w 901862"/>
                  <a:gd name="connsiteY2-24" fmla="*/ 144593 h 260684"/>
                  <a:gd name="connsiteX3-25" fmla="*/ 858414 w 901862"/>
                  <a:gd name="connsiteY3-26" fmla="*/ 0 h 260684"/>
                  <a:gd name="connsiteX4-27" fmla="*/ 901862 w 901862"/>
                  <a:gd name="connsiteY4-28" fmla="*/ 43448 h 260684"/>
                  <a:gd name="connsiteX5-29" fmla="*/ 901862 w 901862"/>
                  <a:gd name="connsiteY5-30" fmla="*/ 217236 h 260684"/>
                  <a:gd name="connsiteX6-31" fmla="*/ 858414 w 901862"/>
                  <a:gd name="connsiteY6-32" fmla="*/ 260684 h 260684"/>
                  <a:gd name="connsiteX7-33" fmla="*/ 43448 w 901862"/>
                  <a:gd name="connsiteY7-34" fmla="*/ 260684 h 260684"/>
                  <a:gd name="connsiteX8-35" fmla="*/ 0 w 901862"/>
                  <a:gd name="connsiteY8-36" fmla="*/ 217236 h 260684"/>
                  <a:gd name="connsiteX9-37" fmla="*/ 0 w 901862"/>
                  <a:gd name="connsiteY9-38" fmla="*/ 43448 h 260684"/>
                  <a:gd name="connsiteX0-39" fmla="*/ 0 w 901862"/>
                  <a:gd name="connsiteY0-40" fmla="*/ 43448 h 260684"/>
                  <a:gd name="connsiteX1-41" fmla="*/ 43448 w 901862"/>
                  <a:gd name="connsiteY1-42" fmla="*/ 0 h 260684"/>
                  <a:gd name="connsiteX2-43" fmla="*/ 446920 w 901862"/>
                  <a:gd name="connsiteY2-44" fmla="*/ 82317 h 260684"/>
                  <a:gd name="connsiteX3-45" fmla="*/ 858414 w 901862"/>
                  <a:gd name="connsiteY3-46" fmla="*/ 0 h 260684"/>
                  <a:gd name="connsiteX4-47" fmla="*/ 901862 w 901862"/>
                  <a:gd name="connsiteY4-48" fmla="*/ 43448 h 260684"/>
                  <a:gd name="connsiteX5-49" fmla="*/ 901862 w 901862"/>
                  <a:gd name="connsiteY5-50" fmla="*/ 217236 h 260684"/>
                  <a:gd name="connsiteX6-51" fmla="*/ 858414 w 901862"/>
                  <a:gd name="connsiteY6-52" fmla="*/ 260684 h 260684"/>
                  <a:gd name="connsiteX7-53" fmla="*/ 43448 w 901862"/>
                  <a:gd name="connsiteY7-54" fmla="*/ 260684 h 260684"/>
                  <a:gd name="connsiteX8-55" fmla="*/ 0 w 901862"/>
                  <a:gd name="connsiteY8-56" fmla="*/ 217236 h 260684"/>
                  <a:gd name="connsiteX9-57" fmla="*/ 0 w 901862"/>
                  <a:gd name="connsiteY9-58" fmla="*/ 43448 h 260684"/>
                  <a:gd name="connsiteX0-59" fmla="*/ 0 w 901862"/>
                  <a:gd name="connsiteY0-60" fmla="*/ 43448 h 260684"/>
                  <a:gd name="connsiteX1-61" fmla="*/ 43448 w 901862"/>
                  <a:gd name="connsiteY1-62" fmla="*/ 0 h 260684"/>
                  <a:gd name="connsiteX2-63" fmla="*/ 446920 w 901862"/>
                  <a:gd name="connsiteY2-64" fmla="*/ 82317 h 260684"/>
                  <a:gd name="connsiteX3-65" fmla="*/ 858414 w 901862"/>
                  <a:gd name="connsiteY3-66" fmla="*/ 0 h 260684"/>
                  <a:gd name="connsiteX4-67" fmla="*/ 901862 w 901862"/>
                  <a:gd name="connsiteY4-68" fmla="*/ 43448 h 260684"/>
                  <a:gd name="connsiteX5-69" fmla="*/ 901862 w 901862"/>
                  <a:gd name="connsiteY5-70" fmla="*/ 217236 h 260684"/>
                  <a:gd name="connsiteX6-71" fmla="*/ 858414 w 901862"/>
                  <a:gd name="connsiteY6-72" fmla="*/ 260684 h 260684"/>
                  <a:gd name="connsiteX7-73" fmla="*/ 43448 w 901862"/>
                  <a:gd name="connsiteY7-74" fmla="*/ 260684 h 260684"/>
                  <a:gd name="connsiteX8-75" fmla="*/ 0 w 901862"/>
                  <a:gd name="connsiteY8-76" fmla="*/ 217236 h 260684"/>
                  <a:gd name="connsiteX9-77" fmla="*/ 0 w 901862"/>
                  <a:gd name="connsiteY9-78" fmla="*/ 43448 h 260684"/>
                  <a:gd name="connsiteX0-79" fmla="*/ 0 w 901862"/>
                  <a:gd name="connsiteY0-80" fmla="*/ 43448 h 260684"/>
                  <a:gd name="connsiteX1-81" fmla="*/ 43448 w 901862"/>
                  <a:gd name="connsiteY1-82" fmla="*/ 0 h 260684"/>
                  <a:gd name="connsiteX2-83" fmla="*/ 446920 w 901862"/>
                  <a:gd name="connsiteY2-84" fmla="*/ 82317 h 260684"/>
                  <a:gd name="connsiteX3-85" fmla="*/ 858414 w 901862"/>
                  <a:gd name="connsiteY3-86" fmla="*/ 0 h 260684"/>
                  <a:gd name="connsiteX4-87" fmla="*/ 901862 w 901862"/>
                  <a:gd name="connsiteY4-88" fmla="*/ 43448 h 260684"/>
                  <a:gd name="connsiteX5-89" fmla="*/ 901862 w 901862"/>
                  <a:gd name="connsiteY5-90" fmla="*/ 217236 h 260684"/>
                  <a:gd name="connsiteX6-91" fmla="*/ 858414 w 901862"/>
                  <a:gd name="connsiteY6-92" fmla="*/ 260684 h 260684"/>
                  <a:gd name="connsiteX7-93" fmla="*/ 43448 w 901862"/>
                  <a:gd name="connsiteY7-94" fmla="*/ 260684 h 260684"/>
                  <a:gd name="connsiteX8-95" fmla="*/ 0 w 901862"/>
                  <a:gd name="connsiteY8-96" fmla="*/ 217236 h 260684"/>
                  <a:gd name="connsiteX9-97" fmla="*/ 0 w 901862"/>
                  <a:gd name="connsiteY9-98" fmla="*/ 43448 h 260684"/>
                  <a:gd name="connsiteX0-99" fmla="*/ 0 w 901862"/>
                  <a:gd name="connsiteY0-100" fmla="*/ 90518 h 307754"/>
                  <a:gd name="connsiteX1-101" fmla="*/ 60498 w 901862"/>
                  <a:gd name="connsiteY1-102" fmla="*/ 0 h 307754"/>
                  <a:gd name="connsiteX2-103" fmla="*/ 446920 w 901862"/>
                  <a:gd name="connsiteY2-104" fmla="*/ 129387 h 307754"/>
                  <a:gd name="connsiteX3-105" fmla="*/ 858414 w 901862"/>
                  <a:gd name="connsiteY3-106" fmla="*/ 47070 h 307754"/>
                  <a:gd name="connsiteX4-107" fmla="*/ 901862 w 901862"/>
                  <a:gd name="connsiteY4-108" fmla="*/ 90518 h 307754"/>
                  <a:gd name="connsiteX5-109" fmla="*/ 901862 w 901862"/>
                  <a:gd name="connsiteY5-110" fmla="*/ 264306 h 307754"/>
                  <a:gd name="connsiteX6-111" fmla="*/ 858414 w 901862"/>
                  <a:gd name="connsiteY6-112" fmla="*/ 307754 h 307754"/>
                  <a:gd name="connsiteX7-113" fmla="*/ 43448 w 901862"/>
                  <a:gd name="connsiteY7-114" fmla="*/ 307754 h 307754"/>
                  <a:gd name="connsiteX8-115" fmla="*/ 0 w 901862"/>
                  <a:gd name="connsiteY8-116" fmla="*/ 264306 h 307754"/>
                  <a:gd name="connsiteX9-117" fmla="*/ 0 w 901862"/>
                  <a:gd name="connsiteY9-118" fmla="*/ 90518 h 307754"/>
                  <a:gd name="connsiteX0-119" fmla="*/ 0 w 901862"/>
                  <a:gd name="connsiteY0-120" fmla="*/ 90518 h 307754"/>
                  <a:gd name="connsiteX1-121" fmla="*/ 60498 w 901862"/>
                  <a:gd name="connsiteY1-122" fmla="*/ 0 h 307754"/>
                  <a:gd name="connsiteX2-123" fmla="*/ 446920 w 901862"/>
                  <a:gd name="connsiteY2-124" fmla="*/ 129387 h 307754"/>
                  <a:gd name="connsiteX3-125" fmla="*/ 858414 w 901862"/>
                  <a:gd name="connsiteY3-126" fmla="*/ 47070 h 307754"/>
                  <a:gd name="connsiteX4-127" fmla="*/ 901862 w 901862"/>
                  <a:gd name="connsiteY4-128" fmla="*/ 90518 h 307754"/>
                  <a:gd name="connsiteX5-129" fmla="*/ 901862 w 901862"/>
                  <a:gd name="connsiteY5-130" fmla="*/ 264306 h 307754"/>
                  <a:gd name="connsiteX6-131" fmla="*/ 858414 w 901862"/>
                  <a:gd name="connsiteY6-132" fmla="*/ 307754 h 307754"/>
                  <a:gd name="connsiteX7-133" fmla="*/ 43448 w 901862"/>
                  <a:gd name="connsiteY7-134" fmla="*/ 307754 h 307754"/>
                  <a:gd name="connsiteX8-135" fmla="*/ 0 w 901862"/>
                  <a:gd name="connsiteY8-136" fmla="*/ 264306 h 307754"/>
                  <a:gd name="connsiteX9-137" fmla="*/ 0 w 901862"/>
                  <a:gd name="connsiteY9-138" fmla="*/ 90518 h 307754"/>
                  <a:gd name="connsiteX0-139" fmla="*/ 0 w 901862"/>
                  <a:gd name="connsiteY0-140" fmla="*/ 90518 h 307754"/>
                  <a:gd name="connsiteX1-141" fmla="*/ 60498 w 901862"/>
                  <a:gd name="connsiteY1-142" fmla="*/ 0 h 307754"/>
                  <a:gd name="connsiteX2-143" fmla="*/ 446920 w 901862"/>
                  <a:gd name="connsiteY2-144" fmla="*/ 129387 h 307754"/>
                  <a:gd name="connsiteX3-145" fmla="*/ 858414 w 901862"/>
                  <a:gd name="connsiteY3-146" fmla="*/ 47070 h 307754"/>
                  <a:gd name="connsiteX4-147" fmla="*/ 901862 w 901862"/>
                  <a:gd name="connsiteY4-148" fmla="*/ 90518 h 307754"/>
                  <a:gd name="connsiteX5-149" fmla="*/ 901862 w 901862"/>
                  <a:gd name="connsiteY5-150" fmla="*/ 264306 h 307754"/>
                  <a:gd name="connsiteX6-151" fmla="*/ 858414 w 901862"/>
                  <a:gd name="connsiteY6-152" fmla="*/ 307754 h 307754"/>
                  <a:gd name="connsiteX7-153" fmla="*/ 43448 w 901862"/>
                  <a:gd name="connsiteY7-154" fmla="*/ 307754 h 307754"/>
                  <a:gd name="connsiteX8-155" fmla="*/ 0 w 901862"/>
                  <a:gd name="connsiteY8-156" fmla="*/ 264306 h 307754"/>
                  <a:gd name="connsiteX9-157" fmla="*/ 0 w 901862"/>
                  <a:gd name="connsiteY9-158" fmla="*/ 90518 h 307754"/>
                  <a:gd name="connsiteX0-159" fmla="*/ 0 w 901862"/>
                  <a:gd name="connsiteY0-160" fmla="*/ 109063 h 326299"/>
                  <a:gd name="connsiteX1-161" fmla="*/ 55530 w 901862"/>
                  <a:gd name="connsiteY1-162" fmla="*/ 0 h 326299"/>
                  <a:gd name="connsiteX2-163" fmla="*/ 446920 w 901862"/>
                  <a:gd name="connsiteY2-164" fmla="*/ 147932 h 326299"/>
                  <a:gd name="connsiteX3-165" fmla="*/ 858414 w 901862"/>
                  <a:gd name="connsiteY3-166" fmla="*/ 65615 h 326299"/>
                  <a:gd name="connsiteX4-167" fmla="*/ 901862 w 901862"/>
                  <a:gd name="connsiteY4-168" fmla="*/ 109063 h 326299"/>
                  <a:gd name="connsiteX5-169" fmla="*/ 901862 w 901862"/>
                  <a:gd name="connsiteY5-170" fmla="*/ 282851 h 326299"/>
                  <a:gd name="connsiteX6-171" fmla="*/ 858414 w 901862"/>
                  <a:gd name="connsiteY6-172" fmla="*/ 326299 h 326299"/>
                  <a:gd name="connsiteX7-173" fmla="*/ 43448 w 901862"/>
                  <a:gd name="connsiteY7-174" fmla="*/ 326299 h 326299"/>
                  <a:gd name="connsiteX8-175" fmla="*/ 0 w 901862"/>
                  <a:gd name="connsiteY8-176" fmla="*/ 282851 h 326299"/>
                  <a:gd name="connsiteX9-177" fmla="*/ 0 w 901862"/>
                  <a:gd name="connsiteY9-178" fmla="*/ 109063 h 326299"/>
                  <a:gd name="connsiteX0-179" fmla="*/ 0 w 901862"/>
                  <a:gd name="connsiteY0-180" fmla="*/ 109063 h 326299"/>
                  <a:gd name="connsiteX1-181" fmla="*/ 55530 w 901862"/>
                  <a:gd name="connsiteY1-182" fmla="*/ 0 h 326299"/>
                  <a:gd name="connsiteX2-183" fmla="*/ 446920 w 901862"/>
                  <a:gd name="connsiteY2-184" fmla="*/ 147932 h 326299"/>
                  <a:gd name="connsiteX3-185" fmla="*/ 858414 w 901862"/>
                  <a:gd name="connsiteY3-186" fmla="*/ 65615 h 326299"/>
                  <a:gd name="connsiteX4-187" fmla="*/ 901862 w 901862"/>
                  <a:gd name="connsiteY4-188" fmla="*/ 109063 h 326299"/>
                  <a:gd name="connsiteX5-189" fmla="*/ 901862 w 901862"/>
                  <a:gd name="connsiteY5-190" fmla="*/ 282851 h 326299"/>
                  <a:gd name="connsiteX6-191" fmla="*/ 858414 w 901862"/>
                  <a:gd name="connsiteY6-192" fmla="*/ 326299 h 326299"/>
                  <a:gd name="connsiteX7-193" fmla="*/ 43448 w 901862"/>
                  <a:gd name="connsiteY7-194" fmla="*/ 326299 h 326299"/>
                  <a:gd name="connsiteX8-195" fmla="*/ 0 w 901862"/>
                  <a:gd name="connsiteY8-196" fmla="*/ 282851 h 326299"/>
                  <a:gd name="connsiteX9-197" fmla="*/ 0 w 901862"/>
                  <a:gd name="connsiteY9-198" fmla="*/ 109063 h 326299"/>
                  <a:gd name="connsiteX0-199" fmla="*/ 0 w 901862"/>
                  <a:gd name="connsiteY0-200" fmla="*/ 109063 h 326299"/>
                  <a:gd name="connsiteX1-201" fmla="*/ 55530 w 901862"/>
                  <a:gd name="connsiteY1-202" fmla="*/ 0 h 326299"/>
                  <a:gd name="connsiteX2-203" fmla="*/ 446920 w 901862"/>
                  <a:gd name="connsiteY2-204" fmla="*/ 147932 h 326299"/>
                  <a:gd name="connsiteX3-205" fmla="*/ 858414 w 901862"/>
                  <a:gd name="connsiteY3-206" fmla="*/ 65615 h 326299"/>
                  <a:gd name="connsiteX4-207" fmla="*/ 901862 w 901862"/>
                  <a:gd name="connsiteY4-208" fmla="*/ 109063 h 326299"/>
                  <a:gd name="connsiteX5-209" fmla="*/ 901862 w 901862"/>
                  <a:gd name="connsiteY5-210" fmla="*/ 282851 h 326299"/>
                  <a:gd name="connsiteX6-211" fmla="*/ 858414 w 901862"/>
                  <a:gd name="connsiteY6-212" fmla="*/ 326299 h 326299"/>
                  <a:gd name="connsiteX7-213" fmla="*/ 43448 w 901862"/>
                  <a:gd name="connsiteY7-214" fmla="*/ 326299 h 326299"/>
                  <a:gd name="connsiteX8-215" fmla="*/ 0 w 901862"/>
                  <a:gd name="connsiteY8-216" fmla="*/ 282851 h 326299"/>
                  <a:gd name="connsiteX9-217" fmla="*/ 0 w 901862"/>
                  <a:gd name="connsiteY9-218" fmla="*/ 109063 h 326299"/>
                  <a:gd name="connsiteX0-219" fmla="*/ 0 w 901862"/>
                  <a:gd name="connsiteY0-220" fmla="*/ 109063 h 326299"/>
                  <a:gd name="connsiteX1-221" fmla="*/ 55530 w 901862"/>
                  <a:gd name="connsiteY1-222" fmla="*/ 0 h 326299"/>
                  <a:gd name="connsiteX2-223" fmla="*/ 446920 w 901862"/>
                  <a:gd name="connsiteY2-224" fmla="*/ 147932 h 326299"/>
                  <a:gd name="connsiteX3-225" fmla="*/ 858414 w 901862"/>
                  <a:gd name="connsiteY3-226" fmla="*/ 65615 h 326299"/>
                  <a:gd name="connsiteX4-227" fmla="*/ 901862 w 901862"/>
                  <a:gd name="connsiteY4-228" fmla="*/ 109063 h 326299"/>
                  <a:gd name="connsiteX5-229" fmla="*/ 901862 w 901862"/>
                  <a:gd name="connsiteY5-230" fmla="*/ 282851 h 326299"/>
                  <a:gd name="connsiteX6-231" fmla="*/ 858414 w 901862"/>
                  <a:gd name="connsiteY6-232" fmla="*/ 326299 h 326299"/>
                  <a:gd name="connsiteX7-233" fmla="*/ 43448 w 901862"/>
                  <a:gd name="connsiteY7-234" fmla="*/ 326299 h 326299"/>
                  <a:gd name="connsiteX8-235" fmla="*/ 0 w 901862"/>
                  <a:gd name="connsiteY8-236" fmla="*/ 282851 h 326299"/>
                  <a:gd name="connsiteX9-237" fmla="*/ 0 w 901862"/>
                  <a:gd name="connsiteY9-238" fmla="*/ 109063 h 326299"/>
                  <a:gd name="connsiteX0-239" fmla="*/ 0 w 901862"/>
                  <a:gd name="connsiteY0-240" fmla="*/ 109063 h 326299"/>
                  <a:gd name="connsiteX1-241" fmla="*/ 55530 w 901862"/>
                  <a:gd name="connsiteY1-242" fmla="*/ 0 h 326299"/>
                  <a:gd name="connsiteX2-243" fmla="*/ 446920 w 901862"/>
                  <a:gd name="connsiteY2-244" fmla="*/ 147932 h 326299"/>
                  <a:gd name="connsiteX3-245" fmla="*/ 858414 w 901862"/>
                  <a:gd name="connsiteY3-246" fmla="*/ 65615 h 326299"/>
                  <a:gd name="connsiteX4-247" fmla="*/ 901862 w 901862"/>
                  <a:gd name="connsiteY4-248" fmla="*/ 109063 h 326299"/>
                  <a:gd name="connsiteX5-249" fmla="*/ 901862 w 901862"/>
                  <a:gd name="connsiteY5-250" fmla="*/ 282851 h 326299"/>
                  <a:gd name="connsiteX6-251" fmla="*/ 858414 w 901862"/>
                  <a:gd name="connsiteY6-252" fmla="*/ 326299 h 326299"/>
                  <a:gd name="connsiteX7-253" fmla="*/ 43448 w 901862"/>
                  <a:gd name="connsiteY7-254" fmla="*/ 326299 h 326299"/>
                  <a:gd name="connsiteX8-255" fmla="*/ 0 w 901862"/>
                  <a:gd name="connsiteY8-256" fmla="*/ 282851 h 326299"/>
                  <a:gd name="connsiteX9-257" fmla="*/ 0 w 901862"/>
                  <a:gd name="connsiteY9-258" fmla="*/ 109063 h 326299"/>
                  <a:gd name="connsiteX0-259" fmla="*/ 0 w 901862"/>
                  <a:gd name="connsiteY0-260" fmla="*/ 109063 h 326299"/>
                  <a:gd name="connsiteX1-261" fmla="*/ 55530 w 901862"/>
                  <a:gd name="connsiteY1-262" fmla="*/ 0 h 326299"/>
                  <a:gd name="connsiteX2-263" fmla="*/ 408216 w 901862"/>
                  <a:gd name="connsiteY2-264" fmla="*/ 142707 h 326299"/>
                  <a:gd name="connsiteX3-265" fmla="*/ 858414 w 901862"/>
                  <a:gd name="connsiteY3-266" fmla="*/ 65615 h 326299"/>
                  <a:gd name="connsiteX4-267" fmla="*/ 901862 w 901862"/>
                  <a:gd name="connsiteY4-268" fmla="*/ 109063 h 326299"/>
                  <a:gd name="connsiteX5-269" fmla="*/ 901862 w 901862"/>
                  <a:gd name="connsiteY5-270" fmla="*/ 282851 h 326299"/>
                  <a:gd name="connsiteX6-271" fmla="*/ 858414 w 901862"/>
                  <a:gd name="connsiteY6-272" fmla="*/ 326299 h 326299"/>
                  <a:gd name="connsiteX7-273" fmla="*/ 43448 w 901862"/>
                  <a:gd name="connsiteY7-274" fmla="*/ 326299 h 326299"/>
                  <a:gd name="connsiteX8-275" fmla="*/ 0 w 901862"/>
                  <a:gd name="connsiteY8-276" fmla="*/ 282851 h 326299"/>
                  <a:gd name="connsiteX9-277" fmla="*/ 0 w 901862"/>
                  <a:gd name="connsiteY9-278" fmla="*/ 109063 h 326299"/>
                  <a:gd name="connsiteX0-279" fmla="*/ 0 w 901862"/>
                  <a:gd name="connsiteY0-280" fmla="*/ 109063 h 326299"/>
                  <a:gd name="connsiteX1-281" fmla="*/ 55530 w 901862"/>
                  <a:gd name="connsiteY1-282" fmla="*/ 0 h 326299"/>
                  <a:gd name="connsiteX2-283" fmla="*/ 408216 w 901862"/>
                  <a:gd name="connsiteY2-284" fmla="*/ 142707 h 326299"/>
                  <a:gd name="connsiteX3-285" fmla="*/ 856799 w 901862"/>
                  <a:gd name="connsiteY3-286" fmla="*/ 50453 h 326299"/>
                  <a:gd name="connsiteX4-287" fmla="*/ 901862 w 901862"/>
                  <a:gd name="connsiteY4-288" fmla="*/ 109063 h 326299"/>
                  <a:gd name="connsiteX5-289" fmla="*/ 901862 w 901862"/>
                  <a:gd name="connsiteY5-290" fmla="*/ 282851 h 326299"/>
                  <a:gd name="connsiteX6-291" fmla="*/ 858414 w 901862"/>
                  <a:gd name="connsiteY6-292" fmla="*/ 326299 h 326299"/>
                  <a:gd name="connsiteX7-293" fmla="*/ 43448 w 901862"/>
                  <a:gd name="connsiteY7-294" fmla="*/ 326299 h 326299"/>
                  <a:gd name="connsiteX8-295" fmla="*/ 0 w 901862"/>
                  <a:gd name="connsiteY8-296" fmla="*/ 282851 h 326299"/>
                  <a:gd name="connsiteX9-297" fmla="*/ 0 w 901862"/>
                  <a:gd name="connsiteY9-298" fmla="*/ 109063 h 326299"/>
                  <a:gd name="connsiteX0-299" fmla="*/ 0 w 901862"/>
                  <a:gd name="connsiteY0-300" fmla="*/ 109063 h 326299"/>
                  <a:gd name="connsiteX1-301" fmla="*/ 55530 w 901862"/>
                  <a:gd name="connsiteY1-302" fmla="*/ 0 h 326299"/>
                  <a:gd name="connsiteX2-303" fmla="*/ 408216 w 901862"/>
                  <a:gd name="connsiteY2-304" fmla="*/ 142707 h 326299"/>
                  <a:gd name="connsiteX3-305" fmla="*/ 856799 w 901862"/>
                  <a:gd name="connsiteY3-306" fmla="*/ 50453 h 326299"/>
                  <a:gd name="connsiteX4-307" fmla="*/ 901862 w 901862"/>
                  <a:gd name="connsiteY4-308" fmla="*/ 109063 h 326299"/>
                  <a:gd name="connsiteX5-309" fmla="*/ 901862 w 901862"/>
                  <a:gd name="connsiteY5-310" fmla="*/ 282851 h 326299"/>
                  <a:gd name="connsiteX6-311" fmla="*/ 858414 w 901862"/>
                  <a:gd name="connsiteY6-312" fmla="*/ 326299 h 326299"/>
                  <a:gd name="connsiteX7-313" fmla="*/ 43448 w 901862"/>
                  <a:gd name="connsiteY7-314" fmla="*/ 326299 h 326299"/>
                  <a:gd name="connsiteX8-315" fmla="*/ 0 w 901862"/>
                  <a:gd name="connsiteY8-316" fmla="*/ 282851 h 326299"/>
                  <a:gd name="connsiteX9-317" fmla="*/ 0 w 901862"/>
                  <a:gd name="connsiteY9-318" fmla="*/ 109063 h 326299"/>
                  <a:gd name="connsiteX0-319" fmla="*/ 0 w 901862"/>
                  <a:gd name="connsiteY0-320" fmla="*/ 109063 h 326299"/>
                  <a:gd name="connsiteX1-321" fmla="*/ 55530 w 901862"/>
                  <a:gd name="connsiteY1-322" fmla="*/ 0 h 326299"/>
                  <a:gd name="connsiteX2-323" fmla="*/ 408216 w 901862"/>
                  <a:gd name="connsiteY2-324" fmla="*/ 142707 h 326299"/>
                  <a:gd name="connsiteX3-325" fmla="*/ 803023 w 901862"/>
                  <a:gd name="connsiteY3-326" fmla="*/ 26637 h 326299"/>
                  <a:gd name="connsiteX4-327" fmla="*/ 901862 w 901862"/>
                  <a:gd name="connsiteY4-328" fmla="*/ 109063 h 326299"/>
                  <a:gd name="connsiteX5-329" fmla="*/ 901862 w 901862"/>
                  <a:gd name="connsiteY5-330" fmla="*/ 282851 h 326299"/>
                  <a:gd name="connsiteX6-331" fmla="*/ 858414 w 901862"/>
                  <a:gd name="connsiteY6-332" fmla="*/ 326299 h 326299"/>
                  <a:gd name="connsiteX7-333" fmla="*/ 43448 w 901862"/>
                  <a:gd name="connsiteY7-334" fmla="*/ 326299 h 326299"/>
                  <a:gd name="connsiteX8-335" fmla="*/ 0 w 901862"/>
                  <a:gd name="connsiteY8-336" fmla="*/ 282851 h 326299"/>
                  <a:gd name="connsiteX9-337" fmla="*/ 0 w 901862"/>
                  <a:gd name="connsiteY9-338" fmla="*/ 109063 h 326299"/>
                  <a:gd name="connsiteX0-339" fmla="*/ 0 w 901862"/>
                  <a:gd name="connsiteY0-340" fmla="*/ 109063 h 326299"/>
                  <a:gd name="connsiteX1-341" fmla="*/ 55530 w 901862"/>
                  <a:gd name="connsiteY1-342" fmla="*/ 0 h 326299"/>
                  <a:gd name="connsiteX2-343" fmla="*/ 408216 w 901862"/>
                  <a:gd name="connsiteY2-344" fmla="*/ 142707 h 326299"/>
                  <a:gd name="connsiteX3-345" fmla="*/ 809712 w 901862"/>
                  <a:gd name="connsiteY3-346" fmla="*/ 36769 h 326299"/>
                  <a:gd name="connsiteX4-347" fmla="*/ 901862 w 901862"/>
                  <a:gd name="connsiteY4-348" fmla="*/ 109063 h 326299"/>
                  <a:gd name="connsiteX5-349" fmla="*/ 901862 w 901862"/>
                  <a:gd name="connsiteY5-350" fmla="*/ 282851 h 326299"/>
                  <a:gd name="connsiteX6-351" fmla="*/ 858414 w 901862"/>
                  <a:gd name="connsiteY6-352" fmla="*/ 326299 h 326299"/>
                  <a:gd name="connsiteX7-353" fmla="*/ 43448 w 901862"/>
                  <a:gd name="connsiteY7-354" fmla="*/ 326299 h 326299"/>
                  <a:gd name="connsiteX8-355" fmla="*/ 0 w 901862"/>
                  <a:gd name="connsiteY8-356" fmla="*/ 282851 h 326299"/>
                  <a:gd name="connsiteX9-357" fmla="*/ 0 w 901862"/>
                  <a:gd name="connsiteY9-358" fmla="*/ 109063 h 326299"/>
                  <a:gd name="connsiteX0-359" fmla="*/ 0 w 901862"/>
                  <a:gd name="connsiteY0-360" fmla="*/ 109063 h 326299"/>
                  <a:gd name="connsiteX1-361" fmla="*/ 55530 w 901862"/>
                  <a:gd name="connsiteY1-362" fmla="*/ 0 h 326299"/>
                  <a:gd name="connsiteX2-363" fmla="*/ 408216 w 901862"/>
                  <a:gd name="connsiteY2-364" fmla="*/ 142707 h 326299"/>
                  <a:gd name="connsiteX3-365" fmla="*/ 809712 w 901862"/>
                  <a:gd name="connsiteY3-366" fmla="*/ 36769 h 326299"/>
                  <a:gd name="connsiteX4-367" fmla="*/ 901862 w 901862"/>
                  <a:gd name="connsiteY4-368" fmla="*/ 109063 h 326299"/>
                  <a:gd name="connsiteX5-369" fmla="*/ 901862 w 901862"/>
                  <a:gd name="connsiteY5-370" fmla="*/ 282851 h 326299"/>
                  <a:gd name="connsiteX6-371" fmla="*/ 858414 w 901862"/>
                  <a:gd name="connsiteY6-372" fmla="*/ 326299 h 326299"/>
                  <a:gd name="connsiteX7-373" fmla="*/ 43448 w 901862"/>
                  <a:gd name="connsiteY7-374" fmla="*/ 326299 h 326299"/>
                  <a:gd name="connsiteX8-375" fmla="*/ 0 w 901862"/>
                  <a:gd name="connsiteY8-376" fmla="*/ 282851 h 326299"/>
                  <a:gd name="connsiteX9-377" fmla="*/ 0 w 901862"/>
                  <a:gd name="connsiteY9-378" fmla="*/ 109063 h 326299"/>
                  <a:gd name="connsiteX0-379" fmla="*/ 0 w 901862"/>
                  <a:gd name="connsiteY0-380" fmla="*/ 109063 h 326299"/>
                  <a:gd name="connsiteX1-381" fmla="*/ 55530 w 901862"/>
                  <a:gd name="connsiteY1-382" fmla="*/ 0 h 326299"/>
                  <a:gd name="connsiteX2-383" fmla="*/ 408216 w 901862"/>
                  <a:gd name="connsiteY2-384" fmla="*/ 142707 h 326299"/>
                  <a:gd name="connsiteX3-385" fmla="*/ 792935 w 901862"/>
                  <a:gd name="connsiteY3-386" fmla="*/ 23223 h 326299"/>
                  <a:gd name="connsiteX4-387" fmla="*/ 901862 w 901862"/>
                  <a:gd name="connsiteY4-388" fmla="*/ 109063 h 326299"/>
                  <a:gd name="connsiteX5-389" fmla="*/ 901862 w 901862"/>
                  <a:gd name="connsiteY5-390" fmla="*/ 282851 h 326299"/>
                  <a:gd name="connsiteX6-391" fmla="*/ 858414 w 901862"/>
                  <a:gd name="connsiteY6-392" fmla="*/ 326299 h 326299"/>
                  <a:gd name="connsiteX7-393" fmla="*/ 43448 w 901862"/>
                  <a:gd name="connsiteY7-394" fmla="*/ 326299 h 326299"/>
                  <a:gd name="connsiteX8-395" fmla="*/ 0 w 901862"/>
                  <a:gd name="connsiteY8-396" fmla="*/ 282851 h 326299"/>
                  <a:gd name="connsiteX9-397" fmla="*/ 0 w 901862"/>
                  <a:gd name="connsiteY9-398" fmla="*/ 109063 h 326299"/>
                  <a:gd name="connsiteX0-399" fmla="*/ 0 w 901862"/>
                  <a:gd name="connsiteY0-400" fmla="*/ 109063 h 326299"/>
                  <a:gd name="connsiteX1-401" fmla="*/ 55530 w 901862"/>
                  <a:gd name="connsiteY1-402" fmla="*/ 0 h 326299"/>
                  <a:gd name="connsiteX2-403" fmla="*/ 408216 w 901862"/>
                  <a:gd name="connsiteY2-404" fmla="*/ 142707 h 326299"/>
                  <a:gd name="connsiteX3-405" fmla="*/ 792935 w 901862"/>
                  <a:gd name="connsiteY3-406" fmla="*/ 23223 h 326299"/>
                  <a:gd name="connsiteX4-407" fmla="*/ 901862 w 901862"/>
                  <a:gd name="connsiteY4-408" fmla="*/ 109063 h 326299"/>
                  <a:gd name="connsiteX5-409" fmla="*/ 901862 w 901862"/>
                  <a:gd name="connsiteY5-410" fmla="*/ 282851 h 326299"/>
                  <a:gd name="connsiteX6-411" fmla="*/ 858414 w 901862"/>
                  <a:gd name="connsiteY6-412" fmla="*/ 326299 h 326299"/>
                  <a:gd name="connsiteX7-413" fmla="*/ 43448 w 901862"/>
                  <a:gd name="connsiteY7-414" fmla="*/ 326299 h 326299"/>
                  <a:gd name="connsiteX8-415" fmla="*/ 0 w 901862"/>
                  <a:gd name="connsiteY8-416" fmla="*/ 282851 h 326299"/>
                  <a:gd name="connsiteX9-417" fmla="*/ 0 w 901862"/>
                  <a:gd name="connsiteY9-418" fmla="*/ 109063 h 326299"/>
                  <a:gd name="connsiteX0-419" fmla="*/ 0 w 901862"/>
                  <a:gd name="connsiteY0-420" fmla="*/ 156254 h 373490"/>
                  <a:gd name="connsiteX1-421" fmla="*/ 45639 w 901862"/>
                  <a:gd name="connsiteY1-422" fmla="*/ 0 h 373490"/>
                  <a:gd name="connsiteX2-423" fmla="*/ 408216 w 901862"/>
                  <a:gd name="connsiteY2-424" fmla="*/ 189898 h 373490"/>
                  <a:gd name="connsiteX3-425" fmla="*/ 792935 w 901862"/>
                  <a:gd name="connsiteY3-426" fmla="*/ 70414 h 373490"/>
                  <a:gd name="connsiteX4-427" fmla="*/ 901862 w 901862"/>
                  <a:gd name="connsiteY4-428" fmla="*/ 156254 h 373490"/>
                  <a:gd name="connsiteX5-429" fmla="*/ 901862 w 901862"/>
                  <a:gd name="connsiteY5-430" fmla="*/ 330042 h 373490"/>
                  <a:gd name="connsiteX6-431" fmla="*/ 858414 w 901862"/>
                  <a:gd name="connsiteY6-432" fmla="*/ 373490 h 373490"/>
                  <a:gd name="connsiteX7-433" fmla="*/ 43448 w 901862"/>
                  <a:gd name="connsiteY7-434" fmla="*/ 373490 h 373490"/>
                  <a:gd name="connsiteX8-435" fmla="*/ 0 w 901862"/>
                  <a:gd name="connsiteY8-436" fmla="*/ 330042 h 373490"/>
                  <a:gd name="connsiteX9-437" fmla="*/ 0 w 901862"/>
                  <a:gd name="connsiteY9-438" fmla="*/ 156254 h 373490"/>
                  <a:gd name="connsiteX0-439" fmla="*/ 0 w 901862"/>
                  <a:gd name="connsiteY0-440" fmla="*/ 156254 h 373784"/>
                  <a:gd name="connsiteX1-441" fmla="*/ 45639 w 901862"/>
                  <a:gd name="connsiteY1-442" fmla="*/ 0 h 373784"/>
                  <a:gd name="connsiteX2-443" fmla="*/ 408216 w 901862"/>
                  <a:gd name="connsiteY2-444" fmla="*/ 189898 h 373784"/>
                  <a:gd name="connsiteX3-445" fmla="*/ 792935 w 901862"/>
                  <a:gd name="connsiteY3-446" fmla="*/ 70414 h 373784"/>
                  <a:gd name="connsiteX4-447" fmla="*/ 901862 w 901862"/>
                  <a:gd name="connsiteY4-448" fmla="*/ 156254 h 373784"/>
                  <a:gd name="connsiteX5-449" fmla="*/ 901862 w 901862"/>
                  <a:gd name="connsiteY5-450" fmla="*/ 330042 h 373784"/>
                  <a:gd name="connsiteX6-451" fmla="*/ 858414 w 901862"/>
                  <a:gd name="connsiteY6-452" fmla="*/ 373490 h 373784"/>
                  <a:gd name="connsiteX7-453" fmla="*/ 486526 w 901862"/>
                  <a:gd name="connsiteY7-454" fmla="*/ 373784 h 373784"/>
                  <a:gd name="connsiteX8-455" fmla="*/ 43448 w 901862"/>
                  <a:gd name="connsiteY8-456" fmla="*/ 373490 h 373784"/>
                  <a:gd name="connsiteX9-457" fmla="*/ 0 w 901862"/>
                  <a:gd name="connsiteY9-458" fmla="*/ 330042 h 373784"/>
                  <a:gd name="connsiteX10" fmla="*/ 0 w 901862"/>
                  <a:gd name="connsiteY10" fmla="*/ 156254 h 373784"/>
                  <a:gd name="connsiteX0-459" fmla="*/ 0 w 901862"/>
                  <a:gd name="connsiteY0-460" fmla="*/ 156254 h 373490"/>
                  <a:gd name="connsiteX1-461" fmla="*/ 45639 w 901862"/>
                  <a:gd name="connsiteY1-462" fmla="*/ 0 h 373490"/>
                  <a:gd name="connsiteX2-463" fmla="*/ 408216 w 901862"/>
                  <a:gd name="connsiteY2-464" fmla="*/ 189898 h 373490"/>
                  <a:gd name="connsiteX3-465" fmla="*/ 792935 w 901862"/>
                  <a:gd name="connsiteY3-466" fmla="*/ 70414 h 373490"/>
                  <a:gd name="connsiteX4-467" fmla="*/ 901862 w 901862"/>
                  <a:gd name="connsiteY4-468" fmla="*/ 156254 h 373490"/>
                  <a:gd name="connsiteX5-469" fmla="*/ 901862 w 901862"/>
                  <a:gd name="connsiteY5-470" fmla="*/ 330042 h 373490"/>
                  <a:gd name="connsiteX6-471" fmla="*/ 858414 w 901862"/>
                  <a:gd name="connsiteY6-472" fmla="*/ 373490 h 373490"/>
                  <a:gd name="connsiteX7-473" fmla="*/ 471864 w 901862"/>
                  <a:gd name="connsiteY7-474" fmla="*/ 264269 h 373490"/>
                  <a:gd name="connsiteX8-475" fmla="*/ 43448 w 901862"/>
                  <a:gd name="connsiteY8-476" fmla="*/ 373490 h 373490"/>
                  <a:gd name="connsiteX9-477" fmla="*/ 0 w 901862"/>
                  <a:gd name="connsiteY9-478" fmla="*/ 330042 h 373490"/>
                  <a:gd name="connsiteX10-479" fmla="*/ 0 w 901862"/>
                  <a:gd name="connsiteY10-480" fmla="*/ 156254 h 373490"/>
                  <a:gd name="connsiteX0-481" fmla="*/ 0 w 901862"/>
                  <a:gd name="connsiteY0-482" fmla="*/ 156254 h 373490"/>
                  <a:gd name="connsiteX1-483" fmla="*/ 45639 w 901862"/>
                  <a:gd name="connsiteY1-484" fmla="*/ 0 h 373490"/>
                  <a:gd name="connsiteX2-485" fmla="*/ 408216 w 901862"/>
                  <a:gd name="connsiteY2-486" fmla="*/ 189898 h 373490"/>
                  <a:gd name="connsiteX3-487" fmla="*/ 792935 w 901862"/>
                  <a:gd name="connsiteY3-488" fmla="*/ 70414 h 373490"/>
                  <a:gd name="connsiteX4-489" fmla="*/ 901862 w 901862"/>
                  <a:gd name="connsiteY4-490" fmla="*/ 156254 h 373490"/>
                  <a:gd name="connsiteX5-491" fmla="*/ 901862 w 901862"/>
                  <a:gd name="connsiteY5-492" fmla="*/ 330042 h 373490"/>
                  <a:gd name="connsiteX6-493" fmla="*/ 858414 w 901862"/>
                  <a:gd name="connsiteY6-494" fmla="*/ 373490 h 373490"/>
                  <a:gd name="connsiteX7-495" fmla="*/ 459752 w 901862"/>
                  <a:gd name="connsiteY7-496" fmla="*/ 336619 h 373490"/>
                  <a:gd name="connsiteX8-497" fmla="*/ 43448 w 901862"/>
                  <a:gd name="connsiteY8-498" fmla="*/ 373490 h 373490"/>
                  <a:gd name="connsiteX9-499" fmla="*/ 0 w 901862"/>
                  <a:gd name="connsiteY9-500" fmla="*/ 330042 h 373490"/>
                  <a:gd name="connsiteX10-501" fmla="*/ 0 w 901862"/>
                  <a:gd name="connsiteY10-502" fmla="*/ 156254 h 373490"/>
                  <a:gd name="connsiteX0-503" fmla="*/ 0 w 901862"/>
                  <a:gd name="connsiteY0-504" fmla="*/ 156254 h 373507"/>
                  <a:gd name="connsiteX1-505" fmla="*/ 45639 w 901862"/>
                  <a:gd name="connsiteY1-506" fmla="*/ 0 h 373507"/>
                  <a:gd name="connsiteX2-507" fmla="*/ 408216 w 901862"/>
                  <a:gd name="connsiteY2-508" fmla="*/ 189898 h 373507"/>
                  <a:gd name="connsiteX3-509" fmla="*/ 792935 w 901862"/>
                  <a:gd name="connsiteY3-510" fmla="*/ 70414 h 373507"/>
                  <a:gd name="connsiteX4-511" fmla="*/ 901862 w 901862"/>
                  <a:gd name="connsiteY4-512" fmla="*/ 156254 h 373507"/>
                  <a:gd name="connsiteX5-513" fmla="*/ 901862 w 901862"/>
                  <a:gd name="connsiteY5-514" fmla="*/ 330042 h 373507"/>
                  <a:gd name="connsiteX6-515" fmla="*/ 858414 w 901862"/>
                  <a:gd name="connsiteY6-516" fmla="*/ 373490 h 373507"/>
                  <a:gd name="connsiteX7-517" fmla="*/ 459752 w 901862"/>
                  <a:gd name="connsiteY7-518" fmla="*/ 336619 h 373507"/>
                  <a:gd name="connsiteX8-519" fmla="*/ 43448 w 901862"/>
                  <a:gd name="connsiteY8-520" fmla="*/ 373490 h 373507"/>
                  <a:gd name="connsiteX9-521" fmla="*/ 0 w 901862"/>
                  <a:gd name="connsiteY9-522" fmla="*/ 330042 h 373507"/>
                  <a:gd name="connsiteX10-523" fmla="*/ 0 w 901862"/>
                  <a:gd name="connsiteY10-524" fmla="*/ 156254 h 373507"/>
                  <a:gd name="connsiteX0-525" fmla="*/ 0 w 901862"/>
                  <a:gd name="connsiteY0-526" fmla="*/ 156254 h 420677"/>
                  <a:gd name="connsiteX1-527" fmla="*/ 45639 w 901862"/>
                  <a:gd name="connsiteY1-528" fmla="*/ 0 h 420677"/>
                  <a:gd name="connsiteX2-529" fmla="*/ 408216 w 901862"/>
                  <a:gd name="connsiteY2-530" fmla="*/ 189898 h 420677"/>
                  <a:gd name="connsiteX3-531" fmla="*/ 792935 w 901862"/>
                  <a:gd name="connsiteY3-532" fmla="*/ 70414 h 420677"/>
                  <a:gd name="connsiteX4-533" fmla="*/ 901862 w 901862"/>
                  <a:gd name="connsiteY4-534" fmla="*/ 156254 h 420677"/>
                  <a:gd name="connsiteX5-535" fmla="*/ 901862 w 901862"/>
                  <a:gd name="connsiteY5-536" fmla="*/ 330042 h 420677"/>
                  <a:gd name="connsiteX6-537" fmla="*/ 858414 w 901862"/>
                  <a:gd name="connsiteY6-538" fmla="*/ 373490 h 420677"/>
                  <a:gd name="connsiteX7-539" fmla="*/ 459752 w 901862"/>
                  <a:gd name="connsiteY7-540" fmla="*/ 336619 h 420677"/>
                  <a:gd name="connsiteX8-541" fmla="*/ 49971 w 901862"/>
                  <a:gd name="connsiteY8-542" fmla="*/ 420666 h 420677"/>
                  <a:gd name="connsiteX9-543" fmla="*/ 0 w 901862"/>
                  <a:gd name="connsiteY9-544" fmla="*/ 330042 h 420677"/>
                  <a:gd name="connsiteX10-545" fmla="*/ 0 w 901862"/>
                  <a:gd name="connsiteY10-546" fmla="*/ 156254 h 420677"/>
                  <a:gd name="connsiteX0-547" fmla="*/ 0 w 901862"/>
                  <a:gd name="connsiteY0-548" fmla="*/ 156254 h 460941"/>
                  <a:gd name="connsiteX1-549" fmla="*/ 45639 w 901862"/>
                  <a:gd name="connsiteY1-550" fmla="*/ 0 h 460941"/>
                  <a:gd name="connsiteX2-551" fmla="*/ 408216 w 901862"/>
                  <a:gd name="connsiteY2-552" fmla="*/ 189898 h 460941"/>
                  <a:gd name="connsiteX3-553" fmla="*/ 792935 w 901862"/>
                  <a:gd name="connsiteY3-554" fmla="*/ 70414 h 460941"/>
                  <a:gd name="connsiteX4-555" fmla="*/ 901862 w 901862"/>
                  <a:gd name="connsiteY4-556" fmla="*/ 156254 h 460941"/>
                  <a:gd name="connsiteX5-557" fmla="*/ 901862 w 901862"/>
                  <a:gd name="connsiteY5-558" fmla="*/ 330042 h 460941"/>
                  <a:gd name="connsiteX6-559" fmla="*/ 834446 w 901862"/>
                  <a:gd name="connsiteY6-560" fmla="*/ 460941 h 460941"/>
                  <a:gd name="connsiteX7-561" fmla="*/ 459752 w 901862"/>
                  <a:gd name="connsiteY7-562" fmla="*/ 336619 h 460941"/>
                  <a:gd name="connsiteX8-563" fmla="*/ 49971 w 901862"/>
                  <a:gd name="connsiteY8-564" fmla="*/ 420666 h 460941"/>
                  <a:gd name="connsiteX9-565" fmla="*/ 0 w 901862"/>
                  <a:gd name="connsiteY9-566" fmla="*/ 330042 h 460941"/>
                  <a:gd name="connsiteX10-567" fmla="*/ 0 w 901862"/>
                  <a:gd name="connsiteY10-568" fmla="*/ 156254 h 460941"/>
                  <a:gd name="connsiteX0-569" fmla="*/ 0 w 901862"/>
                  <a:gd name="connsiteY0-570" fmla="*/ 156254 h 460941"/>
                  <a:gd name="connsiteX1-571" fmla="*/ 45639 w 901862"/>
                  <a:gd name="connsiteY1-572" fmla="*/ 0 h 460941"/>
                  <a:gd name="connsiteX2-573" fmla="*/ 408216 w 901862"/>
                  <a:gd name="connsiteY2-574" fmla="*/ 189898 h 460941"/>
                  <a:gd name="connsiteX3-575" fmla="*/ 792935 w 901862"/>
                  <a:gd name="connsiteY3-576" fmla="*/ 70414 h 460941"/>
                  <a:gd name="connsiteX4-577" fmla="*/ 901862 w 901862"/>
                  <a:gd name="connsiteY4-578" fmla="*/ 156254 h 460941"/>
                  <a:gd name="connsiteX5-579" fmla="*/ 901862 w 901862"/>
                  <a:gd name="connsiteY5-580" fmla="*/ 330042 h 460941"/>
                  <a:gd name="connsiteX6-581" fmla="*/ 834446 w 901862"/>
                  <a:gd name="connsiteY6-582" fmla="*/ 460941 h 460941"/>
                  <a:gd name="connsiteX7-583" fmla="*/ 459752 w 901862"/>
                  <a:gd name="connsiteY7-584" fmla="*/ 336619 h 460941"/>
                  <a:gd name="connsiteX8-585" fmla="*/ 49971 w 901862"/>
                  <a:gd name="connsiteY8-586" fmla="*/ 420666 h 460941"/>
                  <a:gd name="connsiteX9-587" fmla="*/ 0 w 901862"/>
                  <a:gd name="connsiteY9-588" fmla="*/ 330042 h 460941"/>
                  <a:gd name="connsiteX10-589" fmla="*/ 0 w 901862"/>
                  <a:gd name="connsiteY10-590" fmla="*/ 156254 h 460941"/>
                  <a:gd name="connsiteX0-591" fmla="*/ 0 w 901862"/>
                  <a:gd name="connsiteY0-592" fmla="*/ 156254 h 518129"/>
                  <a:gd name="connsiteX1-593" fmla="*/ 45639 w 901862"/>
                  <a:gd name="connsiteY1-594" fmla="*/ 0 h 518129"/>
                  <a:gd name="connsiteX2-595" fmla="*/ 408216 w 901862"/>
                  <a:gd name="connsiteY2-596" fmla="*/ 189898 h 518129"/>
                  <a:gd name="connsiteX3-597" fmla="*/ 792935 w 901862"/>
                  <a:gd name="connsiteY3-598" fmla="*/ 70414 h 518129"/>
                  <a:gd name="connsiteX4-599" fmla="*/ 901862 w 901862"/>
                  <a:gd name="connsiteY4-600" fmla="*/ 156254 h 518129"/>
                  <a:gd name="connsiteX5-601" fmla="*/ 901862 w 901862"/>
                  <a:gd name="connsiteY5-602" fmla="*/ 330042 h 518129"/>
                  <a:gd name="connsiteX6-603" fmla="*/ 820718 w 901862"/>
                  <a:gd name="connsiteY6-604" fmla="*/ 518129 h 518129"/>
                  <a:gd name="connsiteX7-605" fmla="*/ 459752 w 901862"/>
                  <a:gd name="connsiteY7-606" fmla="*/ 336619 h 518129"/>
                  <a:gd name="connsiteX8-607" fmla="*/ 49971 w 901862"/>
                  <a:gd name="connsiteY8-608" fmla="*/ 420666 h 518129"/>
                  <a:gd name="connsiteX9-609" fmla="*/ 0 w 901862"/>
                  <a:gd name="connsiteY9-610" fmla="*/ 330042 h 518129"/>
                  <a:gd name="connsiteX10-611" fmla="*/ 0 w 901862"/>
                  <a:gd name="connsiteY10-612" fmla="*/ 156254 h 518129"/>
                  <a:gd name="connsiteX0-613" fmla="*/ 0 w 901862"/>
                  <a:gd name="connsiteY0-614" fmla="*/ 156254 h 518129"/>
                  <a:gd name="connsiteX1-615" fmla="*/ 45639 w 901862"/>
                  <a:gd name="connsiteY1-616" fmla="*/ 0 h 518129"/>
                  <a:gd name="connsiteX2-617" fmla="*/ 408216 w 901862"/>
                  <a:gd name="connsiteY2-618" fmla="*/ 189898 h 518129"/>
                  <a:gd name="connsiteX3-619" fmla="*/ 792935 w 901862"/>
                  <a:gd name="connsiteY3-620" fmla="*/ 70414 h 518129"/>
                  <a:gd name="connsiteX4-621" fmla="*/ 901862 w 901862"/>
                  <a:gd name="connsiteY4-622" fmla="*/ 156254 h 518129"/>
                  <a:gd name="connsiteX5-623" fmla="*/ 901862 w 901862"/>
                  <a:gd name="connsiteY5-624" fmla="*/ 330042 h 518129"/>
                  <a:gd name="connsiteX6-625" fmla="*/ 820718 w 901862"/>
                  <a:gd name="connsiteY6-626" fmla="*/ 518129 h 518129"/>
                  <a:gd name="connsiteX7-627" fmla="*/ 459752 w 901862"/>
                  <a:gd name="connsiteY7-628" fmla="*/ 336619 h 518129"/>
                  <a:gd name="connsiteX8-629" fmla="*/ 49971 w 901862"/>
                  <a:gd name="connsiteY8-630" fmla="*/ 420666 h 518129"/>
                  <a:gd name="connsiteX9-631" fmla="*/ 0 w 901862"/>
                  <a:gd name="connsiteY9-632" fmla="*/ 330042 h 518129"/>
                  <a:gd name="connsiteX10-633" fmla="*/ 0 w 901862"/>
                  <a:gd name="connsiteY10-634" fmla="*/ 156254 h 518129"/>
                  <a:gd name="connsiteX0-635" fmla="*/ 0 w 901862"/>
                  <a:gd name="connsiteY0-636" fmla="*/ 156254 h 518129"/>
                  <a:gd name="connsiteX1-637" fmla="*/ 45639 w 901862"/>
                  <a:gd name="connsiteY1-638" fmla="*/ 0 h 518129"/>
                  <a:gd name="connsiteX2-639" fmla="*/ 408216 w 901862"/>
                  <a:gd name="connsiteY2-640" fmla="*/ 189898 h 518129"/>
                  <a:gd name="connsiteX3-641" fmla="*/ 792935 w 901862"/>
                  <a:gd name="connsiteY3-642" fmla="*/ 70414 h 518129"/>
                  <a:gd name="connsiteX4-643" fmla="*/ 901862 w 901862"/>
                  <a:gd name="connsiteY4-644" fmla="*/ 156254 h 518129"/>
                  <a:gd name="connsiteX5-645" fmla="*/ 901862 w 901862"/>
                  <a:gd name="connsiteY5-646" fmla="*/ 330042 h 518129"/>
                  <a:gd name="connsiteX6-647" fmla="*/ 820718 w 901862"/>
                  <a:gd name="connsiteY6-648" fmla="*/ 518129 h 518129"/>
                  <a:gd name="connsiteX7-649" fmla="*/ 449618 w 901862"/>
                  <a:gd name="connsiteY7-650" fmla="*/ 343309 h 518129"/>
                  <a:gd name="connsiteX8-651" fmla="*/ 49971 w 901862"/>
                  <a:gd name="connsiteY8-652" fmla="*/ 420666 h 518129"/>
                  <a:gd name="connsiteX9-653" fmla="*/ 0 w 901862"/>
                  <a:gd name="connsiteY9-654" fmla="*/ 330042 h 518129"/>
                  <a:gd name="connsiteX10-655" fmla="*/ 0 w 901862"/>
                  <a:gd name="connsiteY10-656" fmla="*/ 156254 h 518129"/>
                  <a:gd name="connsiteX0-657" fmla="*/ 0 w 901862"/>
                  <a:gd name="connsiteY0-658" fmla="*/ 156254 h 518129"/>
                  <a:gd name="connsiteX1-659" fmla="*/ 45639 w 901862"/>
                  <a:gd name="connsiteY1-660" fmla="*/ 0 h 518129"/>
                  <a:gd name="connsiteX2-661" fmla="*/ 408216 w 901862"/>
                  <a:gd name="connsiteY2-662" fmla="*/ 189898 h 518129"/>
                  <a:gd name="connsiteX3-663" fmla="*/ 792935 w 901862"/>
                  <a:gd name="connsiteY3-664" fmla="*/ 70414 h 518129"/>
                  <a:gd name="connsiteX4-665" fmla="*/ 901862 w 901862"/>
                  <a:gd name="connsiteY4-666" fmla="*/ 156254 h 518129"/>
                  <a:gd name="connsiteX5-667" fmla="*/ 901862 w 901862"/>
                  <a:gd name="connsiteY5-668" fmla="*/ 330042 h 518129"/>
                  <a:gd name="connsiteX6-669" fmla="*/ 820718 w 901862"/>
                  <a:gd name="connsiteY6-670" fmla="*/ 518129 h 518129"/>
                  <a:gd name="connsiteX7-671" fmla="*/ 449618 w 901862"/>
                  <a:gd name="connsiteY7-672" fmla="*/ 343309 h 518129"/>
                  <a:gd name="connsiteX8-673" fmla="*/ 53233 w 901862"/>
                  <a:gd name="connsiteY8-674" fmla="*/ 444254 h 518129"/>
                  <a:gd name="connsiteX9-675" fmla="*/ 0 w 901862"/>
                  <a:gd name="connsiteY9-676" fmla="*/ 330042 h 518129"/>
                  <a:gd name="connsiteX10-677" fmla="*/ 0 w 901862"/>
                  <a:gd name="connsiteY10-678" fmla="*/ 156254 h 518129"/>
                  <a:gd name="connsiteX0-679" fmla="*/ 0 w 901862"/>
                  <a:gd name="connsiteY0-680" fmla="*/ 156254 h 518129"/>
                  <a:gd name="connsiteX1-681" fmla="*/ 45639 w 901862"/>
                  <a:gd name="connsiteY1-682" fmla="*/ 0 h 518129"/>
                  <a:gd name="connsiteX2-683" fmla="*/ 408216 w 901862"/>
                  <a:gd name="connsiteY2-684" fmla="*/ 189898 h 518129"/>
                  <a:gd name="connsiteX3-685" fmla="*/ 792935 w 901862"/>
                  <a:gd name="connsiteY3-686" fmla="*/ 70414 h 518129"/>
                  <a:gd name="connsiteX4-687" fmla="*/ 901862 w 901862"/>
                  <a:gd name="connsiteY4-688" fmla="*/ 156254 h 518129"/>
                  <a:gd name="connsiteX5-689" fmla="*/ 901862 w 901862"/>
                  <a:gd name="connsiteY5-690" fmla="*/ 330042 h 518129"/>
                  <a:gd name="connsiteX6-691" fmla="*/ 820718 w 901862"/>
                  <a:gd name="connsiteY6-692" fmla="*/ 518129 h 518129"/>
                  <a:gd name="connsiteX7-693" fmla="*/ 449618 w 901862"/>
                  <a:gd name="connsiteY7-694" fmla="*/ 343309 h 518129"/>
                  <a:gd name="connsiteX8-695" fmla="*/ 53233 w 901862"/>
                  <a:gd name="connsiteY8-696" fmla="*/ 444254 h 518129"/>
                  <a:gd name="connsiteX9-697" fmla="*/ 0 w 901862"/>
                  <a:gd name="connsiteY9-698" fmla="*/ 330042 h 518129"/>
                  <a:gd name="connsiteX10-699" fmla="*/ 0 w 901862"/>
                  <a:gd name="connsiteY10-700" fmla="*/ 156254 h 518129"/>
                  <a:gd name="connsiteX0-701" fmla="*/ 0 w 901862"/>
                  <a:gd name="connsiteY0-702" fmla="*/ 156254 h 518129"/>
                  <a:gd name="connsiteX1-703" fmla="*/ 45639 w 901862"/>
                  <a:gd name="connsiteY1-704" fmla="*/ 0 h 518129"/>
                  <a:gd name="connsiteX2-705" fmla="*/ 408216 w 901862"/>
                  <a:gd name="connsiteY2-706" fmla="*/ 189898 h 518129"/>
                  <a:gd name="connsiteX3-707" fmla="*/ 792935 w 901862"/>
                  <a:gd name="connsiteY3-708" fmla="*/ 70414 h 518129"/>
                  <a:gd name="connsiteX4-709" fmla="*/ 901862 w 901862"/>
                  <a:gd name="connsiteY4-710" fmla="*/ 156254 h 518129"/>
                  <a:gd name="connsiteX5-711" fmla="*/ 901862 w 901862"/>
                  <a:gd name="connsiteY5-712" fmla="*/ 330042 h 518129"/>
                  <a:gd name="connsiteX6-713" fmla="*/ 820718 w 901862"/>
                  <a:gd name="connsiteY6-714" fmla="*/ 518129 h 518129"/>
                  <a:gd name="connsiteX7-715" fmla="*/ 449618 w 901862"/>
                  <a:gd name="connsiteY7-716" fmla="*/ 343309 h 518129"/>
                  <a:gd name="connsiteX8-717" fmla="*/ 53233 w 901862"/>
                  <a:gd name="connsiteY8-718" fmla="*/ 444254 h 518129"/>
                  <a:gd name="connsiteX9-719" fmla="*/ 0 w 901862"/>
                  <a:gd name="connsiteY9-720" fmla="*/ 330042 h 518129"/>
                  <a:gd name="connsiteX10-721" fmla="*/ 0 w 901862"/>
                  <a:gd name="connsiteY10-722" fmla="*/ 156254 h 518129"/>
                  <a:gd name="connsiteX0-723" fmla="*/ 0 w 901862"/>
                  <a:gd name="connsiteY0-724" fmla="*/ 156254 h 518129"/>
                  <a:gd name="connsiteX1-725" fmla="*/ 45639 w 901862"/>
                  <a:gd name="connsiteY1-726" fmla="*/ 0 h 518129"/>
                  <a:gd name="connsiteX2-727" fmla="*/ 408216 w 901862"/>
                  <a:gd name="connsiteY2-728" fmla="*/ 189898 h 518129"/>
                  <a:gd name="connsiteX3-729" fmla="*/ 792935 w 901862"/>
                  <a:gd name="connsiteY3-730" fmla="*/ 70414 h 518129"/>
                  <a:gd name="connsiteX4-731" fmla="*/ 901862 w 901862"/>
                  <a:gd name="connsiteY4-732" fmla="*/ 156254 h 518129"/>
                  <a:gd name="connsiteX5-733" fmla="*/ 901862 w 901862"/>
                  <a:gd name="connsiteY5-734" fmla="*/ 330042 h 518129"/>
                  <a:gd name="connsiteX6-735" fmla="*/ 820718 w 901862"/>
                  <a:gd name="connsiteY6-736" fmla="*/ 518129 h 518129"/>
                  <a:gd name="connsiteX7-737" fmla="*/ 449618 w 901862"/>
                  <a:gd name="connsiteY7-738" fmla="*/ 343309 h 518129"/>
                  <a:gd name="connsiteX8-739" fmla="*/ 53233 w 901862"/>
                  <a:gd name="connsiteY8-740" fmla="*/ 444254 h 518129"/>
                  <a:gd name="connsiteX9-741" fmla="*/ 0 w 901862"/>
                  <a:gd name="connsiteY9-742" fmla="*/ 330042 h 518129"/>
                  <a:gd name="connsiteX10-743" fmla="*/ 0 w 901862"/>
                  <a:gd name="connsiteY10-744" fmla="*/ 156254 h 518129"/>
                  <a:gd name="connsiteX0-745" fmla="*/ 0 w 901862"/>
                  <a:gd name="connsiteY0-746" fmla="*/ 156254 h 518129"/>
                  <a:gd name="connsiteX1-747" fmla="*/ 45639 w 901862"/>
                  <a:gd name="connsiteY1-748" fmla="*/ 0 h 518129"/>
                  <a:gd name="connsiteX2-749" fmla="*/ 408216 w 901862"/>
                  <a:gd name="connsiteY2-750" fmla="*/ 189898 h 518129"/>
                  <a:gd name="connsiteX3-751" fmla="*/ 792935 w 901862"/>
                  <a:gd name="connsiteY3-752" fmla="*/ 70414 h 518129"/>
                  <a:gd name="connsiteX4-753" fmla="*/ 901862 w 901862"/>
                  <a:gd name="connsiteY4-754" fmla="*/ 156254 h 518129"/>
                  <a:gd name="connsiteX5-755" fmla="*/ 901862 w 901862"/>
                  <a:gd name="connsiteY5-756" fmla="*/ 330042 h 518129"/>
                  <a:gd name="connsiteX6-757" fmla="*/ 820718 w 901862"/>
                  <a:gd name="connsiteY6-758" fmla="*/ 518129 h 518129"/>
                  <a:gd name="connsiteX7-759" fmla="*/ 449618 w 901862"/>
                  <a:gd name="connsiteY7-760" fmla="*/ 343309 h 518129"/>
                  <a:gd name="connsiteX8-761" fmla="*/ 53233 w 901862"/>
                  <a:gd name="connsiteY8-762" fmla="*/ 444254 h 518129"/>
                  <a:gd name="connsiteX9-763" fmla="*/ 0 w 901862"/>
                  <a:gd name="connsiteY9-764" fmla="*/ 330042 h 518129"/>
                  <a:gd name="connsiteX10-765" fmla="*/ 0 w 901862"/>
                  <a:gd name="connsiteY10-766" fmla="*/ 156254 h 518129"/>
                  <a:gd name="connsiteX0-767" fmla="*/ 0 w 901862"/>
                  <a:gd name="connsiteY0-768" fmla="*/ 171490 h 533365"/>
                  <a:gd name="connsiteX1-769" fmla="*/ 27185 w 901862"/>
                  <a:gd name="connsiteY1-770" fmla="*/ 0 h 533365"/>
                  <a:gd name="connsiteX2-771" fmla="*/ 408216 w 901862"/>
                  <a:gd name="connsiteY2-772" fmla="*/ 205134 h 533365"/>
                  <a:gd name="connsiteX3-773" fmla="*/ 792935 w 901862"/>
                  <a:gd name="connsiteY3-774" fmla="*/ 85650 h 533365"/>
                  <a:gd name="connsiteX4-775" fmla="*/ 901862 w 901862"/>
                  <a:gd name="connsiteY4-776" fmla="*/ 171490 h 533365"/>
                  <a:gd name="connsiteX5-777" fmla="*/ 901862 w 901862"/>
                  <a:gd name="connsiteY5-778" fmla="*/ 345278 h 533365"/>
                  <a:gd name="connsiteX6-779" fmla="*/ 820718 w 901862"/>
                  <a:gd name="connsiteY6-780" fmla="*/ 533365 h 533365"/>
                  <a:gd name="connsiteX7-781" fmla="*/ 449618 w 901862"/>
                  <a:gd name="connsiteY7-782" fmla="*/ 358545 h 533365"/>
                  <a:gd name="connsiteX8-783" fmla="*/ 53233 w 901862"/>
                  <a:gd name="connsiteY8-784" fmla="*/ 459490 h 533365"/>
                  <a:gd name="connsiteX9-785" fmla="*/ 0 w 901862"/>
                  <a:gd name="connsiteY9-786" fmla="*/ 345278 h 533365"/>
                  <a:gd name="connsiteX10-787" fmla="*/ 0 w 901862"/>
                  <a:gd name="connsiteY10-788" fmla="*/ 171490 h 5333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479" y="connsiteY10-48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8CC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7" name="圆角矩形 17"/>
              <p:cNvSpPr/>
              <p:nvPr/>
            </p:nvSpPr>
            <p:spPr>
              <a:xfrm rot="18884533">
                <a:off x="4986624" y="1188251"/>
                <a:ext cx="901862" cy="533365"/>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1" fmla="*/ 0 w 901862"/>
                  <a:gd name="connsiteY0-2" fmla="*/ 43539 h 260775"/>
                  <a:gd name="connsiteX1-3" fmla="*/ 43448 w 901862"/>
                  <a:gd name="connsiteY1-4" fmla="*/ 91 h 260775"/>
                  <a:gd name="connsiteX2-5" fmla="*/ 469179 w 901862"/>
                  <a:gd name="connsiteY2-6" fmla="*/ 0 h 260775"/>
                  <a:gd name="connsiteX3-7" fmla="*/ 858414 w 901862"/>
                  <a:gd name="connsiteY3-8" fmla="*/ 91 h 260775"/>
                  <a:gd name="connsiteX4-9" fmla="*/ 901862 w 901862"/>
                  <a:gd name="connsiteY4-10" fmla="*/ 43539 h 260775"/>
                  <a:gd name="connsiteX5-11" fmla="*/ 901862 w 901862"/>
                  <a:gd name="connsiteY5-12" fmla="*/ 217327 h 260775"/>
                  <a:gd name="connsiteX6-13" fmla="*/ 858414 w 901862"/>
                  <a:gd name="connsiteY6-14" fmla="*/ 260775 h 260775"/>
                  <a:gd name="connsiteX7-15" fmla="*/ 43448 w 901862"/>
                  <a:gd name="connsiteY7-16" fmla="*/ 260775 h 260775"/>
                  <a:gd name="connsiteX8-17" fmla="*/ 0 w 901862"/>
                  <a:gd name="connsiteY8-18" fmla="*/ 217327 h 260775"/>
                  <a:gd name="connsiteX9" fmla="*/ 0 w 901862"/>
                  <a:gd name="connsiteY9" fmla="*/ 43539 h 260775"/>
                  <a:gd name="connsiteX0-19" fmla="*/ 0 w 901862"/>
                  <a:gd name="connsiteY0-20" fmla="*/ 43448 h 260684"/>
                  <a:gd name="connsiteX1-21" fmla="*/ 43448 w 901862"/>
                  <a:gd name="connsiteY1-22" fmla="*/ 0 h 260684"/>
                  <a:gd name="connsiteX2-23" fmla="*/ 441588 w 901862"/>
                  <a:gd name="connsiteY2-24" fmla="*/ 144593 h 260684"/>
                  <a:gd name="connsiteX3-25" fmla="*/ 858414 w 901862"/>
                  <a:gd name="connsiteY3-26" fmla="*/ 0 h 260684"/>
                  <a:gd name="connsiteX4-27" fmla="*/ 901862 w 901862"/>
                  <a:gd name="connsiteY4-28" fmla="*/ 43448 h 260684"/>
                  <a:gd name="connsiteX5-29" fmla="*/ 901862 w 901862"/>
                  <a:gd name="connsiteY5-30" fmla="*/ 217236 h 260684"/>
                  <a:gd name="connsiteX6-31" fmla="*/ 858414 w 901862"/>
                  <a:gd name="connsiteY6-32" fmla="*/ 260684 h 260684"/>
                  <a:gd name="connsiteX7-33" fmla="*/ 43448 w 901862"/>
                  <a:gd name="connsiteY7-34" fmla="*/ 260684 h 260684"/>
                  <a:gd name="connsiteX8-35" fmla="*/ 0 w 901862"/>
                  <a:gd name="connsiteY8-36" fmla="*/ 217236 h 260684"/>
                  <a:gd name="connsiteX9-37" fmla="*/ 0 w 901862"/>
                  <a:gd name="connsiteY9-38" fmla="*/ 43448 h 260684"/>
                  <a:gd name="connsiteX0-39" fmla="*/ 0 w 901862"/>
                  <a:gd name="connsiteY0-40" fmla="*/ 43448 h 260684"/>
                  <a:gd name="connsiteX1-41" fmla="*/ 43448 w 901862"/>
                  <a:gd name="connsiteY1-42" fmla="*/ 0 h 260684"/>
                  <a:gd name="connsiteX2-43" fmla="*/ 446920 w 901862"/>
                  <a:gd name="connsiteY2-44" fmla="*/ 82317 h 260684"/>
                  <a:gd name="connsiteX3-45" fmla="*/ 858414 w 901862"/>
                  <a:gd name="connsiteY3-46" fmla="*/ 0 h 260684"/>
                  <a:gd name="connsiteX4-47" fmla="*/ 901862 w 901862"/>
                  <a:gd name="connsiteY4-48" fmla="*/ 43448 h 260684"/>
                  <a:gd name="connsiteX5-49" fmla="*/ 901862 w 901862"/>
                  <a:gd name="connsiteY5-50" fmla="*/ 217236 h 260684"/>
                  <a:gd name="connsiteX6-51" fmla="*/ 858414 w 901862"/>
                  <a:gd name="connsiteY6-52" fmla="*/ 260684 h 260684"/>
                  <a:gd name="connsiteX7-53" fmla="*/ 43448 w 901862"/>
                  <a:gd name="connsiteY7-54" fmla="*/ 260684 h 260684"/>
                  <a:gd name="connsiteX8-55" fmla="*/ 0 w 901862"/>
                  <a:gd name="connsiteY8-56" fmla="*/ 217236 h 260684"/>
                  <a:gd name="connsiteX9-57" fmla="*/ 0 w 901862"/>
                  <a:gd name="connsiteY9-58" fmla="*/ 43448 h 260684"/>
                  <a:gd name="connsiteX0-59" fmla="*/ 0 w 901862"/>
                  <a:gd name="connsiteY0-60" fmla="*/ 43448 h 260684"/>
                  <a:gd name="connsiteX1-61" fmla="*/ 43448 w 901862"/>
                  <a:gd name="connsiteY1-62" fmla="*/ 0 h 260684"/>
                  <a:gd name="connsiteX2-63" fmla="*/ 446920 w 901862"/>
                  <a:gd name="connsiteY2-64" fmla="*/ 82317 h 260684"/>
                  <a:gd name="connsiteX3-65" fmla="*/ 858414 w 901862"/>
                  <a:gd name="connsiteY3-66" fmla="*/ 0 h 260684"/>
                  <a:gd name="connsiteX4-67" fmla="*/ 901862 w 901862"/>
                  <a:gd name="connsiteY4-68" fmla="*/ 43448 h 260684"/>
                  <a:gd name="connsiteX5-69" fmla="*/ 901862 w 901862"/>
                  <a:gd name="connsiteY5-70" fmla="*/ 217236 h 260684"/>
                  <a:gd name="connsiteX6-71" fmla="*/ 858414 w 901862"/>
                  <a:gd name="connsiteY6-72" fmla="*/ 260684 h 260684"/>
                  <a:gd name="connsiteX7-73" fmla="*/ 43448 w 901862"/>
                  <a:gd name="connsiteY7-74" fmla="*/ 260684 h 260684"/>
                  <a:gd name="connsiteX8-75" fmla="*/ 0 w 901862"/>
                  <a:gd name="connsiteY8-76" fmla="*/ 217236 h 260684"/>
                  <a:gd name="connsiteX9-77" fmla="*/ 0 w 901862"/>
                  <a:gd name="connsiteY9-78" fmla="*/ 43448 h 260684"/>
                  <a:gd name="connsiteX0-79" fmla="*/ 0 w 901862"/>
                  <a:gd name="connsiteY0-80" fmla="*/ 43448 h 260684"/>
                  <a:gd name="connsiteX1-81" fmla="*/ 43448 w 901862"/>
                  <a:gd name="connsiteY1-82" fmla="*/ 0 h 260684"/>
                  <a:gd name="connsiteX2-83" fmla="*/ 446920 w 901862"/>
                  <a:gd name="connsiteY2-84" fmla="*/ 82317 h 260684"/>
                  <a:gd name="connsiteX3-85" fmla="*/ 858414 w 901862"/>
                  <a:gd name="connsiteY3-86" fmla="*/ 0 h 260684"/>
                  <a:gd name="connsiteX4-87" fmla="*/ 901862 w 901862"/>
                  <a:gd name="connsiteY4-88" fmla="*/ 43448 h 260684"/>
                  <a:gd name="connsiteX5-89" fmla="*/ 901862 w 901862"/>
                  <a:gd name="connsiteY5-90" fmla="*/ 217236 h 260684"/>
                  <a:gd name="connsiteX6-91" fmla="*/ 858414 w 901862"/>
                  <a:gd name="connsiteY6-92" fmla="*/ 260684 h 260684"/>
                  <a:gd name="connsiteX7-93" fmla="*/ 43448 w 901862"/>
                  <a:gd name="connsiteY7-94" fmla="*/ 260684 h 260684"/>
                  <a:gd name="connsiteX8-95" fmla="*/ 0 w 901862"/>
                  <a:gd name="connsiteY8-96" fmla="*/ 217236 h 260684"/>
                  <a:gd name="connsiteX9-97" fmla="*/ 0 w 901862"/>
                  <a:gd name="connsiteY9-98" fmla="*/ 43448 h 260684"/>
                  <a:gd name="connsiteX0-99" fmla="*/ 0 w 901862"/>
                  <a:gd name="connsiteY0-100" fmla="*/ 90518 h 307754"/>
                  <a:gd name="connsiteX1-101" fmla="*/ 60498 w 901862"/>
                  <a:gd name="connsiteY1-102" fmla="*/ 0 h 307754"/>
                  <a:gd name="connsiteX2-103" fmla="*/ 446920 w 901862"/>
                  <a:gd name="connsiteY2-104" fmla="*/ 129387 h 307754"/>
                  <a:gd name="connsiteX3-105" fmla="*/ 858414 w 901862"/>
                  <a:gd name="connsiteY3-106" fmla="*/ 47070 h 307754"/>
                  <a:gd name="connsiteX4-107" fmla="*/ 901862 w 901862"/>
                  <a:gd name="connsiteY4-108" fmla="*/ 90518 h 307754"/>
                  <a:gd name="connsiteX5-109" fmla="*/ 901862 w 901862"/>
                  <a:gd name="connsiteY5-110" fmla="*/ 264306 h 307754"/>
                  <a:gd name="connsiteX6-111" fmla="*/ 858414 w 901862"/>
                  <a:gd name="connsiteY6-112" fmla="*/ 307754 h 307754"/>
                  <a:gd name="connsiteX7-113" fmla="*/ 43448 w 901862"/>
                  <a:gd name="connsiteY7-114" fmla="*/ 307754 h 307754"/>
                  <a:gd name="connsiteX8-115" fmla="*/ 0 w 901862"/>
                  <a:gd name="connsiteY8-116" fmla="*/ 264306 h 307754"/>
                  <a:gd name="connsiteX9-117" fmla="*/ 0 w 901862"/>
                  <a:gd name="connsiteY9-118" fmla="*/ 90518 h 307754"/>
                  <a:gd name="connsiteX0-119" fmla="*/ 0 w 901862"/>
                  <a:gd name="connsiteY0-120" fmla="*/ 90518 h 307754"/>
                  <a:gd name="connsiteX1-121" fmla="*/ 60498 w 901862"/>
                  <a:gd name="connsiteY1-122" fmla="*/ 0 h 307754"/>
                  <a:gd name="connsiteX2-123" fmla="*/ 446920 w 901862"/>
                  <a:gd name="connsiteY2-124" fmla="*/ 129387 h 307754"/>
                  <a:gd name="connsiteX3-125" fmla="*/ 858414 w 901862"/>
                  <a:gd name="connsiteY3-126" fmla="*/ 47070 h 307754"/>
                  <a:gd name="connsiteX4-127" fmla="*/ 901862 w 901862"/>
                  <a:gd name="connsiteY4-128" fmla="*/ 90518 h 307754"/>
                  <a:gd name="connsiteX5-129" fmla="*/ 901862 w 901862"/>
                  <a:gd name="connsiteY5-130" fmla="*/ 264306 h 307754"/>
                  <a:gd name="connsiteX6-131" fmla="*/ 858414 w 901862"/>
                  <a:gd name="connsiteY6-132" fmla="*/ 307754 h 307754"/>
                  <a:gd name="connsiteX7-133" fmla="*/ 43448 w 901862"/>
                  <a:gd name="connsiteY7-134" fmla="*/ 307754 h 307754"/>
                  <a:gd name="connsiteX8-135" fmla="*/ 0 w 901862"/>
                  <a:gd name="connsiteY8-136" fmla="*/ 264306 h 307754"/>
                  <a:gd name="connsiteX9-137" fmla="*/ 0 w 901862"/>
                  <a:gd name="connsiteY9-138" fmla="*/ 90518 h 307754"/>
                  <a:gd name="connsiteX0-139" fmla="*/ 0 w 901862"/>
                  <a:gd name="connsiteY0-140" fmla="*/ 90518 h 307754"/>
                  <a:gd name="connsiteX1-141" fmla="*/ 60498 w 901862"/>
                  <a:gd name="connsiteY1-142" fmla="*/ 0 h 307754"/>
                  <a:gd name="connsiteX2-143" fmla="*/ 446920 w 901862"/>
                  <a:gd name="connsiteY2-144" fmla="*/ 129387 h 307754"/>
                  <a:gd name="connsiteX3-145" fmla="*/ 858414 w 901862"/>
                  <a:gd name="connsiteY3-146" fmla="*/ 47070 h 307754"/>
                  <a:gd name="connsiteX4-147" fmla="*/ 901862 w 901862"/>
                  <a:gd name="connsiteY4-148" fmla="*/ 90518 h 307754"/>
                  <a:gd name="connsiteX5-149" fmla="*/ 901862 w 901862"/>
                  <a:gd name="connsiteY5-150" fmla="*/ 264306 h 307754"/>
                  <a:gd name="connsiteX6-151" fmla="*/ 858414 w 901862"/>
                  <a:gd name="connsiteY6-152" fmla="*/ 307754 h 307754"/>
                  <a:gd name="connsiteX7-153" fmla="*/ 43448 w 901862"/>
                  <a:gd name="connsiteY7-154" fmla="*/ 307754 h 307754"/>
                  <a:gd name="connsiteX8-155" fmla="*/ 0 w 901862"/>
                  <a:gd name="connsiteY8-156" fmla="*/ 264306 h 307754"/>
                  <a:gd name="connsiteX9-157" fmla="*/ 0 w 901862"/>
                  <a:gd name="connsiteY9-158" fmla="*/ 90518 h 307754"/>
                  <a:gd name="connsiteX0-159" fmla="*/ 0 w 901862"/>
                  <a:gd name="connsiteY0-160" fmla="*/ 109063 h 326299"/>
                  <a:gd name="connsiteX1-161" fmla="*/ 55530 w 901862"/>
                  <a:gd name="connsiteY1-162" fmla="*/ 0 h 326299"/>
                  <a:gd name="connsiteX2-163" fmla="*/ 446920 w 901862"/>
                  <a:gd name="connsiteY2-164" fmla="*/ 147932 h 326299"/>
                  <a:gd name="connsiteX3-165" fmla="*/ 858414 w 901862"/>
                  <a:gd name="connsiteY3-166" fmla="*/ 65615 h 326299"/>
                  <a:gd name="connsiteX4-167" fmla="*/ 901862 w 901862"/>
                  <a:gd name="connsiteY4-168" fmla="*/ 109063 h 326299"/>
                  <a:gd name="connsiteX5-169" fmla="*/ 901862 w 901862"/>
                  <a:gd name="connsiteY5-170" fmla="*/ 282851 h 326299"/>
                  <a:gd name="connsiteX6-171" fmla="*/ 858414 w 901862"/>
                  <a:gd name="connsiteY6-172" fmla="*/ 326299 h 326299"/>
                  <a:gd name="connsiteX7-173" fmla="*/ 43448 w 901862"/>
                  <a:gd name="connsiteY7-174" fmla="*/ 326299 h 326299"/>
                  <a:gd name="connsiteX8-175" fmla="*/ 0 w 901862"/>
                  <a:gd name="connsiteY8-176" fmla="*/ 282851 h 326299"/>
                  <a:gd name="connsiteX9-177" fmla="*/ 0 w 901862"/>
                  <a:gd name="connsiteY9-178" fmla="*/ 109063 h 326299"/>
                  <a:gd name="connsiteX0-179" fmla="*/ 0 w 901862"/>
                  <a:gd name="connsiteY0-180" fmla="*/ 109063 h 326299"/>
                  <a:gd name="connsiteX1-181" fmla="*/ 55530 w 901862"/>
                  <a:gd name="connsiteY1-182" fmla="*/ 0 h 326299"/>
                  <a:gd name="connsiteX2-183" fmla="*/ 446920 w 901862"/>
                  <a:gd name="connsiteY2-184" fmla="*/ 147932 h 326299"/>
                  <a:gd name="connsiteX3-185" fmla="*/ 858414 w 901862"/>
                  <a:gd name="connsiteY3-186" fmla="*/ 65615 h 326299"/>
                  <a:gd name="connsiteX4-187" fmla="*/ 901862 w 901862"/>
                  <a:gd name="connsiteY4-188" fmla="*/ 109063 h 326299"/>
                  <a:gd name="connsiteX5-189" fmla="*/ 901862 w 901862"/>
                  <a:gd name="connsiteY5-190" fmla="*/ 282851 h 326299"/>
                  <a:gd name="connsiteX6-191" fmla="*/ 858414 w 901862"/>
                  <a:gd name="connsiteY6-192" fmla="*/ 326299 h 326299"/>
                  <a:gd name="connsiteX7-193" fmla="*/ 43448 w 901862"/>
                  <a:gd name="connsiteY7-194" fmla="*/ 326299 h 326299"/>
                  <a:gd name="connsiteX8-195" fmla="*/ 0 w 901862"/>
                  <a:gd name="connsiteY8-196" fmla="*/ 282851 h 326299"/>
                  <a:gd name="connsiteX9-197" fmla="*/ 0 w 901862"/>
                  <a:gd name="connsiteY9-198" fmla="*/ 109063 h 326299"/>
                  <a:gd name="connsiteX0-199" fmla="*/ 0 w 901862"/>
                  <a:gd name="connsiteY0-200" fmla="*/ 109063 h 326299"/>
                  <a:gd name="connsiteX1-201" fmla="*/ 55530 w 901862"/>
                  <a:gd name="connsiteY1-202" fmla="*/ 0 h 326299"/>
                  <a:gd name="connsiteX2-203" fmla="*/ 446920 w 901862"/>
                  <a:gd name="connsiteY2-204" fmla="*/ 147932 h 326299"/>
                  <a:gd name="connsiteX3-205" fmla="*/ 858414 w 901862"/>
                  <a:gd name="connsiteY3-206" fmla="*/ 65615 h 326299"/>
                  <a:gd name="connsiteX4-207" fmla="*/ 901862 w 901862"/>
                  <a:gd name="connsiteY4-208" fmla="*/ 109063 h 326299"/>
                  <a:gd name="connsiteX5-209" fmla="*/ 901862 w 901862"/>
                  <a:gd name="connsiteY5-210" fmla="*/ 282851 h 326299"/>
                  <a:gd name="connsiteX6-211" fmla="*/ 858414 w 901862"/>
                  <a:gd name="connsiteY6-212" fmla="*/ 326299 h 326299"/>
                  <a:gd name="connsiteX7-213" fmla="*/ 43448 w 901862"/>
                  <a:gd name="connsiteY7-214" fmla="*/ 326299 h 326299"/>
                  <a:gd name="connsiteX8-215" fmla="*/ 0 w 901862"/>
                  <a:gd name="connsiteY8-216" fmla="*/ 282851 h 326299"/>
                  <a:gd name="connsiteX9-217" fmla="*/ 0 w 901862"/>
                  <a:gd name="connsiteY9-218" fmla="*/ 109063 h 326299"/>
                  <a:gd name="connsiteX0-219" fmla="*/ 0 w 901862"/>
                  <a:gd name="connsiteY0-220" fmla="*/ 109063 h 326299"/>
                  <a:gd name="connsiteX1-221" fmla="*/ 55530 w 901862"/>
                  <a:gd name="connsiteY1-222" fmla="*/ 0 h 326299"/>
                  <a:gd name="connsiteX2-223" fmla="*/ 446920 w 901862"/>
                  <a:gd name="connsiteY2-224" fmla="*/ 147932 h 326299"/>
                  <a:gd name="connsiteX3-225" fmla="*/ 858414 w 901862"/>
                  <a:gd name="connsiteY3-226" fmla="*/ 65615 h 326299"/>
                  <a:gd name="connsiteX4-227" fmla="*/ 901862 w 901862"/>
                  <a:gd name="connsiteY4-228" fmla="*/ 109063 h 326299"/>
                  <a:gd name="connsiteX5-229" fmla="*/ 901862 w 901862"/>
                  <a:gd name="connsiteY5-230" fmla="*/ 282851 h 326299"/>
                  <a:gd name="connsiteX6-231" fmla="*/ 858414 w 901862"/>
                  <a:gd name="connsiteY6-232" fmla="*/ 326299 h 326299"/>
                  <a:gd name="connsiteX7-233" fmla="*/ 43448 w 901862"/>
                  <a:gd name="connsiteY7-234" fmla="*/ 326299 h 326299"/>
                  <a:gd name="connsiteX8-235" fmla="*/ 0 w 901862"/>
                  <a:gd name="connsiteY8-236" fmla="*/ 282851 h 326299"/>
                  <a:gd name="connsiteX9-237" fmla="*/ 0 w 901862"/>
                  <a:gd name="connsiteY9-238" fmla="*/ 109063 h 326299"/>
                  <a:gd name="connsiteX0-239" fmla="*/ 0 w 901862"/>
                  <a:gd name="connsiteY0-240" fmla="*/ 109063 h 326299"/>
                  <a:gd name="connsiteX1-241" fmla="*/ 55530 w 901862"/>
                  <a:gd name="connsiteY1-242" fmla="*/ 0 h 326299"/>
                  <a:gd name="connsiteX2-243" fmla="*/ 446920 w 901862"/>
                  <a:gd name="connsiteY2-244" fmla="*/ 147932 h 326299"/>
                  <a:gd name="connsiteX3-245" fmla="*/ 858414 w 901862"/>
                  <a:gd name="connsiteY3-246" fmla="*/ 65615 h 326299"/>
                  <a:gd name="connsiteX4-247" fmla="*/ 901862 w 901862"/>
                  <a:gd name="connsiteY4-248" fmla="*/ 109063 h 326299"/>
                  <a:gd name="connsiteX5-249" fmla="*/ 901862 w 901862"/>
                  <a:gd name="connsiteY5-250" fmla="*/ 282851 h 326299"/>
                  <a:gd name="connsiteX6-251" fmla="*/ 858414 w 901862"/>
                  <a:gd name="connsiteY6-252" fmla="*/ 326299 h 326299"/>
                  <a:gd name="connsiteX7-253" fmla="*/ 43448 w 901862"/>
                  <a:gd name="connsiteY7-254" fmla="*/ 326299 h 326299"/>
                  <a:gd name="connsiteX8-255" fmla="*/ 0 w 901862"/>
                  <a:gd name="connsiteY8-256" fmla="*/ 282851 h 326299"/>
                  <a:gd name="connsiteX9-257" fmla="*/ 0 w 901862"/>
                  <a:gd name="connsiteY9-258" fmla="*/ 109063 h 326299"/>
                  <a:gd name="connsiteX0-259" fmla="*/ 0 w 901862"/>
                  <a:gd name="connsiteY0-260" fmla="*/ 109063 h 326299"/>
                  <a:gd name="connsiteX1-261" fmla="*/ 55530 w 901862"/>
                  <a:gd name="connsiteY1-262" fmla="*/ 0 h 326299"/>
                  <a:gd name="connsiteX2-263" fmla="*/ 408216 w 901862"/>
                  <a:gd name="connsiteY2-264" fmla="*/ 142707 h 326299"/>
                  <a:gd name="connsiteX3-265" fmla="*/ 858414 w 901862"/>
                  <a:gd name="connsiteY3-266" fmla="*/ 65615 h 326299"/>
                  <a:gd name="connsiteX4-267" fmla="*/ 901862 w 901862"/>
                  <a:gd name="connsiteY4-268" fmla="*/ 109063 h 326299"/>
                  <a:gd name="connsiteX5-269" fmla="*/ 901862 w 901862"/>
                  <a:gd name="connsiteY5-270" fmla="*/ 282851 h 326299"/>
                  <a:gd name="connsiteX6-271" fmla="*/ 858414 w 901862"/>
                  <a:gd name="connsiteY6-272" fmla="*/ 326299 h 326299"/>
                  <a:gd name="connsiteX7-273" fmla="*/ 43448 w 901862"/>
                  <a:gd name="connsiteY7-274" fmla="*/ 326299 h 326299"/>
                  <a:gd name="connsiteX8-275" fmla="*/ 0 w 901862"/>
                  <a:gd name="connsiteY8-276" fmla="*/ 282851 h 326299"/>
                  <a:gd name="connsiteX9-277" fmla="*/ 0 w 901862"/>
                  <a:gd name="connsiteY9-278" fmla="*/ 109063 h 326299"/>
                  <a:gd name="connsiteX0-279" fmla="*/ 0 w 901862"/>
                  <a:gd name="connsiteY0-280" fmla="*/ 109063 h 326299"/>
                  <a:gd name="connsiteX1-281" fmla="*/ 55530 w 901862"/>
                  <a:gd name="connsiteY1-282" fmla="*/ 0 h 326299"/>
                  <a:gd name="connsiteX2-283" fmla="*/ 408216 w 901862"/>
                  <a:gd name="connsiteY2-284" fmla="*/ 142707 h 326299"/>
                  <a:gd name="connsiteX3-285" fmla="*/ 856799 w 901862"/>
                  <a:gd name="connsiteY3-286" fmla="*/ 50453 h 326299"/>
                  <a:gd name="connsiteX4-287" fmla="*/ 901862 w 901862"/>
                  <a:gd name="connsiteY4-288" fmla="*/ 109063 h 326299"/>
                  <a:gd name="connsiteX5-289" fmla="*/ 901862 w 901862"/>
                  <a:gd name="connsiteY5-290" fmla="*/ 282851 h 326299"/>
                  <a:gd name="connsiteX6-291" fmla="*/ 858414 w 901862"/>
                  <a:gd name="connsiteY6-292" fmla="*/ 326299 h 326299"/>
                  <a:gd name="connsiteX7-293" fmla="*/ 43448 w 901862"/>
                  <a:gd name="connsiteY7-294" fmla="*/ 326299 h 326299"/>
                  <a:gd name="connsiteX8-295" fmla="*/ 0 w 901862"/>
                  <a:gd name="connsiteY8-296" fmla="*/ 282851 h 326299"/>
                  <a:gd name="connsiteX9-297" fmla="*/ 0 w 901862"/>
                  <a:gd name="connsiteY9-298" fmla="*/ 109063 h 326299"/>
                  <a:gd name="connsiteX0-299" fmla="*/ 0 w 901862"/>
                  <a:gd name="connsiteY0-300" fmla="*/ 109063 h 326299"/>
                  <a:gd name="connsiteX1-301" fmla="*/ 55530 w 901862"/>
                  <a:gd name="connsiteY1-302" fmla="*/ 0 h 326299"/>
                  <a:gd name="connsiteX2-303" fmla="*/ 408216 w 901862"/>
                  <a:gd name="connsiteY2-304" fmla="*/ 142707 h 326299"/>
                  <a:gd name="connsiteX3-305" fmla="*/ 856799 w 901862"/>
                  <a:gd name="connsiteY3-306" fmla="*/ 50453 h 326299"/>
                  <a:gd name="connsiteX4-307" fmla="*/ 901862 w 901862"/>
                  <a:gd name="connsiteY4-308" fmla="*/ 109063 h 326299"/>
                  <a:gd name="connsiteX5-309" fmla="*/ 901862 w 901862"/>
                  <a:gd name="connsiteY5-310" fmla="*/ 282851 h 326299"/>
                  <a:gd name="connsiteX6-311" fmla="*/ 858414 w 901862"/>
                  <a:gd name="connsiteY6-312" fmla="*/ 326299 h 326299"/>
                  <a:gd name="connsiteX7-313" fmla="*/ 43448 w 901862"/>
                  <a:gd name="connsiteY7-314" fmla="*/ 326299 h 326299"/>
                  <a:gd name="connsiteX8-315" fmla="*/ 0 w 901862"/>
                  <a:gd name="connsiteY8-316" fmla="*/ 282851 h 326299"/>
                  <a:gd name="connsiteX9-317" fmla="*/ 0 w 901862"/>
                  <a:gd name="connsiteY9-318" fmla="*/ 109063 h 326299"/>
                  <a:gd name="connsiteX0-319" fmla="*/ 0 w 901862"/>
                  <a:gd name="connsiteY0-320" fmla="*/ 109063 h 326299"/>
                  <a:gd name="connsiteX1-321" fmla="*/ 55530 w 901862"/>
                  <a:gd name="connsiteY1-322" fmla="*/ 0 h 326299"/>
                  <a:gd name="connsiteX2-323" fmla="*/ 408216 w 901862"/>
                  <a:gd name="connsiteY2-324" fmla="*/ 142707 h 326299"/>
                  <a:gd name="connsiteX3-325" fmla="*/ 803023 w 901862"/>
                  <a:gd name="connsiteY3-326" fmla="*/ 26637 h 326299"/>
                  <a:gd name="connsiteX4-327" fmla="*/ 901862 w 901862"/>
                  <a:gd name="connsiteY4-328" fmla="*/ 109063 h 326299"/>
                  <a:gd name="connsiteX5-329" fmla="*/ 901862 w 901862"/>
                  <a:gd name="connsiteY5-330" fmla="*/ 282851 h 326299"/>
                  <a:gd name="connsiteX6-331" fmla="*/ 858414 w 901862"/>
                  <a:gd name="connsiteY6-332" fmla="*/ 326299 h 326299"/>
                  <a:gd name="connsiteX7-333" fmla="*/ 43448 w 901862"/>
                  <a:gd name="connsiteY7-334" fmla="*/ 326299 h 326299"/>
                  <a:gd name="connsiteX8-335" fmla="*/ 0 w 901862"/>
                  <a:gd name="connsiteY8-336" fmla="*/ 282851 h 326299"/>
                  <a:gd name="connsiteX9-337" fmla="*/ 0 w 901862"/>
                  <a:gd name="connsiteY9-338" fmla="*/ 109063 h 326299"/>
                  <a:gd name="connsiteX0-339" fmla="*/ 0 w 901862"/>
                  <a:gd name="connsiteY0-340" fmla="*/ 109063 h 326299"/>
                  <a:gd name="connsiteX1-341" fmla="*/ 55530 w 901862"/>
                  <a:gd name="connsiteY1-342" fmla="*/ 0 h 326299"/>
                  <a:gd name="connsiteX2-343" fmla="*/ 408216 w 901862"/>
                  <a:gd name="connsiteY2-344" fmla="*/ 142707 h 326299"/>
                  <a:gd name="connsiteX3-345" fmla="*/ 809712 w 901862"/>
                  <a:gd name="connsiteY3-346" fmla="*/ 36769 h 326299"/>
                  <a:gd name="connsiteX4-347" fmla="*/ 901862 w 901862"/>
                  <a:gd name="connsiteY4-348" fmla="*/ 109063 h 326299"/>
                  <a:gd name="connsiteX5-349" fmla="*/ 901862 w 901862"/>
                  <a:gd name="connsiteY5-350" fmla="*/ 282851 h 326299"/>
                  <a:gd name="connsiteX6-351" fmla="*/ 858414 w 901862"/>
                  <a:gd name="connsiteY6-352" fmla="*/ 326299 h 326299"/>
                  <a:gd name="connsiteX7-353" fmla="*/ 43448 w 901862"/>
                  <a:gd name="connsiteY7-354" fmla="*/ 326299 h 326299"/>
                  <a:gd name="connsiteX8-355" fmla="*/ 0 w 901862"/>
                  <a:gd name="connsiteY8-356" fmla="*/ 282851 h 326299"/>
                  <a:gd name="connsiteX9-357" fmla="*/ 0 w 901862"/>
                  <a:gd name="connsiteY9-358" fmla="*/ 109063 h 326299"/>
                  <a:gd name="connsiteX0-359" fmla="*/ 0 w 901862"/>
                  <a:gd name="connsiteY0-360" fmla="*/ 109063 h 326299"/>
                  <a:gd name="connsiteX1-361" fmla="*/ 55530 w 901862"/>
                  <a:gd name="connsiteY1-362" fmla="*/ 0 h 326299"/>
                  <a:gd name="connsiteX2-363" fmla="*/ 408216 w 901862"/>
                  <a:gd name="connsiteY2-364" fmla="*/ 142707 h 326299"/>
                  <a:gd name="connsiteX3-365" fmla="*/ 809712 w 901862"/>
                  <a:gd name="connsiteY3-366" fmla="*/ 36769 h 326299"/>
                  <a:gd name="connsiteX4-367" fmla="*/ 901862 w 901862"/>
                  <a:gd name="connsiteY4-368" fmla="*/ 109063 h 326299"/>
                  <a:gd name="connsiteX5-369" fmla="*/ 901862 w 901862"/>
                  <a:gd name="connsiteY5-370" fmla="*/ 282851 h 326299"/>
                  <a:gd name="connsiteX6-371" fmla="*/ 858414 w 901862"/>
                  <a:gd name="connsiteY6-372" fmla="*/ 326299 h 326299"/>
                  <a:gd name="connsiteX7-373" fmla="*/ 43448 w 901862"/>
                  <a:gd name="connsiteY7-374" fmla="*/ 326299 h 326299"/>
                  <a:gd name="connsiteX8-375" fmla="*/ 0 w 901862"/>
                  <a:gd name="connsiteY8-376" fmla="*/ 282851 h 326299"/>
                  <a:gd name="connsiteX9-377" fmla="*/ 0 w 901862"/>
                  <a:gd name="connsiteY9-378" fmla="*/ 109063 h 326299"/>
                  <a:gd name="connsiteX0-379" fmla="*/ 0 w 901862"/>
                  <a:gd name="connsiteY0-380" fmla="*/ 109063 h 326299"/>
                  <a:gd name="connsiteX1-381" fmla="*/ 55530 w 901862"/>
                  <a:gd name="connsiteY1-382" fmla="*/ 0 h 326299"/>
                  <a:gd name="connsiteX2-383" fmla="*/ 408216 w 901862"/>
                  <a:gd name="connsiteY2-384" fmla="*/ 142707 h 326299"/>
                  <a:gd name="connsiteX3-385" fmla="*/ 792935 w 901862"/>
                  <a:gd name="connsiteY3-386" fmla="*/ 23223 h 326299"/>
                  <a:gd name="connsiteX4-387" fmla="*/ 901862 w 901862"/>
                  <a:gd name="connsiteY4-388" fmla="*/ 109063 h 326299"/>
                  <a:gd name="connsiteX5-389" fmla="*/ 901862 w 901862"/>
                  <a:gd name="connsiteY5-390" fmla="*/ 282851 h 326299"/>
                  <a:gd name="connsiteX6-391" fmla="*/ 858414 w 901862"/>
                  <a:gd name="connsiteY6-392" fmla="*/ 326299 h 326299"/>
                  <a:gd name="connsiteX7-393" fmla="*/ 43448 w 901862"/>
                  <a:gd name="connsiteY7-394" fmla="*/ 326299 h 326299"/>
                  <a:gd name="connsiteX8-395" fmla="*/ 0 w 901862"/>
                  <a:gd name="connsiteY8-396" fmla="*/ 282851 h 326299"/>
                  <a:gd name="connsiteX9-397" fmla="*/ 0 w 901862"/>
                  <a:gd name="connsiteY9-398" fmla="*/ 109063 h 326299"/>
                  <a:gd name="connsiteX0-399" fmla="*/ 0 w 901862"/>
                  <a:gd name="connsiteY0-400" fmla="*/ 109063 h 326299"/>
                  <a:gd name="connsiteX1-401" fmla="*/ 55530 w 901862"/>
                  <a:gd name="connsiteY1-402" fmla="*/ 0 h 326299"/>
                  <a:gd name="connsiteX2-403" fmla="*/ 408216 w 901862"/>
                  <a:gd name="connsiteY2-404" fmla="*/ 142707 h 326299"/>
                  <a:gd name="connsiteX3-405" fmla="*/ 792935 w 901862"/>
                  <a:gd name="connsiteY3-406" fmla="*/ 23223 h 326299"/>
                  <a:gd name="connsiteX4-407" fmla="*/ 901862 w 901862"/>
                  <a:gd name="connsiteY4-408" fmla="*/ 109063 h 326299"/>
                  <a:gd name="connsiteX5-409" fmla="*/ 901862 w 901862"/>
                  <a:gd name="connsiteY5-410" fmla="*/ 282851 h 326299"/>
                  <a:gd name="connsiteX6-411" fmla="*/ 858414 w 901862"/>
                  <a:gd name="connsiteY6-412" fmla="*/ 326299 h 326299"/>
                  <a:gd name="connsiteX7-413" fmla="*/ 43448 w 901862"/>
                  <a:gd name="connsiteY7-414" fmla="*/ 326299 h 326299"/>
                  <a:gd name="connsiteX8-415" fmla="*/ 0 w 901862"/>
                  <a:gd name="connsiteY8-416" fmla="*/ 282851 h 326299"/>
                  <a:gd name="connsiteX9-417" fmla="*/ 0 w 901862"/>
                  <a:gd name="connsiteY9-418" fmla="*/ 109063 h 326299"/>
                  <a:gd name="connsiteX0-419" fmla="*/ 0 w 901862"/>
                  <a:gd name="connsiteY0-420" fmla="*/ 156254 h 373490"/>
                  <a:gd name="connsiteX1-421" fmla="*/ 45639 w 901862"/>
                  <a:gd name="connsiteY1-422" fmla="*/ 0 h 373490"/>
                  <a:gd name="connsiteX2-423" fmla="*/ 408216 w 901862"/>
                  <a:gd name="connsiteY2-424" fmla="*/ 189898 h 373490"/>
                  <a:gd name="connsiteX3-425" fmla="*/ 792935 w 901862"/>
                  <a:gd name="connsiteY3-426" fmla="*/ 70414 h 373490"/>
                  <a:gd name="connsiteX4-427" fmla="*/ 901862 w 901862"/>
                  <a:gd name="connsiteY4-428" fmla="*/ 156254 h 373490"/>
                  <a:gd name="connsiteX5-429" fmla="*/ 901862 w 901862"/>
                  <a:gd name="connsiteY5-430" fmla="*/ 330042 h 373490"/>
                  <a:gd name="connsiteX6-431" fmla="*/ 858414 w 901862"/>
                  <a:gd name="connsiteY6-432" fmla="*/ 373490 h 373490"/>
                  <a:gd name="connsiteX7-433" fmla="*/ 43448 w 901862"/>
                  <a:gd name="connsiteY7-434" fmla="*/ 373490 h 373490"/>
                  <a:gd name="connsiteX8-435" fmla="*/ 0 w 901862"/>
                  <a:gd name="connsiteY8-436" fmla="*/ 330042 h 373490"/>
                  <a:gd name="connsiteX9-437" fmla="*/ 0 w 901862"/>
                  <a:gd name="connsiteY9-438" fmla="*/ 156254 h 373490"/>
                  <a:gd name="connsiteX0-439" fmla="*/ 0 w 901862"/>
                  <a:gd name="connsiteY0-440" fmla="*/ 156254 h 373784"/>
                  <a:gd name="connsiteX1-441" fmla="*/ 45639 w 901862"/>
                  <a:gd name="connsiteY1-442" fmla="*/ 0 h 373784"/>
                  <a:gd name="connsiteX2-443" fmla="*/ 408216 w 901862"/>
                  <a:gd name="connsiteY2-444" fmla="*/ 189898 h 373784"/>
                  <a:gd name="connsiteX3-445" fmla="*/ 792935 w 901862"/>
                  <a:gd name="connsiteY3-446" fmla="*/ 70414 h 373784"/>
                  <a:gd name="connsiteX4-447" fmla="*/ 901862 w 901862"/>
                  <a:gd name="connsiteY4-448" fmla="*/ 156254 h 373784"/>
                  <a:gd name="connsiteX5-449" fmla="*/ 901862 w 901862"/>
                  <a:gd name="connsiteY5-450" fmla="*/ 330042 h 373784"/>
                  <a:gd name="connsiteX6-451" fmla="*/ 858414 w 901862"/>
                  <a:gd name="connsiteY6-452" fmla="*/ 373490 h 373784"/>
                  <a:gd name="connsiteX7-453" fmla="*/ 486526 w 901862"/>
                  <a:gd name="connsiteY7-454" fmla="*/ 373784 h 373784"/>
                  <a:gd name="connsiteX8-455" fmla="*/ 43448 w 901862"/>
                  <a:gd name="connsiteY8-456" fmla="*/ 373490 h 373784"/>
                  <a:gd name="connsiteX9-457" fmla="*/ 0 w 901862"/>
                  <a:gd name="connsiteY9-458" fmla="*/ 330042 h 373784"/>
                  <a:gd name="connsiteX10" fmla="*/ 0 w 901862"/>
                  <a:gd name="connsiteY10" fmla="*/ 156254 h 373784"/>
                  <a:gd name="connsiteX0-459" fmla="*/ 0 w 901862"/>
                  <a:gd name="connsiteY0-460" fmla="*/ 156254 h 373490"/>
                  <a:gd name="connsiteX1-461" fmla="*/ 45639 w 901862"/>
                  <a:gd name="connsiteY1-462" fmla="*/ 0 h 373490"/>
                  <a:gd name="connsiteX2-463" fmla="*/ 408216 w 901862"/>
                  <a:gd name="connsiteY2-464" fmla="*/ 189898 h 373490"/>
                  <a:gd name="connsiteX3-465" fmla="*/ 792935 w 901862"/>
                  <a:gd name="connsiteY3-466" fmla="*/ 70414 h 373490"/>
                  <a:gd name="connsiteX4-467" fmla="*/ 901862 w 901862"/>
                  <a:gd name="connsiteY4-468" fmla="*/ 156254 h 373490"/>
                  <a:gd name="connsiteX5-469" fmla="*/ 901862 w 901862"/>
                  <a:gd name="connsiteY5-470" fmla="*/ 330042 h 373490"/>
                  <a:gd name="connsiteX6-471" fmla="*/ 858414 w 901862"/>
                  <a:gd name="connsiteY6-472" fmla="*/ 373490 h 373490"/>
                  <a:gd name="connsiteX7-473" fmla="*/ 471864 w 901862"/>
                  <a:gd name="connsiteY7-474" fmla="*/ 264269 h 373490"/>
                  <a:gd name="connsiteX8-475" fmla="*/ 43448 w 901862"/>
                  <a:gd name="connsiteY8-476" fmla="*/ 373490 h 373490"/>
                  <a:gd name="connsiteX9-477" fmla="*/ 0 w 901862"/>
                  <a:gd name="connsiteY9-478" fmla="*/ 330042 h 373490"/>
                  <a:gd name="connsiteX10-479" fmla="*/ 0 w 901862"/>
                  <a:gd name="connsiteY10-480" fmla="*/ 156254 h 373490"/>
                  <a:gd name="connsiteX0-481" fmla="*/ 0 w 901862"/>
                  <a:gd name="connsiteY0-482" fmla="*/ 156254 h 373490"/>
                  <a:gd name="connsiteX1-483" fmla="*/ 45639 w 901862"/>
                  <a:gd name="connsiteY1-484" fmla="*/ 0 h 373490"/>
                  <a:gd name="connsiteX2-485" fmla="*/ 408216 w 901862"/>
                  <a:gd name="connsiteY2-486" fmla="*/ 189898 h 373490"/>
                  <a:gd name="connsiteX3-487" fmla="*/ 792935 w 901862"/>
                  <a:gd name="connsiteY3-488" fmla="*/ 70414 h 373490"/>
                  <a:gd name="connsiteX4-489" fmla="*/ 901862 w 901862"/>
                  <a:gd name="connsiteY4-490" fmla="*/ 156254 h 373490"/>
                  <a:gd name="connsiteX5-491" fmla="*/ 901862 w 901862"/>
                  <a:gd name="connsiteY5-492" fmla="*/ 330042 h 373490"/>
                  <a:gd name="connsiteX6-493" fmla="*/ 858414 w 901862"/>
                  <a:gd name="connsiteY6-494" fmla="*/ 373490 h 373490"/>
                  <a:gd name="connsiteX7-495" fmla="*/ 459752 w 901862"/>
                  <a:gd name="connsiteY7-496" fmla="*/ 336619 h 373490"/>
                  <a:gd name="connsiteX8-497" fmla="*/ 43448 w 901862"/>
                  <a:gd name="connsiteY8-498" fmla="*/ 373490 h 373490"/>
                  <a:gd name="connsiteX9-499" fmla="*/ 0 w 901862"/>
                  <a:gd name="connsiteY9-500" fmla="*/ 330042 h 373490"/>
                  <a:gd name="connsiteX10-501" fmla="*/ 0 w 901862"/>
                  <a:gd name="connsiteY10-502" fmla="*/ 156254 h 373490"/>
                  <a:gd name="connsiteX0-503" fmla="*/ 0 w 901862"/>
                  <a:gd name="connsiteY0-504" fmla="*/ 156254 h 373507"/>
                  <a:gd name="connsiteX1-505" fmla="*/ 45639 w 901862"/>
                  <a:gd name="connsiteY1-506" fmla="*/ 0 h 373507"/>
                  <a:gd name="connsiteX2-507" fmla="*/ 408216 w 901862"/>
                  <a:gd name="connsiteY2-508" fmla="*/ 189898 h 373507"/>
                  <a:gd name="connsiteX3-509" fmla="*/ 792935 w 901862"/>
                  <a:gd name="connsiteY3-510" fmla="*/ 70414 h 373507"/>
                  <a:gd name="connsiteX4-511" fmla="*/ 901862 w 901862"/>
                  <a:gd name="connsiteY4-512" fmla="*/ 156254 h 373507"/>
                  <a:gd name="connsiteX5-513" fmla="*/ 901862 w 901862"/>
                  <a:gd name="connsiteY5-514" fmla="*/ 330042 h 373507"/>
                  <a:gd name="connsiteX6-515" fmla="*/ 858414 w 901862"/>
                  <a:gd name="connsiteY6-516" fmla="*/ 373490 h 373507"/>
                  <a:gd name="connsiteX7-517" fmla="*/ 459752 w 901862"/>
                  <a:gd name="connsiteY7-518" fmla="*/ 336619 h 373507"/>
                  <a:gd name="connsiteX8-519" fmla="*/ 43448 w 901862"/>
                  <a:gd name="connsiteY8-520" fmla="*/ 373490 h 373507"/>
                  <a:gd name="connsiteX9-521" fmla="*/ 0 w 901862"/>
                  <a:gd name="connsiteY9-522" fmla="*/ 330042 h 373507"/>
                  <a:gd name="connsiteX10-523" fmla="*/ 0 w 901862"/>
                  <a:gd name="connsiteY10-524" fmla="*/ 156254 h 373507"/>
                  <a:gd name="connsiteX0-525" fmla="*/ 0 w 901862"/>
                  <a:gd name="connsiteY0-526" fmla="*/ 156254 h 420677"/>
                  <a:gd name="connsiteX1-527" fmla="*/ 45639 w 901862"/>
                  <a:gd name="connsiteY1-528" fmla="*/ 0 h 420677"/>
                  <a:gd name="connsiteX2-529" fmla="*/ 408216 w 901862"/>
                  <a:gd name="connsiteY2-530" fmla="*/ 189898 h 420677"/>
                  <a:gd name="connsiteX3-531" fmla="*/ 792935 w 901862"/>
                  <a:gd name="connsiteY3-532" fmla="*/ 70414 h 420677"/>
                  <a:gd name="connsiteX4-533" fmla="*/ 901862 w 901862"/>
                  <a:gd name="connsiteY4-534" fmla="*/ 156254 h 420677"/>
                  <a:gd name="connsiteX5-535" fmla="*/ 901862 w 901862"/>
                  <a:gd name="connsiteY5-536" fmla="*/ 330042 h 420677"/>
                  <a:gd name="connsiteX6-537" fmla="*/ 858414 w 901862"/>
                  <a:gd name="connsiteY6-538" fmla="*/ 373490 h 420677"/>
                  <a:gd name="connsiteX7-539" fmla="*/ 459752 w 901862"/>
                  <a:gd name="connsiteY7-540" fmla="*/ 336619 h 420677"/>
                  <a:gd name="connsiteX8-541" fmla="*/ 49971 w 901862"/>
                  <a:gd name="connsiteY8-542" fmla="*/ 420666 h 420677"/>
                  <a:gd name="connsiteX9-543" fmla="*/ 0 w 901862"/>
                  <a:gd name="connsiteY9-544" fmla="*/ 330042 h 420677"/>
                  <a:gd name="connsiteX10-545" fmla="*/ 0 w 901862"/>
                  <a:gd name="connsiteY10-546" fmla="*/ 156254 h 420677"/>
                  <a:gd name="connsiteX0-547" fmla="*/ 0 w 901862"/>
                  <a:gd name="connsiteY0-548" fmla="*/ 156254 h 460941"/>
                  <a:gd name="connsiteX1-549" fmla="*/ 45639 w 901862"/>
                  <a:gd name="connsiteY1-550" fmla="*/ 0 h 460941"/>
                  <a:gd name="connsiteX2-551" fmla="*/ 408216 w 901862"/>
                  <a:gd name="connsiteY2-552" fmla="*/ 189898 h 460941"/>
                  <a:gd name="connsiteX3-553" fmla="*/ 792935 w 901862"/>
                  <a:gd name="connsiteY3-554" fmla="*/ 70414 h 460941"/>
                  <a:gd name="connsiteX4-555" fmla="*/ 901862 w 901862"/>
                  <a:gd name="connsiteY4-556" fmla="*/ 156254 h 460941"/>
                  <a:gd name="connsiteX5-557" fmla="*/ 901862 w 901862"/>
                  <a:gd name="connsiteY5-558" fmla="*/ 330042 h 460941"/>
                  <a:gd name="connsiteX6-559" fmla="*/ 834446 w 901862"/>
                  <a:gd name="connsiteY6-560" fmla="*/ 460941 h 460941"/>
                  <a:gd name="connsiteX7-561" fmla="*/ 459752 w 901862"/>
                  <a:gd name="connsiteY7-562" fmla="*/ 336619 h 460941"/>
                  <a:gd name="connsiteX8-563" fmla="*/ 49971 w 901862"/>
                  <a:gd name="connsiteY8-564" fmla="*/ 420666 h 460941"/>
                  <a:gd name="connsiteX9-565" fmla="*/ 0 w 901862"/>
                  <a:gd name="connsiteY9-566" fmla="*/ 330042 h 460941"/>
                  <a:gd name="connsiteX10-567" fmla="*/ 0 w 901862"/>
                  <a:gd name="connsiteY10-568" fmla="*/ 156254 h 460941"/>
                  <a:gd name="connsiteX0-569" fmla="*/ 0 w 901862"/>
                  <a:gd name="connsiteY0-570" fmla="*/ 156254 h 460941"/>
                  <a:gd name="connsiteX1-571" fmla="*/ 45639 w 901862"/>
                  <a:gd name="connsiteY1-572" fmla="*/ 0 h 460941"/>
                  <a:gd name="connsiteX2-573" fmla="*/ 408216 w 901862"/>
                  <a:gd name="connsiteY2-574" fmla="*/ 189898 h 460941"/>
                  <a:gd name="connsiteX3-575" fmla="*/ 792935 w 901862"/>
                  <a:gd name="connsiteY3-576" fmla="*/ 70414 h 460941"/>
                  <a:gd name="connsiteX4-577" fmla="*/ 901862 w 901862"/>
                  <a:gd name="connsiteY4-578" fmla="*/ 156254 h 460941"/>
                  <a:gd name="connsiteX5-579" fmla="*/ 901862 w 901862"/>
                  <a:gd name="connsiteY5-580" fmla="*/ 330042 h 460941"/>
                  <a:gd name="connsiteX6-581" fmla="*/ 834446 w 901862"/>
                  <a:gd name="connsiteY6-582" fmla="*/ 460941 h 460941"/>
                  <a:gd name="connsiteX7-583" fmla="*/ 459752 w 901862"/>
                  <a:gd name="connsiteY7-584" fmla="*/ 336619 h 460941"/>
                  <a:gd name="connsiteX8-585" fmla="*/ 49971 w 901862"/>
                  <a:gd name="connsiteY8-586" fmla="*/ 420666 h 460941"/>
                  <a:gd name="connsiteX9-587" fmla="*/ 0 w 901862"/>
                  <a:gd name="connsiteY9-588" fmla="*/ 330042 h 460941"/>
                  <a:gd name="connsiteX10-589" fmla="*/ 0 w 901862"/>
                  <a:gd name="connsiteY10-590" fmla="*/ 156254 h 460941"/>
                  <a:gd name="connsiteX0-591" fmla="*/ 0 w 901862"/>
                  <a:gd name="connsiteY0-592" fmla="*/ 156254 h 518129"/>
                  <a:gd name="connsiteX1-593" fmla="*/ 45639 w 901862"/>
                  <a:gd name="connsiteY1-594" fmla="*/ 0 h 518129"/>
                  <a:gd name="connsiteX2-595" fmla="*/ 408216 w 901862"/>
                  <a:gd name="connsiteY2-596" fmla="*/ 189898 h 518129"/>
                  <a:gd name="connsiteX3-597" fmla="*/ 792935 w 901862"/>
                  <a:gd name="connsiteY3-598" fmla="*/ 70414 h 518129"/>
                  <a:gd name="connsiteX4-599" fmla="*/ 901862 w 901862"/>
                  <a:gd name="connsiteY4-600" fmla="*/ 156254 h 518129"/>
                  <a:gd name="connsiteX5-601" fmla="*/ 901862 w 901862"/>
                  <a:gd name="connsiteY5-602" fmla="*/ 330042 h 518129"/>
                  <a:gd name="connsiteX6-603" fmla="*/ 820718 w 901862"/>
                  <a:gd name="connsiteY6-604" fmla="*/ 518129 h 518129"/>
                  <a:gd name="connsiteX7-605" fmla="*/ 459752 w 901862"/>
                  <a:gd name="connsiteY7-606" fmla="*/ 336619 h 518129"/>
                  <a:gd name="connsiteX8-607" fmla="*/ 49971 w 901862"/>
                  <a:gd name="connsiteY8-608" fmla="*/ 420666 h 518129"/>
                  <a:gd name="connsiteX9-609" fmla="*/ 0 w 901862"/>
                  <a:gd name="connsiteY9-610" fmla="*/ 330042 h 518129"/>
                  <a:gd name="connsiteX10-611" fmla="*/ 0 w 901862"/>
                  <a:gd name="connsiteY10-612" fmla="*/ 156254 h 518129"/>
                  <a:gd name="connsiteX0-613" fmla="*/ 0 w 901862"/>
                  <a:gd name="connsiteY0-614" fmla="*/ 156254 h 518129"/>
                  <a:gd name="connsiteX1-615" fmla="*/ 45639 w 901862"/>
                  <a:gd name="connsiteY1-616" fmla="*/ 0 h 518129"/>
                  <a:gd name="connsiteX2-617" fmla="*/ 408216 w 901862"/>
                  <a:gd name="connsiteY2-618" fmla="*/ 189898 h 518129"/>
                  <a:gd name="connsiteX3-619" fmla="*/ 792935 w 901862"/>
                  <a:gd name="connsiteY3-620" fmla="*/ 70414 h 518129"/>
                  <a:gd name="connsiteX4-621" fmla="*/ 901862 w 901862"/>
                  <a:gd name="connsiteY4-622" fmla="*/ 156254 h 518129"/>
                  <a:gd name="connsiteX5-623" fmla="*/ 901862 w 901862"/>
                  <a:gd name="connsiteY5-624" fmla="*/ 330042 h 518129"/>
                  <a:gd name="connsiteX6-625" fmla="*/ 820718 w 901862"/>
                  <a:gd name="connsiteY6-626" fmla="*/ 518129 h 518129"/>
                  <a:gd name="connsiteX7-627" fmla="*/ 459752 w 901862"/>
                  <a:gd name="connsiteY7-628" fmla="*/ 336619 h 518129"/>
                  <a:gd name="connsiteX8-629" fmla="*/ 49971 w 901862"/>
                  <a:gd name="connsiteY8-630" fmla="*/ 420666 h 518129"/>
                  <a:gd name="connsiteX9-631" fmla="*/ 0 w 901862"/>
                  <a:gd name="connsiteY9-632" fmla="*/ 330042 h 518129"/>
                  <a:gd name="connsiteX10-633" fmla="*/ 0 w 901862"/>
                  <a:gd name="connsiteY10-634" fmla="*/ 156254 h 518129"/>
                  <a:gd name="connsiteX0-635" fmla="*/ 0 w 901862"/>
                  <a:gd name="connsiteY0-636" fmla="*/ 156254 h 518129"/>
                  <a:gd name="connsiteX1-637" fmla="*/ 45639 w 901862"/>
                  <a:gd name="connsiteY1-638" fmla="*/ 0 h 518129"/>
                  <a:gd name="connsiteX2-639" fmla="*/ 408216 w 901862"/>
                  <a:gd name="connsiteY2-640" fmla="*/ 189898 h 518129"/>
                  <a:gd name="connsiteX3-641" fmla="*/ 792935 w 901862"/>
                  <a:gd name="connsiteY3-642" fmla="*/ 70414 h 518129"/>
                  <a:gd name="connsiteX4-643" fmla="*/ 901862 w 901862"/>
                  <a:gd name="connsiteY4-644" fmla="*/ 156254 h 518129"/>
                  <a:gd name="connsiteX5-645" fmla="*/ 901862 w 901862"/>
                  <a:gd name="connsiteY5-646" fmla="*/ 330042 h 518129"/>
                  <a:gd name="connsiteX6-647" fmla="*/ 820718 w 901862"/>
                  <a:gd name="connsiteY6-648" fmla="*/ 518129 h 518129"/>
                  <a:gd name="connsiteX7-649" fmla="*/ 449618 w 901862"/>
                  <a:gd name="connsiteY7-650" fmla="*/ 343309 h 518129"/>
                  <a:gd name="connsiteX8-651" fmla="*/ 49971 w 901862"/>
                  <a:gd name="connsiteY8-652" fmla="*/ 420666 h 518129"/>
                  <a:gd name="connsiteX9-653" fmla="*/ 0 w 901862"/>
                  <a:gd name="connsiteY9-654" fmla="*/ 330042 h 518129"/>
                  <a:gd name="connsiteX10-655" fmla="*/ 0 w 901862"/>
                  <a:gd name="connsiteY10-656" fmla="*/ 156254 h 518129"/>
                  <a:gd name="connsiteX0-657" fmla="*/ 0 w 901862"/>
                  <a:gd name="connsiteY0-658" fmla="*/ 156254 h 518129"/>
                  <a:gd name="connsiteX1-659" fmla="*/ 45639 w 901862"/>
                  <a:gd name="connsiteY1-660" fmla="*/ 0 h 518129"/>
                  <a:gd name="connsiteX2-661" fmla="*/ 408216 w 901862"/>
                  <a:gd name="connsiteY2-662" fmla="*/ 189898 h 518129"/>
                  <a:gd name="connsiteX3-663" fmla="*/ 792935 w 901862"/>
                  <a:gd name="connsiteY3-664" fmla="*/ 70414 h 518129"/>
                  <a:gd name="connsiteX4-665" fmla="*/ 901862 w 901862"/>
                  <a:gd name="connsiteY4-666" fmla="*/ 156254 h 518129"/>
                  <a:gd name="connsiteX5-667" fmla="*/ 901862 w 901862"/>
                  <a:gd name="connsiteY5-668" fmla="*/ 330042 h 518129"/>
                  <a:gd name="connsiteX6-669" fmla="*/ 820718 w 901862"/>
                  <a:gd name="connsiteY6-670" fmla="*/ 518129 h 518129"/>
                  <a:gd name="connsiteX7-671" fmla="*/ 449618 w 901862"/>
                  <a:gd name="connsiteY7-672" fmla="*/ 343309 h 518129"/>
                  <a:gd name="connsiteX8-673" fmla="*/ 53233 w 901862"/>
                  <a:gd name="connsiteY8-674" fmla="*/ 444254 h 518129"/>
                  <a:gd name="connsiteX9-675" fmla="*/ 0 w 901862"/>
                  <a:gd name="connsiteY9-676" fmla="*/ 330042 h 518129"/>
                  <a:gd name="connsiteX10-677" fmla="*/ 0 w 901862"/>
                  <a:gd name="connsiteY10-678" fmla="*/ 156254 h 518129"/>
                  <a:gd name="connsiteX0-679" fmla="*/ 0 w 901862"/>
                  <a:gd name="connsiteY0-680" fmla="*/ 156254 h 518129"/>
                  <a:gd name="connsiteX1-681" fmla="*/ 45639 w 901862"/>
                  <a:gd name="connsiteY1-682" fmla="*/ 0 h 518129"/>
                  <a:gd name="connsiteX2-683" fmla="*/ 408216 w 901862"/>
                  <a:gd name="connsiteY2-684" fmla="*/ 189898 h 518129"/>
                  <a:gd name="connsiteX3-685" fmla="*/ 792935 w 901862"/>
                  <a:gd name="connsiteY3-686" fmla="*/ 70414 h 518129"/>
                  <a:gd name="connsiteX4-687" fmla="*/ 901862 w 901862"/>
                  <a:gd name="connsiteY4-688" fmla="*/ 156254 h 518129"/>
                  <a:gd name="connsiteX5-689" fmla="*/ 901862 w 901862"/>
                  <a:gd name="connsiteY5-690" fmla="*/ 330042 h 518129"/>
                  <a:gd name="connsiteX6-691" fmla="*/ 820718 w 901862"/>
                  <a:gd name="connsiteY6-692" fmla="*/ 518129 h 518129"/>
                  <a:gd name="connsiteX7-693" fmla="*/ 449618 w 901862"/>
                  <a:gd name="connsiteY7-694" fmla="*/ 343309 h 518129"/>
                  <a:gd name="connsiteX8-695" fmla="*/ 53233 w 901862"/>
                  <a:gd name="connsiteY8-696" fmla="*/ 444254 h 518129"/>
                  <a:gd name="connsiteX9-697" fmla="*/ 0 w 901862"/>
                  <a:gd name="connsiteY9-698" fmla="*/ 330042 h 518129"/>
                  <a:gd name="connsiteX10-699" fmla="*/ 0 w 901862"/>
                  <a:gd name="connsiteY10-700" fmla="*/ 156254 h 518129"/>
                  <a:gd name="connsiteX0-701" fmla="*/ 0 w 901862"/>
                  <a:gd name="connsiteY0-702" fmla="*/ 156254 h 518129"/>
                  <a:gd name="connsiteX1-703" fmla="*/ 45639 w 901862"/>
                  <a:gd name="connsiteY1-704" fmla="*/ 0 h 518129"/>
                  <a:gd name="connsiteX2-705" fmla="*/ 408216 w 901862"/>
                  <a:gd name="connsiteY2-706" fmla="*/ 189898 h 518129"/>
                  <a:gd name="connsiteX3-707" fmla="*/ 792935 w 901862"/>
                  <a:gd name="connsiteY3-708" fmla="*/ 70414 h 518129"/>
                  <a:gd name="connsiteX4-709" fmla="*/ 901862 w 901862"/>
                  <a:gd name="connsiteY4-710" fmla="*/ 156254 h 518129"/>
                  <a:gd name="connsiteX5-711" fmla="*/ 901862 w 901862"/>
                  <a:gd name="connsiteY5-712" fmla="*/ 330042 h 518129"/>
                  <a:gd name="connsiteX6-713" fmla="*/ 820718 w 901862"/>
                  <a:gd name="connsiteY6-714" fmla="*/ 518129 h 518129"/>
                  <a:gd name="connsiteX7-715" fmla="*/ 449618 w 901862"/>
                  <a:gd name="connsiteY7-716" fmla="*/ 343309 h 518129"/>
                  <a:gd name="connsiteX8-717" fmla="*/ 53233 w 901862"/>
                  <a:gd name="connsiteY8-718" fmla="*/ 444254 h 518129"/>
                  <a:gd name="connsiteX9-719" fmla="*/ 0 w 901862"/>
                  <a:gd name="connsiteY9-720" fmla="*/ 330042 h 518129"/>
                  <a:gd name="connsiteX10-721" fmla="*/ 0 w 901862"/>
                  <a:gd name="connsiteY10-722" fmla="*/ 156254 h 518129"/>
                  <a:gd name="connsiteX0-723" fmla="*/ 0 w 901862"/>
                  <a:gd name="connsiteY0-724" fmla="*/ 156254 h 518129"/>
                  <a:gd name="connsiteX1-725" fmla="*/ 45639 w 901862"/>
                  <a:gd name="connsiteY1-726" fmla="*/ 0 h 518129"/>
                  <a:gd name="connsiteX2-727" fmla="*/ 408216 w 901862"/>
                  <a:gd name="connsiteY2-728" fmla="*/ 189898 h 518129"/>
                  <a:gd name="connsiteX3-729" fmla="*/ 792935 w 901862"/>
                  <a:gd name="connsiteY3-730" fmla="*/ 70414 h 518129"/>
                  <a:gd name="connsiteX4-731" fmla="*/ 901862 w 901862"/>
                  <a:gd name="connsiteY4-732" fmla="*/ 156254 h 518129"/>
                  <a:gd name="connsiteX5-733" fmla="*/ 901862 w 901862"/>
                  <a:gd name="connsiteY5-734" fmla="*/ 330042 h 518129"/>
                  <a:gd name="connsiteX6-735" fmla="*/ 820718 w 901862"/>
                  <a:gd name="connsiteY6-736" fmla="*/ 518129 h 518129"/>
                  <a:gd name="connsiteX7-737" fmla="*/ 449618 w 901862"/>
                  <a:gd name="connsiteY7-738" fmla="*/ 343309 h 518129"/>
                  <a:gd name="connsiteX8-739" fmla="*/ 53233 w 901862"/>
                  <a:gd name="connsiteY8-740" fmla="*/ 444254 h 518129"/>
                  <a:gd name="connsiteX9-741" fmla="*/ 0 w 901862"/>
                  <a:gd name="connsiteY9-742" fmla="*/ 330042 h 518129"/>
                  <a:gd name="connsiteX10-743" fmla="*/ 0 w 901862"/>
                  <a:gd name="connsiteY10-744" fmla="*/ 156254 h 518129"/>
                  <a:gd name="connsiteX0-745" fmla="*/ 0 w 901862"/>
                  <a:gd name="connsiteY0-746" fmla="*/ 156254 h 518129"/>
                  <a:gd name="connsiteX1-747" fmla="*/ 45639 w 901862"/>
                  <a:gd name="connsiteY1-748" fmla="*/ 0 h 518129"/>
                  <a:gd name="connsiteX2-749" fmla="*/ 408216 w 901862"/>
                  <a:gd name="connsiteY2-750" fmla="*/ 189898 h 518129"/>
                  <a:gd name="connsiteX3-751" fmla="*/ 792935 w 901862"/>
                  <a:gd name="connsiteY3-752" fmla="*/ 70414 h 518129"/>
                  <a:gd name="connsiteX4-753" fmla="*/ 901862 w 901862"/>
                  <a:gd name="connsiteY4-754" fmla="*/ 156254 h 518129"/>
                  <a:gd name="connsiteX5-755" fmla="*/ 901862 w 901862"/>
                  <a:gd name="connsiteY5-756" fmla="*/ 330042 h 518129"/>
                  <a:gd name="connsiteX6-757" fmla="*/ 820718 w 901862"/>
                  <a:gd name="connsiteY6-758" fmla="*/ 518129 h 518129"/>
                  <a:gd name="connsiteX7-759" fmla="*/ 449618 w 901862"/>
                  <a:gd name="connsiteY7-760" fmla="*/ 343309 h 518129"/>
                  <a:gd name="connsiteX8-761" fmla="*/ 53233 w 901862"/>
                  <a:gd name="connsiteY8-762" fmla="*/ 444254 h 518129"/>
                  <a:gd name="connsiteX9-763" fmla="*/ 0 w 901862"/>
                  <a:gd name="connsiteY9-764" fmla="*/ 330042 h 518129"/>
                  <a:gd name="connsiteX10-765" fmla="*/ 0 w 901862"/>
                  <a:gd name="connsiteY10-766" fmla="*/ 156254 h 518129"/>
                  <a:gd name="connsiteX0-767" fmla="*/ 0 w 901862"/>
                  <a:gd name="connsiteY0-768" fmla="*/ 171490 h 533365"/>
                  <a:gd name="connsiteX1-769" fmla="*/ 27185 w 901862"/>
                  <a:gd name="connsiteY1-770" fmla="*/ 0 h 533365"/>
                  <a:gd name="connsiteX2-771" fmla="*/ 408216 w 901862"/>
                  <a:gd name="connsiteY2-772" fmla="*/ 205134 h 533365"/>
                  <a:gd name="connsiteX3-773" fmla="*/ 792935 w 901862"/>
                  <a:gd name="connsiteY3-774" fmla="*/ 85650 h 533365"/>
                  <a:gd name="connsiteX4-775" fmla="*/ 901862 w 901862"/>
                  <a:gd name="connsiteY4-776" fmla="*/ 171490 h 533365"/>
                  <a:gd name="connsiteX5-777" fmla="*/ 901862 w 901862"/>
                  <a:gd name="connsiteY5-778" fmla="*/ 345278 h 533365"/>
                  <a:gd name="connsiteX6-779" fmla="*/ 820718 w 901862"/>
                  <a:gd name="connsiteY6-780" fmla="*/ 533365 h 533365"/>
                  <a:gd name="connsiteX7-781" fmla="*/ 449618 w 901862"/>
                  <a:gd name="connsiteY7-782" fmla="*/ 358545 h 533365"/>
                  <a:gd name="connsiteX8-783" fmla="*/ 53233 w 901862"/>
                  <a:gd name="connsiteY8-784" fmla="*/ 459490 h 533365"/>
                  <a:gd name="connsiteX9-785" fmla="*/ 0 w 901862"/>
                  <a:gd name="connsiteY9-786" fmla="*/ 345278 h 533365"/>
                  <a:gd name="connsiteX10-787" fmla="*/ 0 w 901862"/>
                  <a:gd name="connsiteY10-788" fmla="*/ 171490 h 5333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479" y="connsiteY10-48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8CC9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grpSp>
        <p:grpSp>
          <p:nvGrpSpPr>
            <p:cNvPr id="16" name="组合 15"/>
            <p:cNvGrpSpPr/>
            <p:nvPr/>
          </p:nvGrpSpPr>
          <p:grpSpPr>
            <a:xfrm>
              <a:off x="700088" y="-3048000"/>
              <a:ext cx="3024187" cy="3260725"/>
              <a:chOff x="3940176" y="1559719"/>
              <a:chExt cx="3024187" cy="3260725"/>
            </a:xfrm>
            <a:solidFill>
              <a:srgbClr val="202A36"/>
            </a:solidFill>
          </p:grpSpPr>
          <p:sp>
            <p:nvSpPr>
              <p:cNvPr id="18" name="圆角矩形 17"/>
              <p:cNvSpPr/>
              <p:nvPr/>
            </p:nvSpPr>
            <p:spPr>
              <a:xfrm>
                <a:off x="5516563" y="1559719"/>
                <a:ext cx="1447800" cy="990600"/>
              </a:xfrm>
              <a:prstGeom prst="round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19" name="圆角矩形 18"/>
              <p:cNvSpPr/>
              <p:nvPr/>
            </p:nvSpPr>
            <p:spPr>
              <a:xfrm>
                <a:off x="5515769" y="3829844"/>
                <a:ext cx="1447800" cy="990600"/>
              </a:xfrm>
              <a:prstGeom prst="round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0" name="圆角矩形 19"/>
              <p:cNvSpPr/>
              <p:nvPr/>
            </p:nvSpPr>
            <p:spPr>
              <a:xfrm>
                <a:off x="3940176" y="2677319"/>
                <a:ext cx="1447800" cy="990600"/>
              </a:xfrm>
              <a:prstGeom prst="roundRect">
                <a:avLst/>
              </a:pr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1" name="圆角矩形 17"/>
              <p:cNvSpPr/>
              <p:nvPr/>
            </p:nvSpPr>
            <p:spPr>
              <a:xfrm rot="18884533">
                <a:off x="4986624" y="2349450"/>
                <a:ext cx="901862" cy="445469"/>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1" fmla="*/ 0 w 901862"/>
                  <a:gd name="connsiteY0-2" fmla="*/ 43539 h 260775"/>
                  <a:gd name="connsiteX1-3" fmla="*/ 43448 w 901862"/>
                  <a:gd name="connsiteY1-4" fmla="*/ 91 h 260775"/>
                  <a:gd name="connsiteX2-5" fmla="*/ 469179 w 901862"/>
                  <a:gd name="connsiteY2-6" fmla="*/ 0 h 260775"/>
                  <a:gd name="connsiteX3-7" fmla="*/ 858414 w 901862"/>
                  <a:gd name="connsiteY3-8" fmla="*/ 91 h 260775"/>
                  <a:gd name="connsiteX4-9" fmla="*/ 901862 w 901862"/>
                  <a:gd name="connsiteY4-10" fmla="*/ 43539 h 260775"/>
                  <a:gd name="connsiteX5-11" fmla="*/ 901862 w 901862"/>
                  <a:gd name="connsiteY5-12" fmla="*/ 217327 h 260775"/>
                  <a:gd name="connsiteX6-13" fmla="*/ 858414 w 901862"/>
                  <a:gd name="connsiteY6-14" fmla="*/ 260775 h 260775"/>
                  <a:gd name="connsiteX7-15" fmla="*/ 43448 w 901862"/>
                  <a:gd name="connsiteY7-16" fmla="*/ 260775 h 260775"/>
                  <a:gd name="connsiteX8-17" fmla="*/ 0 w 901862"/>
                  <a:gd name="connsiteY8-18" fmla="*/ 217327 h 260775"/>
                  <a:gd name="connsiteX9" fmla="*/ 0 w 901862"/>
                  <a:gd name="connsiteY9" fmla="*/ 43539 h 260775"/>
                  <a:gd name="connsiteX0-19" fmla="*/ 0 w 901862"/>
                  <a:gd name="connsiteY0-20" fmla="*/ 43448 h 260684"/>
                  <a:gd name="connsiteX1-21" fmla="*/ 43448 w 901862"/>
                  <a:gd name="connsiteY1-22" fmla="*/ 0 h 260684"/>
                  <a:gd name="connsiteX2-23" fmla="*/ 441588 w 901862"/>
                  <a:gd name="connsiteY2-24" fmla="*/ 144593 h 260684"/>
                  <a:gd name="connsiteX3-25" fmla="*/ 858414 w 901862"/>
                  <a:gd name="connsiteY3-26" fmla="*/ 0 h 260684"/>
                  <a:gd name="connsiteX4-27" fmla="*/ 901862 w 901862"/>
                  <a:gd name="connsiteY4-28" fmla="*/ 43448 h 260684"/>
                  <a:gd name="connsiteX5-29" fmla="*/ 901862 w 901862"/>
                  <a:gd name="connsiteY5-30" fmla="*/ 217236 h 260684"/>
                  <a:gd name="connsiteX6-31" fmla="*/ 858414 w 901862"/>
                  <a:gd name="connsiteY6-32" fmla="*/ 260684 h 260684"/>
                  <a:gd name="connsiteX7-33" fmla="*/ 43448 w 901862"/>
                  <a:gd name="connsiteY7-34" fmla="*/ 260684 h 260684"/>
                  <a:gd name="connsiteX8-35" fmla="*/ 0 w 901862"/>
                  <a:gd name="connsiteY8-36" fmla="*/ 217236 h 260684"/>
                  <a:gd name="connsiteX9-37" fmla="*/ 0 w 901862"/>
                  <a:gd name="connsiteY9-38" fmla="*/ 43448 h 260684"/>
                  <a:gd name="connsiteX0-39" fmla="*/ 0 w 901862"/>
                  <a:gd name="connsiteY0-40" fmla="*/ 43448 h 260684"/>
                  <a:gd name="connsiteX1-41" fmla="*/ 43448 w 901862"/>
                  <a:gd name="connsiteY1-42" fmla="*/ 0 h 260684"/>
                  <a:gd name="connsiteX2-43" fmla="*/ 446920 w 901862"/>
                  <a:gd name="connsiteY2-44" fmla="*/ 82317 h 260684"/>
                  <a:gd name="connsiteX3-45" fmla="*/ 858414 w 901862"/>
                  <a:gd name="connsiteY3-46" fmla="*/ 0 h 260684"/>
                  <a:gd name="connsiteX4-47" fmla="*/ 901862 w 901862"/>
                  <a:gd name="connsiteY4-48" fmla="*/ 43448 h 260684"/>
                  <a:gd name="connsiteX5-49" fmla="*/ 901862 w 901862"/>
                  <a:gd name="connsiteY5-50" fmla="*/ 217236 h 260684"/>
                  <a:gd name="connsiteX6-51" fmla="*/ 858414 w 901862"/>
                  <a:gd name="connsiteY6-52" fmla="*/ 260684 h 260684"/>
                  <a:gd name="connsiteX7-53" fmla="*/ 43448 w 901862"/>
                  <a:gd name="connsiteY7-54" fmla="*/ 260684 h 260684"/>
                  <a:gd name="connsiteX8-55" fmla="*/ 0 w 901862"/>
                  <a:gd name="connsiteY8-56" fmla="*/ 217236 h 260684"/>
                  <a:gd name="connsiteX9-57" fmla="*/ 0 w 901862"/>
                  <a:gd name="connsiteY9-58" fmla="*/ 43448 h 260684"/>
                  <a:gd name="connsiteX0-59" fmla="*/ 0 w 901862"/>
                  <a:gd name="connsiteY0-60" fmla="*/ 43448 h 260684"/>
                  <a:gd name="connsiteX1-61" fmla="*/ 43448 w 901862"/>
                  <a:gd name="connsiteY1-62" fmla="*/ 0 h 260684"/>
                  <a:gd name="connsiteX2-63" fmla="*/ 446920 w 901862"/>
                  <a:gd name="connsiteY2-64" fmla="*/ 82317 h 260684"/>
                  <a:gd name="connsiteX3-65" fmla="*/ 858414 w 901862"/>
                  <a:gd name="connsiteY3-66" fmla="*/ 0 h 260684"/>
                  <a:gd name="connsiteX4-67" fmla="*/ 901862 w 901862"/>
                  <a:gd name="connsiteY4-68" fmla="*/ 43448 h 260684"/>
                  <a:gd name="connsiteX5-69" fmla="*/ 901862 w 901862"/>
                  <a:gd name="connsiteY5-70" fmla="*/ 217236 h 260684"/>
                  <a:gd name="connsiteX6-71" fmla="*/ 858414 w 901862"/>
                  <a:gd name="connsiteY6-72" fmla="*/ 260684 h 260684"/>
                  <a:gd name="connsiteX7-73" fmla="*/ 43448 w 901862"/>
                  <a:gd name="connsiteY7-74" fmla="*/ 260684 h 260684"/>
                  <a:gd name="connsiteX8-75" fmla="*/ 0 w 901862"/>
                  <a:gd name="connsiteY8-76" fmla="*/ 217236 h 260684"/>
                  <a:gd name="connsiteX9-77" fmla="*/ 0 w 901862"/>
                  <a:gd name="connsiteY9-78" fmla="*/ 43448 h 260684"/>
                  <a:gd name="connsiteX0-79" fmla="*/ 0 w 901862"/>
                  <a:gd name="connsiteY0-80" fmla="*/ 43448 h 260684"/>
                  <a:gd name="connsiteX1-81" fmla="*/ 43448 w 901862"/>
                  <a:gd name="connsiteY1-82" fmla="*/ 0 h 260684"/>
                  <a:gd name="connsiteX2-83" fmla="*/ 446920 w 901862"/>
                  <a:gd name="connsiteY2-84" fmla="*/ 82317 h 260684"/>
                  <a:gd name="connsiteX3-85" fmla="*/ 858414 w 901862"/>
                  <a:gd name="connsiteY3-86" fmla="*/ 0 h 260684"/>
                  <a:gd name="connsiteX4-87" fmla="*/ 901862 w 901862"/>
                  <a:gd name="connsiteY4-88" fmla="*/ 43448 h 260684"/>
                  <a:gd name="connsiteX5-89" fmla="*/ 901862 w 901862"/>
                  <a:gd name="connsiteY5-90" fmla="*/ 217236 h 260684"/>
                  <a:gd name="connsiteX6-91" fmla="*/ 858414 w 901862"/>
                  <a:gd name="connsiteY6-92" fmla="*/ 260684 h 260684"/>
                  <a:gd name="connsiteX7-93" fmla="*/ 43448 w 901862"/>
                  <a:gd name="connsiteY7-94" fmla="*/ 260684 h 260684"/>
                  <a:gd name="connsiteX8-95" fmla="*/ 0 w 901862"/>
                  <a:gd name="connsiteY8-96" fmla="*/ 217236 h 260684"/>
                  <a:gd name="connsiteX9-97" fmla="*/ 0 w 901862"/>
                  <a:gd name="connsiteY9-98" fmla="*/ 43448 h 260684"/>
                  <a:gd name="connsiteX0-99" fmla="*/ 0 w 901862"/>
                  <a:gd name="connsiteY0-100" fmla="*/ 90518 h 307754"/>
                  <a:gd name="connsiteX1-101" fmla="*/ 60498 w 901862"/>
                  <a:gd name="connsiteY1-102" fmla="*/ 0 h 307754"/>
                  <a:gd name="connsiteX2-103" fmla="*/ 446920 w 901862"/>
                  <a:gd name="connsiteY2-104" fmla="*/ 129387 h 307754"/>
                  <a:gd name="connsiteX3-105" fmla="*/ 858414 w 901862"/>
                  <a:gd name="connsiteY3-106" fmla="*/ 47070 h 307754"/>
                  <a:gd name="connsiteX4-107" fmla="*/ 901862 w 901862"/>
                  <a:gd name="connsiteY4-108" fmla="*/ 90518 h 307754"/>
                  <a:gd name="connsiteX5-109" fmla="*/ 901862 w 901862"/>
                  <a:gd name="connsiteY5-110" fmla="*/ 264306 h 307754"/>
                  <a:gd name="connsiteX6-111" fmla="*/ 858414 w 901862"/>
                  <a:gd name="connsiteY6-112" fmla="*/ 307754 h 307754"/>
                  <a:gd name="connsiteX7-113" fmla="*/ 43448 w 901862"/>
                  <a:gd name="connsiteY7-114" fmla="*/ 307754 h 307754"/>
                  <a:gd name="connsiteX8-115" fmla="*/ 0 w 901862"/>
                  <a:gd name="connsiteY8-116" fmla="*/ 264306 h 307754"/>
                  <a:gd name="connsiteX9-117" fmla="*/ 0 w 901862"/>
                  <a:gd name="connsiteY9-118" fmla="*/ 90518 h 307754"/>
                  <a:gd name="connsiteX0-119" fmla="*/ 0 w 901862"/>
                  <a:gd name="connsiteY0-120" fmla="*/ 90518 h 307754"/>
                  <a:gd name="connsiteX1-121" fmla="*/ 60498 w 901862"/>
                  <a:gd name="connsiteY1-122" fmla="*/ 0 h 307754"/>
                  <a:gd name="connsiteX2-123" fmla="*/ 446920 w 901862"/>
                  <a:gd name="connsiteY2-124" fmla="*/ 129387 h 307754"/>
                  <a:gd name="connsiteX3-125" fmla="*/ 858414 w 901862"/>
                  <a:gd name="connsiteY3-126" fmla="*/ 47070 h 307754"/>
                  <a:gd name="connsiteX4-127" fmla="*/ 901862 w 901862"/>
                  <a:gd name="connsiteY4-128" fmla="*/ 90518 h 307754"/>
                  <a:gd name="connsiteX5-129" fmla="*/ 901862 w 901862"/>
                  <a:gd name="connsiteY5-130" fmla="*/ 264306 h 307754"/>
                  <a:gd name="connsiteX6-131" fmla="*/ 858414 w 901862"/>
                  <a:gd name="connsiteY6-132" fmla="*/ 307754 h 307754"/>
                  <a:gd name="connsiteX7-133" fmla="*/ 43448 w 901862"/>
                  <a:gd name="connsiteY7-134" fmla="*/ 307754 h 307754"/>
                  <a:gd name="connsiteX8-135" fmla="*/ 0 w 901862"/>
                  <a:gd name="connsiteY8-136" fmla="*/ 264306 h 307754"/>
                  <a:gd name="connsiteX9-137" fmla="*/ 0 w 901862"/>
                  <a:gd name="connsiteY9-138" fmla="*/ 90518 h 307754"/>
                  <a:gd name="connsiteX0-139" fmla="*/ 0 w 901862"/>
                  <a:gd name="connsiteY0-140" fmla="*/ 90518 h 307754"/>
                  <a:gd name="connsiteX1-141" fmla="*/ 60498 w 901862"/>
                  <a:gd name="connsiteY1-142" fmla="*/ 0 h 307754"/>
                  <a:gd name="connsiteX2-143" fmla="*/ 446920 w 901862"/>
                  <a:gd name="connsiteY2-144" fmla="*/ 129387 h 307754"/>
                  <a:gd name="connsiteX3-145" fmla="*/ 858414 w 901862"/>
                  <a:gd name="connsiteY3-146" fmla="*/ 47070 h 307754"/>
                  <a:gd name="connsiteX4-147" fmla="*/ 901862 w 901862"/>
                  <a:gd name="connsiteY4-148" fmla="*/ 90518 h 307754"/>
                  <a:gd name="connsiteX5-149" fmla="*/ 901862 w 901862"/>
                  <a:gd name="connsiteY5-150" fmla="*/ 264306 h 307754"/>
                  <a:gd name="connsiteX6-151" fmla="*/ 858414 w 901862"/>
                  <a:gd name="connsiteY6-152" fmla="*/ 307754 h 307754"/>
                  <a:gd name="connsiteX7-153" fmla="*/ 43448 w 901862"/>
                  <a:gd name="connsiteY7-154" fmla="*/ 307754 h 307754"/>
                  <a:gd name="connsiteX8-155" fmla="*/ 0 w 901862"/>
                  <a:gd name="connsiteY8-156" fmla="*/ 264306 h 307754"/>
                  <a:gd name="connsiteX9-157" fmla="*/ 0 w 901862"/>
                  <a:gd name="connsiteY9-158" fmla="*/ 90518 h 307754"/>
                  <a:gd name="connsiteX0-159" fmla="*/ 0 w 901862"/>
                  <a:gd name="connsiteY0-160" fmla="*/ 109063 h 326299"/>
                  <a:gd name="connsiteX1-161" fmla="*/ 55530 w 901862"/>
                  <a:gd name="connsiteY1-162" fmla="*/ 0 h 326299"/>
                  <a:gd name="connsiteX2-163" fmla="*/ 446920 w 901862"/>
                  <a:gd name="connsiteY2-164" fmla="*/ 147932 h 326299"/>
                  <a:gd name="connsiteX3-165" fmla="*/ 858414 w 901862"/>
                  <a:gd name="connsiteY3-166" fmla="*/ 65615 h 326299"/>
                  <a:gd name="connsiteX4-167" fmla="*/ 901862 w 901862"/>
                  <a:gd name="connsiteY4-168" fmla="*/ 109063 h 326299"/>
                  <a:gd name="connsiteX5-169" fmla="*/ 901862 w 901862"/>
                  <a:gd name="connsiteY5-170" fmla="*/ 282851 h 326299"/>
                  <a:gd name="connsiteX6-171" fmla="*/ 858414 w 901862"/>
                  <a:gd name="connsiteY6-172" fmla="*/ 326299 h 326299"/>
                  <a:gd name="connsiteX7-173" fmla="*/ 43448 w 901862"/>
                  <a:gd name="connsiteY7-174" fmla="*/ 326299 h 326299"/>
                  <a:gd name="connsiteX8-175" fmla="*/ 0 w 901862"/>
                  <a:gd name="connsiteY8-176" fmla="*/ 282851 h 326299"/>
                  <a:gd name="connsiteX9-177" fmla="*/ 0 w 901862"/>
                  <a:gd name="connsiteY9-178" fmla="*/ 109063 h 326299"/>
                  <a:gd name="connsiteX0-179" fmla="*/ 0 w 901862"/>
                  <a:gd name="connsiteY0-180" fmla="*/ 109063 h 326299"/>
                  <a:gd name="connsiteX1-181" fmla="*/ 55530 w 901862"/>
                  <a:gd name="connsiteY1-182" fmla="*/ 0 h 326299"/>
                  <a:gd name="connsiteX2-183" fmla="*/ 446920 w 901862"/>
                  <a:gd name="connsiteY2-184" fmla="*/ 147932 h 326299"/>
                  <a:gd name="connsiteX3-185" fmla="*/ 858414 w 901862"/>
                  <a:gd name="connsiteY3-186" fmla="*/ 65615 h 326299"/>
                  <a:gd name="connsiteX4-187" fmla="*/ 901862 w 901862"/>
                  <a:gd name="connsiteY4-188" fmla="*/ 109063 h 326299"/>
                  <a:gd name="connsiteX5-189" fmla="*/ 901862 w 901862"/>
                  <a:gd name="connsiteY5-190" fmla="*/ 282851 h 326299"/>
                  <a:gd name="connsiteX6-191" fmla="*/ 858414 w 901862"/>
                  <a:gd name="connsiteY6-192" fmla="*/ 326299 h 326299"/>
                  <a:gd name="connsiteX7-193" fmla="*/ 43448 w 901862"/>
                  <a:gd name="connsiteY7-194" fmla="*/ 326299 h 326299"/>
                  <a:gd name="connsiteX8-195" fmla="*/ 0 w 901862"/>
                  <a:gd name="connsiteY8-196" fmla="*/ 282851 h 326299"/>
                  <a:gd name="connsiteX9-197" fmla="*/ 0 w 901862"/>
                  <a:gd name="connsiteY9-198" fmla="*/ 109063 h 326299"/>
                  <a:gd name="connsiteX0-199" fmla="*/ 0 w 901862"/>
                  <a:gd name="connsiteY0-200" fmla="*/ 109063 h 326299"/>
                  <a:gd name="connsiteX1-201" fmla="*/ 55530 w 901862"/>
                  <a:gd name="connsiteY1-202" fmla="*/ 0 h 326299"/>
                  <a:gd name="connsiteX2-203" fmla="*/ 446920 w 901862"/>
                  <a:gd name="connsiteY2-204" fmla="*/ 147932 h 326299"/>
                  <a:gd name="connsiteX3-205" fmla="*/ 858414 w 901862"/>
                  <a:gd name="connsiteY3-206" fmla="*/ 65615 h 326299"/>
                  <a:gd name="connsiteX4-207" fmla="*/ 901862 w 901862"/>
                  <a:gd name="connsiteY4-208" fmla="*/ 109063 h 326299"/>
                  <a:gd name="connsiteX5-209" fmla="*/ 901862 w 901862"/>
                  <a:gd name="connsiteY5-210" fmla="*/ 282851 h 326299"/>
                  <a:gd name="connsiteX6-211" fmla="*/ 858414 w 901862"/>
                  <a:gd name="connsiteY6-212" fmla="*/ 326299 h 326299"/>
                  <a:gd name="connsiteX7-213" fmla="*/ 43448 w 901862"/>
                  <a:gd name="connsiteY7-214" fmla="*/ 326299 h 326299"/>
                  <a:gd name="connsiteX8-215" fmla="*/ 0 w 901862"/>
                  <a:gd name="connsiteY8-216" fmla="*/ 282851 h 326299"/>
                  <a:gd name="connsiteX9-217" fmla="*/ 0 w 901862"/>
                  <a:gd name="connsiteY9-218" fmla="*/ 109063 h 326299"/>
                  <a:gd name="connsiteX0-219" fmla="*/ 0 w 901862"/>
                  <a:gd name="connsiteY0-220" fmla="*/ 109063 h 326299"/>
                  <a:gd name="connsiteX1-221" fmla="*/ 55530 w 901862"/>
                  <a:gd name="connsiteY1-222" fmla="*/ 0 h 326299"/>
                  <a:gd name="connsiteX2-223" fmla="*/ 446920 w 901862"/>
                  <a:gd name="connsiteY2-224" fmla="*/ 147932 h 326299"/>
                  <a:gd name="connsiteX3-225" fmla="*/ 858414 w 901862"/>
                  <a:gd name="connsiteY3-226" fmla="*/ 65615 h 326299"/>
                  <a:gd name="connsiteX4-227" fmla="*/ 901862 w 901862"/>
                  <a:gd name="connsiteY4-228" fmla="*/ 109063 h 326299"/>
                  <a:gd name="connsiteX5-229" fmla="*/ 901862 w 901862"/>
                  <a:gd name="connsiteY5-230" fmla="*/ 282851 h 326299"/>
                  <a:gd name="connsiteX6-231" fmla="*/ 858414 w 901862"/>
                  <a:gd name="connsiteY6-232" fmla="*/ 326299 h 326299"/>
                  <a:gd name="connsiteX7-233" fmla="*/ 43448 w 901862"/>
                  <a:gd name="connsiteY7-234" fmla="*/ 326299 h 326299"/>
                  <a:gd name="connsiteX8-235" fmla="*/ 0 w 901862"/>
                  <a:gd name="connsiteY8-236" fmla="*/ 282851 h 326299"/>
                  <a:gd name="connsiteX9-237" fmla="*/ 0 w 901862"/>
                  <a:gd name="connsiteY9-238" fmla="*/ 109063 h 326299"/>
                  <a:gd name="connsiteX0-239" fmla="*/ 0 w 901862"/>
                  <a:gd name="connsiteY0-240" fmla="*/ 109063 h 326299"/>
                  <a:gd name="connsiteX1-241" fmla="*/ 55530 w 901862"/>
                  <a:gd name="connsiteY1-242" fmla="*/ 0 h 326299"/>
                  <a:gd name="connsiteX2-243" fmla="*/ 446920 w 901862"/>
                  <a:gd name="connsiteY2-244" fmla="*/ 147932 h 326299"/>
                  <a:gd name="connsiteX3-245" fmla="*/ 858414 w 901862"/>
                  <a:gd name="connsiteY3-246" fmla="*/ 65615 h 326299"/>
                  <a:gd name="connsiteX4-247" fmla="*/ 901862 w 901862"/>
                  <a:gd name="connsiteY4-248" fmla="*/ 109063 h 326299"/>
                  <a:gd name="connsiteX5-249" fmla="*/ 901862 w 901862"/>
                  <a:gd name="connsiteY5-250" fmla="*/ 282851 h 326299"/>
                  <a:gd name="connsiteX6-251" fmla="*/ 858414 w 901862"/>
                  <a:gd name="connsiteY6-252" fmla="*/ 326299 h 326299"/>
                  <a:gd name="connsiteX7-253" fmla="*/ 43448 w 901862"/>
                  <a:gd name="connsiteY7-254" fmla="*/ 326299 h 326299"/>
                  <a:gd name="connsiteX8-255" fmla="*/ 0 w 901862"/>
                  <a:gd name="connsiteY8-256" fmla="*/ 282851 h 326299"/>
                  <a:gd name="connsiteX9-257" fmla="*/ 0 w 901862"/>
                  <a:gd name="connsiteY9-258" fmla="*/ 109063 h 326299"/>
                  <a:gd name="connsiteX0-259" fmla="*/ 0 w 901862"/>
                  <a:gd name="connsiteY0-260" fmla="*/ 109063 h 326299"/>
                  <a:gd name="connsiteX1-261" fmla="*/ 55530 w 901862"/>
                  <a:gd name="connsiteY1-262" fmla="*/ 0 h 326299"/>
                  <a:gd name="connsiteX2-263" fmla="*/ 408216 w 901862"/>
                  <a:gd name="connsiteY2-264" fmla="*/ 142707 h 326299"/>
                  <a:gd name="connsiteX3-265" fmla="*/ 858414 w 901862"/>
                  <a:gd name="connsiteY3-266" fmla="*/ 65615 h 326299"/>
                  <a:gd name="connsiteX4-267" fmla="*/ 901862 w 901862"/>
                  <a:gd name="connsiteY4-268" fmla="*/ 109063 h 326299"/>
                  <a:gd name="connsiteX5-269" fmla="*/ 901862 w 901862"/>
                  <a:gd name="connsiteY5-270" fmla="*/ 282851 h 326299"/>
                  <a:gd name="connsiteX6-271" fmla="*/ 858414 w 901862"/>
                  <a:gd name="connsiteY6-272" fmla="*/ 326299 h 326299"/>
                  <a:gd name="connsiteX7-273" fmla="*/ 43448 w 901862"/>
                  <a:gd name="connsiteY7-274" fmla="*/ 326299 h 326299"/>
                  <a:gd name="connsiteX8-275" fmla="*/ 0 w 901862"/>
                  <a:gd name="connsiteY8-276" fmla="*/ 282851 h 326299"/>
                  <a:gd name="connsiteX9-277" fmla="*/ 0 w 901862"/>
                  <a:gd name="connsiteY9-278" fmla="*/ 109063 h 326299"/>
                  <a:gd name="connsiteX0-279" fmla="*/ 0 w 901862"/>
                  <a:gd name="connsiteY0-280" fmla="*/ 109063 h 326299"/>
                  <a:gd name="connsiteX1-281" fmla="*/ 55530 w 901862"/>
                  <a:gd name="connsiteY1-282" fmla="*/ 0 h 326299"/>
                  <a:gd name="connsiteX2-283" fmla="*/ 408216 w 901862"/>
                  <a:gd name="connsiteY2-284" fmla="*/ 142707 h 326299"/>
                  <a:gd name="connsiteX3-285" fmla="*/ 856799 w 901862"/>
                  <a:gd name="connsiteY3-286" fmla="*/ 50453 h 326299"/>
                  <a:gd name="connsiteX4-287" fmla="*/ 901862 w 901862"/>
                  <a:gd name="connsiteY4-288" fmla="*/ 109063 h 326299"/>
                  <a:gd name="connsiteX5-289" fmla="*/ 901862 w 901862"/>
                  <a:gd name="connsiteY5-290" fmla="*/ 282851 h 326299"/>
                  <a:gd name="connsiteX6-291" fmla="*/ 858414 w 901862"/>
                  <a:gd name="connsiteY6-292" fmla="*/ 326299 h 326299"/>
                  <a:gd name="connsiteX7-293" fmla="*/ 43448 w 901862"/>
                  <a:gd name="connsiteY7-294" fmla="*/ 326299 h 326299"/>
                  <a:gd name="connsiteX8-295" fmla="*/ 0 w 901862"/>
                  <a:gd name="connsiteY8-296" fmla="*/ 282851 h 326299"/>
                  <a:gd name="connsiteX9-297" fmla="*/ 0 w 901862"/>
                  <a:gd name="connsiteY9-298" fmla="*/ 109063 h 326299"/>
                  <a:gd name="connsiteX0-299" fmla="*/ 0 w 901862"/>
                  <a:gd name="connsiteY0-300" fmla="*/ 109063 h 326299"/>
                  <a:gd name="connsiteX1-301" fmla="*/ 55530 w 901862"/>
                  <a:gd name="connsiteY1-302" fmla="*/ 0 h 326299"/>
                  <a:gd name="connsiteX2-303" fmla="*/ 408216 w 901862"/>
                  <a:gd name="connsiteY2-304" fmla="*/ 142707 h 326299"/>
                  <a:gd name="connsiteX3-305" fmla="*/ 856799 w 901862"/>
                  <a:gd name="connsiteY3-306" fmla="*/ 50453 h 326299"/>
                  <a:gd name="connsiteX4-307" fmla="*/ 901862 w 901862"/>
                  <a:gd name="connsiteY4-308" fmla="*/ 109063 h 326299"/>
                  <a:gd name="connsiteX5-309" fmla="*/ 901862 w 901862"/>
                  <a:gd name="connsiteY5-310" fmla="*/ 282851 h 326299"/>
                  <a:gd name="connsiteX6-311" fmla="*/ 858414 w 901862"/>
                  <a:gd name="connsiteY6-312" fmla="*/ 326299 h 326299"/>
                  <a:gd name="connsiteX7-313" fmla="*/ 43448 w 901862"/>
                  <a:gd name="connsiteY7-314" fmla="*/ 326299 h 326299"/>
                  <a:gd name="connsiteX8-315" fmla="*/ 0 w 901862"/>
                  <a:gd name="connsiteY8-316" fmla="*/ 282851 h 326299"/>
                  <a:gd name="connsiteX9-317" fmla="*/ 0 w 901862"/>
                  <a:gd name="connsiteY9-318" fmla="*/ 109063 h 326299"/>
                  <a:gd name="connsiteX0-319" fmla="*/ 0 w 901862"/>
                  <a:gd name="connsiteY0-320" fmla="*/ 109063 h 326299"/>
                  <a:gd name="connsiteX1-321" fmla="*/ 55530 w 901862"/>
                  <a:gd name="connsiteY1-322" fmla="*/ 0 h 326299"/>
                  <a:gd name="connsiteX2-323" fmla="*/ 408216 w 901862"/>
                  <a:gd name="connsiteY2-324" fmla="*/ 142707 h 326299"/>
                  <a:gd name="connsiteX3-325" fmla="*/ 803023 w 901862"/>
                  <a:gd name="connsiteY3-326" fmla="*/ 26637 h 326299"/>
                  <a:gd name="connsiteX4-327" fmla="*/ 901862 w 901862"/>
                  <a:gd name="connsiteY4-328" fmla="*/ 109063 h 326299"/>
                  <a:gd name="connsiteX5-329" fmla="*/ 901862 w 901862"/>
                  <a:gd name="connsiteY5-330" fmla="*/ 282851 h 326299"/>
                  <a:gd name="connsiteX6-331" fmla="*/ 858414 w 901862"/>
                  <a:gd name="connsiteY6-332" fmla="*/ 326299 h 326299"/>
                  <a:gd name="connsiteX7-333" fmla="*/ 43448 w 901862"/>
                  <a:gd name="connsiteY7-334" fmla="*/ 326299 h 326299"/>
                  <a:gd name="connsiteX8-335" fmla="*/ 0 w 901862"/>
                  <a:gd name="connsiteY8-336" fmla="*/ 282851 h 326299"/>
                  <a:gd name="connsiteX9-337" fmla="*/ 0 w 901862"/>
                  <a:gd name="connsiteY9-338" fmla="*/ 109063 h 326299"/>
                  <a:gd name="connsiteX0-339" fmla="*/ 0 w 901862"/>
                  <a:gd name="connsiteY0-340" fmla="*/ 109063 h 326299"/>
                  <a:gd name="connsiteX1-341" fmla="*/ 55530 w 901862"/>
                  <a:gd name="connsiteY1-342" fmla="*/ 0 h 326299"/>
                  <a:gd name="connsiteX2-343" fmla="*/ 408216 w 901862"/>
                  <a:gd name="connsiteY2-344" fmla="*/ 142707 h 326299"/>
                  <a:gd name="connsiteX3-345" fmla="*/ 809712 w 901862"/>
                  <a:gd name="connsiteY3-346" fmla="*/ 36769 h 326299"/>
                  <a:gd name="connsiteX4-347" fmla="*/ 901862 w 901862"/>
                  <a:gd name="connsiteY4-348" fmla="*/ 109063 h 326299"/>
                  <a:gd name="connsiteX5-349" fmla="*/ 901862 w 901862"/>
                  <a:gd name="connsiteY5-350" fmla="*/ 282851 h 326299"/>
                  <a:gd name="connsiteX6-351" fmla="*/ 858414 w 901862"/>
                  <a:gd name="connsiteY6-352" fmla="*/ 326299 h 326299"/>
                  <a:gd name="connsiteX7-353" fmla="*/ 43448 w 901862"/>
                  <a:gd name="connsiteY7-354" fmla="*/ 326299 h 326299"/>
                  <a:gd name="connsiteX8-355" fmla="*/ 0 w 901862"/>
                  <a:gd name="connsiteY8-356" fmla="*/ 282851 h 326299"/>
                  <a:gd name="connsiteX9-357" fmla="*/ 0 w 901862"/>
                  <a:gd name="connsiteY9-358" fmla="*/ 109063 h 326299"/>
                  <a:gd name="connsiteX0-359" fmla="*/ 0 w 901862"/>
                  <a:gd name="connsiteY0-360" fmla="*/ 109063 h 326299"/>
                  <a:gd name="connsiteX1-361" fmla="*/ 55530 w 901862"/>
                  <a:gd name="connsiteY1-362" fmla="*/ 0 h 326299"/>
                  <a:gd name="connsiteX2-363" fmla="*/ 408216 w 901862"/>
                  <a:gd name="connsiteY2-364" fmla="*/ 142707 h 326299"/>
                  <a:gd name="connsiteX3-365" fmla="*/ 809712 w 901862"/>
                  <a:gd name="connsiteY3-366" fmla="*/ 36769 h 326299"/>
                  <a:gd name="connsiteX4-367" fmla="*/ 901862 w 901862"/>
                  <a:gd name="connsiteY4-368" fmla="*/ 109063 h 326299"/>
                  <a:gd name="connsiteX5-369" fmla="*/ 901862 w 901862"/>
                  <a:gd name="connsiteY5-370" fmla="*/ 282851 h 326299"/>
                  <a:gd name="connsiteX6-371" fmla="*/ 858414 w 901862"/>
                  <a:gd name="connsiteY6-372" fmla="*/ 326299 h 326299"/>
                  <a:gd name="connsiteX7-373" fmla="*/ 43448 w 901862"/>
                  <a:gd name="connsiteY7-374" fmla="*/ 326299 h 326299"/>
                  <a:gd name="connsiteX8-375" fmla="*/ 0 w 901862"/>
                  <a:gd name="connsiteY8-376" fmla="*/ 282851 h 326299"/>
                  <a:gd name="connsiteX9-377" fmla="*/ 0 w 901862"/>
                  <a:gd name="connsiteY9-378" fmla="*/ 109063 h 326299"/>
                  <a:gd name="connsiteX0-379" fmla="*/ 0 w 901862"/>
                  <a:gd name="connsiteY0-380" fmla="*/ 109063 h 326299"/>
                  <a:gd name="connsiteX1-381" fmla="*/ 55530 w 901862"/>
                  <a:gd name="connsiteY1-382" fmla="*/ 0 h 326299"/>
                  <a:gd name="connsiteX2-383" fmla="*/ 408216 w 901862"/>
                  <a:gd name="connsiteY2-384" fmla="*/ 142707 h 326299"/>
                  <a:gd name="connsiteX3-385" fmla="*/ 792935 w 901862"/>
                  <a:gd name="connsiteY3-386" fmla="*/ 23223 h 326299"/>
                  <a:gd name="connsiteX4-387" fmla="*/ 901862 w 901862"/>
                  <a:gd name="connsiteY4-388" fmla="*/ 109063 h 326299"/>
                  <a:gd name="connsiteX5-389" fmla="*/ 901862 w 901862"/>
                  <a:gd name="connsiteY5-390" fmla="*/ 282851 h 326299"/>
                  <a:gd name="connsiteX6-391" fmla="*/ 858414 w 901862"/>
                  <a:gd name="connsiteY6-392" fmla="*/ 326299 h 326299"/>
                  <a:gd name="connsiteX7-393" fmla="*/ 43448 w 901862"/>
                  <a:gd name="connsiteY7-394" fmla="*/ 326299 h 326299"/>
                  <a:gd name="connsiteX8-395" fmla="*/ 0 w 901862"/>
                  <a:gd name="connsiteY8-396" fmla="*/ 282851 h 326299"/>
                  <a:gd name="connsiteX9-397" fmla="*/ 0 w 901862"/>
                  <a:gd name="connsiteY9-398" fmla="*/ 109063 h 326299"/>
                  <a:gd name="connsiteX0-399" fmla="*/ 0 w 901862"/>
                  <a:gd name="connsiteY0-400" fmla="*/ 109063 h 326299"/>
                  <a:gd name="connsiteX1-401" fmla="*/ 55530 w 901862"/>
                  <a:gd name="connsiteY1-402" fmla="*/ 0 h 326299"/>
                  <a:gd name="connsiteX2-403" fmla="*/ 408216 w 901862"/>
                  <a:gd name="connsiteY2-404" fmla="*/ 142707 h 326299"/>
                  <a:gd name="connsiteX3-405" fmla="*/ 792935 w 901862"/>
                  <a:gd name="connsiteY3-406" fmla="*/ 23223 h 326299"/>
                  <a:gd name="connsiteX4-407" fmla="*/ 901862 w 901862"/>
                  <a:gd name="connsiteY4-408" fmla="*/ 109063 h 326299"/>
                  <a:gd name="connsiteX5-409" fmla="*/ 901862 w 901862"/>
                  <a:gd name="connsiteY5-410" fmla="*/ 282851 h 326299"/>
                  <a:gd name="connsiteX6-411" fmla="*/ 858414 w 901862"/>
                  <a:gd name="connsiteY6-412" fmla="*/ 326299 h 326299"/>
                  <a:gd name="connsiteX7-413" fmla="*/ 43448 w 901862"/>
                  <a:gd name="connsiteY7-414" fmla="*/ 326299 h 326299"/>
                  <a:gd name="connsiteX8-415" fmla="*/ 0 w 901862"/>
                  <a:gd name="connsiteY8-416" fmla="*/ 282851 h 326299"/>
                  <a:gd name="connsiteX9-417" fmla="*/ 0 w 901862"/>
                  <a:gd name="connsiteY9-418" fmla="*/ 109063 h 326299"/>
                  <a:gd name="connsiteX0-419" fmla="*/ 0 w 901862"/>
                  <a:gd name="connsiteY0-420" fmla="*/ 156254 h 373490"/>
                  <a:gd name="connsiteX1-421" fmla="*/ 45639 w 901862"/>
                  <a:gd name="connsiteY1-422" fmla="*/ 0 h 373490"/>
                  <a:gd name="connsiteX2-423" fmla="*/ 408216 w 901862"/>
                  <a:gd name="connsiteY2-424" fmla="*/ 189898 h 373490"/>
                  <a:gd name="connsiteX3-425" fmla="*/ 792935 w 901862"/>
                  <a:gd name="connsiteY3-426" fmla="*/ 70414 h 373490"/>
                  <a:gd name="connsiteX4-427" fmla="*/ 901862 w 901862"/>
                  <a:gd name="connsiteY4-428" fmla="*/ 156254 h 373490"/>
                  <a:gd name="connsiteX5-429" fmla="*/ 901862 w 901862"/>
                  <a:gd name="connsiteY5-430" fmla="*/ 330042 h 373490"/>
                  <a:gd name="connsiteX6-431" fmla="*/ 858414 w 901862"/>
                  <a:gd name="connsiteY6-432" fmla="*/ 373490 h 373490"/>
                  <a:gd name="connsiteX7-433" fmla="*/ 43448 w 901862"/>
                  <a:gd name="connsiteY7-434" fmla="*/ 373490 h 373490"/>
                  <a:gd name="connsiteX8-435" fmla="*/ 0 w 901862"/>
                  <a:gd name="connsiteY8-436" fmla="*/ 330042 h 373490"/>
                  <a:gd name="connsiteX9-437" fmla="*/ 0 w 901862"/>
                  <a:gd name="connsiteY9-438" fmla="*/ 156254 h 373490"/>
                  <a:gd name="connsiteX0-439" fmla="*/ 0 w 901862"/>
                  <a:gd name="connsiteY0-440" fmla="*/ 156254 h 373784"/>
                  <a:gd name="connsiteX1-441" fmla="*/ 45639 w 901862"/>
                  <a:gd name="connsiteY1-442" fmla="*/ 0 h 373784"/>
                  <a:gd name="connsiteX2-443" fmla="*/ 408216 w 901862"/>
                  <a:gd name="connsiteY2-444" fmla="*/ 189898 h 373784"/>
                  <a:gd name="connsiteX3-445" fmla="*/ 792935 w 901862"/>
                  <a:gd name="connsiteY3-446" fmla="*/ 70414 h 373784"/>
                  <a:gd name="connsiteX4-447" fmla="*/ 901862 w 901862"/>
                  <a:gd name="connsiteY4-448" fmla="*/ 156254 h 373784"/>
                  <a:gd name="connsiteX5-449" fmla="*/ 901862 w 901862"/>
                  <a:gd name="connsiteY5-450" fmla="*/ 330042 h 373784"/>
                  <a:gd name="connsiteX6-451" fmla="*/ 858414 w 901862"/>
                  <a:gd name="connsiteY6-452" fmla="*/ 373490 h 373784"/>
                  <a:gd name="connsiteX7-453" fmla="*/ 486526 w 901862"/>
                  <a:gd name="connsiteY7-454" fmla="*/ 373784 h 373784"/>
                  <a:gd name="connsiteX8-455" fmla="*/ 43448 w 901862"/>
                  <a:gd name="connsiteY8-456" fmla="*/ 373490 h 373784"/>
                  <a:gd name="connsiteX9-457" fmla="*/ 0 w 901862"/>
                  <a:gd name="connsiteY9-458" fmla="*/ 330042 h 373784"/>
                  <a:gd name="connsiteX10" fmla="*/ 0 w 901862"/>
                  <a:gd name="connsiteY10" fmla="*/ 156254 h 373784"/>
                  <a:gd name="connsiteX0-459" fmla="*/ 0 w 901862"/>
                  <a:gd name="connsiteY0-460" fmla="*/ 156254 h 373490"/>
                  <a:gd name="connsiteX1-461" fmla="*/ 45639 w 901862"/>
                  <a:gd name="connsiteY1-462" fmla="*/ 0 h 373490"/>
                  <a:gd name="connsiteX2-463" fmla="*/ 408216 w 901862"/>
                  <a:gd name="connsiteY2-464" fmla="*/ 189898 h 373490"/>
                  <a:gd name="connsiteX3-465" fmla="*/ 792935 w 901862"/>
                  <a:gd name="connsiteY3-466" fmla="*/ 70414 h 373490"/>
                  <a:gd name="connsiteX4-467" fmla="*/ 901862 w 901862"/>
                  <a:gd name="connsiteY4-468" fmla="*/ 156254 h 373490"/>
                  <a:gd name="connsiteX5-469" fmla="*/ 901862 w 901862"/>
                  <a:gd name="connsiteY5-470" fmla="*/ 330042 h 373490"/>
                  <a:gd name="connsiteX6-471" fmla="*/ 858414 w 901862"/>
                  <a:gd name="connsiteY6-472" fmla="*/ 373490 h 373490"/>
                  <a:gd name="connsiteX7-473" fmla="*/ 471864 w 901862"/>
                  <a:gd name="connsiteY7-474" fmla="*/ 264269 h 373490"/>
                  <a:gd name="connsiteX8-475" fmla="*/ 43448 w 901862"/>
                  <a:gd name="connsiteY8-476" fmla="*/ 373490 h 373490"/>
                  <a:gd name="connsiteX9-477" fmla="*/ 0 w 901862"/>
                  <a:gd name="connsiteY9-478" fmla="*/ 330042 h 373490"/>
                  <a:gd name="connsiteX10-479" fmla="*/ 0 w 901862"/>
                  <a:gd name="connsiteY10-480" fmla="*/ 156254 h 373490"/>
                  <a:gd name="connsiteX0-481" fmla="*/ 0 w 901862"/>
                  <a:gd name="connsiteY0-482" fmla="*/ 156254 h 373490"/>
                  <a:gd name="connsiteX1-483" fmla="*/ 45639 w 901862"/>
                  <a:gd name="connsiteY1-484" fmla="*/ 0 h 373490"/>
                  <a:gd name="connsiteX2-485" fmla="*/ 408216 w 901862"/>
                  <a:gd name="connsiteY2-486" fmla="*/ 189898 h 373490"/>
                  <a:gd name="connsiteX3-487" fmla="*/ 792935 w 901862"/>
                  <a:gd name="connsiteY3-488" fmla="*/ 70414 h 373490"/>
                  <a:gd name="connsiteX4-489" fmla="*/ 901862 w 901862"/>
                  <a:gd name="connsiteY4-490" fmla="*/ 156254 h 373490"/>
                  <a:gd name="connsiteX5-491" fmla="*/ 901862 w 901862"/>
                  <a:gd name="connsiteY5-492" fmla="*/ 330042 h 373490"/>
                  <a:gd name="connsiteX6-493" fmla="*/ 858414 w 901862"/>
                  <a:gd name="connsiteY6-494" fmla="*/ 373490 h 373490"/>
                  <a:gd name="connsiteX7-495" fmla="*/ 459752 w 901862"/>
                  <a:gd name="connsiteY7-496" fmla="*/ 336619 h 373490"/>
                  <a:gd name="connsiteX8-497" fmla="*/ 43448 w 901862"/>
                  <a:gd name="connsiteY8-498" fmla="*/ 373490 h 373490"/>
                  <a:gd name="connsiteX9-499" fmla="*/ 0 w 901862"/>
                  <a:gd name="connsiteY9-500" fmla="*/ 330042 h 373490"/>
                  <a:gd name="connsiteX10-501" fmla="*/ 0 w 901862"/>
                  <a:gd name="connsiteY10-502" fmla="*/ 156254 h 373490"/>
                  <a:gd name="connsiteX0-503" fmla="*/ 0 w 901862"/>
                  <a:gd name="connsiteY0-504" fmla="*/ 156254 h 373507"/>
                  <a:gd name="connsiteX1-505" fmla="*/ 45639 w 901862"/>
                  <a:gd name="connsiteY1-506" fmla="*/ 0 h 373507"/>
                  <a:gd name="connsiteX2-507" fmla="*/ 408216 w 901862"/>
                  <a:gd name="connsiteY2-508" fmla="*/ 189898 h 373507"/>
                  <a:gd name="connsiteX3-509" fmla="*/ 792935 w 901862"/>
                  <a:gd name="connsiteY3-510" fmla="*/ 70414 h 373507"/>
                  <a:gd name="connsiteX4-511" fmla="*/ 901862 w 901862"/>
                  <a:gd name="connsiteY4-512" fmla="*/ 156254 h 373507"/>
                  <a:gd name="connsiteX5-513" fmla="*/ 901862 w 901862"/>
                  <a:gd name="connsiteY5-514" fmla="*/ 330042 h 373507"/>
                  <a:gd name="connsiteX6-515" fmla="*/ 858414 w 901862"/>
                  <a:gd name="connsiteY6-516" fmla="*/ 373490 h 373507"/>
                  <a:gd name="connsiteX7-517" fmla="*/ 459752 w 901862"/>
                  <a:gd name="connsiteY7-518" fmla="*/ 336619 h 373507"/>
                  <a:gd name="connsiteX8-519" fmla="*/ 43448 w 901862"/>
                  <a:gd name="connsiteY8-520" fmla="*/ 373490 h 373507"/>
                  <a:gd name="connsiteX9-521" fmla="*/ 0 w 901862"/>
                  <a:gd name="connsiteY9-522" fmla="*/ 330042 h 373507"/>
                  <a:gd name="connsiteX10-523" fmla="*/ 0 w 901862"/>
                  <a:gd name="connsiteY10-524" fmla="*/ 156254 h 373507"/>
                  <a:gd name="connsiteX0-525" fmla="*/ 0 w 901862"/>
                  <a:gd name="connsiteY0-526" fmla="*/ 156254 h 420677"/>
                  <a:gd name="connsiteX1-527" fmla="*/ 45639 w 901862"/>
                  <a:gd name="connsiteY1-528" fmla="*/ 0 h 420677"/>
                  <a:gd name="connsiteX2-529" fmla="*/ 408216 w 901862"/>
                  <a:gd name="connsiteY2-530" fmla="*/ 189898 h 420677"/>
                  <a:gd name="connsiteX3-531" fmla="*/ 792935 w 901862"/>
                  <a:gd name="connsiteY3-532" fmla="*/ 70414 h 420677"/>
                  <a:gd name="connsiteX4-533" fmla="*/ 901862 w 901862"/>
                  <a:gd name="connsiteY4-534" fmla="*/ 156254 h 420677"/>
                  <a:gd name="connsiteX5-535" fmla="*/ 901862 w 901862"/>
                  <a:gd name="connsiteY5-536" fmla="*/ 330042 h 420677"/>
                  <a:gd name="connsiteX6-537" fmla="*/ 858414 w 901862"/>
                  <a:gd name="connsiteY6-538" fmla="*/ 373490 h 420677"/>
                  <a:gd name="connsiteX7-539" fmla="*/ 459752 w 901862"/>
                  <a:gd name="connsiteY7-540" fmla="*/ 336619 h 420677"/>
                  <a:gd name="connsiteX8-541" fmla="*/ 49971 w 901862"/>
                  <a:gd name="connsiteY8-542" fmla="*/ 420666 h 420677"/>
                  <a:gd name="connsiteX9-543" fmla="*/ 0 w 901862"/>
                  <a:gd name="connsiteY9-544" fmla="*/ 330042 h 420677"/>
                  <a:gd name="connsiteX10-545" fmla="*/ 0 w 901862"/>
                  <a:gd name="connsiteY10-546" fmla="*/ 156254 h 420677"/>
                  <a:gd name="connsiteX0-547" fmla="*/ 0 w 901862"/>
                  <a:gd name="connsiteY0-548" fmla="*/ 156254 h 460941"/>
                  <a:gd name="connsiteX1-549" fmla="*/ 45639 w 901862"/>
                  <a:gd name="connsiteY1-550" fmla="*/ 0 h 460941"/>
                  <a:gd name="connsiteX2-551" fmla="*/ 408216 w 901862"/>
                  <a:gd name="connsiteY2-552" fmla="*/ 189898 h 460941"/>
                  <a:gd name="connsiteX3-553" fmla="*/ 792935 w 901862"/>
                  <a:gd name="connsiteY3-554" fmla="*/ 70414 h 460941"/>
                  <a:gd name="connsiteX4-555" fmla="*/ 901862 w 901862"/>
                  <a:gd name="connsiteY4-556" fmla="*/ 156254 h 460941"/>
                  <a:gd name="connsiteX5-557" fmla="*/ 901862 w 901862"/>
                  <a:gd name="connsiteY5-558" fmla="*/ 330042 h 460941"/>
                  <a:gd name="connsiteX6-559" fmla="*/ 834446 w 901862"/>
                  <a:gd name="connsiteY6-560" fmla="*/ 460941 h 460941"/>
                  <a:gd name="connsiteX7-561" fmla="*/ 459752 w 901862"/>
                  <a:gd name="connsiteY7-562" fmla="*/ 336619 h 460941"/>
                  <a:gd name="connsiteX8-563" fmla="*/ 49971 w 901862"/>
                  <a:gd name="connsiteY8-564" fmla="*/ 420666 h 460941"/>
                  <a:gd name="connsiteX9-565" fmla="*/ 0 w 901862"/>
                  <a:gd name="connsiteY9-566" fmla="*/ 330042 h 460941"/>
                  <a:gd name="connsiteX10-567" fmla="*/ 0 w 901862"/>
                  <a:gd name="connsiteY10-568" fmla="*/ 156254 h 460941"/>
                  <a:gd name="connsiteX0-569" fmla="*/ 0 w 901862"/>
                  <a:gd name="connsiteY0-570" fmla="*/ 156254 h 460941"/>
                  <a:gd name="connsiteX1-571" fmla="*/ 45639 w 901862"/>
                  <a:gd name="connsiteY1-572" fmla="*/ 0 h 460941"/>
                  <a:gd name="connsiteX2-573" fmla="*/ 408216 w 901862"/>
                  <a:gd name="connsiteY2-574" fmla="*/ 189898 h 460941"/>
                  <a:gd name="connsiteX3-575" fmla="*/ 792935 w 901862"/>
                  <a:gd name="connsiteY3-576" fmla="*/ 70414 h 460941"/>
                  <a:gd name="connsiteX4-577" fmla="*/ 901862 w 901862"/>
                  <a:gd name="connsiteY4-578" fmla="*/ 156254 h 460941"/>
                  <a:gd name="connsiteX5-579" fmla="*/ 901862 w 901862"/>
                  <a:gd name="connsiteY5-580" fmla="*/ 330042 h 460941"/>
                  <a:gd name="connsiteX6-581" fmla="*/ 834446 w 901862"/>
                  <a:gd name="connsiteY6-582" fmla="*/ 460941 h 460941"/>
                  <a:gd name="connsiteX7-583" fmla="*/ 459752 w 901862"/>
                  <a:gd name="connsiteY7-584" fmla="*/ 336619 h 460941"/>
                  <a:gd name="connsiteX8-585" fmla="*/ 49971 w 901862"/>
                  <a:gd name="connsiteY8-586" fmla="*/ 420666 h 460941"/>
                  <a:gd name="connsiteX9-587" fmla="*/ 0 w 901862"/>
                  <a:gd name="connsiteY9-588" fmla="*/ 330042 h 460941"/>
                  <a:gd name="connsiteX10-589" fmla="*/ 0 w 901862"/>
                  <a:gd name="connsiteY10-590" fmla="*/ 156254 h 460941"/>
                  <a:gd name="connsiteX0-591" fmla="*/ 0 w 901862"/>
                  <a:gd name="connsiteY0-592" fmla="*/ 156254 h 518129"/>
                  <a:gd name="connsiteX1-593" fmla="*/ 45639 w 901862"/>
                  <a:gd name="connsiteY1-594" fmla="*/ 0 h 518129"/>
                  <a:gd name="connsiteX2-595" fmla="*/ 408216 w 901862"/>
                  <a:gd name="connsiteY2-596" fmla="*/ 189898 h 518129"/>
                  <a:gd name="connsiteX3-597" fmla="*/ 792935 w 901862"/>
                  <a:gd name="connsiteY3-598" fmla="*/ 70414 h 518129"/>
                  <a:gd name="connsiteX4-599" fmla="*/ 901862 w 901862"/>
                  <a:gd name="connsiteY4-600" fmla="*/ 156254 h 518129"/>
                  <a:gd name="connsiteX5-601" fmla="*/ 901862 w 901862"/>
                  <a:gd name="connsiteY5-602" fmla="*/ 330042 h 518129"/>
                  <a:gd name="connsiteX6-603" fmla="*/ 820718 w 901862"/>
                  <a:gd name="connsiteY6-604" fmla="*/ 518129 h 518129"/>
                  <a:gd name="connsiteX7-605" fmla="*/ 459752 w 901862"/>
                  <a:gd name="connsiteY7-606" fmla="*/ 336619 h 518129"/>
                  <a:gd name="connsiteX8-607" fmla="*/ 49971 w 901862"/>
                  <a:gd name="connsiteY8-608" fmla="*/ 420666 h 518129"/>
                  <a:gd name="connsiteX9-609" fmla="*/ 0 w 901862"/>
                  <a:gd name="connsiteY9-610" fmla="*/ 330042 h 518129"/>
                  <a:gd name="connsiteX10-611" fmla="*/ 0 w 901862"/>
                  <a:gd name="connsiteY10-612" fmla="*/ 156254 h 518129"/>
                  <a:gd name="connsiteX0-613" fmla="*/ 0 w 901862"/>
                  <a:gd name="connsiteY0-614" fmla="*/ 156254 h 518129"/>
                  <a:gd name="connsiteX1-615" fmla="*/ 45639 w 901862"/>
                  <a:gd name="connsiteY1-616" fmla="*/ 0 h 518129"/>
                  <a:gd name="connsiteX2-617" fmla="*/ 408216 w 901862"/>
                  <a:gd name="connsiteY2-618" fmla="*/ 189898 h 518129"/>
                  <a:gd name="connsiteX3-619" fmla="*/ 792935 w 901862"/>
                  <a:gd name="connsiteY3-620" fmla="*/ 70414 h 518129"/>
                  <a:gd name="connsiteX4-621" fmla="*/ 901862 w 901862"/>
                  <a:gd name="connsiteY4-622" fmla="*/ 156254 h 518129"/>
                  <a:gd name="connsiteX5-623" fmla="*/ 901862 w 901862"/>
                  <a:gd name="connsiteY5-624" fmla="*/ 330042 h 518129"/>
                  <a:gd name="connsiteX6-625" fmla="*/ 820718 w 901862"/>
                  <a:gd name="connsiteY6-626" fmla="*/ 518129 h 518129"/>
                  <a:gd name="connsiteX7-627" fmla="*/ 459752 w 901862"/>
                  <a:gd name="connsiteY7-628" fmla="*/ 336619 h 518129"/>
                  <a:gd name="connsiteX8-629" fmla="*/ 49971 w 901862"/>
                  <a:gd name="connsiteY8-630" fmla="*/ 420666 h 518129"/>
                  <a:gd name="connsiteX9-631" fmla="*/ 0 w 901862"/>
                  <a:gd name="connsiteY9-632" fmla="*/ 330042 h 518129"/>
                  <a:gd name="connsiteX10-633" fmla="*/ 0 w 901862"/>
                  <a:gd name="connsiteY10-634" fmla="*/ 156254 h 518129"/>
                  <a:gd name="connsiteX0-635" fmla="*/ 0 w 901862"/>
                  <a:gd name="connsiteY0-636" fmla="*/ 156254 h 518129"/>
                  <a:gd name="connsiteX1-637" fmla="*/ 45639 w 901862"/>
                  <a:gd name="connsiteY1-638" fmla="*/ 0 h 518129"/>
                  <a:gd name="connsiteX2-639" fmla="*/ 408216 w 901862"/>
                  <a:gd name="connsiteY2-640" fmla="*/ 189898 h 518129"/>
                  <a:gd name="connsiteX3-641" fmla="*/ 792935 w 901862"/>
                  <a:gd name="connsiteY3-642" fmla="*/ 70414 h 518129"/>
                  <a:gd name="connsiteX4-643" fmla="*/ 901862 w 901862"/>
                  <a:gd name="connsiteY4-644" fmla="*/ 156254 h 518129"/>
                  <a:gd name="connsiteX5-645" fmla="*/ 901862 w 901862"/>
                  <a:gd name="connsiteY5-646" fmla="*/ 330042 h 518129"/>
                  <a:gd name="connsiteX6-647" fmla="*/ 820718 w 901862"/>
                  <a:gd name="connsiteY6-648" fmla="*/ 518129 h 518129"/>
                  <a:gd name="connsiteX7-649" fmla="*/ 449618 w 901862"/>
                  <a:gd name="connsiteY7-650" fmla="*/ 343309 h 518129"/>
                  <a:gd name="connsiteX8-651" fmla="*/ 49971 w 901862"/>
                  <a:gd name="connsiteY8-652" fmla="*/ 420666 h 518129"/>
                  <a:gd name="connsiteX9-653" fmla="*/ 0 w 901862"/>
                  <a:gd name="connsiteY9-654" fmla="*/ 330042 h 518129"/>
                  <a:gd name="connsiteX10-655" fmla="*/ 0 w 901862"/>
                  <a:gd name="connsiteY10-656" fmla="*/ 156254 h 518129"/>
                  <a:gd name="connsiteX0-657" fmla="*/ 0 w 901862"/>
                  <a:gd name="connsiteY0-658" fmla="*/ 156254 h 518129"/>
                  <a:gd name="connsiteX1-659" fmla="*/ 45639 w 901862"/>
                  <a:gd name="connsiteY1-660" fmla="*/ 0 h 518129"/>
                  <a:gd name="connsiteX2-661" fmla="*/ 408216 w 901862"/>
                  <a:gd name="connsiteY2-662" fmla="*/ 189898 h 518129"/>
                  <a:gd name="connsiteX3-663" fmla="*/ 792935 w 901862"/>
                  <a:gd name="connsiteY3-664" fmla="*/ 70414 h 518129"/>
                  <a:gd name="connsiteX4-665" fmla="*/ 901862 w 901862"/>
                  <a:gd name="connsiteY4-666" fmla="*/ 156254 h 518129"/>
                  <a:gd name="connsiteX5-667" fmla="*/ 901862 w 901862"/>
                  <a:gd name="connsiteY5-668" fmla="*/ 330042 h 518129"/>
                  <a:gd name="connsiteX6-669" fmla="*/ 820718 w 901862"/>
                  <a:gd name="connsiteY6-670" fmla="*/ 518129 h 518129"/>
                  <a:gd name="connsiteX7-671" fmla="*/ 449618 w 901862"/>
                  <a:gd name="connsiteY7-672" fmla="*/ 343309 h 518129"/>
                  <a:gd name="connsiteX8-673" fmla="*/ 53233 w 901862"/>
                  <a:gd name="connsiteY8-674" fmla="*/ 444254 h 518129"/>
                  <a:gd name="connsiteX9-675" fmla="*/ 0 w 901862"/>
                  <a:gd name="connsiteY9-676" fmla="*/ 330042 h 518129"/>
                  <a:gd name="connsiteX10-677" fmla="*/ 0 w 901862"/>
                  <a:gd name="connsiteY10-678" fmla="*/ 156254 h 518129"/>
                  <a:gd name="connsiteX0-679" fmla="*/ 0 w 901862"/>
                  <a:gd name="connsiteY0-680" fmla="*/ 156254 h 518129"/>
                  <a:gd name="connsiteX1-681" fmla="*/ 45639 w 901862"/>
                  <a:gd name="connsiteY1-682" fmla="*/ 0 h 518129"/>
                  <a:gd name="connsiteX2-683" fmla="*/ 408216 w 901862"/>
                  <a:gd name="connsiteY2-684" fmla="*/ 189898 h 518129"/>
                  <a:gd name="connsiteX3-685" fmla="*/ 792935 w 901862"/>
                  <a:gd name="connsiteY3-686" fmla="*/ 70414 h 518129"/>
                  <a:gd name="connsiteX4-687" fmla="*/ 901862 w 901862"/>
                  <a:gd name="connsiteY4-688" fmla="*/ 156254 h 518129"/>
                  <a:gd name="connsiteX5-689" fmla="*/ 901862 w 901862"/>
                  <a:gd name="connsiteY5-690" fmla="*/ 330042 h 518129"/>
                  <a:gd name="connsiteX6-691" fmla="*/ 820718 w 901862"/>
                  <a:gd name="connsiteY6-692" fmla="*/ 518129 h 518129"/>
                  <a:gd name="connsiteX7-693" fmla="*/ 449618 w 901862"/>
                  <a:gd name="connsiteY7-694" fmla="*/ 343309 h 518129"/>
                  <a:gd name="connsiteX8-695" fmla="*/ 53233 w 901862"/>
                  <a:gd name="connsiteY8-696" fmla="*/ 444254 h 518129"/>
                  <a:gd name="connsiteX9-697" fmla="*/ 0 w 901862"/>
                  <a:gd name="connsiteY9-698" fmla="*/ 330042 h 518129"/>
                  <a:gd name="connsiteX10-699" fmla="*/ 0 w 901862"/>
                  <a:gd name="connsiteY10-700" fmla="*/ 156254 h 518129"/>
                  <a:gd name="connsiteX0-701" fmla="*/ 0 w 901862"/>
                  <a:gd name="connsiteY0-702" fmla="*/ 156254 h 518129"/>
                  <a:gd name="connsiteX1-703" fmla="*/ 45639 w 901862"/>
                  <a:gd name="connsiteY1-704" fmla="*/ 0 h 518129"/>
                  <a:gd name="connsiteX2-705" fmla="*/ 408216 w 901862"/>
                  <a:gd name="connsiteY2-706" fmla="*/ 189898 h 518129"/>
                  <a:gd name="connsiteX3-707" fmla="*/ 792935 w 901862"/>
                  <a:gd name="connsiteY3-708" fmla="*/ 70414 h 518129"/>
                  <a:gd name="connsiteX4-709" fmla="*/ 901862 w 901862"/>
                  <a:gd name="connsiteY4-710" fmla="*/ 156254 h 518129"/>
                  <a:gd name="connsiteX5-711" fmla="*/ 901862 w 901862"/>
                  <a:gd name="connsiteY5-712" fmla="*/ 330042 h 518129"/>
                  <a:gd name="connsiteX6-713" fmla="*/ 820718 w 901862"/>
                  <a:gd name="connsiteY6-714" fmla="*/ 518129 h 518129"/>
                  <a:gd name="connsiteX7-715" fmla="*/ 449618 w 901862"/>
                  <a:gd name="connsiteY7-716" fmla="*/ 343309 h 518129"/>
                  <a:gd name="connsiteX8-717" fmla="*/ 53233 w 901862"/>
                  <a:gd name="connsiteY8-718" fmla="*/ 444254 h 518129"/>
                  <a:gd name="connsiteX9-719" fmla="*/ 0 w 901862"/>
                  <a:gd name="connsiteY9-720" fmla="*/ 330042 h 518129"/>
                  <a:gd name="connsiteX10-721" fmla="*/ 0 w 901862"/>
                  <a:gd name="connsiteY10-722" fmla="*/ 156254 h 518129"/>
                  <a:gd name="connsiteX0-723" fmla="*/ 0 w 901862"/>
                  <a:gd name="connsiteY0-724" fmla="*/ 156254 h 518129"/>
                  <a:gd name="connsiteX1-725" fmla="*/ 45639 w 901862"/>
                  <a:gd name="connsiteY1-726" fmla="*/ 0 h 518129"/>
                  <a:gd name="connsiteX2-727" fmla="*/ 408216 w 901862"/>
                  <a:gd name="connsiteY2-728" fmla="*/ 189898 h 518129"/>
                  <a:gd name="connsiteX3-729" fmla="*/ 792935 w 901862"/>
                  <a:gd name="connsiteY3-730" fmla="*/ 70414 h 518129"/>
                  <a:gd name="connsiteX4-731" fmla="*/ 901862 w 901862"/>
                  <a:gd name="connsiteY4-732" fmla="*/ 156254 h 518129"/>
                  <a:gd name="connsiteX5-733" fmla="*/ 901862 w 901862"/>
                  <a:gd name="connsiteY5-734" fmla="*/ 330042 h 518129"/>
                  <a:gd name="connsiteX6-735" fmla="*/ 820718 w 901862"/>
                  <a:gd name="connsiteY6-736" fmla="*/ 518129 h 518129"/>
                  <a:gd name="connsiteX7-737" fmla="*/ 449618 w 901862"/>
                  <a:gd name="connsiteY7-738" fmla="*/ 343309 h 518129"/>
                  <a:gd name="connsiteX8-739" fmla="*/ 53233 w 901862"/>
                  <a:gd name="connsiteY8-740" fmla="*/ 444254 h 518129"/>
                  <a:gd name="connsiteX9-741" fmla="*/ 0 w 901862"/>
                  <a:gd name="connsiteY9-742" fmla="*/ 330042 h 518129"/>
                  <a:gd name="connsiteX10-743" fmla="*/ 0 w 901862"/>
                  <a:gd name="connsiteY10-744" fmla="*/ 156254 h 518129"/>
                  <a:gd name="connsiteX0-745" fmla="*/ 0 w 901862"/>
                  <a:gd name="connsiteY0-746" fmla="*/ 156254 h 518129"/>
                  <a:gd name="connsiteX1-747" fmla="*/ 45639 w 901862"/>
                  <a:gd name="connsiteY1-748" fmla="*/ 0 h 518129"/>
                  <a:gd name="connsiteX2-749" fmla="*/ 408216 w 901862"/>
                  <a:gd name="connsiteY2-750" fmla="*/ 189898 h 518129"/>
                  <a:gd name="connsiteX3-751" fmla="*/ 792935 w 901862"/>
                  <a:gd name="connsiteY3-752" fmla="*/ 70414 h 518129"/>
                  <a:gd name="connsiteX4-753" fmla="*/ 901862 w 901862"/>
                  <a:gd name="connsiteY4-754" fmla="*/ 156254 h 518129"/>
                  <a:gd name="connsiteX5-755" fmla="*/ 901862 w 901862"/>
                  <a:gd name="connsiteY5-756" fmla="*/ 330042 h 518129"/>
                  <a:gd name="connsiteX6-757" fmla="*/ 820718 w 901862"/>
                  <a:gd name="connsiteY6-758" fmla="*/ 518129 h 518129"/>
                  <a:gd name="connsiteX7-759" fmla="*/ 449618 w 901862"/>
                  <a:gd name="connsiteY7-760" fmla="*/ 343309 h 518129"/>
                  <a:gd name="connsiteX8-761" fmla="*/ 53233 w 901862"/>
                  <a:gd name="connsiteY8-762" fmla="*/ 444254 h 518129"/>
                  <a:gd name="connsiteX9-763" fmla="*/ 0 w 901862"/>
                  <a:gd name="connsiteY9-764" fmla="*/ 330042 h 518129"/>
                  <a:gd name="connsiteX10-765" fmla="*/ 0 w 901862"/>
                  <a:gd name="connsiteY10-766" fmla="*/ 156254 h 518129"/>
                  <a:gd name="connsiteX0-767" fmla="*/ 0 w 901862"/>
                  <a:gd name="connsiteY0-768" fmla="*/ 171490 h 533365"/>
                  <a:gd name="connsiteX1-769" fmla="*/ 27185 w 901862"/>
                  <a:gd name="connsiteY1-770" fmla="*/ 0 h 533365"/>
                  <a:gd name="connsiteX2-771" fmla="*/ 408216 w 901862"/>
                  <a:gd name="connsiteY2-772" fmla="*/ 205134 h 533365"/>
                  <a:gd name="connsiteX3-773" fmla="*/ 792935 w 901862"/>
                  <a:gd name="connsiteY3-774" fmla="*/ 85650 h 533365"/>
                  <a:gd name="connsiteX4-775" fmla="*/ 901862 w 901862"/>
                  <a:gd name="connsiteY4-776" fmla="*/ 171490 h 533365"/>
                  <a:gd name="connsiteX5-777" fmla="*/ 901862 w 901862"/>
                  <a:gd name="connsiteY5-778" fmla="*/ 345278 h 533365"/>
                  <a:gd name="connsiteX6-779" fmla="*/ 820718 w 901862"/>
                  <a:gd name="connsiteY6-780" fmla="*/ 533365 h 533365"/>
                  <a:gd name="connsiteX7-781" fmla="*/ 449618 w 901862"/>
                  <a:gd name="connsiteY7-782" fmla="*/ 358545 h 533365"/>
                  <a:gd name="connsiteX8-783" fmla="*/ 53233 w 901862"/>
                  <a:gd name="connsiteY8-784" fmla="*/ 459490 h 533365"/>
                  <a:gd name="connsiteX9-785" fmla="*/ 0 w 901862"/>
                  <a:gd name="connsiteY9-786" fmla="*/ 345278 h 533365"/>
                  <a:gd name="connsiteX10-787" fmla="*/ 0 w 901862"/>
                  <a:gd name="connsiteY10-788" fmla="*/ 171490 h 5333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479" y="connsiteY10-48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sp>
            <p:nvSpPr>
              <p:cNvPr id="22" name="圆角矩形 17"/>
              <p:cNvSpPr/>
              <p:nvPr/>
            </p:nvSpPr>
            <p:spPr>
              <a:xfrm rot="2188039">
                <a:off x="4847484" y="3452363"/>
                <a:ext cx="1152426" cy="564051"/>
              </a:xfrm>
              <a:custGeom>
                <a:avLst/>
                <a:gdLst>
                  <a:gd name="connsiteX0" fmla="*/ 0 w 901862"/>
                  <a:gd name="connsiteY0" fmla="*/ 43448 h 260684"/>
                  <a:gd name="connsiteX1" fmla="*/ 43448 w 901862"/>
                  <a:gd name="connsiteY1" fmla="*/ 0 h 260684"/>
                  <a:gd name="connsiteX2" fmla="*/ 858414 w 901862"/>
                  <a:gd name="connsiteY2" fmla="*/ 0 h 260684"/>
                  <a:gd name="connsiteX3" fmla="*/ 901862 w 901862"/>
                  <a:gd name="connsiteY3" fmla="*/ 43448 h 260684"/>
                  <a:gd name="connsiteX4" fmla="*/ 901862 w 901862"/>
                  <a:gd name="connsiteY4" fmla="*/ 217236 h 260684"/>
                  <a:gd name="connsiteX5" fmla="*/ 858414 w 901862"/>
                  <a:gd name="connsiteY5" fmla="*/ 260684 h 260684"/>
                  <a:gd name="connsiteX6" fmla="*/ 43448 w 901862"/>
                  <a:gd name="connsiteY6" fmla="*/ 260684 h 260684"/>
                  <a:gd name="connsiteX7" fmla="*/ 0 w 901862"/>
                  <a:gd name="connsiteY7" fmla="*/ 217236 h 260684"/>
                  <a:gd name="connsiteX8" fmla="*/ 0 w 901862"/>
                  <a:gd name="connsiteY8" fmla="*/ 43448 h 260684"/>
                  <a:gd name="connsiteX0-1" fmla="*/ 0 w 901862"/>
                  <a:gd name="connsiteY0-2" fmla="*/ 43539 h 260775"/>
                  <a:gd name="connsiteX1-3" fmla="*/ 43448 w 901862"/>
                  <a:gd name="connsiteY1-4" fmla="*/ 91 h 260775"/>
                  <a:gd name="connsiteX2-5" fmla="*/ 469179 w 901862"/>
                  <a:gd name="connsiteY2-6" fmla="*/ 0 h 260775"/>
                  <a:gd name="connsiteX3-7" fmla="*/ 858414 w 901862"/>
                  <a:gd name="connsiteY3-8" fmla="*/ 91 h 260775"/>
                  <a:gd name="connsiteX4-9" fmla="*/ 901862 w 901862"/>
                  <a:gd name="connsiteY4-10" fmla="*/ 43539 h 260775"/>
                  <a:gd name="connsiteX5-11" fmla="*/ 901862 w 901862"/>
                  <a:gd name="connsiteY5-12" fmla="*/ 217327 h 260775"/>
                  <a:gd name="connsiteX6-13" fmla="*/ 858414 w 901862"/>
                  <a:gd name="connsiteY6-14" fmla="*/ 260775 h 260775"/>
                  <a:gd name="connsiteX7-15" fmla="*/ 43448 w 901862"/>
                  <a:gd name="connsiteY7-16" fmla="*/ 260775 h 260775"/>
                  <a:gd name="connsiteX8-17" fmla="*/ 0 w 901862"/>
                  <a:gd name="connsiteY8-18" fmla="*/ 217327 h 260775"/>
                  <a:gd name="connsiteX9" fmla="*/ 0 w 901862"/>
                  <a:gd name="connsiteY9" fmla="*/ 43539 h 260775"/>
                  <a:gd name="connsiteX0-19" fmla="*/ 0 w 901862"/>
                  <a:gd name="connsiteY0-20" fmla="*/ 43448 h 260684"/>
                  <a:gd name="connsiteX1-21" fmla="*/ 43448 w 901862"/>
                  <a:gd name="connsiteY1-22" fmla="*/ 0 h 260684"/>
                  <a:gd name="connsiteX2-23" fmla="*/ 441588 w 901862"/>
                  <a:gd name="connsiteY2-24" fmla="*/ 144593 h 260684"/>
                  <a:gd name="connsiteX3-25" fmla="*/ 858414 w 901862"/>
                  <a:gd name="connsiteY3-26" fmla="*/ 0 h 260684"/>
                  <a:gd name="connsiteX4-27" fmla="*/ 901862 w 901862"/>
                  <a:gd name="connsiteY4-28" fmla="*/ 43448 h 260684"/>
                  <a:gd name="connsiteX5-29" fmla="*/ 901862 w 901862"/>
                  <a:gd name="connsiteY5-30" fmla="*/ 217236 h 260684"/>
                  <a:gd name="connsiteX6-31" fmla="*/ 858414 w 901862"/>
                  <a:gd name="connsiteY6-32" fmla="*/ 260684 h 260684"/>
                  <a:gd name="connsiteX7-33" fmla="*/ 43448 w 901862"/>
                  <a:gd name="connsiteY7-34" fmla="*/ 260684 h 260684"/>
                  <a:gd name="connsiteX8-35" fmla="*/ 0 w 901862"/>
                  <a:gd name="connsiteY8-36" fmla="*/ 217236 h 260684"/>
                  <a:gd name="connsiteX9-37" fmla="*/ 0 w 901862"/>
                  <a:gd name="connsiteY9-38" fmla="*/ 43448 h 260684"/>
                  <a:gd name="connsiteX0-39" fmla="*/ 0 w 901862"/>
                  <a:gd name="connsiteY0-40" fmla="*/ 43448 h 260684"/>
                  <a:gd name="connsiteX1-41" fmla="*/ 43448 w 901862"/>
                  <a:gd name="connsiteY1-42" fmla="*/ 0 h 260684"/>
                  <a:gd name="connsiteX2-43" fmla="*/ 446920 w 901862"/>
                  <a:gd name="connsiteY2-44" fmla="*/ 82317 h 260684"/>
                  <a:gd name="connsiteX3-45" fmla="*/ 858414 w 901862"/>
                  <a:gd name="connsiteY3-46" fmla="*/ 0 h 260684"/>
                  <a:gd name="connsiteX4-47" fmla="*/ 901862 w 901862"/>
                  <a:gd name="connsiteY4-48" fmla="*/ 43448 h 260684"/>
                  <a:gd name="connsiteX5-49" fmla="*/ 901862 w 901862"/>
                  <a:gd name="connsiteY5-50" fmla="*/ 217236 h 260684"/>
                  <a:gd name="connsiteX6-51" fmla="*/ 858414 w 901862"/>
                  <a:gd name="connsiteY6-52" fmla="*/ 260684 h 260684"/>
                  <a:gd name="connsiteX7-53" fmla="*/ 43448 w 901862"/>
                  <a:gd name="connsiteY7-54" fmla="*/ 260684 h 260684"/>
                  <a:gd name="connsiteX8-55" fmla="*/ 0 w 901862"/>
                  <a:gd name="connsiteY8-56" fmla="*/ 217236 h 260684"/>
                  <a:gd name="connsiteX9-57" fmla="*/ 0 w 901862"/>
                  <a:gd name="connsiteY9-58" fmla="*/ 43448 h 260684"/>
                  <a:gd name="connsiteX0-59" fmla="*/ 0 w 901862"/>
                  <a:gd name="connsiteY0-60" fmla="*/ 43448 h 260684"/>
                  <a:gd name="connsiteX1-61" fmla="*/ 43448 w 901862"/>
                  <a:gd name="connsiteY1-62" fmla="*/ 0 h 260684"/>
                  <a:gd name="connsiteX2-63" fmla="*/ 446920 w 901862"/>
                  <a:gd name="connsiteY2-64" fmla="*/ 82317 h 260684"/>
                  <a:gd name="connsiteX3-65" fmla="*/ 858414 w 901862"/>
                  <a:gd name="connsiteY3-66" fmla="*/ 0 h 260684"/>
                  <a:gd name="connsiteX4-67" fmla="*/ 901862 w 901862"/>
                  <a:gd name="connsiteY4-68" fmla="*/ 43448 h 260684"/>
                  <a:gd name="connsiteX5-69" fmla="*/ 901862 w 901862"/>
                  <a:gd name="connsiteY5-70" fmla="*/ 217236 h 260684"/>
                  <a:gd name="connsiteX6-71" fmla="*/ 858414 w 901862"/>
                  <a:gd name="connsiteY6-72" fmla="*/ 260684 h 260684"/>
                  <a:gd name="connsiteX7-73" fmla="*/ 43448 w 901862"/>
                  <a:gd name="connsiteY7-74" fmla="*/ 260684 h 260684"/>
                  <a:gd name="connsiteX8-75" fmla="*/ 0 w 901862"/>
                  <a:gd name="connsiteY8-76" fmla="*/ 217236 h 260684"/>
                  <a:gd name="connsiteX9-77" fmla="*/ 0 w 901862"/>
                  <a:gd name="connsiteY9-78" fmla="*/ 43448 h 260684"/>
                  <a:gd name="connsiteX0-79" fmla="*/ 0 w 901862"/>
                  <a:gd name="connsiteY0-80" fmla="*/ 43448 h 260684"/>
                  <a:gd name="connsiteX1-81" fmla="*/ 43448 w 901862"/>
                  <a:gd name="connsiteY1-82" fmla="*/ 0 h 260684"/>
                  <a:gd name="connsiteX2-83" fmla="*/ 446920 w 901862"/>
                  <a:gd name="connsiteY2-84" fmla="*/ 82317 h 260684"/>
                  <a:gd name="connsiteX3-85" fmla="*/ 858414 w 901862"/>
                  <a:gd name="connsiteY3-86" fmla="*/ 0 h 260684"/>
                  <a:gd name="connsiteX4-87" fmla="*/ 901862 w 901862"/>
                  <a:gd name="connsiteY4-88" fmla="*/ 43448 h 260684"/>
                  <a:gd name="connsiteX5-89" fmla="*/ 901862 w 901862"/>
                  <a:gd name="connsiteY5-90" fmla="*/ 217236 h 260684"/>
                  <a:gd name="connsiteX6-91" fmla="*/ 858414 w 901862"/>
                  <a:gd name="connsiteY6-92" fmla="*/ 260684 h 260684"/>
                  <a:gd name="connsiteX7-93" fmla="*/ 43448 w 901862"/>
                  <a:gd name="connsiteY7-94" fmla="*/ 260684 h 260684"/>
                  <a:gd name="connsiteX8-95" fmla="*/ 0 w 901862"/>
                  <a:gd name="connsiteY8-96" fmla="*/ 217236 h 260684"/>
                  <a:gd name="connsiteX9-97" fmla="*/ 0 w 901862"/>
                  <a:gd name="connsiteY9-98" fmla="*/ 43448 h 260684"/>
                  <a:gd name="connsiteX0-99" fmla="*/ 0 w 901862"/>
                  <a:gd name="connsiteY0-100" fmla="*/ 90518 h 307754"/>
                  <a:gd name="connsiteX1-101" fmla="*/ 60498 w 901862"/>
                  <a:gd name="connsiteY1-102" fmla="*/ 0 h 307754"/>
                  <a:gd name="connsiteX2-103" fmla="*/ 446920 w 901862"/>
                  <a:gd name="connsiteY2-104" fmla="*/ 129387 h 307754"/>
                  <a:gd name="connsiteX3-105" fmla="*/ 858414 w 901862"/>
                  <a:gd name="connsiteY3-106" fmla="*/ 47070 h 307754"/>
                  <a:gd name="connsiteX4-107" fmla="*/ 901862 w 901862"/>
                  <a:gd name="connsiteY4-108" fmla="*/ 90518 h 307754"/>
                  <a:gd name="connsiteX5-109" fmla="*/ 901862 w 901862"/>
                  <a:gd name="connsiteY5-110" fmla="*/ 264306 h 307754"/>
                  <a:gd name="connsiteX6-111" fmla="*/ 858414 w 901862"/>
                  <a:gd name="connsiteY6-112" fmla="*/ 307754 h 307754"/>
                  <a:gd name="connsiteX7-113" fmla="*/ 43448 w 901862"/>
                  <a:gd name="connsiteY7-114" fmla="*/ 307754 h 307754"/>
                  <a:gd name="connsiteX8-115" fmla="*/ 0 w 901862"/>
                  <a:gd name="connsiteY8-116" fmla="*/ 264306 h 307754"/>
                  <a:gd name="connsiteX9-117" fmla="*/ 0 w 901862"/>
                  <a:gd name="connsiteY9-118" fmla="*/ 90518 h 307754"/>
                  <a:gd name="connsiteX0-119" fmla="*/ 0 w 901862"/>
                  <a:gd name="connsiteY0-120" fmla="*/ 90518 h 307754"/>
                  <a:gd name="connsiteX1-121" fmla="*/ 60498 w 901862"/>
                  <a:gd name="connsiteY1-122" fmla="*/ 0 h 307754"/>
                  <a:gd name="connsiteX2-123" fmla="*/ 446920 w 901862"/>
                  <a:gd name="connsiteY2-124" fmla="*/ 129387 h 307754"/>
                  <a:gd name="connsiteX3-125" fmla="*/ 858414 w 901862"/>
                  <a:gd name="connsiteY3-126" fmla="*/ 47070 h 307754"/>
                  <a:gd name="connsiteX4-127" fmla="*/ 901862 w 901862"/>
                  <a:gd name="connsiteY4-128" fmla="*/ 90518 h 307754"/>
                  <a:gd name="connsiteX5-129" fmla="*/ 901862 w 901862"/>
                  <a:gd name="connsiteY5-130" fmla="*/ 264306 h 307754"/>
                  <a:gd name="connsiteX6-131" fmla="*/ 858414 w 901862"/>
                  <a:gd name="connsiteY6-132" fmla="*/ 307754 h 307754"/>
                  <a:gd name="connsiteX7-133" fmla="*/ 43448 w 901862"/>
                  <a:gd name="connsiteY7-134" fmla="*/ 307754 h 307754"/>
                  <a:gd name="connsiteX8-135" fmla="*/ 0 w 901862"/>
                  <a:gd name="connsiteY8-136" fmla="*/ 264306 h 307754"/>
                  <a:gd name="connsiteX9-137" fmla="*/ 0 w 901862"/>
                  <a:gd name="connsiteY9-138" fmla="*/ 90518 h 307754"/>
                  <a:gd name="connsiteX0-139" fmla="*/ 0 w 901862"/>
                  <a:gd name="connsiteY0-140" fmla="*/ 90518 h 307754"/>
                  <a:gd name="connsiteX1-141" fmla="*/ 60498 w 901862"/>
                  <a:gd name="connsiteY1-142" fmla="*/ 0 h 307754"/>
                  <a:gd name="connsiteX2-143" fmla="*/ 446920 w 901862"/>
                  <a:gd name="connsiteY2-144" fmla="*/ 129387 h 307754"/>
                  <a:gd name="connsiteX3-145" fmla="*/ 858414 w 901862"/>
                  <a:gd name="connsiteY3-146" fmla="*/ 47070 h 307754"/>
                  <a:gd name="connsiteX4-147" fmla="*/ 901862 w 901862"/>
                  <a:gd name="connsiteY4-148" fmla="*/ 90518 h 307754"/>
                  <a:gd name="connsiteX5-149" fmla="*/ 901862 w 901862"/>
                  <a:gd name="connsiteY5-150" fmla="*/ 264306 h 307754"/>
                  <a:gd name="connsiteX6-151" fmla="*/ 858414 w 901862"/>
                  <a:gd name="connsiteY6-152" fmla="*/ 307754 h 307754"/>
                  <a:gd name="connsiteX7-153" fmla="*/ 43448 w 901862"/>
                  <a:gd name="connsiteY7-154" fmla="*/ 307754 h 307754"/>
                  <a:gd name="connsiteX8-155" fmla="*/ 0 w 901862"/>
                  <a:gd name="connsiteY8-156" fmla="*/ 264306 h 307754"/>
                  <a:gd name="connsiteX9-157" fmla="*/ 0 w 901862"/>
                  <a:gd name="connsiteY9-158" fmla="*/ 90518 h 307754"/>
                  <a:gd name="connsiteX0-159" fmla="*/ 0 w 901862"/>
                  <a:gd name="connsiteY0-160" fmla="*/ 109063 h 326299"/>
                  <a:gd name="connsiteX1-161" fmla="*/ 55530 w 901862"/>
                  <a:gd name="connsiteY1-162" fmla="*/ 0 h 326299"/>
                  <a:gd name="connsiteX2-163" fmla="*/ 446920 w 901862"/>
                  <a:gd name="connsiteY2-164" fmla="*/ 147932 h 326299"/>
                  <a:gd name="connsiteX3-165" fmla="*/ 858414 w 901862"/>
                  <a:gd name="connsiteY3-166" fmla="*/ 65615 h 326299"/>
                  <a:gd name="connsiteX4-167" fmla="*/ 901862 w 901862"/>
                  <a:gd name="connsiteY4-168" fmla="*/ 109063 h 326299"/>
                  <a:gd name="connsiteX5-169" fmla="*/ 901862 w 901862"/>
                  <a:gd name="connsiteY5-170" fmla="*/ 282851 h 326299"/>
                  <a:gd name="connsiteX6-171" fmla="*/ 858414 w 901862"/>
                  <a:gd name="connsiteY6-172" fmla="*/ 326299 h 326299"/>
                  <a:gd name="connsiteX7-173" fmla="*/ 43448 w 901862"/>
                  <a:gd name="connsiteY7-174" fmla="*/ 326299 h 326299"/>
                  <a:gd name="connsiteX8-175" fmla="*/ 0 w 901862"/>
                  <a:gd name="connsiteY8-176" fmla="*/ 282851 h 326299"/>
                  <a:gd name="connsiteX9-177" fmla="*/ 0 w 901862"/>
                  <a:gd name="connsiteY9-178" fmla="*/ 109063 h 326299"/>
                  <a:gd name="connsiteX0-179" fmla="*/ 0 w 901862"/>
                  <a:gd name="connsiteY0-180" fmla="*/ 109063 h 326299"/>
                  <a:gd name="connsiteX1-181" fmla="*/ 55530 w 901862"/>
                  <a:gd name="connsiteY1-182" fmla="*/ 0 h 326299"/>
                  <a:gd name="connsiteX2-183" fmla="*/ 446920 w 901862"/>
                  <a:gd name="connsiteY2-184" fmla="*/ 147932 h 326299"/>
                  <a:gd name="connsiteX3-185" fmla="*/ 858414 w 901862"/>
                  <a:gd name="connsiteY3-186" fmla="*/ 65615 h 326299"/>
                  <a:gd name="connsiteX4-187" fmla="*/ 901862 w 901862"/>
                  <a:gd name="connsiteY4-188" fmla="*/ 109063 h 326299"/>
                  <a:gd name="connsiteX5-189" fmla="*/ 901862 w 901862"/>
                  <a:gd name="connsiteY5-190" fmla="*/ 282851 h 326299"/>
                  <a:gd name="connsiteX6-191" fmla="*/ 858414 w 901862"/>
                  <a:gd name="connsiteY6-192" fmla="*/ 326299 h 326299"/>
                  <a:gd name="connsiteX7-193" fmla="*/ 43448 w 901862"/>
                  <a:gd name="connsiteY7-194" fmla="*/ 326299 h 326299"/>
                  <a:gd name="connsiteX8-195" fmla="*/ 0 w 901862"/>
                  <a:gd name="connsiteY8-196" fmla="*/ 282851 h 326299"/>
                  <a:gd name="connsiteX9-197" fmla="*/ 0 w 901862"/>
                  <a:gd name="connsiteY9-198" fmla="*/ 109063 h 326299"/>
                  <a:gd name="connsiteX0-199" fmla="*/ 0 w 901862"/>
                  <a:gd name="connsiteY0-200" fmla="*/ 109063 h 326299"/>
                  <a:gd name="connsiteX1-201" fmla="*/ 55530 w 901862"/>
                  <a:gd name="connsiteY1-202" fmla="*/ 0 h 326299"/>
                  <a:gd name="connsiteX2-203" fmla="*/ 446920 w 901862"/>
                  <a:gd name="connsiteY2-204" fmla="*/ 147932 h 326299"/>
                  <a:gd name="connsiteX3-205" fmla="*/ 858414 w 901862"/>
                  <a:gd name="connsiteY3-206" fmla="*/ 65615 h 326299"/>
                  <a:gd name="connsiteX4-207" fmla="*/ 901862 w 901862"/>
                  <a:gd name="connsiteY4-208" fmla="*/ 109063 h 326299"/>
                  <a:gd name="connsiteX5-209" fmla="*/ 901862 w 901862"/>
                  <a:gd name="connsiteY5-210" fmla="*/ 282851 h 326299"/>
                  <a:gd name="connsiteX6-211" fmla="*/ 858414 w 901862"/>
                  <a:gd name="connsiteY6-212" fmla="*/ 326299 h 326299"/>
                  <a:gd name="connsiteX7-213" fmla="*/ 43448 w 901862"/>
                  <a:gd name="connsiteY7-214" fmla="*/ 326299 h 326299"/>
                  <a:gd name="connsiteX8-215" fmla="*/ 0 w 901862"/>
                  <a:gd name="connsiteY8-216" fmla="*/ 282851 h 326299"/>
                  <a:gd name="connsiteX9-217" fmla="*/ 0 w 901862"/>
                  <a:gd name="connsiteY9-218" fmla="*/ 109063 h 326299"/>
                  <a:gd name="connsiteX0-219" fmla="*/ 0 w 901862"/>
                  <a:gd name="connsiteY0-220" fmla="*/ 109063 h 326299"/>
                  <a:gd name="connsiteX1-221" fmla="*/ 55530 w 901862"/>
                  <a:gd name="connsiteY1-222" fmla="*/ 0 h 326299"/>
                  <a:gd name="connsiteX2-223" fmla="*/ 446920 w 901862"/>
                  <a:gd name="connsiteY2-224" fmla="*/ 147932 h 326299"/>
                  <a:gd name="connsiteX3-225" fmla="*/ 858414 w 901862"/>
                  <a:gd name="connsiteY3-226" fmla="*/ 65615 h 326299"/>
                  <a:gd name="connsiteX4-227" fmla="*/ 901862 w 901862"/>
                  <a:gd name="connsiteY4-228" fmla="*/ 109063 h 326299"/>
                  <a:gd name="connsiteX5-229" fmla="*/ 901862 w 901862"/>
                  <a:gd name="connsiteY5-230" fmla="*/ 282851 h 326299"/>
                  <a:gd name="connsiteX6-231" fmla="*/ 858414 w 901862"/>
                  <a:gd name="connsiteY6-232" fmla="*/ 326299 h 326299"/>
                  <a:gd name="connsiteX7-233" fmla="*/ 43448 w 901862"/>
                  <a:gd name="connsiteY7-234" fmla="*/ 326299 h 326299"/>
                  <a:gd name="connsiteX8-235" fmla="*/ 0 w 901862"/>
                  <a:gd name="connsiteY8-236" fmla="*/ 282851 h 326299"/>
                  <a:gd name="connsiteX9-237" fmla="*/ 0 w 901862"/>
                  <a:gd name="connsiteY9-238" fmla="*/ 109063 h 326299"/>
                  <a:gd name="connsiteX0-239" fmla="*/ 0 w 901862"/>
                  <a:gd name="connsiteY0-240" fmla="*/ 109063 h 326299"/>
                  <a:gd name="connsiteX1-241" fmla="*/ 55530 w 901862"/>
                  <a:gd name="connsiteY1-242" fmla="*/ 0 h 326299"/>
                  <a:gd name="connsiteX2-243" fmla="*/ 446920 w 901862"/>
                  <a:gd name="connsiteY2-244" fmla="*/ 147932 h 326299"/>
                  <a:gd name="connsiteX3-245" fmla="*/ 858414 w 901862"/>
                  <a:gd name="connsiteY3-246" fmla="*/ 65615 h 326299"/>
                  <a:gd name="connsiteX4-247" fmla="*/ 901862 w 901862"/>
                  <a:gd name="connsiteY4-248" fmla="*/ 109063 h 326299"/>
                  <a:gd name="connsiteX5-249" fmla="*/ 901862 w 901862"/>
                  <a:gd name="connsiteY5-250" fmla="*/ 282851 h 326299"/>
                  <a:gd name="connsiteX6-251" fmla="*/ 858414 w 901862"/>
                  <a:gd name="connsiteY6-252" fmla="*/ 326299 h 326299"/>
                  <a:gd name="connsiteX7-253" fmla="*/ 43448 w 901862"/>
                  <a:gd name="connsiteY7-254" fmla="*/ 326299 h 326299"/>
                  <a:gd name="connsiteX8-255" fmla="*/ 0 w 901862"/>
                  <a:gd name="connsiteY8-256" fmla="*/ 282851 h 326299"/>
                  <a:gd name="connsiteX9-257" fmla="*/ 0 w 901862"/>
                  <a:gd name="connsiteY9-258" fmla="*/ 109063 h 326299"/>
                  <a:gd name="connsiteX0-259" fmla="*/ 0 w 901862"/>
                  <a:gd name="connsiteY0-260" fmla="*/ 109063 h 326299"/>
                  <a:gd name="connsiteX1-261" fmla="*/ 55530 w 901862"/>
                  <a:gd name="connsiteY1-262" fmla="*/ 0 h 326299"/>
                  <a:gd name="connsiteX2-263" fmla="*/ 408216 w 901862"/>
                  <a:gd name="connsiteY2-264" fmla="*/ 142707 h 326299"/>
                  <a:gd name="connsiteX3-265" fmla="*/ 858414 w 901862"/>
                  <a:gd name="connsiteY3-266" fmla="*/ 65615 h 326299"/>
                  <a:gd name="connsiteX4-267" fmla="*/ 901862 w 901862"/>
                  <a:gd name="connsiteY4-268" fmla="*/ 109063 h 326299"/>
                  <a:gd name="connsiteX5-269" fmla="*/ 901862 w 901862"/>
                  <a:gd name="connsiteY5-270" fmla="*/ 282851 h 326299"/>
                  <a:gd name="connsiteX6-271" fmla="*/ 858414 w 901862"/>
                  <a:gd name="connsiteY6-272" fmla="*/ 326299 h 326299"/>
                  <a:gd name="connsiteX7-273" fmla="*/ 43448 w 901862"/>
                  <a:gd name="connsiteY7-274" fmla="*/ 326299 h 326299"/>
                  <a:gd name="connsiteX8-275" fmla="*/ 0 w 901862"/>
                  <a:gd name="connsiteY8-276" fmla="*/ 282851 h 326299"/>
                  <a:gd name="connsiteX9-277" fmla="*/ 0 w 901862"/>
                  <a:gd name="connsiteY9-278" fmla="*/ 109063 h 326299"/>
                  <a:gd name="connsiteX0-279" fmla="*/ 0 w 901862"/>
                  <a:gd name="connsiteY0-280" fmla="*/ 109063 h 326299"/>
                  <a:gd name="connsiteX1-281" fmla="*/ 55530 w 901862"/>
                  <a:gd name="connsiteY1-282" fmla="*/ 0 h 326299"/>
                  <a:gd name="connsiteX2-283" fmla="*/ 408216 w 901862"/>
                  <a:gd name="connsiteY2-284" fmla="*/ 142707 h 326299"/>
                  <a:gd name="connsiteX3-285" fmla="*/ 856799 w 901862"/>
                  <a:gd name="connsiteY3-286" fmla="*/ 50453 h 326299"/>
                  <a:gd name="connsiteX4-287" fmla="*/ 901862 w 901862"/>
                  <a:gd name="connsiteY4-288" fmla="*/ 109063 h 326299"/>
                  <a:gd name="connsiteX5-289" fmla="*/ 901862 w 901862"/>
                  <a:gd name="connsiteY5-290" fmla="*/ 282851 h 326299"/>
                  <a:gd name="connsiteX6-291" fmla="*/ 858414 w 901862"/>
                  <a:gd name="connsiteY6-292" fmla="*/ 326299 h 326299"/>
                  <a:gd name="connsiteX7-293" fmla="*/ 43448 w 901862"/>
                  <a:gd name="connsiteY7-294" fmla="*/ 326299 h 326299"/>
                  <a:gd name="connsiteX8-295" fmla="*/ 0 w 901862"/>
                  <a:gd name="connsiteY8-296" fmla="*/ 282851 h 326299"/>
                  <a:gd name="connsiteX9-297" fmla="*/ 0 w 901862"/>
                  <a:gd name="connsiteY9-298" fmla="*/ 109063 h 326299"/>
                  <a:gd name="connsiteX0-299" fmla="*/ 0 w 901862"/>
                  <a:gd name="connsiteY0-300" fmla="*/ 109063 h 326299"/>
                  <a:gd name="connsiteX1-301" fmla="*/ 55530 w 901862"/>
                  <a:gd name="connsiteY1-302" fmla="*/ 0 h 326299"/>
                  <a:gd name="connsiteX2-303" fmla="*/ 408216 w 901862"/>
                  <a:gd name="connsiteY2-304" fmla="*/ 142707 h 326299"/>
                  <a:gd name="connsiteX3-305" fmla="*/ 856799 w 901862"/>
                  <a:gd name="connsiteY3-306" fmla="*/ 50453 h 326299"/>
                  <a:gd name="connsiteX4-307" fmla="*/ 901862 w 901862"/>
                  <a:gd name="connsiteY4-308" fmla="*/ 109063 h 326299"/>
                  <a:gd name="connsiteX5-309" fmla="*/ 901862 w 901862"/>
                  <a:gd name="connsiteY5-310" fmla="*/ 282851 h 326299"/>
                  <a:gd name="connsiteX6-311" fmla="*/ 858414 w 901862"/>
                  <a:gd name="connsiteY6-312" fmla="*/ 326299 h 326299"/>
                  <a:gd name="connsiteX7-313" fmla="*/ 43448 w 901862"/>
                  <a:gd name="connsiteY7-314" fmla="*/ 326299 h 326299"/>
                  <a:gd name="connsiteX8-315" fmla="*/ 0 w 901862"/>
                  <a:gd name="connsiteY8-316" fmla="*/ 282851 h 326299"/>
                  <a:gd name="connsiteX9-317" fmla="*/ 0 w 901862"/>
                  <a:gd name="connsiteY9-318" fmla="*/ 109063 h 326299"/>
                  <a:gd name="connsiteX0-319" fmla="*/ 0 w 901862"/>
                  <a:gd name="connsiteY0-320" fmla="*/ 109063 h 326299"/>
                  <a:gd name="connsiteX1-321" fmla="*/ 55530 w 901862"/>
                  <a:gd name="connsiteY1-322" fmla="*/ 0 h 326299"/>
                  <a:gd name="connsiteX2-323" fmla="*/ 408216 w 901862"/>
                  <a:gd name="connsiteY2-324" fmla="*/ 142707 h 326299"/>
                  <a:gd name="connsiteX3-325" fmla="*/ 803023 w 901862"/>
                  <a:gd name="connsiteY3-326" fmla="*/ 26637 h 326299"/>
                  <a:gd name="connsiteX4-327" fmla="*/ 901862 w 901862"/>
                  <a:gd name="connsiteY4-328" fmla="*/ 109063 h 326299"/>
                  <a:gd name="connsiteX5-329" fmla="*/ 901862 w 901862"/>
                  <a:gd name="connsiteY5-330" fmla="*/ 282851 h 326299"/>
                  <a:gd name="connsiteX6-331" fmla="*/ 858414 w 901862"/>
                  <a:gd name="connsiteY6-332" fmla="*/ 326299 h 326299"/>
                  <a:gd name="connsiteX7-333" fmla="*/ 43448 w 901862"/>
                  <a:gd name="connsiteY7-334" fmla="*/ 326299 h 326299"/>
                  <a:gd name="connsiteX8-335" fmla="*/ 0 w 901862"/>
                  <a:gd name="connsiteY8-336" fmla="*/ 282851 h 326299"/>
                  <a:gd name="connsiteX9-337" fmla="*/ 0 w 901862"/>
                  <a:gd name="connsiteY9-338" fmla="*/ 109063 h 326299"/>
                  <a:gd name="connsiteX0-339" fmla="*/ 0 w 901862"/>
                  <a:gd name="connsiteY0-340" fmla="*/ 109063 h 326299"/>
                  <a:gd name="connsiteX1-341" fmla="*/ 55530 w 901862"/>
                  <a:gd name="connsiteY1-342" fmla="*/ 0 h 326299"/>
                  <a:gd name="connsiteX2-343" fmla="*/ 408216 w 901862"/>
                  <a:gd name="connsiteY2-344" fmla="*/ 142707 h 326299"/>
                  <a:gd name="connsiteX3-345" fmla="*/ 809712 w 901862"/>
                  <a:gd name="connsiteY3-346" fmla="*/ 36769 h 326299"/>
                  <a:gd name="connsiteX4-347" fmla="*/ 901862 w 901862"/>
                  <a:gd name="connsiteY4-348" fmla="*/ 109063 h 326299"/>
                  <a:gd name="connsiteX5-349" fmla="*/ 901862 w 901862"/>
                  <a:gd name="connsiteY5-350" fmla="*/ 282851 h 326299"/>
                  <a:gd name="connsiteX6-351" fmla="*/ 858414 w 901862"/>
                  <a:gd name="connsiteY6-352" fmla="*/ 326299 h 326299"/>
                  <a:gd name="connsiteX7-353" fmla="*/ 43448 w 901862"/>
                  <a:gd name="connsiteY7-354" fmla="*/ 326299 h 326299"/>
                  <a:gd name="connsiteX8-355" fmla="*/ 0 w 901862"/>
                  <a:gd name="connsiteY8-356" fmla="*/ 282851 h 326299"/>
                  <a:gd name="connsiteX9-357" fmla="*/ 0 w 901862"/>
                  <a:gd name="connsiteY9-358" fmla="*/ 109063 h 326299"/>
                  <a:gd name="connsiteX0-359" fmla="*/ 0 w 901862"/>
                  <a:gd name="connsiteY0-360" fmla="*/ 109063 h 326299"/>
                  <a:gd name="connsiteX1-361" fmla="*/ 55530 w 901862"/>
                  <a:gd name="connsiteY1-362" fmla="*/ 0 h 326299"/>
                  <a:gd name="connsiteX2-363" fmla="*/ 408216 w 901862"/>
                  <a:gd name="connsiteY2-364" fmla="*/ 142707 h 326299"/>
                  <a:gd name="connsiteX3-365" fmla="*/ 809712 w 901862"/>
                  <a:gd name="connsiteY3-366" fmla="*/ 36769 h 326299"/>
                  <a:gd name="connsiteX4-367" fmla="*/ 901862 w 901862"/>
                  <a:gd name="connsiteY4-368" fmla="*/ 109063 h 326299"/>
                  <a:gd name="connsiteX5-369" fmla="*/ 901862 w 901862"/>
                  <a:gd name="connsiteY5-370" fmla="*/ 282851 h 326299"/>
                  <a:gd name="connsiteX6-371" fmla="*/ 858414 w 901862"/>
                  <a:gd name="connsiteY6-372" fmla="*/ 326299 h 326299"/>
                  <a:gd name="connsiteX7-373" fmla="*/ 43448 w 901862"/>
                  <a:gd name="connsiteY7-374" fmla="*/ 326299 h 326299"/>
                  <a:gd name="connsiteX8-375" fmla="*/ 0 w 901862"/>
                  <a:gd name="connsiteY8-376" fmla="*/ 282851 h 326299"/>
                  <a:gd name="connsiteX9-377" fmla="*/ 0 w 901862"/>
                  <a:gd name="connsiteY9-378" fmla="*/ 109063 h 326299"/>
                  <a:gd name="connsiteX0-379" fmla="*/ 0 w 901862"/>
                  <a:gd name="connsiteY0-380" fmla="*/ 109063 h 326299"/>
                  <a:gd name="connsiteX1-381" fmla="*/ 55530 w 901862"/>
                  <a:gd name="connsiteY1-382" fmla="*/ 0 h 326299"/>
                  <a:gd name="connsiteX2-383" fmla="*/ 408216 w 901862"/>
                  <a:gd name="connsiteY2-384" fmla="*/ 142707 h 326299"/>
                  <a:gd name="connsiteX3-385" fmla="*/ 792935 w 901862"/>
                  <a:gd name="connsiteY3-386" fmla="*/ 23223 h 326299"/>
                  <a:gd name="connsiteX4-387" fmla="*/ 901862 w 901862"/>
                  <a:gd name="connsiteY4-388" fmla="*/ 109063 h 326299"/>
                  <a:gd name="connsiteX5-389" fmla="*/ 901862 w 901862"/>
                  <a:gd name="connsiteY5-390" fmla="*/ 282851 h 326299"/>
                  <a:gd name="connsiteX6-391" fmla="*/ 858414 w 901862"/>
                  <a:gd name="connsiteY6-392" fmla="*/ 326299 h 326299"/>
                  <a:gd name="connsiteX7-393" fmla="*/ 43448 w 901862"/>
                  <a:gd name="connsiteY7-394" fmla="*/ 326299 h 326299"/>
                  <a:gd name="connsiteX8-395" fmla="*/ 0 w 901862"/>
                  <a:gd name="connsiteY8-396" fmla="*/ 282851 h 326299"/>
                  <a:gd name="connsiteX9-397" fmla="*/ 0 w 901862"/>
                  <a:gd name="connsiteY9-398" fmla="*/ 109063 h 326299"/>
                  <a:gd name="connsiteX0-399" fmla="*/ 0 w 901862"/>
                  <a:gd name="connsiteY0-400" fmla="*/ 109063 h 326299"/>
                  <a:gd name="connsiteX1-401" fmla="*/ 55530 w 901862"/>
                  <a:gd name="connsiteY1-402" fmla="*/ 0 h 326299"/>
                  <a:gd name="connsiteX2-403" fmla="*/ 408216 w 901862"/>
                  <a:gd name="connsiteY2-404" fmla="*/ 142707 h 326299"/>
                  <a:gd name="connsiteX3-405" fmla="*/ 792935 w 901862"/>
                  <a:gd name="connsiteY3-406" fmla="*/ 23223 h 326299"/>
                  <a:gd name="connsiteX4-407" fmla="*/ 901862 w 901862"/>
                  <a:gd name="connsiteY4-408" fmla="*/ 109063 h 326299"/>
                  <a:gd name="connsiteX5-409" fmla="*/ 901862 w 901862"/>
                  <a:gd name="connsiteY5-410" fmla="*/ 282851 h 326299"/>
                  <a:gd name="connsiteX6-411" fmla="*/ 858414 w 901862"/>
                  <a:gd name="connsiteY6-412" fmla="*/ 326299 h 326299"/>
                  <a:gd name="connsiteX7-413" fmla="*/ 43448 w 901862"/>
                  <a:gd name="connsiteY7-414" fmla="*/ 326299 h 326299"/>
                  <a:gd name="connsiteX8-415" fmla="*/ 0 w 901862"/>
                  <a:gd name="connsiteY8-416" fmla="*/ 282851 h 326299"/>
                  <a:gd name="connsiteX9-417" fmla="*/ 0 w 901862"/>
                  <a:gd name="connsiteY9-418" fmla="*/ 109063 h 326299"/>
                  <a:gd name="connsiteX0-419" fmla="*/ 0 w 901862"/>
                  <a:gd name="connsiteY0-420" fmla="*/ 156254 h 373490"/>
                  <a:gd name="connsiteX1-421" fmla="*/ 45639 w 901862"/>
                  <a:gd name="connsiteY1-422" fmla="*/ 0 h 373490"/>
                  <a:gd name="connsiteX2-423" fmla="*/ 408216 w 901862"/>
                  <a:gd name="connsiteY2-424" fmla="*/ 189898 h 373490"/>
                  <a:gd name="connsiteX3-425" fmla="*/ 792935 w 901862"/>
                  <a:gd name="connsiteY3-426" fmla="*/ 70414 h 373490"/>
                  <a:gd name="connsiteX4-427" fmla="*/ 901862 w 901862"/>
                  <a:gd name="connsiteY4-428" fmla="*/ 156254 h 373490"/>
                  <a:gd name="connsiteX5-429" fmla="*/ 901862 w 901862"/>
                  <a:gd name="connsiteY5-430" fmla="*/ 330042 h 373490"/>
                  <a:gd name="connsiteX6-431" fmla="*/ 858414 w 901862"/>
                  <a:gd name="connsiteY6-432" fmla="*/ 373490 h 373490"/>
                  <a:gd name="connsiteX7-433" fmla="*/ 43448 w 901862"/>
                  <a:gd name="connsiteY7-434" fmla="*/ 373490 h 373490"/>
                  <a:gd name="connsiteX8-435" fmla="*/ 0 w 901862"/>
                  <a:gd name="connsiteY8-436" fmla="*/ 330042 h 373490"/>
                  <a:gd name="connsiteX9-437" fmla="*/ 0 w 901862"/>
                  <a:gd name="connsiteY9-438" fmla="*/ 156254 h 373490"/>
                  <a:gd name="connsiteX0-439" fmla="*/ 0 w 901862"/>
                  <a:gd name="connsiteY0-440" fmla="*/ 156254 h 373784"/>
                  <a:gd name="connsiteX1-441" fmla="*/ 45639 w 901862"/>
                  <a:gd name="connsiteY1-442" fmla="*/ 0 h 373784"/>
                  <a:gd name="connsiteX2-443" fmla="*/ 408216 w 901862"/>
                  <a:gd name="connsiteY2-444" fmla="*/ 189898 h 373784"/>
                  <a:gd name="connsiteX3-445" fmla="*/ 792935 w 901862"/>
                  <a:gd name="connsiteY3-446" fmla="*/ 70414 h 373784"/>
                  <a:gd name="connsiteX4-447" fmla="*/ 901862 w 901862"/>
                  <a:gd name="connsiteY4-448" fmla="*/ 156254 h 373784"/>
                  <a:gd name="connsiteX5-449" fmla="*/ 901862 w 901862"/>
                  <a:gd name="connsiteY5-450" fmla="*/ 330042 h 373784"/>
                  <a:gd name="connsiteX6-451" fmla="*/ 858414 w 901862"/>
                  <a:gd name="connsiteY6-452" fmla="*/ 373490 h 373784"/>
                  <a:gd name="connsiteX7-453" fmla="*/ 486526 w 901862"/>
                  <a:gd name="connsiteY7-454" fmla="*/ 373784 h 373784"/>
                  <a:gd name="connsiteX8-455" fmla="*/ 43448 w 901862"/>
                  <a:gd name="connsiteY8-456" fmla="*/ 373490 h 373784"/>
                  <a:gd name="connsiteX9-457" fmla="*/ 0 w 901862"/>
                  <a:gd name="connsiteY9-458" fmla="*/ 330042 h 373784"/>
                  <a:gd name="connsiteX10" fmla="*/ 0 w 901862"/>
                  <a:gd name="connsiteY10" fmla="*/ 156254 h 373784"/>
                  <a:gd name="connsiteX0-459" fmla="*/ 0 w 901862"/>
                  <a:gd name="connsiteY0-460" fmla="*/ 156254 h 373490"/>
                  <a:gd name="connsiteX1-461" fmla="*/ 45639 w 901862"/>
                  <a:gd name="connsiteY1-462" fmla="*/ 0 h 373490"/>
                  <a:gd name="connsiteX2-463" fmla="*/ 408216 w 901862"/>
                  <a:gd name="connsiteY2-464" fmla="*/ 189898 h 373490"/>
                  <a:gd name="connsiteX3-465" fmla="*/ 792935 w 901862"/>
                  <a:gd name="connsiteY3-466" fmla="*/ 70414 h 373490"/>
                  <a:gd name="connsiteX4-467" fmla="*/ 901862 w 901862"/>
                  <a:gd name="connsiteY4-468" fmla="*/ 156254 h 373490"/>
                  <a:gd name="connsiteX5-469" fmla="*/ 901862 w 901862"/>
                  <a:gd name="connsiteY5-470" fmla="*/ 330042 h 373490"/>
                  <a:gd name="connsiteX6-471" fmla="*/ 858414 w 901862"/>
                  <a:gd name="connsiteY6-472" fmla="*/ 373490 h 373490"/>
                  <a:gd name="connsiteX7-473" fmla="*/ 471864 w 901862"/>
                  <a:gd name="connsiteY7-474" fmla="*/ 264269 h 373490"/>
                  <a:gd name="connsiteX8-475" fmla="*/ 43448 w 901862"/>
                  <a:gd name="connsiteY8-476" fmla="*/ 373490 h 373490"/>
                  <a:gd name="connsiteX9-477" fmla="*/ 0 w 901862"/>
                  <a:gd name="connsiteY9-478" fmla="*/ 330042 h 373490"/>
                  <a:gd name="connsiteX10-479" fmla="*/ 0 w 901862"/>
                  <a:gd name="connsiteY10-480" fmla="*/ 156254 h 373490"/>
                  <a:gd name="connsiteX0-481" fmla="*/ 0 w 901862"/>
                  <a:gd name="connsiteY0-482" fmla="*/ 156254 h 373490"/>
                  <a:gd name="connsiteX1-483" fmla="*/ 45639 w 901862"/>
                  <a:gd name="connsiteY1-484" fmla="*/ 0 h 373490"/>
                  <a:gd name="connsiteX2-485" fmla="*/ 408216 w 901862"/>
                  <a:gd name="connsiteY2-486" fmla="*/ 189898 h 373490"/>
                  <a:gd name="connsiteX3-487" fmla="*/ 792935 w 901862"/>
                  <a:gd name="connsiteY3-488" fmla="*/ 70414 h 373490"/>
                  <a:gd name="connsiteX4-489" fmla="*/ 901862 w 901862"/>
                  <a:gd name="connsiteY4-490" fmla="*/ 156254 h 373490"/>
                  <a:gd name="connsiteX5-491" fmla="*/ 901862 w 901862"/>
                  <a:gd name="connsiteY5-492" fmla="*/ 330042 h 373490"/>
                  <a:gd name="connsiteX6-493" fmla="*/ 858414 w 901862"/>
                  <a:gd name="connsiteY6-494" fmla="*/ 373490 h 373490"/>
                  <a:gd name="connsiteX7-495" fmla="*/ 459752 w 901862"/>
                  <a:gd name="connsiteY7-496" fmla="*/ 336619 h 373490"/>
                  <a:gd name="connsiteX8-497" fmla="*/ 43448 w 901862"/>
                  <a:gd name="connsiteY8-498" fmla="*/ 373490 h 373490"/>
                  <a:gd name="connsiteX9-499" fmla="*/ 0 w 901862"/>
                  <a:gd name="connsiteY9-500" fmla="*/ 330042 h 373490"/>
                  <a:gd name="connsiteX10-501" fmla="*/ 0 w 901862"/>
                  <a:gd name="connsiteY10-502" fmla="*/ 156254 h 373490"/>
                  <a:gd name="connsiteX0-503" fmla="*/ 0 w 901862"/>
                  <a:gd name="connsiteY0-504" fmla="*/ 156254 h 373507"/>
                  <a:gd name="connsiteX1-505" fmla="*/ 45639 w 901862"/>
                  <a:gd name="connsiteY1-506" fmla="*/ 0 h 373507"/>
                  <a:gd name="connsiteX2-507" fmla="*/ 408216 w 901862"/>
                  <a:gd name="connsiteY2-508" fmla="*/ 189898 h 373507"/>
                  <a:gd name="connsiteX3-509" fmla="*/ 792935 w 901862"/>
                  <a:gd name="connsiteY3-510" fmla="*/ 70414 h 373507"/>
                  <a:gd name="connsiteX4-511" fmla="*/ 901862 w 901862"/>
                  <a:gd name="connsiteY4-512" fmla="*/ 156254 h 373507"/>
                  <a:gd name="connsiteX5-513" fmla="*/ 901862 w 901862"/>
                  <a:gd name="connsiteY5-514" fmla="*/ 330042 h 373507"/>
                  <a:gd name="connsiteX6-515" fmla="*/ 858414 w 901862"/>
                  <a:gd name="connsiteY6-516" fmla="*/ 373490 h 373507"/>
                  <a:gd name="connsiteX7-517" fmla="*/ 459752 w 901862"/>
                  <a:gd name="connsiteY7-518" fmla="*/ 336619 h 373507"/>
                  <a:gd name="connsiteX8-519" fmla="*/ 43448 w 901862"/>
                  <a:gd name="connsiteY8-520" fmla="*/ 373490 h 373507"/>
                  <a:gd name="connsiteX9-521" fmla="*/ 0 w 901862"/>
                  <a:gd name="connsiteY9-522" fmla="*/ 330042 h 373507"/>
                  <a:gd name="connsiteX10-523" fmla="*/ 0 w 901862"/>
                  <a:gd name="connsiteY10-524" fmla="*/ 156254 h 373507"/>
                  <a:gd name="connsiteX0-525" fmla="*/ 0 w 901862"/>
                  <a:gd name="connsiteY0-526" fmla="*/ 156254 h 420677"/>
                  <a:gd name="connsiteX1-527" fmla="*/ 45639 w 901862"/>
                  <a:gd name="connsiteY1-528" fmla="*/ 0 h 420677"/>
                  <a:gd name="connsiteX2-529" fmla="*/ 408216 w 901862"/>
                  <a:gd name="connsiteY2-530" fmla="*/ 189898 h 420677"/>
                  <a:gd name="connsiteX3-531" fmla="*/ 792935 w 901862"/>
                  <a:gd name="connsiteY3-532" fmla="*/ 70414 h 420677"/>
                  <a:gd name="connsiteX4-533" fmla="*/ 901862 w 901862"/>
                  <a:gd name="connsiteY4-534" fmla="*/ 156254 h 420677"/>
                  <a:gd name="connsiteX5-535" fmla="*/ 901862 w 901862"/>
                  <a:gd name="connsiteY5-536" fmla="*/ 330042 h 420677"/>
                  <a:gd name="connsiteX6-537" fmla="*/ 858414 w 901862"/>
                  <a:gd name="connsiteY6-538" fmla="*/ 373490 h 420677"/>
                  <a:gd name="connsiteX7-539" fmla="*/ 459752 w 901862"/>
                  <a:gd name="connsiteY7-540" fmla="*/ 336619 h 420677"/>
                  <a:gd name="connsiteX8-541" fmla="*/ 49971 w 901862"/>
                  <a:gd name="connsiteY8-542" fmla="*/ 420666 h 420677"/>
                  <a:gd name="connsiteX9-543" fmla="*/ 0 w 901862"/>
                  <a:gd name="connsiteY9-544" fmla="*/ 330042 h 420677"/>
                  <a:gd name="connsiteX10-545" fmla="*/ 0 w 901862"/>
                  <a:gd name="connsiteY10-546" fmla="*/ 156254 h 420677"/>
                  <a:gd name="connsiteX0-547" fmla="*/ 0 w 901862"/>
                  <a:gd name="connsiteY0-548" fmla="*/ 156254 h 460941"/>
                  <a:gd name="connsiteX1-549" fmla="*/ 45639 w 901862"/>
                  <a:gd name="connsiteY1-550" fmla="*/ 0 h 460941"/>
                  <a:gd name="connsiteX2-551" fmla="*/ 408216 w 901862"/>
                  <a:gd name="connsiteY2-552" fmla="*/ 189898 h 460941"/>
                  <a:gd name="connsiteX3-553" fmla="*/ 792935 w 901862"/>
                  <a:gd name="connsiteY3-554" fmla="*/ 70414 h 460941"/>
                  <a:gd name="connsiteX4-555" fmla="*/ 901862 w 901862"/>
                  <a:gd name="connsiteY4-556" fmla="*/ 156254 h 460941"/>
                  <a:gd name="connsiteX5-557" fmla="*/ 901862 w 901862"/>
                  <a:gd name="connsiteY5-558" fmla="*/ 330042 h 460941"/>
                  <a:gd name="connsiteX6-559" fmla="*/ 834446 w 901862"/>
                  <a:gd name="connsiteY6-560" fmla="*/ 460941 h 460941"/>
                  <a:gd name="connsiteX7-561" fmla="*/ 459752 w 901862"/>
                  <a:gd name="connsiteY7-562" fmla="*/ 336619 h 460941"/>
                  <a:gd name="connsiteX8-563" fmla="*/ 49971 w 901862"/>
                  <a:gd name="connsiteY8-564" fmla="*/ 420666 h 460941"/>
                  <a:gd name="connsiteX9-565" fmla="*/ 0 w 901862"/>
                  <a:gd name="connsiteY9-566" fmla="*/ 330042 h 460941"/>
                  <a:gd name="connsiteX10-567" fmla="*/ 0 w 901862"/>
                  <a:gd name="connsiteY10-568" fmla="*/ 156254 h 460941"/>
                  <a:gd name="connsiteX0-569" fmla="*/ 0 w 901862"/>
                  <a:gd name="connsiteY0-570" fmla="*/ 156254 h 460941"/>
                  <a:gd name="connsiteX1-571" fmla="*/ 45639 w 901862"/>
                  <a:gd name="connsiteY1-572" fmla="*/ 0 h 460941"/>
                  <a:gd name="connsiteX2-573" fmla="*/ 408216 w 901862"/>
                  <a:gd name="connsiteY2-574" fmla="*/ 189898 h 460941"/>
                  <a:gd name="connsiteX3-575" fmla="*/ 792935 w 901862"/>
                  <a:gd name="connsiteY3-576" fmla="*/ 70414 h 460941"/>
                  <a:gd name="connsiteX4-577" fmla="*/ 901862 w 901862"/>
                  <a:gd name="connsiteY4-578" fmla="*/ 156254 h 460941"/>
                  <a:gd name="connsiteX5-579" fmla="*/ 901862 w 901862"/>
                  <a:gd name="connsiteY5-580" fmla="*/ 330042 h 460941"/>
                  <a:gd name="connsiteX6-581" fmla="*/ 834446 w 901862"/>
                  <a:gd name="connsiteY6-582" fmla="*/ 460941 h 460941"/>
                  <a:gd name="connsiteX7-583" fmla="*/ 459752 w 901862"/>
                  <a:gd name="connsiteY7-584" fmla="*/ 336619 h 460941"/>
                  <a:gd name="connsiteX8-585" fmla="*/ 49971 w 901862"/>
                  <a:gd name="connsiteY8-586" fmla="*/ 420666 h 460941"/>
                  <a:gd name="connsiteX9-587" fmla="*/ 0 w 901862"/>
                  <a:gd name="connsiteY9-588" fmla="*/ 330042 h 460941"/>
                  <a:gd name="connsiteX10-589" fmla="*/ 0 w 901862"/>
                  <a:gd name="connsiteY10-590" fmla="*/ 156254 h 460941"/>
                  <a:gd name="connsiteX0-591" fmla="*/ 0 w 901862"/>
                  <a:gd name="connsiteY0-592" fmla="*/ 156254 h 518129"/>
                  <a:gd name="connsiteX1-593" fmla="*/ 45639 w 901862"/>
                  <a:gd name="connsiteY1-594" fmla="*/ 0 h 518129"/>
                  <a:gd name="connsiteX2-595" fmla="*/ 408216 w 901862"/>
                  <a:gd name="connsiteY2-596" fmla="*/ 189898 h 518129"/>
                  <a:gd name="connsiteX3-597" fmla="*/ 792935 w 901862"/>
                  <a:gd name="connsiteY3-598" fmla="*/ 70414 h 518129"/>
                  <a:gd name="connsiteX4-599" fmla="*/ 901862 w 901862"/>
                  <a:gd name="connsiteY4-600" fmla="*/ 156254 h 518129"/>
                  <a:gd name="connsiteX5-601" fmla="*/ 901862 w 901862"/>
                  <a:gd name="connsiteY5-602" fmla="*/ 330042 h 518129"/>
                  <a:gd name="connsiteX6-603" fmla="*/ 820718 w 901862"/>
                  <a:gd name="connsiteY6-604" fmla="*/ 518129 h 518129"/>
                  <a:gd name="connsiteX7-605" fmla="*/ 459752 w 901862"/>
                  <a:gd name="connsiteY7-606" fmla="*/ 336619 h 518129"/>
                  <a:gd name="connsiteX8-607" fmla="*/ 49971 w 901862"/>
                  <a:gd name="connsiteY8-608" fmla="*/ 420666 h 518129"/>
                  <a:gd name="connsiteX9-609" fmla="*/ 0 w 901862"/>
                  <a:gd name="connsiteY9-610" fmla="*/ 330042 h 518129"/>
                  <a:gd name="connsiteX10-611" fmla="*/ 0 w 901862"/>
                  <a:gd name="connsiteY10-612" fmla="*/ 156254 h 518129"/>
                  <a:gd name="connsiteX0-613" fmla="*/ 0 w 901862"/>
                  <a:gd name="connsiteY0-614" fmla="*/ 156254 h 518129"/>
                  <a:gd name="connsiteX1-615" fmla="*/ 45639 w 901862"/>
                  <a:gd name="connsiteY1-616" fmla="*/ 0 h 518129"/>
                  <a:gd name="connsiteX2-617" fmla="*/ 408216 w 901862"/>
                  <a:gd name="connsiteY2-618" fmla="*/ 189898 h 518129"/>
                  <a:gd name="connsiteX3-619" fmla="*/ 792935 w 901862"/>
                  <a:gd name="connsiteY3-620" fmla="*/ 70414 h 518129"/>
                  <a:gd name="connsiteX4-621" fmla="*/ 901862 w 901862"/>
                  <a:gd name="connsiteY4-622" fmla="*/ 156254 h 518129"/>
                  <a:gd name="connsiteX5-623" fmla="*/ 901862 w 901862"/>
                  <a:gd name="connsiteY5-624" fmla="*/ 330042 h 518129"/>
                  <a:gd name="connsiteX6-625" fmla="*/ 820718 w 901862"/>
                  <a:gd name="connsiteY6-626" fmla="*/ 518129 h 518129"/>
                  <a:gd name="connsiteX7-627" fmla="*/ 459752 w 901862"/>
                  <a:gd name="connsiteY7-628" fmla="*/ 336619 h 518129"/>
                  <a:gd name="connsiteX8-629" fmla="*/ 49971 w 901862"/>
                  <a:gd name="connsiteY8-630" fmla="*/ 420666 h 518129"/>
                  <a:gd name="connsiteX9-631" fmla="*/ 0 w 901862"/>
                  <a:gd name="connsiteY9-632" fmla="*/ 330042 h 518129"/>
                  <a:gd name="connsiteX10-633" fmla="*/ 0 w 901862"/>
                  <a:gd name="connsiteY10-634" fmla="*/ 156254 h 518129"/>
                  <a:gd name="connsiteX0-635" fmla="*/ 0 w 901862"/>
                  <a:gd name="connsiteY0-636" fmla="*/ 156254 h 518129"/>
                  <a:gd name="connsiteX1-637" fmla="*/ 45639 w 901862"/>
                  <a:gd name="connsiteY1-638" fmla="*/ 0 h 518129"/>
                  <a:gd name="connsiteX2-639" fmla="*/ 408216 w 901862"/>
                  <a:gd name="connsiteY2-640" fmla="*/ 189898 h 518129"/>
                  <a:gd name="connsiteX3-641" fmla="*/ 792935 w 901862"/>
                  <a:gd name="connsiteY3-642" fmla="*/ 70414 h 518129"/>
                  <a:gd name="connsiteX4-643" fmla="*/ 901862 w 901862"/>
                  <a:gd name="connsiteY4-644" fmla="*/ 156254 h 518129"/>
                  <a:gd name="connsiteX5-645" fmla="*/ 901862 w 901862"/>
                  <a:gd name="connsiteY5-646" fmla="*/ 330042 h 518129"/>
                  <a:gd name="connsiteX6-647" fmla="*/ 820718 w 901862"/>
                  <a:gd name="connsiteY6-648" fmla="*/ 518129 h 518129"/>
                  <a:gd name="connsiteX7-649" fmla="*/ 449618 w 901862"/>
                  <a:gd name="connsiteY7-650" fmla="*/ 343309 h 518129"/>
                  <a:gd name="connsiteX8-651" fmla="*/ 49971 w 901862"/>
                  <a:gd name="connsiteY8-652" fmla="*/ 420666 h 518129"/>
                  <a:gd name="connsiteX9-653" fmla="*/ 0 w 901862"/>
                  <a:gd name="connsiteY9-654" fmla="*/ 330042 h 518129"/>
                  <a:gd name="connsiteX10-655" fmla="*/ 0 w 901862"/>
                  <a:gd name="connsiteY10-656" fmla="*/ 156254 h 518129"/>
                  <a:gd name="connsiteX0-657" fmla="*/ 0 w 901862"/>
                  <a:gd name="connsiteY0-658" fmla="*/ 156254 h 518129"/>
                  <a:gd name="connsiteX1-659" fmla="*/ 45639 w 901862"/>
                  <a:gd name="connsiteY1-660" fmla="*/ 0 h 518129"/>
                  <a:gd name="connsiteX2-661" fmla="*/ 408216 w 901862"/>
                  <a:gd name="connsiteY2-662" fmla="*/ 189898 h 518129"/>
                  <a:gd name="connsiteX3-663" fmla="*/ 792935 w 901862"/>
                  <a:gd name="connsiteY3-664" fmla="*/ 70414 h 518129"/>
                  <a:gd name="connsiteX4-665" fmla="*/ 901862 w 901862"/>
                  <a:gd name="connsiteY4-666" fmla="*/ 156254 h 518129"/>
                  <a:gd name="connsiteX5-667" fmla="*/ 901862 w 901862"/>
                  <a:gd name="connsiteY5-668" fmla="*/ 330042 h 518129"/>
                  <a:gd name="connsiteX6-669" fmla="*/ 820718 w 901862"/>
                  <a:gd name="connsiteY6-670" fmla="*/ 518129 h 518129"/>
                  <a:gd name="connsiteX7-671" fmla="*/ 449618 w 901862"/>
                  <a:gd name="connsiteY7-672" fmla="*/ 343309 h 518129"/>
                  <a:gd name="connsiteX8-673" fmla="*/ 53233 w 901862"/>
                  <a:gd name="connsiteY8-674" fmla="*/ 444254 h 518129"/>
                  <a:gd name="connsiteX9-675" fmla="*/ 0 w 901862"/>
                  <a:gd name="connsiteY9-676" fmla="*/ 330042 h 518129"/>
                  <a:gd name="connsiteX10-677" fmla="*/ 0 w 901862"/>
                  <a:gd name="connsiteY10-678" fmla="*/ 156254 h 518129"/>
                  <a:gd name="connsiteX0-679" fmla="*/ 0 w 901862"/>
                  <a:gd name="connsiteY0-680" fmla="*/ 156254 h 518129"/>
                  <a:gd name="connsiteX1-681" fmla="*/ 45639 w 901862"/>
                  <a:gd name="connsiteY1-682" fmla="*/ 0 h 518129"/>
                  <a:gd name="connsiteX2-683" fmla="*/ 408216 w 901862"/>
                  <a:gd name="connsiteY2-684" fmla="*/ 189898 h 518129"/>
                  <a:gd name="connsiteX3-685" fmla="*/ 792935 w 901862"/>
                  <a:gd name="connsiteY3-686" fmla="*/ 70414 h 518129"/>
                  <a:gd name="connsiteX4-687" fmla="*/ 901862 w 901862"/>
                  <a:gd name="connsiteY4-688" fmla="*/ 156254 h 518129"/>
                  <a:gd name="connsiteX5-689" fmla="*/ 901862 w 901862"/>
                  <a:gd name="connsiteY5-690" fmla="*/ 330042 h 518129"/>
                  <a:gd name="connsiteX6-691" fmla="*/ 820718 w 901862"/>
                  <a:gd name="connsiteY6-692" fmla="*/ 518129 h 518129"/>
                  <a:gd name="connsiteX7-693" fmla="*/ 449618 w 901862"/>
                  <a:gd name="connsiteY7-694" fmla="*/ 343309 h 518129"/>
                  <a:gd name="connsiteX8-695" fmla="*/ 53233 w 901862"/>
                  <a:gd name="connsiteY8-696" fmla="*/ 444254 h 518129"/>
                  <a:gd name="connsiteX9-697" fmla="*/ 0 w 901862"/>
                  <a:gd name="connsiteY9-698" fmla="*/ 330042 h 518129"/>
                  <a:gd name="connsiteX10-699" fmla="*/ 0 w 901862"/>
                  <a:gd name="connsiteY10-700" fmla="*/ 156254 h 518129"/>
                  <a:gd name="connsiteX0-701" fmla="*/ 0 w 901862"/>
                  <a:gd name="connsiteY0-702" fmla="*/ 156254 h 518129"/>
                  <a:gd name="connsiteX1-703" fmla="*/ 45639 w 901862"/>
                  <a:gd name="connsiteY1-704" fmla="*/ 0 h 518129"/>
                  <a:gd name="connsiteX2-705" fmla="*/ 408216 w 901862"/>
                  <a:gd name="connsiteY2-706" fmla="*/ 189898 h 518129"/>
                  <a:gd name="connsiteX3-707" fmla="*/ 792935 w 901862"/>
                  <a:gd name="connsiteY3-708" fmla="*/ 70414 h 518129"/>
                  <a:gd name="connsiteX4-709" fmla="*/ 901862 w 901862"/>
                  <a:gd name="connsiteY4-710" fmla="*/ 156254 h 518129"/>
                  <a:gd name="connsiteX5-711" fmla="*/ 901862 w 901862"/>
                  <a:gd name="connsiteY5-712" fmla="*/ 330042 h 518129"/>
                  <a:gd name="connsiteX6-713" fmla="*/ 820718 w 901862"/>
                  <a:gd name="connsiteY6-714" fmla="*/ 518129 h 518129"/>
                  <a:gd name="connsiteX7-715" fmla="*/ 449618 w 901862"/>
                  <a:gd name="connsiteY7-716" fmla="*/ 343309 h 518129"/>
                  <a:gd name="connsiteX8-717" fmla="*/ 53233 w 901862"/>
                  <a:gd name="connsiteY8-718" fmla="*/ 444254 h 518129"/>
                  <a:gd name="connsiteX9-719" fmla="*/ 0 w 901862"/>
                  <a:gd name="connsiteY9-720" fmla="*/ 330042 h 518129"/>
                  <a:gd name="connsiteX10-721" fmla="*/ 0 w 901862"/>
                  <a:gd name="connsiteY10-722" fmla="*/ 156254 h 518129"/>
                  <a:gd name="connsiteX0-723" fmla="*/ 0 w 901862"/>
                  <a:gd name="connsiteY0-724" fmla="*/ 156254 h 518129"/>
                  <a:gd name="connsiteX1-725" fmla="*/ 45639 w 901862"/>
                  <a:gd name="connsiteY1-726" fmla="*/ 0 h 518129"/>
                  <a:gd name="connsiteX2-727" fmla="*/ 408216 w 901862"/>
                  <a:gd name="connsiteY2-728" fmla="*/ 189898 h 518129"/>
                  <a:gd name="connsiteX3-729" fmla="*/ 792935 w 901862"/>
                  <a:gd name="connsiteY3-730" fmla="*/ 70414 h 518129"/>
                  <a:gd name="connsiteX4-731" fmla="*/ 901862 w 901862"/>
                  <a:gd name="connsiteY4-732" fmla="*/ 156254 h 518129"/>
                  <a:gd name="connsiteX5-733" fmla="*/ 901862 w 901862"/>
                  <a:gd name="connsiteY5-734" fmla="*/ 330042 h 518129"/>
                  <a:gd name="connsiteX6-735" fmla="*/ 820718 w 901862"/>
                  <a:gd name="connsiteY6-736" fmla="*/ 518129 h 518129"/>
                  <a:gd name="connsiteX7-737" fmla="*/ 449618 w 901862"/>
                  <a:gd name="connsiteY7-738" fmla="*/ 343309 h 518129"/>
                  <a:gd name="connsiteX8-739" fmla="*/ 53233 w 901862"/>
                  <a:gd name="connsiteY8-740" fmla="*/ 444254 h 518129"/>
                  <a:gd name="connsiteX9-741" fmla="*/ 0 w 901862"/>
                  <a:gd name="connsiteY9-742" fmla="*/ 330042 h 518129"/>
                  <a:gd name="connsiteX10-743" fmla="*/ 0 w 901862"/>
                  <a:gd name="connsiteY10-744" fmla="*/ 156254 h 518129"/>
                  <a:gd name="connsiteX0-745" fmla="*/ 0 w 901862"/>
                  <a:gd name="connsiteY0-746" fmla="*/ 156254 h 518129"/>
                  <a:gd name="connsiteX1-747" fmla="*/ 45639 w 901862"/>
                  <a:gd name="connsiteY1-748" fmla="*/ 0 h 518129"/>
                  <a:gd name="connsiteX2-749" fmla="*/ 408216 w 901862"/>
                  <a:gd name="connsiteY2-750" fmla="*/ 189898 h 518129"/>
                  <a:gd name="connsiteX3-751" fmla="*/ 792935 w 901862"/>
                  <a:gd name="connsiteY3-752" fmla="*/ 70414 h 518129"/>
                  <a:gd name="connsiteX4-753" fmla="*/ 901862 w 901862"/>
                  <a:gd name="connsiteY4-754" fmla="*/ 156254 h 518129"/>
                  <a:gd name="connsiteX5-755" fmla="*/ 901862 w 901862"/>
                  <a:gd name="connsiteY5-756" fmla="*/ 330042 h 518129"/>
                  <a:gd name="connsiteX6-757" fmla="*/ 820718 w 901862"/>
                  <a:gd name="connsiteY6-758" fmla="*/ 518129 h 518129"/>
                  <a:gd name="connsiteX7-759" fmla="*/ 449618 w 901862"/>
                  <a:gd name="connsiteY7-760" fmla="*/ 343309 h 518129"/>
                  <a:gd name="connsiteX8-761" fmla="*/ 53233 w 901862"/>
                  <a:gd name="connsiteY8-762" fmla="*/ 444254 h 518129"/>
                  <a:gd name="connsiteX9-763" fmla="*/ 0 w 901862"/>
                  <a:gd name="connsiteY9-764" fmla="*/ 330042 h 518129"/>
                  <a:gd name="connsiteX10-765" fmla="*/ 0 w 901862"/>
                  <a:gd name="connsiteY10-766" fmla="*/ 156254 h 518129"/>
                  <a:gd name="connsiteX0-767" fmla="*/ 0 w 901862"/>
                  <a:gd name="connsiteY0-768" fmla="*/ 171490 h 533365"/>
                  <a:gd name="connsiteX1-769" fmla="*/ 27185 w 901862"/>
                  <a:gd name="connsiteY1-770" fmla="*/ 0 h 533365"/>
                  <a:gd name="connsiteX2-771" fmla="*/ 408216 w 901862"/>
                  <a:gd name="connsiteY2-772" fmla="*/ 205134 h 533365"/>
                  <a:gd name="connsiteX3-773" fmla="*/ 792935 w 901862"/>
                  <a:gd name="connsiteY3-774" fmla="*/ 85650 h 533365"/>
                  <a:gd name="connsiteX4-775" fmla="*/ 901862 w 901862"/>
                  <a:gd name="connsiteY4-776" fmla="*/ 171490 h 533365"/>
                  <a:gd name="connsiteX5-777" fmla="*/ 901862 w 901862"/>
                  <a:gd name="connsiteY5-778" fmla="*/ 345278 h 533365"/>
                  <a:gd name="connsiteX6-779" fmla="*/ 820718 w 901862"/>
                  <a:gd name="connsiteY6-780" fmla="*/ 533365 h 533365"/>
                  <a:gd name="connsiteX7-781" fmla="*/ 449618 w 901862"/>
                  <a:gd name="connsiteY7-782" fmla="*/ 358545 h 533365"/>
                  <a:gd name="connsiteX8-783" fmla="*/ 53233 w 901862"/>
                  <a:gd name="connsiteY8-784" fmla="*/ 459490 h 533365"/>
                  <a:gd name="connsiteX9-785" fmla="*/ 0 w 901862"/>
                  <a:gd name="connsiteY9-786" fmla="*/ 345278 h 533365"/>
                  <a:gd name="connsiteX10-787" fmla="*/ 0 w 901862"/>
                  <a:gd name="connsiteY10-788" fmla="*/ 171490 h 5333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37" y="connsiteY9-38"/>
                  </a:cxn>
                  <a:cxn ang="0">
                    <a:pos x="connsiteX10-479" y="connsiteY10-480"/>
                  </a:cxn>
                </a:cxnLst>
                <a:rect l="l" t="t" r="r" b="b"/>
                <a:pathLst>
                  <a:path w="901862" h="533365">
                    <a:moveTo>
                      <a:pt x="0" y="171490"/>
                    </a:moveTo>
                    <a:cubicBezTo>
                      <a:pt x="0" y="147494"/>
                      <a:pt x="3189" y="0"/>
                      <a:pt x="27185" y="0"/>
                    </a:cubicBezTo>
                    <a:cubicBezTo>
                      <a:pt x="108606" y="96799"/>
                      <a:pt x="280591" y="190859"/>
                      <a:pt x="408216" y="205134"/>
                    </a:cubicBezTo>
                    <a:cubicBezTo>
                      <a:pt x="535841" y="219409"/>
                      <a:pt x="638523" y="203937"/>
                      <a:pt x="792935" y="85650"/>
                    </a:cubicBezTo>
                    <a:cubicBezTo>
                      <a:pt x="816931" y="85650"/>
                      <a:pt x="901862" y="147494"/>
                      <a:pt x="901862" y="171490"/>
                    </a:cubicBezTo>
                    <a:lnTo>
                      <a:pt x="901862" y="345278"/>
                    </a:lnTo>
                    <a:cubicBezTo>
                      <a:pt x="901862" y="369274"/>
                      <a:pt x="844714" y="533365"/>
                      <a:pt x="820718" y="533365"/>
                    </a:cubicBezTo>
                    <a:cubicBezTo>
                      <a:pt x="658038" y="406441"/>
                      <a:pt x="577532" y="370857"/>
                      <a:pt x="449618" y="358545"/>
                    </a:cubicBezTo>
                    <a:cubicBezTo>
                      <a:pt x="321704" y="346233"/>
                      <a:pt x="129858" y="460586"/>
                      <a:pt x="53233" y="459490"/>
                    </a:cubicBezTo>
                    <a:cubicBezTo>
                      <a:pt x="29237" y="459490"/>
                      <a:pt x="0" y="369274"/>
                      <a:pt x="0" y="345278"/>
                    </a:cubicBezTo>
                    <a:lnTo>
                      <a:pt x="0" y="171490"/>
                    </a:lnTo>
                    <a:close/>
                  </a:path>
                </a:pathLst>
              </a:custGeom>
              <a:solidFill>
                <a:srgbClr val="3399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grpSp>
        <p:sp>
          <p:nvSpPr>
            <p:cNvPr id="17" name="圆角矩形 16"/>
            <p:cNvSpPr/>
            <p:nvPr/>
          </p:nvSpPr>
          <p:spPr>
            <a:xfrm>
              <a:off x="700088" y="-4168775"/>
              <a:ext cx="1447800" cy="990600"/>
            </a:xfrm>
            <a:prstGeom prst="round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60"/>
            </a:p>
          </p:txBody>
        </p:sp>
      </p:grpSp>
      <p:sp>
        <p:nvSpPr>
          <p:cNvPr id="30" name="Rectangle 8"/>
          <p:cNvSpPr>
            <a:spLocks noChangeArrowheads="1"/>
          </p:cNvSpPr>
          <p:nvPr/>
        </p:nvSpPr>
        <p:spPr bwMode="auto">
          <a:xfrm>
            <a:off x="285750" y="1259205"/>
            <a:ext cx="4658995" cy="933450"/>
          </a:xfrm>
          <a:prstGeom prst="rect">
            <a:avLst/>
          </a:prstGeom>
          <a:solidFill>
            <a:schemeClr val="bg1">
              <a:lumMod val="75000"/>
              <a:alpha val="41176"/>
            </a:schemeClr>
          </a:solidFill>
          <a:ln>
            <a:noFill/>
          </a:ln>
        </p:spPr>
        <p:txBody>
          <a:bodyPr vert="horz" wrap="square" lIns="68546" tIns="34273" rIns="68546" bIns="34273" numCol="1" anchor="t" anchorCtr="0" compatLnSpc="1"/>
          <a:lstStyle/>
          <a:p>
            <a:pPr defTabSz="913765">
              <a:defRPr/>
            </a:pPr>
            <a:endParaRPr lang="zh-CN" altLang="en-US" sz="1800" kern="0">
              <a:solidFill>
                <a:schemeClr val="tx2"/>
              </a:solidFill>
            </a:endParaRPr>
          </a:p>
        </p:txBody>
      </p:sp>
      <p:sp>
        <p:nvSpPr>
          <p:cNvPr id="38" name="TextBox 170"/>
          <p:cNvSpPr txBox="1"/>
          <p:nvPr/>
        </p:nvSpPr>
        <p:spPr>
          <a:xfrm>
            <a:off x="354330" y="1343025"/>
            <a:ext cx="4521200" cy="682625"/>
          </a:xfrm>
          <a:prstGeom prst="rect">
            <a:avLst/>
          </a:prstGeom>
          <a:noFill/>
        </p:spPr>
        <p:txBody>
          <a:bodyPr wrap="square" lIns="68573" tIns="34286" rIns="68573" bIns="34286" rtlCol="0">
            <a:spAutoFit/>
          </a:bodyPr>
          <a:lstStyle/>
          <a:p>
            <a:pPr>
              <a:defRPr/>
            </a:pPr>
            <a:r>
              <a:rPr lang="en-US" altLang="zh-CN" sz="1000" b="1" dirty="0">
                <a:solidFill>
                  <a:schemeClr val="accent1"/>
                </a:solidFill>
                <a:latin typeface="微软雅黑" panose="020B0503020204020204" pitchFamily="34" charset="-122"/>
                <a:ea typeface="微软雅黑" panose="020B0503020204020204" pitchFamily="34" charset="-122"/>
              </a:rPr>
              <a:t>       </a:t>
            </a:r>
            <a:r>
              <a:rPr lang="zh-CN" altLang="en-US" sz="1000" b="1" dirty="0">
                <a:solidFill>
                  <a:schemeClr val="accent1"/>
                </a:solidFill>
                <a:latin typeface="微软雅黑" panose="020B0503020204020204" pitchFamily="34" charset="-122"/>
                <a:ea typeface="微软雅黑" panose="020B0503020204020204" pitchFamily="34" charset="-122"/>
              </a:rPr>
              <a:t>家具是陈设设计不可分割的一个重要组成部分，也是与人类活动关系最为密切、使用最为频繁的陈设物。家具的样式丰富多彩，经常以不同的形式出现在室内空间环境中，有着不同的功能、造型、材质和色彩等，既满足了人在生理上的舒适感，也满足了人在心理上的归属感。</a:t>
            </a:r>
            <a:endParaRPr lang="zh-CN" altLang="en-US" sz="1000" b="1" dirty="0">
              <a:solidFill>
                <a:schemeClr val="accent1"/>
              </a:solidFill>
              <a:latin typeface="微软雅黑" panose="020B0503020204020204" pitchFamily="34" charset="-122"/>
              <a:ea typeface="微软雅黑" panose="020B0503020204020204" pitchFamily="34" charset="-122"/>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5" name="直接连接符 4"/>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93395" y="269240"/>
            <a:ext cx="5112385" cy="460375"/>
          </a:xfrm>
          <a:prstGeom prst="rect">
            <a:avLst/>
          </a:prstGeom>
          <a:noFill/>
        </p:spPr>
        <p:txBody>
          <a:bodyPr wrap="square" rtlCol="0">
            <a:spAutoFit/>
          </a:bodyPr>
          <a:lstStyle/>
          <a:p>
            <a:r>
              <a:rPr lang="zh-CN" altLang="en-US" sz="1200" b="1" dirty="0">
                <a:solidFill>
                  <a:schemeClr val="accent2"/>
                </a:solidFill>
                <a:latin typeface="+mn-ea"/>
                <a:cs typeface="+mn-ea"/>
                <a:sym typeface="+mn-ea"/>
              </a:rPr>
              <a:t>家具在室内陈设中的地位</a:t>
            </a:r>
            <a:endParaRPr lang="zh-CN" altLang="en-US" sz="1200" b="1" dirty="0">
              <a:solidFill>
                <a:schemeClr val="accent2"/>
              </a:solidFill>
              <a:latin typeface="+mn-ea"/>
              <a:cs typeface="+mn-ea"/>
            </a:endParaRPr>
          </a:p>
          <a:p>
            <a:endParaRPr lang="zh-CN" altLang="en-US" sz="1200" b="1" dirty="0">
              <a:solidFill>
                <a:schemeClr val="accent2"/>
              </a:solidFill>
              <a:latin typeface="+mn-ea"/>
              <a:cs typeface="+mn-ea"/>
              <a:sym typeface="+mn-ea"/>
            </a:endParaRPr>
          </a:p>
        </p:txBody>
      </p:sp>
      <p:sp>
        <p:nvSpPr>
          <p:cNvPr id="3" name="TextBox 170"/>
          <p:cNvSpPr txBox="1"/>
          <p:nvPr/>
        </p:nvSpPr>
        <p:spPr>
          <a:xfrm>
            <a:off x="304800" y="2489200"/>
            <a:ext cx="4646930" cy="836295"/>
          </a:xfrm>
          <a:prstGeom prst="rect">
            <a:avLst/>
          </a:prstGeom>
          <a:noFill/>
        </p:spPr>
        <p:txBody>
          <a:bodyPr wrap="square" lIns="68573" tIns="34286" rIns="68573" bIns="34286" rtlCol="0">
            <a:spAutoFit/>
          </a:bodyPr>
          <a:lstStyle/>
          <a:p>
            <a:pPr>
              <a:defRPr/>
            </a:pPr>
            <a:r>
              <a:rPr lang="en-US" altLang="zh-CN" sz="1000" b="1" dirty="0">
                <a:solidFill>
                  <a:schemeClr val="accent1"/>
                </a:solidFill>
                <a:latin typeface="微软雅黑" panose="020B0503020204020204" pitchFamily="34" charset="-122"/>
                <a:ea typeface="微软雅黑" panose="020B0503020204020204" pitchFamily="34" charset="-122"/>
              </a:rPr>
              <a:t>       </a:t>
            </a:r>
            <a:r>
              <a:rPr lang="zh-CN" altLang="en-US" sz="1000" b="1" dirty="0">
                <a:solidFill>
                  <a:schemeClr val="accent1"/>
                </a:solidFill>
                <a:latin typeface="微软雅黑" panose="020B0503020204020204" pitchFamily="34" charset="-122"/>
                <a:ea typeface="微软雅黑" panose="020B0503020204020204" pitchFamily="34" charset="-122"/>
              </a:rPr>
              <a:t>人们要科学合理地选择、布置家具，并按照一定美学法则营造出满足人的物质功能和精神功能需求的室内陈设设计，为营造美好的室内环境创造条件，提供舒适的生活环境，创造良好的氛围。家具在室内陈设物品中占有很大的比重，家具承担的陈设设计的实用性和精神性两大重要性质。家具决定着陈设物品的的实用功能，能够为人们日常服务，在陈设设计中家具起着实质性的基础作用。</a:t>
            </a:r>
            <a:endParaRPr lang="zh-CN" altLang="en-US" sz="1000" b="1" dirty="0">
              <a:solidFill>
                <a:schemeClr val="accent1"/>
              </a:solidFill>
              <a:latin typeface="微软雅黑" panose="020B0503020204020204" pitchFamily="34" charset="-122"/>
              <a:ea typeface="微软雅黑" panose="020B0503020204020204" pitchFamily="34" charset="-122"/>
            </a:endParaRPr>
          </a:p>
        </p:txBody>
      </p:sp>
      <p:sp>
        <p:nvSpPr>
          <p:cNvPr id="6" name="TextBox 170"/>
          <p:cNvSpPr txBox="1"/>
          <p:nvPr/>
        </p:nvSpPr>
        <p:spPr>
          <a:xfrm>
            <a:off x="339725" y="3647440"/>
            <a:ext cx="4590415" cy="836295"/>
          </a:xfrm>
          <a:prstGeom prst="rect">
            <a:avLst/>
          </a:prstGeom>
          <a:noFill/>
        </p:spPr>
        <p:txBody>
          <a:bodyPr wrap="square" lIns="68573" tIns="34286" rIns="68573" bIns="34286" rtlCol="0">
            <a:spAutoFit/>
          </a:bodyPr>
          <a:lstStyle/>
          <a:p>
            <a:pPr>
              <a:defRPr/>
            </a:pPr>
            <a:r>
              <a:rPr lang="en-US" altLang="zh-CN" sz="1000" b="1" dirty="0">
                <a:solidFill>
                  <a:schemeClr val="accent1"/>
                </a:solidFill>
                <a:latin typeface="微软雅黑" panose="020B0503020204020204" pitchFamily="34" charset="-122"/>
                <a:ea typeface="微软雅黑" panose="020B0503020204020204" pitchFamily="34" charset="-122"/>
              </a:rPr>
              <a:t>       </a:t>
            </a:r>
            <a:r>
              <a:rPr lang="zh-CN" altLang="en-US" sz="1000" b="1" dirty="0">
                <a:solidFill>
                  <a:schemeClr val="accent1"/>
                </a:solidFill>
                <a:latin typeface="微软雅黑" panose="020B0503020204020204" pitchFamily="34" charset="-122"/>
                <a:ea typeface="微软雅黑" panose="020B0503020204020204" pitchFamily="34" charset="-122"/>
              </a:rPr>
              <a:t>家具作为室内陈设设计最主要的组成部分，不仅承载着人们日常生活，更对使用者做出影响和指引，家居环境可以通过良好的认知和规划来与使用者产生互动，从而影响人的精神，传达积极的思想，这是家具最大的社会价值。因此，家具在室内陈设设计中占据着重要的地位，当对室内空间进行陈设设计时，应充分考虑家具陈设的主体性，才不会使室内陈设显得凌乱无序和缺少审美情趣。</a:t>
            </a:r>
            <a:endParaRPr lang="zh-CN" altLang="en-US" sz="1000" b="1" dirty="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243840" y="969645"/>
            <a:ext cx="2046605" cy="460375"/>
          </a:xfrm>
          <a:prstGeom prst="rect">
            <a:avLst/>
          </a:prstGeom>
          <a:noFill/>
        </p:spPr>
        <p:txBody>
          <a:bodyPr wrap="square" rtlCol="0">
            <a:spAutoFit/>
          </a:bodyPr>
          <a:lstStyle/>
          <a:p>
            <a:r>
              <a:rPr lang="zh-CN" altLang="en-US" sz="1200" b="1" dirty="0">
                <a:solidFill>
                  <a:schemeClr val="accent1">
                    <a:lumMod val="75000"/>
                  </a:schemeClr>
                </a:solidFill>
                <a:latin typeface="+mn-ea"/>
                <a:cs typeface="+mn-ea"/>
                <a:sym typeface="+mn-ea"/>
              </a:rPr>
              <a:t>家具在室内陈设中的地位</a:t>
            </a:r>
            <a:endParaRPr lang="zh-CN" altLang="en-US" sz="1200" b="1" dirty="0">
              <a:solidFill>
                <a:schemeClr val="accent1">
                  <a:lumMod val="75000"/>
                </a:schemeClr>
              </a:solidFill>
              <a:latin typeface="+mn-ea"/>
              <a:cs typeface="+mn-ea"/>
            </a:endParaRPr>
          </a:p>
          <a:p>
            <a:endParaRPr lang="zh-CN" altLang="en-US" sz="1200" b="1" dirty="0">
              <a:solidFill>
                <a:schemeClr val="accent1">
                  <a:lumMod val="75000"/>
                </a:schemeClr>
              </a:solidFill>
              <a:latin typeface="+mn-ea"/>
              <a:cs typeface="+mn-ea"/>
              <a:sym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par>
                          <p:cTn id="8" fill="hold">
                            <p:stCondLst>
                              <p:cond delay="500"/>
                            </p:stCondLst>
                            <p:childTnLst>
                              <p:par>
                                <p:cTn id="9" presetID="2" presetClass="entr" presetSubtype="6"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anim calcmode="lin" valueType="num">
                                      <p:cBhvr>
                                        <p:cTn id="17" dur="500" fill="hold"/>
                                        <p:tgtEl>
                                          <p:spTgt spid="38"/>
                                        </p:tgtEl>
                                        <p:attrNameLst>
                                          <p:attrName>ppt_x</p:attrName>
                                        </p:attrNameLst>
                                      </p:cBhvr>
                                      <p:tavLst>
                                        <p:tav tm="0">
                                          <p:val>
                                            <p:strVal val="#ppt_x"/>
                                          </p:val>
                                        </p:tav>
                                        <p:tav tm="100000">
                                          <p:val>
                                            <p:strVal val="#ppt_x"/>
                                          </p:val>
                                        </p:tav>
                                      </p:tavLst>
                                    </p:anim>
                                    <p:anim calcmode="lin" valueType="num">
                                      <p:cBhvr>
                                        <p:cTn id="18" dur="500" fill="hold"/>
                                        <p:tgtEl>
                                          <p:spTgt spid="38"/>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 presetClass="entr" presetSubtype="6"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additive="base">
                                        <p:cTn id="22" dur="500" fill="hold"/>
                                        <p:tgtEl>
                                          <p:spTgt spid="43"/>
                                        </p:tgtEl>
                                        <p:attrNameLst>
                                          <p:attrName>ppt_x</p:attrName>
                                        </p:attrNameLst>
                                      </p:cBhvr>
                                      <p:tavLst>
                                        <p:tav tm="0">
                                          <p:val>
                                            <p:strVal val="1+#ppt_w/2"/>
                                          </p:val>
                                        </p:tav>
                                        <p:tav tm="100000">
                                          <p:val>
                                            <p:strVal val="#ppt_x"/>
                                          </p:val>
                                        </p:tav>
                                      </p:tavLst>
                                    </p:anim>
                                    <p:anim calcmode="lin" valueType="num">
                                      <p:cBhvr additive="base">
                                        <p:cTn id="23" dur="500" fill="hold"/>
                                        <p:tgtEl>
                                          <p:spTgt spid="43"/>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6"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500" fill="hold"/>
                                        <p:tgtEl>
                                          <p:spTgt spid="44"/>
                                        </p:tgtEl>
                                        <p:attrNameLst>
                                          <p:attrName>ppt_x</p:attrName>
                                        </p:attrNameLst>
                                      </p:cBhvr>
                                      <p:tavLst>
                                        <p:tav tm="0">
                                          <p:val>
                                            <p:strVal val="1+#ppt_w/2"/>
                                          </p:val>
                                        </p:tav>
                                        <p:tav tm="100000">
                                          <p:val>
                                            <p:strVal val="#ppt_x"/>
                                          </p:val>
                                        </p:tav>
                                      </p:tavLst>
                                    </p:anim>
                                    <p:anim calcmode="lin" valueType="num">
                                      <p:cBhvr additive="base">
                                        <p:cTn id="28" dur="500" fill="hold"/>
                                        <p:tgtEl>
                                          <p:spTgt spid="44"/>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47" presetClass="entr" presetSubtype="0" fill="hold" grpId="0" nodeType="after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500"/>
                                        <p:tgtEl>
                                          <p:spTgt spid="3"/>
                                        </p:tgtEl>
                                      </p:cBhvr>
                                    </p:animEffect>
                                    <p:anim calcmode="lin" valueType="num">
                                      <p:cBhvr>
                                        <p:cTn id="33" dur="500" fill="hold"/>
                                        <p:tgtEl>
                                          <p:spTgt spid="3"/>
                                        </p:tgtEl>
                                        <p:attrNameLst>
                                          <p:attrName>ppt_x</p:attrName>
                                        </p:attrNameLst>
                                      </p:cBhvr>
                                      <p:tavLst>
                                        <p:tav tm="0">
                                          <p:val>
                                            <p:strVal val="#ppt_x"/>
                                          </p:val>
                                        </p:tav>
                                        <p:tav tm="100000">
                                          <p:val>
                                            <p:strVal val="#ppt_x"/>
                                          </p:val>
                                        </p:tav>
                                      </p:tavLst>
                                    </p:anim>
                                    <p:anim calcmode="lin" valueType="num">
                                      <p:cBhvr>
                                        <p:cTn id="34" dur="500" fill="hold"/>
                                        <p:tgtEl>
                                          <p:spTgt spid="3"/>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fade">
                                      <p:cBhvr>
                                        <p:cTn id="38" dur="500"/>
                                        <p:tgtEl>
                                          <p:spTgt spid="6"/>
                                        </p:tgtEl>
                                      </p:cBhvr>
                                    </p:animEffect>
                                    <p:anim calcmode="lin" valueType="num">
                                      <p:cBhvr>
                                        <p:cTn id="39" dur="500" fill="hold"/>
                                        <p:tgtEl>
                                          <p:spTgt spid="6"/>
                                        </p:tgtEl>
                                        <p:attrNameLst>
                                          <p:attrName>ppt_x</p:attrName>
                                        </p:attrNameLst>
                                      </p:cBhvr>
                                      <p:tavLst>
                                        <p:tav tm="0">
                                          <p:val>
                                            <p:strVal val="#ppt_x"/>
                                          </p:val>
                                        </p:tav>
                                        <p:tav tm="100000">
                                          <p:val>
                                            <p:strVal val="#ppt_x"/>
                                          </p:val>
                                        </p:tav>
                                      </p:tavLst>
                                    </p:anim>
                                    <p:anim calcmode="lin" valueType="num">
                                      <p:cBhvr>
                                        <p:cTn id="40"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bldLvl="0" animBg="1"/>
      <p:bldP spid="44" grpId="0" bldLvl="0" animBg="1"/>
      <p:bldP spid="30" grpId="0" bldLvl="0" animBg="1"/>
      <p:bldP spid="38" grpId="0"/>
      <p:bldP spid="3" grpId="0"/>
      <p:bldP spid="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8273" y="1997122"/>
            <a:ext cx="1013460" cy="1309907"/>
          </a:xfrm>
          <a:prstGeom prst="rect">
            <a:avLst/>
          </a:prstGeom>
          <a:ln w="28575">
            <a:solidFill>
              <a:schemeClr val="accent3"/>
            </a:solidFill>
          </a:ln>
        </p:spPr>
        <p:txBody>
          <a:bodyPr vert="eaVert" wrap="square">
            <a:spAutoFit/>
          </a:bodyPr>
          <a:lstStyle/>
          <a:p>
            <a:pPr algn="ctr"/>
            <a:r>
              <a:rPr lang="en-US" altLang="zh-CN" sz="5400" b="1" spc="-225" dirty="0">
                <a:solidFill>
                  <a:schemeClr val="accent3"/>
                </a:solidFill>
                <a:latin typeface="Agency FB" panose="020B0503020202020204" pitchFamily="34" charset="0"/>
                <a:ea typeface="造字工房俊雅（非商用）常规体" pitchFamily="50" charset="-122"/>
              </a:rPr>
              <a:t>1.3</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329180"/>
            <a:ext cx="6230620" cy="953135"/>
          </a:xfrm>
          <a:prstGeom prst="rect">
            <a:avLst/>
          </a:prstGeom>
          <a:noFill/>
        </p:spPr>
        <p:txBody>
          <a:bodyPr wrap="square" rtlCol="0">
            <a:spAutoFit/>
          </a:bodyPr>
          <a:lstStyle/>
          <a:p>
            <a:pPr defTabSz="800100"/>
            <a:r>
              <a:rPr lang="zh-CN" altLang="en-US" sz="2800" b="1" dirty="0">
                <a:solidFill>
                  <a:schemeClr val="bg1">
                    <a:lumMod val="75000"/>
                  </a:schemeClr>
                </a:solidFill>
                <a:latin typeface="+mn-ea"/>
                <a:cs typeface="+mn-ea"/>
                <a:sym typeface="Arial" panose="020B0604020202020204" pitchFamily="34" charset="0"/>
              </a:rPr>
              <a:t>家具与陈设设计的关系</a:t>
            </a:r>
            <a:endParaRPr lang="zh-CN" altLang="en-US" sz="2800" b="1" dirty="0">
              <a:solidFill>
                <a:schemeClr val="bg1">
                  <a:lumMod val="75000"/>
                </a:schemeClr>
              </a:solidFill>
              <a:latin typeface="+mn-ea"/>
              <a:cs typeface="+mn-ea"/>
              <a:sym typeface="Arial" panose="020B0604020202020204" pitchFamily="34" charset="0"/>
            </a:endParaRPr>
          </a:p>
          <a:p>
            <a:pPr defTabSz="800100"/>
            <a:endParaRPr lang="zh-CN" altLang="en-US" sz="2800" b="1" dirty="0">
              <a:solidFill>
                <a:schemeClr val="bg1">
                  <a:lumMod val="75000"/>
                </a:schemeClr>
              </a:solidFill>
              <a:latin typeface="+mn-ea"/>
              <a:cs typeface="+mn-ea"/>
              <a:sym typeface="Arial" panose="020B0604020202020204" pitchFamily="34" charset="0"/>
            </a:endParaRPr>
          </a:p>
        </p:txBody>
      </p:sp>
      <p:sp>
        <p:nvSpPr>
          <p:cNvPr id="16" name="矩形 15"/>
          <p:cNvSpPr/>
          <p:nvPr/>
        </p:nvSpPr>
        <p:spPr>
          <a:xfrm>
            <a:off x="3000969" y="3304876"/>
            <a:ext cx="3143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家具在室内陈设中的地位</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19" name="矩形 18"/>
          <p:cNvSpPr/>
          <p:nvPr/>
        </p:nvSpPr>
        <p:spPr>
          <a:xfrm>
            <a:off x="3001147" y="3767993"/>
            <a:ext cx="3143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accent2"/>
                </a:solidFill>
                <a:latin typeface="李旭科书法"/>
                <a:ea typeface="微软雅黑" panose="020B0503020204020204" pitchFamily="34" charset="-122"/>
              </a:rPr>
              <a:t>家具在室内陈设中的作用</a:t>
            </a:r>
            <a:endParaRPr lang="zh-CN" altLang="en-US" sz="2000" kern="0" dirty="0">
              <a:solidFill>
                <a:schemeClr val="accent2"/>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400"/>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400"/>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Freeform 5"/>
          <p:cNvSpPr/>
          <p:nvPr/>
        </p:nvSpPr>
        <p:spPr bwMode="auto">
          <a:xfrm>
            <a:off x="1323453" y="1063795"/>
            <a:ext cx="1467747" cy="132333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1"/>
            <a:stretch>
              <a:fillRect/>
            </a:stretch>
          </a:blipFill>
          <a:ln w="9525" cap="flat">
            <a:noFill/>
            <a:prstDash val="solid"/>
            <a:miter lim="800000"/>
          </a:ln>
        </p:spPr>
        <p:txBody>
          <a:bodyPr vert="horz" wrap="square" lIns="91425" tIns="45712" rIns="91425" bIns="45712" numCol="1" anchor="t" anchorCtr="0" compatLnSpc="1"/>
          <a:lstStyle/>
          <a:p>
            <a:pPr>
              <a:lnSpc>
                <a:spcPct val="120000"/>
              </a:lnSpc>
            </a:pPr>
            <a:endParaRPr lang="zh-CN" altLang="en-US" sz="9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23"/>
          <p:cNvSpPr txBox="1"/>
          <p:nvPr/>
        </p:nvSpPr>
        <p:spPr>
          <a:xfrm>
            <a:off x="1247140" y="2555875"/>
            <a:ext cx="1524000" cy="2067560"/>
          </a:xfrm>
          <a:prstGeom prst="rect">
            <a:avLst/>
          </a:prstGeom>
          <a:noFill/>
        </p:spPr>
        <p:txBody>
          <a:bodyPr wrap="square" rtlCol="0">
            <a:spAutoFit/>
          </a:bodyPr>
          <a:lstStyle/>
          <a:p>
            <a:pPr algn="ctr">
              <a:lnSpc>
                <a:spcPct val="130000"/>
              </a:lnSpc>
              <a:buClrTx/>
              <a:buSzTx/>
              <a:buFontTx/>
            </a:pPr>
            <a:r>
              <a:rPr lang="zh-CN" altLang="en-US" sz="135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Open Sans" pitchFamily="34" charset="0"/>
              </a:rPr>
              <a:t>营造意境</a:t>
            </a:r>
            <a:endParaRPr lang="zh-CN" altLang="en-US" sz="135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Open Sans" pitchFamily="34" charset="0"/>
            </a:endParaRPr>
          </a:p>
          <a:p>
            <a:pPr algn="ctr">
              <a:lnSpc>
                <a:spcPct val="130000"/>
              </a:lnSpc>
              <a:buClrTx/>
              <a:buSzTx/>
              <a:buFontTx/>
            </a:pPr>
            <a:r>
              <a:rPr lang="zh-CN" altLang="en-US" sz="135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Open Sans" pitchFamily="34" charset="0"/>
              </a:rPr>
              <a:t>和强化风格特征</a:t>
            </a:r>
            <a:endParaRPr lang="zh-CN" altLang="en-US" sz="1350" b="1" dirty="0">
              <a:solidFill>
                <a:schemeClr val="accent1"/>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Open Sans" pitchFamily="34" charset="0"/>
            </a:endParaRPr>
          </a:p>
          <a:p>
            <a:pPr algn="l">
              <a:lnSpc>
                <a:spcPct val="130000"/>
              </a:lnSpc>
              <a:buClrTx/>
              <a:buSzTx/>
              <a:buFontTx/>
            </a:pPr>
            <a:r>
              <a:rPr lang="zh-CN" altLang="en-US" sz="900" dirty="0">
                <a:solidFill>
                  <a:schemeClr val="tx2"/>
                </a:solidFill>
                <a:latin typeface="微软雅黑" panose="020B0503020204020204" pitchFamily="34" charset="-122"/>
                <a:ea typeface="微软雅黑" panose="020B0503020204020204" pitchFamily="34" charset="-122"/>
              </a:rPr>
              <a:t>       意境是中国美学的重要范畴，在室内陈设设计中，首先要立意，想要通过陈设设计使室内整体环境表现一种什么样的风格，给人们何种感受和体验，除了装修的手段外，陈设的作用不可小觑。</a:t>
            </a:r>
            <a:endParaRPr lang="zh-CN" altLang="en-US" sz="900" dirty="0">
              <a:solidFill>
                <a:schemeClr val="tx2"/>
              </a:solidFill>
              <a:latin typeface="微软雅黑" panose="020B0503020204020204" pitchFamily="34" charset="-122"/>
              <a:ea typeface="微软雅黑" panose="020B0503020204020204" pitchFamily="34" charset="-122"/>
            </a:endParaRPr>
          </a:p>
        </p:txBody>
      </p:sp>
      <p:sp>
        <p:nvSpPr>
          <p:cNvPr id="21" name="Freeform 5"/>
          <p:cNvSpPr/>
          <p:nvPr/>
        </p:nvSpPr>
        <p:spPr bwMode="auto">
          <a:xfrm>
            <a:off x="3012086" y="1063795"/>
            <a:ext cx="1467747" cy="132333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2"/>
            <a:stretch>
              <a:fillRect/>
            </a:stretch>
          </a:blipFill>
          <a:ln w="9525" cap="flat">
            <a:noFill/>
            <a:prstDash val="solid"/>
            <a:miter lim="800000"/>
          </a:ln>
        </p:spPr>
        <p:txBody>
          <a:bodyPr vert="horz" wrap="square" lIns="91425" tIns="45712" rIns="91425" bIns="45712" numCol="1" anchor="t" anchorCtr="0" compatLnSpc="1"/>
          <a:lstStyle/>
          <a:p>
            <a:pPr>
              <a:lnSpc>
                <a:spcPct val="120000"/>
              </a:lnSpc>
            </a:pPr>
            <a:endParaRPr lang="zh-CN" altLang="en-US" sz="9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5"/>
          <p:cNvSpPr/>
          <p:nvPr/>
        </p:nvSpPr>
        <p:spPr bwMode="auto">
          <a:xfrm>
            <a:off x="4709747" y="1063795"/>
            <a:ext cx="1467747" cy="132333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3"/>
            <a:stretch>
              <a:fillRect/>
            </a:stretch>
          </a:blipFill>
          <a:ln w="9525" cap="flat">
            <a:noFill/>
            <a:prstDash val="solid"/>
            <a:miter lim="800000"/>
          </a:ln>
        </p:spPr>
        <p:txBody>
          <a:bodyPr vert="horz" wrap="square" lIns="91425" tIns="45712" rIns="91425" bIns="45712" numCol="1" anchor="t" anchorCtr="0" compatLnSpc="1"/>
          <a:lstStyle/>
          <a:p>
            <a:pPr>
              <a:lnSpc>
                <a:spcPct val="120000"/>
              </a:lnSpc>
            </a:pPr>
            <a:endParaRPr lang="zh-CN" altLang="en-US" sz="9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5"/>
          <p:cNvSpPr/>
          <p:nvPr/>
        </p:nvSpPr>
        <p:spPr bwMode="auto">
          <a:xfrm>
            <a:off x="6416441" y="1063795"/>
            <a:ext cx="1467747" cy="1323338"/>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4"/>
            <a:stretch>
              <a:fillRect/>
            </a:stretch>
          </a:blipFill>
          <a:ln w="9525" cap="flat">
            <a:noFill/>
            <a:prstDash val="solid"/>
            <a:miter lim="800000"/>
          </a:ln>
        </p:spPr>
        <p:txBody>
          <a:bodyPr vert="horz" wrap="square" lIns="91425" tIns="45712" rIns="91425" bIns="45712" numCol="1" anchor="t" anchorCtr="0" compatLnSpc="1"/>
          <a:lstStyle/>
          <a:p>
            <a:pPr>
              <a:lnSpc>
                <a:spcPct val="120000"/>
              </a:lnSpc>
            </a:pPr>
            <a:endParaRPr lang="zh-CN" altLang="en-US" sz="995">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5" name="直接连接符 4"/>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93395" y="269240"/>
            <a:ext cx="5112385" cy="460375"/>
          </a:xfrm>
          <a:prstGeom prst="rect">
            <a:avLst/>
          </a:prstGeom>
          <a:noFill/>
        </p:spPr>
        <p:txBody>
          <a:bodyPr wrap="square" rtlCol="0">
            <a:spAutoFit/>
          </a:bodyPr>
          <a:lstStyle/>
          <a:p>
            <a:r>
              <a:rPr lang="zh-CN" altLang="en-US" sz="1200" b="1" dirty="0">
                <a:solidFill>
                  <a:schemeClr val="accent2"/>
                </a:solidFill>
                <a:latin typeface="+mn-ea"/>
                <a:cs typeface="+mn-ea"/>
                <a:sym typeface="+mn-ea"/>
              </a:rPr>
              <a:t>家具在室内陈设中的作用</a:t>
            </a:r>
            <a:endParaRPr lang="zh-CN" altLang="en-US" sz="1200" b="1" dirty="0">
              <a:solidFill>
                <a:schemeClr val="accent2"/>
              </a:solidFill>
              <a:latin typeface="+mn-ea"/>
              <a:cs typeface="+mn-ea"/>
            </a:endParaRPr>
          </a:p>
          <a:p>
            <a:endParaRPr lang="zh-CN" altLang="en-US" sz="1200" b="1" dirty="0">
              <a:solidFill>
                <a:schemeClr val="accent2"/>
              </a:solidFill>
              <a:latin typeface="+mn-ea"/>
              <a:cs typeface="+mn-ea"/>
              <a:sym typeface="+mn-ea"/>
            </a:endParaRPr>
          </a:p>
        </p:txBody>
      </p:sp>
      <p:sp>
        <p:nvSpPr>
          <p:cNvPr id="6" name="TextBox 23"/>
          <p:cNvSpPr txBox="1"/>
          <p:nvPr/>
        </p:nvSpPr>
        <p:spPr>
          <a:xfrm>
            <a:off x="3020060" y="2555875"/>
            <a:ext cx="1524000" cy="1887855"/>
          </a:xfrm>
          <a:prstGeom prst="rect">
            <a:avLst/>
          </a:prstGeom>
          <a:noFill/>
        </p:spPr>
        <p:txBody>
          <a:bodyPr wrap="square" rtlCol="0">
            <a:spAutoFit/>
          </a:bodyPr>
          <a:lstStyle/>
          <a:p>
            <a:pPr algn="ctr">
              <a:lnSpc>
                <a:spcPct val="130000"/>
              </a:lnSpc>
              <a:buClrTx/>
              <a:buSzTx/>
              <a:buFontTx/>
            </a:pPr>
            <a:r>
              <a:rPr lang="zh-CN" altLang="en-US" sz="1350" b="1" dirty="0">
                <a:solidFill>
                  <a:schemeClr val="accent5">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Open Sans" pitchFamily="34" charset="0"/>
              </a:rPr>
              <a:t>创造及烘</a:t>
            </a:r>
            <a:endParaRPr lang="zh-CN" altLang="en-US" sz="1350" b="1" dirty="0">
              <a:solidFill>
                <a:schemeClr val="accent5">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Open Sans" pitchFamily="34" charset="0"/>
            </a:endParaRPr>
          </a:p>
          <a:p>
            <a:pPr algn="ctr">
              <a:lnSpc>
                <a:spcPct val="130000"/>
              </a:lnSpc>
              <a:buClrTx/>
              <a:buSzTx/>
              <a:buFontTx/>
            </a:pPr>
            <a:r>
              <a:rPr lang="zh-CN" altLang="en-US" sz="1350" b="1" dirty="0">
                <a:solidFill>
                  <a:schemeClr val="accent5">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Open Sans" pitchFamily="34" charset="0"/>
              </a:rPr>
              <a:t>托空间气氛</a:t>
            </a:r>
            <a:endParaRPr lang="zh-CN" altLang="en-US" sz="1350" b="1" dirty="0">
              <a:solidFill>
                <a:schemeClr val="accent5">
                  <a:lumMod val="75000"/>
                </a:schemeClr>
              </a:solidFill>
              <a:effectLst>
                <a:outerShdw blurRad="38100" dist="25400" dir="5400000" algn="ctr" rotWithShape="0">
                  <a:srgbClr val="6E747A">
                    <a:alpha val="43000"/>
                  </a:srgbClr>
                </a:outerShdw>
              </a:effectLst>
              <a:latin typeface="微软雅黑" panose="020B0503020204020204" pitchFamily="34" charset="-122"/>
              <a:ea typeface="微软雅黑" panose="020B0503020204020204" pitchFamily="34" charset="-122"/>
              <a:cs typeface="Open Sans" pitchFamily="34" charset="0"/>
            </a:endParaRPr>
          </a:p>
          <a:p>
            <a:pPr algn="l">
              <a:lnSpc>
                <a:spcPct val="130000"/>
              </a:lnSpc>
              <a:buClrTx/>
              <a:buSzTx/>
              <a:buFontTx/>
            </a:pPr>
            <a:r>
              <a:rPr lang="zh-CN" altLang="en-US" sz="900" dirty="0">
                <a:solidFill>
                  <a:schemeClr val="tx2"/>
                </a:solidFill>
                <a:latin typeface="微软雅黑" panose="020B0503020204020204" pitchFamily="34" charset="-122"/>
                <a:ea typeface="微软雅黑" panose="020B0503020204020204" pitchFamily="34" charset="-122"/>
              </a:rPr>
              <a:t>      随着社会经济的进步，人们的生活方式发生着变化，自我意识也逐渐提高。现代人对于室内空间的需求从基本的物质层面逐渐转向精神层面，更加注重室内空间的气氛和意境。</a:t>
            </a:r>
            <a:endParaRPr lang="zh-CN" altLang="en-US" sz="900" dirty="0">
              <a:solidFill>
                <a:schemeClr val="tx2"/>
              </a:solidFill>
              <a:latin typeface="微软雅黑" panose="020B0503020204020204" pitchFamily="34" charset="-122"/>
              <a:ea typeface="微软雅黑" panose="020B0503020204020204" pitchFamily="34" charset="-122"/>
            </a:endParaRPr>
          </a:p>
        </p:txBody>
      </p:sp>
      <p:sp>
        <p:nvSpPr>
          <p:cNvPr id="7" name="TextBox 23"/>
          <p:cNvSpPr txBox="1"/>
          <p:nvPr/>
        </p:nvSpPr>
        <p:spPr>
          <a:xfrm>
            <a:off x="4754245" y="2555875"/>
            <a:ext cx="1524000" cy="2067560"/>
          </a:xfrm>
          <a:prstGeom prst="rect">
            <a:avLst/>
          </a:prstGeom>
          <a:noFill/>
        </p:spPr>
        <p:txBody>
          <a:bodyPr wrap="square" rtlCol="0">
            <a:spAutoFit/>
          </a:bodyPr>
          <a:lstStyle/>
          <a:p>
            <a:pPr algn="ctr">
              <a:lnSpc>
                <a:spcPct val="130000"/>
              </a:lnSpc>
              <a:buClrTx/>
              <a:buSzTx/>
              <a:buFontTx/>
            </a:pPr>
            <a:r>
              <a:rPr lang="zh-CN" altLang="en-US" sz="1350" b="1" dirty="0">
                <a:solidFill>
                  <a:srgbClr val="00B050"/>
                </a:solidFill>
                <a:latin typeface="微软雅黑" panose="020B0503020204020204" pitchFamily="34" charset="-122"/>
                <a:ea typeface="微软雅黑" panose="020B0503020204020204" pitchFamily="34" charset="-122"/>
                <a:cs typeface="Open Sans" pitchFamily="34" charset="0"/>
              </a:rPr>
              <a:t>柔化空间</a:t>
            </a:r>
            <a:endParaRPr lang="zh-CN" altLang="en-US" sz="1350" b="1" dirty="0">
              <a:solidFill>
                <a:srgbClr val="00B050"/>
              </a:solidFill>
              <a:latin typeface="微软雅黑" panose="020B0503020204020204" pitchFamily="34" charset="-122"/>
              <a:ea typeface="微软雅黑" panose="020B0503020204020204" pitchFamily="34" charset="-122"/>
              <a:cs typeface="Open Sans" pitchFamily="34" charset="0"/>
            </a:endParaRPr>
          </a:p>
          <a:p>
            <a:pPr algn="ctr">
              <a:lnSpc>
                <a:spcPct val="130000"/>
              </a:lnSpc>
              <a:buClrTx/>
              <a:buSzTx/>
              <a:buFontTx/>
            </a:pPr>
            <a:r>
              <a:rPr lang="zh-CN" altLang="en-US" sz="1350" b="1" dirty="0">
                <a:solidFill>
                  <a:srgbClr val="00B050"/>
                </a:solidFill>
                <a:latin typeface="微软雅黑" panose="020B0503020204020204" pitchFamily="34" charset="-122"/>
                <a:ea typeface="微软雅黑" panose="020B0503020204020204" pitchFamily="34" charset="-122"/>
                <a:cs typeface="Open Sans" pitchFamily="34" charset="0"/>
              </a:rPr>
              <a:t>调节色彩</a:t>
            </a:r>
            <a:endParaRPr lang="zh-CN" altLang="en-US" sz="1350" b="1" dirty="0">
              <a:solidFill>
                <a:schemeClr val="tx2"/>
              </a:solidFill>
              <a:latin typeface="微软雅黑" panose="020B0503020204020204" pitchFamily="34" charset="-122"/>
              <a:ea typeface="微软雅黑" panose="020B0503020204020204" pitchFamily="34" charset="-122"/>
              <a:cs typeface="Open Sans" pitchFamily="34" charset="0"/>
            </a:endParaRPr>
          </a:p>
          <a:p>
            <a:pPr algn="l">
              <a:lnSpc>
                <a:spcPct val="130000"/>
              </a:lnSpc>
              <a:buClrTx/>
              <a:buSzTx/>
              <a:buFontTx/>
            </a:pPr>
            <a:r>
              <a:rPr lang="zh-CN" altLang="en-US" sz="900" dirty="0">
                <a:solidFill>
                  <a:schemeClr val="tx2"/>
                </a:solidFill>
                <a:latin typeface="微软雅黑" panose="020B0503020204020204" pitchFamily="34" charset="-122"/>
                <a:ea typeface="微软雅黑" panose="020B0503020204020204" pitchFamily="34" charset="-122"/>
              </a:rPr>
              <a:t>    在当今现代化、城市化的环境中，处处充斥着钢筋混凝土的建筑结构，给我们带来了冰冷、沉闷、缺乏人情味的室内空间环境。坚硬的线条和呆板的空间使现代人更加渴望亲切与柔和的室内环境。</a:t>
            </a:r>
            <a:endParaRPr lang="zh-CN" altLang="en-US" sz="900" dirty="0">
              <a:solidFill>
                <a:schemeClr val="tx2"/>
              </a:solidFill>
              <a:latin typeface="微软雅黑" panose="020B0503020204020204" pitchFamily="34" charset="-122"/>
              <a:ea typeface="微软雅黑" panose="020B0503020204020204" pitchFamily="34" charset="-122"/>
            </a:endParaRPr>
          </a:p>
        </p:txBody>
      </p:sp>
      <p:sp>
        <p:nvSpPr>
          <p:cNvPr id="8" name="TextBox 23"/>
          <p:cNvSpPr txBox="1"/>
          <p:nvPr/>
        </p:nvSpPr>
        <p:spPr>
          <a:xfrm>
            <a:off x="6489065" y="2555875"/>
            <a:ext cx="1524000" cy="1887855"/>
          </a:xfrm>
          <a:prstGeom prst="rect">
            <a:avLst/>
          </a:prstGeom>
          <a:noFill/>
        </p:spPr>
        <p:txBody>
          <a:bodyPr wrap="square" rtlCol="0">
            <a:spAutoFit/>
          </a:bodyPr>
          <a:lstStyle/>
          <a:p>
            <a:pPr algn="ctr">
              <a:lnSpc>
                <a:spcPct val="130000"/>
              </a:lnSpc>
              <a:buClrTx/>
              <a:buSzTx/>
              <a:buFontTx/>
            </a:pPr>
            <a:r>
              <a:rPr lang="zh-CN" altLang="en-US" sz="1350" b="1" dirty="0">
                <a:solidFill>
                  <a:srgbClr val="F2E400"/>
                </a:solidFill>
                <a:latin typeface="微软雅黑" panose="020B0503020204020204" pitchFamily="34" charset="-122"/>
                <a:ea typeface="微软雅黑" panose="020B0503020204020204" pitchFamily="34" charset="-122"/>
                <a:cs typeface="Open Sans" pitchFamily="34" charset="0"/>
              </a:rPr>
              <a:t>丰富室内</a:t>
            </a:r>
            <a:endParaRPr lang="zh-CN" altLang="en-US" sz="1350" b="1" dirty="0">
              <a:solidFill>
                <a:srgbClr val="F2E400"/>
              </a:solidFill>
              <a:latin typeface="微软雅黑" panose="020B0503020204020204" pitchFamily="34" charset="-122"/>
              <a:ea typeface="微软雅黑" panose="020B0503020204020204" pitchFamily="34" charset="-122"/>
              <a:cs typeface="Open Sans" pitchFamily="34" charset="0"/>
            </a:endParaRPr>
          </a:p>
          <a:p>
            <a:pPr algn="ctr">
              <a:lnSpc>
                <a:spcPct val="130000"/>
              </a:lnSpc>
              <a:buClrTx/>
              <a:buSzTx/>
              <a:buFontTx/>
            </a:pPr>
            <a:r>
              <a:rPr lang="zh-CN" altLang="en-US" sz="1350" b="1" dirty="0">
                <a:solidFill>
                  <a:srgbClr val="F2E400"/>
                </a:solidFill>
                <a:latin typeface="微软雅黑" panose="020B0503020204020204" pitchFamily="34" charset="-122"/>
                <a:ea typeface="微软雅黑" panose="020B0503020204020204" pitchFamily="34" charset="-122"/>
                <a:cs typeface="Open Sans" pitchFamily="34" charset="0"/>
              </a:rPr>
              <a:t>空间层次</a:t>
            </a:r>
            <a:endParaRPr lang="zh-CN" altLang="en-US" sz="1350" b="1" dirty="0">
              <a:solidFill>
                <a:srgbClr val="F2E400"/>
              </a:solidFill>
              <a:latin typeface="微软雅黑" panose="020B0503020204020204" pitchFamily="34" charset="-122"/>
              <a:ea typeface="微软雅黑" panose="020B0503020204020204" pitchFamily="34" charset="-122"/>
              <a:cs typeface="Open Sans" pitchFamily="34" charset="0"/>
            </a:endParaRPr>
          </a:p>
          <a:p>
            <a:pPr algn="l">
              <a:lnSpc>
                <a:spcPct val="130000"/>
              </a:lnSpc>
              <a:buClrTx/>
              <a:buSzTx/>
              <a:buFontTx/>
            </a:pPr>
            <a:r>
              <a:rPr lang="zh-CN" altLang="en-US" sz="900" dirty="0">
                <a:solidFill>
                  <a:schemeClr val="tx2"/>
                </a:solidFill>
                <a:latin typeface="微软雅黑" panose="020B0503020204020204" pitchFamily="34" charset="-122"/>
                <a:ea typeface="微软雅黑" panose="020B0503020204020204" pitchFamily="34" charset="-122"/>
              </a:rPr>
              <a:t>     由墙面、地面和顶面各界面围合成的室内空间</a:t>
            </a:r>
            <a:endParaRPr lang="zh-CN" altLang="en-US" sz="900" dirty="0">
              <a:solidFill>
                <a:schemeClr val="tx2"/>
              </a:solidFill>
              <a:latin typeface="微软雅黑" panose="020B0503020204020204" pitchFamily="34" charset="-122"/>
              <a:ea typeface="微软雅黑" panose="020B0503020204020204" pitchFamily="34" charset="-122"/>
            </a:endParaRPr>
          </a:p>
          <a:p>
            <a:pPr algn="l">
              <a:lnSpc>
                <a:spcPct val="130000"/>
              </a:lnSpc>
              <a:buClrTx/>
              <a:buSzTx/>
              <a:buFontTx/>
            </a:pPr>
            <a:r>
              <a:rPr lang="zh-CN" altLang="en-US" sz="900" dirty="0">
                <a:solidFill>
                  <a:schemeClr val="tx2"/>
                </a:solidFill>
                <a:latin typeface="微软雅黑" panose="020B0503020204020204" pitchFamily="34" charset="-122"/>
                <a:ea typeface="微软雅黑" panose="020B0503020204020204" pitchFamily="34" charset="-122"/>
              </a:rPr>
              <a:t>通常情况下相对比较固定，不易改变其布局的形式，空间环境显得单一和呆板，给人一种乏味、冷清的心理感受。</a:t>
            </a:r>
            <a:endParaRPr lang="zh-CN" altLang="en-US" sz="900" dirty="0">
              <a:solidFill>
                <a:schemeClr val="tx2"/>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500"/>
                                        <p:tgtEl>
                                          <p:spTgt spid="21"/>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p:stCondLst>
                              <p:cond delay="2500"/>
                            </p:stCondLst>
                            <p:childTnLst>
                              <p:par>
                                <p:cTn id="26" presetID="12" presetClass="entr" presetSubtype="4"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p:tgtEl>
                                          <p:spTgt spid="6"/>
                                        </p:tgtEl>
                                        <p:attrNameLst>
                                          <p:attrName>ppt_y</p:attrName>
                                        </p:attrNameLst>
                                      </p:cBhvr>
                                      <p:tavLst>
                                        <p:tav tm="0">
                                          <p:val>
                                            <p:strVal val="#ppt_y+#ppt_h*1.125000"/>
                                          </p:val>
                                        </p:tav>
                                        <p:tav tm="100000">
                                          <p:val>
                                            <p:strVal val="#ppt_y"/>
                                          </p:val>
                                        </p:tav>
                                      </p:tavLst>
                                    </p:anim>
                                    <p:animEffect transition="in" filter="wipe(up)">
                                      <p:cBhvr>
                                        <p:cTn id="29" dur="500"/>
                                        <p:tgtEl>
                                          <p:spTgt spid="6"/>
                                        </p:tgtEl>
                                      </p:cBhvr>
                                    </p:animEffect>
                                  </p:childTnLst>
                                </p:cTn>
                              </p:par>
                            </p:childTnLst>
                          </p:cTn>
                        </p:par>
                        <p:par>
                          <p:cTn id="30" fill="hold">
                            <p:stCondLst>
                              <p:cond delay="3000"/>
                            </p:stCondLst>
                            <p:childTnLst>
                              <p:par>
                                <p:cTn id="31" presetID="12" presetClass="entr" presetSubtype="4" fill="hold" grpId="0" nodeType="afterEffect">
                                  <p:stCondLst>
                                    <p:cond delay="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p:tgtEl>
                                          <p:spTgt spid="7"/>
                                        </p:tgtEl>
                                        <p:attrNameLst>
                                          <p:attrName>ppt_y</p:attrName>
                                        </p:attrNameLst>
                                      </p:cBhvr>
                                      <p:tavLst>
                                        <p:tav tm="0">
                                          <p:val>
                                            <p:strVal val="#ppt_y+#ppt_h*1.125000"/>
                                          </p:val>
                                        </p:tav>
                                        <p:tav tm="100000">
                                          <p:val>
                                            <p:strVal val="#ppt_y"/>
                                          </p:val>
                                        </p:tav>
                                      </p:tavLst>
                                    </p:anim>
                                    <p:animEffect transition="in" filter="wipe(up)">
                                      <p:cBhvr>
                                        <p:cTn id="34" dur="500"/>
                                        <p:tgtEl>
                                          <p:spTgt spid="7"/>
                                        </p:tgtEl>
                                      </p:cBhvr>
                                    </p:animEffect>
                                  </p:childTnLst>
                                </p:cTn>
                              </p:par>
                            </p:childTnLst>
                          </p:cTn>
                        </p:par>
                        <p:par>
                          <p:cTn id="35" fill="hold">
                            <p:stCondLst>
                              <p:cond delay="3500"/>
                            </p:stCondLst>
                            <p:childTnLst>
                              <p:par>
                                <p:cTn id="36" presetID="12" presetClass="entr" presetSubtype="4"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p:tgtEl>
                                          <p:spTgt spid="8"/>
                                        </p:tgtEl>
                                        <p:attrNameLst>
                                          <p:attrName>ppt_y</p:attrName>
                                        </p:attrNameLst>
                                      </p:cBhvr>
                                      <p:tavLst>
                                        <p:tav tm="0">
                                          <p:val>
                                            <p:strVal val="#ppt_y+#ppt_h*1.125000"/>
                                          </p:val>
                                        </p:tav>
                                        <p:tav tm="100000">
                                          <p:val>
                                            <p:strVal val="#ppt_y"/>
                                          </p:val>
                                        </p:tav>
                                      </p:tavLst>
                                    </p:anim>
                                    <p:animEffect transition="in" filter="wipe(up)">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bldLvl="0" animBg="1"/>
      <p:bldP spid="18" grpId="0"/>
      <p:bldP spid="21" grpId="0" bldLvl="0" animBg="1"/>
      <p:bldP spid="24" grpId="0" bldLvl="0" animBg="1"/>
      <p:bldP spid="28" grpId="0" bldLvl="0" animBg="1"/>
      <p:bldP spid="6" grpId="0"/>
      <p:bldP spid="7" grpId="0"/>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extBox 187"/>
          <p:cNvSpPr txBox="1"/>
          <p:nvPr/>
        </p:nvSpPr>
        <p:spPr>
          <a:xfrm>
            <a:off x="268605" y="2755900"/>
            <a:ext cx="3563620" cy="551815"/>
          </a:xfrm>
          <a:prstGeom prst="rect">
            <a:avLst/>
          </a:prstGeom>
          <a:noFill/>
        </p:spPr>
        <p:txBody>
          <a:bodyPr wrap="square" lIns="91417" tIns="45708" rIns="91417" bIns="45708" rtlCol="0">
            <a:spAutoFit/>
          </a:bodyPr>
          <a:lstStyle/>
          <a:p>
            <a:pPr algn="dist"/>
            <a:r>
              <a:rPr lang="zh-CN" altLang="en-US" sz="3000" b="1" dirty="0">
                <a:solidFill>
                  <a:schemeClr val="tx1">
                    <a:lumMod val="50000"/>
                    <a:lumOff val="50000"/>
                  </a:schemeClr>
                </a:solidFill>
                <a:latin typeface="微软雅黑" panose="020B0503020204020204" pitchFamily="34" charset="-122"/>
                <a:ea typeface="微软雅黑" panose="020B0503020204020204" pitchFamily="34" charset="-122"/>
              </a:rPr>
              <a:t>家具</a:t>
            </a:r>
            <a:r>
              <a:rPr lang="zh-CN" altLang="en-US" sz="3000" b="1" dirty="0">
                <a:solidFill>
                  <a:schemeClr val="accent3"/>
                </a:solidFill>
                <a:latin typeface="微软雅黑" panose="020B0503020204020204" pitchFamily="34" charset="-122"/>
                <a:ea typeface="微软雅黑" panose="020B0503020204020204" pitchFamily="34" charset="-122"/>
              </a:rPr>
              <a:t>与</a:t>
            </a:r>
            <a:r>
              <a:rPr lang="zh-CN" altLang="en-US" sz="3000" b="1" dirty="0">
                <a:solidFill>
                  <a:schemeClr val="tx1">
                    <a:lumMod val="50000"/>
                    <a:lumOff val="50000"/>
                  </a:schemeClr>
                </a:solidFill>
                <a:latin typeface="微软雅黑" panose="020B0503020204020204" pitchFamily="34" charset="-122"/>
                <a:ea typeface="微软雅黑" panose="020B0503020204020204" pitchFamily="34" charset="-122"/>
              </a:rPr>
              <a:t>陈设设计</a:t>
            </a:r>
            <a:endParaRPr lang="zh-CN" altLang="en-US" sz="3000" b="1"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44" name="菱形 43"/>
          <p:cNvSpPr/>
          <p:nvPr/>
        </p:nvSpPr>
        <p:spPr>
          <a:xfrm>
            <a:off x="4774565" y="1003300"/>
            <a:ext cx="3055620" cy="305562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菱形 44"/>
          <p:cNvSpPr/>
          <p:nvPr/>
        </p:nvSpPr>
        <p:spPr>
          <a:xfrm>
            <a:off x="3441415" y="1088609"/>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菱形 45"/>
          <p:cNvSpPr/>
          <p:nvPr/>
        </p:nvSpPr>
        <p:spPr>
          <a:xfrm>
            <a:off x="7240203" y="973958"/>
            <a:ext cx="1781810" cy="1781810"/>
          </a:xfrm>
          <a:prstGeom prst="diamond">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菱形 46"/>
          <p:cNvSpPr/>
          <p:nvPr/>
        </p:nvSpPr>
        <p:spPr>
          <a:xfrm>
            <a:off x="3832444" y="2571750"/>
            <a:ext cx="1781810" cy="1781810"/>
          </a:xfrm>
          <a:prstGeom prst="diamond">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菱形 47"/>
          <p:cNvSpPr/>
          <p:nvPr/>
        </p:nvSpPr>
        <p:spPr>
          <a:xfrm>
            <a:off x="6977796" y="2571750"/>
            <a:ext cx="1781810" cy="1781810"/>
          </a:xfrm>
          <a:prstGeom prst="diamond">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0" name="组合 49"/>
          <p:cNvGrpSpPr/>
          <p:nvPr/>
        </p:nvGrpSpPr>
        <p:grpSpPr>
          <a:xfrm>
            <a:off x="3421553" y="2369322"/>
            <a:ext cx="323652" cy="322542"/>
            <a:chOff x="3768359" y="1725446"/>
            <a:chExt cx="1930605" cy="1930605"/>
          </a:xfrm>
        </p:grpSpPr>
        <p:sp>
          <p:nvSpPr>
            <p:cNvPr id="51"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53" name="组合 52"/>
          <p:cNvGrpSpPr/>
          <p:nvPr/>
        </p:nvGrpSpPr>
        <p:grpSpPr>
          <a:xfrm>
            <a:off x="3104971" y="2225191"/>
            <a:ext cx="226473" cy="225696"/>
            <a:chOff x="3768359" y="1725446"/>
            <a:chExt cx="1930605" cy="1930605"/>
          </a:xfrm>
          <a:solidFill>
            <a:srgbClr val="EA5E66"/>
          </a:solidFill>
        </p:grpSpPr>
        <p:sp>
          <p:nvSpPr>
            <p:cNvPr id="54" name="Oval 5"/>
            <p:cNvSpPr>
              <a:spLocks noChangeArrowheads="1"/>
            </p:cNvSpPr>
            <p:nvPr/>
          </p:nvSpPr>
          <p:spPr bwMode="auto">
            <a:xfrm>
              <a:off x="3768359" y="1725446"/>
              <a:ext cx="1930605" cy="1930605"/>
            </a:xfrm>
            <a:prstGeom prst="ellipse">
              <a:avLst/>
            </a:prstGeom>
            <a:grp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5" name="Oval 5"/>
            <p:cNvSpPr>
              <a:spLocks noChangeArrowheads="1"/>
            </p:cNvSpPr>
            <p:nvPr/>
          </p:nvSpPr>
          <p:spPr bwMode="auto">
            <a:xfrm>
              <a:off x="3823758" y="1780845"/>
              <a:ext cx="1819806" cy="1819806"/>
            </a:xfrm>
            <a:prstGeom prst="ellipse">
              <a:avLst/>
            </a:prstGeom>
            <a:grp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58" name="组合 57"/>
          <p:cNvGrpSpPr/>
          <p:nvPr/>
        </p:nvGrpSpPr>
        <p:grpSpPr>
          <a:xfrm>
            <a:off x="2774309" y="2339647"/>
            <a:ext cx="162298" cy="161741"/>
            <a:chOff x="3768359" y="1725446"/>
            <a:chExt cx="1930605" cy="1930605"/>
          </a:xfrm>
        </p:grpSpPr>
        <p:sp>
          <p:nvSpPr>
            <p:cNvPr id="59"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sp>
        <p:nvSpPr>
          <p:cNvPr id="85" name="菱形 84"/>
          <p:cNvSpPr/>
          <p:nvPr/>
        </p:nvSpPr>
        <p:spPr>
          <a:xfrm>
            <a:off x="4954905" y="1016000"/>
            <a:ext cx="3055620" cy="3055620"/>
          </a:xfrm>
          <a:prstGeom prst="diamond">
            <a:avLst/>
          </a:prstGeom>
          <a:solidFill>
            <a:srgbClr val="EA6103">
              <a:alpha val="2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菱形 85"/>
          <p:cNvSpPr/>
          <p:nvPr/>
        </p:nvSpPr>
        <p:spPr>
          <a:xfrm>
            <a:off x="3863975" y="1755140"/>
            <a:ext cx="1781810" cy="1781810"/>
          </a:xfrm>
          <a:prstGeom prst="diamond">
            <a:avLst/>
          </a:prstGeom>
          <a:solidFill>
            <a:srgbClr val="0099A9">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菱形 86"/>
          <p:cNvSpPr/>
          <p:nvPr/>
        </p:nvSpPr>
        <p:spPr>
          <a:xfrm>
            <a:off x="7011035" y="1755140"/>
            <a:ext cx="1781810" cy="1781810"/>
          </a:xfrm>
          <a:prstGeom prst="diamond">
            <a:avLst/>
          </a:prstGeom>
          <a:solidFill>
            <a:srgbClr val="E95D65">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0" name="组合 89"/>
          <p:cNvGrpSpPr/>
          <p:nvPr/>
        </p:nvGrpSpPr>
        <p:grpSpPr>
          <a:xfrm>
            <a:off x="5125891" y="1674758"/>
            <a:ext cx="162298" cy="161741"/>
            <a:chOff x="3768359" y="1725446"/>
            <a:chExt cx="1930605" cy="1930605"/>
          </a:xfrm>
        </p:grpSpPr>
        <p:sp>
          <p:nvSpPr>
            <p:cNvPr id="91"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2" name="Oval 5"/>
            <p:cNvSpPr>
              <a:spLocks noChangeArrowheads="1"/>
            </p:cNvSpPr>
            <p:nvPr/>
          </p:nvSpPr>
          <p:spPr bwMode="auto">
            <a:xfrm>
              <a:off x="3823758" y="1780845"/>
              <a:ext cx="1819806" cy="1819806"/>
            </a:xfrm>
            <a:prstGeom prst="ellipse">
              <a:avLst/>
            </a:prstGeom>
            <a:solidFill>
              <a:srgbClr val="EA6103"/>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93" name="组合 92"/>
          <p:cNvGrpSpPr/>
          <p:nvPr/>
        </p:nvGrpSpPr>
        <p:grpSpPr>
          <a:xfrm>
            <a:off x="5863813" y="1113216"/>
            <a:ext cx="231589" cy="230795"/>
            <a:chOff x="3768359" y="1725446"/>
            <a:chExt cx="1930605" cy="1930605"/>
          </a:xfrm>
        </p:grpSpPr>
        <p:sp>
          <p:nvSpPr>
            <p:cNvPr id="9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5"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96" name="组合 95"/>
          <p:cNvGrpSpPr/>
          <p:nvPr/>
        </p:nvGrpSpPr>
        <p:grpSpPr>
          <a:xfrm>
            <a:off x="7319780" y="1635781"/>
            <a:ext cx="202458" cy="201763"/>
            <a:chOff x="3768359" y="1725446"/>
            <a:chExt cx="1930605" cy="1930605"/>
          </a:xfrm>
        </p:grpSpPr>
        <p:sp>
          <p:nvSpPr>
            <p:cNvPr id="9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8" name="Oval 5"/>
            <p:cNvSpPr>
              <a:spLocks noChangeArrowheads="1"/>
            </p:cNvSpPr>
            <p:nvPr/>
          </p:nvSpPr>
          <p:spPr bwMode="auto">
            <a:xfrm>
              <a:off x="3823758" y="1780845"/>
              <a:ext cx="1819806" cy="1819806"/>
            </a:xfrm>
            <a:prstGeom prst="ellipse">
              <a:avLst/>
            </a:prstGeom>
            <a:solidFill>
              <a:srgbClr val="FFC000"/>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99" name="组合 98"/>
          <p:cNvGrpSpPr/>
          <p:nvPr/>
        </p:nvGrpSpPr>
        <p:grpSpPr>
          <a:xfrm>
            <a:off x="6940701" y="3621564"/>
            <a:ext cx="199861" cy="199176"/>
            <a:chOff x="3768359" y="1725446"/>
            <a:chExt cx="1930605" cy="1930605"/>
          </a:xfrm>
        </p:grpSpPr>
        <p:sp>
          <p:nvSpPr>
            <p:cNvPr id="100"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102" name="组合 101"/>
          <p:cNvGrpSpPr/>
          <p:nvPr/>
        </p:nvGrpSpPr>
        <p:grpSpPr>
          <a:xfrm>
            <a:off x="5445914" y="3531106"/>
            <a:ext cx="205610" cy="204905"/>
            <a:chOff x="3768359" y="1725446"/>
            <a:chExt cx="1930605" cy="1930605"/>
          </a:xfrm>
        </p:grpSpPr>
        <p:sp>
          <p:nvSpPr>
            <p:cNvPr id="103"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4"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105" name="组合 104"/>
          <p:cNvGrpSpPr/>
          <p:nvPr/>
        </p:nvGrpSpPr>
        <p:grpSpPr>
          <a:xfrm>
            <a:off x="8560879" y="3641897"/>
            <a:ext cx="178882" cy="178268"/>
            <a:chOff x="3768359" y="1725446"/>
            <a:chExt cx="1930605" cy="1930605"/>
          </a:xfrm>
        </p:grpSpPr>
        <p:sp>
          <p:nvSpPr>
            <p:cNvPr id="106"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7" name="Oval 5"/>
            <p:cNvSpPr>
              <a:spLocks noChangeArrowheads="1"/>
            </p:cNvSpPr>
            <p:nvPr/>
          </p:nvSpPr>
          <p:spPr bwMode="auto">
            <a:xfrm>
              <a:off x="3823758" y="1780845"/>
              <a:ext cx="1819806" cy="1819806"/>
            </a:xfrm>
            <a:prstGeom prst="ellipse">
              <a:avLst/>
            </a:prstGeom>
            <a:solidFill>
              <a:srgbClr val="00A2B3"/>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56" name="组合 55"/>
          <p:cNvGrpSpPr/>
          <p:nvPr/>
        </p:nvGrpSpPr>
        <p:grpSpPr>
          <a:xfrm>
            <a:off x="8111517" y="2771572"/>
            <a:ext cx="323652" cy="322542"/>
            <a:chOff x="3768359" y="1725446"/>
            <a:chExt cx="1930605" cy="1930605"/>
          </a:xfrm>
        </p:grpSpPr>
        <p:sp>
          <p:nvSpPr>
            <p:cNvPr id="5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Oval 5"/>
            <p:cNvSpPr>
              <a:spLocks noChangeArrowheads="1"/>
            </p:cNvSpPr>
            <p:nvPr/>
          </p:nvSpPr>
          <p:spPr bwMode="auto">
            <a:xfrm>
              <a:off x="3823758" y="1780845"/>
              <a:ext cx="1819806" cy="1819806"/>
            </a:xfrm>
            <a:prstGeom prst="ellipse">
              <a:avLst/>
            </a:prstGeom>
            <a:solidFill>
              <a:srgbClr val="F7636B"/>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63" name="组合 62"/>
          <p:cNvGrpSpPr/>
          <p:nvPr/>
        </p:nvGrpSpPr>
        <p:grpSpPr>
          <a:xfrm>
            <a:off x="8508488" y="2635314"/>
            <a:ext cx="226473" cy="225696"/>
            <a:chOff x="3768359" y="1725446"/>
            <a:chExt cx="1930605" cy="1930605"/>
          </a:xfrm>
        </p:grpSpPr>
        <p:sp>
          <p:nvSpPr>
            <p:cNvPr id="64"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Oval 5"/>
            <p:cNvSpPr>
              <a:spLocks noChangeArrowheads="1"/>
            </p:cNvSpPr>
            <p:nvPr/>
          </p:nvSpPr>
          <p:spPr bwMode="auto">
            <a:xfrm>
              <a:off x="3823758" y="1780845"/>
              <a:ext cx="1819806" cy="1819806"/>
            </a:xfrm>
            <a:prstGeom prst="ellipse">
              <a:avLst/>
            </a:prstGeom>
            <a:solidFill>
              <a:srgbClr val="FDA93E"/>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grpSp>
        <p:nvGrpSpPr>
          <p:cNvPr id="66" name="组合 65"/>
          <p:cNvGrpSpPr/>
          <p:nvPr/>
        </p:nvGrpSpPr>
        <p:grpSpPr>
          <a:xfrm>
            <a:off x="8842588" y="2829757"/>
            <a:ext cx="162298" cy="161741"/>
            <a:chOff x="3768359" y="1725446"/>
            <a:chExt cx="1930605" cy="1930605"/>
          </a:xfrm>
        </p:grpSpPr>
        <p:sp>
          <p:nvSpPr>
            <p:cNvPr id="67" name="Oval 5"/>
            <p:cNvSpPr>
              <a:spLocks noChangeArrowheads="1"/>
            </p:cNvSpPr>
            <p:nvPr/>
          </p:nvSpPr>
          <p:spPr bwMode="auto">
            <a:xfrm>
              <a:off x="3768359" y="1725446"/>
              <a:ext cx="1930605" cy="1930605"/>
            </a:xfrm>
            <a:prstGeom prst="ellipse">
              <a:avLst/>
            </a:prstGeom>
            <a:gradFill>
              <a:gsLst>
                <a:gs pos="0">
                  <a:schemeClr val="accent1">
                    <a:lumMod val="5000"/>
                    <a:lumOff val="95000"/>
                  </a:schemeClr>
                </a:gs>
                <a:gs pos="100000">
                  <a:schemeClr val="bg1">
                    <a:lumMod val="95000"/>
                  </a:schemeClr>
                </a:gs>
              </a:gsLst>
              <a:lin ang="5400000" scaled="1"/>
            </a:gradFill>
            <a:ln w="22225">
              <a:solidFill>
                <a:schemeClr val="bg1"/>
              </a:solidFill>
            </a:ln>
            <a:effectLst>
              <a:outerShdw blurRad="304800" dist="38100" dir="2700000" algn="t" rotWithShape="0">
                <a:prstClr val="black">
                  <a:alpha val="3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84" name="Oval 5"/>
            <p:cNvSpPr>
              <a:spLocks noChangeArrowheads="1"/>
            </p:cNvSpPr>
            <p:nvPr/>
          </p:nvSpPr>
          <p:spPr bwMode="auto">
            <a:xfrm>
              <a:off x="3823758" y="1780845"/>
              <a:ext cx="1819806" cy="1819806"/>
            </a:xfrm>
            <a:prstGeom prst="ellipse">
              <a:avLst/>
            </a:prstGeom>
            <a:solidFill>
              <a:srgbClr val="0094A3"/>
            </a:solidFill>
            <a:ln>
              <a:noFill/>
            </a:ln>
            <a:effectLst>
              <a:innerShdw blurRad="88900" dist="50800" dir="16200000">
                <a:prstClr val="black">
                  <a:alpha val="38000"/>
                </a:prstClr>
              </a:innerShdw>
            </a:effectLst>
          </p:spPr>
          <p:txBody>
            <a:bodyPr vert="horz" wrap="square" lIns="68564" tIns="34282" rIns="68564" bIns="34282" numCol="1" anchor="t" anchorCtr="0" compatLnSpc="1"/>
            <a:lstStyle/>
            <a:p>
              <a:endParaRPr lang="zh-CN" altLang="en-US">
                <a:solidFill>
                  <a:prstClr val="black"/>
                </a:solidFill>
              </a:endParaRPr>
            </a:p>
          </p:txBody>
        </p:sp>
      </p:grpSp>
      <p:pic>
        <p:nvPicPr>
          <p:cNvPr id="2" name="欢快的背景音乐 享受着幸福的美好生活">
            <a:hlinkClick r:id="" action="ppaction://media"/>
          </p:cNvPr>
          <p:cNvPicPr>
            <a:picLocks noChangeAspect="1"/>
          </p:cNvPicPr>
          <p:nvPr>
            <a:audioFile r:link="rId6"/>
            <p:extLst>
              <p:ext uri="{DAA4B4D4-6D71-4841-9C94-3DE7FCFB9230}">
                <p14:media xmlns:p14="http://schemas.microsoft.com/office/powerpoint/2010/main" r:embed="rId7"/>
              </p:ext>
            </p:extLst>
          </p:nvPr>
        </p:nvPicPr>
        <p:blipFill>
          <a:blip r:embed="rId8"/>
          <a:stretch>
            <a:fillRect/>
          </a:stretch>
        </p:blipFill>
        <p:spPr>
          <a:xfrm>
            <a:off x="-181961" y="-1085412"/>
            <a:ext cx="609600" cy="609600"/>
          </a:xfrm>
          <a:prstGeom prst="rect">
            <a:avLst/>
          </a:prstGeom>
        </p:spPr>
      </p:pic>
      <p:sp>
        <p:nvSpPr>
          <p:cNvPr id="3" name="文本框 2"/>
          <p:cNvSpPr txBox="1"/>
          <p:nvPr/>
        </p:nvSpPr>
        <p:spPr>
          <a:xfrm>
            <a:off x="268605" y="3371215"/>
            <a:ext cx="3476625" cy="275590"/>
          </a:xfrm>
          <a:prstGeom prst="rect">
            <a:avLst/>
          </a:prstGeom>
          <a:noFill/>
        </p:spPr>
        <p:txBody>
          <a:bodyPr wrap="square" rtlCol="0">
            <a:spAutoFit/>
          </a:bodyPr>
          <a:lstStyle/>
          <a:p>
            <a:pPr algn="dist"/>
            <a:r>
              <a:rPr lang="en-US" altLang="zh-CN" sz="1200" b="1">
                <a:solidFill>
                  <a:srgbClr val="EA6103"/>
                </a:solidFill>
              </a:rPr>
              <a:t>FURNITURE AND FURNISHINGS DESIGN</a:t>
            </a:r>
            <a:endParaRPr lang="en-US" altLang="zh-CN" sz="1200" b="1">
              <a:solidFill>
                <a:srgbClr val="EA6103"/>
              </a:solidFill>
            </a:endParaRPr>
          </a:p>
        </p:txBody>
      </p:sp>
    </p:spTree>
  </p:cSld>
  <p:clrMapOvr>
    <a:masterClrMapping/>
  </p:clrMapOvr>
  <mc:AlternateContent xmlns:mc="http://schemas.openxmlformats.org/markup-compatibility/2006">
    <mc:Choice xmlns:p14="http://schemas.microsoft.com/office/powerpoint/2010/main" Requires="p14">
      <p:transition spd="med" p14:dur="700" advClick="0" advTm="0">
        <p:fade/>
      </p:transition>
    </mc:Choice>
    <mc:Fallback>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3" presetClass="entr" presetSubtype="32" fill="hold" grpId="0" nodeType="afterEffect">
                                  <p:stCondLst>
                                    <p:cond delay="0"/>
                                  </p:stCondLst>
                                  <p:childTnLst>
                                    <p:set>
                                      <p:cBhvr>
                                        <p:cTn id="9" dur="1" fill="hold">
                                          <p:stCondLst>
                                            <p:cond delay="0"/>
                                          </p:stCondLst>
                                        </p:cTn>
                                        <p:tgtEl>
                                          <p:spTgt spid="44"/>
                                        </p:tgtEl>
                                        <p:attrNameLst>
                                          <p:attrName>style.visibility</p:attrName>
                                        </p:attrNameLst>
                                      </p:cBhvr>
                                      <p:to>
                                        <p:strVal val="visible"/>
                                      </p:to>
                                    </p:set>
                                    <p:anim calcmode="lin" valueType="num">
                                      <p:cBhvr>
                                        <p:cTn id="10" dur="500" fill="hold"/>
                                        <p:tgtEl>
                                          <p:spTgt spid="44"/>
                                        </p:tgtEl>
                                        <p:attrNameLst>
                                          <p:attrName>ppt_w</p:attrName>
                                        </p:attrNameLst>
                                      </p:cBhvr>
                                      <p:tavLst>
                                        <p:tav tm="0">
                                          <p:val>
                                            <p:strVal val="4*#ppt_w"/>
                                          </p:val>
                                        </p:tav>
                                        <p:tav tm="100000">
                                          <p:val>
                                            <p:strVal val="#ppt_w"/>
                                          </p:val>
                                        </p:tav>
                                      </p:tavLst>
                                    </p:anim>
                                    <p:anim calcmode="lin" valueType="num">
                                      <p:cBhvr>
                                        <p:cTn id="11" dur="500" fill="hold"/>
                                        <p:tgtEl>
                                          <p:spTgt spid="44"/>
                                        </p:tgtEl>
                                        <p:attrNameLst>
                                          <p:attrName>ppt_h</p:attrName>
                                        </p:attrNameLst>
                                      </p:cBhvr>
                                      <p:tavLst>
                                        <p:tav tm="0">
                                          <p:val>
                                            <p:strVal val="4*#ppt_h"/>
                                          </p:val>
                                        </p:tav>
                                        <p:tav tm="100000">
                                          <p:val>
                                            <p:strVal val="#ppt_h"/>
                                          </p:val>
                                        </p:tav>
                                      </p:tavLst>
                                    </p:anim>
                                  </p:childTnLst>
                                </p:cTn>
                              </p:par>
                              <p:par>
                                <p:cTn id="12" presetID="23" presetClass="entr" presetSubtype="32" fill="hold" grpId="0" nodeType="withEffect">
                                  <p:stCondLst>
                                    <p:cond delay="0"/>
                                  </p:stCondLst>
                                  <p:childTnLst>
                                    <p:set>
                                      <p:cBhvr>
                                        <p:cTn id="13" dur="1" fill="hold">
                                          <p:stCondLst>
                                            <p:cond delay="0"/>
                                          </p:stCondLst>
                                        </p:cTn>
                                        <p:tgtEl>
                                          <p:spTgt spid="45"/>
                                        </p:tgtEl>
                                        <p:attrNameLst>
                                          <p:attrName>style.visibility</p:attrName>
                                        </p:attrNameLst>
                                      </p:cBhvr>
                                      <p:to>
                                        <p:strVal val="visible"/>
                                      </p:to>
                                    </p:set>
                                    <p:anim calcmode="lin" valueType="num">
                                      <p:cBhvr>
                                        <p:cTn id="14" dur="500" fill="hold"/>
                                        <p:tgtEl>
                                          <p:spTgt spid="45"/>
                                        </p:tgtEl>
                                        <p:attrNameLst>
                                          <p:attrName>ppt_w</p:attrName>
                                        </p:attrNameLst>
                                      </p:cBhvr>
                                      <p:tavLst>
                                        <p:tav tm="0">
                                          <p:val>
                                            <p:strVal val="4*#ppt_w"/>
                                          </p:val>
                                        </p:tav>
                                        <p:tav tm="100000">
                                          <p:val>
                                            <p:strVal val="#ppt_w"/>
                                          </p:val>
                                        </p:tav>
                                      </p:tavLst>
                                    </p:anim>
                                    <p:anim calcmode="lin" valueType="num">
                                      <p:cBhvr>
                                        <p:cTn id="15" dur="500" fill="hold"/>
                                        <p:tgtEl>
                                          <p:spTgt spid="45"/>
                                        </p:tgtEl>
                                        <p:attrNameLst>
                                          <p:attrName>ppt_h</p:attrName>
                                        </p:attrNameLst>
                                      </p:cBhvr>
                                      <p:tavLst>
                                        <p:tav tm="0">
                                          <p:val>
                                            <p:strVal val="4*#ppt_h"/>
                                          </p:val>
                                        </p:tav>
                                        <p:tav tm="100000">
                                          <p:val>
                                            <p:strVal val="#ppt_h"/>
                                          </p:val>
                                        </p:tav>
                                      </p:tavLst>
                                    </p:anim>
                                  </p:childTnLst>
                                </p:cTn>
                              </p:par>
                              <p:par>
                                <p:cTn id="16" presetID="23" presetClass="entr" presetSubtype="32" fill="hold" grpId="0" nodeType="with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p:cTn id="18" dur="500" fill="hold"/>
                                        <p:tgtEl>
                                          <p:spTgt spid="46"/>
                                        </p:tgtEl>
                                        <p:attrNameLst>
                                          <p:attrName>ppt_w</p:attrName>
                                        </p:attrNameLst>
                                      </p:cBhvr>
                                      <p:tavLst>
                                        <p:tav tm="0">
                                          <p:val>
                                            <p:strVal val="4*#ppt_w"/>
                                          </p:val>
                                        </p:tav>
                                        <p:tav tm="100000">
                                          <p:val>
                                            <p:strVal val="#ppt_w"/>
                                          </p:val>
                                        </p:tav>
                                      </p:tavLst>
                                    </p:anim>
                                    <p:anim calcmode="lin" valueType="num">
                                      <p:cBhvr>
                                        <p:cTn id="19" dur="500" fill="hold"/>
                                        <p:tgtEl>
                                          <p:spTgt spid="46"/>
                                        </p:tgtEl>
                                        <p:attrNameLst>
                                          <p:attrName>ppt_h</p:attrName>
                                        </p:attrNameLst>
                                      </p:cBhvr>
                                      <p:tavLst>
                                        <p:tav tm="0">
                                          <p:val>
                                            <p:strVal val="4*#ppt_h"/>
                                          </p:val>
                                        </p:tav>
                                        <p:tav tm="100000">
                                          <p:val>
                                            <p:strVal val="#ppt_h"/>
                                          </p:val>
                                        </p:tav>
                                      </p:tavLst>
                                    </p:anim>
                                  </p:childTnLst>
                                </p:cTn>
                              </p:par>
                              <p:par>
                                <p:cTn id="20" presetID="23" presetClass="entr" presetSubtype="32" fill="hold" grpId="0" nodeType="withEffect">
                                  <p:stCondLst>
                                    <p:cond delay="0"/>
                                  </p:stCondLst>
                                  <p:childTnLst>
                                    <p:set>
                                      <p:cBhvr>
                                        <p:cTn id="21" dur="1" fill="hold">
                                          <p:stCondLst>
                                            <p:cond delay="0"/>
                                          </p:stCondLst>
                                        </p:cTn>
                                        <p:tgtEl>
                                          <p:spTgt spid="47"/>
                                        </p:tgtEl>
                                        <p:attrNameLst>
                                          <p:attrName>style.visibility</p:attrName>
                                        </p:attrNameLst>
                                      </p:cBhvr>
                                      <p:to>
                                        <p:strVal val="visible"/>
                                      </p:to>
                                    </p:set>
                                    <p:anim calcmode="lin" valueType="num">
                                      <p:cBhvr>
                                        <p:cTn id="22" dur="500" fill="hold"/>
                                        <p:tgtEl>
                                          <p:spTgt spid="47"/>
                                        </p:tgtEl>
                                        <p:attrNameLst>
                                          <p:attrName>ppt_w</p:attrName>
                                        </p:attrNameLst>
                                      </p:cBhvr>
                                      <p:tavLst>
                                        <p:tav tm="0">
                                          <p:val>
                                            <p:strVal val="4*#ppt_w"/>
                                          </p:val>
                                        </p:tav>
                                        <p:tav tm="100000">
                                          <p:val>
                                            <p:strVal val="#ppt_w"/>
                                          </p:val>
                                        </p:tav>
                                      </p:tavLst>
                                    </p:anim>
                                    <p:anim calcmode="lin" valueType="num">
                                      <p:cBhvr>
                                        <p:cTn id="23" dur="500" fill="hold"/>
                                        <p:tgtEl>
                                          <p:spTgt spid="47"/>
                                        </p:tgtEl>
                                        <p:attrNameLst>
                                          <p:attrName>ppt_h</p:attrName>
                                        </p:attrNameLst>
                                      </p:cBhvr>
                                      <p:tavLst>
                                        <p:tav tm="0">
                                          <p:val>
                                            <p:strVal val="4*#ppt_h"/>
                                          </p:val>
                                        </p:tav>
                                        <p:tav tm="100000">
                                          <p:val>
                                            <p:strVal val="#ppt_h"/>
                                          </p:val>
                                        </p:tav>
                                      </p:tavLst>
                                    </p:anim>
                                  </p:childTnLst>
                                </p:cTn>
                              </p:par>
                              <p:par>
                                <p:cTn id="24" presetID="23" presetClass="entr" presetSubtype="32"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 calcmode="lin" valueType="num">
                                      <p:cBhvr>
                                        <p:cTn id="26" dur="500" fill="hold"/>
                                        <p:tgtEl>
                                          <p:spTgt spid="48"/>
                                        </p:tgtEl>
                                        <p:attrNameLst>
                                          <p:attrName>ppt_w</p:attrName>
                                        </p:attrNameLst>
                                      </p:cBhvr>
                                      <p:tavLst>
                                        <p:tav tm="0">
                                          <p:val>
                                            <p:strVal val="4*#ppt_w"/>
                                          </p:val>
                                        </p:tav>
                                        <p:tav tm="100000">
                                          <p:val>
                                            <p:strVal val="#ppt_w"/>
                                          </p:val>
                                        </p:tav>
                                      </p:tavLst>
                                    </p:anim>
                                    <p:anim calcmode="lin" valueType="num">
                                      <p:cBhvr>
                                        <p:cTn id="27" dur="500" fill="hold"/>
                                        <p:tgtEl>
                                          <p:spTgt spid="48"/>
                                        </p:tgtEl>
                                        <p:attrNameLst>
                                          <p:attrName>ppt_h</p:attrName>
                                        </p:attrNameLst>
                                      </p:cBhvr>
                                      <p:tavLst>
                                        <p:tav tm="0">
                                          <p:val>
                                            <p:strVal val="4*#ppt_h"/>
                                          </p:val>
                                        </p:tav>
                                        <p:tav tm="100000">
                                          <p:val>
                                            <p:strVal val="#ppt_h"/>
                                          </p:val>
                                        </p:tav>
                                      </p:tavLst>
                                    </p:anim>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85"/>
                                        </p:tgtEl>
                                        <p:attrNameLst>
                                          <p:attrName>style.visibility</p:attrName>
                                        </p:attrNameLst>
                                      </p:cBhvr>
                                      <p:to>
                                        <p:strVal val="visible"/>
                                      </p:to>
                                    </p:set>
                                    <p:animEffect transition="in" filter="fade">
                                      <p:cBhvr>
                                        <p:cTn id="31" dur="500"/>
                                        <p:tgtEl>
                                          <p:spTgt spid="85"/>
                                        </p:tgtEl>
                                      </p:cBhvr>
                                    </p:animEffect>
                                  </p:childTnLst>
                                </p:cTn>
                              </p:par>
                              <p:par>
                                <p:cTn id="32" presetID="10" presetClass="entr" presetSubtype="0" fill="hold" grpId="0" nodeType="withEffect">
                                  <p:stCondLst>
                                    <p:cond delay="60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500"/>
                                        <p:tgtEl>
                                          <p:spTgt spid="86"/>
                                        </p:tgtEl>
                                      </p:cBhvr>
                                    </p:animEffect>
                                  </p:childTnLst>
                                </p:cTn>
                              </p:par>
                              <p:par>
                                <p:cTn id="35" presetID="10" presetClass="entr" presetSubtype="0" fill="hold" grpId="0" nodeType="withEffect">
                                  <p:stCondLst>
                                    <p:cond delay="700"/>
                                  </p:stCondLst>
                                  <p:childTnLst>
                                    <p:set>
                                      <p:cBhvr>
                                        <p:cTn id="36" dur="1" fill="hold">
                                          <p:stCondLst>
                                            <p:cond delay="0"/>
                                          </p:stCondLst>
                                        </p:cTn>
                                        <p:tgtEl>
                                          <p:spTgt spid="87"/>
                                        </p:tgtEl>
                                        <p:attrNameLst>
                                          <p:attrName>style.visibility</p:attrName>
                                        </p:attrNameLst>
                                      </p:cBhvr>
                                      <p:to>
                                        <p:strVal val="visible"/>
                                      </p:to>
                                    </p:set>
                                    <p:animEffect transition="in" filter="fade">
                                      <p:cBhvr>
                                        <p:cTn id="37" dur="500"/>
                                        <p:tgtEl>
                                          <p:spTgt spid="87"/>
                                        </p:tgtEl>
                                      </p:cBhvr>
                                    </p:animEffect>
                                  </p:childTnLst>
                                </p:cTn>
                              </p:par>
                            </p:childTnLst>
                          </p:cTn>
                        </p:par>
                        <p:par>
                          <p:cTn id="38" fill="hold">
                            <p:stCondLst>
                              <p:cond delay="1000"/>
                            </p:stCondLst>
                            <p:childTnLst>
                              <p:par>
                                <p:cTn id="39" presetID="53" presetClass="entr" presetSubtype="16" fill="hold" nodeType="afterEffect">
                                  <p:stCondLst>
                                    <p:cond delay="0"/>
                                  </p:stCondLst>
                                  <p:childTnLst>
                                    <p:set>
                                      <p:cBhvr>
                                        <p:cTn id="40" dur="1" fill="hold">
                                          <p:stCondLst>
                                            <p:cond delay="0"/>
                                          </p:stCondLst>
                                        </p:cTn>
                                        <p:tgtEl>
                                          <p:spTgt spid="50"/>
                                        </p:tgtEl>
                                        <p:attrNameLst>
                                          <p:attrName>style.visibility</p:attrName>
                                        </p:attrNameLst>
                                      </p:cBhvr>
                                      <p:to>
                                        <p:strVal val="visible"/>
                                      </p:to>
                                    </p:set>
                                    <p:anim calcmode="lin" valueType="num">
                                      <p:cBhvr>
                                        <p:cTn id="41" dur="250" fill="hold"/>
                                        <p:tgtEl>
                                          <p:spTgt spid="50"/>
                                        </p:tgtEl>
                                        <p:attrNameLst>
                                          <p:attrName>ppt_w</p:attrName>
                                        </p:attrNameLst>
                                      </p:cBhvr>
                                      <p:tavLst>
                                        <p:tav tm="0">
                                          <p:val>
                                            <p:fltVal val="0"/>
                                          </p:val>
                                        </p:tav>
                                        <p:tav tm="100000">
                                          <p:val>
                                            <p:strVal val="#ppt_w"/>
                                          </p:val>
                                        </p:tav>
                                      </p:tavLst>
                                    </p:anim>
                                    <p:anim calcmode="lin" valueType="num">
                                      <p:cBhvr>
                                        <p:cTn id="42" dur="250" fill="hold"/>
                                        <p:tgtEl>
                                          <p:spTgt spid="50"/>
                                        </p:tgtEl>
                                        <p:attrNameLst>
                                          <p:attrName>ppt_h</p:attrName>
                                        </p:attrNameLst>
                                      </p:cBhvr>
                                      <p:tavLst>
                                        <p:tav tm="0">
                                          <p:val>
                                            <p:fltVal val="0"/>
                                          </p:val>
                                        </p:tav>
                                        <p:tav tm="100000">
                                          <p:val>
                                            <p:strVal val="#ppt_h"/>
                                          </p:val>
                                        </p:tav>
                                      </p:tavLst>
                                    </p:anim>
                                    <p:animEffect transition="in" filter="fade">
                                      <p:cBhvr>
                                        <p:cTn id="43" dur="250"/>
                                        <p:tgtEl>
                                          <p:spTgt spid="50"/>
                                        </p:tgtEl>
                                      </p:cBhvr>
                                    </p:animEffect>
                                  </p:childTnLst>
                                </p:cTn>
                              </p:par>
                            </p:childTnLst>
                          </p:cTn>
                        </p:par>
                        <p:par>
                          <p:cTn id="44" fill="hold">
                            <p:stCondLst>
                              <p:cond delay="1500"/>
                            </p:stCondLst>
                            <p:childTnLst>
                              <p:par>
                                <p:cTn id="45" presetID="53" presetClass="entr" presetSubtype="16" fill="hold"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250" fill="hold"/>
                                        <p:tgtEl>
                                          <p:spTgt spid="53"/>
                                        </p:tgtEl>
                                        <p:attrNameLst>
                                          <p:attrName>ppt_w</p:attrName>
                                        </p:attrNameLst>
                                      </p:cBhvr>
                                      <p:tavLst>
                                        <p:tav tm="0">
                                          <p:val>
                                            <p:fltVal val="0"/>
                                          </p:val>
                                        </p:tav>
                                        <p:tav tm="100000">
                                          <p:val>
                                            <p:strVal val="#ppt_w"/>
                                          </p:val>
                                        </p:tav>
                                      </p:tavLst>
                                    </p:anim>
                                    <p:anim calcmode="lin" valueType="num">
                                      <p:cBhvr>
                                        <p:cTn id="48" dur="250" fill="hold"/>
                                        <p:tgtEl>
                                          <p:spTgt spid="53"/>
                                        </p:tgtEl>
                                        <p:attrNameLst>
                                          <p:attrName>ppt_h</p:attrName>
                                        </p:attrNameLst>
                                      </p:cBhvr>
                                      <p:tavLst>
                                        <p:tav tm="0">
                                          <p:val>
                                            <p:fltVal val="0"/>
                                          </p:val>
                                        </p:tav>
                                        <p:tav tm="100000">
                                          <p:val>
                                            <p:strVal val="#ppt_h"/>
                                          </p:val>
                                        </p:tav>
                                      </p:tavLst>
                                    </p:anim>
                                    <p:animEffect transition="in" filter="fade">
                                      <p:cBhvr>
                                        <p:cTn id="49" dur="250"/>
                                        <p:tgtEl>
                                          <p:spTgt spid="53"/>
                                        </p:tgtEl>
                                      </p:cBhvr>
                                    </p:animEffect>
                                  </p:childTnLst>
                                </p:cTn>
                              </p:par>
                            </p:childTnLst>
                          </p:cTn>
                        </p:par>
                        <p:par>
                          <p:cTn id="50" fill="hold">
                            <p:stCondLst>
                              <p:cond delay="2000"/>
                            </p:stCondLst>
                            <p:childTnLst>
                              <p:par>
                                <p:cTn id="51" presetID="53" presetClass="entr" presetSubtype="16" fill="hold" nodeType="after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p:cTn id="53" dur="250" fill="hold"/>
                                        <p:tgtEl>
                                          <p:spTgt spid="58"/>
                                        </p:tgtEl>
                                        <p:attrNameLst>
                                          <p:attrName>ppt_w</p:attrName>
                                        </p:attrNameLst>
                                      </p:cBhvr>
                                      <p:tavLst>
                                        <p:tav tm="0">
                                          <p:val>
                                            <p:fltVal val="0"/>
                                          </p:val>
                                        </p:tav>
                                        <p:tav tm="100000">
                                          <p:val>
                                            <p:strVal val="#ppt_w"/>
                                          </p:val>
                                        </p:tav>
                                      </p:tavLst>
                                    </p:anim>
                                    <p:anim calcmode="lin" valueType="num">
                                      <p:cBhvr>
                                        <p:cTn id="54" dur="250" fill="hold"/>
                                        <p:tgtEl>
                                          <p:spTgt spid="58"/>
                                        </p:tgtEl>
                                        <p:attrNameLst>
                                          <p:attrName>ppt_h</p:attrName>
                                        </p:attrNameLst>
                                      </p:cBhvr>
                                      <p:tavLst>
                                        <p:tav tm="0">
                                          <p:val>
                                            <p:fltVal val="0"/>
                                          </p:val>
                                        </p:tav>
                                        <p:tav tm="100000">
                                          <p:val>
                                            <p:strVal val="#ppt_h"/>
                                          </p:val>
                                        </p:tav>
                                      </p:tavLst>
                                    </p:anim>
                                    <p:animEffect transition="in" filter="fade">
                                      <p:cBhvr>
                                        <p:cTn id="55" dur="250"/>
                                        <p:tgtEl>
                                          <p:spTgt spid="58"/>
                                        </p:tgtEl>
                                      </p:cBhvr>
                                    </p:animEffect>
                                  </p:childTnLst>
                                </p:cTn>
                              </p:par>
                            </p:childTnLst>
                          </p:cTn>
                        </p:par>
                        <p:par>
                          <p:cTn id="56" fill="hold">
                            <p:stCondLst>
                              <p:cond delay="2500"/>
                            </p:stCondLst>
                            <p:childTnLst>
                              <p:par>
                                <p:cTn id="57" presetID="53" presetClass="entr" presetSubtype="16" fill="hold" nodeType="afterEffect">
                                  <p:stCondLst>
                                    <p:cond delay="0"/>
                                  </p:stCondLst>
                                  <p:childTnLst>
                                    <p:set>
                                      <p:cBhvr>
                                        <p:cTn id="58" dur="1" fill="hold">
                                          <p:stCondLst>
                                            <p:cond delay="0"/>
                                          </p:stCondLst>
                                        </p:cTn>
                                        <p:tgtEl>
                                          <p:spTgt spid="56"/>
                                        </p:tgtEl>
                                        <p:attrNameLst>
                                          <p:attrName>style.visibility</p:attrName>
                                        </p:attrNameLst>
                                      </p:cBhvr>
                                      <p:to>
                                        <p:strVal val="visible"/>
                                      </p:to>
                                    </p:set>
                                    <p:anim calcmode="lin" valueType="num">
                                      <p:cBhvr>
                                        <p:cTn id="59" dur="250" fill="hold"/>
                                        <p:tgtEl>
                                          <p:spTgt spid="56"/>
                                        </p:tgtEl>
                                        <p:attrNameLst>
                                          <p:attrName>ppt_w</p:attrName>
                                        </p:attrNameLst>
                                      </p:cBhvr>
                                      <p:tavLst>
                                        <p:tav tm="0">
                                          <p:val>
                                            <p:fltVal val="0"/>
                                          </p:val>
                                        </p:tav>
                                        <p:tav tm="100000">
                                          <p:val>
                                            <p:strVal val="#ppt_w"/>
                                          </p:val>
                                        </p:tav>
                                      </p:tavLst>
                                    </p:anim>
                                    <p:anim calcmode="lin" valueType="num">
                                      <p:cBhvr>
                                        <p:cTn id="60" dur="250" fill="hold"/>
                                        <p:tgtEl>
                                          <p:spTgt spid="56"/>
                                        </p:tgtEl>
                                        <p:attrNameLst>
                                          <p:attrName>ppt_h</p:attrName>
                                        </p:attrNameLst>
                                      </p:cBhvr>
                                      <p:tavLst>
                                        <p:tav tm="0">
                                          <p:val>
                                            <p:fltVal val="0"/>
                                          </p:val>
                                        </p:tav>
                                        <p:tav tm="100000">
                                          <p:val>
                                            <p:strVal val="#ppt_h"/>
                                          </p:val>
                                        </p:tav>
                                      </p:tavLst>
                                    </p:anim>
                                    <p:animEffect transition="in" filter="fade">
                                      <p:cBhvr>
                                        <p:cTn id="61" dur="250"/>
                                        <p:tgtEl>
                                          <p:spTgt spid="56"/>
                                        </p:tgtEl>
                                      </p:cBhvr>
                                    </p:animEffect>
                                  </p:childTnLst>
                                </p:cTn>
                              </p:par>
                            </p:childTnLst>
                          </p:cTn>
                        </p:par>
                        <p:par>
                          <p:cTn id="62" fill="hold">
                            <p:stCondLst>
                              <p:cond delay="3000"/>
                            </p:stCondLst>
                            <p:childTnLst>
                              <p:par>
                                <p:cTn id="63" presetID="53" presetClass="entr" presetSubtype="16" fill="hold" nodeType="afterEffect">
                                  <p:stCondLst>
                                    <p:cond delay="0"/>
                                  </p:stCondLst>
                                  <p:childTnLst>
                                    <p:set>
                                      <p:cBhvr>
                                        <p:cTn id="64" dur="1" fill="hold">
                                          <p:stCondLst>
                                            <p:cond delay="0"/>
                                          </p:stCondLst>
                                        </p:cTn>
                                        <p:tgtEl>
                                          <p:spTgt spid="63"/>
                                        </p:tgtEl>
                                        <p:attrNameLst>
                                          <p:attrName>style.visibility</p:attrName>
                                        </p:attrNameLst>
                                      </p:cBhvr>
                                      <p:to>
                                        <p:strVal val="visible"/>
                                      </p:to>
                                    </p:set>
                                    <p:anim calcmode="lin" valueType="num">
                                      <p:cBhvr>
                                        <p:cTn id="65" dur="250" fill="hold"/>
                                        <p:tgtEl>
                                          <p:spTgt spid="63"/>
                                        </p:tgtEl>
                                        <p:attrNameLst>
                                          <p:attrName>ppt_w</p:attrName>
                                        </p:attrNameLst>
                                      </p:cBhvr>
                                      <p:tavLst>
                                        <p:tav tm="0">
                                          <p:val>
                                            <p:fltVal val="0"/>
                                          </p:val>
                                        </p:tav>
                                        <p:tav tm="100000">
                                          <p:val>
                                            <p:strVal val="#ppt_w"/>
                                          </p:val>
                                        </p:tav>
                                      </p:tavLst>
                                    </p:anim>
                                    <p:anim calcmode="lin" valueType="num">
                                      <p:cBhvr>
                                        <p:cTn id="66" dur="250" fill="hold"/>
                                        <p:tgtEl>
                                          <p:spTgt spid="63"/>
                                        </p:tgtEl>
                                        <p:attrNameLst>
                                          <p:attrName>ppt_h</p:attrName>
                                        </p:attrNameLst>
                                      </p:cBhvr>
                                      <p:tavLst>
                                        <p:tav tm="0">
                                          <p:val>
                                            <p:fltVal val="0"/>
                                          </p:val>
                                        </p:tav>
                                        <p:tav tm="100000">
                                          <p:val>
                                            <p:strVal val="#ppt_h"/>
                                          </p:val>
                                        </p:tav>
                                      </p:tavLst>
                                    </p:anim>
                                    <p:animEffect transition="in" filter="fade">
                                      <p:cBhvr>
                                        <p:cTn id="67" dur="250"/>
                                        <p:tgtEl>
                                          <p:spTgt spid="63"/>
                                        </p:tgtEl>
                                      </p:cBhvr>
                                    </p:animEffect>
                                  </p:childTnLst>
                                </p:cTn>
                              </p:par>
                            </p:childTnLst>
                          </p:cTn>
                        </p:par>
                        <p:par>
                          <p:cTn id="68" fill="hold">
                            <p:stCondLst>
                              <p:cond delay="3500"/>
                            </p:stCondLst>
                            <p:childTnLst>
                              <p:par>
                                <p:cTn id="69" presetID="53" presetClass="entr" presetSubtype="16" fill="hold" nodeType="afterEffect">
                                  <p:stCondLst>
                                    <p:cond delay="0"/>
                                  </p:stCondLst>
                                  <p:childTnLst>
                                    <p:set>
                                      <p:cBhvr>
                                        <p:cTn id="70" dur="1" fill="hold">
                                          <p:stCondLst>
                                            <p:cond delay="0"/>
                                          </p:stCondLst>
                                        </p:cTn>
                                        <p:tgtEl>
                                          <p:spTgt spid="66"/>
                                        </p:tgtEl>
                                        <p:attrNameLst>
                                          <p:attrName>style.visibility</p:attrName>
                                        </p:attrNameLst>
                                      </p:cBhvr>
                                      <p:to>
                                        <p:strVal val="visible"/>
                                      </p:to>
                                    </p:set>
                                    <p:anim calcmode="lin" valueType="num">
                                      <p:cBhvr>
                                        <p:cTn id="71" dur="250" fill="hold"/>
                                        <p:tgtEl>
                                          <p:spTgt spid="66"/>
                                        </p:tgtEl>
                                        <p:attrNameLst>
                                          <p:attrName>ppt_w</p:attrName>
                                        </p:attrNameLst>
                                      </p:cBhvr>
                                      <p:tavLst>
                                        <p:tav tm="0">
                                          <p:val>
                                            <p:fltVal val="0"/>
                                          </p:val>
                                        </p:tav>
                                        <p:tav tm="100000">
                                          <p:val>
                                            <p:strVal val="#ppt_w"/>
                                          </p:val>
                                        </p:tav>
                                      </p:tavLst>
                                    </p:anim>
                                    <p:anim calcmode="lin" valueType="num">
                                      <p:cBhvr>
                                        <p:cTn id="72" dur="250" fill="hold"/>
                                        <p:tgtEl>
                                          <p:spTgt spid="66"/>
                                        </p:tgtEl>
                                        <p:attrNameLst>
                                          <p:attrName>ppt_h</p:attrName>
                                        </p:attrNameLst>
                                      </p:cBhvr>
                                      <p:tavLst>
                                        <p:tav tm="0">
                                          <p:val>
                                            <p:fltVal val="0"/>
                                          </p:val>
                                        </p:tav>
                                        <p:tav tm="100000">
                                          <p:val>
                                            <p:strVal val="#ppt_h"/>
                                          </p:val>
                                        </p:tav>
                                      </p:tavLst>
                                    </p:anim>
                                    <p:animEffect transition="in" filter="fade">
                                      <p:cBhvr>
                                        <p:cTn id="73" dur="250"/>
                                        <p:tgtEl>
                                          <p:spTgt spid="66"/>
                                        </p:tgtEl>
                                      </p:cBhvr>
                                    </p:animEffect>
                                  </p:childTnLst>
                                </p:cTn>
                              </p:par>
                            </p:childTnLst>
                          </p:cTn>
                        </p:par>
                        <p:par>
                          <p:cTn id="74" fill="hold">
                            <p:stCondLst>
                              <p:cond delay="4000"/>
                            </p:stCondLst>
                            <p:childTnLst>
                              <p:par>
                                <p:cTn id="75" presetID="53" presetClass="entr" presetSubtype="16" fill="hold" nodeType="afterEffect">
                                  <p:stCondLst>
                                    <p:cond delay="0"/>
                                  </p:stCondLst>
                                  <p:childTnLst>
                                    <p:set>
                                      <p:cBhvr>
                                        <p:cTn id="76" dur="1" fill="hold">
                                          <p:stCondLst>
                                            <p:cond delay="0"/>
                                          </p:stCondLst>
                                        </p:cTn>
                                        <p:tgtEl>
                                          <p:spTgt spid="93"/>
                                        </p:tgtEl>
                                        <p:attrNameLst>
                                          <p:attrName>style.visibility</p:attrName>
                                        </p:attrNameLst>
                                      </p:cBhvr>
                                      <p:to>
                                        <p:strVal val="visible"/>
                                      </p:to>
                                    </p:set>
                                    <p:anim calcmode="lin" valueType="num">
                                      <p:cBhvr>
                                        <p:cTn id="77" dur="250" fill="hold"/>
                                        <p:tgtEl>
                                          <p:spTgt spid="93"/>
                                        </p:tgtEl>
                                        <p:attrNameLst>
                                          <p:attrName>ppt_w</p:attrName>
                                        </p:attrNameLst>
                                      </p:cBhvr>
                                      <p:tavLst>
                                        <p:tav tm="0">
                                          <p:val>
                                            <p:fltVal val="0"/>
                                          </p:val>
                                        </p:tav>
                                        <p:tav tm="100000">
                                          <p:val>
                                            <p:strVal val="#ppt_w"/>
                                          </p:val>
                                        </p:tav>
                                      </p:tavLst>
                                    </p:anim>
                                    <p:anim calcmode="lin" valueType="num">
                                      <p:cBhvr>
                                        <p:cTn id="78" dur="250" fill="hold"/>
                                        <p:tgtEl>
                                          <p:spTgt spid="93"/>
                                        </p:tgtEl>
                                        <p:attrNameLst>
                                          <p:attrName>ppt_h</p:attrName>
                                        </p:attrNameLst>
                                      </p:cBhvr>
                                      <p:tavLst>
                                        <p:tav tm="0">
                                          <p:val>
                                            <p:fltVal val="0"/>
                                          </p:val>
                                        </p:tav>
                                        <p:tav tm="100000">
                                          <p:val>
                                            <p:strVal val="#ppt_h"/>
                                          </p:val>
                                        </p:tav>
                                      </p:tavLst>
                                    </p:anim>
                                    <p:animEffect transition="in" filter="fade">
                                      <p:cBhvr>
                                        <p:cTn id="79" dur="250"/>
                                        <p:tgtEl>
                                          <p:spTgt spid="93"/>
                                        </p:tgtEl>
                                      </p:cBhvr>
                                    </p:animEffect>
                                  </p:childTnLst>
                                </p:cTn>
                              </p:par>
                            </p:childTnLst>
                          </p:cTn>
                        </p:par>
                        <p:par>
                          <p:cTn id="80" fill="hold">
                            <p:stCondLst>
                              <p:cond delay="4500"/>
                            </p:stCondLst>
                            <p:childTnLst>
                              <p:par>
                                <p:cTn id="81" presetID="53" presetClass="entr" presetSubtype="16" fill="hold" nodeType="afterEffect">
                                  <p:stCondLst>
                                    <p:cond delay="0"/>
                                  </p:stCondLst>
                                  <p:childTnLst>
                                    <p:set>
                                      <p:cBhvr>
                                        <p:cTn id="82" dur="1" fill="hold">
                                          <p:stCondLst>
                                            <p:cond delay="0"/>
                                          </p:stCondLst>
                                        </p:cTn>
                                        <p:tgtEl>
                                          <p:spTgt spid="96"/>
                                        </p:tgtEl>
                                        <p:attrNameLst>
                                          <p:attrName>style.visibility</p:attrName>
                                        </p:attrNameLst>
                                      </p:cBhvr>
                                      <p:to>
                                        <p:strVal val="visible"/>
                                      </p:to>
                                    </p:set>
                                    <p:anim calcmode="lin" valueType="num">
                                      <p:cBhvr>
                                        <p:cTn id="83" dur="250" fill="hold"/>
                                        <p:tgtEl>
                                          <p:spTgt spid="96"/>
                                        </p:tgtEl>
                                        <p:attrNameLst>
                                          <p:attrName>ppt_w</p:attrName>
                                        </p:attrNameLst>
                                      </p:cBhvr>
                                      <p:tavLst>
                                        <p:tav tm="0">
                                          <p:val>
                                            <p:fltVal val="0"/>
                                          </p:val>
                                        </p:tav>
                                        <p:tav tm="100000">
                                          <p:val>
                                            <p:strVal val="#ppt_w"/>
                                          </p:val>
                                        </p:tav>
                                      </p:tavLst>
                                    </p:anim>
                                    <p:anim calcmode="lin" valueType="num">
                                      <p:cBhvr>
                                        <p:cTn id="84" dur="250" fill="hold"/>
                                        <p:tgtEl>
                                          <p:spTgt spid="96"/>
                                        </p:tgtEl>
                                        <p:attrNameLst>
                                          <p:attrName>ppt_h</p:attrName>
                                        </p:attrNameLst>
                                      </p:cBhvr>
                                      <p:tavLst>
                                        <p:tav tm="0">
                                          <p:val>
                                            <p:fltVal val="0"/>
                                          </p:val>
                                        </p:tav>
                                        <p:tav tm="100000">
                                          <p:val>
                                            <p:strVal val="#ppt_h"/>
                                          </p:val>
                                        </p:tav>
                                      </p:tavLst>
                                    </p:anim>
                                    <p:animEffect transition="in" filter="fade">
                                      <p:cBhvr>
                                        <p:cTn id="85" dur="250"/>
                                        <p:tgtEl>
                                          <p:spTgt spid="96"/>
                                        </p:tgtEl>
                                      </p:cBhvr>
                                    </p:animEffect>
                                  </p:childTnLst>
                                </p:cTn>
                              </p:par>
                            </p:childTnLst>
                          </p:cTn>
                        </p:par>
                        <p:par>
                          <p:cTn id="86" fill="hold">
                            <p:stCondLst>
                              <p:cond delay="5000"/>
                            </p:stCondLst>
                            <p:childTnLst>
                              <p:par>
                                <p:cTn id="87" presetID="53" presetClass="entr" presetSubtype="16" fill="hold" nodeType="afterEffect">
                                  <p:stCondLst>
                                    <p:cond delay="0"/>
                                  </p:stCondLst>
                                  <p:childTnLst>
                                    <p:set>
                                      <p:cBhvr>
                                        <p:cTn id="88" dur="1" fill="hold">
                                          <p:stCondLst>
                                            <p:cond delay="0"/>
                                          </p:stCondLst>
                                        </p:cTn>
                                        <p:tgtEl>
                                          <p:spTgt spid="90"/>
                                        </p:tgtEl>
                                        <p:attrNameLst>
                                          <p:attrName>style.visibility</p:attrName>
                                        </p:attrNameLst>
                                      </p:cBhvr>
                                      <p:to>
                                        <p:strVal val="visible"/>
                                      </p:to>
                                    </p:set>
                                    <p:anim calcmode="lin" valueType="num">
                                      <p:cBhvr>
                                        <p:cTn id="89" dur="250" fill="hold"/>
                                        <p:tgtEl>
                                          <p:spTgt spid="90"/>
                                        </p:tgtEl>
                                        <p:attrNameLst>
                                          <p:attrName>ppt_w</p:attrName>
                                        </p:attrNameLst>
                                      </p:cBhvr>
                                      <p:tavLst>
                                        <p:tav tm="0">
                                          <p:val>
                                            <p:fltVal val="0"/>
                                          </p:val>
                                        </p:tav>
                                        <p:tav tm="100000">
                                          <p:val>
                                            <p:strVal val="#ppt_w"/>
                                          </p:val>
                                        </p:tav>
                                      </p:tavLst>
                                    </p:anim>
                                    <p:anim calcmode="lin" valueType="num">
                                      <p:cBhvr>
                                        <p:cTn id="90" dur="250" fill="hold"/>
                                        <p:tgtEl>
                                          <p:spTgt spid="90"/>
                                        </p:tgtEl>
                                        <p:attrNameLst>
                                          <p:attrName>ppt_h</p:attrName>
                                        </p:attrNameLst>
                                      </p:cBhvr>
                                      <p:tavLst>
                                        <p:tav tm="0">
                                          <p:val>
                                            <p:fltVal val="0"/>
                                          </p:val>
                                        </p:tav>
                                        <p:tav tm="100000">
                                          <p:val>
                                            <p:strVal val="#ppt_h"/>
                                          </p:val>
                                        </p:tav>
                                      </p:tavLst>
                                    </p:anim>
                                    <p:animEffect transition="in" filter="fade">
                                      <p:cBhvr>
                                        <p:cTn id="91" dur="250"/>
                                        <p:tgtEl>
                                          <p:spTgt spid="90"/>
                                        </p:tgtEl>
                                      </p:cBhvr>
                                    </p:animEffect>
                                  </p:childTnLst>
                                </p:cTn>
                              </p:par>
                            </p:childTnLst>
                          </p:cTn>
                        </p:par>
                        <p:par>
                          <p:cTn id="92" fill="hold">
                            <p:stCondLst>
                              <p:cond delay="5500"/>
                            </p:stCondLst>
                            <p:childTnLst>
                              <p:par>
                                <p:cTn id="93" presetID="53" presetClass="entr" presetSubtype="16" fill="hold" nodeType="afterEffect">
                                  <p:stCondLst>
                                    <p:cond delay="0"/>
                                  </p:stCondLst>
                                  <p:childTnLst>
                                    <p:set>
                                      <p:cBhvr>
                                        <p:cTn id="94" dur="1" fill="hold">
                                          <p:stCondLst>
                                            <p:cond delay="0"/>
                                          </p:stCondLst>
                                        </p:cTn>
                                        <p:tgtEl>
                                          <p:spTgt spid="99"/>
                                        </p:tgtEl>
                                        <p:attrNameLst>
                                          <p:attrName>style.visibility</p:attrName>
                                        </p:attrNameLst>
                                      </p:cBhvr>
                                      <p:to>
                                        <p:strVal val="visible"/>
                                      </p:to>
                                    </p:set>
                                    <p:anim calcmode="lin" valueType="num">
                                      <p:cBhvr>
                                        <p:cTn id="95" dur="250" fill="hold"/>
                                        <p:tgtEl>
                                          <p:spTgt spid="99"/>
                                        </p:tgtEl>
                                        <p:attrNameLst>
                                          <p:attrName>ppt_w</p:attrName>
                                        </p:attrNameLst>
                                      </p:cBhvr>
                                      <p:tavLst>
                                        <p:tav tm="0">
                                          <p:val>
                                            <p:fltVal val="0"/>
                                          </p:val>
                                        </p:tav>
                                        <p:tav tm="100000">
                                          <p:val>
                                            <p:strVal val="#ppt_w"/>
                                          </p:val>
                                        </p:tav>
                                      </p:tavLst>
                                    </p:anim>
                                    <p:anim calcmode="lin" valueType="num">
                                      <p:cBhvr>
                                        <p:cTn id="96" dur="250" fill="hold"/>
                                        <p:tgtEl>
                                          <p:spTgt spid="99"/>
                                        </p:tgtEl>
                                        <p:attrNameLst>
                                          <p:attrName>ppt_h</p:attrName>
                                        </p:attrNameLst>
                                      </p:cBhvr>
                                      <p:tavLst>
                                        <p:tav tm="0">
                                          <p:val>
                                            <p:fltVal val="0"/>
                                          </p:val>
                                        </p:tav>
                                        <p:tav tm="100000">
                                          <p:val>
                                            <p:strVal val="#ppt_h"/>
                                          </p:val>
                                        </p:tav>
                                      </p:tavLst>
                                    </p:anim>
                                    <p:animEffect transition="in" filter="fade">
                                      <p:cBhvr>
                                        <p:cTn id="97" dur="250"/>
                                        <p:tgtEl>
                                          <p:spTgt spid="99"/>
                                        </p:tgtEl>
                                      </p:cBhvr>
                                    </p:animEffect>
                                  </p:childTnLst>
                                </p:cTn>
                              </p:par>
                            </p:childTnLst>
                          </p:cTn>
                        </p:par>
                        <p:par>
                          <p:cTn id="98" fill="hold">
                            <p:stCondLst>
                              <p:cond delay="6000"/>
                            </p:stCondLst>
                            <p:childTnLst>
                              <p:par>
                                <p:cTn id="99" presetID="53" presetClass="entr" presetSubtype="16" fill="hold" nodeType="afterEffect">
                                  <p:stCondLst>
                                    <p:cond delay="0"/>
                                  </p:stCondLst>
                                  <p:childTnLst>
                                    <p:set>
                                      <p:cBhvr>
                                        <p:cTn id="100" dur="1" fill="hold">
                                          <p:stCondLst>
                                            <p:cond delay="0"/>
                                          </p:stCondLst>
                                        </p:cTn>
                                        <p:tgtEl>
                                          <p:spTgt spid="102"/>
                                        </p:tgtEl>
                                        <p:attrNameLst>
                                          <p:attrName>style.visibility</p:attrName>
                                        </p:attrNameLst>
                                      </p:cBhvr>
                                      <p:to>
                                        <p:strVal val="visible"/>
                                      </p:to>
                                    </p:set>
                                    <p:anim calcmode="lin" valueType="num">
                                      <p:cBhvr>
                                        <p:cTn id="101" dur="250" fill="hold"/>
                                        <p:tgtEl>
                                          <p:spTgt spid="102"/>
                                        </p:tgtEl>
                                        <p:attrNameLst>
                                          <p:attrName>ppt_w</p:attrName>
                                        </p:attrNameLst>
                                      </p:cBhvr>
                                      <p:tavLst>
                                        <p:tav tm="0">
                                          <p:val>
                                            <p:fltVal val="0"/>
                                          </p:val>
                                        </p:tav>
                                        <p:tav tm="100000">
                                          <p:val>
                                            <p:strVal val="#ppt_w"/>
                                          </p:val>
                                        </p:tav>
                                      </p:tavLst>
                                    </p:anim>
                                    <p:anim calcmode="lin" valueType="num">
                                      <p:cBhvr>
                                        <p:cTn id="102" dur="250" fill="hold"/>
                                        <p:tgtEl>
                                          <p:spTgt spid="102"/>
                                        </p:tgtEl>
                                        <p:attrNameLst>
                                          <p:attrName>ppt_h</p:attrName>
                                        </p:attrNameLst>
                                      </p:cBhvr>
                                      <p:tavLst>
                                        <p:tav tm="0">
                                          <p:val>
                                            <p:fltVal val="0"/>
                                          </p:val>
                                        </p:tav>
                                        <p:tav tm="100000">
                                          <p:val>
                                            <p:strVal val="#ppt_h"/>
                                          </p:val>
                                        </p:tav>
                                      </p:tavLst>
                                    </p:anim>
                                    <p:animEffect transition="in" filter="fade">
                                      <p:cBhvr>
                                        <p:cTn id="103" dur="250"/>
                                        <p:tgtEl>
                                          <p:spTgt spid="102"/>
                                        </p:tgtEl>
                                      </p:cBhvr>
                                    </p:animEffect>
                                  </p:childTnLst>
                                </p:cTn>
                              </p:par>
                            </p:childTnLst>
                          </p:cTn>
                        </p:par>
                        <p:par>
                          <p:cTn id="104" fill="hold">
                            <p:stCondLst>
                              <p:cond delay="6500"/>
                            </p:stCondLst>
                            <p:childTnLst>
                              <p:par>
                                <p:cTn id="105" presetID="53" presetClass="entr" presetSubtype="16" fill="hold" nodeType="afterEffect">
                                  <p:stCondLst>
                                    <p:cond delay="0"/>
                                  </p:stCondLst>
                                  <p:childTnLst>
                                    <p:set>
                                      <p:cBhvr>
                                        <p:cTn id="106" dur="1" fill="hold">
                                          <p:stCondLst>
                                            <p:cond delay="0"/>
                                          </p:stCondLst>
                                        </p:cTn>
                                        <p:tgtEl>
                                          <p:spTgt spid="105"/>
                                        </p:tgtEl>
                                        <p:attrNameLst>
                                          <p:attrName>style.visibility</p:attrName>
                                        </p:attrNameLst>
                                      </p:cBhvr>
                                      <p:to>
                                        <p:strVal val="visible"/>
                                      </p:to>
                                    </p:set>
                                    <p:anim calcmode="lin" valueType="num">
                                      <p:cBhvr>
                                        <p:cTn id="107" dur="250" fill="hold"/>
                                        <p:tgtEl>
                                          <p:spTgt spid="105"/>
                                        </p:tgtEl>
                                        <p:attrNameLst>
                                          <p:attrName>ppt_w</p:attrName>
                                        </p:attrNameLst>
                                      </p:cBhvr>
                                      <p:tavLst>
                                        <p:tav tm="0">
                                          <p:val>
                                            <p:fltVal val="0"/>
                                          </p:val>
                                        </p:tav>
                                        <p:tav tm="100000">
                                          <p:val>
                                            <p:strVal val="#ppt_w"/>
                                          </p:val>
                                        </p:tav>
                                      </p:tavLst>
                                    </p:anim>
                                    <p:anim calcmode="lin" valueType="num">
                                      <p:cBhvr>
                                        <p:cTn id="108" dur="250" fill="hold"/>
                                        <p:tgtEl>
                                          <p:spTgt spid="105"/>
                                        </p:tgtEl>
                                        <p:attrNameLst>
                                          <p:attrName>ppt_h</p:attrName>
                                        </p:attrNameLst>
                                      </p:cBhvr>
                                      <p:tavLst>
                                        <p:tav tm="0">
                                          <p:val>
                                            <p:fltVal val="0"/>
                                          </p:val>
                                        </p:tav>
                                        <p:tav tm="100000">
                                          <p:val>
                                            <p:strVal val="#ppt_h"/>
                                          </p:val>
                                        </p:tav>
                                      </p:tavLst>
                                    </p:anim>
                                    <p:animEffect transition="in" filter="fade">
                                      <p:cBhvr>
                                        <p:cTn id="109" dur="250"/>
                                        <p:tgtEl>
                                          <p:spTgt spid="105"/>
                                        </p:tgtEl>
                                      </p:cBhvr>
                                    </p:animEffect>
                                  </p:childTnLst>
                                </p:cTn>
                              </p:par>
                            </p:childTnLst>
                          </p:cTn>
                        </p:par>
                        <p:par>
                          <p:cTn id="110" fill="hold">
                            <p:stCondLst>
                              <p:cond delay="7000"/>
                            </p:stCondLst>
                            <p:childTnLst>
                              <p:par>
                                <p:cTn id="111" presetID="56" presetClass="entr" presetSubtype="0" fill="hold" grpId="0" nodeType="afterEffect">
                                  <p:stCondLst>
                                    <p:cond delay="0"/>
                                  </p:stCondLst>
                                  <p:iterate type="lt">
                                    <p:tmPct val="10000"/>
                                  </p:iterate>
                                  <p:childTnLst>
                                    <p:set>
                                      <p:cBhvr>
                                        <p:cTn id="112" dur="1" fill="hold">
                                          <p:stCondLst>
                                            <p:cond delay="0"/>
                                          </p:stCondLst>
                                        </p:cTn>
                                        <p:tgtEl>
                                          <p:spTgt spid="62"/>
                                        </p:tgtEl>
                                        <p:attrNameLst>
                                          <p:attrName>style.visibility</p:attrName>
                                        </p:attrNameLst>
                                      </p:cBhvr>
                                      <p:to>
                                        <p:strVal val="visible"/>
                                      </p:to>
                                    </p:set>
                                    <p:anim by="(-#ppt_w*2)" calcmode="lin" valueType="num">
                                      <p:cBhvr rctx="PPT">
                                        <p:cTn id="113" dur="500" autoRev="1" fill="hold">
                                          <p:stCondLst>
                                            <p:cond delay="0"/>
                                          </p:stCondLst>
                                        </p:cTn>
                                        <p:tgtEl>
                                          <p:spTgt spid="62"/>
                                        </p:tgtEl>
                                        <p:attrNameLst>
                                          <p:attrName>ppt_w</p:attrName>
                                        </p:attrNameLst>
                                      </p:cBhvr>
                                    </p:anim>
                                    <p:anim by="(#ppt_w*0.50)" calcmode="lin" valueType="num">
                                      <p:cBhvr>
                                        <p:cTn id="114" dur="500" decel="50000" autoRev="1" fill="hold">
                                          <p:stCondLst>
                                            <p:cond delay="0"/>
                                          </p:stCondLst>
                                        </p:cTn>
                                        <p:tgtEl>
                                          <p:spTgt spid="62"/>
                                        </p:tgtEl>
                                        <p:attrNameLst>
                                          <p:attrName>ppt_x</p:attrName>
                                        </p:attrNameLst>
                                      </p:cBhvr>
                                    </p:anim>
                                    <p:anim from="(-#ppt_h/2)" to="(#ppt_y)" calcmode="lin" valueType="num">
                                      <p:cBhvr>
                                        <p:cTn id="115" dur="1000" fill="hold">
                                          <p:stCondLst>
                                            <p:cond delay="0"/>
                                          </p:stCondLst>
                                        </p:cTn>
                                        <p:tgtEl>
                                          <p:spTgt spid="62"/>
                                        </p:tgtEl>
                                        <p:attrNameLst>
                                          <p:attrName>ppt_y</p:attrName>
                                        </p:attrNameLst>
                                      </p:cBhvr>
                                    </p:anim>
                                    <p:animRot by="21600000">
                                      <p:cBhvr>
                                        <p:cTn id="116" dur="1000" fill="hold">
                                          <p:stCondLst>
                                            <p:cond delay="0"/>
                                          </p:stCondLst>
                                        </p:cTn>
                                        <p:tgtEl>
                                          <p:spTgt spid="6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7" repeatCount="indefinite" fill="hold" display="0">
                  <p:stCondLst>
                    <p:cond delay="indefinite"/>
                  </p:stCondLst>
                  <p:endCondLst>
                    <p:cond evt="onStopAudio" delay="0">
                      <p:tgtEl>
                        <p:sldTgt/>
                      </p:tgtEl>
                    </p:cond>
                  </p:endCondLst>
                </p:cTn>
                <p:tgtEl>
                  <p:spTgt spid="2"/>
                </p:tgtEl>
              </p:cMediaNode>
            </p:audio>
          </p:childTnLst>
        </p:cTn>
      </p:par>
    </p:tnLst>
    <p:bldLst>
      <p:bldP spid="62" grpId="0"/>
      <p:bldP spid="44" grpId="0" bldLvl="0" animBg="1"/>
      <p:bldP spid="45" grpId="0" bldLvl="0" animBg="1"/>
      <p:bldP spid="46" grpId="0" bldLvl="0" animBg="1"/>
      <p:bldP spid="47" grpId="0" bldLvl="0" animBg="1"/>
      <p:bldP spid="48" grpId="0" bldLvl="0" animBg="1"/>
      <p:bldP spid="85" grpId="0" bldLvl="0" animBg="1"/>
      <p:bldP spid="86" grpId="0" bldLvl="0" animBg="1"/>
      <p:bldP spid="87"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Box 39"/>
          <p:cNvSpPr txBox="1"/>
          <p:nvPr/>
        </p:nvSpPr>
        <p:spPr>
          <a:xfrm>
            <a:off x="4684843" y="1846757"/>
            <a:ext cx="4405906" cy="2306955"/>
          </a:xfrm>
          <a:prstGeom prst="rect">
            <a:avLst/>
          </a:prstGeom>
          <a:noFill/>
        </p:spPr>
        <p:txBody>
          <a:bodyPr wrap="square" rtlCol="0">
            <a:spAutoFit/>
          </a:bodyPr>
          <a:lstStyle/>
          <a:p>
            <a:pPr>
              <a:lnSpc>
                <a:spcPct val="200000"/>
              </a:lnSpc>
              <a:buClrTx/>
              <a:buSzTx/>
              <a:buFontTx/>
            </a:pPr>
            <a:r>
              <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一.家具设计概述</a:t>
            </a:r>
            <a:endPar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endParaRPr>
          </a:p>
          <a:p>
            <a:pPr>
              <a:lnSpc>
                <a:spcPct val="200000"/>
              </a:lnSpc>
              <a:buClrTx/>
              <a:buSzTx/>
              <a:buFontTx/>
            </a:pPr>
            <a:r>
              <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二.家具的概念</a:t>
            </a:r>
            <a:endPar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endParaRPr>
          </a:p>
          <a:p>
            <a:pPr>
              <a:lnSpc>
                <a:spcPct val="200000"/>
              </a:lnSpc>
              <a:buClrTx/>
              <a:buSzTx/>
              <a:buFontTx/>
            </a:pPr>
            <a:r>
              <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三</a:t>
            </a:r>
            <a:r>
              <a:rPr lang="en-US" altLang="zh-CN"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a:t>
            </a:r>
            <a:r>
              <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家具设计的内涵</a:t>
            </a:r>
            <a:endPar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endParaRPr>
          </a:p>
          <a:p>
            <a:pPr>
              <a:lnSpc>
                <a:spcPct val="200000"/>
              </a:lnSpc>
              <a:buClrTx/>
              <a:buSzTx/>
              <a:buFontTx/>
            </a:pPr>
            <a:r>
              <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四</a:t>
            </a:r>
            <a:r>
              <a:rPr lang="en-US" altLang="zh-CN"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a:t>
            </a:r>
            <a:r>
              <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家具设计的原则</a:t>
            </a:r>
            <a:endPar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菱形 73"/>
          <p:cNvSpPr/>
          <p:nvPr/>
        </p:nvSpPr>
        <p:spPr>
          <a:xfrm>
            <a:off x="0" y="425259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菱形 74"/>
          <p:cNvSpPr/>
          <p:nvPr/>
        </p:nvSpPr>
        <p:spPr>
          <a:xfrm>
            <a:off x="978546" y="3260857"/>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菱形 75"/>
          <p:cNvSpPr/>
          <p:nvPr/>
        </p:nvSpPr>
        <p:spPr>
          <a:xfrm>
            <a:off x="1953643" y="4252595"/>
            <a:ext cx="1781810" cy="1781810"/>
          </a:xfrm>
          <a:prstGeom prst="diamond">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菱形 77"/>
          <p:cNvSpPr/>
          <p:nvPr/>
        </p:nvSpPr>
        <p:spPr>
          <a:xfrm>
            <a:off x="-890905" y="3205568"/>
            <a:ext cx="1781810" cy="1781810"/>
          </a:xfrm>
          <a:prstGeom prst="diamond">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菱形 78"/>
          <p:cNvSpPr/>
          <p:nvPr/>
        </p:nvSpPr>
        <p:spPr>
          <a:xfrm>
            <a:off x="95228" y="3489347"/>
            <a:ext cx="1781810" cy="1781810"/>
          </a:xfrm>
          <a:prstGeom prst="diamond">
            <a:avLst/>
          </a:prstGeom>
          <a:solidFill>
            <a:srgbClr val="E95D65">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菱形 79"/>
          <p:cNvSpPr/>
          <p:nvPr/>
        </p:nvSpPr>
        <p:spPr>
          <a:xfrm>
            <a:off x="2086938" y="3568175"/>
            <a:ext cx="1781810" cy="1781810"/>
          </a:xfrm>
          <a:prstGeom prst="diamond">
            <a:avLst/>
          </a:prstGeom>
          <a:solidFill>
            <a:schemeClr val="accent4">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文本框 99"/>
          <p:cNvSpPr txBox="1"/>
          <p:nvPr/>
        </p:nvSpPr>
        <p:spPr>
          <a:xfrm>
            <a:off x="4720590" y="1524635"/>
            <a:ext cx="5080000" cy="398780"/>
          </a:xfrm>
          <a:prstGeom prst="rect">
            <a:avLst/>
          </a:prstGeom>
          <a:noFill/>
          <a:ln w="9525">
            <a:noFill/>
          </a:ln>
        </p:spPr>
        <p:txBody>
          <a:bodyPr>
            <a:spAutoFit/>
          </a:bodyPr>
          <a:lstStyle/>
          <a:p>
            <a:pPr indent="0"/>
            <a:r>
              <a:rPr lang="zh-CN" altLang="en-US" sz="2000" b="1" dirty="0">
                <a:solidFill>
                  <a:srgbClr val="7E7E7E"/>
                </a:solidFill>
                <a:latin typeface="Arial" panose="020B0604020202020204" pitchFamily="34" charset="0"/>
                <a:ea typeface="微软雅黑" panose="020B0503020204020204" pitchFamily="34" charset="-122"/>
              </a:rPr>
              <a:t>第一章 概论</a:t>
            </a:r>
            <a:endParaRPr lang="zh-CN" altLang="en-US" sz="2000" b="1" dirty="0">
              <a:solidFill>
                <a:srgbClr val="7E7E7E"/>
              </a:solidFill>
              <a:latin typeface="Arial" panose="020B0604020202020204" pitchFamily="34" charset="0"/>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up)">
                                      <p:cBhvr>
                                        <p:cTn id="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TextBox 39"/>
          <p:cNvSpPr txBox="1"/>
          <p:nvPr/>
        </p:nvSpPr>
        <p:spPr>
          <a:xfrm>
            <a:off x="4684843" y="864412"/>
            <a:ext cx="4405906" cy="3415030"/>
          </a:xfrm>
          <a:prstGeom prst="rect">
            <a:avLst/>
          </a:prstGeom>
          <a:noFill/>
        </p:spPr>
        <p:txBody>
          <a:bodyPr wrap="square" rtlCol="0">
            <a:spAutoFit/>
          </a:bodyPr>
          <a:lstStyle/>
          <a:p>
            <a:pPr algn="l">
              <a:lnSpc>
                <a:spcPct val="200000"/>
              </a:lnSpc>
              <a:buClrTx/>
              <a:buSzTx/>
              <a:buFontTx/>
            </a:pPr>
            <a:r>
              <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一.概述</a:t>
            </a:r>
            <a:endPar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endParaRPr>
          </a:p>
          <a:p>
            <a:pPr algn="l">
              <a:lnSpc>
                <a:spcPct val="200000"/>
              </a:lnSpc>
              <a:buClrTx/>
              <a:buSzTx/>
              <a:buFontTx/>
            </a:pPr>
            <a:r>
              <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二.家具设计基础</a:t>
            </a:r>
            <a:endPar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endParaRPr>
          </a:p>
          <a:p>
            <a:pPr algn="l">
              <a:lnSpc>
                <a:spcPct val="200000"/>
              </a:lnSpc>
              <a:buClrTx/>
              <a:buSzTx/>
              <a:buFontTx/>
            </a:pPr>
            <a:r>
              <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三</a:t>
            </a:r>
            <a:r>
              <a:rPr lang="en-US" altLang="zh-CN"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a:t>
            </a:r>
            <a:r>
              <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人体工程学与家具功能设计</a:t>
            </a:r>
            <a:endPar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endParaRPr>
          </a:p>
          <a:p>
            <a:pPr algn="l">
              <a:lnSpc>
                <a:spcPct val="200000"/>
              </a:lnSpc>
              <a:buClrTx/>
              <a:buSzTx/>
              <a:buFontTx/>
            </a:pPr>
            <a:r>
              <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四</a:t>
            </a:r>
            <a:r>
              <a:rPr lang="en-US" altLang="zh-CN"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a:t>
            </a:r>
            <a:r>
              <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家具与环境</a:t>
            </a:r>
            <a:endPar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endParaRPr>
          </a:p>
          <a:p>
            <a:pPr algn="l">
              <a:lnSpc>
                <a:spcPct val="200000"/>
              </a:lnSpc>
              <a:buClrTx/>
              <a:buSzTx/>
              <a:buFontTx/>
            </a:pPr>
            <a:r>
              <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五</a:t>
            </a:r>
            <a:r>
              <a:rPr lang="en-US" altLang="zh-CN"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a:t>
            </a:r>
            <a:r>
              <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家具与室内陈设的发展及风格特征</a:t>
            </a:r>
            <a:endPar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endParaRPr>
          </a:p>
          <a:p>
            <a:pPr algn="l">
              <a:lnSpc>
                <a:spcPct val="200000"/>
              </a:lnSpc>
              <a:buClrTx/>
              <a:buSzTx/>
              <a:buFontTx/>
            </a:pPr>
            <a:r>
              <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六</a:t>
            </a:r>
            <a:r>
              <a:rPr lang="en-US" altLang="zh-CN"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a:t>
            </a:r>
            <a:r>
              <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rPr>
              <a:t>家具与陈设在室内设计中的应用</a:t>
            </a:r>
            <a:endParaRPr lang="zh-CN" altLang="en-US" sz="1800" b="1" dirty="0">
              <a:solidFill>
                <a:srgbClr val="7E7E7E"/>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MH_Others_1"/>
          <p:cNvSpPr txBox="1"/>
          <p:nvPr>
            <p:custDataLst>
              <p:tags r:id="rId1"/>
            </p:custDataLst>
          </p:nvPr>
        </p:nvSpPr>
        <p:spPr>
          <a:xfrm>
            <a:off x="2760653" y="1392711"/>
            <a:ext cx="830868" cy="2698229"/>
          </a:xfrm>
          <a:prstGeom prst="rect">
            <a:avLst/>
          </a:prstGeom>
          <a:noFill/>
        </p:spPr>
        <p:txBody>
          <a:bodyPr vert="eaVert" wrap="square" lIns="0" tIns="0" rIns="0" bIns="0" rtlCol="0" anchor="ctr" anchorCtr="0">
            <a:spAutoFit/>
          </a:bodyPr>
          <a:lstStyle/>
          <a:p>
            <a:r>
              <a:rPr lang="zh-CN" altLang="en-US" sz="5400" b="1" dirty="0">
                <a:solidFill>
                  <a:schemeClr val="tx2"/>
                </a:solidFill>
                <a:latin typeface="Arial" panose="020B0604020202020204" pitchFamily="34" charset="0"/>
                <a:ea typeface="微软雅黑" panose="020B0503020204020204" pitchFamily="34" charset="-122"/>
                <a:sym typeface="Arial" panose="020B0604020202020204" pitchFamily="34" charset="0"/>
              </a:rPr>
              <a:t>目录</a:t>
            </a:r>
            <a:endParaRPr lang="zh-CN" altLang="en-US" sz="5400" b="1"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MH_Others_2"/>
          <p:cNvSpPr txBox="1"/>
          <p:nvPr>
            <p:custDataLst>
              <p:tags r:id="rId2"/>
            </p:custDataLst>
          </p:nvPr>
        </p:nvSpPr>
        <p:spPr>
          <a:xfrm rot="5400000">
            <a:off x="1443004" y="2350287"/>
            <a:ext cx="2346037" cy="430887"/>
          </a:xfrm>
          <a:prstGeom prst="rect">
            <a:avLst/>
          </a:prstGeom>
          <a:noFill/>
        </p:spPr>
        <p:txBody>
          <a:bodyPr wrap="square" lIns="0" tIns="0" rIns="0" bIns="0">
            <a:spAutoFit/>
          </a:bodyPr>
          <a:lstStyle/>
          <a:p>
            <a:pPr>
              <a:defRPr/>
            </a:pPr>
            <a:r>
              <a:rPr lang="en-US" altLang="zh-CN" sz="2800" dirty="0">
                <a:solidFill>
                  <a:schemeClr val="tx2"/>
                </a:solidFill>
                <a:latin typeface="Arial" panose="020B0604020202020204" pitchFamily="34" charset="0"/>
                <a:ea typeface="微软雅黑" panose="020B0503020204020204" pitchFamily="34" charset="-122"/>
                <a:sym typeface="Arial" panose="020B0604020202020204" pitchFamily="34" charset="0"/>
              </a:rPr>
              <a:t>CONTENTS</a:t>
            </a:r>
            <a:endParaRPr lang="zh-CN" altLang="en-US" sz="2800"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菱形 73"/>
          <p:cNvSpPr/>
          <p:nvPr/>
        </p:nvSpPr>
        <p:spPr>
          <a:xfrm>
            <a:off x="0" y="4252595"/>
            <a:ext cx="1781810" cy="1781810"/>
          </a:xfrm>
          <a:prstGeom prst="diamond">
            <a:avLst/>
          </a:prstGeom>
          <a:blipFill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菱形 74"/>
          <p:cNvSpPr/>
          <p:nvPr/>
        </p:nvSpPr>
        <p:spPr>
          <a:xfrm>
            <a:off x="970926" y="3269112"/>
            <a:ext cx="1781810" cy="1781810"/>
          </a:xfrm>
          <a:prstGeom prst="diamond">
            <a:avLst/>
          </a:prstGeom>
          <a:blipFill rotWithShape="1">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菱形 75"/>
          <p:cNvSpPr/>
          <p:nvPr/>
        </p:nvSpPr>
        <p:spPr>
          <a:xfrm>
            <a:off x="1953643" y="4252595"/>
            <a:ext cx="1781810" cy="1781810"/>
          </a:xfrm>
          <a:prstGeom prst="diamond">
            <a:avLst/>
          </a:prstGeom>
          <a:blipFill rotWithShape="1">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菱形 77"/>
          <p:cNvSpPr/>
          <p:nvPr/>
        </p:nvSpPr>
        <p:spPr>
          <a:xfrm>
            <a:off x="-890905" y="3205568"/>
            <a:ext cx="1781810" cy="1781810"/>
          </a:xfrm>
          <a:prstGeom prst="diamond">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菱形 78"/>
          <p:cNvSpPr/>
          <p:nvPr/>
        </p:nvSpPr>
        <p:spPr>
          <a:xfrm>
            <a:off x="95228" y="3489347"/>
            <a:ext cx="1781810" cy="1781810"/>
          </a:xfrm>
          <a:prstGeom prst="diamond">
            <a:avLst/>
          </a:prstGeom>
          <a:solidFill>
            <a:srgbClr val="E95D65">
              <a:alpha val="4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菱形 79"/>
          <p:cNvSpPr/>
          <p:nvPr/>
        </p:nvSpPr>
        <p:spPr>
          <a:xfrm>
            <a:off x="2086938" y="3568175"/>
            <a:ext cx="1781810" cy="1781810"/>
          </a:xfrm>
          <a:prstGeom prst="diamond">
            <a:avLst/>
          </a:prstGeom>
          <a:solidFill>
            <a:schemeClr val="accent4">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72"/>
                                        </p:tgtEl>
                                        <p:attrNameLst>
                                          <p:attrName>style.visibility</p:attrName>
                                        </p:attrNameLst>
                                      </p:cBhvr>
                                      <p:to>
                                        <p:strVal val="visible"/>
                                      </p:to>
                                    </p:set>
                                    <p:anim by="(-#ppt_w*2)" calcmode="lin" valueType="num">
                                      <p:cBhvr rctx="PPT">
                                        <p:cTn id="7" dur="500" autoRev="1" fill="hold">
                                          <p:stCondLst>
                                            <p:cond delay="0"/>
                                          </p:stCondLst>
                                        </p:cTn>
                                        <p:tgtEl>
                                          <p:spTgt spid="72"/>
                                        </p:tgtEl>
                                        <p:attrNameLst>
                                          <p:attrName>ppt_w</p:attrName>
                                        </p:attrNameLst>
                                      </p:cBhvr>
                                    </p:anim>
                                    <p:anim by="(#ppt_w*0.50)" calcmode="lin" valueType="num">
                                      <p:cBhvr>
                                        <p:cTn id="8" dur="500" decel="50000" autoRev="1" fill="hold">
                                          <p:stCondLst>
                                            <p:cond delay="0"/>
                                          </p:stCondLst>
                                        </p:cTn>
                                        <p:tgtEl>
                                          <p:spTgt spid="72"/>
                                        </p:tgtEl>
                                        <p:attrNameLst>
                                          <p:attrName>ppt_x</p:attrName>
                                        </p:attrNameLst>
                                      </p:cBhvr>
                                    </p:anim>
                                    <p:anim from="(-#ppt_h/2)" to="(#ppt_y)" calcmode="lin" valueType="num">
                                      <p:cBhvr>
                                        <p:cTn id="9" dur="1000" fill="hold">
                                          <p:stCondLst>
                                            <p:cond delay="0"/>
                                          </p:stCondLst>
                                        </p:cTn>
                                        <p:tgtEl>
                                          <p:spTgt spid="72"/>
                                        </p:tgtEl>
                                        <p:attrNameLst>
                                          <p:attrName>ppt_y</p:attrName>
                                        </p:attrNameLst>
                                      </p:cBhvr>
                                    </p:anim>
                                    <p:animRot by="21600000">
                                      <p:cBhvr>
                                        <p:cTn id="10" dur="1000" fill="hold">
                                          <p:stCondLst>
                                            <p:cond delay="0"/>
                                          </p:stCondLst>
                                        </p:cTn>
                                        <p:tgtEl>
                                          <p:spTgt spid="72"/>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73"/>
                                        </p:tgtEl>
                                        <p:attrNameLst>
                                          <p:attrName>style.visibility</p:attrName>
                                        </p:attrNameLst>
                                      </p:cBhvr>
                                      <p:to>
                                        <p:strVal val="visible"/>
                                      </p:to>
                                    </p:set>
                                    <p:anim by="(-#ppt_w*2)" calcmode="lin" valueType="num">
                                      <p:cBhvr rctx="PPT">
                                        <p:cTn id="13" dur="500" autoRev="1" fill="hold">
                                          <p:stCondLst>
                                            <p:cond delay="0"/>
                                          </p:stCondLst>
                                        </p:cTn>
                                        <p:tgtEl>
                                          <p:spTgt spid="73"/>
                                        </p:tgtEl>
                                        <p:attrNameLst>
                                          <p:attrName>ppt_w</p:attrName>
                                        </p:attrNameLst>
                                      </p:cBhvr>
                                    </p:anim>
                                    <p:anim by="(#ppt_w*0.50)" calcmode="lin" valueType="num">
                                      <p:cBhvr>
                                        <p:cTn id="14" dur="500" decel="50000" autoRev="1" fill="hold">
                                          <p:stCondLst>
                                            <p:cond delay="0"/>
                                          </p:stCondLst>
                                        </p:cTn>
                                        <p:tgtEl>
                                          <p:spTgt spid="73"/>
                                        </p:tgtEl>
                                        <p:attrNameLst>
                                          <p:attrName>ppt_x</p:attrName>
                                        </p:attrNameLst>
                                      </p:cBhvr>
                                    </p:anim>
                                    <p:anim from="(-#ppt_h/2)" to="(#ppt_y)" calcmode="lin" valueType="num">
                                      <p:cBhvr>
                                        <p:cTn id="15" dur="1000" fill="hold">
                                          <p:stCondLst>
                                            <p:cond delay="0"/>
                                          </p:stCondLst>
                                        </p:cTn>
                                        <p:tgtEl>
                                          <p:spTgt spid="73"/>
                                        </p:tgtEl>
                                        <p:attrNameLst>
                                          <p:attrName>ppt_y</p:attrName>
                                        </p:attrNameLst>
                                      </p:cBhvr>
                                    </p:anim>
                                    <p:animRot by="21600000">
                                      <p:cBhvr>
                                        <p:cTn id="16" dur="1000" fill="hold">
                                          <p:stCondLst>
                                            <p:cond delay="0"/>
                                          </p:stCondLst>
                                        </p:cTn>
                                        <p:tgtEl>
                                          <p:spTgt spid="73"/>
                                        </p:tgtEl>
                                        <p:attrNameLst>
                                          <p:attrName>r</p:attrName>
                                        </p:attrNameLst>
                                      </p:cBhvr>
                                    </p:animRot>
                                  </p:childTnLst>
                                </p:cTn>
                              </p:par>
                            </p:childTnLst>
                          </p:cTn>
                        </p:par>
                        <p:par>
                          <p:cTn id="17" fill="hold">
                            <p:stCondLst>
                              <p:cond delay="1700"/>
                            </p:stCondLst>
                            <p:childTnLst>
                              <p:par>
                                <p:cTn id="18" presetID="22" presetClass="entr" presetSubtype="1" fill="hold" grpId="0" nodeType="afterEffect">
                                  <p:stCondLst>
                                    <p:cond delay="0"/>
                                  </p:stCondLst>
                                  <p:childTnLst>
                                    <p:set>
                                      <p:cBhvr>
                                        <p:cTn id="19" dur="1" fill="hold">
                                          <p:stCondLst>
                                            <p:cond delay="0"/>
                                          </p:stCondLst>
                                        </p:cTn>
                                        <p:tgtEl>
                                          <p:spTgt spid="68"/>
                                        </p:tgtEl>
                                        <p:attrNameLst>
                                          <p:attrName>style.visibility</p:attrName>
                                        </p:attrNameLst>
                                      </p:cBhvr>
                                      <p:to>
                                        <p:strVal val="visible"/>
                                      </p:to>
                                    </p:set>
                                    <p:animEffect transition="in" filter="wipe(up)">
                                      <p:cBhvr>
                                        <p:cTn id="20"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72" grpId="0"/>
      <p:bldP spid="7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8273" y="1997122"/>
            <a:ext cx="1013460" cy="1309907"/>
          </a:xfrm>
          <a:prstGeom prst="rect">
            <a:avLst/>
          </a:prstGeom>
          <a:ln w="28575">
            <a:solidFill>
              <a:schemeClr val="accent3"/>
            </a:solidFill>
          </a:ln>
        </p:spPr>
        <p:txBody>
          <a:bodyPr vert="eaVert" wrap="square">
            <a:spAutoFit/>
          </a:bodyPr>
          <a:lstStyle/>
          <a:p>
            <a:pPr algn="ctr"/>
            <a:r>
              <a:rPr lang="en-US" altLang="zh-CN" sz="5400" b="1" spc="-225" dirty="0">
                <a:solidFill>
                  <a:schemeClr val="accent3"/>
                </a:solidFill>
                <a:latin typeface="Agency FB" panose="020B0503020202020204" pitchFamily="34" charset="0"/>
                <a:ea typeface="造字工房俊雅（非商用）常规体" pitchFamily="50" charset="-122"/>
              </a:rPr>
              <a:t>02</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175510"/>
            <a:ext cx="3482340" cy="953135"/>
          </a:xfrm>
          <a:prstGeom prst="rect">
            <a:avLst/>
          </a:prstGeom>
          <a:noFill/>
        </p:spPr>
        <p:txBody>
          <a:bodyPr wrap="square" rtlCol="0">
            <a:spAutoFit/>
          </a:bodyPr>
          <a:lstStyle/>
          <a:p>
            <a:pPr defTabSz="800100"/>
            <a:r>
              <a:rPr lang="zh-CN" altLang="en-US" sz="2800" b="1" dirty="0">
                <a:solidFill>
                  <a:srgbClr val="EA6103"/>
                </a:solidFill>
                <a:latin typeface="Arial" panose="020B0604020202020204" pitchFamily="34" charset="0"/>
                <a:ea typeface="微软雅黑" panose="020B0503020204020204" pitchFamily="34" charset="-122"/>
                <a:sym typeface="Arial" panose="020B0604020202020204" pitchFamily="34" charset="0"/>
              </a:rPr>
              <a:t> 家具设计基础</a:t>
            </a:r>
            <a:endParaRPr lang="zh-CN" altLang="en-US" sz="2800" b="1" dirty="0">
              <a:solidFill>
                <a:srgbClr val="EA6103"/>
              </a:solidFill>
              <a:latin typeface="Arial" panose="020B0604020202020204" pitchFamily="34" charset="0"/>
              <a:ea typeface="微软雅黑" panose="020B0503020204020204" pitchFamily="34" charset="-122"/>
              <a:sym typeface="Arial" panose="020B0604020202020204" pitchFamily="34" charset="0"/>
            </a:endParaRPr>
          </a:p>
          <a:p>
            <a:pPr defTabSz="800100"/>
            <a:endParaRPr lang="zh-CN" altLang="en-US" sz="2800" b="1" dirty="0">
              <a:solidFill>
                <a:srgbClr val="EA610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矩形 15"/>
          <p:cNvSpPr/>
          <p:nvPr/>
        </p:nvSpPr>
        <p:spPr>
          <a:xfrm>
            <a:off x="3314659" y="2874981"/>
            <a:ext cx="1556385" cy="22098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en-US" altLang="zh-CN" sz="1000" kern="0" dirty="0">
                <a:solidFill>
                  <a:schemeClr val="tx2"/>
                </a:solidFill>
                <a:latin typeface="李旭科书法"/>
                <a:ea typeface="微软雅黑" panose="020B0503020204020204" pitchFamily="34" charset="-122"/>
              </a:rPr>
              <a:t>  </a:t>
            </a:r>
            <a:r>
              <a:rPr lang="zh-CN" altLang="en-US" sz="1000" kern="0" dirty="0">
                <a:solidFill>
                  <a:schemeClr val="tx2"/>
                </a:solidFill>
                <a:latin typeface="李旭科书法"/>
                <a:ea typeface="微软雅黑" panose="020B0503020204020204" pitchFamily="34" charset="-122"/>
              </a:rPr>
              <a:t>家具造型设计概述</a:t>
            </a:r>
            <a:endParaRPr lang="zh-CN" altLang="en-US" sz="1000" kern="0" dirty="0">
              <a:solidFill>
                <a:schemeClr val="tx2"/>
              </a:solidFill>
              <a:latin typeface="李旭科书法"/>
              <a:ea typeface="微软雅黑" panose="020B0503020204020204" pitchFamily="34" charset="-122"/>
            </a:endParaRPr>
          </a:p>
        </p:txBody>
      </p:sp>
      <p:sp>
        <p:nvSpPr>
          <p:cNvPr id="19" name="矩形 18"/>
          <p:cNvSpPr/>
          <p:nvPr/>
        </p:nvSpPr>
        <p:spPr>
          <a:xfrm>
            <a:off x="3314837" y="3178713"/>
            <a:ext cx="1937385" cy="22098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en-US" sz="1000" kern="0" dirty="0">
                <a:solidFill>
                  <a:schemeClr val="tx2"/>
                </a:solidFill>
                <a:latin typeface="李旭科书法"/>
                <a:ea typeface="微软雅黑" panose="020B0503020204020204" pitchFamily="34" charset="-122"/>
              </a:rPr>
              <a:t>  </a:t>
            </a:r>
            <a:r>
              <a:rPr sz="1000" kern="0" dirty="0">
                <a:solidFill>
                  <a:schemeClr val="tx2"/>
                </a:solidFill>
                <a:latin typeface="李旭科书法"/>
                <a:ea typeface="微软雅黑" panose="020B0503020204020204" pitchFamily="34" charset="-122"/>
              </a:rPr>
              <a:t>家具造型设计的基本要素</a:t>
            </a:r>
            <a:endParaRPr sz="1000" kern="0" dirty="0">
              <a:solidFill>
                <a:schemeClr val="tx2"/>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318012" y="3456208"/>
            <a:ext cx="1937385" cy="22098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en-US" altLang="zh-CN" sz="1000" kern="0" dirty="0">
                <a:solidFill>
                  <a:schemeClr val="tx2"/>
                </a:solidFill>
                <a:latin typeface="李旭科书法"/>
                <a:ea typeface="微软雅黑" panose="020B0503020204020204" pitchFamily="34" charset="-122"/>
              </a:rPr>
              <a:t>  </a:t>
            </a:r>
            <a:r>
              <a:rPr lang="zh-CN" altLang="en-US" sz="1000" kern="0" dirty="0">
                <a:solidFill>
                  <a:schemeClr val="tx2"/>
                </a:solidFill>
                <a:latin typeface="李旭科书法"/>
                <a:ea typeface="微软雅黑" panose="020B0503020204020204" pitchFamily="34" charset="-122"/>
              </a:rPr>
              <a:t>家具造型设计的美学法则</a:t>
            </a:r>
            <a:endParaRPr lang="zh-CN" altLang="en-US" sz="1000" kern="0" dirty="0">
              <a:solidFill>
                <a:schemeClr val="tx2"/>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099"/>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099"/>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99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造型设计</a:t>
            </a:r>
            <a:endParaRPr lang="zh-CN" altLang="en-US" sz="900" b="1"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对于“设计”一词，最简单的定义就是一种“有目的性的创作行为”。人类通过自身的劳动改造周围的世界，创造出各自的文明以及物质和精神财富，而其中最基础的，也是最主要的创作行为就是造物。设计是人类所特有的一种造物活动，也是任何造物活动开始的前提和基础，设计是把某种设想进行计划、规划的过程。</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家具造型设计概述</a:t>
            </a:r>
            <a:endParaRPr lang="zh-CN" altLang="en-US" sz="1200" b="1" dirty="0">
              <a:solidFill>
                <a:schemeClr val="accent2"/>
              </a:solidFill>
              <a:latin typeface="+mn-ea"/>
              <a:cs typeface="+mn-ea"/>
              <a:sym typeface="Arial" panose="020B0604020202020204" pitchFamily="34" charset="0"/>
            </a:endParaRPr>
          </a:p>
        </p:txBody>
      </p:sp>
      <p:pic>
        <p:nvPicPr>
          <p:cNvPr id="2" name="图片 4"/>
          <p:cNvPicPr>
            <a:picLocks noChangeAspect="1"/>
          </p:cNvPicPr>
          <p:nvPr>
            <p:custDataLst>
              <p:tags r:id="rId1"/>
            </p:custDataLst>
          </p:nvPr>
        </p:nvPicPr>
        <p:blipFill>
          <a:blip r:embed="rId2"/>
          <a:stretch>
            <a:fillRect/>
          </a:stretch>
        </p:blipFill>
        <p:spPr>
          <a:xfrm>
            <a:off x="1921193" y="2282508"/>
            <a:ext cx="5300345" cy="2334895"/>
          </a:xfrm>
          <a:prstGeom prst="rect">
            <a:avLst/>
          </a:prstGeom>
        </p:spPr>
      </p:pic>
      <p:sp>
        <p:nvSpPr>
          <p:cNvPr id="100" name="文本框 99"/>
          <p:cNvSpPr txBox="1"/>
          <p:nvPr/>
        </p:nvSpPr>
        <p:spPr>
          <a:xfrm>
            <a:off x="3828415" y="4717415"/>
            <a:ext cx="1486535" cy="252730"/>
          </a:xfrm>
          <a:prstGeom prst="rect">
            <a:avLst/>
          </a:prstGeom>
          <a:noFill/>
          <a:ln w="9525">
            <a:noFill/>
          </a:ln>
        </p:spPr>
        <p:txBody>
          <a:bodyPr wrap="square">
            <a:spAutoFit/>
          </a:bodyPr>
          <a:lstStyle/>
          <a:p>
            <a:pPr indent="0"/>
            <a:r>
              <a:rPr lang="zh-CN" sz="1050" b="0">
                <a:ea typeface="宋体" panose="02010600030101010101" pitchFamily="2" charset="-122"/>
              </a:rPr>
              <a:t>不同形态的椅子造型</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638935" y="908685"/>
            <a:ext cx="4468495" cy="576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造型设计</a:t>
            </a:r>
            <a:endParaRPr lang="zh-CN" altLang="en-US" sz="1600" b="1"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产品造型设计主要含括了造型艺术、物质功能、技术条件三个核心要素。</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家具造型设计概述</a:t>
            </a:r>
            <a:endParaRPr lang="zh-CN" altLang="en-US" sz="1200" b="1" dirty="0">
              <a:solidFill>
                <a:schemeClr val="accent2"/>
              </a:solidFill>
              <a:latin typeface="+mn-ea"/>
              <a:cs typeface="+mn-ea"/>
              <a:sym typeface="Arial" panose="020B0604020202020204" pitchFamily="34" charset="0"/>
            </a:endParaRPr>
          </a:p>
        </p:txBody>
      </p:sp>
      <p:pic>
        <p:nvPicPr>
          <p:cNvPr id="3" name="图片 1"/>
          <p:cNvPicPr>
            <a:picLocks noChangeAspect="1"/>
          </p:cNvPicPr>
          <p:nvPr/>
        </p:nvPicPr>
        <p:blipFill>
          <a:blip r:embed="rId1"/>
          <a:stretch>
            <a:fillRect/>
          </a:stretch>
        </p:blipFill>
        <p:spPr>
          <a:xfrm>
            <a:off x="2893695" y="1808163"/>
            <a:ext cx="3214370" cy="2764155"/>
          </a:xfrm>
          <a:prstGeom prst="rect">
            <a:avLst/>
          </a:prstGeom>
        </p:spPr>
      </p:pic>
      <p:sp>
        <p:nvSpPr>
          <p:cNvPr id="100" name="文本框 99"/>
          <p:cNvSpPr txBox="1"/>
          <p:nvPr/>
        </p:nvSpPr>
        <p:spPr>
          <a:xfrm>
            <a:off x="3861435" y="4632960"/>
            <a:ext cx="1421130" cy="252730"/>
          </a:xfrm>
          <a:prstGeom prst="rect">
            <a:avLst/>
          </a:prstGeom>
          <a:noFill/>
          <a:ln w="9525">
            <a:noFill/>
          </a:ln>
        </p:spPr>
        <p:txBody>
          <a:bodyPr wrap="square">
            <a:spAutoFit/>
          </a:bodyPr>
          <a:lstStyle/>
          <a:p>
            <a:pPr indent="0"/>
            <a:r>
              <a:rPr lang="zh-CN" sz="1050" b="0">
                <a:ea typeface="宋体" panose="02010600030101010101" pitchFamily="2" charset="-122"/>
              </a:rPr>
              <a:t>产品造型设计三要素</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869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家具造型设计</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家具造型设计从属于工业设计，是在充分考虑家具的结构、材料等条件下，通过一定的设计手法，来综合处理家具的形态、色彩、构图等要素，以构成良好的外观形式。各种因素当中，功能是目的，材料和结构是为达目的而使用的手段，家具的形象则是美感和实用的结合。</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家具造型设计概述</a:t>
            </a:r>
            <a:endParaRPr lang="zh-CN" altLang="en-US" sz="1200" b="1" dirty="0">
              <a:solidFill>
                <a:schemeClr val="accent2"/>
              </a:solidFill>
              <a:latin typeface="+mn-ea"/>
              <a:cs typeface="+mn-ea"/>
              <a:sym typeface="Arial" panose="020B0604020202020204" pitchFamily="34" charset="0"/>
            </a:endParaRPr>
          </a:p>
        </p:txBody>
      </p:sp>
      <p:pic>
        <p:nvPicPr>
          <p:cNvPr id="5"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828165" y="2246630"/>
            <a:ext cx="5270500" cy="2142490"/>
          </a:xfrm>
          <a:prstGeom prst="rect">
            <a:avLst/>
          </a:prstGeom>
        </p:spPr>
      </p:pic>
      <p:sp>
        <p:nvSpPr>
          <p:cNvPr id="3" name="文本框 2"/>
          <p:cNvSpPr txBox="1"/>
          <p:nvPr/>
        </p:nvSpPr>
        <p:spPr>
          <a:xfrm>
            <a:off x="1923415" y="4563745"/>
            <a:ext cx="5080000" cy="252730"/>
          </a:xfrm>
          <a:prstGeom prst="rect">
            <a:avLst/>
          </a:prstGeom>
          <a:noFill/>
          <a:ln w="9525">
            <a:noFill/>
          </a:ln>
        </p:spPr>
        <p:txBody>
          <a:bodyPr>
            <a:spAutoFit/>
          </a:bodyPr>
          <a:lstStyle/>
          <a:p>
            <a:pPr indent="279400" algn="ctr"/>
            <a:r>
              <a:rPr lang="zh-CN" sz="1050" b="0">
                <a:ea typeface="宋体" panose="02010600030101010101" pitchFamily="2" charset="-122"/>
              </a:rPr>
              <a:t>抽象理性造型的家具</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家具造型设计</a:t>
            </a:r>
            <a:endParaRPr lang="zh-CN" altLang="en-US" sz="900" b="1"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这是由日本工业设计大师柳宗理设计的Butterfly Stool，其造型设计灵感来源于起舞的蝴蝶，将相同的两部分通过轴心相连，连接处用螺丝和铜棒固定，展现出功能主义与传统手工艺的结合。</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家具造型设计概述</a:t>
            </a:r>
            <a:endParaRPr lang="zh-CN" altLang="en-US" sz="1200" b="1" dirty="0">
              <a:solidFill>
                <a:schemeClr val="accent2"/>
              </a:solidFill>
              <a:latin typeface="+mn-ea"/>
              <a:cs typeface="+mn-ea"/>
              <a:sym typeface="Arial" panose="020B0604020202020204" pitchFamily="34" charset="0"/>
            </a:endParaRPr>
          </a:p>
        </p:txBody>
      </p:sp>
      <p:pic>
        <p:nvPicPr>
          <p:cNvPr id="102" name="图片 101"/>
          <p:cNvPicPr/>
          <p:nvPr/>
        </p:nvPicPr>
        <p:blipFill>
          <a:blip r:embed="rId1"/>
          <a:stretch>
            <a:fillRect/>
          </a:stretch>
        </p:blipFill>
        <p:spPr>
          <a:xfrm>
            <a:off x="4186238" y="2049780"/>
            <a:ext cx="2943225" cy="2286000"/>
          </a:xfrm>
          <a:prstGeom prst="rect">
            <a:avLst/>
          </a:prstGeom>
          <a:noFill/>
          <a:ln w="9525">
            <a:noFill/>
          </a:ln>
        </p:spPr>
      </p:pic>
      <p:pic>
        <p:nvPicPr>
          <p:cNvPr id="103" name="图片 102"/>
          <p:cNvPicPr/>
          <p:nvPr/>
        </p:nvPicPr>
        <p:blipFill>
          <a:blip r:embed="rId2"/>
          <a:stretch>
            <a:fillRect/>
          </a:stretch>
        </p:blipFill>
        <p:spPr>
          <a:xfrm>
            <a:off x="1721803" y="2049780"/>
            <a:ext cx="2286000" cy="2286000"/>
          </a:xfrm>
          <a:prstGeom prst="rect">
            <a:avLst/>
          </a:prstGeom>
          <a:noFill/>
          <a:ln w="9525">
            <a:noFill/>
          </a:ln>
        </p:spPr>
      </p:pic>
      <p:sp>
        <p:nvSpPr>
          <p:cNvPr id="104" name="文本框 103"/>
          <p:cNvSpPr txBox="1"/>
          <p:nvPr/>
        </p:nvSpPr>
        <p:spPr>
          <a:xfrm>
            <a:off x="3839845" y="4564380"/>
            <a:ext cx="1463675" cy="252730"/>
          </a:xfrm>
          <a:prstGeom prst="rect">
            <a:avLst/>
          </a:prstGeom>
          <a:noFill/>
          <a:ln w="9525">
            <a:noFill/>
          </a:ln>
        </p:spPr>
        <p:txBody>
          <a:bodyPr wrap="square">
            <a:spAutoFit/>
          </a:bodyPr>
          <a:lstStyle/>
          <a:p>
            <a:pPr indent="0"/>
            <a:r>
              <a:rPr lang="en-US" sz="1050" b="0">
                <a:latin typeface="宋体" panose="02010600030101010101" pitchFamily="2" charset="-122"/>
                <a:cs typeface="Times New Roman" panose="02020603050405020304" pitchFamily="18" charset="0"/>
              </a:rPr>
              <a:t> </a:t>
            </a:r>
            <a:r>
              <a:rPr lang="zh-CN" sz="1050" b="0">
                <a:ea typeface="宋体" panose="02010600030101010101" pitchFamily="2" charset="-122"/>
              </a:rPr>
              <a:t>有机感性造型的家具</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9925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家具造型设计</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传统古典造型是以历代传统家具中优秀的造型和风格为依据，采用古典的装饰、严谨的结构、精美的款式和手法，考究的用料等设计出的造型。展现了传统家具古朴、精美、典雅的特点。我们现在常说的“新中式家具”，就是依托于传统美学，运动现代工艺与材料，富含中国传统文化的精髓，同时也具有一定的现代特征。</a:t>
            </a:r>
            <a:endParaRPr lang="en-US" altLang="zh-CN"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家具造型设计概述</a:t>
            </a:r>
            <a:endParaRPr lang="zh-CN" altLang="en-US" sz="1200" b="1" dirty="0">
              <a:solidFill>
                <a:schemeClr val="accent2"/>
              </a:solidFill>
              <a:latin typeface="+mn-ea"/>
              <a:cs typeface="+mn-ea"/>
              <a:sym typeface="Arial" panose="020B0604020202020204" pitchFamily="34" charset="0"/>
            </a:endParaRPr>
          </a:p>
        </p:txBody>
      </p:sp>
      <p:sp>
        <p:nvSpPr>
          <p:cNvPr id="104" name="文本框 103"/>
          <p:cNvSpPr txBox="1"/>
          <p:nvPr/>
        </p:nvSpPr>
        <p:spPr>
          <a:xfrm>
            <a:off x="3609975" y="4650740"/>
            <a:ext cx="1463675" cy="252730"/>
          </a:xfrm>
          <a:prstGeom prst="rect">
            <a:avLst/>
          </a:prstGeom>
          <a:noFill/>
          <a:ln w="9525">
            <a:noFill/>
          </a:ln>
        </p:spPr>
        <p:txBody>
          <a:bodyPr wrap="square">
            <a:spAutoFit/>
          </a:bodyPr>
          <a:lstStyle/>
          <a:p>
            <a:pPr indent="0"/>
            <a:r>
              <a:rPr lang="en-US" sz="1050" b="0">
                <a:latin typeface="宋体" panose="02010600030101010101" pitchFamily="2" charset="-122"/>
                <a:cs typeface="Times New Roman" panose="02020603050405020304" pitchFamily="18" charset="0"/>
              </a:rPr>
              <a:t> </a:t>
            </a:r>
            <a:r>
              <a:rPr lang="zh-CN" sz="1050" b="0">
                <a:ea typeface="宋体" panose="02010600030101010101" pitchFamily="2" charset="-122"/>
              </a:rPr>
              <a:t>有机感性造型的家具</a:t>
            </a:r>
            <a:endParaRPr lang="zh-CN" altLang="en-US"/>
          </a:p>
        </p:txBody>
      </p:sp>
      <p:pic>
        <p:nvPicPr>
          <p:cNvPr id="2" name="图片 1"/>
          <p:cNvPicPr/>
          <p:nvPr/>
        </p:nvPicPr>
        <p:blipFill>
          <a:blip r:embed="rId1"/>
          <a:stretch>
            <a:fillRect/>
          </a:stretch>
        </p:blipFill>
        <p:spPr>
          <a:xfrm>
            <a:off x="4222750" y="2116455"/>
            <a:ext cx="2005330" cy="2359660"/>
          </a:xfrm>
          <a:prstGeom prst="rect">
            <a:avLst/>
          </a:prstGeom>
          <a:noFill/>
          <a:ln w="9525">
            <a:noFill/>
          </a:ln>
        </p:spPr>
      </p:pic>
      <p:sp>
        <p:nvSpPr>
          <p:cNvPr id="105" name="文本框 104"/>
          <p:cNvSpPr txBox="1"/>
          <p:nvPr/>
        </p:nvSpPr>
        <p:spPr>
          <a:xfrm>
            <a:off x="3238500" y="2440622"/>
            <a:ext cx="5080000" cy="252730"/>
          </a:xfrm>
          <a:prstGeom prst="rect">
            <a:avLst/>
          </a:prstGeom>
          <a:noFill/>
          <a:ln w="9525">
            <a:noFill/>
          </a:ln>
        </p:spPr>
        <p:txBody>
          <a:bodyPr>
            <a:spAutoFit/>
          </a:bodyPr>
          <a:lstStyle/>
          <a:p>
            <a:pPr indent="0" algn="ctr"/>
            <a:r>
              <a:rPr lang="en-US" sz="1050" b="0">
                <a:latin typeface="宋体" panose="02010600030101010101" pitchFamily="2" charset="-122"/>
                <a:cs typeface="Times New Roman" panose="02020603050405020304" pitchFamily="18" charset="0"/>
              </a:rPr>
              <a:t> </a:t>
            </a:r>
            <a:endParaRPr lang="zh-CN" altLang="en-US"/>
          </a:p>
        </p:txBody>
      </p:sp>
      <p:pic>
        <p:nvPicPr>
          <p:cNvPr id="3" name="图片 2"/>
          <p:cNvPicPr/>
          <p:nvPr/>
        </p:nvPicPr>
        <p:blipFill>
          <a:blip r:embed="rId2"/>
          <a:stretch>
            <a:fillRect/>
          </a:stretch>
        </p:blipFill>
        <p:spPr>
          <a:xfrm>
            <a:off x="2547620" y="2117090"/>
            <a:ext cx="1581785" cy="2359025"/>
          </a:xfrm>
          <a:prstGeom prst="rect">
            <a:avLst/>
          </a:prstGeom>
          <a:noFill/>
          <a:ln w="9525">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1215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形态</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形态是指形状和神态，其中“形”可以理解为物体的外形或形状，它是一种客观存在的事物。如自然界中的高山、河流、花草、树木以及飞鸟、走兽等，他们之所以被人类所认识，是因为它们具有各自的“形”，正是因为这种“自在之形”才能被人们所区分，从视觉上能让我们对其加以区分的“形”也是最不容易让我们遗忘的。“态”可以理解为状态、情态和意态，是人对于物体的形产生的思维活动和心理感受。状态是指事物或者物体的状态，包括固态、液态、气态、动态和静态等。情态则是指人的姿态，如神态、仪态、韵态、美态、媚态、丑态。意态则是指有“态”而产生的意义。任何由物体的形传递给人的一种关于物体的“态”的信息，我们把它称之为“形态”，即物体的外形和其给人带来的感觉和印象。世上任何物体的“形”和“态”都是相互依存的，缺一不可。</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家具造型设计的基本要素</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2092960" y="2495233"/>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6"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85595" y="2580005"/>
            <a:ext cx="3503930" cy="1888490"/>
          </a:xfrm>
          <a:prstGeom prst="rect">
            <a:avLst/>
          </a:prstGeom>
        </p:spPr>
      </p:pic>
      <p:pic>
        <p:nvPicPr>
          <p:cNvPr id="13"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93105" y="2589530"/>
            <a:ext cx="1329690" cy="187896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9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形态</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点”是最小单位的也是最基本的形态构成要素。点具有一定的大小、体积、面积、色彩、质肌理和方向等。点在形状上没有局限性，但我们通常认为圆形才是点的理想形状，如圆形或者球体。实际上不管是椭圆形、正方形、长方形、三角形还是多边形、星形，在有参照物对比的情况下，只要足够小就可以被称之为“点”。如图2-6所示，由洛斯·拉古路夫设计的无限可堆叠椅子，即“MOROSO”椅，当我们把由铝铸板液压而成的椅面作为参照时，无数个镂空的“点”对于椅面来说就具有了“点”的特征，如果放眼整个空间，在与周围环境产生对比下，产品本身体量感足够小，椅子就可以作为“点”而存在。</a:t>
            </a:r>
            <a:endParaRPr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家具造型设计的基本要素</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2092960" y="2495233"/>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106" name="图片 105"/>
          <p:cNvPicPr/>
          <p:nvPr/>
        </p:nvPicPr>
        <p:blipFill>
          <a:blip r:embed="rId1"/>
          <a:stretch>
            <a:fillRect/>
          </a:stretch>
        </p:blipFill>
        <p:spPr>
          <a:xfrm>
            <a:off x="1898015" y="2355215"/>
            <a:ext cx="2162175" cy="2157730"/>
          </a:xfrm>
          <a:prstGeom prst="rect">
            <a:avLst/>
          </a:prstGeom>
          <a:noFill/>
          <a:ln w="9525">
            <a:noFill/>
          </a:ln>
        </p:spPr>
      </p:pic>
      <p:sp>
        <p:nvSpPr>
          <p:cNvPr id="107" name="文本框 106"/>
          <p:cNvSpPr txBox="1"/>
          <p:nvPr/>
        </p:nvSpPr>
        <p:spPr>
          <a:xfrm>
            <a:off x="3199765" y="2478723"/>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2" name="图片 1"/>
          <p:cNvPicPr/>
          <p:nvPr/>
        </p:nvPicPr>
        <p:blipFill>
          <a:blip r:embed="rId2"/>
          <a:stretch>
            <a:fillRect/>
          </a:stretch>
        </p:blipFill>
        <p:spPr>
          <a:xfrm>
            <a:off x="4277995" y="2354580"/>
            <a:ext cx="2585720" cy="2158365"/>
          </a:xfrm>
          <a:prstGeom prst="rect">
            <a:avLst/>
          </a:prstGeom>
          <a:noFill/>
          <a:ln w="9525">
            <a:noFill/>
          </a:ln>
        </p:spPr>
      </p:pic>
      <p:sp>
        <p:nvSpPr>
          <p:cNvPr id="108" name="文本框 107"/>
          <p:cNvSpPr txBox="1"/>
          <p:nvPr/>
        </p:nvSpPr>
        <p:spPr>
          <a:xfrm>
            <a:off x="3347720" y="4685030"/>
            <a:ext cx="1722755" cy="252730"/>
          </a:xfrm>
          <a:prstGeom prst="rect">
            <a:avLst/>
          </a:prstGeom>
          <a:noFill/>
          <a:ln w="9525">
            <a:noFill/>
          </a:ln>
        </p:spPr>
        <p:txBody>
          <a:bodyPr wrap="square">
            <a:spAutoFit/>
          </a:bodyPr>
          <a:lstStyle/>
          <a:p>
            <a:pPr indent="0"/>
            <a:r>
              <a:rPr lang="zh-CN" sz="1050" b="0">
                <a:ea typeface="宋体" panose="02010600030101010101" pitchFamily="2" charset="-122"/>
              </a:rPr>
              <a:t>点在家具造型设计中的应</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9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形态</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线同样影响着家具的造型设计，不同的线条构成了不同的风格及造型样式。线是一个相对的概念，我们可以将线理解为点移动所形成的轨迹，线也可以是面与面的交界。线有粗细、长短、位置和方向，线也有直线和曲线之分。其中直线包括水平线、垂直线、粗线、细线、斜线、字母线等，曲线则包括弧线、螺旋线、抛物线、双曲线、C形、S形和涡形曲线等。在家具的形态设计中，线具有多种表现形式，如有直线、斜线、曲线以及它们的混合模式构成的家具整理的轮廓线，如一些功能构件或装饰构件（如图2-8所示）：封边条、踢脚线、门或柜面的装饰线等。 </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家具造型设计的基本要</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2092960" y="2495233"/>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108" name="图片 107"/>
          <p:cNvPicPr/>
          <p:nvPr/>
        </p:nvPicPr>
        <p:blipFill>
          <a:blip r:embed="rId1"/>
          <a:stretch>
            <a:fillRect/>
          </a:stretch>
        </p:blipFill>
        <p:spPr>
          <a:xfrm>
            <a:off x="2571115" y="2245360"/>
            <a:ext cx="1599565" cy="2352675"/>
          </a:xfrm>
          <a:prstGeom prst="rect">
            <a:avLst/>
          </a:prstGeom>
          <a:noFill/>
          <a:ln w="9525">
            <a:noFill/>
          </a:ln>
        </p:spPr>
      </p:pic>
      <p:sp>
        <p:nvSpPr>
          <p:cNvPr id="109" name="文本框 108"/>
          <p:cNvSpPr txBox="1"/>
          <p:nvPr/>
        </p:nvSpPr>
        <p:spPr>
          <a:xfrm>
            <a:off x="3305175" y="2450147"/>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2" name="图片 1"/>
          <p:cNvPicPr/>
          <p:nvPr/>
        </p:nvPicPr>
        <p:blipFill>
          <a:blip r:embed="rId2"/>
          <a:stretch>
            <a:fillRect/>
          </a:stretch>
        </p:blipFill>
        <p:spPr>
          <a:xfrm>
            <a:off x="4361815" y="2245360"/>
            <a:ext cx="1751965" cy="2352675"/>
          </a:xfrm>
          <a:prstGeom prst="rect">
            <a:avLst/>
          </a:prstGeom>
          <a:noFill/>
          <a:ln w="9525">
            <a:noFill/>
          </a:ln>
        </p:spPr>
      </p:pic>
      <p:sp>
        <p:nvSpPr>
          <p:cNvPr id="110" name="文本框 109"/>
          <p:cNvSpPr txBox="1"/>
          <p:nvPr/>
        </p:nvSpPr>
        <p:spPr>
          <a:xfrm>
            <a:off x="3469640" y="4718050"/>
            <a:ext cx="1586865" cy="252730"/>
          </a:xfrm>
          <a:prstGeom prst="rect">
            <a:avLst/>
          </a:prstGeom>
          <a:noFill/>
          <a:ln w="9525">
            <a:noFill/>
          </a:ln>
        </p:spPr>
        <p:txBody>
          <a:bodyPr wrap="square">
            <a:spAutoFit/>
          </a:bodyPr>
          <a:lstStyle/>
          <a:p>
            <a:pPr indent="0"/>
            <a:r>
              <a:rPr lang="zh-CN" sz="1050" b="0">
                <a:ea typeface="宋体" panose="02010600030101010101" pitchFamily="2" charset="-122"/>
              </a:rPr>
              <a:t>线在家具造型中的应用</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8273" y="1997122"/>
            <a:ext cx="1013460" cy="1309907"/>
          </a:xfrm>
          <a:prstGeom prst="rect">
            <a:avLst/>
          </a:prstGeom>
          <a:ln w="28575">
            <a:solidFill>
              <a:schemeClr val="accent3"/>
            </a:solidFill>
          </a:ln>
        </p:spPr>
        <p:txBody>
          <a:bodyPr vert="eaVert" wrap="square">
            <a:spAutoFit/>
          </a:bodyPr>
          <a:lstStyle/>
          <a:p>
            <a:pPr algn="ctr"/>
            <a:r>
              <a:rPr lang="en-US" sz="5400" b="1" spc="-225" dirty="0">
                <a:solidFill>
                  <a:schemeClr val="accent3"/>
                </a:solidFill>
                <a:latin typeface="Agency FB" panose="020B0503020202020204" pitchFamily="34" charset="0"/>
                <a:ea typeface="造字工房俊雅（非商用）常规体" pitchFamily="50" charset="-122"/>
              </a:rPr>
              <a:t>1.1</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174875"/>
            <a:ext cx="6230620" cy="953135"/>
          </a:xfrm>
          <a:prstGeom prst="rect">
            <a:avLst/>
          </a:prstGeom>
          <a:noFill/>
        </p:spPr>
        <p:txBody>
          <a:bodyPr wrap="square" rtlCol="0">
            <a:spAutoFit/>
          </a:bodyPr>
          <a:lstStyle/>
          <a:p>
            <a:pPr defTabSz="800100"/>
            <a:r>
              <a:rPr lang="zh-CN" altLang="en-US" sz="2800" b="1" dirty="0">
                <a:solidFill>
                  <a:schemeClr val="bg1">
                    <a:lumMod val="75000"/>
                  </a:schemeClr>
                </a:solidFill>
                <a:latin typeface="+mn-ea"/>
                <a:cs typeface="+mn-ea"/>
                <a:sym typeface="Arial" panose="020B0604020202020204" pitchFamily="34" charset="0"/>
              </a:rPr>
              <a:t>家具设计概述</a:t>
            </a:r>
            <a:endParaRPr lang="zh-CN" altLang="en-US" sz="2800" b="1" dirty="0">
              <a:solidFill>
                <a:schemeClr val="bg1">
                  <a:lumMod val="75000"/>
                </a:schemeClr>
              </a:solidFill>
              <a:latin typeface="+mn-ea"/>
              <a:cs typeface="+mn-ea"/>
              <a:sym typeface="Arial" panose="020B0604020202020204" pitchFamily="34" charset="0"/>
            </a:endParaRPr>
          </a:p>
          <a:p>
            <a:pPr defTabSz="800100"/>
            <a:endParaRPr lang="zh-CN" altLang="en-US" sz="2800" b="1" dirty="0">
              <a:solidFill>
                <a:schemeClr val="bg1">
                  <a:lumMod val="75000"/>
                </a:schemeClr>
              </a:solidFill>
              <a:latin typeface="+mn-ea"/>
              <a:cs typeface="+mn-ea"/>
              <a:sym typeface="Arial" panose="020B0604020202020204" pitchFamily="34" charset="0"/>
            </a:endParaRPr>
          </a:p>
        </p:txBody>
      </p:sp>
      <p:sp>
        <p:nvSpPr>
          <p:cNvPr id="16" name="矩形 15"/>
          <p:cNvSpPr/>
          <p:nvPr/>
        </p:nvSpPr>
        <p:spPr>
          <a:xfrm>
            <a:off x="3000969" y="2857836"/>
            <a:ext cx="1619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accent2"/>
                </a:solidFill>
                <a:latin typeface="李旭科书法"/>
                <a:ea typeface="微软雅黑" panose="020B0503020204020204" pitchFamily="34" charset="-122"/>
              </a:rPr>
              <a:t>家具的概念</a:t>
            </a:r>
            <a:endParaRPr lang="zh-CN" altLang="en-US" sz="2000" kern="0" dirty="0">
              <a:solidFill>
                <a:schemeClr val="accent2"/>
              </a:solidFill>
              <a:latin typeface="李旭科书法"/>
              <a:ea typeface="微软雅黑" panose="020B0503020204020204" pitchFamily="34" charset="-122"/>
            </a:endParaRPr>
          </a:p>
        </p:txBody>
      </p:sp>
      <p:sp>
        <p:nvSpPr>
          <p:cNvPr id="19" name="矩形 18"/>
          <p:cNvSpPr/>
          <p:nvPr/>
        </p:nvSpPr>
        <p:spPr>
          <a:xfrm>
            <a:off x="3001147" y="3244118"/>
            <a:ext cx="1619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tx2">
                    <a:lumMod val="40000"/>
                    <a:lumOff val="60000"/>
                  </a:schemeClr>
                </a:solidFill>
                <a:latin typeface="李旭科书法"/>
                <a:ea typeface="微软雅黑" panose="020B0503020204020204" pitchFamily="34" charset="-122"/>
              </a:rPr>
              <a:t>家具的分类</a:t>
            </a:r>
            <a:endParaRPr lang="zh-CN" altLang="en-US" sz="2000" kern="0" dirty="0">
              <a:solidFill>
                <a:schemeClr val="tx2">
                  <a:lumMod val="40000"/>
                  <a:lumOff val="60000"/>
                </a:schemeClr>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004322" y="3637183"/>
            <a:ext cx="2127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tx2">
                    <a:lumMod val="40000"/>
                    <a:lumOff val="60000"/>
                  </a:schemeClr>
                </a:solidFill>
                <a:latin typeface="李旭科书法"/>
                <a:ea typeface="微软雅黑" panose="020B0503020204020204" pitchFamily="34" charset="-122"/>
              </a:rPr>
              <a:t>家具设计的内涵</a:t>
            </a:r>
            <a:endParaRPr lang="zh-CN" altLang="en-US" sz="2000" kern="0" dirty="0">
              <a:solidFill>
                <a:schemeClr val="tx2">
                  <a:lumMod val="40000"/>
                  <a:lumOff val="60000"/>
                </a:schemeClr>
              </a:solidFill>
              <a:latin typeface="李旭科书法"/>
              <a:ea typeface="微软雅黑" panose="020B0503020204020204" pitchFamily="34" charset="-122"/>
            </a:endParaRPr>
          </a:p>
        </p:txBody>
      </p:sp>
      <p:sp>
        <p:nvSpPr>
          <p:cNvPr id="3" name="矩形 2"/>
          <p:cNvSpPr/>
          <p:nvPr/>
        </p:nvSpPr>
        <p:spPr>
          <a:xfrm>
            <a:off x="3004957" y="4085493"/>
            <a:ext cx="2127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tx2">
                    <a:lumMod val="40000"/>
                    <a:lumOff val="60000"/>
                  </a:schemeClr>
                </a:solidFill>
                <a:latin typeface="李旭科书法"/>
                <a:ea typeface="微软雅黑" panose="020B0503020204020204" pitchFamily="34" charset="-122"/>
              </a:rPr>
              <a:t>家具设计的原则</a:t>
            </a:r>
            <a:endParaRPr lang="zh-CN" altLang="en-US" sz="2000" kern="0" dirty="0">
              <a:solidFill>
                <a:schemeClr val="tx2">
                  <a:lumMod val="40000"/>
                  <a:lumOff val="60000"/>
                </a:schemeClr>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000"/>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000"/>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661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形态</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面可以是由点的密集和扩大而构成的，也可以由线的移动、交叉、包围、加宽而形成的，面具有二维空间的特点。如直线通过平行移动形成一个矩形面，直线通过回转运动形成一个圆形面，直线通过倾斜运动形成一个菱形面，直线通过不同支点左右摆动形成一个扇形面或双扇形面。通过剖切面或者体也可以形成不同形状的面。</a:t>
            </a:r>
            <a:endParaRPr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家具造型设计的基本要</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2092960" y="2495233"/>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110" name="图片 109"/>
          <p:cNvPicPr/>
          <p:nvPr/>
        </p:nvPicPr>
        <p:blipFill>
          <a:blip r:embed="rId1"/>
          <a:stretch>
            <a:fillRect/>
          </a:stretch>
        </p:blipFill>
        <p:spPr>
          <a:xfrm>
            <a:off x="1726248" y="2086610"/>
            <a:ext cx="2505075" cy="2428875"/>
          </a:xfrm>
          <a:prstGeom prst="rect">
            <a:avLst/>
          </a:prstGeom>
          <a:noFill/>
          <a:ln w="9525">
            <a:noFill/>
          </a:ln>
        </p:spPr>
      </p:pic>
      <p:sp>
        <p:nvSpPr>
          <p:cNvPr id="111" name="文本框 110"/>
          <p:cNvSpPr txBox="1"/>
          <p:nvPr/>
        </p:nvSpPr>
        <p:spPr>
          <a:xfrm>
            <a:off x="3319463" y="2445385"/>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2" name="图片 1"/>
          <p:cNvPicPr/>
          <p:nvPr/>
        </p:nvPicPr>
        <p:blipFill>
          <a:blip r:embed="rId2"/>
          <a:stretch>
            <a:fillRect/>
          </a:stretch>
        </p:blipFill>
        <p:spPr>
          <a:xfrm>
            <a:off x="4467543" y="2086610"/>
            <a:ext cx="2705100" cy="2428875"/>
          </a:xfrm>
          <a:prstGeom prst="rect">
            <a:avLst/>
          </a:prstGeom>
          <a:noFill/>
          <a:ln w="9525">
            <a:noFill/>
          </a:ln>
        </p:spPr>
      </p:pic>
      <p:sp>
        <p:nvSpPr>
          <p:cNvPr id="112" name="文本框 111"/>
          <p:cNvSpPr txBox="1"/>
          <p:nvPr/>
        </p:nvSpPr>
        <p:spPr>
          <a:xfrm>
            <a:off x="3649345" y="4718050"/>
            <a:ext cx="1436370" cy="252730"/>
          </a:xfrm>
          <a:prstGeom prst="rect">
            <a:avLst/>
          </a:prstGeom>
          <a:noFill/>
          <a:ln w="9525">
            <a:noFill/>
          </a:ln>
        </p:spPr>
        <p:txBody>
          <a:bodyPr wrap="square">
            <a:spAutoFit/>
          </a:bodyPr>
          <a:lstStyle/>
          <a:p>
            <a:pPr indent="0"/>
            <a:r>
              <a:rPr lang="zh-CN" sz="1050" b="0">
                <a:ea typeface="宋体" panose="02010600030101010101" pitchFamily="2" charset="-122"/>
              </a:rPr>
              <a:t>面的大小与视觉感受</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形态</a:t>
            </a:r>
            <a:endParaRPr lang="zh-CN" altLang="en-US" sz="900" b="1" dirty="0">
              <a:solidFill>
                <a:schemeClr val="tx2"/>
              </a:solidFill>
              <a:latin typeface="微软雅黑" panose="020B0503020204020204" pitchFamily="34" charset="-122"/>
              <a:ea typeface="微软雅黑" panose="020B0503020204020204" pitchFamily="34" charset="-122"/>
              <a:sym typeface="Gill Sans" charset="0"/>
            </a:endParaRPr>
          </a:p>
          <a:p>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在几何学的定义中，体是面移动的轨迹。在造型设计中，体是由点、线、面围合起来构成的三维空间，具有高度、长度、深度的特性。所有的体都是通过面的旋转、围合、移动的轨迹而形成的空间。</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体”可以分为几何形体和非几何形体两类。几何体有正方体、长方体、球体、圆柱体等。非几何体通常指一切不规则的形体。几何体在家具中被广泛应用，非几何体中的仿生有机体也是常用的一种形式。体的构成方式一般是有线材空间组合的线立体构成，面与面组合的面立体，固定之间的块立体，线材、面材、块立体形成的综合体。体根据沟通方式的不同一般可以分为实体和虚体两种形式。其中由面立体或块立体构成的体称之为实体；由面、线结合，以及开放空间的面构成的体称之为虚体。</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家具造型设计的基本要</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2092960" y="2495233"/>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75" name="图片 7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173095" y="2302510"/>
            <a:ext cx="2651760" cy="2651760"/>
          </a:xfrm>
          <a:prstGeom prst="rect">
            <a:avLst/>
          </a:prstGeom>
        </p:spPr>
      </p:pic>
      <p:sp>
        <p:nvSpPr>
          <p:cNvPr id="112" name="文本框 111"/>
          <p:cNvSpPr txBox="1"/>
          <p:nvPr/>
        </p:nvSpPr>
        <p:spPr>
          <a:xfrm>
            <a:off x="2032000" y="4701540"/>
            <a:ext cx="5080000" cy="252730"/>
          </a:xfrm>
          <a:prstGeom prst="rect">
            <a:avLst/>
          </a:prstGeom>
          <a:noFill/>
          <a:ln w="9525">
            <a:noFill/>
          </a:ln>
        </p:spPr>
        <p:txBody>
          <a:bodyPr>
            <a:spAutoFit/>
          </a:bodyPr>
          <a:lstStyle/>
          <a:p>
            <a:pPr indent="0" algn="ctr"/>
            <a:r>
              <a:rPr lang="zh-CN" sz="1050" b="0">
                <a:ea typeface="宋体" panose="02010600030101010101" pitchFamily="2" charset="-122"/>
              </a:rPr>
              <a:t>How High the Moon沙发</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3231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色彩</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80000"/>
              </a:lnSpc>
            </a:pPr>
            <a:r>
              <a:rPr lang="en-US" altLang="zh-CN" sz="900" b="1"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色彩是我们表达生活情感的重要元素，色彩相较于形式、空间等要素，会产生更直接，更强烈的影响。色彩通过在视觉上产生明暗等不同的感受来影响人的情绪。色彩作为一门独立的艺术科学，涉及了色彩本身的理化科学，人脑接受色彩产生的心理科学，人眼接受彩色的视觉生理科学，以及研究色彩三要素的色彩艺术学。我们重点研究在家具造型设计中的色彩的应用。</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80000"/>
              </a:lnSpc>
            </a:pPr>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endParaRPr lang="en-US" altLang="zh-CN"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80000"/>
              </a:lnSpc>
            </a:pPr>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色彩在家具形态设计中不可或缺，对家具形态的美观起很大作用。家具装饰色彩丰富，通常家具的装饰色彩主要通过下列途径获得。</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80000"/>
              </a:lnSpc>
            </a:pPr>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（1）基材的固有色，即材料的原色。家具基材的材料种类繁多，如木材、石材、皮革等，这些材料本身就具有良好的色彩，将其加工后，直接反映材质的原色。</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80000"/>
              </a:lnSpc>
            </a:pPr>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（2）涂饰色和工业处理色。在设计中经常使用不同颜色的染料对家具零部件进行处理，或用不用颜色的涂料覆盖基材表面，从而改变家具的色彩。</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80000"/>
              </a:lnSpc>
            </a:pPr>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（3）贴面材料的装饰色。现代家具的基材大多采用人造板，为了充分利用中密度纤维板、胶合板以及表面较差的刨花板，通过会对其就行贴面处理。</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家具造型设计的基本要</a:t>
            </a:r>
            <a:endParaRPr lang="zh-CN" altLang="en-US" sz="1200" b="1" dirty="0">
              <a:solidFill>
                <a:schemeClr val="accent2"/>
              </a:solidFill>
              <a:latin typeface="+mn-ea"/>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1130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质感</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60000"/>
              </a:lnSpc>
            </a:pPr>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材料是实现家具造型的前提和保障，是家具造型的物质基础，不同材料由于其物理和化学性质的不同，会产生不同的质感。</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60000"/>
              </a:lnSpc>
            </a:pPr>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（1）质感的概念与种类</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60000"/>
              </a:lnSpc>
            </a:pPr>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材料的质感是家具造型设计的一个重要特征，是建立在生理基础之上的一种心理感受，是对材料的综合感官，是因为生理刺激作出的反应，是感知系统对材料表面得出的信息。</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家具造型设计的基本要</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2092960" y="2495233"/>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15"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750695" y="2423795"/>
            <a:ext cx="5270500" cy="1400810"/>
          </a:xfrm>
          <a:prstGeom prst="rect">
            <a:avLst/>
          </a:prstGeom>
        </p:spPr>
      </p:pic>
      <p:sp>
        <p:nvSpPr>
          <p:cNvPr id="2" name="文本框 1"/>
          <p:cNvSpPr txBox="1"/>
          <p:nvPr/>
        </p:nvSpPr>
        <p:spPr>
          <a:xfrm>
            <a:off x="1941195" y="3997960"/>
            <a:ext cx="5080000" cy="252730"/>
          </a:xfrm>
          <a:prstGeom prst="rect">
            <a:avLst/>
          </a:prstGeom>
          <a:noFill/>
          <a:ln w="9525">
            <a:noFill/>
          </a:ln>
        </p:spPr>
        <p:txBody>
          <a:bodyPr wrap="square">
            <a:spAutoFit/>
          </a:bodyPr>
          <a:lstStyle/>
          <a:p>
            <a:pPr indent="0" algn="ctr"/>
            <a:r>
              <a:rPr lang="zh-CN" sz="1050" b="0">
                <a:ea typeface="宋体" panose="02010600030101010101" pitchFamily="2" charset="-122"/>
              </a:rPr>
              <a:t>不同材料给人的感受特征</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1215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质感</a:t>
            </a:r>
            <a:endParaRPr lang="zh-CN" altLang="en-US" sz="900" b="1" dirty="0">
              <a:solidFill>
                <a:schemeClr val="tx2"/>
              </a:solidFill>
              <a:latin typeface="微软雅黑" panose="020B0503020204020204" pitchFamily="34" charset="-122"/>
              <a:ea typeface="微软雅黑" panose="020B0503020204020204" pitchFamily="34" charset="-122"/>
              <a:sym typeface="Gill Sans" charset="0"/>
            </a:endParaRPr>
          </a:p>
          <a:p>
            <a:r>
              <a:rPr lang="en-US" altLang="zh-CN" sz="900" b="1"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（2）质感的应用</a:t>
            </a:r>
            <a:endParaRPr lang="en-US" altLang="zh-CN" sz="900" dirty="0">
              <a:solidFill>
                <a:schemeClr val="tx2"/>
              </a:solidFill>
              <a:latin typeface="微软雅黑" panose="020B0503020204020204" pitchFamily="34" charset="-122"/>
              <a:ea typeface="微软雅黑" panose="020B0503020204020204" pitchFamily="34" charset="-122"/>
              <a:sym typeface="Gill Sans" charset="0"/>
            </a:endParaRPr>
          </a:p>
          <a:p>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材料的差别会导致不同的质感和肌理，即使同一种材料，也会因为不同的加工方式而产生不同的质感。家具设计中的质感设计，可以从以下几个方面来考虑。</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①设计中应该体现材料本身的自然质感。</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②通过不同的加工方式，展现不同的艺术效果和质感。世界上的每一颗树都通过其独特的形态、肌理来诉说自己的故事。木材纹路的走势受切面方向影响</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altLang="zh-CN" sz="900" dirty="0">
                <a:solidFill>
                  <a:schemeClr val="tx2"/>
                </a:solidFill>
                <a:latin typeface="微软雅黑" panose="020B0503020204020204" pitchFamily="34" charset="-122"/>
                <a:ea typeface="微软雅黑" panose="020B0503020204020204" pitchFamily="34" charset="-122"/>
                <a:sym typeface="Gill Sans" charset="0"/>
              </a:rPr>
              <a:t>      </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③针对不同的用户群体，选用不同的材料。</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家具造型设计的基本要</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2092960" y="2495233"/>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16" name="图片 1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378585" y="2637155"/>
            <a:ext cx="4156710" cy="1475105"/>
          </a:xfrm>
          <a:prstGeom prst="rect">
            <a:avLst/>
          </a:prstGeom>
        </p:spPr>
      </p:pic>
      <p:pic>
        <p:nvPicPr>
          <p:cNvPr id="20"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636010" y="2425065"/>
            <a:ext cx="1899285" cy="1899285"/>
          </a:xfrm>
          <a:prstGeom prst="rect">
            <a:avLst/>
          </a:prstGeom>
        </p:spPr>
      </p:pic>
      <p:pic>
        <p:nvPicPr>
          <p:cNvPr id="19" name="图片 19"/>
          <p:cNvPicPr>
            <a:picLocks noChangeAspect="1"/>
          </p:cNvPicPr>
          <p:nvPr/>
        </p:nvPicPr>
        <p:blipFill>
          <a:blip r:embed="rId3" cstate="print">
            <a:extLst>
              <a:ext uri="{28A0092B-C50C-407E-A947-70E740481C1C}">
                <a14:useLocalDpi xmlns:a14="http://schemas.microsoft.com/office/drawing/2010/main" val="0"/>
              </a:ext>
            </a:extLst>
          </a:blip>
          <a:srcRect t="6798"/>
          <a:stretch>
            <a:fillRect/>
          </a:stretch>
        </p:blipFill>
        <p:spPr>
          <a:xfrm>
            <a:off x="5598160" y="2418080"/>
            <a:ext cx="2045335" cy="1906270"/>
          </a:xfrm>
          <a:prstGeom prst="rect">
            <a:avLst/>
          </a:prstGeom>
          <a:ln>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1215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 尺度与比例</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尺度是指家具尺寸与人体尺寸之间的协调关系，以及两者相比较所得到的印象。比较度量家具整体与局部、局部与局部、家具与人体、家具与室内空间以及家具部位空间与生活用品关系的尺寸。在家具设计中，单纯的形式本身不存在尺度，整体的结构纯几何形状也不能体现尺度单位，只有在以“人”为某种尺度单位或在与其他因素发生关系的情况下，才能产生尺度的感觉。所以家具的尺度必须用“人”比较度量单位或者与所陈设的空间并与其他物体发生关系时才能明确其尺度概念。最好的度量单位是人体尺度，因为家具是以人为本，为人所用其尺度必须以人体尺度为准。因此，家具尺度设计应考虑的因素有以下两点：一是家具整体与人或人的习惯标准、人的使用生理的的比例关系；二是家具局部与人或人的习惯标准、人的使用生理的的比例关系。</a:t>
            </a:r>
            <a:endParaRPr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家具造型设计的美学法则</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2092960" y="2495233"/>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76" name="图片 76" descr="53"/>
          <p:cNvPicPr/>
          <p:nvPr/>
        </p:nvPicPr>
        <p:blipFill>
          <a:blip r:embed="rId1">
            <a:extLst>
              <a:ext uri="{28A0092B-C50C-407E-A947-70E740481C1C}">
                <a14:useLocalDpi xmlns:a14="http://schemas.microsoft.com/office/drawing/2010/main" val="0"/>
              </a:ext>
            </a:extLst>
          </a:blip>
          <a:srcRect/>
          <a:stretch>
            <a:fillRect/>
          </a:stretch>
        </p:blipFill>
        <p:spPr>
          <a:xfrm>
            <a:off x="2452370" y="2416810"/>
            <a:ext cx="3959225" cy="2141855"/>
          </a:xfrm>
          <a:prstGeom prst="rect">
            <a:avLst/>
          </a:prstGeom>
          <a:noFill/>
          <a:ln>
            <a:noFill/>
          </a:ln>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392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统一与变化</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统一是把若干个不同的组成部分按照一定的规律和内在联系，有机的组成一个完整的整体，造成一种一致的或者具有一致趋势的感觉，达到治乱、治散、治杂的目的。家具设计中的统一是指设计中所运用家具的造型、形状、色彩、肌理等具有协调的构成关系，把性质相同或者类似的家具通过一定的结构形式并置在一起，构成完整的家具式样，形成一种一致的或具有一致趋势的感觉，体现环境的秩序性和整体性。家具的统一会使室内环境形成严肃、庄重的感觉，增加形体条理、和谐和宁静的美感。家具统一的美感表现在以下两个方面，一是家具整体与局部的比例分割、线条、水平、立面色彩的统一；二是系列家具的材质、结构、构件形态、表面处理、局部装饰的统一。但是，过分的统一又会显得刻板单调，致使美观不能持久。</a:t>
            </a:r>
            <a:endParaRPr sz="900" dirty="0">
              <a:solidFill>
                <a:schemeClr val="tx2"/>
              </a:solidFill>
              <a:latin typeface="微软雅黑" panose="020B0503020204020204" pitchFamily="34" charset="-122"/>
              <a:ea typeface="微软雅黑" panose="020B0503020204020204" pitchFamily="34" charset="-122"/>
              <a:sym typeface="Gill Sans" charset="0"/>
            </a:endParaRPr>
          </a:p>
          <a:p>
            <a:pPr algn="l">
              <a:buClrTx/>
              <a:buSzTx/>
              <a:buFontTx/>
            </a:pPr>
            <a:r>
              <a:rPr lang="zh-CN" altLang="en-US" sz="1600" dirty="0">
                <a:solidFill>
                  <a:schemeClr val="accent3"/>
                </a:solidFill>
                <a:latin typeface="Arial" panose="020B0604020202020204" pitchFamily="34" charset="0"/>
                <a:ea typeface="微软雅黑" panose="020B0503020204020204" pitchFamily="34" charset="-122"/>
                <a:sym typeface="Gill Sans" charset="0"/>
              </a:rPr>
              <a:t> 韵律与节奏</a:t>
            </a:r>
            <a:endParaRPr lang="zh-CN" altLang="en-US" sz="1600" dirty="0">
              <a:solidFill>
                <a:schemeClr val="accent3"/>
              </a:solidFill>
              <a:latin typeface="Arial" panose="020B0604020202020204" pitchFamily="34" charset="0"/>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节奏与韵律是人们在艺术创作实践中被广泛应用的形式美法则，同样也是构成家具造型的主要形式美法则。韵律本是指诗词中的平仄格式和押韵规则，引申为节奏规律。而在美学法则中“韵律中”的“韵”通常指气韵、韵味、神韵等，“律”是指节奏、节律、规律。韵律则是一种周期性的律动作有组织的变化或有规律的重复，也就是不同的节奏有规律地连续伸展的整体感觉。韵律的表现形式有：连续韵律、渐变韵律、交错韵律、起伏韵律和发射韵律。家具的体量、线条、色彩、材质等造型要素要有调理的排列，其造型要素无变化的重复称为连续韵律；家具造型要素按照某一规律作有组织的变化称为渐变韵律；家具造型要素按照某一规律作有组织的变化称为渐变韵律；家具造型要素按照一定的规律进行交错地组织而产生的韵律称为交错韵律；相似的造型要素作起伏变化形成较强的动感韵律称为起伏韵律；造型要素几本上围绕一个中心，犹如发光的光源那样向外发射所呈现的视觉现象，称之为发射韵律，该韵律具有一定的渐变效果，韵律感很强。家具造型上的韵律基于空间和时间中的重复，家具本身的韵律可借助于形状、颜色、线条或细部装饰而获取，如家具构件、雕刻图案、织物条纹、木纹拼花等有组织的变化或者有规律的重复，组合家具的形或者线的反复及不同摆放，都是形成家具韵律的方式和手段。</a:t>
            </a:r>
            <a:endParaRPr sz="900" dirty="0">
              <a:solidFill>
                <a:schemeClr val="tx2"/>
              </a:solidFill>
              <a:latin typeface="微软雅黑" panose="020B0503020204020204" pitchFamily="34" charset="-122"/>
              <a:ea typeface="微软雅黑" panose="020B0503020204020204" pitchFamily="34" charset="-122"/>
              <a:sym typeface="Gill Sans" charset="0"/>
            </a:endParaRPr>
          </a:p>
          <a:p>
            <a:pPr algn="l">
              <a:buClrTx/>
              <a:buSzTx/>
              <a:buFontTx/>
            </a:pPr>
            <a:r>
              <a:rPr lang="zh-CN" altLang="en-US" sz="1600" dirty="0">
                <a:solidFill>
                  <a:schemeClr val="accent3"/>
                </a:solidFill>
                <a:latin typeface="Arial" panose="020B0604020202020204" pitchFamily="34" charset="0"/>
                <a:ea typeface="微软雅黑" panose="020B0503020204020204" pitchFamily="34" charset="-122"/>
                <a:sym typeface="Gill Sans" charset="0"/>
              </a:rPr>
              <a:t>均衡与对称</a:t>
            </a:r>
            <a:endParaRPr lang="zh-CN" altLang="en-US" sz="1600" dirty="0">
              <a:solidFill>
                <a:schemeClr val="accent3"/>
              </a:solidFill>
              <a:latin typeface="Arial" panose="020B0604020202020204" pitchFamily="34" charset="0"/>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均衡即平衡，是遵循杠杆的力学原理，两个或两个以上的力作用于一个物体上，各个力互相抵消，使物体成相对的静止状态。在设计上是指由各种造型要素构成的量感，通过支点表现出来的秩序和平衡，是对称形式的发展，是一种不对称形式的心理平衡形式。自然界静止的物体都是遵循力学的原则，以平衡安定的形态而存在的。家具的造型也必须符合人们在日常生活中形成的平衡安定的状态。在家具设计上是根据家具造型的大小、轻重、色彩及其他视觉要素的分布作用于视觉判断的平衡，在空间整体布局上通常以视觉中心为支点，家具各构成要素以此支点保持视觉意义上的力度平衡，以同形不同量、同量不同形以及色彩的组合取得室内空间的平衡状态。想要达到均衡的家具空间布局，就要把握住重心，均衡是依中轴线、中心点将不等形而等量的形体、构件、色彩相配置。把等量均衡和异量均衡完美结合一起，形成一种动中有静、静中有动的活泼与秩序的美感。</a:t>
            </a:r>
            <a:endParaRPr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家具造型设计的美学法则</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2092960" y="2495233"/>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8273" y="1997122"/>
            <a:ext cx="1013460" cy="1309907"/>
          </a:xfrm>
          <a:prstGeom prst="rect">
            <a:avLst/>
          </a:prstGeom>
          <a:ln w="28575">
            <a:solidFill>
              <a:schemeClr val="accent3"/>
            </a:solidFill>
          </a:ln>
        </p:spPr>
        <p:txBody>
          <a:bodyPr vert="eaVert" wrap="square">
            <a:spAutoFit/>
          </a:bodyPr>
          <a:lstStyle/>
          <a:p>
            <a:pPr algn="ctr"/>
            <a:r>
              <a:rPr lang="en-US" altLang="zh-CN" sz="5400" b="1" spc="-225" dirty="0">
                <a:solidFill>
                  <a:schemeClr val="accent3"/>
                </a:solidFill>
                <a:latin typeface="Agency FB" panose="020B0503020202020204" pitchFamily="34" charset="0"/>
                <a:ea typeface="造字工房俊雅（非商用）常规体" pitchFamily="50" charset="-122"/>
              </a:rPr>
              <a:t>03</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175510"/>
            <a:ext cx="5099685" cy="953135"/>
          </a:xfrm>
          <a:prstGeom prst="rect">
            <a:avLst/>
          </a:prstGeom>
          <a:noFill/>
        </p:spPr>
        <p:txBody>
          <a:bodyPr wrap="square" rtlCol="0">
            <a:spAutoFit/>
          </a:bodyPr>
          <a:lstStyle/>
          <a:p>
            <a:pPr defTabSz="800100"/>
            <a:r>
              <a:rPr lang="zh-CN" altLang="en-US" sz="2800" b="1" dirty="0">
                <a:solidFill>
                  <a:srgbClr val="EA6103"/>
                </a:solidFill>
                <a:latin typeface="Arial" panose="020B0604020202020204" pitchFamily="34" charset="0"/>
                <a:ea typeface="微软雅黑" panose="020B0503020204020204" pitchFamily="34" charset="-122"/>
                <a:sym typeface="Arial" panose="020B0604020202020204" pitchFamily="34" charset="0"/>
              </a:rPr>
              <a:t>  人体工程学与家具功能设计</a:t>
            </a:r>
            <a:endParaRPr lang="zh-CN" altLang="en-US" sz="2800" b="1" dirty="0">
              <a:solidFill>
                <a:srgbClr val="EA6103"/>
              </a:solidFill>
              <a:latin typeface="Arial" panose="020B0604020202020204" pitchFamily="34" charset="0"/>
              <a:ea typeface="微软雅黑" panose="020B0503020204020204" pitchFamily="34" charset="-122"/>
              <a:sym typeface="Arial" panose="020B0604020202020204" pitchFamily="34" charset="0"/>
            </a:endParaRPr>
          </a:p>
          <a:p>
            <a:pPr defTabSz="800100"/>
            <a:endParaRPr lang="zh-CN" altLang="en-US" sz="2800" b="1" dirty="0">
              <a:solidFill>
                <a:srgbClr val="EA6103"/>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矩形 15"/>
          <p:cNvSpPr/>
          <p:nvPr/>
        </p:nvSpPr>
        <p:spPr>
          <a:xfrm>
            <a:off x="3314659" y="2874981"/>
            <a:ext cx="1937385" cy="22098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en-US" altLang="zh-CN" sz="1000" kern="0" dirty="0">
                <a:solidFill>
                  <a:schemeClr val="tx2"/>
                </a:solidFill>
                <a:latin typeface="李旭科书法"/>
                <a:ea typeface="微软雅黑" panose="020B0503020204020204" pitchFamily="34" charset="-122"/>
              </a:rPr>
              <a:t>  </a:t>
            </a:r>
            <a:r>
              <a:rPr lang="zh-CN" altLang="en-US" sz="1000" kern="0" dirty="0">
                <a:solidFill>
                  <a:schemeClr val="tx2"/>
                </a:solidFill>
                <a:latin typeface="李旭科书法"/>
                <a:ea typeface="微软雅黑" panose="020B0503020204020204" pitchFamily="34" charset="-122"/>
              </a:rPr>
              <a:t>人体工程学的概念与作用</a:t>
            </a:r>
            <a:endParaRPr lang="zh-CN" altLang="en-US" sz="1000" kern="0" dirty="0">
              <a:solidFill>
                <a:schemeClr val="tx2"/>
              </a:solidFill>
              <a:latin typeface="李旭科书法"/>
              <a:ea typeface="微软雅黑" panose="020B0503020204020204" pitchFamily="34" charset="-122"/>
            </a:endParaRPr>
          </a:p>
        </p:txBody>
      </p:sp>
      <p:sp>
        <p:nvSpPr>
          <p:cNvPr id="19" name="矩形 18"/>
          <p:cNvSpPr/>
          <p:nvPr/>
        </p:nvSpPr>
        <p:spPr>
          <a:xfrm>
            <a:off x="3314837" y="3178713"/>
            <a:ext cx="1937385" cy="22098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en-US" sz="1000" kern="0" dirty="0">
                <a:solidFill>
                  <a:schemeClr val="tx2"/>
                </a:solidFill>
                <a:latin typeface="李旭科书法"/>
                <a:ea typeface="微软雅黑" panose="020B0503020204020204" pitchFamily="34" charset="-122"/>
              </a:rPr>
              <a:t>  </a:t>
            </a:r>
            <a:r>
              <a:rPr sz="1000" kern="0" dirty="0">
                <a:solidFill>
                  <a:schemeClr val="tx2"/>
                </a:solidFill>
                <a:latin typeface="李旭科书法"/>
                <a:ea typeface="微软雅黑" panose="020B0503020204020204" pitchFamily="34" charset="-122"/>
              </a:rPr>
              <a:t>人体机能与家具功能设计</a:t>
            </a:r>
            <a:endParaRPr sz="1000" kern="0" dirty="0">
              <a:solidFill>
                <a:schemeClr val="tx2"/>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318012" y="3456208"/>
            <a:ext cx="2572385" cy="22098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en-US" altLang="zh-CN" sz="1000" kern="0" dirty="0">
                <a:solidFill>
                  <a:schemeClr val="tx2"/>
                </a:solidFill>
                <a:latin typeface="李旭科书法"/>
                <a:ea typeface="微软雅黑" panose="020B0503020204020204" pitchFamily="34" charset="-122"/>
              </a:rPr>
              <a:t>  </a:t>
            </a:r>
            <a:r>
              <a:rPr lang="zh-CN" altLang="en-US" sz="1000" kern="0" dirty="0">
                <a:solidFill>
                  <a:schemeClr val="tx2"/>
                </a:solidFill>
                <a:latin typeface="李旭科书法"/>
                <a:ea typeface="微软雅黑" panose="020B0503020204020204" pitchFamily="34" charset="-122"/>
              </a:rPr>
              <a:t>不同功能家具的基本尺度与设计要求</a:t>
            </a:r>
            <a:endParaRPr lang="zh-CN" altLang="en-US" sz="1000" kern="0" dirty="0">
              <a:solidFill>
                <a:schemeClr val="tx2"/>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799"/>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799"/>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372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 人体工程学的概念</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8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人体工程学(Human Engineering)，名称有很多，包括人机工程学、人类工程学、人类工效学、人体工学和人间工学。人体工程学是一门研究人、机器以及环境三大要素之间的相互作用，为探索和解决人的工作效能、安全性与舒适性等问题提供理论和方法的一门学科,是在第二次世界大战后逐渐发展起来的新学科。</a:t>
            </a:r>
            <a:endParaRPr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8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人体工程学涵盖了三个要素：“人”、“机”、“环境”。其中，“人”是主体，也是使用者和作业者，是探究一切的前提，同时人的心理和生理特征以及人适应机器和环境的能力也是需要进行重点研究的对象；“机”泛指机器，但其意义要比字面意思广的多，涵盖了人使用或者操作的一切工程系统和产品，在室内设计中的“机”主要指各类家具以及与人产生接触的建筑构件，如门、窗、楼梯、栏杆等；“环境”则是指人在工作和生活中所能接触到一切外部环境因素，如照明、气温、噪声等。</a:t>
            </a:r>
            <a:endParaRPr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8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人体工程学不仅研究“人”、“机”、“环境”这三要素，还需要对人的效能和人的健康进行探究。人的效能，即人的作业效能。人在完成某一特定工作时所表现出来的效率和成果。一个人的工作效能取决于很多因素，主要有人自身的能力、使用的工具、工作性质和工作方法等，同时也取决于能否妥善处理人、机、环境这三要素之间的关系。一般情况下，测量工人的作业效能一般是由工作效率和产量这两者共同决定的。人的健康主要包括人的身心健康和身体安全。近几十年来，人的心理健康受到越来越多的关注，心理因素能够对生理健康和作业效能产生直接影响，所以，人体工程学需要对能够给人带来生理损伤的因素进行相应的探究，如有的强噪音会对人的听觉系统造成直接损伤，人体工程学则需要研究强噪音对人心理产生的损害程度，有的强噪音虽不会对人的听觉系统造成直接损伤，但在一定程度上会造成心理干扰，从而引起人的应激反应。</a:t>
            </a:r>
            <a:endParaRPr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人体工程学的概念与作用</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2092960" y="2495233"/>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920115" y="779780"/>
            <a:ext cx="7044055" cy="2461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人体工程学在家具功能设计中的作用</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b="1" dirty="0">
                <a:solidFill>
                  <a:schemeClr val="tx2"/>
                </a:solidFill>
                <a:latin typeface="微软雅黑" panose="020B0503020204020204" pitchFamily="34" charset="-122"/>
                <a:ea typeface="微软雅黑" panose="020B0503020204020204" pitchFamily="34" charset="-122"/>
                <a:sym typeface="Gill Sans" charset="0"/>
              </a:rPr>
              <a:t>为家具的尺度提供设计依据 </a:t>
            </a:r>
            <a:r>
              <a:rPr lang="en-US" sz="900" dirty="0">
                <a:solidFill>
                  <a:schemeClr val="tx2"/>
                </a:solidFill>
                <a:latin typeface="微软雅黑" panose="020B0503020204020204" pitchFamily="34" charset="-122"/>
                <a:ea typeface="微软雅黑" panose="020B0503020204020204" pitchFamily="34" charset="-122"/>
                <a:sym typeface="Gill Sans" charset="0"/>
              </a:rPr>
              <a:t>  </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家具产品本身是为人所用的，所以家具设计的尺度、色彩以及布置方式必须符合人体的生理和心理尺度，同时还需要考虑人体各部分的活动规律，使人在使用家具的过程中达到方便、舒适、安全、实用和美观的目的。如椅子，在设计时要使人坐着舒适，并方便使用；床在设计时要使人睡得舒适、香甜，适当的减少疲劳感，并具有安全可靠的性能；在设计柜、架等储藏类家具时，在满足合理、高效的储物功能同时，要达到方便使用者存取的目的。人体工程学研究人体各个部位的基本尺度，以及人在活动时身体所触碰的尺寸范围，它是以人体测量为基础的，可以为家具的设计提供科学精确的数据支持。</a:t>
            </a:r>
            <a:endParaRPr sz="900" dirty="0">
              <a:solidFill>
                <a:schemeClr val="tx2"/>
              </a:solidFill>
              <a:latin typeface="微软雅黑" panose="020B0503020204020204" pitchFamily="34" charset="-122"/>
              <a:ea typeface="微软雅黑" panose="020B0503020204020204" pitchFamily="34" charset="-122"/>
              <a:sym typeface="Gill Sans" charset="0"/>
            </a:endParaRPr>
          </a:p>
          <a:p>
            <a:r>
              <a:rPr sz="900" b="1" dirty="0">
                <a:solidFill>
                  <a:schemeClr val="tx2"/>
                </a:solidFill>
                <a:latin typeface="微软雅黑" panose="020B0503020204020204" pitchFamily="34" charset="-122"/>
                <a:ea typeface="微软雅黑" panose="020B0503020204020204" pitchFamily="34" charset="-122"/>
                <a:sym typeface="Gill Sans" charset="0"/>
              </a:rPr>
              <a:t>提升家具的使用效能</a:t>
            </a:r>
            <a:endParaRPr sz="900" b="1" dirty="0">
              <a:solidFill>
                <a:schemeClr val="tx2"/>
              </a:solidFill>
              <a:latin typeface="微软雅黑" panose="020B0503020204020204" pitchFamily="34" charset="-122"/>
              <a:ea typeface="微软雅黑" panose="020B0503020204020204" pitchFamily="34" charset="-122"/>
              <a:sym typeface="Gill Sans" charset="0"/>
            </a:endParaRPr>
          </a:p>
          <a:p>
            <a:r>
              <a:rPr sz="900" dirty="0">
                <a:solidFill>
                  <a:schemeClr val="tx2"/>
                </a:solidFill>
                <a:latin typeface="微软雅黑" panose="020B0503020204020204" pitchFamily="34" charset="-122"/>
                <a:ea typeface="微软雅黑" panose="020B0503020204020204" pitchFamily="34" charset="-122"/>
                <a:sym typeface="Gill Sans" charset="0"/>
              </a:rPr>
              <a:t>现代人的活动空间范围和内容呈现多元化的趋势，设计师需要运用人体工程学的相关知识对其进行综合性分析，使家具的使用效能达到最优，从而满足人的各方面活动需求。在进行家具设计的同时，不仅要充分考虑家具本身的尺度问题，还应考虑使用的人群以及空间场所的尺度等因素。人体工程学不仅要研究事物发展的一般规律，还要研究不同年龄段以及不同地域、不同性别的人存在的差异。如近年来，随着生活水平的提高以及国家政策的引导，儿童家具在整体家具市场中的占比逐年提升，儿童家具的设计就充分考虑到了各个年龄段儿童的特殊生理和心理需求，确保了儿童在使用时的安全性和舒适性</a:t>
            </a:r>
            <a:r>
              <a:rPr lang="zh-CN" sz="900" dirty="0">
                <a:solidFill>
                  <a:schemeClr val="tx2"/>
                </a:solidFill>
                <a:latin typeface="微软雅黑" panose="020B0503020204020204" pitchFamily="34" charset="-122"/>
                <a:ea typeface="微软雅黑" panose="020B0503020204020204" pitchFamily="34" charset="-122"/>
                <a:sym typeface="Gill Sans" charset="0"/>
              </a:rPr>
              <a:t>。</a:t>
            </a:r>
            <a:endParaRPr lang="zh-CN" sz="900" dirty="0">
              <a:solidFill>
                <a:schemeClr val="tx2"/>
              </a:solidFill>
              <a:latin typeface="微软雅黑" panose="020B0503020204020204" pitchFamily="34" charset="-122"/>
              <a:ea typeface="微软雅黑" panose="020B0503020204020204" pitchFamily="34" charset="-122"/>
              <a:sym typeface="Gill Sans" charset="0"/>
            </a:endParaRPr>
          </a:p>
          <a:p>
            <a:r>
              <a:rPr lang="zh-CN" sz="900" b="1" dirty="0">
                <a:solidFill>
                  <a:schemeClr val="tx2"/>
                </a:solidFill>
                <a:latin typeface="微软雅黑" panose="020B0503020204020204" pitchFamily="34" charset="-122"/>
                <a:ea typeface="微软雅黑" panose="020B0503020204020204" pitchFamily="34" charset="-122"/>
                <a:sym typeface="Gill Sans" charset="0"/>
              </a:rPr>
              <a:t>为家具性能的评测提供依据</a:t>
            </a:r>
            <a:endParaRPr lang="zh-CN" sz="900" b="1" dirty="0">
              <a:solidFill>
                <a:schemeClr val="tx2"/>
              </a:solidFill>
              <a:latin typeface="微软雅黑" panose="020B0503020204020204" pitchFamily="34" charset="-122"/>
              <a:ea typeface="微软雅黑" panose="020B0503020204020204" pitchFamily="34" charset="-122"/>
              <a:sym typeface="Gill Sans" charset="0"/>
            </a:endParaRPr>
          </a:p>
          <a:p>
            <a:r>
              <a:rPr lang="zh-CN" sz="900" dirty="0">
                <a:solidFill>
                  <a:schemeClr val="tx2"/>
                </a:solidFill>
                <a:latin typeface="微软雅黑" panose="020B0503020204020204" pitchFamily="34" charset="-122"/>
                <a:ea typeface="微软雅黑" panose="020B0503020204020204" pitchFamily="34" charset="-122"/>
                <a:sym typeface="Gill Sans" charset="0"/>
              </a:rPr>
              <a:t>随着社会的发展，人们对生活质量要求的提升，现代人对家具性能也提出新的需求，现在家具性能的行业标准以及评价标准体系也日趋完善。对于一些沙发、枕头、床垫等软体家具的设计，需要进行一系列的计测，比如人体在休息、睡眠等不同状态下的姿势变化、呼吸节奏、脉搏次数以及疲劳度等进行一系列的心理和生理测量，并以此来作为家具性能评测的重要科学依据。</a:t>
            </a:r>
            <a:endParaRPr lang="zh-CN"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 人体工程学的概念与作用</a:t>
            </a:r>
            <a:endParaRPr lang="zh-CN" altLang="en-US" sz="1200" b="1" dirty="0">
              <a:solidFill>
                <a:schemeClr val="accent2"/>
              </a:solidFill>
              <a:latin typeface="+mn-ea"/>
              <a:cs typeface="+mn-ea"/>
              <a:sym typeface="Arial" panose="020B0604020202020204" pitchFamily="34" charset="0"/>
            </a:endParaRPr>
          </a:p>
        </p:txBody>
      </p:sp>
      <p:sp>
        <p:nvSpPr>
          <p:cNvPr id="101" name="文本框 100"/>
          <p:cNvSpPr txBox="1"/>
          <p:nvPr/>
        </p:nvSpPr>
        <p:spPr>
          <a:xfrm>
            <a:off x="2092960" y="2495233"/>
            <a:ext cx="5080000" cy="252730"/>
          </a:xfrm>
          <a:prstGeom prst="rect">
            <a:avLst/>
          </a:prstGeom>
          <a:noFill/>
          <a:ln w="9525">
            <a:noFill/>
          </a:ln>
        </p:spPr>
        <p:txBody>
          <a:bodyPr>
            <a:spAutoFit/>
          </a:bodyPr>
          <a:lstStyle/>
          <a:p>
            <a:pPr indent="0"/>
            <a:r>
              <a:rPr lang="en-US" sz="1050" b="0">
                <a:latin typeface="宋体" panose="02010600030101010101" pitchFamily="2" charset="-122"/>
                <a:cs typeface="Times New Roman" panose="02020603050405020304" pitchFamily="18" charset="0"/>
              </a:rPr>
              <a:t> </a:t>
            </a:r>
            <a:endParaRPr lang="zh-CN" altLang="en-US"/>
          </a:p>
        </p:txBody>
      </p:sp>
      <p:pic>
        <p:nvPicPr>
          <p:cNvPr id="12"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887345" y="3298825"/>
            <a:ext cx="3109595" cy="175387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763270" y="1340485"/>
            <a:ext cx="8049895" cy="2461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altLang="zh-CN"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       </a:t>
            </a:r>
            <a:r>
              <a:rPr lang="zh-CN" altLang="en-US" sz="1600" dirty="0">
                <a:solidFill>
                  <a:schemeClr val="accent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家具在概念上有广义和狭义之分。就广义而言，家具是指人类维持正常生活、从事生产实践活动和开展社会活动必不可少的器具设施大类。家具的历史悠久，已逐渐延伸至整个人类生存环境系统，成为维持人们正常生活、生产和开展社会活动不可或缺的重要组成部分之一。就狭义而言是指人类日常生活和社会活动中使用的具有坐卧、凭倚、贮藏、间隔等功能的生活器具。家具是建立工作生活空间的重要基础上，既是人们生活所需的必需品，又是室内空间的主要陈设物，具有实用性、装饰性，已成为室内外装饰的重要组成部分，与室内外环境构成了一个有机的整体。随着人类物质文明的发展、社会的进步，人们生活水平的提高和精神文化生活的丰富，关于“家具”的概念、分类、结构、造型、材料和品质等都在不断的变化，并提出了更高的要求，所以家具的含义也在不断地变化着，并赋予了其更深层次的内涵。</a:t>
            </a:r>
            <a:endParaRPr lang="zh-CN" altLang="en-US" sz="1600" dirty="0">
              <a:solidFill>
                <a:schemeClr val="accent2">
                  <a:lumMod val="60000"/>
                  <a:lumOff val="4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69240"/>
            <a:ext cx="5112385" cy="460375"/>
          </a:xfrm>
          <a:prstGeom prst="rect">
            <a:avLst/>
          </a:prstGeom>
          <a:noFill/>
        </p:spPr>
        <p:txBody>
          <a:bodyPr wrap="square" rtlCol="0">
            <a:spAutoFit/>
          </a:bodyPr>
          <a:lstStyle/>
          <a:p>
            <a:r>
              <a:rPr lang="zh-CN" altLang="en-US" sz="1200" b="1" dirty="0">
                <a:solidFill>
                  <a:schemeClr val="accent2"/>
                </a:solidFill>
                <a:latin typeface="+mn-ea"/>
                <a:cs typeface="+mn-ea"/>
                <a:sym typeface="+mn-ea"/>
              </a:rPr>
              <a:t>家具的概念</a:t>
            </a:r>
            <a:endParaRPr lang="zh-CN" altLang="en-US" sz="1200" b="1" dirty="0">
              <a:solidFill>
                <a:schemeClr val="accent2"/>
              </a:solidFill>
              <a:latin typeface="+mn-ea"/>
              <a:cs typeface="+mn-ea"/>
            </a:endParaRPr>
          </a:p>
          <a:p>
            <a:endParaRPr lang="zh-CN" altLang="en-US" sz="1200" b="1" dirty="0">
              <a:solidFill>
                <a:schemeClr val="accent2"/>
              </a:solidFill>
              <a:latin typeface="+mn-ea"/>
              <a:cs typeface="+mn-ea"/>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353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人体系统</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4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人体从外部形态上可以分为四部分：头、颈、躯干和四肢，但从生物学上讲，人体是由九大系统组成，消化系统、呼吸系统、泌尿系统、内分泌系统、生殖系统、免疫系统、血液循环系统、神经系统和运动系统。在以上几类系统中，神经系统和运动系统与家具功能设计的关系最为密切。</a:t>
            </a:r>
            <a:endParaRPr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40000"/>
              </a:lnSpc>
            </a:pPr>
            <a:r>
              <a:rPr sz="900" b="1" dirty="0">
                <a:solidFill>
                  <a:schemeClr val="tx2"/>
                </a:solidFill>
                <a:latin typeface="微软雅黑" panose="020B0503020204020204" pitchFamily="34" charset="-122"/>
                <a:ea typeface="微软雅黑" panose="020B0503020204020204" pitchFamily="34" charset="-122"/>
                <a:sym typeface="Gill Sans" charset="0"/>
              </a:rPr>
              <a:t>神经系统</a:t>
            </a:r>
            <a:endParaRPr sz="900" b="1" dirty="0">
              <a:solidFill>
                <a:schemeClr val="tx2"/>
              </a:solidFill>
              <a:latin typeface="微软雅黑" panose="020B0503020204020204" pitchFamily="34" charset="-122"/>
              <a:ea typeface="微软雅黑" panose="020B0503020204020204" pitchFamily="34" charset="-122"/>
              <a:sym typeface="Gill Sans" charset="0"/>
            </a:endParaRPr>
          </a:p>
          <a:p>
            <a:pPr>
              <a:lnSpc>
                <a:spcPct val="14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神经系统是由神经细胞组成，在人体九大系统中结构和功能最为复杂的，是人体中起主导作用的系统，被称为人体的“司令部”。神经系统对人体的部分器官以及组织系统的活动起到一定的支配和控制作用，维持和实现了人体的各项心理和生理活动。人们通过感觉器官，眼、耳、鼻、舌以及皮肤产生视觉、听觉、嗅觉、味觉、触觉等感觉，通过神经系统产生一系列的反射行为活动。例如，现代人长时间低头看手机，肩部和颈部的肌肉得不到休息和放松，这时肌肉就会通过感觉将“疲劳”、“酸痛”等信号传送给神经系统，神经系统就会支配人体作出相应的反射行为，向后仰头以及借助手去揉捏肩部和颈部肌肉，以达到缓解和放松的作用。</a:t>
            </a:r>
            <a:endParaRPr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40000"/>
              </a:lnSpc>
            </a:pPr>
            <a:r>
              <a:rPr sz="900" b="1" dirty="0">
                <a:solidFill>
                  <a:schemeClr val="tx2"/>
                </a:solidFill>
                <a:latin typeface="微软雅黑" panose="020B0503020204020204" pitchFamily="34" charset="-122"/>
                <a:ea typeface="微软雅黑" panose="020B0503020204020204" pitchFamily="34" charset="-122"/>
                <a:sym typeface="Gill Sans" charset="0"/>
              </a:rPr>
              <a:t>运动系统</a:t>
            </a:r>
            <a:endParaRPr sz="900" b="1" dirty="0">
              <a:solidFill>
                <a:schemeClr val="tx2"/>
              </a:solidFill>
              <a:latin typeface="微软雅黑" panose="020B0503020204020204" pitchFamily="34" charset="-122"/>
              <a:ea typeface="微软雅黑" panose="020B0503020204020204" pitchFamily="34" charset="-122"/>
              <a:sym typeface="Gill Sans" charset="0"/>
            </a:endParaRPr>
          </a:p>
          <a:p>
            <a:pPr>
              <a:lnSpc>
                <a:spcPct val="14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a:t>
            </a:r>
            <a:r>
              <a:rPr sz="900" dirty="0">
                <a:solidFill>
                  <a:schemeClr val="tx2"/>
                </a:solidFill>
                <a:latin typeface="微软雅黑" panose="020B0503020204020204" pitchFamily="34" charset="-122"/>
                <a:ea typeface="微软雅黑" panose="020B0503020204020204" pitchFamily="34" charset="-122"/>
                <a:sym typeface="Gill Sans" charset="0"/>
              </a:rPr>
              <a:t>运动系统是由骨骼系统和肌肉系统两部分组成的，骨骼是人体的支柱，也是形成人体形态的基础，对人体起到支撑和保护的作用。在家具设计中为人体比例与尺度提供基本依据。通过骨骼系统和肌肉系统的协调，完成了人体屈伸、收展、回旋等各种姿态和运动，不同功能和不同形式的家具要适应人体不同的姿态，就需要对运动系统中各个组成部分进入细致而深入的研究。在家具设计中，我们不仅要研究人体不同姿态与家具之间的承托关系，还需要考虑人体在不同姿态下骨关节的转动、肌肉的疲劳程度与家具的关系。在坐、卧家具的设计中，要充分研究家具与人体肌肉承压部位之间的关系，以使肌肉能得到放松，减少或者消除肌肉疲劳为根本目的。</a:t>
            </a:r>
            <a:endParaRPr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人体机能与家具功能设计</a:t>
            </a:r>
            <a:endParaRPr lang="zh-CN" altLang="en-US" sz="1200" b="1" dirty="0">
              <a:solidFill>
                <a:schemeClr val="accent2"/>
              </a:solidFill>
              <a:latin typeface="+mn-ea"/>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9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人体基本动作</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人的姿态可以说是千变万化，如图3-2所示，人在坐、卧、立、走、跑、跳等不同等身体运动中会展现出不同的姿态特征，而人体的不同姿态又跟家具的尺度大小和空间需求产生紧密的联系。从人体的神经系统和运动系统对家具的设计产生重要影响上可以看出，家具设计必须要符合人体的不同姿态、人体骨骼与肌肉结构，只有这样才能让家具设计做到“以人为本“的设计理念，减轻人体的负担，使人的身体得到一定的放松和休息，进而提高人的工作和学习效能，提高人的生活品质。在人的各种姿态中，能与家具产生直接关系的主要有：坐、卧、立三种形式。</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人体机能与家具功能设计</a:t>
            </a:r>
            <a:endParaRPr lang="zh-CN" altLang="en-US" sz="1200" b="1" dirty="0">
              <a:solidFill>
                <a:schemeClr val="accent2"/>
              </a:solidFill>
              <a:latin typeface="+mn-ea"/>
              <a:cs typeface="+mn-ea"/>
              <a:sym typeface="Arial" panose="020B0604020202020204" pitchFamily="34" charset="0"/>
            </a:endParaRPr>
          </a:p>
        </p:txBody>
      </p:sp>
      <p:pic>
        <p:nvPicPr>
          <p:cNvPr id="11" name="图片 1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032760" y="1949450"/>
            <a:ext cx="3078480" cy="2831465"/>
          </a:xfrm>
          <a:prstGeom prst="rect">
            <a:avLst/>
          </a:prstGeom>
        </p:spPr>
      </p:pic>
      <p:sp>
        <p:nvSpPr>
          <p:cNvPr id="112" name="文本框 111"/>
          <p:cNvSpPr txBox="1"/>
          <p:nvPr/>
        </p:nvSpPr>
        <p:spPr>
          <a:xfrm>
            <a:off x="3735705" y="4780915"/>
            <a:ext cx="1492250" cy="252730"/>
          </a:xfrm>
          <a:prstGeom prst="rect">
            <a:avLst/>
          </a:prstGeom>
          <a:noFill/>
          <a:ln w="9525">
            <a:noFill/>
          </a:ln>
        </p:spPr>
        <p:txBody>
          <a:bodyPr wrap="square">
            <a:spAutoFit/>
          </a:bodyPr>
          <a:lstStyle/>
          <a:p>
            <a:pPr indent="0"/>
            <a:r>
              <a:rPr lang="en-US" sz="1050" b="0">
                <a:latin typeface="宋体" panose="02010600030101010101" pitchFamily="2" charset="-122"/>
                <a:cs typeface="Times New Roman" panose="02020603050405020304" pitchFamily="18" charset="0"/>
              </a:rPr>
              <a:t> </a:t>
            </a:r>
            <a:r>
              <a:rPr lang="zh-CN" sz="1050" b="0">
                <a:ea typeface="宋体" panose="02010600030101010101" pitchFamily="2" charset="-122"/>
              </a:rPr>
              <a:t>人体常见的基本姿态</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 人体尺寸</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人体尺寸又称为人体的静态尺寸和人体的动态尺寸，人体尺寸是家具功能设计的最基本的依据。</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人体的动态尺寸又称为人体的功能尺寸，具体指人在进行某一活动时，人体各部位所能触及的平面范围和立体空间范围。相对于人体的构造尺寸而言，人体的功能尺寸在家具设计领域有着更广阔的空间范围。根据人体结构尺寸设计的驾驶室，强调的是驾驶员与座位和方向盘的距离，而根据功能尺寸设计的驾驶室，强调的是驾驶员在驾驶过程中身体各部分之间的动作关系。</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人体机能与家具功能设计</a:t>
            </a:r>
            <a:endParaRPr lang="zh-CN" altLang="en-US" sz="1200" b="1" dirty="0">
              <a:solidFill>
                <a:schemeClr val="accent2"/>
              </a:solidFill>
              <a:latin typeface="+mn-ea"/>
              <a:cs typeface="+mn-ea"/>
              <a:sym typeface="Arial" panose="020B0604020202020204" pitchFamily="34" charset="0"/>
            </a:endParaRPr>
          </a:p>
        </p:txBody>
      </p:sp>
      <p:pic>
        <p:nvPicPr>
          <p:cNvPr id="50" name="图片 1" descr="e4187123c2748ceaf86ca4c3106ba4e"/>
          <p:cNvPicPr/>
          <p:nvPr/>
        </p:nvPicPr>
        <p:blipFill>
          <a:blip r:embed="rId1">
            <a:extLst>
              <a:ext uri="{28A0092B-C50C-407E-A947-70E740481C1C}">
                <a14:useLocalDpi xmlns:a14="http://schemas.microsoft.com/office/drawing/2010/main" val="0"/>
              </a:ext>
            </a:extLst>
          </a:blip>
          <a:srcRect/>
          <a:stretch>
            <a:fillRect/>
          </a:stretch>
        </p:blipFill>
        <p:spPr>
          <a:xfrm>
            <a:off x="2252980" y="2041525"/>
            <a:ext cx="4356100" cy="2573655"/>
          </a:xfrm>
          <a:prstGeom prst="rect">
            <a:avLst/>
          </a:prstGeom>
          <a:noFill/>
          <a:ln>
            <a:noFill/>
          </a:ln>
        </p:spPr>
      </p:pic>
      <p:sp>
        <p:nvSpPr>
          <p:cNvPr id="2" name="文本框 1"/>
          <p:cNvSpPr txBox="1"/>
          <p:nvPr/>
        </p:nvSpPr>
        <p:spPr>
          <a:xfrm>
            <a:off x="1891030" y="4672330"/>
            <a:ext cx="5080000" cy="252730"/>
          </a:xfrm>
          <a:prstGeom prst="rect">
            <a:avLst/>
          </a:prstGeom>
          <a:noFill/>
          <a:ln w="9525">
            <a:noFill/>
          </a:ln>
        </p:spPr>
        <p:txBody>
          <a:bodyPr>
            <a:spAutoFit/>
          </a:bodyPr>
          <a:lstStyle/>
          <a:p>
            <a:pPr indent="279400" algn="ctr"/>
            <a:r>
              <a:rPr lang="zh-CN" sz="1050" b="0">
                <a:ea typeface="宋体" panose="02010600030101010101" pitchFamily="2" charset="-122"/>
              </a:rPr>
              <a:t>根据结构尺寸和功能尺寸设计的驾驶室</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1865"/>
            <a:ext cx="6332220"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 人体尺寸</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我们在设计家具时需要考虑人在使用不同功能家具时人体活动的尺寸范围，我们称这个平面和立体空间尺寸范围为“作业区”水平作业区是指人立于台前时手臂在台面上左右运动而形成的轨迹范围。水平作业区可分为最大作业区和常规作业区两种。最大作业区是以肩部峰点为轴，上肢处于完全伸直状态下，在水平面做回转运动所触及的范围。从图上可以看出，水平作业面的最大作业区在590mm范围以内。常规作业区是以曲肘、上臂靠近身体、前臂平伸状态下，在水平面做回转运动所触及的范围。从图上可以看出，水平作业面的常规作业区在390mm范围以内。垂直作业区是指手臂在伸直状态下，以肩部关节为轴做上下左右运动所触及的范围。</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人体机能与家具功能设计</a:t>
            </a:r>
            <a:endParaRPr lang="zh-CN" altLang="en-US" sz="1200" b="1" dirty="0">
              <a:solidFill>
                <a:schemeClr val="accent2"/>
              </a:solidFill>
              <a:latin typeface="+mn-ea"/>
              <a:cs typeface="+mn-ea"/>
              <a:sym typeface="Arial" panose="020B0604020202020204" pitchFamily="34" charset="0"/>
            </a:endParaRPr>
          </a:p>
        </p:txBody>
      </p:sp>
      <p:pic>
        <p:nvPicPr>
          <p:cNvPr id="49" name="图片 2"/>
          <p:cNvPicPr/>
          <p:nvPr/>
        </p:nvPicPr>
        <p:blipFill>
          <a:blip r:embed="rId1">
            <a:extLst>
              <a:ext uri="{28A0092B-C50C-407E-A947-70E740481C1C}">
                <a14:useLocalDpi xmlns:a14="http://schemas.microsoft.com/office/drawing/2010/main" val="0"/>
              </a:ext>
            </a:extLst>
          </a:blip>
          <a:srcRect/>
          <a:stretch>
            <a:fillRect/>
          </a:stretch>
        </p:blipFill>
        <p:spPr>
          <a:xfrm>
            <a:off x="1935163" y="2150428"/>
            <a:ext cx="5272405" cy="2266315"/>
          </a:xfrm>
          <a:prstGeom prst="rect">
            <a:avLst/>
          </a:prstGeom>
          <a:noFill/>
          <a:ln>
            <a:noFill/>
          </a:ln>
        </p:spPr>
      </p:pic>
      <p:sp>
        <p:nvSpPr>
          <p:cNvPr id="112" name="文本框 111"/>
          <p:cNvSpPr txBox="1"/>
          <p:nvPr/>
        </p:nvSpPr>
        <p:spPr>
          <a:xfrm>
            <a:off x="4234815" y="4538980"/>
            <a:ext cx="673100" cy="252730"/>
          </a:xfrm>
          <a:prstGeom prst="rect">
            <a:avLst/>
          </a:prstGeom>
          <a:noFill/>
          <a:ln w="9525">
            <a:noFill/>
          </a:ln>
        </p:spPr>
        <p:txBody>
          <a:bodyPr wrap="square">
            <a:spAutoFit/>
          </a:bodyPr>
          <a:lstStyle/>
          <a:p>
            <a:pPr indent="0"/>
            <a:r>
              <a:rPr lang="zh-CN" sz="1050" b="0">
                <a:ea typeface="宋体" panose="02010600030101010101" pitchFamily="2" charset="-122"/>
              </a:rPr>
              <a:t>作业区</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3985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 人体机能影响下的家具功能设计</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根据人体的活动习惯以及人类的需求，家具设计应运而生。我们根据家具与人的关系，可以将家具设计分为以下几类。</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（1）坐具类家具</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坐具类家具是对人体各种活动起直接支撑作用的家具，所以又可以称之为支撑类家具，在工作和生活中我们经常会用到，如椅子、凳子、沙发等，这类家具与人体产生直接接触，所以在设计中尽量同时满足人们的使用需求和人们对家具的舒适性要求。</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（2）卧具类家具</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卧类家具同坐类家具一样，在实际使用中会与人体产生直接接触，是对人体的各种卧姿起直接支撑作用的家具，如满足人体不同需求的各类床、榻等，在对这类家具设计的同时我们也要考虑使用者的使用需求和舒适性。</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（3）凭椅类家具</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凭椅类家具在人体的各种活动中起辅助支撑作用，为人体在站姿或坐姿下提供倚靠，来达到一种保持身体平衡的目的，或用来缓解身体疲劳。现代的凭椅家具也有一部分兼具存放空间、陈列物品等作用。如案、台、桌、几等，在这类家具的设计中，要特别注意的是它的平面高度等与人体尺度之间的相互关系。</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（4）贮藏类家具	</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与以上三种类型的家具不同的是，贮藏类家具在实际使用中不会直接作用于人体，在人体的各类活动中与人体产生间接关系，它的主要作用是储物和收纳以及分隔空间，如在生活和工作中常用的橱、柜、架、箱等，在这类家具的设计中，我们不仅要考虑人们在存放和拿取时使用的方便性，还要考虑其在分隔空间上的合理性。</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5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以上四种类型的功能家具几乎涵盖了我们日常生活、工作和休息所需家具类型，接下来，我们将从人体工程学的角度出发，对家具功能设计的基本要求进行分析。</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人体机能与家具功能设计</a:t>
            </a:r>
            <a:endParaRPr lang="zh-CN" altLang="en-US" sz="1200" b="1" dirty="0">
              <a:solidFill>
                <a:schemeClr val="accent2"/>
              </a:solidFill>
              <a:latin typeface="+mn-ea"/>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149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坐具的基本尺度与设计要求</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在对坐具类家具进行设计时，必须对人体的结构特点进行考虑，在参照人体测量数据的前提下，我们通常采用最优尺寸进行设计，同时要考虑椅子前端能否有效减轻腿部的压力，椅背和椅垫的设计能否有效减轻人体负担，缓解疲劳，使人在坐姿下保持舒适感。对于不同功能的坐具，对使用功能和舒适度的要求也不尽相同，从坐具的使用功能上我们将其分为三类。</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（1）供工作和学习用的坐具</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供工作和学习用的坐具主要用于办公场所和文化场所，为人们的日常工作、学习和会议提供坐姿上的支撑，如靠背椅、扶手椅、旋转椅、圈椅、凳等，针对此类家具的设计，不仅要满足人们在工作和学习中的使用需求，还要为身体提供适当休息以及提高工作效率的同时，使人在使用中感到的方便和舒适。 </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1)座高。通常我们将坐具的座面与地面的垂直距离称为座高。为了保证人体的舒适度，椅子坐面经常被设计成凹形的曲面或设计成向后倾斜的状态，在这种情况下，我们将座面前端与地面的垂直距离作为椅子的座高。</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pic>
        <p:nvPicPr>
          <p:cNvPr id="48" name="图片 3"/>
          <p:cNvPicPr/>
          <p:nvPr/>
        </p:nvPicPr>
        <p:blipFill>
          <a:blip r:embed="rId1">
            <a:extLst>
              <a:ext uri="{28A0092B-C50C-407E-A947-70E740481C1C}">
                <a14:useLocalDpi xmlns:a14="http://schemas.microsoft.com/office/drawing/2010/main" val="0"/>
              </a:ext>
            </a:extLst>
          </a:blip>
          <a:srcRect/>
          <a:stretch>
            <a:fillRect/>
          </a:stretch>
        </p:blipFill>
        <p:spPr>
          <a:xfrm>
            <a:off x="1935798" y="2554288"/>
            <a:ext cx="5272405" cy="1614805"/>
          </a:xfrm>
          <a:prstGeom prst="rect">
            <a:avLst/>
          </a:prstGeom>
          <a:noFill/>
          <a:ln>
            <a:noFill/>
          </a:ln>
        </p:spPr>
      </p:pic>
      <p:sp>
        <p:nvSpPr>
          <p:cNvPr id="112" name="文本框 111"/>
          <p:cNvSpPr txBox="1"/>
          <p:nvPr/>
        </p:nvSpPr>
        <p:spPr>
          <a:xfrm>
            <a:off x="2032000" y="4371340"/>
            <a:ext cx="5080000" cy="252730"/>
          </a:xfrm>
          <a:prstGeom prst="rect">
            <a:avLst/>
          </a:prstGeom>
          <a:noFill/>
          <a:ln w="9525">
            <a:noFill/>
          </a:ln>
        </p:spPr>
        <p:txBody>
          <a:bodyPr>
            <a:spAutoFit/>
          </a:bodyPr>
          <a:lstStyle/>
          <a:p>
            <a:pPr indent="279400" algn="ctr"/>
            <a:r>
              <a:rPr lang="en-US" sz="1050" b="0">
                <a:solidFill>
                  <a:srgbClr val="000000"/>
                </a:solidFill>
                <a:latin typeface="宋体" panose="02010600030101010101" pitchFamily="2" charset="-122"/>
                <a:cs typeface="Times New Roman" panose="02020603050405020304" pitchFamily="18" charset="0"/>
              </a:rPr>
              <a:t> </a:t>
            </a:r>
            <a:r>
              <a:rPr lang="zh-CN" sz="1050" b="0">
                <a:solidFill>
                  <a:srgbClr val="000000"/>
                </a:solidFill>
                <a:ea typeface="宋体" panose="02010600030101010101" pitchFamily="2" charset="-122"/>
              </a:rPr>
              <a:t>不同坐高与腰椎活动度</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sz="900" dirty="0">
                <a:solidFill>
                  <a:schemeClr val="tx2"/>
                </a:solidFill>
                <a:latin typeface="微软雅黑" panose="020B0503020204020204" pitchFamily="34" charset="-122"/>
                <a:ea typeface="微软雅黑" panose="020B0503020204020204" pitchFamily="34" charset="-122"/>
                <a:sym typeface="Gill Sans" charset="0"/>
              </a:rPr>
              <a:t>       人体坐姿的舒适度不仅受到座高的影响，坐面上承受的体压的分布也会对其产生一定的影响。人体在不同坐高下体压的分布存在明显差异，当椅子坐面过低时，大腿前端接触不到椅面，导致人体体压过于集中，产生疼痛感，也会让人产生前屈的姿态，这种姿态会在一定程度上增加背部肌肉的负荷，造成人体重心过低，人在起立时会感到一定的困难；相反，当椅子坐面过高时，双脚接触不到地面，导致膝关节后侧软组织受压，影响血液循环，使肌腱组织产生发胀、发麻的现象；只有在椅子坐面与膝窝的高度保持一致时，人体体压达到最小值，人的感觉也相对最舒适。而在实际的设计中，我们通常将坐面的高度设置的小于使用者膝窝的高度，目的是让小腿有一定的活动余地。因此，我们在设计坐具时应充分考虑坐高与坐压的分布情况。</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pic>
        <p:nvPicPr>
          <p:cNvPr id="47" name="图片 4"/>
          <p:cNvPicPr/>
          <p:nvPr/>
        </p:nvPicPr>
        <p:blipFill>
          <a:blip r:embed="rId1" cstate="print">
            <a:extLst>
              <a:ext uri="{28A0092B-C50C-407E-A947-70E740481C1C}">
                <a14:useLocalDpi xmlns:a14="http://schemas.microsoft.com/office/drawing/2010/main" val="0"/>
              </a:ext>
            </a:extLst>
          </a:blip>
          <a:srcRect/>
          <a:stretch>
            <a:fillRect/>
          </a:stretch>
        </p:blipFill>
        <p:spPr>
          <a:xfrm>
            <a:off x="2201545" y="1915795"/>
            <a:ext cx="4518025" cy="1311910"/>
          </a:xfrm>
          <a:prstGeom prst="rect">
            <a:avLst/>
          </a:prstGeom>
          <a:noFill/>
          <a:ln>
            <a:noFill/>
          </a:ln>
        </p:spPr>
      </p:pic>
      <p:sp>
        <p:nvSpPr>
          <p:cNvPr id="2" name="文本框 1"/>
          <p:cNvSpPr txBox="1"/>
          <p:nvPr/>
        </p:nvSpPr>
        <p:spPr>
          <a:xfrm>
            <a:off x="3757295" y="3257550"/>
            <a:ext cx="1407160"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不同坐高与体压分布</a:t>
            </a:r>
            <a:endParaRPr lang="zh-CN" altLang="en-US"/>
          </a:p>
        </p:txBody>
      </p:sp>
      <p:pic>
        <p:nvPicPr>
          <p:cNvPr id="46" name="图片 5"/>
          <p:cNvPicPr/>
          <p:nvPr/>
        </p:nvPicPr>
        <p:blipFill>
          <a:blip r:embed="rId2" cstate="print">
            <a:extLst>
              <a:ext uri="{28A0092B-C50C-407E-A947-70E740481C1C}">
                <a14:useLocalDpi xmlns:a14="http://schemas.microsoft.com/office/drawing/2010/main" val="0"/>
              </a:ext>
            </a:extLst>
          </a:blip>
          <a:srcRect/>
          <a:stretch>
            <a:fillRect/>
          </a:stretch>
        </p:blipFill>
        <p:spPr>
          <a:xfrm>
            <a:off x="3234055" y="3540125"/>
            <a:ext cx="2453640" cy="895985"/>
          </a:xfrm>
          <a:prstGeom prst="rect">
            <a:avLst/>
          </a:prstGeom>
          <a:noFill/>
          <a:ln>
            <a:noFill/>
          </a:ln>
        </p:spPr>
      </p:pic>
      <p:sp>
        <p:nvSpPr>
          <p:cNvPr id="5" name="文本框 4"/>
          <p:cNvSpPr txBox="1"/>
          <p:nvPr/>
        </p:nvSpPr>
        <p:spPr>
          <a:xfrm>
            <a:off x="3859530" y="4465955"/>
            <a:ext cx="1202055" cy="252730"/>
          </a:xfrm>
          <a:prstGeom prst="rect">
            <a:avLst/>
          </a:prstGeom>
          <a:noFill/>
          <a:ln w="9525">
            <a:noFill/>
          </a:ln>
        </p:spPr>
        <p:txBody>
          <a:bodyPr wrap="square">
            <a:spAutoFit/>
          </a:bodyPr>
          <a:lstStyle/>
          <a:p>
            <a:pPr indent="0"/>
            <a:r>
              <a:rPr lang="zh-CN" sz="1050" b="0">
                <a:solidFill>
                  <a:srgbClr val="000000"/>
                </a:solidFill>
                <a:ea typeface="宋体" panose="02010600030101010101" pitchFamily="2" charset="-122"/>
              </a:rPr>
              <a:t>坐面高度不合适</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1523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sz="900" dirty="0">
                <a:solidFill>
                  <a:schemeClr val="tx2"/>
                </a:solidFill>
                <a:latin typeface="微软雅黑" panose="020B0503020204020204" pitchFamily="34" charset="-122"/>
                <a:ea typeface="微软雅黑" panose="020B0503020204020204" pitchFamily="34" charset="-122"/>
                <a:sym typeface="Gill Sans" charset="0"/>
              </a:rPr>
              <a:t>       2)坐宽。通过对人体坐姿的研究，我们通常将椅子坐面设计成前宽后窄的形式，坐面前沿我们称之为坐前宽，坐面后沿宽度我们称之为坐后宽。在设计椅子的坐面宽度时应注意其是否能够全部支撑臀部的受压面，同时是否给臀部留有适当的活动区域，方便人体适当的调整坐姿。在联排座椅的情况下，椅子的坐宽应保证比人体在自然放松状态下的两肘间距稍微大一些，以此来保证人在坐姿状态下其他关节的自由活动。同时椅子的坐宽也不宜过宽，可以把人体在舒适、自然垂臂状态下的肩宽作为参照依据。以靠背椅为例，通常靠背椅的坐宽在不小于380mm的情况下，是可以满足使用功能的需要的。</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3)坐深。我们通常将椅子坐面的前沿到后沿的水平距离称之为坐深，坐深直接影响人体坐姿的舒适程度。在坐深距离过大的情况下，腰部支撑点处于悬空的状态，导致膝窝处收到压迫而产生腿部发麻和疲劳的状态，进而影响人体的舒适度。在人体保持坐姿的情况下，通常我们将小于大腿的水平长度作为适当的坐深，适当的坐深能够保证坐面前沿与膝窝处有大约60mm的水平距离，方便小腿的自由活动。根据我国人口的身高比例，以及在坐姿下大腿的水平长度为参照，我们一般选取380mm～420mm的坐深。在正常的工作和学习情况下，人的腰椎与骨盆之间接近垂直状态，对于普通工作的用椅需要，我们可以将坐深设计的稍微浅一些。</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pic>
        <p:nvPicPr>
          <p:cNvPr id="45" name="图片 6"/>
          <p:cNvPicPr/>
          <p:nvPr/>
        </p:nvPicPr>
        <p:blipFill>
          <a:blip r:embed="rId1">
            <a:extLst>
              <a:ext uri="{28A0092B-C50C-407E-A947-70E740481C1C}">
                <a14:useLocalDpi xmlns:a14="http://schemas.microsoft.com/office/drawing/2010/main" val="0"/>
              </a:ext>
            </a:extLst>
          </a:blip>
          <a:srcRect b="9149"/>
          <a:stretch>
            <a:fillRect/>
          </a:stretch>
        </p:blipFill>
        <p:spPr>
          <a:xfrm>
            <a:off x="3023870" y="2532380"/>
            <a:ext cx="2937510" cy="2169160"/>
          </a:xfrm>
          <a:prstGeom prst="rect">
            <a:avLst/>
          </a:prstGeom>
          <a:noFill/>
          <a:ln>
            <a:noFill/>
          </a:ln>
          <a:effectLst/>
        </p:spPr>
      </p:pic>
      <p:sp>
        <p:nvSpPr>
          <p:cNvPr id="2" name="文本框 1"/>
          <p:cNvSpPr txBox="1"/>
          <p:nvPr/>
        </p:nvSpPr>
        <p:spPr>
          <a:xfrm>
            <a:off x="1838325" y="4751705"/>
            <a:ext cx="5080000" cy="252730"/>
          </a:xfrm>
          <a:prstGeom prst="rect">
            <a:avLst/>
          </a:prstGeom>
          <a:noFill/>
          <a:ln w="9525">
            <a:noFill/>
          </a:ln>
        </p:spPr>
        <p:txBody>
          <a:bodyPr>
            <a:spAutoFit/>
          </a:bodyPr>
          <a:lstStyle/>
          <a:p>
            <a:pPr indent="279400" algn="ctr"/>
            <a:r>
              <a:rPr lang="zh-CN" sz="1050" b="0">
                <a:ea typeface="宋体" panose="02010600030101010101" pitchFamily="2" charset="-122"/>
              </a:rPr>
              <a:t>人体与坐深</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sz="900" dirty="0">
                <a:solidFill>
                  <a:schemeClr val="tx2"/>
                </a:solidFill>
                <a:latin typeface="微软雅黑" panose="020B0503020204020204" pitchFamily="34" charset="-122"/>
                <a:ea typeface="微软雅黑" panose="020B0503020204020204" pitchFamily="34" charset="-122"/>
                <a:sym typeface="Gill Sans" charset="0"/>
              </a:rPr>
              <a:t>     4)坐面曲度。人体在保持坐姿的情况下，坐面的曲度也会对体压的分布产生一定的影响，从而引起人的感觉变化。不同的坐面曲度，人体的坐压分布产生明显差异，左边的体压较集中，多分布在坐骨支撑点附近，而右边的体压还需要借助腿部软组织进行承受，受压面过大，人体的舒适度就会降低。因此，我们在设计椅子的坐面材料时应选取半软且偏硬的材质，坐面前后也可设计成平坦形或者微曲形，这样能有效减少臀部的受压面积，从而增加人体的舒适度，并方便人体的起坐。</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pic>
        <p:nvPicPr>
          <p:cNvPr id="44" name="图片 7"/>
          <p:cNvPicPr/>
          <p:nvPr/>
        </p:nvPicPr>
        <p:blipFill>
          <a:blip r:embed="rId1" cstate="print">
            <a:extLst>
              <a:ext uri="{28A0092B-C50C-407E-A947-70E740481C1C}">
                <a14:useLocalDpi xmlns:a14="http://schemas.microsoft.com/office/drawing/2010/main" val="0"/>
              </a:ext>
            </a:extLst>
          </a:blip>
          <a:srcRect/>
          <a:stretch>
            <a:fillRect/>
          </a:stretch>
        </p:blipFill>
        <p:spPr>
          <a:xfrm>
            <a:off x="3478530" y="1707515"/>
            <a:ext cx="2187575" cy="2849245"/>
          </a:xfrm>
          <a:prstGeom prst="rect">
            <a:avLst/>
          </a:prstGeom>
          <a:noFill/>
          <a:ln>
            <a:noFill/>
          </a:ln>
        </p:spPr>
      </p:pic>
      <p:sp>
        <p:nvSpPr>
          <p:cNvPr id="112" name="文本框 111"/>
          <p:cNvSpPr txBox="1"/>
          <p:nvPr/>
        </p:nvSpPr>
        <p:spPr>
          <a:xfrm>
            <a:off x="3863975" y="4674235"/>
            <a:ext cx="1515110" cy="252730"/>
          </a:xfrm>
          <a:prstGeom prst="rect">
            <a:avLst/>
          </a:prstGeom>
          <a:noFill/>
          <a:ln w="9525">
            <a:noFill/>
          </a:ln>
        </p:spPr>
        <p:txBody>
          <a:bodyPr wrap="square">
            <a:spAutoFit/>
          </a:bodyPr>
          <a:lstStyle/>
          <a:p>
            <a:pPr indent="0"/>
            <a:r>
              <a:rPr lang="zh-CN" sz="1050" b="0">
                <a:ea typeface="宋体" panose="02010600030101010101" pitchFamily="2" charset="-122"/>
              </a:rPr>
              <a:t>坐面曲度与体压分布</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830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sz="900" dirty="0">
                <a:solidFill>
                  <a:schemeClr val="tx2"/>
                </a:solidFill>
                <a:latin typeface="微软雅黑" panose="020B0503020204020204" pitchFamily="34" charset="-122"/>
                <a:ea typeface="微软雅黑" panose="020B0503020204020204" pitchFamily="34" charset="-122"/>
                <a:sym typeface="Gill Sans" charset="0"/>
              </a:rPr>
              <a:t>     5)座面倾斜度。对于不同的功能需求，对坐面的倾斜度要求也不尽相同。例如，我们一般将椅子的坐面设计呈向后倾斜的状态，角度在3°～ 5°之间，这样设计可以使人体得到放松和休息。当人处于工作状态时，脊椎与盆骨接近垂直状态甚至处于前倾状态，因此，对于工作用椅的设计，坐面呈水平状态比向后倾斜状态更为合理。在特殊情况下，也可以考虑前倾式设计的坐面。W团队设计的W椅子，在椅子的角度和几何形状上下了很多功夫，经过一年的研究、设计、测试，设计团队发现了符合人体工程学坐姿能够有效减轻身体压力，W椅诞生的思维过程，它由连续三维表面制作而成，采用按时座椅，并提供了两个支撑膝盖的平台，来减轻久坐给膝盖带来的负担。</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pic>
        <p:nvPicPr>
          <p:cNvPr id="43" name="图片 8"/>
          <p:cNvPicPr/>
          <p:nvPr/>
        </p:nvPicPr>
        <p:blipFill>
          <a:blip r:embed="rId1" cstate="print">
            <a:extLst>
              <a:ext uri="{28A0092B-C50C-407E-A947-70E740481C1C}">
                <a14:useLocalDpi xmlns:a14="http://schemas.microsoft.com/office/drawing/2010/main" val="0"/>
              </a:ext>
            </a:extLst>
          </a:blip>
          <a:srcRect/>
          <a:stretch>
            <a:fillRect/>
          </a:stretch>
        </p:blipFill>
        <p:spPr>
          <a:xfrm>
            <a:off x="508000" y="1924050"/>
            <a:ext cx="4093210" cy="2031365"/>
          </a:xfrm>
          <a:prstGeom prst="rect">
            <a:avLst/>
          </a:prstGeom>
          <a:noFill/>
          <a:ln>
            <a:noFill/>
          </a:ln>
        </p:spPr>
      </p:pic>
      <p:pic>
        <p:nvPicPr>
          <p:cNvPr id="42" name="图片 26" descr="932e18016d0fc11ecfa1e290f0f0509"/>
          <p:cNvPicPr/>
          <p:nvPr/>
        </p:nvPicPr>
        <p:blipFill>
          <a:blip r:embed="rId2">
            <a:extLst>
              <a:ext uri="{28A0092B-C50C-407E-A947-70E740481C1C}">
                <a14:useLocalDpi xmlns:a14="http://schemas.microsoft.com/office/drawing/2010/main" val="0"/>
              </a:ext>
            </a:extLst>
          </a:blip>
          <a:srcRect t="71059"/>
          <a:stretch>
            <a:fillRect/>
          </a:stretch>
        </p:blipFill>
        <p:spPr>
          <a:xfrm>
            <a:off x="4644390" y="1924050"/>
            <a:ext cx="3795395" cy="2028825"/>
          </a:xfrm>
          <a:prstGeom prst="rect">
            <a:avLst/>
          </a:prstGeom>
          <a:noFill/>
          <a:ln>
            <a:noFill/>
          </a:ln>
        </p:spPr>
      </p:pic>
      <p:sp>
        <p:nvSpPr>
          <p:cNvPr id="2" name="文本框 1"/>
          <p:cNvSpPr txBox="1"/>
          <p:nvPr/>
        </p:nvSpPr>
        <p:spPr>
          <a:xfrm>
            <a:off x="666115" y="4090035"/>
            <a:ext cx="3620770" cy="252730"/>
          </a:xfrm>
          <a:prstGeom prst="rect">
            <a:avLst/>
          </a:prstGeom>
          <a:noFill/>
          <a:ln w="9525">
            <a:noFill/>
          </a:ln>
        </p:spPr>
        <p:txBody>
          <a:bodyPr wrap="square">
            <a:spAutoFit/>
          </a:bodyPr>
          <a:lstStyle/>
          <a:p>
            <a:pPr indent="279400" algn="ctr"/>
            <a:r>
              <a:rPr lang="en-US" sz="1050" b="0">
                <a:latin typeface="宋体" panose="02010600030101010101" pitchFamily="2" charset="-122"/>
                <a:cs typeface="Times New Roman" panose="02020603050405020304" pitchFamily="18" charset="0"/>
              </a:rPr>
              <a:t>W</a:t>
            </a:r>
            <a:r>
              <a:rPr lang="zh-CN" sz="1050" b="0">
                <a:ea typeface="宋体" panose="02010600030101010101" pitchFamily="2" charset="-122"/>
              </a:rPr>
              <a:t>team设计的</a:t>
            </a:r>
            <a:r>
              <a:rPr lang="en-US" sz="1050" b="0">
                <a:latin typeface="宋体" panose="02010600030101010101" pitchFamily="2" charset="-122"/>
                <a:cs typeface="Times New Roman" panose="02020603050405020304" pitchFamily="18" charset="0"/>
              </a:rPr>
              <a:t>W Chair</a:t>
            </a:r>
            <a:endParaRPr lang="zh-CN" altLang="en-US"/>
          </a:p>
        </p:txBody>
      </p:sp>
      <p:sp>
        <p:nvSpPr>
          <p:cNvPr id="3" name="文本框 2"/>
          <p:cNvSpPr txBox="1"/>
          <p:nvPr/>
        </p:nvSpPr>
        <p:spPr>
          <a:xfrm>
            <a:off x="3863975" y="4087495"/>
            <a:ext cx="5080000" cy="252730"/>
          </a:xfrm>
          <a:prstGeom prst="rect">
            <a:avLst/>
          </a:prstGeom>
          <a:noFill/>
          <a:ln w="9525">
            <a:noFill/>
          </a:ln>
        </p:spPr>
        <p:txBody>
          <a:bodyPr>
            <a:spAutoFit/>
          </a:bodyPr>
          <a:lstStyle/>
          <a:p>
            <a:pPr indent="279400" algn="ctr"/>
            <a:r>
              <a:rPr lang="en-US" sz="1050" b="0">
                <a:latin typeface="宋体" panose="02010600030101010101" pitchFamily="2" charset="-122"/>
                <a:cs typeface="Times New Roman" panose="02020603050405020304" pitchFamily="18" charset="0"/>
              </a:rPr>
              <a:t> W Chair </a:t>
            </a:r>
            <a:r>
              <a:rPr lang="zh-CN" sz="1050" b="0">
                <a:ea typeface="宋体" panose="02010600030101010101" pitchFamily="2" charset="-122"/>
              </a:rPr>
              <a:t>的创意思维过程</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3" name="直接连接符 2"/>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6924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mn-ea"/>
              </a:rPr>
              <a:t>家具的分类</a:t>
            </a:r>
            <a:endParaRPr lang="zh-CN" altLang="en-US" sz="1200" b="1" dirty="0">
              <a:solidFill>
                <a:schemeClr val="accent2"/>
              </a:solidFill>
              <a:latin typeface="+mn-ea"/>
              <a:cs typeface="+mn-ea"/>
              <a:sym typeface="+mn-ea"/>
            </a:endParaRPr>
          </a:p>
        </p:txBody>
      </p:sp>
      <p:sp>
        <p:nvSpPr>
          <p:cNvPr id="100" name="文本框 99"/>
          <p:cNvSpPr txBox="1"/>
          <p:nvPr/>
        </p:nvSpPr>
        <p:spPr>
          <a:xfrm>
            <a:off x="899160" y="1470025"/>
            <a:ext cx="7452360" cy="2245360"/>
          </a:xfrm>
          <a:prstGeom prst="rect">
            <a:avLst/>
          </a:prstGeom>
          <a:noFill/>
          <a:ln w="9525">
            <a:noFill/>
          </a:ln>
        </p:spPr>
        <p:txBody>
          <a:bodyPr wrap="square">
            <a:spAutoFit/>
            <a:scene3d>
              <a:camera prst="orthographicFront"/>
              <a:lightRig rig="threePt" dir="t"/>
            </a:scene3d>
          </a:bodyPr>
          <a:lstStyle/>
          <a:p>
            <a:pPr indent="0"/>
            <a:r>
              <a:rPr lang="zh-CN" sz="2000" b="0">
                <a:solidFill>
                  <a:schemeClr val="tx1"/>
                </a:solidFill>
                <a:effectLst>
                  <a:outerShdw blurRad="38100" dist="19050" dir="2700000" algn="tl" rotWithShape="0">
                    <a:schemeClr val="dk1">
                      <a:alpha val="40000"/>
                    </a:schemeClr>
                  </a:outerShdw>
                </a:effectLst>
                <a:latin typeface="方正大黑_GBK" panose="03000509000000000000" charset="-122"/>
                <a:ea typeface="方正大黑_GBK" panose="03000509000000000000" charset="-122"/>
                <a:cs typeface="方正大黑_GBK" panose="03000509000000000000" charset="-122"/>
              </a:rPr>
              <a:t>      随着时代的进步，家具的脚步不断发展创新，家具的形式也变得丰富多样，门类繁多；其功能也各有不同，应用的环境也变得越来越广泛；在设计生产时选用的材料和工艺也各不相同，所以现代家具的品种齐全，用途不一。因此，我们不能用一种单一的形式对其进行分类。根据家具的历史和发展的现状，家具可以按照风格、材料、功能、结构构成、结构类型、造型效果、档次、产地等几方面进行分类。</a:t>
            </a:r>
            <a:endParaRPr lang="zh-CN" sz="2000" b="0">
              <a:solidFill>
                <a:schemeClr val="tx1"/>
              </a:solidFill>
              <a:effectLst>
                <a:outerShdw blurRad="38100" dist="19050" dir="2700000" algn="tl" rotWithShape="0">
                  <a:schemeClr val="dk1">
                    <a:alpha val="40000"/>
                  </a:schemeClr>
                </a:outerShdw>
              </a:effectLst>
              <a:latin typeface="方正大黑_GBK" panose="03000509000000000000" charset="-122"/>
              <a:ea typeface="方正大黑_GBK" panose="03000509000000000000" charset="-122"/>
              <a:cs typeface="方正大黑_GBK" panose="03000509000000000000"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1035050"/>
            <a:ext cx="6332220" cy="307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37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6)椅靠背。椅靠背具有支撑人体躯干的作用，能使腰部和背部的肌肉得到放松和休息，它主要通过三个支撑点来作用于人体，分别是腰靠、肩靠和颈靠。腰靠的支撑点一般位于上腰的凹部，略低于腰椎上沿，高度一般为180mm～250mm之间。肩靠的位置一般低于肩胛骨，高度一般在460mm左右，通常以肩胛的内角触碰不到椅靠背为宜。颈靠在通常情况下会略高于颈椎点，一般应不小于660mm为宜，椅靠背的宽度一般设计在350mm～480mm之间为宜，人体坐姿的舒适度会随着椅背宽度的增加而得到增强。我们在工作和学习时，身体处于自然前倾的状态，因此，我们在设计一般的工作座椅时只设计腰靠，这样设计便于人体腰部以上关节以及上肢的自由活动。</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157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坐具的基本尺度与设计要求</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（2）供休息用的坐具</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2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最常见的休息坐具主要有沙发、躺椅、休闲椅、摇椅等，主要为人们日常的休息提供支撑。对于供工作用的坐具来说，供休息用的座椅更具有舒适性，能够有效的缓解身体的疲劳，能使人的精神得到极大的放松，获得最佳的心理感受，从而极大的提升人的幸福感和生活品质。</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2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在对此类功能的坐具进行设计时，需要了解以下几个方面。</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2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1)坐高</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a:t>
            </a:r>
            <a:r>
              <a:rPr lang="en-US" sz="900" dirty="0">
                <a:solidFill>
                  <a:schemeClr val="tx2"/>
                </a:solidFill>
                <a:latin typeface="微软雅黑" panose="020B0503020204020204" pitchFamily="34" charset="-122"/>
                <a:ea typeface="微软雅黑" panose="020B0503020204020204" pitchFamily="34" charset="-122"/>
                <a:sym typeface="Gill Sans" charset="0"/>
              </a:rPr>
              <a:t>4)坐倾角与椅夹角</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2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2)坐宽</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。5)软垫的用材和弹性。</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2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3)坐深</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。6)扶手的高度与内宽。</a:t>
            </a:r>
            <a:endParaRPr lang="zh-CN" alt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pic>
        <p:nvPicPr>
          <p:cNvPr id="41" name="图片 9"/>
          <p:cNvPicPr/>
          <p:nvPr/>
        </p:nvPicPr>
        <p:blipFill>
          <a:blip r:embed="rId1" cstate="print">
            <a:extLst>
              <a:ext uri="{28A0092B-C50C-407E-A947-70E740481C1C}">
                <a14:useLocalDpi xmlns:a14="http://schemas.microsoft.com/office/drawing/2010/main" val="0"/>
              </a:ext>
            </a:extLst>
          </a:blip>
          <a:srcRect/>
          <a:stretch>
            <a:fillRect/>
          </a:stretch>
        </p:blipFill>
        <p:spPr>
          <a:xfrm>
            <a:off x="816610" y="2602230"/>
            <a:ext cx="1961515" cy="1463040"/>
          </a:xfrm>
          <a:prstGeom prst="rect">
            <a:avLst/>
          </a:prstGeom>
          <a:noFill/>
          <a:ln>
            <a:noFill/>
          </a:ln>
          <a:effectLst/>
        </p:spPr>
      </p:pic>
      <p:sp>
        <p:nvSpPr>
          <p:cNvPr id="2" name="文本框 1"/>
          <p:cNvSpPr txBox="1"/>
          <p:nvPr/>
        </p:nvSpPr>
        <p:spPr>
          <a:xfrm>
            <a:off x="474980" y="4112260"/>
            <a:ext cx="2291715" cy="252730"/>
          </a:xfrm>
          <a:prstGeom prst="rect">
            <a:avLst/>
          </a:prstGeom>
          <a:noFill/>
          <a:ln w="9525">
            <a:noFill/>
          </a:ln>
        </p:spPr>
        <p:txBody>
          <a:bodyPr wrap="square">
            <a:spAutoFit/>
          </a:bodyPr>
          <a:lstStyle/>
          <a:p>
            <a:pPr indent="279400" algn="ctr"/>
            <a:r>
              <a:rPr lang="zh-CN" sz="1050" b="0">
                <a:ea typeface="宋体" panose="02010600030101010101" pitchFamily="2" charset="-122"/>
              </a:rPr>
              <a:t>椅座角度与不同的休息姿势</a:t>
            </a:r>
            <a:endParaRPr lang="zh-CN" altLang="en-US"/>
          </a:p>
        </p:txBody>
      </p:sp>
      <p:pic>
        <p:nvPicPr>
          <p:cNvPr id="40" name="图片 10"/>
          <p:cNvPicPr/>
          <p:nvPr/>
        </p:nvPicPr>
        <p:blipFill>
          <a:blip r:embed="rId2">
            <a:extLst>
              <a:ext uri="{28A0092B-C50C-407E-A947-70E740481C1C}">
                <a14:useLocalDpi xmlns:a14="http://schemas.microsoft.com/office/drawing/2010/main" val="0"/>
              </a:ext>
            </a:extLst>
          </a:blip>
          <a:srcRect/>
          <a:stretch>
            <a:fillRect/>
          </a:stretch>
        </p:blipFill>
        <p:spPr>
          <a:xfrm>
            <a:off x="2828290" y="2602230"/>
            <a:ext cx="2461895" cy="1463040"/>
          </a:xfrm>
          <a:prstGeom prst="rect">
            <a:avLst/>
          </a:prstGeom>
          <a:noFill/>
          <a:ln>
            <a:noFill/>
          </a:ln>
          <a:effectLst/>
        </p:spPr>
      </p:pic>
      <p:sp>
        <p:nvSpPr>
          <p:cNvPr id="3" name="文本框 2"/>
          <p:cNvSpPr txBox="1"/>
          <p:nvPr/>
        </p:nvSpPr>
        <p:spPr>
          <a:xfrm>
            <a:off x="3408045" y="4112260"/>
            <a:ext cx="1442720" cy="252730"/>
          </a:xfrm>
          <a:prstGeom prst="rect">
            <a:avLst/>
          </a:prstGeom>
          <a:noFill/>
          <a:ln w="9525">
            <a:noFill/>
          </a:ln>
        </p:spPr>
        <p:txBody>
          <a:bodyPr wrap="square">
            <a:spAutoFit/>
          </a:bodyPr>
          <a:lstStyle/>
          <a:p>
            <a:pPr indent="0"/>
            <a:r>
              <a:rPr lang="en-US" sz="1050" b="0">
                <a:latin typeface="宋体" panose="02010600030101010101" pitchFamily="2" charset="-122"/>
                <a:cs typeface="Times New Roman" panose="02020603050405020304" pitchFamily="18" charset="0"/>
              </a:rPr>
              <a:t> </a:t>
            </a:r>
            <a:r>
              <a:rPr lang="zh-CN" sz="1050" b="0">
                <a:ea typeface="宋体" panose="02010600030101010101" pitchFamily="2" charset="-122"/>
              </a:rPr>
              <a:t>椅夹角与支撑点</a:t>
            </a:r>
            <a:endParaRPr lang="zh-CN" altLang="en-US"/>
          </a:p>
        </p:txBody>
      </p:sp>
      <p:pic>
        <p:nvPicPr>
          <p:cNvPr id="39" name="图片 11"/>
          <p:cNvPicPr/>
          <p:nvPr/>
        </p:nvPicPr>
        <p:blipFill>
          <a:blip r:embed="rId3" cstate="print">
            <a:extLst>
              <a:ext uri="{28A0092B-C50C-407E-A947-70E740481C1C}">
                <a14:useLocalDpi xmlns:a14="http://schemas.microsoft.com/office/drawing/2010/main" val="0"/>
              </a:ext>
            </a:extLst>
          </a:blip>
          <a:srcRect/>
          <a:stretch>
            <a:fillRect/>
          </a:stretch>
        </p:blipFill>
        <p:spPr>
          <a:xfrm>
            <a:off x="5340350" y="2602865"/>
            <a:ext cx="2765425" cy="1462405"/>
          </a:xfrm>
          <a:prstGeom prst="rect">
            <a:avLst/>
          </a:prstGeom>
          <a:noFill/>
          <a:ln>
            <a:noFill/>
          </a:ln>
          <a:effectLst/>
        </p:spPr>
      </p:pic>
      <p:sp>
        <p:nvSpPr>
          <p:cNvPr id="5" name="文本框 4"/>
          <p:cNvSpPr txBox="1"/>
          <p:nvPr/>
        </p:nvSpPr>
        <p:spPr>
          <a:xfrm>
            <a:off x="6482080" y="4112260"/>
            <a:ext cx="847090" cy="252730"/>
          </a:xfrm>
          <a:prstGeom prst="rect">
            <a:avLst/>
          </a:prstGeom>
          <a:noFill/>
          <a:ln w="9525">
            <a:noFill/>
          </a:ln>
        </p:spPr>
        <p:txBody>
          <a:bodyPr wrap="square">
            <a:spAutoFit/>
          </a:bodyPr>
          <a:lstStyle/>
          <a:p>
            <a:pPr indent="0"/>
            <a:r>
              <a:rPr lang="zh-CN" sz="1050" b="0">
                <a:ea typeface="宋体" panose="02010600030101010101" pitchFamily="2" charset="-122"/>
              </a:rPr>
              <a:t>扶手间距</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1242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坐具的基本尺度与设计要求</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（3）提供多种功能的坐具</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2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多功能的坐具具有功能形式多样化的特点，它是在结合传统家具功能的基础上，将新技术和新材料进行整合，在一定程度上极大的丰富了现代坐具的功能。由日本设计师本间贵设计的三段“魔方椅”在设计上使用了传统的榫卯结构，与现代的五金件进行结合。这把座椅的特点在于他的结构是可调节式的，即椅背可以根据人体的不同需求进行升降调节。三段“魔方椅”的第一段是具有储物及收纳功能的方凳形式，第二段是具有靠背功能的座椅形式，第三段是具有保护功能的儿童安全护栏椅形式。这几种形式不仅能够满足现代人的多样化需求，在一定程度上又达到了节省空间的目的。</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pic>
        <p:nvPicPr>
          <p:cNvPr id="38" name="图片 12"/>
          <p:cNvPicPr/>
          <p:nvPr/>
        </p:nvPicPr>
        <p:blipFill>
          <a:blip r:embed="rId1">
            <a:extLst>
              <a:ext uri="{28A0092B-C50C-407E-A947-70E740481C1C}">
                <a14:useLocalDpi xmlns:a14="http://schemas.microsoft.com/office/drawing/2010/main" val="0"/>
              </a:ext>
            </a:extLst>
          </a:blip>
          <a:srcRect/>
          <a:stretch>
            <a:fillRect/>
          </a:stretch>
        </p:blipFill>
        <p:spPr>
          <a:xfrm>
            <a:off x="1748473" y="2369503"/>
            <a:ext cx="5272405" cy="2159635"/>
          </a:xfrm>
          <a:prstGeom prst="rect">
            <a:avLst/>
          </a:prstGeom>
          <a:noFill/>
          <a:ln>
            <a:noFill/>
          </a:ln>
        </p:spPr>
      </p:pic>
      <p:sp>
        <p:nvSpPr>
          <p:cNvPr id="112" name="文本框 111"/>
          <p:cNvSpPr txBox="1"/>
          <p:nvPr/>
        </p:nvSpPr>
        <p:spPr>
          <a:xfrm>
            <a:off x="3785870" y="4698365"/>
            <a:ext cx="1198245" cy="252730"/>
          </a:xfrm>
          <a:prstGeom prst="rect">
            <a:avLst/>
          </a:prstGeom>
          <a:noFill/>
          <a:ln w="9525">
            <a:noFill/>
          </a:ln>
        </p:spPr>
        <p:txBody>
          <a:bodyPr wrap="square">
            <a:spAutoFit/>
          </a:bodyPr>
          <a:lstStyle/>
          <a:p>
            <a:pPr indent="0"/>
            <a:r>
              <a:rPr lang="en-US" sz="1050" b="0">
                <a:latin typeface="宋体" panose="02010600030101010101" pitchFamily="2" charset="-122"/>
                <a:cs typeface="Times New Roman" panose="02020603050405020304" pitchFamily="18" charset="0"/>
              </a:rPr>
              <a:t> </a:t>
            </a:r>
            <a:r>
              <a:rPr lang="zh-CN" sz="1050" b="0">
                <a:ea typeface="宋体" panose="02010600030101010101" pitchFamily="2" charset="-122"/>
              </a:rPr>
              <a:t>三段“魔方椅”</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1769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  卧具的基本尺度与设计要求</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卧具类家具是专门为人们提供休息、睡眠需求的，主要包括床、床垫类家具。人的一生几乎1/3的时间都在床上度过，良好的睡眠能够有效缓解身体的疲劳，成人每天的平均睡眠时间约为7.5个小时，睡眠时间会随着年龄的增长而逐渐减少，然而睡眠时间的长短并不能成为衡量睡眠健康的标准，最重要的是保证睡眠质量，也可称为睡眠深度。良好的睡眠环境能够有效提升人的睡眠质量，这对于人的身体健康是至关重要的。影响睡眠环境的因素有温度、湿度、噪音、通风以及空间环境等外部条件，最根本的是卧具本身的舒适度。如果与人体接触的卧具的舒适度很差，即使外部条件再好也会直接影响人的睡眠质量，因此，好的卧具设计必须以人体工程学作为评价标准，同时也是高质量、健康睡眠的根本保证。</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（1）卧具的材料</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卧具的材料即床垫的材料，床垫与人体直接接触，主要作用是支撑人体以及保证睡眠的舒适性和质量。如果睡在一张硬板床上，相信对大部分人而言都是一件非常痛苦的事情，人体在仰卧状态时，人体的脊椎接近于伸直状态，背部脊骨突出的地方受压产生疼痛感，与床直接接触的各部分肌肉在不同程度上也受到一定的压力，产生不舒适的感觉，所以，通常我们的床垫上都会有一层相对软的材料来增加舒适度，但并不是床垫越软，它的舒适度就越好。</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pic>
        <p:nvPicPr>
          <p:cNvPr id="37" name="图片 13"/>
          <p:cNvPicPr/>
          <p:nvPr/>
        </p:nvPicPr>
        <p:blipFill>
          <a:blip r:embed="rId1">
            <a:extLst>
              <a:ext uri="{28A0092B-C50C-407E-A947-70E740481C1C}">
                <a14:useLocalDpi xmlns:a14="http://schemas.microsoft.com/office/drawing/2010/main" val="0"/>
              </a:ext>
            </a:extLst>
          </a:blip>
          <a:srcRect/>
          <a:stretch>
            <a:fillRect/>
          </a:stretch>
        </p:blipFill>
        <p:spPr>
          <a:xfrm>
            <a:off x="2574290" y="2728595"/>
            <a:ext cx="3994785" cy="1622425"/>
          </a:xfrm>
          <a:prstGeom prst="rect">
            <a:avLst/>
          </a:prstGeom>
          <a:noFill/>
          <a:ln>
            <a:noFill/>
          </a:ln>
        </p:spPr>
      </p:pic>
      <p:sp>
        <p:nvSpPr>
          <p:cNvPr id="2" name="文本框 1"/>
          <p:cNvSpPr txBox="1"/>
          <p:nvPr/>
        </p:nvSpPr>
        <p:spPr>
          <a:xfrm>
            <a:off x="3971925" y="4351020"/>
            <a:ext cx="1198880" cy="252730"/>
          </a:xfrm>
          <a:prstGeom prst="rect">
            <a:avLst/>
          </a:prstGeom>
          <a:noFill/>
          <a:ln w="9525">
            <a:noFill/>
          </a:ln>
        </p:spPr>
        <p:txBody>
          <a:bodyPr wrap="square">
            <a:spAutoFit/>
          </a:bodyPr>
          <a:lstStyle/>
          <a:p>
            <a:pPr indent="0"/>
            <a:r>
              <a:rPr lang="zh-CN" sz="1050" b="0">
                <a:ea typeface="宋体" panose="02010600030101010101" pitchFamily="2" charset="-122"/>
              </a:rPr>
              <a:t>床面与人体骨骼</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553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sz="900" dirty="0">
                <a:solidFill>
                  <a:schemeClr val="tx2"/>
                </a:solidFill>
                <a:latin typeface="微软雅黑" panose="020B0503020204020204" pitchFamily="34" charset="-122"/>
                <a:ea typeface="微软雅黑" panose="020B0503020204020204" pitchFamily="34" charset="-122"/>
                <a:sym typeface="Gill Sans" charset="0"/>
              </a:rPr>
              <a:t>       人体在卧姿状态下，体压的分布与床垫的软硬度有直接关系，软硬度适中，体压的分布就相对均匀，人体的感受就会更加舒适。人体在不同弹性床面上的体压分布也存在一定的差异。当人体躺在较硬的床面时，体压的分布集中在几个感觉较敏锐的小区域上，就会造成肌肉受力不适以及局部血液循环差的现象；当人体躺在较软的床面时，受重力作用的影响，臀部和背部承受人体大部分的压力，就会在一定程度上增加人的疲劳感。</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pic>
        <p:nvPicPr>
          <p:cNvPr id="36" name="图片 30"/>
          <p:cNvPicPr/>
          <p:nvPr/>
        </p:nvPicPr>
        <p:blipFill>
          <a:blip r:embed="rId1">
            <a:extLst>
              <a:ext uri="{28A0092B-C50C-407E-A947-70E740481C1C}">
                <a14:useLocalDpi xmlns:a14="http://schemas.microsoft.com/office/drawing/2010/main" val="0"/>
              </a:ext>
            </a:extLst>
          </a:blip>
          <a:srcRect/>
          <a:stretch>
            <a:fillRect/>
          </a:stretch>
        </p:blipFill>
        <p:spPr>
          <a:xfrm>
            <a:off x="2753995" y="1569720"/>
            <a:ext cx="3943985" cy="2958465"/>
          </a:xfrm>
          <a:prstGeom prst="rect">
            <a:avLst/>
          </a:prstGeom>
          <a:noFill/>
          <a:ln>
            <a:noFill/>
          </a:ln>
        </p:spPr>
      </p:pic>
      <p:sp>
        <p:nvSpPr>
          <p:cNvPr id="112" name="文本框 111"/>
          <p:cNvSpPr txBox="1"/>
          <p:nvPr/>
        </p:nvSpPr>
        <p:spPr>
          <a:xfrm>
            <a:off x="2319655" y="4585335"/>
            <a:ext cx="5080000" cy="252730"/>
          </a:xfrm>
          <a:prstGeom prst="rect">
            <a:avLst/>
          </a:prstGeom>
          <a:noFill/>
          <a:ln w="9525">
            <a:noFill/>
          </a:ln>
        </p:spPr>
        <p:txBody>
          <a:bodyPr>
            <a:spAutoFit/>
          </a:bodyPr>
          <a:lstStyle/>
          <a:p>
            <a:pPr indent="279400" algn="ctr"/>
            <a:r>
              <a:rPr lang="zh-CN" sz="1050" b="0">
                <a:ea typeface="宋体" panose="02010600030101010101" pitchFamily="2" charset="-122"/>
              </a:rPr>
              <a:t>人体卧姿体压分布（单位：</a:t>
            </a:r>
            <a:r>
              <a:rPr lang="en-US" sz="1050" b="0">
                <a:latin typeface="宋体" panose="02010600030101010101" pitchFamily="2" charset="-122"/>
              </a:rPr>
              <a:t>g</a:t>
            </a:r>
            <a:r>
              <a:rPr lang="zh-CN" sz="1050" b="0">
                <a:ea typeface="宋体" panose="02010600030101010101" pitchFamily="2" charset="-122"/>
              </a:rPr>
              <a:t>/cm²）（上图为硬床面，下图为软床面）</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1176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7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因此，要想使人在睡眠状态下保持体压分布合理，就必须在床面的材料上或床垫的结构上下功夫，使床垫在维持整体刚性的前提下保证足够的柔软度，从而增加人体的舒适性。床垫通常由三层结构组成，A层与人体直接接触，一般由较柔软的材料组成；B层通常则采用较硬的材料，以维持人体正常的睡姿；C层则是承受人体压力的部分，一般采用稍软的、具有弹性的材料，如弹簧，这样做的主要目的是对外部的冲击起到一定的减轻和缓冲的作用，在一定程度上也能够保证B层的平稳升降。这类构造的床垫有利于人体维持良好的睡姿，保证充足的睡眠质量。</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pic>
        <p:nvPicPr>
          <p:cNvPr id="35" name="图片 15"/>
          <p:cNvPicPr/>
          <p:nvPr/>
        </p:nvPicPr>
        <p:blipFill>
          <a:blip r:embed="rId1">
            <a:extLst>
              <a:ext uri="{28A0092B-C50C-407E-A947-70E740481C1C}">
                <a14:useLocalDpi xmlns:a14="http://schemas.microsoft.com/office/drawing/2010/main" val="0"/>
              </a:ext>
            </a:extLst>
          </a:blip>
          <a:srcRect/>
          <a:stretch>
            <a:fillRect/>
          </a:stretch>
        </p:blipFill>
        <p:spPr>
          <a:xfrm>
            <a:off x="3117850" y="2320290"/>
            <a:ext cx="2908300" cy="1624330"/>
          </a:xfrm>
          <a:prstGeom prst="rect">
            <a:avLst/>
          </a:prstGeom>
          <a:noFill/>
          <a:ln>
            <a:noFill/>
          </a:ln>
        </p:spPr>
      </p:pic>
      <p:sp>
        <p:nvSpPr>
          <p:cNvPr id="2" name="文本框 1"/>
          <p:cNvSpPr txBox="1"/>
          <p:nvPr/>
        </p:nvSpPr>
        <p:spPr>
          <a:xfrm flipH="1">
            <a:off x="3834130" y="4184650"/>
            <a:ext cx="1225550" cy="252730"/>
          </a:xfrm>
          <a:prstGeom prst="rect">
            <a:avLst/>
          </a:prstGeom>
          <a:noFill/>
          <a:ln w="9525">
            <a:noFill/>
          </a:ln>
        </p:spPr>
        <p:txBody>
          <a:bodyPr wrap="square">
            <a:spAutoFit/>
          </a:bodyPr>
          <a:lstStyle/>
          <a:p>
            <a:pPr indent="0"/>
            <a:r>
              <a:rPr lang="zh-CN" sz="1050" b="0">
                <a:ea typeface="宋体" panose="02010600030101010101" pitchFamily="2" charset="-122"/>
              </a:rPr>
              <a:t>床垫的多层结构</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1076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  卧具的基本尺度与设计要求</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（2）卧具的基本尺度</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人在睡眠的过程中不是完全静止的状态，即使在睡熟中，人体也会不断地、无意识地调整睡姿，因此，床的大小尺寸也会在一定程度上影响人的睡眠质量和舒适度。</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床的长度：是指两头床屏板之间的距离，依照“最大最小”原则，床的长度应该以身材较高的人体尺寸作为参照标准。按照国家相关的标准规定，成人用床的床面净长一般为1920mm.床的长度可以通过以下公式进行计算：</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床长=1.05倍的身高+头顶余量（约100mm）+脚下余量（约50mm）</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pic>
        <p:nvPicPr>
          <p:cNvPr id="34" name="图片 16"/>
          <p:cNvPicPr/>
          <p:nvPr/>
        </p:nvPicPr>
        <p:blipFill>
          <a:blip r:embed="rId1" cstate="print">
            <a:extLst>
              <a:ext uri="{28A0092B-C50C-407E-A947-70E740481C1C}">
                <a14:useLocalDpi xmlns:a14="http://schemas.microsoft.com/office/drawing/2010/main" val="0"/>
              </a:ext>
            </a:extLst>
          </a:blip>
          <a:srcRect/>
          <a:stretch>
            <a:fillRect/>
          </a:stretch>
        </p:blipFill>
        <p:spPr>
          <a:xfrm>
            <a:off x="2664460" y="2205355"/>
            <a:ext cx="3569970" cy="2286000"/>
          </a:xfrm>
          <a:prstGeom prst="rect">
            <a:avLst/>
          </a:prstGeom>
          <a:noFill/>
          <a:ln>
            <a:noFill/>
          </a:ln>
          <a:effectLst/>
        </p:spPr>
      </p:pic>
      <p:sp>
        <p:nvSpPr>
          <p:cNvPr id="112" name="文本框 111"/>
          <p:cNvSpPr txBox="1"/>
          <p:nvPr/>
        </p:nvSpPr>
        <p:spPr>
          <a:xfrm>
            <a:off x="2032000" y="4537075"/>
            <a:ext cx="5080000" cy="252730"/>
          </a:xfrm>
          <a:prstGeom prst="rect">
            <a:avLst/>
          </a:prstGeom>
          <a:noFill/>
          <a:ln w="9525">
            <a:noFill/>
          </a:ln>
        </p:spPr>
        <p:txBody>
          <a:bodyPr>
            <a:spAutoFit/>
          </a:bodyPr>
          <a:lstStyle/>
          <a:p>
            <a:pPr indent="279400" algn="ctr"/>
            <a:r>
              <a:rPr lang="zh-CN" sz="1050" b="0">
                <a:ea typeface="宋体" panose="02010600030101010101" pitchFamily="2" charset="-122"/>
              </a:rPr>
              <a:t>仰卧空间与床长</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1384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en-US" sz="900" dirty="0">
                <a:solidFill>
                  <a:schemeClr val="tx2"/>
                </a:solidFill>
                <a:latin typeface="微软雅黑" panose="020B0503020204020204" pitchFamily="34" charset="-122"/>
                <a:ea typeface="微软雅黑" panose="020B0503020204020204" pitchFamily="34" charset="-122"/>
                <a:sym typeface="Gill Sans" charset="0"/>
              </a:rPr>
              <a:t>       床的宽度：当一个人在维持卧姿的情况下，所需的宽度可以等于或者小于身体肩宽，但当人体处于深度睡眠状态时，常常会进行无意识的翻身，所以床的宽度要适当的预留出可供身体翻身的空间，以免造成人因为担心掉床而引起无法安心睡眠的情况，从而影响人的睡眠质量。在保持卧姿的情况下，单人床的宽度一般在肩宽的2～2.5倍之间；双人床的宽度一般在肩宽的3～4倍之间。在确定肩宽时，我们通常以男子的肩宽作为参照（女子肩宽通常小于男子肩宽），成年男子的平均肩宽</a:t>
            </a:r>
            <a:r>
              <a:rPr lang="zh-CN" altLang="en-US" sz="900" dirty="0">
                <a:solidFill>
                  <a:schemeClr val="tx2"/>
                </a:solidFill>
                <a:latin typeface="微软雅黑" panose="020B0503020204020204" pitchFamily="34" charset="-122"/>
                <a:ea typeface="微软雅黑" panose="020B0503020204020204" pitchFamily="34" charset="-122"/>
                <a:sym typeface="Gill Sans" charset="0"/>
              </a:rPr>
              <a:t>为</a:t>
            </a:r>
            <a:r>
              <a:rPr lang="en-US" sz="900" dirty="0">
                <a:solidFill>
                  <a:schemeClr val="tx2"/>
                </a:solidFill>
                <a:latin typeface="微软雅黑" panose="020B0503020204020204" pitchFamily="34" charset="-122"/>
                <a:ea typeface="微软雅黑" panose="020B0503020204020204" pitchFamily="34" charset="-122"/>
                <a:sym typeface="Gill Sans" charset="0"/>
              </a:rPr>
              <a:t>410mm。因此，单人床的宽度一般最小不宜小于800mm，双人床的宽度一般最小不小于1200mm。</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床的高度：是指床面到地面的垂直距离。在通常情况下，床兼具座椅的功能，因此在设计床的高度时可以参考座椅的高度，床的高度一般保持在400mm～500mm之间。在设计双人床时，床间的净高应保证下铺使用者在正常使用时有足够的活动空间，但也不宜过高，还需考虑上铺与天花顶面的垂直距离，以兼顾上铺使用者也有足够的活动空间。按照国家相关标准规定，如图，双层床的底床面距地面的高度不宜大于420mm，层间净高不宜小于950mm。在设计时还硬考虑到爬梯、扶手以及上铺的护板尺寸和位置。</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pic>
        <p:nvPicPr>
          <p:cNvPr id="33" name="图片 17"/>
          <p:cNvPicPr/>
          <p:nvPr/>
        </p:nvPicPr>
        <p:blipFill>
          <a:blip r:embed="rId1">
            <a:extLst>
              <a:ext uri="{28A0092B-C50C-407E-A947-70E740481C1C}">
                <a14:useLocalDpi xmlns:a14="http://schemas.microsoft.com/office/drawing/2010/main" val="0"/>
              </a:ext>
            </a:extLst>
          </a:blip>
          <a:srcRect/>
          <a:stretch>
            <a:fillRect/>
          </a:stretch>
        </p:blipFill>
        <p:spPr>
          <a:xfrm>
            <a:off x="2898140" y="2589530"/>
            <a:ext cx="3348355" cy="2024380"/>
          </a:xfrm>
          <a:prstGeom prst="rect">
            <a:avLst/>
          </a:prstGeom>
          <a:noFill/>
          <a:ln>
            <a:noFill/>
          </a:ln>
          <a:effectLst/>
        </p:spPr>
      </p:pic>
      <p:sp>
        <p:nvSpPr>
          <p:cNvPr id="2" name="文本框 1"/>
          <p:cNvSpPr txBox="1"/>
          <p:nvPr/>
        </p:nvSpPr>
        <p:spPr>
          <a:xfrm>
            <a:off x="4065905" y="4613910"/>
            <a:ext cx="1011555" cy="252730"/>
          </a:xfrm>
          <a:prstGeom prst="rect">
            <a:avLst/>
          </a:prstGeom>
          <a:noFill/>
          <a:ln w="9525">
            <a:noFill/>
          </a:ln>
        </p:spPr>
        <p:txBody>
          <a:bodyPr wrap="square">
            <a:spAutoFit/>
          </a:bodyPr>
          <a:lstStyle/>
          <a:p>
            <a:pPr indent="0"/>
            <a:r>
              <a:rPr lang="en-US" sz="1050" b="0">
                <a:latin typeface="宋体" panose="02010600030101010101" pitchFamily="2" charset="-122"/>
                <a:cs typeface="Times New Roman" panose="02020603050405020304" pitchFamily="18" charset="0"/>
              </a:rPr>
              <a:t> </a:t>
            </a:r>
            <a:r>
              <a:rPr lang="zh-CN" sz="1050" b="0">
                <a:ea typeface="宋体" panose="02010600030101010101" pitchFamily="2" charset="-122"/>
              </a:rPr>
              <a:t>双层床高差</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190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凭倚类家具的基本尺度与设计要求</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在人们的日常生活中离不开具有辅助性的凭椅类家具，凭椅类家具最基本的功能就是为人体在坐姿和站姿活动时，提供相应的辅助条件并兼顾陈列和储存物品的作用。我们通常将凭椅类家具分为两类：一类是坐式用桌，即以人体在坐姿时的椅座高度作为设计尺度基准，如办公桌、课桌、制图桌、餐桌等；另一类是站立类工作台，即以人体在站姿时的地面作为设计尺度基准，如讲台、柜台、操作台等。凭椅类家具虽不与人体产生直接接触，但在人体的各类活动时起非常重要的辅助作用，在设计时必须以人体的动作尺度作为参照标准。</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（1）坐式用桌</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1)桌面高度       3)桌面尺寸</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2)桌下净空       4)桌面色彩和材质</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（2）站立用工作台</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常用的工作台有收银台、服务台、售货台、展示台、操作台、讲台等。</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1)台面高度       3)台面尺寸</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2)台下净空</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pic>
        <p:nvPicPr>
          <p:cNvPr id="32" name="图片 29" descr="ab1873cfba307b1f05c714da88e7acf"/>
          <p:cNvPicPr/>
          <p:nvPr/>
        </p:nvPicPr>
        <p:blipFill>
          <a:blip r:embed="rId1" cstate="print">
            <a:extLst>
              <a:ext uri="{28A0092B-C50C-407E-A947-70E740481C1C}">
                <a14:useLocalDpi xmlns:a14="http://schemas.microsoft.com/office/drawing/2010/main" val="0"/>
              </a:ext>
            </a:extLst>
          </a:blip>
          <a:srcRect r="54689" b="14346"/>
          <a:stretch>
            <a:fillRect/>
          </a:stretch>
        </p:blipFill>
        <p:spPr>
          <a:xfrm>
            <a:off x="3750310" y="2737485"/>
            <a:ext cx="1643380" cy="2037080"/>
          </a:xfrm>
          <a:prstGeom prst="rect">
            <a:avLst/>
          </a:prstGeom>
          <a:noFill/>
          <a:ln>
            <a:noFill/>
          </a:ln>
        </p:spPr>
      </p:pic>
      <p:sp>
        <p:nvSpPr>
          <p:cNvPr id="2" name="文本框 1"/>
          <p:cNvSpPr txBox="1"/>
          <p:nvPr/>
        </p:nvSpPr>
        <p:spPr>
          <a:xfrm>
            <a:off x="4181475" y="4789805"/>
            <a:ext cx="860425" cy="252730"/>
          </a:xfrm>
          <a:prstGeom prst="rect">
            <a:avLst/>
          </a:prstGeom>
          <a:noFill/>
          <a:ln w="9525">
            <a:noFill/>
          </a:ln>
        </p:spPr>
        <p:txBody>
          <a:bodyPr wrap="square">
            <a:spAutoFit/>
          </a:bodyPr>
          <a:lstStyle/>
          <a:p>
            <a:pPr indent="0"/>
            <a:r>
              <a:rPr lang="zh-CN" sz="1050" b="0">
                <a:ea typeface="宋体" panose="02010600030101010101" pitchFamily="2" charset="-122"/>
              </a:rPr>
              <a:t>容足空间</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20466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储藏类家具的基本尺度与设计要求</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储藏类家具具有收纳、整理、陈列物品（如衣服、书籍、器物）等作用，又称贮藏和朱存类家具。根据储存方式的不同可以将储藏类家具分为两种，柜类和架类。柜类主要有衣柜、书柜、陈列柜、橱柜、电视柜、鞋柜、床头柜等；架类主要有衣帽架、装饰架、陈列架、博古架、书架等。</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（1）储藏类家具与人体尺度的关系</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储藏类家具在人的日常生活中是必不可少的，具有收纳、整理和陈列物品的作用，因此，储藏类家具的设计必须以人体的高度和四肢所能触及的活动范围为设计依据，并以此来确定合理的柜、架、搁置板的高度和位置以及空间分隔设置。</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1)高度：根据人体的动作习惯和使用的方便性原则，可以将储藏类家具的高度划分为三个区域，第一区域的高度一般在650mm以下，即人站立时手臂下垂指尖到地面的垂直距离，该区域在储存物品时较为不便，需要人下蹲进行操作，适合存放不常用的或较重的物品，如旅行箱、工具箱等。第二区域的高度一般在650mm～1850mm之间，即人在站立时以肩部为轴，以上肢长度作为半径的垂直活动范围，该区域被认为是存取物品最方便的，同时也在人的最佳视域范围内，这个区域适合存放一些常用的物品，如应季的衣服和日常用品等。第三区域的高度一般在1850mm以上，该区域主要作用是扩大储存空间，提高家具的使用效率，该区域在使用时也是非常不方便的，因此可以放置一些相对较轻的不常用或非应季物品，如被褥、床单、衣物等。，现代家具的设计经常会采用一些具有可调节性的伸缩杆来增加第三区域的利用率，增加存取物品的方便性。</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pic>
        <p:nvPicPr>
          <p:cNvPr id="31" name="图片 27"/>
          <p:cNvPicPr/>
          <p:nvPr/>
        </p:nvPicPr>
        <p:blipFill>
          <a:blip r:embed="rId1" cstate="print">
            <a:extLst>
              <a:ext uri="{28A0092B-C50C-407E-A947-70E740481C1C}">
                <a14:useLocalDpi xmlns:a14="http://schemas.microsoft.com/office/drawing/2010/main" val="0"/>
              </a:ext>
            </a:extLst>
          </a:blip>
          <a:srcRect/>
          <a:stretch>
            <a:fillRect/>
          </a:stretch>
        </p:blipFill>
        <p:spPr>
          <a:xfrm>
            <a:off x="2868930" y="3005455"/>
            <a:ext cx="1305560" cy="2058670"/>
          </a:xfrm>
          <a:prstGeom prst="rect">
            <a:avLst/>
          </a:prstGeom>
          <a:noFill/>
          <a:ln>
            <a:noFill/>
          </a:ln>
          <a:effectLst/>
        </p:spPr>
      </p:pic>
      <p:sp>
        <p:nvSpPr>
          <p:cNvPr id="112" name="文本框 111"/>
          <p:cNvSpPr txBox="1"/>
          <p:nvPr/>
        </p:nvSpPr>
        <p:spPr>
          <a:xfrm>
            <a:off x="3693795" y="3774440"/>
            <a:ext cx="2628900" cy="252730"/>
          </a:xfrm>
          <a:prstGeom prst="rect">
            <a:avLst/>
          </a:prstGeom>
          <a:noFill/>
          <a:ln w="9525">
            <a:noFill/>
          </a:ln>
        </p:spPr>
        <p:txBody>
          <a:bodyPr wrap="square">
            <a:spAutoFit/>
          </a:bodyPr>
          <a:lstStyle/>
          <a:p>
            <a:pPr indent="279400" algn="ctr"/>
            <a:r>
              <a:rPr lang="en-US" sz="1050" b="0">
                <a:latin typeface="宋体" panose="02010600030101010101" pitchFamily="2" charset="-122"/>
                <a:cs typeface="Times New Roman" panose="02020603050405020304" pitchFamily="18" charset="0"/>
              </a:rPr>
              <a:t> </a:t>
            </a:r>
            <a:r>
              <a:rPr lang="zh-CN" sz="1050" b="0">
                <a:ea typeface="宋体" panose="02010600030101010101" pitchFamily="2" charset="-122"/>
              </a:rPr>
              <a:t>柜类家具尺寸分区（单位：mm）</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8273" y="1997122"/>
            <a:ext cx="1013460" cy="1309907"/>
          </a:xfrm>
          <a:prstGeom prst="rect">
            <a:avLst/>
          </a:prstGeom>
          <a:ln w="28575">
            <a:solidFill>
              <a:schemeClr val="accent3"/>
            </a:solidFill>
          </a:ln>
        </p:spPr>
        <p:txBody>
          <a:bodyPr vert="eaVert" wrap="square">
            <a:spAutoFit/>
          </a:bodyPr>
          <a:lstStyle/>
          <a:p>
            <a:pPr algn="ctr"/>
            <a:r>
              <a:rPr lang="en-US" altLang="zh-CN" sz="5400" b="1" spc="-225" dirty="0">
                <a:solidFill>
                  <a:schemeClr val="accent3"/>
                </a:solidFill>
                <a:latin typeface="Agency FB" panose="020B0503020202020204" pitchFamily="34" charset="0"/>
                <a:ea typeface="造字工房俊雅（非商用）常规体" pitchFamily="50" charset="-122"/>
              </a:rPr>
              <a:t>1.1</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174875"/>
            <a:ext cx="6230620" cy="953135"/>
          </a:xfrm>
          <a:prstGeom prst="rect">
            <a:avLst/>
          </a:prstGeom>
          <a:noFill/>
        </p:spPr>
        <p:txBody>
          <a:bodyPr wrap="square" rtlCol="0">
            <a:spAutoFit/>
          </a:bodyPr>
          <a:lstStyle/>
          <a:p>
            <a:pPr defTabSz="800100"/>
            <a:r>
              <a:rPr lang="zh-CN" altLang="en-US" sz="2800" b="1" dirty="0">
                <a:solidFill>
                  <a:schemeClr val="bg1">
                    <a:lumMod val="75000"/>
                  </a:schemeClr>
                </a:solidFill>
                <a:latin typeface="+mn-ea"/>
                <a:cs typeface="+mn-ea"/>
                <a:sym typeface="Arial" panose="020B0604020202020204" pitchFamily="34" charset="0"/>
              </a:rPr>
              <a:t>家具设计概述</a:t>
            </a:r>
            <a:endParaRPr lang="zh-CN" altLang="en-US" sz="2800" b="1" dirty="0">
              <a:solidFill>
                <a:schemeClr val="bg1">
                  <a:lumMod val="75000"/>
                </a:schemeClr>
              </a:solidFill>
              <a:latin typeface="+mn-ea"/>
              <a:cs typeface="+mn-ea"/>
              <a:sym typeface="Arial" panose="020B0604020202020204" pitchFamily="34" charset="0"/>
            </a:endParaRPr>
          </a:p>
          <a:p>
            <a:pPr defTabSz="800100"/>
            <a:endParaRPr lang="zh-CN" altLang="en-US" sz="2800" b="1" dirty="0">
              <a:solidFill>
                <a:schemeClr val="bg1">
                  <a:lumMod val="75000"/>
                </a:schemeClr>
              </a:solidFill>
              <a:latin typeface="+mn-ea"/>
              <a:cs typeface="+mn-ea"/>
              <a:sym typeface="Arial" panose="020B0604020202020204" pitchFamily="34" charset="0"/>
            </a:endParaRPr>
          </a:p>
        </p:txBody>
      </p:sp>
      <p:sp>
        <p:nvSpPr>
          <p:cNvPr id="16" name="矩形 15"/>
          <p:cNvSpPr/>
          <p:nvPr/>
        </p:nvSpPr>
        <p:spPr>
          <a:xfrm>
            <a:off x="3000969" y="2857836"/>
            <a:ext cx="1619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bg1">
                    <a:lumMod val="75000"/>
                  </a:schemeClr>
                </a:solidFill>
                <a:latin typeface="李旭科书法"/>
                <a:ea typeface="微软雅黑" panose="020B0503020204020204" pitchFamily="34" charset="-122"/>
              </a:rPr>
              <a:t>家具的概念</a:t>
            </a:r>
            <a:endParaRPr lang="zh-CN" altLang="en-US" sz="2000" kern="0" dirty="0">
              <a:solidFill>
                <a:schemeClr val="bg1">
                  <a:lumMod val="75000"/>
                </a:schemeClr>
              </a:solidFill>
              <a:latin typeface="李旭科书法"/>
              <a:ea typeface="微软雅黑" panose="020B0503020204020204" pitchFamily="34" charset="-122"/>
            </a:endParaRPr>
          </a:p>
        </p:txBody>
      </p:sp>
      <p:sp>
        <p:nvSpPr>
          <p:cNvPr id="19" name="矩形 18"/>
          <p:cNvSpPr/>
          <p:nvPr/>
        </p:nvSpPr>
        <p:spPr>
          <a:xfrm>
            <a:off x="3001147" y="3244118"/>
            <a:ext cx="1619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accent2"/>
                </a:solidFill>
                <a:latin typeface="李旭科书法"/>
                <a:ea typeface="微软雅黑" panose="020B0503020204020204" pitchFamily="34" charset="-122"/>
              </a:rPr>
              <a:t>家具的分类</a:t>
            </a:r>
            <a:endParaRPr lang="zh-CN" altLang="en-US" sz="2000" kern="0" dirty="0">
              <a:solidFill>
                <a:schemeClr val="accent2"/>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004322" y="3637183"/>
            <a:ext cx="2127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tx2">
                    <a:lumMod val="40000"/>
                    <a:lumOff val="60000"/>
                  </a:schemeClr>
                </a:solidFill>
                <a:latin typeface="李旭科书法"/>
                <a:ea typeface="微软雅黑" panose="020B0503020204020204" pitchFamily="34" charset="-122"/>
              </a:rPr>
              <a:t>家具设计的内涵</a:t>
            </a:r>
            <a:endParaRPr lang="zh-CN" altLang="en-US" sz="2000" kern="0" dirty="0">
              <a:solidFill>
                <a:schemeClr val="tx2">
                  <a:lumMod val="40000"/>
                  <a:lumOff val="60000"/>
                </a:schemeClr>
              </a:solidFill>
              <a:latin typeface="李旭科书法"/>
              <a:ea typeface="微软雅黑" panose="020B0503020204020204" pitchFamily="34" charset="-122"/>
            </a:endParaRPr>
          </a:p>
        </p:txBody>
      </p:sp>
      <p:sp>
        <p:nvSpPr>
          <p:cNvPr id="3" name="矩形 2"/>
          <p:cNvSpPr/>
          <p:nvPr/>
        </p:nvSpPr>
        <p:spPr>
          <a:xfrm>
            <a:off x="3004957" y="4085493"/>
            <a:ext cx="2127885" cy="374650"/>
          </a:xfrm>
          <a:prstGeom prst="rect">
            <a:avLst/>
          </a:prstGeom>
        </p:spPr>
        <p:txBody>
          <a:bodyPr wrap="none" lIns="68571" tIns="34285" rIns="68571" bIns="34285">
            <a:spAutoFit/>
          </a:bodyPr>
          <a:lstStyle/>
          <a:p>
            <a:pPr marL="213995" indent="-213995" algn="l" defTabSz="914400">
              <a:buClr>
                <a:schemeClr val="accent3"/>
              </a:buClr>
              <a:buFont typeface="Wingdings" panose="05000000000000000000" pitchFamily="2" charset="2"/>
              <a:buChar char="l"/>
              <a:defRPr/>
            </a:pPr>
            <a:r>
              <a:rPr lang="zh-CN" altLang="en-US" sz="2000" kern="0" dirty="0">
                <a:solidFill>
                  <a:schemeClr val="tx2">
                    <a:lumMod val="40000"/>
                    <a:lumOff val="60000"/>
                  </a:schemeClr>
                </a:solidFill>
                <a:latin typeface="李旭科书法"/>
                <a:ea typeface="微软雅黑" panose="020B0503020204020204" pitchFamily="34" charset="-122"/>
              </a:rPr>
              <a:t>家具设计的原则</a:t>
            </a:r>
            <a:endParaRPr lang="zh-CN" altLang="en-US" sz="2000" kern="0" dirty="0">
              <a:solidFill>
                <a:schemeClr val="tx2">
                  <a:lumMod val="40000"/>
                  <a:lumOff val="60000"/>
                </a:schemeClr>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000"/>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2000"/>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储藏类家具的基本尺度与设计要求</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r>
              <a:rPr lang="en-US" sz="900" dirty="0">
                <a:solidFill>
                  <a:schemeClr val="tx2"/>
                </a:solidFill>
                <a:latin typeface="微软雅黑" panose="020B0503020204020204" pitchFamily="34" charset="-122"/>
                <a:ea typeface="微软雅黑" panose="020B0503020204020204" pitchFamily="34" charset="-122"/>
                <a:sym typeface="Gill Sans" charset="0"/>
              </a:rPr>
              <a:t>    根据人体动作的活动范围和不同区域储物的特点，可以在家具内部空间灵活设置搁板、抽屉和挂衣杆等，在设计时需要注意物品的大小和最佳的储存方式，尽量保证在人的最佳视域范围内，方便合理统筹安排，使设计的家具既能有效提高空间的使用率，又能保证存取的方便性和舒适性。如在设计时需要考虑抽屉高度的上限值和下限值，抽屉上沿的高度上限值一般以1360mm为宜，抽屉下沿的高度上限值一般以300mm为宜。</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pic>
        <p:nvPicPr>
          <p:cNvPr id="30" name="图片 28" descr="d2ef7562d9ef8940ee954e4d1eebf1c"/>
          <p:cNvPicPr/>
          <p:nvPr/>
        </p:nvPicPr>
        <p:blipFill>
          <a:blip r:embed="rId1" cstate="print">
            <a:extLst>
              <a:ext uri="{28A0092B-C50C-407E-A947-70E740481C1C}">
                <a14:useLocalDpi xmlns:a14="http://schemas.microsoft.com/office/drawing/2010/main" val="0"/>
              </a:ext>
            </a:extLst>
          </a:blip>
          <a:srcRect l="34811" b="11545"/>
          <a:stretch>
            <a:fillRect/>
          </a:stretch>
        </p:blipFill>
        <p:spPr>
          <a:xfrm>
            <a:off x="2525078" y="1830388"/>
            <a:ext cx="3618865" cy="2762885"/>
          </a:xfrm>
          <a:prstGeom prst="rect">
            <a:avLst/>
          </a:prstGeom>
          <a:noFill/>
          <a:ln>
            <a:noFill/>
          </a:ln>
        </p:spPr>
      </p:pic>
      <p:sp>
        <p:nvSpPr>
          <p:cNvPr id="2" name="文本框 1"/>
          <p:cNvSpPr txBox="1"/>
          <p:nvPr/>
        </p:nvSpPr>
        <p:spPr>
          <a:xfrm>
            <a:off x="1636395" y="4593590"/>
            <a:ext cx="5080000" cy="252730"/>
          </a:xfrm>
          <a:prstGeom prst="rect">
            <a:avLst/>
          </a:prstGeom>
          <a:noFill/>
          <a:ln w="9525">
            <a:noFill/>
          </a:ln>
        </p:spPr>
        <p:txBody>
          <a:bodyPr>
            <a:spAutoFit/>
          </a:bodyPr>
          <a:lstStyle/>
          <a:p>
            <a:pPr indent="279400" algn="ctr"/>
            <a:r>
              <a:rPr lang="zh-CN" sz="1050" b="0">
                <a:ea typeface="宋体" panose="02010600030101010101" pitchFamily="2" charset="-122"/>
              </a:rPr>
              <a:t>抽屉高度的上限和下限</a:t>
            </a: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237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储藏类家具的基本尺度与设计要求</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22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2)宽度与深度：影响储藏类家具的宽度与深度的因素有很多，如存放物品的种类、数量、大小、方式等，很大程度上还取决于产品设计的模数化和系列化程度，以及人造板材切割的利用率。从不同板材的出材率和储存物品的种类这两方面进行综合考虑得出，柜类家具的基本宽度单元一般以800mm为宜，上衣柜的深度一般保持在550mm～600mm之间，书柜的深度一般保持在400mm～450mm之间。</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22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设计储藏类家具时，在考虑人体尺度的同时，还应考虑其所处的空间尺度，使所设计的家具陈设与室内的风格获得统一和谐的视觉感受。例如，储藏类家具设计的尺度过大，会使人在视觉上产生阻隔感和压抑感；反之，储藏类家具设计的尺度过小，会影响空间收纳的使用率，会使人在视觉上产生空旷感。</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405890" y="958850"/>
            <a:ext cx="6332220" cy="3728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储藏类家具的基本尺度与设计要求</a:t>
            </a:r>
            <a:endPar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pPr>
              <a:lnSpc>
                <a:spcPct val="18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（2）储藏类家具与储存物品的关系</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8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设计储藏类家具时，在考虑人体尺度的同时，还应考虑其收纳、存放和陈列物品的种类、数量、大小以及存储的方式等，这些因素对储藏类家具的外观和尺寸产生直接影响。</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8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在高速发展的现代社会，为满足不同人群的喜好和需求，供生活所需的物品种类和形式也日趋多样化，为了使存取更加合理和高效，需要设计出适合各类物品存放的最佳尺寸空间。所以，在设计不同功能用途的储藏类家具时，需要掌握各类物品的基本尺寸和规格，以确保所设计的家具在合理的尺度范围内，从而有效提高收纳空间的利用率。但在一些常用家具的设计时，经常会采用一些通用尺寸，在一定程度上增加储藏类家具的功能和用途。</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8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在现代社会除了物品种类极为丰富之外，物品存放的数量也处于不断变化之中，物品存放的方式也会因地域以及生活方式的不同而产生差异。因此，在设计储藏类家具的功能时，必须考虑不同种类的物品在储存方式和存放数量上的差异，这对家具设计的合理性和提高使用效率具有重要影响。</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a:p>
            <a:pPr>
              <a:lnSpc>
                <a:spcPct val="180000"/>
              </a:lnSpc>
            </a:pPr>
            <a:r>
              <a:rPr lang="en-US" sz="900" dirty="0">
                <a:solidFill>
                  <a:schemeClr val="tx2"/>
                </a:solidFill>
                <a:latin typeface="微软雅黑" panose="020B0503020204020204" pitchFamily="34" charset="-122"/>
                <a:ea typeface="微软雅黑" panose="020B0503020204020204" pitchFamily="34" charset="-122"/>
                <a:sym typeface="Gill Sans" charset="0"/>
              </a:rPr>
              <a:t>       以往具有单一使用功能的传统储藏类家具已经不能满足于现代人的生活使用需求，为了适应日趋多样化的不同需求（如物品种类、存储数量、储存方式、空间需求等），储藏类家具的种类和形式也日趋多元化，如多功能储物柜、组合柜、组合柜架、多功能储物家具等。对于比较狭小的空间，多功能的储藏类家具设计显得至关重要，同时能够营造出更为简洁、实用、舒适的室内空间环境。</a:t>
            </a:r>
            <a:endParaRPr lang="en-US" sz="9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不同功能家具的基本尺度与设计要求</a:t>
            </a:r>
            <a:endParaRPr lang="zh-CN" altLang="en-US" sz="1200" b="1" dirty="0">
              <a:solidFill>
                <a:schemeClr val="accent2"/>
              </a:solidFill>
              <a:latin typeface="+mn-ea"/>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7172" y="1997122"/>
            <a:ext cx="1015663" cy="1309907"/>
          </a:xfrm>
          <a:prstGeom prst="rect">
            <a:avLst/>
          </a:prstGeom>
          <a:ln w="28575">
            <a:solidFill>
              <a:schemeClr val="accent3"/>
            </a:solidFill>
          </a:ln>
        </p:spPr>
        <p:txBody>
          <a:bodyPr vert="eaVert" wrap="square">
            <a:spAutoFit/>
          </a:bodyPr>
          <a:lstStyle/>
          <a:p>
            <a:pPr algn="ctr"/>
            <a:r>
              <a:rPr lang="en-US" altLang="zh-CN" sz="5400" b="1" spc="-225" dirty="0">
                <a:solidFill>
                  <a:schemeClr val="accent3"/>
                </a:solidFill>
                <a:latin typeface="Agency FB" panose="020B0503020202020204" pitchFamily="34" charset="0"/>
                <a:ea typeface="造字工房俊雅（非商用）常规体" pitchFamily="50" charset="-122"/>
              </a:rPr>
              <a:t>04</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175510"/>
            <a:ext cx="6230620" cy="953135"/>
          </a:xfrm>
          <a:prstGeom prst="rect">
            <a:avLst/>
          </a:prstGeom>
          <a:noFill/>
        </p:spPr>
        <p:txBody>
          <a:bodyPr wrap="square" rtlCol="0">
            <a:spAutoFit/>
          </a:bodyPr>
          <a:lstStyle/>
          <a:p>
            <a:pPr defTabSz="800100"/>
            <a:r>
              <a:rPr lang="zh-CN" altLang="en-US" sz="2800" b="1" dirty="0">
                <a:solidFill>
                  <a:schemeClr val="accent2"/>
                </a:solidFill>
                <a:latin typeface="+mn-ea"/>
                <a:cs typeface="+mn-ea"/>
                <a:sym typeface="Arial" panose="020B0604020202020204" pitchFamily="34" charset="0"/>
              </a:rPr>
              <a:t>家具与环境</a:t>
            </a:r>
            <a:endParaRPr lang="zh-CN" altLang="en-US" sz="2800" b="1" dirty="0">
              <a:solidFill>
                <a:schemeClr val="accent2"/>
              </a:solidFill>
              <a:latin typeface="+mn-ea"/>
              <a:cs typeface="+mn-ea"/>
              <a:sym typeface="Arial" panose="020B0604020202020204" pitchFamily="34" charset="0"/>
            </a:endParaRPr>
          </a:p>
          <a:p>
            <a:pPr defTabSz="800100"/>
            <a:endParaRPr lang="zh-CN" altLang="en-US" sz="2800" b="1" dirty="0">
              <a:solidFill>
                <a:schemeClr val="accent2"/>
              </a:solidFill>
              <a:latin typeface="+mn-ea"/>
              <a:cs typeface="+mn-ea"/>
            </a:endParaRPr>
          </a:p>
        </p:txBody>
      </p:sp>
      <p:sp>
        <p:nvSpPr>
          <p:cNvPr id="16" name="矩形 15"/>
          <p:cNvSpPr/>
          <p:nvPr/>
        </p:nvSpPr>
        <p:spPr>
          <a:xfrm>
            <a:off x="3314659" y="2874981"/>
            <a:ext cx="1765209" cy="223128"/>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zh-CN" altLang="en-US" sz="1000" kern="0" dirty="0">
                <a:solidFill>
                  <a:srgbClr val="EA6103"/>
                </a:solidFill>
                <a:latin typeface="李旭科书法"/>
                <a:ea typeface="微软雅黑" panose="020B0503020204020204" pitchFamily="34" charset="-122"/>
              </a:rPr>
              <a:t>家具在室内环境中的作用</a:t>
            </a:r>
            <a:endParaRPr lang="zh-CN" altLang="en-US" sz="1000" kern="0" dirty="0">
              <a:solidFill>
                <a:srgbClr val="EA6103"/>
              </a:solidFill>
              <a:latin typeface="李旭科书法"/>
              <a:ea typeface="微软雅黑" panose="020B0503020204020204" pitchFamily="34" charset="-122"/>
            </a:endParaRPr>
          </a:p>
        </p:txBody>
      </p:sp>
      <p:sp>
        <p:nvSpPr>
          <p:cNvPr id="19" name="矩形 18"/>
          <p:cNvSpPr/>
          <p:nvPr/>
        </p:nvSpPr>
        <p:spPr>
          <a:xfrm>
            <a:off x="3314837" y="3178713"/>
            <a:ext cx="1765209" cy="223128"/>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zh-CN" altLang="en-US" sz="1000" kern="0" dirty="0">
                <a:solidFill>
                  <a:schemeClr val="tx2"/>
                </a:solidFill>
                <a:latin typeface="李旭科书法"/>
                <a:ea typeface="微软雅黑" panose="020B0503020204020204" pitchFamily="34" charset="-122"/>
              </a:rPr>
              <a:t>家具在环境中的布置方式</a:t>
            </a:r>
            <a:endParaRPr lang="zh-CN" altLang="en-US" sz="1000" kern="0" dirty="0">
              <a:solidFill>
                <a:schemeClr val="tx2"/>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318012" y="3456208"/>
            <a:ext cx="2149929" cy="223128"/>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zh-CN" altLang="en-US" sz="1000" kern="0" dirty="0">
                <a:solidFill>
                  <a:schemeClr val="tx2"/>
                </a:solidFill>
                <a:latin typeface="李旭科书法"/>
                <a:ea typeface="微软雅黑" panose="020B0503020204020204" pitchFamily="34" charset="-122"/>
              </a:rPr>
              <a:t>室内环境风格与家具风格的关系</a:t>
            </a:r>
            <a:endParaRPr lang="zh-CN" altLang="en-US" sz="1000" kern="0" dirty="0">
              <a:solidFill>
                <a:schemeClr val="tx2"/>
              </a:solidFill>
              <a:latin typeface="李旭科书法"/>
              <a:ea typeface="微软雅黑" panose="020B0503020204020204" pitchFamily="34" charset="-122"/>
            </a:endParaRPr>
          </a:p>
        </p:txBody>
      </p:sp>
      <p:sp>
        <p:nvSpPr>
          <p:cNvPr id="11" name="矩形 10"/>
          <p:cNvSpPr/>
          <p:nvPr/>
        </p:nvSpPr>
        <p:spPr>
          <a:xfrm>
            <a:off x="3318012" y="3729404"/>
            <a:ext cx="1508728" cy="223128"/>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zh-CN" altLang="en-US" sz="1000" kern="0" dirty="0">
                <a:solidFill>
                  <a:schemeClr val="tx2"/>
                </a:solidFill>
                <a:latin typeface="李旭科书法"/>
                <a:ea typeface="微软雅黑" panose="020B0503020204020204" pitchFamily="34" charset="-122"/>
              </a:rPr>
              <a:t>城市家具与公共环境</a:t>
            </a:r>
            <a:endParaRPr lang="zh-CN" altLang="en-US" sz="1000" kern="0" dirty="0">
              <a:solidFill>
                <a:schemeClr val="tx2"/>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1899"/>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1899"/>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7585" y="1491631"/>
            <a:ext cx="3384376" cy="2665118"/>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4"/>
          <p:cNvSpPr>
            <a:spLocks noChangeArrowheads="1"/>
          </p:cNvSpPr>
          <p:nvPr/>
        </p:nvSpPr>
        <p:spPr bwMode="auto">
          <a:xfrm>
            <a:off x="4572001" y="1491630"/>
            <a:ext cx="3744416" cy="2606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50000"/>
              </a:lnSpc>
            </a:pPr>
            <a:r>
              <a:rPr lang="zh-CN" altLang="en-US" sz="1050" dirty="0">
                <a:solidFill>
                  <a:schemeClr val="tx2"/>
                </a:solidFill>
                <a:latin typeface="微软雅黑" panose="020B0503020204020204" pitchFamily="34" charset="-122"/>
                <a:ea typeface="微软雅黑" panose="020B0503020204020204" pitchFamily="34" charset="-122"/>
                <a:sym typeface="Gill Sans" charset="0"/>
              </a:rPr>
              <a:t>家具是一门艺术，家具也有自己的生命</a:t>
            </a:r>
            <a:r>
              <a:rPr lang="en-US" altLang="zh-CN" sz="105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050" dirty="0">
                <a:solidFill>
                  <a:schemeClr val="tx2"/>
                </a:solidFill>
                <a:latin typeface="微软雅黑" panose="020B0503020204020204" pitchFamily="34" charset="-122"/>
                <a:ea typeface="微软雅黑" panose="020B0503020204020204" pitchFamily="34" charset="-122"/>
                <a:sym typeface="Gill Sans" charset="0"/>
              </a:rPr>
              <a:t>而设计给予其灵魂。家具在室内环境中扮演着举足轻重的角色，家具能够起到组织并分割空间、构建室内空间环境、强化室内设计的整体风格、调节室内环境色彩的搭配以及为室内空间营造良好的气氛。家具与室内环境的结合，不但要考虑家具与家具的搭配，还要考虑家具与饰品以及室内造型的搭配，还有其摆放的具体位置。而且家具对其所在环境的灯光的颜色、亮度与照射范围有着一定的要求，使家具和其所在的空间环境融为一体，不但为人们的生活空间营造了一个舒适、和谐、健康的生活环境</a:t>
            </a:r>
            <a:r>
              <a:rPr lang="en-US" altLang="zh-CN" sz="105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050" dirty="0">
                <a:solidFill>
                  <a:schemeClr val="tx2"/>
                </a:solidFill>
                <a:latin typeface="微软雅黑" panose="020B0503020204020204" pitchFamily="34" charset="-122"/>
                <a:ea typeface="微软雅黑" panose="020B0503020204020204" pitchFamily="34" charset="-122"/>
                <a:sym typeface="Gill Sans" charset="0"/>
              </a:rPr>
              <a:t>而且使得人的自身价值与空间环境相协调统一。</a:t>
            </a:r>
            <a:endParaRPr lang="zh-CN" altLang="en-US" sz="1050" dirty="0">
              <a:solidFill>
                <a:schemeClr val="tx2"/>
              </a:solidFill>
              <a:latin typeface="微软雅黑" panose="020B0503020204020204" pitchFamily="34" charset="-122"/>
              <a:ea typeface="微软雅黑" panose="020B0503020204020204" pitchFamily="34" charset="-122"/>
            </a:endParaRPr>
          </a:p>
          <a:p>
            <a:pPr>
              <a:lnSpc>
                <a:spcPct val="150000"/>
              </a:lnSpc>
            </a:pPr>
            <a:endParaRPr lang="zh-CN" altLang="en-US" sz="900" dirty="0">
              <a:solidFill>
                <a:schemeClr val="tx2"/>
              </a:solidFill>
              <a:latin typeface="微软雅黑" panose="020B0503020204020204" pitchFamily="34" charset="-122"/>
              <a:ea typeface="微软雅黑" panose="020B0503020204020204" pitchFamily="34" charset="-122"/>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家具在室内环境中的作用</a:t>
            </a:r>
            <a:endParaRPr lang="zh-CN" altLang="en-US" sz="1200" b="1" dirty="0">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up)">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4179093" y="802035"/>
            <a:ext cx="4200525"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组织并划分室内空间</a:t>
            </a:r>
            <a:endParaRPr lang="en-US" altLang="zh-CN"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endParaRPr lang="en-US" altLang="zh-CN" sz="1000" dirty="0">
              <a:solidFill>
                <a:schemeClr val="tx2"/>
              </a:solidFill>
              <a:latin typeface="微软雅黑" panose="020B0503020204020204" pitchFamily="34" charset="-122"/>
              <a:ea typeface="微软雅黑" panose="020B0503020204020204" pitchFamily="34" charset="-122"/>
              <a:sym typeface="Gill Sans" charset="0"/>
            </a:endParaRPr>
          </a:p>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实体空间划分，是指通过对建筑结构构件的外露部分，来感悟结构构思及营造技艺所形成的空间环境；而虚拟空间划分是一种既无明显界面，又有一定范围的建筑空间。它的范围没有十分完整的隔离状态，也缺乏较强的限定度，只靠部分形体的启示，依靠联想来划定空间，所以又称“心理空间”。</a:t>
            </a:r>
            <a:endParaRPr lang="en-US" altLang="zh-CN" sz="1200" dirty="0">
              <a:solidFill>
                <a:schemeClr val="tx2"/>
              </a:solidFill>
              <a:latin typeface="微软雅黑" panose="020B0503020204020204" pitchFamily="34" charset="-122"/>
              <a:ea typeface="微软雅黑" panose="020B0503020204020204" pitchFamily="34" charset="-122"/>
              <a:sym typeface="Gill Sans" charset="0"/>
            </a:endParaRPr>
          </a:p>
          <a:p>
            <a:r>
              <a:rPr lang="zh-CN" altLang="en-US" sz="1200" dirty="0">
                <a:solidFill>
                  <a:schemeClr val="tx2"/>
                </a:solidFill>
                <a:latin typeface="微软雅黑" panose="020B0503020204020204" pitchFamily="34" charset="-122"/>
                <a:ea typeface="微软雅黑" panose="020B0503020204020204" pitchFamily="34" charset="-122"/>
              </a:rPr>
              <a:t>在房屋户型相对较小，客厅和餐厅之间无明显界线的空间，且使用需求不同，如果直接用墙体进行隔断形成实体空间，难免显得拥挤。反之，如果我们在设计时，充分利用家具灵活方便的特征，结合人们的心理需求，使之看似有空间的限定，实则无明显划分，这样就既保证了空间原有的宽敞性，又满足了人们的使用功能。</a:t>
            </a:r>
            <a:endParaRPr lang="en-US" altLang="zh-CN" sz="1200" dirty="0">
              <a:solidFill>
                <a:schemeClr val="tx2"/>
              </a:solidFill>
              <a:latin typeface="微软雅黑" panose="020B0503020204020204" pitchFamily="34" charset="-122"/>
              <a:ea typeface="微软雅黑" panose="020B0503020204020204" pitchFamily="34" charset="-122"/>
            </a:endParaRPr>
          </a:p>
          <a:p>
            <a:r>
              <a:rPr lang="zh-CN" altLang="en-US" sz="1200" dirty="0">
                <a:solidFill>
                  <a:schemeClr val="tx2"/>
                </a:solidFill>
                <a:latin typeface="微软雅黑" panose="020B0503020204020204" pitchFamily="34" charset="-122"/>
                <a:ea typeface="微软雅黑" panose="020B0503020204020204" pitchFamily="34" charset="-122"/>
              </a:rPr>
              <a:t>如在居室设计中，利用橱柜来分隔房间；在厨房与餐厅之间，利用吧台、酒柜来分隔；在商场、超市利用货架、货柜来划分区域等（如图所示）。因此，应该把室内空间的分隔和家具结合起来考虑。在可能的条件下，通过家具分隔既能减少墙体的面积，减轻自重，提高空间利用率，还可在一定的条件下，通过家具布置的灵活变化达到适应不同的功能要求的目的。</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家具在室内环境中的作用</a:t>
            </a:r>
            <a:endParaRPr lang="zh-CN" altLang="en-US" sz="1200" b="1" dirty="0">
              <a:latin typeface="华文仿宋" panose="02010600040101010101" charset="-122"/>
              <a:ea typeface="华文仿宋" panose="02010600040101010101" charset="-122"/>
            </a:endParaRPr>
          </a:p>
        </p:txBody>
      </p:sp>
      <p:pic>
        <p:nvPicPr>
          <p:cNvPr id="7" name="图片 6"/>
          <p:cNvPicPr/>
          <p:nvPr/>
        </p:nvPicPr>
        <p:blipFill>
          <a:blip r:embed="rId1" cstate="print">
            <a:extLst>
              <a:ext uri="{28A0092B-C50C-407E-A947-70E740481C1C}">
                <a14:useLocalDpi xmlns:a14="http://schemas.microsoft.com/office/drawing/2010/main" val="0"/>
              </a:ext>
            </a:extLst>
          </a:blip>
          <a:stretch>
            <a:fillRect/>
          </a:stretch>
        </p:blipFill>
        <p:spPr>
          <a:xfrm>
            <a:off x="422787" y="742950"/>
            <a:ext cx="2628265" cy="3657600"/>
          </a:xfrm>
          <a:prstGeom prst="rect">
            <a:avLst/>
          </a:prstGeom>
        </p:spPr>
      </p:pic>
      <p:sp>
        <p:nvSpPr>
          <p:cNvPr id="2" name="文本框 1"/>
          <p:cNvSpPr txBox="1"/>
          <p:nvPr/>
        </p:nvSpPr>
        <p:spPr>
          <a:xfrm>
            <a:off x="344206" y="4504805"/>
            <a:ext cx="3077651" cy="369332"/>
          </a:xfrm>
          <a:prstGeom prst="rect">
            <a:avLst/>
          </a:prstGeom>
          <a:noFill/>
        </p:spPr>
        <p:txBody>
          <a:bodyPr wrap="square" rtlCol="0">
            <a:spAutoFit/>
          </a:bodyPr>
          <a:lstStyle/>
          <a:p>
            <a:r>
              <a:rPr lang="zh-CN" altLang="en-US" sz="900" dirty="0"/>
              <a:t>图中为法国郎香集团的拉美森专店的货架设计，货架仿佛从空中垂垂降落，起到了空间的分割效果</a:t>
            </a:r>
            <a:endParaRPr lang="zh-CN" altLang="en-US" sz="9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4119052" y="832545"/>
            <a:ext cx="4200525" cy="2431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调节室内环境的色彩</a:t>
            </a:r>
            <a:endParaRPr lang="en-US" altLang="zh-CN"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endParaRPr lang="en-US" altLang="zh-CN" sz="1000" dirty="0">
              <a:solidFill>
                <a:schemeClr val="tx2"/>
              </a:solidFill>
              <a:latin typeface="微软雅黑" panose="020B0503020204020204" pitchFamily="34" charset="-122"/>
              <a:ea typeface="微软雅黑" panose="020B0503020204020204" pitchFamily="34" charset="-122"/>
              <a:sym typeface="Gill Sans" charset="0"/>
            </a:endParaRPr>
          </a:p>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家具的色彩和质地对室内的氛围营造起到重要的作用。家具色彩的选择应首先对室内整体环境色彩进行总体控制与把握，即室内空间六个界面的色彩一般应统一、协调，但过分的统一又会使空间显得呆板、单调。家具的造型和色彩赋予室内空间以生命力，因此宜在充分考虑总体环境色彩协调统一的基础上选择家具的色彩（图</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1</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如，鲜艳的塑料色及软织物色，色彩丰富、装饰性强，使空间极富情趣，给人以轻巧柔美之感；天然材料本色和质地，使室内具有柔美温馨气质，充分展现自由、自然的风情，给人以亲切、温柔、高雅的感受（图</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2</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）；冷峻简洁的玻璃、金属等人造材质，则使空间更加灵动多变，精致时尚，极具现代感（图</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3</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家具在室内环境中的作用</a:t>
            </a:r>
            <a:endParaRPr lang="zh-CN" altLang="en-US" sz="1200" b="1" dirty="0">
              <a:latin typeface="华文仿宋" panose="02010600040101010101" charset="-122"/>
              <a:ea typeface="华文仿宋" panose="02010600040101010101" charset="-122"/>
            </a:endParaRPr>
          </a:p>
        </p:txBody>
      </p:sp>
      <p:pic>
        <p:nvPicPr>
          <p:cNvPr id="11" name="图片 10"/>
          <p:cNvPicPr/>
          <p:nvPr/>
        </p:nvPicPr>
        <p:blipFill>
          <a:blip r:embed="rId1">
            <a:extLst>
              <a:ext uri="{28A0092B-C50C-407E-A947-70E740481C1C}">
                <a14:useLocalDpi xmlns:a14="http://schemas.microsoft.com/office/drawing/2010/main" val="0"/>
              </a:ext>
            </a:extLst>
          </a:blip>
          <a:stretch>
            <a:fillRect/>
          </a:stretch>
        </p:blipFill>
        <p:spPr>
          <a:xfrm>
            <a:off x="477202" y="832545"/>
            <a:ext cx="2501900" cy="3388360"/>
          </a:xfrm>
          <a:prstGeom prst="rect">
            <a:avLst/>
          </a:prstGeom>
        </p:spPr>
      </p:pic>
      <p:sp>
        <p:nvSpPr>
          <p:cNvPr id="13" name="文本框 12"/>
          <p:cNvSpPr txBox="1"/>
          <p:nvPr/>
        </p:nvSpPr>
        <p:spPr>
          <a:xfrm>
            <a:off x="422787" y="4343004"/>
            <a:ext cx="3077651" cy="369332"/>
          </a:xfrm>
          <a:prstGeom prst="rect">
            <a:avLst/>
          </a:prstGeom>
          <a:noFill/>
        </p:spPr>
        <p:txBody>
          <a:bodyPr wrap="square" rtlCol="0">
            <a:spAutoFit/>
          </a:bodyPr>
          <a:lstStyle/>
          <a:p>
            <a:r>
              <a:rPr lang="zh-CN" altLang="en-US" sz="900" dirty="0"/>
              <a:t>图</a:t>
            </a:r>
            <a:r>
              <a:rPr lang="en-US" altLang="zh-CN" sz="900" dirty="0"/>
              <a:t>1 </a:t>
            </a:r>
            <a:r>
              <a:rPr lang="zh-CN" altLang="en-US" sz="900" dirty="0"/>
              <a:t>充分考虑总体环境色彩协调统一的基础上选择家具的色彩</a:t>
            </a:r>
            <a:endParaRPr lang="zh-CN" altLang="en-US" sz="9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4119052" y="832545"/>
            <a:ext cx="4200525" cy="2431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调节室内环境的色彩</a:t>
            </a:r>
            <a:endParaRPr lang="en-US" altLang="zh-CN"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endParaRPr lang="en-US" altLang="zh-CN" sz="1000" dirty="0">
              <a:solidFill>
                <a:schemeClr val="tx2"/>
              </a:solidFill>
              <a:latin typeface="微软雅黑" panose="020B0503020204020204" pitchFamily="34" charset="-122"/>
              <a:ea typeface="微软雅黑" panose="020B0503020204020204" pitchFamily="34" charset="-122"/>
              <a:sym typeface="Gill Sans" charset="0"/>
            </a:endParaRPr>
          </a:p>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家具的色彩和质地对室内的氛围营造起到重要的作用。家具色彩的选择应首先对室内整体环境色彩进行总体控制与把握，即室内空间六个界面的色彩一般应统一、协调，但过分的统一又会使空间显得呆板、单调。家具的造型和色彩赋予室内空间以生命力，因此宜在充分考虑总体环境色彩协调统一的基础上选择家具的色彩（图</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1</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如，鲜艳的塑料色及软织物色，色彩丰富、装饰性强，使空间极富情趣，给人以轻巧柔美之感；天然材料本色和质地，使室内具有柔美温馨气质，充分展现自由、自然的风情，给人以亲切、温柔、高雅的感受（图</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2</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）；冷峻简洁的玻璃、金属等人造材质，则使空间更加灵动多变，精致时尚，极具现代感（图</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3</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a:t>
            </a:r>
            <a:endParaRPr lang="zh-CN" altLang="en-US" sz="1200" dirty="0">
              <a:solidFill>
                <a:schemeClr val="tx2"/>
              </a:solidFill>
              <a:latin typeface="微软雅黑" panose="020B0503020204020204" pitchFamily="34" charset="-122"/>
              <a:ea typeface="微软雅黑" panose="020B0503020204020204" pitchFamily="34" charset="-122"/>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家具在室内环境中的作用</a:t>
            </a:r>
            <a:endParaRPr lang="zh-CN" altLang="en-US" sz="1200" b="1" dirty="0">
              <a:latin typeface="华文仿宋" panose="02010600040101010101" charset="-122"/>
              <a:ea typeface="华文仿宋" panose="02010600040101010101" charset="-122"/>
            </a:endParaRPr>
          </a:p>
        </p:txBody>
      </p:sp>
      <p:sp>
        <p:nvSpPr>
          <p:cNvPr id="13" name="文本框 12"/>
          <p:cNvSpPr txBox="1"/>
          <p:nvPr/>
        </p:nvSpPr>
        <p:spPr>
          <a:xfrm>
            <a:off x="422787" y="4214417"/>
            <a:ext cx="3391753" cy="230832"/>
          </a:xfrm>
          <a:prstGeom prst="rect">
            <a:avLst/>
          </a:prstGeom>
          <a:noFill/>
        </p:spPr>
        <p:txBody>
          <a:bodyPr wrap="square" rtlCol="0">
            <a:spAutoFit/>
          </a:bodyPr>
          <a:lstStyle/>
          <a:p>
            <a:r>
              <a:rPr lang="zh-CN" altLang="en-US" sz="900" dirty="0"/>
              <a:t>图</a:t>
            </a:r>
            <a:r>
              <a:rPr lang="en-US" altLang="zh-CN" sz="900" dirty="0"/>
              <a:t>2    </a:t>
            </a:r>
            <a:r>
              <a:rPr lang="zh-CN" altLang="en-US" sz="900" dirty="0"/>
              <a:t>富有现代感的材质选择</a:t>
            </a:r>
            <a:endParaRPr lang="zh-CN" altLang="en-US" sz="900" dirty="0"/>
          </a:p>
        </p:txBody>
      </p:sp>
      <p:pic>
        <p:nvPicPr>
          <p:cNvPr id="12" name="图片 11"/>
          <p:cNvPicPr/>
          <p:nvPr/>
        </p:nvPicPr>
        <p:blipFill>
          <a:blip r:embed="rId1">
            <a:extLst>
              <a:ext uri="{28A0092B-C50C-407E-A947-70E740481C1C}">
                <a14:useLocalDpi xmlns:a14="http://schemas.microsoft.com/office/drawing/2010/main" val="0"/>
              </a:ext>
            </a:extLst>
          </a:blip>
          <a:stretch>
            <a:fillRect/>
          </a:stretch>
        </p:blipFill>
        <p:spPr>
          <a:xfrm>
            <a:off x="473013" y="1230312"/>
            <a:ext cx="3391756" cy="280590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024193" y="1299388"/>
            <a:ext cx="6948231" cy="3170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营造空间气氛</a:t>
            </a:r>
            <a:endParaRPr lang="en-US" altLang="zh-CN"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endParaRPr lang="en-US" altLang="zh-CN" sz="1000" dirty="0">
              <a:solidFill>
                <a:schemeClr val="tx2"/>
              </a:solidFill>
              <a:latin typeface="微软雅黑" panose="020B0503020204020204" pitchFamily="34" charset="-122"/>
              <a:ea typeface="微软雅黑" panose="020B0503020204020204" pitchFamily="34" charset="-122"/>
              <a:sym typeface="Gill Sans" charset="0"/>
            </a:endParaRPr>
          </a:p>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家具是一种具有文化内涵的产品，它实际上体现了一个时代、一个民族的生活习俗，它的演变也体现了社会文化以及人的心理行为和认知的发展。每一个民族文化的发展、演变都对室内设计及家具风格产生了极大的影响。换言之，不同时期的家具反映出不同时期的社会文化背景及民族特色，不同的室内空间也因为家具风格的不同而对人产生不同的心理感受。</a:t>
            </a:r>
            <a:endParaRPr lang="zh-CN" altLang="en-US" sz="1200" dirty="0">
              <a:solidFill>
                <a:schemeClr val="tx2"/>
              </a:solidFill>
              <a:latin typeface="微软雅黑" panose="020B0503020204020204" pitchFamily="34" charset="-122"/>
              <a:ea typeface="微软雅黑" panose="020B0503020204020204" pitchFamily="34" charset="-122"/>
              <a:sym typeface="Gill Sans" charset="0"/>
            </a:endParaRPr>
          </a:p>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　　宫殿是金碧辉煌的，百姓人家是淳朴自然的，但是这些环境和氛围单靠室内设计是无法完全达到的，有时候就需要家具来营造气氛和协调空间。有什么样的室内设计风格就有与之风格相匹配的家具。从人的心理特征来看，家具的选择与人们的年龄、职业、文化素养等有关。一般老年人都比较偏爱稳重、色彩深沉、纹理自然、装饰性强、具有古典样式的家具；年轻人则喜欢造型独特、色彩明朗、线条流畅简洁的家具；而儿童则喜欢卡通的、色彩鲜明、象征性强并带有一定趣味性的家具。家具设计属于室内陈设的一部分，任何一个不和谐的因素放在空间里都会破坏其整体性。所以说，家具作为室内陈设的一部分，其装饰作用与整个室内空间所呈现出来的氛围是密切相关的。只有当整体达到和谐统一时，才能真正体现出装饰的美感。因此，家具的造型、色彩、材料与风格等因素应与整个室内环境的风格协调一致。通常现代风格的室内空间应配置造型简练的现代家具，中式仿古风格的室内空间应匹配具有古典风格的中式木材家具才能相得益彰，若在现代风格的室内空间内放置中西合璧式的家具。只要设计合理也不失为一种好的布置形式。</a:t>
            </a:r>
            <a:endParaRPr lang="zh-CN" altLang="en-US" sz="12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家具在室内环境中的作用</a:t>
            </a:r>
            <a:endParaRPr lang="zh-CN" altLang="en-US" sz="1200" b="1" dirty="0">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1024193" y="1299388"/>
            <a:ext cx="6948231"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600" dirty="0">
                <a:solidFill>
                  <a:schemeClr val="accent3"/>
                </a:solidFill>
                <a:latin typeface="Arial" panose="020B0604020202020204" pitchFamily="34" charset="0"/>
                <a:ea typeface="微软雅黑" panose="020B0503020204020204" pitchFamily="34" charset="-122"/>
                <a:sym typeface="Arial" panose="020B0604020202020204" pitchFamily="34" charset="0"/>
              </a:rPr>
              <a:t>划分功能，识别空间</a:t>
            </a:r>
            <a:endParaRPr lang="en-US" altLang="zh-CN" sz="16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a:p>
            <a:endParaRPr lang="en-US" altLang="zh-CN" sz="1000" dirty="0">
              <a:solidFill>
                <a:schemeClr val="tx2"/>
              </a:solidFill>
              <a:latin typeface="微软雅黑" panose="020B0503020204020204" pitchFamily="34" charset="-122"/>
              <a:ea typeface="微软雅黑" panose="020B0503020204020204" pitchFamily="34" charset="-122"/>
              <a:sym typeface="Gill Sans" charset="0"/>
            </a:endParaRPr>
          </a:p>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      空间性质很大程度上决定于所使用的家具类型。一般在家具没有布置前是难于识别空间的功能和性质的，因此，可以说家具是空间实际性质的直接表达者，是空间功能的决定者。正确地选择家具，可以充分反映出空间的使用目的、规格、等级、地位及使用者的个人特征等，从而为空间赋予一定的环境品格。例如房间布置了沙发和茶几后，空间功能就被确定为客厅，成为整套居室的公共交流空间。类似的空间大小，布置了床，其功能就被定位为卧室，是私人空间，使用者和使用范围都相对较小。</a:t>
            </a:r>
            <a:endParaRPr lang="zh-CN" altLang="en-US" sz="1200" dirty="0">
              <a:solidFill>
                <a:schemeClr val="tx2"/>
              </a:solidFill>
              <a:latin typeface="微软雅黑" panose="020B0503020204020204" pitchFamily="34" charset="-122"/>
              <a:ea typeface="微软雅黑" panose="020B0503020204020204" pitchFamily="34" charset="-122"/>
              <a:sym typeface="Gill Sans" charset="0"/>
            </a:endParaRPr>
          </a:p>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       综上所述，室内设计是运用一定的技术和艺术手段在原有的不完善的空间上创造出功能合理、美观舒适、符合使用者生理和心理要求的室内环境，而家具是室内设计不可分割的一个重要组成部分。二者相辅相成，缺一不可。因此，在室内装饰中人们要科学合理地选择、布置家具，为营造美好的室内环境创造条件，为人们提供舒适的生活环境，创造良好的氛围。</a:t>
            </a:r>
            <a:endParaRPr lang="zh-CN" altLang="en-US" sz="12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家具在室内环境中的作用</a:t>
            </a:r>
            <a:endParaRPr lang="zh-CN" altLang="en-US" sz="1200" b="1" dirty="0">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5650" y="1229995"/>
            <a:ext cx="1815465" cy="2334260"/>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7" name="Rectangle 6"/>
          <p:cNvSpPr/>
          <p:nvPr/>
        </p:nvSpPr>
        <p:spPr>
          <a:xfrm>
            <a:off x="2692400" y="1229995"/>
            <a:ext cx="1815465" cy="2334260"/>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8" name="Rectangle 7"/>
          <p:cNvSpPr/>
          <p:nvPr/>
        </p:nvSpPr>
        <p:spPr>
          <a:xfrm>
            <a:off x="4634865" y="1229995"/>
            <a:ext cx="1815465" cy="2334260"/>
          </a:xfrm>
          <a:prstGeom prst="rect">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9" name="Rectangle 8"/>
          <p:cNvSpPr/>
          <p:nvPr/>
        </p:nvSpPr>
        <p:spPr>
          <a:xfrm>
            <a:off x="6598920" y="1229995"/>
            <a:ext cx="1815465" cy="2334260"/>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18" name="Rectangle 17"/>
          <p:cNvSpPr/>
          <p:nvPr/>
        </p:nvSpPr>
        <p:spPr>
          <a:xfrm>
            <a:off x="845395" y="3190452"/>
            <a:ext cx="1637148" cy="249555"/>
          </a:xfrm>
          <a:prstGeom prst="rect">
            <a:avLst/>
          </a:prstGeom>
        </p:spPr>
        <p:txBody>
          <a:bodyPr wrap="square">
            <a:spAutoFit/>
          </a:bodyPr>
          <a:lstStyle/>
          <a:p>
            <a:pPr algn="ctr"/>
            <a:r>
              <a:rPr lang="zh-CN" altLang="en-US" sz="1025" dirty="0">
                <a:solidFill>
                  <a:schemeClr val="tx1"/>
                </a:solidFill>
                <a:latin typeface="Open Sans" pitchFamily="34" charset="0"/>
                <a:ea typeface="Open Sans" pitchFamily="34" charset="0"/>
                <a:cs typeface="Open Sans" pitchFamily="34" charset="0"/>
              </a:rPr>
              <a:t>现代家具</a:t>
            </a:r>
            <a:endParaRPr lang="zh-CN" altLang="en-US" sz="1025" dirty="0">
              <a:solidFill>
                <a:schemeClr val="tx1"/>
              </a:solidFill>
              <a:latin typeface="Open Sans" pitchFamily="34" charset="0"/>
              <a:ea typeface="Open Sans" pitchFamily="34" charset="0"/>
              <a:cs typeface="Open Sans" pitchFamily="34" charset="0"/>
            </a:endParaRPr>
          </a:p>
        </p:txBody>
      </p:sp>
      <p:sp>
        <p:nvSpPr>
          <p:cNvPr id="21" name="Rectangle 20"/>
          <p:cNvSpPr/>
          <p:nvPr/>
        </p:nvSpPr>
        <p:spPr>
          <a:xfrm>
            <a:off x="2781667" y="3238077"/>
            <a:ext cx="1637148" cy="249555"/>
          </a:xfrm>
          <a:prstGeom prst="rect">
            <a:avLst/>
          </a:prstGeom>
        </p:spPr>
        <p:txBody>
          <a:bodyPr wrap="square">
            <a:spAutoFit/>
          </a:bodyPr>
          <a:lstStyle/>
          <a:p>
            <a:pPr algn="ctr"/>
            <a:r>
              <a:rPr lang="zh-CN" altLang="en-US" sz="1025" dirty="0">
                <a:solidFill>
                  <a:schemeClr val="tx1"/>
                </a:solidFill>
                <a:latin typeface="Open Sans" pitchFamily="34" charset="0"/>
                <a:ea typeface="Open Sans" pitchFamily="34" charset="0"/>
                <a:cs typeface="Open Sans" pitchFamily="34" charset="0"/>
              </a:rPr>
              <a:t>后现代家具</a:t>
            </a:r>
            <a:endParaRPr lang="zh-CN" altLang="en-US" sz="1025" dirty="0">
              <a:solidFill>
                <a:schemeClr val="tx1"/>
              </a:solidFill>
              <a:latin typeface="Open Sans" pitchFamily="34" charset="0"/>
              <a:ea typeface="Open Sans" pitchFamily="34" charset="0"/>
              <a:cs typeface="Open Sans" pitchFamily="34" charset="0"/>
            </a:endParaRPr>
          </a:p>
        </p:txBody>
      </p:sp>
      <p:sp>
        <p:nvSpPr>
          <p:cNvPr id="23" name="Rectangle 22"/>
          <p:cNvSpPr/>
          <p:nvPr/>
        </p:nvSpPr>
        <p:spPr>
          <a:xfrm>
            <a:off x="4723920" y="3238077"/>
            <a:ext cx="1637148" cy="249555"/>
          </a:xfrm>
          <a:prstGeom prst="rect">
            <a:avLst/>
          </a:prstGeom>
        </p:spPr>
        <p:txBody>
          <a:bodyPr wrap="square">
            <a:spAutoFit/>
          </a:bodyPr>
          <a:lstStyle/>
          <a:p>
            <a:pPr algn="ctr"/>
            <a:r>
              <a:rPr lang="zh-CN" altLang="en-US" sz="1025" dirty="0">
                <a:solidFill>
                  <a:schemeClr val="tx1"/>
                </a:solidFill>
                <a:latin typeface="Open Sans" pitchFamily="34" charset="0"/>
                <a:ea typeface="Open Sans" pitchFamily="34" charset="0"/>
                <a:cs typeface="Open Sans" pitchFamily="34" charset="0"/>
              </a:rPr>
              <a:t>欧式古典家具</a:t>
            </a:r>
            <a:endParaRPr lang="zh-CN" altLang="en-US" sz="1025" dirty="0">
              <a:solidFill>
                <a:schemeClr val="tx1"/>
              </a:solidFill>
              <a:latin typeface="Open Sans" pitchFamily="34" charset="0"/>
              <a:ea typeface="Open Sans" pitchFamily="34" charset="0"/>
              <a:cs typeface="Open Sans" pitchFamily="34" charset="0"/>
            </a:endParaRPr>
          </a:p>
        </p:txBody>
      </p:sp>
      <p:sp>
        <p:nvSpPr>
          <p:cNvPr id="25" name="Rectangle 24"/>
          <p:cNvSpPr/>
          <p:nvPr/>
        </p:nvSpPr>
        <p:spPr>
          <a:xfrm>
            <a:off x="6687518" y="3238077"/>
            <a:ext cx="1637148" cy="249555"/>
          </a:xfrm>
          <a:prstGeom prst="rect">
            <a:avLst/>
          </a:prstGeom>
        </p:spPr>
        <p:txBody>
          <a:bodyPr wrap="square">
            <a:spAutoFit/>
          </a:bodyPr>
          <a:lstStyle/>
          <a:p>
            <a:pPr algn="ctr"/>
            <a:r>
              <a:rPr lang="zh-CN" altLang="en-US" sz="1025" dirty="0">
                <a:solidFill>
                  <a:schemeClr val="tx1"/>
                </a:solidFill>
                <a:latin typeface="Open Sans" pitchFamily="34" charset="0"/>
                <a:ea typeface="Open Sans" pitchFamily="34" charset="0"/>
                <a:cs typeface="Open Sans" pitchFamily="34" charset="0"/>
              </a:rPr>
              <a:t>美式家具</a:t>
            </a:r>
            <a:endParaRPr lang="zh-CN" altLang="en-US" sz="1025" dirty="0">
              <a:solidFill>
                <a:schemeClr val="tx1"/>
              </a:solidFill>
              <a:latin typeface="Open Sans" pitchFamily="34" charset="0"/>
              <a:ea typeface="Open Sans" pitchFamily="34" charset="0"/>
              <a:cs typeface="Open Sans" pitchFamily="34" charset="0"/>
            </a:endParaRPr>
          </a:p>
        </p:txBody>
      </p:sp>
      <p:sp>
        <p:nvSpPr>
          <p:cNvPr id="2" name="矩形 1"/>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3" name="直接连接符 2"/>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6924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mn-ea"/>
              </a:rPr>
              <a:t>家具的分类</a:t>
            </a:r>
            <a:endParaRPr lang="zh-CN" altLang="en-US" sz="1200" b="1" dirty="0">
              <a:solidFill>
                <a:schemeClr val="accent2"/>
              </a:solidFill>
              <a:latin typeface="+mn-ea"/>
              <a:cs typeface="+mn-ea"/>
              <a:sym typeface="+mn-ea"/>
            </a:endParaRPr>
          </a:p>
        </p:txBody>
      </p:sp>
      <p:pic>
        <p:nvPicPr>
          <p:cNvPr id="129" name="图片 129" descr="httpwww"/>
          <p:cNvPicPr/>
          <p:nvPr/>
        </p:nvPicPr>
        <p:blipFill>
          <a:blip r:embed="rId1" cstate="print">
            <a:extLst>
              <a:ext uri="{28A0092B-C50C-407E-A947-70E740481C1C}">
                <a14:useLocalDpi xmlns:a14="http://schemas.microsoft.com/office/drawing/2010/main" val="0"/>
              </a:ext>
            </a:extLst>
          </a:blip>
          <a:srcRect/>
          <a:stretch>
            <a:fillRect/>
          </a:stretch>
        </p:blipFill>
        <p:spPr>
          <a:xfrm>
            <a:off x="692150" y="1229995"/>
            <a:ext cx="1941830" cy="1941830"/>
          </a:xfrm>
          <a:prstGeom prst="rect">
            <a:avLst/>
          </a:prstGeom>
          <a:noFill/>
          <a:ln>
            <a:noFill/>
          </a:ln>
          <a:effectLst>
            <a:outerShdw dist="56796" dir="1593903" algn="ctr" rotWithShape="0">
              <a:srgbClr val="808080"/>
            </a:outerShdw>
          </a:effectLst>
        </p:spPr>
      </p:pic>
      <p:pic>
        <p:nvPicPr>
          <p:cNvPr id="130" name="图片 130" descr="httpwww"/>
          <p:cNvPicPr/>
          <p:nvPr/>
        </p:nvPicPr>
        <p:blipFill>
          <a:blip r:embed="rId2" cstate="print">
            <a:extLst>
              <a:ext uri="{28A0092B-C50C-407E-A947-70E740481C1C}">
                <a14:useLocalDpi xmlns:a14="http://schemas.microsoft.com/office/drawing/2010/main" val="0"/>
              </a:ext>
            </a:extLst>
          </a:blip>
          <a:srcRect/>
          <a:stretch>
            <a:fillRect/>
          </a:stretch>
        </p:blipFill>
        <p:spPr>
          <a:xfrm>
            <a:off x="2991485" y="1311275"/>
            <a:ext cx="1218565" cy="1828165"/>
          </a:xfrm>
          <a:prstGeom prst="rect">
            <a:avLst/>
          </a:prstGeom>
          <a:noFill/>
          <a:ln>
            <a:noFill/>
          </a:ln>
        </p:spPr>
      </p:pic>
      <p:pic>
        <p:nvPicPr>
          <p:cNvPr id="131" name="图片 131" descr="httpwww"/>
          <p:cNvPicPr/>
          <p:nvPr/>
        </p:nvPicPr>
        <p:blipFill>
          <a:blip r:embed="rId3" cstate="print">
            <a:extLst>
              <a:ext uri="{28A0092B-C50C-407E-A947-70E740481C1C}">
                <a14:useLocalDpi xmlns:a14="http://schemas.microsoft.com/office/drawing/2010/main" val="0"/>
              </a:ext>
            </a:extLst>
          </a:blip>
          <a:srcRect b="11340"/>
          <a:stretch>
            <a:fillRect/>
          </a:stretch>
        </p:blipFill>
        <p:spPr>
          <a:xfrm>
            <a:off x="4749165" y="1684655"/>
            <a:ext cx="1586865" cy="1183005"/>
          </a:xfrm>
          <a:prstGeom prst="rect">
            <a:avLst/>
          </a:prstGeom>
          <a:noFill/>
          <a:ln>
            <a:noFill/>
          </a:ln>
        </p:spPr>
      </p:pic>
      <p:pic>
        <p:nvPicPr>
          <p:cNvPr id="132" name="图片 132" descr="httpwww"/>
          <p:cNvPicPr/>
          <p:nvPr/>
        </p:nvPicPr>
        <p:blipFill>
          <a:blip r:embed="rId4" cstate="print">
            <a:extLst>
              <a:ext uri="{28A0092B-C50C-407E-A947-70E740481C1C}">
                <a14:useLocalDpi xmlns:a14="http://schemas.microsoft.com/office/drawing/2010/main" val="0"/>
              </a:ext>
            </a:extLst>
          </a:blip>
          <a:srcRect/>
          <a:stretch>
            <a:fillRect/>
          </a:stretch>
        </p:blipFill>
        <p:spPr>
          <a:xfrm>
            <a:off x="6919595" y="1308735"/>
            <a:ext cx="1256665" cy="1881505"/>
          </a:xfrm>
          <a:prstGeom prst="rect">
            <a:avLst/>
          </a:prstGeom>
          <a:noFill/>
          <a:ln>
            <a:noFill/>
          </a:ln>
        </p:spPr>
      </p:pic>
      <p:sp>
        <p:nvSpPr>
          <p:cNvPr id="5" name="文本框 4"/>
          <p:cNvSpPr txBox="1"/>
          <p:nvPr/>
        </p:nvSpPr>
        <p:spPr>
          <a:xfrm>
            <a:off x="845185" y="4101465"/>
            <a:ext cx="7569200" cy="583565"/>
          </a:xfrm>
          <a:prstGeom prst="rect">
            <a:avLst/>
          </a:prstGeom>
          <a:noFill/>
          <a:ln w="9525">
            <a:noFill/>
          </a:ln>
        </p:spPr>
        <p:txBody>
          <a:bodyPr wrap="square">
            <a:spAutoFit/>
          </a:bodyPr>
          <a:lstStyle/>
          <a:p>
            <a:pPr indent="266700"/>
            <a:r>
              <a:rPr lang="zh-CN" sz="1600" b="0">
                <a:ea typeface="宋体" panose="02010600030101010101" pitchFamily="2" charset="-122"/>
              </a:rPr>
              <a:t>按家具风格上可以分为：现代家具、</a:t>
            </a:r>
            <a:r>
              <a:rPr lang="zh-CN" sz="1600" b="0">
                <a:solidFill>
                  <a:srgbClr val="0000FF"/>
                </a:solidFill>
                <a:ea typeface="宋体" panose="02010600030101010101" pitchFamily="2" charset="-122"/>
                <a:hlinkClick r:id="rId5"/>
              </a:rPr>
              <a:t>后现代家具</a:t>
            </a:r>
            <a:r>
              <a:rPr lang="zh-CN" sz="1600" b="0">
                <a:ea typeface="宋体" panose="02010600030101010101" pitchFamily="2" charset="-122"/>
              </a:rPr>
              <a:t>、</a:t>
            </a:r>
            <a:r>
              <a:rPr lang="zh-CN" sz="1600" b="0">
                <a:solidFill>
                  <a:srgbClr val="0000FF"/>
                </a:solidFill>
                <a:ea typeface="宋体" panose="02010600030101010101" pitchFamily="2" charset="-122"/>
                <a:hlinkClick r:id="rId6"/>
              </a:rPr>
              <a:t>欧式古典家具</a:t>
            </a:r>
            <a:r>
              <a:rPr lang="zh-CN" sz="1600" b="0">
                <a:ea typeface="宋体" panose="02010600030101010101" pitchFamily="2" charset="-122"/>
              </a:rPr>
              <a:t>、</a:t>
            </a:r>
            <a:r>
              <a:rPr lang="zh-CN" sz="1600" b="0">
                <a:solidFill>
                  <a:srgbClr val="0000FF"/>
                </a:solidFill>
                <a:ea typeface="宋体" panose="02010600030101010101" pitchFamily="2" charset="-122"/>
                <a:hlinkClick r:id="rId7"/>
              </a:rPr>
              <a:t>美式家具</a:t>
            </a:r>
            <a:r>
              <a:rPr lang="zh-CN" sz="1600" b="0">
                <a:ea typeface="宋体" panose="02010600030101010101" pitchFamily="2" charset="-122"/>
              </a:rPr>
              <a:t>、</a:t>
            </a:r>
            <a:r>
              <a:rPr lang="zh-CN" sz="1600" b="0">
                <a:solidFill>
                  <a:srgbClr val="0000FF"/>
                </a:solidFill>
                <a:ea typeface="宋体" panose="02010600030101010101" pitchFamily="2" charset="-122"/>
                <a:hlinkClick r:id="rId8"/>
              </a:rPr>
              <a:t>中式古典家具</a:t>
            </a:r>
            <a:r>
              <a:rPr lang="zh-CN" sz="1600" b="0">
                <a:ea typeface="宋体" panose="02010600030101010101" pitchFamily="2" charset="-122"/>
              </a:rPr>
              <a:t>，</a:t>
            </a:r>
            <a:r>
              <a:rPr lang="zh-CN" sz="1600" b="0">
                <a:solidFill>
                  <a:srgbClr val="0000FF"/>
                </a:solidFill>
                <a:ea typeface="宋体" panose="02010600030101010101" pitchFamily="2" charset="-122"/>
                <a:hlinkClick r:id="rId9"/>
              </a:rPr>
              <a:t>新古典家具</a:t>
            </a:r>
            <a:r>
              <a:rPr lang="zh-CN" sz="1600" b="0">
                <a:ea typeface="宋体" panose="02010600030101010101" pitchFamily="2" charset="-122"/>
              </a:rPr>
              <a:t>，新装饰家具、</a:t>
            </a:r>
            <a:r>
              <a:rPr lang="zh-CN" sz="1600" b="0">
                <a:solidFill>
                  <a:srgbClr val="0000FF"/>
                </a:solidFill>
                <a:ea typeface="宋体" panose="02010600030101010101" pitchFamily="2" charset="-122"/>
                <a:hlinkClick r:id="rId10"/>
              </a:rPr>
              <a:t>地中海家具</a:t>
            </a:r>
            <a:r>
              <a:rPr lang="zh-CN" sz="1600" b="0">
                <a:ea typeface="宋体" panose="02010600030101010101" pitchFamily="2" charset="-122"/>
              </a:rPr>
              <a:t>。</a:t>
            </a:r>
            <a:endParaRPr lang="zh-CN" altLang="en-US" sz="160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ppt_x"/>
                                          </p:val>
                                        </p:tav>
                                        <p:tav tm="100000">
                                          <p:val>
                                            <p:strVal val="#ppt_x"/>
                                          </p:val>
                                        </p:tav>
                                      </p:tavLst>
                                    </p:anim>
                                    <p:anim calcmode="lin" valueType="num">
                                      <p:cBhvr additive="base">
                                        <p:cTn id="8" dur="25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250" fill="hold"/>
                                        <p:tgtEl>
                                          <p:spTgt spid="18"/>
                                        </p:tgtEl>
                                        <p:attrNameLst>
                                          <p:attrName>ppt_x</p:attrName>
                                        </p:attrNameLst>
                                      </p:cBhvr>
                                      <p:tavLst>
                                        <p:tav tm="0">
                                          <p:val>
                                            <p:strVal val="#ppt_x"/>
                                          </p:val>
                                        </p:tav>
                                        <p:tav tm="100000">
                                          <p:val>
                                            <p:strVal val="#ppt_x"/>
                                          </p:val>
                                        </p:tav>
                                      </p:tavLst>
                                    </p:anim>
                                    <p:anim calcmode="lin" valueType="num">
                                      <p:cBhvr additive="base">
                                        <p:cTn id="13" dur="25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250" fill="hold"/>
                                        <p:tgtEl>
                                          <p:spTgt spid="21"/>
                                        </p:tgtEl>
                                        <p:attrNameLst>
                                          <p:attrName>ppt_x</p:attrName>
                                        </p:attrNameLst>
                                      </p:cBhvr>
                                      <p:tavLst>
                                        <p:tav tm="0">
                                          <p:val>
                                            <p:strVal val="#ppt_x"/>
                                          </p:val>
                                        </p:tav>
                                        <p:tav tm="100000">
                                          <p:val>
                                            <p:strVal val="#ppt_x"/>
                                          </p:val>
                                        </p:tav>
                                      </p:tavLst>
                                    </p:anim>
                                    <p:anim calcmode="lin" valueType="num">
                                      <p:cBhvr additive="base">
                                        <p:cTn id="23" dur="250" fill="hold"/>
                                        <p:tgtEl>
                                          <p:spTgt spid="2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250" fill="hold"/>
                                        <p:tgtEl>
                                          <p:spTgt spid="8"/>
                                        </p:tgtEl>
                                        <p:attrNameLst>
                                          <p:attrName>ppt_x</p:attrName>
                                        </p:attrNameLst>
                                      </p:cBhvr>
                                      <p:tavLst>
                                        <p:tav tm="0">
                                          <p:val>
                                            <p:strVal val="#ppt_x"/>
                                          </p:val>
                                        </p:tav>
                                        <p:tav tm="100000">
                                          <p:val>
                                            <p:strVal val="#ppt_x"/>
                                          </p:val>
                                        </p:tav>
                                      </p:tavLst>
                                    </p:anim>
                                    <p:anim calcmode="lin" valueType="num">
                                      <p:cBhvr additive="base">
                                        <p:cTn id="28" dur="25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250" fill="hold"/>
                                        <p:tgtEl>
                                          <p:spTgt spid="23"/>
                                        </p:tgtEl>
                                        <p:attrNameLst>
                                          <p:attrName>ppt_x</p:attrName>
                                        </p:attrNameLst>
                                      </p:cBhvr>
                                      <p:tavLst>
                                        <p:tav tm="0">
                                          <p:val>
                                            <p:strVal val="#ppt_x"/>
                                          </p:val>
                                        </p:tav>
                                        <p:tav tm="100000">
                                          <p:val>
                                            <p:strVal val="#ppt_x"/>
                                          </p:val>
                                        </p:tav>
                                      </p:tavLst>
                                    </p:anim>
                                    <p:anim calcmode="lin" valueType="num">
                                      <p:cBhvr additive="base">
                                        <p:cTn id="33" dur="25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250" fill="hold"/>
                                        <p:tgtEl>
                                          <p:spTgt spid="9"/>
                                        </p:tgtEl>
                                        <p:attrNameLst>
                                          <p:attrName>ppt_x</p:attrName>
                                        </p:attrNameLst>
                                      </p:cBhvr>
                                      <p:tavLst>
                                        <p:tav tm="0">
                                          <p:val>
                                            <p:strVal val="#ppt_x"/>
                                          </p:val>
                                        </p:tav>
                                        <p:tav tm="100000">
                                          <p:val>
                                            <p:strVal val="#ppt_x"/>
                                          </p:val>
                                        </p:tav>
                                      </p:tavLst>
                                    </p:anim>
                                    <p:anim calcmode="lin" valueType="num">
                                      <p:cBhvr additive="base">
                                        <p:cTn id="38" dur="250" fill="hold"/>
                                        <p:tgtEl>
                                          <p:spTgt spid="9"/>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250" fill="hold"/>
                                        <p:tgtEl>
                                          <p:spTgt spid="25"/>
                                        </p:tgtEl>
                                        <p:attrNameLst>
                                          <p:attrName>ppt_x</p:attrName>
                                        </p:attrNameLst>
                                      </p:cBhvr>
                                      <p:tavLst>
                                        <p:tav tm="0">
                                          <p:val>
                                            <p:strVal val="#ppt_x"/>
                                          </p:val>
                                        </p:tav>
                                        <p:tav tm="100000">
                                          <p:val>
                                            <p:strVal val="#ppt_x"/>
                                          </p:val>
                                        </p:tav>
                                      </p:tavLst>
                                    </p:anim>
                                    <p:anim calcmode="lin" valueType="num">
                                      <p:cBhvr additive="base">
                                        <p:cTn id="43" dur="2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P spid="8" grpId="0" bldLvl="0" animBg="1"/>
      <p:bldP spid="9" grpId="0" bldLvl="0" animBg="1"/>
      <p:bldP spid="18" grpId="0"/>
      <p:bldP spid="21" grpId="0"/>
      <p:bldP spid="23" grpId="0"/>
      <p:bldP spid="25" grpId="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7172" y="1997122"/>
            <a:ext cx="1015663" cy="1309907"/>
          </a:xfrm>
          <a:prstGeom prst="rect">
            <a:avLst/>
          </a:prstGeom>
          <a:ln w="28575">
            <a:solidFill>
              <a:schemeClr val="accent3"/>
            </a:solidFill>
          </a:ln>
        </p:spPr>
        <p:txBody>
          <a:bodyPr vert="eaVert" wrap="square">
            <a:spAutoFit/>
          </a:bodyPr>
          <a:lstStyle/>
          <a:p>
            <a:pPr algn="ctr"/>
            <a:r>
              <a:rPr lang="en-US" altLang="zh-CN" sz="5400" b="1" spc="-225" dirty="0">
                <a:solidFill>
                  <a:schemeClr val="accent3"/>
                </a:solidFill>
                <a:latin typeface="Agency FB" panose="020B0503020202020204" pitchFamily="34" charset="0"/>
                <a:ea typeface="造字工房俊雅（非商用）常规体" pitchFamily="50" charset="-122"/>
              </a:rPr>
              <a:t>04</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175510"/>
            <a:ext cx="6230620" cy="953135"/>
          </a:xfrm>
          <a:prstGeom prst="rect">
            <a:avLst/>
          </a:prstGeom>
          <a:noFill/>
        </p:spPr>
        <p:txBody>
          <a:bodyPr wrap="square" rtlCol="0">
            <a:spAutoFit/>
          </a:bodyPr>
          <a:lstStyle/>
          <a:p>
            <a:pPr defTabSz="800100"/>
            <a:r>
              <a:rPr lang="zh-CN" altLang="en-US" sz="2800" b="1" dirty="0">
                <a:solidFill>
                  <a:schemeClr val="accent2"/>
                </a:solidFill>
                <a:latin typeface="+mn-ea"/>
                <a:cs typeface="+mn-ea"/>
                <a:sym typeface="Arial" panose="020B0604020202020204" pitchFamily="34" charset="0"/>
              </a:rPr>
              <a:t>家具与环境</a:t>
            </a:r>
            <a:endParaRPr lang="zh-CN" altLang="en-US" sz="2800" b="1" dirty="0">
              <a:solidFill>
                <a:schemeClr val="accent2"/>
              </a:solidFill>
              <a:latin typeface="+mn-ea"/>
              <a:cs typeface="+mn-ea"/>
              <a:sym typeface="Arial" panose="020B0604020202020204" pitchFamily="34" charset="0"/>
            </a:endParaRPr>
          </a:p>
          <a:p>
            <a:pPr defTabSz="800100"/>
            <a:endParaRPr lang="zh-CN" altLang="en-US" sz="2800" b="1" dirty="0">
              <a:solidFill>
                <a:schemeClr val="accent2"/>
              </a:solidFill>
              <a:latin typeface="+mn-ea"/>
              <a:cs typeface="+mn-ea"/>
            </a:endParaRPr>
          </a:p>
        </p:txBody>
      </p:sp>
      <p:sp>
        <p:nvSpPr>
          <p:cNvPr id="16" name="矩形 15"/>
          <p:cNvSpPr/>
          <p:nvPr/>
        </p:nvSpPr>
        <p:spPr>
          <a:xfrm>
            <a:off x="3314659" y="2874981"/>
            <a:ext cx="1765209" cy="223128"/>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zh-CN" altLang="en-US" sz="1000" kern="0" dirty="0">
                <a:solidFill>
                  <a:srgbClr val="7E7E7E"/>
                </a:solidFill>
                <a:latin typeface="李旭科书法"/>
                <a:ea typeface="微软雅黑" panose="020B0503020204020204" pitchFamily="34" charset="-122"/>
              </a:rPr>
              <a:t>家具在室内环境中的作用</a:t>
            </a:r>
            <a:endParaRPr lang="zh-CN" altLang="en-US" sz="1000" kern="0" dirty="0">
              <a:solidFill>
                <a:srgbClr val="7E7E7E"/>
              </a:solidFill>
              <a:latin typeface="李旭科书法"/>
              <a:ea typeface="微软雅黑" panose="020B0503020204020204" pitchFamily="34" charset="-122"/>
            </a:endParaRPr>
          </a:p>
        </p:txBody>
      </p:sp>
      <p:sp>
        <p:nvSpPr>
          <p:cNvPr id="19" name="矩形 18"/>
          <p:cNvSpPr/>
          <p:nvPr/>
        </p:nvSpPr>
        <p:spPr>
          <a:xfrm>
            <a:off x="3314837" y="3178713"/>
            <a:ext cx="1765209" cy="223128"/>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zh-CN" altLang="en-US" sz="1000" kern="0" dirty="0">
                <a:solidFill>
                  <a:srgbClr val="EA6103"/>
                </a:solidFill>
                <a:latin typeface="李旭科书法"/>
                <a:ea typeface="微软雅黑" panose="020B0503020204020204" pitchFamily="34" charset="-122"/>
              </a:rPr>
              <a:t>家具在环境中的布置方式</a:t>
            </a:r>
            <a:endParaRPr lang="zh-CN" altLang="en-US" sz="1000" kern="0" dirty="0">
              <a:solidFill>
                <a:srgbClr val="EA6103"/>
              </a:solidFill>
              <a:latin typeface="李旭科书法"/>
              <a:ea typeface="微软雅黑" panose="020B0503020204020204" pitchFamily="34" charset="-122"/>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3318012" y="3456208"/>
            <a:ext cx="2149929" cy="223128"/>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zh-CN" altLang="en-US" sz="1000" kern="0" dirty="0">
                <a:solidFill>
                  <a:schemeClr val="tx2"/>
                </a:solidFill>
                <a:latin typeface="李旭科书法"/>
                <a:ea typeface="微软雅黑" panose="020B0503020204020204" pitchFamily="34" charset="-122"/>
              </a:rPr>
              <a:t>室内环境风格与家具风格的关系</a:t>
            </a:r>
            <a:endParaRPr lang="zh-CN" altLang="en-US" sz="1000" kern="0" dirty="0">
              <a:solidFill>
                <a:schemeClr val="tx2"/>
              </a:solidFill>
              <a:latin typeface="李旭科书法"/>
              <a:ea typeface="微软雅黑" panose="020B0503020204020204" pitchFamily="34" charset="-122"/>
            </a:endParaRPr>
          </a:p>
        </p:txBody>
      </p:sp>
      <p:sp>
        <p:nvSpPr>
          <p:cNvPr id="11" name="矩形 10"/>
          <p:cNvSpPr/>
          <p:nvPr/>
        </p:nvSpPr>
        <p:spPr>
          <a:xfrm>
            <a:off x="3318012" y="3729404"/>
            <a:ext cx="1508728" cy="223128"/>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zh-CN" altLang="en-US" sz="1000" kern="0" dirty="0">
                <a:solidFill>
                  <a:schemeClr val="tx2"/>
                </a:solidFill>
                <a:latin typeface="李旭科书法"/>
                <a:ea typeface="微软雅黑" panose="020B0503020204020204" pitchFamily="34" charset="-122"/>
              </a:rPr>
              <a:t>城市家具与公共环境</a:t>
            </a:r>
            <a:endParaRPr lang="zh-CN" altLang="en-US" sz="1000" kern="0" dirty="0">
              <a:solidFill>
                <a:schemeClr val="tx2"/>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1899"/>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14:bounceEnd="48000">
                                          <p:cBhvr additive="base">
                                            <p:cTn id="18" dur="500" fill="hold"/>
                                            <p:tgtEl>
                                              <p:spTgt spid="16"/>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14:bounceEnd="48000">
                                          <p:cBhvr additive="base">
                                            <p:cTn id="22" dur="500" fill="hold"/>
                                            <p:tgtEl>
                                              <p:spTgt spid="19"/>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1899"/>
                                </p:stCondLst>
                                <p:childTnLst>
                                  <p:par>
                                    <p:cTn id="16" presetID="2" presetClass="entr" presetSubtype="4" accel="46000"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fill="hold"/>
                                            <p:tgtEl>
                                              <p:spTgt spid="16"/>
                                            </p:tgtEl>
                                            <p:attrNameLst>
                                              <p:attrName>ppt_x</p:attrName>
                                            </p:attrNameLst>
                                          </p:cBhvr>
                                          <p:tavLst>
                                            <p:tav tm="0">
                                              <p:val>
                                                <p:strVal val="#ppt_x"/>
                                              </p:val>
                                            </p:tav>
                                            <p:tav tm="100000">
                                              <p:val>
                                                <p:strVal val="#ppt_x"/>
                                              </p:val>
                                            </p:tav>
                                          </p:tavLst>
                                        </p:anim>
                                        <p:anim calcmode="lin" valueType="num">
                                          <p:cBhvr additive="base">
                                            <p:cTn id="19" dur="500" fill="hold"/>
                                            <p:tgtEl>
                                              <p:spTgt spid="16"/>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6" grpId="0"/>
          <p:bldP spid="19" grpId="0"/>
        </p:bldLst>
      </p:timing>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MH_Text_1"/>
          <p:cNvSpPr/>
          <p:nvPr>
            <p:custDataLst>
              <p:tags r:id="rId1"/>
            </p:custDataLst>
          </p:nvPr>
        </p:nvSpPr>
        <p:spPr>
          <a:xfrm>
            <a:off x="1196002" y="1882256"/>
            <a:ext cx="6910137" cy="12418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67500" rIns="135000" bIns="67500" anchor="ctr">
            <a:normAutofit fontScale="85000" lnSpcReduction="20000"/>
          </a:bodyPr>
          <a:lstStyle/>
          <a:p>
            <a:pPr algn="just">
              <a:lnSpc>
                <a:spcPct val="120000"/>
              </a:lnSpc>
              <a:spcBef>
                <a:spcPts val="450"/>
              </a:spcBef>
              <a:spcAft>
                <a:spcPts val="450"/>
              </a:spcAft>
              <a:defRPr/>
            </a:pPr>
            <a:r>
              <a:rPr lang="en-US" altLang="zh-CN" sz="1050" dirty="0">
                <a:solidFill>
                  <a:srgbClr val="FFFFFF"/>
                </a:solidFill>
                <a:latin typeface="微软雅黑" panose="020B0503020204020204" pitchFamily="34" charset="-122"/>
                <a:ea typeface="微软雅黑" panose="020B0503020204020204" pitchFamily="34" charset="-122"/>
              </a:rPr>
              <a:t>(1)</a:t>
            </a:r>
            <a:r>
              <a:rPr lang="zh-CN" altLang="en-US" sz="1050" dirty="0">
                <a:solidFill>
                  <a:srgbClr val="FFFFFF"/>
                </a:solidFill>
                <a:latin typeface="微软雅黑" panose="020B0503020204020204" pitchFamily="34" charset="-122"/>
                <a:ea typeface="微软雅黑" panose="020B0503020204020204" pitchFamily="34" charset="-122"/>
              </a:rPr>
              <a:t>周边式</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家具沿四周墙壁布置</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留出中间的位置</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空间相对集中</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易于组织交通</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为举行其他活动提供了较大的面积（图</a:t>
            </a:r>
            <a:r>
              <a:rPr lang="en-US" altLang="zh-CN" sz="1050" dirty="0">
                <a:solidFill>
                  <a:srgbClr val="FFFFFF"/>
                </a:solidFill>
                <a:latin typeface="微软雅黑" panose="020B0503020204020204" pitchFamily="34" charset="-122"/>
                <a:ea typeface="微软雅黑" panose="020B0503020204020204" pitchFamily="34" charset="-122"/>
              </a:rPr>
              <a:t>1</a:t>
            </a:r>
            <a:r>
              <a:rPr lang="zh-CN" altLang="en-US" sz="1050" dirty="0">
                <a:solidFill>
                  <a:srgbClr val="FFFFFF"/>
                </a:solidFill>
                <a:latin typeface="微软雅黑" panose="020B0503020204020204" pitchFamily="34" charset="-122"/>
                <a:ea typeface="微软雅黑" panose="020B0503020204020204" pitchFamily="34" charset="-122"/>
              </a:rPr>
              <a:t>）。</a:t>
            </a:r>
            <a:endParaRPr lang="zh-CN" altLang="en-US" sz="1050" dirty="0">
              <a:solidFill>
                <a:srgbClr val="FFFFFF"/>
              </a:solidFill>
              <a:latin typeface="微软雅黑" panose="020B0503020204020204" pitchFamily="34" charset="-122"/>
              <a:ea typeface="微软雅黑" panose="020B0503020204020204" pitchFamily="34" charset="-122"/>
            </a:endParaRPr>
          </a:p>
          <a:p>
            <a:pPr algn="just">
              <a:lnSpc>
                <a:spcPct val="120000"/>
              </a:lnSpc>
              <a:spcBef>
                <a:spcPts val="450"/>
              </a:spcBef>
              <a:spcAft>
                <a:spcPts val="450"/>
              </a:spcAft>
              <a:defRPr/>
            </a:pPr>
            <a:r>
              <a:rPr lang="en-US" altLang="zh-CN" sz="1050" dirty="0">
                <a:solidFill>
                  <a:srgbClr val="FFFFFF"/>
                </a:solidFill>
                <a:latin typeface="微软雅黑" panose="020B0503020204020204" pitchFamily="34" charset="-122"/>
                <a:ea typeface="微软雅黑" panose="020B0503020204020204" pitchFamily="34" charset="-122"/>
              </a:rPr>
              <a:t>(2)</a:t>
            </a:r>
            <a:r>
              <a:rPr lang="zh-CN" altLang="en-US" sz="1050" dirty="0">
                <a:solidFill>
                  <a:srgbClr val="FFFFFF"/>
                </a:solidFill>
                <a:latin typeface="微软雅黑" panose="020B0503020204020204" pitchFamily="34" charset="-122"/>
                <a:ea typeface="微软雅黑" panose="020B0503020204020204" pitchFamily="34" charset="-122"/>
              </a:rPr>
              <a:t>岛式</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将家具布置在中心部位</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留出四周的空间。这样的布置能强调家具的中心地位</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显示其重要性和独立性。如会议室中会议桌的布置（图</a:t>
            </a:r>
            <a:r>
              <a:rPr lang="en-US" altLang="zh-CN" sz="1050" dirty="0">
                <a:solidFill>
                  <a:srgbClr val="FFFFFF"/>
                </a:solidFill>
                <a:latin typeface="微软雅黑" panose="020B0503020204020204" pitchFamily="34" charset="-122"/>
                <a:ea typeface="微软雅黑" panose="020B0503020204020204" pitchFamily="34" charset="-122"/>
              </a:rPr>
              <a:t>2</a:t>
            </a:r>
            <a:r>
              <a:rPr lang="zh-CN" altLang="en-US" sz="1050" dirty="0">
                <a:solidFill>
                  <a:srgbClr val="FFFFFF"/>
                </a:solidFill>
                <a:latin typeface="微软雅黑" panose="020B0503020204020204" pitchFamily="34" charset="-122"/>
                <a:ea typeface="微软雅黑" panose="020B0503020204020204" pitchFamily="34" charset="-122"/>
              </a:rPr>
              <a:t>）。</a:t>
            </a:r>
            <a:endParaRPr lang="zh-CN" altLang="en-US" sz="1050" dirty="0">
              <a:solidFill>
                <a:srgbClr val="FFFFFF"/>
              </a:solidFill>
              <a:latin typeface="微软雅黑" panose="020B0503020204020204" pitchFamily="34" charset="-122"/>
              <a:ea typeface="微软雅黑" panose="020B0503020204020204" pitchFamily="34" charset="-122"/>
            </a:endParaRPr>
          </a:p>
          <a:p>
            <a:pPr algn="just">
              <a:lnSpc>
                <a:spcPct val="120000"/>
              </a:lnSpc>
              <a:spcBef>
                <a:spcPts val="450"/>
              </a:spcBef>
              <a:spcAft>
                <a:spcPts val="450"/>
              </a:spcAft>
              <a:defRPr/>
            </a:pPr>
            <a:r>
              <a:rPr lang="en-US" altLang="zh-CN" sz="1050" dirty="0">
                <a:solidFill>
                  <a:srgbClr val="FFFFFF"/>
                </a:solidFill>
                <a:latin typeface="微软雅黑" panose="020B0503020204020204" pitchFamily="34" charset="-122"/>
                <a:ea typeface="微软雅黑" panose="020B0503020204020204" pitchFamily="34" charset="-122"/>
              </a:rPr>
              <a:t>(3)</a:t>
            </a:r>
            <a:r>
              <a:rPr lang="zh-CN" altLang="en-US" sz="1050" dirty="0">
                <a:solidFill>
                  <a:srgbClr val="FFFFFF"/>
                </a:solidFill>
                <a:latin typeface="微软雅黑" panose="020B0503020204020204" pitchFamily="34" charset="-122"/>
                <a:ea typeface="微软雅黑" panose="020B0503020204020204" pitchFamily="34" charset="-122"/>
              </a:rPr>
              <a:t>单边式</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将家具集中在一侧</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留出另一侧</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使工作区和交通区分开。这样的布置功能域分明</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区域之间干扰小（图</a:t>
            </a:r>
            <a:r>
              <a:rPr lang="en-US" altLang="zh-CN" sz="1050" dirty="0">
                <a:solidFill>
                  <a:srgbClr val="FFFFFF"/>
                </a:solidFill>
                <a:latin typeface="微软雅黑" panose="020B0503020204020204" pitchFamily="34" charset="-122"/>
                <a:ea typeface="微软雅黑" panose="020B0503020204020204" pitchFamily="34" charset="-122"/>
              </a:rPr>
              <a:t>3</a:t>
            </a:r>
            <a:r>
              <a:rPr lang="zh-CN" altLang="en-US" sz="1050" dirty="0">
                <a:solidFill>
                  <a:srgbClr val="FFFFFF"/>
                </a:solidFill>
                <a:latin typeface="微软雅黑" panose="020B0503020204020204" pitchFamily="34" charset="-122"/>
                <a:ea typeface="微软雅黑" panose="020B0503020204020204" pitchFamily="34" charset="-122"/>
              </a:rPr>
              <a:t>）。</a:t>
            </a:r>
            <a:endParaRPr lang="zh-CN" altLang="en-US" sz="1050" dirty="0">
              <a:solidFill>
                <a:srgbClr val="FFFFFF"/>
              </a:solidFill>
              <a:latin typeface="微软雅黑" panose="020B0503020204020204" pitchFamily="34" charset="-122"/>
              <a:ea typeface="微软雅黑" panose="020B0503020204020204" pitchFamily="34" charset="-122"/>
            </a:endParaRPr>
          </a:p>
          <a:p>
            <a:pPr algn="just">
              <a:lnSpc>
                <a:spcPct val="120000"/>
              </a:lnSpc>
              <a:spcBef>
                <a:spcPts val="450"/>
              </a:spcBef>
              <a:spcAft>
                <a:spcPts val="450"/>
              </a:spcAft>
              <a:defRPr/>
            </a:pPr>
            <a:r>
              <a:rPr lang="en-US" altLang="zh-CN" sz="1050" dirty="0">
                <a:solidFill>
                  <a:srgbClr val="FFFFFF"/>
                </a:solidFill>
                <a:latin typeface="微软雅黑" panose="020B0503020204020204" pitchFamily="34" charset="-122"/>
                <a:ea typeface="微软雅黑" panose="020B0503020204020204" pitchFamily="34" charset="-122"/>
              </a:rPr>
              <a:t>(4)</a:t>
            </a:r>
            <a:r>
              <a:rPr lang="zh-CN" altLang="en-US" sz="1050" dirty="0">
                <a:solidFill>
                  <a:srgbClr val="FFFFFF"/>
                </a:solidFill>
                <a:latin typeface="微软雅黑" panose="020B0503020204020204" pitchFamily="34" charset="-122"/>
                <a:ea typeface="微软雅黑" panose="020B0503020204020204" pitchFamily="34" charset="-122"/>
              </a:rPr>
              <a:t>走道式</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将家具布置在两侧</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留出中间的走道（图</a:t>
            </a:r>
            <a:r>
              <a:rPr lang="en-US" altLang="zh-CN" sz="1050" dirty="0">
                <a:solidFill>
                  <a:srgbClr val="FFFFFF"/>
                </a:solidFill>
                <a:latin typeface="微软雅黑" panose="020B0503020204020204" pitchFamily="34" charset="-122"/>
                <a:ea typeface="微软雅黑" panose="020B0503020204020204" pitchFamily="34" charset="-122"/>
              </a:rPr>
              <a:t>4</a:t>
            </a:r>
            <a:r>
              <a:rPr lang="zh-CN" altLang="en-US" sz="1050" dirty="0">
                <a:solidFill>
                  <a:srgbClr val="FFFFFF"/>
                </a:solidFill>
                <a:latin typeface="微软雅黑" panose="020B0503020204020204" pitchFamily="34" charset="-122"/>
                <a:ea typeface="微软雅黑" panose="020B0503020204020204" pitchFamily="34" charset="-122"/>
              </a:rPr>
              <a:t>）。</a:t>
            </a:r>
            <a:endParaRPr lang="zh-CN" altLang="en-US" sz="1050" dirty="0">
              <a:solidFill>
                <a:srgbClr val="FFFFFF"/>
              </a:solidFill>
              <a:latin typeface="微软雅黑" panose="020B0503020204020204" pitchFamily="34" charset="-122"/>
              <a:ea typeface="微软雅黑" panose="020B0503020204020204" pitchFamily="34" charset="-122"/>
            </a:endParaRPr>
          </a:p>
        </p:txBody>
      </p:sp>
      <p:pic>
        <p:nvPicPr>
          <p:cNvPr id="7" name="图片 6"/>
          <p:cNvPicPr/>
          <p:nvPr/>
        </p:nvPicPr>
        <p:blipFill>
          <a:blip r:embed="rId2" cstate="print">
            <a:extLst>
              <a:ext uri="{28A0092B-C50C-407E-A947-70E740481C1C}">
                <a14:useLocalDpi xmlns:a14="http://schemas.microsoft.com/office/drawing/2010/main" val="0"/>
              </a:ext>
            </a:extLst>
          </a:blip>
          <a:stretch>
            <a:fillRect/>
          </a:stretch>
        </p:blipFill>
        <p:spPr>
          <a:xfrm>
            <a:off x="1196002" y="3311787"/>
            <a:ext cx="1618636" cy="1134162"/>
          </a:xfrm>
          <a:prstGeom prst="rect">
            <a:avLst/>
          </a:prstGeom>
        </p:spPr>
      </p:pic>
      <p:pic>
        <p:nvPicPr>
          <p:cNvPr id="8" name="图片 7"/>
          <p:cNvPicPr/>
          <p:nvPr/>
        </p:nvPicPr>
        <p:blipFill>
          <a:blip r:embed="rId3" cstate="print">
            <a:extLst>
              <a:ext uri="{28A0092B-C50C-407E-A947-70E740481C1C}">
                <a14:useLocalDpi xmlns:a14="http://schemas.microsoft.com/office/drawing/2010/main" val="0"/>
              </a:ext>
            </a:extLst>
          </a:blip>
          <a:stretch>
            <a:fillRect/>
          </a:stretch>
        </p:blipFill>
        <p:spPr>
          <a:xfrm>
            <a:off x="2879832" y="3311787"/>
            <a:ext cx="1701607" cy="1134161"/>
          </a:xfrm>
          <a:prstGeom prst="rect">
            <a:avLst/>
          </a:prstGeom>
        </p:spPr>
      </p:pic>
      <p:pic>
        <p:nvPicPr>
          <p:cNvPr id="9" name="图片 8"/>
          <p:cNvPicPr/>
          <p:nvPr/>
        </p:nvPicPr>
        <p:blipFill>
          <a:blip r:embed="rId4" cstate="print">
            <a:extLst>
              <a:ext uri="{28A0092B-C50C-407E-A947-70E740481C1C}">
                <a14:useLocalDpi xmlns:a14="http://schemas.microsoft.com/office/drawing/2010/main" val="0"/>
              </a:ext>
            </a:extLst>
          </a:blip>
          <a:stretch>
            <a:fillRect/>
          </a:stretch>
        </p:blipFill>
        <p:spPr>
          <a:xfrm>
            <a:off x="4663837" y="3311787"/>
            <a:ext cx="1690336" cy="1134161"/>
          </a:xfrm>
          <a:prstGeom prst="rect">
            <a:avLst/>
          </a:prstGeom>
        </p:spPr>
      </p:pic>
      <p:pic>
        <p:nvPicPr>
          <p:cNvPr id="10" name="图片 9"/>
          <p:cNvPicPr/>
          <p:nvPr/>
        </p:nvPicPr>
        <p:blipFill>
          <a:blip r:embed="rId5" cstate="print">
            <a:extLst>
              <a:ext uri="{28A0092B-C50C-407E-A947-70E740481C1C}">
                <a14:useLocalDpi xmlns:a14="http://schemas.microsoft.com/office/drawing/2010/main" val="0"/>
              </a:ext>
            </a:extLst>
          </a:blip>
          <a:stretch>
            <a:fillRect/>
          </a:stretch>
        </p:blipFill>
        <p:spPr>
          <a:xfrm>
            <a:off x="6436571" y="3311787"/>
            <a:ext cx="1667798" cy="1134161"/>
          </a:xfrm>
          <a:prstGeom prst="rect">
            <a:avLst/>
          </a:prstGeom>
        </p:spPr>
      </p:pic>
      <p:sp>
        <p:nvSpPr>
          <p:cNvPr id="2" name="文本框 1"/>
          <p:cNvSpPr txBox="1"/>
          <p:nvPr/>
        </p:nvSpPr>
        <p:spPr>
          <a:xfrm>
            <a:off x="1778794" y="4503144"/>
            <a:ext cx="557213" cy="230832"/>
          </a:xfrm>
          <a:prstGeom prst="rect">
            <a:avLst/>
          </a:prstGeom>
          <a:noFill/>
        </p:spPr>
        <p:txBody>
          <a:bodyPr wrap="square" rtlCol="0">
            <a:spAutoFit/>
          </a:bodyPr>
          <a:lstStyle/>
          <a:p>
            <a:r>
              <a:rPr lang="zh-CN" altLang="en-US" sz="900" dirty="0"/>
              <a:t>图</a:t>
            </a:r>
            <a:r>
              <a:rPr lang="en-US" altLang="zh-CN" sz="900" dirty="0"/>
              <a:t>1</a:t>
            </a:r>
            <a:endParaRPr lang="zh-CN" altLang="en-US" sz="900" dirty="0"/>
          </a:p>
        </p:txBody>
      </p:sp>
      <p:sp>
        <p:nvSpPr>
          <p:cNvPr id="12" name="文本框 11"/>
          <p:cNvSpPr txBox="1"/>
          <p:nvPr/>
        </p:nvSpPr>
        <p:spPr>
          <a:xfrm>
            <a:off x="3559969" y="4518241"/>
            <a:ext cx="557213" cy="230832"/>
          </a:xfrm>
          <a:prstGeom prst="rect">
            <a:avLst/>
          </a:prstGeom>
          <a:noFill/>
        </p:spPr>
        <p:txBody>
          <a:bodyPr wrap="square" rtlCol="0">
            <a:spAutoFit/>
          </a:bodyPr>
          <a:lstStyle/>
          <a:p>
            <a:r>
              <a:rPr lang="zh-CN" altLang="en-US" sz="900" dirty="0"/>
              <a:t>图</a:t>
            </a:r>
            <a:r>
              <a:rPr lang="en-US" altLang="zh-CN" sz="900" dirty="0"/>
              <a:t>2</a:t>
            </a:r>
            <a:endParaRPr lang="zh-CN" altLang="en-US" sz="900" dirty="0"/>
          </a:p>
        </p:txBody>
      </p:sp>
      <p:sp>
        <p:nvSpPr>
          <p:cNvPr id="13" name="文本框 12"/>
          <p:cNvSpPr txBox="1"/>
          <p:nvPr/>
        </p:nvSpPr>
        <p:spPr>
          <a:xfrm>
            <a:off x="5350670" y="4518241"/>
            <a:ext cx="557213" cy="230832"/>
          </a:xfrm>
          <a:prstGeom prst="rect">
            <a:avLst/>
          </a:prstGeom>
          <a:noFill/>
        </p:spPr>
        <p:txBody>
          <a:bodyPr wrap="square" rtlCol="0">
            <a:spAutoFit/>
          </a:bodyPr>
          <a:lstStyle/>
          <a:p>
            <a:r>
              <a:rPr lang="zh-CN" altLang="en-US" sz="900" dirty="0"/>
              <a:t>图</a:t>
            </a:r>
            <a:r>
              <a:rPr lang="en-US" altLang="zh-CN" sz="900" dirty="0"/>
              <a:t>3</a:t>
            </a:r>
            <a:endParaRPr lang="zh-CN" altLang="en-US" sz="900" dirty="0"/>
          </a:p>
        </p:txBody>
      </p:sp>
      <p:sp>
        <p:nvSpPr>
          <p:cNvPr id="14" name="文本框 13"/>
          <p:cNvSpPr txBox="1"/>
          <p:nvPr/>
        </p:nvSpPr>
        <p:spPr>
          <a:xfrm>
            <a:off x="7141371" y="4518241"/>
            <a:ext cx="557213" cy="230832"/>
          </a:xfrm>
          <a:prstGeom prst="rect">
            <a:avLst/>
          </a:prstGeom>
          <a:noFill/>
        </p:spPr>
        <p:txBody>
          <a:bodyPr wrap="square" rtlCol="0">
            <a:spAutoFit/>
          </a:bodyPr>
          <a:lstStyle/>
          <a:p>
            <a:r>
              <a:rPr lang="zh-CN" altLang="en-US" sz="900" dirty="0"/>
              <a:t>图</a:t>
            </a:r>
            <a:r>
              <a:rPr lang="en-US" altLang="zh-CN" sz="900" dirty="0"/>
              <a:t>4</a:t>
            </a:r>
            <a:endParaRPr lang="zh-CN" altLang="en-US" sz="900" dirty="0"/>
          </a:p>
        </p:txBody>
      </p:sp>
      <p:sp>
        <p:nvSpPr>
          <p:cNvPr id="15" name="Rectangle 24"/>
          <p:cNvSpPr>
            <a:spLocks noChangeArrowheads="1"/>
          </p:cNvSpPr>
          <p:nvPr/>
        </p:nvSpPr>
        <p:spPr bwMode="auto">
          <a:xfrm>
            <a:off x="1196002" y="865072"/>
            <a:ext cx="6948231"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000" dirty="0">
                <a:solidFill>
                  <a:schemeClr val="tx2"/>
                </a:solidFill>
                <a:latin typeface="微软雅黑" panose="020B0503020204020204" pitchFamily="34" charset="-122"/>
                <a:ea typeface="微软雅黑" panose="020B0503020204020204" pitchFamily="34" charset="-122"/>
                <a:sym typeface="Gill Sans" charset="0"/>
              </a:rPr>
              <a:t>家具的类型和数量</a:t>
            </a:r>
            <a:r>
              <a:rPr lang="en-US" altLang="zh-CN" sz="10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tx2"/>
                </a:solidFill>
                <a:latin typeface="微软雅黑" panose="020B0503020204020204" pitchFamily="34" charset="-122"/>
                <a:ea typeface="微软雅黑" panose="020B0503020204020204" pitchFamily="34" charset="-122"/>
                <a:sym typeface="Gill Sans" charset="0"/>
              </a:rPr>
              <a:t>应结合空间的性质和特点来确定</a:t>
            </a:r>
            <a:r>
              <a:rPr lang="en-US" altLang="zh-CN" sz="10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tx2"/>
                </a:solidFill>
                <a:latin typeface="微软雅黑" panose="020B0503020204020204" pitchFamily="34" charset="-122"/>
                <a:ea typeface="微软雅黑" panose="020B0503020204020204" pitchFamily="34" charset="-122"/>
                <a:sym typeface="Gill Sans" charset="0"/>
              </a:rPr>
              <a:t>明确家具布置范围</a:t>
            </a:r>
            <a:r>
              <a:rPr lang="en-US" altLang="zh-CN" sz="10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tx2"/>
                </a:solidFill>
                <a:latin typeface="微软雅黑" panose="020B0503020204020204" pitchFamily="34" charset="-122"/>
                <a:ea typeface="微软雅黑" panose="020B0503020204020204" pitchFamily="34" charset="-122"/>
                <a:sym typeface="Gill Sans" charset="0"/>
              </a:rPr>
              <a:t>达到功能分区</a:t>
            </a:r>
            <a:endParaRPr lang="zh-CN" altLang="en-US" sz="1000" dirty="0">
              <a:solidFill>
                <a:schemeClr val="tx2"/>
              </a:solidFill>
              <a:latin typeface="微软雅黑" panose="020B0503020204020204" pitchFamily="34" charset="-122"/>
              <a:ea typeface="微软雅黑" panose="020B0503020204020204" pitchFamily="34" charset="-122"/>
              <a:sym typeface="Gill Sans" charset="0"/>
            </a:endParaRPr>
          </a:p>
          <a:p>
            <a:r>
              <a:rPr lang="zh-CN" altLang="en-US" sz="1000" dirty="0">
                <a:solidFill>
                  <a:schemeClr val="tx2"/>
                </a:solidFill>
                <a:latin typeface="微软雅黑" panose="020B0503020204020204" pitchFamily="34" charset="-122"/>
                <a:ea typeface="微软雅黑" panose="020B0503020204020204" pitchFamily="34" charset="-122"/>
                <a:sym typeface="Gill Sans" charset="0"/>
              </a:rPr>
              <a:t>合理。组织好空间活动路线</a:t>
            </a:r>
            <a:r>
              <a:rPr lang="en-US" altLang="zh-CN" sz="10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tx2"/>
                </a:solidFill>
                <a:latin typeface="微软雅黑" panose="020B0503020204020204" pitchFamily="34" charset="-122"/>
                <a:ea typeface="微软雅黑" panose="020B0503020204020204" pitchFamily="34" charset="-122"/>
                <a:sym typeface="Gill Sans" charset="0"/>
              </a:rPr>
              <a:t>使动、静分开</a:t>
            </a:r>
            <a:r>
              <a:rPr lang="en-US" altLang="zh-CN" sz="10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tx2"/>
                </a:solidFill>
                <a:latin typeface="微软雅黑" panose="020B0503020204020204" pitchFamily="34" charset="-122"/>
                <a:ea typeface="微软雅黑" panose="020B0503020204020204" pitchFamily="34" charset="-122"/>
                <a:sym typeface="Gill Sans" charset="0"/>
              </a:rPr>
              <a:t>分清家具的主、从地位</a:t>
            </a:r>
            <a:r>
              <a:rPr lang="en-US" altLang="zh-CN" sz="10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tx2"/>
                </a:solidFill>
                <a:latin typeface="微软雅黑" panose="020B0503020204020204" pitchFamily="34" charset="-122"/>
                <a:ea typeface="微软雅黑" panose="020B0503020204020204" pitchFamily="34" charset="-122"/>
                <a:sym typeface="Gill Sans" charset="0"/>
              </a:rPr>
              <a:t>使之相互配合</a:t>
            </a:r>
            <a:r>
              <a:rPr lang="en-US" altLang="zh-CN" sz="10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tx2"/>
                </a:solidFill>
                <a:latin typeface="微软雅黑" panose="020B0503020204020204" pitchFamily="34" charset="-122"/>
                <a:ea typeface="微软雅黑" panose="020B0503020204020204" pitchFamily="34" charset="-122"/>
                <a:sym typeface="Gill Sans" charset="0"/>
              </a:rPr>
              <a:t>主次分明。组织安排好空间的形式、形状和家具的组、团、排的方式</a:t>
            </a:r>
            <a:r>
              <a:rPr lang="en-US" altLang="zh-CN" sz="10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tx2"/>
                </a:solidFill>
                <a:latin typeface="微软雅黑" panose="020B0503020204020204" pitchFamily="34" charset="-122"/>
                <a:ea typeface="微软雅黑" panose="020B0503020204020204" pitchFamily="34" charset="-122"/>
                <a:sym typeface="Gill Sans" charset="0"/>
              </a:rPr>
              <a:t>达到整体和谐的效果</a:t>
            </a:r>
            <a:r>
              <a:rPr lang="en-US" altLang="zh-CN" sz="10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tx2"/>
                </a:solidFill>
                <a:latin typeface="微软雅黑" panose="020B0503020204020204" pitchFamily="34" charset="-122"/>
                <a:ea typeface="微软雅黑" panose="020B0503020204020204" pitchFamily="34" charset="-122"/>
                <a:sym typeface="Gill Sans" charset="0"/>
              </a:rPr>
              <a:t>在此基础上从布置格局、环境风格上考虑</a:t>
            </a:r>
            <a:r>
              <a:rPr lang="en-US" altLang="zh-CN" sz="10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tx2"/>
                </a:solidFill>
                <a:latin typeface="微软雅黑" panose="020B0503020204020204" pitchFamily="34" charset="-122"/>
                <a:ea typeface="微软雅黑" panose="020B0503020204020204" pitchFamily="34" charset="-122"/>
                <a:sym typeface="Gill Sans" charset="0"/>
              </a:rPr>
              <a:t>使家具布置具有规律性、秩序性、韵律性和表现性</a:t>
            </a:r>
            <a:r>
              <a:rPr lang="en-US" altLang="zh-CN" sz="10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000" dirty="0">
                <a:solidFill>
                  <a:schemeClr val="tx2"/>
                </a:solidFill>
                <a:latin typeface="微软雅黑" panose="020B0503020204020204" pitchFamily="34" charset="-122"/>
                <a:ea typeface="微软雅黑" panose="020B0503020204020204" pitchFamily="34" charset="-122"/>
                <a:sym typeface="Gill Sans" charset="0"/>
              </a:rPr>
              <a:t>以获得良好的视觉效果和心理效应。</a:t>
            </a:r>
            <a:endParaRPr lang="zh-CN" altLang="en-US" sz="10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16" name="矩形 15"/>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sp>
        <p:nvSpPr>
          <p:cNvPr id="17" name="文本框 16"/>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家具在环境中的布置方式</a:t>
            </a:r>
            <a:endParaRPr lang="zh-CN" altLang="en-US" sz="1200" b="1" dirty="0">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outVertical)">
                                      <p:cBhvr>
                                        <p:cTn id="7" dur="500"/>
                                        <p:tgtEl>
                                          <p:spTgt spid="31"/>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up)">
                                      <p:cBhvr>
                                        <p:cTn id="1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15" grpId="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MH_Text_1"/>
          <p:cNvSpPr/>
          <p:nvPr>
            <p:custDataLst>
              <p:tags r:id="rId1"/>
            </p:custDataLst>
          </p:nvPr>
        </p:nvSpPr>
        <p:spPr>
          <a:xfrm>
            <a:off x="317281" y="969282"/>
            <a:ext cx="6910137" cy="124182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67500" rIns="135000" bIns="67500" anchor="ctr">
            <a:normAutofit lnSpcReduction="10000"/>
          </a:bodyPr>
          <a:lstStyle/>
          <a:p>
            <a:pPr algn="just">
              <a:lnSpc>
                <a:spcPct val="120000"/>
              </a:lnSpc>
              <a:spcBef>
                <a:spcPts val="450"/>
              </a:spcBef>
              <a:spcAft>
                <a:spcPts val="450"/>
              </a:spcAft>
              <a:defRPr/>
            </a:pPr>
            <a:r>
              <a:rPr lang="en-US" altLang="zh-CN" sz="1050" dirty="0">
                <a:solidFill>
                  <a:srgbClr val="FFFFFF"/>
                </a:solidFill>
                <a:latin typeface="微软雅黑" panose="020B0503020204020204" pitchFamily="34" charset="-122"/>
                <a:ea typeface="微软雅黑" panose="020B0503020204020204" pitchFamily="34" charset="-122"/>
              </a:rPr>
              <a:t>(1)</a:t>
            </a:r>
            <a:r>
              <a:rPr lang="zh-CN" altLang="en-US" sz="1050" dirty="0">
                <a:solidFill>
                  <a:srgbClr val="FFFFFF"/>
                </a:solidFill>
                <a:latin typeface="微软雅黑" panose="020B0503020204020204" pitchFamily="34" charset="-122"/>
                <a:ea typeface="微软雅黑" panose="020B0503020204020204" pitchFamily="34" charset="-122"/>
              </a:rPr>
              <a:t>对称式布置。家具对称布置显得空间庄严、静穆</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通常适用于隆重、正式的场合。</a:t>
            </a:r>
            <a:endParaRPr lang="zh-CN" altLang="en-US" sz="1050" dirty="0">
              <a:solidFill>
                <a:srgbClr val="FFFFFF"/>
              </a:solidFill>
              <a:latin typeface="微软雅黑" panose="020B0503020204020204" pitchFamily="34" charset="-122"/>
              <a:ea typeface="微软雅黑" panose="020B0503020204020204" pitchFamily="34" charset="-122"/>
            </a:endParaRPr>
          </a:p>
          <a:p>
            <a:pPr algn="just">
              <a:lnSpc>
                <a:spcPct val="120000"/>
              </a:lnSpc>
              <a:spcBef>
                <a:spcPts val="450"/>
              </a:spcBef>
              <a:spcAft>
                <a:spcPts val="450"/>
              </a:spcAft>
              <a:defRPr/>
            </a:pPr>
            <a:r>
              <a:rPr lang="en-US" altLang="zh-CN" sz="1050" dirty="0">
                <a:solidFill>
                  <a:srgbClr val="FFFFFF"/>
                </a:solidFill>
                <a:latin typeface="微软雅黑" panose="020B0503020204020204" pitchFamily="34" charset="-122"/>
                <a:ea typeface="微软雅黑" panose="020B0503020204020204" pitchFamily="34" charset="-122"/>
              </a:rPr>
              <a:t>(2)</a:t>
            </a:r>
            <a:r>
              <a:rPr lang="zh-CN" altLang="en-US" sz="1050" dirty="0">
                <a:solidFill>
                  <a:srgbClr val="FFFFFF"/>
                </a:solidFill>
                <a:latin typeface="微软雅黑" panose="020B0503020204020204" pitchFamily="34" charset="-122"/>
                <a:ea typeface="微软雅黑" panose="020B0503020204020204" pitchFamily="34" charset="-122"/>
              </a:rPr>
              <a:t>非对称布置。这种布置方式显得自由、灵活</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适用于轻松、非正式的场合。</a:t>
            </a:r>
            <a:endParaRPr lang="zh-CN" altLang="en-US" sz="1050" dirty="0">
              <a:solidFill>
                <a:srgbClr val="FFFFFF"/>
              </a:solidFill>
              <a:latin typeface="微软雅黑" panose="020B0503020204020204" pitchFamily="34" charset="-122"/>
              <a:ea typeface="微软雅黑" panose="020B0503020204020204" pitchFamily="34" charset="-122"/>
            </a:endParaRPr>
          </a:p>
          <a:p>
            <a:pPr algn="just">
              <a:lnSpc>
                <a:spcPct val="120000"/>
              </a:lnSpc>
              <a:spcBef>
                <a:spcPts val="450"/>
              </a:spcBef>
              <a:spcAft>
                <a:spcPts val="450"/>
              </a:spcAft>
              <a:defRPr/>
            </a:pPr>
            <a:r>
              <a:rPr lang="en-US" altLang="zh-CN" sz="1050" dirty="0">
                <a:solidFill>
                  <a:srgbClr val="FFFFFF"/>
                </a:solidFill>
                <a:latin typeface="微软雅黑" panose="020B0503020204020204" pitchFamily="34" charset="-122"/>
                <a:ea typeface="微软雅黑" panose="020B0503020204020204" pitchFamily="34" charset="-122"/>
              </a:rPr>
              <a:t>(3)</a:t>
            </a:r>
            <a:r>
              <a:rPr lang="zh-CN" altLang="en-US" sz="1050" dirty="0">
                <a:solidFill>
                  <a:srgbClr val="FFFFFF"/>
                </a:solidFill>
                <a:latin typeface="微软雅黑" panose="020B0503020204020204" pitchFamily="34" charset="-122"/>
                <a:ea typeface="微软雅黑" panose="020B0503020204020204" pitchFamily="34" charset="-122"/>
              </a:rPr>
              <a:t>集中式布置。适用于功能单一、家具品类不多</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房间面积较小的场合。</a:t>
            </a:r>
            <a:endParaRPr lang="zh-CN" altLang="en-US" sz="1050" dirty="0">
              <a:solidFill>
                <a:srgbClr val="FFFFFF"/>
              </a:solidFill>
              <a:latin typeface="微软雅黑" panose="020B0503020204020204" pitchFamily="34" charset="-122"/>
              <a:ea typeface="微软雅黑" panose="020B0503020204020204" pitchFamily="34" charset="-122"/>
            </a:endParaRPr>
          </a:p>
          <a:p>
            <a:pPr algn="just">
              <a:lnSpc>
                <a:spcPct val="120000"/>
              </a:lnSpc>
              <a:spcBef>
                <a:spcPts val="450"/>
              </a:spcBef>
              <a:spcAft>
                <a:spcPts val="450"/>
              </a:spcAft>
              <a:defRPr/>
            </a:pPr>
            <a:r>
              <a:rPr lang="en-US" altLang="zh-CN" sz="1050" dirty="0">
                <a:solidFill>
                  <a:srgbClr val="FFFFFF"/>
                </a:solidFill>
                <a:latin typeface="微软雅黑" panose="020B0503020204020204" pitchFamily="34" charset="-122"/>
                <a:ea typeface="微软雅黑" panose="020B0503020204020204" pitchFamily="34" charset="-122"/>
              </a:rPr>
              <a:t>(4)</a:t>
            </a:r>
            <a:r>
              <a:rPr lang="zh-CN" altLang="en-US" sz="1050" dirty="0">
                <a:solidFill>
                  <a:srgbClr val="FFFFFF"/>
                </a:solidFill>
                <a:latin typeface="微软雅黑" panose="020B0503020204020204" pitchFamily="34" charset="-122"/>
                <a:ea typeface="微软雅黑" panose="020B0503020204020204" pitchFamily="34" charset="-122"/>
              </a:rPr>
              <a:t>分散式布置。适用于功能多样、家具品种较多、房间面积较大的场合</a:t>
            </a:r>
            <a:r>
              <a:rPr lang="en-US" altLang="zh-CN" sz="1050" dirty="0">
                <a:solidFill>
                  <a:srgbClr val="FFFFFF"/>
                </a:solidFill>
                <a:latin typeface="微软雅黑" panose="020B0503020204020204" pitchFamily="34" charset="-122"/>
                <a:ea typeface="微软雅黑" panose="020B0503020204020204" pitchFamily="34" charset="-122"/>
              </a:rPr>
              <a:t>,</a:t>
            </a:r>
            <a:r>
              <a:rPr lang="zh-CN" altLang="en-US" sz="1050" dirty="0">
                <a:solidFill>
                  <a:srgbClr val="FFFFFF"/>
                </a:solidFill>
                <a:latin typeface="微软雅黑" panose="020B0503020204020204" pitchFamily="34" charset="-122"/>
                <a:ea typeface="微软雅黑" panose="020B0503020204020204" pitchFamily="34" charset="-122"/>
              </a:rPr>
              <a:t>组成若干家具组、团。</a:t>
            </a:r>
            <a:endParaRPr lang="zh-CN" altLang="en-US" sz="1050" dirty="0">
              <a:solidFill>
                <a:srgbClr val="FFFFFF"/>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897532" y="4517432"/>
            <a:ext cx="557213" cy="230832"/>
          </a:xfrm>
          <a:prstGeom prst="rect">
            <a:avLst/>
          </a:prstGeom>
          <a:noFill/>
        </p:spPr>
        <p:txBody>
          <a:bodyPr wrap="square" rtlCol="0">
            <a:spAutoFit/>
          </a:bodyPr>
          <a:lstStyle/>
          <a:p>
            <a:r>
              <a:rPr lang="zh-CN" altLang="en-US" sz="900" dirty="0"/>
              <a:t>图</a:t>
            </a:r>
            <a:r>
              <a:rPr lang="en-US" altLang="zh-CN" sz="900" dirty="0"/>
              <a:t>1</a:t>
            </a:r>
            <a:endParaRPr lang="zh-CN" altLang="en-US" sz="900" dirty="0"/>
          </a:p>
        </p:txBody>
      </p:sp>
      <p:sp>
        <p:nvSpPr>
          <p:cNvPr id="16" name="矩形 15"/>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sp>
        <p:nvSpPr>
          <p:cNvPr id="17" name="文本框 16"/>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家具在环境中的布置方式</a:t>
            </a:r>
            <a:endParaRPr lang="zh-CN" altLang="en-US" sz="1200" b="1" dirty="0">
              <a:latin typeface="华文仿宋" panose="02010600040101010101" charset="-122"/>
              <a:ea typeface="华文仿宋" panose="02010600040101010101" charset="-122"/>
            </a:endParaRPr>
          </a:p>
        </p:txBody>
      </p:sp>
      <p:pic>
        <p:nvPicPr>
          <p:cNvPr id="18" name="图片 17"/>
          <p:cNvPicPr/>
          <p:nvPr/>
        </p:nvPicPr>
        <p:blipFill>
          <a:blip r:embed="rId2">
            <a:extLst>
              <a:ext uri="{28A0092B-C50C-407E-A947-70E740481C1C}">
                <a14:useLocalDpi xmlns:a14="http://schemas.microsoft.com/office/drawing/2010/main" val="0"/>
              </a:ext>
            </a:extLst>
          </a:blip>
          <a:stretch>
            <a:fillRect/>
          </a:stretch>
        </p:blipFill>
        <p:spPr>
          <a:xfrm>
            <a:off x="301372" y="3553307"/>
            <a:ext cx="1638662" cy="1160157"/>
          </a:xfrm>
          <a:prstGeom prst="rect">
            <a:avLst/>
          </a:prstGeom>
        </p:spPr>
      </p:pic>
      <p:pic>
        <p:nvPicPr>
          <p:cNvPr id="19" name="图片 18"/>
          <p:cNvPicPr/>
          <p:nvPr/>
        </p:nvPicPr>
        <p:blipFill>
          <a:blip r:embed="rId3" cstate="print">
            <a:extLst>
              <a:ext uri="{28A0092B-C50C-407E-A947-70E740481C1C}">
                <a14:useLocalDpi xmlns:a14="http://schemas.microsoft.com/office/drawing/2010/main" val="0"/>
              </a:ext>
            </a:extLst>
          </a:blip>
          <a:stretch>
            <a:fillRect/>
          </a:stretch>
        </p:blipFill>
        <p:spPr>
          <a:xfrm>
            <a:off x="312970" y="2459146"/>
            <a:ext cx="1627064" cy="1074372"/>
          </a:xfrm>
          <a:prstGeom prst="rect">
            <a:avLst/>
          </a:prstGeom>
        </p:spPr>
      </p:pic>
      <p:pic>
        <p:nvPicPr>
          <p:cNvPr id="20" name="图片 19"/>
          <p:cNvPicPr/>
          <p:nvPr/>
        </p:nvPicPr>
        <p:blipFill>
          <a:blip r:embed="rId4">
            <a:extLst>
              <a:ext uri="{28A0092B-C50C-407E-A947-70E740481C1C}">
                <a14:useLocalDpi xmlns:a14="http://schemas.microsoft.com/office/drawing/2010/main" val="0"/>
              </a:ext>
            </a:extLst>
          </a:blip>
          <a:stretch>
            <a:fillRect/>
          </a:stretch>
        </p:blipFill>
        <p:spPr>
          <a:xfrm>
            <a:off x="2097840" y="2459146"/>
            <a:ext cx="3437455" cy="2254318"/>
          </a:xfrm>
          <a:prstGeom prst="rect">
            <a:avLst/>
          </a:prstGeom>
        </p:spPr>
      </p:pic>
      <p:sp>
        <p:nvSpPr>
          <p:cNvPr id="21" name="文本框 20"/>
          <p:cNvSpPr txBox="1"/>
          <p:nvPr/>
        </p:nvSpPr>
        <p:spPr>
          <a:xfrm>
            <a:off x="620821" y="4792182"/>
            <a:ext cx="1319213" cy="230832"/>
          </a:xfrm>
          <a:prstGeom prst="rect">
            <a:avLst/>
          </a:prstGeom>
          <a:noFill/>
        </p:spPr>
        <p:txBody>
          <a:bodyPr wrap="square" rtlCol="0">
            <a:spAutoFit/>
          </a:bodyPr>
          <a:lstStyle/>
          <a:p>
            <a:r>
              <a:rPr lang="zh-CN" altLang="en-US" sz="900" dirty="0"/>
              <a:t>家具的对称式布置</a:t>
            </a:r>
            <a:endParaRPr lang="zh-CN" altLang="en-US" sz="900" dirty="0"/>
          </a:p>
        </p:txBody>
      </p:sp>
      <p:sp>
        <p:nvSpPr>
          <p:cNvPr id="22" name="文本框 21"/>
          <p:cNvSpPr txBox="1"/>
          <p:nvPr/>
        </p:nvSpPr>
        <p:spPr>
          <a:xfrm>
            <a:off x="3273534" y="4763448"/>
            <a:ext cx="1319213" cy="230832"/>
          </a:xfrm>
          <a:prstGeom prst="rect">
            <a:avLst/>
          </a:prstGeom>
          <a:noFill/>
        </p:spPr>
        <p:txBody>
          <a:bodyPr wrap="square" rtlCol="0">
            <a:spAutoFit/>
          </a:bodyPr>
          <a:lstStyle/>
          <a:p>
            <a:r>
              <a:rPr lang="zh-CN" altLang="en-US" sz="900" dirty="0"/>
              <a:t>家具的非对称布置</a:t>
            </a:r>
            <a:endParaRPr lang="zh-CN" altLang="en-US" sz="900" dirty="0"/>
          </a:p>
        </p:txBody>
      </p:sp>
      <p:pic>
        <p:nvPicPr>
          <p:cNvPr id="23" name="图片 22"/>
          <p:cNvPicPr/>
          <p:nvPr/>
        </p:nvPicPr>
        <p:blipFill>
          <a:blip r:embed="rId5" cstate="print">
            <a:extLst>
              <a:ext uri="{28A0092B-C50C-407E-A947-70E740481C1C}">
                <a14:useLocalDpi xmlns:a14="http://schemas.microsoft.com/office/drawing/2010/main" val="0"/>
              </a:ext>
            </a:extLst>
          </a:blip>
          <a:stretch>
            <a:fillRect/>
          </a:stretch>
        </p:blipFill>
        <p:spPr>
          <a:xfrm>
            <a:off x="5621021" y="2459147"/>
            <a:ext cx="1655630" cy="1241822"/>
          </a:xfrm>
          <a:prstGeom prst="rect">
            <a:avLst/>
          </a:prstGeom>
        </p:spPr>
      </p:pic>
      <p:pic>
        <p:nvPicPr>
          <p:cNvPr id="24" name="图片 23"/>
          <p:cNvPicPr/>
          <p:nvPr/>
        </p:nvPicPr>
        <p:blipFill>
          <a:blip r:embed="rId6" cstate="print">
            <a:extLst>
              <a:ext uri="{28A0092B-C50C-407E-A947-70E740481C1C}">
                <a14:useLocalDpi xmlns:a14="http://schemas.microsoft.com/office/drawing/2010/main" val="0"/>
              </a:ext>
            </a:extLst>
          </a:blip>
          <a:stretch>
            <a:fillRect/>
          </a:stretch>
        </p:blipFill>
        <p:spPr>
          <a:xfrm>
            <a:off x="5621020" y="3762272"/>
            <a:ext cx="1655629" cy="947832"/>
          </a:xfrm>
          <a:prstGeom prst="rect">
            <a:avLst/>
          </a:prstGeom>
        </p:spPr>
      </p:pic>
      <p:sp>
        <p:nvSpPr>
          <p:cNvPr id="25" name="文本框 24"/>
          <p:cNvSpPr txBox="1"/>
          <p:nvPr/>
        </p:nvSpPr>
        <p:spPr>
          <a:xfrm>
            <a:off x="7362377" y="2964642"/>
            <a:ext cx="1319213" cy="230832"/>
          </a:xfrm>
          <a:prstGeom prst="rect">
            <a:avLst/>
          </a:prstGeom>
          <a:noFill/>
        </p:spPr>
        <p:txBody>
          <a:bodyPr wrap="square" rtlCol="0">
            <a:spAutoFit/>
          </a:bodyPr>
          <a:lstStyle/>
          <a:p>
            <a:r>
              <a:rPr lang="zh-CN" altLang="en-US" sz="900" dirty="0"/>
              <a:t>家具的集中式布置</a:t>
            </a:r>
            <a:endParaRPr lang="zh-CN" altLang="en-US" sz="900" dirty="0"/>
          </a:p>
        </p:txBody>
      </p:sp>
      <p:sp>
        <p:nvSpPr>
          <p:cNvPr id="26" name="文本框 25"/>
          <p:cNvSpPr txBox="1"/>
          <p:nvPr/>
        </p:nvSpPr>
        <p:spPr>
          <a:xfrm>
            <a:off x="7362377" y="4133385"/>
            <a:ext cx="1319213" cy="230832"/>
          </a:xfrm>
          <a:prstGeom prst="rect">
            <a:avLst/>
          </a:prstGeom>
          <a:noFill/>
        </p:spPr>
        <p:txBody>
          <a:bodyPr wrap="square" rtlCol="0">
            <a:spAutoFit/>
          </a:bodyPr>
          <a:lstStyle/>
          <a:p>
            <a:r>
              <a:rPr lang="zh-CN" altLang="en-US" sz="900" dirty="0"/>
              <a:t>家具的分散式布置</a:t>
            </a:r>
            <a:endParaRPr lang="zh-CN" altLang="en-US" sz="9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outVertic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7172" y="1997122"/>
            <a:ext cx="1015663" cy="1309907"/>
          </a:xfrm>
          <a:prstGeom prst="rect">
            <a:avLst/>
          </a:prstGeom>
          <a:ln w="28575">
            <a:solidFill>
              <a:schemeClr val="accent3"/>
            </a:solidFill>
          </a:ln>
        </p:spPr>
        <p:txBody>
          <a:bodyPr vert="eaVert" wrap="square">
            <a:spAutoFit/>
          </a:bodyPr>
          <a:lstStyle/>
          <a:p>
            <a:pPr algn="ctr"/>
            <a:r>
              <a:rPr lang="en-US" altLang="zh-CN" sz="5400" b="1" spc="-225" dirty="0">
                <a:solidFill>
                  <a:schemeClr val="accent3"/>
                </a:solidFill>
                <a:latin typeface="Agency FB" panose="020B0503020202020204" pitchFamily="34" charset="0"/>
                <a:ea typeface="造字工房俊雅（非商用）常规体" pitchFamily="50" charset="-122"/>
              </a:rPr>
              <a:t>04</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175510"/>
            <a:ext cx="6230620" cy="953135"/>
          </a:xfrm>
          <a:prstGeom prst="rect">
            <a:avLst/>
          </a:prstGeom>
          <a:noFill/>
        </p:spPr>
        <p:txBody>
          <a:bodyPr wrap="square" rtlCol="0">
            <a:spAutoFit/>
          </a:bodyPr>
          <a:lstStyle/>
          <a:p>
            <a:pPr defTabSz="800100"/>
            <a:r>
              <a:rPr lang="zh-CN" altLang="en-US" sz="2800" b="1" dirty="0">
                <a:solidFill>
                  <a:schemeClr val="accent2"/>
                </a:solidFill>
                <a:latin typeface="+mn-ea"/>
                <a:cs typeface="+mn-ea"/>
                <a:sym typeface="Arial" panose="020B0604020202020204" pitchFamily="34" charset="0"/>
              </a:rPr>
              <a:t>家具与环境</a:t>
            </a:r>
            <a:endParaRPr lang="zh-CN" altLang="en-US" sz="2800" b="1" dirty="0">
              <a:solidFill>
                <a:schemeClr val="accent2"/>
              </a:solidFill>
              <a:latin typeface="+mn-ea"/>
              <a:cs typeface="+mn-ea"/>
              <a:sym typeface="Arial" panose="020B0604020202020204" pitchFamily="34" charset="0"/>
            </a:endParaRPr>
          </a:p>
          <a:p>
            <a:pPr defTabSz="800100"/>
            <a:endParaRPr lang="zh-CN" altLang="en-US" sz="2800" b="1" dirty="0">
              <a:solidFill>
                <a:schemeClr val="accent2"/>
              </a:solidFill>
              <a:latin typeface="+mn-ea"/>
              <a:cs typeface="+mn-ea"/>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14659" y="2874981"/>
            <a:ext cx="1765209" cy="223128"/>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zh-CN" altLang="en-US" sz="1000" kern="0" dirty="0">
                <a:solidFill>
                  <a:srgbClr val="7E7E7E"/>
                </a:solidFill>
                <a:latin typeface="李旭科书法"/>
                <a:ea typeface="微软雅黑" panose="020B0503020204020204" pitchFamily="34" charset="-122"/>
              </a:rPr>
              <a:t>家具在室内环境中的作用</a:t>
            </a:r>
            <a:endParaRPr lang="zh-CN" altLang="en-US" sz="1000" kern="0" dirty="0">
              <a:solidFill>
                <a:srgbClr val="7E7E7E"/>
              </a:solidFill>
              <a:latin typeface="李旭科书法"/>
              <a:ea typeface="微软雅黑" panose="020B0503020204020204" pitchFamily="34" charset="-122"/>
            </a:endParaRPr>
          </a:p>
        </p:txBody>
      </p:sp>
      <p:sp>
        <p:nvSpPr>
          <p:cNvPr id="12" name="矩形 11"/>
          <p:cNvSpPr/>
          <p:nvPr/>
        </p:nvSpPr>
        <p:spPr>
          <a:xfrm>
            <a:off x="3314837" y="3178713"/>
            <a:ext cx="1765209" cy="223128"/>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zh-CN" altLang="en-US" sz="1000" kern="0" dirty="0">
                <a:solidFill>
                  <a:srgbClr val="7E7E7E"/>
                </a:solidFill>
                <a:latin typeface="李旭科书法"/>
                <a:ea typeface="微软雅黑" panose="020B0503020204020204" pitchFamily="34" charset="-122"/>
              </a:rPr>
              <a:t>家具在环境中的布置方式</a:t>
            </a:r>
            <a:endParaRPr lang="zh-CN" altLang="en-US" sz="1000" kern="0" dirty="0">
              <a:solidFill>
                <a:srgbClr val="7E7E7E"/>
              </a:solidFill>
              <a:latin typeface="李旭科书法"/>
              <a:ea typeface="微软雅黑" panose="020B0503020204020204" pitchFamily="34" charset="-122"/>
            </a:endParaRPr>
          </a:p>
        </p:txBody>
      </p:sp>
      <p:sp>
        <p:nvSpPr>
          <p:cNvPr id="13" name="矩形 12"/>
          <p:cNvSpPr/>
          <p:nvPr/>
        </p:nvSpPr>
        <p:spPr>
          <a:xfrm>
            <a:off x="3318012" y="3456208"/>
            <a:ext cx="2149929" cy="223128"/>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zh-CN" altLang="en-US" sz="1000" kern="0" dirty="0">
                <a:solidFill>
                  <a:srgbClr val="EA6103"/>
                </a:solidFill>
                <a:latin typeface="李旭科书法"/>
                <a:ea typeface="微软雅黑" panose="020B0503020204020204" pitchFamily="34" charset="-122"/>
              </a:rPr>
              <a:t>室内环境风格与家具风格的关系</a:t>
            </a:r>
            <a:endParaRPr lang="zh-CN" altLang="en-US" sz="1000" kern="0" dirty="0">
              <a:solidFill>
                <a:srgbClr val="EA6103"/>
              </a:solidFill>
              <a:latin typeface="李旭科书法"/>
              <a:ea typeface="微软雅黑" panose="020B0503020204020204" pitchFamily="34" charset="-122"/>
            </a:endParaRPr>
          </a:p>
        </p:txBody>
      </p:sp>
      <p:sp>
        <p:nvSpPr>
          <p:cNvPr id="17" name="矩形 16"/>
          <p:cNvSpPr/>
          <p:nvPr/>
        </p:nvSpPr>
        <p:spPr>
          <a:xfrm>
            <a:off x="3318012" y="3729404"/>
            <a:ext cx="1508728" cy="223128"/>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zh-CN" altLang="en-US" sz="1000" kern="0" dirty="0">
                <a:solidFill>
                  <a:schemeClr val="tx2"/>
                </a:solidFill>
                <a:latin typeface="李旭科书法"/>
                <a:ea typeface="微软雅黑" panose="020B0503020204020204" pitchFamily="34" charset="-122"/>
              </a:rPr>
              <a:t>城市家具与公共环境</a:t>
            </a:r>
            <a:endParaRPr lang="zh-CN" altLang="en-US" sz="1000" kern="0" dirty="0">
              <a:solidFill>
                <a:schemeClr val="tx2"/>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1899"/>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14:bounceEnd="48000">
                                          <p:cBhvr additive="base">
                                            <p:cTn id="18" dur="500" fill="hold"/>
                                            <p:tgtEl>
                                              <p:spTgt spid="11"/>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2"/>
                                            </p:tgtEl>
                                            <p:attrNameLst>
                                              <p:attrName>style.visibility</p:attrName>
                                            </p:attrNameLst>
                                          </p:cBhvr>
                                          <p:to>
                                            <p:strVal val="visible"/>
                                          </p:to>
                                        </p:set>
                                        <p:anim calcmode="lin" valueType="num" p14:bounceEnd="48000">
                                          <p:cBhvr additive="base">
                                            <p:cTn id="22" dur="500" fill="hold"/>
                                            <p:tgtEl>
                                              <p:spTgt spid="12"/>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1"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1899"/>
                                </p:stCondLst>
                                <p:childTnLst>
                                  <p:par>
                                    <p:cTn id="16" presetID="2" presetClass="entr" presetSubtype="4" accel="4600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1" grpId="0"/>
          <p:bldP spid="12" grpId="0"/>
        </p:bldLst>
      </p:timing>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545562" y="892194"/>
            <a:ext cx="7848344"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设计家具时一定要考虑其所处环境的风格，家居风格的确立总是受到使用环境风格的影响，同时，环境风格的表现也在很大程度上依赖于家具的具体形式。首先，建筑环境风格会影响家具风格。纵观家具发展史，现代家具的发展与现代建筑的发展是密不可分的。许多建筑大师通常也是家具设计师，为了使得他们自己设计的整体风格相一致，他们不但负责建筑设计，也承担了室内设计的任务，设计出许多与建筑环境相协调的经典家具来。其次，家具是室内环境布局的主体，占据较大的室内空间。最后，室内的气氛在很大程度上会受到家具的造型、色彩、肌理以及风格的影响。所以家具设计在造型和功能方面均与室内外环境密切相关。</a:t>
            </a:r>
            <a:endParaRPr lang="zh-CN" altLang="en-US" sz="12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室内环境风格与家具风格的关系</a:t>
            </a:r>
            <a:endParaRPr lang="zh-CN" altLang="en-US" sz="1200" b="1" dirty="0">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516987" y="720744"/>
            <a:ext cx="7848344" cy="1523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a:t>
            </a:r>
            <a:r>
              <a:rPr lang="en-US" altLang="zh-CN" sz="1100" dirty="0">
                <a:solidFill>
                  <a:schemeClr val="tx2"/>
                </a:solidFill>
                <a:latin typeface="微软雅黑" panose="020B0503020204020204" pitchFamily="34" charset="-122"/>
                <a:ea typeface="微软雅黑" panose="020B0503020204020204" pitchFamily="34" charset="-122"/>
                <a:sym typeface="Gill Sans" charset="0"/>
              </a:rPr>
              <a:t>1</a:t>
            </a: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）东方传统风格家具的特点</a:t>
            </a:r>
            <a:endParaRPr lang="zh-CN" altLang="en-US" sz="1100" dirty="0">
              <a:solidFill>
                <a:schemeClr val="tx2"/>
              </a:solidFill>
              <a:latin typeface="微软雅黑" panose="020B0503020204020204" pitchFamily="34" charset="-122"/>
              <a:ea typeface="微软雅黑" panose="020B0503020204020204" pitchFamily="34" charset="-122"/>
              <a:sym typeface="Gill Sans" charset="0"/>
            </a:endParaRPr>
          </a:p>
          <a:p>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东方传统风格家具主要以实木制作，常见的有紫檀、酸枝、榆木、鸡翅木等。以质感而言，紫檀木算是不错的材料，价格相对较高；鸡翅木质地较为次等，但其优点是能以平实的价格买到。在公共空间如客厅与餐厅的呈现上，中式的木制桌子所能呈现出的是一种简单内敛的风格，因为线条单纯，所以不但在视觉上给人舒缓的感受，同时也让空间感觉更富有人文气息，至于卧榻、窗花的选用，则能带来强烈的装饰效果，并强调出整体空间的风格。混搭中式风增添人文风味，另外，由于中式家具现在常被混搭使用，因此在挑选中式家具时也要稍微注意是否能与空间互相搭配，原则上设计元素简单的空间，较适合使用中式家具。至于私人空间如卧室，想要营造出古色古香的感觉除了在木地板可以选择偏红或是偏深的木种之外，也可以选择融合现代和古典元素的新式仿古家具，另外如果空间允许，利用窗边摆放卧榻或是制造出一个休憩区，并搭配富东方情调的家饰以及合宜的灯光，也可以营造出丰富的人文气质。</a:t>
            </a:r>
            <a:endParaRPr lang="zh-CN" altLang="en-US" sz="11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传统风格与传统型家具</a:t>
            </a:r>
            <a:endParaRPr lang="zh-CN" altLang="en-US" sz="1200" b="1" dirty="0">
              <a:latin typeface="华文仿宋" panose="02010600040101010101" charset="-122"/>
              <a:ea typeface="华文仿宋" panose="02010600040101010101" charset="-122"/>
            </a:endParaRPr>
          </a:p>
        </p:txBody>
      </p:sp>
      <p:pic>
        <p:nvPicPr>
          <p:cNvPr id="6" name="图片 5"/>
          <p:cNvPicPr/>
          <p:nvPr/>
        </p:nvPicPr>
        <p:blipFill>
          <a:blip r:embed="rId1" cstate="print">
            <a:extLst>
              <a:ext uri="{28A0092B-C50C-407E-A947-70E740481C1C}">
                <a14:useLocalDpi xmlns:a14="http://schemas.microsoft.com/office/drawing/2010/main" val="0"/>
              </a:ext>
            </a:extLst>
          </a:blip>
          <a:stretch>
            <a:fillRect/>
          </a:stretch>
        </p:blipFill>
        <p:spPr>
          <a:xfrm>
            <a:off x="1488541" y="2286001"/>
            <a:ext cx="3858736" cy="2535713"/>
          </a:xfrm>
          <a:prstGeom prst="rect">
            <a:avLst/>
          </a:prstGeom>
        </p:spPr>
      </p:pic>
      <p:pic>
        <p:nvPicPr>
          <p:cNvPr id="7" name="图片 6"/>
          <p:cNvPicPr/>
          <p:nvPr/>
        </p:nvPicPr>
        <p:blipFill>
          <a:blip r:embed="rId2" cstate="print">
            <a:extLst>
              <a:ext uri="{28A0092B-C50C-407E-A947-70E740481C1C}">
                <a14:useLocalDpi xmlns:a14="http://schemas.microsoft.com/office/drawing/2010/main" val="0"/>
              </a:ext>
            </a:extLst>
          </a:blip>
          <a:stretch>
            <a:fillRect/>
          </a:stretch>
        </p:blipFill>
        <p:spPr>
          <a:xfrm>
            <a:off x="5600070" y="2286001"/>
            <a:ext cx="1958022" cy="1156429"/>
          </a:xfrm>
          <a:prstGeom prst="rect">
            <a:avLst/>
          </a:prstGeom>
        </p:spPr>
      </p:pic>
      <p:pic>
        <p:nvPicPr>
          <p:cNvPr id="11" name="图片 10"/>
          <p:cNvPicPr/>
          <p:nvPr/>
        </p:nvPicPr>
        <p:blipFill>
          <a:blip r:embed="rId3" cstate="print">
            <a:extLst>
              <a:ext uri="{28A0092B-C50C-407E-A947-70E740481C1C}">
                <a14:useLocalDpi xmlns:a14="http://schemas.microsoft.com/office/drawing/2010/main" val="0"/>
              </a:ext>
            </a:extLst>
          </a:blip>
          <a:stretch>
            <a:fillRect/>
          </a:stretch>
        </p:blipFill>
        <p:spPr>
          <a:xfrm>
            <a:off x="5530053" y="3484193"/>
            <a:ext cx="2150193" cy="1353786"/>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516987" y="720744"/>
            <a:ext cx="7848344" cy="2369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a:t>
            </a:r>
            <a:r>
              <a:rPr lang="en-US" altLang="zh-CN" sz="1100" dirty="0">
                <a:solidFill>
                  <a:schemeClr val="tx2"/>
                </a:solidFill>
                <a:latin typeface="微软雅黑" panose="020B0503020204020204" pitchFamily="34" charset="-122"/>
                <a:ea typeface="微软雅黑" panose="020B0503020204020204" pitchFamily="34" charset="-122"/>
                <a:sym typeface="Gill Sans" charset="0"/>
              </a:rPr>
              <a:t>2</a:t>
            </a: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）西方传统风格家具的特点</a:t>
            </a:r>
            <a:endParaRPr lang="en-US" altLang="zh-CN" sz="1100" dirty="0">
              <a:solidFill>
                <a:schemeClr val="tx2"/>
              </a:solidFill>
              <a:latin typeface="微软雅黑" panose="020B0503020204020204" pitchFamily="34" charset="-122"/>
              <a:ea typeface="微软雅黑" panose="020B0503020204020204" pitchFamily="34" charset="-122"/>
              <a:sym typeface="Gill Sans" charset="0"/>
            </a:endParaRPr>
          </a:p>
          <a:p>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西方传统风格主要包括巴洛克、洛可可、新古典等风格。巴洛克比较男性化，代表强悍的王权；洛可可则柔媚婉约，极具女性的浪漫情怀；新古典则体现了从未停步的古典精神。可以说，西方传统风格的家具，即古典家具也记录着家具发展历程中最经典的里程碑。</a:t>
            </a:r>
            <a:endParaRPr lang="zh-CN" altLang="en-US" sz="1100" dirty="0">
              <a:solidFill>
                <a:schemeClr val="tx2"/>
              </a:solidFill>
              <a:latin typeface="微软雅黑" panose="020B0503020204020204" pitchFamily="34" charset="-122"/>
              <a:ea typeface="微软雅黑" panose="020B0503020204020204" pitchFamily="34" charset="-122"/>
              <a:sym typeface="Gill Sans" charset="0"/>
            </a:endParaRPr>
          </a:p>
          <a:p>
            <a:r>
              <a:rPr lang="en-US" altLang="zh-CN" sz="1100" dirty="0">
                <a:solidFill>
                  <a:schemeClr val="tx2"/>
                </a:solidFill>
                <a:latin typeface="微软雅黑" panose="020B0503020204020204" pitchFamily="34" charset="-122"/>
                <a:ea typeface="微软雅黑" panose="020B0503020204020204" pitchFamily="34" charset="-122"/>
                <a:sym typeface="Gill Sans" charset="0"/>
              </a:rPr>
              <a:t>a.</a:t>
            </a: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不拘一格，风格多样。不拘一格，风格多样。欧式新古典家具在古典家具设计师求新求变的过程中应运而生。设计师将古典风范与个人的独特风格和现代精神结合起来，使古典家具呈现出多姿多彩的面貌，意大利新古典主义风格激情浪漫、西班牙新古典主义风格摩登豪华、美式新古典主义风格自由粗犷，成就了欧式新古典多元化的风格。</a:t>
            </a:r>
            <a:endParaRPr lang="zh-CN" altLang="en-US" sz="1100" dirty="0">
              <a:solidFill>
                <a:schemeClr val="tx2"/>
              </a:solidFill>
              <a:latin typeface="微软雅黑" panose="020B0503020204020204" pitchFamily="34" charset="-122"/>
              <a:ea typeface="微软雅黑" panose="020B0503020204020204" pitchFamily="34" charset="-122"/>
              <a:sym typeface="Gill Sans" charset="0"/>
            </a:endParaRPr>
          </a:p>
          <a:p>
            <a:r>
              <a:rPr lang="en-US" altLang="zh-CN" sz="1100" dirty="0">
                <a:solidFill>
                  <a:schemeClr val="tx2"/>
                </a:solidFill>
                <a:latin typeface="微软雅黑" panose="020B0503020204020204" pitchFamily="34" charset="-122"/>
                <a:ea typeface="微软雅黑" panose="020B0503020204020204" pitchFamily="34" charset="-122"/>
                <a:sym typeface="Gill Sans" charset="0"/>
              </a:rPr>
              <a:t>b.</a:t>
            </a: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传承鼎新，以简饰繁。欧式新古典家具摒弃了过于复杂的肌理和装饰，简化了线条。它他虽有古典的曲线和曲面，但少了古典的雕花，又多用现代家具的直线条。白色、咖啡、黄色、绛红是欧式风格中常见的主色调，少量白色糅合，使色彩看起来明亮、大方，使整个空间给人以开放、宽容的非凡气度。欧式新古典家具品牌金凯莎既保留了古典家具材质、色彩的大致风格，将古朴时尚融为一体，是新古典家具这一特点的生动体现。</a:t>
            </a:r>
            <a:endParaRPr lang="zh-CN" altLang="en-US" sz="1100" dirty="0">
              <a:solidFill>
                <a:schemeClr val="tx2"/>
              </a:solidFill>
              <a:latin typeface="微软雅黑" panose="020B0503020204020204" pitchFamily="34" charset="-122"/>
              <a:ea typeface="微软雅黑" panose="020B0503020204020204" pitchFamily="34" charset="-122"/>
              <a:sym typeface="Gill Sans" charset="0"/>
            </a:endParaRPr>
          </a:p>
          <a:p>
            <a:r>
              <a:rPr lang="en-US" altLang="zh-CN" sz="1100" dirty="0">
                <a:solidFill>
                  <a:schemeClr val="tx2"/>
                </a:solidFill>
                <a:latin typeface="微软雅黑" panose="020B0503020204020204" pitchFamily="34" charset="-122"/>
                <a:ea typeface="微软雅黑" panose="020B0503020204020204" pitchFamily="34" charset="-122"/>
                <a:sym typeface="Gill Sans" charset="0"/>
              </a:rPr>
              <a:t>c.</a:t>
            </a: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酒店家具家庭化。欧式新古典家具作为一个传承久远、不断有新变化的活力充沛的流派，在当代的一个显著的新变化就是：欧式新古典家具设计中有“酒店家具家庭化”的设计概念。在纽约、伦敦等时尚之都，奢华的酒店大堂和会所已成为新的时髦聚会场所，拥有典雅、端庄气质的新古典家具，实现了“酒店家具家庭化”。</a:t>
            </a:r>
            <a:endParaRPr lang="zh-CN" altLang="en-US" sz="11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传统风格与传统型家具</a:t>
            </a:r>
            <a:endParaRPr lang="zh-CN" altLang="en-US" sz="1200" b="1" dirty="0">
              <a:latin typeface="华文仿宋" panose="02010600040101010101" charset="-122"/>
              <a:ea typeface="华文仿宋" panose="02010600040101010101" charset="-122"/>
            </a:endParaRPr>
          </a:p>
        </p:txBody>
      </p:sp>
      <p:pic>
        <p:nvPicPr>
          <p:cNvPr id="12" name="图片 11"/>
          <p:cNvPicPr/>
          <p:nvPr/>
        </p:nvPicPr>
        <p:blipFill>
          <a:blip r:embed="rId1" cstate="print">
            <a:extLst>
              <a:ext uri="{28A0092B-C50C-407E-A947-70E740481C1C}">
                <a14:useLocalDpi xmlns:a14="http://schemas.microsoft.com/office/drawing/2010/main" val="0"/>
              </a:ext>
            </a:extLst>
          </a:blip>
          <a:stretch>
            <a:fillRect/>
          </a:stretch>
        </p:blipFill>
        <p:spPr>
          <a:xfrm>
            <a:off x="516987" y="3197105"/>
            <a:ext cx="1137920" cy="1696205"/>
          </a:xfrm>
          <a:prstGeom prst="rect">
            <a:avLst/>
          </a:prstGeom>
        </p:spPr>
      </p:pic>
      <p:pic>
        <p:nvPicPr>
          <p:cNvPr id="13" name="图片 12"/>
          <p:cNvPicPr/>
          <p:nvPr/>
        </p:nvPicPr>
        <p:blipFill>
          <a:blip r:embed="rId2" cstate="print">
            <a:extLst>
              <a:ext uri="{28A0092B-C50C-407E-A947-70E740481C1C}">
                <a14:useLocalDpi xmlns:a14="http://schemas.microsoft.com/office/drawing/2010/main" val="0"/>
              </a:ext>
            </a:extLst>
          </a:blip>
          <a:stretch>
            <a:fillRect/>
          </a:stretch>
        </p:blipFill>
        <p:spPr>
          <a:xfrm>
            <a:off x="1804416" y="3197105"/>
            <a:ext cx="2349372" cy="1696205"/>
          </a:xfrm>
          <a:prstGeom prst="rect">
            <a:avLst/>
          </a:prstGeom>
        </p:spPr>
      </p:pic>
      <p:pic>
        <p:nvPicPr>
          <p:cNvPr id="14" name="图片 13"/>
          <p:cNvPicPr/>
          <p:nvPr/>
        </p:nvPicPr>
        <p:blipFill rotWithShape="1">
          <a:blip r:embed="rId3" cstate="print">
            <a:extLst>
              <a:ext uri="{28A0092B-C50C-407E-A947-70E740481C1C}">
                <a14:useLocalDpi xmlns:a14="http://schemas.microsoft.com/office/drawing/2010/main" val="0"/>
              </a:ext>
            </a:extLst>
          </a:blip>
          <a:srcRect b="6900"/>
          <a:stretch>
            <a:fillRect/>
          </a:stretch>
        </p:blipFill>
        <p:spPr>
          <a:xfrm>
            <a:off x="4303297" y="3197105"/>
            <a:ext cx="4251458" cy="1517770"/>
          </a:xfrm>
          <a:prstGeom prst="rect">
            <a:avLst/>
          </a:prstGeom>
        </p:spPr>
      </p:pic>
      <p:sp>
        <p:nvSpPr>
          <p:cNvPr id="15" name="文本框 14"/>
          <p:cNvSpPr txBox="1"/>
          <p:nvPr/>
        </p:nvSpPr>
        <p:spPr>
          <a:xfrm>
            <a:off x="3781552" y="4912668"/>
            <a:ext cx="1319213" cy="230832"/>
          </a:xfrm>
          <a:prstGeom prst="rect">
            <a:avLst/>
          </a:prstGeom>
          <a:noFill/>
        </p:spPr>
        <p:txBody>
          <a:bodyPr wrap="square" rtlCol="0">
            <a:spAutoFit/>
          </a:bodyPr>
          <a:lstStyle/>
          <a:p>
            <a:r>
              <a:rPr lang="zh-CN" altLang="en-US" sz="900" dirty="0"/>
              <a:t>巴洛克风格</a:t>
            </a:r>
            <a:endParaRPr lang="zh-CN" altLang="en-US" sz="9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488412" y="949344"/>
            <a:ext cx="7848344"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现代风格是比较流行的一种风格，追求时尚与潮流，非常注重居室空间的布局与使用功能的完美结合。现代主义也称功能主义，是工业社会的产物，其最早的代表是建于德国魏玛的包豪斯学校。</a:t>
            </a:r>
            <a:r>
              <a:rPr lang="en-US" altLang="zh-CN" sz="1100" dirty="0">
                <a:solidFill>
                  <a:schemeClr val="tx2"/>
                </a:solidFill>
                <a:latin typeface="微软雅黑" panose="020B0503020204020204" pitchFamily="34" charset="-122"/>
                <a:ea typeface="微软雅黑" panose="020B0503020204020204" pitchFamily="34" charset="-122"/>
                <a:sym typeface="Gill Sans" charset="0"/>
              </a:rPr>
              <a:t>1919</a:t>
            </a:r>
            <a:r>
              <a:rPr lang="zh-CN" altLang="en-US" sz="1100" dirty="0">
                <a:solidFill>
                  <a:schemeClr val="tx2"/>
                </a:solidFill>
                <a:latin typeface="微软雅黑" panose="020B0503020204020204" pitchFamily="34" charset="-122"/>
                <a:ea typeface="微软雅黑" panose="020B0503020204020204" pitchFamily="34" charset="-122"/>
                <a:sym typeface="Gill Sans" charset="0"/>
              </a:rPr>
              <a:t>年，包豪斯学派成立，现代风格即起源于此。建筑新创造、实用主义、空间组织、强调传统的突破都是该学派的理念，对现代风格有着深刻的影响。所以，现代风格具有简洁造型、无过多的装饰、推崇科学合理的构造工艺，重视发挥材料的性能的特点。这种风格强调突破传统，创造新形式，注重产品的功能性，讲究材料自身的质地和色彩搭配的效果。现代风格发展至今还演变出极简派、白色派等多种形式，他们各有特点但都贯彻了现代主义简洁、重功能的特点。</a:t>
            </a:r>
            <a:endParaRPr lang="zh-CN" altLang="en-US" sz="11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现代风格与现代家具</a:t>
            </a:r>
            <a:endParaRPr lang="zh-CN" altLang="en-US" sz="1200" b="1" dirty="0">
              <a:latin typeface="华文仿宋" panose="02010600040101010101" charset="-122"/>
              <a:ea typeface="华文仿宋" panose="02010600040101010101" charset="-122"/>
            </a:endParaRPr>
          </a:p>
        </p:txBody>
      </p:sp>
      <p:pic>
        <p:nvPicPr>
          <p:cNvPr id="11" name="图片 10"/>
          <p:cNvPicPr/>
          <p:nvPr/>
        </p:nvPicPr>
        <p:blipFill>
          <a:blip r:embed="rId1" cstate="print">
            <a:extLst>
              <a:ext uri="{28A0092B-C50C-407E-A947-70E740481C1C}">
                <a14:useLocalDpi xmlns:a14="http://schemas.microsoft.com/office/drawing/2010/main" val="0"/>
              </a:ext>
            </a:extLst>
          </a:blip>
          <a:stretch>
            <a:fillRect/>
          </a:stretch>
        </p:blipFill>
        <p:spPr>
          <a:xfrm>
            <a:off x="1191895" y="2490451"/>
            <a:ext cx="6537642" cy="2402859"/>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930676" y="1260039"/>
            <a:ext cx="569387" cy="527412"/>
            <a:chOff x="938910" y="1259965"/>
            <a:chExt cx="569418" cy="527441"/>
          </a:xfrm>
        </p:grpSpPr>
        <p:sp>
          <p:nvSpPr>
            <p:cNvPr id="24" name="1"/>
            <p:cNvSpPr/>
            <p:nvPr/>
          </p:nvSpPr>
          <p:spPr>
            <a:xfrm>
              <a:off x="959883" y="1259965"/>
              <a:ext cx="527441" cy="5274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1"/>
            <p:cNvSpPr/>
            <p:nvPr/>
          </p:nvSpPr>
          <p:spPr>
            <a:xfrm>
              <a:off x="938910" y="1269770"/>
              <a:ext cx="569418" cy="507859"/>
            </a:xfrm>
            <a:prstGeom prst="rect">
              <a:avLst/>
            </a:prstGeom>
            <a:noFill/>
          </p:spPr>
          <p:txBody>
            <a:bodyPr wrap="none">
              <a:spAutoFit/>
            </a:bodyPr>
            <a:lstStyle/>
            <a:p>
              <a:r>
                <a:rPr lang="en-US" altLang="zh-CN" sz="27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01</a:t>
              </a:r>
              <a:endParaRPr lang="zh-CN" altLang="en-US" sz="3600" dirty="0">
                <a:solidFill>
                  <a:schemeClr val="bg1"/>
                </a:solidFill>
                <a:latin typeface="华文细黑" panose="02010600040101010101" pitchFamily="2" charset="-122"/>
                <a:ea typeface="华文细黑" panose="02010600040101010101" pitchFamily="2" charset="-122"/>
              </a:endParaRPr>
            </a:p>
          </p:txBody>
        </p:sp>
      </p:grpSp>
      <p:grpSp>
        <p:nvGrpSpPr>
          <p:cNvPr id="26" name="组合 25"/>
          <p:cNvGrpSpPr/>
          <p:nvPr/>
        </p:nvGrpSpPr>
        <p:grpSpPr>
          <a:xfrm>
            <a:off x="930676" y="2153792"/>
            <a:ext cx="569387" cy="527412"/>
            <a:chOff x="930475" y="2096056"/>
            <a:chExt cx="569418" cy="527441"/>
          </a:xfrm>
        </p:grpSpPr>
        <p:sp>
          <p:nvSpPr>
            <p:cNvPr id="27" name="1"/>
            <p:cNvSpPr/>
            <p:nvPr/>
          </p:nvSpPr>
          <p:spPr>
            <a:xfrm>
              <a:off x="951448" y="2096056"/>
              <a:ext cx="527441" cy="5274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1"/>
            <p:cNvSpPr/>
            <p:nvPr/>
          </p:nvSpPr>
          <p:spPr>
            <a:xfrm>
              <a:off x="930475" y="2105861"/>
              <a:ext cx="569418" cy="507859"/>
            </a:xfrm>
            <a:prstGeom prst="rect">
              <a:avLst/>
            </a:prstGeom>
            <a:noFill/>
          </p:spPr>
          <p:txBody>
            <a:bodyPr wrap="none">
              <a:spAutoFit/>
            </a:bodyPr>
            <a:lstStyle/>
            <a:p>
              <a:r>
                <a:rPr lang="en-US" altLang="zh-CN" sz="27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02</a:t>
              </a:r>
              <a:endParaRPr lang="zh-CN" altLang="en-US" sz="3600" dirty="0">
                <a:solidFill>
                  <a:schemeClr val="bg1"/>
                </a:solidFill>
                <a:latin typeface="华文细黑" panose="02010600040101010101" pitchFamily="2" charset="-122"/>
                <a:ea typeface="华文细黑" panose="02010600040101010101" pitchFamily="2" charset="-122"/>
              </a:endParaRPr>
            </a:p>
          </p:txBody>
        </p:sp>
      </p:grpSp>
      <p:grpSp>
        <p:nvGrpSpPr>
          <p:cNvPr id="29" name="组合 28"/>
          <p:cNvGrpSpPr/>
          <p:nvPr/>
        </p:nvGrpSpPr>
        <p:grpSpPr>
          <a:xfrm>
            <a:off x="930676" y="3047543"/>
            <a:ext cx="569387" cy="527412"/>
            <a:chOff x="930475" y="3000376"/>
            <a:chExt cx="569418" cy="527441"/>
          </a:xfrm>
        </p:grpSpPr>
        <p:sp>
          <p:nvSpPr>
            <p:cNvPr id="30" name="1"/>
            <p:cNvSpPr/>
            <p:nvPr/>
          </p:nvSpPr>
          <p:spPr>
            <a:xfrm>
              <a:off x="951448" y="3000376"/>
              <a:ext cx="527441" cy="5274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1"/>
            <p:cNvSpPr/>
            <p:nvPr/>
          </p:nvSpPr>
          <p:spPr>
            <a:xfrm>
              <a:off x="930475" y="3010181"/>
              <a:ext cx="569418" cy="507859"/>
            </a:xfrm>
            <a:prstGeom prst="rect">
              <a:avLst/>
            </a:prstGeom>
            <a:noFill/>
          </p:spPr>
          <p:txBody>
            <a:bodyPr wrap="none">
              <a:spAutoFit/>
            </a:bodyPr>
            <a:lstStyle/>
            <a:p>
              <a:r>
                <a:rPr lang="en-US" altLang="zh-CN" sz="2700">
                  <a:solidFill>
                    <a:schemeClr val="bg1"/>
                  </a:solidFill>
                  <a:latin typeface="华文细黑" panose="02010600040101010101" pitchFamily="2" charset="-122"/>
                  <a:ea typeface="华文细黑" panose="02010600040101010101" pitchFamily="2" charset="-122"/>
                  <a:cs typeface="Arial" panose="020B0604020202020204" pitchFamily="34" charset="0"/>
                </a:rPr>
                <a:t>03</a:t>
              </a:r>
              <a:endParaRPr lang="zh-CN" altLang="en-US" sz="3600">
                <a:solidFill>
                  <a:schemeClr val="bg1"/>
                </a:solidFill>
                <a:latin typeface="华文细黑" panose="02010600040101010101" pitchFamily="2" charset="-122"/>
                <a:ea typeface="华文细黑" panose="02010600040101010101" pitchFamily="2" charset="-122"/>
              </a:endParaRPr>
            </a:p>
          </p:txBody>
        </p:sp>
      </p:grpSp>
      <p:grpSp>
        <p:nvGrpSpPr>
          <p:cNvPr id="32" name="组合 31"/>
          <p:cNvGrpSpPr/>
          <p:nvPr/>
        </p:nvGrpSpPr>
        <p:grpSpPr>
          <a:xfrm>
            <a:off x="930676" y="3941293"/>
            <a:ext cx="569387" cy="527412"/>
            <a:chOff x="938909" y="3941365"/>
            <a:chExt cx="569418" cy="527441"/>
          </a:xfrm>
        </p:grpSpPr>
        <p:sp>
          <p:nvSpPr>
            <p:cNvPr id="33" name="1"/>
            <p:cNvSpPr/>
            <p:nvPr/>
          </p:nvSpPr>
          <p:spPr>
            <a:xfrm>
              <a:off x="959882" y="3941365"/>
              <a:ext cx="527441" cy="52744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1"/>
            <p:cNvSpPr/>
            <p:nvPr/>
          </p:nvSpPr>
          <p:spPr>
            <a:xfrm>
              <a:off x="938909" y="3951170"/>
              <a:ext cx="569418" cy="507859"/>
            </a:xfrm>
            <a:prstGeom prst="rect">
              <a:avLst/>
            </a:prstGeom>
            <a:noFill/>
          </p:spPr>
          <p:txBody>
            <a:bodyPr wrap="none">
              <a:spAutoFit/>
            </a:bodyPr>
            <a:lstStyle/>
            <a:p>
              <a:r>
                <a:rPr lang="en-US" altLang="zh-CN" sz="2700">
                  <a:solidFill>
                    <a:schemeClr val="bg1"/>
                  </a:solidFill>
                  <a:latin typeface="华文细黑" panose="02010600040101010101" pitchFamily="2" charset="-122"/>
                  <a:ea typeface="华文细黑" panose="02010600040101010101" pitchFamily="2" charset="-122"/>
                  <a:cs typeface="Arial" panose="020B0604020202020204" pitchFamily="34" charset="0"/>
                </a:rPr>
                <a:t>04</a:t>
              </a:r>
              <a:endParaRPr lang="zh-CN" altLang="en-US" sz="3600">
                <a:solidFill>
                  <a:schemeClr val="bg1"/>
                </a:solidFill>
                <a:latin typeface="华文细黑" panose="02010600040101010101" pitchFamily="2" charset="-122"/>
                <a:ea typeface="华文细黑" panose="02010600040101010101" pitchFamily="2" charset="-122"/>
              </a:endParaRPr>
            </a:p>
          </p:txBody>
        </p:sp>
      </p:grpSp>
      <p:sp>
        <p:nvSpPr>
          <p:cNvPr id="38" name="1"/>
          <p:cNvSpPr/>
          <p:nvPr/>
        </p:nvSpPr>
        <p:spPr>
          <a:xfrm>
            <a:off x="1586066" y="1353692"/>
            <a:ext cx="3745197" cy="494879"/>
          </a:xfrm>
          <a:prstGeom prst="rect">
            <a:avLst/>
          </a:prstGeom>
        </p:spPr>
        <p:txBody>
          <a:bodyPr wrap="square">
            <a:spAutoFit/>
          </a:bodyPr>
          <a:lstStyle/>
          <a:p>
            <a:pPr>
              <a:lnSpc>
                <a:spcPct val="130000"/>
              </a:lnSpc>
            </a:pPr>
            <a:r>
              <a:rPr lang="zh-CN" altLang="en-US" sz="1200" dirty="0">
                <a:solidFill>
                  <a:schemeClr val="tx2"/>
                </a:solidFill>
                <a:latin typeface="微软雅黑" panose="020B0503020204020204" pitchFamily="34" charset="-122"/>
                <a:ea typeface="微软雅黑" panose="020B0503020204020204" pitchFamily="34" charset="-122"/>
                <a:cs typeface="Open Sans" pitchFamily="34" charset="0"/>
              </a:rPr>
              <a:t>强调功能性设计，线条简约流畅，色彩对比强烈。</a:t>
            </a:r>
            <a:endParaRPr lang="en-US" altLang="zh-CN" sz="1200" dirty="0">
              <a:solidFill>
                <a:schemeClr val="tx2"/>
              </a:solidFill>
              <a:latin typeface="微软雅黑" panose="020B0503020204020204" pitchFamily="34" charset="-122"/>
              <a:ea typeface="微软雅黑" panose="020B0503020204020204" pitchFamily="34" charset="-122"/>
              <a:cs typeface="Open Sans" pitchFamily="34" charset="0"/>
            </a:endParaRPr>
          </a:p>
          <a:p>
            <a:pPr>
              <a:lnSpc>
                <a:spcPct val="130000"/>
              </a:lnSpc>
            </a:pPr>
            <a:endPar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1" name="矩形 20"/>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sp>
        <p:nvSpPr>
          <p:cNvPr id="22" name="文本框 21"/>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现代风格家具的特点</a:t>
            </a:r>
            <a:endParaRPr lang="zh-CN" altLang="en-US" sz="1200" b="1" dirty="0">
              <a:latin typeface="华文仿宋" panose="02010600040101010101" charset="-122"/>
              <a:ea typeface="华文仿宋" panose="02010600040101010101" charset="-122"/>
            </a:endParaRPr>
          </a:p>
        </p:txBody>
      </p:sp>
      <p:sp>
        <p:nvSpPr>
          <p:cNvPr id="42" name="1"/>
          <p:cNvSpPr/>
          <p:nvPr/>
        </p:nvSpPr>
        <p:spPr>
          <a:xfrm>
            <a:off x="1586066" y="2186325"/>
            <a:ext cx="3745197" cy="308995"/>
          </a:xfrm>
          <a:prstGeom prst="rect">
            <a:avLst/>
          </a:prstGeom>
        </p:spPr>
        <p:txBody>
          <a:bodyPr wrap="square">
            <a:spAutoFit/>
          </a:bodyPr>
          <a:lstStyle/>
          <a:p>
            <a:pPr>
              <a:lnSpc>
                <a:spcPct val="130000"/>
              </a:lnSpc>
            </a:pPr>
            <a:r>
              <a:rPr lang="zh-CN" altLang="en-US" sz="1200" dirty="0">
                <a:solidFill>
                  <a:schemeClr val="tx2"/>
                </a:solidFill>
                <a:latin typeface="微软雅黑" panose="020B0503020204020204" pitchFamily="34" charset="-122"/>
                <a:ea typeface="微软雅黑" panose="020B0503020204020204" pitchFamily="34" charset="-122"/>
                <a:cs typeface="Open Sans" pitchFamily="34" charset="0"/>
              </a:rPr>
              <a:t>家具的造型简洁大方，多以几何形为主。</a:t>
            </a:r>
            <a:endPar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3" name="1"/>
          <p:cNvSpPr/>
          <p:nvPr/>
        </p:nvSpPr>
        <p:spPr>
          <a:xfrm>
            <a:off x="1586066" y="3160256"/>
            <a:ext cx="6700684" cy="308995"/>
          </a:xfrm>
          <a:prstGeom prst="rect">
            <a:avLst/>
          </a:prstGeom>
        </p:spPr>
        <p:txBody>
          <a:bodyPr wrap="square">
            <a:spAutoFit/>
          </a:bodyPr>
          <a:lstStyle/>
          <a:p>
            <a:pPr>
              <a:lnSpc>
                <a:spcPct val="130000"/>
              </a:lnSpc>
            </a:pPr>
            <a:r>
              <a:rPr lang="zh-CN" altLang="en-US" sz="1200" dirty="0">
                <a:solidFill>
                  <a:schemeClr val="tx2"/>
                </a:solidFill>
                <a:latin typeface="微软雅黑" panose="020B0503020204020204" pitchFamily="34" charset="-122"/>
                <a:ea typeface="微软雅黑" panose="020B0503020204020204" pitchFamily="34" charset="-122"/>
                <a:cs typeface="Open Sans" pitchFamily="34" charset="0"/>
              </a:rPr>
              <a:t>在材料的选择上，金属、皮革、合成板等都是常用的材质，能给人带来前卫、不受拘束的感觉。</a:t>
            </a:r>
            <a:endPar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44" name="1"/>
          <p:cNvSpPr/>
          <p:nvPr/>
        </p:nvSpPr>
        <p:spPr>
          <a:xfrm>
            <a:off x="1586066" y="3949271"/>
            <a:ext cx="6457639" cy="549061"/>
          </a:xfrm>
          <a:prstGeom prst="rect">
            <a:avLst/>
          </a:prstGeom>
        </p:spPr>
        <p:txBody>
          <a:bodyPr wrap="square">
            <a:spAutoFit/>
          </a:bodyPr>
          <a:lstStyle/>
          <a:p>
            <a:pPr>
              <a:lnSpc>
                <a:spcPct val="130000"/>
              </a:lnSpc>
            </a:pPr>
            <a:r>
              <a:rPr lang="zh-CN" altLang="en-US" sz="1200" dirty="0">
                <a:solidFill>
                  <a:schemeClr val="tx2"/>
                </a:solidFill>
                <a:latin typeface="微软雅黑" panose="020B0503020204020204" pitchFamily="34" charset="-122"/>
                <a:ea typeface="微软雅黑" panose="020B0503020204020204" pitchFamily="34" charset="-122"/>
                <a:cs typeface="Open Sans" pitchFamily="34" charset="0"/>
              </a:rPr>
              <a:t>由于线条简单、装饰元素少，现代风格家具需要完美的软装配合，才能显示出美感。例如沙发需要靠垫、餐桌需要餐桌布、床需要窗帘和床单陪衬，软装到位是现代风格家具装饰的关键。</a:t>
            </a:r>
            <a:endPar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 calcmode="lin" valueType="num">
                                      <p:cBhvr>
                                        <p:cTn id="9" dur="500" fill="hold"/>
                                        <p:tgtEl>
                                          <p:spTgt spid="23"/>
                                        </p:tgtEl>
                                        <p:attrNameLst>
                                          <p:attrName>style.rotation</p:attrName>
                                        </p:attrNameLst>
                                      </p:cBhvr>
                                      <p:tavLst>
                                        <p:tav tm="0">
                                          <p:val>
                                            <p:fltVal val="360"/>
                                          </p:val>
                                        </p:tav>
                                        <p:tav tm="100000">
                                          <p:val>
                                            <p:fltVal val="0"/>
                                          </p:val>
                                        </p:tav>
                                      </p:tavLst>
                                    </p:anim>
                                    <p:animEffect transition="in" filter="fade">
                                      <p:cBhvr>
                                        <p:cTn id="10" dur="500"/>
                                        <p:tgtEl>
                                          <p:spTgt spid="23"/>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 calcmode="lin" valueType="num">
                                      <p:cBhvr>
                                        <p:cTn id="15" dur="500" fill="hold"/>
                                        <p:tgtEl>
                                          <p:spTgt spid="26"/>
                                        </p:tgtEl>
                                        <p:attrNameLst>
                                          <p:attrName>style.rotation</p:attrName>
                                        </p:attrNameLst>
                                      </p:cBhvr>
                                      <p:tavLst>
                                        <p:tav tm="0">
                                          <p:val>
                                            <p:fltVal val="360"/>
                                          </p:val>
                                        </p:tav>
                                        <p:tav tm="100000">
                                          <p:val>
                                            <p:fltVal val="0"/>
                                          </p:val>
                                        </p:tav>
                                      </p:tavLst>
                                    </p:anim>
                                    <p:animEffect transition="in" filter="fade">
                                      <p:cBhvr>
                                        <p:cTn id="16" dur="500"/>
                                        <p:tgtEl>
                                          <p:spTgt spid="26"/>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 calcmode="lin" valueType="num">
                                      <p:cBhvr>
                                        <p:cTn id="21" dur="500" fill="hold"/>
                                        <p:tgtEl>
                                          <p:spTgt spid="29"/>
                                        </p:tgtEl>
                                        <p:attrNameLst>
                                          <p:attrName>style.rotation</p:attrName>
                                        </p:attrNameLst>
                                      </p:cBhvr>
                                      <p:tavLst>
                                        <p:tav tm="0">
                                          <p:val>
                                            <p:fltVal val="360"/>
                                          </p:val>
                                        </p:tav>
                                        <p:tav tm="100000">
                                          <p:val>
                                            <p:fltVal val="0"/>
                                          </p:val>
                                        </p:tav>
                                      </p:tavLst>
                                    </p:anim>
                                    <p:animEffect transition="in" filter="fade">
                                      <p:cBhvr>
                                        <p:cTn id="22" dur="500"/>
                                        <p:tgtEl>
                                          <p:spTgt spid="29"/>
                                        </p:tgtEl>
                                      </p:cBhvr>
                                    </p:animEffect>
                                  </p:childTnLst>
                                </p:cTn>
                              </p:par>
                              <p:par>
                                <p:cTn id="23" presetID="49" presetClass="entr" presetSubtype="0" decel="100000" fill="hold" nodeType="with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anim calcmode="lin" valueType="num">
                                      <p:cBhvr>
                                        <p:cTn id="27" dur="500" fill="hold"/>
                                        <p:tgtEl>
                                          <p:spTgt spid="32"/>
                                        </p:tgtEl>
                                        <p:attrNameLst>
                                          <p:attrName>style.rotation</p:attrName>
                                        </p:attrNameLst>
                                      </p:cBhvr>
                                      <p:tavLst>
                                        <p:tav tm="0">
                                          <p:val>
                                            <p:fltVal val="360"/>
                                          </p:val>
                                        </p:tav>
                                        <p:tav tm="100000">
                                          <p:val>
                                            <p:fltVal val="0"/>
                                          </p:val>
                                        </p:tav>
                                      </p:tavLst>
                                    </p:anim>
                                    <p:animEffect transition="in" filter="fade">
                                      <p:cBhvr>
                                        <p:cTn id="28" dur="500"/>
                                        <p:tgtEl>
                                          <p:spTgt spid="32"/>
                                        </p:tgtEl>
                                      </p:cBhvr>
                                    </p:animEffect>
                                  </p:childTnLst>
                                </p:cTn>
                              </p:par>
                            </p:childTnLst>
                          </p:cTn>
                        </p:par>
                        <p:par>
                          <p:cTn id="29" fill="hold">
                            <p:stCondLst>
                              <p:cond delay="500"/>
                            </p:stCondLst>
                            <p:childTnLst>
                              <p:par>
                                <p:cTn id="30" presetID="22" presetClass="entr" presetSubtype="1"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par>
                          <p:cTn id="33" fill="hold">
                            <p:stCondLst>
                              <p:cond delay="1000"/>
                            </p:stCondLst>
                            <p:childTnLst>
                              <p:par>
                                <p:cTn id="34" presetID="22" presetClass="entr" presetSubtype="1" fill="hold" grpId="0"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up)">
                                      <p:cBhvr>
                                        <p:cTn id="36" dur="500"/>
                                        <p:tgtEl>
                                          <p:spTgt spid="42"/>
                                        </p:tgtEl>
                                      </p:cBhvr>
                                    </p:animEffect>
                                  </p:childTnLst>
                                </p:cTn>
                              </p:par>
                            </p:childTnLst>
                          </p:cTn>
                        </p:par>
                        <p:par>
                          <p:cTn id="37" fill="hold">
                            <p:stCondLst>
                              <p:cond delay="1500"/>
                            </p:stCondLst>
                            <p:childTnLst>
                              <p:par>
                                <p:cTn id="38" presetID="22" presetClass="entr" presetSubtype="1" fill="hold" grpId="0" nodeType="afterEffect">
                                  <p:stCondLst>
                                    <p:cond delay="0"/>
                                  </p:stCondLst>
                                  <p:childTnLst>
                                    <p:set>
                                      <p:cBhvr>
                                        <p:cTn id="39" dur="1" fill="hold">
                                          <p:stCondLst>
                                            <p:cond delay="0"/>
                                          </p:stCondLst>
                                        </p:cTn>
                                        <p:tgtEl>
                                          <p:spTgt spid="43"/>
                                        </p:tgtEl>
                                        <p:attrNameLst>
                                          <p:attrName>style.visibility</p:attrName>
                                        </p:attrNameLst>
                                      </p:cBhvr>
                                      <p:to>
                                        <p:strVal val="visible"/>
                                      </p:to>
                                    </p:set>
                                    <p:animEffect transition="in" filter="wipe(up)">
                                      <p:cBhvr>
                                        <p:cTn id="40" dur="500"/>
                                        <p:tgtEl>
                                          <p:spTgt spid="43"/>
                                        </p:tgtEl>
                                      </p:cBhvr>
                                    </p:animEffect>
                                  </p:childTnLst>
                                </p:cTn>
                              </p:par>
                            </p:childTnLst>
                          </p:cTn>
                        </p:par>
                        <p:par>
                          <p:cTn id="41" fill="hold">
                            <p:stCondLst>
                              <p:cond delay="2000"/>
                            </p:stCondLst>
                            <p:childTnLst>
                              <p:par>
                                <p:cTn id="42" presetID="22" presetClass="entr" presetSubtype="1" fill="hold" grpId="0"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wipe(up)">
                                      <p:cBhvr>
                                        <p:cTn id="44"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2" grpId="0"/>
      <p:bldP spid="43" grpId="0"/>
      <p:bldP spid="44" grpId="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545562" y="755644"/>
            <a:ext cx="7848344" cy="2400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后现代主义特别有一种现代主义纯理性的逆反心理，后现代风格强调建筑及室内设计应具有历史的延续性，但又不拘泥于传统的逻辑思维方式，探索创新造型手法，讲究人情味，常在室内设置夸张、变形、柱式和断裂的拱券，或把古典构件的抽象形式以新的手法组合一起，即采用非传统的混合、叠加、错位、裂变等手法和象征、隐喻等手段，以期创造一种融感性与理性、集传统与现代、糅大众和行家于一体的即“亦此亦彼”的室内环境。总的来说，后现代主义是一种对现代主义纯理性的反叛。这种风格强调建筑及室内设计应具有历史性的延续，但又不拘泥与传统的逻辑思维方式，探索创新造型手法，讲究人情味，常在室内使用夸张、变形的表现手法，以其创造一种融感性与理性、及传统与现代与一体的环境风格。</a:t>
            </a:r>
            <a:endParaRPr lang="zh-CN" altLang="en-US" sz="1200" dirty="0">
              <a:solidFill>
                <a:schemeClr val="tx2"/>
              </a:solidFill>
              <a:latin typeface="微软雅黑" panose="020B0503020204020204" pitchFamily="34" charset="-122"/>
              <a:ea typeface="微软雅黑" panose="020B0503020204020204" pitchFamily="34" charset="-122"/>
              <a:sym typeface="Gill Sans" charset="0"/>
            </a:endParaRPr>
          </a:p>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装饰性家具的兴起与后现代室内设计风格的流行密不可分。这种风格的家具除了实用功能方面的考虑外，特别强调家具造型方面的要求。比如家具外观对使用者感观方面的影响，家具造型是否反映地域特征及历史的延续，家具的外形设计是否体现了设计师的个性及艺术取向等。装饰性家具通常具有夸张、变形的外观，多以流线型的有机造型为主，有时家具的造型类似于艺术品。在功能性方面，装饰性家具除了具有常规的使用功能外还通常使用游戏、讽刺、夸张、强调等多种设计手法，令使用者感到精神方面的愉悦。装饰性家具所使用的材料是多种多样的，现代生活中的任何材料都可以被设计成样式独特的家具。</a:t>
            </a:r>
            <a:endParaRPr lang="zh-CN" altLang="en-US" sz="12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后现代风格与装饰性家具</a:t>
            </a:r>
            <a:endParaRPr lang="zh-CN" altLang="en-US" sz="1200" b="1" dirty="0">
              <a:latin typeface="华文仿宋" panose="02010600040101010101" charset="-122"/>
              <a:ea typeface="华文仿宋" panose="02010600040101010101" charset="-122"/>
            </a:endParaRPr>
          </a:p>
        </p:txBody>
      </p:sp>
      <p:pic>
        <p:nvPicPr>
          <p:cNvPr id="6" name="图片 5"/>
          <p:cNvPicPr/>
          <p:nvPr/>
        </p:nvPicPr>
        <p:blipFill>
          <a:blip r:embed="rId1" cstate="print">
            <a:extLst>
              <a:ext uri="{28A0092B-C50C-407E-A947-70E740481C1C}">
                <a14:useLocalDpi xmlns:a14="http://schemas.microsoft.com/office/drawing/2010/main" val="0"/>
              </a:ext>
            </a:extLst>
          </a:blip>
          <a:stretch>
            <a:fillRect/>
          </a:stretch>
        </p:blipFill>
        <p:spPr>
          <a:xfrm>
            <a:off x="545562" y="3250430"/>
            <a:ext cx="2379980" cy="1757334"/>
          </a:xfrm>
          <a:prstGeom prst="rect">
            <a:avLst/>
          </a:prstGeom>
        </p:spPr>
      </p:pic>
      <p:pic>
        <p:nvPicPr>
          <p:cNvPr id="7" name="图片 6"/>
          <p:cNvPicPr/>
          <p:nvPr/>
        </p:nvPicPr>
        <p:blipFill>
          <a:blip r:embed="rId2">
            <a:extLst>
              <a:ext uri="{28A0092B-C50C-407E-A947-70E740481C1C}">
                <a14:useLocalDpi xmlns:a14="http://schemas.microsoft.com/office/drawing/2010/main" val="0"/>
              </a:ext>
            </a:extLst>
          </a:blip>
          <a:stretch>
            <a:fillRect/>
          </a:stretch>
        </p:blipFill>
        <p:spPr>
          <a:xfrm>
            <a:off x="3198373" y="3250430"/>
            <a:ext cx="2336922" cy="1757334"/>
          </a:xfrm>
          <a:prstGeom prst="rect">
            <a:avLst/>
          </a:prstGeom>
        </p:spPr>
      </p:pic>
      <p:pic>
        <p:nvPicPr>
          <p:cNvPr id="11" name="图片 10"/>
          <p:cNvPicPr/>
          <p:nvPr/>
        </p:nvPicPr>
        <p:blipFill>
          <a:blip r:embed="rId3" cstate="print">
            <a:extLst>
              <a:ext uri="{28A0092B-C50C-407E-A947-70E740481C1C}">
                <a14:useLocalDpi xmlns:a14="http://schemas.microsoft.com/office/drawing/2010/main" val="0"/>
              </a:ext>
            </a:extLst>
          </a:blip>
          <a:stretch>
            <a:fillRect/>
          </a:stretch>
        </p:blipFill>
        <p:spPr>
          <a:xfrm>
            <a:off x="5755841" y="3250430"/>
            <a:ext cx="2638065" cy="175733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755650" y="1229995"/>
            <a:ext cx="1815465" cy="2334260"/>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7" name="Rectangle 6"/>
          <p:cNvSpPr/>
          <p:nvPr/>
        </p:nvSpPr>
        <p:spPr>
          <a:xfrm>
            <a:off x="2692400" y="1229995"/>
            <a:ext cx="1815465" cy="2334260"/>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8" name="Rectangle 7"/>
          <p:cNvSpPr/>
          <p:nvPr/>
        </p:nvSpPr>
        <p:spPr>
          <a:xfrm>
            <a:off x="4634865" y="1229995"/>
            <a:ext cx="1815465" cy="2334260"/>
          </a:xfrm>
          <a:prstGeom prst="rect">
            <a:avLst/>
          </a:prstGeom>
          <a:no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9" name="Rectangle 8"/>
          <p:cNvSpPr/>
          <p:nvPr/>
        </p:nvSpPr>
        <p:spPr>
          <a:xfrm>
            <a:off x="6598920" y="1229995"/>
            <a:ext cx="1815465" cy="2334260"/>
          </a:xfrm>
          <a:prstGeom prst="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45"/>
          </a:p>
        </p:txBody>
      </p:sp>
      <p:sp>
        <p:nvSpPr>
          <p:cNvPr id="18" name="Rectangle 17"/>
          <p:cNvSpPr/>
          <p:nvPr/>
        </p:nvSpPr>
        <p:spPr>
          <a:xfrm>
            <a:off x="845395" y="3190452"/>
            <a:ext cx="1637148" cy="249555"/>
          </a:xfrm>
          <a:prstGeom prst="rect">
            <a:avLst/>
          </a:prstGeom>
        </p:spPr>
        <p:txBody>
          <a:bodyPr wrap="square">
            <a:spAutoFit/>
          </a:bodyPr>
          <a:lstStyle/>
          <a:p>
            <a:pPr algn="ctr"/>
            <a:r>
              <a:rPr lang="zh-CN" altLang="en-US" sz="1025" dirty="0">
                <a:solidFill>
                  <a:schemeClr val="tx1"/>
                </a:solidFill>
                <a:latin typeface="Open Sans" pitchFamily="34" charset="0"/>
                <a:ea typeface="Open Sans" pitchFamily="34" charset="0"/>
                <a:cs typeface="Open Sans" pitchFamily="34" charset="0"/>
              </a:rPr>
              <a:t>中式古典家具</a:t>
            </a:r>
            <a:endParaRPr lang="zh-CN" altLang="en-US" sz="1025" dirty="0">
              <a:solidFill>
                <a:schemeClr val="tx1"/>
              </a:solidFill>
              <a:latin typeface="Open Sans" pitchFamily="34" charset="0"/>
              <a:ea typeface="Open Sans" pitchFamily="34" charset="0"/>
              <a:cs typeface="Open Sans" pitchFamily="34" charset="0"/>
            </a:endParaRPr>
          </a:p>
        </p:txBody>
      </p:sp>
      <p:sp>
        <p:nvSpPr>
          <p:cNvPr id="21" name="Rectangle 20"/>
          <p:cNvSpPr/>
          <p:nvPr/>
        </p:nvSpPr>
        <p:spPr>
          <a:xfrm>
            <a:off x="2781667" y="3238077"/>
            <a:ext cx="1637148" cy="249555"/>
          </a:xfrm>
          <a:prstGeom prst="rect">
            <a:avLst/>
          </a:prstGeom>
        </p:spPr>
        <p:txBody>
          <a:bodyPr wrap="square">
            <a:spAutoFit/>
          </a:bodyPr>
          <a:lstStyle/>
          <a:p>
            <a:pPr algn="ctr"/>
            <a:r>
              <a:rPr lang="zh-CN" altLang="en-US" sz="1025" dirty="0">
                <a:solidFill>
                  <a:schemeClr val="tx1"/>
                </a:solidFill>
                <a:latin typeface="Open Sans" pitchFamily="34" charset="0"/>
                <a:ea typeface="Open Sans" pitchFamily="34" charset="0"/>
                <a:cs typeface="Open Sans" pitchFamily="34" charset="0"/>
              </a:rPr>
              <a:t>新古典家具</a:t>
            </a:r>
            <a:endParaRPr lang="zh-CN" altLang="en-US" sz="1025" dirty="0">
              <a:solidFill>
                <a:schemeClr val="tx1"/>
              </a:solidFill>
              <a:latin typeface="Open Sans" pitchFamily="34" charset="0"/>
              <a:ea typeface="Open Sans" pitchFamily="34" charset="0"/>
              <a:cs typeface="Open Sans" pitchFamily="34" charset="0"/>
            </a:endParaRPr>
          </a:p>
        </p:txBody>
      </p:sp>
      <p:sp>
        <p:nvSpPr>
          <p:cNvPr id="23" name="Rectangle 22"/>
          <p:cNvSpPr/>
          <p:nvPr/>
        </p:nvSpPr>
        <p:spPr>
          <a:xfrm>
            <a:off x="4723920" y="3238077"/>
            <a:ext cx="1637148" cy="249555"/>
          </a:xfrm>
          <a:prstGeom prst="rect">
            <a:avLst/>
          </a:prstGeom>
        </p:spPr>
        <p:txBody>
          <a:bodyPr wrap="square">
            <a:spAutoFit/>
          </a:bodyPr>
          <a:lstStyle/>
          <a:p>
            <a:pPr algn="ctr"/>
            <a:r>
              <a:rPr lang="zh-CN" altLang="en-US" sz="1025" dirty="0">
                <a:solidFill>
                  <a:schemeClr val="tx1"/>
                </a:solidFill>
                <a:latin typeface="Open Sans" pitchFamily="34" charset="0"/>
                <a:ea typeface="Open Sans" pitchFamily="34" charset="0"/>
                <a:cs typeface="Open Sans" pitchFamily="34" charset="0"/>
              </a:rPr>
              <a:t>新装饰家具</a:t>
            </a:r>
            <a:endParaRPr lang="zh-CN" altLang="en-US" sz="1025" dirty="0">
              <a:solidFill>
                <a:schemeClr val="tx1"/>
              </a:solidFill>
              <a:latin typeface="Open Sans" pitchFamily="34" charset="0"/>
              <a:ea typeface="Open Sans" pitchFamily="34" charset="0"/>
              <a:cs typeface="Open Sans" pitchFamily="34" charset="0"/>
            </a:endParaRPr>
          </a:p>
        </p:txBody>
      </p:sp>
      <p:sp>
        <p:nvSpPr>
          <p:cNvPr id="25" name="Rectangle 24"/>
          <p:cNvSpPr/>
          <p:nvPr/>
        </p:nvSpPr>
        <p:spPr>
          <a:xfrm>
            <a:off x="6687518" y="3238077"/>
            <a:ext cx="1637148" cy="249555"/>
          </a:xfrm>
          <a:prstGeom prst="rect">
            <a:avLst/>
          </a:prstGeom>
        </p:spPr>
        <p:txBody>
          <a:bodyPr wrap="square">
            <a:spAutoFit/>
          </a:bodyPr>
          <a:lstStyle/>
          <a:p>
            <a:pPr algn="ctr"/>
            <a:r>
              <a:rPr lang="zh-CN" altLang="en-US" sz="1025" dirty="0">
                <a:solidFill>
                  <a:schemeClr val="tx1"/>
                </a:solidFill>
                <a:latin typeface="Open Sans" pitchFamily="34" charset="0"/>
                <a:ea typeface="Open Sans" pitchFamily="34" charset="0"/>
                <a:cs typeface="Open Sans" pitchFamily="34" charset="0"/>
              </a:rPr>
              <a:t>地中海家具</a:t>
            </a:r>
            <a:endParaRPr lang="zh-CN" altLang="en-US" sz="1025" dirty="0">
              <a:solidFill>
                <a:schemeClr val="tx1"/>
              </a:solidFill>
              <a:latin typeface="Open Sans" pitchFamily="34" charset="0"/>
              <a:ea typeface="Open Sans" pitchFamily="34" charset="0"/>
              <a:cs typeface="Open Sans" pitchFamily="34" charset="0"/>
            </a:endParaRPr>
          </a:p>
        </p:txBody>
      </p:sp>
      <p:sp>
        <p:nvSpPr>
          <p:cNvPr id="2" name="矩形 1"/>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3" name="直接连接符 2"/>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6924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mn-ea"/>
              </a:rPr>
              <a:t>家具的分类</a:t>
            </a:r>
            <a:endParaRPr lang="zh-CN" altLang="en-US" sz="1200" b="1" dirty="0">
              <a:solidFill>
                <a:schemeClr val="accent2"/>
              </a:solidFill>
              <a:latin typeface="+mn-ea"/>
              <a:cs typeface="+mn-ea"/>
              <a:sym typeface="+mn-ea"/>
            </a:endParaRPr>
          </a:p>
        </p:txBody>
      </p:sp>
      <p:pic>
        <p:nvPicPr>
          <p:cNvPr id="133" name="图片 133" descr="httpwww"/>
          <p:cNvPicPr/>
          <p:nvPr/>
        </p:nvPicPr>
        <p:blipFill>
          <a:blip r:embed="rId1" cstate="print">
            <a:extLst>
              <a:ext uri="{28A0092B-C50C-407E-A947-70E740481C1C}">
                <a14:useLocalDpi xmlns:a14="http://schemas.microsoft.com/office/drawing/2010/main" val="0"/>
              </a:ext>
            </a:extLst>
          </a:blip>
          <a:srcRect/>
          <a:stretch>
            <a:fillRect/>
          </a:stretch>
        </p:blipFill>
        <p:spPr>
          <a:xfrm>
            <a:off x="1003935" y="1336040"/>
            <a:ext cx="1372235" cy="1819910"/>
          </a:xfrm>
          <a:prstGeom prst="rect">
            <a:avLst/>
          </a:prstGeom>
          <a:noFill/>
          <a:ln>
            <a:noFill/>
          </a:ln>
        </p:spPr>
      </p:pic>
      <p:pic>
        <p:nvPicPr>
          <p:cNvPr id="134" name="图片 134" descr="httpwww"/>
          <p:cNvPicPr/>
          <p:nvPr/>
        </p:nvPicPr>
        <p:blipFill>
          <a:blip r:embed="rId2" cstate="print">
            <a:extLst>
              <a:ext uri="{28A0092B-C50C-407E-A947-70E740481C1C}">
                <a14:useLocalDpi xmlns:a14="http://schemas.microsoft.com/office/drawing/2010/main" val="0"/>
              </a:ext>
            </a:extLst>
          </a:blip>
          <a:srcRect/>
          <a:stretch>
            <a:fillRect/>
          </a:stretch>
        </p:blipFill>
        <p:spPr>
          <a:xfrm>
            <a:off x="2955290" y="1308735"/>
            <a:ext cx="1289685" cy="1773555"/>
          </a:xfrm>
          <a:prstGeom prst="rect">
            <a:avLst/>
          </a:prstGeom>
          <a:noFill/>
          <a:ln>
            <a:noFill/>
          </a:ln>
        </p:spPr>
      </p:pic>
      <p:pic>
        <p:nvPicPr>
          <p:cNvPr id="135" name="图片 135" descr="httpwww"/>
          <p:cNvPicPr/>
          <p:nvPr/>
        </p:nvPicPr>
        <p:blipFill>
          <a:blip r:embed="rId3" cstate="print">
            <a:extLst>
              <a:ext uri="{28A0092B-C50C-407E-A947-70E740481C1C}">
                <a14:useLocalDpi xmlns:a14="http://schemas.microsoft.com/office/drawing/2010/main" val="0"/>
              </a:ext>
            </a:extLst>
          </a:blip>
          <a:srcRect/>
          <a:stretch>
            <a:fillRect/>
          </a:stretch>
        </p:blipFill>
        <p:spPr>
          <a:xfrm>
            <a:off x="4881880" y="1253490"/>
            <a:ext cx="1321435" cy="1984375"/>
          </a:xfrm>
          <a:prstGeom prst="rect">
            <a:avLst/>
          </a:prstGeom>
          <a:noFill/>
          <a:ln>
            <a:noFill/>
          </a:ln>
        </p:spPr>
      </p:pic>
      <p:pic>
        <p:nvPicPr>
          <p:cNvPr id="137" name="图片 137" descr="httpwww"/>
          <p:cNvPicPr/>
          <p:nvPr/>
        </p:nvPicPr>
        <p:blipFill>
          <a:blip r:embed="rId4" cstate="print">
            <a:extLst>
              <a:ext uri="{28A0092B-C50C-407E-A947-70E740481C1C}">
                <a14:useLocalDpi xmlns:a14="http://schemas.microsoft.com/office/drawing/2010/main" val="0"/>
              </a:ext>
            </a:extLst>
          </a:blip>
          <a:srcRect l="26174" t="-37" r="20507" b="37"/>
          <a:stretch>
            <a:fillRect/>
          </a:stretch>
        </p:blipFill>
        <p:spPr>
          <a:xfrm>
            <a:off x="6825615" y="1288415"/>
            <a:ext cx="1362710" cy="1915795"/>
          </a:xfrm>
          <a:prstGeom prst="rect">
            <a:avLst/>
          </a:prstGeom>
          <a:noFill/>
          <a:ln>
            <a:noFill/>
          </a:ln>
        </p:spPr>
      </p:pic>
      <p:sp>
        <p:nvSpPr>
          <p:cNvPr id="6" name="文本框 5"/>
          <p:cNvSpPr txBox="1"/>
          <p:nvPr/>
        </p:nvSpPr>
        <p:spPr>
          <a:xfrm>
            <a:off x="845185" y="4101465"/>
            <a:ext cx="7569200" cy="583565"/>
          </a:xfrm>
          <a:prstGeom prst="rect">
            <a:avLst/>
          </a:prstGeom>
          <a:noFill/>
          <a:ln w="9525">
            <a:noFill/>
          </a:ln>
        </p:spPr>
        <p:txBody>
          <a:bodyPr wrap="square">
            <a:spAutoFit/>
          </a:bodyPr>
          <a:lstStyle/>
          <a:p>
            <a:pPr indent="266700"/>
            <a:r>
              <a:rPr lang="zh-CN" sz="1600" b="0">
                <a:ea typeface="宋体" panose="02010600030101010101" pitchFamily="2" charset="-122"/>
              </a:rPr>
              <a:t>按家具风格上可以分为：现代家具、</a:t>
            </a:r>
            <a:r>
              <a:rPr lang="zh-CN" sz="1600" b="0">
                <a:ea typeface="宋体" panose="02010600030101010101" pitchFamily="2" charset="-122"/>
                <a:hlinkClick r:id="rId5"/>
              </a:rPr>
              <a:t>后现代家具</a:t>
            </a:r>
            <a:r>
              <a:rPr lang="zh-CN" sz="1600" b="0">
                <a:ea typeface="宋体" panose="02010600030101010101" pitchFamily="2" charset="-122"/>
              </a:rPr>
              <a:t>、</a:t>
            </a:r>
            <a:r>
              <a:rPr lang="zh-CN" sz="1600" b="0">
                <a:ea typeface="宋体" panose="02010600030101010101" pitchFamily="2" charset="-122"/>
                <a:hlinkClick r:id="rId6"/>
              </a:rPr>
              <a:t>欧式古典家具</a:t>
            </a:r>
            <a:r>
              <a:rPr lang="zh-CN" sz="1600" b="0">
                <a:ea typeface="宋体" panose="02010600030101010101" pitchFamily="2" charset="-122"/>
              </a:rPr>
              <a:t>、</a:t>
            </a:r>
            <a:r>
              <a:rPr lang="zh-CN" sz="1600" b="0">
                <a:ea typeface="宋体" panose="02010600030101010101" pitchFamily="2" charset="-122"/>
                <a:hlinkClick r:id="rId7"/>
              </a:rPr>
              <a:t>美式家具</a:t>
            </a:r>
            <a:r>
              <a:rPr lang="zh-CN" sz="1600" b="0">
                <a:ea typeface="宋体" panose="02010600030101010101" pitchFamily="2" charset="-122"/>
              </a:rPr>
              <a:t>、</a:t>
            </a:r>
            <a:r>
              <a:rPr lang="zh-CN" sz="1600" b="0">
                <a:ea typeface="宋体" panose="02010600030101010101" pitchFamily="2" charset="-122"/>
                <a:hlinkClick r:id="rId8"/>
              </a:rPr>
              <a:t>中式古典家具</a:t>
            </a:r>
            <a:r>
              <a:rPr lang="zh-CN" sz="1600" b="0">
                <a:ea typeface="宋体" panose="02010600030101010101" pitchFamily="2" charset="-122"/>
              </a:rPr>
              <a:t>，</a:t>
            </a:r>
            <a:r>
              <a:rPr lang="zh-CN" sz="1600" b="0">
                <a:ea typeface="宋体" panose="02010600030101010101" pitchFamily="2" charset="-122"/>
                <a:hlinkClick r:id="rId9"/>
              </a:rPr>
              <a:t>新古典家具</a:t>
            </a:r>
            <a:r>
              <a:rPr lang="zh-CN" sz="1600" b="0">
                <a:ea typeface="宋体" panose="02010600030101010101" pitchFamily="2" charset="-122"/>
              </a:rPr>
              <a:t>，新装饰家具、</a:t>
            </a:r>
            <a:r>
              <a:rPr lang="zh-CN" sz="1600" b="0">
                <a:ea typeface="宋体" panose="02010600030101010101" pitchFamily="2" charset="-122"/>
                <a:hlinkClick r:id="rId10"/>
              </a:rPr>
              <a:t>地中海家具</a:t>
            </a:r>
            <a:r>
              <a:rPr lang="zh-CN" sz="1600" b="0">
                <a:ea typeface="宋体" panose="02010600030101010101" pitchFamily="2" charset="-122"/>
              </a:rPr>
              <a:t>。</a:t>
            </a:r>
            <a:endParaRPr lang="zh-CN" sz="1600">
              <a:ea typeface="宋体" panose="02010600030101010101" pitchFamily="2"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250" fill="hold"/>
                                        <p:tgtEl>
                                          <p:spTgt spid="4"/>
                                        </p:tgtEl>
                                        <p:attrNameLst>
                                          <p:attrName>ppt_x</p:attrName>
                                        </p:attrNameLst>
                                      </p:cBhvr>
                                      <p:tavLst>
                                        <p:tav tm="0">
                                          <p:val>
                                            <p:strVal val="#ppt_x"/>
                                          </p:val>
                                        </p:tav>
                                        <p:tav tm="100000">
                                          <p:val>
                                            <p:strVal val="#ppt_x"/>
                                          </p:val>
                                        </p:tav>
                                      </p:tavLst>
                                    </p:anim>
                                    <p:anim calcmode="lin" valueType="num">
                                      <p:cBhvr additive="base">
                                        <p:cTn id="8" dur="25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250" fill="hold"/>
                                        <p:tgtEl>
                                          <p:spTgt spid="18"/>
                                        </p:tgtEl>
                                        <p:attrNameLst>
                                          <p:attrName>ppt_x</p:attrName>
                                        </p:attrNameLst>
                                      </p:cBhvr>
                                      <p:tavLst>
                                        <p:tav tm="0">
                                          <p:val>
                                            <p:strVal val="#ppt_x"/>
                                          </p:val>
                                        </p:tav>
                                        <p:tav tm="100000">
                                          <p:val>
                                            <p:strVal val="#ppt_x"/>
                                          </p:val>
                                        </p:tav>
                                      </p:tavLst>
                                    </p:anim>
                                    <p:anim calcmode="lin" valueType="num">
                                      <p:cBhvr additive="base">
                                        <p:cTn id="13" dur="250" fill="hold"/>
                                        <p:tgtEl>
                                          <p:spTgt spid="18"/>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250" fill="hold"/>
                                        <p:tgtEl>
                                          <p:spTgt spid="7"/>
                                        </p:tgtEl>
                                        <p:attrNameLst>
                                          <p:attrName>ppt_x</p:attrName>
                                        </p:attrNameLst>
                                      </p:cBhvr>
                                      <p:tavLst>
                                        <p:tav tm="0">
                                          <p:val>
                                            <p:strVal val="#ppt_x"/>
                                          </p:val>
                                        </p:tav>
                                        <p:tav tm="100000">
                                          <p:val>
                                            <p:strVal val="#ppt_x"/>
                                          </p:val>
                                        </p:tav>
                                      </p:tavLst>
                                    </p:anim>
                                    <p:anim calcmode="lin" valueType="num">
                                      <p:cBhvr additive="base">
                                        <p:cTn id="18" dur="250" fill="hold"/>
                                        <p:tgtEl>
                                          <p:spTgt spid="7"/>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250" fill="hold"/>
                                        <p:tgtEl>
                                          <p:spTgt spid="21"/>
                                        </p:tgtEl>
                                        <p:attrNameLst>
                                          <p:attrName>ppt_x</p:attrName>
                                        </p:attrNameLst>
                                      </p:cBhvr>
                                      <p:tavLst>
                                        <p:tav tm="0">
                                          <p:val>
                                            <p:strVal val="#ppt_x"/>
                                          </p:val>
                                        </p:tav>
                                        <p:tav tm="100000">
                                          <p:val>
                                            <p:strVal val="#ppt_x"/>
                                          </p:val>
                                        </p:tav>
                                      </p:tavLst>
                                    </p:anim>
                                    <p:anim calcmode="lin" valueType="num">
                                      <p:cBhvr additive="base">
                                        <p:cTn id="23" dur="250" fill="hold"/>
                                        <p:tgtEl>
                                          <p:spTgt spid="2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250" fill="hold"/>
                                        <p:tgtEl>
                                          <p:spTgt spid="8"/>
                                        </p:tgtEl>
                                        <p:attrNameLst>
                                          <p:attrName>ppt_x</p:attrName>
                                        </p:attrNameLst>
                                      </p:cBhvr>
                                      <p:tavLst>
                                        <p:tav tm="0">
                                          <p:val>
                                            <p:strVal val="#ppt_x"/>
                                          </p:val>
                                        </p:tav>
                                        <p:tav tm="100000">
                                          <p:val>
                                            <p:strVal val="#ppt_x"/>
                                          </p:val>
                                        </p:tav>
                                      </p:tavLst>
                                    </p:anim>
                                    <p:anim calcmode="lin" valueType="num">
                                      <p:cBhvr additive="base">
                                        <p:cTn id="28" dur="250" fill="hold"/>
                                        <p:tgtEl>
                                          <p:spTgt spid="8"/>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250" fill="hold"/>
                                        <p:tgtEl>
                                          <p:spTgt spid="23"/>
                                        </p:tgtEl>
                                        <p:attrNameLst>
                                          <p:attrName>ppt_x</p:attrName>
                                        </p:attrNameLst>
                                      </p:cBhvr>
                                      <p:tavLst>
                                        <p:tav tm="0">
                                          <p:val>
                                            <p:strVal val="#ppt_x"/>
                                          </p:val>
                                        </p:tav>
                                        <p:tav tm="100000">
                                          <p:val>
                                            <p:strVal val="#ppt_x"/>
                                          </p:val>
                                        </p:tav>
                                      </p:tavLst>
                                    </p:anim>
                                    <p:anim calcmode="lin" valueType="num">
                                      <p:cBhvr additive="base">
                                        <p:cTn id="33" dur="250" fill="hold"/>
                                        <p:tgtEl>
                                          <p:spTgt spid="2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additive="base">
                                        <p:cTn id="37" dur="250" fill="hold"/>
                                        <p:tgtEl>
                                          <p:spTgt spid="9"/>
                                        </p:tgtEl>
                                        <p:attrNameLst>
                                          <p:attrName>ppt_x</p:attrName>
                                        </p:attrNameLst>
                                      </p:cBhvr>
                                      <p:tavLst>
                                        <p:tav tm="0">
                                          <p:val>
                                            <p:strVal val="#ppt_x"/>
                                          </p:val>
                                        </p:tav>
                                        <p:tav tm="100000">
                                          <p:val>
                                            <p:strVal val="#ppt_x"/>
                                          </p:val>
                                        </p:tav>
                                      </p:tavLst>
                                    </p:anim>
                                    <p:anim calcmode="lin" valueType="num">
                                      <p:cBhvr additive="base">
                                        <p:cTn id="38" dur="250" fill="hold"/>
                                        <p:tgtEl>
                                          <p:spTgt spid="9"/>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250" fill="hold"/>
                                        <p:tgtEl>
                                          <p:spTgt spid="25"/>
                                        </p:tgtEl>
                                        <p:attrNameLst>
                                          <p:attrName>ppt_x</p:attrName>
                                        </p:attrNameLst>
                                      </p:cBhvr>
                                      <p:tavLst>
                                        <p:tav tm="0">
                                          <p:val>
                                            <p:strVal val="#ppt_x"/>
                                          </p:val>
                                        </p:tav>
                                        <p:tav tm="100000">
                                          <p:val>
                                            <p:strVal val="#ppt_x"/>
                                          </p:val>
                                        </p:tav>
                                      </p:tavLst>
                                    </p:anim>
                                    <p:anim calcmode="lin" valueType="num">
                                      <p:cBhvr additive="base">
                                        <p:cTn id="43" dur="250" fill="hold"/>
                                        <p:tgtEl>
                                          <p:spTgt spid="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7" grpId="0" bldLvl="0" animBg="1"/>
      <p:bldP spid="8" grpId="0" bldLvl="0" animBg="1"/>
      <p:bldP spid="9" grpId="0" bldLvl="0" animBg="1"/>
      <p:bldP spid="18" grpId="0"/>
      <p:bldP spid="21" grpId="0"/>
      <p:bldP spid="23" grpId="0"/>
      <p:bldP spid="25" grpId="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545562" y="742175"/>
            <a:ext cx="7848344"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自然风格，推崇回归自然、结合自然的风格，将自然、乡土风味整合成新的空间形式，称为“美式乡村风格”、“田园风格”或“自然风格”，也称“灰色派”。美学上推崇“自然美”，认为只有崇尚自然、结合自然，才能使人们在当今高科技、快节奏的社会生活中获得生理与心理的平衡。</a:t>
            </a:r>
            <a:endParaRPr lang="zh-CN" altLang="en-US" sz="1200" dirty="0">
              <a:solidFill>
                <a:schemeClr val="tx2"/>
              </a:solidFill>
              <a:latin typeface="微软雅黑" panose="020B0503020204020204" pitchFamily="34" charset="-122"/>
              <a:ea typeface="微软雅黑" panose="020B0503020204020204" pitchFamily="34" charset="-122"/>
              <a:sym typeface="Gill Sans" charset="0"/>
            </a:endParaRPr>
          </a:p>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自然风格的室内大多采用自然元素，将原始物品的原始色彩融入到设计中。在室内环境中，我们力求表现出闲适自然的田园生活情趣，经常采用天然木、石、藤、竹等材料的简单肌理，巧妙设置室内绿化，营造出自然、素雅的氛围。天然风格的家具材料多为木材、织物、藤条、竹子、石材等天然材料。这种家具体现了材料的自然质感，清新淡雅。在制作工艺方面，往往采用传统手工艺来突出家具的原始和自然的特点。</a:t>
            </a:r>
            <a:endParaRPr lang="zh-CN" altLang="en-US" sz="12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自然风格与质朴的天然材料家具</a:t>
            </a:r>
            <a:endParaRPr lang="zh-CN" altLang="en-US" sz="1200" b="1" dirty="0">
              <a:latin typeface="华文仿宋" panose="02010600040101010101" charset="-122"/>
              <a:ea typeface="华文仿宋" panose="02010600040101010101" charset="-122"/>
            </a:endParaRPr>
          </a:p>
        </p:txBody>
      </p:sp>
      <p:pic>
        <p:nvPicPr>
          <p:cNvPr id="12" name="图片 11"/>
          <p:cNvPicPr/>
          <p:nvPr/>
        </p:nvPicPr>
        <p:blipFill>
          <a:blip r:embed="rId1">
            <a:extLst>
              <a:ext uri="{28A0092B-C50C-407E-A947-70E740481C1C}">
                <a14:useLocalDpi xmlns:a14="http://schemas.microsoft.com/office/drawing/2010/main" val="0"/>
              </a:ext>
            </a:extLst>
          </a:blip>
          <a:stretch>
            <a:fillRect/>
          </a:stretch>
        </p:blipFill>
        <p:spPr>
          <a:xfrm>
            <a:off x="545562" y="2170622"/>
            <a:ext cx="3476722" cy="2607751"/>
          </a:xfrm>
          <a:prstGeom prst="rect">
            <a:avLst/>
          </a:prstGeom>
        </p:spPr>
      </p:pic>
      <p:pic>
        <p:nvPicPr>
          <p:cNvPr id="13" name="图片 12"/>
          <p:cNvPicPr/>
          <p:nvPr/>
        </p:nvPicPr>
        <p:blipFill>
          <a:blip r:embed="rId2">
            <a:extLst>
              <a:ext uri="{28A0092B-C50C-407E-A947-70E740481C1C}">
                <a14:useLocalDpi xmlns:a14="http://schemas.microsoft.com/office/drawing/2010/main" val="0"/>
              </a:ext>
            </a:extLst>
          </a:blip>
          <a:stretch>
            <a:fillRect/>
          </a:stretch>
        </p:blipFill>
        <p:spPr>
          <a:xfrm>
            <a:off x="4807029" y="2179501"/>
            <a:ext cx="3415428" cy="2616631"/>
          </a:xfrm>
          <a:prstGeom prst="rect">
            <a:avLst/>
          </a:prstGeom>
        </p:spPr>
      </p:pic>
      <p:sp>
        <p:nvSpPr>
          <p:cNvPr id="14" name="文本框 13"/>
          <p:cNvSpPr txBox="1"/>
          <p:nvPr/>
        </p:nvSpPr>
        <p:spPr>
          <a:xfrm>
            <a:off x="1545559" y="4796132"/>
            <a:ext cx="1711992" cy="230832"/>
          </a:xfrm>
          <a:prstGeom prst="rect">
            <a:avLst/>
          </a:prstGeom>
          <a:noFill/>
        </p:spPr>
        <p:txBody>
          <a:bodyPr wrap="square" rtlCol="0">
            <a:spAutoFit/>
          </a:bodyPr>
          <a:lstStyle/>
          <a:p>
            <a:r>
              <a:rPr lang="zh-CN" altLang="zh-CN" sz="900" dirty="0"/>
              <a:t>自然风格的家具与环境设计</a:t>
            </a:r>
            <a:endParaRPr lang="zh-CN" altLang="en-US" sz="900" dirty="0"/>
          </a:p>
        </p:txBody>
      </p:sp>
      <p:sp>
        <p:nvSpPr>
          <p:cNvPr id="15" name="文本框 14"/>
          <p:cNvSpPr txBox="1"/>
          <p:nvPr/>
        </p:nvSpPr>
        <p:spPr>
          <a:xfrm>
            <a:off x="5862343" y="4796132"/>
            <a:ext cx="1711992" cy="230832"/>
          </a:xfrm>
          <a:prstGeom prst="rect">
            <a:avLst/>
          </a:prstGeom>
          <a:noFill/>
        </p:spPr>
        <p:txBody>
          <a:bodyPr wrap="square" rtlCol="0">
            <a:spAutoFit/>
          </a:bodyPr>
          <a:lstStyle/>
          <a:p>
            <a:r>
              <a:rPr lang="zh-CN" altLang="en-US" sz="900" dirty="0"/>
              <a:t>田园风格的家具与环境设计</a:t>
            </a:r>
            <a:endParaRPr lang="zh-CN" altLang="en-US" sz="9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545562" y="742175"/>
            <a:ext cx="7848344"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近年来，室内环境设计朝着多样化、兼容性、共生的方向发展。在室内布局上，既有现代实用的功能，又有吸收传统特色的风格。在古代和现代装饰和显示</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以及中外融合在一起</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并与现代风格的墙壁和门窗也可以匹配的传统风格的家具</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而现代新家具和古典照明和装饰墙也可以装饰和匹配。混合风格并不局限于一种风格，可以使用多种风格，所以在设计家具的时候也可以混合不同的风格。混合风格越来越流行了。今天，随着科技的发展，它不仅可以保持传统的内向的风格，也体现了现代科技的便利性，天马行空的同时还可以满足功能的完整性。</a:t>
            </a:r>
            <a:endParaRPr lang="zh-CN" altLang="en-US" sz="12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混合型风格</a:t>
            </a:r>
            <a:endParaRPr lang="zh-CN" altLang="en-US" sz="1200" b="1" dirty="0">
              <a:latin typeface="华文仿宋" panose="02010600040101010101" charset="-122"/>
              <a:ea typeface="华文仿宋" panose="02010600040101010101"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rot="16200000">
            <a:off x="1577172" y="1997122"/>
            <a:ext cx="1015663" cy="1309907"/>
          </a:xfrm>
          <a:prstGeom prst="rect">
            <a:avLst/>
          </a:prstGeom>
          <a:ln w="28575">
            <a:solidFill>
              <a:schemeClr val="accent3"/>
            </a:solidFill>
          </a:ln>
        </p:spPr>
        <p:txBody>
          <a:bodyPr vert="eaVert" wrap="square">
            <a:spAutoFit/>
          </a:bodyPr>
          <a:lstStyle/>
          <a:p>
            <a:pPr algn="ctr"/>
            <a:r>
              <a:rPr lang="en-US" altLang="zh-CN" sz="5400" b="1" spc="-225" dirty="0">
                <a:solidFill>
                  <a:schemeClr val="accent3"/>
                </a:solidFill>
                <a:latin typeface="Agency FB" panose="020B0503020202020204" pitchFamily="34" charset="0"/>
                <a:ea typeface="造字工房俊雅（非商用）常规体" pitchFamily="50" charset="-122"/>
              </a:rPr>
              <a:t>04</a:t>
            </a:r>
            <a:endParaRPr lang="en-US" sz="5400" b="1" spc="-225" dirty="0">
              <a:solidFill>
                <a:schemeClr val="accent3"/>
              </a:solidFill>
              <a:latin typeface="Agency FB" panose="020B0503020202020204" pitchFamily="34" charset="0"/>
              <a:ea typeface="造字工房俊雅（非商用）常规体" pitchFamily="50" charset="-122"/>
            </a:endParaRPr>
          </a:p>
        </p:txBody>
      </p:sp>
      <p:sp>
        <p:nvSpPr>
          <p:cNvPr id="15" name="TextBox 15"/>
          <p:cNvSpPr txBox="1"/>
          <p:nvPr/>
        </p:nvSpPr>
        <p:spPr>
          <a:xfrm>
            <a:off x="2933700" y="2175510"/>
            <a:ext cx="6230620" cy="953135"/>
          </a:xfrm>
          <a:prstGeom prst="rect">
            <a:avLst/>
          </a:prstGeom>
          <a:noFill/>
        </p:spPr>
        <p:txBody>
          <a:bodyPr wrap="square" rtlCol="0">
            <a:spAutoFit/>
          </a:bodyPr>
          <a:lstStyle/>
          <a:p>
            <a:pPr defTabSz="800100"/>
            <a:r>
              <a:rPr lang="zh-CN" altLang="en-US" sz="2800" b="1" dirty="0">
                <a:solidFill>
                  <a:schemeClr val="accent2"/>
                </a:solidFill>
                <a:latin typeface="+mn-ea"/>
                <a:cs typeface="+mn-ea"/>
                <a:sym typeface="Arial" panose="020B0604020202020204" pitchFamily="34" charset="0"/>
              </a:rPr>
              <a:t>家具与环境</a:t>
            </a:r>
            <a:endParaRPr lang="zh-CN" altLang="en-US" sz="2800" b="1" dirty="0">
              <a:solidFill>
                <a:schemeClr val="accent2"/>
              </a:solidFill>
              <a:latin typeface="+mn-ea"/>
              <a:cs typeface="+mn-ea"/>
              <a:sym typeface="Arial" panose="020B0604020202020204" pitchFamily="34" charset="0"/>
            </a:endParaRPr>
          </a:p>
          <a:p>
            <a:pPr defTabSz="800100"/>
            <a:endParaRPr lang="zh-CN" altLang="en-US" sz="2800" b="1" dirty="0">
              <a:solidFill>
                <a:schemeClr val="accent2"/>
              </a:solidFill>
              <a:latin typeface="+mn-ea"/>
              <a:cs typeface="+mn-ea"/>
            </a:endParaRPr>
          </a:p>
        </p:txBody>
      </p:sp>
      <p:sp>
        <p:nvSpPr>
          <p:cNvPr id="23" name="菱形 22"/>
          <p:cNvSpPr/>
          <p:nvPr/>
        </p:nvSpPr>
        <p:spPr>
          <a:xfrm>
            <a:off x="7382236" y="-892985"/>
            <a:ext cx="1781810" cy="1781810"/>
          </a:xfrm>
          <a:prstGeom prst="diamond">
            <a:avLst/>
          </a:prstGeom>
          <a:blipFill rotWithShape="1">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p:nvSpPr>
        <p:spPr>
          <a:xfrm>
            <a:off x="5530916" y="-890905"/>
            <a:ext cx="1781810" cy="1781810"/>
          </a:xfrm>
          <a:prstGeom prst="diamond">
            <a:avLst/>
          </a:pr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p:nvSpPr>
        <p:spPr>
          <a:xfrm>
            <a:off x="6458302" y="57720"/>
            <a:ext cx="1781810" cy="1781810"/>
          </a:xfrm>
          <a:prstGeom prst="diamond">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p:nvSpPr>
        <p:spPr>
          <a:xfrm>
            <a:off x="6416259" y="-409992"/>
            <a:ext cx="1781810" cy="1781810"/>
          </a:xfrm>
          <a:prstGeom prst="diamond">
            <a:avLst/>
          </a:prstGeom>
          <a:solidFill>
            <a:schemeClr val="accent2">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14659" y="2874981"/>
            <a:ext cx="1765209" cy="223128"/>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zh-CN" altLang="en-US" sz="1000" kern="0" dirty="0">
                <a:solidFill>
                  <a:srgbClr val="7E7E7E"/>
                </a:solidFill>
                <a:latin typeface="李旭科书法"/>
                <a:ea typeface="微软雅黑" panose="020B0503020204020204" pitchFamily="34" charset="-122"/>
              </a:rPr>
              <a:t>家具在室内环境中的作用</a:t>
            </a:r>
            <a:endParaRPr lang="zh-CN" altLang="en-US" sz="1000" kern="0" dirty="0">
              <a:solidFill>
                <a:srgbClr val="7E7E7E"/>
              </a:solidFill>
              <a:latin typeface="李旭科书法"/>
              <a:ea typeface="微软雅黑" panose="020B0503020204020204" pitchFamily="34" charset="-122"/>
            </a:endParaRPr>
          </a:p>
        </p:txBody>
      </p:sp>
      <p:sp>
        <p:nvSpPr>
          <p:cNvPr id="12" name="矩形 11"/>
          <p:cNvSpPr/>
          <p:nvPr/>
        </p:nvSpPr>
        <p:spPr>
          <a:xfrm>
            <a:off x="3314837" y="3178713"/>
            <a:ext cx="1765209" cy="223128"/>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zh-CN" altLang="en-US" sz="1000" kern="0" dirty="0">
                <a:solidFill>
                  <a:srgbClr val="7E7E7E"/>
                </a:solidFill>
                <a:latin typeface="李旭科书法"/>
                <a:ea typeface="微软雅黑" panose="020B0503020204020204" pitchFamily="34" charset="-122"/>
              </a:rPr>
              <a:t>家具在环境中的布置方式</a:t>
            </a:r>
            <a:endParaRPr lang="zh-CN" altLang="en-US" sz="1000" kern="0" dirty="0">
              <a:solidFill>
                <a:srgbClr val="7E7E7E"/>
              </a:solidFill>
              <a:latin typeface="李旭科书法"/>
              <a:ea typeface="微软雅黑" panose="020B0503020204020204" pitchFamily="34" charset="-122"/>
            </a:endParaRPr>
          </a:p>
        </p:txBody>
      </p:sp>
      <p:sp>
        <p:nvSpPr>
          <p:cNvPr id="13" name="矩形 12"/>
          <p:cNvSpPr/>
          <p:nvPr/>
        </p:nvSpPr>
        <p:spPr>
          <a:xfrm>
            <a:off x="3318012" y="3456208"/>
            <a:ext cx="2149929" cy="223128"/>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zh-CN" altLang="en-US" sz="1000" kern="0" dirty="0">
                <a:solidFill>
                  <a:srgbClr val="7E7E7E"/>
                </a:solidFill>
                <a:latin typeface="李旭科书法"/>
                <a:ea typeface="微软雅黑" panose="020B0503020204020204" pitchFamily="34" charset="-122"/>
              </a:rPr>
              <a:t>室内环境风格与家具风格的关系</a:t>
            </a:r>
            <a:endParaRPr lang="zh-CN" altLang="en-US" sz="1000" kern="0" dirty="0">
              <a:solidFill>
                <a:srgbClr val="7E7E7E"/>
              </a:solidFill>
              <a:latin typeface="李旭科书法"/>
              <a:ea typeface="微软雅黑" panose="020B0503020204020204" pitchFamily="34" charset="-122"/>
            </a:endParaRPr>
          </a:p>
        </p:txBody>
      </p:sp>
      <p:sp>
        <p:nvSpPr>
          <p:cNvPr id="17" name="矩形 16"/>
          <p:cNvSpPr/>
          <p:nvPr/>
        </p:nvSpPr>
        <p:spPr>
          <a:xfrm>
            <a:off x="3318012" y="3729404"/>
            <a:ext cx="1508728" cy="223128"/>
          </a:xfrm>
          <a:prstGeom prst="rect">
            <a:avLst/>
          </a:prstGeom>
        </p:spPr>
        <p:txBody>
          <a:bodyPr wrap="none" lIns="68571" tIns="34285" rIns="68571" bIns="34285">
            <a:spAutoFit/>
          </a:bodyPr>
          <a:lstStyle/>
          <a:p>
            <a:pPr marL="213995" indent="-213995" defTabSz="914400">
              <a:buClr>
                <a:schemeClr val="accent3"/>
              </a:buClr>
              <a:buFont typeface="Wingdings" panose="05000000000000000000" pitchFamily="2" charset="2"/>
              <a:buChar char="l"/>
              <a:defRPr/>
            </a:pPr>
            <a:r>
              <a:rPr lang="zh-CN" altLang="en-US" sz="1000" kern="0" dirty="0">
                <a:solidFill>
                  <a:srgbClr val="EA6103"/>
                </a:solidFill>
                <a:latin typeface="李旭科书法"/>
                <a:ea typeface="微软雅黑" panose="020B0503020204020204" pitchFamily="34" charset="-122"/>
              </a:rPr>
              <a:t>城市家具与公共环境</a:t>
            </a:r>
            <a:endParaRPr lang="zh-CN" altLang="en-US" sz="1000" kern="0" dirty="0">
              <a:solidFill>
                <a:srgbClr val="EA6103"/>
              </a:solidFill>
              <a:latin typeface="李旭科书法"/>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1899"/>
                                </p:stCondLst>
                                <p:childTnLst>
                                  <p:par>
                                    <p:cTn id="16" presetID="2" presetClass="entr" presetSubtype="4" accel="46000" fill="hold" grpId="0" nodeType="afterEffect" p14:presetBounceEnd="48000">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14:bounceEnd="48000">
                                          <p:cBhvr additive="base">
                                            <p:cTn id="18" dur="500" fill="hold"/>
                                            <p:tgtEl>
                                              <p:spTgt spid="11"/>
                                            </p:tgtEl>
                                            <p:attrNameLst>
                                              <p:attrName>ppt_x</p:attrName>
                                            </p:attrNameLst>
                                          </p:cBhvr>
                                          <p:tavLst>
                                            <p:tav tm="0">
                                              <p:val>
                                                <p:strVal val="#ppt_x"/>
                                              </p:val>
                                            </p:tav>
                                            <p:tav tm="100000">
                                              <p:val>
                                                <p:strVal val="#ppt_x"/>
                                              </p:val>
                                            </p:tav>
                                          </p:tavLst>
                                        </p:anim>
                                        <p:anim calcmode="lin" valueType="num" p14:bounceEnd="48000">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14:presetBounceEnd="48000">
                                      <p:stCondLst>
                                        <p:cond delay="300"/>
                                      </p:stCondLst>
                                      <p:childTnLst>
                                        <p:set>
                                          <p:cBhvr>
                                            <p:cTn id="21" dur="1" fill="hold">
                                              <p:stCondLst>
                                                <p:cond delay="0"/>
                                              </p:stCondLst>
                                            </p:cTn>
                                            <p:tgtEl>
                                              <p:spTgt spid="12"/>
                                            </p:tgtEl>
                                            <p:attrNameLst>
                                              <p:attrName>style.visibility</p:attrName>
                                            </p:attrNameLst>
                                          </p:cBhvr>
                                          <p:to>
                                            <p:strVal val="visible"/>
                                          </p:to>
                                        </p:set>
                                        <p:anim calcmode="lin" valueType="num" p14:bounceEnd="48000">
                                          <p:cBhvr additive="base">
                                            <p:cTn id="22" dur="500" fill="hold"/>
                                            <p:tgtEl>
                                              <p:spTgt spid="12"/>
                                            </p:tgtEl>
                                            <p:attrNameLst>
                                              <p:attrName>ppt_x</p:attrName>
                                            </p:attrNameLst>
                                          </p:cBhvr>
                                          <p:tavLst>
                                            <p:tav tm="0">
                                              <p:val>
                                                <p:strVal val="#ppt_x"/>
                                              </p:val>
                                            </p:tav>
                                            <p:tav tm="100000">
                                              <p:val>
                                                <p:strVal val="#ppt_x"/>
                                              </p:val>
                                            </p:tav>
                                          </p:tavLst>
                                        </p:anim>
                                        <p:anim calcmode="lin" valueType="num" p14:bounceEnd="48000">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1" grpId="0"/>
          <p:bldP spid="12"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15"/>
                                            </p:tgtEl>
                                            <p:attrNameLst>
                                              <p:attrName>style.visibility</p:attrName>
                                            </p:attrNameLst>
                                          </p:cBhvr>
                                          <p:to>
                                            <p:strVal val="visible"/>
                                          </p:to>
                                        </p:set>
                                        <p:anim by="(-#ppt_w*2)" calcmode="lin" valueType="num">
                                          <p:cBhvr rctx="PPT">
                                            <p:cTn id="11" dur="500" autoRev="1" fill="hold">
                                              <p:stCondLst>
                                                <p:cond delay="0"/>
                                              </p:stCondLst>
                                            </p:cTn>
                                            <p:tgtEl>
                                              <p:spTgt spid="15"/>
                                            </p:tgtEl>
                                            <p:attrNameLst>
                                              <p:attrName>ppt_w</p:attrName>
                                            </p:attrNameLst>
                                          </p:cBhvr>
                                        </p:anim>
                                        <p:anim by="(#ppt_w*0.50)" calcmode="lin" valueType="num">
                                          <p:cBhvr>
                                            <p:cTn id="12" dur="500" decel="50000" autoRev="1" fill="hold">
                                              <p:stCondLst>
                                                <p:cond delay="0"/>
                                              </p:stCondLst>
                                            </p:cTn>
                                            <p:tgtEl>
                                              <p:spTgt spid="15"/>
                                            </p:tgtEl>
                                            <p:attrNameLst>
                                              <p:attrName>ppt_x</p:attrName>
                                            </p:attrNameLst>
                                          </p:cBhvr>
                                        </p:anim>
                                        <p:anim from="(-#ppt_h/2)" to="(#ppt_y)" calcmode="lin" valueType="num">
                                          <p:cBhvr>
                                            <p:cTn id="13" dur="1000" fill="hold">
                                              <p:stCondLst>
                                                <p:cond delay="0"/>
                                              </p:stCondLst>
                                            </p:cTn>
                                            <p:tgtEl>
                                              <p:spTgt spid="15"/>
                                            </p:tgtEl>
                                            <p:attrNameLst>
                                              <p:attrName>ppt_y</p:attrName>
                                            </p:attrNameLst>
                                          </p:cBhvr>
                                        </p:anim>
                                        <p:animRot by="21600000">
                                          <p:cBhvr>
                                            <p:cTn id="14" dur="1000" fill="hold">
                                              <p:stCondLst>
                                                <p:cond delay="0"/>
                                              </p:stCondLst>
                                            </p:cTn>
                                            <p:tgtEl>
                                              <p:spTgt spid="15"/>
                                            </p:tgtEl>
                                            <p:attrNameLst>
                                              <p:attrName>r</p:attrName>
                                            </p:attrNameLst>
                                          </p:cBhvr>
                                        </p:animRot>
                                      </p:childTnLst>
                                    </p:cTn>
                                  </p:par>
                                </p:childTnLst>
                              </p:cTn>
                            </p:par>
                            <p:par>
                              <p:cTn id="15" fill="hold">
                                <p:stCondLst>
                                  <p:cond delay="1899"/>
                                </p:stCondLst>
                                <p:childTnLst>
                                  <p:par>
                                    <p:cTn id="16" presetID="2" presetClass="entr" presetSubtype="4" accel="4600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1+#ppt_h/2"/>
                                              </p:val>
                                            </p:tav>
                                            <p:tav tm="100000">
                                              <p:val>
                                                <p:strVal val="#ppt_y"/>
                                              </p:val>
                                            </p:tav>
                                          </p:tavLst>
                                        </p:anim>
                                      </p:childTnLst>
                                    </p:cTn>
                                  </p:par>
                                  <p:par>
                                    <p:cTn id="20" presetID="2" presetClass="entr" presetSubtype="4" accel="46000" fill="hold" grpId="0" nodeType="withEffect">
                                      <p:stCondLst>
                                        <p:cond delay="3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5" grpId="0"/>
          <p:bldP spid="11" grpId="0"/>
          <p:bldP spid="12" grpId="0"/>
        </p:bldLst>
      </p:timing>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4"/>
          <p:cNvSpPr>
            <a:spLocks noChangeArrowheads="1"/>
          </p:cNvSpPr>
          <p:nvPr/>
        </p:nvSpPr>
        <p:spPr bwMode="auto">
          <a:xfrm>
            <a:off x="545562" y="742175"/>
            <a:ext cx="7848344"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城市家具的属性</a:t>
            </a:r>
            <a:endParaRPr lang="en-US" altLang="zh-CN" sz="1200" dirty="0">
              <a:solidFill>
                <a:schemeClr val="tx2"/>
              </a:solidFill>
              <a:latin typeface="微软雅黑" panose="020B0503020204020204" pitchFamily="34" charset="-122"/>
              <a:ea typeface="微软雅黑" panose="020B0503020204020204" pitchFamily="34" charset="-122"/>
              <a:sym typeface="Gill Sans" charset="0"/>
            </a:endParaRPr>
          </a:p>
          <a:p>
            <a:endParaRPr lang="zh-CN" altLang="en-US" sz="1200" dirty="0">
              <a:solidFill>
                <a:schemeClr val="tx2"/>
              </a:solidFill>
              <a:latin typeface="微软雅黑" panose="020B0503020204020204" pitchFamily="34" charset="-122"/>
              <a:ea typeface="微软雅黑" panose="020B0503020204020204" pitchFamily="34" charset="-122"/>
              <a:sym typeface="Gill Sans" charset="0"/>
            </a:endParaRPr>
          </a:p>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城市家具是城市景观中不可或缺的重要元素。它具有公共空间的属性，不仅为人们的社会生活提供了便利，而且以其独特的方式促进了社会行为的发生。城市家具为城市空间带来无限魅力。城市家具虽然属于家具的范畴，但由于其公共性而有别于室内家具。设计时</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设计师不仅要反映城市的文化、历史、艺术和生活品味</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也关注人的社会属性的社会交互</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信息交流、情感交流和自我实现在公共空间中</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并考虑如何协调和统一家具和环境</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以及户外材料的因素和使用和维护。</a:t>
            </a:r>
            <a:endParaRPr lang="zh-CN" altLang="en-US" sz="1200" dirty="0">
              <a:solidFill>
                <a:schemeClr val="tx2"/>
              </a:solidFill>
              <a:latin typeface="微软雅黑" panose="020B0503020204020204" pitchFamily="34" charset="-122"/>
              <a:ea typeface="微软雅黑" panose="020B0503020204020204" pitchFamily="34" charset="-122"/>
              <a:sym typeface="Gill Sans" charset="0"/>
            </a:endParaRPr>
          </a:p>
        </p:txBody>
      </p:sp>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城市家具的概念体系</a:t>
            </a:r>
            <a:endParaRPr lang="zh-CN" altLang="en-US" sz="1200" b="1" dirty="0">
              <a:latin typeface="华文仿宋" panose="02010600040101010101" charset="-122"/>
              <a:ea typeface="华文仿宋" panose="02010600040101010101" charset="-122"/>
            </a:endParaRPr>
          </a:p>
        </p:txBody>
      </p:sp>
      <p:sp>
        <p:nvSpPr>
          <p:cNvPr id="11" name="Rectangle 24"/>
          <p:cNvSpPr>
            <a:spLocks noChangeArrowheads="1"/>
          </p:cNvSpPr>
          <p:nvPr/>
        </p:nvSpPr>
        <p:spPr bwMode="auto">
          <a:xfrm>
            <a:off x="545562" y="2251232"/>
            <a:ext cx="4769388" cy="22159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城市家具的产生与发展</a:t>
            </a:r>
            <a:endParaRPr lang="en-US" altLang="zh-CN" sz="1200" dirty="0">
              <a:solidFill>
                <a:schemeClr val="tx2"/>
              </a:solidFill>
              <a:latin typeface="微软雅黑" panose="020B0503020204020204" pitchFamily="34" charset="-122"/>
              <a:ea typeface="微软雅黑" panose="020B0503020204020204" pitchFamily="34" charset="-122"/>
              <a:sym typeface="Gill Sans" charset="0"/>
            </a:endParaRPr>
          </a:p>
          <a:p>
            <a:endParaRPr lang="zh-CN" altLang="en-US" sz="1200" dirty="0">
              <a:solidFill>
                <a:schemeClr val="tx2"/>
              </a:solidFill>
              <a:latin typeface="微软雅黑" panose="020B0503020204020204" pitchFamily="34" charset="-122"/>
              <a:ea typeface="微软雅黑" panose="020B0503020204020204" pitchFamily="34" charset="-122"/>
              <a:sym typeface="Gill Sans" charset="0"/>
            </a:endParaRPr>
          </a:p>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从历史资料上看</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上古时代祭天的公共场所可以定义为最早出现的公共设施</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例如古希腊罗马时期的城市排水系统、古奥林匹克竞技场、古剧场等这些也都属于当时的公共设施。</a:t>
            </a:r>
            <a:endParaRPr lang="en-US" altLang="zh-CN" sz="1200" dirty="0">
              <a:solidFill>
                <a:schemeClr val="tx2"/>
              </a:solidFill>
              <a:latin typeface="微软雅黑" panose="020B0503020204020204" pitchFamily="34" charset="-122"/>
              <a:ea typeface="微软雅黑" panose="020B0503020204020204" pitchFamily="34" charset="-122"/>
              <a:sym typeface="Gill Sans" charset="0"/>
            </a:endParaRPr>
          </a:p>
          <a:p>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19</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世纪末至</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20</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世纪中叶</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都市街道是为汽车服务的</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不断拓宽的车道</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不断延伸的高架桥</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城市为了路面交通而牺牲着市民的活动空间。</a:t>
            </a:r>
            <a:endParaRPr lang="en-US" altLang="zh-CN" sz="1200" dirty="0">
              <a:solidFill>
                <a:schemeClr val="tx2"/>
              </a:solidFill>
              <a:latin typeface="微软雅黑" panose="020B0503020204020204" pitchFamily="34" charset="-122"/>
              <a:ea typeface="微软雅黑" panose="020B0503020204020204" pitchFamily="34" charset="-122"/>
              <a:sym typeface="Gill Sans" charset="0"/>
            </a:endParaRPr>
          </a:p>
          <a:p>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20</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世纪</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70</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年代以来，人文主义再次兴起。随着发达国家从工业化社会向信息化社会的转型，现代城市开放空间在人类行为、情感、环境等方面的缺陷日益明显。</a:t>
            </a:r>
            <a:endParaRPr lang="en-US" altLang="zh-CN" sz="1200" dirty="0">
              <a:solidFill>
                <a:schemeClr val="tx2"/>
              </a:solidFill>
              <a:latin typeface="微软雅黑" panose="020B0503020204020204" pitchFamily="34" charset="-122"/>
              <a:ea typeface="微软雅黑" panose="020B0503020204020204" pitchFamily="34" charset="-122"/>
              <a:sym typeface="Gill Sans" charset="0"/>
            </a:endParaRPr>
          </a:p>
          <a:p>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在中国古代城市公共设施</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也有所体现，从北宋风俗画</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清明上河图</a:t>
            </a:r>
            <a:r>
              <a:rPr lang="en-US" altLang="zh-CN" sz="1200" dirty="0">
                <a:solidFill>
                  <a:schemeClr val="tx2"/>
                </a:solidFill>
                <a:latin typeface="微软雅黑" panose="020B0503020204020204" pitchFamily="34" charset="-122"/>
                <a:ea typeface="微软雅黑" panose="020B0503020204020204" pitchFamily="34" charset="-122"/>
                <a:sym typeface="Gill Sans" charset="0"/>
              </a:rPr>
              <a:t>》</a:t>
            </a:r>
            <a:r>
              <a:rPr lang="zh-CN" altLang="en-US" sz="1200" dirty="0">
                <a:solidFill>
                  <a:schemeClr val="tx2"/>
                </a:solidFill>
                <a:latin typeface="微软雅黑" panose="020B0503020204020204" pitchFamily="34" charset="-122"/>
                <a:ea typeface="微软雅黑" panose="020B0503020204020204" pitchFamily="34" charset="-122"/>
                <a:sym typeface="Gill Sans" charset="0"/>
              </a:rPr>
              <a:t>中，我们便可看到当时的京都汁梁街面的繁华。</a:t>
            </a:r>
            <a:endParaRPr lang="zh-CN" altLang="en-US" sz="1200" dirty="0">
              <a:solidFill>
                <a:schemeClr val="tx2"/>
              </a:solidFill>
              <a:latin typeface="微软雅黑" panose="020B0503020204020204" pitchFamily="34" charset="-122"/>
              <a:ea typeface="微软雅黑" panose="020B0503020204020204" pitchFamily="34" charset="-122"/>
              <a:sym typeface="Gill Sans" charset="0"/>
            </a:endParaRPr>
          </a:p>
        </p:txBody>
      </p:sp>
      <p:pic>
        <p:nvPicPr>
          <p:cNvPr id="17" name="图片 16"/>
          <p:cNvPicPr/>
          <p:nvPr/>
        </p:nvPicPr>
        <p:blipFill>
          <a:blip r:embed="rId1" cstate="print">
            <a:extLst>
              <a:ext uri="{28A0092B-C50C-407E-A947-70E740481C1C}">
                <a14:useLocalDpi xmlns:a14="http://schemas.microsoft.com/office/drawing/2010/main" val="0"/>
              </a:ext>
            </a:extLst>
          </a:blip>
          <a:stretch>
            <a:fillRect/>
          </a:stretch>
        </p:blipFill>
        <p:spPr>
          <a:xfrm>
            <a:off x="5535295" y="2571750"/>
            <a:ext cx="2953668" cy="2215755"/>
          </a:xfrm>
          <a:prstGeom prst="rect">
            <a:avLst/>
          </a:prstGeom>
        </p:spPr>
      </p:pic>
      <p:sp>
        <p:nvSpPr>
          <p:cNvPr id="18" name="文本框 39"/>
          <p:cNvSpPr txBox="1"/>
          <p:nvPr/>
        </p:nvSpPr>
        <p:spPr>
          <a:xfrm>
            <a:off x="5615446" y="4858702"/>
            <a:ext cx="2793365" cy="153888"/>
          </a:xfrm>
          <a:prstGeom prst="rect">
            <a:avLst/>
          </a:prstGeom>
          <a:solidFill>
            <a:prstClr val="white"/>
          </a:solidFill>
          <a:ln>
            <a:noFill/>
          </a:ln>
        </p:spPr>
        <p:txBody>
          <a:bodyPr rot="0" spcFirstLastPara="0" vert="horz" wrap="square" lIns="0" tIns="0" rIns="0" bIns="0" numCol="1" spcCol="0" rtlCol="0" fromWordArt="0" anchor="t" anchorCtr="0" forceAA="0" compatLnSpc="1">
            <a:spAutoFit/>
          </a:bodyPr>
          <a:lstStyle/>
          <a:p>
            <a:pPr algn="ctr"/>
            <a:r>
              <a:rPr lang="en-US" sz="1000" kern="100" dirty="0">
                <a:effectLst/>
                <a:latin typeface="等线 Light" panose="02010600030101010101" pitchFamily="2" charset="-122"/>
                <a:ea typeface="等线 Light" panose="02010600030101010101" pitchFamily="2" charset="-122"/>
                <a:cs typeface="Times New Roman" panose="02020603050405020304" pitchFamily="18" charset="0"/>
              </a:rPr>
              <a:t> </a:t>
            </a:r>
            <a:r>
              <a:rPr lang="zh-CN" sz="1000" kern="100" dirty="0">
                <a:effectLst/>
                <a:latin typeface="等线 Light" panose="02010600030101010101" pitchFamily="2" charset="-122"/>
                <a:ea typeface="黑体" panose="02010609060101010101" charset="-122"/>
                <a:cs typeface="Times New Roman" panose="02020603050405020304" pitchFamily="18" charset="0"/>
              </a:rPr>
              <a:t>奥林匹克古竞技场遗址</a:t>
            </a:r>
            <a:endParaRPr lang="zh-CN" sz="1000" kern="100" dirty="0">
              <a:effectLst/>
              <a:latin typeface="等线 Light" panose="02010600030101010101" pitchFamily="2" charset="-122"/>
              <a:ea typeface="等线 Light" panose="02010600030101010101" pitchFamily="2" charset="-122"/>
              <a:cs typeface="Times New Roman" panose="02020603050405020304" pitchFamily="18"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up)">
                                      <p:cBhvr>
                                        <p:cTn id="7" dur="500"/>
                                        <p:tgtEl>
                                          <p:spTgt spid="8"/>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up)">
                                      <p:cBhvr>
                                        <p:cTn id="1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cxnSp>
        <p:nvCxnSpPr>
          <p:cNvPr id="9" name="直接连接符 8"/>
          <p:cNvCxnSpPr/>
          <p:nvPr/>
        </p:nvCxnSpPr>
        <p:spPr>
          <a:xfrm>
            <a:off x="422787" y="269363"/>
            <a:ext cx="0" cy="238125"/>
          </a:xfrm>
          <a:prstGeom prst="line">
            <a:avLst/>
          </a:prstGeom>
          <a:solidFill>
            <a:srgbClr val="0099A9"/>
          </a:solidFill>
          <a:ln w="38100">
            <a:solidFill>
              <a:srgbClr val="5E554E"/>
            </a:solidFill>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城市家具设计的现状与不足</a:t>
            </a:r>
            <a:endParaRPr lang="zh-CN" altLang="en-US" sz="1200" b="1" dirty="0">
              <a:latin typeface="华文仿宋" panose="02010600040101010101" charset="-122"/>
              <a:ea typeface="华文仿宋" panose="02010600040101010101" charset="-122"/>
            </a:endParaRPr>
          </a:p>
        </p:txBody>
      </p:sp>
      <p:grpSp>
        <p:nvGrpSpPr>
          <p:cNvPr id="12" name="组合 11"/>
          <p:cNvGrpSpPr/>
          <p:nvPr/>
        </p:nvGrpSpPr>
        <p:grpSpPr>
          <a:xfrm>
            <a:off x="930676" y="1260039"/>
            <a:ext cx="569387" cy="527412"/>
            <a:chOff x="938910" y="1259965"/>
            <a:chExt cx="569418" cy="527441"/>
          </a:xfrm>
        </p:grpSpPr>
        <p:sp>
          <p:nvSpPr>
            <p:cNvPr id="13" name="1"/>
            <p:cNvSpPr/>
            <p:nvPr/>
          </p:nvSpPr>
          <p:spPr>
            <a:xfrm>
              <a:off x="959883" y="1259965"/>
              <a:ext cx="527441" cy="52744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1"/>
            <p:cNvSpPr/>
            <p:nvPr/>
          </p:nvSpPr>
          <p:spPr>
            <a:xfrm>
              <a:off x="938910" y="1269770"/>
              <a:ext cx="569418" cy="507859"/>
            </a:xfrm>
            <a:prstGeom prst="rect">
              <a:avLst/>
            </a:prstGeom>
            <a:noFill/>
          </p:spPr>
          <p:txBody>
            <a:bodyPr wrap="none">
              <a:spAutoFit/>
            </a:bodyPr>
            <a:lstStyle/>
            <a:p>
              <a:r>
                <a:rPr lang="en-US" altLang="zh-CN" sz="27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01</a:t>
              </a:r>
              <a:endParaRPr lang="zh-CN" altLang="en-US" sz="3600" dirty="0">
                <a:solidFill>
                  <a:schemeClr val="bg1"/>
                </a:solidFill>
                <a:latin typeface="华文细黑" panose="02010600040101010101" pitchFamily="2" charset="-122"/>
                <a:ea typeface="华文细黑" panose="02010600040101010101" pitchFamily="2" charset="-122"/>
              </a:endParaRPr>
            </a:p>
          </p:txBody>
        </p:sp>
      </p:grpSp>
      <p:grpSp>
        <p:nvGrpSpPr>
          <p:cNvPr id="15" name="组合 14"/>
          <p:cNvGrpSpPr/>
          <p:nvPr/>
        </p:nvGrpSpPr>
        <p:grpSpPr>
          <a:xfrm>
            <a:off x="930676" y="2153792"/>
            <a:ext cx="569387" cy="527412"/>
            <a:chOff x="930475" y="2096056"/>
            <a:chExt cx="569418" cy="527441"/>
          </a:xfrm>
        </p:grpSpPr>
        <p:sp>
          <p:nvSpPr>
            <p:cNvPr id="16" name="1"/>
            <p:cNvSpPr/>
            <p:nvPr/>
          </p:nvSpPr>
          <p:spPr>
            <a:xfrm>
              <a:off x="951448" y="2096056"/>
              <a:ext cx="527441" cy="5274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1"/>
            <p:cNvSpPr/>
            <p:nvPr/>
          </p:nvSpPr>
          <p:spPr>
            <a:xfrm>
              <a:off x="930475" y="2105861"/>
              <a:ext cx="569418" cy="507859"/>
            </a:xfrm>
            <a:prstGeom prst="rect">
              <a:avLst/>
            </a:prstGeom>
            <a:noFill/>
          </p:spPr>
          <p:txBody>
            <a:bodyPr wrap="none">
              <a:spAutoFit/>
            </a:bodyPr>
            <a:lstStyle/>
            <a:p>
              <a:r>
                <a:rPr lang="en-US" altLang="zh-CN" sz="27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02</a:t>
              </a:r>
              <a:endParaRPr lang="zh-CN" altLang="en-US" sz="3600" dirty="0">
                <a:solidFill>
                  <a:schemeClr val="bg1"/>
                </a:solidFill>
                <a:latin typeface="华文细黑" panose="02010600040101010101" pitchFamily="2" charset="-122"/>
                <a:ea typeface="华文细黑" panose="02010600040101010101" pitchFamily="2" charset="-122"/>
              </a:endParaRPr>
            </a:p>
          </p:txBody>
        </p:sp>
      </p:grpSp>
      <p:grpSp>
        <p:nvGrpSpPr>
          <p:cNvPr id="20" name="组合 19"/>
          <p:cNvGrpSpPr/>
          <p:nvPr/>
        </p:nvGrpSpPr>
        <p:grpSpPr>
          <a:xfrm>
            <a:off x="930676" y="3311248"/>
            <a:ext cx="569387" cy="527412"/>
            <a:chOff x="930475" y="3000376"/>
            <a:chExt cx="569418" cy="527441"/>
          </a:xfrm>
        </p:grpSpPr>
        <p:sp>
          <p:nvSpPr>
            <p:cNvPr id="21" name="1"/>
            <p:cNvSpPr/>
            <p:nvPr/>
          </p:nvSpPr>
          <p:spPr>
            <a:xfrm>
              <a:off x="951448" y="3000376"/>
              <a:ext cx="527441" cy="5274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1"/>
            <p:cNvSpPr/>
            <p:nvPr/>
          </p:nvSpPr>
          <p:spPr>
            <a:xfrm>
              <a:off x="930475" y="3010181"/>
              <a:ext cx="569418" cy="507859"/>
            </a:xfrm>
            <a:prstGeom prst="rect">
              <a:avLst/>
            </a:prstGeom>
            <a:noFill/>
          </p:spPr>
          <p:txBody>
            <a:bodyPr wrap="none">
              <a:spAutoFit/>
            </a:bodyPr>
            <a:lstStyle/>
            <a:p>
              <a:r>
                <a:rPr lang="en-US" altLang="zh-CN" sz="2700" dirty="0">
                  <a:solidFill>
                    <a:schemeClr val="bg1"/>
                  </a:solidFill>
                  <a:latin typeface="华文细黑" panose="02010600040101010101" pitchFamily="2" charset="-122"/>
                  <a:ea typeface="华文细黑" panose="02010600040101010101" pitchFamily="2" charset="-122"/>
                  <a:cs typeface="Arial" panose="020B0604020202020204" pitchFamily="34" charset="0"/>
                </a:rPr>
                <a:t>03</a:t>
              </a:r>
              <a:endParaRPr lang="zh-CN" altLang="en-US" sz="3600" dirty="0">
                <a:solidFill>
                  <a:schemeClr val="bg1"/>
                </a:solidFill>
                <a:latin typeface="华文细黑" panose="02010600040101010101" pitchFamily="2" charset="-122"/>
                <a:ea typeface="华文细黑" panose="02010600040101010101" pitchFamily="2" charset="-122"/>
              </a:endParaRPr>
            </a:p>
          </p:txBody>
        </p:sp>
      </p:grpSp>
      <p:sp>
        <p:nvSpPr>
          <p:cNvPr id="23" name="1"/>
          <p:cNvSpPr/>
          <p:nvPr/>
        </p:nvSpPr>
        <p:spPr>
          <a:xfrm>
            <a:off x="1586066" y="1278877"/>
            <a:ext cx="6893565" cy="549061"/>
          </a:xfrm>
          <a:prstGeom prst="rect">
            <a:avLst/>
          </a:prstGeom>
        </p:spPr>
        <p:txBody>
          <a:bodyPr wrap="square">
            <a:spAutoFit/>
          </a:bodyPr>
          <a:lstStyle/>
          <a:p>
            <a:pPr>
              <a:lnSpc>
                <a:spcPct val="130000"/>
              </a:lnSpc>
            </a:pPr>
            <a:r>
              <a:rPr lang="zh-CN" altLang="en-US" sz="1200" dirty="0">
                <a:solidFill>
                  <a:schemeClr val="tx2"/>
                </a:solidFill>
                <a:latin typeface="微软雅黑" panose="020B0503020204020204" pitchFamily="34" charset="-122"/>
                <a:ea typeface="微软雅黑" panose="020B0503020204020204" pitchFamily="34" charset="-122"/>
                <a:cs typeface="Open Sans" pitchFamily="34" charset="0"/>
              </a:rPr>
              <a:t>缺乏人文关怀。城市家具的人性化是指在人机环境系统中考虑其独特的功能和情感意义</a:t>
            </a:r>
            <a:r>
              <a:rPr lang="en-US" altLang="zh-CN" sz="1200" dirty="0">
                <a:solidFill>
                  <a:schemeClr val="tx2"/>
                </a:solidFill>
                <a:latin typeface="微软雅黑" panose="020B0503020204020204" pitchFamily="34" charset="-122"/>
                <a:ea typeface="微软雅黑" panose="020B0503020204020204" pitchFamily="34" charset="-122"/>
                <a:cs typeface="Open Sans" pitchFamily="34" charset="0"/>
              </a:rPr>
              <a:t>:</a:t>
            </a:r>
            <a:r>
              <a:rPr lang="zh-CN" altLang="en-US" sz="1200" dirty="0">
                <a:solidFill>
                  <a:schemeClr val="tx2"/>
                </a:solidFill>
                <a:latin typeface="微软雅黑" panose="020B0503020204020204" pitchFamily="34" charset="-122"/>
                <a:ea typeface="微软雅黑" panose="020B0503020204020204" pitchFamily="34" charset="-122"/>
                <a:cs typeface="Open Sans" pitchFamily="34" charset="0"/>
              </a:rPr>
              <a:t>功能需要满足人们的使用习惯，注重形式与功能的匹配，提倡形式简单、操作方便、功能合理。</a:t>
            </a:r>
            <a:endPar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4" name="1"/>
          <p:cNvSpPr/>
          <p:nvPr/>
        </p:nvSpPr>
        <p:spPr>
          <a:xfrm>
            <a:off x="1586066" y="1983244"/>
            <a:ext cx="6750690" cy="1269258"/>
          </a:xfrm>
          <a:prstGeom prst="rect">
            <a:avLst/>
          </a:prstGeom>
        </p:spPr>
        <p:txBody>
          <a:bodyPr wrap="square">
            <a:spAutoFit/>
          </a:bodyPr>
          <a:lstStyle/>
          <a:p>
            <a:pPr>
              <a:lnSpc>
                <a:spcPct val="130000"/>
              </a:lnSpc>
            </a:pPr>
            <a:r>
              <a:rPr lang="zh-CN" altLang="en-US" sz="1200" dirty="0">
                <a:solidFill>
                  <a:schemeClr val="tx2"/>
                </a:solidFill>
                <a:latin typeface="微软雅黑" panose="020B0503020204020204" pitchFamily="34" charset="-122"/>
                <a:ea typeface="微软雅黑" panose="020B0503020204020204" pitchFamily="34" charset="-122"/>
                <a:cs typeface="Open Sans" pitchFamily="34" charset="0"/>
              </a:rPr>
              <a:t>缺乏视觉可塑性。中国幅员辽阔，不同的气候、地形地貌，不同的经济文化发展，使每个城市都呈现出独特的精神风貌。近年来，在国际大都市建设中，城市的立体交通、优良品质和火热激情逐渐渗透到城市的每一个角落。但是，这些城市的形象特征在城市家具中没有得到有效的延伸，尤其是在城市家具设计中，并没有体现出城市的整体风格。人们在欣赏美丽城市的同时，也被大量量化了平庸城市家具的影响。为了提高城市形象，有必要对城市家具设计中的视觉延展进行研究。</a:t>
            </a:r>
            <a:endParaRPr lang="zh-CN" altLang="en-US" sz="900" dirty="0">
              <a:solidFill>
                <a:schemeClr val="tx2"/>
              </a:solidFill>
              <a:latin typeface="微软雅黑" panose="020B0503020204020204" pitchFamily="34" charset="-122"/>
              <a:ea typeface="微软雅黑" panose="020B0503020204020204" pitchFamily="34" charset="-122"/>
              <a:cs typeface="+mn-ea"/>
              <a:sym typeface="Arial" panose="020B0604020202020204" pitchFamily="34" charset="0"/>
            </a:endParaRPr>
          </a:p>
        </p:txBody>
      </p:sp>
      <p:sp>
        <p:nvSpPr>
          <p:cNvPr id="25" name="1"/>
          <p:cNvSpPr/>
          <p:nvPr/>
        </p:nvSpPr>
        <p:spPr>
          <a:xfrm>
            <a:off x="1586065" y="3350026"/>
            <a:ext cx="6893565" cy="1029193"/>
          </a:xfrm>
          <a:prstGeom prst="rect">
            <a:avLst/>
          </a:prstGeom>
        </p:spPr>
        <p:txBody>
          <a:bodyPr wrap="square">
            <a:spAutoFit/>
          </a:bodyPr>
          <a:lstStyle/>
          <a:p>
            <a:pPr>
              <a:lnSpc>
                <a:spcPct val="130000"/>
              </a:lnSpc>
            </a:pPr>
            <a:r>
              <a:rPr lang="zh-CN" altLang="zh-CN" sz="1200" dirty="0">
                <a:solidFill>
                  <a:schemeClr val="tx2"/>
                </a:solidFill>
                <a:latin typeface="微软雅黑" panose="020B0503020204020204" pitchFamily="34" charset="-122"/>
                <a:ea typeface="微软雅黑" panose="020B0503020204020204" pitchFamily="34" charset="-122"/>
                <a:cs typeface="Open Sans" pitchFamily="34" charset="0"/>
              </a:rPr>
              <a:t>城市文脉缺乏连续性。地域文化和生活习俗作为某一地区的自然、风俗、生态承载形态，是经过长期积淀形成的特定产物，是一种“记忆”和“语境”，受到各地区的高度重视。目前，人们重新审视世界文化与地域文化的关系，关注社会和民族独特的历史文化内涵，并将其注入到产品设计中，从而在器物层面上引起对过去生活方式的记忆。因此，在城市家具中，这些“文脉”也应该得到体现和延续。</a:t>
            </a:r>
            <a:endParaRPr lang="zh-CN" altLang="en-US" sz="1200" dirty="0">
              <a:solidFill>
                <a:schemeClr val="tx2"/>
              </a:solidFill>
              <a:latin typeface="微软雅黑" panose="020B0503020204020204" pitchFamily="34" charset="-122"/>
              <a:ea typeface="微软雅黑" panose="020B0503020204020204" pitchFamily="34" charset="-122"/>
              <a:cs typeface="Open Sans" pitchFamily="34" charset="0"/>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style.rotation</p:attrName>
                                        </p:attrNameLst>
                                      </p:cBhvr>
                                      <p:tavLst>
                                        <p:tav tm="0">
                                          <p:val>
                                            <p:fltVal val="360"/>
                                          </p:val>
                                        </p:tav>
                                        <p:tav tm="100000">
                                          <p:val>
                                            <p:fltVal val="0"/>
                                          </p:val>
                                        </p:tav>
                                      </p:tavLst>
                                    </p:anim>
                                    <p:animEffect transition="in" filter="fade">
                                      <p:cBhvr>
                                        <p:cTn id="10" dur="500"/>
                                        <p:tgtEl>
                                          <p:spTgt spid="12"/>
                                        </p:tgtEl>
                                      </p:cBhvr>
                                    </p:animEffect>
                                  </p:childTnLst>
                                </p:cTn>
                              </p:par>
                              <p:par>
                                <p:cTn id="11" presetID="49" presetClass="entr" presetSubtype="0" decel="10000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p:cTn id="13" dur="500" fill="hold"/>
                                        <p:tgtEl>
                                          <p:spTgt spid="15"/>
                                        </p:tgtEl>
                                        <p:attrNameLst>
                                          <p:attrName>ppt_w</p:attrName>
                                        </p:attrNameLst>
                                      </p:cBhvr>
                                      <p:tavLst>
                                        <p:tav tm="0">
                                          <p:val>
                                            <p:fltVal val="0"/>
                                          </p:val>
                                        </p:tav>
                                        <p:tav tm="100000">
                                          <p:val>
                                            <p:strVal val="#ppt_w"/>
                                          </p:val>
                                        </p:tav>
                                      </p:tavLst>
                                    </p:anim>
                                    <p:anim calcmode="lin" valueType="num">
                                      <p:cBhvr>
                                        <p:cTn id="14" dur="500" fill="hold"/>
                                        <p:tgtEl>
                                          <p:spTgt spid="15"/>
                                        </p:tgtEl>
                                        <p:attrNameLst>
                                          <p:attrName>ppt_h</p:attrName>
                                        </p:attrNameLst>
                                      </p:cBhvr>
                                      <p:tavLst>
                                        <p:tav tm="0">
                                          <p:val>
                                            <p:fltVal val="0"/>
                                          </p:val>
                                        </p:tav>
                                        <p:tav tm="100000">
                                          <p:val>
                                            <p:strVal val="#ppt_h"/>
                                          </p:val>
                                        </p:tav>
                                      </p:tavLst>
                                    </p:anim>
                                    <p:anim calcmode="lin" valueType="num">
                                      <p:cBhvr>
                                        <p:cTn id="15" dur="500" fill="hold"/>
                                        <p:tgtEl>
                                          <p:spTgt spid="15"/>
                                        </p:tgtEl>
                                        <p:attrNameLst>
                                          <p:attrName>style.rotation</p:attrName>
                                        </p:attrNameLst>
                                      </p:cBhvr>
                                      <p:tavLst>
                                        <p:tav tm="0">
                                          <p:val>
                                            <p:fltVal val="360"/>
                                          </p:val>
                                        </p:tav>
                                        <p:tav tm="100000">
                                          <p:val>
                                            <p:fltVal val="0"/>
                                          </p:val>
                                        </p:tav>
                                      </p:tavLst>
                                    </p:anim>
                                    <p:animEffect transition="in" filter="fade">
                                      <p:cBhvr>
                                        <p:cTn id="16" dur="500"/>
                                        <p:tgtEl>
                                          <p:spTgt spid="15"/>
                                        </p:tgtEl>
                                      </p:cBhvr>
                                    </p:animEffect>
                                  </p:childTnLst>
                                </p:cTn>
                              </p:par>
                              <p:par>
                                <p:cTn id="17" presetID="49" presetClass="entr" presetSubtype="0" decel="100000" fill="hold"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 calcmode="lin" valueType="num">
                                      <p:cBhvr>
                                        <p:cTn id="21" dur="500" fill="hold"/>
                                        <p:tgtEl>
                                          <p:spTgt spid="20"/>
                                        </p:tgtEl>
                                        <p:attrNameLst>
                                          <p:attrName>style.rotation</p:attrName>
                                        </p:attrNameLst>
                                      </p:cBhvr>
                                      <p:tavLst>
                                        <p:tav tm="0">
                                          <p:val>
                                            <p:fltVal val="360"/>
                                          </p:val>
                                        </p:tav>
                                        <p:tav tm="100000">
                                          <p:val>
                                            <p:fltVal val="0"/>
                                          </p:val>
                                        </p:tav>
                                      </p:tavLst>
                                    </p:anim>
                                    <p:animEffect transition="in" filter="fade">
                                      <p:cBhvr>
                                        <p:cTn id="22" dur="500"/>
                                        <p:tgtEl>
                                          <p:spTgt spid="20"/>
                                        </p:tgtEl>
                                      </p:cBhvr>
                                    </p:animEffect>
                                  </p:childTnLst>
                                </p:cTn>
                              </p:par>
                            </p:childTnLst>
                          </p:cTn>
                        </p:par>
                        <p:par>
                          <p:cTn id="23" fill="hold">
                            <p:stCondLst>
                              <p:cond delay="500"/>
                            </p:stCondLst>
                            <p:childTnLst>
                              <p:par>
                                <p:cTn id="24" presetID="22" presetClass="entr" presetSubtype="1"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up)">
                                      <p:cBhvr>
                                        <p:cTn id="26" dur="500"/>
                                        <p:tgtEl>
                                          <p:spTgt spid="23"/>
                                        </p:tgtEl>
                                      </p:cBhvr>
                                    </p:animEffect>
                                  </p:childTnLst>
                                </p:cTn>
                              </p:par>
                            </p:childTnLst>
                          </p:cTn>
                        </p:par>
                        <p:par>
                          <p:cTn id="27" fill="hold">
                            <p:stCondLst>
                              <p:cond delay="1000"/>
                            </p:stCondLst>
                            <p:childTnLst>
                              <p:par>
                                <p:cTn id="28" presetID="22" presetClass="entr" presetSubtype="1"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wipe(up)">
                                      <p:cBhvr>
                                        <p:cTn id="30" dur="500"/>
                                        <p:tgtEl>
                                          <p:spTgt spid="24"/>
                                        </p:tgtEl>
                                      </p:cBhvr>
                                    </p:animEffect>
                                  </p:childTnLst>
                                </p:cTn>
                              </p:par>
                            </p:childTnLst>
                          </p:cTn>
                        </p:par>
                        <p:par>
                          <p:cTn id="31" fill="hold">
                            <p:stCondLst>
                              <p:cond delay="1500"/>
                            </p:stCondLst>
                            <p:childTnLst>
                              <p:par>
                                <p:cTn id="32" presetID="22" presetClass="entr" presetSubtype="1"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Effect transition="in" filter="wipe(up)">
                                      <p:cBhvr>
                                        <p:cTn id="3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0"/>
          <p:cNvSpPr/>
          <p:nvPr/>
        </p:nvSpPr>
        <p:spPr>
          <a:xfrm>
            <a:off x="330806" y="961340"/>
            <a:ext cx="8183671" cy="109801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
        <p:nvSpPr>
          <p:cNvPr id="13" name="TextBox 21"/>
          <p:cNvSpPr txBox="1"/>
          <p:nvPr/>
        </p:nvSpPr>
        <p:spPr>
          <a:xfrm>
            <a:off x="445315" y="1029636"/>
            <a:ext cx="8069162" cy="972129"/>
          </a:xfrm>
          <a:prstGeom prst="rect">
            <a:avLst/>
          </a:prstGeom>
          <a:noFill/>
        </p:spPr>
        <p:txBody>
          <a:bodyPr wrap="square" rIns="118126" bIns="29531" numCol="1" spcCol="360000">
            <a:spAutoFit/>
          </a:bodyPr>
          <a:lstStyle/>
          <a:p>
            <a:pPr>
              <a:lnSpc>
                <a:spcPct val="150000"/>
              </a:lnSpc>
            </a:pP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(1)</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公共座椅。观景、休息、谈话、思考是公共座椅的主要功能。这些功能对座椅的位置、数量、形状等元素有一定的影响。共享座位应该设置在相对安静的角落，提供更好的观看条件。它们的花坛、画廊和亭台楼阁被结合在一起。座位应设置饮水器、垃圾桶等辅助设施，靠近人行通道，自然相对开放。交谈座位应适合</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2-3</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人，且应独立分散放置。公共座椅的材料可以根据自身和场所的要求，选用不同的材料，如木材、石材、混凝土、金属、塑料等。</a:t>
            </a:r>
            <a:endParaRPr lang="en-GB" altLang="zh-CN" sz="1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矩形 1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sp>
        <p:nvSpPr>
          <p:cNvPr id="15" name="文本框 14"/>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公共家具的品类</a:t>
            </a:r>
            <a:endParaRPr lang="zh-CN" altLang="en-US" sz="1200" b="1" dirty="0">
              <a:latin typeface="华文仿宋" panose="02010600040101010101" charset="-122"/>
              <a:ea typeface="华文仿宋" panose="02010600040101010101" charset="-122"/>
            </a:endParaRPr>
          </a:p>
        </p:txBody>
      </p:sp>
      <p:pic>
        <p:nvPicPr>
          <p:cNvPr id="16" name="图片 15"/>
          <p:cNvPicPr/>
          <p:nvPr/>
        </p:nvPicPr>
        <p:blipFill>
          <a:blip r:embed="rId1" cstate="print">
            <a:extLst>
              <a:ext uri="{28A0092B-C50C-407E-A947-70E740481C1C}">
                <a14:useLocalDpi xmlns:a14="http://schemas.microsoft.com/office/drawing/2010/main" val="0"/>
              </a:ext>
            </a:extLst>
          </a:blip>
          <a:stretch>
            <a:fillRect/>
          </a:stretch>
        </p:blipFill>
        <p:spPr>
          <a:xfrm>
            <a:off x="2422776" y="2494918"/>
            <a:ext cx="2013611" cy="1535750"/>
          </a:xfrm>
          <a:prstGeom prst="rect">
            <a:avLst/>
          </a:prstGeom>
        </p:spPr>
      </p:pic>
      <p:pic>
        <p:nvPicPr>
          <p:cNvPr id="17" name="图片 16"/>
          <p:cNvPicPr/>
          <p:nvPr/>
        </p:nvPicPr>
        <p:blipFill>
          <a:blip r:embed="rId2" cstate="print">
            <a:extLst>
              <a:ext uri="{28A0092B-C50C-407E-A947-70E740481C1C}">
                <a14:useLocalDpi xmlns:a14="http://schemas.microsoft.com/office/drawing/2010/main" val="0"/>
              </a:ext>
            </a:extLst>
          </a:blip>
          <a:stretch>
            <a:fillRect/>
          </a:stretch>
        </p:blipFill>
        <p:spPr>
          <a:xfrm>
            <a:off x="330806" y="2525391"/>
            <a:ext cx="2013611" cy="1535750"/>
          </a:xfrm>
          <a:prstGeom prst="rect">
            <a:avLst/>
          </a:prstGeom>
        </p:spPr>
      </p:pic>
      <p:pic>
        <p:nvPicPr>
          <p:cNvPr id="18" name="图片 17"/>
          <p:cNvPicPr/>
          <p:nvPr/>
        </p:nvPicPr>
        <p:blipFill>
          <a:blip r:embed="rId3" cstate="print">
            <a:extLst>
              <a:ext uri="{28A0092B-C50C-407E-A947-70E740481C1C}">
                <a14:useLocalDpi xmlns:a14="http://schemas.microsoft.com/office/drawing/2010/main" val="0"/>
              </a:ext>
            </a:extLst>
          </a:blip>
          <a:stretch>
            <a:fillRect/>
          </a:stretch>
        </p:blipFill>
        <p:spPr>
          <a:xfrm>
            <a:off x="4514746" y="2494918"/>
            <a:ext cx="2002172" cy="1535750"/>
          </a:xfrm>
          <a:prstGeom prst="rect">
            <a:avLst/>
          </a:prstGeom>
        </p:spPr>
      </p:pic>
      <p:pic>
        <p:nvPicPr>
          <p:cNvPr id="19" name="图片 18"/>
          <p:cNvPicPr/>
          <p:nvPr/>
        </p:nvPicPr>
        <p:blipFill>
          <a:blip r:embed="rId4" cstate="print">
            <a:extLst>
              <a:ext uri="{28A0092B-C50C-407E-A947-70E740481C1C}">
                <a14:useLocalDpi xmlns:a14="http://schemas.microsoft.com/office/drawing/2010/main" val="0"/>
              </a:ext>
            </a:extLst>
          </a:blip>
          <a:stretch>
            <a:fillRect/>
          </a:stretch>
        </p:blipFill>
        <p:spPr>
          <a:xfrm>
            <a:off x="6595277" y="2494918"/>
            <a:ext cx="1997559" cy="1535750"/>
          </a:xfrm>
          <a:prstGeom prst="rect">
            <a:avLst/>
          </a:prstGeom>
        </p:spPr>
      </p:pic>
      <p:sp>
        <p:nvSpPr>
          <p:cNvPr id="20" name="文本框 19"/>
          <p:cNvSpPr txBox="1"/>
          <p:nvPr/>
        </p:nvSpPr>
        <p:spPr>
          <a:xfrm>
            <a:off x="481615" y="4182160"/>
            <a:ext cx="1711992" cy="507831"/>
          </a:xfrm>
          <a:prstGeom prst="rect">
            <a:avLst/>
          </a:prstGeom>
          <a:noFill/>
        </p:spPr>
        <p:txBody>
          <a:bodyPr wrap="square" rtlCol="0">
            <a:spAutoFit/>
          </a:bodyPr>
          <a:lstStyle/>
          <a:p>
            <a:r>
              <a:rPr lang="zh-CN" altLang="zh-CN" sz="900" dirty="0"/>
              <a:t>具有多功能性的公共座椅，集结照明、美观等功能的创意性公共座椅</a:t>
            </a:r>
            <a:endParaRPr lang="zh-CN" altLang="en-US" sz="900" dirty="0"/>
          </a:p>
        </p:txBody>
      </p:sp>
      <p:sp>
        <p:nvSpPr>
          <p:cNvPr id="22" name="文本框 21"/>
          <p:cNvSpPr txBox="1"/>
          <p:nvPr/>
        </p:nvSpPr>
        <p:spPr>
          <a:xfrm>
            <a:off x="2573585" y="4182160"/>
            <a:ext cx="1711992" cy="507831"/>
          </a:xfrm>
          <a:prstGeom prst="rect">
            <a:avLst/>
          </a:prstGeom>
          <a:noFill/>
        </p:spPr>
        <p:txBody>
          <a:bodyPr wrap="square" rtlCol="0">
            <a:spAutoFit/>
          </a:bodyPr>
          <a:lstStyle/>
          <a:p>
            <a:r>
              <a:rPr lang="zh-CN" altLang="en-US" sz="900" dirty="0"/>
              <a:t>具有多功能性的公共座椅，集结美观、象征性意义的创意性公共座椅</a:t>
            </a:r>
            <a:endParaRPr lang="zh-CN" altLang="en-US" sz="900" dirty="0"/>
          </a:p>
        </p:txBody>
      </p:sp>
      <p:sp>
        <p:nvSpPr>
          <p:cNvPr id="23" name="文本框 22"/>
          <p:cNvSpPr txBox="1"/>
          <p:nvPr/>
        </p:nvSpPr>
        <p:spPr>
          <a:xfrm>
            <a:off x="5314949" y="4182160"/>
            <a:ext cx="2778919" cy="230832"/>
          </a:xfrm>
          <a:prstGeom prst="rect">
            <a:avLst/>
          </a:prstGeom>
          <a:noFill/>
        </p:spPr>
        <p:txBody>
          <a:bodyPr wrap="square" rtlCol="0">
            <a:spAutoFit/>
          </a:bodyPr>
          <a:lstStyle/>
          <a:p>
            <a:r>
              <a:rPr lang="zh-CN" altLang="en-US" sz="900" dirty="0"/>
              <a:t>根据不同的需求对公共座椅进行创意性改造</a:t>
            </a:r>
            <a:endParaRPr lang="zh-CN" altLang="en-US" sz="900" dirty="0"/>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0"/>
          <p:cNvSpPr/>
          <p:nvPr/>
        </p:nvSpPr>
        <p:spPr>
          <a:xfrm>
            <a:off x="344551" y="674206"/>
            <a:ext cx="8183671" cy="76883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
        <p:nvSpPr>
          <p:cNvPr id="13" name="TextBox 21"/>
          <p:cNvSpPr txBox="1"/>
          <p:nvPr/>
        </p:nvSpPr>
        <p:spPr>
          <a:xfrm>
            <a:off x="459060" y="730508"/>
            <a:ext cx="8069162" cy="510207"/>
          </a:xfrm>
          <a:prstGeom prst="rect">
            <a:avLst/>
          </a:prstGeom>
          <a:noFill/>
        </p:spPr>
        <p:txBody>
          <a:bodyPr wrap="square" rIns="118126" bIns="29531" numCol="1" spcCol="360000">
            <a:spAutoFit/>
          </a:bodyPr>
          <a:lstStyle/>
          <a:p>
            <a:pPr>
              <a:lnSpc>
                <a:spcPct val="150000"/>
              </a:lnSpc>
            </a:pP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(2)</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伞与桌椅。“伞”在公共空间中一般常与桌椅组合使用</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形成一种户外供人休闲的环境设施，伞除了起到遮阳、遮雨外还起到空间限定的作用。伞的造型需要简洁、明快，并与环境相协调。伞的体量</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一般圆伞不小于</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1.8m,</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方形伞不小于 </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2.5m×2.5m</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GB" altLang="zh-CN" sz="1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矩形 1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sp>
        <p:nvSpPr>
          <p:cNvPr id="15" name="文本框 14"/>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公共家具的品类</a:t>
            </a:r>
            <a:endParaRPr lang="zh-CN" altLang="en-US" sz="1200" b="1" dirty="0">
              <a:latin typeface="华文仿宋" panose="02010600040101010101" charset="-122"/>
              <a:ea typeface="华文仿宋" panose="02010600040101010101" charset="-122"/>
            </a:endParaRPr>
          </a:p>
        </p:txBody>
      </p:sp>
      <p:sp>
        <p:nvSpPr>
          <p:cNvPr id="20" name="文本框 19"/>
          <p:cNvSpPr txBox="1"/>
          <p:nvPr/>
        </p:nvSpPr>
        <p:spPr>
          <a:xfrm>
            <a:off x="285115" y="4574305"/>
            <a:ext cx="1711992" cy="369332"/>
          </a:xfrm>
          <a:prstGeom prst="rect">
            <a:avLst/>
          </a:prstGeom>
          <a:noFill/>
        </p:spPr>
        <p:txBody>
          <a:bodyPr wrap="square" rtlCol="0">
            <a:spAutoFit/>
          </a:bodyPr>
          <a:lstStyle/>
          <a:p>
            <a:r>
              <a:rPr lang="zh-CN" altLang="en-US" sz="900" dirty="0"/>
              <a:t>根据颜色区分垃圾的创意垃圾桶 </a:t>
            </a:r>
            <a:endParaRPr lang="zh-CN" altLang="en-US" sz="900" dirty="0"/>
          </a:p>
        </p:txBody>
      </p:sp>
      <p:sp>
        <p:nvSpPr>
          <p:cNvPr id="22" name="文本框 21"/>
          <p:cNvSpPr txBox="1"/>
          <p:nvPr/>
        </p:nvSpPr>
        <p:spPr>
          <a:xfrm>
            <a:off x="2578296" y="4643555"/>
            <a:ext cx="1711992" cy="230832"/>
          </a:xfrm>
          <a:prstGeom prst="rect">
            <a:avLst/>
          </a:prstGeom>
          <a:noFill/>
        </p:spPr>
        <p:txBody>
          <a:bodyPr wrap="square" rtlCol="0">
            <a:spAutoFit/>
          </a:bodyPr>
          <a:lstStyle/>
          <a:p>
            <a:r>
              <a:rPr lang="zh-CN" altLang="en-US" sz="900" dirty="0"/>
              <a:t>智能化公共家具</a:t>
            </a:r>
            <a:endParaRPr lang="zh-CN" altLang="en-US" sz="900" dirty="0"/>
          </a:p>
        </p:txBody>
      </p:sp>
      <p:sp>
        <p:nvSpPr>
          <p:cNvPr id="23" name="文本框 22"/>
          <p:cNvSpPr txBox="1"/>
          <p:nvPr/>
        </p:nvSpPr>
        <p:spPr>
          <a:xfrm>
            <a:off x="5222081" y="4643555"/>
            <a:ext cx="2914649" cy="230832"/>
          </a:xfrm>
          <a:prstGeom prst="rect">
            <a:avLst/>
          </a:prstGeom>
          <a:noFill/>
        </p:spPr>
        <p:txBody>
          <a:bodyPr wrap="square" rtlCol="0">
            <a:spAutoFit/>
          </a:bodyPr>
          <a:lstStyle/>
          <a:p>
            <a:r>
              <a:rPr lang="zh-CN" altLang="en-US" sz="900" dirty="0"/>
              <a:t>根据不同的外环境设计的融合在环境中的创意垃圾桶</a:t>
            </a:r>
            <a:endParaRPr lang="zh-CN" altLang="en-US" sz="900" dirty="0"/>
          </a:p>
        </p:txBody>
      </p:sp>
      <p:sp>
        <p:nvSpPr>
          <p:cNvPr id="21" name="Rectangle 20"/>
          <p:cNvSpPr/>
          <p:nvPr/>
        </p:nvSpPr>
        <p:spPr>
          <a:xfrm>
            <a:off x="344551" y="1599374"/>
            <a:ext cx="8183671" cy="13652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
        <p:nvSpPr>
          <p:cNvPr id="24" name="TextBox 21"/>
          <p:cNvSpPr txBox="1"/>
          <p:nvPr/>
        </p:nvSpPr>
        <p:spPr>
          <a:xfrm>
            <a:off x="459060" y="1655676"/>
            <a:ext cx="8069162" cy="1202705"/>
          </a:xfrm>
          <a:prstGeom prst="rect">
            <a:avLst/>
          </a:prstGeom>
          <a:noFill/>
        </p:spPr>
        <p:txBody>
          <a:bodyPr wrap="square" rIns="118126" bIns="29531" numCol="1" spcCol="360000">
            <a:spAutoFit/>
          </a:bodyPr>
          <a:lstStyle/>
          <a:p>
            <a:pPr>
              <a:lnSpc>
                <a:spcPct val="150000"/>
              </a:lnSpc>
            </a:pP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(3)</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垃圾箱。垃圾箱的设计是根据不同的要求不同的设置而决定的</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它既要有功能性的需求同时也要满足对空间的点缀。但是，对于垃圾箱的设计必须先要考虑它的使用功能</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例如是否有合适的容量</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是否方便投放并且易于清理。在垃圾箱的选择上，它的形式主要有直竖型、柱头型、依座型等；在材料的选择上多为混凝土、金属、木材和塑料等，同时投放高度为</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0.6-0.9m</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，每个垃圾箱设置的间距为</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30-50m</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，另外也可以根据人流量、居住密度来设定。普通的垃圾箱的规格一般为高</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60-80cm,</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宽</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50-60cm</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。如果在车站广场设置垃圾箱，可以设计的更大一些，参考高度为</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90-100cm</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en-GB" altLang="zh-CN" sz="1000"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25" name="图片 24"/>
          <p:cNvPicPr/>
          <p:nvPr/>
        </p:nvPicPr>
        <p:blipFill>
          <a:blip r:embed="rId1" cstate="print">
            <a:extLst>
              <a:ext uri="{28A0092B-C50C-407E-A947-70E740481C1C}">
                <a14:useLocalDpi xmlns:a14="http://schemas.microsoft.com/office/drawing/2010/main" val="0"/>
              </a:ext>
            </a:extLst>
          </a:blip>
          <a:stretch>
            <a:fillRect/>
          </a:stretch>
        </p:blipFill>
        <p:spPr>
          <a:xfrm>
            <a:off x="344551" y="3028983"/>
            <a:ext cx="1542256" cy="1542256"/>
          </a:xfrm>
          <a:prstGeom prst="rect">
            <a:avLst/>
          </a:prstGeom>
        </p:spPr>
      </p:pic>
      <p:pic>
        <p:nvPicPr>
          <p:cNvPr id="26" name="图片 25"/>
          <p:cNvPicPr/>
          <p:nvPr/>
        </p:nvPicPr>
        <p:blipFill>
          <a:blip r:embed="rId2" cstate="print">
            <a:extLst>
              <a:ext uri="{28A0092B-C50C-407E-A947-70E740481C1C}">
                <a14:useLocalDpi xmlns:a14="http://schemas.microsoft.com/office/drawing/2010/main" val="0"/>
              </a:ext>
            </a:extLst>
          </a:blip>
          <a:stretch>
            <a:fillRect/>
          </a:stretch>
        </p:blipFill>
        <p:spPr>
          <a:xfrm>
            <a:off x="1997108" y="3028984"/>
            <a:ext cx="2293180" cy="1563102"/>
          </a:xfrm>
          <a:prstGeom prst="rect">
            <a:avLst/>
          </a:prstGeom>
        </p:spPr>
      </p:pic>
      <p:pic>
        <p:nvPicPr>
          <p:cNvPr id="27" name="图片 26"/>
          <p:cNvPicPr/>
          <p:nvPr/>
        </p:nvPicPr>
        <p:blipFill>
          <a:blip r:embed="rId3" cstate="print">
            <a:extLst>
              <a:ext uri="{28A0092B-C50C-407E-A947-70E740481C1C}">
                <a14:useLocalDpi xmlns:a14="http://schemas.microsoft.com/office/drawing/2010/main" val="0"/>
              </a:ext>
            </a:extLst>
          </a:blip>
          <a:stretch>
            <a:fillRect/>
          </a:stretch>
        </p:blipFill>
        <p:spPr>
          <a:xfrm>
            <a:off x="4436247" y="3407569"/>
            <a:ext cx="1966742" cy="1157989"/>
          </a:xfrm>
          <a:prstGeom prst="rect">
            <a:avLst/>
          </a:prstGeom>
        </p:spPr>
      </p:pic>
      <p:pic>
        <p:nvPicPr>
          <p:cNvPr id="28" name="图片 27"/>
          <p:cNvPicPr/>
          <p:nvPr/>
        </p:nvPicPr>
        <p:blipFill>
          <a:blip r:embed="rId4">
            <a:extLst>
              <a:ext uri="{28A0092B-C50C-407E-A947-70E740481C1C}">
                <a14:useLocalDpi xmlns:a14="http://schemas.microsoft.com/office/drawing/2010/main" val="0"/>
              </a:ext>
            </a:extLst>
          </a:blip>
          <a:stretch>
            <a:fillRect/>
          </a:stretch>
        </p:blipFill>
        <p:spPr>
          <a:xfrm>
            <a:off x="6618875" y="3132374"/>
            <a:ext cx="1909347" cy="143318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randombar(horizontal)">
                                      <p:cBhvr>
                                        <p:cTn id="15" dur="500"/>
                                        <p:tgtEl>
                                          <p:spTgt spid="2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up)">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21" grpId="0" animBg="1"/>
      <p:bldP spid="24" grpId="0"/>
    </p:bld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0"/>
          <p:cNvSpPr/>
          <p:nvPr/>
        </p:nvSpPr>
        <p:spPr>
          <a:xfrm>
            <a:off x="344551" y="674205"/>
            <a:ext cx="8183671" cy="81889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
        <p:nvSpPr>
          <p:cNvPr id="13" name="TextBox 21"/>
          <p:cNvSpPr txBox="1"/>
          <p:nvPr/>
        </p:nvSpPr>
        <p:spPr>
          <a:xfrm>
            <a:off x="459060" y="730508"/>
            <a:ext cx="8069162" cy="741040"/>
          </a:xfrm>
          <a:prstGeom prst="rect">
            <a:avLst/>
          </a:prstGeom>
          <a:noFill/>
        </p:spPr>
        <p:txBody>
          <a:bodyPr wrap="square" rIns="118126" bIns="29531" numCol="1" spcCol="360000">
            <a:spAutoFit/>
          </a:bodyPr>
          <a:lstStyle/>
          <a:p>
            <a:pPr>
              <a:lnSpc>
                <a:spcPct val="150000"/>
              </a:lnSpc>
            </a:pP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(4)</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饮水器。饮水机的形状多种多样，如生活中常见的方形、圆形、棱角状等。有时与景观雕塑作品一起设计，更有趣。在公共饮水机的材料选择上，一般首选石材、混凝土和陶瓷，也使用金属或不锈钢。在大多数情况下，饮水机的高度将设置在</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80</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厘米。专为儿童设计的饮水机可以短一点，大约</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65</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厘米。同时需要注意的是，专门为儿童设计的饮水机也需要设置一个大约</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10-20cm</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的脚踏板。</a:t>
            </a:r>
            <a:endParaRPr lang="en-GB" altLang="zh-CN" sz="1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矩形 1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sp>
        <p:nvSpPr>
          <p:cNvPr id="15" name="文本框 14"/>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公共家具的品类</a:t>
            </a:r>
            <a:endParaRPr lang="zh-CN" altLang="en-US" sz="1200" b="1" dirty="0">
              <a:latin typeface="华文仿宋" panose="02010600040101010101" charset="-122"/>
              <a:ea typeface="华文仿宋" panose="02010600040101010101" charset="-122"/>
            </a:endParaRPr>
          </a:p>
        </p:txBody>
      </p:sp>
      <p:sp>
        <p:nvSpPr>
          <p:cNvPr id="21" name="Rectangle 20"/>
          <p:cNvSpPr/>
          <p:nvPr/>
        </p:nvSpPr>
        <p:spPr>
          <a:xfrm>
            <a:off x="344551" y="1599374"/>
            <a:ext cx="8183671" cy="136528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
        <p:nvSpPr>
          <p:cNvPr id="24" name="TextBox 21"/>
          <p:cNvSpPr txBox="1"/>
          <p:nvPr/>
        </p:nvSpPr>
        <p:spPr>
          <a:xfrm>
            <a:off x="459060" y="1655676"/>
            <a:ext cx="8069162" cy="1202705"/>
          </a:xfrm>
          <a:prstGeom prst="rect">
            <a:avLst/>
          </a:prstGeom>
          <a:noFill/>
        </p:spPr>
        <p:txBody>
          <a:bodyPr wrap="square" rIns="118126" bIns="29531" numCol="1" spcCol="360000">
            <a:spAutoFit/>
          </a:bodyPr>
          <a:lstStyle/>
          <a:p>
            <a:pPr>
              <a:lnSpc>
                <a:spcPct val="150000"/>
              </a:lnSpc>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5</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指示牌。指示牌就是指示方向的牌子，也叫做广告牌，标识牌，比如厕所指向牌、路牌之类的都可以叫做指示牌。它的定义比较广泛。如果这些标识是定向的，有指示性的，受到规章限制的或警戒的，他们被分在指示牌这一类，其中用来指引方向、指示行为的公共家具为导向性指示牌。指示牌的设计主要由信息码、造型和设置三方面组成。信息码一般是由约定俗成的符号、图案或者文字来向人们传达所指示的信息。而指示牌的造型则应该根据其所在的公共环境的设计来统一考虑，要注意整体性，不要过于突兀。最后，指示牌的位置也必须层次清晰，做到醒目且要与其所在的环境相适应。</a:t>
            </a:r>
            <a:endParaRPr lang="en-GB" altLang="zh-CN" sz="1000" dirty="0">
              <a:solidFill>
                <a:schemeClr val="bg1"/>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randombar(horizontal)">
                                      <p:cBhvr>
                                        <p:cTn id="15" dur="500"/>
                                        <p:tgtEl>
                                          <p:spTgt spid="2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up)">
                                      <p:cBhvr>
                                        <p:cTn id="1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21" grpId="0" animBg="1"/>
      <p:bldP spid="24" grpId="0"/>
    </p:bld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0"/>
          <p:cNvSpPr/>
          <p:nvPr/>
        </p:nvSpPr>
        <p:spPr>
          <a:xfrm>
            <a:off x="344551" y="674205"/>
            <a:ext cx="8183671" cy="1897545"/>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
        <p:nvSpPr>
          <p:cNvPr id="13" name="TextBox 21"/>
          <p:cNvSpPr txBox="1"/>
          <p:nvPr/>
        </p:nvSpPr>
        <p:spPr>
          <a:xfrm>
            <a:off x="459060" y="730508"/>
            <a:ext cx="8069162" cy="1664626"/>
          </a:xfrm>
          <a:prstGeom prst="rect">
            <a:avLst/>
          </a:prstGeom>
          <a:noFill/>
        </p:spPr>
        <p:txBody>
          <a:bodyPr wrap="square" rIns="118126" bIns="29531" numCol="1" spcCol="360000">
            <a:spAutoFit/>
          </a:bodyPr>
          <a:lstStyle/>
          <a:p>
            <a:pPr>
              <a:lnSpc>
                <a:spcPct val="150000"/>
              </a:lnSpc>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6</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）路灯。路灯被广泛运用于各种需要照明的地方，它是由灯具，电线，光源，灯杆，灯臂，法兰盘，基础预埋件组成一个整体。由于灯杆所处的环境不同</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因此，对照明的方式以及其他部分的造型与布置等也有着不同的设计要求。根据灯杆的高度</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路灯主要被分为低位置路灯</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(0.3-1.2m)</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、步行和散步灯</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(2.5-4m)</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、普通干道和停车场路灯</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(4-12m)</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、专用高灯杆</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(20-40m)</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这几种类型。此外</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在公共空间中还具有大量的装饰照明</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它们在夜景环境中起到衬托景物、装点环境、渲染气氛的作用。装饰照明容易形成吸引人群的聚焦点</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所以对艺术性的要求会更高。装饰照明按不同设置的方式和照明的目的</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一般可以分为隐藏照明和表露照明两类。隐蔽照明将其光源作适当的遮挡</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只求照亮衬托景物的形体和内容</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被广泛应用于喷水池、花坛、护栏、踏步、等设施中。表露照明以单体或群体的配置呈现</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造成夜景独特的灯光景观</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如园林的石灯、水池的浮灯、地面发光板、某些与灯具共同融合的雕塑及艺术造型。</a:t>
            </a:r>
            <a:endParaRPr lang="en-GB" altLang="zh-CN" sz="1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矩形 1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sp>
        <p:nvSpPr>
          <p:cNvPr id="15" name="文本框 14"/>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公共家具的品类</a:t>
            </a:r>
            <a:endParaRPr lang="zh-CN" altLang="en-US" sz="1200" b="1" dirty="0">
              <a:latin typeface="华文仿宋" panose="02010600040101010101" charset="-122"/>
              <a:ea typeface="华文仿宋" panose="02010600040101010101" charset="-122"/>
            </a:endParaRPr>
          </a:p>
        </p:txBody>
      </p:sp>
      <p:pic>
        <p:nvPicPr>
          <p:cNvPr id="8" name="图片 7"/>
          <p:cNvPicPr/>
          <p:nvPr/>
        </p:nvPicPr>
        <p:blipFill>
          <a:blip r:embed="rId1">
            <a:extLst>
              <a:ext uri="{28A0092B-C50C-407E-A947-70E740481C1C}">
                <a14:useLocalDpi xmlns:a14="http://schemas.microsoft.com/office/drawing/2010/main" val="0"/>
              </a:ext>
            </a:extLst>
          </a:blip>
          <a:stretch>
            <a:fillRect/>
          </a:stretch>
        </p:blipFill>
        <p:spPr>
          <a:xfrm>
            <a:off x="344552" y="2628053"/>
            <a:ext cx="3027298" cy="2179691"/>
          </a:xfrm>
          <a:prstGeom prst="rect">
            <a:avLst/>
          </a:prstGeom>
        </p:spPr>
      </p:pic>
      <p:pic>
        <p:nvPicPr>
          <p:cNvPr id="9" name="图片 8"/>
          <p:cNvPicPr/>
          <p:nvPr/>
        </p:nvPicPr>
        <p:blipFill>
          <a:blip r:embed="rId2">
            <a:extLst>
              <a:ext uri="{28A0092B-C50C-407E-A947-70E740481C1C}">
                <a14:useLocalDpi xmlns:a14="http://schemas.microsoft.com/office/drawing/2010/main" val="0"/>
              </a:ext>
            </a:extLst>
          </a:blip>
          <a:stretch>
            <a:fillRect/>
          </a:stretch>
        </p:blipFill>
        <p:spPr>
          <a:xfrm>
            <a:off x="3543301" y="2628052"/>
            <a:ext cx="2443506" cy="2179691"/>
          </a:xfrm>
          <a:prstGeom prst="rect">
            <a:avLst/>
          </a:prstGeom>
        </p:spPr>
      </p:pic>
      <p:pic>
        <p:nvPicPr>
          <p:cNvPr id="10" name="图片 9"/>
          <p:cNvPicPr/>
          <p:nvPr/>
        </p:nvPicPr>
        <p:blipFill>
          <a:blip r:embed="rId3" cstate="print">
            <a:extLst>
              <a:ext uri="{28A0092B-C50C-407E-A947-70E740481C1C}">
                <a14:useLocalDpi xmlns:a14="http://schemas.microsoft.com/office/drawing/2010/main" val="0"/>
              </a:ext>
            </a:extLst>
          </a:blip>
          <a:stretch>
            <a:fillRect/>
          </a:stretch>
        </p:blipFill>
        <p:spPr>
          <a:xfrm>
            <a:off x="6158258" y="2653934"/>
            <a:ext cx="2306784" cy="217856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20"/>
          <p:cNvSpPr/>
          <p:nvPr/>
        </p:nvSpPr>
        <p:spPr>
          <a:xfrm>
            <a:off x="344551" y="674206"/>
            <a:ext cx="8183671" cy="126175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
        <p:nvSpPr>
          <p:cNvPr id="13" name="TextBox 21"/>
          <p:cNvSpPr txBox="1"/>
          <p:nvPr/>
        </p:nvSpPr>
        <p:spPr>
          <a:xfrm>
            <a:off x="459060" y="730508"/>
            <a:ext cx="8069162" cy="971872"/>
          </a:xfrm>
          <a:prstGeom prst="rect">
            <a:avLst/>
          </a:prstGeom>
          <a:noFill/>
        </p:spPr>
        <p:txBody>
          <a:bodyPr wrap="square" rIns="118126" bIns="29531" numCol="1" spcCol="360000">
            <a:spAutoFit/>
          </a:bodyPr>
          <a:lstStyle/>
          <a:p>
            <a:pPr>
              <a:lnSpc>
                <a:spcPct val="150000"/>
              </a:lnSpc>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7</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）游乐家具。游乐和娱乐是人们生活中不可缺少的内容，在室外环境中</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给人们提供锻炼身体、游戏娱乐的公共家具业是必不可少的内容。</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1968</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年日本游乐具设计师仙田满提出了“巨大游具”这一概念</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强调了现代游乐家具的两种特点</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一是创造性、科学性。这些公共家具的设计应鼓励儿童进行积极的、自发的、创造性的游戏。二是复合体型</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即把复杂的游戏合理地融为一体，所谓的“巨大”不是体量上的大小</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而是超越了“量”的概念</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强调功能的复合性。游乐家具的类型应根据不同的年龄层次来分别研究，目前供儿童和老年人使用的公共游乐家具是主体。</a:t>
            </a:r>
            <a:endParaRPr lang="en-GB" altLang="zh-CN" sz="1000" dirty="0">
              <a:solidFill>
                <a:schemeClr val="bg1"/>
              </a:solidFill>
              <a:latin typeface="微软雅黑" panose="020B0503020204020204" pitchFamily="34" charset="-122"/>
              <a:ea typeface="微软雅黑" panose="020B0503020204020204" pitchFamily="34" charset="-122"/>
              <a:cs typeface="+mn-ea"/>
              <a:sym typeface="+mn-lt"/>
            </a:endParaRPr>
          </a:p>
        </p:txBody>
      </p:sp>
      <p:sp>
        <p:nvSpPr>
          <p:cNvPr id="14" name="矩形 13"/>
          <p:cNvSpPr/>
          <p:nvPr/>
        </p:nvSpPr>
        <p:spPr>
          <a:xfrm>
            <a:off x="0" y="269240"/>
            <a:ext cx="285115" cy="238760"/>
          </a:xfrm>
          <a:prstGeom prst="rect">
            <a:avLst/>
          </a:prstGeom>
          <a:solidFill>
            <a:srgbClr val="0099A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0099A9"/>
              </a:solidFill>
            </a:endParaRPr>
          </a:p>
        </p:txBody>
      </p:sp>
      <p:sp>
        <p:nvSpPr>
          <p:cNvPr id="15" name="文本框 14"/>
          <p:cNvSpPr txBox="1"/>
          <p:nvPr/>
        </p:nvSpPr>
        <p:spPr>
          <a:xfrm>
            <a:off x="422910" y="250190"/>
            <a:ext cx="5112385" cy="275590"/>
          </a:xfrm>
          <a:prstGeom prst="rect">
            <a:avLst/>
          </a:prstGeom>
          <a:noFill/>
        </p:spPr>
        <p:txBody>
          <a:bodyPr wrap="square" rtlCol="0">
            <a:spAutoFit/>
          </a:bodyPr>
          <a:lstStyle/>
          <a:p>
            <a:r>
              <a:rPr lang="zh-CN" altLang="en-US" sz="1200" b="1" dirty="0">
                <a:solidFill>
                  <a:schemeClr val="accent2"/>
                </a:solidFill>
                <a:latin typeface="+mn-ea"/>
                <a:cs typeface="+mn-ea"/>
                <a:sym typeface="Arial" panose="020B0604020202020204" pitchFamily="34" charset="0"/>
              </a:rPr>
              <a:t>公共家具的品类</a:t>
            </a:r>
            <a:endParaRPr lang="zh-CN" altLang="en-US" sz="1200" b="1" dirty="0">
              <a:latin typeface="华文仿宋" panose="02010600040101010101" charset="-122"/>
              <a:ea typeface="华文仿宋" panose="02010600040101010101" charset="-122"/>
            </a:endParaRPr>
          </a:p>
        </p:txBody>
      </p:sp>
      <p:sp>
        <p:nvSpPr>
          <p:cNvPr id="11" name="Rectangle 20"/>
          <p:cNvSpPr/>
          <p:nvPr/>
        </p:nvSpPr>
        <p:spPr>
          <a:xfrm>
            <a:off x="344551" y="2342921"/>
            <a:ext cx="3484499" cy="227194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80" dirty="0">
              <a:ea typeface="Roboto" pitchFamily="2" charset="0"/>
            </a:endParaRPr>
          </a:p>
        </p:txBody>
      </p:sp>
      <p:sp>
        <p:nvSpPr>
          <p:cNvPr id="16" name="TextBox 21"/>
          <p:cNvSpPr txBox="1"/>
          <p:nvPr/>
        </p:nvSpPr>
        <p:spPr>
          <a:xfrm>
            <a:off x="459061" y="2553428"/>
            <a:ext cx="3405825" cy="1895458"/>
          </a:xfrm>
          <a:prstGeom prst="rect">
            <a:avLst/>
          </a:prstGeom>
          <a:noFill/>
        </p:spPr>
        <p:txBody>
          <a:bodyPr wrap="square" rIns="118126" bIns="29531" numCol="1" spcCol="360000">
            <a:spAutoFit/>
          </a:bodyPr>
          <a:lstStyle/>
          <a:p>
            <a:pPr>
              <a:lnSpc>
                <a:spcPct val="150000"/>
              </a:lnSpc>
            </a:pP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8</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）护栏。护栏与护柱在室外环境中起到限定、分割和引导人流的作用。一般包括栅栏式、杆柱式及缆柱式。其设计形式现已日趋丰富。有固定的、插入的</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也有可以移动的。护栏与护柱所使用的材料种类很多</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有铸铁、不锈钢、混凝土、石材等。护栏、护柱在设计时一般造型以简洁为主</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在色彩、材质方面必须与周围环境协调一致。此外</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尺度应合理，高低应恰当。立柱的间距应在 </a:t>
            </a:r>
            <a:r>
              <a:rPr lang="en-US" altLang="zh-CN" sz="1000" dirty="0">
                <a:solidFill>
                  <a:schemeClr val="bg1"/>
                </a:solidFill>
                <a:latin typeface="Arial" panose="020B0604020202020204" pitchFamily="34" charset="0"/>
                <a:ea typeface="微软雅黑" panose="020B0503020204020204" pitchFamily="34" charset="-122"/>
                <a:sym typeface="Arial" panose="020B0604020202020204" pitchFamily="34" charset="0"/>
              </a:rPr>
              <a:t>2~3m </a:t>
            </a:r>
            <a:r>
              <a:rPr lang="zh-CN" altLang="en-US" sz="1000" dirty="0">
                <a:solidFill>
                  <a:schemeClr val="bg1"/>
                </a:solidFill>
                <a:latin typeface="Arial" panose="020B0604020202020204" pitchFamily="34" charset="0"/>
                <a:ea typeface="微软雅黑" panose="020B0503020204020204" pitchFamily="34" charset="-122"/>
                <a:sym typeface="Arial" panose="020B0604020202020204" pitchFamily="34" charset="0"/>
              </a:rPr>
              <a:t>之间。</a:t>
            </a:r>
            <a:endParaRPr lang="en-GB" altLang="zh-CN" sz="1000" dirty="0">
              <a:solidFill>
                <a:schemeClr val="bg1"/>
              </a:solidFill>
              <a:latin typeface="微软雅黑" panose="020B0503020204020204" pitchFamily="34" charset="-122"/>
              <a:ea typeface="微软雅黑" panose="020B0503020204020204" pitchFamily="34" charset="-122"/>
              <a:cs typeface="+mn-ea"/>
              <a:sym typeface="+mn-lt"/>
            </a:endParaRPr>
          </a:p>
        </p:txBody>
      </p:sp>
      <p:pic>
        <p:nvPicPr>
          <p:cNvPr id="17" name="图片 16"/>
          <p:cNvPicPr/>
          <p:nvPr/>
        </p:nvPicPr>
        <p:blipFill>
          <a:blip r:embed="rId1" cstate="print">
            <a:extLst>
              <a:ext uri="{28A0092B-C50C-407E-A947-70E740481C1C}">
                <a14:useLocalDpi xmlns:a14="http://schemas.microsoft.com/office/drawing/2010/main" val="0"/>
              </a:ext>
            </a:extLst>
          </a:blip>
          <a:stretch>
            <a:fillRect/>
          </a:stretch>
        </p:blipFill>
        <p:spPr>
          <a:xfrm>
            <a:off x="3933838" y="2342921"/>
            <a:ext cx="4594384" cy="2271942"/>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advClick="0" advTm="0">
        <p15:prstTrans prst="pageCurlDouble"/>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randombar(horizontal)">
                                      <p:cBhvr>
                                        <p:cTn id="7" dur="500"/>
                                        <p:tgtEl>
                                          <p:spTgt spid="12"/>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up)">
                                      <p:cBhvr>
                                        <p:cTn id="11" dur="500"/>
                                        <p:tgtEl>
                                          <p:spTgt spid="13"/>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randombar(horizontal)">
                                      <p:cBhvr>
                                        <p:cTn id="15" dur="500"/>
                                        <p:tgtEl>
                                          <p:spTgt spid="11"/>
                                        </p:tgtEl>
                                      </p:cBhvr>
                                    </p:animEffect>
                                  </p:childTnLst>
                                </p:cTn>
                              </p:par>
                            </p:childTnLst>
                          </p:cTn>
                        </p:par>
                        <p:par>
                          <p:cTn id="16" fill="hold">
                            <p:stCondLst>
                              <p:cond delay="1500"/>
                            </p:stCondLst>
                            <p:childTnLst>
                              <p:par>
                                <p:cTn id="17" presetID="22" presetClass="entr" presetSubtype="1"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up)">
                                      <p:cBhvr>
                                        <p:cTn id="1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P spid="11" grpId="0" animBg="1"/>
      <p:bldP spid="16" grpId="0"/>
    </p:bldLst>
  </p:timing>
</p:sld>
</file>

<file path=ppt/tags/tag1.xml><?xml version="1.0" encoding="utf-8"?>
<p:tagLst xmlns:p="http://schemas.openxmlformats.org/presentationml/2006/main">
  <p:tag name="MH" val="20160830110146"/>
  <p:tag name="MH_LIBRARY" val="CONTENTS"/>
  <p:tag name="MH_TYPE" val="OTHERS"/>
  <p:tag name="ID" val="553512"/>
</p:tagLst>
</file>

<file path=ppt/tags/tag10.xml><?xml version="1.0" encoding="utf-8"?>
<p:tagLst xmlns:p="http://schemas.openxmlformats.org/presentationml/2006/main">
  <p:tag name="KSO_WM_UNIT_PLACING_PICTURE_USER_VIEWPORT" val="{&quot;height&quot;:3360,&quot;width&quot;:2535}"/>
</p:tagLst>
</file>

<file path=ppt/tags/tag11.xml><?xml version="1.0" encoding="utf-8"?>
<p:tagLst xmlns:p="http://schemas.openxmlformats.org/presentationml/2006/main">
  <p:tag name="MH" val="20161011234546"/>
  <p:tag name="MH_LIBRARY" val="GRAPHIC"/>
  <p:tag name="MH_TYPE" val="Text"/>
  <p:tag name="MH_ORDER" val="1"/>
</p:tagLst>
</file>

<file path=ppt/tags/tag12.xml><?xml version="1.0" encoding="utf-8"?>
<p:tagLst xmlns:p="http://schemas.openxmlformats.org/presentationml/2006/main">
  <p:tag name="MH" val="20161011234546"/>
  <p:tag name="MH_LIBRARY" val="GRAPHIC"/>
  <p:tag name="MH_TYPE" val="Picture"/>
  <p:tag name="MH_ORDER" val="4"/>
</p:tagLst>
</file>

<file path=ppt/tags/tag13.xml><?xml version="1.0" encoding="utf-8"?>
<p:tagLst xmlns:p="http://schemas.openxmlformats.org/presentationml/2006/main">
  <p:tag name="MH" val="20161011234546"/>
  <p:tag name="MH_LIBRARY" val="GRAPHIC"/>
  <p:tag name="MH_TYPE" val="Text"/>
  <p:tag name="MH_ORDER" val="1"/>
</p:tagLst>
</file>

<file path=ppt/tags/tag14.xml><?xml version="1.0" encoding="utf-8"?>
<p:tagLst xmlns:p="http://schemas.openxmlformats.org/presentationml/2006/main">
  <p:tag name="MH" val="20151118135846"/>
  <p:tag name="MH_LIBRARY" val="GRAPHIC"/>
  <p:tag name="MH_TYPE" val="Other"/>
  <p:tag name="MH_ORDER" val="1"/>
</p:tagLst>
</file>

<file path=ppt/tags/tag15.xml><?xml version="1.0" encoding="utf-8"?>
<p:tagLst xmlns:p="http://schemas.openxmlformats.org/presentationml/2006/main">
  <p:tag name="MH" val="20151118135846"/>
  <p:tag name="MH_LIBRARY" val="GRAPHIC"/>
  <p:tag name="MH_TYPE" val="Other"/>
  <p:tag name="MH_ORDER" val="2"/>
</p:tagLst>
</file>

<file path=ppt/tags/tag16.xml><?xml version="1.0" encoding="utf-8"?>
<p:tagLst xmlns:p="http://schemas.openxmlformats.org/presentationml/2006/main">
  <p:tag name="MH" val="20151118135846"/>
  <p:tag name="MH_LIBRARY" val="GRAPHIC"/>
  <p:tag name="MH_TYPE" val="Picture"/>
  <p:tag name="MH_ORDER" val="2"/>
</p:tagLst>
</file>

<file path=ppt/tags/tag17.xml><?xml version="1.0" encoding="utf-8"?>
<p:tagLst xmlns:p="http://schemas.openxmlformats.org/presentationml/2006/main">
  <p:tag name="KSO_WM_UNIT_PLACING_PICTURE_USER_VIEWPORT" val="{&quot;height&quot;:4252,&quot;width&quot;:3499}"/>
</p:tagLst>
</file>

<file path=ppt/tags/tag18.xml><?xml version="1.0" encoding="utf-8"?>
<p:tagLst xmlns:p="http://schemas.openxmlformats.org/presentationml/2006/main">
  <p:tag name="ISPRING_PRESENTATION_TITLE" val="PowerPoint 演示文稿"/>
</p:tagLst>
</file>

<file path=ppt/tags/tag2.xml><?xml version="1.0" encoding="utf-8"?>
<p:tagLst xmlns:p="http://schemas.openxmlformats.org/presentationml/2006/main">
  <p:tag name="MH" val="20160830110146"/>
  <p:tag name="MH_LIBRARY" val="CONTENTS"/>
  <p:tag name="MH_TYPE" val="OTHERS"/>
  <p:tag name="ID" val="553512"/>
</p:tagLst>
</file>

<file path=ppt/tags/tag3.xml><?xml version="1.0" encoding="utf-8"?>
<p:tagLst xmlns:p="http://schemas.openxmlformats.org/presentationml/2006/main">
  <p:tag name="MH" val="20160830110146"/>
  <p:tag name="MH_LIBRARY" val="CONTENTS"/>
  <p:tag name="MH_TYPE" val="OTHERS"/>
  <p:tag name="ID" val="553512"/>
</p:tagLst>
</file>

<file path=ppt/tags/tag4.xml><?xml version="1.0" encoding="utf-8"?>
<p:tagLst xmlns:p="http://schemas.openxmlformats.org/presentationml/2006/main">
  <p:tag name="MH" val="20160830110146"/>
  <p:tag name="MH_LIBRARY" val="CONTENTS"/>
  <p:tag name="MH_TYPE" val="OTHERS"/>
  <p:tag name="ID" val="553512"/>
</p:tagLst>
</file>

<file path=ppt/tags/tag5.xml><?xml version="1.0" encoding="utf-8"?>
<p:tagLst xmlns:p="http://schemas.openxmlformats.org/presentationml/2006/main">
  <p:tag name="KSO_WM_UNIT_PLACING_PICTURE_USER_VIEWPORT" val="{&quot;height&quot;:3677,&quot;width&quot;:8347}"/>
</p:tagLst>
</file>

<file path=ppt/tags/tag6.xml><?xml version="1.0" encoding="utf-8"?>
<p:tagLst xmlns:p="http://schemas.openxmlformats.org/presentationml/2006/main">
  <p:tag name="MH" val="20161011234546"/>
  <p:tag name="MH_LIBRARY" val="GRAPHIC"/>
  <p:tag name="MH_TYPE" val="Text"/>
  <p:tag name="MH_ORDER" val="1"/>
</p:tagLst>
</file>

<file path=ppt/tags/tag7.xml><?xml version="1.0" encoding="utf-8"?>
<p:tagLst xmlns:p="http://schemas.openxmlformats.org/presentationml/2006/main">
  <p:tag name="MH" val="20161011234546"/>
  <p:tag name="MH_LIBRARY" val="GRAPHIC"/>
  <p:tag name="MH_TYPE" val="Text"/>
  <p:tag name="MH_ORDER" val="1"/>
</p:tagLst>
</file>

<file path=ppt/tags/tag8.xml><?xml version="1.0" encoding="utf-8"?>
<p:tagLst xmlns:p="http://schemas.openxmlformats.org/presentationml/2006/main">
  <p:tag name="KSO_WM_UNIT_PLACING_PICTURE_USER_VIEWPORT" val="{&quot;height&quot;:5714,&quot;width&quot;:5637}"/>
</p:tagLst>
</file>

<file path=ppt/tags/tag9.xml><?xml version="1.0" encoding="utf-8"?>
<p:tagLst xmlns:p="http://schemas.openxmlformats.org/presentationml/2006/main">
  <p:tag name="KSO_WM_UNIT_PLACING_PICTURE_USER_VIEWPORT" val="{&quot;height&quot;:3420,&quot;width&quot;:2505}"/>
</p:tagLst>
</file>

<file path=ppt/theme/theme1.xml><?xml version="1.0" encoding="utf-8"?>
<a:theme xmlns:a="http://schemas.openxmlformats.org/drawingml/2006/main" name="Office 主题">
  <a:themeElements>
    <a:clrScheme name="自定义 267">
      <a:dk1>
        <a:sysClr val="windowText" lastClr="000000"/>
      </a:dk1>
      <a:lt1>
        <a:sysClr val="window" lastClr="FFFFFF"/>
      </a:lt1>
      <a:dk2>
        <a:srgbClr val="7F7F7F"/>
      </a:dk2>
      <a:lt2>
        <a:srgbClr val="E7E6E6"/>
      </a:lt2>
      <a:accent1>
        <a:srgbClr val="EA5E66"/>
      </a:accent1>
      <a:accent2>
        <a:srgbClr val="EA6103"/>
      </a:accent2>
      <a:accent3>
        <a:srgbClr val="0099A9"/>
      </a:accent3>
      <a:accent4>
        <a:srgbClr val="F69F1E"/>
      </a:accent4>
      <a:accent5>
        <a:srgbClr val="0070C0"/>
      </a:accent5>
      <a:accent6>
        <a:srgbClr val="EA5E66"/>
      </a:accent6>
      <a:hlink>
        <a:srgbClr val="EA6103"/>
      </a:hlink>
      <a:folHlink>
        <a:srgbClr val="0099A9"/>
      </a:folHlink>
    </a:clrScheme>
    <a:fontScheme name="Temp">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53784</Words>
  <Application>WPS 演示</Application>
  <PresentationFormat>全屏显示(16:9)</PresentationFormat>
  <Paragraphs>1895</Paragraphs>
  <Slides>182</Slides>
  <Notes>170</Notes>
  <HiddenSlides>0</HiddenSlides>
  <MMClips>2</MMClips>
  <ScaleCrop>false</ScaleCrop>
  <HeadingPairs>
    <vt:vector size="6" baseType="variant">
      <vt:variant>
        <vt:lpstr>已用的字体</vt:lpstr>
      </vt:variant>
      <vt:variant>
        <vt:i4>27</vt:i4>
      </vt:variant>
      <vt:variant>
        <vt:lpstr>主题</vt:lpstr>
      </vt:variant>
      <vt:variant>
        <vt:i4>1</vt:i4>
      </vt:variant>
      <vt:variant>
        <vt:lpstr>幻灯片标题</vt:lpstr>
      </vt:variant>
      <vt:variant>
        <vt:i4>182</vt:i4>
      </vt:variant>
    </vt:vector>
  </HeadingPairs>
  <TitlesOfParts>
    <vt:vector size="210" baseType="lpstr">
      <vt:lpstr>Arial</vt:lpstr>
      <vt:lpstr>宋体</vt:lpstr>
      <vt:lpstr>Wingdings</vt:lpstr>
      <vt:lpstr>微软雅黑</vt:lpstr>
      <vt:lpstr>Agency FB</vt:lpstr>
      <vt:lpstr>Trebuchet MS</vt:lpstr>
      <vt:lpstr>造字工房俊雅（非商用）常规体</vt:lpstr>
      <vt:lpstr>李旭科书法</vt:lpstr>
      <vt:lpstr>方正大黑_GBK</vt:lpstr>
      <vt:lpstr>黑体</vt:lpstr>
      <vt:lpstr>Open Sans</vt:lpstr>
      <vt:lpstr>Segoe Print</vt:lpstr>
      <vt:lpstr>Arial Unicode MS</vt:lpstr>
      <vt:lpstr>Calibri</vt:lpstr>
      <vt:lpstr>华文细黑</vt:lpstr>
      <vt:lpstr>MS PGothic</vt:lpstr>
      <vt:lpstr>Raleway Light</vt:lpstr>
      <vt:lpstr>Raleway</vt:lpstr>
      <vt:lpstr>方正粗活意简体</vt:lpstr>
      <vt:lpstr>Gill Sans</vt:lpstr>
      <vt:lpstr>Times New Roman</vt:lpstr>
      <vt:lpstr>华文仿宋</vt:lpstr>
      <vt:lpstr>仿宋</vt:lpstr>
      <vt:lpstr>等线 Light</vt:lpstr>
      <vt:lpstr>Roboto</vt:lpstr>
      <vt:lpstr>Open Sans Light</vt:lpstr>
      <vt:lpstr>Verdana</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杯子空间设计</dc:creator>
  <cp:lastModifiedBy>DELL</cp:lastModifiedBy>
  <cp:revision>59</cp:revision>
  <dcterms:created xsi:type="dcterms:W3CDTF">2016-07-29T14:31:00Z</dcterms:created>
  <dcterms:modified xsi:type="dcterms:W3CDTF">2021-07-06T07:15:52Z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2052-11.1.0.10578</vt:lpwstr>
  </property>
  <property fmtid="{D5CDD505-2E9C-101B-9397-08002B2CF9AE}" pid="3" name="ICV">
    <vt:lpwstr>1241BD66DA2C45D0BA24D06F38602233</vt:lpwstr>
  </property>
</Properties>
</file>