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431" r:id="rId3"/>
    <p:sldId id="432" r:id="rId4"/>
    <p:sldId id="301" r:id="rId5"/>
    <p:sldId id="302" r:id="rId6"/>
    <p:sldId id="303" r:id="rId7"/>
    <p:sldId id="325" r:id="rId8"/>
    <p:sldId id="326" r:id="rId9"/>
    <p:sldId id="328" r:id="rId10"/>
    <p:sldId id="329" r:id="rId11"/>
    <p:sldId id="330" r:id="rId12"/>
    <p:sldId id="331" r:id="rId13"/>
    <p:sldId id="373" r:id="rId14"/>
    <p:sldId id="374" r:id="rId15"/>
    <p:sldId id="375" r:id="rId16"/>
    <p:sldId id="376" r:id="rId17"/>
    <p:sldId id="377" r:id="rId18"/>
    <p:sldId id="378" r:id="rId19"/>
    <p:sldId id="379" r:id="rId20"/>
    <p:sldId id="380" r:id="rId21"/>
    <p:sldId id="381" r:id="rId22"/>
    <p:sldId id="382" r:id="rId23"/>
    <p:sldId id="383" r:id="rId24"/>
    <p:sldId id="384" r:id="rId25"/>
    <p:sldId id="385" r:id="rId26"/>
    <p:sldId id="386" r:id="rId27"/>
    <p:sldId id="387" r:id="rId28"/>
    <p:sldId id="388" r:id="rId29"/>
    <p:sldId id="389" r:id="rId30"/>
    <p:sldId id="333" r:id="rId31"/>
    <p:sldId id="334" r:id="rId32"/>
    <p:sldId id="335" r:id="rId33"/>
    <p:sldId id="336" r:id="rId34"/>
    <p:sldId id="337" r:id="rId35"/>
    <p:sldId id="338" r:id="rId36"/>
    <p:sldId id="339" r:id="rId37"/>
    <p:sldId id="340" r:id="rId38"/>
    <p:sldId id="341" r:id="rId39"/>
    <p:sldId id="342" r:id="rId40"/>
    <p:sldId id="343" r:id="rId41"/>
    <p:sldId id="344" r:id="rId42"/>
    <p:sldId id="345" r:id="rId43"/>
    <p:sldId id="346" r:id="rId44"/>
    <p:sldId id="347" r:id="rId45"/>
    <p:sldId id="348" r:id="rId46"/>
    <p:sldId id="349" r:id="rId47"/>
    <p:sldId id="350" r:id="rId48"/>
    <p:sldId id="351" r:id="rId49"/>
    <p:sldId id="352" r:id="rId50"/>
    <p:sldId id="353" r:id="rId51"/>
    <p:sldId id="354" r:id="rId52"/>
    <p:sldId id="355" r:id="rId53"/>
    <p:sldId id="356" r:id="rId54"/>
    <p:sldId id="357" r:id="rId55"/>
    <p:sldId id="358" r:id="rId56"/>
    <p:sldId id="359" r:id="rId57"/>
    <p:sldId id="360" r:id="rId58"/>
    <p:sldId id="361" r:id="rId59"/>
    <p:sldId id="362" r:id="rId60"/>
    <p:sldId id="363" r:id="rId61"/>
    <p:sldId id="364" r:id="rId62"/>
    <p:sldId id="365" r:id="rId63"/>
    <p:sldId id="366" r:id="rId64"/>
    <p:sldId id="367" r:id="rId65"/>
    <p:sldId id="368" r:id="rId66"/>
    <p:sldId id="369" r:id="rId67"/>
    <p:sldId id="370" r:id="rId68"/>
    <p:sldId id="371" r:id="rId69"/>
    <p:sldId id="372" r:id="rId70"/>
    <p:sldId id="272" r:id="rId71"/>
  </p:sldIdLst>
  <p:sldSz cx="12192000" cy="6858000"/>
  <p:notesSz cx="6858000" cy="9144000"/>
  <p:defaultTextStyle>
    <a:defPPr>
      <a:defRPr lang="zh-CN"/>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73A1C"/>
    <a:srgbClr val="F23C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6327" autoAdjust="0"/>
    <p:restoredTop sz="94674"/>
  </p:normalViewPr>
  <p:slideViewPr>
    <p:cSldViewPr snapToGrid="0" snapToObjects="1">
      <p:cViewPr varScale="1">
        <p:scale>
          <a:sx n="114" d="100"/>
          <a:sy n="114" d="100"/>
        </p:scale>
        <p:origin x="-390" y="-96"/>
      </p:cViewPr>
      <p:guideLst>
        <p:guide orient="horz" pos="2148"/>
        <p:guide orient="horz" pos="216"/>
        <p:guide orient="horz" pos="4112"/>
        <p:guide pos="3857"/>
        <p:guide pos="538"/>
      </p:guideLst>
    </p:cSldViewPr>
  </p:slideViewPr>
  <p:notesTextViewPr>
    <p:cViewPr>
      <p:scale>
        <a:sx n="1" d="1"/>
        <a:sy n="1" d="1"/>
      </p:scale>
      <p:origin x="0" y="0"/>
    </p:cViewPr>
  </p:notesTextViewPr>
  <p:sorterViewPr>
    <p:cViewPr>
      <p:scale>
        <a:sx n="75" d="100"/>
        <a:sy n="75"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4" Type="http://schemas.openxmlformats.org/officeDocument/2006/relationships/tableStyles" Target="tableStyles.xml"/><Relationship Id="rId73" Type="http://schemas.openxmlformats.org/officeDocument/2006/relationships/viewProps" Target="viewProps.xml"/><Relationship Id="rId72" Type="http://schemas.openxmlformats.org/officeDocument/2006/relationships/presProps" Target="presProps.xml"/><Relationship Id="rId71" Type="http://schemas.openxmlformats.org/officeDocument/2006/relationships/slide" Target="slides/slide69.xml"/><Relationship Id="rId70" Type="http://schemas.openxmlformats.org/officeDocument/2006/relationships/slide" Target="slides/slide68.xml"/><Relationship Id="rId7" Type="http://schemas.openxmlformats.org/officeDocument/2006/relationships/slide" Target="slides/slide5.xml"/><Relationship Id="rId69" Type="http://schemas.openxmlformats.org/officeDocument/2006/relationships/slide" Target="slides/slide67.xml"/><Relationship Id="rId68" Type="http://schemas.openxmlformats.org/officeDocument/2006/relationships/slide" Target="slides/slide66.xml"/><Relationship Id="rId67" Type="http://schemas.openxmlformats.org/officeDocument/2006/relationships/slide" Target="slides/slide65.xml"/><Relationship Id="rId66" Type="http://schemas.openxmlformats.org/officeDocument/2006/relationships/slide" Target="slides/slide64.xml"/><Relationship Id="rId65" Type="http://schemas.openxmlformats.org/officeDocument/2006/relationships/slide" Target="slides/slide63.xml"/><Relationship Id="rId64" Type="http://schemas.openxmlformats.org/officeDocument/2006/relationships/slide" Target="slides/slide62.xml"/><Relationship Id="rId63" Type="http://schemas.openxmlformats.org/officeDocument/2006/relationships/slide" Target="slides/slide61.xml"/><Relationship Id="rId62" Type="http://schemas.openxmlformats.org/officeDocument/2006/relationships/slide" Target="slides/slide60.xml"/><Relationship Id="rId61" Type="http://schemas.openxmlformats.org/officeDocument/2006/relationships/slide" Target="slides/slide59.xml"/><Relationship Id="rId60" Type="http://schemas.openxmlformats.org/officeDocument/2006/relationships/slide" Target="slides/slide58.xml"/><Relationship Id="rId6" Type="http://schemas.openxmlformats.org/officeDocument/2006/relationships/slide" Target="slides/slide4.xml"/><Relationship Id="rId59" Type="http://schemas.openxmlformats.org/officeDocument/2006/relationships/slide" Target="slides/slide57.xml"/><Relationship Id="rId58" Type="http://schemas.openxmlformats.org/officeDocument/2006/relationships/slide" Target="slides/slide56.xml"/><Relationship Id="rId57" Type="http://schemas.openxmlformats.org/officeDocument/2006/relationships/slide" Target="slides/slide55.xml"/><Relationship Id="rId56" Type="http://schemas.openxmlformats.org/officeDocument/2006/relationships/slide" Target="slides/slide54.xml"/><Relationship Id="rId55" Type="http://schemas.openxmlformats.org/officeDocument/2006/relationships/slide" Target="slides/slide53.xml"/><Relationship Id="rId54" Type="http://schemas.openxmlformats.org/officeDocument/2006/relationships/slide" Target="slides/slide52.xml"/><Relationship Id="rId53" Type="http://schemas.openxmlformats.org/officeDocument/2006/relationships/slide" Target="slides/slide51.xml"/><Relationship Id="rId52" Type="http://schemas.openxmlformats.org/officeDocument/2006/relationships/slide" Target="slides/slide50.xml"/><Relationship Id="rId51" Type="http://schemas.openxmlformats.org/officeDocument/2006/relationships/slide" Target="slides/slide49.xml"/><Relationship Id="rId50" Type="http://schemas.openxmlformats.org/officeDocument/2006/relationships/slide" Target="slides/slide48.xml"/><Relationship Id="rId5" Type="http://schemas.openxmlformats.org/officeDocument/2006/relationships/slide" Target="slides/slide3.xml"/><Relationship Id="rId49" Type="http://schemas.openxmlformats.org/officeDocument/2006/relationships/slide" Target="slides/slide47.xml"/><Relationship Id="rId48" Type="http://schemas.openxmlformats.org/officeDocument/2006/relationships/slide" Target="slides/slide46.xml"/><Relationship Id="rId47" Type="http://schemas.openxmlformats.org/officeDocument/2006/relationships/slide" Target="slides/slide45.xml"/><Relationship Id="rId46" Type="http://schemas.openxmlformats.org/officeDocument/2006/relationships/slide" Target="slides/slide44.xml"/><Relationship Id="rId45" Type="http://schemas.openxmlformats.org/officeDocument/2006/relationships/slide" Target="slides/slide43.xml"/><Relationship Id="rId44" Type="http://schemas.openxmlformats.org/officeDocument/2006/relationships/slide" Target="slides/slide42.xml"/><Relationship Id="rId43" Type="http://schemas.openxmlformats.org/officeDocument/2006/relationships/slide" Target="slides/slide41.xml"/><Relationship Id="rId42" Type="http://schemas.openxmlformats.org/officeDocument/2006/relationships/slide" Target="slides/slide40.xml"/><Relationship Id="rId41" Type="http://schemas.openxmlformats.org/officeDocument/2006/relationships/slide" Target="slides/slide39.xml"/><Relationship Id="rId40" Type="http://schemas.openxmlformats.org/officeDocument/2006/relationships/slide" Target="slides/slide38.xml"/><Relationship Id="rId4" Type="http://schemas.openxmlformats.org/officeDocument/2006/relationships/slide" Target="slides/slide2.xml"/><Relationship Id="rId39" Type="http://schemas.openxmlformats.org/officeDocument/2006/relationships/slide" Target="slides/slide37.xml"/><Relationship Id="rId38" Type="http://schemas.openxmlformats.org/officeDocument/2006/relationships/slide" Target="slides/slide36.xml"/><Relationship Id="rId37" Type="http://schemas.openxmlformats.org/officeDocument/2006/relationships/slide" Target="slides/slide35.xml"/><Relationship Id="rId36" Type="http://schemas.openxmlformats.org/officeDocument/2006/relationships/slide" Target="slides/slide34.xml"/><Relationship Id="rId35" Type="http://schemas.openxmlformats.org/officeDocument/2006/relationships/slide" Target="slides/slide33.xml"/><Relationship Id="rId34" Type="http://schemas.openxmlformats.org/officeDocument/2006/relationships/slide" Target="slides/slide32.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hyperlink" Target="http://office.msn.com.cn/" TargetMode="Externa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4_自定义版式">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5_标题幻灯片">
    <p:spTree>
      <p:nvGrpSpPr>
        <p:cNvPr id="1" name=""/>
        <p:cNvGrpSpPr/>
        <p:nvPr/>
      </p:nvGrpSpPr>
      <p:grpSpPr>
        <a:xfrm>
          <a:off x="0" y="0"/>
          <a:ext cx="0" cy="0"/>
          <a:chOff x="0" y="0"/>
          <a:chExt cx="0" cy="0"/>
        </a:xfrm>
      </p:grpSpPr>
      <p:sp>
        <p:nvSpPr>
          <p:cNvPr id="7" name="文本框 6"/>
          <p:cNvSpPr txBox="1"/>
          <p:nvPr userDrawn="1"/>
        </p:nvSpPr>
        <p:spPr>
          <a:xfrm>
            <a:off x="4447955" y="4458724"/>
            <a:ext cx="3296095" cy="297454"/>
          </a:xfrm>
          <a:prstGeom prst="rect">
            <a:avLst/>
          </a:prstGeom>
          <a:noFill/>
        </p:spPr>
        <p:txBody>
          <a:bodyPr wrap="none" rtlCol="0">
            <a:spAutoFit/>
          </a:bodyPr>
          <a:lstStyle/>
          <a:p>
            <a:pPr algn="ctr" defTabSz="608965"/>
            <a:r>
              <a:rPr kumimoji="1" lang="zh-CN" altLang="en-US" sz="1335" dirty="0" smtClean="0">
                <a:solidFill>
                  <a:srgbClr val="000000"/>
                </a:solidFill>
                <a:latin typeface="Century Gothic" panose="020B0502020202020204"/>
                <a:ea typeface="微软雅黑" panose="020B0503020204020204" charset="-122"/>
              </a:rPr>
              <a:t>点击</a:t>
            </a:r>
            <a:r>
              <a:rPr kumimoji="1" lang="en-US" altLang="zh-CN" sz="1335" dirty="0" smtClean="0">
                <a:solidFill>
                  <a:srgbClr val="000000"/>
                </a:solidFill>
                <a:latin typeface="Segoe UI Light" panose="020B0502040204020203" charset="0"/>
                <a:ea typeface="Segoe UI Light" panose="020B0502040204020203" charset="0"/>
                <a:cs typeface="Segoe UI Light" panose="020B0502040204020203" charset="0"/>
              </a:rPr>
              <a:t>Logo</a:t>
            </a:r>
            <a:r>
              <a:rPr kumimoji="1" lang="zh-CN" altLang="en-US" sz="1335" dirty="0" smtClean="0">
                <a:solidFill>
                  <a:srgbClr val="000000"/>
                </a:solidFill>
                <a:latin typeface="Century Gothic" panose="020B0502020202020204"/>
                <a:ea typeface="微软雅黑" panose="020B0503020204020204" charset="-122"/>
              </a:rPr>
              <a:t>获取更多优质模板（放映模式）</a:t>
            </a:r>
            <a:endParaRPr kumimoji="1" lang="zh-CN" altLang="en-US" sz="1335" dirty="0">
              <a:solidFill>
                <a:srgbClr val="000000"/>
              </a:solidFill>
              <a:latin typeface="Century Gothic" panose="020B0502020202020204"/>
              <a:ea typeface="微软雅黑" panose="020B0503020204020204" charset="-122"/>
            </a:endParaRPr>
          </a:p>
        </p:txBody>
      </p:sp>
      <p:pic>
        <p:nvPicPr>
          <p:cNvPr id="4" name="图片 3">
            <a:hlinkClick r:id="rId2"/>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4572000" y="3227832"/>
            <a:ext cx="3048000" cy="402336"/>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objTx">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28600"/>
            <a:ext cx="7863840" cy="1173480"/>
          </a:xfrm>
          <a:prstGeom prst="rect">
            <a:avLst/>
          </a:prstGeom>
        </p:spPr>
        <p:txBody>
          <a:bodyPr wrap="square" anchor="b"/>
          <a:lstStyle>
            <a:lvl1pPr algn="l">
              <a:buNone/>
              <a:defRPr lang="en-US" sz="2400" baseline="0" smtClean="0"/>
            </a:lvl1pPr>
          </a:lstStyle>
          <a:p>
            <a:r>
              <a:rPr kumimoji="0" lang="zh-CN" altLang="en-US" smtClean="0"/>
              <a:t>单击此处编辑母版标题样式</a:t>
            </a:r>
            <a:endParaRPr kumimoji="0" lang="en-US"/>
          </a:p>
        </p:txBody>
      </p:sp>
      <p:sp>
        <p:nvSpPr>
          <p:cNvPr id="3" name="文本占位符 2"/>
          <p:cNvSpPr>
            <a:spLocks noGrp="1"/>
          </p:cNvSpPr>
          <p:nvPr>
            <p:ph type="body" idx="2"/>
          </p:nvPr>
        </p:nvSpPr>
        <p:spPr>
          <a:xfrm>
            <a:off x="609600" y="1497416"/>
            <a:ext cx="7863840" cy="602512"/>
          </a:xfrm>
          <a:prstGeom prst="rect">
            <a:avLst/>
          </a:prstGeom>
        </p:spPr>
        <p:txBody>
          <a:bodyPr rot="0" spcFirstLastPara="0" vertOverflow="overflow" horzOverflow="overflow" vert="horz" wrap="square" lIns="45720" tIns="0" rIns="0" bIns="0" numCol="1" spcCol="0" rtlCol="0" fromWordArt="0" anchor="t" anchorCtr="0" forceAA="0" compatLnSpc="1">
            <a:normAutofit/>
          </a:bodyPr>
          <a:lstStyle>
            <a:lvl1pPr marL="0" indent="0">
              <a:spcBef>
                <a:spcPts val="0"/>
              </a:spcBef>
              <a:spcAft>
                <a:spcPts val="0"/>
              </a:spcAft>
              <a:buNone/>
              <a:defRPr sz="1400"/>
            </a:lvl1pPr>
            <a:lvl2pPr>
              <a:buNone/>
              <a:defRPr sz="1200"/>
            </a:lvl2pPr>
            <a:lvl3pPr>
              <a:buNone/>
              <a:defRPr sz="1000"/>
            </a:lvl3pPr>
            <a:lvl4pPr>
              <a:buNone/>
              <a:defRPr sz="900"/>
            </a:lvl4pPr>
            <a:lvl5pPr>
              <a:buNone/>
              <a:defRPr sz="900"/>
            </a:lvl5pPr>
          </a:lstStyle>
          <a:p>
            <a:pPr lvl="0" eaLnBrk="1" latinLnBrk="0" hangingPunct="1"/>
            <a:r>
              <a:rPr kumimoji="0" lang="zh-CN" altLang="en-US" smtClean="0"/>
              <a:t>单击此处编辑母版文本样式</a:t>
            </a:r>
            <a:endParaRPr kumimoji="0" lang="zh-CN" altLang="en-US" smtClean="0"/>
          </a:p>
        </p:txBody>
      </p:sp>
      <p:sp>
        <p:nvSpPr>
          <p:cNvPr id="4" name="内容占位符 3"/>
          <p:cNvSpPr>
            <a:spLocks noGrp="1"/>
          </p:cNvSpPr>
          <p:nvPr>
            <p:ph sz="half" idx="1"/>
          </p:nvPr>
        </p:nvSpPr>
        <p:spPr>
          <a:xfrm>
            <a:off x="609600" y="2133600"/>
            <a:ext cx="9652000" cy="4371752"/>
          </a:xfrm>
          <a:prstGeom prst="rect">
            <a:avLst/>
          </a:prstGeom>
        </p:spPr>
        <p:txBody>
          <a:bodyPr/>
          <a:lstStyle>
            <a:lvl1pPr>
              <a:defRPr sz="3200"/>
            </a:lvl1pPr>
            <a:lvl2pPr>
              <a:defRPr sz="2800"/>
            </a:lvl2pPr>
            <a:lvl3pPr>
              <a:defRPr sz="2400"/>
            </a:lvl3pPr>
            <a:lvl4pPr>
              <a:defRPr sz="2000"/>
            </a:lvl4pPr>
            <a:lvl5pPr>
              <a:defRPr sz="2000"/>
            </a:lvl5pPr>
          </a:lstStyle>
          <a:p>
            <a:pPr lvl="0" eaLnBrk="1" latinLnBrk="0" hangingPunct="1"/>
            <a:r>
              <a:rPr lang="zh-CN" altLang="en-US" smtClean="0"/>
              <a:t>单击此处编辑母版文本样式</a:t>
            </a:r>
            <a:endParaRPr lang="zh-CN" altLang="en-US" smtClean="0"/>
          </a:p>
          <a:p>
            <a:pPr lvl="1" eaLnBrk="1" latinLnBrk="0" hangingPunct="1"/>
            <a:r>
              <a:rPr lang="zh-CN" altLang="en-US" smtClean="0"/>
              <a:t>第二级</a:t>
            </a:r>
            <a:endParaRPr lang="zh-CN" altLang="en-US" smtClean="0"/>
          </a:p>
          <a:p>
            <a:pPr lvl="2" eaLnBrk="1" latinLnBrk="0" hangingPunct="1"/>
            <a:r>
              <a:rPr lang="zh-CN" altLang="en-US" smtClean="0"/>
              <a:t>第三级</a:t>
            </a:r>
            <a:endParaRPr lang="zh-CN" altLang="en-US" smtClean="0"/>
          </a:p>
          <a:p>
            <a:pPr lvl="3" eaLnBrk="1" latinLnBrk="0" hangingPunct="1"/>
            <a:r>
              <a:rPr lang="zh-CN" altLang="en-US" smtClean="0"/>
              <a:t>第四级</a:t>
            </a:r>
            <a:endParaRPr lang="zh-CN" altLang="en-US" smtClean="0"/>
          </a:p>
          <a:p>
            <a:pPr lvl="4" eaLnBrk="1" latinLnBrk="0" hangingPunct="1"/>
            <a:r>
              <a:rPr lang="zh-CN" altLang="en-US" smtClean="0"/>
              <a:t>第五级</a:t>
            </a:r>
            <a:endParaRPr kumimoji="0" lang="en-US"/>
          </a:p>
        </p:txBody>
      </p:sp>
      <p:sp>
        <p:nvSpPr>
          <p:cNvPr id="5" name="日期占位符 4"/>
          <p:cNvSpPr>
            <a:spLocks noGrp="1"/>
          </p:cNvSpPr>
          <p:nvPr>
            <p:ph type="dt" sz="half" idx="10"/>
          </p:nvPr>
        </p:nvSpPr>
        <p:spPr>
          <a:xfrm>
            <a:off x="5661248" y="6557946"/>
            <a:ext cx="2669952" cy="226902"/>
          </a:xfrm>
          <a:prstGeom prst="rect">
            <a:avLst/>
          </a:prstGeom>
        </p:spPr>
        <p:txBody>
          <a:bodyPr/>
          <a:lstStyle/>
          <a:p>
            <a:fld id="{158C4872-E4CC-4D90-A4B0-8614BF12A63D}" type="datetime1">
              <a:rPr lang="zh-CN" altLang="en-US" smtClean="0"/>
            </a:fld>
            <a:endParaRPr lang="zh-CN" altLang="en-US"/>
          </a:p>
        </p:txBody>
      </p:sp>
      <p:sp>
        <p:nvSpPr>
          <p:cNvPr id="6" name="页脚占位符 5"/>
          <p:cNvSpPr>
            <a:spLocks noGrp="1"/>
          </p:cNvSpPr>
          <p:nvPr>
            <p:ph type="ftr" sz="quarter" idx="11"/>
          </p:nvPr>
        </p:nvSpPr>
        <p:spPr>
          <a:xfrm>
            <a:off x="609600" y="6557946"/>
            <a:ext cx="4876800" cy="228600"/>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335264" y="6556248"/>
            <a:ext cx="784448" cy="228600"/>
          </a:xfrm>
          <a:prstGeom prst="rect">
            <a:avLst/>
          </a:prstGeom>
        </p:spPr>
        <p:txBody>
          <a:bodyPr/>
          <a:lstStyle/>
          <a:p>
            <a:fld id="{1F71A286-DC62-4B0B-9ECD-D0E5366451C3}"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4" name="矩形 3"/>
          <p:cNvSpPr/>
          <p:nvPr/>
        </p:nvSpPr>
        <p:spPr>
          <a:xfrm>
            <a:off x="372534" y="0"/>
            <a:ext cx="46567" cy="11684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defRPr/>
            </a:pPr>
            <a:endParaRPr lang="zh-CN" altLang="en-US" sz="1350" noProof="1"/>
          </a:p>
        </p:txBody>
      </p:sp>
      <p:sp>
        <p:nvSpPr>
          <p:cNvPr id="5" name="矩形 4"/>
          <p:cNvSpPr/>
          <p:nvPr/>
        </p:nvSpPr>
        <p:spPr>
          <a:xfrm>
            <a:off x="486834" y="0"/>
            <a:ext cx="46567" cy="11684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defRPr/>
            </a:pPr>
            <a:endParaRPr lang="zh-CN" altLang="en-US" sz="1350" noProof="1"/>
          </a:p>
        </p:txBody>
      </p:sp>
      <p:sp>
        <p:nvSpPr>
          <p:cNvPr id="2" name="Title 1"/>
          <p:cNvSpPr>
            <a:spLocks noGrp="1"/>
          </p:cNvSpPr>
          <p:nvPr>
            <p:ph type="title"/>
          </p:nvPr>
        </p:nvSpPr>
        <p:spPr>
          <a:xfrm>
            <a:off x="838200" y="360364"/>
            <a:ext cx="10515600" cy="682625"/>
          </a:xfrm>
          <a:prstGeom prst="rect">
            <a:avLst/>
          </a:prstGeom>
        </p:spPr>
        <p:txBody>
          <a:bodyPr>
            <a:normAutofit/>
          </a:bodyPr>
          <a:lstStyle/>
          <a:p>
            <a:r>
              <a:rPr lang="zh-CN" altLang="en-US" noProof="1" smtClean="0"/>
              <a:t>单击此处编辑母版标题样式</a:t>
            </a:r>
            <a:endParaRPr lang="en-US" noProof="1"/>
          </a:p>
        </p:txBody>
      </p:sp>
      <p:sp>
        <p:nvSpPr>
          <p:cNvPr id="3" name="Content Placeholder 2"/>
          <p:cNvSpPr>
            <a:spLocks noGrp="1"/>
          </p:cNvSpPr>
          <p:nvPr>
            <p:ph idx="1"/>
          </p:nvPr>
        </p:nvSpPr>
        <p:spPr>
          <a:xfrm>
            <a:off x="2388524" y="2169338"/>
            <a:ext cx="7414952" cy="2934677"/>
          </a:xfrm>
          <a:prstGeom prst="rect">
            <a:avLst/>
          </a:prstGeom>
        </p:spPr>
        <p:txBody>
          <a:bodyPr anchor="ctr">
            <a:normAutofit/>
          </a:bodyPr>
          <a:lstStyle>
            <a:lvl1pPr marL="0" indent="0">
              <a:buFont typeface="Arial" panose="020B0604020202020204" pitchFamily="34" charset="0"/>
              <a:buNone/>
              <a:defRPr sz="2400"/>
            </a:lvl1pPr>
            <a:lvl2pPr marL="457200" indent="0">
              <a:buFont typeface="Arial" panose="020B0604020202020204" pitchFamily="34" charset="0"/>
              <a:buNone/>
              <a:defRPr/>
            </a:lvl2pPr>
            <a:lvl3pPr marL="914400" indent="0">
              <a:buFont typeface="Arial" panose="020B0604020202020204" pitchFamily="34" charset="0"/>
              <a:buNone/>
              <a:defRPr/>
            </a:lvl3pPr>
            <a:lvl4pPr marL="1371600" indent="0">
              <a:buFont typeface="Arial" panose="020B0604020202020204" pitchFamily="34" charset="0"/>
              <a:buNone/>
              <a:defRPr/>
            </a:lvl4pPr>
            <a:lvl5pPr marL="1828800" indent="0">
              <a:buFont typeface="Arial" panose="020B0604020202020204" pitchFamily="34" charset="0"/>
              <a:buNone/>
              <a:defRPr/>
            </a:lvl5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en-US" altLang="zh-CN" noProof="1"/>
          </a:p>
        </p:txBody>
      </p:sp>
      <p:sp>
        <p:nvSpPr>
          <p:cNvPr id="6" name="Date Placeholder 3"/>
          <p:cNvSpPr>
            <a:spLocks noGrp="1"/>
          </p:cNvSpPr>
          <p:nvPr>
            <p:ph type="dt" sz="half" idx="10"/>
          </p:nvPr>
        </p:nvSpPr>
        <p:spPr>
          <a:xfrm>
            <a:off x="838200" y="6356351"/>
            <a:ext cx="2743200" cy="365125"/>
          </a:xfrm>
          <a:prstGeom prst="rect">
            <a:avLst/>
          </a:prstGeom>
        </p:spPr>
        <p:txBody>
          <a:bodyPr/>
          <a:lstStyle>
            <a:lvl1pPr>
              <a:defRPr/>
            </a:lvl1pPr>
          </a:lstStyle>
          <a:p>
            <a:pPr>
              <a:defRPr/>
            </a:pPr>
            <a:endParaRPr lang="en-US" altLang="en-US"/>
          </a:p>
        </p:txBody>
      </p:sp>
      <p:sp>
        <p:nvSpPr>
          <p:cNvPr id="7" name="Footer Placeholder 4"/>
          <p:cNvSpPr>
            <a:spLocks noGrp="1"/>
          </p:cNvSpPr>
          <p:nvPr>
            <p:ph type="ftr" sz="quarter" idx="11"/>
          </p:nvPr>
        </p:nvSpPr>
        <p:spPr>
          <a:xfrm>
            <a:off x="4038600" y="6356351"/>
            <a:ext cx="4114800" cy="365125"/>
          </a:xfrm>
          <a:prstGeom prst="rect">
            <a:avLst/>
          </a:prstGeom>
        </p:spPr>
        <p:txBody>
          <a:bodyPr/>
          <a:lstStyle>
            <a:lvl1pPr>
              <a:defRPr/>
            </a:lvl1pPr>
          </a:lstStyle>
          <a:p>
            <a:pPr>
              <a:defRPr/>
            </a:pPr>
            <a:endParaRPr lang="zh-CN" altLang="en-US"/>
          </a:p>
        </p:txBody>
      </p:sp>
      <p:sp>
        <p:nvSpPr>
          <p:cNvPr id="8" name="Slide Number Placeholder 5"/>
          <p:cNvSpPr>
            <a:spLocks noGrp="1"/>
          </p:cNvSpPr>
          <p:nvPr>
            <p:ph type="sldNum" sz="quarter" idx="12"/>
          </p:nvPr>
        </p:nvSpPr>
        <p:spPr>
          <a:xfrm>
            <a:off x="8610600" y="6356351"/>
            <a:ext cx="2743200" cy="365125"/>
          </a:xfrm>
          <a:prstGeom prst="rect">
            <a:avLst/>
          </a:prstGeom>
        </p:spPr>
        <p:txBody>
          <a:bodyPr/>
          <a:lstStyle>
            <a:lvl1pPr>
              <a:defRPr/>
            </a:lvl1pPr>
          </a:lstStyle>
          <a:p>
            <a:pPr>
              <a:defRPr/>
            </a:pPr>
            <a:fld id="{B024B221-F801-483B-A7AD-71D7CD0F191E}" type="slidenum">
              <a:rPr lang="zh-CN" altLang="en-US"/>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
        <p:nvSpPr>
          <p:cNvPr id="2" name="Date Placeholder 3"/>
          <p:cNvSpPr>
            <a:spLocks noGrp="1"/>
          </p:cNvSpPr>
          <p:nvPr>
            <p:ph type="dt" sz="half" idx="10"/>
          </p:nvPr>
        </p:nvSpPr>
        <p:spPr>
          <a:xfrm>
            <a:off x="838200" y="6356351"/>
            <a:ext cx="2743200" cy="365125"/>
          </a:xfrm>
          <a:prstGeom prst="rect">
            <a:avLst/>
          </a:prstGeom>
        </p:spPr>
        <p:txBody>
          <a:bodyPr/>
          <a:lstStyle>
            <a:lvl1pPr>
              <a:defRPr/>
            </a:lvl1pPr>
          </a:lstStyle>
          <a:p>
            <a:pPr>
              <a:defRPr/>
            </a:pPr>
            <a:endParaRPr lang="en-US" altLang="en-US"/>
          </a:p>
        </p:txBody>
      </p:sp>
      <p:sp>
        <p:nvSpPr>
          <p:cNvPr id="3" name="Footer Placeholder 4"/>
          <p:cNvSpPr>
            <a:spLocks noGrp="1"/>
          </p:cNvSpPr>
          <p:nvPr>
            <p:ph type="ftr" sz="quarter" idx="11"/>
          </p:nvPr>
        </p:nvSpPr>
        <p:spPr>
          <a:xfrm>
            <a:off x="4038600" y="6356351"/>
            <a:ext cx="4114800" cy="365125"/>
          </a:xfrm>
          <a:prstGeom prst="rect">
            <a:avLst/>
          </a:prstGeom>
        </p:spPr>
        <p:txBody>
          <a:bodyPr/>
          <a:lstStyle>
            <a:lvl1pPr>
              <a:defRPr/>
            </a:lvl1pPr>
          </a:lstStyle>
          <a:p>
            <a:pPr>
              <a:defRPr/>
            </a:pPr>
            <a:endParaRPr lang="zh-CN" altLang="en-US"/>
          </a:p>
        </p:txBody>
      </p:sp>
      <p:sp>
        <p:nvSpPr>
          <p:cNvPr id="4" name="Slide Number Placeholder 5"/>
          <p:cNvSpPr>
            <a:spLocks noGrp="1"/>
          </p:cNvSpPr>
          <p:nvPr>
            <p:ph type="sldNum" sz="quarter" idx="12"/>
          </p:nvPr>
        </p:nvSpPr>
        <p:spPr>
          <a:xfrm>
            <a:off x="8610600" y="6356351"/>
            <a:ext cx="2743200" cy="365125"/>
          </a:xfrm>
          <a:prstGeom prst="rect">
            <a:avLst/>
          </a:prstGeom>
        </p:spPr>
        <p:txBody>
          <a:bodyPr/>
          <a:lstStyle>
            <a:lvl1pPr>
              <a:defRPr/>
            </a:lvl1pPr>
          </a:lstStyle>
          <a:p>
            <a:pPr>
              <a:defRPr/>
            </a:pPr>
            <a:fld id="{D6599E75-A6A4-429F-91B4-5030A135654E}" type="slidenum">
              <a:rPr lang="zh-CN" altLang="en-US"/>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xAndTwoObj">
  <p:cSld name="标题，文本与两项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0364"/>
            <a:ext cx="10515600" cy="682625"/>
          </a:xfrm>
          <a:prstGeom prst="rect">
            <a:avLst/>
          </a:prstGeom>
        </p:spPr>
        <p:txBody>
          <a:bodyPr/>
          <a:lstStyle/>
          <a:p>
            <a:r>
              <a:rPr lang="zh-CN" altLang="en-US" noProof="1" smtClean="0"/>
              <a:t>单击此处编辑母版标题样式</a:t>
            </a:r>
            <a:endParaRPr lang="zh-CN" altLang="en-US" noProof="1"/>
          </a:p>
        </p:txBody>
      </p:sp>
      <p:sp>
        <p:nvSpPr>
          <p:cNvPr id="3" name="文本占位符 2"/>
          <p:cNvSpPr>
            <a:spLocks noGrp="1"/>
          </p:cNvSpPr>
          <p:nvPr>
            <p:ph type="body" sz="half" idx="1"/>
          </p:nvPr>
        </p:nvSpPr>
        <p:spPr>
          <a:xfrm>
            <a:off x="838200" y="1825625"/>
            <a:ext cx="5181600" cy="4351338"/>
          </a:xfrm>
          <a:prstGeom prst="rect">
            <a:avLst/>
          </a:prstGeom>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内容占位符 3"/>
          <p:cNvSpPr>
            <a:spLocks noGrp="1"/>
          </p:cNvSpPr>
          <p:nvPr>
            <p:ph sz="quarter" idx="2"/>
          </p:nvPr>
        </p:nvSpPr>
        <p:spPr>
          <a:xfrm>
            <a:off x="6172200" y="1825626"/>
            <a:ext cx="5181600" cy="2098675"/>
          </a:xfrm>
          <a:prstGeom prst="rect">
            <a:avLst/>
          </a:prstGeom>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5" name="内容占位符 4"/>
          <p:cNvSpPr>
            <a:spLocks noGrp="1"/>
          </p:cNvSpPr>
          <p:nvPr>
            <p:ph sz="quarter" idx="3"/>
          </p:nvPr>
        </p:nvSpPr>
        <p:spPr>
          <a:xfrm>
            <a:off x="6172200" y="4076701"/>
            <a:ext cx="5181600" cy="2100263"/>
          </a:xfrm>
          <a:prstGeom prst="rect">
            <a:avLst/>
          </a:prstGeom>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6" name="日期占位符 5"/>
          <p:cNvSpPr>
            <a:spLocks noGrp="1"/>
          </p:cNvSpPr>
          <p:nvPr>
            <p:ph type="dt" sz="half" idx="10"/>
          </p:nvPr>
        </p:nvSpPr>
        <p:spPr>
          <a:xfrm>
            <a:off x="838200" y="6356351"/>
            <a:ext cx="2743200" cy="365125"/>
          </a:xfrm>
          <a:prstGeom prst="rect">
            <a:avLst/>
          </a:prstGeom>
        </p:spPr>
        <p:txBody>
          <a:bodyPr/>
          <a:lstStyle>
            <a:lvl1pPr>
              <a:defRPr/>
            </a:lvl1pPr>
          </a:lstStyle>
          <a:p>
            <a:pPr>
              <a:defRPr/>
            </a:pPr>
            <a:endParaRPr lang="en-US" altLang="zh-CN"/>
          </a:p>
        </p:txBody>
      </p:sp>
      <p:sp>
        <p:nvSpPr>
          <p:cNvPr id="7" name="页脚占位符 6"/>
          <p:cNvSpPr>
            <a:spLocks noGrp="1"/>
          </p:cNvSpPr>
          <p:nvPr>
            <p:ph type="ftr" sz="quarter" idx="11"/>
          </p:nvPr>
        </p:nvSpPr>
        <p:spPr>
          <a:xfrm>
            <a:off x="4038600" y="6356351"/>
            <a:ext cx="4114800" cy="365125"/>
          </a:xfrm>
          <a:prstGeom prst="rect">
            <a:avLst/>
          </a:prstGeom>
        </p:spPr>
        <p:txBody>
          <a:bodyPr/>
          <a:lstStyle>
            <a:lvl1pPr>
              <a:defRPr/>
            </a:lvl1pPr>
          </a:lstStyle>
          <a:p>
            <a:pPr>
              <a:defRPr/>
            </a:pPr>
            <a:endParaRPr lang="ko-KR"/>
          </a:p>
        </p:txBody>
      </p:sp>
      <p:sp>
        <p:nvSpPr>
          <p:cNvPr id="8" name="灯片编号占位符 7"/>
          <p:cNvSpPr>
            <a:spLocks noGrp="1"/>
          </p:cNvSpPr>
          <p:nvPr>
            <p:ph type="sldNum" sz="quarter" idx="12"/>
          </p:nvPr>
        </p:nvSpPr>
        <p:spPr>
          <a:xfrm>
            <a:off x="8610600" y="6356351"/>
            <a:ext cx="2743200" cy="365125"/>
          </a:xfrm>
          <a:prstGeom prst="rect">
            <a:avLst/>
          </a:prstGeom>
        </p:spPr>
        <p:txBody>
          <a:bodyPr/>
          <a:lstStyle>
            <a:lvl1pPr>
              <a:defRPr/>
            </a:lvl1pPr>
          </a:lstStyle>
          <a:p>
            <a:pPr>
              <a:defRPr/>
            </a:pPr>
            <a:fld id="{5395E506-35A9-45CF-93A6-3DB5FD94FE3F}" type="slidenum">
              <a:rPr lang="ko-KR" altLang="en-US"/>
            </a:fld>
            <a:endParaRPr lang="ko-KR"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xAndObj">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0364"/>
            <a:ext cx="10515600" cy="682625"/>
          </a:xfrm>
          <a:prstGeom prst="rect">
            <a:avLst/>
          </a:prstGeom>
        </p:spPr>
        <p:txBody>
          <a:bodyPr/>
          <a:lstStyle/>
          <a:p>
            <a:r>
              <a:rPr lang="zh-CN" altLang="en-US" noProof="1" smtClean="0"/>
              <a:t>单击此处编辑母版标题样式</a:t>
            </a:r>
            <a:endParaRPr lang="zh-CN" altLang="en-US" noProof="1"/>
          </a:p>
        </p:txBody>
      </p:sp>
      <p:sp>
        <p:nvSpPr>
          <p:cNvPr id="3" name="文本占位符 2"/>
          <p:cNvSpPr>
            <a:spLocks noGrp="1"/>
          </p:cNvSpPr>
          <p:nvPr>
            <p:ph type="body" sz="half" idx="1"/>
          </p:nvPr>
        </p:nvSpPr>
        <p:spPr>
          <a:xfrm>
            <a:off x="838200" y="1825625"/>
            <a:ext cx="5181600" cy="4351338"/>
          </a:xfrm>
          <a:prstGeom prst="rect">
            <a:avLst/>
          </a:prstGeom>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内容占位符 3"/>
          <p:cNvSpPr>
            <a:spLocks noGrp="1"/>
          </p:cNvSpPr>
          <p:nvPr>
            <p:ph sz="half" idx="2"/>
          </p:nvPr>
        </p:nvSpPr>
        <p:spPr>
          <a:xfrm>
            <a:off x="6172200" y="1825625"/>
            <a:ext cx="5181600" cy="4351338"/>
          </a:xfrm>
          <a:prstGeom prst="rect">
            <a:avLst/>
          </a:prstGeom>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5" name="日期占位符 4"/>
          <p:cNvSpPr>
            <a:spLocks noGrp="1"/>
          </p:cNvSpPr>
          <p:nvPr>
            <p:ph type="dt" sz="half" idx="10"/>
          </p:nvPr>
        </p:nvSpPr>
        <p:spPr>
          <a:xfrm>
            <a:off x="838200" y="6356351"/>
            <a:ext cx="2743200" cy="365125"/>
          </a:xfrm>
          <a:prstGeom prst="rect">
            <a:avLst/>
          </a:prstGeom>
        </p:spPr>
        <p:txBody>
          <a:bodyPr/>
          <a:lstStyle>
            <a:lvl1pPr>
              <a:defRPr/>
            </a:lvl1pPr>
          </a:lstStyle>
          <a:p>
            <a:pPr>
              <a:defRPr/>
            </a:pPr>
            <a:endParaRPr lang="en-US" altLang="zh-CN"/>
          </a:p>
        </p:txBody>
      </p:sp>
      <p:sp>
        <p:nvSpPr>
          <p:cNvPr id="6" name="页脚占位符 5"/>
          <p:cNvSpPr>
            <a:spLocks noGrp="1"/>
          </p:cNvSpPr>
          <p:nvPr>
            <p:ph type="ftr" sz="quarter" idx="11"/>
          </p:nvPr>
        </p:nvSpPr>
        <p:spPr>
          <a:xfrm>
            <a:off x="4038600" y="6356351"/>
            <a:ext cx="4114800" cy="365125"/>
          </a:xfrm>
          <a:prstGeom prst="rect">
            <a:avLst/>
          </a:prstGeom>
        </p:spPr>
        <p:txBody>
          <a:bodyPr/>
          <a:lstStyle>
            <a:lvl1pPr>
              <a:defRPr/>
            </a:lvl1pPr>
          </a:lstStyle>
          <a:p>
            <a:pPr>
              <a:defRPr/>
            </a:pPr>
            <a:endParaRPr lang="ko-KR"/>
          </a:p>
        </p:txBody>
      </p:sp>
      <p:sp>
        <p:nvSpPr>
          <p:cNvPr id="7" name="灯片编号占位符 6"/>
          <p:cNvSpPr>
            <a:spLocks noGrp="1"/>
          </p:cNvSpPr>
          <p:nvPr>
            <p:ph type="sldNum" sz="quarter" idx="12"/>
          </p:nvPr>
        </p:nvSpPr>
        <p:spPr>
          <a:xfrm>
            <a:off x="8610600" y="6356351"/>
            <a:ext cx="2743200" cy="365125"/>
          </a:xfrm>
          <a:prstGeom prst="rect">
            <a:avLst/>
          </a:prstGeom>
        </p:spPr>
        <p:txBody>
          <a:bodyPr/>
          <a:lstStyle>
            <a:lvl1pPr>
              <a:defRPr/>
            </a:lvl1pPr>
          </a:lstStyle>
          <a:p>
            <a:pPr>
              <a:defRPr/>
            </a:pPr>
            <a:fld id="{84DADC2E-BAA2-4F28-856F-9D745348702C}" type="slidenum">
              <a:rPr lang="ko-KR" altLang="en-US"/>
            </a:fld>
            <a:endParaRPr lang="ko-KR"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x">
  <p:cSld name="标题与副标题">
    <p:spTree>
      <p:nvGrpSpPr>
        <p:cNvPr id="1" name=""/>
        <p:cNvGrpSpPr/>
        <p:nvPr/>
      </p:nvGrpSpPr>
      <p:grpSpPr>
        <a:xfrm>
          <a:off x="0" y="0"/>
          <a:ext cx="0" cy="0"/>
          <a:chOff x="0" y="0"/>
          <a:chExt cx="0" cy="0"/>
        </a:xfrm>
      </p:grpSpPr>
      <p:sp>
        <p:nvSpPr>
          <p:cNvPr id="5" name="Shape 5"/>
          <p:cNvSpPr>
            <a:spLocks noGrp="1"/>
          </p:cNvSpPr>
          <p:nvPr>
            <p:ph type="title"/>
          </p:nvPr>
        </p:nvSpPr>
        <p:spPr>
          <a:xfrm>
            <a:off x="714375" y="1732359"/>
            <a:ext cx="10763251" cy="1785938"/>
          </a:xfrm>
          <a:prstGeom prst="rect">
            <a:avLst/>
          </a:prstGeom>
        </p:spPr>
        <p:txBody>
          <a:bodyPr anchor="b"/>
          <a:lstStyle/>
          <a:p>
            <a:pPr lvl="0"/>
            <a:r>
              <a:rPr lang="zh-CN" altLang="en-US" noProof="1" smtClean="0"/>
              <a:t>单击此处编辑母版标题样式</a:t>
            </a:r>
            <a:endParaRPr noProof="1"/>
          </a:p>
        </p:txBody>
      </p:sp>
      <p:sp>
        <p:nvSpPr>
          <p:cNvPr id="6" name="Shape 6"/>
          <p:cNvSpPr>
            <a:spLocks noGrp="1"/>
          </p:cNvSpPr>
          <p:nvPr>
            <p:ph type="body" idx="1"/>
          </p:nvPr>
        </p:nvSpPr>
        <p:spPr>
          <a:xfrm>
            <a:off x="714375" y="3625453"/>
            <a:ext cx="10763251" cy="607219"/>
          </a:xfrm>
          <a:prstGeom prst="rect">
            <a:avLst/>
          </a:prstGeom>
        </p:spPr>
        <p:txBody>
          <a:bodyPr/>
          <a:lstStyle>
            <a:lvl1pPr marL="0" indent="0" algn="ctr">
              <a:spcBef>
                <a:spcPct val="0"/>
              </a:spcBef>
              <a:buSzTx/>
              <a:buNone/>
              <a:defRPr sz="1690">
                <a:solidFill>
                  <a:srgbClr val="FFFFFF"/>
                </a:solidFill>
              </a:defRPr>
            </a:lvl1pPr>
            <a:lvl2pPr marL="0" indent="160655" algn="ctr">
              <a:spcBef>
                <a:spcPct val="0"/>
              </a:spcBef>
              <a:buSzTx/>
              <a:buNone/>
              <a:defRPr sz="1690">
                <a:solidFill>
                  <a:srgbClr val="FFFFFF"/>
                </a:solidFill>
              </a:defRPr>
            </a:lvl2pPr>
            <a:lvl3pPr marL="0" indent="321310" algn="ctr">
              <a:spcBef>
                <a:spcPct val="0"/>
              </a:spcBef>
              <a:buSzTx/>
              <a:buNone/>
              <a:defRPr sz="1690">
                <a:solidFill>
                  <a:srgbClr val="FFFFFF"/>
                </a:solidFill>
              </a:defRPr>
            </a:lvl3pPr>
            <a:lvl4pPr marL="0" indent="481965" algn="ctr">
              <a:spcBef>
                <a:spcPct val="0"/>
              </a:spcBef>
              <a:buSzTx/>
              <a:buNone/>
              <a:defRPr sz="1690">
                <a:solidFill>
                  <a:srgbClr val="FFFFFF"/>
                </a:solidFill>
              </a:defRPr>
            </a:lvl4pPr>
            <a:lvl5pPr marL="0" indent="643255" algn="ctr">
              <a:spcBef>
                <a:spcPct val="0"/>
              </a:spcBef>
              <a:buSzTx/>
              <a:buNone/>
              <a:defRPr sz="1690">
                <a:solidFill>
                  <a:srgbClr val="FFFFFF"/>
                </a:solidFill>
              </a:defRPr>
            </a:lvl5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noProof="1"/>
          </a:p>
        </p:txBody>
      </p:sp>
      <p:sp>
        <p:nvSpPr>
          <p:cNvPr id="4" name="Date Placeholder 3"/>
          <p:cNvSpPr>
            <a:spLocks noGrp="1"/>
          </p:cNvSpPr>
          <p:nvPr>
            <p:ph type="dt" sz="half" idx="10"/>
          </p:nvPr>
        </p:nvSpPr>
        <p:spPr>
          <a:xfrm>
            <a:off x="838200" y="6356351"/>
            <a:ext cx="2743200" cy="365125"/>
          </a:xfrm>
          <a:prstGeom prst="rect">
            <a:avLst/>
          </a:prstGeom>
        </p:spPr>
        <p:txBody>
          <a:bodyPr/>
          <a:lstStyle>
            <a:lvl1pPr>
              <a:defRPr/>
            </a:lvl1pPr>
          </a:lstStyle>
          <a:p>
            <a:pPr>
              <a:defRPr/>
            </a:pPr>
            <a:endParaRPr lang="en-US" altLang="en-US"/>
          </a:p>
        </p:txBody>
      </p:sp>
      <p:sp>
        <p:nvSpPr>
          <p:cNvPr id="7" name="Footer Placeholder 4"/>
          <p:cNvSpPr>
            <a:spLocks noGrp="1"/>
          </p:cNvSpPr>
          <p:nvPr>
            <p:ph type="ftr" sz="quarter" idx="11"/>
          </p:nvPr>
        </p:nvSpPr>
        <p:spPr>
          <a:xfrm>
            <a:off x="4038600" y="6356351"/>
            <a:ext cx="4114800" cy="365125"/>
          </a:xfrm>
          <a:prstGeom prst="rect">
            <a:avLst/>
          </a:prstGeom>
        </p:spPr>
        <p:txBody>
          <a:bodyPr/>
          <a:lstStyle>
            <a:lvl1pPr>
              <a:defRPr/>
            </a:lvl1pPr>
          </a:lstStyle>
          <a:p>
            <a:pPr>
              <a:defRPr/>
            </a:pPr>
            <a:endParaRPr lang="zh-CN" altLang="en-US"/>
          </a:p>
        </p:txBody>
      </p:sp>
      <p:sp>
        <p:nvSpPr>
          <p:cNvPr id="8" name="Slide Number Placeholder 5"/>
          <p:cNvSpPr>
            <a:spLocks noGrp="1"/>
          </p:cNvSpPr>
          <p:nvPr>
            <p:ph type="sldNum" sz="quarter" idx="12"/>
          </p:nvPr>
        </p:nvSpPr>
        <p:spPr>
          <a:xfrm>
            <a:off x="8610600" y="6356351"/>
            <a:ext cx="2743200" cy="365125"/>
          </a:xfrm>
          <a:prstGeom prst="rect">
            <a:avLst/>
          </a:prstGeom>
        </p:spPr>
        <p:txBody>
          <a:bodyPr/>
          <a:lstStyle>
            <a:lvl1pPr>
              <a:defRPr/>
            </a:lvl1pPr>
          </a:lstStyle>
          <a:p>
            <a:pPr>
              <a:defRPr/>
            </a:pPr>
            <a:fld id="{A082B705-4A56-47BA-B521-FA19ECCE32F0}" type="slidenum">
              <a:rPr lang="zh-CN" altLang="en-US"/>
            </a:fld>
            <a:endParaRPr lang="zh-CN" altLang="en-US"/>
          </a:p>
        </p:txBody>
      </p:sp>
    </p:spTree>
  </p:cSld>
  <p:clrMapOvr>
    <a:masterClrMapping/>
  </p:clrMapOvr>
  <p:transition spd="med"/>
</p:sldLayout>
</file>

<file path=ppt/slideLayouts/slideLayout17.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34" y="2130429"/>
            <a:ext cx="10363564"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65" y="3886201"/>
            <a:ext cx="8534701" cy="1752600"/>
          </a:xfrm>
        </p:spPr>
        <p:txBody>
          <a:bodyPr/>
          <a:lstStyle>
            <a:lvl1pPr marL="0" indent="0" algn="ctr">
              <a:buNone/>
              <a:defRPr>
                <a:solidFill>
                  <a:schemeClr val="tx1">
                    <a:tint val="75000"/>
                  </a:schemeClr>
                </a:solidFill>
              </a:defRPr>
            </a:lvl1pPr>
            <a:lvl2pPr marL="499745" indent="0" algn="ctr">
              <a:buNone/>
              <a:defRPr>
                <a:solidFill>
                  <a:schemeClr val="tx1">
                    <a:tint val="75000"/>
                  </a:schemeClr>
                </a:solidFill>
              </a:defRPr>
            </a:lvl2pPr>
            <a:lvl3pPr marL="998855" indent="0" algn="ctr">
              <a:buNone/>
              <a:defRPr>
                <a:solidFill>
                  <a:schemeClr val="tx1">
                    <a:tint val="75000"/>
                  </a:schemeClr>
                </a:solidFill>
              </a:defRPr>
            </a:lvl3pPr>
            <a:lvl4pPr marL="1498600" indent="0" algn="ctr">
              <a:buNone/>
              <a:defRPr>
                <a:solidFill>
                  <a:schemeClr val="tx1">
                    <a:tint val="75000"/>
                  </a:schemeClr>
                </a:solidFill>
              </a:defRPr>
            </a:lvl4pPr>
            <a:lvl5pPr marL="1998345" indent="0" algn="ctr">
              <a:buNone/>
              <a:defRPr>
                <a:solidFill>
                  <a:schemeClr val="tx1">
                    <a:tint val="75000"/>
                  </a:schemeClr>
                </a:solidFill>
              </a:defRPr>
            </a:lvl5pPr>
            <a:lvl6pPr marL="2497455" indent="0" algn="ctr">
              <a:buNone/>
              <a:defRPr>
                <a:solidFill>
                  <a:schemeClr val="tx1">
                    <a:tint val="75000"/>
                  </a:schemeClr>
                </a:solidFill>
              </a:defRPr>
            </a:lvl6pPr>
            <a:lvl7pPr marL="2997200" indent="0" algn="ctr">
              <a:buNone/>
              <a:defRPr>
                <a:solidFill>
                  <a:schemeClr val="tx1">
                    <a:tint val="75000"/>
                  </a:schemeClr>
                </a:solidFill>
              </a:defRPr>
            </a:lvl7pPr>
            <a:lvl8pPr marL="3496310" indent="0" algn="ctr">
              <a:buNone/>
              <a:defRPr>
                <a:solidFill>
                  <a:schemeClr val="tx1">
                    <a:tint val="75000"/>
                  </a:schemeClr>
                </a:solidFill>
              </a:defRPr>
            </a:lvl8pPr>
            <a:lvl9pPr marL="3996055"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a:xfrm>
            <a:off x="609627" y="6356356"/>
            <a:ext cx="2844901" cy="365125"/>
          </a:xfrm>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a:xfrm>
            <a:off x="4165752" y="6356356"/>
            <a:ext cx="3860935" cy="365125"/>
          </a:xfrm>
        </p:spPr>
        <p:txBody>
          <a:bodyPr/>
          <a:lstStyle/>
          <a:p>
            <a:endParaRPr lang="zh-CN" altLang="en-US"/>
          </a:p>
        </p:txBody>
      </p:sp>
      <p:sp>
        <p:nvSpPr>
          <p:cNvPr id="6" name="灯片编号占位符 5"/>
          <p:cNvSpPr>
            <a:spLocks noGrp="1"/>
          </p:cNvSpPr>
          <p:nvPr>
            <p:ph type="sldNum" sz="quarter" idx="12"/>
          </p:nvPr>
        </p:nvSpPr>
        <p:spPr>
          <a:xfrm>
            <a:off x="8737913" y="6356356"/>
            <a:ext cx="2844901" cy="365125"/>
          </a:xfrm>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5_自定义版式">
    <p:spTree>
      <p:nvGrpSpPr>
        <p:cNvPr id="1" name=""/>
        <p:cNvGrpSpPr/>
        <p:nvPr/>
      </p:nvGrpSpPr>
      <p:grpSpPr>
        <a:xfrm>
          <a:off x="0" y="0"/>
          <a:ext cx="0" cy="0"/>
          <a:chOff x="0" y="0"/>
          <a:chExt cx="0" cy="0"/>
        </a:xfrm>
      </p:grpSpPr>
      <p:pic>
        <p:nvPicPr>
          <p:cNvPr id="3" name="图片 2"/>
          <p:cNvPicPr>
            <a:picLocks noChangeAspect="1"/>
          </p:cNvPicPr>
          <p:nvPr userDrawn="1"/>
        </p:nvPicPr>
        <p:blipFill rotWithShape="1">
          <a:blip r:embed="rId2"/>
          <a:srcRect l="61489" t="25058" r="12143" b="25081"/>
          <a:stretch>
            <a:fillRect/>
          </a:stretch>
        </p:blipFill>
        <p:spPr>
          <a:xfrm>
            <a:off x="3882314" y="1181451"/>
            <a:ext cx="4495104" cy="4495104"/>
          </a:xfrm>
          <a:prstGeom prst="ellipse">
            <a:avLst/>
          </a:prstGeom>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pic>
        <p:nvPicPr>
          <p:cNvPr id="3" name="图片 2"/>
          <p:cNvPicPr>
            <a:picLocks noChangeAspect="1"/>
          </p:cNvPicPr>
          <p:nvPr userDrawn="1"/>
        </p:nvPicPr>
        <p:blipFill rotWithShape="1">
          <a:blip r:embed="rId2"/>
          <a:srcRect t="22049" r="54675" b="21936"/>
          <a:stretch>
            <a:fillRect/>
          </a:stretch>
        </p:blipFill>
        <p:spPr>
          <a:xfrm>
            <a:off x="952455" y="-12701"/>
            <a:ext cx="10492980" cy="6858001"/>
          </a:xfrm>
          <a:prstGeom prst="rect">
            <a:avLst/>
          </a:prstGeom>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pic>
        <p:nvPicPr>
          <p:cNvPr id="3" name="图片 2"/>
          <p:cNvPicPr>
            <a:picLocks noChangeAspect="1"/>
          </p:cNvPicPr>
          <p:nvPr userDrawn="1"/>
        </p:nvPicPr>
        <p:blipFill rotWithShape="1">
          <a:blip r:embed="rId2"/>
          <a:srcRect t="15838" r="78197" b="16675"/>
          <a:stretch>
            <a:fillRect/>
          </a:stretch>
        </p:blipFill>
        <p:spPr>
          <a:xfrm>
            <a:off x="8015258" y="-12700"/>
            <a:ext cx="4189442" cy="6858000"/>
          </a:xfrm>
          <a:prstGeom prst="rect">
            <a:avLst/>
          </a:prstGeom>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pic>
        <p:nvPicPr>
          <p:cNvPr id="4" name="图片 3"/>
          <p:cNvPicPr>
            <a:picLocks noChangeAspect="1"/>
          </p:cNvPicPr>
          <p:nvPr userDrawn="1"/>
        </p:nvPicPr>
        <p:blipFill rotWithShape="1">
          <a:blip r:embed="rId2"/>
          <a:srcRect t="15838" r="78197" b="16675"/>
          <a:stretch>
            <a:fillRect/>
          </a:stretch>
        </p:blipFill>
        <p:spPr>
          <a:xfrm flipH="1">
            <a:off x="0" y="-12700"/>
            <a:ext cx="4189442" cy="6858000"/>
          </a:xfrm>
          <a:prstGeom prst="rect">
            <a:avLst/>
          </a:prstGeom>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pic>
        <p:nvPicPr>
          <p:cNvPr id="3" name="图片 2"/>
          <p:cNvPicPr>
            <a:picLocks noChangeAspect="1"/>
          </p:cNvPicPr>
          <p:nvPr userDrawn="1"/>
        </p:nvPicPr>
        <p:blipFill rotWithShape="1">
          <a:blip r:embed="rId2"/>
          <a:srcRect l="54115" t="20375" r="25555" b="20378"/>
          <a:stretch>
            <a:fillRect/>
          </a:stretch>
        </p:blipFill>
        <p:spPr>
          <a:xfrm>
            <a:off x="7739212" y="0"/>
            <a:ext cx="4452788" cy="6862813"/>
          </a:xfrm>
          <a:prstGeom prst="rect">
            <a:avLst/>
          </a:prstGeom>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_标题幻灯片">
    <p:spTree>
      <p:nvGrpSpPr>
        <p:cNvPr id="1" name=""/>
        <p:cNvGrpSpPr/>
        <p:nvPr/>
      </p:nvGrpSpPr>
      <p:grpSpPr>
        <a:xfrm>
          <a:off x="0" y="0"/>
          <a:ext cx="0" cy="0"/>
          <a:chOff x="0" y="0"/>
          <a:chExt cx="0" cy="0"/>
        </a:xfrm>
      </p:grpSpPr>
      <p:sp>
        <p:nvSpPr>
          <p:cNvPr id="2" name="文本占位符 7"/>
          <p:cNvSpPr>
            <a:spLocks noGrp="1"/>
          </p:cNvSpPr>
          <p:nvPr>
            <p:ph type="body" sz="quarter" idx="10" hasCustomPrompt="1"/>
          </p:nvPr>
        </p:nvSpPr>
        <p:spPr>
          <a:xfrm>
            <a:off x="659004" y="258233"/>
            <a:ext cx="4868117" cy="529569"/>
          </a:xfrm>
          <a:prstGeom prst="rect">
            <a:avLst/>
          </a:prstGeom>
          <a:ln w="12700" cmpd="sng">
            <a:solidFill>
              <a:schemeClr val="tx1"/>
            </a:solidFill>
          </a:ln>
        </p:spPr>
        <p:txBody>
          <a:bodyPr vert="horz" anchor="ctr"/>
          <a:lstStyle>
            <a:lvl1pPr marL="0" indent="0" algn="l">
              <a:buNone/>
              <a:defRPr sz="2400" b="1">
                <a:latin typeface="Segoe UI Light" panose="020B0502040204020203" charset="0"/>
                <a:ea typeface="Segoe UI Light" panose="020B0502040204020203" charset="0"/>
                <a:cs typeface="Segoe UI Light" panose="020B0502040204020203" charset="0"/>
              </a:defRPr>
            </a:lvl1pPr>
          </a:lstStyle>
          <a:p>
            <a:pPr lvl="0"/>
            <a:r>
              <a:rPr kumimoji="1" lang="en-US" altLang="zh-CN" dirty="0" smtClean="0"/>
              <a:t>CLICK</a:t>
            </a:r>
            <a:r>
              <a:rPr kumimoji="1" lang="zh-CN" altLang="en-US" dirty="0" smtClean="0"/>
              <a:t> </a:t>
            </a:r>
            <a:r>
              <a:rPr kumimoji="1" lang="en-US" altLang="zh-CN" dirty="0" smtClean="0"/>
              <a:t>HERE</a:t>
            </a:r>
            <a:r>
              <a:rPr kumimoji="1" lang="zh-CN" altLang="en-US" dirty="0" smtClean="0"/>
              <a:t> </a:t>
            </a:r>
            <a:r>
              <a:rPr kumimoji="1" lang="en-US" altLang="zh-CN" dirty="0" smtClean="0"/>
              <a:t>TO</a:t>
            </a:r>
            <a:r>
              <a:rPr kumimoji="1" lang="zh-CN" altLang="en-US" dirty="0" smtClean="0"/>
              <a:t> </a:t>
            </a:r>
            <a:r>
              <a:rPr kumimoji="1" lang="en-US" altLang="zh-CN" dirty="0" smtClean="0"/>
              <a:t>ADD</a:t>
            </a:r>
            <a:r>
              <a:rPr kumimoji="1" lang="zh-CN" altLang="en-US" dirty="0" smtClean="0"/>
              <a:t> </a:t>
            </a:r>
            <a:r>
              <a:rPr kumimoji="1" lang="en-US" altLang="zh-CN" dirty="0" smtClean="0"/>
              <a:t>YOUR</a:t>
            </a:r>
            <a:r>
              <a:rPr kumimoji="1" lang="zh-CN" altLang="en-US" dirty="0" smtClean="0"/>
              <a:t> </a:t>
            </a:r>
            <a:r>
              <a:rPr kumimoji="1" lang="en-US" altLang="zh-CN" dirty="0" smtClean="0"/>
              <a:t>TITLE</a:t>
            </a:r>
            <a:endParaRPr kumimoji="1" lang="zh-CN" altLang="en-US" dirty="0"/>
          </a:p>
        </p:txBody>
      </p:sp>
      <p:sp>
        <p:nvSpPr>
          <p:cNvPr id="3" name="文本占位符 7"/>
          <p:cNvSpPr>
            <a:spLocks noGrp="1"/>
          </p:cNvSpPr>
          <p:nvPr>
            <p:ph type="body" sz="quarter" idx="13" hasCustomPrompt="1"/>
          </p:nvPr>
        </p:nvSpPr>
        <p:spPr>
          <a:xfrm>
            <a:off x="11386592" y="171547"/>
            <a:ext cx="805408" cy="616255"/>
          </a:xfrm>
          <a:prstGeom prst="rect">
            <a:avLst/>
          </a:prstGeom>
          <a:solidFill>
            <a:schemeClr val="tx1"/>
          </a:solidFill>
        </p:spPr>
        <p:txBody>
          <a:bodyPr vert="horz" anchor="ctr"/>
          <a:lstStyle>
            <a:lvl1pPr marL="0" indent="0" algn="ctr">
              <a:buNone/>
              <a:defRPr sz="2400" b="1">
                <a:solidFill>
                  <a:srgbClr val="FFFFFF"/>
                </a:solidFill>
                <a:latin typeface="Segoe UI Light" panose="020B0502040204020203" charset="0"/>
                <a:ea typeface="Segoe UI Light" panose="020B0502040204020203" charset="0"/>
                <a:cs typeface="Segoe UI Light" panose="020B0502040204020203" charset="0"/>
              </a:defRPr>
            </a:lvl1pPr>
          </a:lstStyle>
          <a:p>
            <a:pPr lvl="0"/>
            <a:r>
              <a:rPr kumimoji="1" lang="en-US" altLang="zh-CN" dirty="0" smtClean="0"/>
              <a:t>01</a:t>
            </a:r>
            <a:endParaRPr kumimoji="1" lang="zh-CN" altLang="en-US" dirty="0"/>
          </a:p>
        </p:txBody>
      </p:sp>
      <p:sp>
        <p:nvSpPr>
          <p:cNvPr id="4" name="图片占位符 8"/>
          <p:cNvSpPr>
            <a:spLocks noGrp="1"/>
          </p:cNvSpPr>
          <p:nvPr>
            <p:ph type="pic" sz="quarter" idx="14" hasCustomPrompt="1"/>
          </p:nvPr>
        </p:nvSpPr>
        <p:spPr>
          <a:xfrm>
            <a:off x="376768" y="5989475"/>
            <a:ext cx="1960033" cy="533400"/>
          </a:xfrm>
          <a:prstGeom prst="rect">
            <a:avLst/>
          </a:prstGeom>
        </p:spPr>
        <p:txBody>
          <a:bodyPr vert="horz" anchor="ctr"/>
          <a:lstStyle>
            <a:lvl1pPr marL="0" indent="0" algn="ctr">
              <a:buNone/>
              <a:defRPr sz="1600" b="1">
                <a:latin typeface="Segoe UI Light" panose="020B0502040204020203" charset="0"/>
                <a:ea typeface="Segoe UI Light" panose="020B0502040204020203" charset="0"/>
                <a:cs typeface="Segoe UI Light" panose="020B0502040204020203" charset="0"/>
              </a:defRPr>
            </a:lvl1pPr>
          </a:lstStyle>
          <a:p>
            <a:r>
              <a:rPr kumimoji="1" lang="en-US" altLang="zh-CN" sz="1600" b="1" dirty="0" smtClean="0"/>
              <a:t>LOGO&amp;PIC</a:t>
            </a:r>
            <a:r>
              <a:rPr kumimoji="1" lang="zh-CN" altLang="en-US" sz="1600" b="1" dirty="0" smtClean="0"/>
              <a:t> </a:t>
            </a:r>
            <a:r>
              <a:rPr kumimoji="1" lang="en-US" altLang="zh-CN" sz="1600" b="1" dirty="0" smtClean="0"/>
              <a:t>HERE</a:t>
            </a:r>
            <a:endParaRPr kumimoji="1" lang="zh-CN" alt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3_标题幻灯片">
    <p:spTree>
      <p:nvGrpSpPr>
        <p:cNvPr id="1" name=""/>
        <p:cNvGrpSpPr/>
        <p:nvPr/>
      </p:nvGrpSpPr>
      <p:grpSpPr>
        <a:xfrm>
          <a:off x="0" y="0"/>
          <a:ext cx="0" cy="0"/>
          <a:chOff x="0" y="0"/>
          <a:chExt cx="0" cy="0"/>
        </a:xfrm>
      </p:grpSpPr>
      <p:sp>
        <p:nvSpPr>
          <p:cNvPr id="4" name="矩形 3"/>
          <p:cNvSpPr/>
          <p:nvPr userDrawn="1"/>
        </p:nvSpPr>
        <p:spPr>
          <a:xfrm>
            <a:off x="440603" y="759873"/>
            <a:ext cx="1569660" cy="369332"/>
          </a:xfrm>
          <a:prstGeom prst="rect">
            <a:avLst/>
          </a:prstGeom>
        </p:spPr>
        <p:txBody>
          <a:bodyPr wrap="none">
            <a:spAutoFit/>
          </a:bodyPr>
          <a:lstStyle/>
          <a:p>
            <a:pPr defTabSz="608965"/>
            <a:r>
              <a:rPr lang="zh-CN" altLang="en-US" sz="1800" dirty="0" smtClean="0">
                <a:solidFill>
                  <a:schemeClr val="tx1">
                    <a:lumMod val="75000"/>
                    <a:lumOff val="25000"/>
                  </a:schemeClr>
                </a:solidFill>
                <a:latin typeface="Segoe UI Light" panose="020B0502040204020203"/>
                <a:ea typeface="微软雅黑" panose="020B0503020204020204" charset="-122"/>
                <a:cs typeface="Segoe UI Light" panose="020B0502040204020203"/>
              </a:rPr>
              <a:t>背景图片素材</a:t>
            </a:r>
            <a:endParaRPr lang="zh-CN" altLang="en-US" sz="1800" dirty="0" smtClean="0">
              <a:solidFill>
                <a:schemeClr val="tx1">
                  <a:lumMod val="75000"/>
                  <a:lumOff val="25000"/>
                </a:schemeClr>
              </a:solidFill>
              <a:latin typeface="Segoe UI Light" panose="020B0502040204020203"/>
              <a:ea typeface="微软雅黑" panose="020B0503020204020204" charset="-122"/>
              <a:cs typeface="Segoe UI Light" panose="020B0502040204020203"/>
            </a:endParaRPr>
          </a:p>
        </p:txBody>
      </p:sp>
      <p:sp>
        <p:nvSpPr>
          <p:cNvPr id="5" name="矩形 4"/>
          <p:cNvSpPr/>
          <p:nvPr userDrawn="1"/>
        </p:nvSpPr>
        <p:spPr>
          <a:xfrm>
            <a:off x="440603" y="182445"/>
            <a:ext cx="777777" cy="246221"/>
          </a:xfrm>
          <a:prstGeom prst="rect">
            <a:avLst/>
          </a:prstGeom>
        </p:spPr>
        <p:txBody>
          <a:bodyPr wrap="none">
            <a:spAutoFit/>
          </a:bodyPr>
          <a:lstStyle/>
          <a:p>
            <a:pPr defTabSz="608965"/>
            <a:r>
              <a:rPr kumimoji="1" lang="en-US" altLang="zh-CN" sz="1000" dirty="0" smtClean="0">
                <a:solidFill>
                  <a:schemeClr val="tx1">
                    <a:lumMod val="75000"/>
                    <a:lumOff val="25000"/>
                  </a:schemeClr>
                </a:solidFill>
                <a:latin typeface="Segoe UI Light" panose="020B0502040204020203"/>
                <a:ea typeface="微软雅黑" panose="020B0503020204020204" charset="-122"/>
                <a:cs typeface="Segoe UI Light" panose="020B0502040204020203"/>
              </a:rPr>
              <a:t>OfficePLUS</a:t>
            </a:r>
            <a:endParaRPr lang="zh-CN" altLang="en-US" sz="1000" dirty="0">
              <a:solidFill>
                <a:schemeClr val="tx1">
                  <a:lumMod val="75000"/>
                  <a:lumOff val="25000"/>
                </a:schemeClr>
              </a:solidFill>
              <a:latin typeface="Segoe UI Light" panose="020B0502040204020203"/>
              <a:ea typeface="微软雅黑" panose="020B0503020204020204" charset="-122"/>
              <a:cs typeface="Segoe UI Light" panose="020B0502040204020203"/>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4_标题幻灯片">
    <p:bg>
      <p:bgPr>
        <a:solidFill>
          <a:srgbClr val="E73A1C"/>
        </a:solidFill>
        <a:effectLst/>
      </p:bgPr>
    </p:bg>
    <p:spTree>
      <p:nvGrpSpPr>
        <p:cNvPr id="1" name=""/>
        <p:cNvGrpSpPr/>
        <p:nvPr/>
      </p:nvGrpSpPr>
      <p:grpSpPr>
        <a:xfrm>
          <a:off x="0" y="0"/>
          <a:ext cx="0" cy="0"/>
          <a:chOff x="0" y="0"/>
          <a:chExt cx="0" cy="0"/>
        </a:xfrm>
      </p:grpSpPr>
      <p:sp>
        <p:nvSpPr>
          <p:cNvPr id="6" name="矩形 5"/>
          <p:cNvSpPr/>
          <p:nvPr userDrawn="1"/>
        </p:nvSpPr>
        <p:spPr>
          <a:xfrm>
            <a:off x="440603" y="759873"/>
            <a:ext cx="662361" cy="379656"/>
          </a:xfrm>
          <a:prstGeom prst="rect">
            <a:avLst/>
          </a:prstGeom>
        </p:spPr>
        <p:txBody>
          <a:bodyPr wrap="none">
            <a:spAutoFit/>
          </a:bodyPr>
          <a:lstStyle/>
          <a:p>
            <a:pPr defTabSz="608965"/>
            <a:r>
              <a:rPr lang="zh-CN" altLang="en-US" sz="1800" dirty="0" smtClean="0">
                <a:solidFill>
                  <a:srgbClr val="FFFFFF"/>
                </a:solidFill>
                <a:latin typeface="Segoe UI Light" panose="020B0502040204020203"/>
                <a:ea typeface="微软雅黑" panose="020B0503020204020204" charset="-122"/>
                <a:cs typeface="Segoe UI Light" panose="020B0502040204020203"/>
              </a:rPr>
              <a:t>标注</a:t>
            </a:r>
            <a:endParaRPr lang="zh-CN" altLang="en-US" sz="1800" dirty="0">
              <a:solidFill>
                <a:srgbClr val="FFFFFF"/>
              </a:solidFill>
              <a:latin typeface="Segoe UI Light" panose="020B0502040204020203"/>
              <a:ea typeface="微软雅黑" panose="020B0503020204020204" charset="-122"/>
              <a:cs typeface="Segoe UI Light" panose="020B0502040204020203"/>
            </a:endParaRPr>
          </a:p>
        </p:txBody>
      </p:sp>
      <p:sp>
        <p:nvSpPr>
          <p:cNvPr id="11" name="矩形 10"/>
          <p:cNvSpPr/>
          <p:nvPr userDrawn="1"/>
        </p:nvSpPr>
        <p:spPr>
          <a:xfrm>
            <a:off x="2572589" y="759873"/>
            <a:ext cx="1402001" cy="3453253"/>
          </a:xfrm>
          <a:prstGeom prst="rect">
            <a:avLst/>
          </a:prstGeom>
        </p:spPr>
        <p:txBody>
          <a:bodyPr wrap="square">
            <a:spAutoFit/>
          </a:bodyPr>
          <a:lstStyle/>
          <a:p>
            <a:pPr defTabSz="608965">
              <a:lnSpc>
                <a:spcPct val="130000"/>
              </a:lnSpc>
            </a:pPr>
            <a:r>
              <a:rPr lang="zh-CN" altLang="en-US" sz="1400" dirty="0" smtClean="0">
                <a:solidFill>
                  <a:srgbClr val="FFFFFF"/>
                </a:solidFill>
                <a:latin typeface="Segoe UI Light" panose="020B0502040204020203"/>
                <a:ea typeface="微软雅黑" panose="020B0503020204020204" charset="-122"/>
                <a:cs typeface="Segoe UI Light" panose="020B0502040204020203"/>
              </a:rPr>
              <a:t>字体使用 </a:t>
            </a:r>
            <a:endParaRPr lang="en-US" altLang="zh-CN" sz="1400" dirty="0">
              <a:solidFill>
                <a:srgbClr val="FFFFFF"/>
              </a:solidFill>
              <a:latin typeface="Segoe UI Light" panose="020B0502040204020203"/>
              <a:ea typeface="微软雅黑" panose="020B0503020204020204" charset="-122"/>
              <a:cs typeface="Segoe UI Light" panose="020B0502040204020203"/>
            </a:endParaRPr>
          </a:p>
          <a:p>
            <a:pPr defTabSz="608965">
              <a:lnSpc>
                <a:spcPct val="130000"/>
              </a:lnSpc>
            </a:pPr>
            <a:endParaRPr lang="en-US" altLang="zh-CN" sz="1400" dirty="0" smtClean="0">
              <a:solidFill>
                <a:srgbClr val="FFFFFF"/>
              </a:solidFill>
              <a:latin typeface="Segoe UI Light" panose="020B0502040204020203"/>
              <a:ea typeface="微软雅黑" panose="020B0503020204020204" charset="-122"/>
              <a:cs typeface="Segoe UI Light" panose="020B0502040204020203"/>
            </a:endParaRPr>
          </a:p>
          <a:p>
            <a:pPr defTabSz="608965">
              <a:lnSpc>
                <a:spcPct val="130000"/>
              </a:lnSpc>
            </a:pPr>
            <a:endParaRPr lang="en-US" altLang="zh-CN" sz="1400" dirty="0" smtClean="0">
              <a:solidFill>
                <a:srgbClr val="FFFFFF"/>
              </a:solidFill>
              <a:latin typeface="Segoe UI Light" panose="020B0502040204020203"/>
              <a:ea typeface="微软雅黑" panose="020B0503020204020204" charset="-122"/>
              <a:cs typeface="Segoe UI Light" panose="020B0502040204020203"/>
            </a:endParaRPr>
          </a:p>
          <a:p>
            <a:pPr defTabSz="608965">
              <a:lnSpc>
                <a:spcPct val="130000"/>
              </a:lnSpc>
            </a:pPr>
            <a:endParaRPr lang="en-US" altLang="zh-CN" sz="1400" dirty="0">
              <a:solidFill>
                <a:srgbClr val="FFFFFF"/>
              </a:solidFill>
              <a:latin typeface="Segoe UI Light" panose="020B0502040204020203"/>
              <a:ea typeface="微软雅黑" panose="020B0503020204020204" charset="-122"/>
              <a:cs typeface="Segoe UI Light" panose="020B0502040204020203"/>
            </a:endParaRPr>
          </a:p>
          <a:p>
            <a:pPr defTabSz="608965">
              <a:lnSpc>
                <a:spcPct val="130000"/>
              </a:lnSpc>
            </a:pPr>
            <a:endParaRPr lang="en-US" altLang="zh-CN" sz="1400" dirty="0" smtClean="0">
              <a:solidFill>
                <a:srgbClr val="FFFFFF"/>
              </a:solidFill>
              <a:latin typeface="Segoe UI Light" panose="020B0502040204020203"/>
              <a:ea typeface="微软雅黑" panose="020B0503020204020204" charset="-122"/>
              <a:cs typeface="Segoe UI Light" panose="020B0502040204020203"/>
            </a:endParaRPr>
          </a:p>
          <a:p>
            <a:pPr defTabSz="608965">
              <a:lnSpc>
                <a:spcPct val="130000"/>
              </a:lnSpc>
            </a:pPr>
            <a:r>
              <a:rPr lang="zh-CN" altLang="en-US" sz="1400" dirty="0" smtClean="0">
                <a:solidFill>
                  <a:srgbClr val="FFFFFF"/>
                </a:solidFill>
                <a:latin typeface="Segoe UI Light" panose="020B0502040204020203"/>
                <a:ea typeface="微软雅黑" panose="020B0503020204020204" charset="-122"/>
                <a:cs typeface="Segoe UI Light" panose="020B0502040204020203"/>
              </a:rPr>
              <a:t>行距</a:t>
            </a:r>
            <a:endParaRPr lang="en-US" altLang="zh-CN" sz="1400" dirty="0" smtClean="0">
              <a:solidFill>
                <a:srgbClr val="FFFFFF"/>
              </a:solidFill>
              <a:latin typeface="Segoe UI Light" panose="020B0502040204020203"/>
              <a:ea typeface="微软雅黑" panose="020B0503020204020204" charset="-122"/>
              <a:cs typeface="Segoe UI Light" panose="020B0502040204020203"/>
            </a:endParaRPr>
          </a:p>
          <a:p>
            <a:pPr defTabSz="608965">
              <a:lnSpc>
                <a:spcPct val="130000"/>
              </a:lnSpc>
            </a:pPr>
            <a:endParaRPr lang="en-US" altLang="zh-CN" sz="1400" dirty="0" smtClean="0">
              <a:solidFill>
                <a:srgbClr val="FFFFFF"/>
              </a:solidFill>
              <a:latin typeface="Segoe UI Light" panose="020B0502040204020203"/>
              <a:ea typeface="微软雅黑" panose="020B0503020204020204" charset="-122"/>
              <a:cs typeface="Segoe UI Light" panose="020B0502040204020203"/>
            </a:endParaRPr>
          </a:p>
          <a:p>
            <a:pPr defTabSz="608965">
              <a:lnSpc>
                <a:spcPct val="130000"/>
              </a:lnSpc>
            </a:pPr>
            <a:endParaRPr lang="en-US" altLang="zh-CN" sz="1400" dirty="0">
              <a:solidFill>
                <a:srgbClr val="FFFFFF"/>
              </a:solidFill>
              <a:latin typeface="Segoe UI Light" panose="020B0502040204020203"/>
              <a:ea typeface="微软雅黑" panose="020B0503020204020204" charset="-122"/>
              <a:cs typeface="Segoe UI Light" panose="020B0502040204020203"/>
            </a:endParaRPr>
          </a:p>
          <a:p>
            <a:pPr defTabSz="608965">
              <a:lnSpc>
                <a:spcPct val="130000"/>
              </a:lnSpc>
            </a:pPr>
            <a:r>
              <a:rPr lang="zh-CN" altLang="en-US" sz="1400" dirty="0" smtClean="0">
                <a:solidFill>
                  <a:srgbClr val="FFFFFF"/>
                </a:solidFill>
                <a:latin typeface="Segoe UI Light" panose="020B0502040204020203"/>
                <a:ea typeface="微软雅黑" panose="020B0503020204020204" charset="-122"/>
                <a:cs typeface="Segoe UI Light" panose="020B0502040204020203"/>
              </a:rPr>
              <a:t>背景图片出处</a:t>
            </a:r>
            <a:endParaRPr lang="zh-CN" altLang="en-US" sz="1400" dirty="0" smtClean="0">
              <a:solidFill>
                <a:srgbClr val="FFFFFF"/>
              </a:solidFill>
              <a:latin typeface="Segoe UI Light" panose="020B0502040204020203"/>
              <a:ea typeface="微软雅黑" panose="020B0503020204020204" charset="-122"/>
              <a:cs typeface="Segoe UI Light" panose="020B0502040204020203"/>
            </a:endParaRPr>
          </a:p>
          <a:p>
            <a:pPr defTabSz="608965">
              <a:lnSpc>
                <a:spcPct val="130000"/>
              </a:lnSpc>
            </a:pPr>
            <a:endParaRPr lang="zh-CN" altLang="en-US" sz="1400" dirty="0">
              <a:solidFill>
                <a:srgbClr val="FFFFFF"/>
              </a:solidFill>
              <a:latin typeface="Segoe UI Light" panose="020B0502040204020203"/>
              <a:ea typeface="微软雅黑" panose="020B0503020204020204" charset="-122"/>
              <a:cs typeface="Segoe UI Light" panose="020B0502040204020203"/>
            </a:endParaRPr>
          </a:p>
          <a:p>
            <a:pPr defTabSz="608965">
              <a:lnSpc>
                <a:spcPct val="130000"/>
              </a:lnSpc>
            </a:pPr>
            <a:endParaRPr lang="zh-CN" altLang="en-US" sz="1400" dirty="0" smtClean="0">
              <a:solidFill>
                <a:srgbClr val="FFFFFF"/>
              </a:solidFill>
              <a:latin typeface="Segoe UI Light" panose="020B0502040204020203"/>
              <a:ea typeface="微软雅黑" panose="020B0503020204020204" charset="-122"/>
              <a:cs typeface="Segoe UI Light" panose="020B0502040204020203"/>
            </a:endParaRPr>
          </a:p>
          <a:p>
            <a:pPr defTabSz="608965">
              <a:lnSpc>
                <a:spcPct val="130000"/>
              </a:lnSpc>
            </a:pPr>
            <a:r>
              <a:rPr lang="zh-CN" altLang="en-US" sz="1400" dirty="0" smtClean="0">
                <a:solidFill>
                  <a:srgbClr val="FFFFFF"/>
                </a:solidFill>
                <a:latin typeface="Segoe UI Light" panose="020B0502040204020203"/>
                <a:ea typeface="微软雅黑" panose="020B0503020204020204" charset="-122"/>
                <a:cs typeface="Segoe UI Light" panose="020B0502040204020203"/>
              </a:rPr>
              <a:t>声明</a:t>
            </a:r>
            <a:endParaRPr lang="en-US" altLang="zh-CN" sz="1400" dirty="0" smtClean="0">
              <a:solidFill>
                <a:srgbClr val="FFFFFF"/>
              </a:solidFill>
              <a:latin typeface="Segoe UI Light" panose="020B0502040204020203"/>
              <a:ea typeface="微软雅黑" panose="020B0503020204020204" charset="-122"/>
              <a:cs typeface="Segoe UI Light" panose="020B0502040204020203"/>
            </a:endParaRPr>
          </a:p>
        </p:txBody>
      </p:sp>
      <p:sp>
        <p:nvSpPr>
          <p:cNvPr id="12" name="矩形 11"/>
          <p:cNvSpPr/>
          <p:nvPr userDrawn="1"/>
        </p:nvSpPr>
        <p:spPr>
          <a:xfrm>
            <a:off x="4153010" y="759873"/>
            <a:ext cx="7074345" cy="4239879"/>
          </a:xfrm>
          <a:prstGeom prst="rect">
            <a:avLst/>
          </a:prstGeom>
        </p:spPr>
        <p:txBody>
          <a:bodyPr wrap="square">
            <a:spAutoFit/>
          </a:bodyPr>
          <a:lstStyle/>
          <a:p>
            <a:pPr>
              <a:lnSpc>
                <a:spcPct val="130000"/>
              </a:lnSpc>
            </a:pPr>
            <a:r>
              <a:rPr lang="zh-CN" altLang="en-US" sz="1400" dirty="0" smtClean="0">
                <a:solidFill>
                  <a:srgbClr val="FFFFFF"/>
                </a:solidFill>
                <a:latin typeface="Segoe UI Light" panose="020B0502040204020203"/>
                <a:ea typeface="微软雅黑" panose="020B0503020204020204" charset="-122"/>
                <a:cs typeface="Segoe UI Light" panose="020B0502040204020203"/>
              </a:rPr>
              <a:t>英文 </a:t>
            </a:r>
            <a:r>
              <a:rPr lang="en-US" altLang="zh-CN" sz="1400" dirty="0">
                <a:solidFill>
                  <a:srgbClr val="FFFFFF"/>
                </a:solidFill>
                <a:latin typeface="Segoe UI Light" panose="020B0502040204020203" charset="0"/>
                <a:ea typeface="Segoe UI Light" panose="020B0502040204020203" charset="0"/>
                <a:cs typeface="Segoe UI Light" panose="020B0502040204020203" charset="0"/>
              </a:rPr>
              <a:t>Segoe </a:t>
            </a:r>
            <a:r>
              <a:rPr lang="en-US" altLang="zh-CN" sz="1400" dirty="0" smtClean="0">
                <a:solidFill>
                  <a:srgbClr val="FFFFFF"/>
                </a:solidFill>
                <a:latin typeface="Segoe UI Light" panose="020B0502040204020203" charset="0"/>
                <a:ea typeface="Segoe UI Light" panose="020B0502040204020203" charset="0"/>
                <a:cs typeface="Segoe UI Light" panose="020B0502040204020203" charset="0"/>
              </a:rPr>
              <a:t>UI</a:t>
            </a:r>
            <a:endParaRPr lang="zh-CN" altLang="en-US" sz="1400" dirty="0" smtClean="0">
              <a:solidFill>
                <a:srgbClr val="FFFFFF"/>
              </a:solidFill>
              <a:latin typeface="Segoe UI Light" panose="020B0502040204020203" charset="0"/>
              <a:ea typeface="Segoe UI Light" panose="020B0502040204020203" charset="0"/>
              <a:cs typeface="Segoe UI Light" panose="020B0502040204020203" charset="0"/>
            </a:endParaRPr>
          </a:p>
          <a:p>
            <a:pPr>
              <a:lnSpc>
                <a:spcPct val="130000"/>
              </a:lnSpc>
            </a:pPr>
            <a:endParaRPr lang="en-US" altLang="zh-CN" sz="1400" dirty="0">
              <a:solidFill>
                <a:srgbClr val="FFFFFF"/>
              </a:solidFill>
              <a:latin typeface="Segoe UI Light" panose="020B0502040204020203"/>
              <a:ea typeface="微软雅黑" panose="020B0503020204020204" charset="-122"/>
              <a:cs typeface="Segoe UI Light" panose="020B0502040204020203"/>
            </a:endParaRPr>
          </a:p>
          <a:p>
            <a:pPr defTabSz="608965">
              <a:lnSpc>
                <a:spcPct val="130000"/>
              </a:lnSpc>
            </a:pPr>
            <a:r>
              <a:rPr lang="zh-CN" altLang="en-US" sz="1400" dirty="0" smtClean="0">
                <a:solidFill>
                  <a:srgbClr val="FFFFFF"/>
                </a:solidFill>
                <a:latin typeface="Segoe UI Light" panose="020B0502040204020203"/>
                <a:ea typeface="微软雅黑" panose="020B0503020204020204" charset="-122"/>
                <a:cs typeface="Segoe UI Light" panose="020B0502040204020203"/>
              </a:rPr>
              <a:t>中文 微软雅黑</a:t>
            </a:r>
            <a:endParaRPr lang="en-US" altLang="zh-CN" sz="1400" dirty="0" smtClean="0">
              <a:solidFill>
                <a:srgbClr val="FFFFFF"/>
              </a:solidFill>
              <a:latin typeface="Segoe UI Light" panose="020B0502040204020203"/>
              <a:ea typeface="微软雅黑" panose="020B0503020204020204" charset="-122"/>
              <a:cs typeface="Segoe UI Light" panose="020B0502040204020203"/>
            </a:endParaRPr>
          </a:p>
          <a:p>
            <a:pPr defTabSz="608965">
              <a:lnSpc>
                <a:spcPct val="130000"/>
              </a:lnSpc>
            </a:pPr>
            <a:endParaRPr lang="en-US" altLang="zh-CN" sz="1400" dirty="0">
              <a:solidFill>
                <a:srgbClr val="FFFFFF"/>
              </a:solidFill>
              <a:latin typeface="Segoe UI Light" panose="020B0502040204020203"/>
              <a:ea typeface="微软雅黑" panose="020B0503020204020204" charset="-122"/>
              <a:cs typeface="Segoe UI Light" panose="020B0502040204020203"/>
            </a:endParaRPr>
          </a:p>
          <a:p>
            <a:pPr defTabSz="608965">
              <a:lnSpc>
                <a:spcPct val="130000"/>
              </a:lnSpc>
            </a:pPr>
            <a:endParaRPr lang="en-US" altLang="zh-CN" sz="1400" dirty="0" smtClean="0">
              <a:solidFill>
                <a:srgbClr val="FFFFFF"/>
              </a:solidFill>
              <a:latin typeface="Segoe UI Light" panose="020B0502040204020203"/>
              <a:ea typeface="微软雅黑" panose="020B0503020204020204" charset="-122"/>
              <a:cs typeface="Segoe UI Light" panose="020B0502040204020203"/>
            </a:endParaRPr>
          </a:p>
          <a:p>
            <a:pPr defTabSz="608965">
              <a:lnSpc>
                <a:spcPct val="130000"/>
              </a:lnSpc>
            </a:pPr>
            <a:r>
              <a:rPr lang="zh-CN" altLang="en-US" sz="1400" dirty="0" smtClean="0">
                <a:solidFill>
                  <a:srgbClr val="FFFFFF"/>
                </a:solidFill>
                <a:latin typeface="Segoe UI Light" panose="020B0502040204020203"/>
                <a:ea typeface="微软雅黑" panose="020B0503020204020204" charset="-122"/>
                <a:cs typeface="Segoe UI Light" panose="020B0502040204020203"/>
              </a:rPr>
              <a:t>正文 </a:t>
            </a:r>
            <a:r>
              <a:rPr lang="en-US" altLang="zh-CN" sz="1400" dirty="0" smtClean="0">
                <a:solidFill>
                  <a:srgbClr val="FFFFFF"/>
                </a:solidFill>
                <a:latin typeface="Segoe UI Light" panose="020B0502040204020203"/>
                <a:ea typeface="微软雅黑" panose="020B0503020204020204" charset="-122"/>
                <a:cs typeface="Segoe UI Light" panose="020B0502040204020203"/>
              </a:rPr>
              <a:t>1.3</a:t>
            </a:r>
            <a:endParaRPr lang="en-US" altLang="zh-CN" sz="1400" dirty="0" smtClean="0">
              <a:solidFill>
                <a:srgbClr val="FFFFFF"/>
              </a:solidFill>
              <a:latin typeface="Segoe UI Light" panose="020B0502040204020203"/>
              <a:ea typeface="微软雅黑" panose="020B0503020204020204" charset="-122"/>
              <a:cs typeface="Segoe UI Light" panose="020B0502040204020203"/>
            </a:endParaRPr>
          </a:p>
          <a:p>
            <a:pPr defTabSz="608965">
              <a:lnSpc>
                <a:spcPct val="130000"/>
              </a:lnSpc>
            </a:pPr>
            <a:endParaRPr lang="en-US" altLang="zh-CN" sz="1400" dirty="0">
              <a:solidFill>
                <a:srgbClr val="FFFFFF"/>
              </a:solidFill>
              <a:latin typeface="Segoe UI Light" panose="020B0502040204020203"/>
              <a:ea typeface="微软雅黑" panose="020B0503020204020204" charset="-122"/>
              <a:cs typeface="Segoe UI Light" panose="020B0502040204020203"/>
            </a:endParaRPr>
          </a:p>
          <a:p>
            <a:pPr defTabSz="608965">
              <a:lnSpc>
                <a:spcPct val="130000"/>
              </a:lnSpc>
            </a:pPr>
            <a:endParaRPr lang="en-US" altLang="zh-CN" sz="1400" dirty="0" smtClean="0">
              <a:solidFill>
                <a:srgbClr val="FFFFFF"/>
              </a:solidFill>
              <a:latin typeface="Segoe UI Light" panose="020B0502040204020203"/>
              <a:ea typeface="微软雅黑" panose="020B0503020204020204" charset="-122"/>
              <a:cs typeface="Segoe UI Light" panose="020B0502040204020203"/>
            </a:endParaRPr>
          </a:p>
          <a:p>
            <a:pPr defTabSz="608965">
              <a:lnSpc>
                <a:spcPct val="130000"/>
              </a:lnSpc>
            </a:pPr>
            <a:r>
              <a:rPr lang="en-US" altLang="zh-CN" sz="1400" dirty="0" err="1" smtClean="0">
                <a:solidFill>
                  <a:srgbClr val="FFFFFF"/>
                </a:solidFill>
                <a:latin typeface="Segoe UI Light" panose="020B0502040204020203"/>
                <a:ea typeface="微软雅黑" panose="020B0503020204020204" charset="-122"/>
                <a:cs typeface="Segoe UI Light" panose="020B0502040204020203"/>
              </a:rPr>
              <a:t>cn.bing.com</a:t>
            </a:r>
            <a:endParaRPr lang="zh-CN" altLang="en-US" sz="1400" dirty="0" smtClean="0">
              <a:solidFill>
                <a:srgbClr val="FFFFFF"/>
              </a:solidFill>
              <a:latin typeface="Segoe UI Light" panose="020B0502040204020203"/>
              <a:ea typeface="微软雅黑" panose="020B0503020204020204" charset="-122"/>
              <a:cs typeface="Segoe UI Light" panose="020B0502040204020203"/>
            </a:endParaRPr>
          </a:p>
          <a:p>
            <a:pPr defTabSz="608965">
              <a:lnSpc>
                <a:spcPct val="130000"/>
              </a:lnSpc>
            </a:pPr>
            <a:endParaRPr lang="zh-CN" altLang="en-US" sz="1400" dirty="0">
              <a:solidFill>
                <a:srgbClr val="FFFFFF"/>
              </a:solidFill>
              <a:latin typeface="Segoe UI Light" panose="020B0502040204020203"/>
              <a:ea typeface="微软雅黑" panose="020B0503020204020204" charset="-122"/>
              <a:cs typeface="Segoe UI Light" panose="020B0502040204020203"/>
            </a:endParaRPr>
          </a:p>
          <a:p>
            <a:pPr defTabSz="608965">
              <a:lnSpc>
                <a:spcPct val="130000"/>
              </a:lnSpc>
            </a:pPr>
            <a:endParaRPr lang="zh-CN" altLang="en-US" sz="1400" dirty="0" smtClean="0">
              <a:solidFill>
                <a:srgbClr val="FFFFFF"/>
              </a:solidFill>
              <a:latin typeface="Segoe UI Light" panose="020B0502040204020203"/>
              <a:ea typeface="微软雅黑" panose="020B0503020204020204" charset="-122"/>
              <a:cs typeface="Segoe UI Light" panose="020B0502040204020203"/>
            </a:endParaRPr>
          </a:p>
          <a:p>
            <a:pPr marL="0" marR="0" lvl="0" indent="0" algn="l" defTabSz="608965" rtl="0" eaLnBrk="1" fontAlgn="auto" latinLnBrk="0" hangingPunct="1">
              <a:lnSpc>
                <a:spcPct val="130000"/>
              </a:lnSpc>
              <a:spcBef>
                <a:spcPts val="0"/>
              </a:spcBef>
              <a:spcAft>
                <a:spcPts val="0"/>
              </a:spcAft>
              <a:buClrTx/>
              <a:buSzTx/>
              <a:buFontTx/>
              <a:buNone/>
              <a:defRPr/>
            </a:pPr>
            <a:r>
              <a:rPr kumimoji="0" lang="zh-CN" altLang="en-US" sz="1335" b="0" i="0" u="none" strike="noStrike" kern="1200" cap="none" spc="0" normalizeH="0" baseline="0" noProof="0" dirty="0" smtClean="0">
                <a:ln>
                  <a:noFill/>
                </a:ln>
                <a:solidFill>
                  <a:prstClr val="white"/>
                </a:solidFill>
                <a:effectLst/>
                <a:uLnTx/>
                <a:uFillTx/>
                <a:latin typeface="Century Gothic" panose="020B0502020202020204"/>
                <a:ea typeface="微软雅黑" panose="020B0503020204020204" charset="-122"/>
                <a:cs typeface="+mn-cs"/>
              </a:rPr>
              <a:t>本网站所提供的任何信息内容（包括但不限于 </a:t>
            </a:r>
            <a:r>
              <a:rPr kumimoji="0" lang="en-US" altLang="zh-CN" sz="1335" b="0" i="0" u="none" strike="noStrike" kern="1200" cap="none" spc="0" normalizeH="0" baseline="0" noProof="0" dirty="0" smtClean="0">
                <a:ln>
                  <a:noFill/>
                </a:ln>
                <a:solidFill>
                  <a:prstClr val="white"/>
                </a:solidFill>
                <a:effectLst/>
                <a:uLnTx/>
                <a:uFillTx/>
                <a:latin typeface="Segoe UI Light" panose="020B0502040204020203" charset="0"/>
                <a:ea typeface="Segoe UI Light" panose="020B0502040204020203" charset="0"/>
                <a:cs typeface="Segoe UI Light" panose="020B0502040204020203" charset="0"/>
              </a:rPr>
              <a:t>PPT</a:t>
            </a:r>
            <a:r>
              <a:rPr kumimoji="0" lang="zh-CN" altLang="en-US" sz="1335" b="0" i="0" u="none" strike="noStrike" kern="1200" cap="none" spc="0" normalizeH="0" baseline="0" noProof="0" dirty="0" smtClean="0">
                <a:ln>
                  <a:noFill/>
                </a:ln>
                <a:solidFill>
                  <a:prstClr val="white"/>
                </a:solidFill>
                <a:effectLst/>
                <a:uLnTx/>
                <a:uFillTx/>
                <a:latin typeface="Segoe UI Light" panose="020B0502040204020203" charset="0"/>
                <a:ea typeface="Segoe UI Light" panose="020B0502040204020203" charset="0"/>
                <a:cs typeface="Segoe UI Light" panose="020B0502040204020203" charset="0"/>
              </a:rPr>
              <a:t> </a:t>
            </a:r>
            <a:r>
              <a:rPr kumimoji="0" lang="zh-CN" altLang="en-US" sz="1335" b="0" i="0" u="none" strike="noStrike" kern="1200" cap="none" spc="0" normalizeH="0" baseline="0" noProof="0" dirty="0" smtClean="0">
                <a:ln>
                  <a:noFill/>
                </a:ln>
                <a:solidFill>
                  <a:prstClr val="white"/>
                </a:solidFill>
                <a:effectLst/>
                <a:uLnTx/>
                <a:uFillTx/>
                <a:latin typeface="Century Gothic" panose="020B0502020202020204"/>
                <a:ea typeface="微软雅黑" panose="020B0503020204020204" charset="-122"/>
                <a:cs typeface="+mn-cs"/>
              </a:rPr>
              <a:t>模板、</a:t>
            </a:r>
            <a:r>
              <a:rPr kumimoji="0" lang="en-US" altLang="zh-CN" sz="1335" b="0" i="0" u="none" strike="noStrike" kern="1200" cap="none" spc="0" normalizeH="0" baseline="0" noProof="0" dirty="0" smtClean="0">
                <a:ln>
                  <a:noFill/>
                </a:ln>
                <a:solidFill>
                  <a:prstClr val="white"/>
                </a:solidFill>
                <a:effectLst/>
                <a:uLnTx/>
                <a:uFillTx/>
                <a:latin typeface="Segoe UI Light" panose="020B0502040204020203" charset="0"/>
                <a:ea typeface="Segoe UI Light" panose="020B0502040204020203" charset="0"/>
                <a:cs typeface="Segoe UI Light" panose="020B0502040204020203" charset="0"/>
              </a:rPr>
              <a:t>Word</a:t>
            </a:r>
            <a:r>
              <a:rPr kumimoji="0" lang="zh-CN" altLang="en-US" sz="1335" b="0" i="0" u="none" strike="noStrike" kern="1200" cap="none" spc="0" normalizeH="0" baseline="0" noProof="0" dirty="0" smtClean="0">
                <a:ln>
                  <a:noFill/>
                </a:ln>
                <a:solidFill>
                  <a:prstClr val="white"/>
                </a:solidFill>
                <a:effectLst/>
                <a:uLnTx/>
                <a:uFillTx/>
                <a:latin typeface="Segoe UI Light" panose="020B0502040204020203" charset="0"/>
                <a:ea typeface="Segoe UI Light" panose="020B0502040204020203" charset="0"/>
                <a:cs typeface="Segoe UI Light" panose="020B0502040204020203" charset="0"/>
              </a:rPr>
              <a:t> </a:t>
            </a:r>
            <a:r>
              <a:rPr kumimoji="0" lang="zh-CN" altLang="en-US" sz="1335" b="0" i="0" u="none" strike="noStrike" kern="1200" cap="none" spc="0" normalizeH="0" baseline="0" noProof="0" dirty="0" smtClean="0">
                <a:ln>
                  <a:noFill/>
                </a:ln>
                <a:solidFill>
                  <a:prstClr val="white"/>
                </a:solidFill>
                <a:effectLst/>
                <a:uLnTx/>
                <a:uFillTx/>
                <a:latin typeface="Century Gothic" panose="020B0502020202020204"/>
                <a:ea typeface="微软雅黑" panose="020B0503020204020204" charset="-122"/>
                <a:cs typeface="+mn-cs"/>
              </a:rPr>
              <a:t>文档、</a:t>
            </a:r>
            <a:r>
              <a:rPr kumimoji="0" lang="en-US" altLang="zh-CN" sz="1335" b="0" i="0" u="none" strike="noStrike" kern="1200" cap="none" spc="0" normalizeH="0" baseline="0" noProof="0" dirty="0" smtClean="0">
                <a:ln>
                  <a:noFill/>
                </a:ln>
                <a:solidFill>
                  <a:prstClr val="white"/>
                </a:solidFill>
                <a:effectLst/>
                <a:uLnTx/>
                <a:uFillTx/>
                <a:latin typeface="Segoe UI Light" panose="020B0502040204020203" charset="0"/>
                <a:ea typeface="Segoe UI Light" panose="020B0502040204020203" charset="0"/>
                <a:cs typeface="Segoe UI Light" panose="020B0502040204020203" charset="0"/>
              </a:rPr>
              <a:t>Excel</a:t>
            </a:r>
            <a:r>
              <a:rPr kumimoji="0" lang="zh-CN" altLang="en-US" sz="1335" b="0" i="0" u="none" strike="noStrike" kern="1200" cap="none" spc="0" normalizeH="0" baseline="0" noProof="0" dirty="0" smtClean="0">
                <a:ln>
                  <a:noFill/>
                </a:ln>
                <a:solidFill>
                  <a:prstClr val="white"/>
                </a:solidFill>
                <a:effectLst/>
                <a:uLnTx/>
                <a:uFillTx/>
                <a:latin typeface="Segoe UI Light" panose="020B0502040204020203" charset="0"/>
                <a:ea typeface="Segoe UI Light" panose="020B0502040204020203" charset="0"/>
                <a:cs typeface="Segoe UI Light" panose="020B0502040204020203" charset="0"/>
              </a:rPr>
              <a:t> </a:t>
            </a:r>
            <a:r>
              <a:rPr kumimoji="0" lang="zh-CN" altLang="en-US" sz="1335" b="0" i="0" u="none" strike="noStrike" kern="1200" cap="none" spc="0" normalizeH="0" baseline="0" noProof="0" dirty="0" smtClean="0">
                <a:ln>
                  <a:noFill/>
                </a:ln>
                <a:solidFill>
                  <a:prstClr val="white"/>
                </a:solidFill>
                <a:effectLst/>
                <a:uLnTx/>
                <a:uFillTx/>
                <a:latin typeface="Century Gothic" panose="020B0502020202020204"/>
                <a:ea typeface="微软雅黑" panose="020B0503020204020204" charset="-122"/>
                <a:cs typeface="+mn-cs"/>
              </a:rPr>
              <a:t>图表、图片素材等）均受</a:t>
            </a:r>
            <a:r>
              <a:rPr kumimoji="0" lang="en-US" altLang="zh-CN" sz="1335" b="0" i="0" u="none" strike="noStrike" kern="1200" cap="none" spc="0" normalizeH="0" baseline="0" noProof="0" dirty="0" smtClean="0">
                <a:ln>
                  <a:noFill/>
                </a:ln>
                <a:solidFill>
                  <a:prstClr val="white"/>
                </a:solidFill>
                <a:effectLst/>
                <a:uLnTx/>
                <a:uFillTx/>
                <a:latin typeface="Century Gothic" panose="020B0502020202020204"/>
                <a:ea typeface="微软雅黑" panose="020B0503020204020204" charset="-122"/>
                <a:cs typeface="+mn-cs"/>
              </a:rPr>
              <a:t>《</a:t>
            </a:r>
            <a:r>
              <a:rPr kumimoji="0" lang="zh-CN" altLang="en-US" sz="1335" b="0" i="0" u="none" strike="noStrike" kern="1200" cap="none" spc="0" normalizeH="0" baseline="0" noProof="0" dirty="0" smtClean="0">
                <a:ln>
                  <a:noFill/>
                </a:ln>
                <a:solidFill>
                  <a:prstClr val="white"/>
                </a:solidFill>
                <a:effectLst/>
                <a:uLnTx/>
                <a:uFillTx/>
                <a:latin typeface="Century Gothic" panose="020B0502020202020204"/>
                <a:ea typeface="微软雅黑" panose="020B0503020204020204" charset="-122"/>
                <a:cs typeface="+mn-cs"/>
              </a:rPr>
              <a:t>中华人民共和国著作权法</a:t>
            </a:r>
            <a:r>
              <a:rPr kumimoji="0" lang="en-US" altLang="zh-CN" sz="1335" b="0" i="0" u="none" strike="noStrike" kern="1200" cap="none" spc="0" normalizeH="0" baseline="0" noProof="0" dirty="0" smtClean="0">
                <a:ln>
                  <a:noFill/>
                </a:ln>
                <a:solidFill>
                  <a:prstClr val="white"/>
                </a:solidFill>
                <a:effectLst/>
                <a:uLnTx/>
                <a:uFillTx/>
                <a:latin typeface="Century Gothic" panose="020B0502020202020204"/>
                <a:ea typeface="微软雅黑" panose="020B0503020204020204" charset="-122"/>
                <a:cs typeface="+mn-cs"/>
              </a:rPr>
              <a:t>》</a:t>
            </a:r>
            <a:r>
              <a:rPr kumimoji="0" lang="zh-CN" altLang="en-US" sz="1335" b="0" i="0" u="none" strike="noStrike" kern="1200" cap="none" spc="0" normalizeH="0" baseline="0" noProof="0" dirty="0" smtClean="0">
                <a:ln>
                  <a:noFill/>
                </a:ln>
                <a:solidFill>
                  <a:prstClr val="white"/>
                </a:solidFill>
                <a:effectLst/>
                <a:uLnTx/>
                <a:uFillTx/>
                <a:latin typeface="Century Gothic" panose="020B0502020202020204"/>
                <a:ea typeface="微软雅黑" panose="020B0503020204020204" charset="-122"/>
                <a:cs typeface="+mn-cs"/>
              </a:rPr>
              <a:t>、</a:t>
            </a:r>
            <a:r>
              <a:rPr kumimoji="0" lang="en-US" altLang="zh-CN" sz="1335" b="0" i="0" u="none" strike="noStrike" kern="1200" cap="none" spc="0" normalizeH="0" baseline="0" noProof="0" dirty="0" smtClean="0">
                <a:ln>
                  <a:noFill/>
                </a:ln>
                <a:solidFill>
                  <a:prstClr val="white"/>
                </a:solidFill>
                <a:effectLst/>
                <a:uLnTx/>
                <a:uFillTx/>
                <a:latin typeface="Century Gothic" panose="020B0502020202020204"/>
                <a:ea typeface="微软雅黑" panose="020B0503020204020204" charset="-122"/>
                <a:cs typeface="+mn-cs"/>
              </a:rPr>
              <a:t>《</a:t>
            </a:r>
            <a:r>
              <a:rPr kumimoji="0" lang="zh-CN" altLang="en-US" sz="1335" b="0" i="0" u="none" strike="noStrike" kern="1200" cap="none" spc="0" normalizeH="0" baseline="0" noProof="0" dirty="0" smtClean="0">
                <a:ln>
                  <a:noFill/>
                </a:ln>
                <a:solidFill>
                  <a:prstClr val="white"/>
                </a:solidFill>
                <a:effectLst/>
                <a:uLnTx/>
                <a:uFillTx/>
                <a:latin typeface="Century Gothic" panose="020B0502020202020204"/>
                <a:ea typeface="微软雅黑" panose="020B0503020204020204" charset="-122"/>
                <a:cs typeface="+mn-cs"/>
              </a:rPr>
              <a:t>信息网络传播权保护条例</a:t>
            </a:r>
            <a:r>
              <a:rPr kumimoji="0" lang="en-US" altLang="zh-CN" sz="1335" b="0" i="0" u="none" strike="noStrike" kern="1200" cap="none" spc="0" normalizeH="0" baseline="0" noProof="0" dirty="0" smtClean="0">
                <a:ln>
                  <a:noFill/>
                </a:ln>
                <a:solidFill>
                  <a:prstClr val="white"/>
                </a:solidFill>
                <a:effectLst/>
                <a:uLnTx/>
                <a:uFillTx/>
                <a:latin typeface="Century Gothic" panose="020B0502020202020204"/>
                <a:ea typeface="微软雅黑" panose="020B0503020204020204" charset="-122"/>
                <a:cs typeface="+mn-cs"/>
              </a:rPr>
              <a:t>》</a:t>
            </a:r>
            <a:r>
              <a:rPr kumimoji="0" lang="zh-CN" altLang="en-US" sz="1335" b="0" i="0" u="none" strike="noStrike" kern="1200" cap="none" spc="0" normalizeH="0" baseline="0" noProof="0" dirty="0" smtClean="0">
                <a:ln>
                  <a:noFill/>
                </a:ln>
                <a:solidFill>
                  <a:prstClr val="white"/>
                </a:solidFill>
                <a:effectLst/>
                <a:uLnTx/>
                <a:uFillTx/>
                <a:latin typeface="Century Gothic" panose="020B0502020202020204"/>
                <a:ea typeface="微软雅黑" panose="020B0503020204020204" charset="-122"/>
                <a:cs typeface="+mn-cs"/>
              </a:rPr>
              <a:t>及其他适用的法律法规的保护，未经权利人书面明确授权，信息内容的任何部分</a:t>
            </a:r>
            <a:r>
              <a:rPr kumimoji="0" lang="en-US" altLang="zh-CN" sz="1335" b="0" i="0" u="none" strike="noStrike" kern="1200" cap="none" spc="0" normalizeH="0" baseline="0" noProof="0" dirty="0" smtClean="0">
                <a:ln>
                  <a:noFill/>
                </a:ln>
                <a:solidFill>
                  <a:prstClr val="white"/>
                </a:solidFill>
                <a:effectLst/>
                <a:uLnTx/>
                <a:uFillTx/>
                <a:latin typeface="Century Gothic" panose="020B0502020202020204"/>
                <a:ea typeface="微软雅黑" panose="020B0503020204020204" charset="-122"/>
                <a:cs typeface="+mn-cs"/>
              </a:rPr>
              <a:t>(</a:t>
            </a:r>
            <a:r>
              <a:rPr kumimoji="0" lang="zh-CN" altLang="en-US" sz="1335" b="0" i="0" u="none" strike="noStrike" kern="1200" cap="none" spc="0" normalizeH="0" baseline="0" noProof="0" dirty="0" smtClean="0">
                <a:ln>
                  <a:noFill/>
                </a:ln>
                <a:solidFill>
                  <a:prstClr val="white"/>
                </a:solidFill>
                <a:effectLst/>
                <a:uLnTx/>
                <a:uFillTx/>
                <a:latin typeface="Century Gothic" panose="020B0502020202020204"/>
                <a:ea typeface="微软雅黑" panose="020B0503020204020204" charset="-122"/>
                <a:cs typeface="+mn-cs"/>
              </a:rPr>
              <a:t>包括图片或图表</a:t>
            </a:r>
            <a:r>
              <a:rPr kumimoji="0" lang="en-US" altLang="zh-CN" sz="1335" b="0" i="0" u="none" strike="noStrike" kern="1200" cap="none" spc="0" normalizeH="0" baseline="0" noProof="0" dirty="0" smtClean="0">
                <a:ln>
                  <a:noFill/>
                </a:ln>
                <a:solidFill>
                  <a:prstClr val="white"/>
                </a:solidFill>
                <a:effectLst/>
                <a:uLnTx/>
                <a:uFillTx/>
                <a:latin typeface="Century Gothic" panose="020B0502020202020204"/>
                <a:ea typeface="微软雅黑" panose="020B0503020204020204" charset="-122"/>
                <a:cs typeface="+mn-cs"/>
              </a:rPr>
              <a:t>)</a:t>
            </a:r>
            <a:r>
              <a:rPr kumimoji="0" lang="zh-CN" altLang="en-US" sz="1335" b="0" i="0" u="none" strike="noStrike" kern="1200" cap="none" spc="0" normalizeH="0" baseline="0" noProof="0" dirty="0" smtClean="0">
                <a:ln>
                  <a:noFill/>
                </a:ln>
                <a:solidFill>
                  <a:prstClr val="white"/>
                </a:solidFill>
                <a:effectLst/>
                <a:uLnTx/>
                <a:uFillTx/>
                <a:latin typeface="Century Gothic" panose="020B0502020202020204"/>
                <a:ea typeface="微软雅黑" panose="020B0503020204020204" charset="-122"/>
                <a:cs typeface="+mn-cs"/>
              </a:rPr>
              <a:t>不得被全部或部分的复制、传播、销售，否则将承担法律责任。</a:t>
            </a:r>
            <a:endParaRPr kumimoji="0" lang="zh-CN" altLang="en-US" sz="1335" b="0" i="0" u="none" strike="noStrike" kern="1200" cap="none" spc="0" normalizeH="0" baseline="0" noProof="0" dirty="0">
              <a:ln>
                <a:noFill/>
              </a:ln>
              <a:solidFill>
                <a:prstClr val="white"/>
              </a:solidFill>
              <a:effectLst/>
              <a:uLnTx/>
              <a:uFillTx/>
              <a:latin typeface="Century Gothic" panose="020B0502020202020204"/>
              <a:ea typeface="微软雅黑" panose="020B0503020204020204" charset="-122"/>
              <a:cs typeface="+mn-cs"/>
            </a:endParaRPr>
          </a:p>
        </p:txBody>
      </p:sp>
      <p:sp>
        <p:nvSpPr>
          <p:cNvPr id="13" name="矩形 12"/>
          <p:cNvSpPr/>
          <p:nvPr userDrawn="1"/>
        </p:nvSpPr>
        <p:spPr>
          <a:xfrm>
            <a:off x="440603" y="182445"/>
            <a:ext cx="777777" cy="246221"/>
          </a:xfrm>
          <a:prstGeom prst="rect">
            <a:avLst/>
          </a:prstGeom>
        </p:spPr>
        <p:txBody>
          <a:bodyPr wrap="none">
            <a:spAutoFit/>
          </a:bodyPr>
          <a:lstStyle/>
          <a:p>
            <a:pPr defTabSz="608965"/>
            <a:r>
              <a:rPr kumimoji="1" lang="en-US" altLang="zh-CN" sz="1000" dirty="0" smtClean="0">
                <a:solidFill>
                  <a:prstClr val="white"/>
                </a:solidFill>
                <a:latin typeface="Segoe UI Light" panose="020B0502040204020203"/>
                <a:ea typeface="微软雅黑" panose="020B0503020204020204" charset="-122"/>
                <a:cs typeface="Segoe UI Light" panose="020B0502040204020203"/>
              </a:rPr>
              <a:t>OfficePLUS</a:t>
            </a:r>
            <a:endParaRPr lang="zh-CN" altLang="en-US" sz="1000" dirty="0">
              <a:solidFill>
                <a:prstClr val="white"/>
              </a:solidFill>
              <a:latin typeface="Segoe UI Light" panose="020B0502040204020203"/>
              <a:ea typeface="微软雅黑" panose="020B0503020204020204" charset="-122"/>
              <a:cs typeface="Segoe UI Light" panose="020B0502040204020203"/>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8" Type="http://schemas.openxmlformats.org/officeDocument/2006/relationships/theme" Target="../theme/theme1.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7.xml"/><Relationship Id="rId1" Type="http://schemas.openxmlformats.org/officeDocument/2006/relationships/image" Target="../media/image4.jpe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7.jpeg"/></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8.jpeg"/></Relationships>
</file>

<file path=ppt/slides/_rels/slide12.xml.rels><?xml version="1.0" encoding="UTF-8" standalone="yes"?>
<Relationships xmlns="http://schemas.openxmlformats.org/package/2006/relationships"><Relationship Id="rId4" Type="http://schemas.openxmlformats.org/officeDocument/2006/relationships/slideLayout" Target="../slideLayouts/slideLayout12.xml"/><Relationship Id="rId3" Type="http://schemas.openxmlformats.org/officeDocument/2006/relationships/tags" Target="../tags/tag1.xml"/><Relationship Id="rId2" Type="http://schemas.openxmlformats.org/officeDocument/2006/relationships/image" Target="../media/image20.jpeg"/><Relationship Id="rId1" Type="http://schemas.openxmlformats.org/officeDocument/2006/relationships/image" Target="../media/image19.jpeg"/></Relationships>
</file>

<file path=ppt/slides/_rels/slide13.xml.rels><?xml version="1.0" encoding="UTF-8" standalone="yes"?>
<Relationships xmlns="http://schemas.openxmlformats.org/package/2006/relationships"><Relationship Id="rId4" Type="http://schemas.openxmlformats.org/officeDocument/2006/relationships/slideLayout" Target="../slideLayouts/slideLayout12.xml"/><Relationship Id="rId3" Type="http://schemas.openxmlformats.org/officeDocument/2006/relationships/tags" Target="../tags/tag2.xml"/><Relationship Id="rId2" Type="http://schemas.openxmlformats.org/officeDocument/2006/relationships/image" Target="../media/image22.jpeg"/><Relationship Id="rId1" Type="http://schemas.openxmlformats.org/officeDocument/2006/relationships/image" Target="../media/image21.jpe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tags" Target="../tags/tag3.xml"/><Relationship Id="rId1" Type="http://schemas.openxmlformats.org/officeDocument/2006/relationships/image" Target="../media/image23.jpe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tags" Target="../tags/tag4.xml"/><Relationship Id="rId1" Type="http://schemas.openxmlformats.org/officeDocument/2006/relationships/image" Target="../media/image24.png"/></Relationships>
</file>

<file path=ppt/slides/_rels/slide16.xml.rels><?xml version="1.0" encoding="UTF-8" standalone="yes"?>
<Relationships xmlns="http://schemas.openxmlformats.org/package/2006/relationships"><Relationship Id="rId4" Type="http://schemas.openxmlformats.org/officeDocument/2006/relationships/slideLayout" Target="../slideLayouts/slideLayout13.xml"/><Relationship Id="rId3" Type="http://schemas.openxmlformats.org/officeDocument/2006/relationships/tags" Target="../tags/tag5.xml"/><Relationship Id="rId2" Type="http://schemas.openxmlformats.org/officeDocument/2006/relationships/image" Target="../media/image26.png"/><Relationship Id="rId1" Type="http://schemas.openxmlformats.org/officeDocument/2006/relationships/image" Target="../media/image25.pn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tags" Target="../tags/tag6.xml"/><Relationship Id="rId1" Type="http://schemas.openxmlformats.org/officeDocument/2006/relationships/image" Target="../media/image27.jpeg"/></Relationships>
</file>

<file path=ppt/slides/_rels/slide18.xml.rels><?xml version="1.0" encoding="UTF-8" standalone="yes"?>
<Relationships xmlns="http://schemas.openxmlformats.org/package/2006/relationships"><Relationship Id="rId4" Type="http://schemas.openxmlformats.org/officeDocument/2006/relationships/slideLayout" Target="../slideLayouts/slideLayout14.xml"/><Relationship Id="rId3" Type="http://schemas.openxmlformats.org/officeDocument/2006/relationships/tags" Target="../tags/tag7.xml"/><Relationship Id="rId2" Type="http://schemas.openxmlformats.org/officeDocument/2006/relationships/image" Target="../media/image29.jpeg"/><Relationship Id="rId1" Type="http://schemas.openxmlformats.org/officeDocument/2006/relationships/image" Target="../media/image28.jpe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15.xml"/><Relationship Id="rId2" Type="http://schemas.openxmlformats.org/officeDocument/2006/relationships/tags" Target="../tags/tag8.xml"/><Relationship Id="rId1" Type="http://schemas.openxmlformats.org/officeDocument/2006/relationships/image" Target="../media/image30.jpeg"/></Relationships>
</file>

<file path=ppt/slides/_rels/slide2.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image" Target="../media/image5.jpeg"/></Relationships>
</file>

<file path=ppt/slides/_rels/slide20.xml.rels><?xml version="1.0" encoding="UTF-8" standalone="yes"?>
<Relationships xmlns="http://schemas.openxmlformats.org/package/2006/relationships"><Relationship Id="rId5" Type="http://schemas.openxmlformats.org/officeDocument/2006/relationships/slideLayout" Target="../slideLayouts/slideLayout12.xml"/><Relationship Id="rId4" Type="http://schemas.openxmlformats.org/officeDocument/2006/relationships/tags" Target="../tags/tag9.xml"/><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image" Target="../media/image31.png"/></Relationships>
</file>

<file path=ppt/slides/_rels/slide21.xml.rels><?xml version="1.0" encoding="UTF-8" standalone="yes"?>
<Relationships xmlns="http://schemas.openxmlformats.org/package/2006/relationships"><Relationship Id="rId5" Type="http://schemas.openxmlformats.org/officeDocument/2006/relationships/slideLayout" Target="../slideLayouts/slideLayout12.xml"/><Relationship Id="rId4" Type="http://schemas.openxmlformats.org/officeDocument/2006/relationships/image" Target="../media/image37.png"/><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image" Target="../media/image34.png"/></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39.png"/><Relationship Id="rId1" Type="http://schemas.openxmlformats.org/officeDocument/2006/relationships/image" Target="../media/image38.png"/></Relationships>
</file>

<file path=ppt/slides/_rels/slide23.xml.rels><?xml version="1.0" encoding="UTF-8" standalone="yes"?>
<Relationships xmlns="http://schemas.openxmlformats.org/package/2006/relationships"><Relationship Id="rId9" Type="http://schemas.openxmlformats.org/officeDocument/2006/relationships/image" Target="../media/image48.png"/><Relationship Id="rId8" Type="http://schemas.openxmlformats.org/officeDocument/2006/relationships/image" Target="../media/image47.png"/><Relationship Id="rId7" Type="http://schemas.openxmlformats.org/officeDocument/2006/relationships/image" Target="../media/image46.png"/><Relationship Id="rId6" Type="http://schemas.openxmlformats.org/officeDocument/2006/relationships/image" Target="../media/image45.png"/><Relationship Id="rId5" Type="http://schemas.openxmlformats.org/officeDocument/2006/relationships/image" Target="../media/image44.png"/><Relationship Id="rId4" Type="http://schemas.openxmlformats.org/officeDocument/2006/relationships/image" Target="../media/image43.png"/><Relationship Id="rId3" Type="http://schemas.openxmlformats.org/officeDocument/2006/relationships/image" Target="../media/image42.png"/><Relationship Id="rId2" Type="http://schemas.openxmlformats.org/officeDocument/2006/relationships/image" Target="../media/image41.png"/><Relationship Id="rId10" Type="http://schemas.openxmlformats.org/officeDocument/2006/relationships/slideLayout" Target="../slideLayouts/slideLayout16.xml"/><Relationship Id="rId1" Type="http://schemas.openxmlformats.org/officeDocument/2006/relationships/image" Target="../media/image40.png"/></Relationships>
</file>

<file path=ppt/slides/_rels/slide24.xml.rels><?xml version="1.0" encoding="UTF-8" standalone="yes"?>
<Relationships xmlns="http://schemas.openxmlformats.org/package/2006/relationships"><Relationship Id="rId7" Type="http://schemas.openxmlformats.org/officeDocument/2006/relationships/slideLayout" Target="../slideLayouts/slideLayout16.xml"/><Relationship Id="rId6" Type="http://schemas.openxmlformats.org/officeDocument/2006/relationships/image" Target="../media/image54.png"/><Relationship Id="rId5" Type="http://schemas.openxmlformats.org/officeDocument/2006/relationships/image" Target="../media/image53.png"/><Relationship Id="rId4" Type="http://schemas.openxmlformats.org/officeDocument/2006/relationships/image" Target="../media/image52.png"/><Relationship Id="rId3" Type="http://schemas.openxmlformats.org/officeDocument/2006/relationships/image" Target="../media/image51.png"/><Relationship Id="rId2" Type="http://schemas.openxmlformats.org/officeDocument/2006/relationships/image" Target="../media/image50.png"/><Relationship Id="rId1" Type="http://schemas.openxmlformats.org/officeDocument/2006/relationships/image" Target="../media/image49.png"/></Relationships>
</file>

<file path=ppt/slides/_rels/slide25.xml.rels><?xml version="1.0" encoding="UTF-8" standalone="yes"?>
<Relationships xmlns="http://schemas.openxmlformats.org/package/2006/relationships"><Relationship Id="rId5" Type="http://schemas.openxmlformats.org/officeDocument/2006/relationships/slideLayout" Target="../slideLayouts/slideLayout16.xml"/><Relationship Id="rId4" Type="http://schemas.openxmlformats.org/officeDocument/2006/relationships/image" Target="../media/image58.png"/><Relationship Id="rId3" Type="http://schemas.openxmlformats.org/officeDocument/2006/relationships/image" Target="../media/image57.png"/><Relationship Id="rId2" Type="http://schemas.openxmlformats.org/officeDocument/2006/relationships/image" Target="../media/image56.png"/><Relationship Id="rId1" Type="http://schemas.openxmlformats.org/officeDocument/2006/relationships/image" Target="../media/image55.png"/></Relationships>
</file>

<file path=ppt/slides/_rels/slide26.xml.rels><?xml version="1.0" encoding="UTF-8" standalone="yes"?>
<Relationships xmlns="http://schemas.openxmlformats.org/package/2006/relationships"><Relationship Id="rId5" Type="http://schemas.openxmlformats.org/officeDocument/2006/relationships/slideLayout" Target="../slideLayouts/slideLayout16.xml"/><Relationship Id="rId4" Type="http://schemas.openxmlformats.org/officeDocument/2006/relationships/image" Target="../media/image62.png"/><Relationship Id="rId3" Type="http://schemas.openxmlformats.org/officeDocument/2006/relationships/image" Target="../media/image61.png"/><Relationship Id="rId2" Type="http://schemas.openxmlformats.org/officeDocument/2006/relationships/image" Target="../media/image60.png"/><Relationship Id="rId1" Type="http://schemas.openxmlformats.org/officeDocument/2006/relationships/image" Target="../media/image59.png"/></Relationships>
</file>

<file path=ppt/slides/_rels/slide27.xml.rels><?xml version="1.0" encoding="UTF-8" standalone="yes"?>
<Relationships xmlns="http://schemas.openxmlformats.org/package/2006/relationships"><Relationship Id="rId7" Type="http://schemas.openxmlformats.org/officeDocument/2006/relationships/slideLayout" Target="../slideLayouts/slideLayout16.xml"/><Relationship Id="rId6" Type="http://schemas.openxmlformats.org/officeDocument/2006/relationships/image" Target="../media/image68.png"/><Relationship Id="rId5" Type="http://schemas.openxmlformats.org/officeDocument/2006/relationships/image" Target="../media/image67.png"/><Relationship Id="rId4" Type="http://schemas.openxmlformats.org/officeDocument/2006/relationships/image" Target="../media/image66.png"/><Relationship Id="rId3" Type="http://schemas.openxmlformats.org/officeDocument/2006/relationships/image" Target="../media/image65.png"/><Relationship Id="rId2" Type="http://schemas.openxmlformats.org/officeDocument/2006/relationships/image" Target="../media/image64.png"/><Relationship Id="rId1" Type="http://schemas.openxmlformats.org/officeDocument/2006/relationships/image" Target="../media/image63.png"/></Relationships>
</file>

<file path=ppt/slides/_rels/slide28.xml.rels><?xml version="1.0" encoding="UTF-8" standalone="yes"?>
<Relationships xmlns="http://schemas.openxmlformats.org/package/2006/relationships"><Relationship Id="rId5" Type="http://schemas.openxmlformats.org/officeDocument/2006/relationships/slideLayout" Target="../slideLayouts/slideLayout16.xml"/><Relationship Id="rId4" Type="http://schemas.openxmlformats.org/officeDocument/2006/relationships/image" Target="../media/image72.png"/><Relationship Id="rId3" Type="http://schemas.openxmlformats.org/officeDocument/2006/relationships/image" Target="../media/image71.png"/><Relationship Id="rId2" Type="http://schemas.openxmlformats.org/officeDocument/2006/relationships/image" Target="../media/image70.png"/><Relationship Id="rId1" Type="http://schemas.openxmlformats.org/officeDocument/2006/relationships/image" Target="../media/image69.png"/></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image" Target="../media/image73.pn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8.jpeg"/></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image" Target="../media/image74.jpeg"/></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image" Target="../media/image75.jpeg"/></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image" Target="../media/image76.jpeg"/></Relationships>
</file>

<file path=ppt/slides/_rels/slide33.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image" Target="../media/image77.jpeg"/></Relationships>
</file>

<file path=ppt/slides/_rels/slide34.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image" Target="../media/image78.jpeg"/></Relationships>
</file>

<file path=ppt/slides/_rels/slide35.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image" Target="../media/image79.jpeg"/></Relationships>
</file>

<file path=ppt/slides/_rels/slide36.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image" Target="../media/image80.jpeg"/></Relationships>
</file>

<file path=ppt/slides/_rels/slide37.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image" Target="../media/image81.jpeg"/></Relationships>
</file>

<file path=ppt/slides/_rels/slide38.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image" Target="../media/image82.jpeg"/></Relationships>
</file>

<file path=ppt/slides/_rels/slide39.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image" Target="../media/image83.jpe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9.jpeg"/></Relationships>
</file>

<file path=ppt/slides/_rels/slide40.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image" Target="../media/image84.jpeg"/></Relationships>
</file>

<file path=ppt/slides/_rels/slide41.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image" Target="../media/image85.jpeg"/></Relationships>
</file>

<file path=ppt/slides/_rels/slide42.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image" Target="../media/image86.jpeg"/></Relationships>
</file>

<file path=ppt/slides/_rels/slide43.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image" Target="../media/image87.jpeg"/></Relationships>
</file>

<file path=ppt/slides/_rels/slide44.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image" Target="../media/image88.jpeg"/></Relationships>
</file>

<file path=ppt/slides/_rels/slide45.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image" Target="../media/image89.jpeg"/></Relationships>
</file>

<file path=ppt/slides/_rels/slide46.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image" Target="../media/image90.jpeg"/></Relationships>
</file>

<file path=ppt/slides/_rels/slide47.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image" Target="../media/image91.jpeg"/></Relationships>
</file>

<file path=ppt/slides/_rels/slide48.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image" Target="../media/image92.jpeg"/></Relationships>
</file>

<file path=ppt/slides/_rels/slide49.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image" Target="../media/image93.jpeg"/></Relationships>
</file>

<file path=ppt/slides/_rels/slide5.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image" Target="../media/image10.jpeg"/></Relationships>
</file>

<file path=ppt/slides/_rels/slide50.xml.rels><?xml version="1.0" encoding="UTF-8" standalone="yes"?>
<Relationships xmlns="http://schemas.openxmlformats.org/package/2006/relationships"><Relationship Id="rId3" Type="http://schemas.openxmlformats.org/officeDocument/2006/relationships/slideLayout" Target="../slideLayouts/slideLayout11.xml"/><Relationship Id="rId2" Type="http://schemas.openxmlformats.org/officeDocument/2006/relationships/image" Target="../media/image94.jpeg"/><Relationship Id="rId1" Type="http://schemas.openxmlformats.org/officeDocument/2006/relationships/hyperlink" Target="http://search.yesky.com/search.do?wd=%CC%E5%D1%E9" TargetMode="External"/></Relationships>
</file>

<file path=ppt/slides/_rels/slide51.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image" Target="../media/image95.jpeg"/></Relationships>
</file>

<file path=ppt/slides/_rels/slide52.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image" Target="../media/image96.jpeg"/></Relationships>
</file>

<file path=ppt/slides/_rels/slide53.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image" Target="../media/image97.jpeg"/></Relationships>
</file>

<file path=ppt/slides/_rels/slide54.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image" Target="../media/image98.jpeg"/></Relationships>
</file>

<file path=ppt/slides/_rels/slide55.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image" Target="../media/image99.jpeg"/></Relationships>
</file>

<file path=ppt/slides/_rels/slide56.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image" Target="../media/image100.jpeg"/></Relationships>
</file>

<file path=ppt/slides/_rels/slide57.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image" Target="../media/image101.jpeg"/></Relationships>
</file>

<file path=ppt/slides/_rels/slide58.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image" Target="../media/image102.jpeg"/></Relationships>
</file>

<file path=ppt/slides/_rels/slide59.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image" Target="../media/image103.jpe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11.jpeg"/><Relationship Id="rId1" Type="http://schemas.openxmlformats.org/officeDocument/2006/relationships/image" Target="../media/image13.jpeg"/></Relationships>
</file>

<file path=ppt/slides/_rels/slide60.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image" Target="../media/image104.jpeg"/></Relationships>
</file>

<file path=ppt/slides/_rels/slide61.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image" Target="../media/image105.jpeg"/></Relationships>
</file>

<file path=ppt/slides/_rels/slide62.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image" Target="../media/image106.jpeg"/></Relationships>
</file>

<file path=ppt/slides/_rels/slide63.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image" Target="../media/image107.jpeg"/></Relationships>
</file>

<file path=ppt/slides/_rels/slide64.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image" Target="../media/image108.jpeg"/></Relationships>
</file>

<file path=ppt/slides/_rels/slide65.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image" Target="../media/image109.jpeg"/></Relationships>
</file>

<file path=ppt/slides/_rels/slide66.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image" Target="../media/image110.jpeg"/></Relationships>
</file>

<file path=ppt/slides/_rels/slide67.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image" Target="../media/image111.jpeg"/></Relationships>
</file>

<file path=ppt/slides/_rels/slide68.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image" Target="../media/image112.jpeg"/></Relationships>
</file>

<file path=ppt/slides/_rels/slide69.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image" Target="../media/image5.jpeg"/></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4.jpe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5.jpe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6.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8255" y="0"/>
            <a:ext cx="12176125" cy="6858000"/>
          </a:xfrm>
          <a:prstGeom prst="rect">
            <a:avLst/>
          </a:prstGeom>
          <a:solidFill>
            <a:srgbClr val="64AD37"/>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15"/>
          </a:p>
        </p:txBody>
      </p:sp>
      <p:sp>
        <p:nvSpPr>
          <p:cNvPr id="5" name="TextBox 4"/>
          <p:cNvSpPr txBox="1"/>
          <p:nvPr/>
        </p:nvSpPr>
        <p:spPr>
          <a:xfrm>
            <a:off x="7450894" y="2158962"/>
            <a:ext cx="5926842" cy="634365"/>
          </a:xfrm>
          <a:prstGeom prst="rect">
            <a:avLst/>
          </a:prstGeom>
          <a:noFill/>
        </p:spPr>
        <p:txBody>
          <a:bodyPr wrap="square" rtlCol="0">
            <a:spAutoFit/>
          </a:bodyPr>
          <a:lstStyle/>
          <a:p>
            <a:r>
              <a:rPr lang="en-US" altLang="zh-CN" sz="3525" dirty="0" smtClean="0">
                <a:solidFill>
                  <a:schemeClr val="bg1"/>
                </a:solidFill>
                <a:latin typeface="微软雅黑" panose="020B0503020204020204" charset="-122"/>
                <a:ea typeface="微软雅黑" panose="020B0503020204020204" charset="-122"/>
              </a:rPr>
              <a:t>UI</a:t>
            </a:r>
            <a:r>
              <a:rPr lang="zh-CN" altLang="en-US" sz="3525" dirty="0" smtClean="0">
                <a:solidFill>
                  <a:schemeClr val="bg1"/>
                </a:solidFill>
                <a:latin typeface="微软雅黑" panose="020B0503020204020204" charset="-122"/>
                <a:ea typeface="微软雅黑" panose="020B0503020204020204" charset="-122"/>
              </a:rPr>
              <a:t>设计课程</a:t>
            </a:r>
            <a:endParaRPr lang="zh-CN" altLang="en-US" sz="3525" dirty="0">
              <a:solidFill>
                <a:schemeClr val="bg1"/>
              </a:solidFill>
              <a:latin typeface="微软雅黑" panose="020B0503020204020204" charset="-122"/>
              <a:ea typeface="微软雅黑" panose="020B0503020204020204" charset="-122"/>
            </a:endParaRPr>
          </a:p>
        </p:txBody>
      </p:sp>
      <p:cxnSp>
        <p:nvCxnSpPr>
          <p:cNvPr id="7" name="直接连接符 6"/>
          <p:cNvCxnSpPr/>
          <p:nvPr/>
        </p:nvCxnSpPr>
        <p:spPr>
          <a:xfrm>
            <a:off x="782823" y="2836315"/>
            <a:ext cx="10626727"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9" name="TextBox 8"/>
          <p:cNvSpPr txBox="1"/>
          <p:nvPr/>
        </p:nvSpPr>
        <p:spPr>
          <a:xfrm>
            <a:off x="7789571" y="5207052"/>
            <a:ext cx="3048090" cy="307975"/>
          </a:xfrm>
          <a:prstGeom prst="rect">
            <a:avLst/>
          </a:prstGeom>
          <a:noFill/>
        </p:spPr>
        <p:txBody>
          <a:bodyPr wrap="square" rtlCol="0">
            <a:spAutoFit/>
          </a:bodyPr>
          <a:lstStyle/>
          <a:p>
            <a:r>
              <a:rPr lang="zh-CN" altLang="en-US" sz="1410" dirty="0" smtClean="0">
                <a:solidFill>
                  <a:schemeClr val="bg1"/>
                </a:solidFill>
                <a:latin typeface="微软雅黑" panose="020B0503020204020204" charset="-122"/>
                <a:ea typeface="微软雅黑" panose="020B0503020204020204" charset="-122"/>
              </a:rPr>
              <a:t>中原工学院工业设计系</a:t>
            </a:r>
            <a:endParaRPr lang="en-US" altLang="zh-CN" sz="1410" dirty="0" smtClean="0">
              <a:solidFill>
                <a:schemeClr val="bg1"/>
              </a:solidFill>
              <a:latin typeface="微软雅黑" panose="020B0503020204020204" charset="-122"/>
              <a:ea typeface="微软雅黑" panose="020B0503020204020204" charset="-122"/>
            </a:endParaRPr>
          </a:p>
        </p:txBody>
      </p:sp>
      <p:pic>
        <p:nvPicPr>
          <p:cNvPr id="10" name="Picture 2" descr="C:\Users\Administrator\Desktop\ae51f3deb48f8c542c6a25673c292df5e0fe7f39.jpg"/>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1100705" y="296240"/>
            <a:ext cx="710706" cy="709317"/>
          </a:xfrm>
          <a:prstGeom prst="ellipse">
            <a:avLst/>
          </a:prstGeom>
          <a:noFill/>
          <a:extLst>
            <a:ext uri="{909E8E84-426E-40DD-AFC4-6F175D3DCCD1}">
              <a14:hiddenFill xmlns:a14="http://schemas.microsoft.com/office/drawing/2010/main">
                <a:solidFill>
                  <a:srgbClr val="FFFFFF"/>
                </a:solidFill>
              </a14:hiddenFill>
            </a:ext>
          </a:extLst>
        </p:spPr>
      </p:pic>
      <p:sp>
        <p:nvSpPr>
          <p:cNvPr id="11" name="TextBox 10"/>
          <p:cNvSpPr txBox="1"/>
          <p:nvPr/>
        </p:nvSpPr>
        <p:spPr>
          <a:xfrm>
            <a:off x="2709420" y="2920984"/>
            <a:ext cx="1524045" cy="307975"/>
          </a:xfrm>
          <a:prstGeom prst="rect">
            <a:avLst/>
          </a:prstGeom>
          <a:noFill/>
        </p:spPr>
        <p:txBody>
          <a:bodyPr wrap="square" rtlCol="0">
            <a:spAutoFit/>
          </a:bodyPr>
          <a:lstStyle/>
          <a:p>
            <a:r>
              <a:rPr lang="zh-CN" altLang="en-US" sz="1410" dirty="0" smtClean="0">
                <a:solidFill>
                  <a:schemeClr val="bg1"/>
                </a:solidFill>
                <a:latin typeface="微软雅黑" panose="020B0503020204020204" charset="-122"/>
                <a:ea typeface="微软雅黑" panose="020B0503020204020204" charset="-122"/>
              </a:rPr>
              <a:t>版式设计</a:t>
            </a:r>
            <a:endParaRPr lang="zh-CN" altLang="en-US" sz="1410" dirty="0">
              <a:solidFill>
                <a:schemeClr val="bg1"/>
              </a:solidFill>
              <a:latin typeface="微软雅黑" panose="020B0503020204020204" charset="-122"/>
              <a:ea typeface="微软雅黑" panose="020B0503020204020204" charset="-122"/>
            </a:endParaRPr>
          </a:p>
        </p:txBody>
      </p:sp>
      <p:sp>
        <p:nvSpPr>
          <p:cNvPr id="12" name="TextBox 11"/>
          <p:cNvSpPr txBox="1"/>
          <p:nvPr/>
        </p:nvSpPr>
        <p:spPr>
          <a:xfrm>
            <a:off x="4402803" y="2920984"/>
            <a:ext cx="1524045" cy="307975"/>
          </a:xfrm>
          <a:prstGeom prst="rect">
            <a:avLst/>
          </a:prstGeom>
          <a:noFill/>
        </p:spPr>
        <p:txBody>
          <a:bodyPr wrap="square" rtlCol="0">
            <a:spAutoFit/>
          </a:bodyPr>
          <a:lstStyle/>
          <a:p>
            <a:r>
              <a:rPr lang="zh-CN" altLang="en-US" sz="1410" dirty="0" smtClean="0">
                <a:solidFill>
                  <a:schemeClr val="bg1"/>
                </a:solidFill>
                <a:latin typeface="微软雅黑" panose="020B0503020204020204" charset="-122"/>
                <a:ea typeface="微软雅黑" panose="020B0503020204020204" charset="-122"/>
              </a:rPr>
              <a:t>交互设计</a:t>
            </a:r>
            <a:endParaRPr lang="zh-CN" altLang="en-US" sz="1410" dirty="0">
              <a:solidFill>
                <a:schemeClr val="bg1"/>
              </a:solidFill>
              <a:latin typeface="微软雅黑" panose="020B0503020204020204" charset="-122"/>
              <a:ea typeface="微软雅黑" panose="020B0503020204020204" charset="-122"/>
            </a:endParaRPr>
          </a:p>
        </p:txBody>
      </p:sp>
      <p:sp>
        <p:nvSpPr>
          <p:cNvPr id="13" name="TextBox 12"/>
          <p:cNvSpPr txBox="1"/>
          <p:nvPr/>
        </p:nvSpPr>
        <p:spPr>
          <a:xfrm>
            <a:off x="6011518" y="2920984"/>
            <a:ext cx="1524045" cy="307975"/>
          </a:xfrm>
          <a:prstGeom prst="rect">
            <a:avLst/>
          </a:prstGeom>
          <a:noFill/>
        </p:spPr>
        <p:txBody>
          <a:bodyPr wrap="square" rtlCol="0">
            <a:spAutoFit/>
          </a:bodyPr>
          <a:lstStyle/>
          <a:p>
            <a:r>
              <a:rPr lang="zh-CN" altLang="en-US" sz="1410" dirty="0" smtClean="0">
                <a:solidFill>
                  <a:schemeClr val="bg1"/>
                </a:solidFill>
                <a:latin typeface="微软雅黑" panose="020B0503020204020204" charset="-122"/>
                <a:ea typeface="微软雅黑" panose="020B0503020204020204" charset="-122"/>
              </a:rPr>
              <a:t>图标设计</a:t>
            </a:r>
            <a:endParaRPr lang="zh-CN" altLang="en-US" sz="1410" dirty="0">
              <a:solidFill>
                <a:schemeClr val="bg1"/>
              </a:solidFill>
              <a:latin typeface="微软雅黑" panose="020B0503020204020204" charset="-122"/>
              <a:ea typeface="微软雅黑" panose="020B0503020204020204" charset="-122"/>
            </a:endParaRPr>
          </a:p>
        </p:txBody>
      </p:sp>
      <p:sp>
        <p:nvSpPr>
          <p:cNvPr id="14" name="TextBox 13"/>
          <p:cNvSpPr txBox="1"/>
          <p:nvPr/>
        </p:nvSpPr>
        <p:spPr>
          <a:xfrm>
            <a:off x="7789571" y="2920984"/>
            <a:ext cx="1524045" cy="307975"/>
          </a:xfrm>
          <a:prstGeom prst="rect">
            <a:avLst/>
          </a:prstGeom>
          <a:noFill/>
        </p:spPr>
        <p:txBody>
          <a:bodyPr wrap="square" rtlCol="0">
            <a:spAutoFit/>
          </a:bodyPr>
          <a:lstStyle/>
          <a:p>
            <a:r>
              <a:rPr lang="zh-CN" altLang="en-US" sz="1410" dirty="0" smtClean="0">
                <a:solidFill>
                  <a:schemeClr val="bg1"/>
                </a:solidFill>
                <a:latin typeface="微软雅黑" panose="020B0503020204020204" charset="-122"/>
                <a:ea typeface="微软雅黑" panose="020B0503020204020204" charset="-122"/>
              </a:rPr>
              <a:t>色彩设计</a:t>
            </a:r>
            <a:endParaRPr lang="zh-CN" altLang="en-US" sz="1410" dirty="0">
              <a:solidFill>
                <a:schemeClr val="bg1"/>
              </a:solidFill>
              <a:latin typeface="微软雅黑" panose="020B0503020204020204" charset="-122"/>
              <a:ea typeface="微软雅黑" panose="020B0503020204020204" charset="-122"/>
            </a:endParaRPr>
          </a:p>
        </p:txBody>
      </p:sp>
      <p:sp>
        <p:nvSpPr>
          <p:cNvPr id="15" name="TextBox 14"/>
          <p:cNvSpPr txBox="1"/>
          <p:nvPr/>
        </p:nvSpPr>
        <p:spPr>
          <a:xfrm>
            <a:off x="7789571" y="4712010"/>
            <a:ext cx="2878752" cy="524510"/>
          </a:xfrm>
          <a:prstGeom prst="rect">
            <a:avLst/>
          </a:prstGeom>
          <a:noFill/>
        </p:spPr>
        <p:txBody>
          <a:bodyPr wrap="square" rtlCol="0">
            <a:spAutoFit/>
          </a:bodyPr>
          <a:lstStyle/>
          <a:p>
            <a:r>
              <a:rPr lang="zh-CN" altLang="en-US" sz="1410" dirty="0" smtClean="0">
                <a:solidFill>
                  <a:schemeClr val="bg1"/>
                </a:solidFill>
                <a:latin typeface="微软雅黑" panose="020B0503020204020204" charset="-122"/>
                <a:ea typeface="微软雅黑" panose="020B0503020204020204" charset="-122"/>
              </a:rPr>
              <a:t>刘福运</a:t>
            </a:r>
            <a:endParaRPr lang="zh-CN" altLang="en-US" sz="1410" dirty="0" smtClean="0">
              <a:solidFill>
                <a:schemeClr val="bg1"/>
              </a:solidFill>
              <a:latin typeface="微软雅黑" panose="020B0503020204020204" charset="-122"/>
              <a:ea typeface="微软雅黑" panose="020B0503020204020204" charset="-122"/>
            </a:endParaRPr>
          </a:p>
          <a:p>
            <a:r>
              <a:rPr lang="en-US" altLang="zh-CN" sz="1410" dirty="0" smtClean="0">
                <a:solidFill>
                  <a:schemeClr val="bg1"/>
                </a:solidFill>
              </a:rPr>
              <a:t>13526869268</a:t>
            </a:r>
            <a:endParaRPr lang="zh-CN" altLang="en-US" sz="1410" dirty="0">
              <a:solidFill>
                <a:schemeClr val="bg1"/>
              </a:solidFill>
            </a:endParaRPr>
          </a:p>
        </p:txBody>
      </p:sp>
      <p:sp>
        <p:nvSpPr>
          <p:cNvPr id="16" name="矩形 15"/>
          <p:cNvSpPr/>
          <p:nvPr/>
        </p:nvSpPr>
        <p:spPr>
          <a:xfrm>
            <a:off x="1862728" y="465578"/>
            <a:ext cx="1529080" cy="416560"/>
          </a:xfrm>
          <a:prstGeom prst="rect">
            <a:avLst/>
          </a:prstGeom>
        </p:spPr>
        <p:txBody>
          <a:bodyPr wrap="none">
            <a:spAutoFit/>
          </a:bodyPr>
          <a:lstStyle/>
          <a:p>
            <a:r>
              <a:rPr lang="zh-CN" altLang="en-US" sz="2115" dirty="0" smtClean="0">
                <a:solidFill>
                  <a:schemeClr val="bg1"/>
                </a:solidFill>
                <a:latin typeface="微软雅黑" panose="020B0503020204020204" charset="-122"/>
                <a:ea typeface="微软雅黑" panose="020B0503020204020204" charset="-122"/>
              </a:rPr>
              <a:t>中原工学院</a:t>
            </a:r>
            <a:endParaRPr lang="zh-CN" altLang="en-US" sz="2115" dirty="0"/>
          </a:p>
        </p:txBody>
      </p:sp>
    </p:spTree>
  </p:cSld>
  <p:clrMapOvr>
    <a:masterClrMapping/>
  </p:clrMapOvr>
  <p:transition>
    <p:wip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392430" y="182245"/>
            <a:ext cx="1657350" cy="321310"/>
            <a:chOff x="231" y="95"/>
            <a:chExt cx="2610" cy="506"/>
          </a:xfrm>
        </p:grpSpPr>
        <p:sp>
          <p:nvSpPr>
            <p:cNvPr id="2" name="矩形 1"/>
            <p:cNvSpPr/>
            <p:nvPr/>
          </p:nvSpPr>
          <p:spPr>
            <a:xfrm>
              <a:off x="231" y="95"/>
              <a:ext cx="2610" cy="506"/>
            </a:xfrm>
            <a:prstGeom prst="rect">
              <a:avLst/>
            </a:prstGeom>
          </p:spPr>
          <p:txBody>
            <a:bodyPr wrap="square">
              <a:spAutoFit/>
            </a:bodyPr>
            <a:lstStyle/>
            <a:p>
              <a:pPr algn="l"/>
              <a:r>
                <a:rPr lang="zh-CN" altLang="en-US" sz="1400" b="1" dirty="0">
                  <a:sym typeface="+mn-ea"/>
                </a:rPr>
                <a:t>网 站 </a:t>
              </a:r>
              <a:r>
                <a:rPr lang="en-US" altLang="zh-CN" sz="1400" b="1" dirty="0">
                  <a:sym typeface="+mn-ea"/>
                </a:rPr>
                <a:t>UI </a:t>
              </a:r>
              <a:r>
                <a:rPr lang="zh-CN" altLang="en-US" sz="1400" b="1" dirty="0">
                  <a:sym typeface="+mn-ea"/>
                </a:rPr>
                <a:t>设 计 </a:t>
              </a:r>
              <a:endParaRPr lang="zh-CN" altLang="en-US" sz="1400" b="1" dirty="0"/>
            </a:p>
          </p:txBody>
        </p:sp>
        <p:sp>
          <p:nvSpPr>
            <p:cNvPr id="3" name="椭圆 2"/>
            <p:cNvSpPr/>
            <p:nvPr/>
          </p:nvSpPr>
          <p:spPr>
            <a:xfrm>
              <a:off x="2224" y="224"/>
              <a:ext cx="206" cy="178"/>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4400"/>
            </a:p>
          </p:txBody>
        </p:sp>
      </p:grpSp>
      <p:sp>
        <p:nvSpPr>
          <p:cNvPr id="15" name="矩形 14"/>
          <p:cNvSpPr/>
          <p:nvPr/>
        </p:nvSpPr>
        <p:spPr>
          <a:xfrm>
            <a:off x="6643370" y="1463040"/>
            <a:ext cx="5144135" cy="4091940"/>
          </a:xfrm>
          <a:prstGeom prst="rect">
            <a:avLst/>
          </a:prstGeom>
        </p:spPr>
        <p:txBody>
          <a:bodyPr wrap="square">
            <a:spAutoFit/>
          </a:bodyPr>
          <a:lstStyle/>
          <a:p>
            <a:pPr algn="just" fontAlgn="auto">
              <a:lnSpc>
                <a:spcPts val="3500"/>
              </a:lnSpc>
            </a:pPr>
            <a:r>
              <a:rPr lang="zh-CN" altLang="en-US" sz="2000" b="1" dirty="0">
                <a:solidFill>
                  <a:schemeClr val="bg1">
                    <a:lumMod val="50000"/>
                  </a:schemeClr>
                </a:solidFill>
                <a:latin typeface="微软雅黑" panose="020B0503020204020204" charset="-122"/>
                <a:ea typeface="微软雅黑" panose="020B0503020204020204" charset="-122"/>
                <a:sym typeface="+mn-ea"/>
              </a:rPr>
              <a:t>展示哪些信息（二）：</a:t>
            </a:r>
            <a:endParaRPr lang="zh-CN" altLang="en-US" sz="2000" b="1" dirty="0">
              <a:solidFill>
                <a:schemeClr val="bg1">
                  <a:lumMod val="50000"/>
                </a:schemeClr>
              </a:solidFill>
              <a:latin typeface="微软雅黑" panose="020B0503020204020204" charset="-122"/>
              <a:ea typeface="微软雅黑" panose="020B0503020204020204" charset="-122"/>
            </a:endParaRPr>
          </a:p>
          <a:p>
            <a:pPr algn="just" fontAlgn="auto">
              <a:lnSpc>
                <a:spcPts val="3500"/>
              </a:lnSpc>
            </a:pPr>
            <a:r>
              <a:rPr lang="zh-CN" altLang="en-US" dirty="0">
                <a:solidFill>
                  <a:schemeClr val="bg1">
                    <a:lumMod val="50000"/>
                  </a:schemeClr>
                </a:solidFill>
                <a:latin typeface="微软雅黑" panose="020B0503020204020204" charset="-122"/>
                <a:ea typeface="微软雅黑" panose="020B0503020204020204" charset="-122"/>
              </a:rPr>
              <a:t>而网站的首页，除了需要显示以上这些基础信息之外，最重要的是还承担着网 站转化率的重任，这也是所有类型的网站首页的最重要任务。如何让网站首页完成这项重要的任务呢？我的理解是把网站所提供的产品或劳务通过版式设计、文案设 计、色彩设计之后，展示在首页适当的位置，并使其不受其它信息元素干扰，甚至使其它元素为它(产品或劳务)服务。</a:t>
            </a:r>
            <a:endParaRPr lang="zh-CN" altLang="en-US" dirty="0">
              <a:solidFill>
                <a:schemeClr val="bg1">
                  <a:lumMod val="50000"/>
                </a:schemeClr>
              </a:solidFill>
              <a:latin typeface="微软雅黑" panose="020B0503020204020204" charset="-122"/>
              <a:ea typeface="微软雅黑" panose="020B0503020204020204" charset="-122"/>
            </a:endParaRPr>
          </a:p>
        </p:txBody>
      </p:sp>
      <p:pic>
        <p:nvPicPr>
          <p:cNvPr id="6" name="图片 5" descr="14"/>
          <p:cNvPicPr>
            <a:picLocks noChangeAspect="1"/>
          </p:cNvPicPr>
          <p:nvPr/>
        </p:nvPicPr>
        <p:blipFill>
          <a:blip r:embed="rId1"/>
          <a:stretch>
            <a:fillRect/>
          </a:stretch>
        </p:blipFill>
        <p:spPr>
          <a:xfrm>
            <a:off x="5080" y="1655445"/>
            <a:ext cx="6346190" cy="3684270"/>
          </a:xfrm>
          <a:prstGeom prst="rect">
            <a:avLst/>
          </a:prstGeom>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392430" y="182245"/>
            <a:ext cx="1657350" cy="321310"/>
            <a:chOff x="231" y="95"/>
            <a:chExt cx="2610" cy="506"/>
          </a:xfrm>
        </p:grpSpPr>
        <p:sp>
          <p:nvSpPr>
            <p:cNvPr id="2" name="矩形 1"/>
            <p:cNvSpPr/>
            <p:nvPr/>
          </p:nvSpPr>
          <p:spPr>
            <a:xfrm>
              <a:off x="231" y="95"/>
              <a:ext cx="2610" cy="506"/>
            </a:xfrm>
            <a:prstGeom prst="rect">
              <a:avLst/>
            </a:prstGeom>
          </p:spPr>
          <p:txBody>
            <a:bodyPr wrap="square">
              <a:spAutoFit/>
            </a:bodyPr>
            <a:lstStyle/>
            <a:p>
              <a:pPr algn="l"/>
              <a:r>
                <a:rPr lang="zh-CN" altLang="en-US" sz="1400" b="1" dirty="0">
                  <a:sym typeface="+mn-ea"/>
                </a:rPr>
                <a:t>网 站 </a:t>
              </a:r>
              <a:r>
                <a:rPr lang="en-US" altLang="zh-CN" sz="1400" b="1" dirty="0">
                  <a:sym typeface="+mn-ea"/>
                </a:rPr>
                <a:t>UI </a:t>
              </a:r>
              <a:r>
                <a:rPr lang="zh-CN" altLang="en-US" sz="1400" b="1" dirty="0">
                  <a:sym typeface="+mn-ea"/>
                </a:rPr>
                <a:t>设 计 </a:t>
              </a:r>
              <a:endParaRPr lang="zh-CN" altLang="en-US" sz="1400" b="1" dirty="0"/>
            </a:p>
          </p:txBody>
        </p:sp>
        <p:sp>
          <p:nvSpPr>
            <p:cNvPr id="3" name="椭圆 2"/>
            <p:cNvSpPr/>
            <p:nvPr/>
          </p:nvSpPr>
          <p:spPr>
            <a:xfrm>
              <a:off x="2224" y="224"/>
              <a:ext cx="206" cy="178"/>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4400"/>
            </a:p>
          </p:txBody>
        </p:sp>
      </p:grpSp>
      <p:sp>
        <p:nvSpPr>
          <p:cNvPr id="15" name="矩形 14"/>
          <p:cNvSpPr/>
          <p:nvPr/>
        </p:nvSpPr>
        <p:spPr>
          <a:xfrm>
            <a:off x="6567170" y="960120"/>
            <a:ext cx="5144135" cy="5044440"/>
          </a:xfrm>
          <a:prstGeom prst="rect">
            <a:avLst/>
          </a:prstGeom>
        </p:spPr>
        <p:txBody>
          <a:bodyPr wrap="square">
            <a:spAutoFit/>
          </a:bodyPr>
          <a:lstStyle/>
          <a:p>
            <a:pPr algn="just" fontAlgn="auto">
              <a:lnSpc>
                <a:spcPts val="3000"/>
              </a:lnSpc>
            </a:pPr>
            <a:r>
              <a:rPr lang="zh-CN" altLang="en-US" sz="2000" b="1" dirty="0">
                <a:solidFill>
                  <a:schemeClr val="bg1">
                    <a:lumMod val="50000"/>
                  </a:schemeClr>
                </a:solidFill>
                <a:latin typeface="微软雅黑" panose="020B0503020204020204" charset="-122"/>
                <a:ea typeface="微软雅黑" panose="020B0503020204020204" charset="-122"/>
                <a:sym typeface="+mn-ea"/>
              </a:rPr>
              <a:t>突出主题思想：</a:t>
            </a:r>
            <a:endParaRPr lang="zh-CN" altLang="en-US" sz="2000" b="1" dirty="0">
              <a:solidFill>
                <a:schemeClr val="bg1">
                  <a:lumMod val="50000"/>
                </a:schemeClr>
              </a:solidFill>
              <a:latin typeface="微软雅黑" panose="020B0503020204020204" charset="-122"/>
              <a:ea typeface="微软雅黑" panose="020B0503020204020204" charset="-122"/>
            </a:endParaRPr>
          </a:p>
          <a:p>
            <a:pPr algn="just" fontAlgn="auto">
              <a:lnSpc>
                <a:spcPts val="3000"/>
              </a:lnSpc>
            </a:pPr>
            <a:r>
              <a:rPr lang="zh-CN" altLang="en-US" dirty="0">
                <a:solidFill>
                  <a:schemeClr val="bg1">
                    <a:lumMod val="50000"/>
                  </a:schemeClr>
                </a:solidFill>
                <a:latin typeface="微软雅黑" panose="020B0503020204020204" charset="-122"/>
                <a:ea typeface="微软雅黑" panose="020B0503020204020204" charset="-122"/>
              </a:rPr>
              <a:t>知道了首页需要展示哪些信息，知道了信息之间的权重，如何把信息呈现得更 符合信息本身，却不是一件容易的事，需要时间的磨练与经验的积累。就设计本身而言，是一件感性的事，不像数学公式，它缺乏严谨的理论做为指导，所以在工作中，经常出现与Boss、同事意见相左的情况。在非重要信息的设计上使其具有普适性，在重要信息的设计上突出设计的主题思想，在与 Boss、同事讨论时，尽量把讨论的重点放在主题思想的呈现方式与其对转化率(或市场目标)的作用之上。因此，这是交互设计，你可以说这是功利的设计，所有的设计都是以商业利润为最终目的。</a:t>
            </a:r>
            <a:endParaRPr lang="zh-CN" altLang="en-US" dirty="0">
              <a:solidFill>
                <a:schemeClr val="bg1">
                  <a:lumMod val="50000"/>
                </a:schemeClr>
              </a:solidFill>
              <a:latin typeface="微软雅黑" panose="020B0503020204020204" charset="-122"/>
              <a:ea typeface="微软雅黑" panose="020B0503020204020204" charset="-122"/>
            </a:endParaRPr>
          </a:p>
        </p:txBody>
      </p:sp>
      <p:pic>
        <p:nvPicPr>
          <p:cNvPr id="5" name="图片 4" descr="15"/>
          <p:cNvPicPr>
            <a:picLocks noChangeAspect="1"/>
          </p:cNvPicPr>
          <p:nvPr/>
        </p:nvPicPr>
        <p:blipFill>
          <a:blip r:embed="rId1"/>
          <a:stretch>
            <a:fillRect/>
          </a:stretch>
        </p:blipFill>
        <p:spPr>
          <a:xfrm>
            <a:off x="3810" y="1066800"/>
            <a:ext cx="6249035" cy="4572635"/>
          </a:xfrm>
          <a:prstGeom prst="rect">
            <a:avLst/>
          </a:prstGeom>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pPr eaLnBrk="1" fontAlgn="auto" hangingPunct="1">
              <a:defRPr/>
            </a:pPr>
            <a:r>
              <a:rPr lang="en-US" altLang="zh-CN" noProof="1" smtClean="0">
                <a:sym typeface="+mn-ea"/>
              </a:rPr>
              <a:t>UI</a:t>
            </a:r>
            <a:r>
              <a:rPr lang="zh-CN" altLang="en-US" noProof="1">
                <a:sym typeface="+mn-ea"/>
              </a:rPr>
              <a:t>界面设计的常用方法及原则</a:t>
            </a:r>
            <a:r>
              <a:rPr lang="en-US" altLang="zh-CN" noProof="1">
                <a:sym typeface="+mn-ea"/>
              </a:rPr>
              <a:t>-</a:t>
            </a:r>
            <a:r>
              <a:rPr lang="en-US" altLang="da-DK" sz="1800" noProof="1" smtClean="0">
                <a:solidFill>
                  <a:schemeClr val="bg1">
                    <a:lumMod val="50000"/>
                  </a:schemeClr>
                </a:solidFill>
                <a:sym typeface="+mn-ea"/>
              </a:rPr>
              <a:t>1.UI</a:t>
            </a:r>
            <a:r>
              <a:rPr lang="zh-CN" altLang="en-US" sz="1800" noProof="1" smtClean="0">
                <a:solidFill>
                  <a:schemeClr val="bg1">
                    <a:lumMod val="50000"/>
                  </a:schemeClr>
                </a:solidFill>
                <a:sym typeface="+mn-ea"/>
              </a:rPr>
              <a:t>界面设计的原则</a:t>
            </a:r>
            <a:endParaRPr lang="zh-CN" altLang="en-US" sz="1800" noProof="1"/>
          </a:p>
        </p:txBody>
      </p:sp>
      <p:sp>
        <p:nvSpPr>
          <p:cNvPr id="93187" name="Line 2"/>
          <p:cNvSpPr>
            <a:spLocks noChangeShapeType="1"/>
          </p:cNvSpPr>
          <p:nvPr/>
        </p:nvSpPr>
        <p:spPr bwMode="auto">
          <a:xfrm>
            <a:off x="0" y="0"/>
            <a:ext cx="12192000" cy="0"/>
          </a:xfrm>
          <a:prstGeom prst="line">
            <a:avLst/>
          </a:prstGeom>
          <a:noFill/>
          <a:ln w="9525">
            <a:solidFill>
              <a:srgbClr val="808080"/>
            </a:solidFill>
            <a:prstDash val="dash"/>
            <a:round/>
          </a:ln>
        </p:spPr>
        <p:txBody>
          <a:bodyPr/>
          <a:lstStyle/>
          <a:p>
            <a:endParaRPr lang="zh-CN" altLang="en-US"/>
          </a:p>
        </p:txBody>
      </p:sp>
      <p:sp>
        <p:nvSpPr>
          <p:cNvPr id="93188" name="Rectangle 4"/>
          <p:cNvSpPr>
            <a:spLocks noChangeArrowheads="1"/>
          </p:cNvSpPr>
          <p:nvPr/>
        </p:nvSpPr>
        <p:spPr bwMode="auto">
          <a:xfrm>
            <a:off x="539751" y="1149351"/>
            <a:ext cx="10562167" cy="2316163"/>
          </a:xfrm>
          <a:prstGeom prst="rect">
            <a:avLst/>
          </a:prstGeom>
          <a:noFill/>
          <a:ln w="9525">
            <a:noFill/>
            <a:miter lim="800000"/>
          </a:ln>
        </p:spPr>
        <p:txBody>
          <a:bodyPr/>
          <a:lstStyle/>
          <a:p>
            <a:pPr latinLnBrk="1">
              <a:lnSpc>
                <a:spcPct val="150000"/>
              </a:lnSpc>
            </a:pPr>
            <a:r>
              <a:rPr lang="en-US" altLang="zh-CN" sz="1600">
                <a:latin typeface="黑体" panose="02010609060101010101" pitchFamily="49" charset="-122"/>
                <a:ea typeface="黑体" panose="02010609060101010101" pitchFamily="49" charset="-122"/>
              </a:rPr>
              <a:t>1</a:t>
            </a:r>
            <a:r>
              <a:rPr lang="zh-CN" altLang="en-US" sz="1600">
                <a:latin typeface="黑体" panose="02010609060101010101" pitchFamily="49" charset="-122"/>
                <a:ea typeface="黑体" panose="02010609060101010101" pitchFamily="49" charset="-122"/>
              </a:rPr>
              <a:t>）、一致性和必要的个性化</a:t>
            </a:r>
            <a:endParaRPr lang="zh-CN" altLang="en-US" sz="1600">
              <a:latin typeface="黑体" panose="02010609060101010101" pitchFamily="49" charset="-122"/>
              <a:ea typeface="黑体" panose="02010609060101010101" pitchFamily="49" charset="-122"/>
            </a:endParaRPr>
          </a:p>
          <a:p>
            <a:pPr latinLnBrk="1">
              <a:lnSpc>
                <a:spcPct val="150000"/>
              </a:lnSpc>
            </a:pPr>
            <a:r>
              <a:rPr lang="zh-CN" altLang="en-US" sz="1600" b="1">
                <a:solidFill>
                  <a:srgbClr val="FF9966"/>
                </a:solidFill>
              </a:rPr>
              <a:t>OFFICE 软件风格一致 ，</a:t>
            </a:r>
            <a:r>
              <a:rPr lang="zh-CN" altLang="en-US" sz="1600"/>
              <a:t>要有统一的字体字号、统一的色调、统一的提示用词、窗口在统一的位置、按钮也在窗口的相同的位置。</a:t>
            </a:r>
            <a:r>
              <a:rPr lang="zh-CN" altLang="en-US" sz="1600" b="1">
                <a:solidFill>
                  <a:srgbClr val="FF9966"/>
                </a:solidFill>
              </a:rPr>
              <a:t>目的是能够减少记忆量、减少出错概率而且能迅速积累操作经验。</a:t>
            </a:r>
            <a:endParaRPr lang="zh-CN" altLang="en-US" sz="1600" b="1">
              <a:solidFill>
                <a:srgbClr val="FF9966"/>
              </a:solidFill>
            </a:endParaRPr>
          </a:p>
          <a:p>
            <a:pPr latinLnBrk="1">
              <a:lnSpc>
                <a:spcPct val="150000"/>
              </a:lnSpc>
            </a:pPr>
            <a:r>
              <a:rPr lang="zh-CN" altLang="en-US" sz="1600" b="1">
                <a:solidFill>
                  <a:srgbClr val="FF9966"/>
                </a:solidFill>
              </a:rPr>
              <a:t>个性化。在一致性下，适当突出该软件的“个性化”。如PPT中不同于word 有自己的动画效果。</a:t>
            </a:r>
            <a:endParaRPr lang="zh-CN" altLang="en-US" sz="1600" b="1">
              <a:solidFill>
                <a:srgbClr val="FF9966"/>
              </a:solidFill>
            </a:endParaRPr>
          </a:p>
          <a:p>
            <a:pPr latinLnBrk="1">
              <a:lnSpc>
                <a:spcPct val="150000"/>
              </a:lnSpc>
            </a:pPr>
            <a:endParaRPr lang="zh-CN" altLang="en-US" sz="1600" b="1">
              <a:solidFill>
                <a:srgbClr val="FF9966"/>
              </a:solidFill>
            </a:endParaRPr>
          </a:p>
          <a:p>
            <a:pPr latinLnBrk="1"/>
            <a:endParaRPr lang="en-US" sz="1600">
              <a:latin typeface="黑体" panose="02010609060101010101" pitchFamily="49" charset="-122"/>
              <a:ea typeface="黑体" panose="02010609060101010101" pitchFamily="49" charset="-122"/>
            </a:endParaRPr>
          </a:p>
        </p:txBody>
      </p:sp>
      <p:pic>
        <p:nvPicPr>
          <p:cNvPr id="93189" name="Picture 6" descr="http://img.pconline.com.cn/images/bbs4/20095/20/1242831940726.jpg"/>
          <p:cNvPicPr>
            <a:picLocks noChangeAspect="1" noChangeArrowheads="1"/>
          </p:cNvPicPr>
          <p:nvPr/>
        </p:nvPicPr>
        <p:blipFill>
          <a:blip r:embed="rId1"/>
          <a:srcRect b="59459"/>
          <a:stretch>
            <a:fillRect/>
          </a:stretch>
        </p:blipFill>
        <p:spPr bwMode="auto">
          <a:xfrm>
            <a:off x="131234" y="3465513"/>
            <a:ext cx="10121900" cy="2286000"/>
          </a:xfrm>
          <a:prstGeom prst="rect">
            <a:avLst/>
          </a:prstGeom>
          <a:noFill/>
          <a:ln w="9525">
            <a:noFill/>
            <a:miter lim="800000"/>
            <a:headEnd/>
            <a:tailEnd/>
          </a:ln>
        </p:spPr>
      </p:pic>
      <p:pic>
        <p:nvPicPr>
          <p:cNvPr id="93190" name="Picture 8" descr="http://i1.sinaimg.cn/IT/cr/2011/1129/1361974911.jpg"/>
          <p:cNvPicPr>
            <a:picLocks noChangeAspect="1" noChangeArrowheads="1"/>
          </p:cNvPicPr>
          <p:nvPr/>
        </p:nvPicPr>
        <p:blipFill>
          <a:blip r:embed="rId2"/>
          <a:srcRect b="64383"/>
          <a:stretch>
            <a:fillRect/>
          </a:stretch>
        </p:blipFill>
        <p:spPr bwMode="auto">
          <a:xfrm>
            <a:off x="1917701" y="5057775"/>
            <a:ext cx="10189633" cy="1785938"/>
          </a:xfrm>
          <a:prstGeom prst="rect">
            <a:avLst/>
          </a:prstGeom>
          <a:noFill/>
          <a:ln w="9525">
            <a:noFill/>
            <a:miter lim="800000"/>
            <a:headEnd/>
            <a:tailEnd/>
          </a:ln>
        </p:spPr>
      </p:pic>
    </p:spTree>
    <p:custDataLst>
      <p:tags r:id="rId3"/>
    </p:custData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pPr eaLnBrk="1" fontAlgn="auto" hangingPunct="1">
              <a:defRPr/>
            </a:pPr>
            <a:r>
              <a:rPr lang="en-US" altLang="zh-CN" noProof="1" smtClean="0">
                <a:sym typeface="+mn-ea"/>
              </a:rPr>
              <a:t>UI</a:t>
            </a:r>
            <a:r>
              <a:rPr lang="zh-CN" altLang="en-US" noProof="1">
                <a:sym typeface="+mn-ea"/>
              </a:rPr>
              <a:t>界面设计的常用方法及原则</a:t>
            </a:r>
            <a:r>
              <a:rPr lang="en-US" altLang="zh-CN" sz="1800" noProof="1">
                <a:sym typeface="+mn-ea"/>
              </a:rPr>
              <a:t>-</a:t>
            </a:r>
            <a:r>
              <a:rPr lang="en-US" altLang="da-DK" sz="1800" noProof="1" smtClean="0">
                <a:solidFill>
                  <a:schemeClr val="bg1">
                    <a:lumMod val="50000"/>
                  </a:schemeClr>
                </a:solidFill>
                <a:sym typeface="+mn-ea"/>
              </a:rPr>
              <a:t>1.UI</a:t>
            </a:r>
            <a:r>
              <a:rPr lang="zh-CN" altLang="en-US" sz="1800" noProof="1" smtClean="0">
                <a:solidFill>
                  <a:schemeClr val="bg1">
                    <a:lumMod val="50000"/>
                  </a:schemeClr>
                </a:solidFill>
                <a:sym typeface="+mn-ea"/>
              </a:rPr>
              <a:t>界面设计的原则</a:t>
            </a:r>
            <a:endParaRPr lang="zh-CN" altLang="en-US" sz="1800" noProof="1"/>
          </a:p>
        </p:txBody>
      </p:sp>
      <p:sp>
        <p:nvSpPr>
          <p:cNvPr id="94211" name="Line 2"/>
          <p:cNvSpPr>
            <a:spLocks noChangeShapeType="1"/>
          </p:cNvSpPr>
          <p:nvPr/>
        </p:nvSpPr>
        <p:spPr bwMode="auto">
          <a:xfrm>
            <a:off x="0" y="0"/>
            <a:ext cx="12192000" cy="0"/>
          </a:xfrm>
          <a:prstGeom prst="line">
            <a:avLst/>
          </a:prstGeom>
          <a:noFill/>
          <a:ln w="9525">
            <a:solidFill>
              <a:srgbClr val="808080"/>
            </a:solidFill>
            <a:prstDash val="dash"/>
            <a:round/>
          </a:ln>
        </p:spPr>
        <p:txBody>
          <a:bodyPr/>
          <a:lstStyle/>
          <a:p>
            <a:endParaRPr lang="zh-CN" altLang="en-US"/>
          </a:p>
        </p:txBody>
      </p:sp>
      <p:sp>
        <p:nvSpPr>
          <p:cNvPr id="94212" name="Rectangle 4"/>
          <p:cNvSpPr>
            <a:spLocks noChangeArrowheads="1"/>
          </p:cNvSpPr>
          <p:nvPr/>
        </p:nvSpPr>
        <p:spPr bwMode="auto">
          <a:xfrm>
            <a:off x="1007534" y="1341439"/>
            <a:ext cx="10562167" cy="1692275"/>
          </a:xfrm>
          <a:prstGeom prst="rect">
            <a:avLst/>
          </a:prstGeom>
          <a:noFill/>
          <a:ln w="9525">
            <a:noFill/>
            <a:miter lim="800000"/>
          </a:ln>
        </p:spPr>
        <p:txBody>
          <a:bodyPr/>
          <a:lstStyle/>
          <a:p>
            <a:pPr latinLnBrk="1">
              <a:lnSpc>
                <a:spcPct val="150000"/>
              </a:lnSpc>
            </a:pPr>
            <a:r>
              <a:rPr lang="en-US" altLang="zh-CN">
                <a:latin typeface="宋体" panose="02010600030101010101" pitchFamily="2" charset="-122"/>
                <a:ea typeface="宋体" panose="02010600030101010101" pitchFamily="2" charset="-122"/>
              </a:rPr>
              <a:t>2</a:t>
            </a:r>
            <a:r>
              <a:rPr lang="zh-CN" altLang="en-US">
                <a:latin typeface="宋体" panose="02010600030101010101" pitchFamily="2" charset="-122"/>
                <a:ea typeface="宋体" panose="02010600030101010101" pitchFamily="2" charset="-122"/>
              </a:rPr>
              <a:t>）、使用用户的语言</a:t>
            </a:r>
            <a:endParaRPr lang="zh-CN" altLang="en-US">
              <a:latin typeface="宋体" panose="02010600030101010101" pitchFamily="2" charset="-122"/>
              <a:ea typeface="宋体" panose="02010600030101010101" pitchFamily="2" charset="-122"/>
            </a:endParaRPr>
          </a:p>
          <a:p>
            <a:pPr latinLnBrk="1">
              <a:lnSpc>
                <a:spcPct val="150000"/>
              </a:lnSpc>
            </a:pPr>
            <a:r>
              <a:rPr lang="zh-CN" altLang="en-US">
                <a:latin typeface="宋体" panose="02010600030101010101" pitchFamily="2" charset="-122"/>
                <a:ea typeface="宋体" panose="02010600030101010101" pitchFamily="2" charset="-122"/>
              </a:rPr>
              <a:t>界面中要注意使用用户的语言，而不是设计者的语言。</a:t>
            </a:r>
            <a:endParaRPr lang="en-US" altLang="zh-CN">
              <a:latin typeface="宋体" panose="02010600030101010101" pitchFamily="2" charset="-122"/>
              <a:ea typeface="宋体" panose="02010600030101010101" pitchFamily="2" charset="-122"/>
            </a:endParaRPr>
          </a:p>
          <a:p>
            <a:pPr latinLnBrk="1">
              <a:lnSpc>
                <a:spcPct val="150000"/>
              </a:lnSpc>
            </a:pPr>
            <a:r>
              <a:rPr lang="zh-CN" altLang="en-US">
                <a:latin typeface="宋体" panose="02010600030101010101" pitchFamily="2" charset="-122"/>
                <a:ea typeface="宋体" panose="02010600030101010101" pitchFamily="2" charset="-122"/>
              </a:rPr>
              <a:t>最有效的方法：让数据说话，如询问用户、用户投票等。</a:t>
            </a:r>
            <a:endParaRPr lang="zh-CN" altLang="en-US">
              <a:latin typeface="宋体" panose="02010600030101010101" pitchFamily="2" charset="-122"/>
              <a:ea typeface="宋体" panose="02010600030101010101" pitchFamily="2" charset="-122"/>
            </a:endParaRPr>
          </a:p>
          <a:p>
            <a:pPr latinLnBrk="1">
              <a:lnSpc>
                <a:spcPct val="150000"/>
              </a:lnSpc>
            </a:pPr>
            <a:r>
              <a:rPr lang="zh-CN" altLang="en-US">
                <a:latin typeface="宋体" panose="02010600030101010101" pitchFamily="2" charset="-122"/>
                <a:ea typeface="宋体" panose="02010600030101010101" pitchFamily="2" charset="-122"/>
              </a:rPr>
              <a:t>因此，用户使用系统的错误会降到最低。</a:t>
            </a:r>
            <a:endParaRPr lang="zh-CN" altLang="en-US">
              <a:latin typeface="宋体" panose="02010600030101010101" pitchFamily="2" charset="-122"/>
              <a:ea typeface="宋体" panose="02010600030101010101" pitchFamily="2" charset="-122"/>
            </a:endParaRPr>
          </a:p>
        </p:txBody>
      </p:sp>
      <p:pic>
        <p:nvPicPr>
          <p:cNvPr id="94213" name="Picture 11" descr="确认是否需要删除的对话框"/>
          <p:cNvPicPr>
            <a:picLocks noChangeAspect="1" noChangeArrowheads="1"/>
          </p:cNvPicPr>
          <p:nvPr/>
        </p:nvPicPr>
        <p:blipFill>
          <a:blip r:embed="rId1"/>
          <a:srcRect/>
          <a:stretch>
            <a:fillRect/>
          </a:stretch>
        </p:blipFill>
        <p:spPr bwMode="auto">
          <a:xfrm>
            <a:off x="2061634" y="3182938"/>
            <a:ext cx="6000751" cy="1541462"/>
          </a:xfrm>
          <a:prstGeom prst="rect">
            <a:avLst/>
          </a:prstGeom>
          <a:noFill/>
          <a:ln w="9525">
            <a:noFill/>
            <a:miter lim="800000"/>
            <a:headEnd/>
            <a:tailEnd/>
          </a:ln>
        </p:spPr>
      </p:pic>
      <p:pic>
        <p:nvPicPr>
          <p:cNvPr id="94214" name="Picture 12" descr="是否保存"/>
          <p:cNvPicPr>
            <a:picLocks noChangeAspect="1" noChangeArrowheads="1"/>
          </p:cNvPicPr>
          <p:nvPr/>
        </p:nvPicPr>
        <p:blipFill>
          <a:blip r:embed="rId2"/>
          <a:srcRect/>
          <a:stretch>
            <a:fillRect/>
          </a:stretch>
        </p:blipFill>
        <p:spPr bwMode="auto">
          <a:xfrm>
            <a:off x="2061634" y="4724401"/>
            <a:ext cx="7099300" cy="1571625"/>
          </a:xfrm>
          <a:prstGeom prst="rect">
            <a:avLst/>
          </a:prstGeom>
          <a:noFill/>
          <a:ln w="9525">
            <a:noFill/>
            <a:miter lim="800000"/>
            <a:headEnd/>
            <a:tailEnd/>
          </a:ln>
        </p:spPr>
      </p:pic>
    </p:spTree>
    <p:custDataLst>
      <p:tags r:id="rId3"/>
    </p:custData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Line 2"/>
          <p:cNvSpPr>
            <a:spLocks noChangeShapeType="1"/>
          </p:cNvSpPr>
          <p:nvPr/>
        </p:nvSpPr>
        <p:spPr bwMode="auto">
          <a:xfrm>
            <a:off x="0" y="0"/>
            <a:ext cx="12192000" cy="0"/>
          </a:xfrm>
          <a:prstGeom prst="line">
            <a:avLst/>
          </a:prstGeom>
          <a:noFill/>
          <a:ln w="9525">
            <a:solidFill>
              <a:srgbClr val="808080"/>
            </a:solidFill>
            <a:prstDash val="dash"/>
            <a:round/>
          </a:ln>
        </p:spPr>
        <p:txBody>
          <a:bodyPr/>
          <a:lstStyle/>
          <a:p>
            <a:endParaRPr lang="zh-CN" altLang="en-US"/>
          </a:p>
        </p:txBody>
      </p:sp>
      <p:sp>
        <p:nvSpPr>
          <p:cNvPr id="95235" name="Rectangle 4"/>
          <p:cNvSpPr>
            <a:spLocks noChangeArrowheads="1"/>
          </p:cNvSpPr>
          <p:nvPr/>
        </p:nvSpPr>
        <p:spPr bwMode="auto">
          <a:xfrm>
            <a:off x="508001" y="1438275"/>
            <a:ext cx="1943100" cy="4375150"/>
          </a:xfrm>
          <a:prstGeom prst="rect">
            <a:avLst/>
          </a:prstGeom>
          <a:noFill/>
          <a:ln w="9525">
            <a:noFill/>
            <a:miter lim="800000"/>
          </a:ln>
        </p:spPr>
        <p:txBody>
          <a:bodyPr/>
          <a:lstStyle/>
          <a:p>
            <a:pPr latinLnBrk="1"/>
            <a:r>
              <a:rPr lang="en-US" altLang="zh-CN" sz="2200">
                <a:latin typeface="黑体" panose="02010609060101010101" pitchFamily="49" charset="-122"/>
                <a:ea typeface="黑体" panose="02010609060101010101" pitchFamily="49" charset="-122"/>
              </a:rPr>
              <a:t>3</a:t>
            </a:r>
            <a:r>
              <a:rPr lang="zh-CN" altLang="en-US" sz="2200">
                <a:latin typeface="黑体" panose="02010609060101010101" pitchFamily="49" charset="-122"/>
                <a:ea typeface="黑体" panose="02010609060101010101" pitchFamily="49" charset="-122"/>
              </a:rPr>
              <a:t>）、</a:t>
            </a:r>
            <a:r>
              <a:rPr lang="zh-CN" altLang="en-US" sz="2200">
                <a:solidFill>
                  <a:srgbClr val="C00000"/>
                </a:solidFill>
                <a:latin typeface="黑体" panose="02010609060101010101" pitchFamily="49" charset="-122"/>
                <a:ea typeface="黑体" panose="02010609060101010101" pitchFamily="49" charset="-122"/>
              </a:rPr>
              <a:t>用户记忆负担最小化</a:t>
            </a:r>
            <a:endParaRPr lang="zh-CN" altLang="en-US" sz="2200">
              <a:solidFill>
                <a:srgbClr val="C00000"/>
              </a:solidFill>
              <a:latin typeface="黑体" panose="02010609060101010101" pitchFamily="49" charset="-122"/>
              <a:ea typeface="黑体" panose="02010609060101010101" pitchFamily="49" charset="-122"/>
            </a:endParaRPr>
          </a:p>
          <a:p>
            <a:pPr latinLnBrk="1"/>
            <a:r>
              <a:rPr lang="zh-CN" altLang="en-US" sz="2200">
                <a:latin typeface="黑体" panose="02010609060101010101" pitchFamily="49" charset="-122"/>
                <a:ea typeface="黑体" panose="02010609060101010101" pitchFamily="49" charset="-122"/>
              </a:rPr>
              <a:t>浏览信息比记忆更容易，在设计时一定要考虑到减轻用户的记忆负担。</a:t>
            </a:r>
            <a:endParaRPr lang="zh-CN" altLang="en-US" sz="2200">
              <a:latin typeface="黑体" panose="02010609060101010101" pitchFamily="49" charset="-122"/>
              <a:ea typeface="黑体" panose="02010609060101010101" pitchFamily="49" charset="-122"/>
            </a:endParaRPr>
          </a:p>
          <a:p>
            <a:pPr latinLnBrk="1"/>
            <a:endParaRPr lang="zh-CN" altLang="en-US" sz="2200">
              <a:latin typeface="黑体" panose="02010609060101010101" pitchFamily="49" charset="-122"/>
              <a:ea typeface="黑体" panose="02010609060101010101" pitchFamily="49" charset="-122"/>
            </a:endParaRPr>
          </a:p>
        </p:txBody>
      </p:sp>
      <p:pic>
        <p:nvPicPr>
          <p:cNvPr id="95236" name="Picture 2" descr="http://pic18.nipic.com/20111202/5335023_103921252000_2.jpg"/>
          <p:cNvPicPr>
            <a:picLocks noChangeAspect="1" noChangeArrowheads="1"/>
          </p:cNvPicPr>
          <p:nvPr/>
        </p:nvPicPr>
        <p:blipFill>
          <a:blip r:embed="rId1"/>
          <a:srcRect/>
          <a:stretch>
            <a:fillRect/>
          </a:stretch>
        </p:blipFill>
        <p:spPr bwMode="auto">
          <a:xfrm>
            <a:off x="2451101" y="720725"/>
            <a:ext cx="9537700" cy="5653088"/>
          </a:xfrm>
          <a:prstGeom prst="rect">
            <a:avLst/>
          </a:prstGeom>
          <a:noFill/>
          <a:ln w="9525">
            <a:noFill/>
            <a:miter lim="800000"/>
            <a:headEnd/>
            <a:tailEnd/>
          </a:ln>
        </p:spPr>
      </p:pic>
    </p:spTree>
    <p:custDataLst>
      <p:tags r:id="rId2"/>
    </p:custData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Line 2"/>
          <p:cNvSpPr>
            <a:spLocks noChangeShapeType="1"/>
          </p:cNvSpPr>
          <p:nvPr/>
        </p:nvSpPr>
        <p:spPr bwMode="auto">
          <a:xfrm>
            <a:off x="0" y="0"/>
            <a:ext cx="12192000" cy="0"/>
          </a:xfrm>
          <a:prstGeom prst="line">
            <a:avLst/>
          </a:prstGeom>
          <a:noFill/>
          <a:ln w="9525">
            <a:solidFill>
              <a:srgbClr val="808080"/>
            </a:solidFill>
            <a:prstDash val="dash"/>
            <a:round/>
          </a:ln>
        </p:spPr>
        <p:txBody>
          <a:bodyPr/>
          <a:lstStyle/>
          <a:p>
            <a:endParaRPr lang="zh-CN" altLang="en-US"/>
          </a:p>
        </p:txBody>
      </p:sp>
      <p:sp>
        <p:nvSpPr>
          <p:cNvPr id="96259" name="Rectangle 4"/>
          <p:cNvSpPr>
            <a:spLocks noChangeArrowheads="1"/>
          </p:cNvSpPr>
          <p:nvPr/>
        </p:nvSpPr>
        <p:spPr bwMode="auto">
          <a:xfrm>
            <a:off x="1102784" y="1358900"/>
            <a:ext cx="5831416" cy="3987800"/>
          </a:xfrm>
          <a:prstGeom prst="rect">
            <a:avLst/>
          </a:prstGeom>
          <a:noFill/>
          <a:ln w="9525">
            <a:noFill/>
            <a:miter lim="800000"/>
          </a:ln>
        </p:spPr>
        <p:txBody>
          <a:bodyPr/>
          <a:lstStyle/>
          <a:p>
            <a:pPr latinLnBrk="1"/>
            <a:r>
              <a:rPr lang="en-US" altLang="zh-CN" sz="2200">
                <a:solidFill>
                  <a:srgbClr val="C00000"/>
                </a:solidFill>
                <a:latin typeface="黑体" panose="02010609060101010101" pitchFamily="49" charset="-122"/>
                <a:ea typeface="黑体" panose="02010609060101010101" pitchFamily="49" charset="-122"/>
              </a:rPr>
              <a:t>4</a:t>
            </a:r>
            <a:r>
              <a:rPr lang="zh-CN" altLang="en-US" sz="2200">
                <a:solidFill>
                  <a:srgbClr val="C00000"/>
                </a:solidFill>
                <a:latin typeface="黑体" panose="02010609060101010101" pitchFamily="49" charset="-122"/>
                <a:ea typeface="黑体" panose="02010609060101010101" pitchFamily="49" charset="-122"/>
              </a:rPr>
              <a:t>）、用户界面的功能性</a:t>
            </a:r>
            <a:endParaRPr lang="zh-CN" altLang="en-US" sz="2200">
              <a:solidFill>
                <a:srgbClr val="C00000"/>
              </a:solidFill>
              <a:latin typeface="黑体" panose="02010609060101010101" pitchFamily="49" charset="-122"/>
              <a:ea typeface="黑体" panose="02010609060101010101" pitchFamily="49" charset="-122"/>
            </a:endParaRPr>
          </a:p>
          <a:p>
            <a:pPr latinLnBrk="1"/>
            <a:r>
              <a:rPr lang="zh-CN" altLang="en-US" sz="2200">
                <a:latin typeface="黑体" panose="02010609060101010101" pitchFamily="49" charset="-122"/>
                <a:ea typeface="黑体" panose="02010609060101010101" pitchFamily="49" charset="-122"/>
              </a:rPr>
              <a:t>界面最基本的性能是具有功能性与使用性，通过界面设计，让用户明白功能操作，并将产品本身的信息更加顺畅的传递给使用者，是功能界面存在的基础与价值</a:t>
            </a:r>
            <a:endParaRPr lang="zh-CN" altLang="en-US" sz="2200">
              <a:latin typeface="黑体" panose="02010609060101010101" pitchFamily="49" charset="-122"/>
              <a:ea typeface="黑体" panose="02010609060101010101" pitchFamily="49" charset="-122"/>
            </a:endParaRPr>
          </a:p>
          <a:p>
            <a:pPr latinLnBrk="1"/>
            <a:r>
              <a:rPr lang="zh-CN" altLang="en-US" sz="2200">
                <a:latin typeface="黑体" panose="02010609060101010101" pitchFamily="49" charset="-122"/>
                <a:ea typeface="黑体" panose="02010609060101010101" pitchFamily="49" charset="-122"/>
              </a:rPr>
              <a:t>用户界面一定要有基本的功能，设计者不能片面追求界面外观漂亮而导致华而不实。</a:t>
            </a:r>
            <a:endParaRPr lang="zh-CN" altLang="en-US" sz="2200">
              <a:latin typeface="黑体" panose="02010609060101010101" pitchFamily="49" charset="-122"/>
              <a:ea typeface="黑体" panose="02010609060101010101" pitchFamily="49" charset="-122"/>
            </a:endParaRPr>
          </a:p>
        </p:txBody>
      </p:sp>
      <p:pic>
        <p:nvPicPr>
          <p:cNvPr id="96260" name="Picture 4" descr="手机派：微软最新WP8界面华丽诺基亚Lumia 908曝光"/>
          <p:cNvPicPr>
            <a:picLocks noChangeAspect="1" noChangeArrowheads="1"/>
          </p:cNvPicPr>
          <p:nvPr/>
        </p:nvPicPr>
        <p:blipFill>
          <a:blip r:embed="rId1"/>
          <a:srcRect/>
          <a:stretch>
            <a:fillRect/>
          </a:stretch>
        </p:blipFill>
        <p:spPr bwMode="auto">
          <a:xfrm>
            <a:off x="7048500" y="1143001"/>
            <a:ext cx="4286251" cy="5357813"/>
          </a:xfrm>
          <a:prstGeom prst="rect">
            <a:avLst/>
          </a:prstGeom>
          <a:noFill/>
          <a:ln w="9525">
            <a:noFill/>
            <a:miter lim="800000"/>
            <a:headEnd/>
            <a:tailEnd/>
          </a:ln>
        </p:spPr>
      </p:pic>
    </p:spTree>
    <p:custDataLst>
      <p:tags r:id="rId2"/>
    </p:custData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Line 2"/>
          <p:cNvSpPr>
            <a:spLocks noChangeShapeType="1"/>
          </p:cNvSpPr>
          <p:nvPr/>
        </p:nvSpPr>
        <p:spPr bwMode="auto">
          <a:xfrm>
            <a:off x="0" y="0"/>
            <a:ext cx="12192000" cy="0"/>
          </a:xfrm>
          <a:prstGeom prst="line">
            <a:avLst/>
          </a:prstGeom>
          <a:noFill/>
          <a:ln w="9525">
            <a:solidFill>
              <a:srgbClr val="808080"/>
            </a:solidFill>
            <a:prstDash val="dash"/>
            <a:round/>
          </a:ln>
        </p:spPr>
        <p:txBody>
          <a:bodyPr/>
          <a:lstStyle/>
          <a:p>
            <a:endParaRPr lang="zh-CN" altLang="en-US"/>
          </a:p>
        </p:txBody>
      </p:sp>
      <p:sp>
        <p:nvSpPr>
          <p:cNvPr id="97283" name="Rectangle 4"/>
          <p:cNvSpPr>
            <a:spLocks noChangeArrowheads="1"/>
          </p:cNvSpPr>
          <p:nvPr/>
        </p:nvSpPr>
        <p:spPr bwMode="auto">
          <a:xfrm>
            <a:off x="700618" y="1331913"/>
            <a:ext cx="4703233" cy="4568825"/>
          </a:xfrm>
          <a:prstGeom prst="rect">
            <a:avLst/>
          </a:prstGeom>
          <a:noFill/>
          <a:ln w="9525">
            <a:noFill/>
            <a:miter lim="800000"/>
          </a:ln>
        </p:spPr>
        <p:txBody>
          <a:bodyPr/>
          <a:lstStyle/>
          <a:p>
            <a:pPr latinLnBrk="1"/>
            <a:r>
              <a:rPr lang="en-US" altLang="zh-CN" sz="2200">
                <a:solidFill>
                  <a:srgbClr val="C00000"/>
                </a:solidFill>
                <a:latin typeface="黑体" panose="02010609060101010101" pitchFamily="49" charset="-122"/>
                <a:ea typeface="黑体" panose="02010609060101010101" pitchFamily="49" charset="-122"/>
              </a:rPr>
              <a:t>5</a:t>
            </a:r>
            <a:r>
              <a:rPr lang="zh-CN" altLang="en-US" sz="2200">
                <a:solidFill>
                  <a:srgbClr val="C00000"/>
                </a:solidFill>
                <a:latin typeface="黑体" panose="02010609060101010101" pitchFamily="49" charset="-122"/>
                <a:ea typeface="黑体" panose="02010609060101010101" pitchFamily="49" charset="-122"/>
              </a:rPr>
              <a:t>）、容易理解</a:t>
            </a:r>
            <a:endParaRPr lang="zh-CN" altLang="en-US" sz="2200">
              <a:solidFill>
                <a:srgbClr val="C00000"/>
              </a:solidFill>
              <a:latin typeface="黑体" panose="02010609060101010101" pitchFamily="49" charset="-122"/>
              <a:ea typeface="黑体" panose="02010609060101010101" pitchFamily="49" charset="-122"/>
            </a:endParaRPr>
          </a:p>
          <a:p>
            <a:pPr latinLnBrk="1"/>
            <a:r>
              <a:rPr lang="zh-CN" altLang="en-US" sz="2200">
                <a:latin typeface="黑体" panose="02010609060101010101" pitchFamily="49" charset="-122"/>
                <a:ea typeface="黑体" panose="02010609060101010101" pitchFamily="49" charset="-122"/>
              </a:rPr>
              <a:t>大多数的用户都有丰富的生活经验，也就是使用各种工具或者玩具的经验。如果能够在界面设计中把这些积累的生活经验和界面视觉元素对应或这连接起来就会让用户更容易理解。</a:t>
            </a:r>
            <a:endParaRPr lang="zh-CN" altLang="en-US" sz="2200">
              <a:latin typeface="黑体" panose="02010609060101010101" pitchFamily="49" charset="-122"/>
              <a:ea typeface="黑体" panose="02010609060101010101" pitchFamily="49" charset="-122"/>
            </a:endParaRPr>
          </a:p>
          <a:p>
            <a:pPr latinLnBrk="1"/>
            <a:r>
              <a:rPr lang="zh-CN" altLang="en-US" sz="2200">
                <a:latin typeface="黑体" panose="02010609060101010101" pitchFamily="49" charset="-122"/>
                <a:ea typeface="黑体" panose="02010609060101010101" pitchFamily="49" charset="-122"/>
              </a:rPr>
              <a:t>如电子书界面，模拟翻书的设计可以很快让用户理解如何操作，并且给读者熟悉的阅读体验。</a:t>
            </a:r>
            <a:endParaRPr lang="zh-CN" altLang="en-US" sz="2200">
              <a:latin typeface="黑体" panose="02010609060101010101" pitchFamily="49" charset="-122"/>
              <a:ea typeface="黑体" panose="02010609060101010101" pitchFamily="49" charset="-122"/>
            </a:endParaRPr>
          </a:p>
        </p:txBody>
      </p:sp>
      <p:pic>
        <p:nvPicPr>
          <p:cNvPr id="97284" name="图片 1"/>
          <p:cNvPicPr>
            <a:picLocks noChangeAspect="1" noChangeArrowheads="1"/>
          </p:cNvPicPr>
          <p:nvPr/>
        </p:nvPicPr>
        <p:blipFill>
          <a:blip r:embed="rId1"/>
          <a:srcRect/>
          <a:stretch>
            <a:fillRect/>
          </a:stretch>
        </p:blipFill>
        <p:spPr bwMode="auto">
          <a:xfrm>
            <a:off x="6235701" y="1"/>
            <a:ext cx="3975100" cy="3940175"/>
          </a:xfrm>
          <a:prstGeom prst="rect">
            <a:avLst/>
          </a:prstGeom>
          <a:noFill/>
          <a:ln w="9525">
            <a:noFill/>
            <a:miter lim="800000"/>
            <a:headEnd/>
            <a:tailEnd/>
          </a:ln>
        </p:spPr>
      </p:pic>
      <p:pic>
        <p:nvPicPr>
          <p:cNvPr id="97285" name="图片 2"/>
          <p:cNvPicPr>
            <a:picLocks noChangeAspect="1" noChangeArrowheads="1"/>
          </p:cNvPicPr>
          <p:nvPr/>
        </p:nvPicPr>
        <p:blipFill>
          <a:blip r:embed="rId2"/>
          <a:srcRect/>
          <a:stretch>
            <a:fillRect/>
          </a:stretch>
        </p:blipFill>
        <p:spPr bwMode="auto">
          <a:xfrm>
            <a:off x="5717117" y="3940175"/>
            <a:ext cx="6347883" cy="2857500"/>
          </a:xfrm>
          <a:prstGeom prst="rect">
            <a:avLst/>
          </a:prstGeom>
          <a:noFill/>
          <a:ln w="9525">
            <a:noFill/>
            <a:miter lim="800000"/>
            <a:headEnd/>
            <a:tailEnd/>
          </a:ln>
        </p:spPr>
      </p:pic>
    </p:spTree>
    <p:custDataLst>
      <p:tags r:id="rId3"/>
    </p:custData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8306" name="图片 19"/>
          <p:cNvPicPr>
            <a:picLocks noChangeAspect="1" noChangeArrowheads="1"/>
          </p:cNvPicPr>
          <p:nvPr/>
        </p:nvPicPr>
        <p:blipFill>
          <a:blip r:embed="rId1"/>
          <a:srcRect l="7646" b="25769"/>
          <a:stretch>
            <a:fillRect/>
          </a:stretch>
        </p:blipFill>
        <p:spPr bwMode="auto">
          <a:xfrm>
            <a:off x="1968501" y="1536700"/>
            <a:ext cx="8513233" cy="2406650"/>
          </a:xfrm>
          <a:prstGeom prst="rect">
            <a:avLst/>
          </a:prstGeom>
          <a:noFill/>
          <a:ln w="9525">
            <a:noFill/>
            <a:miter lim="800000"/>
            <a:headEnd/>
            <a:tailEnd/>
          </a:ln>
        </p:spPr>
      </p:pic>
      <p:sp>
        <p:nvSpPr>
          <p:cNvPr id="98307" name="文本框 21"/>
          <p:cNvSpPr txBox="1">
            <a:spLocks noChangeArrowheads="1"/>
          </p:cNvSpPr>
          <p:nvPr/>
        </p:nvSpPr>
        <p:spPr bwMode="auto">
          <a:xfrm>
            <a:off x="840318" y="4108450"/>
            <a:ext cx="10511367" cy="1257300"/>
          </a:xfrm>
          <a:prstGeom prst="rect">
            <a:avLst/>
          </a:prstGeom>
          <a:noFill/>
          <a:ln w="9525">
            <a:noFill/>
            <a:miter lim="800000"/>
          </a:ln>
        </p:spPr>
        <p:txBody>
          <a:bodyPr/>
          <a:lstStyle/>
          <a:p>
            <a:pPr>
              <a:lnSpc>
                <a:spcPct val="150000"/>
              </a:lnSpc>
            </a:pPr>
            <a:r>
              <a:rPr lang="en-US" altLang="zh-CN"/>
              <a:t>6）、清楚的报错信息</a:t>
            </a:r>
            <a:endParaRPr lang="en-US" altLang="zh-CN"/>
          </a:p>
          <a:p>
            <a:pPr>
              <a:lnSpc>
                <a:spcPct val="150000"/>
              </a:lnSpc>
            </a:pPr>
            <a:r>
              <a:rPr lang="en-US" altLang="zh-CN"/>
              <a:t>错误操作后，系统应该提供有针对性的错误信息反馈提示，让用户心里有数。</a:t>
            </a:r>
            <a:endParaRPr lang="en-US" altLang="zh-CN"/>
          </a:p>
        </p:txBody>
      </p:sp>
    </p:spTree>
    <p:custDataLst>
      <p:tags r:id="rId2"/>
    </p:custData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文本占位符 35841"/>
          <p:cNvSpPr>
            <a:spLocks noGrp="1" noChangeArrowheads="1"/>
          </p:cNvSpPr>
          <p:nvPr>
            <p:ph type="body" sz="half" idx="1"/>
          </p:nvPr>
        </p:nvSpPr>
        <p:spPr>
          <a:xfrm>
            <a:off x="609600" y="1600201"/>
            <a:ext cx="5384800" cy="4525963"/>
          </a:xfrm>
        </p:spPr>
        <p:txBody>
          <a:bodyPr/>
          <a:lstStyle/>
          <a:p>
            <a:pPr eaLnBrk="1" hangingPunct="1"/>
            <a:r>
              <a:rPr lang="en-US" altLang="zh-CN" sz="2000" smtClean="0">
                <a:latin typeface="宋体" panose="02010600030101010101" pitchFamily="2" charset="-122"/>
                <a:ea typeface="宋体" panose="02010600030101010101" pitchFamily="2" charset="-122"/>
              </a:rPr>
              <a:t>7</a:t>
            </a:r>
            <a:r>
              <a:rPr lang="zh-CN" altLang="en-US" sz="2000" smtClean="0">
                <a:latin typeface="宋体" panose="02010600030101010101" pitchFamily="2" charset="-122"/>
                <a:ea typeface="宋体" panose="02010600030101010101" pitchFamily="2" charset="-122"/>
              </a:rPr>
              <a:t>）、快捷方式的组合</a:t>
            </a:r>
            <a:endParaRPr lang="zh-CN" altLang="en-US" sz="2000" smtClean="0">
              <a:latin typeface="宋体" panose="02010600030101010101" pitchFamily="2" charset="-122"/>
              <a:ea typeface="宋体" panose="02010600030101010101" pitchFamily="2" charset="-122"/>
            </a:endParaRPr>
          </a:p>
          <a:p>
            <a:pPr eaLnBrk="1" hangingPunct="1"/>
            <a:r>
              <a:rPr lang="zh-CN" altLang="en-US" sz="2000" smtClean="0">
                <a:latin typeface="宋体" panose="02010600030101010101" pitchFamily="2" charset="-122"/>
                <a:ea typeface="宋体" panose="02010600030101010101" pitchFamily="2" charset="-122"/>
              </a:rPr>
              <a:t>在菜单及按钮中使用快捷键可以让用户操作的更加快捷因此在一些软件设计中会把的常用的功能用图标按钮的形式摆在工具条上或用快捷件。</a:t>
            </a:r>
            <a:endParaRPr lang="zh-CN" altLang="en-US" sz="2000" smtClean="0">
              <a:latin typeface="宋体" panose="02010600030101010101" pitchFamily="2" charset="-122"/>
              <a:ea typeface="宋体" panose="02010600030101010101" pitchFamily="2" charset="-122"/>
            </a:endParaRPr>
          </a:p>
          <a:p>
            <a:pPr eaLnBrk="1" hangingPunct="1"/>
            <a:r>
              <a:rPr lang="zh-CN" altLang="en-US" sz="2000" smtClean="0">
                <a:latin typeface="宋体" panose="02010600030101010101" pitchFamily="2" charset="-122"/>
                <a:ea typeface="宋体" panose="02010600030101010101" pitchFamily="2" charset="-122"/>
              </a:rPr>
              <a:t>如在犀牛软件中按住中间滚轮就能弹出常用的功能键或者在CAD软件中每个常用工具都会有个相应的英文快捷键。直线工具：L(line)</a:t>
            </a:r>
            <a:endParaRPr lang="zh-CN" altLang="en-US" sz="2000" smtClean="0">
              <a:latin typeface="宋体" panose="02010600030101010101" pitchFamily="2" charset="-122"/>
              <a:ea typeface="宋体" panose="02010600030101010101" pitchFamily="2" charset="-122"/>
            </a:endParaRPr>
          </a:p>
          <a:p>
            <a:pPr eaLnBrk="1" hangingPunct="1"/>
            <a:endParaRPr lang="zh-CN" altLang="en-US" sz="2000" smtClean="0">
              <a:latin typeface="宋体" panose="02010600030101010101" pitchFamily="2" charset="-122"/>
              <a:ea typeface="宋体" panose="02010600030101010101" pitchFamily="2" charset="-122"/>
            </a:endParaRPr>
          </a:p>
        </p:txBody>
      </p:sp>
      <p:pic>
        <p:nvPicPr>
          <p:cNvPr id="99331" name="内容占位符 35842" descr="未命名"/>
          <p:cNvPicPr>
            <a:picLocks noGrp="1" noChangeAspect="1" noChangeArrowheads="1"/>
          </p:cNvPicPr>
          <p:nvPr>
            <p:ph sz="quarter" idx="2"/>
          </p:nvPr>
        </p:nvPicPr>
        <p:blipFill>
          <a:blip r:embed="rId1"/>
          <a:srcRect/>
          <a:stretch>
            <a:fillRect/>
          </a:stretch>
        </p:blipFill>
        <p:spPr>
          <a:xfrm>
            <a:off x="5994400" y="2982914"/>
            <a:ext cx="5384800" cy="3629025"/>
          </a:xfrm>
        </p:spPr>
      </p:pic>
      <p:sp>
        <p:nvSpPr>
          <p:cNvPr id="99332" name="文本框 35843"/>
          <p:cNvSpPr txBox="1">
            <a:spLocks noChangeArrowheads="1"/>
          </p:cNvSpPr>
          <p:nvPr/>
        </p:nvSpPr>
        <p:spPr bwMode="auto">
          <a:xfrm>
            <a:off x="6003635" y="3246439"/>
            <a:ext cx="184730" cy="369332"/>
          </a:xfrm>
          <a:prstGeom prst="rect">
            <a:avLst/>
          </a:prstGeom>
          <a:noFill/>
          <a:ln w="9525">
            <a:noFill/>
            <a:miter lim="800000"/>
          </a:ln>
        </p:spPr>
        <p:txBody>
          <a:bodyPr wrap="none">
            <a:spAutoFit/>
          </a:bodyPr>
          <a:lstStyle/>
          <a:p>
            <a:pPr algn="ctr" latinLnBrk="1"/>
            <a:endParaRPr lang="ko-KR" altLang="en-US">
              <a:latin typeface="宋体" panose="02010600030101010101" pitchFamily="2" charset="-122"/>
            </a:endParaRPr>
          </a:p>
        </p:txBody>
      </p:sp>
      <p:pic>
        <p:nvPicPr>
          <p:cNvPr id="99333" name="内容占位符 35844" descr="IMG_20130427_150201"/>
          <p:cNvPicPr>
            <a:picLocks noGrp="1" noChangeAspect="1" noChangeArrowheads="1"/>
          </p:cNvPicPr>
          <p:nvPr>
            <p:ph sz="quarter" idx="3"/>
          </p:nvPr>
        </p:nvPicPr>
        <p:blipFill>
          <a:blip r:embed="rId2"/>
          <a:srcRect r="46698"/>
          <a:stretch>
            <a:fillRect/>
          </a:stretch>
        </p:blipFill>
        <p:spPr>
          <a:xfrm>
            <a:off x="6796618" y="361950"/>
            <a:ext cx="3344333" cy="2549525"/>
          </a:xfrm>
        </p:spPr>
      </p:pic>
    </p:spTree>
    <p:custDataLst>
      <p:tags r:id="rId3"/>
    </p:custData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文本占位符 36865"/>
          <p:cNvSpPr>
            <a:spLocks noGrp="1" noChangeArrowheads="1"/>
          </p:cNvSpPr>
          <p:nvPr>
            <p:ph type="body" sz="half" idx="1"/>
          </p:nvPr>
        </p:nvSpPr>
        <p:spPr>
          <a:xfrm>
            <a:off x="609600" y="1600201"/>
            <a:ext cx="5384800" cy="4525963"/>
          </a:xfrm>
        </p:spPr>
        <p:txBody>
          <a:bodyPr/>
          <a:lstStyle/>
          <a:p>
            <a:pPr eaLnBrk="1" hangingPunct="1"/>
            <a:r>
              <a:rPr lang="en-US" altLang="zh-CN" sz="2000" smtClean="0">
                <a:latin typeface="宋体" panose="02010600030101010101" pitchFamily="2" charset="-122"/>
                <a:ea typeface="宋体" panose="02010600030101010101" pitchFamily="2" charset="-122"/>
              </a:rPr>
              <a:t>8</a:t>
            </a:r>
            <a:r>
              <a:rPr lang="en-US" sz="2000" smtClean="0">
                <a:latin typeface="宋体" panose="02010600030101010101" pitchFamily="2" charset="-122"/>
                <a:ea typeface="宋体" panose="02010600030101010101" pitchFamily="2" charset="-122"/>
              </a:rPr>
              <a:t>）、连续性</a:t>
            </a:r>
            <a:endParaRPr lang="en-US" sz="2000" smtClean="0">
              <a:latin typeface="宋体" panose="02010600030101010101" pitchFamily="2" charset="-122"/>
              <a:ea typeface="宋体" panose="02010600030101010101" pitchFamily="2" charset="-122"/>
            </a:endParaRPr>
          </a:p>
          <a:p>
            <a:pPr eaLnBrk="1" hangingPunct="1"/>
            <a:r>
              <a:rPr lang="en-US" sz="2000" smtClean="0">
                <a:latin typeface="宋体" panose="02010600030101010101" pitchFamily="2" charset="-122"/>
                <a:ea typeface="宋体" panose="02010600030101010101" pitchFamily="2" charset="-122"/>
              </a:rPr>
              <a:t>一个有序的连续的界面能让用户轻松使用。在排列和版面布局上要有序，是水平排列还是垂直排列还是两者都有之。如</a:t>
            </a:r>
            <a:r>
              <a:rPr lang="en-US" altLang="zh-CN" sz="2000" smtClean="0">
                <a:latin typeface="宋体" panose="02010600030101010101" pitchFamily="2" charset="-122"/>
                <a:ea typeface="宋体" panose="02010600030101010101" pitchFamily="2" charset="-122"/>
              </a:rPr>
              <a:t>QQ</a:t>
            </a:r>
            <a:r>
              <a:rPr lang="en-US" sz="2000" smtClean="0">
                <a:latin typeface="宋体" panose="02010600030101010101" pitchFamily="2" charset="-122"/>
                <a:ea typeface="宋体" panose="02010600030101010101" pitchFamily="2" charset="-122"/>
              </a:rPr>
              <a:t>界面。</a:t>
            </a:r>
            <a:endParaRPr lang="en-US" sz="2000" smtClean="0">
              <a:latin typeface="宋体" panose="02010600030101010101" pitchFamily="2" charset="-122"/>
              <a:ea typeface="宋体" panose="02010600030101010101" pitchFamily="2" charset="-122"/>
            </a:endParaRPr>
          </a:p>
        </p:txBody>
      </p:sp>
      <p:pic>
        <p:nvPicPr>
          <p:cNvPr id="100355" name="Picture 2" descr="http://kf.qq.com/userfiles/Image/avivazhao/yidongzaixian%281%29.jpg"/>
          <p:cNvPicPr>
            <a:picLocks noGrp="1" noChangeAspect="1" noChangeArrowheads="1"/>
          </p:cNvPicPr>
          <p:nvPr>
            <p:ph sz="half" idx="2"/>
          </p:nvPr>
        </p:nvPicPr>
        <p:blipFill>
          <a:blip r:embed="rId1"/>
          <a:srcRect/>
          <a:stretch>
            <a:fillRect/>
          </a:stretch>
        </p:blipFill>
        <p:spPr>
          <a:xfrm>
            <a:off x="7537451" y="1600201"/>
            <a:ext cx="4044949" cy="4525963"/>
          </a:xfrm>
        </p:spPr>
      </p:pic>
    </p:spTree>
    <p:custDataLst>
      <p:tags r:id="rId2"/>
    </p:custData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3532188" y="1674610"/>
            <a:ext cx="5127625" cy="874395"/>
          </a:xfrm>
          <a:prstGeom prst="rect">
            <a:avLst/>
          </a:prstGeom>
        </p:spPr>
        <p:txBody>
          <a:bodyPr wrap="none">
            <a:spAutoFit/>
          </a:bodyPr>
          <a:lstStyle/>
          <a:p>
            <a:pPr algn="ctr"/>
            <a:r>
              <a:rPr lang="zh-CN" altLang="en-US" sz="4800" b="1" dirty="0">
                <a:solidFill>
                  <a:schemeClr val="tx1"/>
                </a:solidFill>
                <a:latin typeface="微软雅黑" panose="020B0503020204020204" charset="-122"/>
                <a:ea typeface="微软雅黑" panose="020B0503020204020204" charset="-122"/>
                <a:sym typeface="+mn-ea"/>
              </a:rPr>
              <a:t>网站端</a:t>
            </a:r>
            <a:r>
              <a:rPr lang="en-US" altLang="zh-CN" sz="4800" b="1" dirty="0">
                <a:solidFill>
                  <a:schemeClr val="tx1"/>
                </a:solidFill>
                <a:latin typeface="微软雅黑" panose="020B0503020204020204" charset="-122"/>
                <a:ea typeface="微软雅黑" panose="020B0503020204020204" charset="-122"/>
                <a:sym typeface="+mn-ea"/>
              </a:rPr>
              <a:t>UI</a:t>
            </a:r>
            <a:r>
              <a:rPr lang="zh-CN" altLang="en-US" sz="4800" b="1" dirty="0">
                <a:solidFill>
                  <a:schemeClr val="tx1"/>
                </a:solidFill>
                <a:latin typeface="微软雅黑" panose="020B0503020204020204" charset="-122"/>
                <a:ea typeface="微软雅黑" panose="020B0503020204020204" charset="-122"/>
                <a:sym typeface="+mn-ea"/>
              </a:rPr>
              <a:t>设计之技</a:t>
            </a:r>
            <a:endParaRPr lang="zh-CN" altLang="en-US" sz="4800" b="1" dirty="0">
              <a:solidFill>
                <a:schemeClr val="tx1"/>
              </a:solidFill>
              <a:latin typeface="微软雅黑" panose="020B0503020204020204" charset="-122"/>
              <a:ea typeface="微软雅黑" panose="020B0503020204020204" charset="-122"/>
              <a:sym typeface="+mn-ea"/>
            </a:endParaRPr>
          </a:p>
        </p:txBody>
      </p:sp>
      <p:grpSp>
        <p:nvGrpSpPr>
          <p:cNvPr id="2" name="组合 1"/>
          <p:cNvGrpSpPr/>
          <p:nvPr/>
        </p:nvGrpSpPr>
        <p:grpSpPr>
          <a:xfrm>
            <a:off x="3859530" y="2656840"/>
            <a:ext cx="4497705" cy="3107690"/>
            <a:chOff x="1035" y="2718"/>
            <a:chExt cx="7083" cy="4894"/>
          </a:xfrm>
        </p:grpSpPr>
        <p:pic>
          <p:nvPicPr>
            <p:cNvPr id="54" name="图片 53"/>
            <p:cNvPicPr>
              <a:picLocks noChangeAspect="1"/>
            </p:cNvPicPr>
            <p:nvPr/>
          </p:nvPicPr>
          <p:blipFill>
            <a:blip r:embed="rId1" cstate="print">
              <a:extLst>
                <a:ext uri="{28A0092B-C50C-407E-A947-70E740481C1C}">
                  <a14:useLocalDpi xmlns:a14="http://schemas.microsoft.com/office/drawing/2010/main" val="0"/>
                </a:ext>
              </a:extLst>
            </a:blip>
            <a:srcRect l="20594" t="10037" r="16383" b="15220"/>
            <a:stretch>
              <a:fillRect/>
            </a:stretch>
          </p:blipFill>
          <p:spPr>
            <a:xfrm>
              <a:off x="1035" y="3116"/>
              <a:ext cx="2711" cy="2338"/>
            </a:xfrm>
            <a:custGeom>
              <a:avLst/>
              <a:gdLst>
                <a:gd name="connsiteX0" fmla="*/ 1253613 w 6339199"/>
                <a:gd name="connsiteY0" fmla="*/ 0 h 5014449"/>
                <a:gd name="connsiteX1" fmla="*/ 5085586 w 6339199"/>
                <a:gd name="connsiteY1" fmla="*/ 0 h 5014449"/>
                <a:gd name="connsiteX2" fmla="*/ 6339199 w 6339199"/>
                <a:gd name="connsiteY2" fmla="*/ 2507225 h 5014449"/>
                <a:gd name="connsiteX3" fmla="*/ 5085586 w 6339199"/>
                <a:gd name="connsiteY3" fmla="*/ 5014449 h 5014449"/>
                <a:gd name="connsiteX4" fmla="*/ 1253613 w 6339199"/>
                <a:gd name="connsiteY4" fmla="*/ 5014449 h 5014449"/>
                <a:gd name="connsiteX5" fmla="*/ 0 w 6339199"/>
                <a:gd name="connsiteY5" fmla="*/ 2507225 h 50144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339199" h="5014449">
                  <a:moveTo>
                    <a:pt x="1253613" y="0"/>
                  </a:moveTo>
                  <a:lnTo>
                    <a:pt x="5085586" y="0"/>
                  </a:lnTo>
                  <a:lnTo>
                    <a:pt x="6339199" y="2507225"/>
                  </a:lnTo>
                  <a:lnTo>
                    <a:pt x="5085586" y="5014449"/>
                  </a:lnTo>
                  <a:lnTo>
                    <a:pt x="1253613" y="5014449"/>
                  </a:lnTo>
                  <a:lnTo>
                    <a:pt x="0" y="2507225"/>
                  </a:lnTo>
                  <a:close/>
                </a:path>
              </a:pathLst>
            </a:custGeom>
            <a:ln>
              <a:solidFill>
                <a:schemeClr val="bg1"/>
              </a:solidFill>
            </a:ln>
          </p:spPr>
        </p:pic>
        <p:pic>
          <p:nvPicPr>
            <p:cNvPr id="53" name="图片 52"/>
            <p:cNvPicPr>
              <a:picLocks noChangeAspect="1"/>
            </p:cNvPicPr>
            <p:nvPr/>
          </p:nvPicPr>
          <p:blipFill>
            <a:blip r:embed="rId2" cstate="print">
              <a:extLst>
                <a:ext uri="{28A0092B-C50C-407E-A947-70E740481C1C}">
                  <a14:useLocalDpi xmlns:a14="http://schemas.microsoft.com/office/drawing/2010/main" val="0"/>
                </a:ext>
              </a:extLst>
            </a:blip>
            <a:srcRect l="32124" t="3405" r="12210" b="31490"/>
            <a:stretch>
              <a:fillRect/>
            </a:stretch>
          </p:blipFill>
          <p:spPr>
            <a:xfrm>
              <a:off x="5742" y="3732"/>
              <a:ext cx="2376" cy="1853"/>
            </a:xfrm>
            <a:custGeom>
              <a:avLst/>
              <a:gdLst>
                <a:gd name="connsiteX0" fmla="*/ 1091965 w 5599172"/>
                <a:gd name="connsiteY0" fmla="*/ 0 h 4367859"/>
                <a:gd name="connsiteX1" fmla="*/ 4507207 w 5599172"/>
                <a:gd name="connsiteY1" fmla="*/ 0 h 4367859"/>
                <a:gd name="connsiteX2" fmla="*/ 5599172 w 5599172"/>
                <a:gd name="connsiteY2" fmla="*/ 2183930 h 4367859"/>
                <a:gd name="connsiteX3" fmla="*/ 4507207 w 5599172"/>
                <a:gd name="connsiteY3" fmla="*/ 4367859 h 4367859"/>
                <a:gd name="connsiteX4" fmla="*/ 1091965 w 5599172"/>
                <a:gd name="connsiteY4" fmla="*/ 4367859 h 4367859"/>
                <a:gd name="connsiteX5" fmla="*/ 0 w 5599172"/>
                <a:gd name="connsiteY5" fmla="*/ 2183930 h 436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599172" h="4367859">
                  <a:moveTo>
                    <a:pt x="1091965" y="0"/>
                  </a:moveTo>
                  <a:lnTo>
                    <a:pt x="4507207" y="0"/>
                  </a:lnTo>
                  <a:lnTo>
                    <a:pt x="5599172" y="2183930"/>
                  </a:lnTo>
                  <a:lnTo>
                    <a:pt x="4507207" y="4367859"/>
                  </a:lnTo>
                  <a:lnTo>
                    <a:pt x="1091965" y="4367859"/>
                  </a:lnTo>
                  <a:lnTo>
                    <a:pt x="0" y="2183930"/>
                  </a:lnTo>
                  <a:close/>
                </a:path>
              </a:pathLst>
            </a:custGeom>
            <a:ln>
              <a:solidFill>
                <a:schemeClr val="bg1"/>
              </a:solidFill>
            </a:ln>
          </p:spPr>
        </p:pic>
        <p:pic>
          <p:nvPicPr>
            <p:cNvPr id="52" name="图片 51"/>
            <p:cNvPicPr>
              <a:picLocks noChangeAspect="1"/>
            </p:cNvPicPr>
            <p:nvPr/>
          </p:nvPicPr>
          <p:blipFill>
            <a:blip r:embed="rId3" cstate="print">
              <a:extLst>
                <a:ext uri="{28A0092B-C50C-407E-A947-70E740481C1C}">
                  <a14:useLocalDpi xmlns:a14="http://schemas.microsoft.com/office/drawing/2010/main" val="0"/>
                </a:ext>
              </a:extLst>
            </a:blip>
            <a:srcRect l="38004" t="4466" r="15460" b="33726"/>
            <a:stretch>
              <a:fillRect/>
            </a:stretch>
          </p:blipFill>
          <p:spPr>
            <a:xfrm>
              <a:off x="3326" y="4563"/>
              <a:ext cx="2800" cy="2480"/>
            </a:xfrm>
            <a:custGeom>
              <a:avLst/>
              <a:gdLst>
                <a:gd name="connsiteX0" fmla="*/ 1036659 w 4680702"/>
                <a:gd name="connsiteY0" fmla="*/ 0 h 4146633"/>
                <a:gd name="connsiteX1" fmla="*/ 3644043 w 4680702"/>
                <a:gd name="connsiteY1" fmla="*/ 0 h 4146633"/>
                <a:gd name="connsiteX2" fmla="*/ 4680702 w 4680702"/>
                <a:gd name="connsiteY2" fmla="*/ 2073317 h 4146633"/>
                <a:gd name="connsiteX3" fmla="*/ 3644043 w 4680702"/>
                <a:gd name="connsiteY3" fmla="*/ 4146633 h 4146633"/>
                <a:gd name="connsiteX4" fmla="*/ 1036659 w 4680702"/>
                <a:gd name="connsiteY4" fmla="*/ 4146633 h 4146633"/>
                <a:gd name="connsiteX5" fmla="*/ 0 w 4680702"/>
                <a:gd name="connsiteY5" fmla="*/ 2073317 h 41466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80702" h="4146633">
                  <a:moveTo>
                    <a:pt x="1036659" y="0"/>
                  </a:moveTo>
                  <a:lnTo>
                    <a:pt x="3644043" y="0"/>
                  </a:lnTo>
                  <a:lnTo>
                    <a:pt x="4680702" y="2073317"/>
                  </a:lnTo>
                  <a:lnTo>
                    <a:pt x="3644043" y="4146633"/>
                  </a:lnTo>
                  <a:lnTo>
                    <a:pt x="1036659" y="4146633"/>
                  </a:lnTo>
                  <a:lnTo>
                    <a:pt x="0" y="2073317"/>
                  </a:lnTo>
                  <a:close/>
                </a:path>
              </a:pathLst>
            </a:custGeom>
            <a:ln>
              <a:solidFill>
                <a:schemeClr val="bg1"/>
              </a:solidFill>
            </a:ln>
          </p:spPr>
        </p:pic>
        <p:sp>
          <p:nvSpPr>
            <p:cNvPr id="15" name="六边形 14"/>
            <p:cNvSpPr/>
            <p:nvPr/>
          </p:nvSpPr>
          <p:spPr>
            <a:xfrm>
              <a:off x="6001" y="5954"/>
              <a:ext cx="2117" cy="1658"/>
            </a:xfrm>
            <a:prstGeom prst="hexagon">
              <a:avLst/>
            </a:prstGeom>
            <a:solidFill>
              <a:srgbClr val="002060"/>
            </a:solidFill>
            <a:ln w="76200" cap="flat" cmpd="sng" algn="ctr">
              <a:solidFill>
                <a:schemeClr val="bg1"/>
              </a:solidFill>
              <a:prstDash val="solid"/>
              <a:miter lim="800000"/>
            </a:ln>
            <a:effectLst/>
          </p:spPr>
          <p:txBody>
            <a:bodyPr rtlCol="0" anchor="ctr"/>
            <a:lstStyle/>
            <a:p>
              <a:pPr marL="0" marR="0" indent="0" algn="ctr" defTabSz="914400" eaLnBrk="1" fontAlgn="auto" latinLnBrk="0" hangingPunct="1">
                <a:lnSpc>
                  <a:spcPct val="100000"/>
                </a:lnSpc>
                <a:spcBef>
                  <a:spcPts val="0"/>
                </a:spcBef>
                <a:spcAft>
                  <a:spcPts val="0"/>
                </a:spcAft>
                <a:buClrTx/>
                <a:buSzTx/>
                <a:buFontTx/>
                <a:buNone/>
              </a:pPr>
              <a:endParaRPr kumimoji="0" lang="zh-CN" altLang="en-US" sz="1800" b="0" i="0" u="none" strike="noStrike" kern="0" cap="none" spc="0" normalizeH="0" baseline="0" noProof="0" smtClean="0">
                <a:ln>
                  <a:noFill/>
                </a:ln>
                <a:solidFill>
                  <a:prstClr val="white"/>
                </a:solidFill>
                <a:effectLst/>
                <a:uLnTx/>
                <a:uFillTx/>
                <a:latin typeface="Arial" panose="020B0604020202020204"/>
                <a:ea typeface="微软雅黑" panose="020B0503020204020204" charset="-122"/>
              </a:endParaRPr>
            </a:p>
          </p:txBody>
        </p:sp>
        <p:sp>
          <p:nvSpPr>
            <p:cNvPr id="56" name="六边形 55"/>
            <p:cNvSpPr/>
            <p:nvPr/>
          </p:nvSpPr>
          <p:spPr>
            <a:xfrm>
              <a:off x="3897" y="2718"/>
              <a:ext cx="2067" cy="1658"/>
            </a:xfrm>
            <a:prstGeom prst="hexagon">
              <a:avLst/>
            </a:prstGeom>
            <a:solidFill>
              <a:srgbClr val="002060"/>
            </a:solidFill>
            <a:ln w="76200" cap="flat" cmpd="sng" algn="ctr">
              <a:solidFill>
                <a:schemeClr val="bg1"/>
              </a:solidFill>
              <a:prstDash val="solid"/>
              <a:miter lim="800000"/>
            </a:ln>
            <a:effectLst/>
          </p:spPr>
          <p:txBody>
            <a:bodyPr rtlCol="0" anchor="ctr"/>
            <a:lstStyle/>
            <a:p>
              <a:pPr marL="0" marR="0" indent="0" algn="ctr" defTabSz="914400" eaLnBrk="1" fontAlgn="auto" latinLnBrk="0" hangingPunct="1">
                <a:lnSpc>
                  <a:spcPct val="100000"/>
                </a:lnSpc>
                <a:spcBef>
                  <a:spcPts val="0"/>
                </a:spcBef>
                <a:spcAft>
                  <a:spcPts val="0"/>
                </a:spcAft>
                <a:buClrTx/>
                <a:buSzTx/>
                <a:buFontTx/>
                <a:buNone/>
              </a:pPr>
              <a:endParaRPr kumimoji="0" lang="zh-CN" altLang="en-US" sz="1800" b="0" i="0" u="none" strike="noStrike" kern="0" cap="none" spc="0" normalizeH="0" baseline="0" noProof="0" smtClean="0">
                <a:ln>
                  <a:noFill/>
                </a:ln>
                <a:solidFill>
                  <a:prstClr val="white"/>
                </a:solidFill>
                <a:effectLst/>
                <a:uLnTx/>
                <a:uFillTx/>
                <a:latin typeface="Arial" panose="020B0604020202020204"/>
                <a:ea typeface="微软雅黑" panose="020B0503020204020204" charset="-122"/>
              </a:endParaRPr>
            </a:p>
          </p:txBody>
        </p:sp>
        <p:sp>
          <p:nvSpPr>
            <p:cNvPr id="58" name="六边形 57"/>
            <p:cNvSpPr/>
            <p:nvPr/>
          </p:nvSpPr>
          <p:spPr>
            <a:xfrm>
              <a:off x="1259" y="5788"/>
              <a:ext cx="2067" cy="1658"/>
            </a:xfrm>
            <a:prstGeom prst="hexagon">
              <a:avLst/>
            </a:prstGeom>
            <a:solidFill>
              <a:srgbClr val="002060"/>
            </a:solidFill>
            <a:ln w="76200" cap="flat" cmpd="sng" algn="ctr">
              <a:solidFill>
                <a:schemeClr val="bg1"/>
              </a:solidFill>
              <a:prstDash val="solid"/>
              <a:miter lim="800000"/>
            </a:ln>
            <a:effectLst/>
          </p:spPr>
          <p:txBody>
            <a:bodyPr rtlCol="0" anchor="ctr"/>
            <a:lstStyle/>
            <a:p>
              <a:pPr marL="0" marR="0" indent="0" algn="ctr" defTabSz="914400" eaLnBrk="1" fontAlgn="auto" latinLnBrk="0" hangingPunct="1">
                <a:lnSpc>
                  <a:spcPct val="100000"/>
                </a:lnSpc>
                <a:spcBef>
                  <a:spcPts val="0"/>
                </a:spcBef>
                <a:spcAft>
                  <a:spcPts val="0"/>
                </a:spcAft>
                <a:buClrTx/>
                <a:buSzTx/>
                <a:buFontTx/>
                <a:buNone/>
              </a:pPr>
              <a:endParaRPr kumimoji="0" lang="zh-CN" altLang="en-US" sz="1800" b="0" i="0" u="none" strike="noStrike" kern="0" cap="none" spc="0" normalizeH="0" baseline="0" noProof="0" smtClean="0">
                <a:ln>
                  <a:noFill/>
                </a:ln>
                <a:solidFill>
                  <a:prstClr val="white"/>
                </a:solidFill>
                <a:effectLst/>
                <a:uLnTx/>
                <a:uFillTx/>
                <a:latin typeface="Arial" panose="020B0604020202020204"/>
                <a:ea typeface="微软雅黑" panose="020B0503020204020204" charset="-122"/>
              </a:endParaRPr>
            </a:p>
          </p:txBody>
        </p:sp>
      </p:gr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内容占位符 21"/>
          <p:cNvSpPr>
            <a:spLocks noGrp="1"/>
          </p:cNvSpPr>
          <p:nvPr>
            <p:ph idx="1"/>
          </p:nvPr>
        </p:nvSpPr>
        <p:spPr>
          <a:xfrm>
            <a:off x="440268" y="1125539"/>
            <a:ext cx="7812617" cy="5297487"/>
          </a:xfrm>
        </p:spPr>
        <p:txBody>
          <a:bodyPr rtlCol="0">
            <a:normAutofit fontScale="95000"/>
          </a:bodyPr>
          <a:lstStyle/>
          <a:p>
            <a:pPr marL="228600" indent="-228600" eaLnBrk="1" fontAlgn="auto" hangingPunct="1">
              <a:lnSpc>
                <a:spcPct val="150000"/>
              </a:lnSpc>
              <a:buFont typeface="Wingdings" panose="05000000000000000000" pitchFamily="2" charset="2"/>
              <a:buNone/>
              <a:defRPr/>
            </a:pPr>
            <a:r>
              <a:rPr lang="en-US" altLang="x-none" sz="2000" noProof="1">
                <a:latin typeface="宋体" panose="02010600030101010101" pitchFamily="2" charset="-122"/>
                <a:ea typeface="宋体" panose="02010600030101010101" pitchFamily="2" charset="-122"/>
                <a:sym typeface="+mn-ea"/>
              </a:rPr>
              <a:t>9）.方便退出</a:t>
            </a:r>
            <a:endParaRPr lang="en-US" altLang="x-none" sz="2000" noProof="1">
              <a:latin typeface="宋体" panose="02010600030101010101" pitchFamily="2" charset="-122"/>
              <a:ea typeface="宋体" panose="02010600030101010101" pitchFamily="2" charset="-122"/>
              <a:sym typeface="+mn-ea"/>
            </a:endParaRPr>
          </a:p>
          <a:p>
            <a:pPr marL="228600" indent="-228600" eaLnBrk="1" fontAlgn="auto" hangingPunct="1">
              <a:lnSpc>
                <a:spcPct val="150000"/>
              </a:lnSpc>
              <a:buFont typeface="Wingdings" panose="05000000000000000000" pitchFamily="2" charset="2"/>
              <a:buNone/>
              <a:defRPr/>
            </a:pPr>
            <a:r>
              <a:rPr lang="en-US" altLang="x-none" sz="2000" noProof="1">
                <a:latin typeface="宋体" panose="02010600030101010101" pitchFamily="2" charset="-122"/>
                <a:ea typeface="宋体" panose="02010600030101010101" pitchFamily="2" charset="-122"/>
                <a:sym typeface="+mn-ea"/>
              </a:rPr>
              <a:t>在界面的使用上要设计方便退出，提供不同可能性，如手机的退出，是按一个键就可退出还是一层一层的退出。</a:t>
            </a:r>
            <a:endParaRPr lang="en-US" altLang="x-none" sz="2000" noProof="1">
              <a:latin typeface="宋体" panose="02010600030101010101" pitchFamily="2" charset="-122"/>
              <a:ea typeface="宋体" panose="02010600030101010101" pitchFamily="2" charset="-122"/>
              <a:sym typeface="+mn-ea"/>
            </a:endParaRPr>
          </a:p>
          <a:p>
            <a:pPr marL="228600" indent="-228600" eaLnBrk="1" fontAlgn="auto" hangingPunct="1">
              <a:lnSpc>
                <a:spcPct val="150000"/>
              </a:lnSpc>
              <a:buFont typeface="Wingdings" panose="05000000000000000000" pitchFamily="2" charset="2"/>
              <a:buNone/>
              <a:defRPr/>
            </a:pPr>
            <a:endParaRPr lang="en-US" altLang="x-none" sz="2000" noProof="1">
              <a:latin typeface="宋体" panose="02010600030101010101" pitchFamily="2" charset="-122"/>
              <a:ea typeface="宋体" panose="02010600030101010101" pitchFamily="2" charset="-122"/>
              <a:sym typeface="+mn-ea"/>
            </a:endParaRPr>
          </a:p>
          <a:p>
            <a:pPr marL="228600" indent="-228600" eaLnBrk="1" fontAlgn="auto" hangingPunct="1">
              <a:lnSpc>
                <a:spcPct val="150000"/>
              </a:lnSpc>
              <a:buFont typeface="Wingdings" panose="05000000000000000000" pitchFamily="2" charset="2"/>
              <a:buNone/>
              <a:defRPr/>
            </a:pPr>
            <a:endParaRPr lang="en-US" altLang="x-none" sz="2000" noProof="1">
              <a:latin typeface="宋体" panose="02010600030101010101" pitchFamily="2" charset="-122"/>
              <a:ea typeface="宋体" panose="02010600030101010101" pitchFamily="2" charset="-122"/>
              <a:sym typeface="+mn-ea"/>
            </a:endParaRPr>
          </a:p>
          <a:p>
            <a:pPr marL="228600" indent="-228600" eaLnBrk="1" fontAlgn="auto" hangingPunct="1">
              <a:lnSpc>
                <a:spcPct val="150000"/>
              </a:lnSpc>
              <a:buFont typeface="Wingdings" panose="05000000000000000000" pitchFamily="2" charset="2"/>
              <a:buNone/>
              <a:defRPr/>
            </a:pPr>
            <a:endParaRPr lang="en-US" altLang="x-none" sz="2000" noProof="1">
              <a:latin typeface="宋体" panose="02010600030101010101" pitchFamily="2" charset="-122"/>
              <a:ea typeface="宋体" panose="02010600030101010101" pitchFamily="2" charset="-122"/>
              <a:sym typeface="+mn-ea"/>
            </a:endParaRPr>
          </a:p>
          <a:p>
            <a:pPr marL="228600" indent="-228600" eaLnBrk="1" fontAlgn="auto" hangingPunct="1">
              <a:lnSpc>
                <a:spcPct val="150000"/>
              </a:lnSpc>
              <a:buFont typeface="Wingdings" panose="05000000000000000000" pitchFamily="2" charset="2"/>
              <a:buNone/>
              <a:defRPr/>
            </a:pPr>
            <a:r>
              <a:rPr lang="en-US" altLang="x-none" sz="2000" noProof="1">
                <a:latin typeface="宋体" panose="02010600030101010101" pitchFamily="2" charset="-122"/>
                <a:ea typeface="宋体" panose="02010600030101010101" pitchFamily="2" charset="-122"/>
                <a:sym typeface="+mn-ea"/>
              </a:rPr>
              <a:t>10）.帮助系统</a:t>
            </a:r>
            <a:endParaRPr lang="en-US" altLang="x-none" sz="2000" noProof="1">
              <a:latin typeface="宋体" panose="02010600030101010101" pitchFamily="2" charset="-122"/>
              <a:ea typeface="宋体" panose="02010600030101010101" pitchFamily="2" charset="-122"/>
              <a:sym typeface="+mn-ea"/>
            </a:endParaRPr>
          </a:p>
          <a:p>
            <a:pPr marL="228600" indent="-228600" eaLnBrk="1" fontAlgn="auto" hangingPunct="1">
              <a:lnSpc>
                <a:spcPct val="150000"/>
              </a:lnSpc>
              <a:buFont typeface="Wingdings" panose="05000000000000000000" pitchFamily="2" charset="2"/>
              <a:buNone/>
              <a:defRPr/>
            </a:pPr>
            <a:r>
              <a:rPr lang="en-US" altLang="x-none" sz="2000" noProof="1">
                <a:latin typeface="宋体" panose="02010600030101010101" pitchFamily="2" charset="-122"/>
                <a:ea typeface="宋体" panose="02010600030101010101" pitchFamily="2" charset="-122"/>
                <a:sym typeface="+mn-ea"/>
              </a:rPr>
              <a:t>它可以帮助用户更快捷、更好的学习界面的使用，告诉用户在遇到某些使用问题时该如何处理、减少用户在使用中的挫折感。</a:t>
            </a:r>
            <a:endParaRPr lang="en-US" altLang="x-none" sz="2000" noProof="1">
              <a:latin typeface="宋体" panose="02010600030101010101" pitchFamily="2" charset="-122"/>
              <a:ea typeface="宋体" panose="02010600030101010101" pitchFamily="2" charset="-122"/>
              <a:sym typeface="+mn-ea"/>
            </a:endParaRPr>
          </a:p>
          <a:p>
            <a:pPr marL="228600" indent="-228600" eaLnBrk="1" fontAlgn="auto" hangingPunct="1">
              <a:buFont typeface="Wingdings" panose="05000000000000000000" pitchFamily="2" charset="2"/>
              <a:buNone/>
              <a:defRPr/>
            </a:pPr>
            <a:endParaRPr lang="en-US" altLang="x-none" sz="2000" noProof="1">
              <a:latin typeface="宋体" panose="02010600030101010101" pitchFamily="2" charset="-122"/>
              <a:ea typeface="宋体" panose="02010600030101010101" pitchFamily="2" charset="-122"/>
              <a:sym typeface="+mn-ea"/>
            </a:endParaRPr>
          </a:p>
        </p:txBody>
      </p:sp>
      <p:pic>
        <p:nvPicPr>
          <p:cNvPr id="101379" name="图片 24"/>
          <p:cNvPicPr>
            <a:picLocks noChangeAspect="1" noChangeArrowheads="1"/>
          </p:cNvPicPr>
          <p:nvPr/>
        </p:nvPicPr>
        <p:blipFill>
          <a:blip r:embed="rId1"/>
          <a:srcRect/>
          <a:stretch>
            <a:fillRect/>
          </a:stretch>
        </p:blipFill>
        <p:spPr bwMode="auto">
          <a:xfrm>
            <a:off x="8566151" y="623888"/>
            <a:ext cx="2956983" cy="1681162"/>
          </a:xfrm>
          <a:prstGeom prst="rect">
            <a:avLst/>
          </a:prstGeom>
          <a:noFill/>
          <a:ln w="9525">
            <a:noFill/>
            <a:miter lim="800000"/>
            <a:headEnd/>
            <a:tailEnd/>
          </a:ln>
        </p:spPr>
      </p:pic>
      <p:pic>
        <p:nvPicPr>
          <p:cNvPr id="101380" name="图片 25"/>
          <p:cNvPicPr>
            <a:picLocks noChangeAspect="1" noChangeArrowheads="1"/>
          </p:cNvPicPr>
          <p:nvPr/>
        </p:nvPicPr>
        <p:blipFill>
          <a:blip r:embed="rId2"/>
          <a:srcRect/>
          <a:stretch>
            <a:fillRect/>
          </a:stretch>
        </p:blipFill>
        <p:spPr bwMode="auto">
          <a:xfrm>
            <a:off x="387351" y="2754314"/>
            <a:ext cx="11760200" cy="1260475"/>
          </a:xfrm>
          <a:prstGeom prst="rect">
            <a:avLst/>
          </a:prstGeom>
          <a:noFill/>
          <a:ln w="9525">
            <a:noFill/>
            <a:miter lim="800000"/>
            <a:headEnd/>
            <a:tailEnd/>
          </a:ln>
        </p:spPr>
      </p:pic>
      <p:pic>
        <p:nvPicPr>
          <p:cNvPr id="101381" name="图片 26"/>
          <p:cNvPicPr>
            <a:picLocks noChangeAspect="1" noChangeArrowheads="1"/>
          </p:cNvPicPr>
          <p:nvPr/>
        </p:nvPicPr>
        <p:blipFill>
          <a:blip r:embed="rId3"/>
          <a:srcRect/>
          <a:stretch>
            <a:fillRect/>
          </a:stretch>
        </p:blipFill>
        <p:spPr bwMode="auto">
          <a:xfrm>
            <a:off x="8051800" y="3922713"/>
            <a:ext cx="2573867" cy="2811462"/>
          </a:xfrm>
          <a:prstGeom prst="rect">
            <a:avLst/>
          </a:prstGeom>
          <a:noFill/>
          <a:ln w="9525">
            <a:noFill/>
            <a:miter lim="800000"/>
            <a:headEnd/>
            <a:tailEnd/>
          </a:ln>
        </p:spPr>
      </p:pic>
    </p:spTree>
    <p:custDataLst>
      <p:tags r:id="rId4"/>
    </p:custData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内容占位符 2"/>
          <p:cNvSpPr>
            <a:spLocks noGrp="1" noChangeArrowheads="1"/>
          </p:cNvSpPr>
          <p:nvPr>
            <p:ph idx="1"/>
          </p:nvPr>
        </p:nvSpPr>
        <p:spPr>
          <a:xfrm>
            <a:off x="848785" y="419101"/>
            <a:ext cx="10331449" cy="868363"/>
          </a:xfrm>
        </p:spPr>
        <p:txBody>
          <a:bodyPr/>
          <a:lstStyle/>
          <a:p>
            <a:pPr eaLnBrk="1" hangingPunct="1"/>
            <a:r>
              <a:rPr lang="en-US" altLang="da-DK" dirty="0" smtClean="0"/>
              <a:t>UI</a:t>
            </a:r>
            <a:r>
              <a:rPr lang="zh-CN" altLang="en-US" dirty="0" smtClean="0"/>
              <a:t>界面设计中的构成方法</a:t>
            </a:r>
            <a:r>
              <a:rPr lang="en-US" altLang="zh-CN" dirty="0" smtClean="0"/>
              <a:t>-</a:t>
            </a:r>
            <a:r>
              <a:rPr lang="zh-CN" altLang="en-US" dirty="0" smtClean="0"/>
              <a:t>网页界面构图原则及方法</a:t>
            </a:r>
            <a:endParaRPr lang="zh-CN" altLang="en-US" dirty="0" smtClean="0"/>
          </a:p>
        </p:txBody>
      </p:sp>
      <p:sp>
        <p:nvSpPr>
          <p:cNvPr id="102403" name="Shape 276"/>
          <p:cNvSpPr>
            <a:spLocks noChangeArrowheads="1"/>
          </p:cNvSpPr>
          <p:nvPr/>
        </p:nvSpPr>
        <p:spPr bwMode="auto">
          <a:xfrm>
            <a:off x="491068" y="3450621"/>
            <a:ext cx="4840817" cy="748923"/>
          </a:xfrm>
          <a:prstGeom prst="rect">
            <a:avLst/>
          </a:prstGeom>
          <a:noFill/>
          <a:ln w="12700">
            <a:noFill/>
            <a:miter lim="800000"/>
          </a:ln>
        </p:spPr>
        <p:txBody>
          <a:bodyPr lIns="50800" tIns="50800" rIns="50800" bIns="50800" anchor="ctr">
            <a:spAutoFit/>
          </a:bodyPr>
          <a:lstStyle/>
          <a:p>
            <a:pPr latinLnBrk="1"/>
            <a:r>
              <a:rPr lang="ko-KR" altLang="en-US" sz="1400">
                <a:latin typeface="Lantinghei SC Demibold"/>
                <a:ea typeface="Lantinghei SC Demibold"/>
                <a:cs typeface="Lantinghei SC Demibold"/>
                <a:sym typeface="Lantinghei SC Demibold"/>
              </a:rPr>
              <a:t>对称平衡</a:t>
            </a:r>
            <a:endParaRPr lang="ko-KR" altLang="en-US" sz="1400">
              <a:latin typeface="Lantinghei SC Demibold"/>
              <a:ea typeface="Lantinghei SC Demibold"/>
              <a:cs typeface="Lantinghei SC Demibold"/>
              <a:sym typeface="Lantinghei SC Demibold"/>
            </a:endParaRPr>
          </a:p>
          <a:p>
            <a:pPr latinLnBrk="1"/>
            <a:r>
              <a:rPr lang="ko-KR" altLang="en-US" sz="1400">
                <a:latin typeface="Lantinghei SC Extralight"/>
                <a:ea typeface="Lantinghei SC Extralight"/>
                <a:cs typeface="Lantinghei SC Extralight"/>
                <a:sym typeface="Lantinghei SC Extralight"/>
              </a:rPr>
              <a:t>如果你想在你的网页看上去美观和优雅，那么你应该做一个网站对称。</a:t>
            </a:r>
            <a:endParaRPr lang="ko-KR" altLang="en-US" sz="1400">
              <a:latin typeface="Lantinghei SC Extralight"/>
              <a:ea typeface="Lantinghei SC Extralight"/>
              <a:cs typeface="Lantinghei SC Extralight"/>
              <a:sym typeface="Lantinghei SC Extralight"/>
            </a:endParaRPr>
          </a:p>
        </p:txBody>
      </p:sp>
      <p:sp>
        <p:nvSpPr>
          <p:cNvPr id="102404" name="Shape 277"/>
          <p:cNvSpPr>
            <a:spLocks noChangeArrowheads="1"/>
          </p:cNvSpPr>
          <p:nvPr/>
        </p:nvSpPr>
        <p:spPr bwMode="auto">
          <a:xfrm>
            <a:off x="2702984" y="1092200"/>
            <a:ext cx="6561667" cy="406400"/>
          </a:xfrm>
          <a:prstGeom prst="rect">
            <a:avLst/>
          </a:prstGeom>
          <a:noFill/>
          <a:ln w="12700">
            <a:noFill/>
            <a:miter lim="800000"/>
          </a:ln>
        </p:spPr>
        <p:txBody>
          <a:bodyPr lIns="50800" tIns="50800" rIns="50800" bIns="50800" anchor="ctr">
            <a:spAutoFit/>
          </a:bodyPr>
          <a:lstStyle/>
          <a:p>
            <a:pPr latinLnBrk="1"/>
            <a:r>
              <a:rPr lang="en-US" altLang="ko-KR" sz="2000">
                <a:latin typeface="宋体" panose="02010600030101010101" pitchFamily="2" charset="-122"/>
                <a:ea typeface="宋体" panose="02010600030101010101" pitchFamily="2" charset="-122"/>
                <a:sym typeface="Lantinghei SC Heavy"/>
              </a:rPr>
              <a:t>2.1</a:t>
            </a:r>
            <a:r>
              <a:rPr lang="ko-KR" altLang="en-US" sz="2000">
                <a:latin typeface="宋体" panose="02010600030101010101" pitchFamily="2" charset="-122"/>
                <a:ea typeface="宋体" panose="02010600030101010101" pitchFamily="2" charset="-122"/>
                <a:sym typeface="Lantinghei SC Heavy"/>
              </a:rPr>
              <a:t>网页设计</a:t>
            </a:r>
            <a:r>
              <a:rPr lang="ko-KR" altLang="en-US" sz="2000">
                <a:latin typeface="Lantinghei SC Heavy"/>
                <a:ea typeface="Lantinghei SC Heavy"/>
                <a:cs typeface="Lantinghei SC Heavy"/>
                <a:sym typeface="Lantinghei SC Heavy"/>
              </a:rPr>
              <a:t>构图原则</a:t>
            </a:r>
            <a:endParaRPr lang="ko-KR" altLang="en-US" sz="2000">
              <a:latin typeface="Lantinghei SC Heavy"/>
              <a:ea typeface="Lantinghei SC Heavy"/>
              <a:cs typeface="Lantinghei SC Heavy"/>
              <a:sym typeface="Lantinghei SC Heavy"/>
            </a:endParaRPr>
          </a:p>
        </p:txBody>
      </p:sp>
      <p:pic>
        <p:nvPicPr>
          <p:cNvPr id="102405" name="pasted-image.png"/>
          <p:cNvPicPr>
            <a:picLocks noChangeArrowheads="1"/>
          </p:cNvPicPr>
          <p:nvPr/>
        </p:nvPicPr>
        <p:blipFill>
          <a:blip r:embed="rId1"/>
          <a:srcRect/>
          <a:stretch>
            <a:fillRect/>
          </a:stretch>
        </p:blipFill>
        <p:spPr bwMode="auto">
          <a:xfrm>
            <a:off x="586317" y="1498600"/>
            <a:ext cx="4351867" cy="1860550"/>
          </a:xfrm>
          <a:prstGeom prst="rect">
            <a:avLst/>
          </a:prstGeom>
          <a:noFill/>
          <a:ln w="12700">
            <a:noFill/>
            <a:miter lim="800000"/>
            <a:headEnd/>
            <a:tailEnd/>
          </a:ln>
        </p:spPr>
      </p:pic>
      <p:sp>
        <p:nvSpPr>
          <p:cNvPr id="102406" name="Shape 279"/>
          <p:cNvSpPr>
            <a:spLocks noChangeArrowheads="1"/>
          </p:cNvSpPr>
          <p:nvPr/>
        </p:nvSpPr>
        <p:spPr bwMode="auto">
          <a:xfrm>
            <a:off x="5757334" y="3462527"/>
            <a:ext cx="5909733" cy="748923"/>
          </a:xfrm>
          <a:prstGeom prst="rect">
            <a:avLst/>
          </a:prstGeom>
          <a:noFill/>
          <a:ln w="12700">
            <a:noFill/>
            <a:miter lim="800000"/>
          </a:ln>
        </p:spPr>
        <p:txBody>
          <a:bodyPr lIns="50800" tIns="50800" rIns="50800" bIns="50800" anchor="ctr">
            <a:spAutoFit/>
          </a:bodyPr>
          <a:lstStyle/>
          <a:p>
            <a:pPr latinLnBrk="1"/>
            <a:r>
              <a:rPr lang="ko-KR" altLang="en-US" sz="1400">
                <a:latin typeface="Lantinghei SC Demibold"/>
                <a:ea typeface="Lantinghei SC Demibold"/>
                <a:cs typeface="Lantinghei SC Demibold"/>
                <a:sym typeface="Lantinghei SC Demibold"/>
              </a:rPr>
              <a:t>不对称平衡</a:t>
            </a:r>
            <a:endParaRPr lang="ko-KR" altLang="en-US" sz="1400">
              <a:latin typeface="Lantinghei SC Demibold"/>
              <a:ea typeface="Lantinghei SC Demibold"/>
              <a:cs typeface="Lantinghei SC Demibold"/>
              <a:sym typeface="Lantinghei SC Demibold"/>
            </a:endParaRPr>
          </a:p>
          <a:p>
            <a:pPr latinLnBrk="1"/>
            <a:r>
              <a:rPr lang="ko-KR" altLang="en-US" sz="1400">
                <a:latin typeface="Lantinghei SC Extralight"/>
                <a:ea typeface="Lantinghei SC Extralight"/>
                <a:cs typeface="Lantinghei SC Extralight"/>
                <a:sym typeface="Lantinghei SC Extralight"/>
              </a:rPr>
              <a:t>不对称平衡带来一种自由随意的感觉。尽管有时候看上去不是那么自然，但是它还是经常在网页设计中得到实用。</a:t>
            </a:r>
            <a:endParaRPr lang="ko-KR" altLang="en-US" sz="1400">
              <a:latin typeface="Lantinghei SC Extralight"/>
              <a:ea typeface="Lantinghei SC Extralight"/>
              <a:cs typeface="Lantinghei SC Extralight"/>
              <a:sym typeface="Lantinghei SC Extralight"/>
            </a:endParaRPr>
          </a:p>
        </p:txBody>
      </p:sp>
      <p:pic>
        <p:nvPicPr>
          <p:cNvPr id="102407" name="pasted-image.png"/>
          <p:cNvPicPr>
            <a:picLocks noChangeArrowheads="1"/>
          </p:cNvPicPr>
          <p:nvPr/>
        </p:nvPicPr>
        <p:blipFill>
          <a:blip r:embed="rId2"/>
          <a:srcRect/>
          <a:stretch>
            <a:fillRect/>
          </a:stretch>
        </p:blipFill>
        <p:spPr bwMode="auto">
          <a:xfrm>
            <a:off x="6235700" y="1498601"/>
            <a:ext cx="4351867" cy="1857375"/>
          </a:xfrm>
          <a:prstGeom prst="rect">
            <a:avLst/>
          </a:prstGeom>
          <a:noFill/>
          <a:ln w="12700">
            <a:noFill/>
            <a:miter lim="800000"/>
            <a:headEnd/>
            <a:tailEnd/>
          </a:ln>
        </p:spPr>
      </p:pic>
      <p:sp>
        <p:nvSpPr>
          <p:cNvPr id="102408" name="Shape 281"/>
          <p:cNvSpPr>
            <a:spLocks noChangeArrowheads="1"/>
          </p:cNvSpPr>
          <p:nvPr/>
        </p:nvSpPr>
        <p:spPr bwMode="auto">
          <a:xfrm>
            <a:off x="643467" y="5954108"/>
            <a:ext cx="4840817" cy="748923"/>
          </a:xfrm>
          <a:prstGeom prst="rect">
            <a:avLst/>
          </a:prstGeom>
          <a:noFill/>
          <a:ln w="12700">
            <a:noFill/>
            <a:miter lim="800000"/>
          </a:ln>
        </p:spPr>
        <p:txBody>
          <a:bodyPr lIns="50800" tIns="50800" rIns="50800" bIns="50800" anchor="ctr">
            <a:spAutoFit/>
          </a:bodyPr>
          <a:lstStyle/>
          <a:p>
            <a:pPr latinLnBrk="1"/>
            <a:r>
              <a:rPr lang="ko-KR" altLang="en-US" sz="1400">
                <a:latin typeface="Lantinghei SC Demibold"/>
                <a:ea typeface="Lantinghei SC Demibold"/>
                <a:cs typeface="Lantinghei SC Demibold"/>
                <a:sym typeface="Lantinghei SC Demibold"/>
              </a:rPr>
              <a:t>水平平衡</a:t>
            </a:r>
            <a:endParaRPr lang="ko-KR" altLang="en-US" sz="1400">
              <a:latin typeface="Lantinghei SC Demibold"/>
              <a:ea typeface="Lantinghei SC Demibold"/>
              <a:cs typeface="Lantinghei SC Demibold"/>
              <a:sym typeface="Lantinghei SC Demibold"/>
            </a:endParaRPr>
          </a:p>
          <a:p>
            <a:pPr latinLnBrk="1"/>
            <a:r>
              <a:rPr lang="ko-KR" altLang="en-US" sz="1400">
                <a:latin typeface="Lantinghei SC Extralight"/>
                <a:ea typeface="Lantinghei SC Extralight"/>
                <a:cs typeface="Lantinghei SC Extralight"/>
                <a:sym typeface="Lantinghei SC Extralight"/>
              </a:rPr>
              <a:t>如果你想在你的网页看上去美观和优雅，那么你应该做一个网站对称。</a:t>
            </a:r>
            <a:endParaRPr lang="ko-KR" altLang="en-US" sz="1400">
              <a:latin typeface="Lantinghei SC Extralight"/>
              <a:ea typeface="Lantinghei SC Extralight"/>
              <a:cs typeface="Lantinghei SC Extralight"/>
              <a:sym typeface="Lantinghei SC Extralight"/>
            </a:endParaRPr>
          </a:p>
        </p:txBody>
      </p:sp>
      <p:pic>
        <p:nvPicPr>
          <p:cNvPr id="102409" name="pasted-image.png"/>
          <p:cNvPicPr>
            <a:picLocks noChangeArrowheads="1"/>
          </p:cNvPicPr>
          <p:nvPr/>
        </p:nvPicPr>
        <p:blipFill>
          <a:blip r:embed="rId3"/>
          <a:srcRect b="18147"/>
          <a:stretch>
            <a:fillRect/>
          </a:stretch>
        </p:blipFill>
        <p:spPr bwMode="auto">
          <a:xfrm>
            <a:off x="586317" y="4195763"/>
            <a:ext cx="4351867" cy="1731962"/>
          </a:xfrm>
          <a:prstGeom prst="rect">
            <a:avLst/>
          </a:prstGeom>
          <a:noFill/>
          <a:ln w="12700">
            <a:noFill/>
            <a:miter lim="800000"/>
            <a:headEnd/>
            <a:tailEnd/>
          </a:ln>
        </p:spPr>
      </p:pic>
      <p:pic>
        <p:nvPicPr>
          <p:cNvPr id="102410" name="pasted-image.png"/>
          <p:cNvPicPr>
            <a:picLocks noChangeArrowheads="1"/>
          </p:cNvPicPr>
          <p:nvPr/>
        </p:nvPicPr>
        <p:blipFill>
          <a:blip r:embed="rId4"/>
          <a:srcRect b="19522"/>
          <a:stretch>
            <a:fillRect/>
          </a:stretch>
        </p:blipFill>
        <p:spPr bwMode="auto">
          <a:xfrm>
            <a:off x="6267451" y="4195763"/>
            <a:ext cx="4351867" cy="1731962"/>
          </a:xfrm>
          <a:prstGeom prst="rect">
            <a:avLst/>
          </a:prstGeom>
          <a:noFill/>
          <a:ln w="12700">
            <a:noFill/>
            <a:miter lim="800000"/>
            <a:headEnd/>
            <a:tailEnd/>
          </a:ln>
        </p:spPr>
      </p:pic>
      <p:sp>
        <p:nvSpPr>
          <p:cNvPr id="102411" name="Shape 284"/>
          <p:cNvSpPr>
            <a:spLocks noChangeArrowheads="1"/>
          </p:cNvSpPr>
          <p:nvPr/>
        </p:nvSpPr>
        <p:spPr bwMode="auto">
          <a:xfrm>
            <a:off x="6096001" y="6025546"/>
            <a:ext cx="5380567" cy="748923"/>
          </a:xfrm>
          <a:prstGeom prst="rect">
            <a:avLst/>
          </a:prstGeom>
          <a:noFill/>
          <a:ln w="12700">
            <a:noFill/>
            <a:miter lim="800000"/>
          </a:ln>
        </p:spPr>
        <p:txBody>
          <a:bodyPr lIns="50800" tIns="50800" rIns="50800" bIns="50800" anchor="ctr">
            <a:spAutoFit/>
          </a:bodyPr>
          <a:lstStyle/>
          <a:p>
            <a:pPr latinLnBrk="1"/>
            <a:r>
              <a:rPr lang="ko-KR" altLang="en-US" sz="1400">
                <a:latin typeface="Lantinghei SC Demibold"/>
                <a:ea typeface="Lantinghei SC Demibold"/>
                <a:cs typeface="Lantinghei SC Demibold"/>
                <a:sym typeface="Lantinghei SC Demibold"/>
              </a:rPr>
              <a:t>垂直平衡</a:t>
            </a:r>
            <a:endParaRPr lang="ko-KR" altLang="en-US" sz="1400">
              <a:latin typeface="Lantinghei SC Demibold"/>
              <a:ea typeface="Lantinghei SC Demibold"/>
              <a:cs typeface="Lantinghei SC Demibold"/>
              <a:sym typeface="Lantinghei SC Demibold"/>
            </a:endParaRPr>
          </a:p>
          <a:p>
            <a:pPr latinLnBrk="1"/>
            <a:r>
              <a:rPr lang="ko-KR" altLang="en-US" sz="1400">
                <a:latin typeface="Lantinghei SC Extralight"/>
                <a:ea typeface="Lantinghei SC Extralight"/>
                <a:cs typeface="Lantinghei SC Extralight"/>
                <a:sym typeface="Lantinghei SC Extralight"/>
              </a:rPr>
              <a:t>垂直结构用于头部和底部的元素非常相似的情形。这样的布局往往运用于小元素的展示。</a:t>
            </a:r>
            <a:endParaRPr lang="ko-KR" altLang="en-US" sz="1400">
              <a:latin typeface="Lantinghei SC Extralight"/>
              <a:ea typeface="Lantinghei SC Extralight"/>
              <a:cs typeface="Lantinghei SC Extralight"/>
              <a:sym typeface="Lantinghei SC Extralight"/>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Shape 269"/>
          <p:cNvSpPr>
            <a:spLocks noChangeArrowheads="1"/>
          </p:cNvSpPr>
          <p:nvPr/>
        </p:nvSpPr>
        <p:spPr bwMode="auto">
          <a:xfrm>
            <a:off x="5799667" y="1600200"/>
            <a:ext cx="5740400" cy="1473200"/>
          </a:xfrm>
          <a:prstGeom prst="rect">
            <a:avLst/>
          </a:prstGeom>
          <a:noFill/>
          <a:ln w="12700">
            <a:noFill/>
            <a:miter lim="800000"/>
          </a:ln>
        </p:spPr>
        <p:txBody>
          <a:bodyPr lIns="50800" tIns="50800" rIns="50800" bIns="50800" anchor="ctr">
            <a:spAutoFit/>
          </a:bodyPr>
          <a:lstStyle/>
          <a:p>
            <a:pPr latinLnBrk="1"/>
            <a:r>
              <a:rPr lang="ko-KR" altLang="en-US">
                <a:latin typeface="Lantinghei SC Demibold"/>
                <a:ea typeface="Lantinghei SC Demibold"/>
                <a:cs typeface="Lantinghei SC Demibold"/>
                <a:sym typeface="Lantinghei SC Demibold"/>
              </a:rPr>
              <a:t>F模式</a:t>
            </a:r>
            <a:endParaRPr lang="ko-KR" altLang="en-US">
              <a:latin typeface="Lantinghei SC Demibold"/>
              <a:ea typeface="Lantinghei SC Demibold"/>
              <a:cs typeface="Lantinghei SC Demibold"/>
              <a:sym typeface="Lantinghei SC Demibold"/>
            </a:endParaRPr>
          </a:p>
          <a:p>
            <a:pPr latinLnBrk="1"/>
            <a:r>
              <a:rPr lang="ko-KR" altLang="en-US">
                <a:latin typeface="Lantinghei SC Extralight"/>
                <a:ea typeface="Lantinghei SC Extralight"/>
                <a:cs typeface="Lantinghei SC Extralight"/>
                <a:sym typeface="Lantinghei SC Extralight"/>
              </a:rPr>
              <a:t>·用户极少逐字阅读文字。</a:t>
            </a:r>
            <a:endParaRPr lang="ko-KR" altLang="en-US">
              <a:latin typeface="Lantinghei SC Extralight"/>
              <a:ea typeface="Lantinghei SC Extralight"/>
              <a:cs typeface="Lantinghei SC Extralight"/>
              <a:sym typeface="Lantinghei SC Extralight"/>
            </a:endParaRPr>
          </a:p>
          <a:p>
            <a:pPr latinLnBrk="1"/>
            <a:r>
              <a:rPr lang="ko-KR" altLang="en-US">
                <a:latin typeface="Lantinghei SC Extralight"/>
                <a:ea typeface="Lantinghei SC Extralight"/>
                <a:cs typeface="Lantinghei SC Extralight"/>
                <a:sym typeface="Lantinghei SC Extralight"/>
              </a:rPr>
              <a:t>·每个段落的开始两个字最为重要，这将决定内容是否能留住用户。</a:t>
            </a:r>
            <a:endParaRPr lang="ko-KR" altLang="en-US">
              <a:latin typeface="Lantinghei SC Extralight"/>
              <a:ea typeface="Lantinghei SC Extralight"/>
              <a:cs typeface="Lantinghei SC Extralight"/>
              <a:sym typeface="Lantinghei SC Extralight"/>
            </a:endParaRPr>
          </a:p>
          <a:p>
            <a:pPr latinLnBrk="1"/>
            <a:r>
              <a:rPr lang="ko-KR" altLang="en-US">
                <a:latin typeface="Lantinghei SC Extralight"/>
                <a:ea typeface="Lantinghei SC Extralight"/>
                <a:cs typeface="Lantinghei SC Extralight"/>
                <a:sym typeface="Lantinghei SC Extralight"/>
              </a:rPr>
              <a:t>·初始段落，副标题和要点都要保持醒目。</a:t>
            </a:r>
            <a:endParaRPr lang="ko-KR" altLang="en-US">
              <a:latin typeface="Lantinghei SC Extralight"/>
              <a:ea typeface="Lantinghei SC Extralight"/>
              <a:cs typeface="Lantinghei SC Extralight"/>
              <a:sym typeface="Lantinghei SC Extralight"/>
            </a:endParaRPr>
          </a:p>
        </p:txBody>
      </p:sp>
      <p:pic>
        <p:nvPicPr>
          <p:cNvPr id="103427" name="pasted-image.png"/>
          <p:cNvPicPr>
            <a:picLocks noChangeArrowheads="1"/>
          </p:cNvPicPr>
          <p:nvPr/>
        </p:nvPicPr>
        <p:blipFill>
          <a:blip r:embed="rId1"/>
          <a:srcRect l="2194" t="3728" r="2194"/>
          <a:stretch>
            <a:fillRect/>
          </a:stretch>
        </p:blipFill>
        <p:spPr bwMode="auto">
          <a:xfrm>
            <a:off x="10584" y="925514"/>
            <a:ext cx="5543549" cy="2820987"/>
          </a:xfrm>
          <a:prstGeom prst="rect">
            <a:avLst/>
          </a:prstGeom>
          <a:noFill/>
          <a:ln w="12700">
            <a:noFill/>
            <a:miter lim="800000"/>
            <a:headEnd/>
            <a:tailEnd/>
          </a:ln>
        </p:spPr>
      </p:pic>
      <p:pic>
        <p:nvPicPr>
          <p:cNvPr id="103428" name="pasted-image.png"/>
          <p:cNvPicPr>
            <a:picLocks noChangeArrowheads="1"/>
          </p:cNvPicPr>
          <p:nvPr/>
        </p:nvPicPr>
        <p:blipFill>
          <a:blip r:embed="rId2"/>
          <a:srcRect/>
          <a:stretch>
            <a:fillRect/>
          </a:stretch>
        </p:blipFill>
        <p:spPr bwMode="auto">
          <a:xfrm>
            <a:off x="10584" y="3933825"/>
            <a:ext cx="5545667" cy="2836863"/>
          </a:xfrm>
          <a:prstGeom prst="rect">
            <a:avLst/>
          </a:prstGeom>
          <a:noFill/>
          <a:ln w="12700">
            <a:noFill/>
            <a:miter lim="800000"/>
            <a:headEnd/>
            <a:tailEnd/>
          </a:ln>
        </p:spPr>
      </p:pic>
      <p:sp>
        <p:nvSpPr>
          <p:cNvPr id="103429" name="Shape 272"/>
          <p:cNvSpPr>
            <a:spLocks noChangeArrowheads="1"/>
          </p:cNvSpPr>
          <p:nvPr/>
        </p:nvSpPr>
        <p:spPr bwMode="auto">
          <a:xfrm>
            <a:off x="5689601" y="4011603"/>
            <a:ext cx="5848351" cy="2595582"/>
          </a:xfrm>
          <a:prstGeom prst="rect">
            <a:avLst/>
          </a:prstGeom>
          <a:noFill/>
          <a:ln w="12700">
            <a:noFill/>
            <a:miter lim="800000"/>
          </a:ln>
        </p:spPr>
        <p:txBody>
          <a:bodyPr lIns="50800" tIns="50800" rIns="50800" bIns="50800" anchor="ctr">
            <a:spAutoFit/>
          </a:bodyPr>
          <a:lstStyle/>
          <a:p>
            <a:pPr latinLnBrk="1"/>
            <a:r>
              <a:rPr lang="ko-KR" altLang="en-US">
                <a:latin typeface="Lantinghei SC Demibold"/>
                <a:ea typeface="Lantinghei SC Demibold"/>
                <a:cs typeface="Lantinghei SC Demibold"/>
                <a:sym typeface="Lantinghei SC Demibold"/>
              </a:rPr>
              <a:t>Z模式</a:t>
            </a:r>
            <a:endParaRPr lang="ko-KR" altLang="en-US">
              <a:latin typeface="Lantinghei SC Demibold"/>
              <a:ea typeface="Lantinghei SC Demibold"/>
              <a:cs typeface="Lantinghei SC Demibold"/>
              <a:sym typeface="Lantinghei SC Demibold"/>
            </a:endParaRPr>
          </a:p>
          <a:p>
            <a:pPr latinLnBrk="1"/>
            <a:r>
              <a:rPr lang="ko-KR" altLang="en-US">
                <a:latin typeface="Lantinghei SC Extralight"/>
                <a:ea typeface="Lantinghei SC Extralight"/>
                <a:cs typeface="Lantinghei SC Extralight"/>
                <a:sym typeface="Lantinghei SC Extralight"/>
              </a:rPr>
              <a:t>Z模式几乎可以适用到任何的网页交互，Z模式的优点就是简单。</a:t>
            </a:r>
            <a:endParaRPr lang="ko-KR" altLang="en-US">
              <a:latin typeface="Lantinghei SC Extralight"/>
              <a:ea typeface="Lantinghei SC Extralight"/>
              <a:cs typeface="Lantinghei SC Extralight"/>
              <a:sym typeface="Lantinghei SC Extralight"/>
            </a:endParaRPr>
          </a:p>
          <a:p>
            <a:pPr latinLnBrk="1"/>
            <a:endParaRPr lang="ko-KR" altLang="en-US">
              <a:latin typeface="Lantinghei SC Extralight"/>
              <a:ea typeface="Lantinghei SC Extralight"/>
              <a:cs typeface="Lantinghei SC Extralight"/>
              <a:sym typeface="Lantinghei SC Extralight"/>
            </a:endParaRPr>
          </a:p>
          <a:p>
            <a:pPr latinLnBrk="1"/>
            <a:r>
              <a:rPr lang="ko-KR" altLang="en-US">
                <a:latin typeface="Lantinghei SC Extralight"/>
                <a:ea typeface="Lantinghei SC Extralight"/>
                <a:cs typeface="Lantinghei SC Extralight"/>
                <a:sym typeface="Lantinghei SC Extralight"/>
              </a:rPr>
              <a:t>如果你的网站内容很多并且很复杂的话，那么用这个模式，效果就会稍差。</a:t>
            </a:r>
            <a:endParaRPr lang="ko-KR" altLang="en-US">
              <a:latin typeface="Lantinghei SC Extralight"/>
              <a:ea typeface="Lantinghei SC Extralight"/>
              <a:cs typeface="Lantinghei SC Extralight"/>
              <a:sym typeface="Lantinghei SC Extralight"/>
            </a:endParaRPr>
          </a:p>
          <a:p>
            <a:pPr latinLnBrk="1"/>
            <a:endParaRPr lang="ko-KR" altLang="en-US">
              <a:latin typeface="Lantinghei SC Extralight"/>
              <a:ea typeface="Lantinghei SC Extralight"/>
              <a:cs typeface="Lantinghei SC Extralight"/>
              <a:sym typeface="Lantinghei SC Extralight"/>
            </a:endParaRPr>
          </a:p>
          <a:p>
            <a:pPr latinLnBrk="1"/>
            <a:r>
              <a:rPr lang="ko-KR" altLang="en-US">
                <a:latin typeface="Lantinghei SC Extralight"/>
                <a:ea typeface="Lantinghei SC Extralight"/>
                <a:cs typeface="Lantinghei SC Extralight"/>
                <a:sym typeface="Lantinghei SC Extralight"/>
              </a:rPr>
              <a:t>当然，这些都不是绝对的。当Z模式简化布局，就可以增加转化率</a:t>
            </a:r>
            <a:endParaRPr lang="ko-KR" altLang="en-US">
              <a:latin typeface="Lantinghei SC Extralight"/>
              <a:ea typeface="Lantinghei SC Extralight"/>
              <a:cs typeface="Lantinghei SC Extralight"/>
              <a:sym typeface="Lantinghei SC Extralight"/>
            </a:endParaRPr>
          </a:p>
        </p:txBody>
      </p:sp>
      <p:sp>
        <p:nvSpPr>
          <p:cNvPr id="103430" name="Shape 273"/>
          <p:cNvSpPr>
            <a:spLocks noChangeArrowheads="1"/>
          </p:cNvSpPr>
          <p:nvPr/>
        </p:nvSpPr>
        <p:spPr bwMode="auto">
          <a:xfrm>
            <a:off x="1562100" y="358775"/>
            <a:ext cx="7867651" cy="406400"/>
          </a:xfrm>
          <a:prstGeom prst="rect">
            <a:avLst/>
          </a:prstGeom>
          <a:noFill/>
          <a:ln w="12700">
            <a:noFill/>
            <a:miter lim="800000"/>
          </a:ln>
        </p:spPr>
        <p:txBody>
          <a:bodyPr lIns="50800" tIns="50800" rIns="50800" bIns="50800" anchor="ctr">
            <a:spAutoFit/>
          </a:bodyPr>
          <a:lstStyle/>
          <a:p>
            <a:pPr latinLnBrk="1"/>
            <a:r>
              <a:rPr lang="en-US" altLang="en-US" sz="2000">
                <a:latin typeface="宋体" panose="02010600030101010101" pitchFamily="2" charset="-122"/>
                <a:ea typeface="宋体" panose="02010600030101010101" pitchFamily="2" charset="-122"/>
              </a:rPr>
              <a:t>2.2两种主要的网页浏览模式</a:t>
            </a:r>
            <a:endParaRPr lang="en-US" altLang="en-US" sz="2000">
              <a:latin typeface="宋体" panose="02010600030101010101" pitchFamily="2" charset="-122"/>
              <a:ea typeface="宋体" panose="02010600030101010101" pitchFamily="2" charset="-122"/>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 name="Shape 378"/>
          <p:cNvSpPr/>
          <p:nvPr/>
        </p:nvSpPr>
        <p:spPr>
          <a:xfrm>
            <a:off x="768351" y="1150939"/>
            <a:ext cx="1189567" cy="89217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gradFill>
            <a:gsLst>
              <a:gs pos="0">
                <a:srgbClr val="FFE55E"/>
              </a:gs>
              <a:gs pos="100000">
                <a:srgbClr val="EDAC0F"/>
              </a:gs>
            </a:gsLst>
            <a:lin ang="5400000"/>
          </a:gradFill>
          <a:ln w="12700">
            <a:miter lim="400000"/>
          </a:ln>
          <a:effectLst>
            <a:outerShdw blurRad="50800" dist="25400" dir="5400000" rotWithShape="0">
              <a:srgbClr val="000000">
                <a:alpha val="50000"/>
              </a:srgbClr>
            </a:outerShdw>
          </a:effectLst>
        </p:spPr>
        <p:txBody>
          <a:bodyPr lIns="0" tIns="0" rIns="0" bIns="0" anchor="ctr"/>
          <a:lstStyle/>
          <a:p>
            <a:r>
              <a:rPr lang="zh-CN" altLang="zh-CN" sz="1400" noProof="1">
                <a:solidFill>
                  <a:srgbClr val="000000"/>
                </a:solidFill>
                <a:ea typeface="宋体" panose="02010600030101010101" pitchFamily="2" charset="-122"/>
                <a:cs typeface="黑体" panose="02010609060101010101" pitchFamily="49" charset="-122"/>
              </a:rPr>
              <a:t>①</a:t>
            </a:r>
            <a:r>
              <a:rPr lang="zh-CN" sz="1400" noProof="1">
                <a:solidFill>
                  <a:srgbClr val="000000"/>
                </a:solidFill>
                <a:ea typeface="宋体" panose="02010600030101010101" pitchFamily="2" charset="-122"/>
                <a:cs typeface="黑体" panose="02010609060101010101" pitchFamily="49" charset="-122"/>
              </a:rPr>
              <a:t>九宫格网格构图</a:t>
            </a:r>
            <a:endParaRPr lang="zh-CN" sz="1400" noProof="1">
              <a:solidFill>
                <a:srgbClr val="000000"/>
              </a:solidFill>
              <a:ea typeface="宋体" panose="02010600030101010101" pitchFamily="2" charset="-122"/>
              <a:cs typeface="黑体" panose="02010609060101010101" pitchFamily="49" charset="-122"/>
            </a:endParaRPr>
          </a:p>
        </p:txBody>
      </p:sp>
      <p:sp>
        <p:nvSpPr>
          <p:cNvPr id="104451" name="Shape 379"/>
          <p:cNvSpPr>
            <a:spLocks noChangeArrowheads="1"/>
          </p:cNvSpPr>
          <p:nvPr/>
        </p:nvSpPr>
        <p:spPr bwMode="auto">
          <a:xfrm>
            <a:off x="2103967" y="863966"/>
            <a:ext cx="9994900" cy="318355"/>
          </a:xfrm>
          <a:prstGeom prst="rect">
            <a:avLst/>
          </a:prstGeom>
          <a:noFill/>
          <a:ln w="12700">
            <a:noFill/>
            <a:miter lim="800000"/>
          </a:ln>
        </p:spPr>
        <p:txBody>
          <a:bodyPr lIns="35718" tIns="35718" rIns="35718" bIns="35718" anchor="ctr">
            <a:spAutoFit/>
          </a:bodyPr>
          <a:lstStyle/>
          <a:p>
            <a:r>
              <a:rPr lang="ko-KR" altLang="en-US" sz="1600">
                <a:latin typeface="Lantinghei SC Extralight"/>
                <a:ea typeface="Lantinghei SC Extralight"/>
                <a:cs typeface="Lantinghei SC Extralight"/>
                <a:sym typeface="Lantinghei SC Extralight"/>
              </a:rPr>
              <a:t>这种版式主要运用在分类为主的一级页面，起到功能分类的作用。</a:t>
            </a:r>
            <a:endParaRPr lang="ko-KR" altLang="en-US" sz="1600">
              <a:latin typeface="Lantinghei SC Extralight"/>
              <a:ea typeface="Lantinghei SC Extralight"/>
              <a:cs typeface="Lantinghei SC Extralight"/>
              <a:sym typeface="Lantinghei SC Extralight"/>
            </a:endParaRPr>
          </a:p>
        </p:txBody>
      </p:sp>
      <p:pic>
        <p:nvPicPr>
          <p:cNvPr id="104452" name="pasted-image.png"/>
          <p:cNvPicPr>
            <a:picLocks noChangeArrowheads="1"/>
          </p:cNvPicPr>
          <p:nvPr/>
        </p:nvPicPr>
        <p:blipFill>
          <a:blip r:embed="rId1"/>
          <a:srcRect/>
          <a:stretch>
            <a:fillRect/>
          </a:stretch>
        </p:blipFill>
        <p:spPr bwMode="auto">
          <a:xfrm>
            <a:off x="2173818" y="1187450"/>
            <a:ext cx="5549900" cy="2411413"/>
          </a:xfrm>
          <a:prstGeom prst="rect">
            <a:avLst/>
          </a:prstGeom>
          <a:noFill/>
          <a:ln w="12700">
            <a:noFill/>
            <a:miter lim="800000"/>
            <a:headEnd/>
            <a:tailEnd/>
          </a:ln>
        </p:spPr>
      </p:pic>
      <p:pic>
        <p:nvPicPr>
          <p:cNvPr id="104453" name="pasted-image.png"/>
          <p:cNvPicPr>
            <a:picLocks noChangeArrowheads="1"/>
          </p:cNvPicPr>
          <p:nvPr/>
        </p:nvPicPr>
        <p:blipFill>
          <a:blip r:embed="rId2"/>
          <a:srcRect/>
          <a:stretch>
            <a:fillRect/>
          </a:stretch>
        </p:blipFill>
        <p:spPr bwMode="auto">
          <a:xfrm>
            <a:off x="7797800" y="1187450"/>
            <a:ext cx="1797051" cy="2411413"/>
          </a:xfrm>
          <a:prstGeom prst="rect">
            <a:avLst/>
          </a:prstGeom>
          <a:noFill/>
          <a:ln w="12700">
            <a:noFill/>
            <a:miter lim="800000"/>
            <a:headEnd/>
            <a:tailEnd/>
          </a:ln>
        </p:spPr>
      </p:pic>
      <p:pic>
        <p:nvPicPr>
          <p:cNvPr id="104454" name="pasted-image.png"/>
          <p:cNvPicPr>
            <a:picLocks noChangeArrowheads="1"/>
          </p:cNvPicPr>
          <p:nvPr/>
        </p:nvPicPr>
        <p:blipFill>
          <a:blip r:embed="rId3"/>
          <a:srcRect r="760" b="760"/>
          <a:stretch>
            <a:fillRect/>
          </a:stretch>
        </p:blipFill>
        <p:spPr bwMode="auto">
          <a:xfrm>
            <a:off x="9666818" y="1187450"/>
            <a:ext cx="2120900" cy="2411413"/>
          </a:xfrm>
          <a:prstGeom prst="rect">
            <a:avLst/>
          </a:prstGeom>
          <a:noFill/>
          <a:ln w="12700">
            <a:noFill/>
            <a:miter lim="800000"/>
            <a:headEnd/>
            <a:tailEnd/>
          </a:ln>
        </p:spPr>
      </p:pic>
      <p:sp>
        <p:nvSpPr>
          <p:cNvPr id="383" name="Shape 383"/>
          <p:cNvSpPr/>
          <p:nvPr/>
        </p:nvSpPr>
        <p:spPr>
          <a:xfrm>
            <a:off x="768351" y="4222751"/>
            <a:ext cx="1189567" cy="89217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gradFill>
            <a:gsLst>
              <a:gs pos="0">
                <a:srgbClr val="FFE55E"/>
              </a:gs>
              <a:gs pos="100000">
                <a:srgbClr val="EDAC0F"/>
              </a:gs>
            </a:gsLst>
            <a:lin ang="5400000"/>
          </a:gradFill>
          <a:ln w="12700">
            <a:miter lim="400000"/>
          </a:ln>
          <a:effectLst>
            <a:outerShdw blurRad="50800" dist="25400" dir="5400000" rotWithShape="0">
              <a:srgbClr val="000000">
                <a:alpha val="50000"/>
              </a:srgbClr>
            </a:outerShdw>
          </a:effectLst>
        </p:spPr>
        <p:txBody>
          <a:bodyPr lIns="0" tIns="0" rIns="0" bIns="0" anchor="ctr"/>
          <a:lstStyle/>
          <a:p>
            <a:r>
              <a:rPr lang="zh-CN" altLang="zh-CN" sz="1400" noProof="1">
                <a:solidFill>
                  <a:srgbClr val="000000"/>
                </a:solidFill>
                <a:ea typeface="宋体" panose="02010600030101010101" pitchFamily="2" charset="-122"/>
                <a:cs typeface="黑体" panose="02010609060101010101" pitchFamily="49" charset="-122"/>
              </a:rPr>
              <a:t>②</a:t>
            </a:r>
            <a:r>
              <a:rPr lang="zh-CN" sz="1400" noProof="1">
                <a:solidFill>
                  <a:srgbClr val="000000"/>
                </a:solidFill>
                <a:ea typeface="宋体" panose="02010600030101010101" pitchFamily="2" charset="-122"/>
                <a:cs typeface="黑体" panose="02010609060101010101" pitchFamily="49" charset="-122"/>
              </a:rPr>
              <a:t>圆心点放射形构图</a:t>
            </a:r>
            <a:endParaRPr lang="zh-CN" sz="1400" noProof="1">
              <a:solidFill>
                <a:srgbClr val="000000"/>
              </a:solidFill>
              <a:ea typeface="宋体" panose="02010600030101010101" pitchFamily="2" charset="-122"/>
              <a:cs typeface="黑体" panose="02010609060101010101" pitchFamily="49" charset="-122"/>
            </a:endParaRPr>
          </a:p>
        </p:txBody>
      </p:sp>
      <p:pic>
        <p:nvPicPr>
          <p:cNvPr id="104456" name="pasted-image.png"/>
          <p:cNvPicPr>
            <a:picLocks noChangeArrowheads="1"/>
          </p:cNvPicPr>
          <p:nvPr/>
        </p:nvPicPr>
        <p:blipFill>
          <a:blip r:embed="rId4"/>
          <a:srcRect/>
          <a:stretch>
            <a:fillRect/>
          </a:stretch>
        </p:blipFill>
        <p:spPr bwMode="auto">
          <a:xfrm>
            <a:off x="920751" y="5219700"/>
            <a:ext cx="884767" cy="666750"/>
          </a:xfrm>
          <a:prstGeom prst="rect">
            <a:avLst/>
          </a:prstGeom>
          <a:noFill/>
          <a:ln w="12700">
            <a:noFill/>
            <a:miter lim="800000"/>
            <a:headEnd/>
            <a:tailEnd/>
          </a:ln>
        </p:spPr>
      </p:pic>
      <p:pic>
        <p:nvPicPr>
          <p:cNvPr id="104457" name="pasted-image.png"/>
          <p:cNvPicPr>
            <a:picLocks noChangeArrowheads="1"/>
          </p:cNvPicPr>
          <p:nvPr/>
        </p:nvPicPr>
        <p:blipFill>
          <a:blip r:embed="rId5"/>
          <a:srcRect/>
          <a:stretch>
            <a:fillRect/>
          </a:stretch>
        </p:blipFill>
        <p:spPr bwMode="auto">
          <a:xfrm>
            <a:off x="920751" y="2185989"/>
            <a:ext cx="884767" cy="752475"/>
          </a:xfrm>
          <a:prstGeom prst="rect">
            <a:avLst/>
          </a:prstGeom>
          <a:noFill/>
          <a:ln w="12700">
            <a:noFill/>
            <a:miter lim="800000"/>
            <a:headEnd/>
            <a:tailEnd/>
          </a:ln>
        </p:spPr>
      </p:pic>
      <p:pic>
        <p:nvPicPr>
          <p:cNvPr id="104458" name="pasted-image.png"/>
          <p:cNvPicPr>
            <a:picLocks noChangeArrowheads="1"/>
          </p:cNvPicPr>
          <p:nvPr/>
        </p:nvPicPr>
        <p:blipFill>
          <a:blip r:embed="rId6"/>
          <a:srcRect/>
          <a:stretch>
            <a:fillRect/>
          </a:stretch>
        </p:blipFill>
        <p:spPr bwMode="auto">
          <a:xfrm>
            <a:off x="2258484" y="3917951"/>
            <a:ext cx="1803400" cy="2409825"/>
          </a:xfrm>
          <a:prstGeom prst="rect">
            <a:avLst/>
          </a:prstGeom>
          <a:noFill/>
          <a:ln w="12700">
            <a:noFill/>
            <a:miter lim="800000"/>
            <a:headEnd/>
            <a:tailEnd/>
          </a:ln>
        </p:spPr>
      </p:pic>
      <p:pic>
        <p:nvPicPr>
          <p:cNvPr id="104459" name="pasted-image.png"/>
          <p:cNvPicPr>
            <a:picLocks noChangeArrowheads="1"/>
          </p:cNvPicPr>
          <p:nvPr/>
        </p:nvPicPr>
        <p:blipFill>
          <a:blip r:embed="rId7"/>
          <a:srcRect/>
          <a:stretch>
            <a:fillRect/>
          </a:stretch>
        </p:blipFill>
        <p:spPr bwMode="auto">
          <a:xfrm>
            <a:off x="4176185" y="3894139"/>
            <a:ext cx="1816100" cy="2409825"/>
          </a:xfrm>
          <a:prstGeom prst="rect">
            <a:avLst/>
          </a:prstGeom>
          <a:noFill/>
          <a:ln w="12700">
            <a:noFill/>
            <a:miter lim="800000"/>
            <a:headEnd/>
            <a:tailEnd/>
          </a:ln>
        </p:spPr>
      </p:pic>
      <p:pic>
        <p:nvPicPr>
          <p:cNvPr id="104460" name="pasted-image.png"/>
          <p:cNvPicPr>
            <a:picLocks noChangeArrowheads="1"/>
          </p:cNvPicPr>
          <p:nvPr/>
        </p:nvPicPr>
        <p:blipFill>
          <a:blip r:embed="rId8"/>
          <a:srcRect/>
          <a:stretch>
            <a:fillRect/>
          </a:stretch>
        </p:blipFill>
        <p:spPr bwMode="auto">
          <a:xfrm>
            <a:off x="5992284" y="3894139"/>
            <a:ext cx="1801283" cy="2409825"/>
          </a:xfrm>
          <a:prstGeom prst="rect">
            <a:avLst/>
          </a:prstGeom>
          <a:noFill/>
          <a:ln w="12700">
            <a:noFill/>
            <a:miter lim="800000"/>
            <a:headEnd/>
            <a:tailEnd/>
          </a:ln>
        </p:spPr>
      </p:pic>
      <p:pic>
        <p:nvPicPr>
          <p:cNvPr id="104461" name="pasted-image.png"/>
          <p:cNvPicPr>
            <a:picLocks noChangeArrowheads="1"/>
          </p:cNvPicPr>
          <p:nvPr/>
        </p:nvPicPr>
        <p:blipFill>
          <a:blip r:embed="rId9"/>
          <a:srcRect/>
          <a:stretch>
            <a:fillRect/>
          </a:stretch>
        </p:blipFill>
        <p:spPr bwMode="auto">
          <a:xfrm>
            <a:off x="7886701" y="3894139"/>
            <a:ext cx="1801284" cy="2409825"/>
          </a:xfrm>
          <a:prstGeom prst="rect">
            <a:avLst/>
          </a:prstGeom>
          <a:noFill/>
          <a:ln w="12700">
            <a:noFill/>
            <a:miter lim="800000"/>
            <a:headEnd/>
            <a:tailEnd/>
          </a:ln>
        </p:spPr>
      </p:pic>
      <p:sp>
        <p:nvSpPr>
          <p:cNvPr id="104462" name="Shape 390"/>
          <p:cNvSpPr>
            <a:spLocks noChangeArrowheads="1"/>
          </p:cNvSpPr>
          <p:nvPr/>
        </p:nvSpPr>
        <p:spPr bwMode="auto">
          <a:xfrm>
            <a:off x="9971618" y="4101911"/>
            <a:ext cx="1972733" cy="2041904"/>
          </a:xfrm>
          <a:prstGeom prst="rect">
            <a:avLst/>
          </a:prstGeom>
          <a:noFill/>
          <a:ln w="12700">
            <a:noFill/>
            <a:miter lim="800000"/>
          </a:ln>
        </p:spPr>
        <p:txBody>
          <a:bodyPr lIns="35718" tIns="35718" rIns="35718" bIns="35718" anchor="ctr">
            <a:spAutoFit/>
          </a:bodyPr>
          <a:lstStyle/>
          <a:p>
            <a:r>
              <a:rPr lang="ko-KR" altLang="en-US" sz="1600">
                <a:latin typeface="Lantinghei SC Extralight"/>
                <a:ea typeface="Lantinghei SC Extralight"/>
                <a:cs typeface="Lantinghei SC Extralight"/>
                <a:sym typeface="Lantinghei SC Extralight"/>
              </a:rPr>
              <a:t>我们将主要的功能设置在版式的中位置，就能引导用户的视线聚集在想要突出的功能点上，就算视线本来不在中间的位置，也能引导用户再次回到中心的聚集处。</a:t>
            </a:r>
            <a:endParaRPr lang="ko-KR" altLang="en-US" sz="1600">
              <a:latin typeface="Lantinghei SC Extralight"/>
              <a:ea typeface="Lantinghei SC Extralight"/>
              <a:cs typeface="Lantinghei SC Extralight"/>
              <a:sym typeface="Lantinghei SC Extralight"/>
            </a:endParaRPr>
          </a:p>
        </p:txBody>
      </p:sp>
      <p:sp>
        <p:nvSpPr>
          <p:cNvPr id="104463" name="内容占位符 2"/>
          <p:cNvSpPr>
            <a:spLocks noGrp="1" noChangeArrowheads="1"/>
          </p:cNvSpPr>
          <p:nvPr>
            <p:ph type="body" idx="1"/>
          </p:nvPr>
        </p:nvSpPr>
        <p:spPr>
          <a:xfrm>
            <a:off x="1517651" y="123826"/>
            <a:ext cx="10331449" cy="868363"/>
          </a:xfrm>
        </p:spPr>
        <p:txBody>
          <a:bodyPr anchor="ctr"/>
          <a:lstStyle/>
          <a:p>
            <a:pPr eaLnBrk="1" hangingPunct="1">
              <a:buSzPct val="80000"/>
              <a:buFont typeface="Arial" panose="020B0604020202020204" pitchFamily="34" charset="0"/>
              <a:buNone/>
            </a:pPr>
            <a:r>
              <a:rPr lang="en-US" altLang="da-DK" sz="1600" smtClean="0">
                <a:sym typeface="黑体" panose="02010609060101010101" pitchFamily="49" charset="-122"/>
              </a:rPr>
              <a:t>2.UI界面设计中的构成方法-手机移动界面构图方法</a:t>
            </a:r>
            <a:endParaRPr lang="en-US" altLang="da-DK" sz="1600" smtClean="0">
              <a:sym typeface="黑体" panose="02010609060101010101" pitchFamily="49" charset="-122"/>
            </a:endParaRPr>
          </a:p>
        </p:txBody>
      </p:sp>
      <p:sp>
        <p:nvSpPr>
          <p:cNvPr id="104464" name="Shape 316"/>
          <p:cNvSpPr>
            <a:spLocks noChangeArrowheads="1"/>
          </p:cNvSpPr>
          <p:nvPr/>
        </p:nvSpPr>
        <p:spPr bwMode="auto">
          <a:xfrm>
            <a:off x="757767" y="177800"/>
            <a:ext cx="11065933" cy="766763"/>
          </a:xfrm>
          <a:prstGeom prst="rect">
            <a:avLst/>
          </a:prstGeom>
          <a:noFill/>
          <a:ln w="9525">
            <a:noFill/>
            <a:miter lim="800000"/>
          </a:ln>
        </p:spPr>
        <p:txBody>
          <a:bodyPr anchor="ctr"/>
          <a:lstStyle/>
          <a:p>
            <a:pPr>
              <a:lnSpc>
                <a:spcPct val="90000"/>
              </a:lnSpc>
              <a:spcBef>
                <a:spcPts val="1000"/>
              </a:spcBef>
              <a:buClr>
                <a:schemeClr val="accent2"/>
              </a:buClr>
              <a:buSzPct val="80000"/>
            </a:pPr>
            <a:r>
              <a:rPr lang="en-US" altLang="da-DK" sz="2200" dirty="0" smtClean="0">
                <a:latin typeface="Arial" panose="020B0604020202020204" pitchFamily="34" charset="0"/>
                <a:ea typeface="黑体" panose="02010609060101010101" pitchFamily="49" charset="-122"/>
                <a:sym typeface="黑体" panose="02010609060101010101" pitchFamily="49" charset="-122"/>
              </a:rPr>
              <a:t>UI</a:t>
            </a:r>
            <a:r>
              <a:rPr lang="en-US" altLang="da-DK" sz="2200" dirty="0">
                <a:latin typeface="Arial" panose="020B0604020202020204" pitchFamily="34" charset="0"/>
                <a:ea typeface="黑体" panose="02010609060101010101" pitchFamily="49" charset="-122"/>
                <a:sym typeface="黑体" panose="02010609060101010101" pitchFamily="49" charset="-122"/>
              </a:rPr>
              <a:t>界面设计中的构成方法-</a:t>
            </a:r>
            <a:r>
              <a:rPr lang="en-US" altLang="da-DK" sz="2200" dirty="0">
                <a:latin typeface="Arial" panose="020B0604020202020204" pitchFamily="34" charset="0"/>
                <a:ea typeface="黑体" panose="02010609060101010101" pitchFamily="49" charset="-122"/>
              </a:rPr>
              <a:t>手机移动界面中的版式设计原理</a:t>
            </a:r>
            <a:endParaRPr lang="en-US" altLang="da-DK" sz="2200" dirty="0">
              <a:latin typeface="Arial" panose="020B0604020202020204" pitchFamily="34" charset="0"/>
              <a:ea typeface="黑体" panose="02010609060101010101" pitchFamily="49" charset="-122"/>
            </a:endParaRPr>
          </a:p>
        </p:txBody>
      </p:sp>
    </p:spTree>
  </p:cSld>
  <p:clrMapOvr>
    <a:masterClrMapping/>
  </p:clrMapOvr>
  <p:transition spd="med"/>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3" name="Shape 393"/>
          <p:cNvSpPr/>
          <p:nvPr/>
        </p:nvSpPr>
        <p:spPr>
          <a:xfrm>
            <a:off x="768351" y="1150939"/>
            <a:ext cx="1189567" cy="89217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gradFill>
            <a:gsLst>
              <a:gs pos="0">
                <a:srgbClr val="FFE55E"/>
              </a:gs>
              <a:gs pos="100000">
                <a:srgbClr val="EDAC0F"/>
              </a:gs>
            </a:gsLst>
            <a:lin ang="5400000"/>
          </a:gradFill>
          <a:ln w="12700">
            <a:miter lim="400000"/>
          </a:ln>
          <a:effectLst>
            <a:outerShdw blurRad="50800" dist="25400" dir="5400000" rotWithShape="0">
              <a:srgbClr val="000000">
                <a:alpha val="50000"/>
              </a:srgbClr>
            </a:outerShdw>
          </a:effectLst>
        </p:spPr>
        <p:txBody>
          <a:bodyPr lIns="0" tIns="0" rIns="0" bIns="0" anchor="ctr"/>
          <a:lstStyle/>
          <a:p>
            <a:r>
              <a:rPr lang="zh-CN" altLang="zh-CN" sz="1400" noProof="1">
                <a:solidFill>
                  <a:srgbClr val="000000"/>
                </a:solidFill>
                <a:ea typeface="宋体" panose="02010600030101010101" pitchFamily="2" charset="-122"/>
                <a:cs typeface="黑体" panose="02010609060101010101" pitchFamily="49" charset="-122"/>
              </a:rPr>
              <a:t>③</a:t>
            </a:r>
            <a:r>
              <a:rPr lang="zh-CN" sz="1400" noProof="1">
                <a:solidFill>
                  <a:srgbClr val="000000"/>
                </a:solidFill>
                <a:ea typeface="宋体" panose="02010600030101010101" pitchFamily="2" charset="-122"/>
                <a:cs typeface="黑体" panose="02010609060101010101" pitchFamily="49" charset="-122"/>
              </a:rPr>
              <a:t>三角形构图</a:t>
            </a:r>
            <a:endParaRPr lang="zh-CN" sz="1400" noProof="1">
              <a:solidFill>
                <a:srgbClr val="000000"/>
              </a:solidFill>
              <a:ea typeface="宋体" panose="02010600030101010101" pitchFamily="2" charset="-122"/>
              <a:cs typeface="黑体" panose="02010609060101010101" pitchFamily="49" charset="-122"/>
            </a:endParaRPr>
          </a:p>
        </p:txBody>
      </p:sp>
      <p:sp>
        <p:nvSpPr>
          <p:cNvPr id="105475" name="Shape 394"/>
          <p:cNvSpPr>
            <a:spLocks noChangeArrowheads="1"/>
          </p:cNvSpPr>
          <p:nvPr/>
        </p:nvSpPr>
        <p:spPr bwMode="auto">
          <a:xfrm>
            <a:off x="2103967" y="1169719"/>
            <a:ext cx="3067051" cy="2288125"/>
          </a:xfrm>
          <a:prstGeom prst="rect">
            <a:avLst/>
          </a:prstGeom>
          <a:noFill/>
          <a:ln w="12700">
            <a:noFill/>
            <a:miter lim="800000"/>
          </a:ln>
        </p:spPr>
        <p:txBody>
          <a:bodyPr lIns="35718" tIns="35718" rIns="35718" bIns="35718" anchor="ctr">
            <a:spAutoFit/>
          </a:bodyPr>
          <a:lstStyle/>
          <a:p>
            <a:r>
              <a:rPr lang="ko-KR" altLang="en-US">
                <a:latin typeface="Lantinghei SC Extralight"/>
                <a:ea typeface="Lantinghei SC Extralight"/>
                <a:cs typeface="Lantinghei SC Extralight"/>
                <a:sym typeface="Lantinghei SC Extralight"/>
              </a:rPr>
              <a:t>主要运用在文字与图标的版式中，让界面保持平衡稳定。从上至下式的三角形构图，能把信息层级罗列得更为规整和明确。</a:t>
            </a:r>
            <a:endParaRPr lang="ko-KR" altLang="en-US">
              <a:latin typeface="Lantinghei SC Extralight"/>
              <a:ea typeface="Lantinghei SC Extralight"/>
              <a:cs typeface="Lantinghei SC Extralight"/>
              <a:sym typeface="Lantinghei SC Extralight"/>
            </a:endParaRPr>
          </a:p>
          <a:p>
            <a:r>
              <a:rPr lang="ko-KR" altLang="en-US">
                <a:latin typeface="Lantinghei SC Extralight"/>
                <a:ea typeface="Lantinghei SC Extralight"/>
                <a:cs typeface="Lantinghei SC Extralight"/>
                <a:sym typeface="Lantinghei SC Extralight"/>
              </a:rPr>
              <a:t>在界面中三角形构图大部分都是图在上，字在下，阅读更为舒服，有重点有描述。</a:t>
            </a:r>
            <a:endParaRPr lang="ko-KR" altLang="en-US">
              <a:latin typeface="Lantinghei SC Extralight"/>
              <a:ea typeface="Lantinghei SC Extralight"/>
              <a:cs typeface="Lantinghei SC Extralight"/>
              <a:sym typeface="Lantinghei SC Extralight"/>
            </a:endParaRPr>
          </a:p>
        </p:txBody>
      </p:sp>
      <p:sp>
        <p:nvSpPr>
          <p:cNvPr id="395" name="Shape 395"/>
          <p:cNvSpPr/>
          <p:nvPr/>
        </p:nvSpPr>
        <p:spPr>
          <a:xfrm>
            <a:off x="768351" y="4078289"/>
            <a:ext cx="1189567" cy="89217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gradFill>
            <a:gsLst>
              <a:gs pos="0">
                <a:srgbClr val="FFE55E"/>
              </a:gs>
              <a:gs pos="100000">
                <a:srgbClr val="EDAC0F"/>
              </a:gs>
            </a:gsLst>
            <a:lin ang="5400000"/>
          </a:gradFill>
          <a:ln w="12700">
            <a:miter lim="400000"/>
          </a:ln>
          <a:effectLst>
            <a:outerShdw blurRad="50800" dist="25400" dir="5400000" rotWithShape="0">
              <a:srgbClr val="000000">
                <a:alpha val="50000"/>
              </a:srgbClr>
            </a:outerShdw>
          </a:effectLst>
        </p:spPr>
        <p:txBody>
          <a:bodyPr lIns="0" tIns="0" rIns="0" bIns="0" anchor="ctr"/>
          <a:lstStyle/>
          <a:p>
            <a:r>
              <a:rPr lang="zh-CN" altLang="zh-CN" sz="1400" noProof="1">
                <a:solidFill>
                  <a:srgbClr val="000000"/>
                </a:solidFill>
                <a:ea typeface="宋体" panose="02010600030101010101" pitchFamily="2" charset="-122"/>
                <a:cs typeface="黑体" panose="02010609060101010101" pitchFamily="49" charset="-122"/>
              </a:rPr>
              <a:t>④</a:t>
            </a:r>
            <a:r>
              <a:rPr lang="en-US" altLang="zh-CN" sz="1400" noProof="1">
                <a:solidFill>
                  <a:srgbClr val="000000"/>
                </a:solidFill>
                <a:ea typeface="宋体" panose="02010600030101010101" pitchFamily="2" charset="-122"/>
                <a:cs typeface="黑体" panose="02010609060101010101" pitchFamily="49" charset="-122"/>
              </a:rPr>
              <a:t>SF</a:t>
            </a:r>
            <a:r>
              <a:rPr lang="zh-CN" sz="1400" noProof="1">
                <a:solidFill>
                  <a:srgbClr val="000000"/>
                </a:solidFill>
                <a:ea typeface="宋体" panose="02010600030101010101" pitchFamily="2" charset="-122"/>
                <a:cs typeface="黑体" panose="02010609060101010101" pitchFamily="49" charset="-122"/>
              </a:rPr>
              <a:t>字形构图</a:t>
            </a:r>
            <a:endParaRPr lang="zh-CN" sz="1400" noProof="1">
              <a:solidFill>
                <a:srgbClr val="000000"/>
              </a:solidFill>
              <a:ea typeface="宋体" panose="02010600030101010101" pitchFamily="2" charset="-122"/>
              <a:cs typeface="黑体" panose="02010609060101010101" pitchFamily="49" charset="-122"/>
            </a:endParaRPr>
          </a:p>
        </p:txBody>
      </p:sp>
      <p:pic>
        <p:nvPicPr>
          <p:cNvPr id="105477" name="pasted-image.png"/>
          <p:cNvPicPr>
            <a:picLocks noChangeArrowheads="1"/>
          </p:cNvPicPr>
          <p:nvPr/>
        </p:nvPicPr>
        <p:blipFill>
          <a:blip r:embed="rId1"/>
          <a:srcRect/>
          <a:stretch>
            <a:fillRect/>
          </a:stretch>
        </p:blipFill>
        <p:spPr bwMode="auto">
          <a:xfrm>
            <a:off x="599018" y="2160588"/>
            <a:ext cx="1341967" cy="798512"/>
          </a:xfrm>
          <a:prstGeom prst="rect">
            <a:avLst/>
          </a:prstGeom>
          <a:noFill/>
          <a:ln w="12700">
            <a:noFill/>
            <a:miter lim="800000"/>
            <a:headEnd/>
            <a:tailEnd/>
          </a:ln>
        </p:spPr>
      </p:pic>
      <p:grpSp>
        <p:nvGrpSpPr>
          <p:cNvPr id="2" name="Group 399"/>
          <p:cNvGrpSpPr/>
          <p:nvPr/>
        </p:nvGrpSpPr>
        <p:grpSpPr bwMode="auto">
          <a:xfrm>
            <a:off x="5545667" y="1212851"/>
            <a:ext cx="1816100" cy="2409825"/>
            <a:chOff x="0" y="0"/>
            <a:chExt cx="1937385" cy="3429393"/>
          </a:xfrm>
        </p:grpSpPr>
        <p:pic>
          <p:nvPicPr>
            <p:cNvPr id="105504" name="pasted-image.png"/>
            <p:cNvPicPr>
              <a:picLocks noChangeArrowheads="1"/>
            </p:cNvPicPr>
            <p:nvPr/>
          </p:nvPicPr>
          <p:blipFill>
            <a:blip r:embed="rId2"/>
            <a:srcRect/>
            <a:stretch>
              <a:fillRect/>
            </a:stretch>
          </p:blipFill>
          <p:spPr bwMode="auto">
            <a:xfrm>
              <a:off x="0" y="0"/>
              <a:ext cx="1937386" cy="3429394"/>
            </a:xfrm>
            <a:prstGeom prst="rect">
              <a:avLst/>
            </a:prstGeom>
            <a:noFill/>
            <a:ln w="12700">
              <a:noFill/>
              <a:miter lim="800000"/>
              <a:headEnd/>
              <a:tailEnd/>
            </a:ln>
          </p:spPr>
        </p:pic>
        <p:sp>
          <p:nvSpPr>
            <p:cNvPr id="398" name="Shape 398"/>
            <p:cNvSpPr/>
            <p:nvPr/>
          </p:nvSpPr>
          <p:spPr>
            <a:xfrm>
              <a:off x="72257" y="336614"/>
              <a:ext cx="1792871" cy="1407451"/>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lnTo>
                    <a:pt x="21600" y="21600"/>
                  </a:lnTo>
                  <a:lnTo>
                    <a:pt x="0" y="21600"/>
                  </a:lnTo>
                  <a:close/>
                </a:path>
              </a:pathLst>
            </a:custGeom>
            <a:noFill/>
            <a:ln w="25400" cap="flat">
              <a:solidFill>
                <a:srgbClr val="D41D03"/>
              </a:solidFill>
              <a:prstDash val="solid"/>
              <a:miter lim="400000"/>
            </a:ln>
            <a:effectLst/>
          </p:spPr>
          <p:txBody>
            <a:bodyPr lIns="0" tIns="0" rIns="0" bIns="0" anchor="ctr"/>
            <a:lstStyle/>
            <a:p>
              <a:pPr>
                <a:defRPr sz="3000">
                  <a:solidFill>
                    <a:srgbClr val="FFFFFF"/>
                  </a:solidFill>
                  <a:effectLst>
                    <a:outerShdw blurRad="38100" dist="12700" dir="5400000" rotWithShape="0">
                      <a:srgbClr val="000000">
                        <a:alpha val="80000"/>
                      </a:srgbClr>
                    </a:outerShdw>
                  </a:effectLst>
                </a:defRPr>
              </a:pPr>
              <a:endParaRPr sz="2110" noProof="1">
                <a:solidFill>
                  <a:srgbClr val="FFFFFF"/>
                </a:solidFill>
                <a:effectLst>
                  <a:outerShdw blurRad="38100" dist="12700" dir="5400000" rotWithShape="0">
                    <a:srgbClr val="000000">
                      <a:alpha val="80000"/>
                    </a:srgbClr>
                  </a:outerShdw>
                </a:effectLst>
              </a:endParaRPr>
            </a:p>
          </p:txBody>
        </p:sp>
      </p:grpSp>
      <p:grpSp>
        <p:nvGrpSpPr>
          <p:cNvPr id="3" name="Group 402"/>
          <p:cNvGrpSpPr/>
          <p:nvPr/>
        </p:nvGrpSpPr>
        <p:grpSpPr bwMode="auto">
          <a:xfrm>
            <a:off x="7641167" y="1212851"/>
            <a:ext cx="1799167" cy="2409825"/>
            <a:chOff x="0" y="0"/>
            <a:chExt cx="1917822" cy="3429000"/>
          </a:xfrm>
        </p:grpSpPr>
        <p:pic>
          <p:nvPicPr>
            <p:cNvPr id="105502" name="pasted-image.png"/>
            <p:cNvPicPr>
              <a:picLocks noChangeArrowheads="1"/>
            </p:cNvPicPr>
            <p:nvPr/>
          </p:nvPicPr>
          <p:blipFill>
            <a:blip r:embed="rId3"/>
            <a:srcRect r="839" b="839"/>
            <a:stretch>
              <a:fillRect/>
            </a:stretch>
          </p:blipFill>
          <p:spPr bwMode="auto">
            <a:xfrm>
              <a:off x="0" y="0"/>
              <a:ext cx="1917823" cy="3429001"/>
            </a:xfrm>
            <a:prstGeom prst="rect">
              <a:avLst/>
            </a:prstGeom>
            <a:noFill/>
            <a:ln w="12700">
              <a:noFill/>
              <a:miter lim="800000"/>
              <a:headEnd/>
              <a:tailEnd/>
            </a:ln>
          </p:spPr>
        </p:pic>
        <p:sp>
          <p:nvSpPr>
            <p:cNvPr id="401" name="Shape 401"/>
            <p:cNvSpPr/>
            <p:nvPr/>
          </p:nvSpPr>
          <p:spPr>
            <a:xfrm>
              <a:off x="63175" y="747694"/>
              <a:ext cx="1791471" cy="1407290"/>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lnTo>
                    <a:pt x="21600" y="21600"/>
                  </a:lnTo>
                  <a:lnTo>
                    <a:pt x="0" y="21600"/>
                  </a:lnTo>
                  <a:close/>
                </a:path>
              </a:pathLst>
            </a:custGeom>
            <a:noFill/>
            <a:ln w="25400" cap="flat">
              <a:solidFill>
                <a:srgbClr val="000000"/>
              </a:solidFill>
              <a:prstDash val="solid"/>
              <a:miter lim="400000"/>
            </a:ln>
            <a:effectLst/>
          </p:spPr>
          <p:txBody>
            <a:bodyPr lIns="0" tIns="0" rIns="0" bIns="0" anchor="ctr"/>
            <a:lstStyle/>
            <a:p>
              <a:pPr>
                <a:defRPr sz="3000">
                  <a:solidFill>
                    <a:srgbClr val="FFFFFF"/>
                  </a:solidFill>
                  <a:effectLst>
                    <a:outerShdw blurRad="38100" dist="12700" dir="5400000" rotWithShape="0">
                      <a:srgbClr val="000000">
                        <a:alpha val="80000"/>
                      </a:srgbClr>
                    </a:outerShdw>
                  </a:effectLst>
                </a:defRPr>
              </a:pPr>
              <a:endParaRPr sz="2110" noProof="1">
                <a:solidFill>
                  <a:srgbClr val="FFFFFF"/>
                </a:solidFill>
                <a:effectLst>
                  <a:outerShdw blurRad="38100" dist="12700" dir="5400000" rotWithShape="0">
                    <a:srgbClr val="000000">
                      <a:alpha val="80000"/>
                    </a:srgbClr>
                  </a:outerShdw>
                </a:effectLst>
              </a:endParaRPr>
            </a:p>
          </p:txBody>
        </p:sp>
      </p:grpSp>
      <p:grpSp>
        <p:nvGrpSpPr>
          <p:cNvPr id="4" name="Group 405"/>
          <p:cNvGrpSpPr/>
          <p:nvPr/>
        </p:nvGrpSpPr>
        <p:grpSpPr bwMode="auto">
          <a:xfrm>
            <a:off x="9721851" y="1212851"/>
            <a:ext cx="1805516" cy="2409825"/>
            <a:chOff x="0" y="0"/>
            <a:chExt cx="1926404" cy="3429000"/>
          </a:xfrm>
        </p:grpSpPr>
        <p:pic>
          <p:nvPicPr>
            <p:cNvPr id="105500" name="pasted-image.png"/>
            <p:cNvPicPr>
              <a:picLocks noChangeArrowheads="1"/>
            </p:cNvPicPr>
            <p:nvPr/>
          </p:nvPicPr>
          <p:blipFill>
            <a:blip r:embed="rId4"/>
            <a:srcRect/>
            <a:stretch>
              <a:fillRect/>
            </a:stretch>
          </p:blipFill>
          <p:spPr bwMode="auto">
            <a:xfrm>
              <a:off x="0" y="0"/>
              <a:ext cx="1926405" cy="3429001"/>
            </a:xfrm>
            <a:prstGeom prst="rect">
              <a:avLst/>
            </a:prstGeom>
            <a:noFill/>
            <a:ln w="12700">
              <a:noFill/>
              <a:miter lim="800000"/>
              <a:headEnd/>
              <a:tailEnd/>
            </a:ln>
          </p:spPr>
        </p:pic>
        <p:sp>
          <p:nvSpPr>
            <p:cNvPr id="404" name="Shape 404"/>
            <p:cNvSpPr/>
            <p:nvPr/>
          </p:nvSpPr>
          <p:spPr>
            <a:xfrm>
              <a:off x="210029" y="810943"/>
              <a:ext cx="1506345" cy="2389909"/>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lnTo>
                    <a:pt x="21600" y="21600"/>
                  </a:lnTo>
                  <a:lnTo>
                    <a:pt x="0" y="21600"/>
                  </a:lnTo>
                  <a:close/>
                </a:path>
              </a:pathLst>
            </a:custGeom>
            <a:noFill/>
            <a:ln w="25400" cap="flat">
              <a:solidFill>
                <a:srgbClr val="000000"/>
              </a:solidFill>
              <a:prstDash val="solid"/>
              <a:miter lim="400000"/>
            </a:ln>
            <a:effectLst/>
          </p:spPr>
          <p:txBody>
            <a:bodyPr lIns="0" tIns="0" rIns="0" bIns="0" anchor="ctr"/>
            <a:lstStyle/>
            <a:p>
              <a:pPr>
                <a:defRPr sz="3000">
                  <a:solidFill>
                    <a:srgbClr val="FFFFFF"/>
                  </a:solidFill>
                  <a:effectLst>
                    <a:outerShdw blurRad="38100" dist="12700" dir="5400000" rotWithShape="0">
                      <a:srgbClr val="000000">
                        <a:alpha val="80000"/>
                      </a:srgbClr>
                    </a:outerShdw>
                  </a:effectLst>
                </a:defRPr>
              </a:pPr>
              <a:endParaRPr sz="2110" noProof="1">
                <a:solidFill>
                  <a:srgbClr val="FFFFFF"/>
                </a:solidFill>
                <a:effectLst>
                  <a:outerShdw blurRad="38100" dist="12700" dir="5400000" rotWithShape="0">
                    <a:srgbClr val="000000">
                      <a:alpha val="80000"/>
                    </a:srgbClr>
                  </a:outerShdw>
                </a:effectLst>
              </a:endParaRPr>
            </a:p>
          </p:txBody>
        </p:sp>
      </p:grpSp>
      <p:grpSp>
        <p:nvGrpSpPr>
          <p:cNvPr id="5" name="Group 419"/>
          <p:cNvGrpSpPr/>
          <p:nvPr/>
        </p:nvGrpSpPr>
        <p:grpSpPr bwMode="auto">
          <a:xfrm>
            <a:off x="599018" y="5143501"/>
            <a:ext cx="1341967" cy="1247775"/>
            <a:chOff x="0" y="0"/>
            <a:chExt cx="1430677" cy="1773944"/>
          </a:xfrm>
        </p:grpSpPr>
        <p:sp>
          <p:nvSpPr>
            <p:cNvPr id="406" name="Shape 406"/>
            <p:cNvSpPr/>
            <p:nvPr/>
          </p:nvSpPr>
          <p:spPr>
            <a:xfrm>
              <a:off x="1119268" y="0"/>
              <a:ext cx="311409" cy="311456"/>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noFill/>
            <a:ln w="25400" cap="flat">
              <a:solidFill>
                <a:srgbClr val="C00000"/>
              </a:solidFill>
              <a:prstDash val="solid"/>
              <a:miter lim="400000"/>
            </a:ln>
            <a:effectLst/>
          </p:spPr>
          <p:txBody>
            <a:bodyPr lIns="0" tIns="0" rIns="0" bIns="0" anchor="ctr"/>
            <a:lstStyle/>
            <a:p>
              <a:pPr>
                <a:defRPr sz="3000">
                  <a:solidFill>
                    <a:srgbClr val="FFFFFF"/>
                  </a:solidFill>
                  <a:effectLst/>
                </a:defRPr>
              </a:pPr>
              <a:endParaRPr sz="2110" noProof="1">
                <a:solidFill>
                  <a:srgbClr val="FFFFFF"/>
                </a:solidFill>
              </a:endParaRPr>
            </a:p>
          </p:txBody>
        </p:sp>
        <p:sp>
          <p:nvSpPr>
            <p:cNvPr id="407" name="Shape 407"/>
            <p:cNvSpPr/>
            <p:nvPr/>
          </p:nvSpPr>
          <p:spPr>
            <a:xfrm>
              <a:off x="1119268" y="492010"/>
              <a:ext cx="311409" cy="311456"/>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noFill/>
            <a:ln w="25400" cap="flat">
              <a:solidFill>
                <a:srgbClr val="C00000"/>
              </a:solidFill>
              <a:prstDash val="solid"/>
              <a:miter lim="400000"/>
            </a:ln>
            <a:effectLst/>
          </p:spPr>
          <p:txBody>
            <a:bodyPr lIns="0" tIns="0" rIns="0" bIns="0" anchor="ctr"/>
            <a:lstStyle/>
            <a:p>
              <a:pPr>
                <a:defRPr sz="3000">
                  <a:solidFill>
                    <a:srgbClr val="FFFFFF"/>
                  </a:solidFill>
                  <a:effectLst/>
                </a:defRPr>
              </a:pPr>
              <a:endParaRPr sz="2110" noProof="1">
                <a:solidFill>
                  <a:srgbClr val="FFFFFF"/>
                </a:solidFill>
              </a:endParaRPr>
            </a:p>
          </p:txBody>
        </p:sp>
        <p:sp>
          <p:nvSpPr>
            <p:cNvPr id="408" name="Shape 408"/>
            <p:cNvSpPr/>
            <p:nvPr/>
          </p:nvSpPr>
          <p:spPr>
            <a:xfrm>
              <a:off x="1119268" y="1017874"/>
              <a:ext cx="311409" cy="311456"/>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noFill/>
            <a:ln w="25400" cap="flat">
              <a:solidFill>
                <a:srgbClr val="C00000"/>
              </a:solidFill>
              <a:prstDash val="solid"/>
              <a:miter lim="400000"/>
            </a:ln>
            <a:effectLst/>
          </p:spPr>
          <p:txBody>
            <a:bodyPr lIns="0" tIns="0" rIns="0" bIns="0" anchor="ctr"/>
            <a:lstStyle/>
            <a:p>
              <a:pPr>
                <a:defRPr sz="3000">
                  <a:solidFill>
                    <a:srgbClr val="FFFFFF"/>
                  </a:solidFill>
                  <a:effectLst/>
                </a:defRPr>
              </a:pPr>
              <a:endParaRPr sz="2110" noProof="1">
                <a:solidFill>
                  <a:srgbClr val="FFFFFF"/>
                </a:solidFill>
              </a:endParaRPr>
            </a:p>
          </p:txBody>
        </p:sp>
        <p:sp>
          <p:nvSpPr>
            <p:cNvPr id="409" name="Shape 409"/>
            <p:cNvSpPr/>
            <p:nvPr/>
          </p:nvSpPr>
          <p:spPr>
            <a:xfrm>
              <a:off x="0" y="401733"/>
              <a:ext cx="311409" cy="30920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noFill/>
            <a:ln w="25400" cap="flat">
              <a:solidFill>
                <a:srgbClr val="C00000"/>
              </a:solidFill>
              <a:prstDash val="solid"/>
              <a:miter lim="400000"/>
            </a:ln>
            <a:effectLst/>
          </p:spPr>
          <p:txBody>
            <a:bodyPr lIns="0" tIns="0" rIns="0" bIns="0" anchor="ctr"/>
            <a:lstStyle/>
            <a:p>
              <a:pPr>
                <a:defRPr sz="3000">
                  <a:solidFill>
                    <a:srgbClr val="FFFFFF"/>
                  </a:solidFill>
                  <a:effectLst/>
                </a:defRPr>
              </a:pPr>
              <a:endParaRPr sz="2110" noProof="1">
                <a:solidFill>
                  <a:srgbClr val="FFFFFF"/>
                </a:solidFill>
              </a:endParaRPr>
            </a:p>
          </p:txBody>
        </p:sp>
        <p:sp>
          <p:nvSpPr>
            <p:cNvPr id="410" name="Shape 410"/>
            <p:cNvSpPr/>
            <p:nvPr/>
          </p:nvSpPr>
          <p:spPr>
            <a:xfrm>
              <a:off x="0" y="932111"/>
              <a:ext cx="311409" cy="311456"/>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noFill/>
            <a:ln w="25400" cap="flat">
              <a:solidFill>
                <a:srgbClr val="C00000"/>
              </a:solidFill>
              <a:prstDash val="solid"/>
              <a:miter lim="400000"/>
            </a:ln>
            <a:effectLst/>
          </p:spPr>
          <p:txBody>
            <a:bodyPr lIns="0" tIns="0" rIns="0" bIns="0" anchor="ctr"/>
            <a:lstStyle/>
            <a:p>
              <a:pPr>
                <a:defRPr sz="3000">
                  <a:solidFill>
                    <a:srgbClr val="FFFFFF"/>
                  </a:solidFill>
                  <a:effectLst/>
                </a:defRPr>
              </a:pPr>
              <a:endParaRPr sz="2110" noProof="1">
                <a:solidFill>
                  <a:srgbClr val="FFFFFF"/>
                </a:solidFill>
              </a:endParaRPr>
            </a:p>
          </p:txBody>
        </p:sp>
        <p:sp>
          <p:nvSpPr>
            <p:cNvPr id="411" name="Shape 411"/>
            <p:cNvSpPr/>
            <p:nvPr/>
          </p:nvSpPr>
          <p:spPr>
            <a:xfrm>
              <a:off x="0" y="1462488"/>
              <a:ext cx="311409" cy="311456"/>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noFill/>
            <a:ln w="25400" cap="flat">
              <a:solidFill>
                <a:srgbClr val="C00000"/>
              </a:solidFill>
              <a:prstDash val="solid"/>
              <a:miter lim="400000"/>
            </a:ln>
            <a:effectLst/>
          </p:spPr>
          <p:txBody>
            <a:bodyPr lIns="0" tIns="0" rIns="0" bIns="0" anchor="ctr"/>
            <a:lstStyle/>
            <a:p>
              <a:pPr>
                <a:defRPr sz="3000">
                  <a:solidFill>
                    <a:srgbClr val="FFFFFF"/>
                  </a:solidFill>
                  <a:effectLst/>
                </a:defRPr>
              </a:pPr>
              <a:endParaRPr sz="2110" noProof="1">
                <a:solidFill>
                  <a:srgbClr val="FFFFFF"/>
                </a:solidFill>
              </a:endParaRPr>
            </a:p>
          </p:txBody>
        </p:sp>
        <p:sp>
          <p:nvSpPr>
            <p:cNvPr id="412" name="Shape 412"/>
            <p:cNvSpPr/>
            <p:nvPr/>
          </p:nvSpPr>
          <p:spPr>
            <a:xfrm flipV="1">
              <a:off x="119598" y="155729"/>
              <a:ext cx="1186965" cy="0"/>
            </a:xfrm>
            <a:prstGeom prst="line">
              <a:avLst/>
            </a:prstGeom>
            <a:noFill/>
            <a:ln w="25400" cap="flat">
              <a:solidFill>
                <a:srgbClr val="C00000"/>
              </a:solidFill>
              <a:prstDash val="solid"/>
              <a:miter lim="400000"/>
              <a:tailEnd type="triangle" w="med" len="med"/>
            </a:ln>
            <a:effectLst/>
          </p:spPr>
          <p:txBody>
            <a:bodyPr lIns="0" tIns="0" rIns="0" bIns="0" anchor="ctr"/>
            <a:lstStyle/>
            <a:p>
              <a:pPr>
                <a:defRPr sz="3000">
                  <a:solidFill>
                    <a:srgbClr val="FFFFFF"/>
                  </a:solidFill>
                  <a:effectLst>
                    <a:outerShdw blurRad="38100" dist="12700" dir="5400000" rotWithShape="0">
                      <a:srgbClr val="000000">
                        <a:alpha val="80000"/>
                      </a:srgbClr>
                    </a:outerShdw>
                  </a:effectLst>
                </a:defRPr>
              </a:pPr>
              <a:endParaRPr sz="2110" noProof="1">
                <a:solidFill>
                  <a:srgbClr val="FFFFFF"/>
                </a:solidFill>
                <a:effectLst>
                  <a:outerShdw blurRad="38100" dist="12700" dir="5400000" rotWithShape="0">
                    <a:srgbClr val="000000">
                      <a:alpha val="80000"/>
                    </a:srgbClr>
                  </a:outerShdw>
                </a:effectLst>
              </a:endParaRPr>
            </a:p>
          </p:txBody>
        </p:sp>
        <p:sp>
          <p:nvSpPr>
            <p:cNvPr id="413" name="Shape 413"/>
            <p:cNvSpPr/>
            <p:nvPr/>
          </p:nvSpPr>
          <p:spPr>
            <a:xfrm flipH="1">
              <a:off x="119598" y="151215"/>
              <a:ext cx="1189223" cy="424302"/>
            </a:xfrm>
            <a:prstGeom prst="line">
              <a:avLst/>
            </a:prstGeom>
            <a:noFill/>
            <a:ln w="25400" cap="flat">
              <a:solidFill>
                <a:srgbClr val="C00000"/>
              </a:solidFill>
              <a:prstDash val="solid"/>
              <a:miter lim="400000"/>
              <a:tailEnd type="triangle" w="med" len="med"/>
            </a:ln>
            <a:effectLst/>
          </p:spPr>
          <p:txBody>
            <a:bodyPr lIns="0" tIns="0" rIns="0" bIns="0" anchor="ctr"/>
            <a:lstStyle/>
            <a:p>
              <a:pPr>
                <a:defRPr sz="3000">
                  <a:solidFill>
                    <a:srgbClr val="FFFFFF"/>
                  </a:solidFill>
                  <a:effectLst>
                    <a:outerShdw blurRad="38100" dist="12700" dir="5400000" rotWithShape="0">
                      <a:srgbClr val="000000">
                        <a:alpha val="80000"/>
                      </a:srgbClr>
                    </a:outerShdw>
                  </a:effectLst>
                </a:defRPr>
              </a:pPr>
              <a:endParaRPr sz="2110" noProof="1">
                <a:solidFill>
                  <a:srgbClr val="FFFFFF"/>
                </a:solidFill>
                <a:effectLst>
                  <a:outerShdw blurRad="38100" dist="12700" dir="5400000" rotWithShape="0">
                    <a:srgbClr val="000000">
                      <a:alpha val="80000"/>
                    </a:srgbClr>
                  </a:outerShdw>
                </a:effectLst>
              </a:endParaRPr>
            </a:p>
          </p:txBody>
        </p:sp>
        <p:sp>
          <p:nvSpPr>
            <p:cNvPr id="414" name="Shape 414"/>
            <p:cNvSpPr/>
            <p:nvPr/>
          </p:nvSpPr>
          <p:spPr>
            <a:xfrm flipV="1">
              <a:off x="121856" y="602600"/>
              <a:ext cx="1186965" cy="0"/>
            </a:xfrm>
            <a:prstGeom prst="line">
              <a:avLst/>
            </a:prstGeom>
            <a:noFill/>
            <a:ln w="25400" cap="flat">
              <a:solidFill>
                <a:srgbClr val="C00000"/>
              </a:solidFill>
              <a:prstDash val="solid"/>
              <a:miter lim="400000"/>
              <a:tailEnd type="triangle" w="med" len="med"/>
            </a:ln>
            <a:effectLst/>
          </p:spPr>
          <p:txBody>
            <a:bodyPr lIns="0" tIns="0" rIns="0" bIns="0" anchor="ctr"/>
            <a:lstStyle/>
            <a:p>
              <a:pPr>
                <a:defRPr sz="3000">
                  <a:solidFill>
                    <a:srgbClr val="FFFFFF"/>
                  </a:solidFill>
                  <a:effectLst>
                    <a:outerShdw blurRad="38100" dist="12700" dir="5400000" rotWithShape="0">
                      <a:srgbClr val="000000">
                        <a:alpha val="80000"/>
                      </a:srgbClr>
                    </a:outerShdw>
                  </a:effectLst>
                </a:defRPr>
              </a:pPr>
              <a:endParaRPr sz="2110" noProof="1">
                <a:solidFill>
                  <a:srgbClr val="FFFFFF"/>
                </a:solidFill>
                <a:effectLst>
                  <a:outerShdw blurRad="38100" dist="12700" dir="5400000" rotWithShape="0">
                    <a:srgbClr val="000000">
                      <a:alpha val="80000"/>
                    </a:srgbClr>
                  </a:outerShdw>
                </a:effectLst>
              </a:endParaRPr>
            </a:p>
          </p:txBody>
        </p:sp>
        <p:sp>
          <p:nvSpPr>
            <p:cNvPr id="415" name="Shape 415"/>
            <p:cNvSpPr/>
            <p:nvPr/>
          </p:nvSpPr>
          <p:spPr>
            <a:xfrm flipH="1">
              <a:off x="119598" y="674822"/>
              <a:ext cx="1189223" cy="424302"/>
            </a:xfrm>
            <a:prstGeom prst="line">
              <a:avLst/>
            </a:prstGeom>
            <a:noFill/>
            <a:ln w="25400" cap="flat">
              <a:solidFill>
                <a:srgbClr val="C00000"/>
              </a:solidFill>
              <a:prstDash val="solid"/>
              <a:miter lim="400000"/>
              <a:tailEnd type="triangle" w="med" len="med"/>
            </a:ln>
            <a:effectLst/>
          </p:spPr>
          <p:txBody>
            <a:bodyPr lIns="0" tIns="0" rIns="0" bIns="0" anchor="ctr"/>
            <a:lstStyle/>
            <a:p>
              <a:pPr>
                <a:defRPr sz="3000">
                  <a:solidFill>
                    <a:srgbClr val="FFFFFF"/>
                  </a:solidFill>
                  <a:effectLst>
                    <a:outerShdw blurRad="38100" dist="12700" dir="5400000" rotWithShape="0">
                      <a:srgbClr val="000000">
                        <a:alpha val="80000"/>
                      </a:srgbClr>
                    </a:outerShdw>
                  </a:effectLst>
                </a:defRPr>
              </a:pPr>
              <a:endParaRPr sz="2110" noProof="1">
                <a:solidFill>
                  <a:srgbClr val="FFFFFF"/>
                </a:solidFill>
                <a:effectLst>
                  <a:outerShdw blurRad="38100" dist="12700" dir="5400000" rotWithShape="0">
                    <a:srgbClr val="000000">
                      <a:alpha val="80000"/>
                    </a:srgbClr>
                  </a:outerShdw>
                </a:effectLst>
              </a:endParaRPr>
            </a:p>
          </p:txBody>
        </p:sp>
        <p:sp>
          <p:nvSpPr>
            <p:cNvPr id="416" name="Shape 416"/>
            <p:cNvSpPr/>
            <p:nvPr/>
          </p:nvSpPr>
          <p:spPr>
            <a:xfrm flipV="1">
              <a:off x="121856" y="1128463"/>
              <a:ext cx="1186965" cy="0"/>
            </a:xfrm>
            <a:prstGeom prst="line">
              <a:avLst/>
            </a:prstGeom>
            <a:noFill/>
            <a:ln w="25400" cap="flat">
              <a:solidFill>
                <a:srgbClr val="C00000"/>
              </a:solidFill>
              <a:prstDash val="solid"/>
              <a:miter lim="400000"/>
              <a:tailEnd type="triangle" w="med" len="med"/>
            </a:ln>
            <a:effectLst/>
          </p:spPr>
          <p:txBody>
            <a:bodyPr lIns="0" tIns="0" rIns="0" bIns="0" anchor="ctr"/>
            <a:lstStyle/>
            <a:p>
              <a:pPr>
                <a:defRPr sz="3000">
                  <a:solidFill>
                    <a:srgbClr val="FFFFFF"/>
                  </a:solidFill>
                  <a:effectLst>
                    <a:outerShdw blurRad="38100" dist="12700" dir="5400000" rotWithShape="0">
                      <a:srgbClr val="000000">
                        <a:alpha val="80000"/>
                      </a:srgbClr>
                    </a:outerShdw>
                  </a:effectLst>
                </a:defRPr>
              </a:pPr>
              <a:endParaRPr sz="2110" noProof="1">
                <a:solidFill>
                  <a:srgbClr val="FFFFFF"/>
                </a:solidFill>
                <a:effectLst>
                  <a:outerShdw blurRad="38100" dist="12700" dir="5400000" rotWithShape="0">
                    <a:srgbClr val="000000">
                      <a:alpha val="80000"/>
                    </a:srgbClr>
                  </a:outerShdw>
                </a:effectLst>
              </a:endParaRPr>
            </a:p>
          </p:txBody>
        </p:sp>
        <p:sp>
          <p:nvSpPr>
            <p:cNvPr id="417" name="Shape 417"/>
            <p:cNvSpPr/>
            <p:nvPr/>
          </p:nvSpPr>
          <p:spPr>
            <a:xfrm flipH="1">
              <a:off x="119598" y="1198429"/>
              <a:ext cx="1189223" cy="424302"/>
            </a:xfrm>
            <a:prstGeom prst="line">
              <a:avLst/>
            </a:prstGeom>
            <a:noFill/>
            <a:ln w="25400" cap="flat">
              <a:solidFill>
                <a:srgbClr val="C00000"/>
              </a:solidFill>
              <a:prstDash val="solid"/>
              <a:miter lim="400000"/>
              <a:tailEnd type="triangle" w="med" len="med"/>
            </a:ln>
            <a:effectLst/>
          </p:spPr>
          <p:txBody>
            <a:bodyPr lIns="0" tIns="0" rIns="0" bIns="0" anchor="ctr"/>
            <a:lstStyle/>
            <a:p>
              <a:pPr>
                <a:defRPr sz="3000">
                  <a:solidFill>
                    <a:srgbClr val="FFFFFF"/>
                  </a:solidFill>
                  <a:effectLst>
                    <a:outerShdw blurRad="38100" dist="12700" dir="5400000" rotWithShape="0">
                      <a:srgbClr val="000000">
                        <a:alpha val="80000"/>
                      </a:srgbClr>
                    </a:outerShdw>
                  </a:effectLst>
                </a:defRPr>
              </a:pPr>
              <a:endParaRPr sz="2110" noProof="1">
                <a:solidFill>
                  <a:srgbClr val="FFFFFF"/>
                </a:solidFill>
                <a:effectLst>
                  <a:outerShdw blurRad="38100" dist="12700" dir="5400000" rotWithShape="0">
                    <a:srgbClr val="000000">
                      <a:alpha val="80000"/>
                    </a:srgbClr>
                  </a:outerShdw>
                </a:effectLst>
              </a:endParaRPr>
            </a:p>
          </p:txBody>
        </p:sp>
        <p:sp>
          <p:nvSpPr>
            <p:cNvPr id="418" name="Shape 418"/>
            <p:cNvSpPr/>
            <p:nvPr/>
          </p:nvSpPr>
          <p:spPr>
            <a:xfrm>
              <a:off x="119598" y="1624987"/>
              <a:ext cx="1186965" cy="0"/>
            </a:xfrm>
            <a:prstGeom prst="line">
              <a:avLst/>
            </a:prstGeom>
            <a:noFill/>
            <a:ln w="25400" cap="flat">
              <a:solidFill>
                <a:srgbClr val="C00000"/>
              </a:solidFill>
              <a:prstDash val="solid"/>
              <a:miter lim="400000"/>
              <a:tailEnd type="triangle" w="med" len="med"/>
            </a:ln>
            <a:effectLst/>
          </p:spPr>
          <p:txBody>
            <a:bodyPr lIns="0" tIns="0" rIns="0" bIns="0" anchor="ctr"/>
            <a:lstStyle/>
            <a:p>
              <a:pPr>
                <a:defRPr sz="3000">
                  <a:solidFill>
                    <a:srgbClr val="FFFFFF"/>
                  </a:solidFill>
                  <a:effectLst>
                    <a:outerShdw blurRad="38100" dist="12700" dir="5400000" rotWithShape="0">
                      <a:srgbClr val="000000">
                        <a:alpha val="80000"/>
                      </a:srgbClr>
                    </a:outerShdw>
                  </a:effectLst>
                </a:defRPr>
              </a:pPr>
              <a:endParaRPr sz="2110" noProof="1">
                <a:solidFill>
                  <a:srgbClr val="FFFFFF"/>
                </a:solidFill>
                <a:effectLst>
                  <a:outerShdw blurRad="38100" dist="12700" dir="5400000" rotWithShape="0">
                    <a:srgbClr val="000000">
                      <a:alpha val="80000"/>
                    </a:srgbClr>
                  </a:outerShdw>
                </a:effectLst>
              </a:endParaRPr>
            </a:p>
          </p:txBody>
        </p:sp>
      </p:grpSp>
      <p:pic>
        <p:nvPicPr>
          <p:cNvPr id="105482" name="pasted-image.png"/>
          <p:cNvPicPr>
            <a:picLocks noChangeArrowheads="1"/>
          </p:cNvPicPr>
          <p:nvPr/>
        </p:nvPicPr>
        <p:blipFill>
          <a:blip r:embed="rId5"/>
          <a:srcRect/>
          <a:stretch>
            <a:fillRect/>
          </a:stretch>
        </p:blipFill>
        <p:spPr bwMode="auto">
          <a:xfrm>
            <a:off x="4682067" y="4060825"/>
            <a:ext cx="3200400" cy="2679700"/>
          </a:xfrm>
          <a:prstGeom prst="rect">
            <a:avLst/>
          </a:prstGeom>
          <a:noFill/>
          <a:ln w="12700">
            <a:noFill/>
            <a:miter lim="800000"/>
            <a:headEnd/>
            <a:tailEnd/>
          </a:ln>
        </p:spPr>
      </p:pic>
      <p:pic>
        <p:nvPicPr>
          <p:cNvPr id="105483" name="pasted-image.png"/>
          <p:cNvPicPr>
            <a:picLocks noChangeArrowheads="1"/>
          </p:cNvPicPr>
          <p:nvPr/>
        </p:nvPicPr>
        <p:blipFill>
          <a:blip r:embed="rId6"/>
          <a:srcRect/>
          <a:stretch>
            <a:fillRect/>
          </a:stretch>
        </p:blipFill>
        <p:spPr bwMode="auto">
          <a:xfrm>
            <a:off x="7624234" y="3844925"/>
            <a:ext cx="4536017" cy="2679700"/>
          </a:xfrm>
          <a:prstGeom prst="rect">
            <a:avLst/>
          </a:prstGeom>
          <a:noFill/>
          <a:ln w="12700">
            <a:noFill/>
            <a:miter lim="800000"/>
            <a:headEnd/>
            <a:tailEnd/>
          </a:ln>
        </p:spPr>
      </p:pic>
      <p:sp>
        <p:nvSpPr>
          <p:cNvPr id="105484" name="Shape 422"/>
          <p:cNvSpPr>
            <a:spLocks noChangeArrowheads="1"/>
          </p:cNvSpPr>
          <p:nvPr/>
        </p:nvSpPr>
        <p:spPr bwMode="auto">
          <a:xfrm>
            <a:off x="2118784" y="4247089"/>
            <a:ext cx="2563283" cy="2288125"/>
          </a:xfrm>
          <a:prstGeom prst="rect">
            <a:avLst/>
          </a:prstGeom>
          <a:noFill/>
          <a:ln w="12700">
            <a:noFill/>
            <a:miter lim="800000"/>
          </a:ln>
        </p:spPr>
        <p:txBody>
          <a:bodyPr lIns="35718" tIns="35718" rIns="35718" bIns="35718" anchor="ctr">
            <a:spAutoFit/>
          </a:bodyPr>
          <a:lstStyle/>
          <a:p>
            <a:r>
              <a:rPr lang="ko-KR" altLang="en-US" sz="1600">
                <a:latin typeface="Lantinghei SC Extralight"/>
                <a:ea typeface="Lantinghei SC Extralight"/>
                <a:cs typeface="Lantinghei SC Extralight"/>
                <a:sym typeface="Lantinghei SC Extralight"/>
              </a:rPr>
              <a:t>在进行界面设计的时候，对用户的视觉移动方向的预设 是非常重要的。</a:t>
            </a:r>
            <a:endParaRPr lang="ko-KR" altLang="en-US" sz="1600">
              <a:latin typeface="Lantinghei SC Extralight"/>
              <a:ea typeface="Lantinghei SC Extralight"/>
              <a:cs typeface="Lantinghei SC Extralight"/>
              <a:sym typeface="Lantinghei SC Extralight"/>
            </a:endParaRPr>
          </a:p>
          <a:p>
            <a:endParaRPr lang="ko-KR" altLang="en-US" sz="1600">
              <a:latin typeface="Lantinghei SC Extralight"/>
              <a:ea typeface="Lantinghei SC Extralight"/>
              <a:cs typeface="Lantinghei SC Extralight"/>
              <a:sym typeface="Lantinghei SC Extralight"/>
            </a:endParaRPr>
          </a:p>
          <a:p>
            <a:r>
              <a:rPr lang="ko-KR" altLang="en-US" sz="1600">
                <a:latin typeface="Lantinghei SC Extralight"/>
                <a:ea typeface="Lantinghei SC Extralight"/>
                <a:cs typeface="Lantinghei SC Extralight"/>
                <a:sym typeface="Lantinghei SC Extralight"/>
              </a:rPr>
              <a:t>在界面中加入更为顺畅的构图设计引导用户视线移动的元素，就能使用户更多的观察到产品的核心和产品的卖点。</a:t>
            </a:r>
            <a:endParaRPr lang="ko-KR" altLang="en-US" sz="1600">
              <a:latin typeface="Lantinghei SC Extralight"/>
              <a:ea typeface="Lantinghei SC Extralight"/>
              <a:cs typeface="Lantinghei SC Extralight"/>
              <a:sym typeface="Lantinghei SC Extralight"/>
            </a:endParaRPr>
          </a:p>
        </p:txBody>
      </p:sp>
      <p:sp>
        <p:nvSpPr>
          <p:cNvPr id="105485" name="内容占位符 2"/>
          <p:cNvSpPr>
            <a:spLocks noGrp="1" noChangeArrowheads="1"/>
          </p:cNvSpPr>
          <p:nvPr>
            <p:ph type="body" idx="1"/>
          </p:nvPr>
        </p:nvSpPr>
        <p:spPr>
          <a:xfrm>
            <a:off x="1242485" y="30163"/>
            <a:ext cx="10331449" cy="868362"/>
          </a:xfrm>
        </p:spPr>
        <p:txBody>
          <a:bodyPr anchor="ctr"/>
          <a:lstStyle/>
          <a:p>
            <a:pPr eaLnBrk="1" hangingPunct="1">
              <a:buSzPct val="80000"/>
              <a:buFont typeface="Arial" panose="020B0604020202020204" pitchFamily="34" charset="0"/>
              <a:buNone/>
            </a:pPr>
            <a:r>
              <a:rPr lang="en-US" altLang="da-DK" sz="1600" smtClean="0">
                <a:sym typeface="黑体" panose="02010609060101010101" pitchFamily="49" charset="-122"/>
              </a:rPr>
              <a:t>2.UI界面设计中的构成方法-手机移动界面构图方法</a:t>
            </a:r>
            <a:endParaRPr lang="en-US" altLang="da-DK" sz="1600" smtClean="0">
              <a:sym typeface="黑体" panose="02010609060101010101" pitchFamily="49" charset="-122"/>
            </a:endParaRPr>
          </a:p>
        </p:txBody>
      </p:sp>
      <p:sp>
        <p:nvSpPr>
          <p:cNvPr id="105486" name="Shape 316"/>
          <p:cNvSpPr>
            <a:spLocks noChangeArrowheads="1"/>
          </p:cNvSpPr>
          <p:nvPr/>
        </p:nvSpPr>
        <p:spPr bwMode="auto">
          <a:xfrm>
            <a:off x="757767" y="177800"/>
            <a:ext cx="11065933" cy="766763"/>
          </a:xfrm>
          <a:prstGeom prst="rect">
            <a:avLst/>
          </a:prstGeom>
          <a:noFill/>
          <a:ln w="9525">
            <a:noFill/>
            <a:miter lim="800000"/>
          </a:ln>
        </p:spPr>
        <p:txBody>
          <a:bodyPr anchor="ctr"/>
          <a:lstStyle/>
          <a:p>
            <a:pPr>
              <a:lnSpc>
                <a:spcPct val="90000"/>
              </a:lnSpc>
              <a:spcBef>
                <a:spcPts val="1000"/>
              </a:spcBef>
              <a:buClr>
                <a:schemeClr val="accent2"/>
              </a:buClr>
              <a:buSzPct val="80000"/>
            </a:pPr>
            <a:r>
              <a:rPr lang="en-US" altLang="da-DK" sz="2200">
                <a:latin typeface="Arial" panose="020B0604020202020204" pitchFamily="34" charset="0"/>
                <a:ea typeface="黑体" panose="02010609060101010101" pitchFamily="49" charset="-122"/>
                <a:sym typeface="黑体" panose="02010609060101010101" pitchFamily="49" charset="-122"/>
              </a:rPr>
              <a:t>2.3 UI界面设计中的构成方法-</a:t>
            </a:r>
            <a:r>
              <a:rPr lang="en-US" altLang="da-DK" sz="2200">
                <a:latin typeface="Arial" panose="020B0604020202020204" pitchFamily="34" charset="0"/>
                <a:ea typeface="黑体" panose="02010609060101010101" pitchFamily="49" charset="-122"/>
              </a:rPr>
              <a:t>手机移动界面中的版式设计原理</a:t>
            </a:r>
            <a:endParaRPr lang="en-US" altLang="da-DK" sz="2200">
              <a:latin typeface="Arial" panose="020B0604020202020204" pitchFamily="34" charset="0"/>
              <a:ea typeface="黑体" panose="02010609060101010101" pitchFamily="49" charset="-122"/>
            </a:endParaRPr>
          </a:p>
        </p:txBody>
      </p:sp>
    </p:spTree>
  </p:cSld>
  <p:clrMapOvr>
    <a:masterClrMapping/>
  </p:clrMapOvr>
  <p:transition spd="med"/>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Shape 316"/>
          <p:cNvSpPr>
            <a:spLocks noChangeArrowheads="1"/>
          </p:cNvSpPr>
          <p:nvPr/>
        </p:nvSpPr>
        <p:spPr bwMode="auto">
          <a:xfrm>
            <a:off x="757767" y="177800"/>
            <a:ext cx="11065933" cy="766763"/>
          </a:xfrm>
          <a:prstGeom prst="rect">
            <a:avLst/>
          </a:prstGeom>
          <a:noFill/>
          <a:ln w="9525">
            <a:noFill/>
            <a:miter lim="800000"/>
          </a:ln>
        </p:spPr>
        <p:txBody>
          <a:bodyPr anchor="ctr"/>
          <a:lstStyle/>
          <a:p>
            <a:pPr>
              <a:lnSpc>
                <a:spcPct val="90000"/>
              </a:lnSpc>
              <a:spcBef>
                <a:spcPts val="1000"/>
              </a:spcBef>
              <a:buClr>
                <a:schemeClr val="accent2"/>
              </a:buClr>
              <a:buSzPct val="80000"/>
            </a:pPr>
            <a:r>
              <a:rPr lang="en-US" altLang="da-DK" sz="2200">
                <a:latin typeface="Arial" panose="020B0604020202020204" pitchFamily="34" charset="0"/>
                <a:ea typeface="黑体" panose="02010609060101010101" pitchFamily="49" charset="-122"/>
                <a:sym typeface="黑体" panose="02010609060101010101" pitchFamily="49" charset="-122"/>
              </a:rPr>
              <a:t>2.3 UI界面设计中的构成方法-</a:t>
            </a:r>
            <a:r>
              <a:rPr lang="en-US" altLang="da-DK" sz="2200">
                <a:latin typeface="Arial" panose="020B0604020202020204" pitchFamily="34" charset="0"/>
                <a:ea typeface="黑体" panose="02010609060101010101" pitchFamily="49" charset="-122"/>
              </a:rPr>
              <a:t>手机移动界面中的版式设计原理</a:t>
            </a:r>
            <a:endParaRPr lang="en-US" altLang="da-DK" sz="2200">
              <a:latin typeface="Arial" panose="020B0604020202020204" pitchFamily="34" charset="0"/>
              <a:ea typeface="黑体" panose="02010609060101010101" pitchFamily="49" charset="-122"/>
            </a:endParaRPr>
          </a:p>
        </p:txBody>
      </p:sp>
      <p:sp>
        <p:nvSpPr>
          <p:cNvPr id="317" name="Shape 317"/>
          <p:cNvSpPr/>
          <p:nvPr/>
        </p:nvSpPr>
        <p:spPr>
          <a:xfrm>
            <a:off x="433917" y="1443039"/>
            <a:ext cx="1191683" cy="89217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gradFill>
            <a:gsLst>
              <a:gs pos="0">
                <a:srgbClr val="FFE55E"/>
              </a:gs>
              <a:gs pos="100000">
                <a:srgbClr val="EDAC0F"/>
              </a:gs>
            </a:gsLst>
            <a:lin ang="5400000"/>
          </a:gradFill>
          <a:ln w="12700">
            <a:miter lim="400000"/>
          </a:ln>
          <a:effectLst>
            <a:outerShdw blurRad="50800" dist="25400" dir="5400000" rotWithShape="0">
              <a:srgbClr val="000000">
                <a:alpha val="50000"/>
              </a:srgbClr>
            </a:outerShdw>
          </a:effectLst>
        </p:spPr>
        <p:txBody>
          <a:bodyPr lIns="0" tIns="0" rIns="0" bIns="0" anchor="ctr"/>
          <a:lstStyle/>
          <a:p>
            <a:r>
              <a:rPr lang="zh-CN" altLang="zh-CN" sz="1700" noProof="1">
                <a:solidFill>
                  <a:srgbClr val="000000"/>
                </a:solidFill>
                <a:ea typeface="宋体" panose="02010600030101010101" pitchFamily="2" charset="-122"/>
                <a:cs typeface="黑体" panose="02010609060101010101" pitchFamily="49" charset="-122"/>
              </a:rPr>
              <a:t>⑤</a:t>
            </a:r>
            <a:r>
              <a:rPr lang="zh-CN" sz="1700" noProof="1">
                <a:solidFill>
                  <a:srgbClr val="000000"/>
                </a:solidFill>
                <a:ea typeface="宋体" panose="02010600030101010101" pitchFamily="2" charset="-122"/>
                <a:cs typeface="黑体" panose="02010609060101010101" pitchFamily="49" charset="-122"/>
              </a:rPr>
              <a:t>信息的排布</a:t>
            </a:r>
            <a:endParaRPr lang="zh-CN" sz="1700" noProof="1">
              <a:solidFill>
                <a:srgbClr val="000000"/>
              </a:solidFill>
              <a:ea typeface="宋体" panose="02010600030101010101" pitchFamily="2" charset="-122"/>
              <a:cs typeface="黑体" panose="02010609060101010101" pitchFamily="49" charset="-122"/>
            </a:endParaRPr>
          </a:p>
        </p:txBody>
      </p:sp>
      <p:pic>
        <p:nvPicPr>
          <p:cNvPr id="318" name="pasted-image.png"/>
          <p:cNvPicPr/>
          <p:nvPr/>
        </p:nvPicPr>
        <p:blipFill>
          <a:blip r:embed="rId1"/>
          <a:srcRect b="8990"/>
          <a:stretch>
            <a:fillRect/>
          </a:stretch>
        </p:blipFill>
        <p:spPr>
          <a:xfrm>
            <a:off x="6131984" y="944563"/>
            <a:ext cx="5281083" cy="3060700"/>
          </a:xfrm>
          <a:prstGeom prst="rect">
            <a:avLst/>
          </a:prstGeom>
          <a:ln w="12700">
            <a:miter lim="400000"/>
            <a:headEnd/>
            <a:tailEnd/>
          </a:ln>
          <a:effectLst>
            <a:outerShdw blurRad="25400" dist="23868" dir="5400000" rotWithShape="0">
              <a:srgbClr val="000000">
                <a:alpha val="38467"/>
              </a:srgbClr>
            </a:outerShdw>
          </a:effectLst>
        </p:spPr>
      </p:pic>
      <p:sp>
        <p:nvSpPr>
          <p:cNvPr id="106501" name="Shape 319"/>
          <p:cNvSpPr>
            <a:spLocks noChangeArrowheads="1"/>
          </p:cNvSpPr>
          <p:nvPr/>
        </p:nvSpPr>
        <p:spPr bwMode="auto">
          <a:xfrm>
            <a:off x="1735667" y="1323152"/>
            <a:ext cx="3803651" cy="1549461"/>
          </a:xfrm>
          <a:prstGeom prst="rect">
            <a:avLst/>
          </a:prstGeom>
          <a:noFill/>
          <a:ln w="12700">
            <a:noFill/>
            <a:miter lim="800000"/>
          </a:ln>
        </p:spPr>
        <p:txBody>
          <a:bodyPr lIns="35718" tIns="35718" rIns="35718" bIns="35718" anchor="ctr">
            <a:spAutoFit/>
          </a:bodyPr>
          <a:lstStyle/>
          <a:p>
            <a:r>
              <a:rPr lang="ko-KR" altLang="en-US" sz="2400">
                <a:latin typeface="Lantinghei SC Extralight"/>
                <a:ea typeface="Lantinghei SC Extralight"/>
                <a:cs typeface="Lantinghei SC Extralight"/>
                <a:sym typeface="Lantinghei SC Extralight"/>
              </a:rPr>
              <a:t>对任何信息进行排布的时候，首先必须要掌握的是</a:t>
            </a:r>
            <a:r>
              <a:rPr lang="ko-KR" altLang="en-US" sz="2400">
                <a:latin typeface="Lantinghei SC Demibold"/>
                <a:ea typeface="Lantinghei SC Demibold"/>
                <a:cs typeface="Lantinghei SC Demibold"/>
                <a:sym typeface="Lantinghei SC Demibold"/>
              </a:rPr>
              <a:t>对齐/重复/亲密/对比</a:t>
            </a:r>
            <a:r>
              <a:rPr lang="ko-KR" altLang="en-US" sz="2400">
                <a:latin typeface="Lantinghei SC Extralight"/>
                <a:ea typeface="Lantinghei SC Extralight"/>
                <a:cs typeface="Lantinghei SC Extralight"/>
                <a:sym typeface="Lantinghei SC Extralight"/>
              </a:rPr>
              <a:t>，贯穿设计的四大原则。</a:t>
            </a:r>
            <a:endParaRPr lang="ko-KR" altLang="en-US" sz="2400">
              <a:latin typeface="Lantinghei SC Extralight"/>
              <a:ea typeface="Lantinghei SC Extralight"/>
              <a:cs typeface="Lantinghei SC Extralight"/>
              <a:sym typeface="Lantinghei SC Extralight"/>
            </a:endParaRPr>
          </a:p>
        </p:txBody>
      </p:sp>
      <p:pic>
        <p:nvPicPr>
          <p:cNvPr id="320" name="pasted-image.png"/>
          <p:cNvPicPr/>
          <p:nvPr/>
        </p:nvPicPr>
        <p:blipFill>
          <a:blip r:embed="rId2"/>
          <a:stretch>
            <a:fillRect/>
          </a:stretch>
        </p:blipFill>
        <p:spPr>
          <a:xfrm>
            <a:off x="5528733" y="3930650"/>
            <a:ext cx="2091267" cy="2628900"/>
          </a:xfrm>
          <a:prstGeom prst="rect">
            <a:avLst/>
          </a:prstGeom>
          <a:ln w="12700">
            <a:miter lim="400000"/>
            <a:headEnd/>
            <a:tailEnd/>
          </a:ln>
          <a:effectLst>
            <a:outerShdw blurRad="25400" dist="23868" dir="5400000" rotWithShape="0">
              <a:srgbClr val="000000">
                <a:alpha val="38467"/>
              </a:srgbClr>
            </a:outerShdw>
          </a:effectLst>
        </p:spPr>
      </p:pic>
      <p:pic>
        <p:nvPicPr>
          <p:cNvPr id="321" name="pasted-image.png"/>
          <p:cNvPicPr/>
          <p:nvPr/>
        </p:nvPicPr>
        <p:blipFill>
          <a:blip r:embed="rId3"/>
          <a:stretch>
            <a:fillRect/>
          </a:stretch>
        </p:blipFill>
        <p:spPr>
          <a:xfrm>
            <a:off x="124885" y="3860800"/>
            <a:ext cx="2476500" cy="2628900"/>
          </a:xfrm>
          <a:prstGeom prst="rect">
            <a:avLst/>
          </a:prstGeom>
          <a:ln w="12700">
            <a:miter lim="400000"/>
            <a:headEnd/>
            <a:tailEnd/>
          </a:ln>
          <a:effectLst>
            <a:outerShdw blurRad="25400" dist="23868" dir="5400000" rotWithShape="0">
              <a:srgbClr val="000000">
                <a:alpha val="38467"/>
              </a:srgbClr>
            </a:outerShdw>
          </a:effectLst>
        </p:spPr>
      </p:pic>
      <p:sp>
        <p:nvSpPr>
          <p:cNvPr id="106504" name="Shape 322"/>
          <p:cNvSpPr>
            <a:spLocks noChangeArrowheads="1"/>
          </p:cNvSpPr>
          <p:nvPr/>
        </p:nvSpPr>
        <p:spPr bwMode="auto">
          <a:xfrm>
            <a:off x="10716684" y="4165481"/>
            <a:ext cx="599016" cy="287577"/>
          </a:xfrm>
          <a:prstGeom prst="rect">
            <a:avLst/>
          </a:prstGeom>
          <a:noFill/>
          <a:ln w="12700">
            <a:noFill/>
            <a:miter lim="800000"/>
          </a:ln>
        </p:spPr>
        <p:txBody>
          <a:bodyPr lIns="35718" tIns="35718" rIns="35718" bIns="35718" anchor="ctr">
            <a:spAutoFit/>
          </a:bodyPr>
          <a:lstStyle/>
          <a:p>
            <a:r>
              <a:rPr lang="ko-KR" altLang="en-US" sz="1400">
                <a:latin typeface="Lantinghei SC Demibold"/>
                <a:ea typeface="Lantinghei SC Demibold"/>
                <a:cs typeface="Lantinghei SC Demibold"/>
                <a:sym typeface="Lantinghei SC Demibold"/>
              </a:rPr>
              <a:t>对齐</a:t>
            </a:r>
            <a:endParaRPr lang="ko-KR" altLang="en-US" sz="1400">
              <a:latin typeface="Lantinghei SC Demibold"/>
              <a:ea typeface="Lantinghei SC Demibold"/>
              <a:cs typeface="Lantinghei SC Demibold"/>
              <a:sym typeface="Lantinghei SC Demibold"/>
            </a:endParaRPr>
          </a:p>
        </p:txBody>
      </p:sp>
      <p:sp>
        <p:nvSpPr>
          <p:cNvPr id="106505" name="Shape 323"/>
          <p:cNvSpPr>
            <a:spLocks noChangeArrowheads="1"/>
          </p:cNvSpPr>
          <p:nvPr/>
        </p:nvSpPr>
        <p:spPr bwMode="auto">
          <a:xfrm>
            <a:off x="1625600" y="6559550"/>
            <a:ext cx="1684867" cy="285750"/>
          </a:xfrm>
          <a:prstGeom prst="rect">
            <a:avLst/>
          </a:prstGeom>
          <a:noFill/>
          <a:ln w="12700">
            <a:noFill/>
            <a:miter lim="800000"/>
          </a:ln>
        </p:spPr>
        <p:txBody>
          <a:bodyPr lIns="35718" tIns="35718" rIns="35718" bIns="35718" anchor="ctr">
            <a:spAutoFit/>
          </a:bodyPr>
          <a:lstStyle/>
          <a:p>
            <a:r>
              <a:rPr lang="ko-KR" altLang="en-US" sz="1400">
                <a:latin typeface="Lantinghei SC Demibold"/>
                <a:ea typeface="Lantinghei SC Demibold"/>
                <a:cs typeface="Lantinghei SC Demibold"/>
                <a:sym typeface="Lantinghei SC Demibold"/>
              </a:rPr>
              <a:t>重复和对比</a:t>
            </a:r>
            <a:endParaRPr lang="ko-KR" altLang="en-US" sz="1400">
              <a:latin typeface="Lantinghei SC Demibold"/>
              <a:ea typeface="Lantinghei SC Demibold"/>
              <a:cs typeface="Lantinghei SC Demibold"/>
              <a:sym typeface="Lantinghei SC Demibold"/>
            </a:endParaRPr>
          </a:p>
        </p:txBody>
      </p:sp>
      <p:sp>
        <p:nvSpPr>
          <p:cNvPr id="106506" name="Shape 324"/>
          <p:cNvSpPr>
            <a:spLocks noChangeArrowheads="1"/>
          </p:cNvSpPr>
          <p:nvPr/>
        </p:nvSpPr>
        <p:spPr bwMode="auto">
          <a:xfrm>
            <a:off x="6066368" y="6559550"/>
            <a:ext cx="817033" cy="285750"/>
          </a:xfrm>
          <a:prstGeom prst="rect">
            <a:avLst/>
          </a:prstGeom>
          <a:noFill/>
          <a:ln w="12700">
            <a:noFill/>
            <a:miter lim="800000"/>
          </a:ln>
        </p:spPr>
        <p:txBody>
          <a:bodyPr lIns="35718" tIns="35718" rIns="35718" bIns="35718" anchor="ctr">
            <a:spAutoFit/>
          </a:bodyPr>
          <a:lstStyle/>
          <a:p>
            <a:r>
              <a:rPr lang="ko-KR" altLang="en-US" sz="1400">
                <a:latin typeface="Lantinghei SC Demibold"/>
                <a:ea typeface="Lantinghei SC Demibold"/>
                <a:cs typeface="Lantinghei SC Demibold"/>
                <a:sym typeface="Lantinghei SC Demibold"/>
              </a:rPr>
              <a:t>亲密性</a:t>
            </a:r>
            <a:endParaRPr lang="ko-KR" altLang="en-US" sz="1400">
              <a:latin typeface="Lantinghei SC Demibold"/>
              <a:ea typeface="Lantinghei SC Demibold"/>
              <a:cs typeface="Lantinghei SC Demibold"/>
              <a:sym typeface="Lantinghei SC Demibold"/>
            </a:endParaRPr>
          </a:p>
        </p:txBody>
      </p:sp>
      <p:pic>
        <p:nvPicPr>
          <p:cNvPr id="326" name="pasted-image.png"/>
          <p:cNvPicPr/>
          <p:nvPr/>
        </p:nvPicPr>
        <p:blipFill>
          <a:blip r:embed="rId4"/>
          <a:stretch>
            <a:fillRect/>
          </a:stretch>
        </p:blipFill>
        <p:spPr>
          <a:xfrm>
            <a:off x="2654301" y="3860800"/>
            <a:ext cx="2749551" cy="2628900"/>
          </a:xfrm>
          <a:prstGeom prst="rect">
            <a:avLst/>
          </a:prstGeom>
          <a:ln w="12700">
            <a:miter lim="400000"/>
            <a:headEnd/>
            <a:tailEnd/>
          </a:ln>
          <a:effectLst>
            <a:outerShdw blurRad="25400" dist="23868" dir="5400000" rotWithShape="0">
              <a:srgbClr val="000000">
                <a:alpha val="38467"/>
              </a:srgbClr>
            </a:outerShdw>
          </a:effectLst>
        </p:spPr>
      </p:pic>
    </p:spTree>
  </p:cSld>
  <p:clrMapOvr>
    <a:masterClrMapping/>
  </p:clrMapOvr>
  <p:transition spd="med"/>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Shape 316"/>
          <p:cNvSpPr>
            <a:spLocks noChangeArrowheads="1"/>
          </p:cNvSpPr>
          <p:nvPr/>
        </p:nvSpPr>
        <p:spPr bwMode="auto">
          <a:xfrm>
            <a:off x="1583267" y="177800"/>
            <a:ext cx="10240433" cy="766763"/>
          </a:xfrm>
          <a:prstGeom prst="rect">
            <a:avLst/>
          </a:prstGeom>
          <a:noFill/>
          <a:ln w="9525">
            <a:noFill/>
            <a:miter lim="800000"/>
          </a:ln>
        </p:spPr>
        <p:txBody>
          <a:bodyPr anchor="ctr"/>
          <a:lstStyle/>
          <a:p>
            <a:pPr>
              <a:lnSpc>
                <a:spcPct val="90000"/>
              </a:lnSpc>
              <a:spcBef>
                <a:spcPts val="1000"/>
              </a:spcBef>
              <a:buClr>
                <a:schemeClr val="accent2"/>
              </a:buClr>
              <a:buSzPct val="80000"/>
            </a:pPr>
            <a:r>
              <a:rPr lang="en-US" altLang="da-DK" sz="2200">
                <a:latin typeface="Arial" panose="020B0604020202020204" pitchFamily="34" charset="0"/>
                <a:ea typeface="黑体" panose="02010609060101010101" pitchFamily="49" charset="-122"/>
                <a:sym typeface="黑体" panose="02010609060101010101" pitchFamily="49" charset="-122"/>
              </a:rPr>
              <a:t>2.UI界面设计中的构成方法-</a:t>
            </a:r>
            <a:r>
              <a:rPr lang="en-US" altLang="da-DK" sz="2200">
                <a:latin typeface="Arial" panose="020B0604020202020204" pitchFamily="34" charset="0"/>
                <a:ea typeface="黑体" panose="02010609060101010101" pitchFamily="49" charset="-122"/>
              </a:rPr>
              <a:t>手机移动界面中的版式设计原理</a:t>
            </a:r>
            <a:endParaRPr lang="en-US" altLang="da-DK" sz="2200">
              <a:latin typeface="Arial" panose="020B0604020202020204" pitchFamily="34" charset="0"/>
              <a:ea typeface="黑体" panose="02010609060101010101" pitchFamily="49" charset="-122"/>
            </a:endParaRPr>
          </a:p>
        </p:txBody>
      </p:sp>
      <p:sp>
        <p:nvSpPr>
          <p:cNvPr id="325" name="Shape 325"/>
          <p:cNvSpPr/>
          <p:nvPr/>
        </p:nvSpPr>
        <p:spPr>
          <a:xfrm>
            <a:off x="281517" y="1122364"/>
            <a:ext cx="1191683" cy="89217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gradFill>
            <a:gsLst>
              <a:gs pos="0">
                <a:srgbClr val="FFE55E"/>
              </a:gs>
              <a:gs pos="100000">
                <a:srgbClr val="EDAC0F"/>
              </a:gs>
            </a:gsLst>
            <a:lin ang="5400000"/>
          </a:gradFill>
          <a:ln w="12700">
            <a:miter lim="400000"/>
          </a:ln>
          <a:effectLst>
            <a:outerShdw blurRad="50800" dist="25400" dir="5400000" rotWithShape="0">
              <a:srgbClr val="000000">
                <a:alpha val="50000"/>
              </a:srgbClr>
            </a:outerShdw>
          </a:effectLst>
        </p:spPr>
        <p:txBody>
          <a:bodyPr lIns="0" tIns="0" rIns="0" bIns="0" anchor="ctr"/>
          <a:lstStyle/>
          <a:p>
            <a:pPr>
              <a:defRPr/>
            </a:pPr>
            <a:r>
              <a:rPr lang="zh-CN" altLang="en-US" sz="1700" noProof="1">
                <a:solidFill>
                  <a:srgbClr val="000000"/>
                </a:solidFill>
                <a:ea typeface="黑体" panose="02010609060101010101" pitchFamily="49" charset="-122"/>
                <a:cs typeface="+mn-ea"/>
              </a:rPr>
              <a:t>⑥</a:t>
            </a:r>
            <a:r>
              <a:rPr lang="en-US" altLang="x-none" sz="1700" noProof="1">
                <a:solidFill>
                  <a:srgbClr val="000000"/>
                </a:solidFill>
                <a:ea typeface="黑体" panose="02010609060101010101" pitchFamily="49" charset="-122"/>
                <a:cs typeface="+mn-ea"/>
              </a:rPr>
              <a:t>图片的使用</a:t>
            </a:r>
            <a:endParaRPr lang="en-US" altLang="x-none" sz="1700" noProof="1">
              <a:solidFill>
                <a:srgbClr val="000000"/>
              </a:solidFill>
            </a:endParaRPr>
          </a:p>
        </p:txBody>
      </p:sp>
      <p:sp>
        <p:nvSpPr>
          <p:cNvPr id="107524" name="Shape 327"/>
          <p:cNvSpPr>
            <a:spLocks noChangeArrowheads="1"/>
          </p:cNvSpPr>
          <p:nvPr/>
        </p:nvSpPr>
        <p:spPr bwMode="auto">
          <a:xfrm>
            <a:off x="1678518" y="1296839"/>
            <a:ext cx="9992783" cy="687687"/>
          </a:xfrm>
          <a:prstGeom prst="rect">
            <a:avLst/>
          </a:prstGeom>
          <a:noFill/>
          <a:ln w="12700">
            <a:noFill/>
            <a:miter lim="800000"/>
          </a:ln>
        </p:spPr>
        <p:txBody>
          <a:bodyPr lIns="35718" tIns="35718" rIns="35718" bIns="35718" anchor="ctr">
            <a:spAutoFit/>
          </a:bodyPr>
          <a:lstStyle/>
          <a:p>
            <a:r>
              <a:rPr lang="ko-KR" altLang="en-US" sz="2000">
                <a:latin typeface="Lantinghei SC Extralight"/>
                <a:ea typeface="Lantinghei SC Extralight"/>
                <a:cs typeface="Lantinghei SC Extralight"/>
                <a:sym typeface="Lantinghei SC Extralight"/>
              </a:rPr>
              <a:t>页面中图片所占的比率叫做</a:t>
            </a:r>
            <a:r>
              <a:rPr lang="ko-KR" altLang="en-US" sz="2000">
                <a:latin typeface="Lantinghei SC Demibold"/>
                <a:ea typeface="Lantinghei SC Demibold"/>
                <a:cs typeface="Lantinghei SC Demibold"/>
                <a:sym typeface="Lantinghei SC Demibold"/>
              </a:rPr>
              <a:t>图版率</a:t>
            </a:r>
            <a:r>
              <a:rPr lang="ko-KR" altLang="en-US" sz="2000">
                <a:latin typeface="Lantinghei SC Extralight"/>
                <a:ea typeface="Lantinghei SC Extralight"/>
                <a:cs typeface="Lantinghei SC Extralight"/>
                <a:sym typeface="Lantinghei SC Extralight"/>
              </a:rPr>
              <a:t>，通常情况下降低图版率会给人一种宁静典雅、高级的感觉。提升图版率会有充满活力，使画面有富有感染力的效果。</a:t>
            </a:r>
            <a:endParaRPr lang="ko-KR" altLang="en-US" sz="2000">
              <a:latin typeface="Lantinghei SC Extralight"/>
              <a:ea typeface="Lantinghei SC Extralight"/>
              <a:cs typeface="Lantinghei SC Extralight"/>
              <a:sym typeface="Lantinghei SC Extralight"/>
            </a:endParaRPr>
          </a:p>
        </p:txBody>
      </p:sp>
      <p:pic>
        <p:nvPicPr>
          <p:cNvPr id="328" name="pasted-image.png"/>
          <p:cNvPicPr/>
          <p:nvPr/>
        </p:nvPicPr>
        <p:blipFill>
          <a:blip r:embed="rId1"/>
          <a:stretch>
            <a:fillRect/>
          </a:stretch>
        </p:blipFill>
        <p:spPr>
          <a:xfrm>
            <a:off x="812801" y="2487613"/>
            <a:ext cx="2628900" cy="3417887"/>
          </a:xfrm>
          <a:prstGeom prst="rect">
            <a:avLst/>
          </a:prstGeom>
          <a:ln w="25400">
            <a:miter lim="400000"/>
            <a:headEnd/>
            <a:tailEnd/>
          </a:ln>
          <a:effectLst>
            <a:outerShdw blurRad="34608" dist="23868" dir="5400000" rotWithShape="0">
              <a:srgbClr val="000000">
                <a:alpha val="38467"/>
              </a:srgbClr>
            </a:outerShdw>
          </a:effectLst>
        </p:spPr>
      </p:pic>
      <p:pic>
        <p:nvPicPr>
          <p:cNvPr id="329" name="pasted-image.png"/>
          <p:cNvPicPr/>
          <p:nvPr/>
        </p:nvPicPr>
        <p:blipFill>
          <a:blip r:embed="rId2"/>
          <a:stretch>
            <a:fillRect/>
          </a:stretch>
        </p:blipFill>
        <p:spPr>
          <a:xfrm>
            <a:off x="3503084" y="2487613"/>
            <a:ext cx="2631016" cy="3417887"/>
          </a:xfrm>
          <a:prstGeom prst="rect">
            <a:avLst/>
          </a:prstGeom>
          <a:ln w="25400">
            <a:miter lim="400000"/>
            <a:headEnd/>
            <a:tailEnd/>
          </a:ln>
          <a:effectLst>
            <a:outerShdw blurRad="34608" dist="23868" dir="5400000" rotWithShape="0">
              <a:srgbClr val="000000">
                <a:alpha val="38467"/>
              </a:srgbClr>
            </a:outerShdw>
          </a:effectLst>
        </p:spPr>
      </p:pic>
      <p:pic>
        <p:nvPicPr>
          <p:cNvPr id="330" name="pasted-image.png"/>
          <p:cNvPicPr/>
          <p:nvPr/>
        </p:nvPicPr>
        <p:blipFill>
          <a:blip r:embed="rId3"/>
          <a:stretch>
            <a:fillRect/>
          </a:stretch>
        </p:blipFill>
        <p:spPr>
          <a:xfrm>
            <a:off x="6244168" y="2487613"/>
            <a:ext cx="2554817" cy="3417887"/>
          </a:xfrm>
          <a:prstGeom prst="rect">
            <a:avLst/>
          </a:prstGeom>
          <a:ln w="25400">
            <a:miter lim="400000"/>
            <a:headEnd/>
            <a:tailEnd/>
          </a:ln>
          <a:effectLst>
            <a:outerShdw blurRad="34608" dist="23868" dir="5400000" rotWithShape="0">
              <a:srgbClr val="000000">
                <a:alpha val="38467"/>
              </a:srgbClr>
            </a:outerShdw>
          </a:effectLst>
        </p:spPr>
      </p:pic>
      <p:pic>
        <p:nvPicPr>
          <p:cNvPr id="331" name="pasted-image.png"/>
          <p:cNvPicPr/>
          <p:nvPr/>
        </p:nvPicPr>
        <p:blipFill>
          <a:blip r:embed="rId4"/>
          <a:stretch>
            <a:fillRect/>
          </a:stretch>
        </p:blipFill>
        <p:spPr>
          <a:xfrm>
            <a:off x="8902701" y="2487613"/>
            <a:ext cx="2603500" cy="3417887"/>
          </a:xfrm>
          <a:prstGeom prst="rect">
            <a:avLst/>
          </a:prstGeom>
          <a:ln w="25400">
            <a:miter lim="400000"/>
            <a:headEnd/>
            <a:tailEnd/>
          </a:ln>
          <a:effectLst>
            <a:outerShdw blurRad="34608" dist="23868" dir="5400000" rotWithShape="0">
              <a:srgbClr val="000000">
                <a:alpha val="38467"/>
              </a:srgbClr>
            </a:outerShdw>
          </a:effectLst>
        </p:spPr>
      </p:pic>
      <p:sp>
        <p:nvSpPr>
          <p:cNvPr id="107529" name="Shape 332"/>
          <p:cNvSpPr>
            <a:spLocks noChangeArrowheads="1"/>
          </p:cNvSpPr>
          <p:nvPr/>
        </p:nvSpPr>
        <p:spPr bwMode="auto">
          <a:xfrm>
            <a:off x="939801" y="6092825"/>
            <a:ext cx="2772833" cy="285750"/>
          </a:xfrm>
          <a:prstGeom prst="rect">
            <a:avLst/>
          </a:prstGeom>
          <a:noFill/>
          <a:ln w="12700">
            <a:noFill/>
            <a:miter lim="800000"/>
          </a:ln>
        </p:spPr>
        <p:txBody>
          <a:bodyPr lIns="35718" tIns="35718" rIns="35718" bIns="35718" anchor="ctr">
            <a:spAutoFit/>
          </a:bodyPr>
          <a:lstStyle/>
          <a:p>
            <a:r>
              <a:rPr lang="ko-KR" altLang="en-US" sz="1400">
                <a:latin typeface="Lantinghei SC Demibold"/>
                <a:ea typeface="Lantinghei SC Demibold"/>
                <a:cs typeface="Lantinghei SC Demibold"/>
                <a:sym typeface="Lantinghei SC Demibold"/>
              </a:rPr>
              <a:t>图版率高、</a:t>
            </a:r>
            <a:r>
              <a:rPr lang="zh-CN" altLang="ko-KR" sz="1400">
                <a:latin typeface="Lantinghei SC Demibold"/>
                <a:ea typeface="宋体" panose="02010600030101010101" pitchFamily="2" charset="-122"/>
                <a:sym typeface="Lantinghei SC Demibold"/>
              </a:rPr>
              <a:t>有</a:t>
            </a:r>
            <a:r>
              <a:rPr lang="ko-KR" altLang="en-US" sz="1400">
                <a:latin typeface="Lantinghei SC Demibold"/>
                <a:ea typeface="Lantinghei SC Demibold"/>
                <a:cs typeface="Lantinghei SC Demibold"/>
                <a:sym typeface="Lantinghei SC Demibold"/>
              </a:rPr>
              <a:t>感染力</a:t>
            </a:r>
            <a:endParaRPr lang="ko-KR" altLang="en-US" sz="1400">
              <a:latin typeface="Lantinghei SC Demibold"/>
              <a:ea typeface="Lantinghei SC Demibold"/>
              <a:cs typeface="Lantinghei SC Demibold"/>
              <a:sym typeface="Lantinghei SC Demibold"/>
            </a:endParaRPr>
          </a:p>
        </p:txBody>
      </p:sp>
      <p:sp>
        <p:nvSpPr>
          <p:cNvPr id="107530" name="Shape 333"/>
          <p:cNvSpPr>
            <a:spLocks noChangeArrowheads="1"/>
          </p:cNvSpPr>
          <p:nvPr/>
        </p:nvSpPr>
        <p:spPr bwMode="auto">
          <a:xfrm>
            <a:off x="3680884" y="6092825"/>
            <a:ext cx="2774949" cy="285750"/>
          </a:xfrm>
          <a:prstGeom prst="rect">
            <a:avLst/>
          </a:prstGeom>
          <a:noFill/>
          <a:ln w="12700">
            <a:noFill/>
            <a:miter lim="800000"/>
          </a:ln>
        </p:spPr>
        <p:txBody>
          <a:bodyPr lIns="35718" tIns="35718" rIns="35718" bIns="35718" anchor="ctr">
            <a:spAutoFit/>
          </a:bodyPr>
          <a:lstStyle/>
          <a:p>
            <a:r>
              <a:rPr lang="ko-KR" altLang="en-US" sz="1400">
                <a:latin typeface="Lantinghei SC Demibold"/>
                <a:ea typeface="Lantinghei SC Demibold"/>
                <a:cs typeface="Lantinghei SC Demibold"/>
                <a:sym typeface="Lantinghei SC Demibold"/>
              </a:rPr>
              <a:t>图版率低、宁静典雅</a:t>
            </a:r>
            <a:endParaRPr lang="ko-KR" altLang="en-US" sz="1400">
              <a:latin typeface="Lantinghei SC Demibold"/>
              <a:ea typeface="Lantinghei SC Demibold"/>
              <a:cs typeface="Lantinghei SC Demibold"/>
              <a:sym typeface="Lantinghei SC Demibold"/>
            </a:endParaRPr>
          </a:p>
        </p:txBody>
      </p:sp>
      <p:sp>
        <p:nvSpPr>
          <p:cNvPr id="107531" name="Shape 334"/>
          <p:cNvSpPr>
            <a:spLocks noChangeArrowheads="1"/>
          </p:cNvSpPr>
          <p:nvPr/>
        </p:nvSpPr>
        <p:spPr bwMode="auto">
          <a:xfrm>
            <a:off x="6377518" y="6119694"/>
            <a:ext cx="2774949" cy="287577"/>
          </a:xfrm>
          <a:prstGeom prst="rect">
            <a:avLst/>
          </a:prstGeom>
          <a:noFill/>
          <a:ln w="12700">
            <a:noFill/>
            <a:miter lim="800000"/>
          </a:ln>
        </p:spPr>
        <p:txBody>
          <a:bodyPr lIns="35718" tIns="35718" rIns="35718" bIns="35718" anchor="ctr">
            <a:spAutoFit/>
          </a:bodyPr>
          <a:lstStyle/>
          <a:p>
            <a:r>
              <a:rPr lang="ko-KR" altLang="en-US" sz="1400">
                <a:latin typeface="Lantinghei SC Demibold"/>
                <a:ea typeface="Lantinghei SC Demibold"/>
                <a:cs typeface="Lantinghei SC Demibold"/>
                <a:sym typeface="Lantinghei SC Demibold"/>
              </a:rPr>
              <a:t>使用色块提高图版率</a:t>
            </a:r>
            <a:endParaRPr lang="ko-KR" altLang="en-US" sz="1400">
              <a:latin typeface="Lantinghei SC Demibold"/>
              <a:ea typeface="Lantinghei SC Demibold"/>
              <a:cs typeface="Lantinghei SC Demibold"/>
              <a:sym typeface="Lantinghei SC Demibold"/>
            </a:endParaRPr>
          </a:p>
        </p:txBody>
      </p:sp>
      <p:sp>
        <p:nvSpPr>
          <p:cNvPr id="107532" name="Shape 335"/>
          <p:cNvSpPr>
            <a:spLocks noChangeArrowheads="1"/>
          </p:cNvSpPr>
          <p:nvPr/>
        </p:nvSpPr>
        <p:spPr bwMode="auto">
          <a:xfrm>
            <a:off x="9088967" y="6119694"/>
            <a:ext cx="2774951" cy="287577"/>
          </a:xfrm>
          <a:prstGeom prst="rect">
            <a:avLst/>
          </a:prstGeom>
          <a:noFill/>
          <a:ln w="12700">
            <a:noFill/>
            <a:miter lim="800000"/>
          </a:ln>
        </p:spPr>
        <p:txBody>
          <a:bodyPr lIns="35718" tIns="35718" rIns="35718" bIns="35718" anchor="ctr">
            <a:spAutoFit/>
          </a:bodyPr>
          <a:lstStyle/>
          <a:p>
            <a:r>
              <a:rPr lang="ko-KR" altLang="en-US" sz="1400">
                <a:latin typeface="Lantinghei SC Demibold"/>
                <a:ea typeface="Lantinghei SC Demibold"/>
                <a:cs typeface="Lantinghei SC Demibold"/>
                <a:sym typeface="Lantinghei SC Demibold"/>
              </a:rPr>
              <a:t>拟物绘图提高图版率</a:t>
            </a:r>
            <a:endParaRPr lang="ko-KR" altLang="en-US" sz="1400">
              <a:latin typeface="Lantinghei SC Demibold"/>
              <a:ea typeface="Lantinghei SC Demibold"/>
              <a:cs typeface="Lantinghei SC Demibold"/>
              <a:sym typeface="Lantinghei SC Demibold"/>
            </a:endParaRPr>
          </a:p>
        </p:txBody>
      </p:sp>
    </p:spTree>
  </p:cSld>
  <p:clrMapOvr>
    <a:masterClrMapping/>
  </p:clrMapOvr>
  <p:transition spd="med"/>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Shape 337"/>
          <p:cNvSpPr>
            <a:spLocks noChangeArrowheads="1"/>
          </p:cNvSpPr>
          <p:nvPr/>
        </p:nvSpPr>
        <p:spPr bwMode="auto">
          <a:xfrm>
            <a:off x="8767234" y="2605137"/>
            <a:ext cx="3103033" cy="1303240"/>
          </a:xfrm>
          <a:prstGeom prst="rect">
            <a:avLst/>
          </a:prstGeom>
          <a:noFill/>
          <a:ln w="12700">
            <a:noFill/>
            <a:miter lim="800000"/>
          </a:ln>
        </p:spPr>
        <p:txBody>
          <a:bodyPr lIns="35718" tIns="35718" rIns="35718" bIns="35718" anchor="ctr">
            <a:spAutoFit/>
          </a:bodyPr>
          <a:lstStyle/>
          <a:p>
            <a:r>
              <a:rPr lang="ko-KR" altLang="en-US" sz="1600">
                <a:latin typeface="Lantinghei SC Extralight"/>
                <a:ea typeface="Lantinghei SC Extralight"/>
                <a:cs typeface="Lantinghei SC Extralight"/>
                <a:sym typeface="Lantinghei SC Extralight"/>
              </a:rPr>
              <a:t>在移动端界面中通常需要选取</a:t>
            </a:r>
            <a:r>
              <a:rPr lang="ko-KR" altLang="en-US" sz="1600">
                <a:solidFill>
                  <a:srgbClr val="FF0000"/>
                </a:solidFill>
                <a:latin typeface="Lantinghei SC Demibold"/>
                <a:ea typeface="Lantinghei SC Demibold"/>
                <a:cs typeface="Lantinghei SC Demibold"/>
                <a:sym typeface="Lantinghei SC Demibold"/>
              </a:rPr>
              <a:t>主色，标准色，点晴色</a:t>
            </a:r>
            <a:r>
              <a:rPr lang="ko-KR" altLang="en-US" sz="1600">
                <a:latin typeface="Lantinghei SC Extralight"/>
                <a:ea typeface="Lantinghei SC Extralight"/>
                <a:cs typeface="Lantinghei SC Extralight"/>
                <a:sym typeface="Lantinghei SC Extralight"/>
              </a:rPr>
              <a:t>。移动端与网页端稍微不同，主色虽然是决定了画面风格的色彩但是往往不会被大面积的使用。</a:t>
            </a:r>
            <a:endParaRPr lang="ko-KR" altLang="en-US" sz="1600">
              <a:latin typeface="Lantinghei SC Extralight"/>
              <a:ea typeface="Lantinghei SC Extralight"/>
              <a:cs typeface="Lantinghei SC Extralight"/>
              <a:sym typeface="Lantinghei SC Extralight"/>
            </a:endParaRPr>
          </a:p>
        </p:txBody>
      </p:sp>
      <p:sp>
        <p:nvSpPr>
          <p:cNvPr id="108547" name="Shape 338"/>
          <p:cNvSpPr>
            <a:spLocks noChangeArrowheads="1"/>
          </p:cNvSpPr>
          <p:nvPr/>
        </p:nvSpPr>
        <p:spPr bwMode="auto">
          <a:xfrm>
            <a:off x="1119717" y="6383219"/>
            <a:ext cx="8009467" cy="287577"/>
          </a:xfrm>
          <a:prstGeom prst="rect">
            <a:avLst/>
          </a:prstGeom>
          <a:noFill/>
          <a:ln w="12700">
            <a:noFill/>
            <a:miter lim="800000"/>
          </a:ln>
        </p:spPr>
        <p:txBody>
          <a:bodyPr lIns="35718" tIns="35718" rIns="35718" bIns="35718" anchor="ctr">
            <a:spAutoFit/>
          </a:bodyPr>
          <a:lstStyle/>
          <a:p>
            <a:r>
              <a:rPr lang="ko-KR" altLang="en-US" sz="1400">
                <a:latin typeface="Lantinghei SC Demibold"/>
                <a:ea typeface="Lantinghei SC Demibold"/>
                <a:cs typeface="Lantinghei SC Demibold"/>
                <a:sym typeface="Lantinghei SC Demibold"/>
              </a:rPr>
              <a:t>邻近色、同色系、渐变、对比色、明暗色、多色搭配等颜色搭配</a:t>
            </a:r>
            <a:endParaRPr lang="ko-KR" altLang="en-US" sz="1400">
              <a:latin typeface="Lantinghei SC Demibold"/>
              <a:ea typeface="Lantinghei SC Demibold"/>
              <a:cs typeface="Lantinghei SC Demibold"/>
              <a:sym typeface="Lantinghei SC Demibold"/>
            </a:endParaRPr>
          </a:p>
        </p:txBody>
      </p:sp>
      <p:sp>
        <p:nvSpPr>
          <p:cNvPr id="339" name="Shape 339"/>
          <p:cNvSpPr/>
          <p:nvPr/>
        </p:nvSpPr>
        <p:spPr>
          <a:xfrm>
            <a:off x="9721851" y="1176339"/>
            <a:ext cx="1191683" cy="89217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gradFill>
            <a:gsLst>
              <a:gs pos="0">
                <a:srgbClr val="FFE55E"/>
              </a:gs>
              <a:gs pos="100000">
                <a:srgbClr val="EDAC0F"/>
              </a:gs>
            </a:gsLst>
            <a:lin ang="5400000"/>
          </a:gradFill>
          <a:ln w="12700">
            <a:miter lim="400000"/>
          </a:ln>
          <a:effectLst>
            <a:outerShdw blurRad="50800" dist="25400" dir="5400000" rotWithShape="0">
              <a:srgbClr val="000000">
                <a:alpha val="50000"/>
              </a:srgbClr>
            </a:outerShdw>
          </a:effectLst>
        </p:spPr>
        <p:txBody>
          <a:bodyPr lIns="0" tIns="0" rIns="0" bIns="0" anchor="ctr"/>
          <a:lstStyle/>
          <a:p>
            <a:pPr>
              <a:defRPr/>
            </a:pPr>
            <a:r>
              <a:rPr lang="zh-CN" altLang="en-US" sz="1700" noProof="1">
                <a:solidFill>
                  <a:srgbClr val="000000"/>
                </a:solidFill>
                <a:ea typeface="黑体" panose="02010609060101010101" pitchFamily="49" charset="-122"/>
                <a:cs typeface="+mn-ea"/>
              </a:rPr>
              <a:t>⑦</a:t>
            </a:r>
            <a:r>
              <a:rPr lang="en-US" altLang="x-none" sz="1700" noProof="1">
                <a:solidFill>
                  <a:srgbClr val="000000"/>
                </a:solidFill>
                <a:ea typeface="黑体" panose="02010609060101010101" pitchFamily="49" charset="-122"/>
                <a:cs typeface="+mn-ea"/>
              </a:rPr>
              <a:t>颜色的使用</a:t>
            </a:r>
            <a:endParaRPr lang="en-US" altLang="x-none" sz="1700" noProof="1">
              <a:solidFill>
                <a:srgbClr val="000000"/>
              </a:solidFill>
            </a:endParaRPr>
          </a:p>
        </p:txBody>
      </p:sp>
      <p:pic>
        <p:nvPicPr>
          <p:cNvPr id="340" name="pasted-image.png"/>
          <p:cNvPicPr/>
          <p:nvPr/>
        </p:nvPicPr>
        <p:blipFill>
          <a:blip r:embed="rId1"/>
          <a:srcRect r="1054" b="1290"/>
          <a:stretch>
            <a:fillRect/>
          </a:stretch>
        </p:blipFill>
        <p:spPr>
          <a:xfrm>
            <a:off x="575734" y="165100"/>
            <a:ext cx="2027767" cy="2908300"/>
          </a:xfrm>
          <a:prstGeom prst="rect">
            <a:avLst/>
          </a:prstGeom>
          <a:ln w="12700">
            <a:miter lim="400000"/>
            <a:headEnd/>
            <a:tailEnd/>
          </a:ln>
          <a:effectLst>
            <a:outerShdw blurRad="25400" dist="23868" dir="5400000" rotWithShape="0">
              <a:srgbClr val="000000">
                <a:alpha val="38467"/>
              </a:srgbClr>
            </a:outerShdw>
          </a:effectLst>
        </p:spPr>
      </p:pic>
      <p:pic>
        <p:nvPicPr>
          <p:cNvPr id="341" name="pasted-image.png"/>
          <p:cNvPicPr/>
          <p:nvPr/>
        </p:nvPicPr>
        <p:blipFill>
          <a:blip r:embed="rId2"/>
          <a:srcRect t="203" r="1063" b="860"/>
          <a:stretch>
            <a:fillRect/>
          </a:stretch>
        </p:blipFill>
        <p:spPr>
          <a:xfrm>
            <a:off x="2992967" y="165100"/>
            <a:ext cx="2038351" cy="2914650"/>
          </a:xfrm>
          <a:prstGeom prst="rect">
            <a:avLst/>
          </a:prstGeom>
          <a:ln w="12700">
            <a:miter lim="400000"/>
            <a:headEnd/>
            <a:tailEnd/>
          </a:ln>
          <a:effectLst>
            <a:outerShdw blurRad="25400" dist="23868" dir="5400000" rotWithShape="0">
              <a:srgbClr val="000000">
                <a:alpha val="38467"/>
              </a:srgbClr>
            </a:outerShdw>
          </a:effectLst>
        </p:spPr>
      </p:pic>
      <p:pic>
        <p:nvPicPr>
          <p:cNvPr id="342" name="pasted-image.png"/>
          <p:cNvPicPr/>
          <p:nvPr/>
        </p:nvPicPr>
        <p:blipFill>
          <a:blip r:embed="rId3"/>
          <a:srcRect r="778" b="2570"/>
          <a:stretch>
            <a:fillRect/>
          </a:stretch>
        </p:blipFill>
        <p:spPr>
          <a:xfrm>
            <a:off x="861485" y="3225801"/>
            <a:ext cx="2279649" cy="3001963"/>
          </a:xfrm>
          <a:prstGeom prst="rect">
            <a:avLst/>
          </a:prstGeom>
          <a:ln w="12700">
            <a:miter lim="400000"/>
            <a:headEnd/>
            <a:tailEnd/>
          </a:ln>
          <a:effectLst>
            <a:outerShdw blurRad="25400" dist="23868" dir="5400000" rotWithShape="0">
              <a:srgbClr val="000000">
                <a:alpha val="38467"/>
              </a:srgbClr>
            </a:outerShdw>
          </a:effectLst>
        </p:spPr>
      </p:pic>
      <p:pic>
        <p:nvPicPr>
          <p:cNvPr id="343" name="pasted-image.png"/>
          <p:cNvPicPr/>
          <p:nvPr/>
        </p:nvPicPr>
        <p:blipFill>
          <a:blip r:embed="rId4"/>
          <a:srcRect t="628" r="628"/>
          <a:stretch>
            <a:fillRect/>
          </a:stretch>
        </p:blipFill>
        <p:spPr>
          <a:xfrm>
            <a:off x="5437718" y="165100"/>
            <a:ext cx="2087033" cy="2914650"/>
          </a:xfrm>
          <a:prstGeom prst="rect">
            <a:avLst/>
          </a:prstGeom>
          <a:ln w="12700">
            <a:miter lim="400000"/>
            <a:headEnd/>
            <a:tailEnd/>
          </a:ln>
          <a:effectLst>
            <a:outerShdw blurRad="25400" dist="23868" dir="5400000" rotWithShape="0">
              <a:srgbClr val="000000">
                <a:alpha val="38467"/>
              </a:srgbClr>
            </a:outerShdw>
          </a:effectLst>
        </p:spPr>
      </p:pic>
      <p:pic>
        <p:nvPicPr>
          <p:cNvPr id="344" name="pasted-image.png"/>
          <p:cNvPicPr/>
          <p:nvPr/>
        </p:nvPicPr>
        <p:blipFill>
          <a:blip r:embed="rId5"/>
          <a:stretch>
            <a:fillRect/>
          </a:stretch>
        </p:blipFill>
        <p:spPr>
          <a:xfrm>
            <a:off x="3448051" y="3225800"/>
            <a:ext cx="2216149" cy="3003550"/>
          </a:xfrm>
          <a:prstGeom prst="rect">
            <a:avLst/>
          </a:prstGeom>
          <a:ln w="12700">
            <a:miter lim="400000"/>
            <a:headEnd/>
            <a:tailEnd/>
          </a:ln>
          <a:effectLst>
            <a:outerShdw blurRad="25400" dist="23868" dir="5400000" rotWithShape="0">
              <a:srgbClr val="000000">
                <a:alpha val="38467"/>
              </a:srgbClr>
            </a:outerShdw>
          </a:effectLst>
        </p:spPr>
      </p:pic>
      <p:pic>
        <p:nvPicPr>
          <p:cNvPr id="345" name="pasted-image.png"/>
          <p:cNvPicPr/>
          <p:nvPr/>
        </p:nvPicPr>
        <p:blipFill>
          <a:blip r:embed="rId6"/>
          <a:stretch>
            <a:fillRect/>
          </a:stretch>
        </p:blipFill>
        <p:spPr>
          <a:xfrm>
            <a:off x="5966884" y="3222625"/>
            <a:ext cx="2199216" cy="3003550"/>
          </a:xfrm>
          <a:prstGeom prst="rect">
            <a:avLst/>
          </a:prstGeom>
          <a:ln w="12700">
            <a:miter lim="400000"/>
            <a:headEnd/>
            <a:tailEnd/>
          </a:ln>
          <a:effectLst>
            <a:outerShdw blurRad="25400" dist="23868" dir="5400000" rotWithShape="0">
              <a:srgbClr val="000000">
                <a:alpha val="38467"/>
              </a:srgbClr>
            </a:outerShdw>
          </a:effectLst>
        </p:spPr>
      </p:pic>
    </p:spTree>
  </p:cSld>
  <p:clrMapOvr>
    <a:masterClrMapping/>
  </p:clrMapOvr>
  <p:transition spd="med"/>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6" name="Shape 346"/>
          <p:cNvSpPr/>
          <p:nvPr/>
        </p:nvSpPr>
        <p:spPr>
          <a:xfrm>
            <a:off x="188384" y="785814"/>
            <a:ext cx="1191683" cy="89217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gradFill>
            <a:gsLst>
              <a:gs pos="0">
                <a:srgbClr val="FFE55E"/>
              </a:gs>
              <a:gs pos="100000">
                <a:srgbClr val="EDAC0F"/>
              </a:gs>
            </a:gsLst>
            <a:lin ang="5400000"/>
          </a:gradFill>
          <a:ln w="12700">
            <a:miter lim="400000"/>
          </a:ln>
          <a:effectLst>
            <a:outerShdw blurRad="50800" dist="25400" dir="5400000" rotWithShape="0">
              <a:srgbClr val="000000">
                <a:alpha val="50000"/>
              </a:srgbClr>
            </a:outerShdw>
          </a:effectLst>
        </p:spPr>
        <p:txBody>
          <a:bodyPr lIns="0" tIns="0" rIns="0" bIns="0" anchor="ctr"/>
          <a:lstStyle/>
          <a:p>
            <a:pPr>
              <a:defRPr/>
            </a:pPr>
            <a:r>
              <a:rPr lang="zh-CN" altLang="en-US" sz="1700" noProof="1">
                <a:solidFill>
                  <a:srgbClr val="000000"/>
                </a:solidFill>
                <a:ea typeface="黑体" panose="02010609060101010101" pitchFamily="49" charset="-122"/>
                <a:cs typeface="+mn-ea"/>
              </a:rPr>
              <a:t>⑧</a:t>
            </a:r>
            <a:r>
              <a:rPr lang="en-US" altLang="x-none" sz="1700" noProof="1">
                <a:solidFill>
                  <a:srgbClr val="000000"/>
                </a:solidFill>
                <a:ea typeface="黑体" panose="02010609060101010101" pitchFamily="49" charset="-122"/>
                <a:cs typeface="+mn-ea"/>
              </a:rPr>
              <a:t>留白的艺术</a:t>
            </a:r>
            <a:endParaRPr lang="en-US" altLang="x-none" sz="1700" noProof="1">
              <a:solidFill>
                <a:srgbClr val="000000"/>
              </a:solidFill>
            </a:endParaRPr>
          </a:p>
        </p:txBody>
      </p:sp>
      <p:sp>
        <p:nvSpPr>
          <p:cNvPr id="109571" name="Shape 347"/>
          <p:cNvSpPr>
            <a:spLocks noChangeArrowheads="1"/>
          </p:cNvSpPr>
          <p:nvPr/>
        </p:nvSpPr>
        <p:spPr bwMode="auto">
          <a:xfrm>
            <a:off x="1509185" y="433388"/>
            <a:ext cx="9994900" cy="1595437"/>
          </a:xfrm>
          <a:prstGeom prst="rect">
            <a:avLst/>
          </a:prstGeom>
          <a:noFill/>
          <a:ln w="12700">
            <a:noFill/>
            <a:miter lim="800000"/>
          </a:ln>
        </p:spPr>
        <p:txBody>
          <a:bodyPr lIns="35718" tIns="35718" rIns="35718" bIns="35718" anchor="ctr">
            <a:spAutoFit/>
          </a:bodyPr>
          <a:lstStyle/>
          <a:p>
            <a:r>
              <a:rPr lang="ko-KR" altLang="en-US" sz="2000">
                <a:latin typeface="Lantinghei SC Extralight"/>
                <a:ea typeface="Lantinghei SC Extralight"/>
                <a:cs typeface="Lantinghei SC Extralight"/>
                <a:sym typeface="Lantinghei SC Extralight"/>
              </a:rPr>
              <a:t>一、能使页面的空间感更强，视线更开阔，通过留白来减轻页面的压迫感，使用户进入一种轻松的氛围。</a:t>
            </a:r>
            <a:endParaRPr lang="ko-KR" altLang="en-US" sz="2000">
              <a:latin typeface="Lantinghei SC Extralight"/>
              <a:ea typeface="Lantinghei SC Extralight"/>
              <a:cs typeface="Lantinghei SC Extralight"/>
              <a:sym typeface="Lantinghei SC Extralight"/>
            </a:endParaRPr>
          </a:p>
          <a:p>
            <a:r>
              <a:rPr lang="ko-KR" altLang="en-US" sz="2000">
                <a:latin typeface="Lantinghei SC Extralight"/>
                <a:ea typeface="Lantinghei SC Extralight"/>
                <a:cs typeface="Lantinghei SC Extralight"/>
                <a:sym typeface="Lantinghei SC Extralight"/>
              </a:rPr>
              <a:t>二、通过留白区分元素的存在，弱化元素与元素之间的阻隔</a:t>
            </a:r>
            <a:endParaRPr lang="ko-KR" altLang="en-US" sz="2000">
              <a:latin typeface="Lantinghei SC Extralight"/>
              <a:ea typeface="Lantinghei SC Extralight"/>
              <a:cs typeface="Lantinghei SC Extralight"/>
              <a:sym typeface="Lantinghei SC Extralight"/>
            </a:endParaRPr>
          </a:p>
          <a:p>
            <a:r>
              <a:rPr lang="ko-KR" altLang="en-US" sz="2000">
                <a:latin typeface="Lantinghei SC Extralight"/>
                <a:ea typeface="Lantinghei SC Extralight"/>
                <a:cs typeface="Lantinghei SC Extralight"/>
                <a:sym typeface="Lantinghei SC Extralight"/>
              </a:rPr>
              <a:t>三、通过留白有目的的突出表达的重点</a:t>
            </a:r>
            <a:endParaRPr lang="ko-KR" altLang="en-US" sz="2000">
              <a:latin typeface="Lantinghei SC Extralight"/>
              <a:ea typeface="Lantinghei SC Extralight"/>
              <a:cs typeface="Lantinghei SC Extralight"/>
              <a:sym typeface="Lantinghei SC Extralight"/>
            </a:endParaRPr>
          </a:p>
          <a:p>
            <a:r>
              <a:rPr lang="ko-KR" altLang="en-US" sz="2000">
                <a:latin typeface="Lantinghei SC Extralight"/>
                <a:ea typeface="Lantinghei SC Extralight"/>
                <a:cs typeface="Lantinghei SC Extralight"/>
                <a:sym typeface="Lantinghei SC Extralight"/>
              </a:rPr>
              <a:t>四、赋予页面构成产生不同的变化</a:t>
            </a:r>
            <a:endParaRPr lang="ko-KR" altLang="en-US" sz="2000">
              <a:latin typeface="Lantinghei SC Extralight"/>
              <a:ea typeface="Lantinghei SC Extralight"/>
              <a:cs typeface="Lantinghei SC Extralight"/>
              <a:sym typeface="Lantinghei SC Extralight"/>
            </a:endParaRPr>
          </a:p>
        </p:txBody>
      </p:sp>
      <p:pic>
        <p:nvPicPr>
          <p:cNvPr id="348" name="pasted-image.png"/>
          <p:cNvPicPr/>
          <p:nvPr/>
        </p:nvPicPr>
        <p:blipFill>
          <a:blip r:embed="rId1"/>
          <a:stretch>
            <a:fillRect/>
          </a:stretch>
        </p:blipFill>
        <p:spPr>
          <a:xfrm>
            <a:off x="3304117" y="2287588"/>
            <a:ext cx="2690283" cy="3541712"/>
          </a:xfrm>
          <a:prstGeom prst="rect">
            <a:avLst/>
          </a:prstGeom>
          <a:ln w="12700">
            <a:miter lim="400000"/>
            <a:headEnd/>
            <a:tailEnd/>
          </a:ln>
          <a:effectLst>
            <a:outerShdw blurRad="25400" dist="23868" dir="5400000" rotWithShape="0">
              <a:srgbClr val="000000">
                <a:alpha val="38467"/>
              </a:srgbClr>
            </a:outerShdw>
          </a:effectLst>
        </p:spPr>
      </p:pic>
      <p:pic>
        <p:nvPicPr>
          <p:cNvPr id="349" name="pasted-image.png"/>
          <p:cNvPicPr/>
          <p:nvPr/>
        </p:nvPicPr>
        <p:blipFill>
          <a:blip r:embed="rId2"/>
          <a:stretch>
            <a:fillRect/>
          </a:stretch>
        </p:blipFill>
        <p:spPr>
          <a:xfrm>
            <a:off x="397934" y="2282826"/>
            <a:ext cx="2749551" cy="3541713"/>
          </a:xfrm>
          <a:prstGeom prst="rect">
            <a:avLst/>
          </a:prstGeom>
          <a:ln w="12700">
            <a:miter lim="400000"/>
            <a:headEnd/>
            <a:tailEnd/>
          </a:ln>
          <a:effectLst>
            <a:outerShdw blurRad="25400" dist="23868" dir="5400000" rotWithShape="0">
              <a:srgbClr val="000000">
                <a:alpha val="38467"/>
              </a:srgbClr>
            </a:outerShdw>
          </a:effectLst>
        </p:spPr>
      </p:pic>
      <p:pic>
        <p:nvPicPr>
          <p:cNvPr id="350" name="pasted-image.png"/>
          <p:cNvPicPr/>
          <p:nvPr/>
        </p:nvPicPr>
        <p:blipFill>
          <a:blip r:embed="rId3"/>
          <a:stretch>
            <a:fillRect/>
          </a:stretch>
        </p:blipFill>
        <p:spPr>
          <a:xfrm>
            <a:off x="6112934" y="2282826"/>
            <a:ext cx="2705100" cy="3541713"/>
          </a:xfrm>
          <a:prstGeom prst="rect">
            <a:avLst/>
          </a:prstGeom>
          <a:ln w="12700">
            <a:miter lim="400000"/>
            <a:headEnd/>
            <a:tailEnd/>
          </a:ln>
          <a:effectLst>
            <a:outerShdw blurRad="25400" dist="23868" dir="5400000" rotWithShape="0">
              <a:srgbClr val="000000">
                <a:alpha val="38467"/>
              </a:srgbClr>
            </a:outerShdw>
          </a:effectLst>
        </p:spPr>
      </p:pic>
      <p:sp>
        <p:nvSpPr>
          <p:cNvPr id="109575" name="Shape 351"/>
          <p:cNvSpPr>
            <a:spLocks noChangeArrowheads="1"/>
          </p:cNvSpPr>
          <p:nvPr/>
        </p:nvSpPr>
        <p:spPr bwMode="auto">
          <a:xfrm>
            <a:off x="1509185" y="6060341"/>
            <a:ext cx="527049" cy="349133"/>
          </a:xfrm>
          <a:prstGeom prst="rect">
            <a:avLst/>
          </a:prstGeom>
          <a:noFill/>
          <a:ln w="12700">
            <a:noFill/>
            <a:miter lim="800000"/>
          </a:ln>
        </p:spPr>
        <p:txBody>
          <a:bodyPr lIns="35718" tIns="35718" rIns="35718" bIns="35718" anchor="ctr">
            <a:spAutoFit/>
          </a:bodyPr>
          <a:lstStyle/>
          <a:p>
            <a:r>
              <a:rPr lang="ko-KR" altLang="en-US">
                <a:latin typeface="Lantinghei SC Demibold"/>
                <a:ea typeface="Lantinghei SC Demibold"/>
                <a:cs typeface="Lantinghei SC Demibold"/>
                <a:sym typeface="Lantinghei SC Demibold"/>
              </a:rPr>
              <a:t>①</a:t>
            </a:r>
            <a:endParaRPr lang="ko-KR" altLang="en-US">
              <a:latin typeface="Lantinghei SC Demibold"/>
              <a:ea typeface="Lantinghei SC Demibold"/>
              <a:cs typeface="Lantinghei SC Demibold"/>
              <a:sym typeface="Lantinghei SC Demibold"/>
            </a:endParaRPr>
          </a:p>
        </p:txBody>
      </p:sp>
      <p:sp>
        <p:nvSpPr>
          <p:cNvPr id="109576" name="Shape 352"/>
          <p:cNvSpPr>
            <a:spLocks noChangeArrowheads="1"/>
          </p:cNvSpPr>
          <p:nvPr/>
        </p:nvSpPr>
        <p:spPr bwMode="auto">
          <a:xfrm>
            <a:off x="4531784" y="6060341"/>
            <a:ext cx="531283" cy="349133"/>
          </a:xfrm>
          <a:prstGeom prst="rect">
            <a:avLst/>
          </a:prstGeom>
          <a:noFill/>
          <a:ln w="12700">
            <a:noFill/>
            <a:miter lim="800000"/>
          </a:ln>
        </p:spPr>
        <p:txBody>
          <a:bodyPr lIns="35718" tIns="35718" rIns="35718" bIns="35718" anchor="ctr">
            <a:spAutoFit/>
          </a:bodyPr>
          <a:lstStyle/>
          <a:p>
            <a:r>
              <a:rPr lang="ko-KR" altLang="en-US">
                <a:latin typeface="Lantinghei SC Demibold"/>
                <a:ea typeface="Lantinghei SC Demibold"/>
                <a:cs typeface="Lantinghei SC Demibold"/>
                <a:sym typeface="Lantinghei SC Demibold"/>
              </a:rPr>
              <a:t>②</a:t>
            </a:r>
            <a:endParaRPr lang="ko-KR" altLang="en-US">
              <a:latin typeface="Lantinghei SC Demibold"/>
              <a:ea typeface="Lantinghei SC Demibold"/>
              <a:cs typeface="Lantinghei SC Demibold"/>
              <a:sym typeface="Lantinghei SC Demibold"/>
            </a:endParaRPr>
          </a:p>
        </p:txBody>
      </p:sp>
      <p:sp>
        <p:nvSpPr>
          <p:cNvPr id="109577" name="Shape 353"/>
          <p:cNvSpPr>
            <a:spLocks noChangeArrowheads="1"/>
          </p:cNvSpPr>
          <p:nvPr/>
        </p:nvSpPr>
        <p:spPr bwMode="auto">
          <a:xfrm>
            <a:off x="7270751" y="6060341"/>
            <a:ext cx="524933" cy="349133"/>
          </a:xfrm>
          <a:prstGeom prst="rect">
            <a:avLst/>
          </a:prstGeom>
          <a:noFill/>
          <a:ln w="12700">
            <a:noFill/>
            <a:miter lim="800000"/>
          </a:ln>
        </p:spPr>
        <p:txBody>
          <a:bodyPr lIns="35718" tIns="35718" rIns="35718" bIns="35718" anchor="ctr">
            <a:spAutoFit/>
          </a:bodyPr>
          <a:lstStyle/>
          <a:p>
            <a:r>
              <a:rPr lang="ko-KR" altLang="en-US">
                <a:latin typeface="Lantinghei SC Demibold"/>
                <a:ea typeface="Lantinghei SC Demibold"/>
                <a:cs typeface="Lantinghei SC Demibold"/>
                <a:sym typeface="Lantinghei SC Demibold"/>
              </a:rPr>
              <a:t>③</a:t>
            </a:r>
            <a:endParaRPr lang="ko-KR" altLang="en-US">
              <a:latin typeface="Lantinghei SC Demibold"/>
              <a:ea typeface="Lantinghei SC Demibold"/>
              <a:cs typeface="Lantinghei SC Demibold"/>
              <a:sym typeface="Lantinghei SC Demibold"/>
            </a:endParaRPr>
          </a:p>
        </p:txBody>
      </p:sp>
      <p:pic>
        <p:nvPicPr>
          <p:cNvPr id="354" name="pasted-image.png"/>
          <p:cNvPicPr/>
          <p:nvPr/>
        </p:nvPicPr>
        <p:blipFill>
          <a:blip r:embed="rId4"/>
          <a:stretch>
            <a:fillRect/>
          </a:stretch>
        </p:blipFill>
        <p:spPr>
          <a:xfrm>
            <a:off x="9023351" y="2282826"/>
            <a:ext cx="2760133" cy="3541713"/>
          </a:xfrm>
          <a:prstGeom prst="rect">
            <a:avLst/>
          </a:prstGeom>
          <a:ln w="12700">
            <a:miter lim="400000"/>
            <a:headEnd/>
            <a:tailEnd/>
          </a:ln>
          <a:effectLst>
            <a:outerShdw blurRad="25400" dist="23868" dir="5400000" rotWithShape="0">
              <a:srgbClr val="000000">
                <a:alpha val="38467"/>
              </a:srgbClr>
            </a:outerShdw>
          </a:effectLst>
        </p:spPr>
      </p:pic>
      <p:sp>
        <p:nvSpPr>
          <p:cNvPr id="109579" name="Shape 355"/>
          <p:cNvSpPr>
            <a:spLocks noChangeArrowheads="1"/>
          </p:cNvSpPr>
          <p:nvPr/>
        </p:nvSpPr>
        <p:spPr bwMode="auto">
          <a:xfrm>
            <a:off x="10236200" y="6098441"/>
            <a:ext cx="527051" cy="349133"/>
          </a:xfrm>
          <a:prstGeom prst="rect">
            <a:avLst/>
          </a:prstGeom>
          <a:noFill/>
          <a:ln w="12700">
            <a:noFill/>
            <a:miter lim="800000"/>
          </a:ln>
        </p:spPr>
        <p:txBody>
          <a:bodyPr lIns="35718" tIns="35718" rIns="35718" bIns="35718" anchor="ctr">
            <a:spAutoFit/>
          </a:bodyPr>
          <a:lstStyle/>
          <a:p>
            <a:r>
              <a:rPr lang="ko-KR" altLang="en-US">
                <a:latin typeface="Lantinghei SC Demibold"/>
                <a:ea typeface="Lantinghei SC Demibold"/>
                <a:cs typeface="Lantinghei SC Demibold"/>
                <a:sym typeface="Lantinghei SC Demibold"/>
              </a:rPr>
              <a:t>④</a:t>
            </a:r>
            <a:endParaRPr lang="ko-KR" altLang="en-US">
              <a:latin typeface="Lantinghei SC Demibold"/>
              <a:ea typeface="Lantinghei SC Demibold"/>
              <a:cs typeface="Lantinghei SC Demibold"/>
              <a:sym typeface="Lantinghei SC Demibold"/>
            </a:endParaRPr>
          </a:p>
        </p:txBody>
      </p:sp>
    </p:spTree>
  </p:cSld>
  <p:clrMapOvr>
    <a:masterClrMapping/>
  </p:clrMapOvr>
  <p:transition spd="med"/>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idx="2"/>
          </p:nvPr>
        </p:nvSpPr>
        <p:spPr>
          <a:xfrm>
            <a:off x="609600" y="836712"/>
            <a:ext cx="9806880" cy="1263216"/>
          </a:xfrm>
        </p:spPr>
        <p:txBody>
          <a:bodyPr>
            <a:normAutofit/>
          </a:bodyPr>
          <a:lstStyle/>
          <a:p>
            <a:r>
              <a:rPr lang="zh-CN" altLang="en-US" sz="1800" dirty="0"/>
              <a:t>单列布局能够让对全局有更好的掌控。同时用户也可以一目了然内容。而多列而已则会有分散用户注意力的风险使你的主旨无法很好表达。最好的做法是用一个有逻辑的叙述来引导用户并且在文末给出你的操作按钮。</a:t>
            </a:r>
            <a:endParaRPr lang="zh-CN" altLang="en-US" sz="1800" dirty="0"/>
          </a:p>
        </p:txBody>
      </p:sp>
      <p:sp>
        <p:nvSpPr>
          <p:cNvPr id="5" name="内容占位符 4"/>
          <p:cNvSpPr>
            <a:spLocks noGrp="1"/>
          </p:cNvSpPr>
          <p:nvPr>
            <p:ph sz="half" idx="1"/>
          </p:nvPr>
        </p:nvSpPr>
        <p:spPr/>
        <p:txBody>
          <a:bodyPr/>
          <a:lstStyle/>
          <a:p>
            <a:r>
              <a:rPr lang="en-US" altLang="zh-CN" dirty="0" smtClean="0"/>
              <a:t>1</a:t>
            </a:r>
            <a:r>
              <a:rPr lang="zh-CN" altLang="en-US" dirty="0" smtClean="0"/>
              <a:t>、尽量</a:t>
            </a:r>
            <a:r>
              <a:rPr lang="zh-CN" altLang="en-US" dirty="0"/>
              <a:t>使用单列而不是多列布局</a:t>
            </a:r>
            <a:endParaRPr lang="zh-CN" altLang="en-US" dirty="0"/>
          </a:p>
        </p:txBody>
      </p:sp>
      <p:pic>
        <p:nvPicPr>
          <p:cNvPr id="1026" name="Picture 2"/>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335361" y="2708921"/>
            <a:ext cx="10147300" cy="3133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灯片编号占位符 5"/>
          <p:cNvSpPr>
            <a:spLocks noGrp="1"/>
          </p:cNvSpPr>
          <p:nvPr>
            <p:ph type="sldNum" sz="quarter" idx="12"/>
          </p:nvPr>
        </p:nvSpPr>
        <p:spPr/>
        <p:txBody>
          <a:bodyPr/>
          <a:lstStyle/>
          <a:p>
            <a:fld id="{1F71A286-DC62-4B0B-9ECD-D0E5366451C3}" type="slidenum">
              <a:rPr lang="zh-CN" altLang="en-US" smtClean="0"/>
            </a:fld>
            <a:endParaRPr lang="zh-CN" altLang="en-US"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组合 12"/>
          <p:cNvGrpSpPr/>
          <p:nvPr/>
        </p:nvGrpSpPr>
        <p:grpSpPr>
          <a:xfrm>
            <a:off x="7279640" y="1647190"/>
            <a:ext cx="4368800" cy="3377565"/>
            <a:chOff x="7552" y="2796"/>
            <a:chExt cx="6880" cy="5319"/>
          </a:xfrm>
        </p:grpSpPr>
        <p:sp>
          <p:nvSpPr>
            <p:cNvPr id="11" name="矩形 10"/>
            <p:cNvSpPr/>
            <p:nvPr/>
          </p:nvSpPr>
          <p:spPr>
            <a:xfrm>
              <a:off x="8700" y="7524"/>
              <a:ext cx="1938" cy="569"/>
            </a:xfrm>
            <a:prstGeom prst="rect">
              <a:avLst/>
            </a:prstGeom>
            <a:solidFill>
              <a:srgbClr val="F4106B">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8726" y="6759"/>
              <a:ext cx="1938" cy="569"/>
            </a:xfrm>
            <a:prstGeom prst="rect">
              <a:avLst/>
            </a:prstGeom>
            <a:solidFill>
              <a:srgbClr val="F4106B">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 name="组合 8"/>
            <p:cNvGrpSpPr/>
            <p:nvPr/>
          </p:nvGrpSpPr>
          <p:grpSpPr>
            <a:xfrm>
              <a:off x="7552" y="2796"/>
              <a:ext cx="6880" cy="4862"/>
              <a:chOff x="11335" y="1584"/>
              <a:chExt cx="6880" cy="4862"/>
            </a:xfrm>
          </p:grpSpPr>
          <p:grpSp>
            <p:nvGrpSpPr>
              <p:cNvPr id="10" name="组合 9"/>
              <p:cNvGrpSpPr/>
              <p:nvPr/>
            </p:nvGrpSpPr>
            <p:grpSpPr>
              <a:xfrm>
                <a:off x="11335" y="3144"/>
                <a:ext cx="6538" cy="3302"/>
                <a:chOff x="10818" y="6130"/>
                <a:chExt cx="6538" cy="3302"/>
              </a:xfrm>
            </p:grpSpPr>
            <p:sp>
              <p:nvSpPr>
                <p:cNvPr id="12" name="矩形 11"/>
                <p:cNvSpPr/>
                <p:nvPr/>
              </p:nvSpPr>
              <p:spPr>
                <a:xfrm>
                  <a:off x="11993" y="7848"/>
                  <a:ext cx="1907" cy="569"/>
                </a:xfrm>
                <a:prstGeom prst="rect">
                  <a:avLst/>
                </a:prstGeom>
                <a:solidFill>
                  <a:schemeClr val="accent1">
                    <a:alpha val="4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0818" y="6998"/>
                  <a:ext cx="3082" cy="569"/>
                </a:xfrm>
                <a:prstGeom prst="rect">
                  <a:avLst/>
                </a:prstGeom>
                <a:solidFill>
                  <a:schemeClr val="accent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1993" y="6130"/>
                  <a:ext cx="1907" cy="569"/>
                </a:xfrm>
                <a:prstGeom prst="rect">
                  <a:avLst/>
                </a:prstGeom>
                <a:solidFill>
                  <a:schemeClr val="accent1">
                    <a:alpha val="49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文本框 15"/>
                <p:cNvSpPr txBox="1"/>
                <p:nvPr/>
              </p:nvSpPr>
              <p:spPr>
                <a:xfrm>
                  <a:off x="12173" y="6130"/>
                  <a:ext cx="5183" cy="624"/>
                </a:xfrm>
                <a:prstGeom prst="rect">
                  <a:avLst/>
                </a:prstGeom>
                <a:noFill/>
              </p:spPr>
              <p:txBody>
                <a:bodyPr wrap="square">
                  <a:spAutoFit/>
                </a:bodyPr>
                <a:lstStyle/>
                <a:p>
                  <a:pPr fontAlgn="auto">
                    <a:spcBef>
                      <a:spcPts val="0"/>
                    </a:spcBef>
                    <a:spcAft>
                      <a:spcPts val="0"/>
                    </a:spcAft>
                    <a:defRPr/>
                  </a:pPr>
                  <a:r>
                    <a:rPr lang="en-US" altLang="zh-CN" sz="2000" dirty="0">
                      <a:solidFill>
                        <a:schemeClr val="tx1"/>
                      </a:solidFill>
                      <a:latin typeface="方正黑体简体" panose="02010601030101010101" charset="-122"/>
                      <a:ea typeface="方正黑体简体" panose="02010601030101010101" charset="-122"/>
                      <a:cs typeface="+mn-cs"/>
                    </a:rPr>
                    <a:t>/01/</a:t>
                  </a:r>
                  <a:r>
                    <a:rPr lang="zh-CN" altLang="en-US" sz="2000" dirty="0">
                      <a:solidFill>
                        <a:schemeClr val="tx1"/>
                      </a:solidFill>
                      <a:latin typeface="方正黑体简体" panose="02010601030101010101" charset="-122"/>
                      <a:ea typeface="方正黑体简体" panose="02010601030101010101" charset="-122"/>
                      <a:sym typeface="+mn-ea"/>
                    </a:rPr>
                    <a:t>网站</a:t>
                  </a:r>
                  <a:r>
                    <a:rPr lang="en-US" altLang="zh-CN" sz="2000" dirty="0">
                      <a:solidFill>
                        <a:schemeClr val="tx1"/>
                      </a:solidFill>
                      <a:latin typeface="方正黑体简体" panose="02010601030101010101" charset="-122"/>
                      <a:ea typeface="方正黑体简体" panose="02010601030101010101" charset="-122"/>
                      <a:sym typeface="+mn-ea"/>
                    </a:rPr>
                    <a:t>UI</a:t>
                  </a:r>
                  <a:r>
                    <a:rPr lang="zh-CN" altLang="en-US" sz="2000" dirty="0">
                      <a:solidFill>
                        <a:schemeClr val="tx1"/>
                      </a:solidFill>
                      <a:latin typeface="方正黑体简体" panose="02010601030101010101" charset="-122"/>
                      <a:ea typeface="方正黑体简体" panose="02010601030101010101" charset="-122"/>
                      <a:sym typeface="+mn-ea"/>
                    </a:rPr>
                    <a:t>设计内容及要素</a:t>
                  </a:r>
                  <a:endParaRPr lang="zh-CN" altLang="en-US" sz="2000" dirty="0">
                    <a:solidFill>
                      <a:schemeClr val="tx1"/>
                    </a:solidFill>
                    <a:latin typeface="方正黑体简体" panose="02010601030101010101" charset="-122"/>
                    <a:ea typeface="方正黑体简体" panose="02010601030101010101" charset="-122"/>
                    <a:cs typeface="+mn-cs"/>
                    <a:sym typeface="+mn-ea"/>
                  </a:endParaRPr>
                </a:p>
              </p:txBody>
            </p:sp>
            <p:sp>
              <p:nvSpPr>
                <p:cNvPr id="19" name="文本框 18"/>
                <p:cNvSpPr txBox="1"/>
                <p:nvPr/>
              </p:nvSpPr>
              <p:spPr>
                <a:xfrm>
                  <a:off x="12173" y="6998"/>
                  <a:ext cx="4870" cy="1104"/>
                </a:xfrm>
                <a:prstGeom prst="rect">
                  <a:avLst/>
                </a:prstGeom>
                <a:noFill/>
              </p:spPr>
              <p:txBody>
                <a:bodyPr>
                  <a:spAutoFit/>
                </a:bodyPr>
                <a:lstStyle>
                  <a:defPPr>
                    <a:defRPr lang="zh-CN"/>
                  </a:defPPr>
                  <a:lvl1pPr>
                    <a:defRPr sz="2000" b="1">
                      <a:latin typeface="造字工房悦黑体验版细体" pitchFamily="50" charset="-122"/>
                      <a:ea typeface="造字工房悦黑体验版细体" pitchFamily="50" charset="-122"/>
                    </a:defRPr>
                  </a:lvl1pPr>
                </a:lstStyle>
                <a:p>
                  <a:pPr fontAlgn="auto">
                    <a:spcBef>
                      <a:spcPts val="0"/>
                    </a:spcBef>
                    <a:spcAft>
                      <a:spcPts val="0"/>
                    </a:spcAft>
                    <a:defRPr/>
                  </a:pPr>
                  <a:r>
                    <a:rPr lang="en-US" altLang="zh-CN" b="0" dirty="0">
                      <a:solidFill>
                        <a:schemeClr val="tx1">
                          <a:lumMod val="85000"/>
                          <a:lumOff val="15000"/>
                        </a:schemeClr>
                      </a:solidFill>
                      <a:latin typeface="方正黑体简体" panose="02010601030101010101" charset="-122"/>
                      <a:ea typeface="方正黑体简体" panose="02010601030101010101" charset="-122"/>
                      <a:cs typeface="+mn-cs"/>
                    </a:rPr>
                    <a:t>/02/ </a:t>
                  </a:r>
                  <a:r>
                    <a:rPr lang="zh-CN" altLang="en-US" b="0" dirty="0" smtClean="0">
                      <a:solidFill>
                        <a:schemeClr val="tx1"/>
                      </a:solidFill>
                      <a:latin typeface="方正黑体简体" panose="02010601030101010101" charset="-122"/>
                      <a:ea typeface="方正黑体简体" panose="02010601030101010101" charset="-122"/>
                      <a:sym typeface="+mn-ea"/>
                    </a:rPr>
                    <a:t>首页及子页面设计</a:t>
                  </a:r>
                  <a:endParaRPr lang="zh-CN" altLang="en-US" b="0" dirty="0" smtClean="0">
                    <a:solidFill>
                      <a:schemeClr val="tx1"/>
                    </a:solidFill>
                    <a:latin typeface="方正黑体简体" panose="02010601030101010101" charset="-122"/>
                    <a:ea typeface="方正黑体简体" panose="02010601030101010101" charset="-122"/>
                    <a:sym typeface="+mn-ea"/>
                  </a:endParaRPr>
                </a:p>
                <a:p>
                  <a:pPr fontAlgn="auto">
                    <a:spcBef>
                      <a:spcPts val="0"/>
                    </a:spcBef>
                    <a:spcAft>
                      <a:spcPts val="0"/>
                    </a:spcAft>
                    <a:defRPr/>
                  </a:pPr>
                  <a:endParaRPr lang="zh-CN" altLang="en-US" b="0" dirty="0" smtClean="0">
                    <a:solidFill>
                      <a:schemeClr val="tx1"/>
                    </a:solidFill>
                    <a:latin typeface="方正黑体简体" panose="02010601030101010101" charset="-122"/>
                    <a:ea typeface="方正黑体简体" panose="02010601030101010101" charset="-122"/>
                    <a:cs typeface="+mn-cs"/>
                    <a:sym typeface="+mn-ea"/>
                  </a:endParaRPr>
                </a:p>
              </p:txBody>
            </p:sp>
            <p:sp>
              <p:nvSpPr>
                <p:cNvPr id="20" name="文本框 19"/>
                <p:cNvSpPr txBox="1"/>
                <p:nvPr/>
              </p:nvSpPr>
              <p:spPr>
                <a:xfrm>
                  <a:off x="12173" y="7848"/>
                  <a:ext cx="4870" cy="1584"/>
                </a:xfrm>
                <a:prstGeom prst="rect">
                  <a:avLst/>
                </a:prstGeom>
                <a:noFill/>
              </p:spPr>
              <p:txBody>
                <a:bodyPr>
                  <a:spAutoFit/>
                </a:bodyPr>
                <a:lstStyle>
                  <a:defPPr>
                    <a:defRPr lang="zh-CN"/>
                  </a:defPPr>
                  <a:lvl1pPr>
                    <a:defRPr sz="2000" b="1">
                      <a:latin typeface="造字工房悦黑体验版细体" pitchFamily="50" charset="-122"/>
                      <a:ea typeface="造字工房悦黑体验版细体" pitchFamily="50" charset="-122"/>
                    </a:defRPr>
                  </a:lvl1pPr>
                </a:lstStyle>
                <a:p>
                  <a:pPr fontAlgn="auto">
                    <a:spcBef>
                      <a:spcPts val="0"/>
                    </a:spcBef>
                    <a:spcAft>
                      <a:spcPts val="0"/>
                    </a:spcAft>
                    <a:defRPr/>
                  </a:pPr>
                  <a:r>
                    <a:rPr lang="en-US" altLang="zh-CN" b="0" dirty="0">
                      <a:solidFill>
                        <a:schemeClr val="bg2">
                          <a:lumMod val="10000"/>
                        </a:schemeClr>
                      </a:solidFill>
                      <a:latin typeface="方正黑体简体" panose="02010601030101010101" charset="-122"/>
                      <a:ea typeface="方正黑体简体" panose="02010601030101010101" charset="-122"/>
                      <a:cs typeface="+mn-cs"/>
                    </a:rPr>
                    <a:t>/03/ </a:t>
                  </a:r>
                  <a:r>
                    <a:rPr lang="zh-CN" altLang="en-US" b="0" dirty="0" smtClean="0">
                      <a:solidFill>
                        <a:schemeClr val="tx1"/>
                      </a:solidFill>
                      <a:latin typeface="方正黑体简体" panose="02010601030101010101" charset="-122"/>
                      <a:ea typeface="方正黑体简体" panose="02010601030101010101" charset="-122"/>
                      <a:sym typeface="+mn-ea"/>
                    </a:rPr>
                    <a:t>设计风格及版式设计</a:t>
                  </a:r>
                  <a:endParaRPr lang="zh-CN" altLang="en-US" b="0" dirty="0" smtClean="0">
                    <a:solidFill>
                      <a:schemeClr val="tx1"/>
                    </a:solidFill>
                    <a:latin typeface="方正黑体简体" panose="02010601030101010101" charset="-122"/>
                    <a:ea typeface="方正黑体简体" panose="02010601030101010101" charset="-122"/>
                    <a:sym typeface="+mn-ea"/>
                  </a:endParaRPr>
                </a:p>
                <a:p>
                  <a:pPr fontAlgn="auto">
                    <a:spcBef>
                      <a:spcPts val="0"/>
                    </a:spcBef>
                    <a:spcAft>
                      <a:spcPts val="0"/>
                    </a:spcAft>
                    <a:defRPr/>
                  </a:pPr>
                  <a:endParaRPr lang="zh-CN" altLang="en-US" b="0" dirty="0" smtClean="0">
                    <a:solidFill>
                      <a:schemeClr val="tx1"/>
                    </a:solidFill>
                    <a:latin typeface="方正黑体简体" panose="02010601030101010101" charset="-122"/>
                    <a:ea typeface="方正黑体简体" panose="02010601030101010101" charset="-122"/>
                    <a:cs typeface="+mn-cs"/>
                    <a:sym typeface="+mn-ea"/>
                  </a:endParaRPr>
                </a:p>
                <a:p>
                  <a:pPr fontAlgn="auto">
                    <a:spcBef>
                      <a:spcPts val="0"/>
                    </a:spcBef>
                    <a:spcAft>
                      <a:spcPts val="0"/>
                    </a:spcAft>
                    <a:defRPr/>
                  </a:pPr>
                  <a:endParaRPr lang="zh-CN" altLang="en-US" b="0" dirty="0">
                    <a:solidFill>
                      <a:schemeClr val="bg2">
                        <a:lumMod val="10000"/>
                      </a:schemeClr>
                    </a:solidFill>
                    <a:latin typeface="方正黑体简体" panose="02010601030101010101" charset="-122"/>
                    <a:ea typeface="方正黑体简体" panose="02010601030101010101" charset="-122"/>
                    <a:cs typeface="+mn-cs"/>
                  </a:endParaRPr>
                </a:p>
              </p:txBody>
            </p:sp>
            <p:sp>
              <p:nvSpPr>
                <p:cNvPr id="21" name="文本框 20"/>
                <p:cNvSpPr txBox="1"/>
                <p:nvPr/>
              </p:nvSpPr>
              <p:spPr>
                <a:xfrm>
                  <a:off x="12173" y="8671"/>
                  <a:ext cx="4870" cy="624"/>
                </a:xfrm>
                <a:prstGeom prst="rect">
                  <a:avLst/>
                </a:prstGeom>
                <a:noFill/>
              </p:spPr>
              <p:txBody>
                <a:bodyPr>
                  <a:spAutoFit/>
                </a:bodyPr>
                <a:lstStyle>
                  <a:defPPr>
                    <a:defRPr lang="zh-CN"/>
                  </a:defPPr>
                  <a:lvl1pPr>
                    <a:defRPr sz="2000" b="1">
                      <a:latin typeface="造字工房悦黑体验版细体" pitchFamily="50" charset="-122"/>
                      <a:ea typeface="造字工房悦黑体验版细体" pitchFamily="50" charset="-122"/>
                    </a:defRPr>
                  </a:lvl1pPr>
                </a:lstStyle>
                <a:p>
                  <a:pPr fontAlgn="auto">
                    <a:spcBef>
                      <a:spcPts val="0"/>
                    </a:spcBef>
                    <a:spcAft>
                      <a:spcPts val="0"/>
                    </a:spcAft>
                    <a:defRPr/>
                  </a:pPr>
                  <a:endParaRPr lang="zh-CN" altLang="en-US" b="0" dirty="0">
                    <a:solidFill>
                      <a:schemeClr val="bg1"/>
                    </a:solidFill>
                    <a:latin typeface="方正黑体简体" panose="02010601030101010101" charset="-122"/>
                    <a:ea typeface="方正黑体简体" panose="02010601030101010101" charset="-122"/>
                    <a:cs typeface="+mn-cs"/>
                  </a:endParaRPr>
                </a:p>
              </p:txBody>
            </p:sp>
          </p:grpSp>
          <p:sp>
            <p:nvSpPr>
              <p:cNvPr id="22" name="文本框 21"/>
              <p:cNvSpPr txBox="1"/>
              <p:nvPr/>
            </p:nvSpPr>
            <p:spPr>
              <a:xfrm>
                <a:off x="12535" y="1584"/>
                <a:ext cx="5680" cy="1510"/>
              </a:xfrm>
              <a:prstGeom prst="rect">
                <a:avLst/>
              </a:prstGeom>
              <a:noFill/>
            </p:spPr>
            <p:txBody>
              <a:bodyPr wrap="square">
                <a:spAutoFit/>
              </a:bodyPr>
              <a:lstStyle/>
              <a:p>
                <a:pPr fontAlgn="auto">
                  <a:spcBef>
                    <a:spcPts val="0"/>
                  </a:spcBef>
                  <a:spcAft>
                    <a:spcPts val="0"/>
                  </a:spcAft>
                  <a:defRPr/>
                </a:pPr>
                <a:r>
                  <a:rPr lang="zh-CN" altLang="en-US" sz="5400" b="1" dirty="0">
                    <a:solidFill>
                      <a:schemeClr val="accent5"/>
                    </a:solidFill>
                    <a:latin typeface="+mj-lt"/>
                    <a:ea typeface="+mj-lt"/>
                    <a:cs typeface="+mn-cs"/>
                  </a:rPr>
                  <a:t>c</a:t>
                </a:r>
                <a:r>
                  <a:rPr lang="zh-CN" altLang="en-US" sz="4800" dirty="0">
                    <a:solidFill>
                      <a:schemeClr val="tx1">
                        <a:lumMod val="65000"/>
                        <a:lumOff val="35000"/>
                      </a:schemeClr>
                    </a:solidFill>
                    <a:latin typeface="+mj-lt"/>
                    <a:ea typeface="+mj-lt"/>
                    <a:cs typeface="+mn-cs"/>
                  </a:rPr>
                  <a:t>ontents</a:t>
                </a:r>
                <a:endParaRPr lang="zh-CN" altLang="en-US" sz="4800" dirty="0">
                  <a:solidFill>
                    <a:schemeClr val="tx1">
                      <a:lumMod val="65000"/>
                      <a:lumOff val="35000"/>
                    </a:schemeClr>
                  </a:solidFill>
                  <a:latin typeface="+mj-lt"/>
                  <a:ea typeface="+mj-lt"/>
                  <a:cs typeface="+mn-cs"/>
                </a:endParaRPr>
              </a:p>
            </p:txBody>
          </p:sp>
        </p:grpSp>
        <p:sp>
          <p:nvSpPr>
            <p:cNvPr id="23" name="文本框 22"/>
            <p:cNvSpPr txBox="1"/>
            <p:nvPr/>
          </p:nvSpPr>
          <p:spPr>
            <a:xfrm>
              <a:off x="8932" y="7491"/>
              <a:ext cx="4870" cy="624"/>
            </a:xfrm>
            <a:prstGeom prst="rect">
              <a:avLst/>
            </a:prstGeom>
            <a:noFill/>
          </p:spPr>
          <p:txBody>
            <a:bodyPr>
              <a:spAutoFit/>
            </a:bodyPr>
            <a:lstStyle>
              <a:defPPr>
                <a:defRPr lang="zh-CN"/>
              </a:defPPr>
              <a:lvl1pPr>
                <a:defRPr sz="2000" b="1">
                  <a:latin typeface="造字工房悦黑体验版细体" pitchFamily="50" charset="-122"/>
                  <a:ea typeface="造字工房悦黑体验版细体" pitchFamily="50" charset="-122"/>
                </a:defRPr>
              </a:lvl1pPr>
            </a:lstStyle>
            <a:p>
              <a:pPr fontAlgn="auto">
                <a:spcBef>
                  <a:spcPts val="0"/>
                </a:spcBef>
                <a:spcAft>
                  <a:spcPts val="0"/>
                </a:spcAft>
                <a:defRPr/>
              </a:pPr>
              <a:r>
                <a:rPr lang="en-US" altLang="zh-CN" b="0" dirty="0">
                  <a:solidFill>
                    <a:schemeClr val="bg2">
                      <a:lumMod val="10000"/>
                    </a:schemeClr>
                  </a:solidFill>
                  <a:latin typeface="方正黑体简体" panose="02010601030101010101" charset="-122"/>
                  <a:ea typeface="方正黑体简体" panose="02010601030101010101" charset="-122"/>
                  <a:cs typeface="+mn-cs"/>
                </a:rPr>
                <a:t>/05/ </a:t>
              </a:r>
              <a:r>
                <a:rPr lang="zh-CN" altLang="en-US" b="0" dirty="0" smtClean="0">
                  <a:solidFill>
                    <a:schemeClr val="tx1"/>
                  </a:solidFill>
                  <a:latin typeface="方正黑体简体" panose="02010601030101010101" charset="-122"/>
                  <a:ea typeface="方正黑体简体" panose="02010601030101010101" charset="-122"/>
                  <a:sym typeface="+mn-ea"/>
                </a:rPr>
                <a:t>图文结合设计</a:t>
              </a:r>
              <a:endParaRPr lang="zh-CN" altLang="en-US" b="0" dirty="0" smtClean="0">
                <a:solidFill>
                  <a:schemeClr val="tx1"/>
                </a:solidFill>
                <a:latin typeface="方正黑体简体" panose="02010601030101010101" charset="-122"/>
                <a:ea typeface="方正黑体简体" panose="02010601030101010101" charset="-122"/>
                <a:cs typeface="+mn-cs"/>
                <a:sym typeface="+mn-ea"/>
              </a:endParaRPr>
            </a:p>
          </p:txBody>
        </p:sp>
        <p:sp>
          <p:nvSpPr>
            <p:cNvPr id="24" name="文本框 23"/>
            <p:cNvSpPr txBox="1"/>
            <p:nvPr/>
          </p:nvSpPr>
          <p:spPr>
            <a:xfrm>
              <a:off x="8895" y="6813"/>
              <a:ext cx="4870" cy="624"/>
            </a:xfrm>
            <a:prstGeom prst="rect">
              <a:avLst/>
            </a:prstGeom>
            <a:noFill/>
          </p:spPr>
          <p:txBody>
            <a:bodyPr>
              <a:spAutoFit/>
            </a:bodyPr>
            <a:lstStyle>
              <a:defPPr>
                <a:defRPr lang="zh-CN"/>
              </a:defPPr>
              <a:lvl1pPr>
                <a:defRPr sz="2000" b="1">
                  <a:latin typeface="造字工房悦黑体验版细体" pitchFamily="50" charset="-122"/>
                  <a:ea typeface="造字工房悦黑体验版细体" pitchFamily="50" charset="-122"/>
                </a:defRPr>
              </a:lvl1pPr>
            </a:lstStyle>
            <a:p>
              <a:pPr fontAlgn="auto">
                <a:spcBef>
                  <a:spcPts val="0"/>
                </a:spcBef>
                <a:spcAft>
                  <a:spcPts val="0"/>
                </a:spcAft>
                <a:defRPr/>
              </a:pPr>
              <a:r>
                <a:rPr lang="en-US" altLang="zh-CN" b="0" dirty="0">
                  <a:solidFill>
                    <a:schemeClr val="bg2">
                      <a:lumMod val="10000"/>
                    </a:schemeClr>
                  </a:solidFill>
                  <a:latin typeface="方正黑体简体" panose="02010601030101010101" charset="-122"/>
                  <a:ea typeface="方正黑体简体" panose="02010601030101010101" charset="-122"/>
                  <a:cs typeface="+mn-cs"/>
                </a:rPr>
                <a:t>/04/ </a:t>
              </a:r>
              <a:r>
                <a:rPr lang="zh-CN" altLang="en-US" b="0" dirty="0" smtClean="0">
                  <a:solidFill>
                    <a:schemeClr val="tx1"/>
                  </a:solidFill>
                  <a:latin typeface="方正黑体简体" panose="02010601030101010101" charset="-122"/>
                  <a:ea typeface="方正黑体简体" panose="02010601030101010101" charset="-122"/>
                  <a:sym typeface="+mn-ea"/>
                </a:rPr>
                <a:t>图片处理及设计应用</a:t>
              </a:r>
              <a:endParaRPr lang="zh-CN" altLang="en-US" b="0" dirty="0" smtClean="0">
                <a:solidFill>
                  <a:schemeClr val="tx1"/>
                </a:solidFill>
                <a:latin typeface="方正黑体简体" panose="02010601030101010101" charset="-122"/>
                <a:ea typeface="方正黑体简体" panose="02010601030101010101" charset="-122"/>
                <a:cs typeface="+mn-cs"/>
                <a:sym typeface="+mn-ea"/>
              </a:endParaRPr>
            </a:p>
          </p:txBody>
        </p:sp>
      </p:grpSp>
      <p:pic>
        <p:nvPicPr>
          <p:cNvPr id="26" name="图片 25" descr="7"/>
          <p:cNvPicPr>
            <a:picLocks noChangeAspect="1"/>
          </p:cNvPicPr>
          <p:nvPr/>
        </p:nvPicPr>
        <p:blipFill>
          <a:blip r:embed="rId1"/>
          <a:stretch>
            <a:fillRect/>
          </a:stretch>
        </p:blipFill>
        <p:spPr>
          <a:xfrm>
            <a:off x="3175" y="1628140"/>
            <a:ext cx="7106920" cy="3601085"/>
          </a:xfrm>
          <a:prstGeom prst="rect">
            <a:avLst/>
          </a:prstGeom>
        </p:spPr>
      </p:pic>
      <p:grpSp>
        <p:nvGrpSpPr>
          <p:cNvPr id="27" name="组合 26"/>
          <p:cNvGrpSpPr/>
          <p:nvPr/>
        </p:nvGrpSpPr>
        <p:grpSpPr>
          <a:xfrm>
            <a:off x="392430" y="182245"/>
            <a:ext cx="1657350" cy="321310"/>
            <a:chOff x="231" y="95"/>
            <a:chExt cx="2610" cy="506"/>
          </a:xfrm>
        </p:grpSpPr>
        <p:sp>
          <p:nvSpPr>
            <p:cNvPr id="28" name="矩形 27"/>
            <p:cNvSpPr/>
            <p:nvPr/>
          </p:nvSpPr>
          <p:spPr>
            <a:xfrm>
              <a:off x="231" y="95"/>
              <a:ext cx="2610" cy="506"/>
            </a:xfrm>
            <a:prstGeom prst="rect">
              <a:avLst/>
            </a:prstGeom>
          </p:spPr>
          <p:txBody>
            <a:bodyPr wrap="square">
              <a:spAutoFit/>
            </a:bodyPr>
            <a:lstStyle/>
            <a:p>
              <a:pPr algn="l"/>
              <a:r>
                <a:rPr lang="zh-CN" altLang="en-US" sz="1400" b="1" dirty="0">
                  <a:sym typeface="+mn-ea"/>
                </a:rPr>
                <a:t>网 站 </a:t>
              </a:r>
              <a:r>
                <a:rPr lang="en-US" altLang="zh-CN" sz="1400" b="1" dirty="0">
                  <a:sym typeface="+mn-ea"/>
                </a:rPr>
                <a:t>UI </a:t>
              </a:r>
              <a:r>
                <a:rPr lang="zh-CN" altLang="en-US" sz="1400" b="1" dirty="0">
                  <a:sym typeface="+mn-ea"/>
                </a:rPr>
                <a:t>设 计 </a:t>
              </a:r>
              <a:endParaRPr lang="zh-CN" altLang="en-US" sz="1400" b="1" dirty="0"/>
            </a:p>
          </p:txBody>
        </p:sp>
        <p:sp>
          <p:nvSpPr>
            <p:cNvPr id="29" name="椭圆 28"/>
            <p:cNvSpPr/>
            <p:nvPr/>
          </p:nvSpPr>
          <p:spPr>
            <a:xfrm>
              <a:off x="2224" y="224"/>
              <a:ext cx="206" cy="178"/>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4400"/>
            </a:p>
          </p:txBody>
        </p:sp>
      </p:gr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idx="2"/>
          </p:nvPr>
        </p:nvSpPr>
        <p:spPr>
          <a:xfrm>
            <a:off x="609600" y="836712"/>
            <a:ext cx="9806880" cy="1263216"/>
          </a:xfrm>
        </p:spPr>
        <p:txBody>
          <a:bodyPr>
            <a:normAutofit/>
          </a:bodyPr>
          <a:lstStyle/>
          <a:p>
            <a:r>
              <a:rPr lang="zh-CN" altLang="en-US" sz="1800" dirty="0"/>
              <a:t>给用户一份精美小礼品这样的友好举动再好不过了。具体来讲，送出礼品也是之有效的获得客户忠诚度的战术，这是建立在人们互惠准则上的。而这样做所带来的好处也是显而易见的，会让你在往后的活动进展</a:t>
            </a:r>
            <a:r>
              <a:rPr lang="en-US" altLang="zh-CN" sz="1800" dirty="0"/>
              <a:t>(</a:t>
            </a:r>
            <a:r>
              <a:rPr lang="zh-CN" altLang="en-US" sz="1800" dirty="0"/>
              <a:t>不管是推销，产品更新还是再次搞活动</a:t>
            </a:r>
            <a:r>
              <a:rPr lang="en-US" altLang="zh-CN" sz="1800" dirty="0"/>
              <a:t>)</a:t>
            </a:r>
            <a:r>
              <a:rPr lang="zh-CN" altLang="en-US" sz="1800" dirty="0"/>
              <a:t>中更加顺利。</a:t>
            </a:r>
            <a:endParaRPr lang="zh-CN" altLang="en-US" sz="1800" dirty="0"/>
          </a:p>
        </p:txBody>
      </p:sp>
      <p:sp>
        <p:nvSpPr>
          <p:cNvPr id="5" name="内容占位符 4"/>
          <p:cNvSpPr>
            <a:spLocks noGrp="1"/>
          </p:cNvSpPr>
          <p:nvPr>
            <p:ph sz="half" idx="1"/>
          </p:nvPr>
        </p:nvSpPr>
        <p:spPr/>
        <p:txBody>
          <a:bodyPr/>
          <a:lstStyle/>
          <a:p>
            <a:r>
              <a:rPr lang="en-US" altLang="zh-CN" b="1" dirty="0" smtClean="0"/>
              <a:t>2</a:t>
            </a:r>
            <a:r>
              <a:rPr lang="zh-CN" altLang="en-US" b="1" dirty="0" smtClean="0"/>
              <a:t>、放出</a:t>
            </a:r>
            <a:r>
              <a:rPr lang="zh-CN" altLang="en-US" b="1" dirty="0"/>
              <a:t>礼品往往更具诱惑力</a:t>
            </a:r>
            <a:endParaRPr lang="zh-CN" altLang="en-US" dirty="0"/>
          </a:p>
        </p:txBody>
      </p:sp>
      <p:pic>
        <p:nvPicPr>
          <p:cNvPr id="5122" name="Picture 2" descr="http://image.tianjimedia.com/uploadImages/2014/094/4UK03J4V7W9I.jpg"/>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335361" y="2708920"/>
            <a:ext cx="10147300" cy="3133726"/>
          </a:xfrm>
          <a:prstGeom prst="rect">
            <a:avLst/>
          </a:prstGeom>
          <a:noFill/>
          <a:extLst>
            <a:ext uri="{909E8E84-426E-40DD-AFC4-6F175D3DCCD1}">
              <a14:hiddenFill xmlns:a14="http://schemas.microsoft.com/office/drawing/2010/main">
                <a:solidFill>
                  <a:srgbClr val="FFFFFF"/>
                </a:solidFill>
              </a14:hiddenFill>
            </a:ext>
          </a:extLst>
        </p:spPr>
      </p:pic>
      <p:sp>
        <p:nvSpPr>
          <p:cNvPr id="2" name="灯片编号占位符 1"/>
          <p:cNvSpPr>
            <a:spLocks noGrp="1"/>
          </p:cNvSpPr>
          <p:nvPr>
            <p:ph type="sldNum" sz="quarter" idx="12"/>
          </p:nvPr>
        </p:nvSpPr>
        <p:spPr/>
        <p:txBody>
          <a:bodyPr/>
          <a:lstStyle/>
          <a:p>
            <a:fld id="{1F71A286-DC62-4B0B-9ECD-D0E5366451C3}" type="slidenum">
              <a:rPr lang="zh-CN" altLang="en-US" smtClean="0"/>
            </a:fld>
            <a:endParaRPr lang="zh-CN" altLang="en-US"/>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idx="2"/>
          </p:nvPr>
        </p:nvSpPr>
        <p:spPr>
          <a:xfrm>
            <a:off x="609600" y="836712"/>
            <a:ext cx="9806880" cy="1263216"/>
          </a:xfrm>
        </p:spPr>
        <p:txBody>
          <a:bodyPr>
            <a:normAutofit/>
          </a:bodyPr>
          <a:lstStyle/>
          <a:p>
            <a:r>
              <a:rPr lang="zh-CN" altLang="en-US" sz="1800" dirty="0"/>
              <a:t>在整个产品开发期间我们会有意无意地创建很多模块，版面或者元素，而它们的功能可能有些是重叠的。此种情况表明界面已经过度设计了。时刻警惕这些冗余的功能模块，它无用且降低了电脑性能。此外，界面上模块越多，用户的学习成本就越大。所以请考虑重构你的界面使它足够精简。</a:t>
            </a:r>
            <a:endParaRPr lang="zh-CN" altLang="en-US" sz="1800" dirty="0"/>
          </a:p>
        </p:txBody>
      </p:sp>
      <p:sp>
        <p:nvSpPr>
          <p:cNvPr id="5" name="内容占位符 4"/>
          <p:cNvSpPr>
            <a:spLocks noGrp="1"/>
          </p:cNvSpPr>
          <p:nvPr>
            <p:ph sz="half" idx="1"/>
          </p:nvPr>
        </p:nvSpPr>
        <p:spPr/>
        <p:txBody>
          <a:bodyPr/>
          <a:lstStyle/>
          <a:p>
            <a:r>
              <a:rPr lang="en-US" altLang="zh-CN" b="1" dirty="0" smtClean="0"/>
              <a:t>3</a:t>
            </a:r>
            <a:r>
              <a:rPr lang="zh-CN" altLang="en-US" b="1" dirty="0" smtClean="0"/>
              <a:t>、合并</a:t>
            </a:r>
            <a:r>
              <a:rPr lang="zh-CN" altLang="en-US" b="1" dirty="0"/>
              <a:t>重复的功能而使界面简洁</a:t>
            </a:r>
            <a:endParaRPr lang="zh-CN" altLang="en-US" dirty="0"/>
          </a:p>
        </p:txBody>
      </p:sp>
      <p:sp>
        <p:nvSpPr>
          <p:cNvPr id="2" name="灯片编号占位符 1"/>
          <p:cNvSpPr>
            <a:spLocks noGrp="1"/>
          </p:cNvSpPr>
          <p:nvPr>
            <p:ph type="sldNum" sz="quarter" idx="12"/>
          </p:nvPr>
        </p:nvSpPr>
        <p:spPr/>
        <p:txBody>
          <a:bodyPr/>
          <a:lstStyle/>
          <a:p>
            <a:fld id="{1F71A286-DC62-4B0B-9ECD-D0E5366451C3}" type="slidenum">
              <a:rPr lang="zh-CN" altLang="en-US" smtClean="0"/>
            </a:fld>
            <a:endParaRPr lang="zh-CN" altLang="en-US"/>
          </a:p>
        </p:txBody>
      </p:sp>
      <p:pic>
        <p:nvPicPr>
          <p:cNvPr id="4098" name="Picture 2" descr="http://image.tianjimedia.com/uploadImages/2014/094/VCKI6T8F1G2S.jpg"/>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335361" y="2780928"/>
            <a:ext cx="10147300" cy="3133726"/>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idx="2"/>
          </p:nvPr>
        </p:nvSpPr>
        <p:spPr>
          <a:xfrm>
            <a:off x="609600" y="836712"/>
            <a:ext cx="9806880" cy="1263216"/>
          </a:xfrm>
        </p:spPr>
        <p:txBody>
          <a:bodyPr>
            <a:normAutofit/>
          </a:bodyPr>
          <a:lstStyle/>
          <a:p>
            <a:r>
              <a:rPr lang="zh-CN" altLang="en-US" sz="1800" dirty="0"/>
              <a:t>在获得项目机会或提高项目转化率时客户的好评是一种极为有效的手段。当潜在客户看到其他人对你的服务给予好评时，项目机会会大增。所以试着提供一些含金量高的证据证明这些好评是真实可信的。</a:t>
            </a:r>
            <a:endParaRPr lang="zh-CN" altLang="en-US" sz="1800" dirty="0"/>
          </a:p>
        </p:txBody>
      </p:sp>
      <p:sp>
        <p:nvSpPr>
          <p:cNvPr id="5" name="内容占位符 4"/>
          <p:cNvSpPr>
            <a:spLocks noGrp="1"/>
          </p:cNvSpPr>
          <p:nvPr>
            <p:ph sz="half" idx="1"/>
          </p:nvPr>
        </p:nvSpPr>
        <p:spPr/>
        <p:txBody>
          <a:bodyPr/>
          <a:lstStyle/>
          <a:p>
            <a:r>
              <a:rPr lang="en-US" altLang="zh-CN" b="1" dirty="0" smtClean="0"/>
              <a:t>4</a:t>
            </a:r>
            <a:r>
              <a:rPr lang="zh-CN" altLang="en-US" b="1" dirty="0" smtClean="0"/>
              <a:t>、客户</a:t>
            </a:r>
            <a:r>
              <a:rPr lang="zh-CN" altLang="en-US" b="1" dirty="0"/>
              <a:t>的评价好过自吹自擂</a:t>
            </a:r>
            <a:endParaRPr lang="zh-CN" altLang="en-US" dirty="0"/>
          </a:p>
        </p:txBody>
      </p:sp>
      <p:sp>
        <p:nvSpPr>
          <p:cNvPr id="2" name="灯片编号占位符 1"/>
          <p:cNvSpPr>
            <a:spLocks noGrp="1"/>
          </p:cNvSpPr>
          <p:nvPr>
            <p:ph type="sldNum" sz="quarter" idx="12"/>
          </p:nvPr>
        </p:nvSpPr>
        <p:spPr/>
        <p:txBody>
          <a:bodyPr/>
          <a:lstStyle/>
          <a:p>
            <a:fld id="{1F71A286-DC62-4B0B-9ECD-D0E5366451C3}" type="slidenum">
              <a:rPr lang="zh-CN" altLang="en-US" smtClean="0"/>
            </a:fld>
            <a:endParaRPr lang="zh-CN" altLang="en-US"/>
          </a:p>
        </p:txBody>
      </p:sp>
      <p:pic>
        <p:nvPicPr>
          <p:cNvPr id="3074" name="Picture 2" descr="http://image.tianjimedia.com/uploadImages/2014/094/38S5222FFU7Z.jpg"/>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335361" y="2852936"/>
            <a:ext cx="10147300" cy="3133726"/>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idx="2"/>
          </p:nvPr>
        </p:nvSpPr>
        <p:spPr>
          <a:xfrm>
            <a:off x="609600" y="836712"/>
            <a:ext cx="9806880" cy="1263216"/>
          </a:xfrm>
        </p:spPr>
        <p:txBody>
          <a:bodyPr>
            <a:normAutofit/>
          </a:bodyPr>
          <a:lstStyle/>
          <a:p>
            <a:r>
              <a:rPr lang="zh-CN" altLang="en-US" sz="1800" dirty="0"/>
              <a:t>多次重复主旨口号这种方法适用于界面很长或者分页的情况。首先你肯定不想满屏刷出相同的信息，这样会让人生厌。但当页面足够长的时候这些重复就显示自然多了并且也不显得拥挤。所在在页面顶部放一个按钮然后在页面底部再适当放个突出的按钮的做法没有什么不妥。这样当用户到达页面底部在思考接下来该做什么的时候，你提供的按钮就可以获得一个潜在的合同或者即使用户不需要你的服务这个按钮也可以起到过滤的作用。</a:t>
            </a:r>
            <a:endParaRPr lang="zh-CN" altLang="en-US" sz="1800" dirty="0"/>
          </a:p>
        </p:txBody>
      </p:sp>
      <p:sp>
        <p:nvSpPr>
          <p:cNvPr id="5" name="内容占位符 4"/>
          <p:cNvSpPr>
            <a:spLocks noGrp="1"/>
          </p:cNvSpPr>
          <p:nvPr>
            <p:ph sz="half" idx="1"/>
          </p:nvPr>
        </p:nvSpPr>
        <p:spPr/>
        <p:txBody>
          <a:bodyPr/>
          <a:lstStyle/>
          <a:p>
            <a:r>
              <a:rPr lang="en-US" altLang="zh-CN" b="1" dirty="0" smtClean="0"/>
              <a:t>5</a:t>
            </a:r>
            <a:r>
              <a:rPr lang="zh-CN" altLang="en-US" b="1" dirty="0" smtClean="0"/>
              <a:t>、频繁</a:t>
            </a:r>
            <a:r>
              <a:rPr lang="zh-CN" altLang="en-US" b="1" dirty="0"/>
              <a:t>展示你的主旨来加深印象</a:t>
            </a:r>
            <a:endParaRPr lang="zh-CN" altLang="en-US" dirty="0"/>
          </a:p>
        </p:txBody>
      </p:sp>
      <p:sp>
        <p:nvSpPr>
          <p:cNvPr id="2" name="灯片编号占位符 1"/>
          <p:cNvSpPr>
            <a:spLocks noGrp="1"/>
          </p:cNvSpPr>
          <p:nvPr>
            <p:ph type="sldNum" sz="quarter" idx="12"/>
          </p:nvPr>
        </p:nvSpPr>
        <p:spPr/>
        <p:txBody>
          <a:bodyPr/>
          <a:lstStyle/>
          <a:p>
            <a:fld id="{1F71A286-DC62-4B0B-9ECD-D0E5366451C3}" type="slidenum">
              <a:rPr lang="zh-CN" altLang="en-US" smtClean="0"/>
            </a:fld>
            <a:endParaRPr lang="zh-CN" altLang="en-US"/>
          </a:p>
        </p:txBody>
      </p:sp>
      <p:pic>
        <p:nvPicPr>
          <p:cNvPr id="2050" name="Picture 2" descr="http://image.tianjimedia.com/uploadImages/2014/094/T0N51DFQ9793.jpg"/>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335361" y="2852936"/>
            <a:ext cx="10147300" cy="3133726"/>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idx="2"/>
          </p:nvPr>
        </p:nvSpPr>
        <p:spPr>
          <a:xfrm>
            <a:off x="609600" y="836712"/>
            <a:ext cx="9806880" cy="1263216"/>
          </a:xfrm>
        </p:spPr>
        <p:txBody>
          <a:bodyPr>
            <a:normAutofit/>
          </a:bodyPr>
          <a:lstStyle/>
          <a:p>
            <a:r>
              <a:rPr lang="zh-CN" altLang="en-US" sz="1800" dirty="0"/>
              <a:t>诸如颜色，层次及模块间的对比这些视觉上的设计可以很好地帮助用户使用产品：他时刻知道当前所处的页面以及可以转到哪些页面。要传达这样一个好的界面，你就需要将可点击的元素</a:t>
            </a:r>
            <a:r>
              <a:rPr lang="en-US" altLang="zh-CN" sz="1800" dirty="0"/>
              <a:t>(</a:t>
            </a:r>
            <a:r>
              <a:rPr lang="zh-CN" altLang="en-US" sz="1800" dirty="0"/>
              <a:t>比如连接，按钮</a:t>
            </a:r>
            <a:r>
              <a:rPr lang="en-US" altLang="zh-CN" sz="1800" dirty="0"/>
              <a:t>)</a:t>
            </a:r>
            <a:r>
              <a:rPr lang="zh-CN" altLang="en-US" sz="1800" dirty="0"/>
              <a:t>，可选择的元素</a:t>
            </a:r>
            <a:r>
              <a:rPr lang="en-US" altLang="zh-CN" sz="1800" dirty="0"/>
              <a:t>(</a:t>
            </a:r>
            <a:r>
              <a:rPr lang="zh-CN" altLang="en-US" sz="1800" dirty="0"/>
              <a:t>比如单选多选框</a:t>
            </a:r>
            <a:r>
              <a:rPr lang="en-US" altLang="zh-CN" sz="1800" dirty="0"/>
              <a:t>)</a:t>
            </a:r>
            <a:r>
              <a:rPr lang="zh-CN" altLang="en-US" sz="1800" dirty="0"/>
              <a:t>以及普通的文字明显区分开来。在下图的例子中，我将点击操作的元素设置为蓝色，选中的当前元素为黑色。这样适当的设计可以让用户很方面地在产品的各模块间切换。但千万不要把这三种元素设计得混乱不堪。</a:t>
            </a:r>
            <a:endParaRPr lang="zh-CN" altLang="en-US" sz="1800" dirty="0"/>
          </a:p>
        </p:txBody>
      </p:sp>
      <p:sp>
        <p:nvSpPr>
          <p:cNvPr id="5" name="内容占位符 4"/>
          <p:cNvSpPr>
            <a:spLocks noGrp="1"/>
          </p:cNvSpPr>
          <p:nvPr>
            <p:ph sz="half" idx="1"/>
          </p:nvPr>
        </p:nvSpPr>
        <p:spPr/>
        <p:txBody>
          <a:bodyPr/>
          <a:lstStyle/>
          <a:p>
            <a:r>
              <a:rPr lang="en-US" altLang="zh-CN" b="1" dirty="0" smtClean="0"/>
              <a:t>6</a:t>
            </a:r>
            <a:r>
              <a:rPr lang="zh-CN" altLang="en-US" b="1" dirty="0" smtClean="0"/>
              <a:t>、将</a:t>
            </a:r>
            <a:r>
              <a:rPr lang="zh-CN" altLang="en-US" b="1" dirty="0"/>
              <a:t>选项与按钮区分开来</a:t>
            </a:r>
            <a:endParaRPr lang="zh-CN" altLang="en-US" dirty="0"/>
          </a:p>
        </p:txBody>
      </p:sp>
      <p:sp>
        <p:nvSpPr>
          <p:cNvPr id="2" name="灯片编号占位符 1"/>
          <p:cNvSpPr>
            <a:spLocks noGrp="1"/>
          </p:cNvSpPr>
          <p:nvPr>
            <p:ph type="sldNum" sz="quarter" idx="12"/>
          </p:nvPr>
        </p:nvSpPr>
        <p:spPr/>
        <p:txBody>
          <a:bodyPr/>
          <a:lstStyle/>
          <a:p>
            <a:fld id="{1F71A286-DC62-4B0B-9ECD-D0E5366451C3}" type="slidenum">
              <a:rPr lang="zh-CN" altLang="en-US" smtClean="0"/>
            </a:fld>
            <a:endParaRPr lang="zh-CN" altLang="en-US"/>
          </a:p>
        </p:txBody>
      </p:sp>
      <p:pic>
        <p:nvPicPr>
          <p:cNvPr id="19458" name="Picture 2" descr="http://image.tianjimedia.com/uploadImages/2014/094/2F27HZ8340VZ.jpg"/>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335361" y="2924944"/>
            <a:ext cx="10147300" cy="3133726"/>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idx="2"/>
          </p:nvPr>
        </p:nvSpPr>
        <p:spPr>
          <a:xfrm>
            <a:off x="609600" y="836712"/>
            <a:ext cx="9806880" cy="1263216"/>
          </a:xfrm>
        </p:spPr>
        <p:txBody>
          <a:bodyPr>
            <a:normAutofit/>
          </a:bodyPr>
          <a:lstStyle/>
          <a:p>
            <a:r>
              <a:rPr lang="zh-CN" altLang="en-US" sz="1800" dirty="0"/>
              <a:t>当展示许多项服务时，给出一个重磅的推荐项是个不错的做法，尽管推荐的设置无法满足所有用户。这么做是有理论依据的，一些研究已经揭示了这么一种现象：当面临的选择越多时，用户就越难做出决定。所以你可以高亮某个选项来帮助用户做出选择。</a:t>
            </a:r>
            <a:endParaRPr lang="zh-CN" altLang="en-US" sz="1800" dirty="0"/>
          </a:p>
        </p:txBody>
      </p:sp>
      <p:sp>
        <p:nvSpPr>
          <p:cNvPr id="5" name="内容占位符 4"/>
          <p:cNvSpPr>
            <a:spLocks noGrp="1"/>
          </p:cNvSpPr>
          <p:nvPr>
            <p:ph sz="half" idx="1"/>
          </p:nvPr>
        </p:nvSpPr>
        <p:spPr/>
        <p:txBody>
          <a:bodyPr/>
          <a:lstStyle/>
          <a:p>
            <a:r>
              <a:rPr lang="en-US" altLang="zh-CN" b="1" dirty="0" smtClean="0"/>
              <a:t>7</a:t>
            </a:r>
            <a:r>
              <a:rPr lang="zh-CN" altLang="en-US" b="1" dirty="0" smtClean="0"/>
              <a:t>、给</a:t>
            </a:r>
            <a:r>
              <a:rPr lang="zh-CN" altLang="en-US" b="1" dirty="0"/>
              <a:t>出推荐而不是让用户来选择</a:t>
            </a:r>
            <a:endParaRPr lang="zh-CN" altLang="en-US" dirty="0"/>
          </a:p>
        </p:txBody>
      </p:sp>
      <p:sp>
        <p:nvSpPr>
          <p:cNvPr id="2" name="灯片编号占位符 1"/>
          <p:cNvSpPr>
            <a:spLocks noGrp="1"/>
          </p:cNvSpPr>
          <p:nvPr>
            <p:ph type="sldNum" sz="quarter" idx="12"/>
          </p:nvPr>
        </p:nvSpPr>
        <p:spPr/>
        <p:txBody>
          <a:bodyPr/>
          <a:lstStyle/>
          <a:p>
            <a:fld id="{1F71A286-DC62-4B0B-9ECD-D0E5366451C3}" type="slidenum">
              <a:rPr lang="zh-CN" altLang="en-US" smtClean="0"/>
            </a:fld>
            <a:endParaRPr lang="zh-CN" altLang="en-US"/>
          </a:p>
        </p:txBody>
      </p:sp>
      <p:pic>
        <p:nvPicPr>
          <p:cNvPr id="18434" name="Picture 2" descr="http://image.tianjimedia.com/uploadImages/2014/094/O60N8L0X65KN.jpg"/>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335361" y="2924944"/>
            <a:ext cx="10147300" cy="3133726"/>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idx="2"/>
          </p:nvPr>
        </p:nvSpPr>
        <p:spPr>
          <a:xfrm>
            <a:off x="609600" y="836712"/>
            <a:ext cx="9806880" cy="1263216"/>
          </a:xfrm>
        </p:spPr>
        <p:txBody>
          <a:bodyPr>
            <a:normAutofit/>
          </a:bodyPr>
          <a:lstStyle/>
          <a:p>
            <a:r>
              <a:rPr lang="zh-CN" altLang="en-US" sz="1800" dirty="0"/>
              <a:t>假设你刚点击了一个连接或者按钮，撤销操作可以让操作流畅自然，这也符合人类的本能。而每次操作都弹一个确定框则好像是在质问用户你明白不明白这个操作会产生什么后果。我还是更习惯假设用户每次操作都是正确的，其实只有极少数情况下才会发生误操作。所以，为了防止误操作而设计的确认窗口其实是不人性化的，用户每次操作都需要进行毫无意义的确定。所以请考虑在你的产品里实现撤销操作来增加用户的操作友好度吧。</a:t>
            </a:r>
            <a:endParaRPr lang="zh-CN" altLang="en-US" sz="1800" dirty="0"/>
          </a:p>
        </p:txBody>
      </p:sp>
      <p:sp>
        <p:nvSpPr>
          <p:cNvPr id="5" name="内容占位符 4"/>
          <p:cNvSpPr>
            <a:spLocks noGrp="1"/>
          </p:cNvSpPr>
          <p:nvPr>
            <p:ph sz="half" idx="1"/>
          </p:nvPr>
        </p:nvSpPr>
        <p:spPr/>
        <p:txBody>
          <a:bodyPr/>
          <a:lstStyle/>
          <a:p>
            <a:r>
              <a:rPr lang="en-US" altLang="zh-CN" b="1" dirty="0" smtClean="0"/>
              <a:t>8</a:t>
            </a:r>
            <a:r>
              <a:rPr lang="zh-CN" altLang="en-US" b="1" dirty="0" smtClean="0"/>
              <a:t>、给</a:t>
            </a:r>
            <a:r>
              <a:rPr lang="zh-CN" altLang="en-US" b="1" dirty="0"/>
              <a:t>出撤销操作来代替确定操作</a:t>
            </a:r>
            <a:endParaRPr lang="zh-CN" altLang="en-US" dirty="0"/>
          </a:p>
        </p:txBody>
      </p:sp>
      <p:sp>
        <p:nvSpPr>
          <p:cNvPr id="2" name="灯片编号占位符 1"/>
          <p:cNvSpPr>
            <a:spLocks noGrp="1"/>
          </p:cNvSpPr>
          <p:nvPr>
            <p:ph type="sldNum" sz="quarter" idx="12"/>
          </p:nvPr>
        </p:nvSpPr>
        <p:spPr/>
        <p:txBody>
          <a:bodyPr/>
          <a:lstStyle/>
          <a:p>
            <a:fld id="{1F71A286-DC62-4B0B-9ECD-D0E5366451C3}" type="slidenum">
              <a:rPr lang="zh-CN" altLang="en-US" smtClean="0"/>
            </a:fld>
            <a:endParaRPr lang="zh-CN" altLang="en-US"/>
          </a:p>
        </p:txBody>
      </p:sp>
      <p:pic>
        <p:nvPicPr>
          <p:cNvPr id="17410" name="Picture 2" descr="http://image.tianjimedia.com/uploadImages/2014/094/VC573CS491PA.jpg"/>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335361" y="2924944"/>
            <a:ext cx="10147300" cy="3133726"/>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idx="2"/>
          </p:nvPr>
        </p:nvSpPr>
        <p:spPr>
          <a:xfrm>
            <a:off x="609600" y="836712"/>
            <a:ext cx="9806880" cy="1263216"/>
          </a:xfrm>
        </p:spPr>
        <p:txBody>
          <a:bodyPr>
            <a:normAutofit/>
          </a:bodyPr>
          <a:lstStyle/>
          <a:p>
            <a:r>
              <a:rPr lang="zh-CN" altLang="en-US" sz="1800" dirty="0"/>
              <a:t>你是想把产品做成大众化的呢还是有精确的适用人群？在产品定位上你需要更精确些。通过不断了解目标客户的需求及标准，你能把产品做得更好得到更多与客户交流的机会，并且让客户觉得你很专业，在这方面是独家提供的优质服务。把产品定位得精确的风险就是可能缩小了目标潜在客户的范围，也使自身变得不那么全能。但这种做得更专业的精神却反过来会赢得信任，权威。</a:t>
            </a:r>
            <a:endParaRPr lang="zh-CN" altLang="en-US" sz="1800" dirty="0"/>
          </a:p>
        </p:txBody>
      </p:sp>
      <p:sp>
        <p:nvSpPr>
          <p:cNvPr id="5" name="内容占位符 4"/>
          <p:cNvSpPr>
            <a:spLocks noGrp="1"/>
          </p:cNvSpPr>
          <p:nvPr>
            <p:ph sz="half" idx="1"/>
          </p:nvPr>
        </p:nvSpPr>
        <p:spPr/>
        <p:txBody>
          <a:bodyPr/>
          <a:lstStyle/>
          <a:p>
            <a:r>
              <a:rPr lang="en-US" altLang="zh-CN" b="1" dirty="0" smtClean="0"/>
              <a:t>9</a:t>
            </a:r>
            <a:r>
              <a:rPr lang="zh-CN" altLang="en-US" b="1" dirty="0" smtClean="0"/>
              <a:t>、指出</a:t>
            </a:r>
            <a:r>
              <a:rPr lang="zh-CN" altLang="en-US" b="1" dirty="0"/>
              <a:t>产品适用人群而不是做成全年龄</a:t>
            </a:r>
            <a:endParaRPr lang="zh-CN" altLang="en-US" dirty="0"/>
          </a:p>
        </p:txBody>
      </p:sp>
      <p:sp>
        <p:nvSpPr>
          <p:cNvPr id="2" name="灯片编号占位符 1"/>
          <p:cNvSpPr>
            <a:spLocks noGrp="1"/>
          </p:cNvSpPr>
          <p:nvPr>
            <p:ph type="sldNum" sz="quarter" idx="12"/>
          </p:nvPr>
        </p:nvSpPr>
        <p:spPr/>
        <p:txBody>
          <a:bodyPr/>
          <a:lstStyle/>
          <a:p>
            <a:fld id="{1F71A286-DC62-4B0B-9ECD-D0E5366451C3}" type="slidenum">
              <a:rPr lang="zh-CN" altLang="en-US" smtClean="0"/>
            </a:fld>
            <a:endParaRPr lang="zh-CN" altLang="en-US"/>
          </a:p>
        </p:txBody>
      </p:sp>
      <p:pic>
        <p:nvPicPr>
          <p:cNvPr id="16386" name="Picture 2" descr="http://image.tianjimedia.com/uploadImages/2014/094/N3XU0RE31535.jpg"/>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335361" y="3319610"/>
            <a:ext cx="10147300" cy="3133726"/>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idx="2"/>
          </p:nvPr>
        </p:nvSpPr>
        <p:spPr>
          <a:xfrm>
            <a:off x="609600" y="836712"/>
            <a:ext cx="9806880" cy="1263216"/>
          </a:xfrm>
        </p:spPr>
        <p:txBody>
          <a:bodyPr>
            <a:normAutofit/>
          </a:bodyPr>
          <a:lstStyle/>
          <a:p>
            <a:r>
              <a:rPr lang="zh-CN" altLang="en-US" sz="1800" dirty="0"/>
              <a:t>你可以通过不确定而颤抖的声音来表达传递自己的意思，当然也可以通过很自信的方式表达。如果你在界面中的表述用语多以问号结束，比如</a:t>
            </a:r>
            <a:r>
              <a:rPr lang="en-US" altLang="zh-CN" sz="1800" dirty="0"/>
              <a:t>"</a:t>
            </a:r>
            <a:r>
              <a:rPr lang="zh-CN" altLang="en-US" sz="1800" dirty="0"/>
              <a:t>也许</a:t>
            </a:r>
            <a:r>
              <a:rPr lang="en-US" altLang="zh-CN" sz="1800" dirty="0"/>
              <a:t>"</a:t>
            </a:r>
            <a:r>
              <a:rPr lang="zh-CN" altLang="en-US" sz="1800" dirty="0"/>
              <a:t>，</a:t>
            </a:r>
            <a:r>
              <a:rPr lang="en-US" altLang="zh-CN" sz="1800" dirty="0"/>
              <a:t>"</a:t>
            </a:r>
            <a:r>
              <a:rPr lang="zh-CN" altLang="en-US" sz="1800" dirty="0"/>
              <a:t>可能</a:t>
            </a:r>
            <a:r>
              <a:rPr lang="en-US" altLang="zh-CN" sz="1800" dirty="0"/>
              <a:t>"</a:t>
            </a:r>
            <a:r>
              <a:rPr lang="zh-CN" altLang="en-US" sz="1800" dirty="0"/>
              <a:t>，</a:t>
            </a:r>
            <a:r>
              <a:rPr lang="en-US" altLang="zh-CN" sz="1800" dirty="0"/>
              <a:t>"</a:t>
            </a:r>
            <a:r>
              <a:rPr lang="zh-CN" altLang="en-US" sz="1800" dirty="0"/>
              <a:t>感兴趣？</a:t>
            </a:r>
            <a:r>
              <a:rPr lang="en-US" altLang="zh-CN" sz="1800" dirty="0"/>
              <a:t>" </a:t>
            </a:r>
            <a:r>
              <a:rPr lang="zh-CN" altLang="en-US" sz="1800" dirty="0"/>
              <a:t>或者</a:t>
            </a:r>
            <a:r>
              <a:rPr lang="en-US" altLang="zh-CN" sz="1800" dirty="0"/>
              <a:t>"</a:t>
            </a:r>
            <a:r>
              <a:rPr lang="zh-CN" altLang="en-US" sz="1800" dirty="0"/>
              <a:t>想要试试么？</a:t>
            </a:r>
            <a:r>
              <a:rPr lang="en-US" altLang="zh-CN" sz="1800" dirty="0"/>
              <a:t>"</a:t>
            </a:r>
            <a:r>
              <a:rPr lang="zh-CN" altLang="en-US" sz="1800" dirty="0"/>
              <a:t>，那么你完全还可以把语气变得更坚定一些。不过万事无绝对，或许适当放松措词让用户有自行思考的余地也是可以的。</a:t>
            </a:r>
            <a:endParaRPr lang="zh-CN" altLang="en-US" sz="1800" dirty="0"/>
          </a:p>
        </p:txBody>
      </p:sp>
      <p:sp>
        <p:nvSpPr>
          <p:cNvPr id="5" name="内容占位符 4"/>
          <p:cNvSpPr>
            <a:spLocks noGrp="1"/>
          </p:cNvSpPr>
          <p:nvPr>
            <p:ph sz="half" idx="1"/>
          </p:nvPr>
        </p:nvSpPr>
        <p:spPr/>
        <p:txBody>
          <a:bodyPr/>
          <a:lstStyle/>
          <a:p>
            <a:r>
              <a:rPr lang="en-US" altLang="zh-CN" b="1" dirty="0" smtClean="0"/>
              <a:t>10</a:t>
            </a:r>
            <a:r>
              <a:rPr lang="zh-CN" altLang="en-US" b="1" dirty="0" smtClean="0"/>
              <a:t>、试</a:t>
            </a:r>
            <a:r>
              <a:rPr lang="zh-CN" altLang="en-US" b="1" dirty="0"/>
              <a:t>着直接果断而不要唯唯诺诺</a:t>
            </a:r>
            <a:endParaRPr lang="zh-CN" altLang="en-US" dirty="0"/>
          </a:p>
        </p:txBody>
      </p:sp>
      <p:sp>
        <p:nvSpPr>
          <p:cNvPr id="2" name="灯片编号占位符 1"/>
          <p:cNvSpPr>
            <a:spLocks noGrp="1"/>
          </p:cNvSpPr>
          <p:nvPr>
            <p:ph type="sldNum" sz="quarter" idx="12"/>
          </p:nvPr>
        </p:nvSpPr>
        <p:spPr/>
        <p:txBody>
          <a:bodyPr/>
          <a:lstStyle/>
          <a:p>
            <a:fld id="{1F71A286-DC62-4B0B-9ECD-D0E5366451C3}" type="slidenum">
              <a:rPr lang="zh-CN" altLang="en-US" smtClean="0"/>
            </a:fld>
            <a:endParaRPr lang="zh-CN" altLang="en-US"/>
          </a:p>
        </p:txBody>
      </p:sp>
      <p:pic>
        <p:nvPicPr>
          <p:cNvPr id="15362" name="Picture 2" descr="http://image.tianjimedia.com/uploadImages/2014/094/728IG812103R.jpg"/>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431371" y="2924944"/>
            <a:ext cx="10147300" cy="3133726"/>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idx="2"/>
          </p:nvPr>
        </p:nvSpPr>
        <p:spPr>
          <a:xfrm>
            <a:off x="609600" y="836712"/>
            <a:ext cx="9806880" cy="1263216"/>
          </a:xfrm>
        </p:spPr>
        <p:txBody>
          <a:bodyPr>
            <a:normAutofit/>
          </a:bodyPr>
          <a:lstStyle/>
          <a:p>
            <a:r>
              <a:rPr lang="zh-CN" altLang="en-US" sz="1800" dirty="0"/>
              <a:t>把主要功能区从界面中突出显示出来效果会好很多。使你的主要口号醒目有很多种方法。通过明暗色调的对比来突显。通过为元素添加阴影渐变等效果让界面富有层次感来张显主题。最后，你甚至可以在色相环上专门选择互补色</a:t>
            </a:r>
            <a:r>
              <a:rPr lang="en-US" altLang="zh-CN" sz="1800" dirty="0"/>
              <a:t>(</a:t>
            </a:r>
            <a:r>
              <a:rPr lang="zh-CN" altLang="en-US" sz="1800" dirty="0"/>
              <a:t>比如黄色与紫色</a:t>
            </a:r>
            <a:r>
              <a:rPr lang="en-US" altLang="zh-CN" sz="1800" dirty="0"/>
              <a:t>)</a:t>
            </a:r>
            <a:r>
              <a:rPr lang="zh-CN" altLang="en-US" sz="1800" dirty="0"/>
              <a:t>来设计你的界面，以达到突出重心的目的。综合所有这些，最后得到的界面会使你的主要意图与界面其他元素有明显的区分，得到完美的呈现。</a:t>
            </a:r>
            <a:endParaRPr lang="zh-CN" altLang="en-US" sz="1800" dirty="0"/>
          </a:p>
        </p:txBody>
      </p:sp>
      <p:sp>
        <p:nvSpPr>
          <p:cNvPr id="5" name="内容占位符 4"/>
          <p:cNvSpPr>
            <a:spLocks noGrp="1"/>
          </p:cNvSpPr>
          <p:nvPr>
            <p:ph sz="half" idx="1"/>
          </p:nvPr>
        </p:nvSpPr>
        <p:spPr/>
        <p:txBody>
          <a:bodyPr/>
          <a:lstStyle/>
          <a:p>
            <a:r>
              <a:rPr lang="en-US" altLang="zh-CN" b="1" dirty="0" smtClean="0"/>
              <a:t>11</a:t>
            </a:r>
            <a:r>
              <a:rPr lang="zh-CN" altLang="en-US" b="1" dirty="0" smtClean="0"/>
              <a:t>、界面</a:t>
            </a:r>
            <a:r>
              <a:rPr lang="zh-CN" altLang="en-US" b="1" dirty="0"/>
              <a:t>要有鲜明对比让人容易区分</a:t>
            </a:r>
            <a:endParaRPr lang="zh-CN" altLang="en-US" dirty="0"/>
          </a:p>
        </p:txBody>
      </p:sp>
      <p:sp>
        <p:nvSpPr>
          <p:cNvPr id="2" name="灯片编号占位符 1"/>
          <p:cNvSpPr>
            <a:spLocks noGrp="1"/>
          </p:cNvSpPr>
          <p:nvPr>
            <p:ph type="sldNum" sz="quarter" idx="12"/>
          </p:nvPr>
        </p:nvSpPr>
        <p:spPr/>
        <p:txBody>
          <a:bodyPr/>
          <a:lstStyle/>
          <a:p>
            <a:fld id="{1F71A286-DC62-4B0B-9ECD-D0E5366451C3}" type="slidenum">
              <a:rPr lang="zh-CN" altLang="en-US" smtClean="0"/>
            </a:fld>
            <a:endParaRPr lang="zh-CN" altLang="en-US"/>
          </a:p>
        </p:txBody>
      </p:sp>
      <p:pic>
        <p:nvPicPr>
          <p:cNvPr id="14338" name="Picture 2" descr="http://image.tianjimedia.com/uploadImages/2014/094/D79665B1K447.jpg"/>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431371" y="2924944"/>
            <a:ext cx="10147300" cy="3133726"/>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392430" y="182245"/>
            <a:ext cx="1657350" cy="321310"/>
            <a:chOff x="231" y="95"/>
            <a:chExt cx="2610" cy="506"/>
          </a:xfrm>
        </p:grpSpPr>
        <p:sp>
          <p:nvSpPr>
            <p:cNvPr id="2" name="矩形 1"/>
            <p:cNvSpPr/>
            <p:nvPr/>
          </p:nvSpPr>
          <p:spPr>
            <a:xfrm>
              <a:off x="231" y="95"/>
              <a:ext cx="2610" cy="506"/>
            </a:xfrm>
            <a:prstGeom prst="rect">
              <a:avLst/>
            </a:prstGeom>
          </p:spPr>
          <p:txBody>
            <a:bodyPr wrap="square">
              <a:spAutoFit/>
            </a:bodyPr>
            <a:lstStyle/>
            <a:p>
              <a:pPr algn="l"/>
              <a:r>
                <a:rPr lang="zh-CN" altLang="en-US" sz="1400" b="1" dirty="0">
                  <a:sym typeface="+mn-ea"/>
                </a:rPr>
                <a:t>网 站 </a:t>
              </a:r>
              <a:r>
                <a:rPr lang="en-US" altLang="zh-CN" sz="1400" b="1" dirty="0">
                  <a:sym typeface="+mn-ea"/>
                </a:rPr>
                <a:t>UI </a:t>
              </a:r>
              <a:r>
                <a:rPr lang="zh-CN" altLang="en-US" sz="1400" b="1" dirty="0">
                  <a:sym typeface="+mn-ea"/>
                </a:rPr>
                <a:t>设 计 </a:t>
              </a:r>
              <a:endParaRPr lang="zh-CN" altLang="en-US" sz="1400" b="1" dirty="0"/>
            </a:p>
          </p:txBody>
        </p:sp>
        <p:sp>
          <p:nvSpPr>
            <p:cNvPr id="3" name="椭圆 2"/>
            <p:cNvSpPr/>
            <p:nvPr/>
          </p:nvSpPr>
          <p:spPr>
            <a:xfrm>
              <a:off x="2224" y="224"/>
              <a:ext cx="206" cy="178"/>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4400"/>
            </a:p>
          </p:txBody>
        </p:sp>
      </p:grpSp>
      <p:pic>
        <p:nvPicPr>
          <p:cNvPr id="9" name="图片 8" descr="8"/>
          <p:cNvPicPr>
            <a:picLocks noChangeAspect="1"/>
          </p:cNvPicPr>
          <p:nvPr/>
        </p:nvPicPr>
        <p:blipFill>
          <a:blip r:embed="rId1"/>
          <a:stretch>
            <a:fillRect/>
          </a:stretch>
        </p:blipFill>
        <p:spPr>
          <a:xfrm>
            <a:off x="-4445" y="1640840"/>
            <a:ext cx="5759450" cy="3837305"/>
          </a:xfrm>
          <a:prstGeom prst="rect">
            <a:avLst/>
          </a:prstGeom>
        </p:spPr>
      </p:pic>
      <p:sp>
        <p:nvSpPr>
          <p:cNvPr id="39" name="TextBox 38"/>
          <p:cNvSpPr txBox="1"/>
          <p:nvPr/>
        </p:nvSpPr>
        <p:spPr>
          <a:xfrm>
            <a:off x="6459220" y="2351405"/>
            <a:ext cx="3942715" cy="548640"/>
          </a:xfrm>
          <a:prstGeom prst="rect">
            <a:avLst/>
          </a:prstGeom>
          <a:noFill/>
        </p:spPr>
        <p:txBody>
          <a:bodyPr wrap="square" rtlCol="0">
            <a:spAutoFit/>
          </a:bodyPr>
          <a:lstStyle/>
          <a:p>
            <a:pPr algn="just">
              <a:lnSpc>
                <a:spcPct val="150000"/>
              </a:lnSpc>
            </a:pPr>
            <a:r>
              <a:rPr lang="zh-CN" sz="2000" b="1" dirty="0" smtClean="0">
                <a:latin typeface="微软雅黑" panose="020B0503020204020204" charset="-122"/>
                <a:ea typeface="微软雅黑" panose="020B0503020204020204" charset="-122"/>
              </a:rPr>
              <a:t>一、网站</a:t>
            </a:r>
            <a:r>
              <a:rPr sz="2000" b="1" dirty="0" smtClean="0">
                <a:latin typeface="微软雅黑" panose="020B0503020204020204" charset="-122"/>
                <a:ea typeface="微软雅黑" panose="020B0503020204020204" charset="-122"/>
              </a:rPr>
              <a:t>UI设计内容</a:t>
            </a:r>
            <a:r>
              <a:rPr lang="zh-CN" sz="2000" b="1" dirty="0" smtClean="0">
                <a:latin typeface="微软雅黑" panose="020B0503020204020204" charset="-122"/>
                <a:ea typeface="微软雅黑" panose="020B0503020204020204" charset="-122"/>
              </a:rPr>
              <a:t>及要素</a:t>
            </a:r>
            <a:endParaRPr sz="1400" dirty="0" smtClean="0">
              <a:latin typeface="微软雅黑" panose="020B0503020204020204" charset="-122"/>
              <a:ea typeface="微软雅黑" panose="020B0503020204020204" charset="-122"/>
            </a:endParaRPr>
          </a:p>
        </p:txBody>
      </p:sp>
      <p:sp>
        <p:nvSpPr>
          <p:cNvPr id="15" name="矩形 14"/>
          <p:cNvSpPr/>
          <p:nvPr/>
        </p:nvSpPr>
        <p:spPr>
          <a:xfrm>
            <a:off x="6460490" y="2910840"/>
            <a:ext cx="4578985" cy="1310640"/>
          </a:xfrm>
          <a:prstGeom prst="rect">
            <a:avLst/>
          </a:prstGeom>
        </p:spPr>
        <p:txBody>
          <a:bodyPr wrap="square">
            <a:spAutoFit/>
          </a:bodyPr>
          <a:lstStyle/>
          <a:p>
            <a:pPr algn="just" fontAlgn="auto">
              <a:lnSpc>
                <a:spcPct val="200000"/>
              </a:lnSpc>
            </a:pPr>
            <a:r>
              <a:rPr lang="zh-CN" altLang="en-US" sz="2000" dirty="0">
                <a:solidFill>
                  <a:schemeClr val="bg1">
                    <a:lumMod val="50000"/>
                  </a:schemeClr>
                </a:solidFill>
                <a:latin typeface="微软雅黑" panose="020B0503020204020204" charset="-122"/>
                <a:ea typeface="微软雅黑" panose="020B0503020204020204" charset="-122"/>
              </a:rPr>
              <a:t>设计内容：</a:t>
            </a:r>
            <a:endParaRPr lang="zh-CN" altLang="en-US" sz="2000" dirty="0">
              <a:solidFill>
                <a:schemeClr val="bg1">
                  <a:lumMod val="50000"/>
                </a:schemeClr>
              </a:solidFill>
              <a:latin typeface="微软雅黑" panose="020B0503020204020204" charset="-122"/>
              <a:ea typeface="微软雅黑" panose="020B0503020204020204" charset="-122"/>
            </a:endParaRPr>
          </a:p>
          <a:p>
            <a:pPr algn="just" fontAlgn="auto">
              <a:lnSpc>
                <a:spcPct val="200000"/>
              </a:lnSpc>
            </a:pPr>
            <a:r>
              <a:rPr lang="zh-CN" altLang="en-US" sz="2000" dirty="0">
                <a:solidFill>
                  <a:schemeClr val="bg1">
                    <a:lumMod val="50000"/>
                  </a:schemeClr>
                </a:solidFill>
                <a:latin typeface="微软雅黑" panose="020B0503020204020204" charset="-122"/>
                <a:ea typeface="微软雅黑" panose="020B0503020204020204" charset="-122"/>
              </a:rPr>
              <a:t>①布局，②色彩，</a:t>
            </a:r>
            <a:r>
              <a:rPr lang="zh-CN" altLang="en-US" sz="2000" dirty="0">
                <a:solidFill>
                  <a:schemeClr val="bg1">
                    <a:lumMod val="50000"/>
                  </a:schemeClr>
                </a:solidFill>
                <a:latin typeface="微软雅黑" panose="020B0503020204020204" charset="-122"/>
                <a:ea typeface="微软雅黑" panose="020B0503020204020204" charset="-122"/>
                <a:sym typeface="+mn-ea"/>
              </a:rPr>
              <a:t> ③图片，④实用性。</a:t>
            </a:r>
            <a:endParaRPr lang="zh-CN" altLang="en-US" sz="2000" dirty="0">
              <a:solidFill>
                <a:schemeClr val="bg1">
                  <a:lumMod val="50000"/>
                </a:schemeClr>
              </a:solidFill>
              <a:latin typeface="微软雅黑" panose="020B0503020204020204" charset="-122"/>
              <a:ea typeface="微软雅黑" panose="020B0503020204020204" charset="-122"/>
              <a:sym typeface="+mn-ea"/>
            </a:endParaRP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idx="2"/>
          </p:nvPr>
        </p:nvSpPr>
        <p:spPr>
          <a:xfrm>
            <a:off x="609600" y="836712"/>
            <a:ext cx="9806880" cy="1263216"/>
          </a:xfrm>
        </p:spPr>
        <p:txBody>
          <a:bodyPr>
            <a:normAutofit/>
          </a:bodyPr>
          <a:lstStyle/>
          <a:p>
            <a:r>
              <a:rPr lang="zh-CN" altLang="en-US" sz="1800" dirty="0"/>
              <a:t>指明你的地区，所提供的服务，产品来自哪里意义重大，同时也将与客户的沟通引入了一个更具体带有地域特色的场景中。指出具体来自哪里，国家，省分及城市，也是一种在进行自我介绍或产品展示时被常常提及的。当你在界面设计中实现这点时，让人觉得非常友好。同时指明区域也会隐形提高产品的声誉，好上加好。</a:t>
            </a:r>
            <a:endParaRPr lang="zh-CN" altLang="en-US" sz="1800" dirty="0"/>
          </a:p>
        </p:txBody>
      </p:sp>
      <p:sp>
        <p:nvSpPr>
          <p:cNvPr id="5" name="内容占位符 4"/>
          <p:cNvSpPr>
            <a:spLocks noGrp="1"/>
          </p:cNvSpPr>
          <p:nvPr>
            <p:ph sz="half" idx="1"/>
          </p:nvPr>
        </p:nvSpPr>
        <p:spPr/>
        <p:txBody>
          <a:bodyPr/>
          <a:lstStyle/>
          <a:p>
            <a:r>
              <a:rPr lang="en-US" altLang="zh-CN" b="1" dirty="0" smtClean="0"/>
              <a:t>12</a:t>
            </a:r>
            <a:r>
              <a:rPr lang="zh-CN" altLang="en-US" b="1" dirty="0" smtClean="0"/>
              <a:t>、指明</a:t>
            </a:r>
            <a:r>
              <a:rPr lang="zh-CN" altLang="en-US" b="1" dirty="0"/>
              <a:t>产地</a:t>
            </a:r>
            <a:endParaRPr lang="zh-CN" altLang="en-US" dirty="0"/>
          </a:p>
        </p:txBody>
      </p:sp>
      <p:sp>
        <p:nvSpPr>
          <p:cNvPr id="2" name="灯片编号占位符 1"/>
          <p:cNvSpPr>
            <a:spLocks noGrp="1"/>
          </p:cNvSpPr>
          <p:nvPr>
            <p:ph type="sldNum" sz="quarter" idx="12"/>
          </p:nvPr>
        </p:nvSpPr>
        <p:spPr/>
        <p:txBody>
          <a:bodyPr/>
          <a:lstStyle/>
          <a:p>
            <a:fld id="{1F71A286-DC62-4B0B-9ECD-D0E5366451C3}" type="slidenum">
              <a:rPr lang="zh-CN" altLang="en-US" smtClean="0"/>
            </a:fld>
            <a:endParaRPr lang="zh-CN" altLang="en-US"/>
          </a:p>
        </p:txBody>
      </p:sp>
      <p:pic>
        <p:nvPicPr>
          <p:cNvPr id="13314" name="Picture 2" descr="http://image.tianjimedia.com/uploadImages/2014/094/BRW60SSKRA27.jpg"/>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431371" y="2924944"/>
            <a:ext cx="10147300" cy="3133726"/>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idx="2"/>
          </p:nvPr>
        </p:nvSpPr>
        <p:spPr>
          <a:xfrm>
            <a:off x="609600" y="836712"/>
            <a:ext cx="9806880" cy="1263216"/>
          </a:xfrm>
        </p:spPr>
        <p:txBody>
          <a:bodyPr>
            <a:normAutofit/>
          </a:bodyPr>
          <a:lstStyle/>
          <a:p>
            <a:r>
              <a:rPr lang="zh-CN" altLang="en-US" sz="1800" dirty="0"/>
              <a:t>人生性就懒惰，在填写表单时也是同样的道理，没人愿意填写一大堆表单字段。表单中每个字段都会有失去用户的风险。不是每个人打字都很快速的，并且在移动设备上进行输入更是相当麻烦的事情。问下自己表单中是不是每个字段都必需，然后尽量减少表单中的字段。如果你确实需要一大堆信息让用户填写，试着将它们分散在不同页面，在表单提交后还可以继续补充。过多字段很容易让整个表单显示臃肿，当然想简洁也很容易，只放少数字段。</a:t>
            </a:r>
            <a:endParaRPr lang="zh-CN" altLang="en-US" sz="1800" dirty="0"/>
          </a:p>
        </p:txBody>
      </p:sp>
      <p:sp>
        <p:nvSpPr>
          <p:cNvPr id="5" name="内容占位符 4"/>
          <p:cNvSpPr>
            <a:spLocks noGrp="1"/>
          </p:cNvSpPr>
          <p:nvPr>
            <p:ph sz="half" idx="1"/>
          </p:nvPr>
        </p:nvSpPr>
        <p:spPr/>
        <p:txBody>
          <a:bodyPr/>
          <a:lstStyle/>
          <a:p>
            <a:r>
              <a:rPr lang="en-US" altLang="zh-CN" b="1" dirty="0" smtClean="0"/>
              <a:t>13</a:t>
            </a:r>
            <a:r>
              <a:rPr lang="zh-CN" altLang="en-US" b="1" dirty="0" smtClean="0"/>
              <a:t>、精简</a:t>
            </a:r>
            <a:r>
              <a:rPr lang="zh-CN" altLang="en-US" b="1" dirty="0"/>
              <a:t>表单内容</a:t>
            </a:r>
            <a:endParaRPr lang="zh-CN" altLang="en-US" dirty="0"/>
          </a:p>
        </p:txBody>
      </p:sp>
      <p:sp>
        <p:nvSpPr>
          <p:cNvPr id="2" name="灯片编号占位符 1"/>
          <p:cNvSpPr>
            <a:spLocks noGrp="1"/>
          </p:cNvSpPr>
          <p:nvPr>
            <p:ph type="sldNum" sz="quarter" idx="12"/>
          </p:nvPr>
        </p:nvSpPr>
        <p:spPr/>
        <p:txBody>
          <a:bodyPr/>
          <a:lstStyle/>
          <a:p>
            <a:fld id="{1F71A286-DC62-4B0B-9ECD-D0E5366451C3}" type="slidenum">
              <a:rPr lang="zh-CN" altLang="en-US" smtClean="0"/>
            </a:fld>
            <a:endParaRPr lang="zh-CN" altLang="en-US"/>
          </a:p>
        </p:txBody>
      </p:sp>
      <p:pic>
        <p:nvPicPr>
          <p:cNvPr id="12290" name="Picture 2" descr="http://image.tianjimedia.com/uploadImages/2014/094/33SIN801QDF3.jpg"/>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335361" y="2924944"/>
            <a:ext cx="10147300" cy="3133726"/>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idx="2"/>
          </p:nvPr>
        </p:nvSpPr>
        <p:spPr>
          <a:xfrm>
            <a:off x="609600" y="836712"/>
            <a:ext cx="9806880" cy="1263216"/>
          </a:xfrm>
        </p:spPr>
        <p:txBody>
          <a:bodyPr>
            <a:normAutofit/>
          </a:bodyPr>
          <a:lstStyle/>
          <a:p>
            <a:r>
              <a:rPr lang="zh-CN" altLang="en-US" sz="1800" dirty="0"/>
              <a:t>你使用的任何一个下拉框都会对用户造成信息的隐藏而需要额外的操作才能显示。如果这些信息是贯穿整个操作所必需的，那你最好把它展示出来做得更显而易见一点。下拉框最好用在选择日期，省份等约定俗成的地方。对于程序中重要的选项最好还是不要做成下拉形式。</a:t>
            </a:r>
            <a:endParaRPr lang="zh-CN" altLang="en-US" sz="1800" dirty="0"/>
          </a:p>
        </p:txBody>
      </p:sp>
      <p:sp>
        <p:nvSpPr>
          <p:cNvPr id="5" name="内容占位符 4"/>
          <p:cNvSpPr>
            <a:spLocks noGrp="1"/>
          </p:cNvSpPr>
          <p:nvPr>
            <p:ph sz="half" idx="1"/>
          </p:nvPr>
        </p:nvSpPr>
        <p:spPr/>
        <p:txBody>
          <a:bodyPr/>
          <a:lstStyle/>
          <a:p>
            <a:r>
              <a:rPr lang="en-US" altLang="zh-CN" b="1" dirty="0" smtClean="0"/>
              <a:t>14</a:t>
            </a:r>
            <a:r>
              <a:rPr lang="zh-CN" altLang="en-US" b="1" dirty="0" smtClean="0"/>
              <a:t>、暴露</a:t>
            </a:r>
            <a:r>
              <a:rPr lang="zh-CN" altLang="en-US" b="1" dirty="0"/>
              <a:t>选项而不要将操作隐藏</a:t>
            </a:r>
            <a:endParaRPr lang="zh-CN" altLang="en-US" dirty="0"/>
          </a:p>
        </p:txBody>
      </p:sp>
      <p:sp>
        <p:nvSpPr>
          <p:cNvPr id="2" name="灯片编号占位符 1"/>
          <p:cNvSpPr>
            <a:spLocks noGrp="1"/>
          </p:cNvSpPr>
          <p:nvPr>
            <p:ph type="sldNum" sz="quarter" idx="12"/>
          </p:nvPr>
        </p:nvSpPr>
        <p:spPr/>
        <p:txBody>
          <a:bodyPr/>
          <a:lstStyle/>
          <a:p>
            <a:fld id="{1F71A286-DC62-4B0B-9ECD-D0E5366451C3}" type="slidenum">
              <a:rPr lang="zh-CN" altLang="en-US" smtClean="0"/>
            </a:fld>
            <a:endParaRPr lang="zh-CN" altLang="en-US"/>
          </a:p>
        </p:txBody>
      </p:sp>
      <p:pic>
        <p:nvPicPr>
          <p:cNvPr id="11266" name="Picture 2" descr="http://image.tianjimedia.com/uploadImages/2014/094/33I289069173.jpg"/>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335361" y="2996952"/>
            <a:ext cx="10147300" cy="3133726"/>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idx="2"/>
          </p:nvPr>
        </p:nvSpPr>
        <p:spPr>
          <a:xfrm>
            <a:off x="609600" y="836712"/>
            <a:ext cx="9806880" cy="1263216"/>
          </a:xfrm>
        </p:spPr>
        <p:txBody>
          <a:bodyPr>
            <a:normAutofit/>
          </a:bodyPr>
          <a:lstStyle/>
          <a:p>
            <a:r>
              <a:rPr lang="zh-CN" altLang="en-US" sz="1800" dirty="0"/>
              <a:t>一个平淡无奇行文无疑会让用户失去兴趣而继续阅读。是的，单列滚动的长页面是不错的，但是我们应该适当地设置一些小节，并且环环相扣，来提高用户的兴趣使其继续阅读。但需要注意的是节与节之间的留白不要太大。</a:t>
            </a:r>
            <a:endParaRPr lang="zh-CN" altLang="en-US" sz="1800" dirty="0"/>
          </a:p>
        </p:txBody>
      </p:sp>
      <p:sp>
        <p:nvSpPr>
          <p:cNvPr id="5" name="内容占位符 4"/>
          <p:cNvSpPr>
            <a:spLocks noGrp="1"/>
          </p:cNvSpPr>
          <p:nvPr>
            <p:ph sz="half" idx="1"/>
          </p:nvPr>
        </p:nvSpPr>
        <p:spPr/>
        <p:txBody>
          <a:bodyPr/>
          <a:lstStyle/>
          <a:p>
            <a:r>
              <a:rPr lang="en-US" altLang="zh-CN" b="1" dirty="0" smtClean="0"/>
              <a:t>15</a:t>
            </a:r>
            <a:r>
              <a:rPr lang="zh-CN" altLang="en-US" b="1" dirty="0" smtClean="0"/>
              <a:t>、界面</a:t>
            </a:r>
            <a:r>
              <a:rPr lang="zh-CN" altLang="en-US" b="1" dirty="0"/>
              <a:t>做得环环相扣要好过直白的排版</a:t>
            </a:r>
            <a:endParaRPr lang="zh-CN" altLang="en-US" dirty="0"/>
          </a:p>
        </p:txBody>
      </p:sp>
      <p:sp>
        <p:nvSpPr>
          <p:cNvPr id="2" name="灯片编号占位符 1"/>
          <p:cNvSpPr>
            <a:spLocks noGrp="1"/>
          </p:cNvSpPr>
          <p:nvPr>
            <p:ph type="sldNum" sz="quarter" idx="12"/>
          </p:nvPr>
        </p:nvSpPr>
        <p:spPr/>
        <p:txBody>
          <a:bodyPr/>
          <a:lstStyle/>
          <a:p>
            <a:fld id="{1F71A286-DC62-4B0B-9ECD-D0E5366451C3}" type="slidenum">
              <a:rPr lang="zh-CN" altLang="en-US" smtClean="0"/>
            </a:fld>
            <a:endParaRPr lang="zh-CN" altLang="en-US"/>
          </a:p>
        </p:txBody>
      </p:sp>
      <p:pic>
        <p:nvPicPr>
          <p:cNvPr id="10242" name="Picture 2" descr="http://image.tianjimedia.com/uploadImages/2014/094/5F1G76JXWXEQ.jpg"/>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431371" y="3312367"/>
            <a:ext cx="10147300" cy="3429001"/>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idx="2"/>
          </p:nvPr>
        </p:nvSpPr>
        <p:spPr>
          <a:xfrm>
            <a:off x="609600" y="836712"/>
            <a:ext cx="9806880" cy="1263216"/>
          </a:xfrm>
        </p:spPr>
        <p:txBody>
          <a:bodyPr>
            <a:normAutofit/>
          </a:bodyPr>
          <a:lstStyle/>
          <a:p>
            <a:r>
              <a:rPr lang="zh-CN" altLang="en-US" sz="1800" dirty="0"/>
              <a:t>为了满足各式用户的需求，在页面上放些链接链到这里链到那里是常见的做法。如果你的主要目的是想让用户点击页面最后那个下载按扭什么的话，就需要三思了。因为用户可能点击了其他链接离开页面了。所以你需要注意页面的链接数量，最好将用于导航与用于操作的链接用样式区分开。尽量移除页面不需要的链接会让用户点击到你的功能按钮。</a:t>
            </a:r>
            <a:endParaRPr lang="zh-CN" altLang="en-US" sz="1800" dirty="0"/>
          </a:p>
        </p:txBody>
      </p:sp>
      <p:sp>
        <p:nvSpPr>
          <p:cNvPr id="5" name="内容占位符 4"/>
          <p:cNvSpPr>
            <a:spLocks noGrp="1"/>
          </p:cNvSpPr>
          <p:nvPr>
            <p:ph sz="half" idx="1"/>
          </p:nvPr>
        </p:nvSpPr>
        <p:spPr/>
        <p:txBody>
          <a:bodyPr/>
          <a:lstStyle/>
          <a:p>
            <a:r>
              <a:rPr lang="en-US" altLang="zh-CN" b="1" dirty="0" smtClean="0"/>
              <a:t>16</a:t>
            </a:r>
            <a:r>
              <a:rPr lang="zh-CN" altLang="en-US" b="1" dirty="0" smtClean="0"/>
              <a:t>、不要</a:t>
            </a:r>
            <a:r>
              <a:rPr lang="zh-CN" altLang="en-US" b="1" dirty="0"/>
              <a:t>放太多链接分散用户注意力</a:t>
            </a:r>
            <a:endParaRPr lang="zh-CN" altLang="en-US" dirty="0"/>
          </a:p>
        </p:txBody>
      </p:sp>
      <p:sp>
        <p:nvSpPr>
          <p:cNvPr id="2" name="灯片编号占位符 1"/>
          <p:cNvSpPr>
            <a:spLocks noGrp="1"/>
          </p:cNvSpPr>
          <p:nvPr>
            <p:ph type="sldNum" sz="quarter" idx="12"/>
          </p:nvPr>
        </p:nvSpPr>
        <p:spPr/>
        <p:txBody>
          <a:bodyPr/>
          <a:lstStyle/>
          <a:p>
            <a:fld id="{1F71A286-DC62-4B0B-9ECD-D0E5366451C3}" type="slidenum">
              <a:rPr lang="zh-CN" altLang="en-US" smtClean="0"/>
            </a:fld>
            <a:endParaRPr lang="zh-CN" altLang="en-US"/>
          </a:p>
        </p:txBody>
      </p:sp>
      <p:pic>
        <p:nvPicPr>
          <p:cNvPr id="9218" name="Picture 2" descr="http://image.tianjimedia.com/uploadImages/2014/094/IQ860S0ZHDJK.jpg"/>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335361" y="2996952"/>
            <a:ext cx="10147300" cy="3133726"/>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idx="2"/>
          </p:nvPr>
        </p:nvSpPr>
        <p:spPr>
          <a:xfrm>
            <a:off x="609600" y="836712"/>
            <a:ext cx="9806880" cy="1263216"/>
          </a:xfrm>
        </p:spPr>
        <p:txBody>
          <a:bodyPr>
            <a:normAutofit/>
          </a:bodyPr>
          <a:lstStyle/>
          <a:p>
            <a:r>
              <a:rPr lang="zh-CN" altLang="en-US" sz="1800" dirty="0"/>
              <a:t>现如今大多界面当中已经呈现了各色样式的进度条或者标明状态的图标，比如邮件有已读或未读的状态，电子帐单有支付或未支付的状态。而在界面上呈现这样的状态对于用户来说是很有必要的。这样用户就可以知道某些操作是否成功，接下来准备进行怎样的操作。</a:t>
            </a:r>
            <a:endParaRPr lang="zh-CN" altLang="en-US" sz="1800" dirty="0"/>
          </a:p>
        </p:txBody>
      </p:sp>
      <p:sp>
        <p:nvSpPr>
          <p:cNvPr id="5" name="内容占位符 4"/>
          <p:cNvSpPr>
            <a:spLocks noGrp="1"/>
          </p:cNvSpPr>
          <p:nvPr>
            <p:ph sz="half" idx="1"/>
          </p:nvPr>
        </p:nvSpPr>
        <p:spPr/>
        <p:txBody>
          <a:bodyPr/>
          <a:lstStyle/>
          <a:p>
            <a:r>
              <a:rPr lang="en-US" altLang="zh-CN" b="1" dirty="0" smtClean="0"/>
              <a:t>17</a:t>
            </a:r>
            <a:r>
              <a:rPr lang="zh-CN" altLang="en-US" b="1" dirty="0" smtClean="0"/>
              <a:t>、将</a:t>
            </a:r>
            <a:r>
              <a:rPr lang="zh-CN" altLang="en-US" b="1" dirty="0"/>
              <a:t>操作的状态或者进度呈现出来</a:t>
            </a:r>
            <a:endParaRPr lang="zh-CN" altLang="en-US" dirty="0"/>
          </a:p>
        </p:txBody>
      </p:sp>
      <p:sp>
        <p:nvSpPr>
          <p:cNvPr id="2" name="灯片编号占位符 1"/>
          <p:cNvSpPr>
            <a:spLocks noGrp="1"/>
          </p:cNvSpPr>
          <p:nvPr>
            <p:ph type="sldNum" sz="quarter" idx="12"/>
          </p:nvPr>
        </p:nvSpPr>
        <p:spPr/>
        <p:txBody>
          <a:bodyPr/>
          <a:lstStyle/>
          <a:p>
            <a:fld id="{1F71A286-DC62-4B0B-9ECD-D0E5366451C3}" type="slidenum">
              <a:rPr lang="zh-CN" altLang="en-US" smtClean="0"/>
            </a:fld>
            <a:endParaRPr lang="zh-CN" altLang="en-US"/>
          </a:p>
        </p:txBody>
      </p:sp>
      <p:pic>
        <p:nvPicPr>
          <p:cNvPr id="8194" name="Picture 2" descr="http://image.tianjimedia.com/uploadImages/2014/094/8V010CMZ1ED7.jpg"/>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335361" y="2996952"/>
            <a:ext cx="10147300" cy="3133726"/>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idx="2"/>
          </p:nvPr>
        </p:nvSpPr>
        <p:spPr>
          <a:xfrm>
            <a:off x="609600" y="836712"/>
            <a:ext cx="9806880" cy="1263216"/>
          </a:xfrm>
        </p:spPr>
        <p:txBody>
          <a:bodyPr>
            <a:normAutofit/>
          </a:bodyPr>
          <a:lstStyle/>
          <a:p>
            <a:r>
              <a:rPr lang="zh-CN" altLang="en-US" sz="1800" dirty="0"/>
              <a:t>试想界面上有这样两个按钮：一个是</a:t>
            </a:r>
            <a:r>
              <a:rPr lang="en-US" altLang="zh-CN" sz="1800" dirty="0"/>
              <a:t>"</a:t>
            </a:r>
            <a:r>
              <a:rPr lang="zh-CN" altLang="en-US" sz="1800" dirty="0"/>
              <a:t>获取折扣</a:t>
            </a:r>
            <a:r>
              <a:rPr lang="en-US" altLang="zh-CN" sz="1800" dirty="0"/>
              <a:t>"</a:t>
            </a:r>
            <a:r>
              <a:rPr lang="zh-CN" altLang="en-US" sz="1800" dirty="0"/>
              <a:t>，另一个是</a:t>
            </a:r>
            <a:r>
              <a:rPr lang="en-US" altLang="zh-CN" sz="1800" dirty="0"/>
              <a:t>"</a:t>
            </a:r>
            <a:r>
              <a:rPr lang="zh-CN" altLang="en-US" sz="1800" dirty="0"/>
              <a:t>立即注册</a:t>
            </a:r>
            <a:r>
              <a:rPr lang="en-US" altLang="zh-CN" sz="1800" dirty="0"/>
              <a:t>"</a:t>
            </a:r>
            <a:r>
              <a:rPr lang="zh-CN" altLang="en-US" sz="1800" dirty="0"/>
              <a:t>。我敢打赌大多数人会点击第一个，因为第二个按扭让人感觉不到有利可图，并且</a:t>
            </a:r>
            <a:r>
              <a:rPr lang="en-US" altLang="zh-CN" sz="1800" dirty="0"/>
              <a:t>"</a:t>
            </a:r>
            <a:r>
              <a:rPr lang="zh-CN" altLang="en-US" sz="1800" dirty="0"/>
              <a:t>注册</a:t>
            </a:r>
            <a:r>
              <a:rPr lang="en-US" altLang="zh-CN" sz="1800" dirty="0"/>
              <a:t>"</a:t>
            </a:r>
            <a:r>
              <a:rPr lang="zh-CN" altLang="en-US" sz="1800" dirty="0"/>
              <a:t>让人联想到填不完的表单。也就是说让用户感受到获利的按钮更有可能被点击。这种让用户感到好处的文字信息也可放在按钮旁边，不一定要做为按钮的标题。当然，正常的按钮还是有用处的，一般用于重复性操作频繁的地方。</a:t>
            </a:r>
            <a:endParaRPr lang="zh-CN" altLang="en-US" sz="1800" dirty="0"/>
          </a:p>
        </p:txBody>
      </p:sp>
      <p:sp>
        <p:nvSpPr>
          <p:cNvPr id="5" name="内容占位符 4"/>
          <p:cNvSpPr>
            <a:spLocks noGrp="1"/>
          </p:cNvSpPr>
          <p:nvPr>
            <p:ph sz="half" idx="1"/>
          </p:nvPr>
        </p:nvSpPr>
        <p:spPr/>
        <p:txBody>
          <a:bodyPr/>
          <a:lstStyle/>
          <a:p>
            <a:r>
              <a:rPr lang="en-US" altLang="zh-CN" b="1" dirty="0" smtClean="0"/>
              <a:t>18</a:t>
            </a:r>
            <a:r>
              <a:rPr lang="zh-CN" altLang="en-US" b="1" dirty="0" smtClean="0"/>
              <a:t>、不要</a:t>
            </a:r>
            <a:r>
              <a:rPr lang="zh-CN" altLang="en-US" b="1" dirty="0"/>
              <a:t>让用户觉得是在完成任务</a:t>
            </a:r>
            <a:endParaRPr lang="zh-CN" altLang="en-US" dirty="0"/>
          </a:p>
        </p:txBody>
      </p:sp>
      <p:sp>
        <p:nvSpPr>
          <p:cNvPr id="2" name="灯片编号占位符 1"/>
          <p:cNvSpPr>
            <a:spLocks noGrp="1"/>
          </p:cNvSpPr>
          <p:nvPr>
            <p:ph type="sldNum" sz="quarter" idx="12"/>
          </p:nvPr>
        </p:nvSpPr>
        <p:spPr/>
        <p:txBody>
          <a:bodyPr/>
          <a:lstStyle/>
          <a:p>
            <a:fld id="{1F71A286-DC62-4B0B-9ECD-D0E5366451C3}" type="slidenum">
              <a:rPr lang="zh-CN" altLang="en-US" smtClean="0"/>
            </a:fld>
            <a:endParaRPr lang="zh-CN" altLang="en-US"/>
          </a:p>
        </p:txBody>
      </p:sp>
      <p:pic>
        <p:nvPicPr>
          <p:cNvPr id="7170" name="Picture 2" descr="http://image.tianjimedia.com/uploadImages/2014/094/VBB9B9VCYJOG.jpg"/>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335361" y="2996952"/>
            <a:ext cx="10147300" cy="3133726"/>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idx="2"/>
          </p:nvPr>
        </p:nvSpPr>
        <p:spPr>
          <a:xfrm>
            <a:off x="609600" y="836712"/>
            <a:ext cx="9806880" cy="1263216"/>
          </a:xfrm>
        </p:spPr>
        <p:txBody>
          <a:bodyPr>
            <a:normAutofit/>
          </a:bodyPr>
          <a:lstStyle/>
          <a:p>
            <a:r>
              <a:rPr lang="zh-CN" altLang="en-US" sz="1800" dirty="0"/>
              <a:t>不用说直接在元素身上进行操作是更直观明了的方式。比如在一个列表中，我们想让用户对每个条目进行操作那么就把按钮放到当前条目上，而不要把放到列表之外。再比如就是直接点击元素就进入编辑状态</a:t>
            </a:r>
            <a:r>
              <a:rPr lang="en-US" altLang="zh-CN" sz="1800" dirty="0"/>
              <a:t>(</a:t>
            </a:r>
            <a:r>
              <a:rPr lang="zh-CN" altLang="en-US" sz="1800" dirty="0"/>
              <a:t>比如页面上的地址信息点击后可以进行编辑</a:t>
            </a:r>
            <a:r>
              <a:rPr lang="en-US" altLang="zh-CN" sz="1800" dirty="0"/>
              <a:t>)</a:t>
            </a:r>
            <a:r>
              <a:rPr lang="zh-CN" altLang="en-US" sz="1800" dirty="0"/>
              <a:t>。这种方式比传统的选中再点击相应的按钮进行操作要简洁省事得多。当然，对于一般性的操作本身就不需要有什么上下文的，就没必要这么做了，比如页面上的前进，后退按扭。</a:t>
            </a:r>
            <a:endParaRPr lang="zh-CN" altLang="en-US" sz="1800" dirty="0"/>
          </a:p>
        </p:txBody>
      </p:sp>
      <p:sp>
        <p:nvSpPr>
          <p:cNvPr id="5" name="内容占位符 4"/>
          <p:cNvSpPr>
            <a:spLocks noGrp="1"/>
          </p:cNvSpPr>
          <p:nvPr>
            <p:ph sz="half" idx="1"/>
          </p:nvPr>
        </p:nvSpPr>
        <p:spPr>
          <a:xfrm>
            <a:off x="609600" y="2132856"/>
            <a:ext cx="10190923" cy="4372496"/>
          </a:xfrm>
        </p:spPr>
        <p:txBody>
          <a:bodyPr/>
          <a:lstStyle/>
          <a:p>
            <a:r>
              <a:rPr lang="en-US" altLang="zh-CN" b="1" dirty="0" smtClean="0"/>
              <a:t>19</a:t>
            </a:r>
            <a:r>
              <a:rPr lang="zh-CN" altLang="en-US" b="1" dirty="0" smtClean="0"/>
              <a:t>、让</a:t>
            </a:r>
            <a:r>
              <a:rPr lang="zh-CN" altLang="en-US" b="1" dirty="0"/>
              <a:t>操作直观而</a:t>
            </a:r>
            <a:r>
              <a:rPr lang="zh-CN" altLang="en-US" b="1" dirty="0" smtClean="0"/>
              <a:t>不是觉得</a:t>
            </a:r>
            <a:r>
              <a:rPr lang="zh-CN" altLang="en-US" b="1" dirty="0"/>
              <a:t>找不到上下文</a:t>
            </a:r>
            <a:endParaRPr lang="zh-CN" altLang="en-US" dirty="0"/>
          </a:p>
        </p:txBody>
      </p:sp>
      <p:sp>
        <p:nvSpPr>
          <p:cNvPr id="2" name="灯片编号占位符 1"/>
          <p:cNvSpPr>
            <a:spLocks noGrp="1"/>
          </p:cNvSpPr>
          <p:nvPr>
            <p:ph type="sldNum" sz="quarter" idx="12"/>
          </p:nvPr>
        </p:nvSpPr>
        <p:spPr/>
        <p:txBody>
          <a:bodyPr/>
          <a:lstStyle/>
          <a:p>
            <a:fld id="{1F71A286-DC62-4B0B-9ECD-D0E5366451C3}" type="slidenum">
              <a:rPr lang="zh-CN" altLang="en-US" smtClean="0"/>
            </a:fld>
            <a:endParaRPr lang="zh-CN" altLang="en-US"/>
          </a:p>
        </p:txBody>
      </p:sp>
      <p:pic>
        <p:nvPicPr>
          <p:cNvPr id="6146" name="Picture 2" descr="http://image.tianjimedia.com/uploadImages/2014/094/N0O7252LNAR9.jpg"/>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335361" y="3140968"/>
            <a:ext cx="10147300" cy="3133726"/>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idx="2"/>
          </p:nvPr>
        </p:nvSpPr>
        <p:spPr>
          <a:xfrm>
            <a:off x="609600" y="836712"/>
            <a:ext cx="9806880" cy="1263216"/>
          </a:xfrm>
        </p:spPr>
        <p:txBody>
          <a:bodyPr>
            <a:normAutofit/>
          </a:bodyPr>
          <a:lstStyle/>
          <a:p>
            <a:r>
              <a:rPr lang="zh-CN" altLang="en-US" sz="1800" dirty="0"/>
              <a:t>在一个足够大的宽屏界面上最好还是直接给出表单，这比点击按钮再弹出表单要好很多。首先减少了点击操作，流程变得简洁也节省了时间。其次，直接呈现出表单可以让用户知道表单有多长，其实也是在告诉用户注册花不了多少时间。当然，这条规则适合注册表单非常简单的情况。</a:t>
            </a:r>
            <a:endParaRPr lang="zh-CN" altLang="en-US" sz="1800" dirty="0"/>
          </a:p>
        </p:txBody>
      </p:sp>
      <p:sp>
        <p:nvSpPr>
          <p:cNvPr id="5" name="内容占位符 4"/>
          <p:cNvSpPr>
            <a:spLocks noGrp="1"/>
          </p:cNvSpPr>
          <p:nvPr>
            <p:ph sz="half" idx="1"/>
          </p:nvPr>
        </p:nvSpPr>
        <p:spPr>
          <a:xfrm>
            <a:off x="609600" y="2132856"/>
            <a:ext cx="10190923" cy="4372496"/>
          </a:xfrm>
        </p:spPr>
        <p:txBody>
          <a:bodyPr/>
          <a:lstStyle/>
          <a:p>
            <a:r>
              <a:rPr lang="en-US" altLang="zh-CN" b="1" dirty="0" smtClean="0"/>
              <a:t>20</a:t>
            </a:r>
            <a:r>
              <a:rPr lang="zh-CN" altLang="en-US" b="1" dirty="0" smtClean="0"/>
              <a:t>、尽量</a:t>
            </a:r>
            <a:r>
              <a:rPr lang="zh-CN" altLang="en-US" b="1" dirty="0"/>
              <a:t>显示全部内容而不要额外页面</a:t>
            </a:r>
            <a:endParaRPr lang="zh-CN" altLang="en-US" dirty="0"/>
          </a:p>
        </p:txBody>
      </p:sp>
      <p:sp>
        <p:nvSpPr>
          <p:cNvPr id="2" name="灯片编号占位符 1"/>
          <p:cNvSpPr>
            <a:spLocks noGrp="1"/>
          </p:cNvSpPr>
          <p:nvPr>
            <p:ph type="sldNum" sz="quarter" idx="12"/>
          </p:nvPr>
        </p:nvSpPr>
        <p:spPr/>
        <p:txBody>
          <a:bodyPr/>
          <a:lstStyle/>
          <a:p>
            <a:fld id="{1F71A286-DC62-4B0B-9ECD-D0E5366451C3}" type="slidenum">
              <a:rPr lang="zh-CN" altLang="en-US" smtClean="0"/>
            </a:fld>
            <a:endParaRPr lang="zh-CN" altLang="en-US"/>
          </a:p>
        </p:txBody>
      </p:sp>
      <p:pic>
        <p:nvPicPr>
          <p:cNvPr id="24578" name="Picture 2" descr="http://image.tianjimedia.com/uploadImages/2014/094/M6AN2978426J.jpg"/>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335361" y="2924944"/>
            <a:ext cx="10147300" cy="3133726"/>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idx="2"/>
          </p:nvPr>
        </p:nvSpPr>
        <p:spPr>
          <a:xfrm>
            <a:off x="609600" y="836712"/>
            <a:ext cx="9806880" cy="1263216"/>
          </a:xfrm>
        </p:spPr>
        <p:txBody>
          <a:bodyPr>
            <a:normAutofit/>
          </a:bodyPr>
          <a:lstStyle/>
          <a:p>
            <a:r>
              <a:rPr lang="zh-CN" altLang="en-US" sz="1800" dirty="0"/>
              <a:t>用户进行操作过程中，界面上的元素会经常出现，隐藏，打开，关闭，放大缩小移位等。给这些元素增加些自然的动画，淡入淡出效果不但美观，也更符合实际，本来元素尺寸位置的变化就是一个需要时间的动画过程。但要注意动画时间不要设置过长，那样会让想尽快完成操作的用户不耐烦。</a:t>
            </a:r>
            <a:endParaRPr lang="zh-CN" altLang="en-US" sz="1800" dirty="0"/>
          </a:p>
        </p:txBody>
      </p:sp>
      <p:sp>
        <p:nvSpPr>
          <p:cNvPr id="5" name="内容占位符 4"/>
          <p:cNvSpPr>
            <a:spLocks noGrp="1"/>
          </p:cNvSpPr>
          <p:nvPr>
            <p:ph sz="half" idx="1"/>
          </p:nvPr>
        </p:nvSpPr>
        <p:spPr>
          <a:xfrm>
            <a:off x="609600" y="2132856"/>
            <a:ext cx="10190923" cy="4372496"/>
          </a:xfrm>
        </p:spPr>
        <p:txBody>
          <a:bodyPr/>
          <a:lstStyle/>
          <a:p>
            <a:r>
              <a:rPr lang="en-US" altLang="zh-CN" b="1" dirty="0" smtClean="0"/>
              <a:t>21</a:t>
            </a:r>
            <a:r>
              <a:rPr lang="zh-CN" altLang="en-US" b="1" dirty="0" smtClean="0"/>
              <a:t>、让</a:t>
            </a:r>
            <a:r>
              <a:rPr lang="zh-CN" altLang="en-US" b="1" dirty="0"/>
              <a:t>界面平滑显示而不要死板地呈现</a:t>
            </a:r>
            <a:endParaRPr lang="zh-CN" altLang="en-US" dirty="0"/>
          </a:p>
        </p:txBody>
      </p:sp>
      <p:sp>
        <p:nvSpPr>
          <p:cNvPr id="2" name="灯片编号占位符 1"/>
          <p:cNvSpPr>
            <a:spLocks noGrp="1"/>
          </p:cNvSpPr>
          <p:nvPr>
            <p:ph type="sldNum" sz="quarter" idx="12"/>
          </p:nvPr>
        </p:nvSpPr>
        <p:spPr/>
        <p:txBody>
          <a:bodyPr/>
          <a:lstStyle/>
          <a:p>
            <a:fld id="{1F71A286-DC62-4B0B-9ECD-D0E5366451C3}" type="slidenum">
              <a:rPr lang="zh-CN" altLang="en-US" smtClean="0"/>
            </a:fld>
            <a:endParaRPr lang="zh-CN" altLang="en-US"/>
          </a:p>
        </p:txBody>
      </p:sp>
      <p:pic>
        <p:nvPicPr>
          <p:cNvPr id="23554" name="Picture 2" descr="http://image.tianjimedia.com/uploadImages/2014/094/0B10ICZ52I77.jpg"/>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431371" y="2996952"/>
            <a:ext cx="10147300" cy="3133726"/>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组合 10"/>
          <p:cNvGrpSpPr/>
          <p:nvPr/>
        </p:nvGrpSpPr>
        <p:grpSpPr>
          <a:xfrm>
            <a:off x="392430" y="182245"/>
            <a:ext cx="1657350" cy="321310"/>
            <a:chOff x="231" y="95"/>
            <a:chExt cx="2610" cy="506"/>
          </a:xfrm>
        </p:grpSpPr>
        <p:sp>
          <p:nvSpPr>
            <p:cNvPr id="12" name="矩形 11"/>
            <p:cNvSpPr/>
            <p:nvPr/>
          </p:nvSpPr>
          <p:spPr>
            <a:xfrm>
              <a:off x="231" y="95"/>
              <a:ext cx="2610" cy="506"/>
            </a:xfrm>
            <a:prstGeom prst="rect">
              <a:avLst/>
            </a:prstGeom>
          </p:spPr>
          <p:txBody>
            <a:bodyPr wrap="square">
              <a:spAutoFit/>
            </a:bodyPr>
            <a:lstStyle/>
            <a:p>
              <a:pPr algn="l"/>
              <a:r>
                <a:rPr lang="zh-CN" altLang="en-US" sz="1400" b="1" dirty="0">
                  <a:sym typeface="+mn-ea"/>
                </a:rPr>
                <a:t>网 站 </a:t>
              </a:r>
              <a:r>
                <a:rPr lang="en-US" altLang="zh-CN" sz="1400" b="1" dirty="0">
                  <a:sym typeface="+mn-ea"/>
                </a:rPr>
                <a:t>UI </a:t>
              </a:r>
              <a:r>
                <a:rPr lang="zh-CN" altLang="en-US" sz="1400" b="1" dirty="0">
                  <a:sym typeface="+mn-ea"/>
                </a:rPr>
                <a:t>设 计 </a:t>
              </a:r>
              <a:endParaRPr lang="zh-CN" altLang="en-US" sz="1400" b="1" dirty="0"/>
            </a:p>
          </p:txBody>
        </p:sp>
        <p:sp>
          <p:nvSpPr>
            <p:cNvPr id="13" name="椭圆 12"/>
            <p:cNvSpPr/>
            <p:nvPr/>
          </p:nvSpPr>
          <p:spPr>
            <a:xfrm>
              <a:off x="2224" y="224"/>
              <a:ext cx="206" cy="178"/>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4400"/>
            </a:p>
          </p:txBody>
        </p:sp>
      </p:grpSp>
      <p:grpSp>
        <p:nvGrpSpPr>
          <p:cNvPr id="4" name="组合 3"/>
          <p:cNvGrpSpPr/>
          <p:nvPr/>
        </p:nvGrpSpPr>
        <p:grpSpPr>
          <a:xfrm>
            <a:off x="4391025" y="1314450"/>
            <a:ext cx="7799070" cy="4192270"/>
            <a:chOff x="6915" y="2070"/>
            <a:chExt cx="12282" cy="6602"/>
          </a:xfrm>
        </p:grpSpPr>
        <p:pic>
          <p:nvPicPr>
            <p:cNvPr id="2" name="图片 -2147482624" descr="1"/>
            <p:cNvPicPr>
              <a:picLocks noChangeAspect="1"/>
            </p:cNvPicPr>
            <p:nvPr/>
          </p:nvPicPr>
          <p:blipFill>
            <a:blip r:embed="rId1">
              <a:clrChange>
                <a:clrFrom>
                  <a:srgbClr val="FFFFFF">
                    <a:alpha val="100000"/>
                  </a:srgbClr>
                </a:clrFrom>
                <a:clrTo>
                  <a:srgbClr val="FFFFFF">
                    <a:alpha val="100000"/>
                    <a:alpha val="0"/>
                  </a:srgbClr>
                </a:clrTo>
              </a:clrChange>
              <a:lum contrast="12000"/>
            </a:blip>
            <a:srcRect t="34375"/>
            <a:stretch>
              <a:fillRect/>
            </a:stretch>
          </p:blipFill>
          <p:spPr>
            <a:xfrm>
              <a:off x="6915" y="2070"/>
              <a:ext cx="12268" cy="6050"/>
            </a:xfrm>
            <a:prstGeom prst="rect">
              <a:avLst/>
            </a:prstGeom>
            <a:noFill/>
            <a:ln w="9525">
              <a:noFill/>
            </a:ln>
          </p:spPr>
        </p:pic>
        <p:pic>
          <p:nvPicPr>
            <p:cNvPr id="3" name="图片 -2147482623" descr="2"/>
            <p:cNvPicPr>
              <a:picLocks noChangeAspect="1"/>
            </p:cNvPicPr>
            <p:nvPr/>
          </p:nvPicPr>
          <p:blipFill>
            <a:blip r:embed="rId2">
              <a:lum contrast="18000"/>
            </a:blip>
            <a:srcRect t="5071" b="88758"/>
            <a:stretch>
              <a:fillRect/>
            </a:stretch>
          </p:blipFill>
          <p:spPr>
            <a:xfrm>
              <a:off x="7011" y="8146"/>
              <a:ext cx="12187" cy="527"/>
            </a:xfrm>
            <a:prstGeom prst="rect">
              <a:avLst/>
            </a:prstGeom>
            <a:noFill/>
            <a:ln w="9525">
              <a:noFill/>
            </a:ln>
          </p:spPr>
        </p:pic>
      </p:grpSp>
      <p:pic>
        <p:nvPicPr>
          <p:cNvPr id="15" name="图片 14" descr="9"/>
          <p:cNvPicPr>
            <a:picLocks noChangeAspect="1"/>
          </p:cNvPicPr>
          <p:nvPr/>
        </p:nvPicPr>
        <p:blipFill>
          <a:blip r:embed="rId3"/>
          <a:srcRect l="3430" r="5327"/>
          <a:stretch>
            <a:fillRect/>
          </a:stretch>
        </p:blipFill>
        <p:spPr>
          <a:xfrm>
            <a:off x="-4445" y="1373505"/>
            <a:ext cx="4458970" cy="3610610"/>
          </a:xfrm>
          <a:prstGeom prst="rect">
            <a:avLst/>
          </a:prstGeom>
        </p:spPr>
      </p:pic>
      <p:sp>
        <p:nvSpPr>
          <p:cNvPr id="5" name="矩形 4"/>
          <p:cNvSpPr/>
          <p:nvPr/>
        </p:nvSpPr>
        <p:spPr>
          <a:xfrm>
            <a:off x="7363460" y="264160"/>
            <a:ext cx="1963420" cy="579120"/>
          </a:xfrm>
          <a:prstGeom prst="rect">
            <a:avLst/>
          </a:prstGeom>
        </p:spPr>
        <p:txBody>
          <a:bodyPr wrap="square">
            <a:spAutoFit/>
          </a:bodyPr>
          <a:lstStyle/>
          <a:p>
            <a:pPr algn="just" fontAlgn="auto">
              <a:lnSpc>
                <a:spcPct val="200000"/>
              </a:lnSpc>
            </a:pPr>
            <a:r>
              <a:rPr lang="zh-CN" altLang="en-US" sz="1600" dirty="0">
                <a:solidFill>
                  <a:schemeClr val="bg1">
                    <a:lumMod val="65000"/>
                  </a:schemeClr>
                </a:solidFill>
                <a:latin typeface="微软雅黑" panose="020B0503020204020204" charset="-122"/>
                <a:ea typeface="微软雅黑" panose="020B0503020204020204" charset="-122"/>
                <a:sym typeface="+mn-ea"/>
              </a:rPr>
              <a:t>横幅广告、大标题。</a:t>
            </a:r>
            <a:endParaRPr lang="zh-CN" altLang="en-US" sz="1600" dirty="0">
              <a:solidFill>
                <a:schemeClr val="bg1">
                  <a:lumMod val="65000"/>
                </a:schemeClr>
              </a:solidFill>
              <a:latin typeface="微软雅黑" panose="020B0503020204020204" charset="-122"/>
              <a:ea typeface="微软雅黑" panose="020B0503020204020204" charset="-122"/>
              <a:sym typeface="+mn-ea"/>
            </a:endParaRP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idx="2"/>
          </p:nvPr>
        </p:nvSpPr>
        <p:spPr>
          <a:xfrm>
            <a:off x="609600" y="836712"/>
            <a:ext cx="9806880" cy="1263216"/>
          </a:xfrm>
        </p:spPr>
        <p:txBody>
          <a:bodyPr>
            <a:normAutofit/>
          </a:bodyPr>
          <a:lstStyle/>
          <a:p>
            <a:r>
              <a:rPr lang="zh-CN" altLang="en-US" sz="1800" dirty="0"/>
              <a:t>与其让用户马上注册，何不让用户先进行一些</a:t>
            </a:r>
            <a:r>
              <a:rPr lang="zh-CN" altLang="en-US" sz="1800" dirty="0">
                <a:hlinkClick r:id="rId1"/>
              </a:rPr>
              <a:t>体验</a:t>
            </a:r>
            <a:r>
              <a:rPr lang="zh-CN" altLang="en-US" sz="1800" dirty="0"/>
              <a:t>式的操作呢。这个体验过程可以展示程序的功能，特性等。一旦用户通过简单几步的操作了解了程序的价值所在，那么它会更愿意填写注册表单的。这种循序渐进的引导可以尽量推迟用户注册的时间但又可以让用户在没注册的情况下进行个性化设置等简单操作。</a:t>
            </a:r>
            <a:endParaRPr lang="zh-CN" altLang="en-US" sz="1800" dirty="0"/>
          </a:p>
        </p:txBody>
      </p:sp>
      <p:sp>
        <p:nvSpPr>
          <p:cNvPr id="5" name="内容占位符 4"/>
          <p:cNvSpPr>
            <a:spLocks noGrp="1"/>
          </p:cNvSpPr>
          <p:nvPr>
            <p:ph sz="half" idx="1"/>
          </p:nvPr>
        </p:nvSpPr>
        <p:spPr>
          <a:xfrm>
            <a:off x="609600" y="2132856"/>
            <a:ext cx="10190923" cy="4372496"/>
          </a:xfrm>
        </p:spPr>
        <p:txBody>
          <a:bodyPr/>
          <a:lstStyle/>
          <a:p>
            <a:r>
              <a:rPr lang="en-US" altLang="zh-CN" b="1" dirty="0" smtClean="0"/>
              <a:t>22</a:t>
            </a:r>
            <a:r>
              <a:rPr lang="zh-CN" altLang="en-US" b="1" dirty="0" smtClean="0"/>
              <a:t>、循序渐进</a:t>
            </a:r>
            <a:r>
              <a:rPr lang="zh-CN" altLang="en-US" b="1" dirty="0"/>
              <a:t>的引导而不要直接让用户注册</a:t>
            </a:r>
            <a:endParaRPr lang="zh-CN" altLang="en-US" dirty="0"/>
          </a:p>
        </p:txBody>
      </p:sp>
      <p:sp>
        <p:nvSpPr>
          <p:cNvPr id="2" name="灯片编号占位符 1"/>
          <p:cNvSpPr>
            <a:spLocks noGrp="1"/>
          </p:cNvSpPr>
          <p:nvPr>
            <p:ph type="sldNum" sz="quarter" idx="12"/>
          </p:nvPr>
        </p:nvSpPr>
        <p:spPr/>
        <p:txBody>
          <a:bodyPr/>
          <a:lstStyle/>
          <a:p>
            <a:fld id="{1F71A286-DC62-4B0B-9ECD-D0E5366451C3}" type="slidenum">
              <a:rPr lang="zh-CN" altLang="en-US" smtClean="0"/>
            </a:fld>
            <a:endParaRPr lang="zh-CN" altLang="en-US"/>
          </a:p>
        </p:txBody>
      </p:sp>
      <p:pic>
        <p:nvPicPr>
          <p:cNvPr id="22530" name="Picture 2" descr="http://image.tianjimedia.com/uploadImages/2014/094/1P8ZLX01S1XO.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35361" y="3068960"/>
            <a:ext cx="10147300" cy="3133726"/>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idx="2"/>
          </p:nvPr>
        </p:nvSpPr>
        <p:spPr>
          <a:xfrm>
            <a:off x="609600" y="332656"/>
            <a:ext cx="9806880" cy="1767272"/>
          </a:xfrm>
        </p:spPr>
        <p:txBody>
          <a:bodyPr>
            <a:normAutofit/>
          </a:bodyPr>
          <a:lstStyle/>
          <a:p>
            <a:r>
              <a:rPr lang="zh-CN" altLang="en-US" sz="1800" dirty="0"/>
              <a:t>过多边框会喧宾夺主。不用说，边框确实在划分区域进行版块设置时有很大的作用，但同时其明显的线条也会吸引走用户的注意力。为了达到划分版块又不转移用户注意力的目的，在排版时可以将界面上不同区域的元素通过空白进行分组，用上不同的背景色，将文字对齐方式进行统一，还有就是为不同区域设置不同的样式。当使用所见即所得的界面设计工具时，我们经常在界面上方便地拖出很多区块来，这些区块多了就会显得杂乱无章。所以我们又会到处放些横线来分界。一个更好的做法是将区块垂直对齐，这样做不会让那些多余的线条来扰乱视觉。</a:t>
            </a:r>
            <a:endParaRPr lang="zh-CN" altLang="en-US" sz="1800" dirty="0"/>
          </a:p>
        </p:txBody>
      </p:sp>
      <p:sp>
        <p:nvSpPr>
          <p:cNvPr id="5" name="内容占位符 4"/>
          <p:cNvSpPr>
            <a:spLocks noGrp="1"/>
          </p:cNvSpPr>
          <p:nvPr>
            <p:ph sz="half" idx="1"/>
          </p:nvPr>
        </p:nvSpPr>
        <p:spPr>
          <a:xfrm>
            <a:off x="609600" y="2132856"/>
            <a:ext cx="10190923" cy="4372496"/>
          </a:xfrm>
        </p:spPr>
        <p:txBody>
          <a:bodyPr/>
          <a:lstStyle/>
          <a:p>
            <a:r>
              <a:rPr lang="en-US" altLang="zh-CN" b="1" dirty="0" smtClean="0"/>
              <a:t>23</a:t>
            </a:r>
            <a:r>
              <a:rPr lang="zh-CN" altLang="en-US" b="1" dirty="0" smtClean="0"/>
              <a:t>、过多</a:t>
            </a:r>
            <a:r>
              <a:rPr lang="zh-CN" altLang="en-US" b="1" dirty="0"/>
              <a:t>边框会让界面四分五裂</a:t>
            </a:r>
            <a:endParaRPr lang="zh-CN" altLang="en-US" dirty="0"/>
          </a:p>
        </p:txBody>
      </p:sp>
      <p:sp>
        <p:nvSpPr>
          <p:cNvPr id="2" name="灯片编号占位符 1"/>
          <p:cNvSpPr>
            <a:spLocks noGrp="1"/>
          </p:cNvSpPr>
          <p:nvPr>
            <p:ph type="sldNum" sz="quarter" idx="12"/>
          </p:nvPr>
        </p:nvSpPr>
        <p:spPr/>
        <p:txBody>
          <a:bodyPr/>
          <a:lstStyle/>
          <a:p>
            <a:fld id="{1F71A286-DC62-4B0B-9ECD-D0E5366451C3}" type="slidenum">
              <a:rPr lang="zh-CN" altLang="en-US" smtClean="0"/>
            </a:fld>
            <a:endParaRPr lang="zh-CN" altLang="en-US"/>
          </a:p>
        </p:txBody>
      </p:sp>
      <p:pic>
        <p:nvPicPr>
          <p:cNvPr id="21506" name="Picture 2" descr="http://image.tianjimedia.com/uploadImages/2014/094/8SJEPF98E36S.jpg"/>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335361" y="2924944"/>
            <a:ext cx="10147300" cy="3133726"/>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idx="2"/>
          </p:nvPr>
        </p:nvSpPr>
        <p:spPr>
          <a:xfrm>
            <a:off x="609600" y="836712"/>
            <a:ext cx="9806880" cy="1263216"/>
          </a:xfrm>
        </p:spPr>
        <p:txBody>
          <a:bodyPr>
            <a:normAutofit/>
          </a:bodyPr>
          <a:lstStyle/>
          <a:p>
            <a:r>
              <a:rPr lang="zh-CN" altLang="en-US" sz="1800" dirty="0"/>
              <a:t>市场就是这样的，用户永远只关心自身利益而产品特性对他们来说倒不是那么重要。只有利益才更直观地体现出使用产品所带来的价值。</a:t>
            </a:r>
            <a:r>
              <a:rPr lang="en-US" altLang="zh-CN" sz="1800" dirty="0"/>
              <a:t>Chris </a:t>
            </a:r>
            <a:r>
              <a:rPr lang="en-US" altLang="zh-CN" sz="1800" dirty="0" err="1"/>
              <a:t>Guillebeau</a:t>
            </a:r>
            <a:r>
              <a:rPr lang="zh-CN" altLang="en-US" sz="1800" dirty="0"/>
              <a:t>在他的著作</a:t>
            </a:r>
            <a:r>
              <a:rPr lang="en-US" altLang="zh-CN" sz="1800" dirty="0"/>
              <a:t>《100</a:t>
            </a:r>
            <a:r>
              <a:rPr lang="zh-CN" altLang="en-US" sz="1800" dirty="0"/>
              <a:t>美元起家</a:t>
            </a:r>
            <a:r>
              <a:rPr lang="en-US" altLang="zh-CN" sz="1800" dirty="0"/>
              <a:t>》</a:t>
            </a:r>
            <a:r>
              <a:rPr lang="zh-CN" altLang="en-US" sz="1800" dirty="0"/>
              <a:t>中指出，相比压力，冲突，烦心事和未知的未来，人们在乎得更多的是爱，金钱，认同感和自由支配的空闲时间。所以我相信在展示产品特性时回归到利益上是必要的。</a:t>
            </a:r>
            <a:endParaRPr lang="zh-CN" altLang="en-US" sz="1800" dirty="0"/>
          </a:p>
        </p:txBody>
      </p:sp>
      <p:sp>
        <p:nvSpPr>
          <p:cNvPr id="5" name="内容占位符 4"/>
          <p:cNvSpPr>
            <a:spLocks noGrp="1"/>
          </p:cNvSpPr>
          <p:nvPr>
            <p:ph sz="half" idx="1"/>
          </p:nvPr>
        </p:nvSpPr>
        <p:spPr>
          <a:xfrm>
            <a:off x="609600" y="2132856"/>
            <a:ext cx="10190923" cy="4372496"/>
          </a:xfrm>
        </p:spPr>
        <p:txBody>
          <a:bodyPr/>
          <a:lstStyle/>
          <a:p>
            <a:r>
              <a:rPr lang="en-US" altLang="zh-CN" b="1" dirty="0" smtClean="0"/>
              <a:t>24</a:t>
            </a:r>
            <a:r>
              <a:rPr lang="zh-CN" altLang="en-US" b="1" dirty="0" smtClean="0"/>
              <a:t>、展示</a:t>
            </a:r>
            <a:r>
              <a:rPr lang="zh-CN" altLang="en-US" b="1" dirty="0"/>
              <a:t>产品带来的</a:t>
            </a:r>
            <a:r>
              <a:rPr lang="zh-CN" altLang="en-US" b="1" dirty="0" smtClean="0"/>
              <a:t>好处不要</a:t>
            </a:r>
            <a:r>
              <a:rPr lang="zh-CN" altLang="en-US" b="1" dirty="0"/>
              <a:t>罗列产品特性</a:t>
            </a:r>
            <a:endParaRPr lang="zh-CN" altLang="en-US" dirty="0"/>
          </a:p>
        </p:txBody>
      </p:sp>
      <p:sp>
        <p:nvSpPr>
          <p:cNvPr id="2" name="灯片编号占位符 1"/>
          <p:cNvSpPr>
            <a:spLocks noGrp="1"/>
          </p:cNvSpPr>
          <p:nvPr>
            <p:ph type="sldNum" sz="quarter" idx="12"/>
          </p:nvPr>
        </p:nvSpPr>
        <p:spPr/>
        <p:txBody>
          <a:bodyPr/>
          <a:lstStyle/>
          <a:p>
            <a:fld id="{1F71A286-DC62-4B0B-9ECD-D0E5366451C3}" type="slidenum">
              <a:rPr lang="zh-CN" altLang="en-US" smtClean="0"/>
            </a:fld>
            <a:endParaRPr lang="zh-CN" altLang="en-US"/>
          </a:p>
        </p:txBody>
      </p:sp>
      <p:pic>
        <p:nvPicPr>
          <p:cNvPr id="20482" name="Picture 2" descr="http://image.tianjimedia.com/uploadImages/2014/094/8O4AWFZVF45E.jpg"/>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335361" y="3247602"/>
            <a:ext cx="10147300" cy="3133726"/>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idx="2"/>
          </p:nvPr>
        </p:nvSpPr>
        <p:spPr>
          <a:xfrm>
            <a:off x="609600" y="548680"/>
            <a:ext cx="9806880" cy="1551248"/>
          </a:xfrm>
        </p:spPr>
        <p:txBody>
          <a:bodyPr>
            <a:normAutofit/>
          </a:bodyPr>
          <a:lstStyle/>
          <a:p>
            <a:r>
              <a:rPr lang="zh-CN" altLang="en-US" sz="1800" dirty="0" smtClean="0"/>
              <a:t>界面上经常需要呈现不同数量的数据，从</a:t>
            </a:r>
            <a:r>
              <a:rPr lang="en-US" altLang="zh-CN" sz="1800" dirty="0" smtClean="0"/>
              <a:t>0</a:t>
            </a:r>
            <a:r>
              <a:rPr lang="zh-CN" altLang="en-US" sz="1800" dirty="0" smtClean="0"/>
              <a:t>，</a:t>
            </a:r>
            <a:r>
              <a:rPr lang="en-US" altLang="zh-CN" sz="1800" dirty="0" smtClean="0"/>
              <a:t>1</a:t>
            </a:r>
            <a:r>
              <a:rPr lang="zh-CN" altLang="en-US" sz="1800" dirty="0" smtClean="0"/>
              <a:t>，</a:t>
            </a:r>
            <a:r>
              <a:rPr lang="en-US" altLang="zh-CN" sz="1800" dirty="0" smtClean="0"/>
              <a:t>10</a:t>
            </a:r>
            <a:r>
              <a:rPr lang="zh-CN" altLang="en-US" sz="1800" dirty="0" smtClean="0"/>
              <a:t>，</a:t>
            </a:r>
            <a:r>
              <a:rPr lang="en-US" altLang="zh-CN" sz="1800" dirty="0" smtClean="0"/>
              <a:t>100</a:t>
            </a:r>
            <a:r>
              <a:rPr lang="zh-CN" altLang="en-US" sz="1800" dirty="0" smtClean="0"/>
              <a:t>到</a:t>
            </a:r>
            <a:r>
              <a:rPr lang="en-US" altLang="zh-CN" sz="1800" dirty="0" smtClean="0"/>
              <a:t>10000+</a:t>
            </a:r>
            <a:r>
              <a:rPr lang="zh-CN" altLang="en-US" sz="1800" dirty="0" smtClean="0"/>
              <a:t>等。这里存在个普遍的问题就是：在程序最开始使用的</a:t>
            </a:r>
            <a:r>
              <a:rPr lang="en-US" altLang="zh-CN" sz="1800" dirty="0" smtClean="0"/>
              <a:t>0</a:t>
            </a:r>
            <a:r>
              <a:rPr lang="zh-CN" altLang="en-US" sz="1800" dirty="0" smtClean="0"/>
              <a:t>条数据到过度到有数据之前，该如何进行显示界面。这也是我们经常忽视了的地方。当程序初始没有数据时，用户看到的就是一片空白，此时用户可能不知道该进行哪些操作。利用好没有数据的初始界面可以让用户学习和熟悉如何使用程序，在程序中创建数据。力臻完美永远是我们追求的目标，界面设计也不例外。</a:t>
            </a:r>
            <a:endParaRPr lang="zh-CN" altLang="en-US" sz="1800" dirty="0"/>
          </a:p>
        </p:txBody>
      </p:sp>
      <p:sp>
        <p:nvSpPr>
          <p:cNvPr id="5" name="内容占位符 4"/>
          <p:cNvSpPr>
            <a:spLocks noGrp="1"/>
          </p:cNvSpPr>
          <p:nvPr>
            <p:ph sz="half" idx="1"/>
          </p:nvPr>
        </p:nvSpPr>
        <p:spPr>
          <a:xfrm>
            <a:off x="609600" y="2132856"/>
            <a:ext cx="10190923" cy="4372496"/>
          </a:xfrm>
        </p:spPr>
        <p:txBody>
          <a:bodyPr/>
          <a:lstStyle/>
          <a:p>
            <a:r>
              <a:rPr lang="en-US" altLang="zh-CN" b="1" dirty="0" smtClean="0"/>
              <a:t>25</a:t>
            </a:r>
            <a:r>
              <a:rPr lang="zh-CN" altLang="en-US" b="1" dirty="0" smtClean="0"/>
              <a:t>、不要把产品设计得过于依赖于数据</a:t>
            </a:r>
            <a:endParaRPr lang="zh-CN" altLang="en-US" dirty="0"/>
          </a:p>
        </p:txBody>
      </p:sp>
      <p:sp>
        <p:nvSpPr>
          <p:cNvPr id="2" name="灯片编号占位符 1"/>
          <p:cNvSpPr>
            <a:spLocks noGrp="1"/>
          </p:cNvSpPr>
          <p:nvPr>
            <p:ph type="sldNum" sz="quarter" idx="12"/>
          </p:nvPr>
        </p:nvSpPr>
        <p:spPr/>
        <p:txBody>
          <a:bodyPr/>
          <a:lstStyle/>
          <a:p>
            <a:fld id="{1F71A286-DC62-4B0B-9ECD-D0E5366451C3}" type="slidenum">
              <a:rPr lang="zh-CN" altLang="en-US" smtClean="0"/>
            </a:fld>
            <a:endParaRPr lang="zh-CN" altLang="en-US"/>
          </a:p>
        </p:txBody>
      </p:sp>
      <p:pic>
        <p:nvPicPr>
          <p:cNvPr id="6" name="Picture 2" descr="http://image.tianjimedia.com/uploadImages/2014/094/4A7VB5N1970U.jpg"/>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335361" y="2996952"/>
            <a:ext cx="10147300" cy="3133726"/>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idx="2"/>
          </p:nvPr>
        </p:nvSpPr>
        <p:spPr>
          <a:xfrm>
            <a:off x="609600" y="260648"/>
            <a:ext cx="9806880" cy="1839280"/>
          </a:xfrm>
        </p:spPr>
        <p:txBody>
          <a:bodyPr>
            <a:normAutofit/>
          </a:bodyPr>
          <a:lstStyle/>
          <a:p>
            <a:r>
              <a:rPr lang="zh-CN" altLang="en-US" sz="1800" dirty="0"/>
              <a:t>将界面做成默认用户选中想要使用你的产品，意味着如果用户真的需要使用，那么可以直接点击确定而不需要额外点选了。当然，也有另一种做法就是默认不选中服务，用户需要的话可以手动点选。前者这种设计更好的原因有两点。一是用户不需要额外点选，非常省事，因为默认设置为用户需要我们的产品或服务。二是这种做法某种程度上是在向用户推荐产品，暗示了其他人都选择了我们。当然，将界面设计成默认选择的样子多少存在点争议，有点强迫用户的感觉。如果你想道德一点，你可以要么把让用户选择的文字写得模棱两可，要么使用双重否定这样不那么直白的描述，这两种方式都可以让用户觉得没有那么强的感觉是被强迫选择使用产品的。</a:t>
            </a:r>
            <a:endParaRPr lang="zh-CN" altLang="en-US" sz="1800" dirty="0"/>
          </a:p>
        </p:txBody>
      </p:sp>
      <p:sp>
        <p:nvSpPr>
          <p:cNvPr id="5" name="内容占位符 4"/>
          <p:cNvSpPr>
            <a:spLocks noGrp="1"/>
          </p:cNvSpPr>
          <p:nvPr>
            <p:ph sz="half" idx="1"/>
          </p:nvPr>
        </p:nvSpPr>
        <p:spPr>
          <a:xfrm>
            <a:off x="609600" y="2132856"/>
            <a:ext cx="10190923" cy="4372496"/>
          </a:xfrm>
        </p:spPr>
        <p:txBody>
          <a:bodyPr/>
          <a:lstStyle/>
          <a:p>
            <a:r>
              <a:rPr lang="en-US" altLang="zh-CN" b="1" dirty="0" smtClean="0"/>
              <a:t>26</a:t>
            </a:r>
            <a:r>
              <a:rPr lang="zh-CN" altLang="en-US" b="1" dirty="0" smtClean="0"/>
              <a:t>、默认</a:t>
            </a:r>
            <a:r>
              <a:rPr lang="zh-CN" altLang="en-US" b="1" dirty="0"/>
              <a:t>将用户引入</a:t>
            </a:r>
            <a:endParaRPr lang="zh-CN" altLang="en-US" dirty="0"/>
          </a:p>
        </p:txBody>
      </p:sp>
      <p:sp>
        <p:nvSpPr>
          <p:cNvPr id="2" name="灯片编号占位符 1"/>
          <p:cNvSpPr>
            <a:spLocks noGrp="1"/>
          </p:cNvSpPr>
          <p:nvPr>
            <p:ph type="sldNum" sz="quarter" idx="12"/>
          </p:nvPr>
        </p:nvSpPr>
        <p:spPr/>
        <p:txBody>
          <a:bodyPr/>
          <a:lstStyle/>
          <a:p>
            <a:fld id="{1F71A286-DC62-4B0B-9ECD-D0E5366451C3}" type="slidenum">
              <a:rPr lang="zh-CN" altLang="en-US" smtClean="0"/>
            </a:fld>
            <a:endParaRPr lang="zh-CN" altLang="en-US"/>
          </a:p>
        </p:txBody>
      </p:sp>
      <p:pic>
        <p:nvPicPr>
          <p:cNvPr id="25604" name="Picture 4" descr="http://image.tianjimedia.com/uploadImages/2014/094/SX937J99H6VB.jpg"/>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335361" y="2996952"/>
            <a:ext cx="10147300" cy="3133726"/>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idx="2"/>
          </p:nvPr>
        </p:nvSpPr>
        <p:spPr>
          <a:xfrm>
            <a:off x="609600" y="260648"/>
            <a:ext cx="9806880" cy="1839280"/>
          </a:xfrm>
        </p:spPr>
        <p:txBody>
          <a:bodyPr>
            <a:normAutofit/>
          </a:bodyPr>
          <a:lstStyle/>
          <a:p>
            <a:r>
              <a:rPr lang="zh-CN" altLang="en-US" sz="1600" dirty="0"/>
              <a:t>自从</a:t>
            </a:r>
            <a:r>
              <a:rPr lang="en-US" altLang="zh-CN" sz="1600" dirty="0"/>
              <a:t>Donald Norman</a:t>
            </a:r>
            <a:r>
              <a:rPr lang="zh-CN" altLang="en-US" sz="1600" dirty="0"/>
              <a:t>的一系列著作面世后，界面设计中尽量保持一致性成了一个普遍遵循的准则。在设计中保持一致性可以减少用户的学习成本，用户不需要学习新的操作。当我们点击按钮，或者进行拖拽操作，我们期望这样的操作在整个程序的各个界面都是一致的，会得到相似的结果出来。反之我们需要新情境下重新学习某种操作会产生何种结果。可以在很多方面下功夫来实现一个一致的界面，包括颜色，方向，元素的表现形式，位置，大小，形状等。不过在让界面变得一致之前，记住一点，适当的打破整体的一致性也是可取的。这偶尔的不一致性的设计用在你需要强调的地方可以起到很大的作用。所以世事无绝对，我们应遵从一致的设计准则，但适当地打破这种常规。</a:t>
            </a:r>
            <a:endParaRPr lang="zh-CN" altLang="en-US" sz="1800" dirty="0"/>
          </a:p>
        </p:txBody>
      </p:sp>
      <p:sp>
        <p:nvSpPr>
          <p:cNvPr id="5" name="内容占位符 4"/>
          <p:cNvSpPr>
            <a:spLocks noGrp="1"/>
          </p:cNvSpPr>
          <p:nvPr>
            <p:ph sz="half" idx="1"/>
          </p:nvPr>
        </p:nvSpPr>
        <p:spPr>
          <a:xfrm>
            <a:off x="609600" y="2132856"/>
            <a:ext cx="10190923" cy="4372496"/>
          </a:xfrm>
        </p:spPr>
        <p:txBody>
          <a:bodyPr/>
          <a:lstStyle/>
          <a:p>
            <a:r>
              <a:rPr lang="en-US" altLang="zh-CN" b="1" dirty="0" smtClean="0"/>
              <a:t>27</a:t>
            </a:r>
            <a:r>
              <a:rPr lang="zh-CN" altLang="en-US" b="1" dirty="0" smtClean="0"/>
              <a:t>、界面设计一致</a:t>
            </a:r>
            <a:r>
              <a:rPr lang="zh-CN" altLang="en-US" b="1" dirty="0"/>
              <a:t>，不要增加</a:t>
            </a:r>
            <a:r>
              <a:rPr lang="zh-CN" altLang="en-US" b="1" dirty="0" smtClean="0"/>
              <a:t>用户学习</a:t>
            </a:r>
            <a:r>
              <a:rPr lang="zh-CN" altLang="en-US" b="1" dirty="0"/>
              <a:t>成本</a:t>
            </a:r>
            <a:endParaRPr lang="zh-CN" altLang="en-US" dirty="0"/>
          </a:p>
        </p:txBody>
      </p:sp>
      <p:sp>
        <p:nvSpPr>
          <p:cNvPr id="2" name="灯片编号占位符 1"/>
          <p:cNvSpPr>
            <a:spLocks noGrp="1"/>
          </p:cNvSpPr>
          <p:nvPr>
            <p:ph type="sldNum" sz="quarter" idx="12"/>
          </p:nvPr>
        </p:nvSpPr>
        <p:spPr/>
        <p:txBody>
          <a:bodyPr/>
          <a:lstStyle/>
          <a:p>
            <a:fld id="{1F71A286-DC62-4B0B-9ECD-D0E5366451C3}" type="slidenum">
              <a:rPr lang="zh-CN" altLang="en-US" smtClean="0"/>
            </a:fld>
            <a:endParaRPr lang="zh-CN" altLang="en-US"/>
          </a:p>
        </p:txBody>
      </p:sp>
      <p:pic>
        <p:nvPicPr>
          <p:cNvPr id="29698" name="Picture 2" descr="http://image.tianjimedia.com/uploadImages/2014/094/0WV7K83GANSN.jpg"/>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335361" y="3247602"/>
            <a:ext cx="10147300" cy="3133726"/>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idx="2"/>
          </p:nvPr>
        </p:nvSpPr>
        <p:spPr>
          <a:xfrm>
            <a:off x="609600" y="980728"/>
            <a:ext cx="9806880" cy="1119200"/>
          </a:xfrm>
        </p:spPr>
        <p:txBody>
          <a:bodyPr>
            <a:normAutofit/>
          </a:bodyPr>
          <a:lstStyle/>
          <a:p>
            <a:r>
              <a:rPr lang="zh-CN" altLang="en-US" sz="1600" dirty="0"/>
              <a:t>适当的默认值和预先填充好的表单字段可以大量减少用户的工作量。在节省用户宝贵的时间上面，这是种非常常见的做法，可以帮助用户快速填完表单或者注册信息。</a:t>
            </a:r>
            <a:endParaRPr lang="zh-CN" altLang="en-US" sz="1800" dirty="0"/>
          </a:p>
        </p:txBody>
      </p:sp>
      <p:sp>
        <p:nvSpPr>
          <p:cNvPr id="5" name="内容占位符 4"/>
          <p:cNvSpPr>
            <a:spLocks noGrp="1"/>
          </p:cNvSpPr>
          <p:nvPr>
            <p:ph sz="half" idx="1"/>
          </p:nvPr>
        </p:nvSpPr>
        <p:spPr>
          <a:xfrm>
            <a:off x="609600" y="2132856"/>
            <a:ext cx="10190923" cy="4372496"/>
          </a:xfrm>
        </p:spPr>
        <p:txBody>
          <a:bodyPr/>
          <a:lstStyle/>
          <a:p>
            <a:r>
              <a:rPr lang="en-US" altLang="zh-CN" b="1" dirty="0" smtClean="0"/>
              <a:t>28</a:t>
            </a:r>
            <a:r>
              <a:rPr lang="zh-CN" altLang="en-US" b="1" dirty="0" smtClean="0"/>
              <a:t>、使用</a:t>
            </a:r>
            <a:r>
              <a:rPr lang="zh-CN" altLang="en-US" b="1" dirty="0"/>
              <a:t>较贴切的默认值会减少操作</a:t>
            </a:r>
            <a:endParaRPr lang="zh-CN" altLang="en-US" dirty="0"/>
          </a:p>
        </p:txBody>
      </p:sp>
      <p:sp>
        <p:nvSpPr>
          <p:cNvPr id="2" name="灯片编号占位符 1"/>
          <p:cNvSpPr>
            <a:spLocks noGrp="1"/>
          </p:cNvSpPr>
          <p:nvPr>
            <p:ph type="sldNum" sz="quarter" idx="12"/>
          </p:nvPr>
        </p:nvSpPr>
        <p:spPr/>
        <p:txBody>
          <a:bodyPr/>
          <a:lstStyle/>
          <a:p>
            <a:fld id="{1F71A286-DC62-4B0B-9ECD-D0E5366451C3}" type="slidenum">
              <a:rPr lang="zh-CN" altLang="en-US" smtClean="0"/>
            </a:fld>
            <a:endParaRPr lang="zh-CN" altLang="en-US"/>
          </a:p>
        </p:txBody>
      </p:sp>
      <p:pic>
        <p:nvPicPr>
          <p:cNvPr id="28674" name="Picture 2" descr="http://image.tianjimedia.com/uploadImages/2014/094/279K0C3YX5EV.jpg"/>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335361" y="2924944"/>
            <a:ext cx="10147300" cy="3133726"/>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idx="2"/>
          </p:nvPr>
        </p:nvSpPr>
        <p:spPr>
          <a:xfrm>
            <a:off x="609600" y="260648"/>
            <a:ext cx="9806880" cy="1839280"/>
          </a:xfrm>
        </p:spPr>
        <p:txBody>
          <a:bodyPr>
            <a:normAutofit/>
          </a:bodyPr>
          <a:lstStyle/>
          <a:p>
            <a:r>
              <a:rPr lang="zh-CN" altLang="en-US" sz="1600" dirty="0"/>
              <a:t>界面设计中遵从约定的准则跟之前的界面一致性准则很相似。如果我们遵从了界面设计中的一些约定，用户用起来会很方便。相反，不一致和没有遵从约定的设计则会提高学习成本。有了界面设计中这些约定，我们想都不用想就知道界面右上角</a:t>
            </a:r>
            <a:r>
              <a:rPr lang="en-US" altLang="zh-CN" sz="1600" dirty="0"/>
              <a:t>(</a:t>
            </a:r>
            <a:r>
              <a:rPr lang="zh-CN" altLang="en-US" sz="1600" dirty="0"/>
              <a:t>大多数情况下</a:t>
            </a:r>
            <a:r>
              <a:rPr lang="en-US" altLang="zh-CN" sz="1600" dirty="0"/>
              <a:t>)</a:t>
            </a:r>
            <a:r>
              <a:rPr lang="zh-CN" altLang="en-US" sz="1600" dirty="0"/>
              <a:t>的叉叉是关闭程序用的，或者点击一个按钮后我们能够预测到将会发生什么。当然，约定是会过时的，随着时间的推移，同样的操作也有可能被赋予新的含义。但要记住，当你在界面中打破这些常规时一定要目的明确，并且出发点是好的。</a:t>
            </a:r>
            <a:endParaRPr lang="zh-CN" altLang="en-US" sz="1800" dirty="0"/>
          </a:p>
        </p:txBody>
      </p:sp>
      <p:sp>
        <p:nvSpPr>
          <p:cNvPr id="5" name="内容占位符 4"/>
          <p:cNvSpPr>
            <a:spLocks noGrp="1"/>
          </p:cNvSpPr>
          <p:nvPr>
            <p:ph sz="half" idx="1"/>
          </p:nvPr>
        </p:nvSpPr>
        <p:spPr>
          <a:xfrm>
            <a:off x="609600" y="2132856"/>
            <a:ext cx="10190923" cy="4372496"/>
          </a:xfrm>
        </p:spPr>
        <p:txBody>
          <a:bodyPr/>
          <a:lstStyle/>
          <a:p>
            <a:r>
              <a:rPr lang="en-US" altLang="zh-CN" b="1" dirty="0" smtClean="0"/>
              <a:t>29</a:t>
            </a:r>
            <a:r>
              <a:rPr lang="zh-CN" altLang="en-US" b="1" dirty="0" smtClean="0"/>
              <a:t>、遵从</a:t>
            </a:r>
            <a:r>
              <a:rPr lang="zh-CN" altLang="en-US" b="1" dirty="0"/>
              <a:t>一些约定而不要去重新设计</a:t>
            </a:r>
            <a:endParaRPr lang="zh-CN" altLang="en-US" dirty="0"/>
          </a:p>
        </p:txBody>
      </p:sp>
      <p:sp>
        <p:nvSpPr>
          <p:cNvPr id="2" name="灯片编号占位符 1"/>
          <p:cNvSpPr>
            <a:spLocks noGrp="1"/>
          </p:cNvSpPr>
          <p:nvPr>
            <p:ph type="sldNum" sz="quarter" idx="12"/>
          </p:nvPr>
        </p:nvSpPr>
        <p:spPr/>
        <p:txBody>
          <a:bodyPr/>
          <a:lstStyle/>
          <a:p>
            <a:fld id="{1F71A286-DC62-4B0B-9ECD-D0E5366451C3}" type="slidenum">
              <a:rPr lang="zh-CN" altLang="en-US" smtClean="0"/>
            </a:fld>
            <a:endParaRPr lang="zh-CN" altLang="en-US"/>
          </a:p>
        </p:txBody>
      </p:sp>
      <p:pic>
        <p:nvPicPr>
          <p:cNvPr id="27650" name="Picture 2" descr="http://image.tianjimedia.com/uploadImages/2014/094/23MCOG6NMUY3.jpg"/>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335361" y="2924944"/>
            <a:ext cx="10147300" cy="3133726"/>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idx="2"/>
          </p:nvPr>
        </p:nvSpPr>
        <p:spPr>
          <a:xfrm>
            <a:off x="609600" y="476672"/>
            <a:ext cx="9806880" cy="1623256"/>
          </a:xfrm>
        </p:spPr>
        <p:txBody>
          <a:bodyPr>
            <a:normAutofit/>
          </a:bodyPr>
          <a:lstStyle/>
          <a:p>
            <a:r>
              <a:rPr lang="zh-CN" altLang="en-US" sz="1600" dirty="0"/>
              <a:t>我们喜欢成功，没有谁愿意失败。根据心理学得到的可靠结论，人们一般更顷向于避免失去拥有的东西而不是获得新的利益。这一结论也适用于产品的设计和推广中。试着说明你的产品会帮助客户维护他的利益，保持健康，社会地位等要好过告诉客户这个产品会带来一些他未曾拥有的东西。比如保险公司，它是在销售我们出事之后可以得到的大笔赔偿呢还是在强调可以帮助我们避免失去拥有的财产？</a:t>
            </a:r>
            <a:endParaRPr lang="zh-CN" altLang="en-US" sz="1800" dirty="0"/>
          </a:p>
        </p:txBody>
      </p:sp>
      <p:sp>
        <p:nvSpPr>
          <p:cNvPr id="5" name="内容占位符 4"/>
          <p:cNvSpPr>
            <a:spLocks noGrp="1"/>
          </p:cNvSpPr>
          <p:nvPr>
            <p:ph sz="half" idx="1"/>
          </p:nvPr>
        </p:nvSpPr>
        <p:spPr>
          <a:xfrm>
            <a:off x="609600" y="2132856"/>
            <a:ext cx="10190923" cy="4372496"/>
          </a:xfrm>
        </p:spPr>
        <p:txBody>
          <a:bodyPr/>
          <a:lstStyle/>
          <a:p>
            <a:r>
              <a:rPr lang="en-US" altLang="zh-CN" b="1" dirty="0" smtClean="0"/>
              <a:t>30</a:t>
            </a:r>
            <a:r>
              <a:rPr lang="zh-CN" altLang="en-US" b="1" dirty="0" smtClean="0"/>
              <a:t>、让</a:t>
            </a:r>
            <a:r>
              <a:rPr lang="zh-CN" altLang="en-US" b="1" dirty="0"/>
              <a:t>用户觉得可以避免失去而不是获得</a:t>
            </a:r>
            <a:endParaRPr lang="zh-CN" altLang="en-US" dirty="0"/>
          </a:p>
        </p:txBody>
      </p:sp>
      <p:sp>
        <p:nvSpPr>
          <p:cNvPr id="2" name="灯片编号占位符 1"/>
          <p:cNvSpPr>
            <a:spLocks noGrp="1"/>
          </p:cNvSpPr>
          <p:nvPr>
            <p:ph type="sldNum" sz="quarter" idx="12"/>
          </p:nvPr>
        </p:nvSpPr>
        <p:spPr/>
        <p:txBody>
          <a:bodyPr/>
          <a:lstStyle/>
          <a:p>
            <a:fld id="{1F71A286-DC62-4B0B-9ECD-D0E5366451C3}" type="slidenum">
              <a:rPr lang="zh-CN" altLang="en-US" smtClean="0"/>
            </a:fld>
            <a:endParaRPr lang="zh-CN" altLang="en-US"/>
          </a:p>
        </p:txBody>
      </p:sp>
      <p:pic>
        <p:nvPicPr>
          <p:cNvPr id="31746" name="Picture 2" descr="http://image.tianjimedia.com/uploadImages/2014/094/4I2JTH0H6TKH.jpg"/>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335361" y="3212976"/>
            <a:ext cx="10147300" cy="3133726"/>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idx="2"/>
          </p:nvPr>
        </p:nvSpPr>
        <p:spPr>
          <a:xfrm>
            <a:off x="609600" y="260648"/>
            <a:ext cx="9806880" cy="1839280"/>
          </a:xfrm>
        </p:spPr>
        <p:txBody>
          <a:bodyPr>
            <a:normAutofit/>
          </a:bodyPr>
          <a:lstStyle/>
          <a:p>
            <a:r>
              <a:rPr lang="zh-CN" altLang="en-US" sz="1600" dirty="0"/>
              <a:t>具有层次的设计可以将界面上重要的部分与不次要部分区分开来。要让界面层次分明，可以在这些方面做文章：对齐方式，间距，颜色，缩进，字体大小，元素尺寸等。当所有这些调整运用得适当时，可以提高整个界面的可读性。相比在一个很直白的界面上用户一眼就可以从上瞟到底的设计，这样分明的设计也可以让用户放慢速度来慢慢阅读。这样也使界面更有特色一些。就好比一次旅行，你可以乘坐高铁快速到达景区</a:t>
            </a:r>
            <a:r>
              <a:rPr lang="en-US" altLang="zh-CN" sz="1600" dirty="0"/>
              <a:t>(</a:t>
            </a:r>
            <a:r>
              <a:rPr lang="zh-CN" altLang="en-US" sz="1600" dirty="0"/>
              <a:t>从页面顶部瞟到底部</a:t>
            </a:r>
            <a:r>
              <a:rPr lang="en-US" altLang="zh-CN" sz="1600" dirty="0"/>
              <a:t>)</a:t>
            </a:r>
            <a:r>
              <a:rPr lang="zh-CN" altLang="en-US" sz="1600" dirty="0"/>
              <a:t>，但你也可以慢行以欣赏沿途风光。所以层次分明的设计让眼睛有可以停留的地方，而不是对着空白单调的一个屏幕。</a:t>
            </a:r>
            <a:endParaRPr lang="zh-CN" altLang="en-US" sz="1800" dirty="0"/>
          </a:p>
        </p:txBody>
      </p:sp>
      <p:sp>
        <p:nvSpPr>
          <p:cNvPr id="5" name="内容占位符 4"/>
          <p:cNvSpPr>
            <a:spLocks noGrp="1"/>
          </p:cNvSpPr>
          <p:nvPr>
            <p:ph sz="half" idx="1"/>
          </p:nvPr>
        </p:nvSpPr>
        <p:spPr>
          <a:xfrm>
            <a:off x="609600" y="2132856"/>
            <a:ext cx="10190923" cy="4372496"/>
          </a:xfrm>
        </p:spPr>
        <p:txBody>
          <a:bodyPr/>
          <a:lstStyle/>
          <a:p>
            <a:r>
              <a:rPr lang="en-US" altLang="zh-CN" b="1" dirty="0" smtClean="0"/>
              <a:t>31</a:t>
            </a:r>
            <a:r>
              <a:rPr lang="zh-CN" altLang="en-US" b="1" dirty="0" smtClean="0"/>
              <a:t>、有层次图形化</a:t>
            </a:r>
            <a:r>
              <a:rPr lang="zh-CN" altLang="en-US" b="1" dirty="0"/>
              <a:t>展示优于直白的文字描述</a:t>
            </a:r>
            <a:endParaRPr lang="zh-CN" altLang="en-US" dirty="0"/>
          </a:p>
        </p:txBody>
      </p:sp>
      <p:sp>
        <p:nvSpPr>
          <p:cNvPr id="2" name="灯片编号占位符 1"/>
          <p:cNvSpPr>
            <a:spLocks noGrp="1"/>
          </p:cNvSpPr>
          <p:nvPr>
            <p:ph type="sldNum" sz="quarter" idx="12"/>
          </p:nvPr>
        </p:nvSpPr>
        <p:spPr/>
        <p:txBody>
          <a:bodyPr/>
          <a:lstStyle/>
          <a:p>
            <a:fld id="{1F71A286-DC62-4B0B-9ECD-D0E5366451C3}" type="slidenum">
              <a:rPr lang="zh-CN" altLang="en-US" smtClean="0"/>
            </a:fld>
            <a:endParaRPr lang="zh-CN" altLang="en-US"/>
          </a:p>
        </p:txBody>
      </p:sp>
      <p:pic>
        <p:nvPicPr>
          <p:cNvPr id="30722" name="Picture 2" descr="http://image.tianjimedia.com/uploadImages/2014/094/1LYNR3451NI6.jpg"/>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431371" y="3247602"/>
            <a:ext cx="10147300" cy="3133726"/>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组合 10"/>
          <p:cNvGrpSpPr/>
          <p:nvPr/>
        </p:nvGrpSpPr>
        <p:grpSpPr>
          <a:xfrm>
            <a:off x="392430" y="182245"/>
            <a:ext cx="1657350" cy="321310"/>
            <a:chOff x="231" y="95"/>
            <a:chExt cx="2610" cy="506"/>
          </a:xfrm>
        </p:grpSpPr>
        <p:sp>
          <p:nvSpPr>
            <p:cNvPr id="12" name="矩形 11"/>
            <p:cNvSpPr/>
            <p:nvPr/>
          </p:nvSpPr>
          <p:spPr>
            <a:xfrm>
              <a:off x="231" y="95"/>
              <a:ext cx="2610" cy="506"/>
            </a:xfrm>
            <a:prstGeom prst="rect">
              <a:avLst/>
            </a:prstGeom>
          </p:spPr>
          <p:txBody>
            <a:bodyPr wrap="square">
              <a:spAutoFit/>
            </a:bodyPr>
            <a:lstStyle/>
            <a:p>
              <a:pPr algn="l"/>
              <a:r>
                <a:rPr lang="zh-CN" altLang="en-US" sz="1400" b="1" dirty="0">
                  <a:sym typeface="+mn-ea"/>
                </a:rPr>
                <a:t>网 站 </a:t>
              </a:r>
              <a:r>
                <a:rPr lang="en-US" altLang="zh-CN" sz="1400" b="1" dirty="0">
                  <a:sym typeface="+mn-ea"/>
                </a:rPr>
                <a:t>UI </a:t>
              </a:r>
              <a:r>
                <a:rPr lang="zh-CN" altLang="en-US" sz="1400" b="1" dirty="0">
                  <a:sym typeface="+mn-ea"/>
                </a:rPr>
                <a:t>设 计 </a:t>
              </a:r>
              <a:endParaRPr lang="zh-CN" altLang="en-US" sz="1400" b="1" dirty="0"/>
            </a:p>
          </p:txBody>
        </p:sp>
        <p:sp>
          <p:nvSpPr>
            <p:cNvPr id="13" name="椭圆 12"/>
            <p:cNvSpPr/>
            <p:nvPr/>
          </p:nvSpPr>
          <p:spPr>
            <a:xfrm>
              <a:off x="2224" y="224"/>
              <a:ext cx="206" cy="178"/>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4400"/>
            </a:p>
          </p:txBody>
        </p:sp>
      </p:grpSp>
      <p:pic>
        <p:nvPicPr>
          <p:cNvPr id="5" name="图片 4" descr="10"/>
          <p:cNvPicPr>
            <a:picLocks noChangeAspect="1"/>
          </p:cNvPicPr>
          <p:nvPr/>
        </p:nvPicPr>
        <p:blipFill>
          <a:blip r:embed="rId1"/>
          <a:srcRect l="9457" r="8380"/>
          <a:stretch>
            <a:fillRect/>
          </a:stretch>
        </p:blipFill>
        <p:spPr>
          <a:xfrm>
            <a:off x="2540" y="1503045"/>
            <a:ext cx="4650740" cy="3608705"/>
          </a:xfrm>
          <a:prstGeom prst="rect">
            <a:avLst/>
          </a:prstGeom>
        </p:spPr>
      </p:pic>
      <p:pic>
        <p:nvPicPr>
          <p:cNvPr id="6" name="图片 5" descr="2"/>
          <p:cNvPicPr>
            <a:picLocks noChangeAspect="1"/>
          </p:cNvPicPr>
          <p:nvPr/>
        </p:nvPicPr>
        <p:blipFill>
          <a:blip r:embed="rId2">
            <a:clrChange>
              <a:clrFrom>
                <a:srgbClr val="E4E4E4">
                  <a:alpha val="100000"/>
                </a:srgbClr>
              </a:clrFrom>
              <a:clrTo>
                <a:srgbClr val="E4E4E4">
                  <a:alpha val="100000"/>
                  <a:alpha val="0"/>
                </a:srgbClr>
              </a:clrTo>
            </a:clrChange>
            <a:lum contrast="12000"/>
          </a:blip>
          <a:srcRect t="10845"/>
          <a:stretch>
            <a:fillRect/>
          </a:stretch>
        </p:blipFill>
        <p:spPr>
          <a:xfrm>
            <a:off x="4959350" y="1337310"/>
            <a:ext cx="6842125" cy="4275455"/>
          </a:xfrm>
          <a:prstGeom prst="rect">
            <a:avLst/>
          </a:prstGeom>
          <a:noFill/>
          <a:ln w="9525">
            <a:noFill/>
          </a:ln>
        </p:spPr>
      </p:pic>
      <p:sp>
        <p:nvSpPr>
          <p:cNvPr id="2" name="矩形 1"/>
          <p:cNvSpPr/>
          <p:nvPr/>
        </p:nvSpPr>
        <p:spPr>
          <a:xfrm>
            <a:off x="9999980" y="1727200"/>
            <a:ext cx="1963420" cy="518160"/>
          </a:xfrm>
          <a:prstGeom prst="rect">
            <a:avLst/>
          </a:prstGeom>
        </p:spPr>
        <p:txBody>
          <a:bodyPr wrap="square">
            <a:spAutoFit/>
          </a:bodyPr>
          <a:lstStyle/>
          <a:p>
            <a:pPr algn="just" fontAlgn="auto">
              <a:lnSpc>
                <a:spcPct val="200000"/>
              </a:lnSpc>
            </a:pPr>
            <a:r>
              <a:rPr lang="zh-CN" altLang="en-US" sz="1400" dirty="0">
                <a:solidFill>
                  <a:schemeClr val="bg1">
                    <a:lumMod val="65000"/>
                  </a:schemeClr>
                </a:solidFill>
                <a:latin typeface="微软雅黑" panose="020B0503020204020204" charset="-122"/>
                <a:ea typeface="微软雅黑" panose="020B0503020204020204" charset="-122"/>
                <a:sym typeface="+mn-ea"/>
              </a:rPr>
              <a:t>横幅广告、大标题。</a:t>
            </a:r>
            <a:endParaRPr lang="zh-CN" altLang="en-US" sz="1400" dirty="0">
              <a:solidFill>
                <a:schemeClr val="bg1">
                  <a:lumMod val="65000"/>
                </a:schemeClr>
              </a:solidFill>
              <a:latin typeface="微软雅黑" panose="020B0503020204020204" charset="-122"/>
              <a:ea typeface="微软雅黑" panose="020B0503020204020204" charset="-122"/>
              <a:sym typeface="+mn-ea"/>
            </a:endParaRPr>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idx="2"/>
          </p:nvPr>
        </p:nvSpPr>
        <p:spPr>
          <a:xfrm>
            <a:off x="609600" y="1052736"/>
            <a:ext cx="9806880" cy="1047192"/>
          </a:xfrm>
        </p:spPr>
        <p:txBody>
          <a:bodyPr>
            <a:normAutofit/>
          </a:bodyPr>
          <a:lstStyle/>
          <a:p>
            <a:r>
              <a:rPr lang="zh-CN" altLang="en-US" sz="1600" dirty="0"/>
              <a:t>将各个功能项分组合并起来可以提高程序的可用性。有点常识的人都知道刀子和叉子，或者打开文件和关闭文件是放在一起的。将功能相近的元素放在一起也符合逻辑，符合我们平时的认知。</a:t>
            </a:r>
            <a:endParaRPr lang="zh-CN" altLang="en-US" sz="1800" dirty="0"/>
          </a:p>
        </p:txBody>
      </p:sp>
      <p:sp>
        <p:nvSpPr>
          <p:cNvPr id="5" name="内容占位符 4"/>
          <p:cNvSpPr>
            <a:spLocks noGrp="1"/>
          </p:cNvSpPr>
          <p:nvPr>
            <p:ph sz="half" idx="1"/>
          </p:nvPr>
        </p:nvSpPr>
        <p:spPr>
          <a:xfrm>
            <a:off x="609600" y="2132856"/>
            <a:ext cx="10190923" cy="4372496"/>
          </a:xfrm>
        </p:spPr>
        <p:txBody>
          <a:bodyPr/>
          <a:lstStyle/>
          <a:p>
            <a:r>
              <a:rPr lang="en-US" altLang="zh-CN" b="1" dirty="0" smtClean="0"/>
              <a:t>32</a:t>
            </a:r>
            <a:r>
              <a:rPr lang="zh-CN" altLang="en-US" b="1" dirty="0" smtClean="0"/>
              <a:t>、将</a:t>
            </a:r>
            <a:r>
              <a:rPr lang="zh-CN" altLang="en-US" b="1" dirty="0"/>
              <a:t>有关联的功能分组而不是杂乱无章</a:t>
            </a:r>
            <a:endParaRPr lang="zh-CN" altLang="en-US" dirty="0"/>
          </a:p>
        </p:txBody>
      </p:sp>
      <p:sp>
        <p:nvSpPr>
          <p:cNvPr id="2" name="灯片编号占位符 1"/>
          <p:cNvSpPr>
            <a:spLocks noGrp="1"/>
          </p:cNvSpPr>
          <p:nvPr>
            <p:ph type="sldNum" sz="quarter" idx="12"/>
          </p:nvPr>
        </p:nvSpPr>
        <p:spPr/>
        <p:txBody>
          <a:bodyPr/>
          <a:lstStyle/>
          <a:p>
            <a:fld id="{1F71A286-DC62-4B0B-9ECD-D0E5366451C3}" type="slidenum">
              <a:rPr lang="zh-CN" altLang="en-US" smtClean="0"/>
            </a:fld>
            <a:endParaRPr lang="zh-CN" altLang="en-US"/>
          </a:p>
        </p:txBody>
      </p:sp>
      <p:pic>
        <p:nvPicPr>
          <p:cNvPr id="34818" name="Picture 2" descr="http://image.tianjimedia.com/uploadImages/2014/094/P7I298F4EWO0.jpg"/>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335361" y="3247602"/>
            <a:ext cx="10147300" cy="3133726"/>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idx="2"/>
          </p:nvPr>
        </p:nvSpPr>
        <p:spPr>
          <a:xfrm>
            <a:off x="609600" y="1052736"/>
            <a:ext cx="9806880" cy="1047192"/>
          </a:xfrm>
        </p:spPr>
        <p:txBody>
          <a:bodyPr>
            <a:normAutofit/>
          </a:bodyPr>
          <a:lstStyle/>
          <a:p>
            <a:r>
              <a:rPr lang="zh-CN" altLang="en-US" sz="1600" dirty="0"/>
              <a:t>在处理表单时，最好立即检测出用户所填写内容是否符合要求然后给出验证消息。这样错误一出现能就能得到改正。相反，提交后再检查表单会给出错误消息，会让用户感到乏力又要重复之前的工作。</a:t>
            </a:r>
            <a:endParaRPr lang="zh-CN" altLang="en-US" sz="1800" dirty="0"/>
          </a:p>
        </p:txBody>
      </p:sp>
      <p:sp>
        <p:nvSpPr>
          <p:cNvPr id="5" name="内容占位符 4"/>
          <p:cNvSpPr>
            <a:spLocks noGrp="1"/>
          </p:cNvSpPr>
          <p:nvPr>
            <p:ph sz="half" idx="1"/>
          </p:nvPr>
        </p:nvSpPr>
        <p:spPr>
          <a:xfrm>
            <a:off x="609600" y="2132856"/>
            <a:ext cx="10190923" cy="4372496"/>
          </a:xfrm>
        </p:spPr>
        <p:txBody>
          <a:bodyPr/>
          <a:lstStyle/>
          <a:p>
            <a:r>
              <a:rPr lang="en-US" altLang="zh-CN" b="1" dirty="0" smtClean="0"/>
              <a:t>33</a:t>
            </a:r>
            <a:r>
              <a:rPr lang="zh-CN" altLang="en-US" b="1" dirty="0" smtClean="0"/>
              <a:t>、使用</a:t>
            </a:r>
            <a:r>
              <a:rPr lang="zh-CN" altLang="en-US" b="1" dirty="0"/>
              <a:t>内</a:t>
            </a:r>
            <a:r>
              <a:rPr lang="zh-CN" altLang="en-US" b="1" dirty="0" smtClean="0"/>
              <a:t>联验证</a:t>
            </a:r>
            <a:r>
              <a:rPr lang="zh-CN" altLang="en-US" b="1" dirty="0"/>
              <a:t>消息而不是提交后再验证</a:t>
            </a:r>
            <a:endParaRPr lang="zh-CN" altLang="en-US" dirty="0"/>
          </a:p>
        </p:txBody>
      </p:sp>
      <p:sp>
        <p:nvSpPr>
          <p:cNvPr id="2" name="灯片编号占位符 1"/>
          <p:cNvSpPr>
            <a:spLocks noGrp="1"/>
          </p:cNvSpPr>
          <p:nvPr>
            <p:ph type="sldNum" sz="quarter" idx="12"/>
          </p:nvPr>
        </p:nvSpPr>
        <p:spPr/>
        <p:txBody>
          <a:bodyPr/>
          <a:lstStyle/>
          <a:p>
            <a:fld id="{1F71A286-DC62-4B0B-9ECD-D0E5366451C3}" type="slidenum">
              <a:rPr lang="zh-CN" altLang="en-US" smtClean="0"/>
            </a:fld>
            <a:endParaRPr lang="zh-CN" altLang="en-US"/>
          </a:p>
        </p:txBody>
      </p:sp>
      <p:pic>
        <p:nvPicPr>
          <p:cNvPr id="33794" name="Picture 2" descr="http://image.tianjimedia.com/uploadImages/2014/094/D19QL89WVT12.jpg"/>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335361" y="3319610"/>
            <a:ext cx="10147300" cy="3133726"/>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idx="2"/>
          </p:nvPr>
        </p:nvSpPr>
        <p:spPr>
          <a:xfrm>
            <a:off x="609600" y="620688"/>
            <a:ext cx="9806880" cy="1479240"/>
          </a:xfrm>
        </p:spPr>
        <p:txBody>
          <a:bodyPr>
            <a:normAutofit/>
          </a:bodyPr>
          <a:lstStyle/>
          <a:p>
            <a:r>
              <a:rPr lang="zh-CN" altLang="en-US" sz="1600" dirty="0"/>
              <a:t>对用户输入的数据，尽量放宽限制，包括格式，大小写什么的。这样做可以更人性化一点，也使得界面更加友好。一个再恬当不过的例子就是让用户输入电话号码的时候，用户有很多种输入方式，带括号的，带破折号的，带空格的，带区号和不带区号的等等。如果你在代码中来处理这些格式的问题，代价也只是你一个人多写几行代码而以，却可以减少无数用户的工作量。</a:t>
            </a:r>
            <a:endParaRPr lang="zh-CN" altLang="en-US" sz="1800" dirty="0"/>
          </a:p>
        </p:txBody>
      </p:sp>
      <p:sp>
        <p:nvSpPr>
          <p:cNvPr id="5" name="内容占位符 4"/>
          <p:cNvSpPr>
            <a:spLocks noGrp="1"/>
          </p:cNvSpPr>
          <p:nvPr>
            <p:ph sz="half" idx="1"/>
          </p:nvPr>
        </p:nvSpPr>
        <p:spPr>
          <a:xfrm>
            <a:off x="609600" y="2132856"/>
            <a:ext cx="10190923" cy="4372496"/>
          </a:xfrm>
        </p:spPr>
        <p:txBody>
          <a:bodyPr/>
          <a:lstStyle/>
          <a:p>
            <a:r>
              <a:rPr lang="en-US" altLang="zh-CN" b="1" dirty="0" smtClean="0"/>
              <a:t>34</a:t>
            </a:r>
            <a:r>
              <a:rPr lang="zh-CN" altLang="en-US" b="1" dirty="0" smtClean="0"/>
              <a:t>、放宽</a:t>
            </a:r>
            <a:r>
              <a:rPr lang="zh-CN" altLang="en-US" b="1" dirty="0"/>
              <a:t>对用户输入的要求</a:t>
            </a:r>
            <a:endParaRPr lang="zh-CN" altLang="en-US" dirty="0"/>
          </a:p>
        </p:txBody>
      </p:sp>
      <p:sp>
        <p:nvSpPr>
          <p:cNvPr id="2" name="灯片编号占位符 1"/>
          <p:cNvSpPr>
            <a:spLocks noGrp="1"/>
          </p:cNvSpPr>
          <p:nvPr>
            <p:ph type="sldNum" sz="quarter" idx="12"/>
          </p:nvPr>
        </p:nvSpPr>
        <p:spPr/>
        <p:txBody>
          <a:bodyPr/>
          <a:lstStyle/>
          <a:p>
            <a:fld id="{1F71A286-DC62-4B0B-9ECD-D0E5366451C3}" type="slidenum">
              <a:rPr lang="zh-CN" altLang="en-US" smtClean="0"/>
            </a:fld>
            <a:endParaRPr lang="zh-CN" altLang="en-US"/>
          </a:p>
        </p:txBody>
      </p:sp>
      <p:pic>
        <p:nvPicPr>
          <p:cNvPr id="32770" name="Picture 2" descr="http://image.tianjimedia.com/uploadImages/2014/094/2J965AB2841G.jpg"/>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431371" y="2852936"/>
            <a:ext cx="10147300" cy="3133726"/>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idx="2"/>
          </p:nvPr>
        </p:nvSpPr>
        <p:spPr>
          <a:xfrm>
            <a:off x="609600" y="404664"/>
            <a:ext cx="9806880" cy="1695264"/>
          </a:xfrm>
        </p:spPr>
        <p:txBody>
          <a:bodyPr>
            <a:normAutofit/>
          </a:bodyPr>
          <a:lstStyle/>
          <a:p>
            <a:r>
              <a:rPr lang="zh-CN" altLang="en-US" sz="1600" dirty="0"/>
              <a:t>适当的紧迫感是个有效的战术可以让用户立即做出决定而不是等上个十天半个月。重要的是这种战术屡试不爽，因为它暗示了资源的紧缺或者活动的时间有限，今天可以买，但明天可能就无法这么低价了。另一方面，这一战术也让用户感到会错失一次大好的机会，再一次</a:t>
            </a:r>
            <a:r>
              <a:rPr lang="zh-CN" altLang="en-US" sz="1600" dirty="0" smtClean="0"/>
              <a:t>，应用了人们</a:t>
            </a:r>
            <a:r>
              <a:rPr lang="zh-CN" altLang="en-US" sz="1600" dirty="0"/>
              <a:t>害怕失去的本性。当然，这种战术会被一些人嗤之以鼻，认为是不耿直的做法。不过，这只是种战术而以，并且在保持合法性的前提下应用也无伤大雅。所以请不要为了营销而在界面上制造紧迫的假象。</a:t>
            </a:r>
            <a:endParaRPr lang="zh-CN" altLang="en-US" sz="1800" dirty="0"/>
          </a:p>
        </p:txBody>
      </p:sp>
      <p:sp>
        <p:nvSpPr>
          <p:cNvPr id="5" name="内容占位符 4"/>
          <p:cNvSpPr>
            <a:spLocks noGrp="1"/>
          </p:cNvSpPr>
          <p:nvPr>
            <p:ph sz="half" idx="1"/>
          </p:nvPr>
        </p:nvSpPr>
        <p:spPr>
          <a:xfrm>
            <a:off x="609600" y="2132856"/>
            <a:ext cx="10190923" cy="4372496"/>
          </a:xfrm>
        </p:spPr>
        <p:txBody>
          <a:bodyPr/>
          <a:lstStyle/>
          <a:p>
            <a:r>
              <a:rPr lang="en-US" altLang="zh-CN" b="1" dirty="0" smtClean="0"/>
              <a:t>35</a:t>
            </a:r>
            <a:r>
              <a:rPr lang="zh-CN" altLang="en-US" b="1" dirty="0" smtClean="0"/>
              <a:t>、让</a:t>
            </a:r>
            <a:r>
              <a:rPr lang="zh-CN" altLang="en-US" b="1" dirty="0"/>
              <a:t>用户感觉需要快速做出响应而不是毫无时间观念</a:t>
            </a:r>
            <a:endParaRPr lang="zh-CN" altLang="en-US" dirty="0"/>
          </a:p>
        </p:txBody>
      </p:sp>
      <p:sp>
        <p:nvSpPr>
          <p:cNvPr id="2" name="灯片编号占位符 1"/>
          <p:cNvSpPr>
            <a:spLocks noGrp="1"/>
          </p:cNvSpPr>
          <p:nvPr>
            <p:ph type="sldNum" sz="quarter" idx="12"/>
          </p:nvPr>
        </p:nvSpPr>
        <p:spPr/>
        <p:txBody>
          <a:bodyPr/>
          <a:lstStyle/>
          <a:p>
            <a:fld id="{1F71A286-DC62-4B0B-9ECD-D0E5366451C3}" type="slidenum">
              <a:rPr lang="zh-CN" altLang="en-US" smtClean="0"/>
            </a:fld>
            <a:endParaRPr lang="zh-CN" altLang="en-US"/>
          </a:p>
        </p:txBody>
      </p:sp>
      <p:pic>
        <p:nvPicPr>
          <p:cNvPr id="39938" name="Picture 2" descr="http://image.tianjimedia.com/uploadImages/2014/094/JX4UJ68R1A9B.jpg"/>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335361" y="3212976"/>
            <a:ext cx="10147300" cy="3133726"/>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idx="2"/>
          </p:nvPr>
        </p:nvSpPr>
        <p:spPr>
          <a:xfrm>
            <a:off x="609600" y="332656"/>
            <a:ext cx="9806880" cy="1767272"/>
          </a:xfrm>
        </p:spPr>
        <p:txBody>
          <a:bodyPr>
            <a:normAutofit/>
          </a:bodyPr>
          <a:lstStyle/>
          <a:p>
            <a:r>
              <a:rPr lang="zh-CN" altLang="en-US" sz="1600" dirty="0"/>
              <a:t>物以稀为贵。饥饿营销给出的信息就是东西不多，只剩几件，明天再来，可能没了。你去比较一下批发与限量版的东西他们的价格差距有多大就知道了。回过头来看，那些批发商或者大零售商，他们也使用饥饿营销，以获得更好的销量。但在软件行业，我们经常会忘记有饥饿营销这回事。因为数字产品是可以很容易拷贝复制的，不存在缺货的情况。其实，在界面设计中，也可以将其运用起来与现实中的资源紧缺进行联系。想想一次网上研讨会的门票，想想你一个月可以服务的人数限制，这些信息都可以告知用户是有限的。</a:t>
            </a:r>
            <a:endParaRPr lang="zh-CN" altLang="en-US" sz="1800" dirty="0"/>
          </a:p>
        </p:txBody>
      </p:sp>
      <p:sp>
        <p:nvSpPr>
          <p:cNvPr id="5" name="内容占位符 4"/>
          <p:cNvSpPr>
            <a:spLocks noGrp="1"/>
          </p:cNvSpPr>
          <p:nvPr>
            <p:ph sz="half" idx="1"/>
          </p:nvPr>
        </p:nvSpPr>
        <p:spPr>
          <a:xfrm>
            <a:off x="609600" y="2132856"/>
            <a:ext cx="10190923" cy="4372496"/>
          </a:xfrm>
        </p:spPr>
        <p:txBody>
          <a:bodyPr/>
          <a:lstStyle/>
          <a:p>
            <a:r>
              <a:rPr lang="en-US" altLang="zh-CN" b="1" dirty="0" smtClean="0"/>
              <a:t>36</a:t>
            </a:r>
            <a:r>
              <a:rPr lang="zh-CN" altLang="en-US" b="1" dirty="0" smtClean="0"/>
              <a:t>、使用</a:t>
            </a:r>
            <a:r>
              <a:rPr lang="zh-CN" altLang="en-US" b="1" dirty="0"/>
              <a:t>饥饿营销</a:t>
            </a:r>
            <a:endParaRPr lang="zh-CN" altLang="en-US" dirty="0"/>
          </a:p>
        </p:txBody>
      </p:sp>
      <p:sp>
        <p:nvSpPr>
          <p:cNvPr id="2" name="灯片编号占位符 1"/>
          <p:cNvSpPr>
            <a:spLocks noGrp="1"/>
          </p:cNvSpPr>
          <p:nvPr>
            <p:ph type="sldNum" sz="quarter" idx="12"/>
          </p:nvPr>
        </p:nvSpPr>
        <p:spPr/>
        <p:txBody>
          <a:bodyPr/>
          <a:lstStyle/>
          <a:p>
            <a:fld id="{1F71A286-DC62-4B0B-9ECD-D0E5366451C3}" type="slidenum">
              <a:rPr lang="zh-CN" altLang="en-US" smtClean="0"/>
            </a:fld>
            <a:endParaRPr lang="zh-CN" altLang="en-US"/>
          </a:p>
        </p:txBody>
      </p:sp>
      <p:pic>
        <p:nvPicPr>
          <p:cNvPr id="38914" name="Picture 2" descr="http://image.tianjimedia.com/uploadImages/2014/094/TMO0SYWQI08R.jpg"/>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335361" y="2996952"/>
            <a:ext cx="10147300" cy="3133726"/>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idx="2"/>
          </p:nvPr>
        </p:nvSpPr>
        <p:spPr>
          <a:xfrm>
            <a:off x="609600" y="620688"/>
            <a:ext cx="9806880" cy="1479240"/>
          </a:xfrm>
        </p:spPr>
        <p:txBody>
          <a:bodyPr>
            <a:normAutofit/>
          </a:bodyPr>
          <a:lstStyle/>
          <a:p>
            <a:r>
              <a:rPr lang="zh-CN" altLang="en-US" sz="1600" dirty="0"/>
              <a:t>这一界面设计中的经典准则是有心理学依据的，相比要让某人回想想某样东西，从一堆东西中认出某样东西会更容易些。辨识出一样东西只需要我们稍微回忆一下，通过一些线索就可以完成。而回想则需要我们全面搜索自己的大脑。也许这也是为什么试卷上选择题会比简答题做得快的原因。所以试着在界面上展示一些用户之前涉及到的信息让他们进行选择，而不是让他们想半天然后自己填写。</a:t>
            </a:r>
            <a:endParaRPr lang="zh-CN" altLang="en-US" sz="1800" dirty="0"/>
          </a:p>
        </p:txBody>
      </p:sp>
      <p:sp>
        <p:nvSpPr>
          <p:cNvPr id="5" name="内容占位符 4"/>
          <p:cNvSpPr>
            <a:spLocks noGrp="1"/>
          </p:cNvSpPr>
          <p:nvPr>
            <p:ph sz="half" idx="1"/>
          </p:nvPr>
        </p:nvSpPr>
        <p:spPr>
          <a:xfrm>
            <a:off x="609600" y="2132856"/>
            <a:ext cx="10190923" cy="4372496"/>
          </a:xfrm>
        </p:spPr>
        <p:txBody>
          <a:bodyPr/>
          <a:lstStyle/>
          <a:p>
            <a:r>
              <a:rPr lang="en-US" altLang="zh-CN" b="1" dirty="0" smtClean="0"/>
              <a:t>37</a:t>
            </a:r>
            <a:r>
              <a:rPr lang="zh-CN" altLang="en-US" b="1" dirty="0" smtClean="0"/>
              <a:t>、让</a:t>
            </a:r>
            <a:r>
              <a:rPr lang="zh-CN" altLang="en-US" b="1" dirty="0"/>
              <a:t>用户选择而不是重新填写</a:t>
            </a:r>
            <a:endParaRPr lang="zh-CN" altLang="en-US" dirty="0"/>
          </a:p>
        </p:txBody>
      </p:sp>
      <p:sp>
        <p:nvSpPr>
          <p:cNvPr id="2" name="灯片编号占位符 1"/>
          <p:cNvSpPr>
            <a:spLocks noGrp="1"/>
          </p:cNvSpPr>
          <p:nvPr>
            <p:ph type="sldNum" sz="quarter" idx="12"/>
          </p:nvPr>
        </p:nvSpPr>
        <p:spPr/>
        <p:txBody>
          <a:bodyPr/>
          <a:lstStyle/>
          <a:p>
            <a:fld id="{1F71A286-DC62-4B0B-9ECD-D0E5366451C3}" type="slidenum">
              <a:rPr lang="zh-CN" altLang="en-US" smtClean="0"/>
            </a:fld>
            <a:endParaRPr lang="zh-CN" altLang="en-US"/>
          </a:p>
        </p:txBody>
      </p:sp>
      <p:pic>
        <p:nvPicPr>
          <p:cNvPr id="37890" name="Picture 2" descr="http://image.tianjimedia.com/uploadImages/2014/094/2F692974ZQ4R.jpg"/>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335361" y="2924944"/>
            <a:ext cx="10147300" cy="3133726"/>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idx="2"/>
          </p:nvPr>
        </p:nvSpPr>
        <p:spPr>
          <a:xfrm>
            <a:off x="609600" y="620688"/>
            <a:ext cx="9806880" cy="1479240"/>
          </a:xfrm>
        </p:spPr>
        <p:txBody>
          <a:bodyPr>
            <a:normAutofit/>
          </a:bodyPr>
          <a:lstStyle/>
          <a:p>
            <a:r>
              <a:rPr lang="zh-CN" altLang="en-US" sz="1600" dirty="0"/>
              <a:t>像链接，表单的输入框还有按钮等，如果尺寸做得大一点则点击起来更方便容易些。根据费特定律，使用像鼠标这样的外设来点击需要一些时间，特别是元素比较小的情况下，时间会更多。鉴于此，最好还是把你的表单输入框，按钮等做大点。抑或者你可以保持原有的设计不变，只是把元素可点击区域</a:t>
            </a:r>
            <a:r>
              <a:rPr lang="en-US" altLang="zh-CN" sz="1600" dirty="0"/>
              <a:t>(</a:t>
            </a:r>
            <a:r>
              <a:rPr lang="zh-CN" altLang="en-US" sz="1600" dirty="0"/>
              <a:t>也就是热区</a:t>
            </a:r>
            <a:r>
              <a:rPr lang="en-US" altLang="zh-CN" sz="1600" dirty="0"/>
              <a:t>)</a:t>
            </a:r>
            <a:r>
              <a:rPr lang="zh-CN" altLang="en-US" sz="1600" dirty="0"/>
              <a:t>增大。这样的一个典型例子是手机设备上的文本链接和导航菜单，它们文字不一定很大但背景是拉伸的，在很宽范围内点击都有效。</a:t>
            </a:r>
            <a:endParaRPr lang="zh-CN" altLang="en-US" sz="1800" dirty="0"/>
          </a:p>
        </p:txBody>
      </p:sp>
      <p:sp>
        <p:nvSpPr>
          <p:cNvPr id="5" name="内容占位符 4"/>
          <p:cNvSpPr>
            <a:spLocks noGrp="1"/>
          </p:cNvSpPr>
          <p:nvPr>
            <p:ph sz="half" idx="1"/>
          </p:nvPr>
        </p:nvSpPr>
        <p:spPr>
          <a:xfrm>
            <a:off x="609600" y="2132856"/>
            <a:ext cx="10190923" cy="4372496"/>
          </a:xfrm>
        </p:spPr>
        <p:txBody>
          <a:bodyPr/>
          <a:lstStyle/>
          <a:p>
            <a:r>
              <a:rPr lang="en-US" altLang="zh-CN" b="1" dirty="0" smtClean="0"/>
              <a:t>38</a:t>
            </a:r>
            <a:r>
              <a:rPr lang="zh-CN" altLang="en-US" b="1" dirty="0" smtClean="0"/>
              <a:t>、让</a:t>
            </a:r>
            <a:r>
              <a:rPr lang="zh-CN" altLang="en-US" b="1" dirty="0"/>
              <a:t>点击更轻松</a:t>
            </a:r>
            <a:endParaRPr lang="zh-CN" altLang="en-US" dirty="0"/>
          </a:p>
        </p:txBody>
      </p:sp>
      <p:sp>
        <p:nvSpPr>
          <p:cNvPr id="2" name="灯片编号占位符 1"/>
          <p:cNvSpPr>
            <a:spLocks noGrp="1"/>
          </p:cNvSpPr>
          <p:nvPr>
            <p:ph type="sldNum" sz="quarter" idx="12"/>
          </p:nvPr>
        </p:nvSpPr>
        <p:spPr/>
        <p:txBody>
          <a:bodyPr/>
          <a:lstStyle/>
          <a:p>
            <a:fld id="{1F71A286-DC62-4B0B-9ECD-D0E5366451C3}" type="slidenum">
              <a:rPr lang="zh-CN" altLang="en-US" smtClean="0"/>
            </a:fld>
            <a:endParaRPr lang="zh-CN" altLang="en-US"/>
          </a:p>
        </p:txBody>
      </p:sp>
      <p:pic>
        <p:nvPicPr>
          <p:cNvPr id="36866" name="Picture 2" descr="http://image.tianjimedia.com/uploadImages/2014/094/2B5FCSGQ80Y5.jpg"/>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431371" y="2852936"/>
            <a:ext cx="10147300" cy="3133726"/>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idx="2"/>
          </p:nvPr>
        </p:nvSpPr>
        <p:spPr>
          <a:xfrm>
            <a:off x="609600" y="620688"/>
            <a:ext cx="9806880" cy="1479240"/>
          </a:xfrm>
        </p:spPr>
        <p:txBody>
          <a:bodyPr>
            <a:normAutofit/>
          </a:bodyPr>
          <a:lstStyle/>
          <a:p>
            <a:r>
              <a:rPr lang="zh-CN" altLang="en-US" sz="1600" dirty="0"/>
              <a:t>速度很重要。页面加载速度和</a:t>
            </a:r>
            <a:r>
              <a:rPr lang="en-US" altLang="zh-CN" sz="1600" dirty="0"/>
              <a:t>UI</a:t>
            </a:r>
            <a:r>
              <a:rPr lang="zh-CN" altLang="en-US" sz="1600" dirty="0"/>
              <a:t>对操作的响应速度都直接关系到用户是否有耐心继续等下去。无疑地每多一秒种的等待都会失去一些用户或者项目机会。一个好的解决之道当然就是优化你的页面和图片。除此之外还可以运用心理学让这个等待时间显得不那么长。具体来说有两种技巧。一是显示进度条，二是展示其他相关或有趣的东西来吸引用户的注意力</a:t>
            </a:r>
            <a:r>
              <a:rPr lang="en-US" altLang="zh-CN" sz="1600" dirty="0"/>
              <a:t>(</a:t>
            </a:r>
            <a:r>
              <a:rPr lang="zh-CN" altLang="en-US" sz="1600" dirty="0"/>
              <a:t>就好比你沿着传送带走走总比傻站在原地盯着一个位置看要好得多吧</a:t>
            </a:r>
            <a:r>
              <a:rPr lang="en-US" altLang="zh-CN" sz="1600" dirty="0"/>
              <a:t>)</a:t>
            </a:r>
            <a:r>
              <a:rPr lang="zh-CN" altLang="en-US" sz="1600" dirty="0"/>
              <a:t>。</a:t>
            </a:r>
            <a:endParaRPr lang="zh-CN" altLang="en-US" sz="1800" dirty="0"/>
          </a:p>
        </p:txBody>
      </p:sp>
      <p:sp>
        <p:nvSpPr>
          <p:cNvPr id="5" name="内容占位符 4"/>
          <p:cNvSpPr>
            <a:spLocks noGrp="1"/>
          </p:cNvSpPr>
          <p:nvPr>
            <p:ph sz="half" idx="1"/>
          </p:nvPr>
        </p:nvSpPr>
        <p:spPr>
          <a:xfrm>
            <a:off x="609600" y="2132856"/>
            <a:ext cx="10190923" cy="4372496"/>
          </a:xfrm>
        </p:spPr>
        <p:txBody>
          <a:bodyPr/>
          <a:lstStyle/>
          <a:p>
            <a:r>
              <a:rPr lang="en-US" altLang="zh-CN" b="1" dirty="0" smtClean="0"/>
              <a:t>39</a:t>
            </a:r>
            <a:r>
              <a:rPr lang="zh-CN" altLang="en-US" b="1" dirty="0" smtClean="0"/>
              <a:t>、优化</a:t>
            </a:r>
            <a:r>
              <a:rPr lang="zh-CN" altLang="en-US" b="1" dirty="0"/>
              <a:t>页面加载速度，不要让用户等太久</a:t>
            </a:r>
            <a:endParaRPr lang="zh-CN" altLang="en-US" dirty="0"/>
          </a:p>
        </p:txBody>
      </p:sp>
      <p:sp>
        <p:nvSpPr>
          <p:cNvPr id="2" name="灯片编号占位符 1"/>
          <p:cNvSpPr>
            <a:spLocks noGrp="1"/>
          </p:cNvSpPr>
          <p:nvPr>
            <p:ph type="sldNum" sz="quarter" idx="12"/>
          </p:nvPr>
        </p:nvSpPr>
        <p:spPr/>
        <p:txBody>
          <a:bodyPr/>
          <a:lstStyle/>
          <a:p>
            <a:fld id="{1F71A286-DC62-4B0B-9ECD-D0E5366451C3}" type="slidenum">
              <a:rPr lang="zh-CN" altLang="en-US" smtClean="0"/>
            </a:fld>
            <a:endParaRPr lang="zh-CN" altLang="en-US"/>
          </a:p>
        </p:txBody>
      </p:sp>
      <p:pic>
        <p:nvPicPr>
          <p:cNvPr id="35842" name="Picture 2" descr="http://image.tianjimedia.com/uploadImages/2014/094/90T274UVJX48.jpg"/>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335361" y="3319610"/>
            <a:ext cx="10147300" cy="3133726"/>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idx="2"/>
          </p:nvPr>
        </p:nvSpPr>
        <p:spPr>
          <a:xfrm>
            <a:off x="609600" y="620688"/>
            <a:ext cx="9806880" cy="1479240"/>
          </a:xfrm>
        </p:spPr>
        <p:txBody>
          <a:bodyPr>
            <a:normAutofit/>
          </a:bodyPr>
          <a:lstStyle/>
          <a:p>
            <a:r>
              <a:rPr lang="zh-CN" altLang="en-US" sz="1600" dirty="0"/>
              <a:t>当你的程序广为流传，应该考虑下高级用户的感受。人们总是试图为一些重复性的操作找到更快捷的方法，快捷键就应运而生了。相比在界面上点来点去，快捷键无疑大大提高工作效率。一个好的例子就是现今流行于各个主流程序中的</a:t>
            </a:r>
            <a:r>
              <a:rPr lang="en-US" altLang="zh-CN" sz="1600" dirty="0"/>
              <a:t>J(</a:t>
            </a:r>
            <a:r>
              <a:rPr lang="zh-CN" altLang="en-US" sz="1600" dirty="0"/>
              <a:t>后退</a:t>
            </a:r>
            <a:r>
              <a:rPr lang="en-US" altLang="zh-CN" sz="1600" dirty="0"/>
              <a:t>)K(</a:t>
            </a:r>
            <a:r>
              <a:rPr lang="zh-CN" altLang="en-US" sz="1600" dirty="0"/>
              <a:t>前进</a:t>
            </a:r>
            <a:r>
              <a:rPr lang="en-US" altLang="zh-CN" sz="1600" dirty="0"/>
              <a:t>)</a:t>
            </a:r>
            <a:r>
              <a:rPr lang="zh-CN" altLang="en-US" sz="1600" dirty="0"/>
              <a:t>快捷键组合，比如在</a:t>
            </a:r>
            <a:r>
              <a:rPr lang="en-US" altLang="zh-CN" sz="1600" dirty="0"/>
              <a:t>Gmail</a:t>
            </a:r>
            <a:r>
              <a:rPr lang="zh-CN" altLang="en-US" sz="1600" dirty="0"/>
              <a:t>，</a:t>
            </a:r>
            <a:r>
              <a:rPr lang="en-US" altLang="zh-CN" sz="1600" dirty="0"/>
              <a:t>Twitter</a:t>
            </a:r>
            <a:r>
              <a:rPr lang="zh-CN" altLang="en-US" sz="1600" dirty="0"/>
              <a:t>和</a:t>
            </a:r>
            <a:r>
              <a:rPr lang="en-US" altLang="zh-CN" sz="1600" dirty="0" err="1"/>
              <a:t>Tumblr</a:t>
            </a:r>
            <a:r>
              <a:rPr lang="zh-CN" altLang="en-US" sz="1600" dirty="0"/>
              <a:t>中。按钮固然好，但快捷键会锦上添花。</a:t>
            </a:r>
            <a:endParaRPr lang="zh-CN" altLang="en-US" sz="1800" dirty="0"/>
          </a:p>
        </p:txBody>
      </p:sp>
      <p:sp>
        <p:nvSpPr>
          <p:cNvPr id="5" name="内容占位符 4"/>
          <p:cNvSpPr>
            <a:spLocks noGrp="1"/>
          </p:cNvSpPr>
          <p:nvPr>
            <p:ph sz="half" idx="1"/>
          </p:nvPr>
        </p:nvSpPr>
        <p:spPr>
          <a:xfrm>
            <a:off x="609600" y="2132856"/>
            <a:ext cx="10190923" cy="4372496"/>
          </a:xfrm>
        </p:spPr>
        <p:txBody>
          <a:bodyPr/>
          <a:lstStyle/>
          <a:p>
            <a:r>
              <a:rPr lang="en-US" altLang="zh-CN" b="1" dirty="0" smtClean="0"/>
              <a:t>40</a:t>
            </a:r>
            <a:r>
              <a:rPr lang="zh-CN" altLang="en-US" b="1" dirty="0" smtClean="0"/>
              <a:t>、除了</a:t>
            </a:r>
            <a:r>
              <a:rPr lang="zh-CN" altLang="en-US" b="1" dirty="0"/>
              <a:t>按扭外，快捷键也必不可少</a:t>
            </a:r>
            <a:endParaRPr lang="zh-CN" altLang="en-US" dirty="0"/>
          </a:p>
        </p:txBody>
      </p:sp>
      <p:sp>
        <p:nvSpPr>
          <p:cNvPr id="2" name="灯片编号占位符 1"/>
          <p:cNvSpPr>
            <a:spLocks noGrp="1"/>
          </p:cNvSpPr>
          <p:nvPr>
            <p:ph type="sldNum" sz="quarter" idx="12"/>
          </p:nvPr>
        </p:nvSpPr>
        <p:spPr/>
        <p:txBody>
          <a:bodyPr/>
          <a:lstStyle/>
          <a:p>
            <a:fld id="{1F71A286-DC62-4B0B-9ECD-D0E5366451C3}" type="slidenum">
              <a:rPr lang="zh-CN" altLang="en-US" smtClean="0"/>
            </a:fld>
            <a:endParaRPr lang="zh-CN" altLang="en-US"/>
          </a:p>
        </p:txBody>
      </p:sp>
      <p:pic>
        <p:nvPicPr>
          <p:cNvPr id="40962" name="Picture 2" descr="http://image.tianjimedia.com/uploadImages/2014/094/ZK38V4KSC471.jpg"/>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335361" y="2924944"/>
            <a:ext cx="10147300" cy="3133726"/>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793700" y="1644130"/>
            <a:ext cx="8604600" cy="830997"/>
          </a:xfrm>
          <a:prstGeom prst="rect">
            <a:avLst/>
          </a:prstGeom>
        </p:spPr>
        <p:txBody>
          <a:bodyPr wrap="none">
            <a:spAutoFit/>
          </a:bodyPr>
          <a:lstStyle/>
          <a:p>
            <a:pPr algn="ctr"/>
            <a:r>
              <a:rPr lang="en-US" altLang="zh-CN" sz="4800" b="1" dirty="0"/>
              <a:t>THANK </a:t>
            </a:r>
            <a:r>
              <a:rPr lang="en-US" altLang="zh-CN" sz="4800" b="1" dirty="0" smtClean="0"/>
              <a:t>YOU FOR </a:t>
            </a:r>
            <a:r>
              <a:rPr lang="en-US" altLang="zh-CN" sz="4800" b="1" dirty="0"/>
              <a:t>WATCHING</a:t>
            </a:r>
            <a:endParaRPr lang="en-US" altLang="zh-CN" sz="4800" b="1" dirty="0"/>
          </a:p>
        </p:txBody>
      </p:sp>
      <p:sp>
        <p:nvSpPr>
          <p:cNvPr id="9" name="椭圆 8"/>
          <p:cNvSpPr/>
          <p:nvPr/>
        </p:nvSpPr>
        <p:spPr>
          <a:xfrm>
            <a:off x="2312493" y="60523"/>
            <a:ext cx="307776" cy="30777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p:cNvGrpSpPr/>
          <p:nvPr/>
        </p:nvGrpSpPr>
        <p:grpSpPr>
          <a:xfrm>
            <a:off x="3859530" y="2459990"/>
            <a:ext cx="4497705" cy="3107690"/>
            <a:chOff x="1035" y="2718"/>
            <a:chExt cx="7083" cy="4894"/>
          </a:xfrm>
        </p:grpSpPr>
        <p:pic>
          <p:nvPicPr>
            <p:cNvPr id="54" name="图片 53"/>
            <p:cNvPicPr>
              <a:picLocks noChangeAspect="1"/>
            </p:cNvPicPr>
            <p:nvPr/>
          </p:nvPicPr>
          <p:blipFill>
            <a:blip r:embed="rId1" cstate="print">
              <a:extLst>
                <a:ext uri="{28A0092B-C50C-407E-A947-70E740481C1C}">
                  <a14:useLocalDpi xmlns:a14="http://schemas.microsoft.com/office/drawing/2010/main" val="0"/>
                </a:ext>
              </a:extLst>
            </a:blip>
            <a:srcRect l="20594" t="10037" r="16383" b="15220"/>
            <a:stretch>
              <a:fillRect/>
            </a:stretch>
          </p:blipFill>
          <p:spPr>
            <a:xfrm>
              <a:off x="1035" y="3116"/>
              <a:ext cx="2711" cy="2338"/>
            </a:xfrm>
            <a:custGeom>
              <a:avLst/>
              <a:gdLst>
                <a:gd name="connsiteX0" fmla="*/ 1253613 w 6339199"/>
                <a:gd name="connsiteY0" fmla="*/ 0 h 5014449"/>
                <a:gd name="connsiteX1" fmla="*/ 5085586 w 6339199"/>
                <a:gd name="connsiteY1" fmla="*/ 0 h 5014449"/>
                <a:gd name="connsiteX2" fmla="*/ 6339199 w 6339199"/>
                <a:gd name="connsiteY2" fmla="*/ 2507225 h 5014449"/>
                <a:gd name="connsiteX3" fmla="*/ 5085586 w 6339199"/>
                <a:gd name="connsiteY3" fmla="*/ 5014449 h 5014449"/>
                <a:gd name="connsiteX4" fmla="*/ 1253613 w 6339199"/>
                <a:gd name="connsiteY4" fmla="*/ 5014449 h 5014449"/>
                <a:gd name="connsiteX5" fmla="*/ 0 w 6339199"/>
                <a:gd name="connsiteY5" fmla="*/ 2507225 h 50144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339199" h="5014449">
                  <a:moveTo>
                    <a:pt x="1253613" y="0"/>
                  </a:moveTo>
                  <a:lnTo>
                    <a:pt x="5085586" y="0"/>
                  </a:lnTo>
                  <a:lnTo>
                    <a:pt x="6339199" y="2507225"/>
                  </a:lnTo>
                  <a:lnTo>
                    <a:pt x="5085586" y="5014449"/>
                  </a:lnTo>
                  <a:lnTo>
                    <a:pt x="1253613" y="5014449"/>
                  </a:lnTo>
                  <a:lnTo>
                    <a:pt x="0" y="2507225"/>
                  </a:lnTo>
                  <a:close/>
                </a:path>
              </a:pathLst>
            </a:custGeom>
            <a:ln>
              <a:solidFill>
                <a:schemeClr val="bg1"/>
              </a:solidFill>
            </a:ln>
          </p:spPr>
        </p:pic>
        <p:pic>
          <p:nvPicPr>
            <p:cNvPr id="53" name="图片 52"/>
            <p:cNvPicPr>
              <a:picLocks noChangeAspect="1"/>
            </p:cNvPicPr>
            <p:nvPr/>
          </p:nvPicPr>
          <p:blipFill>
            <a:blip r:embed="rId2" cstate="print">
              <a:extLst>
                <a:ext uri="{28A0092B-C50C-407E-A947-70E740481C1C}">
                  <a14:useLocalDpi xmlns:a14="http://schemas.microsoft.com/office/drawing/2010/main" val="0"/>
                </a:ext>
              </a:extLst>
            </a:blip>
            <a:srcRect l="32124" t="3405" r="12210" b="31490"/>
            <a:stretch>
              <a:fillRect/>
            </a:stretch>
          </p:blipFill>
          <p:spPr>
            <a:xfrm>
              <a:off x="5742" y="3732"/>
              <a:ext cx="2376" cy="1853"/>
            </a:xfrm>
            <a:custGeom>
              <a:avLst/>
              <a:gdLst>
                <a:gd name="connsiteX0" fmla="*/ 1091965 w 5599172"/>
                <a:gd name="connsiteY0" fmla="*/ 0 h 4367859"/>
                <a:gd name="connsiteX1" fmla="*/ 4507207 w 5599172"/>
                <a:gd name="connsiteY1" fmla="*/ 0 h 4367859"/>
                <a:gd name="connsiteX2" fmla="*/ 5599172 w 5599172"/>
                <a:gd name="connsiteY2" fmla="*/ 2183930 h 4367859"/>
                <a:gd name="connsiteX3" fmla="*/ 4507207 w 5599172"/>
                <a:gd name="connsiteY3" fmla="*/ 4367859 h 4367859"/>
                <a:gd name="connsiteX4" fmla="*/ 1091965 w 5599172"/>
                <a:gd name="connsiteY4" fmla="*/ 4367859 h 4367859"/>
                <a:gd name="connsiteX5" fmla="*/ 0 w 5599172"/>
                <a:gd name="connsiteY5" fmla="*/ 2183930 h 436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599172" h="4367859">
                  <a:moveTo>
                    <a:pt x="1091965" y="0"/>
                  </a:moveTo>
                  <a:lnTo>
                    <a:pt x="4507207" y="0"/>
                  </a:lnTo>
                  <a:lnTo>
                    <a:pt x="5599172" y="2183930"/>
                  </a:lnTo>
                  <a:lnTo>
                    <a:pt x="4507207" y="4367859"/>
                  </a:lnTo>
                  <a:lnTo>
                    <a:pt x="1091965" y="4367859"/>
                  </a:lnTo>
                  <a:lnTo>
                    <a:pt x="0" y="2183930"/>
                  </a:lnTo>
                  <a:close/>
                </a:path>
              </a:pathLst>
            </a:custGeom>
            <a:ln>
              <a:solidFill>
                <a:schemeClr val="bg1"/>
              </a:solidFill>
            </a:ln>
          </p:spPr>
        </p:pic>
        <p:pic>
          <p:nvPicPr>
            <p:cNvPr id="52" name="图片 51"/>
            <p:cNvPicPr>
              <a:picLocks noChangeAspect="1"/>
            </p:cNvPicPr>
            <p:nvPr/>
          </p:nvPicPr>
          <p:blipFill>
            <a:blip r:embed="rId3" cstate="print">
              <a:extLst>
                <a:ext uri="{28A0092B-C50C-407E-A947-70E740481C1C}">
                  <a14:useLocalDpi xmlns:a14="http://schemas.microsoft.com/office/drawing/2010/main" val="0"/>
                </a:ext>
              </a:extLst>
            </a:blip>
            <a:srcRect l="38004" t="4466" r="15460" b="33726"/>
            <a:stretch>
              <a:fillRect/>
            </a:stretch>
          </p:blipFill>
          <p:spPr>
            <a:xfrm>
              <a:off x="3326" y="4563"/>
              <a:ext cx="2800" cy="2480"/>
            </a:xfrm>
            <a:custGeom>
              <a:avLst/>
              <a:gdLst>
                <a:gd name="connsiteX0" fmla="*/ 1036659 w 4680702"/>
                <a:gd name="connsiteY0" fmla="*/ 0 h 4146633"/>
                <a:gd name="connsiteX1" fmla="*/ 3644043 w 4680702"/>
                <a:gd name="connsiteY1" fmla="*/ 0 h 4146633"/>
                <a:gd name="connsiteX2" fmla="*/ 4680702 w 4680702"/>
                <a:gd name="connsiteY2" fmla="*/ 2073317 h 4146633"/>
                <a:gd name="connsiteX3" fmla="*/ 3644043 w 4680702"/>
                <a:gd name="connsiteY3" fmla="*/ 4146633 h 4146633"/>
                <a:gd name="connsiteX4" fmla="*/ 1036659 w 4680702"/>
                <a:gd name="connsiteY4" fmla="*/ 4146633 h 4146633"/>
                <a:gd name="connsiteX5" fmla="*/ 0 w 4680702"/>
                <a:gd name="connsiteY5" fmla="*/ 2073317 h 41466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80702" h="4146633">
                  <a:moveTo>
                    <a:pt x="1036659" y="0"/>
                  </a:moveTo>
                  <a:lnTo>
                    <a:pt x="3644043" y="0"/>
                  </a:lnTo>
                  <a:lnTo>
                    <a:pt x="4680702" y="2073317"/>
                  </a:lnTo>
                  <a:lnTo>
                    <a:pt x="3644043" y="4146633"/>
                  </a:lnTo>
                  <a:lnTo>
                    <a:pt x="1036659" y="4146633"/>
                  </a:lnTo>
                  <a:lnTo>
                    <a:pt x="0" y="2073317"/>
                  </a:lnTo>
                  <a:close/>
                </a:path>
              </a:pathLst>
            </a:custGeom>
            <a:ln>
              <a:solidFill>
                <a:schemeClr val="bg1"/>
              </a:solidFill>
            </a:ln>
          </p:spPr>
        </p:pic>
        <p:sp>
          <p:nvSpPr>
            <p:cNvPr id="15" name="六边形 14"/>
            <p:cNvSpPr/>
            <p:nvPr/>
          </p:nvSpPr>
          <p:spPr>
            <a:xfrm>
              <a:off x="6001" y="5954"/>
              <a:ext cx="2117" cy="1658"/>
            </a:xfrm>
            <a:prstGeom prst="hexagon">
              <a:avLst/>
            </a:prstGeom>
            <a:solidFill>
              <a:srgbClr val="002060"/>
            </a:solidFill>
            <a:ln w="76200" cap="flat" cmpd="sng" algn="ctr">
              <a:solidFill>
                <a:schemeClr val="bg1"/>
              </a:solidFill>
              <a:prstDash val="solid"/>
              <a:miter lim="800000"/>
            </a:ln>
            <a:effectLst/>
          </p:spPr>
          <p:txBody>
            <a:bodyPr rtlCol="0" anchor="ctr"/>
            <a:lstStyle/>
            <a:p>
              <a:pPr marL="0" marR="0" indent="0" algn="ctr" defTabSz="914400" eaLnBrk="1" fontAlgn="auto" latinLnBrk="0" hangingPunct="1">
                <a:lnSpc>
                  <a:spcPct val="100000"/>
                </a:lnSpc>
                <a:spcBef>
                  <a:spcPts val="0"/>
                </a:spcBef>
                <a:spcAft>
                  <a:spcPts val="0"/>
                </a:spcAft>
                <a:buClrTx/>
                <a:buSzTx/>
                <a:buFontTx/>
                <a:buNone/>
              </a:pPr>
              <a:endParaRPr kumimoji="0" lang="zh-CN" altLang="en-US" sz="1800" b="0" i="0" u="none" strike="noStrike" kern="0" cap="none" spc="0" normalizeH="0" baseline="0" noProof="0" smtClean="0">
                <a:ln>
                  <a:noFill/>
                </a:ln>
                <a:solidFill>
                  <a:prstClr val="white"/>
                </a:solidFill>
                <a:effectLst/>
                <a:uLnTx/>
                <a:uFillTx/>
                <a:latin typeface="Arial" panose="020B0604020202020204"/>
                <a:ea typeface="微软雅黑" panose="020B0503020204020204" charset="-122"/>
              </a:endParaRPr>
            </a:p>
          </p:txBody>
        </p:sp>
        <p:sp>
          <p:nvSpPr>
            <p:cNvPr id="56" name="六边形 55"/>
            <p:cNvSpPr/>
            <p:nvPr/>
          </p:nvSpPr>
          <p:spPr>
            <a:xfrm>
              <a:off x="3897" y="2718"/>
              <a:ext cx="2067" cy="1658"/>
            </a:xfrm>
            <a:prstGeom prst="hexagon">
              <a:avLst/>
            </a:prstGeom>
            <a:solidFill>
              <a:srgbClr val="002060"/>
            </a:solidFill>
            <a:ln w="76200" cap="flat" cmpd="sng" algn="ctr">
              <a:solidFill>
                <a:schemeClr val="bg1"/>
              </a:solidFill>
              <a:prstDash val="solid"/>
              <a:miter lim="800000"/>
            </a:ln>
            <a:effectLst/>
          </p:spPr>
          <p:txBody>
            <a:bodyPr rtlCol="0" anchor="ctr"/>
            <a:lstStyle/>
            <a:p>
              <a:pPr marL="0" marR="0" indent="0" algn="ctr" defTabSz="914400" eaLnBrk="1" fontAlgn="auto" latinLnBrk="0" hangingPunct="1">
                <a:lnSpc>
                  <a:spcPct val="100000"/>
                </a:lnSpc>
                <a:spcBef>
                  <a:spcPts val="0"/>
                </a:spcBef>
                <a:spcAft>
                  <a:spcPts val="0"/>
                </a:spcAft>
                <a:buClrTx/>
                <a:buSzTx/>
                <a:buFontTx/>
                <a:buNone/>
              </a:pPr>
              <a:endParaRPr kumimoji="0" lang="zh-CN" altLang="en-US" sz="1800" b="0" i="0" u="none" strike="noStrike" kern="0" cap="none" spc="0" normalizeH="0" baseline="0" noProof="0" smtClean="0">
                <a:ln>
                  <a:noFill/>
                </a:ln>
                <a:solidFill>
                  <a:prstClr val="white"/>
                </a:solidFill>
                <a:effectLst/>
                <a:uLnTx/>
                <a:uFillTx/>
                <a:latin typeface="Arial" panose="020B0604020202020204"/>
                <a:ea typeface="微软雅黑" panose="020B0503020204020204" charset="-122"/>
              </a:endParaRPr>
            </a:p>
          </p:txBody>
        </p:sp>
        <p:sp>
          <p:nvSpPr>
            <p:cNvPr id="58" name="六边形 57"/>
            <p:cNvSpPr/>
            <p:nvPr/>
          </p:nvSpPr>
          <p:spPr>
            <a:xfrm>
              <a:off x="1259" y="5788"/>
              <a:ext cx="2067" cy="1658"/>
            </a:xfrm>
            <a:prstGeom prst="hexagon">
              <a:avLst/>
            </a:prstGeom>
            <a:solidFill>
              <a:srgbClr val="002060"/>
            </a:solidFill>
            <a:ln w="76200" cap="flat" cmpd="sng" algn="ctr">
              <a:solidFill>
                <a:schemeClr val="bg1"/>
              </a:solidFill>
              <a:prstDash val="solid"/>
              <a:miter lim="800000"/>
            </a:ln>
            <a:effectLst/>
          </p:spPr>
          <p:txBody>
            <a:bodyPr rtlCol="0" anchor="ctr"/>
            <a:lstStyle/>
            <a:p>
              <a:pPr marL="0" marR="0" indent="0" algn="ctr" defTabSz="914400" eaLnBrk="1" fontAlgn="auto" latinLnBrk="0" hangingPunct="1">
                <a:lnSpc>
                  <a:spcPct val="100000"/>
                </a:lnSpc>
                <a:spcBef>
                  <a:spcPts val="0"/>
                </a:spcBef>
                <a:spcAft>
                  <a:spcPts val="0"/>
                </a:spcAft>
                <a:buClrTx/>
                <a:buSzTx/>
                <a:buFontTx/>
                <a:buNone/>
              </a:pPr>
              <a:endParaRPr kumimoji="0" lang="zh-CN" altLang="en-US" sz="1800" b="0" i="0" u="none" strike="noStrike" kern="0" cap="none" spc="0" normalizeH="0" baseline="0" noProof="0" smtClean="0">
                <a:ln>
                  <a:noFill/>
                </a:ln>
                <a:solidFill>
                  <a:prstClr val="white"/>
                </a:solidFill>
                <a:effectLst/>
                <a:uLnTx/>
                <a:uFillTx/>
                <a:latin typeface="Arial" panose="020B0604020202020204"/>
                <a:ea typeface="微软雅黑" panose="020B0503020204020204" charset="-122"/>
              </a:endParaRPr>
            </a:p>
          </p:txBody>
        </p:sp>
      </p:grpSp>
    </p:spTree>
  </p:cSld>
  <p:clrMapOvr>
    <a:masterClrMapping/>
  </p:clrMapOvr>
  <p:transition spd="slow">
    <p:push dir="u"/>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392430" y="182245"/>
            <a:ext cx="1657350" cy="321310"/>
            <a:chOff x="231" y="95"/>
            <a:chExt cx="2610" cy="506"/>
          </a:xfrm>
        </p:grpSpPr>
        <p:sp>
          <p:nvSpPr>
            <p:cNvPr id="2" name="矩形 1"/>
            <p:cNvSpPr/>
            <p:nvPr/>
          </p:nvSpPr>
          <p:spPr>
            <a:xfrm>
              <a:off x="231" y="95"/>
              <a:ext cx="2610" cy="506"/>
            </a:xfrm>
            <a:prstGeom prst="rect">
              <a:avLst/>
            </a:prstGeom>
          </p:spPr>
          <p:txBody>
            <a:bodyPr wrap="square">
              <a:spAutoFit/>
            </a:bodyPr>
            <a:lstStyle/>
            <a:p>
              <a:pPr algn="l"/>
              <a:r>
                <a:rPr lang="zh-CN" altLang="en-US" sz="1400" b="1" dirty="0">
                  <a:sym typeface="+mn-ea"/>
                </a:rPr>
                <a:t>网 站 </a:t>
              </a:r>
              <a:r>
                <a:rPr lang="en-US" altLang="zh-CN" sz="1400" b="1" dirty="0">
                  <a:sym typeface="+mn-ea"/>
                </a:rPr>
                <a:t>UI </a:t>
              </a:r>
              <a:r>
                <a:rPr lang="zh-CN" altLang="en-US" sz="1400" b="1" dirty="0">
                  <a:sym typeface="+mn-ea"/>
                </a:rPr>
                <a:t>设 计 </a:t>
              </a:r>
              <a:endParaRPr lang="zh-CN" altLang="en-US" sz="1400" b="1" dirty="0"/>
            </a:p>
          </p:txBody>
        </p:sp>
        <p:sp>
          <p:nvSpPr>
            <p:cNvPr id="3" name="椭圆 2"/>
            <p:cNvSpPr/>
            <p:nvPr/>
          </p:nvSpPr>
          <p:spPr>
            <a:xfrm>
              <a:off x="2224" y="224"/>
              <a:ext cx="206" cy="178"/>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4400"/>
            </a:p>
          </p:txBody>
        </p:sp>
      </p:grpSp>
      <p:sp>
        <p:nvSpPr>
          <p:cNvPr id="39" name="TextBox 38"/>
          <p:cNvSpPr txBox="1"/>
          <p:nvPr/>
        </p:nvSpPr>
        <p:spPr>
          <a:xfrm>
            <a:off x="6733540" y="2351405"/>
            <a:ext cx="3942715" cy="548640"/>
          </a:xfrm>
          <a:prstGeom prst="rect">
            <a:avLst/>
          </a:prstGeom>
          <a:noFill/>
        </p:spPr>
        <p:txBody>
          <a:bodyPr wrap="square" rtlCol="0">
            <a:spAutoFit/>
          </a:bodyPr>
          <a:lstStyle/>
          <a:p>
            <a:pPr algn="just">
              <a:lnSpc>
                <a:spcPct val="150000"/>
              </a:lnSpc>
            </a:pPr>
            <a:r>
              <a:rPr lang="zh-CN" sz="2000" b="1" dirty="0" smtClean="0">
                <a:latin typeface="微软雅黑" panose="020B0503020204020204" charset="-122"/>
                <a:ea typeface="微软雅黑" panose="020B0503020204020204" charset="-122"/>
              </a:rPr>
              <a:t>二、首页及子页面设计</a:t>
            </a:r>
            <a:endParaRPr sz="1400" dirty="0" smtClean="0">
              <a:latin typeface="微软雅黑" panose="020B0503020204020204" charset="-122"/>
              <a:ea typeface="微软雅黑" panose="020B0503020204020204" charset="-122"/>
            </a:endParaRPr>
          </a:p>
        </p:txBody>
      </p:sp>
      <p:sp>
        <p:nvSpPr>
          <p:cNvPr id="15" name="矩形 14"/>
          <p:cNvSpPr/>
          <p:nvPr/>
        </p:nvSpPr>
        <p:spPr>
          <a:xfrm>
            <a:off x="6689090" y="2910840"/>
            <a:ext cx="5144135" cy="1310640"/>
          </a:xfrm>
          <a:prstGeom prst="rect">
            <a:avLst/>
          </a:prstGeom>
        </p:spPr>
        <p:txBody>
          <a:bodyPr wrap="square">
            <a:spAutoFit/>
          </a:bodyPr>
          <a:lstStyle/>
          <a:p>
            <a:pPr algn="just" fontAlgn="auto">
              <a:lnSpc>
                <a:spcPct val="200000"/>
              </a:lnSpc>
            </a:pPr>
            <a:r>
              <a:rPr lang="zh-CN" altLang="en-US" sz="2000" dirty="0">
                <a:solidFill>
                  <a:schemeClr val="bg1">
                    <a:lumMod val="50000"/>
                  </a:schemeClr>
                </a:solidFill>
                <a:latin typeface="微软雅黑" panose="020B0503020204020204" charset="-122"/>
                <a:ea typeface="微软雅黑" panose="020B0503020204020204" charset="-122"/>
              </a:rPr>
              <a:t>首页设计内容：</a:t>
            </a:r>
            <a:endParaRPr lang="zh-CN" altLang="en-US" sz="2000" dirty="0">
              <a:solidFill>
                <a:schemeClr val="bg1">
                  <a:lumMod val="50000"/>
                </a:schemeClr>
              </a:solidFill>
              <a:latin typeface="微软雅黑" panose="020B0503020204020204" charset="-122"/>
              <a:ea typeface="微软雅黑" panose="020B0503020204020204" charset="-122"/>
            </a:endParaRPr>
          </a:p>
          <a:p>
            <a:pPr algn="just" fontAlgn="auto">
              <a:lnSpc>
                <a:spcPct val="200000"/>
              </a:lnSpc>
            </a:pPr>
            <a:r>
              <a:rPr lang="zh-CN" altLang="en-US" sz="2000" dirty="0">
                <a:solidFill>
                  <a:schemeClr val="bg1">
                    <a:lumMod val="50000"/>
                  </a:schemeClr>
                </a:solidFill>
                <a:latin typeface="微软雅黑" panose="020B0503020204020204" charset="-122"/>
                <a:ea typeface="微软雅黑" panose="020B0503020204020204" charset="-122"/>
              </a:rPr>
              <a:t>①突出主题，②展示信息，</a:t>
            </a:r>
            <a:r>
              <a:rPr lang="zh-CN" altLang="en-US" sz="2000" dirty="0">
                <a:solidFill>
                  <a:schemeClr val="bg1">
                    <a:lumMod val="50000"/>
                  </a:schemeClr>
                </a:solidFill>
                <a:latin typeface="微软雅黑" panose="020B0503020204020204" charset="-122"/>
                <a:ea typeface="微软雅黑" panose="020B0503020204020204" charset="-122"/>
                <a:sym typeface="+mn-ea"/>
              </a:rPr>
              <a:t> ③突出主题思想。</a:t>
            </a:r>
            <a:endParaRPr lang="zh-CN" altLang="en-US" sz="2000" dirty="0">
              <a:solidFill>
                <a:schemeClr val="bg1">
                  <a:lumMod val="50000"/>
                </a:schemeClr>
              </a:solidFill>
              <a:latin typeface="微软雅黑" panose="020B0503020204020204" charset="-122"/>
              <a:ea typeface="微软雅黑" panose="020B0503020204020204" charset="-122"/>
              <a:sym typeface="+mn-ea"/>
            </a:endParaRPr>
          </a:p>
        </p:txBody>
      </p:sp>
      <p:pic>
        <p:nvPicPr>
          <p:cNvPr id="5" name="图片 4" descr="6"/>
          <p:cNvPicPr>
            <a:picLocks noChangeAspect="1"/>
          </p:cNvPicPr>
          <p:nvPr/>
        </p:nvPicPr>
        <p:blipFill>
          <a:blip r:embed="rId1">
            <a:lum contrast="36000"/>
          </a:blip>
          <a:stretch>
            <a:fillRect/>
          </a:stretch>
        </p:blipFill>
        <p:spPr>
          <a:xfrm>
            <a:off x="5715" y="1572895"/>
            <a:ext cx="6483985" cy="3615055"/>
          </a:xfrm>
          <a:prstGeom prst="rect">
            <a:avLst/>
          </a:prstGeom>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392430" y="182245"/>
            <a:ext cx="1657350" cy="321310"/>
            <a:chOff x="231" y="95"/>
            <a:chExt cx="2610" cy="506"/>
          </a:xfrm>
        </p:grpSpPr>
        <p:sp>
          <p:nvSpPr>
            <p:cNvPr id="2" name="矩形 1"/>
            <p:cNvSpPr/>
            <p:nvPr/>
          </p:nvSpPr>
          <p:spPr>
            <a:xfrm>
              <a:off x="231" y="95"/>
              <a:ext cx="2610" cy="506"/>
            </a:xfrm>
            <a:prstGeom prst="rect">
              <a:avLst/>
            </a:prstGeom>
          </p:spPr>
          <p:txBody>
            <a:bodyPr wrap="square">
              <a:spAutoFit/>
            </a:bodyPr>
            <a:lstStyle/>
            <a:p>
              <a:pPr algn="l"/>
              <a:r>
                <a:rPr lang="zh-CN" altLang="en-US" sz="1400" b="1" dirty="0">
                  <a:sym typeface="+mn-ea"/>
                </a:rPr>
                <a:t>网 站 </a:t>
              </a:r>
              <a:r>
                <a:rPr lang="en-US" altLang="zh-CN" sz="1400" b="1" dirty="0">
                  <a:sym typeface="+mn-ea"/>
                </a:rPr>
                <a:t>UI </a:t>
              </a:r>
              <a:r>
                <a:rPr lang="zh-CN" altLang="en-US" sz="1400" b="1" dirty="0">
                  <a:sym typeface="+mn-ea"/>
                </a:rPr>
                <a:t>设 计 </a:t>
              </a:r>
              <a:endParaRPr lang="zh-CN" altLang="en-US" sz="1400" b="1" dirty="0"/>
            </a:p>
          </p:txBody>
        </p:sp>
        <p:sp>
          <p:nvSpPr>
            <p:cNvPr id="3" name="椭圆 2"/>
            <p:cNvSpPr/>
            <p:nvPr/>
          </p:nvSpPr>
          <p:spPr>
            <a:xfrm>
              <a:off x="2224" y="224"/>
              <a:ext cx="206" cy="178"/>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4400"/>
            </a:p>
          </p:txBody>
        </p:sp>
      </p:grpSp>
      <p:sp>
        <p:nvSpPr>
          <p:cNvPr id="15" name="矩形 14"/>
          <p:cNvSpPr/>
          <p:nvPr/>
        </p:nvSpPr>
        <p:spPr>
          <a:xfrm>
            <a:off x="6689090" y="1645920"/>
            <a:ext cx="5144135" cy="3202940"/>
          </a:xfrm>
          <a:prstGeom prst="rect">
            <a:avLst/>
          </a:prstGeom>
        </p:spPr>
        <p:txBody>
          <a:bodyPr wrap="square">
            <a:spAutoFit/>
          </a:bodyPr>
          <a:lstStyle/>
          <a:p>
            <a:pPr algn="just" fontAlgn="auto">
              <a:lnSpc>
                <a:spcPts val="3500"/>
              </a:lnSpc>
            </a:pPr>
            <a:r>
              <a:rPr lang="zh-CN" altLang="en-US" sz="2000" b="1" dirty="0">
                <a:solidFill>
                  <a:schemeClr val="bg1">
                    <a:lumMod val="50000"/>
                  </a:schemeClr>
                </a:solidFill>
                <a:latin typeface="微软雅黑" panose="020B0503020204020204" charset="-122"/>
                <a:ea typeface="微软雅黑" panose="020B0503020204020204" charset="-122"/>
                <a:sym typeface="+mn-ea"/>
              </a:rPr>
              <a:t>突出主题</a:t>
            </a:r>
            <a:r>
              <a:rPr lang="zh-CN" altLang="en-US" sz="2000" b="1" dirty="0">
                <a:solidFill>
                  <a:schemeClr val="bg1">
                    <a:lumMod val="50000"/>
                  </a:schemeClr>
                </a:solidFill>
                <a:latin typeface="微软雅黑" panose="020B0503020204020204" charset="-122"/>
                <a:ea typeface="微软雅黑" panose="020B0503020204020204" charset="-122"/>
              </a:rPr>
              <a:t>：</a:t>
            </a:r>
            <a:endParaRPr lang="zh-CN" altLang="en-US" sz="2000" b="1" dirty="0">
              <a:solidFill>
                <a:schemeClr val="bg1">
                  <a:lumMod val="50000"/>
                </a:schemeClr>
              </a:solidFill>
              <a:latin typeface="微软雅黑" panose="020B0503020204020204" charset="-122"/>
              <a:ea typeface="微软雅黑" panose="020B0503020204020204" charset="-122"/>
            </a:endParaRPr>
          </a:p>
          <a:p>
            <a:pPr algn="just" fontAlgn="auto">
              <a:lnSpc>
                <a:spcPts val="3500"/>
              </a:lnSpc>
            </a:pPr>
            <a:r>
              <a:rPr lang="zh-CN" altLang="en-US" dirty="0">
                <a:solidFill>
                  <a:schemeClr val="bg1">
                    <a:lumMod val="50000"/>
                  </a:schemeClr>
                </a:solidFill>
                <a:latin typeface="微软雅黑" panose="020B0503020204020204" charset="-122"/>
                <a:ea typeface="微软雅黑" panose="020B0503020204020204" charset="-122"/>
              </a:rPr>
              <a:t>开宗明义，无论是对于一篇文章、一场会议或一部专题片，还是对于一个网站来说，都是必不可少的。那么能为一个网站开宗明义的地方(标签)就是Title(标题)和Description(描述、副标题)，而能够为Title和Description提供进一步诠释的就是网站的首页。</a:t>
            </a:r>
            <a:endParaRPr lang="zh-CN" altLang="en-US" dirty="0">
              <a:solidFill>
                <a:schemeClr val="bg1">
                  <a:lumMod val="50000"/>
                </a:schemeClr>
              </a:solidFill>
              <a:latin typeface="微软雅黑" panose="020B0503020204020204" charset="-122"/>
              <a:ea typeface="微软雅黑" panose="020B0503020204020204" charset="-122"/>
            </a:endParaRPr>
          </a:p>
        </p:txBody>
      </p:sp>
      <p:pic>
        <p:nvPicPr>
          <p:cNvPr id="7" name="图片 6" descr="12"/>
          <p:cNvPicPr>
            <a:picLocks noChangeAspect="1"/>
          </p:cNvPicPr>
          <p:nvPr/>
        </p:nvPicPr>
        <p:blipFill>
          <a:blip r:embed="rId1"/>
          <a:stretch>
            <a:fillRect/>
          </a:stretch>
        </p:blipFill>
        <p:spPr>
          <a:xfrm>
            <a:off x="-5080" y="1158240"/>
            <a:ext cx="6307455" cy="4237355"/>
          </a:xfrm>
          <a:prstGeom prst="rect">
            <a:avLst/>
          </a:prstGeom>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392430" y="182245"/>
            <a:ext cx="1657350" cy="321310"/>
            <a:chOff x="231" y="95"/>
            <a:chExt cx="2610" cy="506"/>
          </a:xfrm>
        </p:grpSpPr>
        <p:sp>
          <p:nvSpPr>
            <p:cNvPr id="2" name="矩形 1"/>
            <p:cNvSpPr/>
            <p:nvPr/>
          </p:nvSpPr>
          <p:spPr>
            <a:xfrm>
              <a:off x="231" y="95"/>
              <a:ext cx="2610" cy="506"/>
            </a:xfrm>
            <a:prstGeom prst="rect">
              <a:avLst/>
            </a:prstGeom>
          </p:spPr>
          <p:txBody>
            <a:bodyPr wrap="square">
              <a:spAutoFit/>
            </a:bodyPr>
            <a:lstStyle/>
            <a:p>
              <a:pPr algn="l"/>
              <a:r>
                <a:rPr lang="zh-CN" altLang="en-US" sz="1400" b="1" dirty="0">
                  <a:sym typeface="+mn-ea"/>
                </a:rPr>
                <a:t>网 站 </a:t>
              </a:r>
              <a:r>
                <a:rPr lang="en-US" altLang="zh-CN" sz="1400" b="1" dirty="0">
                  <a:sym typeface="+mn-ea"/>
                </a:rPr>
                <a:t>UI </a:t>
              </a:r>
              <a:r>
                <a:rPr lang="zh-CN" altLang="en-US" sz="1400" b="1" dirty="0">
                  <a:sym typeface="+mn-ea"/>
                </a:rPr>
                <a:t>设 计 </a:t>
              </a:r>
              <a:endParaRPr lang="zh-CN" altLang="en-US" sz="1400" b="1" dirty="0"/>
            </a:p>
          </p:txBody>
        </p:sp>
        <p:sp>
          <p:nvSpPr>
            <p:cNvPr id="3" name="椭圆 2"/>
            <p:cNvSpPr/>
            <p:nvPr/>
          </p:nvSpPr>
          <p:spPr>
            <a:xfrm>
              <a:off x="2224" y="224"/>
              <a:ext cx="206" cy="178"/>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4400"/>
            </a:p>
          </p:txBody>
        </p:sp>
      </p:grpSp>
      <p:sp>
        <p:nvSpPr>
          <p:cNvPr id="15" name="矩形 14"/>
          <p:cNvSpPr/>
          <p:nvPr/>
        </p:nvSpPr>
        <p:spPr>
          <a:xfrm>
            <a:off x="6689090" y="1264920"/>
            <a:ext cx="5144135" cy="4536440"/>
          </a:xfrm>
          <a:prstGeom prst="rect">
            <a:avLst/>
          </a:prstGeom>
        </p:spPr>
        <p:txBody>
          <a:bodyPr wrap="square">
            <a:spAutoFit/>
          </a:bodyPr>
          <a:lstStyle/>
          <a:p>
            <a:pPr algn="just" fontAlgn="auto">
              <a:lnSpc>
                <a:spcPts val="3500"/>
              </a:lnSpc>
            </a:pPr>
            <a:r>
              <a:rPr lang="zh-CN" altLang="en-US" sz="2000" b="1" dirty="0">
                <a:solidFill>
                  <a:schemeClr val="bg1">
                    <a:lumMod val="50000"/>
                  </a:schemeClr>
                </a:solidFill>
                <a:latin typeface="微软雅黑" panose="020B0503020204020204" charset="-122"/>
                <a:ea typeface="微软雅黑" panose="020B0503020204020204" charset="-122"/>
                <a:sym typeface="+mn-ea"/>
              </a:rPr>
              <a:t>展示哪些信息（一）</a:t>
            </a:r>
            <a:r>
              <a:rPr lang="zh-CN" altLang="en-US" sz="2000" b="1" dirty="0">
                <a:solidFill>
                  <a:schemeClr val="bg1">
                    <a:lumMod val="50000"/>
                  </a:schemeClr>
                </a:solidFill>
                <a:latin typeface="微软雅黑" panose="020B0503020204020204" charset="-122"/>
                <a:ea typeface="微软雅黑" panose="020B0503020204020204" charset="-122"/>
              </a:rPr>
              <a:t>：</a:t>
            </a:r>
            <a:endParaRPr lang="zh-CN" altLang="en-US" sz="2000" b="1" dirty="0">
              <a:solidFill>
                <a:schemeClr val="bg1">
                  <a:lumMod val="50000"/>
                </a:schemeClr>
              </a:solidFill>
              <a:latin typeface="微软雅黑" panose="020B0503020204020204" charset="-122"/>
              <a:ea typeface="微软雅黑" panose="020B0503020204020204" charset="-122"/>
            </a:endParaRPr>
          </a:p>
          <a:p>
            <a:pPr algn="just" fontAlgn="auto">
              <a:lnSpc>
                <a:spcPts val="3500"/>
              </a:lnSpc>
            </a:pPr>
            <a:r>
              <a:rPr lang="zh-CN" altLang="en-US" dirty="0">
                <a:solidFill>
                  <a:schemeClr val="bg1">
                    <a:lumMod val="50000"/>
                  </a:schemeClr>
                </a:solidFill>
                <a:latin typeface="微软雅黑" panose="020B0503020204020204" charset="-122"/>
                <a:ea typeface="微软雅黑" panose="020B0503020204020204" charset="-122"/>
              </a:rPr>
              <a:t>页面的重要性是建立在它所呈现信息的基础之上，反过来说，页面要向用户展示哪些信息是决定其重要与否的首要指标。在网站页面中，网站标题、副标题、菜单(狭义上的导航，请参看《WEB导航设计》)、用户登录信息、关于、版权信息这几项是网站的基础信息，是一个网站身份的像征，承载着向用户表明网站立场、提供何种产品或劳务、网站自我介绍、如何联系网站的重要使命，在设计页面时，这些信息必不可少。</a:t>
            </a:r>
            <a:endParaRPr lang="zh-CN" altLang="en-US" dirty="0">
              <a:solidFill>
                <a:schemeClr val="bg1">
                  <a:lumMod val="50000"/>
                </a:schemeClr>
              </a:solidFill>
              <a:latin typeface="微软雅黑" panose="020B0503020204020204" charset="-122"/>
              <a:ea typeface="微软雅黑" panose="020B0503020204020204" charset="-122"/>
            </a:endParaRPr>
          </a:p>
        </p:txBody>
      </p:sp>
      <p:pic>
        <p:nvPicPr>
          <p:cNvPr id="5" name="图片 4" descr="13"/>
          <p:cNvPicPr>
            <a:picLocks noChangeAspect="1"/>
          </p:cNvPicPr>
          <p:nvPr/>
        </p:nvPicPr>
        <p:blipFill>
          <a:blip r:embed="rId1"/>
          <a:stretch>
            <a:fillRect/>
          </a:stretch>
        </p:blipFill>
        <p:spPr>
          <a:xfrm>
            <a:off x="-6350" y="1645920"/>
            <a:ext cx="6559550" cy="3703955"/>
          </a:xfrm>
          <a:prstGeom prst="rect">
            <a:avLst/>
          </a:prstGeom>
        </p:spPr>
      </p:pic>
    </p:spTree>
  </p:cSld>
  <p:clrMapOvr>
    <a:masterClrMapping/>
  </p:clrMapOvr>
</p:sld>
</file>

<file path=ppt/tags/tag1.xml><?xml version="1.0" encoding="utf-8"?>
<p:tagLst xmlns:p="http://schemas.openxmlformats.org/presentationml/2006/main">
  <p:tag name="KSO_WM_TEMPLATE_CATEGORY" val="custom"/>
  <p:tag name="KSO_WM_TEMPLATE_INDEX" val="217"/>
</p:tagLst>
</file>

<file path=ppt/tags/tag2.xml><?xml version="1.0" encoding="utf-8"?>
<p:tagLst xmlns:p="http://schemas.openxmlformats.org/presentationml/2006/main">
  <p:tag name="KSO_WM_TEMPLATE_CATEGORY" val="custom"/>
  <p:tag name="KSO_WM_TEMPLATE_INDEX" val="217"/>
</p:tagLst>
</file>

<file path=ppt/tags/tag3.xml><?xml version="1.0" encoding="utf-8"?>
<p:tagLst xmlns:p="http://schemas.openxmlformats.org/presentationml/2006/main">
  <p:tag name="KSO_WM_TEMPLATE_CATEGORY" val="custom"/>
  <p:tag name="KSO_WM_TEMPLATE_INDEX" val="217"/>
</p:tagLst>
</file>

<file path=ppt/tags/tag4.xml><?xml version="1.0" encoding="utf-8"?>
<p:tagLst xmlns:p="http://schemas.openxmlformats.org/presentationml/2006/main">
  <p:tag name="KSO_WM_TEMPLATE_CATEGORY" val="custom"/>
  <p:tag name="KSO_WM_TEMPLATE_INDEX" val="217"/>
</p:tagLst>
</file>

<file path=ppt/tags/tag5.xml><?xml version="1.0" encoding="utf-8"?>
<p:tagLst xmlns:p="http://schemas.openxmlformats.org/presentationml/2006/main">
  <p:tag name="KSO_WM_TEMPLATE_CATEGORY" val="custom"/>
  <p:tag name="KSO_WM_TEMPLATE_INDEX" val="217"/>
</p:tagLst>
</file>

<file path=ppt/tags/tag6.xml><?xml version="1.0" encoding="utf-8"?>
<p:tagLst xmlns:p="http://schemas.openxmlformats.org/presentationml/2006/main">
  <p:tag name="KSO_WM_TEMPLATE_CATEGORY" val="custom"/>
  <p:tag name="KSO_WM_TEMPLATE_INDEX" val="217"/>
  <p:tag name="KSO_WM_TAG_VERSION" val="1.0"/>
  <p:tag name="KSO_WM_SLIDE_ID" val="custom217_5"/>
  <p:tag name="KSO_WM_SLIDE_INDEX" val="5"/>
  <p:tag name="KSO_WM_SLIDE_ITEM_CNT" val="2"/>
  <p:tag name="KSO_WM_SLIDE_LAYOUT" val="a_f_d"/>
  <p:tag name="KSO_WM_SLIDE_LAYOUT_CNT" val="1_1_1"/>
  <p:tag name="KSO_WM_SLIDE_TYPE" val="text"/>
  <p:tag name="KSO_WM_BEAUTIFY_FLAG" val="#wm#"/>
  <p:tag name="KSO_WM_SLIDE_POSITION" val="49*103"/>
  <p:tag name="KSO_WM_SLIDE_SIZE" val="622*397"/>
</p:tagLst>
</file>

<file path=ppt/tags/tag7.xml><?xml version="1.0" encoding="utf-8"?>
<p:tagLst xmlns:p="http://schemas.openxmlformats.org/presentationml/2006/main">
  <p:tag name="KSO_WM_TEMPLATE_CATEGORY" val="custom"/>
  <p:tag name="KSO_WM_TEMPLATE_INDEX" val="217"/>
</p:tagLst>
</file>

<file path=ppt/tags/tag8.xml><?xml version="1.0" encoding="utf-8"?>
<p:tagLst xmlns:p="http://schemas.openxmlformats.org/presentationml/2006/main">
  <p:tag name="KSO_WM_TEMPLATE_CATEGORY" val="custom"/>
  <p:tag name="KSO_WM_TEMPLATE_INDEX" val="217"/>
</p:tagLst>
</file>

<file path=ppt/tags/tag9.xml><?xml version="1.0" encoding="utf-8"?>
<p:tagLst xmlns:p="http://schemas.openxmlformats.org/presentationml/2006/main">
  <p:tag name="KSO_WM_TEMPLATE_CATEGORY" val="custom"/>
  <p:tag name="KSO_WM_TEMPLATE_INDEX" val="217"/>
  <p:tag name="KSO_WM_TAG_VERSION" val="1.0"/>
  <p:tag name="KSO_WM_SLIDE_ID" val="custom217_13"/>
  <p:tag name="KSO_WM_SLIDE_INDEX" val="13"/>
  <p:tag name="KSO_WM_SLIDE_ITEM_CNT" val="1"/>
  <p:tag name="KSO_WM_SLIDE_LAYOUT" val="a_f"/>
  <p:tag name="KSO_WM_SLIDE_LAYOUT_CNT" val="1_1"/>
  <p:tag name="KSO_WM_SLIDE_TYPE" val="text"/>
  <p:tag name="KSO_WM_BEAUTIFY_FLAG" val="#wm#"/>
  <p:tag name="KSO_WM_SLIDE_POSITION" val="141*171"/>
  <p:tag name="KSO_WM_SLIDE_SIZE" val="438*231"/>
</p:tagLst>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自定义 36">
      <a:majorFont>
        <a:latin typeface="Segoe UI"/>
        <a:ea typeface="宋体"/>
        <a:cs typeface=""/>
      </a:majorFont>
      <a:minorFont>
        <a:latin typeface="Segoe UI"/>
        <a:ea typeface="微软雅黑"/>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2"/>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0</TotalTime>
  <Words>10575</Words>
  <Application>WPS 演示</Application>
  <PresentationFormat>自定义</PresentationFormat>
  <Paragraphs>471</Paragraphs>
  <Slides>69</Slides>
  <Notes>0</Notes>
  <HiddenSlides>0</HiddenSlides>
  <MMClips>0</MMClips>
  <ScaleCrop>false</ScaleCrop>
  <HeadingPairs>
    <vt:vector size="6" baseType="variant">
      <vt:variant>
        <vt:lpstr>已用的字体</vt:lpstr>
      </vt:variant>
      <vt:variant>
        <vt:i4>18</vt:i4>
      </vt:variant>
      <vt:variant>
        <vt:lpstr>主题</vt:lpstr>
      </vt:variant>
      <vt:variant>
        <vt:i4>1</vt:i4>
      </vt:variant>
      <vt:variant>
        <vt:lpstr>幻灯片标题</vt:lpstr>
      </vt:variant>
      <vt:variant>
        <vt:i4>69</vt:i4>
      </vt:variant>
    </vt:vector>
  </HeadingPairs>
  <TitlesOfParts>
    <vt:vector size="88" baseType="lpstr">
      <vt:lpstr>Arial</vt:lpstr>
      <vt:lpstr>宋体</vt:lpstr>
      <vt:lpstr>Wingdings</vt:lpstr>
      <vt:lpstr>Segoe UI Light</vt:lpstr>
      <vt:lpstr>Segoe UI Light</vt:lpstr>
      <vt:lpstr>微软雅黑</vt:lpstr>
      <vt:lpstr>Century Gothic</vt:lpstr>
      <vt:lpstr>Arial</vt:lpstr>
      <vt:lpstr>方正黑体简体</vt:lpstr>
      <vt:lpstr>造字工房悦黑体验版细体</vt:lpstr>
      <vt:lpstr>Arial Unicode MS</vt:lpstr>
      <vt:lpstr>Calibri</vt:lpstr>
      <vt:lpstr>黑体</vt:lpstr>
      <vt:lpstr>Lantinghei SC Demibold</vt:lpstr>
      <vt:lpstr>Lantinghei SC Extralight</vt:lpstr>
      <vt:lpstr>Lantinghei SC Heavy</vt:lpstr>
      <vt:lpstr>Segoe UI</vt:lpstr>
      <vt:lpstr>Segoe Print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UI界面设计的常用方法及原则-1.UI界面设计的原则</vt:lpstr>
      <vt:lpstr>UI界面设计的常用方法及原则-1.UI界面设计的原则</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OfficePLUS</dc:creator>
  <cp:lastModifiedBy>设计之巅</cp:lastModifiedBy>
  <cp:revision>141</cp:revision>
  <dcterms:created xsi:type="dcterms:W3CDTF">2015-08-18T02:51:00Z</dcterms:created>
  <dcterms:modified xsi:type="dcterms:W3CDTF">2018-03-08T02:41:25Z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2052-10.1.0.7224</vt:lpwstr>
  </property>
</Properties>
</file>