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781" r:id="rId3"/>
    <p:sldId id="567" r:id="rId4"/>
    <p:sldId id="568" r:id="rId5"/>
    <p:sldId id="576" r:id="rId6"/>
    <p:sldId id="583" r:id="rId7"/>
    <p:sldId id="584" r:id="rId8"/>
    <p:sldId id="602" r:id="rId9"/>
    <p:sldId id="620" r:id="rId10"/>
    <p:sldId id="621" r:id="rId11"/>
    <p:sldId id="622" r:id="rId12"/>
    <p:sldId id="623" r:id="rId13"/>
    <p:sldId id="624" r:id="rId14"/>
    <p:sldId id="625" r:id="rId15"/>
    <p:sldId id="626" r:id="rId16"/>
    <p:sldId id="627" r:id="rId17"/>
    <p:sldId id="628" r:id="rId18"/>
    <p:sldId id="629" r:id="rId19"/>
    <p:sldId id="630" r:id="rId20"/>
    <p:sldId id="631" r:id="rId21"/>
    <p:sldId id="632" r:id="rId22"/>
    <p:sldId id="633" r:id="rId23"/>
    <p:sldId id="634" r:id="rId24"/>
    <p:sldId id="569" r:id="rId25"/>
    <p:sldId id="708" r:id="rId26"/>
    <p:sldId id="770" r:id="rId27"/>
    <p:sldId id="771" r:id="rId28"/>
    <p:sldId id="772" r:id="rId29"/>
    <p:sldId id="773" r:id="rId30"/>
    <p:sldId id="774" r:id="rId32"/>
    <p:sldId id="775" r:id="rId33"/>
    <p:sldId id="776" r:id="rId34"/>
    <p:sldId id="779" r:id="rId35"/>
    <p:sldId id="777" r:id="rId36"/>
    <p:sldId id="778" r:id="rId37"/>
    <p:sldId id="570" r:id="rId38"/>
    <p:sldId id="578" r:id="rId39"/>
    <p:sldId id="635" r:id="rId40"/>
    <p:sldId id="636" r:id="rId41"/>
    <p:sldId id="637" r:id="rId42"/>
    <p:sldId id="638" r:id="rId43"/>
    <p:sldId id="639" r:id="rId44"/>
    <p:sldId id="640" r:id="rId45"/>
    <p:sldId id="641" r:id="rId46"/>
    <p:sldId id="642" r:id="rId47"/>
    <p:sldId id="643" r:id="rId48"/>
    <p:sldId id="644" r:id="rId49"/>
    <p:sldId id="645" r:id="rId50"/>
    <p:sldId id="646" r:id="rId51"/>
    <p:sldId id="647" r:id="rId52"/>
    <p:sldId id="648" r:id="rId53"/>
    <p:sldId id="571" r:id="rId54"/>
    <p:sldId id="585" r:id="rId55"/>
    <p:sldId id="580" r:id="rId56"/>
    <p:sldId id="664" r:id="rId57"/>
    <p:sldId id="665" r:id="rId58"/>
    <p:sldId id="668" r:id="rId59"/>
    <p:sldId id="670" r:id="rId60"/>
    <p:sldId id="672" r:id="rId61"/>
    <p:sldId id="673" r:id="rId62"/>
    <p:sldId id="674" r:id="rId63"/>
    <p:sldId id="675" r:id="rId64"/>
    <p:sldId id="676" r:id="rId65"/>
    <p:sldId id="678" r:id="rId66"/>
    <p:sldId id="679" r:id="rId67"/>
    <p:sldId id="681" r:id="rId68"/>
    <p:sldId id="683" r:id="rId69"/>
    <p:sldId id="684" r:id="rId70"/>
    <p:sldId id="685" r:id="rId71"/>
    <p:sldId id="686" r:id="rId72"/>
    <p:sldId id="599" r:id="rId73"/>
    <p:sldId id="682" r:id="rId74"/>
    <p:sldId id="687" r:id="rId75"/>
    <p:sldId id="688" r:id="rId76"/>
    <p:sldId id="690" r:id="rId77"/>
    <p:sldId id="689" r:id="rId78"/>
    <p:sldId id="691" r:id="rId79"/>
    <p:sldId id="692" r:id="rId80"/>
    <p:sldId id="693" r:id="rId81"/>
    <p:sldId id="694" r:id="rId82"/>
    <p:sldId id="695" r:id="rId83"/>
    <p:sldId id="696" r:id="rId84"/>
    <p:sldId id="697" r:id="rId85"/>
    <p:sldId id="698" r:id="rId86"/>
    <p:sldId id="699" r:id="rId87"/>
    <p:sldId id="700" r:id="rId88"/>
    <p:sldId id="703" r:id="rId89"/>
    <p:sldId id="702" r:id="rId90"/>
    <p:sldId id="704" r:id="rId91"/>
    <p:sldId id="705" r:id="rId92"/>
    <p:sldId id="706" r:id="rId93"/>
    <p:sldId id="707" r:id="rId94"/>
    <p:sldId id="780" r:id="rId95"/>
    <p:sldId id="782" r:id="rId96"/>
    <p:sldId id="783" r:id="rId97"/>
    <p:sldId id="784" r:id="rId98"/>
    <p:sldId id="785" r:id="rId99"/>
    <p:sldId id="786" r:id="rId100"/>
    <p:sldId id="787" r:id="rId101"/>
    <p:sldId id="788" r:id="rId102"/>
    <p:sldId id="791" r:id="rId103"/>
    <p:sldId id="792" r:id="rId104"/>
    <p:sldId id="793" r:id="rId105"/>
    <p:sldId id="790" r:id="rId106"/>
    <p:sldId id="794" r:id="rId107"/>
    <p:sldId id="795" r:id="rId108"/>
    <p:sldId id="796" r:id="rId109"/>
    <p:sldId id="797" r:id="rId110"/>
    <p:sldId id="816" r:id="rId111"/>
    <p:sldId id="817" r:id="rId112"/>
    <p:sldId id="818" r:id="rId113"/>
    <p:sldId id="819" r:id="rId114"/>
    <p:sldId id="820" r:id="rId115"/>
    <p:sldId id="821" r:id="rId116"/>
    <p:sldId id="822" r:id="rId117"/>
    <p:sldId id="823" r:id="rId118"/>
    <p:sldId id="824" r:id="rId119"/>
    <p:sldId id="825" r:id="rId120"/>
    <p:sldId id="826" r:id="rId121"/>
    <p:sldId id="827" r:id="rId122"/>
    <p:sldId id="828" r:id="rId123"/>
    <p:sldId id="829" r:id="rId124"/>
    <p:sldId id="830" r:id="rId125"/>
    <p:sldId id="831" r:id="rId126"/>
    <p:sldId id="832" r:id="rId127"/>
    <p:sldId id="833" r:id="rId128"/>
    <p:sldId id="834" r:id="rId129"/>
    <p:sldId id="835" r:id="rId130"/>
    <p:sldId id="836" r:id="rId131"/>
    <p:sldId id="837" r:id="rId132"/>
    <p:sldId id="838" r:id="rId133"/>
    <p:sldId id="839" r:id="rId134"/>
    <p:sldId id="840" r:id="rId135"/>
    <p:sldId id="841" r:id="rId136"/>
    <p:sldId id="842" r:id="rId137"/>
    <p:sldId id="843" r:id="rId138"/>
    <p:sldId id="844" r:id="rId139"/>
    <p:sldId id="845" r:id="rId140"/>
    <p:sldId id="846" r:id="rId141"/>
    <p:sldId id="847" r:id="rId142"/>
    <p:sldId id="848" r:id="rId143"/>
    <p:sldId id="849" r:id="rId144"/>
    <p:sldId id="850" r:id="rId145"/>
    <p:sldId id="851" r:id="rId146"/>
    <p:sldId id="852" r:id="rId147"/>
    <p:sldId id="853" r:id="rId148"/>
    <p:sldId id="854" r:id="rId149"/>
    <p:sldId id="855" r:id="rId150"/>
    <p:sldId id="856" r:id="rId151"/>
    <p:sldId id="857" r:id="rId152"/>
  </p:sldIdLst>
  <p:sldSz cx="9144000" cy="5143500" type="screen16x9"/>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2fae15be-0607-49e6-95b2-4aca71fc6b79}">
          <p14:sldIdLst>
            <p14:sldId id="781"/>
            <p14:sldId id="567"/>
            <p14:sldId id="568"/>
            <p14:sldId id="576"/>
            <p14:sldId id="583"/>
            <p14:sldId id="584"/>
            <p14:sldId id="602"/>
            <p14:sldId id="620"/>
            <p14:sldId id="621"/>
            <p14:sldId id="622"/>
            <p14:sldId id="623"/>
            <p14:sldId id="624"/>
            <p14:sldId id="625"/>
            <p14:sldId id="626"/>
            <p14:sldId id="627"/>
            <p14:sldId id="628"/>
            <p14:sldId id="629"/>
            <p14:sldId id="630"/>
            <p14:sldId id="631"/>
            <p14:sldId id="632"/>
            <p14:sldId id="633"/>
            <p14:sldId id="634"/>
            <p14:sldId id="569"/>
            <p14:sldId id="708"/>
            <p14:sldId id="770"/>
            <p14:sldId id="771"/>
            <p14:sldId id="772"/>
            <p14:sldId id="773"/>
            <p14:sldId id="774"/>
            <p14:sldId id="775"/>
            <p14:sldId id="776"/>
            <p14:sldId id="779"/>
            <p14:sldId id="777"/>
            <p14:sldId id="778"/>
            <p14:sldId id="570"/>
            <p14:sldId id="578"/>
            <p14:sldId id="635"/>
            <p14:sldId id="636"/>
            <p14:sldId id="637"/>
            <p14:sldId id="638"/>
            <p14:sldId id="639"/>
            <p14:sldId id="640"/>
            <p14:sldId id="641"/>
            <p14:sldId id="642"/>
            <p14:sldId id="643"/>
            <p14:sldId id="644"/>
            <p14:sldId id="645"/>
            <p14:sldId id="646"/>
            <p14:sldId id="647"/>
            <p14:sldId id="648"/>
            <p14:sldId id="571"/>
            <p14:sldId id="585"/>
          </p14:sldIdLst>
        </p14:section>
        <p14:section name="无标题节" id="{f521e4ee-adcc-4102-a4a5-ff2b6ed8bd1a}">
          <p14:sldIdLst>
            <p14:sldId id="580"/>
            <p14:sldId id="664"/>
            <p14:sldId id="665"/>
            <p14:sldId id="668"/>
            <p14:sldId id="670"/>
            <p14:sldId id="672"/>
            <p14:sldId id="673"/>
            <p14:sldId id="674"/>
            <p14:sldId id="675"/>
            <p14:sldId id="676"/>
            <p14:sldId id="678"/>
            <p14:sldId id="679"/>
            <p14:sldId id="681"/>
            <p14:sldId id="683"/>
            <p14:sldId id="684"/>
            <p14:sldId id="685"/>
            <p14:sldId id="686"/>
            <p14:sldId id="599"/>
            <p14:sldId id="682"/>
            <p14:sldId id="687"/>
            <p14:sldId id="688"/>
            <p14:sldId id="690"/>
            <p14:sldId id="689"/>
            <p14:sldId id="691"/>
            <p14:sldId id="692"/>
            <p14:sldId id="693"/>
            <p14:sldId id="694"/>
            <p14:sldId id="695"/>
            <p14:sldId id="696"/>
            <p14:sldId id="697"/>
            <p14:sldId id="698"/>
            <p14:sldId id="699"/>
            <p14:sldId id="700"/>
            <p14:sldId id="703"/>
            <p14:sldId id="702"/>
            <p14:sldId id="704"/>
            <p14:sldId id="705"/>
            <p14:sldId id="706"/>
            <p14:sldId id="707"/>
            <p14:sldId id="780"/>
            <p14:sldId id="782"/>
            <p14:sldId id="783"/>
            <p14:sldId id="784"/>
            <p14:sldId id="785"/>
            <p14:sldId id="786"/>
            <p14:sldId id="787"/>
            <p14:sldId id="788"/>
            <p14:sldId id="791"/>
            <p14:sldId id="792"/>
            <p14:sldId id="793"/>
            <p14:sldId id="790"/>
            <p14:sldId id="794"/>
            <p14:sldId id="795"/>
            <p14:sldId id="796"/>
            <p14:sldId id="797"/>
            <p14:sldId id="816"/>
            <p14:sldId id="817"/>
            <p14:sldId id="818"/>
            <p14:sldId id="819"/>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王维" initials="王"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87" d="100"/>
          <a:sy n="87" d="100"/>
        </p:scale>
        <p:origin x="-864" y="-90"/>
      </p:cViewPr>
      <p:guideLst>
        <p:guide orient="horz" pos="1771"/>
        <p:guide pos="287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6" Type="http://schemas.openxmlformats.org/officeDocument/2006/relationships/commentAuthors" Target="commentAuthors.xml"/><Relationship Id="rId155" Type="http://schemas.openxmlformats.org/officeDocument/2006/relationships/tableStyles" Target="tableStyles.xml"/><Relationship Id="rId154" Type="http://schemas.openxmlformats.org/officeDocument/2006/relationships/viewProps" Target="viewProps.xml"/><Relationship Id="rId153" Type="http://schemas.openxmlformats.org/officeDocument/2006/relationships/presProps" Target="presProps.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3.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2.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1.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15T20:21:36.041" idx="1">
    <p:pos x="5642" y="504"/>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2-02-15T20:21:36.041" idx="1">
    <p:pos x="5642" y="504"/>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Header Placeholder 1"/>
          <p:cNvSpPr>
            <a:spLocks noGrp="1"/>
          </p:cNvSpPr>
          <p:nvPr>
            <p:ph type="hdr" sz="quarter"/>
          </p:nvPr>
        </p:nvSpPr>
        <p:spPr>
          <a:xfrm>
            <a:off x="0" y="0"/>
            <a:ext cx="2971800" cy="457200"/>
          </a:xfrm>
          <a:prstGeom prst="rect">
            <a:avLst/>
          </a:prstGeom>
          <a:noFill/>
          <a:ln w="9525">
            <a:noFill/>
          </a:ln>
        </p:spPr>
        <p:txBody>
          <a:bodyPr vert="horz"/>
          <a:lstStyle/>
          <a:p>
            <a:pPr lvl="0" algn="l" fontAlgn="base"/>
            <a:endParaRPr sz="1200" strike="noStrike" noProof="1">
              <a:ea typeface="宋体" panose="02010600030101010101" pitchFamily="2" charset="-122"/>
            </a:endParaRPr>
          </a:p>
        </p:txBody>
      </p:sp>
      <p:sp>
        <p:nvSpPr>
          <p:cNvPr id="2051" name="Date Placeholder 2"/>
          <p:cNvSpPr>
            <a:spLocks noGrp="1"/>
          </p:cNvSpPr>
          <p:nvPr>
            <p:ph type="dt" idx="1"/>
          </p:nvPr>
        </p:nvSpPr>
        <p:spPr>
          <a:xfrm>
            <a:off x="3884613" y="0"/>
            <a:ext cx="2971800" cy="457200"/>
          </a:xfrm>
          <a:prstGeom prst="rect">
            <a:avLst/>
          </a:prstGeom>
          <a:noFill/>
          <a:ln w="9525">
            <a:noFill/>
          </a:ln>
        </p:spPr>
        <p:txBody>
          <a:bodyPr vert="horz"/>
          <a:lstStyle/>
          <a:p>
            <a:pPr lvl="0" algn="r" fontAlgn="base"/>
            <a:fld id="{BB962C8B-B14F-4D97-AF65-F5344CB8AC3E}" type="datetime1">
              <a:rPr lang="en-US" altLang="zh-CN" strike="noStrike" noProof="1" dirty="0">
                <a:latin typeface="Arial" panose="020B0604020202020204" pitchFamily="34" charset="0"/>
                <a:ea typeface="宋体" panose="02010600030101010101" pitchFamily="2" charset="-122"/>
                <a:cs typeface="+mn-cs"/>
              </a:rPr>
            </a:fld>
            <a:endParaRPr lang="en-US" altLang="zh-CN" sz="1200" strike="noStrike" noProof="1">
              <a:ea typeface="宋体" panose="02010600030101010101" pitchFamily="2" charset="-122"/>
            </a:endParaRPr>
          </a:p>
        </p:txBody>
      </p:sp>
      <p:sp>
        <p:nvSpPr>
          <p:cNvPr id="2052" name="Slide Image Placeholder 3"/>
          <p:cNvSpPr>
            <a:spLocks noGrp="1" noRot="1" noChangeAspect="1"/>
          </p:cNvSpPr>
          <p:nvPr>
            <p:ph type="sldImg"/>
          </p:nvPr>
        </p:nvSpPr>
        <p:spPr>
          <a:xfrm>
            <a:off x="381000" y="685800"/>
            <a:ext cx="6096000" cy="3429000"/>
          </a:xfrm>
          <a:prstGeom prst="rect">
            <a:avLst/>
          </a:prstGeom>
          <a:noFill/>
          <a:ln w="9525">
            <a:noFill/>
          </a:ln>
        </p:spPr>
      </p:sp>
      <p:sp>
        <p:nvSpPr>
          <p:cNvPr id="2053" name="Notes Placeholder 4"/>
          <p:cNvSpPr>
            <a:spLocks noGrp="1" noRot="1" noChangeAspect="1"/>
          </p:cNvSpPr>
          <p:nvPr/>
        </p:nvSpPr>
        <p:spPr>
          <a:xfrm>
            <a:off x="685800" y="4343400"/>
            <a:ext cx="5486400" cy="4114800"/>
          </a:xfrm>
          <a:prstGeom prst="rect">
            <a:avLst/>
          </a:prstGeom>
          <a:noFill/>
          <a:ln w="9525">
            <a:noFill/>
          </a:ln>
        </p:spPr>
        <p:txBody>
          <a:bodyPr anchor="ctr" anchorCtr="0"/>
          <a:lstStyle/>
          <a:p>
            <a:pPr lvl="0"/>
            <a:r>
              <a:rPr lang="en-US" altLang="zh-CN" dirty="0"/>
              <a:t>Click to edit Master text styles</a:t>
            </a:r>
            <a:endParaRPr lang="zh-CN" altLang="en-US" dirty="0"/>
          </a:p>
          <a:p>
            <a:pPr lvl="1" indent="0"/>
            <a:r>
              <a:rPr lang="en-US" altLang="zh-CN" dirty="0"/>
              <a:t>Second level</a:t>
            </a:r>
            <a:endParaRPr lang="zh-CN" altLang="en-US" dirty="0"/>
          </a:p>
          <a:p>
            <a:pPr lvl="2" indent="0"/>
            <a:r>
              <a:rPr lang="en-US" altLang="zh-CN" dirty="0"/>
              <a:t>Third level</a:t>
            </a:r>
            <a:endParaRPr lang="zh-CN" altLang="en-US" dirty="0"/>
          </a:p>
          <a:p>
            <a:pPr lvl="3" indent="0"/>
            <a:r>
              <a:rPr lang="en-US" altLang="zh-CN" dirty="0"/>
              <a:t>Fourth level</a:t>
            </a:r>
            <a:endParaRPr lang="zh-CN" altLang="en-US" dirty="0"/>
          </a:p>
          <a:p>
            <a:pPr lvl="4" indent="0"/>
            <a:r>
              <a:rPr lang="en-US" altLang="zh-CN" dirty="0"/>
              <a:t>Fifth level</a:t>
            </a:r>
            <a:endParaRPr lang="en-US" altLang="zh-CN" dirty="0"/>
          </a:p>
        </p:txBody>
      </p:sp>
      <p:sp>
        <p:nvSpPr>
          <p:cNvPr id="2054" name="Footer Placeholder 5"/>
          <p:cNvSpPr>
            <a:spLocks noGrp="1"/>
          </p:cNvSpPr>
          <p:nvPr>
            <p:ph type="ftr" sz="quarter" idx="4"/>
          </p:nvPr>
        </p:nvSpPr>
        <p:spPr>
          <a:xfrm>
            <a:off x="0" y="8685213"/>
            <a:ext cx="2971800" cy="457200"/>
          </a:xfrm>
          <a:prstGeom prst="rect">
            <a:avLst/>
          </a:prstGeom>
          <a:noFill/>
          <a:ln w="9525">
            <a:noFill/>
          </a:ln>
        </p:spPr>
        <p:txBody>
          <a:bodyPr vert="horz" anchor="b" anchorCtr="0"/>
          <a:lstStyle/>
          <a:p>
            <a:pPr lvl="0" algn="l" fontAlgn="base"/>
            <a:endParaRPr sz="1200" strike="noStrike" noProof="1">
              <a:ea typeface="宋体" panose="02010600030101010101" pitchFamily="2" charset="-122"/>
            </a:endParaRPr>
          </a:p>
        </p:txBody>
      </p:sp>
      <p:sp>
        <p:nvSpPr>
          <p:cNvPr id="2055" name="Slide Number Placeholder 6"/>
          <p:cNvSpPr>
            <a:spLocks noGrp="1"/>
          </p:cNvSpPr>
          <p:nvPr>
            <p:ph type="sldNum" sz="quarter" idx="5"/>
          </p:nvPr>
        </p:nvSpPr>
        <p:spPr>
          <a:xfrm>
            <a:off x="3884613" y="8685213"/>
            <a:ext cx="2971800" cy="457200"/>
          </a:xfrm>
          <a:prstGeom prst="rect">
            <a:avLst/>
          </a:prstGeom>
          <a:noFill/>
          <a:ln w="9525">
            <a:noFill/>
          </a:ln>
        </p:spPr>
        <p:txBody>
          <a:bodyPr vert="horz" anchor="b" anchorCtr="0"/>
          <a:lstStyle/>
          <a:p>
            <a:pPr lvl="0" algn="r" fontAlgn="base"/>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z="1200" strike="noStrike" noProof="1">
              <a:ea typeface="宋体"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lvl="0" defTabSz="0" fontAlgn="base">
      <a:defRPr sz="1200" kern="1200"/>
    </a:lvl1pPr>
    <a:lvl2pPr marL="0" lvl="1" indent="0" defTabSz="0" fontAlgn="base">
      <a:defRPr sz="1200" kern="1200"/>
    </a:lvl2pPr>
    <a:lvl3pPr marL="0" lvl="2" indent="0" defTabSz="0" fontAlgn="base">
      <a:defRPr sz="1200" kern="1200"/>
    </a:lvl3pPr>
    <a:lvl4pPr marL="0" lvl="3" indent="0" defTabSz="0" fontAlgn="base">
      <a:defRPr sz="1200" kern="1200"/>
    </a:lvl4pPr>
    <a:lvl5pPr marL="0" lvl="4" indent="0" defTabSz="0" fontAlgn="base">
      <a:defRPr sz="1200" kern="1200"/>
    </a:lvl5pPr>
    <a:lvl6pPr marL="2286000" lvl="5" indent="0" defTabSz="0" fontAlgn="base">
      <a:defRPr sz="1200" kern="1200"/>
    </a:lvl6pPr>
    <a:lvl7pPr marL="2743200" lvl="6" indent="0" defTabSz="0" fontAlgn="base">
      <a:defRPr sz="1200" kern="1200"/>
    </a:lvl7pPr>
    <a:lvl8pPr marL="3200400" lvl="7" indent="0" defTabSz="0" fontAlgn="base">
      <a:defRPr sz="1200" kern="1200"/>
    </a:lvl8pPr>
    <a:lvl9pPr marL="3657600" lvl="8" indent="0" defTabSz="0" fontAlgn="base">
      <a:defRPr sz="1200" kern="1200"/>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274638"/>
            <a:ext cx="5800725" cy="435768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
        <p:nvSpPr>
          <p:cNvPr id="5" name="页脚占位符 4"/>
          <p:cNvSpPr>
            <a:spLocks noGrp="1"/>
          </p:cNvSpPr>
          <p:nvPr>
            <p:ph type="ftr" sz="quarter" idx="11"/>
          </p:nvPr>
        </p:nvSpPr>
        <p:spPr/>
        <p:txBody>
          <a:bodyPr/>
          <a:lstStyle/>
          <a:p>
            <a:pPr lvl="0" fontAlgn="base"/>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370013"/>
            <a:ext cx="3864483" cy="3262312"/>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0867" y="1370013"/>
            <a:ext cx="3864483" cy="3262312"/>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
        <p:nvSpPr>
          <p:cNvPr id="6" name="页脚占位符 5"/>
          <p:cNvSpPr>
            <a:spLocks noGrp="1"/>
          </p:cNvSpPr>
          <p:nvPr>
            <p:ph type="ftr" sz="quarter" idx="11"/>
          </p:nvPr>
        </p:nvSpPr>
        <p:spPr/>
        <p:txBody>
          <a:bodyPr/>
          <a:lstStyle/>
          <a:p>
            <a:pPr lvl="0" fontAlgn="base"/>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333829"/>
            <a:ext cx="3655181"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1999034"/>
            <a:ext cx="3655181" cy="264321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1999034"/>
            <a:ext cx="3673182" cy="264321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
        <p:nvSpPr>
          <p:cNvPr id="8" name="页脚占位符 7"/>
          <p:cNvSpPr>
            <a:spLocks noGrp="1"/>
          </p:cNvSpPr>
          <p:nvPr>
            <p:ph type="ftr" sz="quarter" idx="11"/>
          </p:nvPr>
        </p:nvSpPr>
        <p:spPr/>
        <p:txBody>
          <a:bodyPr/>
          <a:lstStyle/>
          <a:p>
            <a:pPr lvl="0" fontAlgn="base"/>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
        <p:nvSpPr>
          <p:cNvPr id="4" name="页脚占位符 3"/>
          <p:cNvSpPr>
            <a:spLocks noGrp="1"/>
          </p:cNvSpPr>
          <p:nvPr>
            <p:ph type="ftr" sz="quarter" idx="11"/>
          </p:nvPr>
        </p:nvSpPr>
        <p:spPr/>
        <p:txBody>
          <a:bodyPr/>
          <a:lstStyle/>
          <a:p>
            <a:pPr lvl="0" fontAlgn="base"/>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
        <p:nvSpPr>
          <p:cNvPr id="3" name="页脚占位符 2"/>
          <p:cNvSpPr>
            <a:spLocks noGrp="1"/>
          </p:cNvSpPr>
          <p:nvPr>
            <p:ph type="ftr" sz="quarter" idx="11"/>
          </p:nvPr>
        </p:nvSpPr>
        <p:spPr/>
        <p:txBody>
          <a:bodyPr/>
          <a:lstStyle/>
          <a:p>
            <a:pPr lvl="0" fontAlgn="base"/>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
        <p:nvSpPr>
          <p:cNvPr id="6" name="页脚占位符 5"/>
          <p:cNvSpPr>
            <a:spLocks noGrp="1"/>
          </p:cNvSpPr>
          <p:nvPr>
            <p:ph type="ftr" sz="quarter" idx="11"/>
          </p:nvPr>
        </p:nvSpPr>
        <p:spPr/>
        <p:txBody>
          <a:bodyPr/>
          <a:lstStyle/>
          <a:p>
            <a:pPr lvl="0" fontAlgn="base"/>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
        <p:nvSpPr>
          <p:cNvPr id="6" name="页脚占位符 5"/>
          <p:cNvSpPr>
            <a:spLocks noGrp="1"/>
          </p:cNvSpPr>
          <p:nvPr>
            <p:ph type="ftr" sz="quarter" idx="11"/>
          </p:nvPr>
        </p:nvSpPr>
        <p:spPr/>
        <p:txBody>
          <a:bodyPr/>
          <a:lstStyle/>
          <a:p>
            <a:pPr lvl="0" fontAlgn="base"/>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274638"/>
            <a:ext cx="7886700" cy="993775"/>
          </a:xfrm>
          <a:prstGeom prst="rect">
            <a:avLst/>
          </a:prstGeom>
          <a:noFill/>
          <a:ln w="9525">
            <a:noFill/>
          </a:ln>
        </p:spPr>
        <p:txBody>
          <a:bodyPr vert="horz" anchor="ctr" anchorCtr="0"/>
          <a:lstStyle/>
          <a:p>
            <a:pPr lvl="0"/>
            <a:r>
              <a:rPr lang="zh-CN" altLang="en-US"/>
              <a:t>单击此处编辑母版标题样式</a:t>
            </a:r>
            <a:endParaRPr lang="zh-CN" altLang="en-US"/>
          </a:p>
        </p:txBody>
      </p:sp>
      <p:sp>
        <p:nvSpPr>
          <p:cNvPr id="1027" name="文本占位符 2"/>
          <p:cNvSpPr>
            <a:spLocks noGrp="1"/>
          </p:cNvSpPr>
          <p:nvPr>
            <p:ph type="body"/>
          </p:nvPr>
        </p:nvSpPr>
        <p:spPr>
          <a:xfrm>
            <a:off x="628650" y="1370013"/>
            <a:ext cx="7886700" cy="3262312"/>
          </a:xfrm>
          <a:prstGeom prst="rect">
            <a:avLst/>
          </a:prstGeom>
          <a:noFill/>
          <a:ln w="9525">
            <a:noFill/>
          </a:ln>
        </p:spPr>
        <p:txBody>
          <a:bodyPr vert="horz"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3"/>
          <p:cNvSpPr>
            <a:spLocks noGrp="1"/>
          </p:cNvSpPr>
          <p:nvPr>
            <p:ph type="dt" sz="half" idx="2"/>
          </p:nvPr>
        </p:nvSpPr>
        <p:spPr>
          <a:xfrm>
            <a:off x="628650" y="4767263"/>
            <a:ext cx="2057400" cy="274638"/>
          </a:xfrm>
          <a:prstGeom prst="rect">
            <a:avLst/>
          </a:prstGeom>
          <a:noFill/>
          <a:ln w="9525">
            <a:noFill/>
          </a:ln>
        </p:spPr>
        <p:txBody>
          <a:bodyPr vert="horz" anchor="ctr" anchorCtr="0"/>
          <a:lstStyle>
            <a:lvl1pPr algn="l">
              <a:defRPr sz="1200">
                <a:solidFill>
                  <a:srgbClr val="898989"/>
                </a:solidFill>
                <a:ea typeface="宋体" panose="02010600030101010101" pitchFamily="2" charset="-122"/>
              </a:defRPr>
            </a:lvl1p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
        <p:nvSpPr>
          <p:cNvPr id="1029" name="页脚占位符 4"/>
          <p:cNvSpPr>
            <a:spLocks noGrp="1"/>
          </p:cNvSpPr>
          <p:nvPr>
            <p:ph type="ftr" sz="quarter" idx="3"/>
          </p:nvPr>
        </p:nvSpPr>
        <p:spPr>
          <a:xfrm>
            <a:off x="3028950" y="4767263"/>
            <a:ext cx="3086100" cy="274638"/>
          </a:xfrm>
          <a:prstGeom prst="rect">
            <a:avLst/>
          </a:prstGeom>
          <a:noFill/>
          <a:ln w="9525">
            <a:noFill/>
          </a:ln>
        </p:spPr>
        <p:txBody>
          <a:bodyPr vert="horz" anchor="ctr" anchorCtr="0"/>
          <a:lstStyle>
            <a:lvl1pPr algn="ctr">
              <a:defRPr sz="1200">
                <a:solidFill>
                  <a:srgbClr val="898989"/>
                </a:solidFill>
                <a:ea typeface="宋体" panose="02010600030101010101" pitchFamily="2" charset="-122"/>
              </a:defRPr>
            </a:lvl1pPr>
          </a:lstStyle>
          <a:p>
            <a:pPr lvl="0" fontAlgn="base"/>
          </a:p>
        </p:txBody>
      </p:sp>
      <p:sp>
        <p:nvSpPr>
          <p:cNvPr id="1030" name="灯片编号占位符 5"/>
          <p:cNvSpPr>
            <a:spLocks noGrp="1"/>
          </p:cNvSpPr>
          <p:nvPr>
            <p:ph type="sldNum" sz="quarter" idx="4"/>
          </p:nvPr>
        </p:nvSpPr>
        <p:spPr>
          <a:xfrm>
            <a:off x="6457950" y="4767263"/>
            <a:ext cx="2057400" cy="274638"/>
          </a:xfrm>
          <a:prstGeom prst="rect">
            <a:avLst/>
          </a:prstGeom>
          <a:noFill/>
          <a:ln w="9525">
            <a:noFill/>
          </a:ln>
        </p:spPr>
        <p:txBody>
          <a:bodyPr vert="horz" anchor="ctr" anchorCtr="0"/>
          <a:lstStyle>
            <a:lvl1pPr algn="r">
              <a:defRPr sz="1200">
                <a:solidFill>
                  <a:srgbClr val="898989"/>
                </a:solidFill>
                <a:ea typeface="宋体" panose="02010600030101010101" pitchFamily="2" charset="-122"/>
              </a:defRPr>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914400" lvl="0" indent="-914400" algn="l" eaLnBrk="1" latinLnBrk="0" hangingPunct="1">
        <a:lnSpc>
          <a:spcPct val="90000"/>
        </a:lnSpc>
        <a:spcBef>
          <a:spcPct val="0"/>
        </a:spcBef>
        <a:buNone/>
        <a:defRPr sz="4400" kern="1200">
          <a:solidFill>
            <a:schemeClr val="tx1"/>
          </a:solidFill>
          <a:latin typeface="+mj-lt"/>
          <a:ea typeface="+mj-ea"/>
          <a:cs typeface="+mj-cs"/>
          <a:sym typeface="Calibri Light" panose="020F0302020204030204" charset="0"/>
        </a:defRPr>
      </a:lvl1pPr>
    </p:titleStyle>
    <p:bodyStyle>
      <a:lvl1pPr marL="228600" lvl="0" indent="-228600" algn="l" defTabSz="914400" eaLnBrk="1" fontAlgn="base"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sym typeface="Calibri" panose="020F0502020204030204" charset="0"/>
        </a:defRPr>
      </a:lvl1pPr>
      <a:lvl2pPr marL="685800" lvl="1" indent="-228600" algn="l" defTabSz="914400" eaLnBrk="1" fontAlgn="base"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charset="0"/>
          <a:ea typeface="思源黑体 CN" charset="0"/>
          <a:cs typeface="+mn-cs"/>
          <a:sym typeface="Calibri" panose="020F0502020204030204" charset="0"/>
        </a:defRPr>
      </a:lvl2pPr>
      <a:lvl3pPr marL="1143000" lvl="2" indent="-228600" algn="l" defTabSz="914400" eaLnBrk="1" fontAlgn="base"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charset="0"/>
          <a:ea typeface="思源黑体 CN" charset="0"/>
          <a:cs typeface="+mn-cs"/>
          <a:sym typeface="Calibri" panose="020F0502020204030204" charset="0"/>
        </a:defRPr>
      </a:lvl3pPr>
      <a:lvl4pPr marL="1600200" lvl="3"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思源黑体 CN" charset="0"/>
          <a:cs typeface="+mn-cs"/>
          <a:sym typeface="Calibri" panose="020F0502020204030204" charset="0"/>
        </a:defRPr>
      </a:lvl4pPr>
      <a:lvl5pPr marL="2057400" lvl="4"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思源黑体 CN" charset="0"/>
          <a:cs typeface="+mn-cs"/>
          <a:sym typeface="Calibri" panose="020F0502020204030204" charset="0"/>
        </a:defRPr>
      </a:lvl5pPr>
      <a:lvl6pPr marL="2514600" lvl="5"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思源黑体 CN" charset="0"/>
          <a:cs typeface="+mn-cs"/>
          <a:sym typeface="Calibri" panose="020F0502020204030204" charset="0"/>
        </a:defRPr>
      </a:lvl6pPr>
      <a:lvl7pPr marL="2971800" lvl="6"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思源黑体 CN" charset="0"/>
          <a:cs typeface="+mn-cs"/>
          <a:sym typeface="Calibri" panose="020F0502020204030204" charset="0"/>
        </a:defRPr>
      </a:lvl7pPr>
      <a:lvl8pPr marL="3429000" lvl="7"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思源黑体 CN" charset="0"/>
          <a:cs typeface="+mn-cs"/>
          <a:sym typeface="Calibri" panose="020F0502020204030204" charset="0"/>
        </a:defRPr>
      </a:lvl8pPr>
      <a:lvl9pPr marL="3886200" lvl="8"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思源黑体 CN" charset="0"/>
          <a:cs typeface="+mn-cs"/>
          <a:sym typeface="Calibri" panose="020F0502020204030204" charset="0"/>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6.jpe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7.jpe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8.jpe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9.jpe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0.jpe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1.jpe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2.jpe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3.jpe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pn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jpe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6.jpe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7.jpeg"/></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8.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9.jpeg"/></Relationships>
</file>

<file path=ppt/slides/_rels/slide1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image" Target="../media/image110.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3.jpe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4.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5.jpeg"/></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6.jpe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7.jpe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8.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9.jpe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1.jpeg"/><Relationship Id="rId1" Type="http://schemas.openxmlformats.org/officeDocument/2006/relationships/image" Target="../media/image120.jpeg"/></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2.jpeg"/></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4.jpe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6.jpeg"/><Relationship Id="rId1" Type="http://schemas.openxmlformats.org/officeDocument/2006/relationships/image" Target="../media/image125.jpeg"/></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7.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8.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0.jpeg"/><Relationship Id="rId1" Type="http://schemas.openxmlformats.org/officeDocument/2006/relationships/image" Target="../media/image129.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1.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2.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3.jpeg"/></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4.jpe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5.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6.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jpeg"/><Relationship Id="rId1"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jpeg"/></Relationships>
</file>

<file path=ppt/slides/_rels/slide28.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jpeg"/></Relationships>
</file>

<file path=ppt/slides/_rels/slide33.xml.rels><?xml version="1.0" encoding="UTF-8" standalone="yes"?>
<Relationships xmlns="http://schemas.openxmlformats.org/package/2006/relationships"><Relationship Id="rId4" Type="http://schemas.openxmlformats.org/officeDocument/2006/relationships/comments" Target="../comments/comment2.xml"/><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5.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6.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7.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8.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0.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2.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3.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4.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5.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6.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7.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7.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8.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0.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1.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2.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3.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4.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5.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6.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7.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9.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0.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1.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2.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2.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3.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4.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5.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6.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8.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0.jpe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2.jpe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3.jpe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4.jpe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4274" name="矩形 60"/>
          <p:cNvSpPr/>
          <p:nvPr/>
        </p:nvSpPr>
        <p:spPr>
          <a:xfrm>
            <a:off x="3041650" y="4095750"/>
            <a:ext cx="6102350" cy="407988"/>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4275" name="矩形 69"/>
          <p:cNvSpPr/>
          <p:nvPr/>
        </p:nvSpPr>
        <p:spPr>
          <a:xfrm>
            <a:off x="0" y="0"/>
            <a:ext cx="3886200" cy="4205288"/>
          </a:xfrm>
          <a:prstGeom prst="rect">
            <a:avLst/>
          </a:prstGeom>
          <a:solidFill>
            <a:schemeClr val="accent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nvGrpSpPr>
          <p:cNvPr id="54276" name="组合 71"/>
          <p:cNvGrpSpPr/>
          <p:nvPr/>
        </p:nvGrpSpPr>
        <p:grpSpPr>
          <a:xfrm>
            <a:off x="615950" y="742950"/>
            <a:ext cx="2432050" cy="3856038"/>
            <a:chOff x="0" y="0"/>
            <a:chExt cx="2432304" cy="3855744"/>
          </a:xfrm>
        </p:grpSpPr>
        <p:grpSp>
          <p:nvGrpSpPr>
            <p:cNvPr id="54277" name="组合 26"/>
            <p:cNvGrpSpPr/>
            <p:nvPr/>
          </p:nvGrpSpPr>
          <p:grpSpPr>
            <a:xfrm>
              <a:off x="0" y="0"/>
              <a:ext cx="2432304" cy="3855744"/>
              <a:chOff x="0" y="0"/>
              <a:chExt cx="2170113" cy="3440113"/>
            </a:xfrm>
          </p:grpSpPr>
          <p:sp>
            <p:nvSpPr>
              <p:cNvPr id="54278" name="Line 9"/>
              <p:cNvSpPr/>
              <p:nvPr/>
            </p:nvSpPr>
            <p:spPr>
              <a:xfrm>
                <a:off x="1485900" y="3365501"/>
                <a:ext cx="1" cy="1"/>
              </a:xfrm>
              <a:prstGeom prst="line">
                <a:avLst/>
              </a:prstGeom>
              <a:ln w="112713" cap="flat" cmpd="sng">
                <a:solidFill>
                  <a:srgbClr val="231F20"/>
                </a:solidFill>
                <a:prstDash val="solid"/>
                <a:round/>
                <a:headEnd type="none" w="med" len="med"/>
                <a:tailEnd type="none" w="med" len="med"/>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79" name="Line 10"/>
              <p:cNvSpPr/>
              <p:nvPr/>
            </p:nvSpPr>
            <p:spPr>
              <a:xfrm>
                <a:off x="1485900" y="3365501"/>
                <a:ext cx="1" cy="1"/>
              </a:xfrm>
              <a:prstGeom prst="line">
                <a:avLst/>
              </a:prstGeom>
              <a:ln w="112713" cap="flat" cmpd="sng">
                <a:solidFill>
                  <a:srgbClr val="231F20"/>
                </a:solidFill>
                <a:prstDash val="solid"/>
                <a:round/>
                <a:headEnd type="none" w="med" len="med"/>
                <a:tailEnd type="none" w="med" len="med"/>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80" name="Freeform 11"/>
              <p:cNvSpPr>
                <a:spLocks noEditPoints="1"/>
              </p:cNvSpPr>
              <p:nvPr/>
            </p:nvSpPr>
            <p:spPr>
              <a:xfrm>
                <a:off x="0" y="534988"/>
                <a:ext cx="700088" cy="700088"/>
              </a:xfrm>
              <a:custGeom>
                <a:avLst/>
                <a:gdLst/>
                <a:ahLst/>
                <a:cxnLst>
                  <a:cxn ang="0">
                    <a:pos x="240" y="0"/>
                  </a:cxn>
                  <a:cxn ang="0">
                    <a:pos x="0" y="240"/>
                  </a:cxn>
                  <a:cxn ang="0">
                    <a:pos x="240" y="480"/>
                  </a:cxn>
                  <a:cxn ang="0">
                    <a:pos x="480" y="240"/>
                  </a:cxn>
                  <a:cxn ang="0">
                    <a:pos x="240" y="0"/>
                  </a:cxn>
                  <a:cxn ang="0">
                    <a:pos x="240" y="224"/>
                  </a:cxn>
                  <a:cxn ang="0">
                    <a:pos x="257" y="240"/>
                  </a:cxn>
                  <a:cxn ang="0">
                    <a:pos x="240" y="256"/>
                  </a:cxn>
                  <a:cxn ang="0">
                    <a:pos x="224" y="240"/>
                  </a:cxn>
                  <a:cxn ang="0">
                    <a:pos x="240" y="224"/>
                  </a:cxn>
                  <a:cxn ang="0">
                    <a:pos x="97" y="105"/>
                  </a:cxn>
                  <a:cxn ang="0">
                    <a:pos x="175" y="64"/>
                  </a:cxn>
                  <a:cxn ang="0">
                    <a:pos x="216" y="142"/>
                  </a:cxn>
                  <a:cxn ang="0">
                    <a:pos x="138" y="183"/>
                  </a:cxn>
                  <a:cxn ang="0">
                    <a:pos x="97" y="105"/>
                  </a:cxn>
                  <a:cxn ang="0">
                    <a:pos x="163" y="305"/>
                  </a:cxn>
                  <a:cxn ang="0">
                    <a:pos x="85" y="346"/>
                  </a:cxn>
                  <a:cxn ang="0">
                    <a:pos x="43" y="268"/>
                  </a:cxn>
                  <a:cxn ang="0">
                    <a:pos x="122" y="226"/>
                  </a:cxn>
                  <a:cxn ang="0">
                    <a:pos x="163" y="305"/>
                  </a:cxn>
                  <a:cxn ang="0">
                    <a:pos x="302" y="405"/>
                  </a:cxn>
                  <a:cxn ang="0">
                    <a:pos x="224" y="446"/>
                  </a:cxn>
                  <a:cxn ang="0">
                    <a:pos x="182" y="368"/>
                  </a:cxn>
                  <a:cxn ang="0">
                    <a:pos x="261" y="327"/>
                  </a:cxn>
                  <a:cxn ang="0">
                    <a:pos x="302" y="405"/>
                  </a:cxn>
                  <a:cxn ang="0">
                    <a:pos x="269" y="106"/>
                  </a:cxn>
                  <a:cxn ang="0">
                    <a:pos x="347" y="64"/>
                  </a:cxn>
                  <a:cxn ang="0">
                    <a:pos x="388" y="143"/>
                  </a:cxn>
                  <a:cxn ang="0">
                    <a:pos x="310" y="184"/>
                  </a:cxn>
                  <a:cxn ang="0">
                    <a:pos x="269" y="106"/>
                  </a:cxn>
                  <a:cxn ang="0">
                    <a:pos x="363" y="344"/>
                  </a:cxn>
                  <a:cxn ang="0">
                    <a:pos x="322" y="266"/>
                  </a:cxn>
                  <a:cxn ang="0">
                    <a:pos x="400" y="225"/>
                  </a:cxn>
                  <a:cxn ang="0">
                    <a:pos x="442" y="303"/>
                  </a:cxn>
                  <a:cxn ang="0">
                    <a:pos x="363" y="344"/>
                  </a:cxn>
                </a:cxnLst>
                <a:rect l="0" t="0" r="0" b="0"/>
                <a:pathLst>
                  <a:path w="480" h="480">
                    <a:moveTo>
                      <a:pt x="240" y="0"/>
                    </a:moveTo>
                    <a:cubicBezTo>
                      <a:pt x="108" y="0"/>
                      <a:pt x="0" y="107"/>
                      <a:pt x="0" y="240"/>
                    </a:cubicBezTo>
                    <a:cubicBezTo>
                      <a:pt x="0" y="373"/>
                      <a:pt x="108" y="480"/>
                      <a:pt x="240" y="480"/>
                    </a:cubicBezTo>
                    <a:cubicBezTo>
                      <a:pt x="373" y="480"/>
                      <a:pt x="480" y="373"/>
                      <a:pt x="480" y="240"/>
                    </a:cubicBezTo>
                    <a:cubicBezTo>
                      <a:pt x="480" y="107"/>
                      <a:pt x="373" y="0"/>
                      <a:pt x="240" y="0"/>
                    </a:cubicBezTo>
                    <a:close/>
                    <a:moveTo>
                      <a:pt x="240" y="224"/>
                    </a:moveTo>
                    <a:cubicBezTo>
                      <a:pt x="249" y="224"/>
                      <a:pt x="257" y="231"/>
                      <a:pt x="257" y="240"/>
                    </a:cubicBezTo>
                    <a:cubicBezTo>
                      <a:pt x="257" y="249"/>
                      <a:pt x="249" y="256"/>
                      <a:pt x="240" y="256"/>
                    </a:cubicBezTo>
                    <a:cubicBezTo>
                      <a:pt x="231" y="256"/>
                      <a:pt x="224" y="249"/>
                      <a:pt x="224" y="240"/>
                    </a:cubicBezTo>
                    <a:cubicBezTo>
                      <a:pt x="224" y="231"/>
                      <a:pt x="231" y="224"/>
                      <a:pt x="240" y="224"/>
                    </a:cubicBezTo>
                    <a:close/>
                    <a:moveTo>
                      <a:pt x="97" y="105"/>
                    </a:moveTo>
                    <a:cubicBezTo>
                      <a:pt x="107" y="72"/>
                      <a:pt x="142" y="53"/>
                      <a:pt x="175" y="64"/>
                    </a:cubicBezTo>
                    <a:cubicBezTo>
                      <a:pt x="208" y="74"/>
                      <a:pt x="226" y="109"/>
                      <a:pt x="216" y="142"/>
                    </a:cubicBezTo>
                    <a:cubicBezTo>
                      <a:pt x="206" y="175"/>
                      <a:pt x="171" y="193"/>
                      <a:pt x="138" y="183"/>
                    </a:cubicBezTo>
                    <a:cubicBezTo>
                      <a:pt x="105" y="173"/>
                      <a:pt x="86" y="138"/>
                      <a:pt x="97" y="105"/>
                    </a:cubicBezTo>
                    <a:close/>
                    <a:moveTo>
                      <a:pt x="163" y="305"/>
                    </a:moveTo>
                    <a:cubicBezTo>
                      <a:pt x="153" y="338"/>
                      <a:pt x="118" y="356"/>
                      <a:pt x="85" y="346"/>
                    </a:cubicBezTo>
                    <a:cubicBezTo>
                      <a:pt x="52" y="336"/>
                      <a:pt x="33" y="301"/>
                      <a:pt x="43" y="268"/>
                    </a:cubicBezTo>
                    <a:cubicBezTo>
                      <a:pt x="54" y="235"/>
                      <a:pt x="89" y="216"/>
                      <a:pt x="122" y="226"/>
                    </a:cubicBezTo>
                    <a:cubicBezTo>
                      <a:pt x="155" y="237"/>
                      <a:pt x="173" y="272"/>
                      <a:pt x="163" y="305"/>
                    </a:cubicBezTo>
                    <a:close/>
                    <a:moveTo>
                      <a:pt x="302" y="405"/>
                    </a:moveTo>
                    <a:cubicBezTo>
                      <a:pt x="292" y="438"/>
                      <a:pt x="257" y="457"/>
                      <a:pt x="224" y="446"/>
                    </a:cubicBezTo>
                    <a:cubicBezTo>
                      <a:pt x="191" y="436"/>
                      <a:pt x="172" y="401"/>
                      <a:pt x="182" y="368"/>
                    </a:cubicBezTo>
                    <a:cubicBezTo>
                      <a:pt x="193" y="335"/>
                      <a:pt x="228" y="317"/>
                      <a:pt x="261" y="327"/>
                    </a:cubicBezTo>
                    <a:cubicBezTo>
                      <a:pt x="294" y="337"/>
                      <a:pt x="312" y="372"/>
                      <a:pt x="302" y="405"/>
                    </a:cubicBezTo>
                    <a:close/>
                    <a:moveTo>
                      <a:pt x="269" y="106"/>
                    </a:moveTo>
                    <a:cubicBezTo>
                      <a:pt x="279" y="73"/>
                      <a:pt x="314" y="54"/>
                      <a:pt x="347" y="64"/>
                    </a:cubicBezTo>
                    <a:cubicBezTo>
                      <a:pt x="380" y="75"/>
                      <a:pt x="398" y="110"/>
                      <a:pt x="388" y="143"/>
                    </a:cubicBezTo>
                    <a:cubicBezTo>
                      <a:pt x="378" y="176"/>
                      <a:pt x="343" y="194"/>
                      <a:pt x="310" y="184"/>
                    </a:cubicBezTo>
                    <a:cubicBezTo>
                      <a:pt x="277" y="174"/>
                      <a:pt x="258" y="139"/>
                      <a:pt x="269" y="106"/>
                    </a:cubicBezTo>
                    <a:close/>
                    <a:moveTo>
                      <a:pt x="363" y="344"/>
                    </a:moveTo>
                    <a:cubicBezTo>
                      <a:pt x="330" y="334"/>
                      <a:pt x="312" y="299"/>
                      <a:pt x="322" y="266"/>
                    </a:cubicBezTo>
                    <a:cubicBezTo>
                      <a:pt x="332" y="233"/>
                      <a:pt x="367" y="215"/>
                      <a:pt x="400" y="225"/>
                    </a:cubicBezTo>
                    <a:cubicBezTo>
                      <a:pt x="433" y="235"/>
                      <a:pt x="452" y="270"/>
                      <a:pt x="442" y="303"/>
                    </a:cubicBezTo>
                    <a:cubicBezTo>
                      <a:pt x="431" y="336"/>
                      <a:pt x="396" y="355"/>
                      <a:pt x="363" y="344"/>
                    </a:cubicBezTo>
                    <a:close/>
                  </a:path>
                </a:pathLst>
              </a:custGeom>
              <a:solidFill>
                <a:schemeClr val="accent2"/>
              </a:solidFill>
              <a:ln w="9525">
                <a:noFill/>
              </a:ln>
            </p:spPr>
            <p:txBody>
              <a:bodyPr/>
              <a:lstStyle/>
              <a:p>
                <a:endParaRPr lang="zh-CN" altLang="en-US"/>
              </a:p>
            </p:txBody>
          </p:sp>
          <p:sp>
            <p:nvSpPr>
              <p:cNvPr id="54281" name="Freeform 12"/>
              <p:cNvSpPr>
                <a:spLocks noEditPoints="1"/>
              </p:cNvSpPr>
              <p:nvPr/>
            </p:nvSpPr>
            <p:spPr>
              <a:xfrm>
                <a:off x="933450" y="0"/>
                <a:ext cx="1000125" cy="998538"/>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sp>
            <p:nvSpPr>
              <p:cNvPr id="54282" name="Rectangle 13"/>
              <p:cNvSpPr/>
              <p:nvPr/>
            </p:nvSpPr>
            <p:spPr>
              <a:xfrm>
                <a:off x="1809750" y="1027113"/>
                <a:ext cx="141288" cy="493713"/>
              </a:xfrm>
              <a:prstGeom prst="rect">
                <a:avLst/>
              </a:prstGeom>
              <a:solidFill>
                <a:schemeClr val="accent2"/>
              </a:solidFill>
              <a:ln w="9525">
                <a:noFill/>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83" name="Freeform 14"/>
              <p:cNvSpPr/>
              <p:nvPr/>
            </p:nvSpPr>
            <p:spPr>
              <a:xfrm>
                <a:off x="1987550" y="901701"/>
                <a:ext cx="182563" cy="746125"/>
              </a:xfrm>
              <a:custGeom>
                <a:avLst/>
                <a:gdLst/>
                <a:ahLst/>
                <a:cxnLst>
                  <a:cxn ang="0">
                    <a:pos x="115" y="470"/>
                  </a:cxn>
                  <a:cxn ang="0">
                    <a:pos x="0" y="390"/>
                  </a:cxn>
                  <a:cxn ang="0">
                    <a:pos x="0" y="79"/>
                  </a:cxn>
                  <a:cxn ang="0">
                    <a:pos x="115" y="0"/>
                  </a:cxn>
                  <a:cxn ang="0">
                    <a:pos x="115" y="470"/>
                  </a:cxn>
                </a:cxnLst>
                <a:rect l="0" t="0" r="0" b="0"/>
                <a:pathLst>
                  <a:path w="115" h="470">
                    <a:moveTo>
                      <a:pt x="115" y="470"/>
                    </a:moveTo>
                    <a:lnTo>
                      <a:pt x="0" y="390"/>
                    </a:lnTo>
                    <a:lnTo>
                      <a:pt x="0" y="79"/>
                    </a:lnTo>
                    <a:lnTo>
                      <a:pt x="115" y="0"/>
                    </a:lnTo>
                    <a:lnTo>
                      <a:pt x="115" y="470"/>
                    </a:lnTo>
                    <a:close/>
                  </a:path>
                </a:pathLst>
              </a:custGeom>
              <a:solidFill>
                <a:schemeClr val="accent2"/>
              </a:solidFill>
              <a:ln w="9525">
                <a:noFill/>
              </a:ln>
            </p:spPr>
            <p:txBody>
              <a:bodyPr/>
              <a:lstStyle/>
              <a:p>
                <a:endParaRPr lang="zh-CN" altLang="en-US"/>
              </a:p>
            </p:txBody>
          </p:sp>
          <p:sp>
            <p:nvSpPr>
              <p:cNvPr id="54284" name="Rectangle 15"/>
              <p:cNvSpPr/>
              <p:nvPr/>
            </p:nvSpPr>
            <p:spPr>
              <a:xfrm>
                <a:off x="173038" y="1541463"/>
                <a:ext cx="69850" cy="130175"/>
              </a:xfrm>
              <a:prstGeom prst="rect">
                <a:avLst/>
              </a:prstGeom>
              <a:solidFill>
                <a:schemeClr val="accent2"/>
              </a:solidFill>
              <a:ln w="9525">
                <a:noFill/>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85" name="Freeform 16"/>
              <p:cNvSpPr/>
              <p:nvPr/>
            </p:nvSpPr>
            <p:spPr>
              <a:xfrm>
                <a:off x="61913" y="1508126"/>
                <a:ext cx="92075" cy="196850"/>
              </a:xfrm>
              <a:custGeom>
                <a:avLst/>
                <a:gdLst/>
                <a:ahLst/>
                <a:cxnLst>
                  <a:cxn ang="0">
                    <a:pos x="0" y="124"/>
                  </a:cxn>
                  <a:cxn ang="0">
                    <a:pos x="58" y="103"/>
                  </a:cxn>
                  <a:cxn ang="0">
                    <a:pos x="58" y="21"/>
                  </a:cxn>
                  <a:cxn ang="0">
                    <a:pos x="0" y="0"/>
                  </a:cxn>
                  <a:cxn ang="0">
                    <a:pos x="0" y="124"/>
                  </a:cxn>
                </a:cxnLst>
                <a:rect l="0" t="0" r="0" b="0"/>
                <a:pathLst>
                  <a:path w="58" h="124">
                    <a:moveTo>
                      <a:pt x="0" y="124"/>
                    </a:moveTo>
                    <a:lnTo>
                      <a:pt x="58" y="103"/>
                    </a:lnTo>
                    <a:lnTo>
                      <a:pt x="58" y="21"/>
                    </a:lnTo>
                    <a:lnTo>
                      <a:pt x="0" y="0"/>
                    </a:lnTo>
                    <a:lnTo>
                      <a:pt x="0" y="124"/>
                    </a:lnTo>
                    <a:close/>
                  </a:path>
                </a:pathLst>
              </a:custGeom>
              <a:solidFill>
                <a:schemeClr val="accent2"/>
              </a:solidFill>
              <a:ln w="9525">
                <a:noFill/>
              </a:ln>
            </p:spPr>
            <p:txBody>
              <a:bodyPr/>
              <a:lstStyle/>
              <a:p>
                <a:endParaRPr lang="zh-CN" altLang="en-US"/>
              </a:p>
            </p:txBody>
          </p:sp>
          <p:sp>
            <p:nvSpPr>
              <p:cNvPr id="54286" name="Freeform 17"/>
              <p:cNvSpPr/>
              <p:nvPr/>
            </p:nvSpPr>
            <p:spPr>
              <a:xfrm>
                <a:off x="849313" y="2025651"/>
                <a:ext cx="350838" cy="141288"/>
              </a:xfrm>
              <a:custGeom>
                <a:avLst/>
                <a:gdLst/>
                <a:ahLst/>
                <a:cxnLst>
                  <a:cxn ang="0">
                    <a:pos x="0" y="0"/>
                  </a:cxn>
                  <a:cxn ang="0">
                    <a:pos x="53" y="89"/>
                  </a:cxn>
                  <a:cxn ang="0">
                    <a:pos x="168" y="89"/>
                  </a:cxn>
                  <a:cxn ang="0">
                    <a:pos x="221" y="0"/>
                  </a:cxn>
                  <a:cxn ang="0">
                    <a:pos x="0" y="0"/>
                  </a:cxn>
                </a:cxnLst>
                <a:rect l="0" t="0" r="0" b="0"/>
                <a:pathLst>
                  <a:path w="221" h="89">
                    <a:moveTo>
                      <a:pt x="0" y="0"/>
                    </a:moveTo>
                    <a:lnTo>
                      <a:pt x="53" y="89"/>
                    </a:lnTo>
                    <a:lnTo>
                      <a:pt x="168" y="89"/>
                    </a:lnTo>
                    <a:lnTo>
                      <a:pt x="221" y="0"/>
                    </a:lnTo>
                    <a:lnTo>
                      <a:pt x="0" y="0"/>
                    </a:lnTo>
                    <a:close/>
                  </a:path>
                </a:pathLst>
              </a:custGeom>
              <a:solidFill>
                <a:schemeClr val="accent2"/>
              </a:solidFill>
              <a:ln w="9525">
                <a:noFill/>
              </a:ln>
            </p:spPr>
            <p:txBody>
              <a:bodyPr/>
              <a:lstStyle/>
              <a:p>
                <a:endParaRPr lang="zh-CN" altLang="en-US"/>
              </a:p>
            </p:txBody>
          </p:sp>
          <p:sp>
            <p:nvSpPr>
              <p:cNvPr id="54287" name="Freeform 18"/>
              <p:cNvSpPr>
                <a:spLocks noEditPoints="1"/>
              </p:cNvSpPr>
              <p:nvPr/>
            </p:nvSpPr>
            <p:spPr>
              <a:xfrm>
                <a:off x="277813" y="771526"/>
                <a:ext cx="1493838" cy="1071563"/>
              </a:xfrm>
              <a:custGeom>
                <a:avLst/>
                <a:gdLst/>
                <a:ahLst/>
                <a:cxnLst>
                  <a:cxn ang="0">
                    <a:pos x="475" y="0"/>
                  </a:cxn>
                  <a:cxn ang="0">
                    <a:pos x="314" y="78"/>
                  </a:cxn>
                  <a:cxn ang="0">
                    <a:pos x="0" y="338"/>
                  </a:cxn>
                  <a:cxn ang="0">
                    <a:pos x="58" y="735"/>
                  </a:cxn>
                  <a:cxn ang="0">
                    <a:pos x="1024" y="676"/>
                  </a:cxn>
                  <a:cxn ang="0">
                    <a:pos x="792" y="181"/>
                  </a:cxn>
                  <a:cxn ang="0">
                    <a:pos x="107" y="641"/>
                  </a:cxn>
                  <a:cxn ang="0">
                    <a:pos x="107" y="624"/>
                  </a:cxn>
                  <a:cxn ang="0">
                    <a:pos x="926" y="632"/>
                  </a:cxn>
                  <a:cxn ang="0">
                    <a:pos x="107" y="583"/>
                  </a:cxn>
                  <a:cxn ang="0">
                    <a:pos x="170" y="520"/>
                  </a:cxn>
                  <a:cxn ang="0">
                    <a:pos x="107" y="583"/>
                  </a:cxn>
                  <a:cxn ang="0">
                    <a:pos x="214" y="520"/>
                  </a:cxn>
                  <a:cxn ang="0">
                    <a:pos x="277" y="583"/>
                  </a:cxn>
                  <a:cxn ang="0">
                    <a:pos x="320" y="583"/>
                  </a:cxn>
                  <a:cxn ang="0">
                    <a:pos x="383" y="520"/>
                  </a:cxn>
                  <a:cxn ang="0">
                    <a:pos x="320" y="583"/>
                  </a:cxn>
                  <a:cxn ang="0">
                    <a:pos x="427" y="520"/>
                  </a:cxn>
                  <a:cxn ang="0">
                    <a:pos x="490" y="583"/>
                  </a:cxn>
                  <a:cxn ang="0">
                    <a:pos x="534" y="583"/>
                  </a:cxn>
                  <a:cxn ang="0">
                    <a:pos x="597" y="520"/>
                  </a:cxn>
                  <a:cxn ang="0">
                    <a:pos x="534" y="583"/>
                  </a:cxn>
                  <a:cxn ang="0">
                    <a:pos x="641" y="520"/>
                  </a:cxn>
                  <a:cxn ang="0">
                    <a:pos x="703" y="583"/>
                  </a:cxn>
                  <a:cxn ang="0">
                    <a:pos x="747" y="583"/>
                  </a:cxn>
                  <a:cxn ang="0">
                    <a:pos x="810" y="520"/>
                  </a:cxn>
                  <a:cxn ang="0">
                    <a:pos x="747" y="583"/>
                  </a:cxn>
                  <a:cxn ang="0">
                    <a:pos x="854" y="520"/>
                  </a:cxn>
                  <a:cxn ang="0">
                    <a:pos x="917" y="583"/>
                  </a:cxn>
                  <a:cxn ang="0">
                    <a:pos x="917" y="479"/>
                  </a:cxn>
                  <a:cxn ang="0">
                    <a:pos x="98" y="470"/>
                  </a:cxn>
                  <a:cxn ang="0">
                    <a:pos x="917" y="462"/>
                  </a:cxn>
                  <a:cxn ang="0">
                    <a:pos x="917" y="479"/>
                  </a:cxn>
                </a:cxnLst>
                <a:rect l="0" t="0" r="0" b="0"/>
                <a:pathLst>
                  <a:path w="1024" h="735">
                    <a:moveTo>
                      <a:pt x="792" y="181"/>
                    </a:moveTo>
                    <a:cubicBezTo>
                      <a:pt x="657" y="181"/>
                      <a:pt x="539" y="108"/>
                      <a:pt x="475" y="0"/>
                    </a:cubicBezTo>
                    <a:cubicBezTo>
                      <a:pt x="302" y="0"/>
                      <a:pt x="302" y="0"/>
                      <a:pt x="302" y="0"/>
                    </a:cubicBezTo>
                    <a:cubicBezTo>
                      <a:pt x="310" y="24"/>
                      <a:pt x="314" y="51"/>
                      <a:pt x="314" y="78"/>
                    </a:cubicBezTo>
                    <a:cubicBezTo>
                      <a:pt x="314" y="224"/>
                      <a:pt x="195" y="343"/>
                      <a:pt x="49" y="343"/>
                    </a:cubicBezTo>
                    <a:cubicBezTo>
                      <a:pt x="32" y="343"/>
                      <a:pt x="16" y="341"/>
                      <a:pt x="0" y="338"/>
                    </a:cubicBezTo>
                    <a:cubicBezTo>
                      <a:pt x="0" y="676"/>
                      <a:pt x="0" y="676"/>
                      <a:pt x="0" y="676"/>
                    </a:cubicBezTo>
                    <a:cubicBezTo>
                      <a:pt x="0" y="709"/>
                      <a:pt x="26" y="735"/>
                      <a:pt x="58" y="735"/>
                    </a:cubicBezTo>
                    <a:cubicBezTo>
                      <a:pt x="966" y="735"/>
                      <a:pt x="966" y="735"/>
                      <a:pt x="966" y="735"/>
                    </a:cubicBezTo>
                    <a:cubicBezTo>
                      <a:pt x="998" y="735"/>
                      <a:pt x="1024" y="709"/>
                      <a:pt x="1024" y="676"/>
                    </a:cubicBezTo>
                    <a:cubicBezTo>
                      <a:pt x="1024" y="98"/>
                      <a:pt x="1024" y="98"/>
                      <a:pt x="1024" y="98"/>
                    </a:cubicBezTo>
                    <a:cubicBezTo>
                      <a:pt x="961" y="150"/>
                      <a:pt x="880" y="181"/>
                      <a:pt x="792" y="181"/>
                    </a:cubicBezTo>
                    <a:close/>
                    <a:moveTo>
                      <a:pt x="917" y="641"/>
                    </a:moveTo>
                    <a:cubicBezTo>
                      <a:pt x="107" y="641"/>
                      <a:pt x="107" y="641"/>
                      <a:pt x="107" y="641"/>
                    </a:cubicBezTo>
                    <a:cubicBezTo>
                      <a:pt x="102" y="641"/>
                      <a:pt x="98" y="637"/>
                      <a:pt x="98" y="632"/>
                    </a:cubicBezTo>
                    <a:cubicBezTo>
                      <a:pt x="98" y="627"/>
                      <a:pt x="102" y="624"/>
                      <a:pt x="107" y="624"/>
                    </a:cubicBezTo>
                    <a:cubicBezTo>
                      <a:pt x="917" y="624"/>
                      <a:pt x="917" y="624"/>
                      <a:pt x="917" y="624"/>
                    </a:cubicBezTo>
                    <a:cubicBezTo>
                      <a:pt x="922" y="624"/>
                      <a:pt x="926" y="627"/>
                      <a:pt x="926" y="632"/>
                    </a:cubicBezTo>
                    <a:cubicBezTo>
                      <a:pt x="926" y="637"/>
                      <a:pt x="922" y="641"/>
                      <a:pt x="917" y="641"/>
                    </a:cubicBezTo>
                    <a:close/>
                    <a:moveTo>
                      <a:pt x="107" y="583"/>
                    </a:moveTo>
                    <a:cubicBezTo>
                      <a:pt x="107" y="520"/>
                      <a:pt x="107" y="520"/>
                      <a:pt x="107" y="520"/>
                    </a:cubicBezTo>
                    <a:cubicBezTo>
                      <a:pt x="170" y="520"/>
                      <a:pt x="170" y="520"/>
                      <a:pt x="170" y="520"/>
                    </a:cubicBezTo>
                    <a:cubicBezTo>
                      <a:pt x="170" y="583"/>
                      <a:pt x="170" y="583"/>
                      <a:pt x="170" y="583"/>
                    </a:cubicBezTo>
                    <a:lnTo>
                      <a:pt x="107" y="583"/>
                    </a:lnTo>
                    <a:close/>
                    <a:moveTo>
                      <a:pt x="214" y="583"/>
                    </a:moveTo>
                    <a:cubicBezTo>
                      <a:pt x="214" y="520"/>
                      <a:pt x="214" y="520"/>
                      <a:pt x="214" y="520"/>
                    </a:cubicBezTo>
                    <a:cubicBezTo>
                      <a:pt x="277" y="520"/>
                      <a:pt x="277" y="520"/>
                      <a:pt x="277" y="520"/>
                    </a:cubicBezTo>
                    <a:cubicBezTo>
                      <a:pt x="277" y="583"/>
                      <a:pt x="277" y="583"/>
                      <a:pt x="277" y="583"/>
                    </a:cubicBezTo>
                    <a:lnTo>
                      <a:pt x="214" y="583"/>
                    </a:lnTo>
                    <a:close/>
                    <a:moveTo>
                      <a:pt x="320" y="583"/>
                    </a:moveTo>
                    <a:cubicBezTo>
                      <a:pt x="320" y="520"/>
                      <a:pt x="320" y="520"/>
                      <a:pt x="320" y="520"/>
                    </a:cubicBezTo>
                    <a:cubicBezTo>
                      <a:pt x="383" y="520"/>
                      <a:pt x="383" y="520"/>
                      <a:pt x="383" y="520"/>
                    </a:cubicBezTo>
                    <a:cubicBezTo>
                      <a:pt x="383" y="583"/>
                      <a:pt x="383" y="583"/>
                      <a:pt x="383" y="583"/>
                    </a:cubicBezTo>
                    <a:lnTo>
                      <a:pt x="320" y="583"/>
                    </a:lnTo>
                    <a:close/>
                    <a:moveTo>
                      <a:pt x="427" y="583"/>
                    </a:moveTo>
                    <a:cubicBezTo>
                      <a:pt x="427" y="520"/>
                      <a:pt x="427" y="520"/>
                      <a:pt x="427" y="520"/>
                    </a:cubicBezTo>
                    <a:cubicBezTo>
                      <a:pt x="490" y="520"/>
                      <a:pt x="490" y="520"/>
                      <a:pt x="490" y="520"/>
                    </a:cubicBezTo>
                    <a:cubicBezTo>
                      <a:pt x="490" y="583"/>
                      <a:pt x="490" y="583"/>
                      <a:pt x="490" y="583"/>
                    </a:cubicBezTo>
                    <a:lnTo>
                      <a:pt x="427" y="583"/>
                    </a:lnTo>
                    <a:close/>
                    <a:moveTo>
                      <a:pt x="534" y="583"/>
                    </a:moveTo>
                    <a:cubicBezTo>
                      <a:pt x="534" y="520"/>
                      <a:pt x="534" y="520"/>
                      <a:pt x="534" y="520"/>
                    </a:cubicBezTo>
                    <a:cubicBezTo>
                      <a:pt x="597" y="520"/>
                      <a:pt x="597" y="520"/>
                      <a:pt x="597" y="520"/>
                    </a:cubicBezTo>
                    <a:cubicBezTo>
                      <a:pt x="597" y="583"/>
                      <a:pt x="597" y="583"/>
                      <a:pt x="597" y="583"/>
                    </a:cubicBezTo>
                    <a:lnTo>
                      <a:pt x="534" y="583"/>
                    </a:lnTo>
                    <a:close/>
                    <a:moveTo>
                      <a:pt x="641" y="583"/>
                    </a:moveTo>
                    <a:cubicBezTo>
                      <a:pt x="641" y="520"/>
                      <a:pt x="641" y="520"/>
                      <a:pt x="641" y="520"/>
                    </a:cubicBezTo>
                    <a:cubicBezTo>
                      <a:pt x="703" y="520"/>
                      <a:pt x="703" y="520"/>
                      <a:pt x="703" y="520"/>
                    </a:cubicBezTo>
                    <a:cubicBezTo>
                      <a:pt x="703" y="583"/>
                      <a:pt x="703" y="583"/>
                      <a:pt x="703" y="583"/>
                    </a:cubicBezTo>
                    <a:lnTo>
                      <a:pt x="641" y="583"/>
                    </a:lnTo>
                    <a:close/>
                    <a:moveTo>
                      <a:pt x="747" y="583"/>
                    </a:moveTo>
                    <a:cubicBezTo>
                      <a:pt x="747" y="520"/>
                      <a:pt x="747" y="520"/>
                      <a:pt x="747" y="520"/>
                    </a:cubicBezTo>
                    <a:cubicBezTo>
                      <a:pt x="810" y="520"/>
                      <a:pt x="810" y="520"/>
                      <a:pt x="810" y="520"/>
                    </a:cubicBezTo>
                    <a:cubicBezTo>
                      <a:pt x="810" y="583"/>
                      <a:pt x="810" y="583"/>
                      <a:pt x="810" y="583"/>
                    </a:cubicBezTo>
                    <a:lnTo>
                      <a:pt x="747" y="583"/>
                    </a:lnTo>
                    <a:close/>
                    <a:moveTo>
                      <a:pt x="854" y="583"/>
                    </a:moveTo>
                    <a:cubicBezTo>
                      <a:pt x="854" y="520"/>
                      <a:pt x="854" y="520"/>
                      <a:pt x="854" y="520"/>
                    </a:cubicBezTo>
                    <a:cubicBezTo>
                      <a:pt x="917" y="520"/>
                      <a:pt x="917" y="520"/>
                      <a:pt x="917" y="520"/>
                    </a:cubicBezTo>
                    <a:cubicBezTo>
                      <a:pt x="917" y="583"/>
                      <a:pt x="917" y="583"/>
                      <a:pt x="917" y="583"/>
                    </a:cubicBezTo>
                    <a:lnTo>
                      <a:pt x="854" y="583"/>
                    </a:lnTo>
                    <a:close/>
                    <a:moveTo>
                      <a:pt x="917" y="479"/>
                    </a:moveTo>
                    <a:cubicBezTo>
                      <a:pt x="107" y="479"/>
                      <a:pt x="107" y="479"/>
                      <a:pt x="107" y="479"/>
                    </a:cubicBezTo>
                    <a:cubicBezTo>
                      <a:pt x="102" y="479"/>
                      <a:pt x="98" y="475"/>
                      <a:pt x="98" y="470"/>
                    </a:cubicBezTo>
                    <a:cubicBezTo>
                      <a:pt x="98" y="465"/>
                      <a:pt x="102" y="462"/>
                      <a:pt x="107" y="462"/>
                    </a:cubicBezTo>
                    <a:cubicBezTo>
                      <a:pt x="917" y="462"/>
                      <a:pt x="917" y="462"/>
                      <a:pt x="917" y="462"/>
                    </a:cubicBezTo>
                    <a:cubicBezTo>
                      <a:pt x="922" y="462"/>
                      <a:pt x="926" y="465"/>
                      <a:pt x="926" y="470"/>
                    </a:cubicBezTo>
                    <a:cubicBezTo>
                      <a:pt x="926" y="475"/>
                      <a:pt x="922" y="479"/>
                      <a:pt x="917" y="479"/>
                    </a:cubicBezTo>
                    <a:close/>
                  </a:path>
                </a:pathLst>
              </a:custGeom>
              <a:solidFill>
                <a:schemeClr val="accent2"/>
              </a:solidFill>
              <a:ln w="9525">
                <a:noFill/>
              </a:ln>
            </p:spPr>
            <p:txBody>
              <a:bodyPr/>
              <a:lstStyle/>
              <a:p>
                <a:endParaRPr lang="zh-CN" altLang="en-US"/>
              </a:p>
            </p:txBody>
          </p:sp>
          <p:sp>
            <p:nvSpPr>
              <p:cNvPr id="54288" name="Freeform 19"/>
              <p:cNvSpPr>
                <a:spLocks noEditPoints="1"/>
              </p:cNvSpPr>
              <p:nvPr/>
            </p:nvSpPr>
            <p:spPr>
              <a:xfrm>
                <a:off x="444500" y="1879601"/>
                <a:ext cx="1160463" cy="109538"/>
              </a:xfrm>
              <a:custGeom>
                <a:avLst/>
                <a:gdLst/>
                <a:ahLst/>
                <a:cxnLst>
                  <a:cxn ang="0">
                    <a:pos x="0" y="17"/>
                  </a:cxn>
                  <a:cxn ang="0">
                    <a:pos x="737" y="76"/>
                  </a:cxn>
                  <a:cxn ang="0">
                    <a:pos x="796" y="0"/>
                  </a:cxn>
                  <a:cxn ang="0">
                    <a:pos x="50" y="53"/>
                  </a:cxn>
                  <a:cxn ang="0">
                    <a:pos x="50" y="23"/>
                  </a:cxn>
                  <a:cxn ang="0">
                    <a:pos x="50" y="53"/>
                  </a:cxn>
                  <a:cxn ang="0">
                    <a:pos x="84" y="38"/>
                  </a:cxn>
                  <a:cxn ang="0">
                    <a:pos x="115" y="38"/>
                  </a:cxn>
                  <a:cxn ang="0">
                    <a:pos x="149" y="53"/>
                  </a:cxn>
                  <a:cxn ang="0">
                    <a:pos x="149" y="23"/>
                  </a:cxn>
                  <a:cxn ang="0">
                    <a:pos x="149" y="53"/>
                  </a:cxn>
                  <a:cxn ang="0">
                    <a:pos x="184" y="38"/>
                  </a:cxn>
                  <a:cxn ang="0">
                    <a:pos x="214" y="38"/>
                  </a:cxn>
                  <a:cxn ang="0">
                    <a:pos x="249" y="53"/>
                  </a:cxn>
                  <a:cxn ang="0">
                    <a:pos x="249" y="23"/>
                  </a:cxn>
                  <a:cxn ang="0">
                    <a:pos x="249" y="53"/>
                  </a:cxn>
                  <a:cxn ang="0">
                    <a:pos x="283" y="38"/>
                  </a:cxn>
                  <a:cxn ang="0">
                    <a:pos x="314" y="38"/>
                  </a:cxn>
                  <a:cxn ang="0">
                    <a:pos x="348" y="53"/>
                  </a:cxn>
                  <a:cxn ang="0">
                    <a:pos x="348" y="23"/>
                  </a:cxn>
                  <a:cxn ang="0">
                    <a:pos x="348" y="53"/>
                  </a:cxn>
                  <a:cxn ang="0">
                    <a:pos x="383" y="38"/>
                  </a:cxn>
                  <a:cxn ang="0">
                    <a:pos x="413" y="38"/>
                  </a:cxn>
                  <a:cxn ang="0">
                    <a:pos x="448" y="53"/>
                  </a:cxn>
                  <a:cxn ang="0">
                    <a:pos x="448" y="23"/>
                  </a:cxn>
                  <a:cxn ang="0">
                    <a:pos x="448" y="53"/>
                  </a:cxn>
                  <a:cxn ang="0">
                    <a:pos x="482" y="38"/>
                  </a:cxn>
                  <a:cxn ang="0">
                    <a:pos x="513" y="38"/>
                  </a:cxn>
                  <a:cxn ang="0">
                    <a:pos x="547" y="53"/>
                  </a:cxn>
                  <a:cxn ang="0">
                    <a:pos x="547" y="23"/>
                  </a:cxn>
                  <a:cxn ang="0">
                    <a:pos x="547" y="53"/>
                  </a:cxn>
                  <a:cxn ang="0">
                    <a:pos x="582" y="38"/>
                  </a:cxn>
                  <a:cxn ang="0">
                    <a:pos x="612" y="38"/>
                  </a:cxn>
                  <a:cxn ang="0">
                    <a:pos x="647" y="53"/>
                  </a:cxn>
                  <a:cxn ang="0">
                    <a:pos x="647" y="23"/>
                  </a:cxn>
                  <a:cxn ang="0">
                    <a:pos x="647" y="53"/>
                  </a:cxn>
                  <a:cxn ang="0">
                    <a:pos x="681" y="38"/>
                  </a:cxn>
                  <a:cxn ang="0">
                    <a:pos x="712" y="38"/>
                  </a:cxn>
                  <a:cxn ang="0">
                    <a:pos x="746" y="53"/>
                  </a:cxn>
                  <a:cxn ang="0">
                    <a:pos x="746" y="23"/>
                  </a:cxn>
                  <a:cxn ang="0">
                    <a:pos x="746" y="53"/>
                  </a:cxn>
                </a:cxnLst>
                <a:rect l="0" t="0" r="0" b="0"/>
                <a:pathLst>
                  <a:path w="796" h="76">
                    <a:moveTo>
                      <a:pt x="0" y="0"/>
                    </a:moveTo>
                    <a:cubicBezTo>
                      <a:pt x="0" y="17"/>
                      <a:pt x="0" y="17"/>
                      <a:pt x="0" y="17"/>
                    </a:cubicBezTo>
                    <a:cubicBezTo>
                      <a:pt x="0" y="50"/>
                      <a:pt x="27" y="76"/>
                      <a:pt x="59" y="76"/>
                    </a:cubicBezTo>
                    <a:cubicBezTo>
                      <a:pt x="737" y="76"/>
                      <a:pt x="737" y="76"/>
                      <a:pt x="737" y="76"/>
                    </a:cubicBezTo>
                    <a:cubicBezTo>
                      <a:pt x="769" y="76"/>
                      <a:pt x="796" y="50"/>
                      <a:pt x="796" y="17"/>
                    </a:cubicBezTo>
                    <a:cubicBezTo>
                      <a:pt x="796" y="0"/>
                      <a:pt x="796" y="0"/>
                      <a:pt x="796" y="0"/>
                    </a:cubicBezTo>
                    <a:lnTo>
                      <a:pt x="0" y="0"/>
                    </a:lnTo>
                    <a:close/>
                    <a:moveTo>
                      <a:pt x="50" y="53"/>
                    </a:moveTo>
                    <a:cubicBezTo>
                      <a:pt x="41" y="53"/>
                      <a:pt x="34" y="46"/>
                      <a:pt x="34" y="38"/>
                    </a:cubicBezTo>
                    <a:cubicBezTo>
                      <a:pt x="34" y="29"/>
                      <a:pt x="41" y="23"/>
                      <a:pt x="50" y="23"/>
                    </a:cubicBezTo>
                    <a:cubicBezTo>
                      <a:pt x="58" y="23"/>
                      <a:pt x="65" y="29"/>
                      <a:pt x="65" y="38"/>
                    </a:cubicBezTo>
                    <a:cubicBezTo>
                      <a:pt x="65" y="46"/>
                      <a:pt x="58" y="53"/>
                      <a:pt x="50" y="53"/>
                    </a:cubicBezTo>
                    <a:close/>
                    <a:moveTo>
                      <a:pt x="99" y="53"/>
                    </a:moveTo>
                    <a:cubicBezTo>
                      <a:pt x="91" y="53"/>
                      <a:pt x="84" y="46"/>
                      <a:pt x="84" y="38"/>
                    </a:cubicBezTo>
                    <a:cubicBezTo>
                      <a:pt x="84" y="29"/>
                      <a:pt x="91" y="23"/>
                      <a:pt x="99" y="23"/>
                    </a:cubicBezTo>
                    <a:cubicBezTo>
                      <a:pt x="108" y="23"/>
                      <a:pt x="115" y="29"/>
                      <a:pt x="115" y="38"/>
                    </a:cubicBezTo>
                    <a:cubicBezTo>
                      <a:pt x="115" y="46"/>
                      <a:pt x="108" y="53"/>
                      <a:pt x="99" y="53"/>
                    </a:cubicBezTo>
                    <a:close/>
                    <a:moveTo>
                      <a:pt x="149" y="53"/>
                    </a:moveTo>
                    <a:cubicBezTo>
                      <a:pt x="141" y="53"/>
                      <a:pt x="134" y="46"/>
                      <a:pt x="134" y="38"/>
                    </a:cubicBezTo>
                    <a:cubicBezTo>
                      <a:pt x="134" y="29"/>
                      <a:pt x="141" y="23"/>
                      <a:pt x="149" y="23"/>
                    </a:cubicBezTo>
                    <a:cubicBezTo>
                      <a:pt x="157" y="23"/>
                      <a:pt x="164" y="29"/>
                      <a:pt x="164" y="38"/>
                    </a:cubicBezTo>
                    <a:cubicBezTo>
                      <a:pt x="164" y="46"/>
                      <a:pt x="157" y="53"/>
                      <a:pt x="149" y="53"/>
                    </a:cubicBezTo>
                    <a:close/>
                    <a:moveTo>
                      <a:pt x="199" y="53"/>
                    </a:moveTo>
                    <a:cubicBezTo>
                      <a:pt x="190" y="53"/>
                      <a:pt x="184" y="46"/>
                      <a:pt x="184" y="38"/>
                    </a:cubicBezTo>
                    <a:cubicBezTo>
                      <a:pt x="184" y="29"/>
                      <a:pt x="190" y="23"/>
                      <a:pt x="199" y="23"/>
                    </a:cubicBezTo>
                    <a:cubicBezTo>
                      <a:pt x="207" y="23"/>
                      <a:pt x="214" y="29"/>
                      <a:pt x="214" y="38"/>
                    </a:cubicBezTo>
                    <a:cubicBezTo>
                      <a:pt x="214" y="46"/>
                      <a:pt x="207" y="53"/>
                      <a:pt x="199" y="53"/>
                    </a:cubicBezTo>
                    <a:close/>
                    <a:moveTo>
                      <a:pt x="249" y="53"/>
                    </a:moveTo>
                    <a:cubicBezTo>
                      <a:pt x="240" y="53"/>
                      <a:pt x="233" y="46"/>
                      <a:pt x="233" y="38"/>
                    </a:cubicBezTo>
                    <a:cubicBezTo>
                      <a:pt x="233" y="29"/>
                      <a:pt x="240" y="23"/>
                      <a:pt x="249" y="23"/>
                    </a:cubicBezTo>
                    <a:cubicBezTo>
                      <a:pt x="257" y="23"/>
                      <a:pt x="264" y="29"/>
                      <a:pt x="264" y="38"/>
                    </a:cubicBezTo>
                    <a:cubicBezTo>
                      <a:pt x="264" y="46"/>
                      <a:pt x="257" y="53"/>
                      <a:pt x="249" y="53"/>
                    </a:cubicBezTo>
                    <a:close/>
                    <a:moveTo>
                      <a:pt x="298" y="53"/>
                    </a:moveTo>
                    <a:cubicBezTo>
                      <a:pt x="290" y="53"/>
                      <a:pt x="283" y="46"/>
                      <a:pt x="283" y="38"/>
                    </a:cubicBezTo>
                    <a:cubicBezTo>
                      <a:pt x="283" y="29"/>
                      <a:pt x="290" y="23"/>
                      <a:pt x="298" y="23"/>
                    </a:cubicBezTo>
                    <a:cubicBezTo>
                      <a:pt x="307" y="23"/>
                      <a:pt x="314" y="29"/>
                      <a:pt x="314" y="38"/>
                    </a:cubicBezTo>
                    <a:cubicBezTo>
                      <a:pt x="314" y="46"/>
                      <a:pt x="307" y="53"/>
                      <a:pt x="298" y="53"/>
                    </a:cubicBezTo>
                    <a:close/>
                    <a:moveTo>
                      <a:pt x="348" y="53"/>
                    </a:moveTo>
                    <a:cubicBezTo>
                      <a:pt x="340" y="53"/>
                      <a:pt x="333" y="46"/>
                      <a:pt x="333" y="38"/>
                    </a:cubicBezTo>
                    <a:cubicBezTo>
                      <a:pt x="333" y="29"/>
                      <a:pt x="340" y="23"/>
                      <a:pt x="348" y="23"/>
                    </a:cubicBezTo>
                    <a:cubicBezTo>
                      <a:pt x="357" y="23"/>
                      <a:pt x="363" y="29"/>
                      <a:pt x="363" y="38"/>
                    </a:cubicBezTo>
                    <a:cubicBezTo>
                      <a:pt x="363" y="46"/>
                      <a:pt x="357" y="53"/>
                      <a:pt x="348" y="53"/>
                    </a:cubicBezTo>
                    <a:close/>
                    <a:moveTo>
                      <a:pt x="398" y="53"/>
                    </a:moveTo>
                    <a:cubicBezTo>
                      <a:pt x="390" y="53"/>
                      <a:pt x="383" y="46"/>
                      <a:pt x="383" y="38"/>
                    </a:cubicBezTo>
                    <a:cubicBezTo>
                      <a:pt x="383" y="29"/>
                      <a:pt x="390" y="23"/>
                      <a:pt x="398" y="23"/>
                    </a:cubicBezTo>
                    <a:cubicBezTo>
                      <a:pt x="406" y="23"/>
                      <a:pt x="413" y="29"/>
                      <a:pt x="413" y="38"/>
                    </a:cubicBezTo>
                    <a:cubicBezTo>
                      <a:pt x="413" y="46"/>
                      <a:pt x="406" y="53"/>
                      <a:pt x="398" y="53"/>
                    </a:cubicBezTo>
                    <a:close/>
                    <a:moveTo>
                      <a:pt x="448" y="53"/>
                    </a:moveTo>
                    <a:cubicBezTo>
                      <a:pt x="439" y="53"/>
                      <a:pt x="432" y="46"/>
                      <a:pt x="432" y="38"/>
                    </a:cubicBezTo>
                    <a:cubicBezTo>
                      <a:pt x="432" y="29"/>
                      <a:pt x="439" y="23"/>
                      <a:pt x="448" y="23"/>
                    </a:cubicBezTo>
                    <a:cubicBezTo>
                      <a:pt x="456" y="23"/>
                      <a:pt x="463" y="29"/>
                      <a:pt x="463" y="38"/>
                    </a:cubicBezTo>
                    <a:cubicBezTo>
                      <a:pt x="463" y="46"/>
                      <a:pt x="456" y="53"/>
                      <a:pt x="448" y="53"/>
                    </a:cubicBezTo>
                    <a:close/>
                    <a:moveTo>
                      <a:pt x="498" y="53"/>
                    </a:moveTo>
                    <a:cubicBezTo>
                      <a:pt x="489" y="53"/>
                      <a:pt x="482" y="46"/>
                      <a:pt x="482" y="38"/>
                    </a:cubicBezTo>
                    <a:cubicBezTo>
                      <a:pt x="482" y="29"/>
                      <a:pt x="489" y="23"/>
                      <a:pt x="498" y="23"/>
                    </a:cubicBezTo>
                    <a:cubicBezTo>
                      <a:pt x="506" y="23"/>
                      <a:pt x="513" y="29"/>
                      <a:pt x="513" y="38"/>
                    </a:cubicBezTo>
                    <a:cubicBezTo>
                      <a:pt x="513" y="46"/>
                      <a:pt x="506" y="53"/>
                      <a:pt x="498" y="53"/>
                    </a:cubicBezTo>
                    <a:close/>
                    <a:moveTo>
                      <a:pt x="547" y="53"/>
                    </a:moveTo>
                    <a:cubicBezTo>
                      <a:pt x="539" y="53"/>
                      <a:pt x="532" y="46"/>
                      <a:pt x="532" y="38"/>
                    </a:cubicBezTo>
                    <a:cubicBezTo>
                      <a:pt x="532" y="29"/>
                      <a:pt x="539" y="23"/>
                      <a:pt x="547" y="23"/>
                    </a:cubicBezTo>
                    <a:cubicBezTo>
                      <a:pt x="556" y="23"/>
                      <a:pt x="563" y="29"/>
                      <a:pt x="563" y="38"/>
                    </a:cubicBezTo>
                    <a:cubicBezTo>
                      <a:pt x="563" y="46"/>
                      <a:pt x="556" y="53"/>
                      <a:pt x="547" y="53"/>
                    </a:cubicBezTo>
                    <a:close/>
                    <a:moveTo>
                      <a:pt x="597" y="53"/>
                    </a:moveTo>
                    <a:cubicBezTo>
                      <a:pt x="589" y="53"/>
                      <a:pt x="582" y="46"/>
                      <a:pt x="582" y="38"/>
                    </a:cubicBezTo>
                    <a:cubicBezTo>
                      <a:pt x="582" y="29"/>
                      <a:pt x="589" y="23"/>
                      <a:pt x="597" y="23"/>
                    </a:cubicBezTo>
                    <a:cubicBezTo>
                      <a:pt x="605" y="23"/>
                      <a:pt x="612" y="29"/>
                      <a:pt x="612" y="38"/>
                    </a:cubicBezTo>
                    <a:cubicBezTo>
                      <a:pt x="612" y="46"/>
                      <a:pt x="605" y="53"/>
                      <a:pt x="597" y="53"/>
                    </a:cubicBezTo>
                    <a:close/>
                    <a:moveTo>
                      <a:pt x="647" y="53"/>
                    </a:moveTo>
                    <a:cubicBezTo>
                      <a:pt x="638" y="53"/>
                      <a:pt x="632" y="46"/>
                      <a:pt x="632" y="38"/>
                    </a:cubicBezTo>
                    <a:cubicBezTo>
                      <a:pt x="632" y="29"/>
                      <a:pt x="638" y="23"/>
                      <a:pt x="647" y="23"/>
                    </a:cubicBezTo>
                    <a:cubicBezTo>
                      <a:pt x="655" y="23"/>
                      <a:pt x="662" y="29"/>
                      <a:pt x="662" y="38"/>
                    </a:cubicBezTo>
                    <a:cubicBezTo>
                      <a:pt x="662" y="46"/>
                      <a:pt x="655" y="53"/>
                      <a:pt x="647" y="53"/>
                    </a:cubicBezTo>
                    <a:close/>
                    <a:moveTo>
                      <a:pt x="697" y="53"/>
                    </a:moveTo>
                    <a:cubicBezTo>
                      <a:pt x="688" y="53"/>
                      <a:pt x="681" y="46"/>
                      <a:pt x="681" y="38"/>
                    </a:cubicBezTo>
                    <a:cubicBezTo>
                      <a:pt x="681" y="29"/>
                      <a:pt x="688" y="23"/>
                      <a:pt x="697" y="23"/>
                    </a:cubicBezTo>
                    <a:cubicBezTo>
                      <a:pt x="705" y="23"/>
                      <a:pt x="712" y="29"/>
                      <a:pt x="712" y="38"/>
                    </a:cubicBezTo>
                    <a:cubicBezTo>
                      <a:pt x="712" y="46"/>
                      <a:pt x="705" y="53"/>
                      <a:pt x="697" y="53"/>
                    </a:cubicBezTo>
                    <a:close/>
                    <a:moveTo>
                      <a:pt x="746" y="53"/>
                    </a:moveTo>
                    <a:cubicBezTo>
                      <a:pt x="738" y="53"/>
                      <a:pt x="731" y="46"/>
                      <a:pt x="731" y="38"/>
                    </a:cubicBezTo>
                    <a:cubicBezTo>
                      <a:pt x="731" y="29"/>
                      <a:pt x="738" y="23"/>
                      <a:pt x="746" y="23"/>
                    </a:cubicBezTo>
                    <a:cubicBezTo>
                      <a:pt x="755" y="23"/>
                      <a:pt x="762" y="29"/>
                      <a:pt x="762" y="38"/>
                    </a:cubicBezTo>
                    <a:cubicBezTo>
                      <a:pt x="762" y="46"/>
                      <a:pt x="755" y="53"/>
                      <a:pt x="746" y="53"/>
                    </a:cubicBezTo>
                    <a:close/>
                  </a:path>
                </a:pathLst>
              </a:custGeom>
              <a:solidFill>
                <a:schemeClr val="accent2"/>
              </a:solidFill>
              <a:ln w="9525">
                <a:noFill/>
              </a:ln>
            </p:spPr>
            <p:txBody>
              <a:bodyPr/>
              <a:lstStyle/>
              <a:p>
                <a:endParaRPr lang="zh-CN" altLang="en-US"/>
              </a:p>
            </p:txBody>
          </p:sp>
          <p:sp>
            <p:nvSpPr>
              <p:cNvPr id="54289" name="Oval 20"/>
              <p:cNvSpPr/>
              <p:nvPr/>
            </p:nvSpPr>
            <p:spPr>
              <a:xfrm>
                <a:off x="204788" y="3313113"/>
                <a:ext cx="127000" cy="127000"/>
              </a:xfrm>
              <a:prstGeom prst="ellipse">
                <a:avLst/>
              </a:prstGeom>
              <a:solidFill>
                <a:schemeClr val="accent2"/>
              </a:solidFill>
              <a:ln w="9525">
                <a:noFill/>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90" name="Oval 21"/>
              <p:cNvSpPr/>
              <p:nvPr/>
            </p:nvSpPr>
            <p:spPr>
              <a:xfrm>
                <a:off x="1717675" y="3313113"/>
                <a:ext cx="127000" cy="127000"/>
              </a:xfrm>
              <a:prstGeom prst="ellipse">
                <a:avLst/>
              </a:prstGeom>
              <a:solidFill>
                <a:schemeClr val="accent2"/>
              </a:solidFill>
              <a:ln w="9525">
                <a:noFill/>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91" name="Oval 22"/>
              <p:cNvSpPr/>
              <p:nvPr/>
            </p:nvSpPr>
            <p:spPr>
              <a:xfrm>
                <a:off x="973138" y="3260726"/>
                <a:ext cx="103188" cy="101600"/>
              </a:xfrm>
              <a:prstGeom prst="ellipse">
                <a:avLst/>
              </a:prstGeom>
              <a:solidFill>
                <a:schemeClr val="accent2"/>
              </a:solidFill>
              <a:ln w="9525">
                <a:noFill/>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92" name="Freeform 23"/>
              <p:cNvSpPr/>
              <p:nvPr/>
            </p:nvSpPr>
            <p:spPr>
              <a:xfrm>
                <a:off x="223838" y="2095501"/>
                <a:ext cx="1601788" cy="1325563"/>
              </a:xfrm>
              <a:custGeom>
                <a:avLst/>
                <a:gdLst/>
                <a:ahLst/>
                <a:cxnLst>
                  <a:cxn ang="0">
                    <a:pos x="1091" y="865"/>
                  </a:cxn>
                  <a:cxn ang="0">
                    <a:pos x="605" y="0"/>
                  </a:cxn>
                  <a:cxn ang="0">
                    <a:pos x="493" y="0"/>
                  </a:cxn>
                  <a:cxn ang="0">
                    <a:pos x="7" y="865"/>
                  </a:cxn>
                  <a:cxn ang="0">
                    <a:pos x="17" y="902"/>
                  </a:cxn>
                  <a:cxn ang="0">
                    <a:pos x="54" y="892"/>
                  </a:cxn>
                  <a:cxn ang="0">
                    <a:pos x="527" y="51"/>
                  </a:cxn>
                  <a:cxn ang="0">
                    <a:pos x="527" y="834"/>
                  </a:cxn>
                  <a:cxn ang="0">
                    <a:pos x="549" y="856"/>
                  </a:cxn>
                  <a:cxn ang="0">
                    <a:pos x="571" y="834"/>
                  </a:cxn>
                  <a:cxn ang="0">
                    <a:pos x="571" y="51"/>
                  </a:cxn>
                  <a:cxn ang="0">
                    <a:pos x="1044" y="892"/>
                  </a:cxn>
                  <a:cxn ang="0">
                    <a:pos x="1067" y="905"/>
                  </a:cxn>
                  <a:cxn ang="0">
                    <a:pos x="1081" y="902"/>
                  </a:cxn>
                  <a:cxn ang="0">
                    <a:pos x="1091" y="865"/>
                  </a:cxn>
                </a:cxnLst>
                <a:rect l="0" t="0" r="0" b="0"/>
                <a:pathLst>
                  <a:path w="1098" h="909">
                    <a:moveTo>
                      <a:pt x="1091" y="865"/>
                    </a:moveTo>
                    <a:cubicBezTo>
                      <a:pt x="605" y="0"/>
                      <a:pt x="605" y="0"/>
                      <a:pt x="605" y="0"/>
                    </a:cubicBezTo>
                    <a:cubicBezTo>
                      <a:pt x="493" y="0"/>
                      <a:pt x="493" y="0"/>
                      <a:pt x="493" y="0"/>
                    </a:cubicBezTo>
                    <a:cubicBezTo>
                      <a:pt x="7" y="865"/>
                      <a:pt x="7" y="865"/>
                      <a:pt x="7" y="865"/>
                    </a:cubicBezTo>
                    <a:cubicBezTo>
                      <a:pt x="0" y="878"/>
                      <a:pt x="4" y="895"/>
                      <a:pt x="17" y="902"/>
                    </a:cubicBezTo>
                    <a:cubicBezTo>
                      <a:pt x="30" y="909"/>
                      <a:pt x="47" y="905"/>
                      <a:pt x="54" y="892"/>
                    </a:cubicBezTo>
                    <a:cubicBezTo>
                      <a:pt x="527" y="51"/>
                      <a:pt x="527" y="51"/>
                      <a:pt x="527" y="51"/>
                    </a:cubicBezTo>
                    <a:cubicBezTo>
                      <a:pt x="527" y="834"/>
                      <a:pt x="527" y="834"/>
                      <a:pt x="527" y="834"/>
                    </a:cubicBezTo>
                    <a:cubicBezTo>
                      <a:pt x="527" y="846"/>
                      <a:pt x="537" y="856"/>
                      <a:pt x="549" y="856"/>
                    </a:cubicBezTo>
                    <a:cubicBezTo>
                      <a:pt x="561" y="856"/>
                      <a:pt x="571" y="846"/>
                      <a:pt x="571" y="834"/>
                    </a:cubicBezTo>
                    <a:cubicBezTo>
                      <a:pt x="571" y="51"/>
                      <a:pt x="571" y="51"/>
                      <a:pt x="571" y="51"/>
                    </a:cubicBezTo>
                    <a:cubicBezTo>
                      <a:pt x="1044" y="892"/>
                      <a:pt x="1044" y="892"/>
                      <a:pt x="1044" y="892"/>
                    </a:cubicBezTo>
                    <a:cubicBezTo>
                      <a:pt x="1049" y="900"/>
                      <a:pt x="1058" y="905"/>
                      <a:pt x="1067" y="905"/>
                    </a:cubicBezTo>
                    <a:cubicBezTo>
                      <a:pt x="1072" y="905"/>
                      <a:pt x="1076" y="904"/>
                      <a:pt x="1081" y="902"/>
                    </a:cubicBezTo>
                    <a:cubicBezTo>
                      <a:pt x="1094" y="895"/>
                      <a:pt x="1098" y="878"/>
                      <a:pt x="1091" y="865"/>
                    </a:cubicBezTo>
                    <a:close/>
                  </a:path>
                </a:pathLst>
              </a:custGeom>
              <a:solidFill>
                <a:schemeClr val="accent2"/>
              </a:solidFill>
              <a:ln w="9525">
                <a:noFill/>
              </a:ln>
            </p:spPr>
            <p:txBody>
              <a:bodyPr/>
              <a:lstStyle/>
              <a:p>
                <a:endParaRPr lang="zh-CN" altLang="en-US"/>
              </a:p>
            </p:txBody>
          </p:sp>
        </p:grpSp>
        <p:sp>
          <p:nvSpPr>
            <p:cNvPr id="54293" name="矩形 70"/>
            <p:cNvSpPr/>
            <p:nvPr/>
          </p:nvSpPr>
          <p:spPr>
            <a:xfrm>
              <a:off x="632866" y="1214735"/>
              <a:ext cx="1113638" cy="384721"/>
            </a:xfrm>
            <a:prstGeom prst="rect">
              <a:avLst/>
            </a:prstGeom>
            <a:noFill/>
            <a:ln w="9525">
              <a:noFill/>
            </a:ln>
          </p:spPr>
          <p:txBody>
            <a:bodyPr wrap="none" anchor="t" anchorCtr="0">
              <a:spAutoFit/>
            </a:bodyPr>
            <a:lstStyle/>
            <a:p>
              <a:r>
                <a:rPr lang="zh-CN" altLang="en-US" sz="1900" dirty="0">
                  <a:solidFill>
                    <a:schemeClr val="bg1"/>
                  </a:solidFill>
                  <a:latin typeface="Calibri" panose="020F0502020204030204" charset="0"/>
                  <a:ea typeface="宋体" panose="02010600030101010101" pitchFamily="2" charset="-122"/>
                  <a:sym typeface="Calibri" panose="020F0502020204030204" charset="0"/>
                </a:rPr>
                <a:t>FILM ART</a:t>
              </a:r>
              <a:endParaRPr lang="zh-CN" altLang="en-US" sz="1900" dirty="0">
                <a:solidFill>
                  <a:schemeClr val="bg1"/>
                </a:solidFill>
                <a:latin typeface="Calibri" panose="020F0502020204030204" charset="0"/>
                <a:ea typeface="思源黑体 CN" charset="0"/>
                <a:sym typeface="Calibri" panose="020F0502020204030204" charset="0"/>
              </a:endParaRPr>
            </a:p>
          </p:txBody>
        </p:sp>
      </p:grpSp>
      <p:sp>
        <p:nvSpPr>
          <p:cNvPr id="54294" name="TextBox 4"/>
          <p:cNvSpPr/>
          <p:nvPr/>
        </p:nvSpPr>
        <p:spPr>
          <a:xfrm>
            <a:off x="3657600" y="1276350"/>
            <a:ext cx="4441825" cy="805815"/>
          </a:xfrm>
          <a:prstGeom prst="rect">
            <a:avLst/>
          </a:prstGeom>
          <a:noFill/>
          <a:ln w="9525">
            <a:noFill/>
          </a:ln>
        </p:spPr>
        <p:txBody>
          <a:bodyPr wrap="square" lIns="68531" tIns="34264" rIns="68531" bIns="34264" anchor="t" anchorCtr="0">
            <a:spAutoFit/>
          </a:bodyPr>
          <a:lstStyle/>
          <a:p>
            <a:r>
              <a:rPr lang="zh-CN" altLang="en-US" sz="4800" b="1" dirty="0">
                <a:solidFill>
                  <a:schemeClr val="accent2">
                    <a:lumMod val="60000"/>
                    <a:lumOff val="40000"/>
                  </a:schemeClr>
                </a:solidFill>
                <a:latin typeface="汉仪菱心体简" pitchFamily="2" charset="-122"/>
                <a:ea typeface="汉仪菱心体简" pitchFamily="2" charset="-122"/>
                <a:sym typeface="汉仪菱心体简" pitchFamily="2" charset="-122"/>
              </a:rPr>
              <a:t>影视作品赏析</a:t>
            </a:r>
            <a:endParaRPr lang="zh-CN" altLang="en-US" sz="4800" b="1" dirty="0">
              <a:solidFill>
                <a:schemeClr val="accent2">
                  <a:lumMod val="60000"/>
                  <a:lumOff val="40000"/>
                </a:schemeClr>
              </a:solidFill>
              <a:latin typeface="汉仪菱心体简" pitchFamily="2" charset="-122"/>
              <a:ea typeface="汉仪菱心体简" pitchFamily="2" charset="-122"/>
              <a:sym typeface="汉仪菱心体简" pitchFamily="2" charset="-122"/>
            </a:endParaRPr>
          </a:p>
        </p:txBody>
      </p:sp>
      <p:sp>
        <p:nvSpPr>
          <p:cNvPr id="54295" name="Freeform 12"/>
          <p:cNvSpPr>
            <a:spLocks noEditPoints="1"/>
          </p:cNvSpPr>
          <p:nvPr/>
        </p:nvSpPr>
        <p:spPr>
          <a:xfrm>
            <a:off x="8023225" y="1816100"/>
            <a:ext cx="815975" cy="814388"/>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sp>
        <p:nvSpPr>
          <p:cNvPr id="54296" name="矩形 18"/>
          <p:cNvSpPr/>
          <p:nvPr/>
        </p:nvSpPr>
        <p:spPr>
          <a:xfrm flipH="1">
            <a:off x="3625850" y="2159000"/>
            <a:ext cx="4298950" cy="395288"/>
          </a:xfrm>
          <a:prstGeom prst="rect">
            <a:avLst/>
          </a:prstGeom>
          <a:noFill/>
          <a:ln w="9525">
            <a:noFill/>
          </a:ln>
        </p:spPr>
        <p:txBody>
          <a:bodyPr wrap="square" anchor="t" anchorCtr="0">
            <a:spAutoFit/>
          </a:bodyPr>
          <a:lstStyle/>
          <a:p>
            <a:r>
              <a:rPr lang="zh-CN" altLang="en-US" sz="1900" dirty="0">
                <a:solidFill>
                  <a:schemeClr val="accent1"/>
                </a:solidFill>
                <a:latin typeface="思源黑体 CN" charset="0"/>
                <a:ea typeface="宋体" panose="02010600030101010101" pitchFamily="2" charset="-122"/>
                <a:sym typeface="思源黑体 CN" charset="0"/>
              </a:rPr>
              <a:t>电影视觉艺术结构情节欣赏分析</a:t>
            </a:r>
            <a:endParaRPr lang="zh-CN" altLang="en-US" sz="1900" dirty="0">
              <a:solidFill>
                <a:schemeClr val="accent1"/>
              </a:solidFill>
              <a:latin typeface="思源黑体 CN" charset="0"/>
              <a:ea typeface="宋体" panose="02010600030101010101" pitchFamily="2" charset="-122"/>
              <a:sym typeface="思源黑体 CN" charset="0"/>
            </a:endParaRPr>
          </a:p>
        </p:txBody>
      </p:sp>
      <p:sp>
        <p:nvSpPr>
          <p:cNvPr id="54298" name="直接连接符 31"/>
          <p:cNvSpPr/>
          <p:nvPr/>
        </p:nvSpPr>
        <p:spPr>
          <a:xfrm>
            <a:off x="3756025" y="2632075"/>
            <a:ext cx="5400675" cy="1588"/>
          </a:xfrm>
          <a:prstGeom prst="line">
            <a:avLst/>
          </a:prstGeom>
          <a:ln w="6350" cap="flat" cmpd="sng">
            <a:solidFill>
              <a:schemeClr val="accent1"/>
            </a:solidFill>
            <a:prstDash val="solid"/>
            <a:miter/>
            <a:headEnd type="none" w="med" len="med"/>
            <a:tailEnd type="none" w="med" len="med"/>
          </a:ln>
        </p:spPr>
      </p:sp>
      <p:sp>
        <p:nvSpPr>
          <p:cNvPr id="54299" name="矩形 28"/>
          <p:cNvSpPr/>
          <p:nvPr/>
        </p:nvSpPr>
        <p:spPr>
          <a:xfrm>
            <a:off x="4024630" y="3037840"/>
            <a:ext cx="3046095" cy="521970"/>
          </a:xfrm>
          <a:prstGeom prst="rect">
            <a:avLst/>
          </a:prstGeom>
          <a:noFill/>
          <a:ln w="9525">
            <a:noFill/>
          </a:ln>
        </p:spPr>
        <p:txBody>
          <a:bodyPr wrap="square" anchor="t" anchorCtr="0">
            <a:spAutoFit/>
          </a:bodyPr>
          <a:lstStyle/>
          <a:p>
            <a:endParaRPr lang="zh-CN" altLang="en-US" sz="1400" dirty="0">
              <a:solidFill>
                <a:schemeClr val="bg1"/>
              </a:solidFill>
              <a:latin typeface="微软雅黑" panose="020B0503020204020204" pitchFamily="2" charset="-122"/>
              <a:ea typeface="微软雅黑" panose="020B0503020204020204" pitchFamily="2" charset="-122"/>
              <a:sym typeface="思源黑体 CN" charset="0"/>
            </a:endParaRPr>
          </a:p>
          <a:p>
            <a:endParaRPr lang="zh-CN" altLang="en-US" sz="1400" dirty="0">
              <a:solidFill>
                <a:schemeClr val="bg1"/>
              </a:solidFill>
              <a:latin typeface="微软雅黑" panose="020B0503020204020204" pitchFamily="2" charset="-122"/>
              <a:ea typeface="微软雅黑" panose="020B0503020204020204" pitchFamily="2" charset="-122"/>
              <a:sym typeface="思源黑体 CN" charset="0"/>
            </a:endParaRPr>
          </a:p>
        </p:txBody>
      </p:sp>
      <p:grpSp>
        <p:nvGrpSpPr>
          <p:cNvPr id="54300" name="组合 72"/>
          <p:cNvGrpSpPr/>
          <p:nvPr/>
        </p:nvGrpSpPr>
        <p:grpSpPr>
          <a:xfrm>
            <a:off x="-6350" y="4300538"/>
            <a:ext cx="9150350" cy="842962"/>
            <a:chOff x="0" y="0"/>
            <a:chExt cx="9153144" cy="842818"/>
          </a:xfrm>
        </p:grpSpPr>
        <p:sp>
          <p:nvSpPr>
            <p:cNvPr id="54301" name="矩形 57"/>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4302" name="矩形 65"/>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pic>
        <p:nvPicPr>
          <p:cNvPr id="54303" name="图片 63"/>
          <p:cNvPicPr>
            <a:picLocks noChangeAspect="1"/>
          </p:cNvPicPr>
          <p:nvPr/>
        </p:nvPicPr>
        <p:blipFill>
          <a:blip r:embed="rId1"/>
          <a:stretch>
            <a:fillRect/>
          </a:stretch>
        </p:blipFill>
        <p:spPr>
          <a:xfrm flipH="1">
            <a:off x="6553200" y="3657600"/>
            <a:ext cx="2603500" cy="1485900"/>
          </a:xfrm>
          <a:prstGeom prst="rect">
            <a:avLst/>
          </a:prstGeom>
          <a:noFill/>
          <a:ln w="9525">
            <a:noFill/>
          </a:ln>
        </p:spPr>
      </p:pic>
      <p:pic>
        <p:nvPicPr>
          <p:cNvPr id="54304" name="图片 74"/>
          <p:cNvPicPr>
            <a:picLocks noChangeAspect="1"/>
          </p:cNvPicPr>
          <p:nvPr/>
        </p:nvPicPr>
        <p:blipFill>
          <a:blip r:embed="rId2"/>
          <a:stretch>
            <a:fillRect/>
          </a:stretch>
        </p:blipFill>
        <p:spPr>
          <a:xfrm flipH="1">
            <a:off x="7029450" y="2919413"/>
            <a:ext cx="1727200" cy="715962"/>
          </a:xfrm>
          <a:prstGeom prst="rect">
            <a:avLst/>
          </a:prstGeom>
          <a:noFill/>
          <a:ln w="9525">
            <a:noFill/>
          </a:ln>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300"/>
                                        </p:tgtEl>
                                        <p:attrNameLst>
                                          <p:attrName>style.visibility</p:attrName>
                                        </p:attrNameLst>
                                      </p:cBhvr>
                                      <p:to>
                                        <p:strVal val="visible"/>
                                      </p:to>
                                    </p:set>
                                    <p:anim calcmode="lin" valueType="num">
                                      <p:cBhvr>
                                        <p:cTn id="7" dur="500" fill="hold"/>
                                        <p:tgtEl>
                                          <p:spTgt spid="54300"/>
                                        </p:tgtEl>
                                        <p:attrNameLst>
                                          <p:attrName>ppt_x</p:attrName>
                                        </p:attrNameLst>
                                      </p:cBhvr>
                                      <p:tavLst>
                                        <p:tav tm="0">
                                          <p:val>
                                            <p:strVal val="#ppt_x"/>
                                          </p:val>
                                        </p:tav>
                                        <p:tav tm="100000">
                                          <p:val>
                                            <p:strVal val="#ppt_x"/>
                                          </p:val>
                                        </p:tav>
                                      </p:tavLst>
                                    </p:anim>
                                    <p:anim calcmode="lin" valueType="num">
                                      <p:cBhvr>
                                        <p:cTn id="8" dur="500" fill="hold"/>
                                        <p:tgtEl>
                                          <p:spTgt spid="54300"/>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4274"/>
                                        </p:tgtEl>
                                        <p:attrNameLst>
                                          <p:attrName>style.visibility</p:attrName>
                                        </p:attrNameLst>
                                      </p:cBhvr>
                                      <p:to>
                                        <p:strVal val="visible"/>
                                      </p:to>
                                    </p:set>
                                    <p:anim calcmode="lin" valueType="num">
                                      <p:cBhvr>
                                        <p:cTn id="11" dur="500" fill="hold"/>
                                        <p:tgtEl>
                                          <p:spTgt spid="54274"/>
                                        </p:tgtEl>
                                        <p:attrNameLst>
                                          <p:attrName>ppt_x</p:attrName>
                                        </p:attrNameLst>
                                      </p:cBhvr>
                                      <p:tavLst>
                                        <p:tav tm="0">
                                          <p:val>
                                            <p:strVal val="1+#ppt_w/2"/>
                                          </p:val>
                                        </p:tav>
                                        <p:tav tm="100000">
                                          <p:val>
                                            <p:strVal val="#ppt_x"/>
                                          </p:val>
                                        </p:tav>
                                      </p:tavLst>
                                    </p:anim>
                                    <p:anim calcmode="lin" valueType="num">
                                      <p:cBhvr>
                                        <p:cTn id="12" dur="500" fill="hold"/>
                                        <p:tgtEl>
                                          <p:spTgt spid="5427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4275"/>
                                        </p:tgtEl>
                                        <p:attrNameLst>
                                          <p:attrName>style.visibility</p:attrName>
                                        </p:attrNameLst>
                                      </p:cBhvr>
                                      <p:to>
                                        <p:strVal val="visible"/>
                                      </p:to>
                                    </p:set>
                                    <p:anim calcmode="lin" valueType="num">
                                      <p:cBhvr>
                                        <p:cTn id="15" dur="500" fill="hold"/>
                                        <p:tgtEl>
                                          <p:spTgt spid="54275"/>
                                        </p:tgtEl>
                                        <p:attrNameLst>
                                          <p:attrName>ppt_x</p:attrName>
                                        </p:attrNameLst>
                                      </p:cBhvr>
                                      <p:tavLst>
                                        <p:tav tm="0">
                                          <p:val>
                                            <p:strVal val="0-#ppt_w/2"/>
                                          </p:val>
                                        </p:tav>
                                        <p:tav tm="100000">
                                          <p:val>
                                            <p:strVal val="#ppt_x"/>
                                          </p:val>
                                        </p:tav>
                                      </p:tavLst>
                                    </p:anim>
                                    <p:anim calcmode="lin" valueType="num">
                                      <p:cBhvr>
                                        <p:cTn id="16" dur="500" fill="hold"/>
                                        <p:tgtEl>
                                          <p:spTgt spid="5427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4276"/>
                                        </p:tgtEl>
                                        <p:attrNameLst>
                                          <p:attrName>style.visibility</p:attrName>
                                        </p:attrNameLst>
                                      </p:cBhvr>
                                      <p:to>
                                        <p:strVal val="visible"/>
                                      </p:to>
                                    </p:set>
                                    <p:anim calcmode="lin" valueType="num">
                                      <p:cBhvr>
                                        <p:cTn id="21" dur="500" fill="hold"/>
                                        <p:tgtEl>
                                          <p:spTgt spid="54276"/>
                                        </p:tgtEl>
                                        <p:attrNameLst>
                                          <p:attrName>ppt_x</p:attrName>
                                        </p:attrNameLst>
                                      </p:cBhvr>
                                      <p:tavLst>
                                        <p:tav tm="0">
                                          <p:val>
                                            <p:strVal val="0-#ppt_w/2"/>
                                          </p:val>
                                        </p:tav>
                                        <p:tav tm="100000">
                                          <p:val>
                                            <p:strVal val="#ppt_x"/>
                                          </p:val>
                                        </p:tav>
                                      </p:tavLst>
                                    </p:anim>
                                    <p:anim calcmode="lin" valueType="num">
                                      <p:cBhvr>
                                        <p:cTn id="22" dur="500" fill="hold"/>
                                        <p:tgtEl>
                                          <p:spTgt spid="5427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6" presetClass="entr" presetSubtype="0" fill="hold" grpId="0" nodeType="clickEffect">
                                  <p:stCondLst>
                                    <p:cond delay="0"/>
                                  </p:stCondLst>
                                  <p:iterate type="lt">
                                    <p:tmPct val="10000"/>
                                  </p:iterate>
                                  <p:childTnLst>
                                    <p:set>
                                      <p:cBhvr>
                                        <p:cTn id="26" dur="1" fill="hold">
                                          <p:stCondLst>
                                            <p:cond delay="0"/>
                                          </p:stCondLst>
                                        </p:cTn>
                                        <p:tgtEl>
                                          <p:spTgt spid="54294"/>
                                        </p:tgtEl>
                                        <p:attrNameLst>
                                          <p:attrName>style.visibility</p:attrName>
                                        </p:attrNameLst>
                                      </p:cBhvr>
                                      <p:to>
                                        <p:strVal val="visible"/>
                                      </p:to>
                                    </p:set>
                                    <p:anim by="(-#ppt_w*2)" calcmode="lin" valueType="num">
                                      <p:cBhvr rctx="PPT">
                                        <p:cTn id="27" dur="500" autoRev="1" fill="hold">
                                          <p:stCondLst>
                                            <p:cond delay="0"/>
                                          </p:stCondLst>
                                        </p:cTn>
                                        <p:tgtEl>
                                          <p:spTgt spid="54294"/>
                                        </p:tgtEl>
                                        <p:attrNameLst>
                                          <p:attrName>ppt_w</p:attrName>
                                        </p:attrNameLst>
                                      </p:cBhvr>
                                    </p:anim>
                                    <p:anim by="(#ppt_w*0.50)" calcmode="lin" valueType="num">
                                      <p:cBhvr>
                                        <p:cTn id="28" dur="500" decel="50000" autoRev="1" fill="hold">
                                          <p:stCondLst>
                                            <p:cond delay="0"/>
                                          </p:stCondLst>
                                        </p:cTn>
                                        <p:tgtEl>
                                          <p:spTgt spid="54294"/>
                                        </p:tgtEl>
                                        <p:attrNameLst>
                                          <p:attrName>ppt_x</p:attrName>
                                        </p:attrNameLst>
                                      </p:cBhvr>
                                    </p:anim>
                                    <p:anim from="(-#ppt_h/2)" to="(#ppt_y)" calcmode="lin" valueType="num">
                                      <p:cBhvr>
                                        <p:cTn id="29" dur="1000" fill="hold">
                                          <p:stCondLst>
                                            <p:cond delay="0"/>
                                          </p:stCondLst>
                                        </p:cTn>
                                        <p:tgtEl>
                                          <p:spTgt spid="54294"/>
                                        </p:tgtEl>
                                        <p:attrNameLst>
                                          <p:attrName>ppt_y</p:attrName>
                                        </p:attrNameLst>
                                      </p:cBhvr>
                                    </p:anim>
                                    <p:animRot by="21600000">
                                      <p:cBhvr>
                                        <p:cTn id="30" dur="1000" fill="hold">
                                          <p:stCondLst>
                                            <p:cond delay="0"/>
                                          </p:stCondLst>
                                        </p:cTn>
                                        <p:tgtEl>
                                          <p:spTgt spid="54294"/>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4296"/>
                                        </p:tgtEl>
                                        <p:attrNameLst>
                                          <p:attrName>style.visibility</p:attrName>
                                        </p:attrNameLst>
                                      </p:cBhvr>
                                      <p:to>
                                        <p:strVal val="visible"/>
                                      </p:to>
                                    </p:set>
                                    <p:animEffect filter="wipe(left)">
                                      <p:cBhvr>
                                        <p:cTn id="35" dur="500"/>
                                        <p:tgtEl>
                                          <p:spTgt spid="54296"/>
                                        </p:tgtEl>
                                      </p:cBhvr>
                                    </p:animEffect>
                                  </p:childTnLst>
                                </p:cTn>
                              </p:par>
                              <p:par>
                                <p:cTn id="36" presetID="22" presetClass="entr" presetSubtype="8" fill="hold" nodeType="withEffect">
                                  <p:stCondLst>
                                    <p:cond delay="0"/>
                                  </p:stCondLst>
                                  <p:childTnLst>
                                    <p:set>
                                      <p:cBhvr>
                                        <p:cTn id="37" dur="1" fill="hold">
                                          <p:stCondLst>
                                            <p:cond delay="0"/>
                                          </p:stCondLst>
                                        </p:cTn>
                                        <p:tgtEl>
                                          <p:spTgt spid="54298"/>
                                        </p:tgtEl>
                                        <p:attrNameLst>
                                          <p:attrName>style.visibility</p:attrName>
                                        </p:attrNameLst>
                                      </p:cBhvr>
                                      <p:to>
                                        <p:strVal val="visible"/>
                                      </p:to>
                                    </p:set>
                                    <p:animEffect filter="wipe(left)">
                                      <p:cBhvr>
                                        <p:cTn id="38" dur="500"/>
                                        <p:tgtEl>
                                          <p:spTgt spid="5429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4295"/>
                                        </p:tgtEl>
                                        <p:attrNameLst>
                                          <p:attrName>style.visibility</p:attrName>
                                        </p:attrNameLst>
                                      </p:cBhvr>
                                      <p:to>
                                        <p:strVal val="visible"/>
                                      </p:to>
                                    </p:set>
                                    <p:anim calcmode="lin" valueType="num">
                                      <p:cBhvr>
                                        <p:cTn id="43" dur="500" fill="hold"/>
                                        <p:tgtEl>
                                          <p:spTgt spid="54295"/>
                                        </p:tgtEl>
                                        <p:attrNameLst>
                                          <p:attrName>ppt_x</p:attrName>
                                        </p:attrNameLst>
                                      </p:cBhvr>
                                      <p:tavLst>
                                        <p:tav tm="0">
                                          <p:val>
                                            <p:strVal val="1+#ppt_w/2"/>
                                          </p:val>
                                        </p:tav>
                                        <p:tav tm="100000">
                                          <p:val>
                                            <p:strVal val="#ppt_x"/>
                                          </p:val>
                                        </p:tav>
                                      </p:tavLst>
                                    </p:anim>
                                    <p:anim calcmode="lin" valueType="num">
                                      <p:cBhvr>
                                        <p:cTn id="44" dur="500" fill="hold"/>
                                        <p:tgtEl>
                                          <p:spTgt spid="5429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4299"/>
                                        </p:tgtEl>
                                        <p:attrNameLst>
                                          <p:attrName>style.visibility</p:attrName>
                                        </p:attrNameLst>
                                      </p:cBhvr>
                                      <p:to>
                                        <p:strVal val="visible"/>
                                      </p:to>
                                    </p:set>
                                    <p:anim calcmode="lin" valueType="num">
                                      <p:cBhvr>
                                        <p:cTn id="49" dur="500" fill="hold"/>
                                        <p:tgtEl>
                                          <p:spTgt spid="54299"/>
                                        </p:tgtEl>
                                        <p:attrNameLst>
                                          <p:attrName>ppt_x</p:attrName>
                                        </p:attrNameLst>
                                      </p:cBhvr>
                                      <p:tavLst>
                                        <p:tav tm="0">
                                          <p:val>
                                            <p:strVal val="#ppt_x"/>
                                          </p:val>
                                        </p:tav>
                                        <p:tav tm="100000">
                                          <p:val>
                                            <p:strVal val="#ppt_x"/>
                                          </p:val>
                                        </p:tav>
                                      </p:tavLst>
                                    </p:anim>
                                    <p:anim calcmode="lin" valueType="num">
                                      <p:cBhvr>
                                        <p:cTn id="50" dur="500" fill="hold"/>
                                        <p:tgtEl>
                                          <p:spTgt spid="54299"/>
                                        </p:tgtEl>
                                        <p:attrNameLst>
                                          <p:attrName>ppt_y</p:attrName>
                                        </p:attrNameLst>
                                      </p:cBhvr>
                                      <p:tavLst>
                                        <p:tav tm="0">
                                          <p:val>
                                            <p:strVal val="1+#ppt_h/2"/>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54304"/>
                                        </p:tgtEl>
                                        <p:attrNameLst>
                                          <p:attrName>style.visibility</p:attrName>
                                        </p:attrNameLst>
                                      </p:cBhvr>
                                      <p:to>
                                        <p:strVal val="visible"/>
                                      </p:to>
                                    </p:set>
                                    <p:anim calcmode="lin" valueType="num">
                                      <p:cBhvr>
                                        <p:cTn id="53" dur="500" fill="hold"/>
                                        <p:tgtEl>
                                          <p:spTgt spid="54304"/>
                                        </p:tgtEl>
                                        <p:attrNameLst>
                                          <p:attrName>ppt_x</p:attrName>
                                        </p:attrNameLst>
                                      </p:cBhvr>
                                      <p:tavLst>
                                        <p:tav tm="0">
                                          <p:val>
                                            <p:strVal val="1+#ppt_w/2"/>
                                          </p:val>
                                        </p:tav>
                                        <p:tav tm="100000">
                                          <p:val>
                                            <p:strVal val="#ppt_x"/>
                                          </p:val>
                                        </p:tav>
                                      </p:tavLst>
                                    </p:anim>
                                    <p:anim calcmode="lin" valueType="num">
                                      <p:cBhvr>
                                        <p:cTn id="54" dur="500" fill="hold"/>
                                        <p:tgtEl>
                                          <p:spTgt spid="54304"/>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54303"/>
                                        </p:tgtEl>
                                        <p:attrNameLst>
                                          <p:attrName>style.visibility</p:attrName>
                                        </p:attrNameLst>
                                      </p:cBhvr>
                                      <p:to>
                                        <p:strVal val="visible"/>
                                      </p:to>
                                    </p:set>
                                    <p:anim calcmode="lin" valueType="num">
                                      <p:cBhvr>
                                        <p:cTn id="59" dur="500" fill="hold"/>
                                        <p:tgtEl>
                                          <p:spTgt spid="54303"/>
                                        </p:tgtEl>
                                        <p:attrNameLst>
                                          <p:attrName>ppt_x</p:attrName>
                                        </p:attrNameLst>
                                      </p:cBhvr>
                                      <p:tavLst>
                                        <p:tav tm="0">
                                          <p:val>
                                            <p:strVal val="1+#ppt_w/2"/>
                                          </p:val>
                                        </p:tav>
                                        <p:tav tm="100000">
                                          <p:val>
                                            <p:strVal val="#ppt_x"/>
                                          </p:val>
                                        </p:tav>
                                      </p:tavLst>
                                    </p:anim>
                                    <p:anim calcmode="lin" valueType="num">
                                      <p:cBhvr>
                                        <p:cTn id="60" dur="500" fill="hold"/>
                                        <p:tgtEl>
                                          <p:spTgt spid="54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ldLvl="0" animBg="1"/>
      <p:bldP spid="54275" grpId="0" bldLvl="0" animBg="1"/>
      <p:bldP spid="54294" grpId="0" bldLvl="0"/>
      <p:bldP spid="54295" grpId="0" bldLvl="0" animBg="1"/>
      <p:bldP spid="54296" grpId="0" bldLvl="0"/>
      <p:bldP spid="54299" grpId="0" bldLvl="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229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2291"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229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2293" name="组合 7"/>
          <p:cNvGrpSpPr/>
          <p:nvPr/>
        </p:nvGrpSpPr>
        <p:grpSpPr>
          <a:xfrm>
            <a:off x="-9525" y="4857750"/>
            <a:ext cx="9153525" cy="285750"/>
            <a:chOff x="0" y="0"/>
            <a:chExt cx="9153144" cy="842818"/>
          </a:xfrm>
        </p:grpSpPr>
        <p:sp>
          <p:nvSpPr>
            <p:cNvPr id="1229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229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2296"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dirty="0">
              <a:latin typeface="Arial" panose="020B0604020202020204" pitchFamily="34" charset="0"/>
              <a:ea typeface="宋体" panose="02010600030101010101" pitchFamily="2" charset="-122"/>
            </a:endParaRPr>
          </a:p>
        </p:txBody>
      </p:sp>
      <p:sp>
        <p:nvSpPr>
          <p:cNvPr id="12297" name="文本框 8"/>
          <p:cNvSpPr/>
          <p:nvPr/>
        </p:nvSpPr>
        <p:spPr>
          <a:xfrm>
            <a:off x="6027738" y="112553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3.影片分析</a:t>
            </a:r>
            <a:endParaRPr lang="zh-CN" altLang="en-US" dirty="0">
              <a:latin typeface="Arial" panose="020B0604020202020204" pitchFamily="34" charset="0"/>
              <a:ea typeface="宋体" panose="02010600030101010101" pitchFamily="2" charset="-122"/>
            </a:endParaRPr>
          </a:p>
        </p:txBody>
      </p:sp>
      <p:sp>
        <p:nvSpPr>
          <p:cNvPr id="12298" name="文本框 9"/>
          <p:cNvSpPr/>
          <p:nvPr/>
        </p:nvSpPr>
        <p:spPr>
          <a:xfrm>
            <a:off x="5410200" y="1849438"/>
            <a:ext cx="3790950" cy="1992312"/>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电影音乐构成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（一）音乐对揭示电影主题的作用</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（二）音乐对构建电影结构的作用</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（三）音乐对推动电影情节的作用</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2299" name="图片 12298"/>
          <p:cNvPicPr>
            <a:picLocks noChangeAspect="1"/>
          </p:cNvPicPr>
          <p:nvPr/>
        </p:nvPicPr>
        <p:blipFill>
          <a:blip r:embed="rId1"/>
          <a:stretch>
            <a:fillRect/>
          </a:stretch>
        </p:blipFill>
        <p:spPr>
          <a:xfrm>
            <a:off x="533400" y="1581150"/>
            <a:ext cx="4606925" cy="25908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97"/>
                                        </p:tgtEl>
                                        <p:attrNameLst>
                                          <p:attrName>style.visibility</p:attrName>
                                        </p:attrNameLst>
                                      </p:cBhvr>
                                      <p:to>
                                        <p:strVal val="visible"/>
                                      </p:to>
                                    </p:set>
                                    <p:animEffect filter="wipe(left)">
                                      <p:cBhvr>
                                        <p:cTn id="7" dur="500"/>
                                        <p:tgtEl>
                                          <p:spTgt spid="122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98"/>
                                        </p:tgtEl>
                                        <p:attrNameLst>
                                          <p:attrName>style.visibility</p:attrName>
                                        </p:attrNameLst>
                                      </p:cBhvr>
                                      <p:to>
                                        <p:strVal val="visible"/>
                                      </p:to>
                                    </p:set>
                                    <p:animEffect filter="wipe(left)">
                                      <p:cBhvr>
                                        <p:cTn id="12"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bldLvl="0"/>
      <p:bldP spid="12298" grpId="0" bldLvl="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921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1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2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9221" name="组合 7"/>
          <p:cNvGrpSpPr/>
          <p:nvPr/>
        </p:nvGrpSpPr>
        <p:grpSpPr>
          <a:xfrm>
            <a:off x="-9525" y="4857750"/>
            <a:ext cx="9153525" cy="285750"/>
            <a:chOff x="0" y="0"/>
            <a:chExt cx="9153144" cy="842818"/>
          </a:xfrm>
        </p:grpSpPr>
        <p:sp>
          <p:nvSpPr>
            <p:cNvPr id="922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2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9225" name="文本框 9"/>
          <p:cNvSpPr/>
          <p:nvPr/>
        </p:nvSpPr>
        <p:spPr>
          <a:xfrm>
            <a:off x="4259580" y="2514600"/>
            <a:ext cx="4519295" cy="152971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制 片 人：于冬</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导演：刘伟强</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主演：张涵予、欧豪、杜江、袁泉、张天爱、李沁</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片    长：111分钟</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上映时间：2019年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出 品 方：浙江博纳影视制作有限公司</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9226" name="文本框 8"/>
          <p:cNvSpPr/>
          <p:nvPr/>
        </p:nvSpPr>
        <p:spPr>
          <a:xfrm>
            <a:off x="4356100" y="1250315"/>
            <a:ext cx="3298825" cy="450850"/>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第三节  经典主旋律电影赏析</a:t>
            </a:r>
            <a:endParaRPr lang="zh-CN" altLang="en-US" dirty="0">
              <a:latin typeface="Arial" panose="020B0604020202020204" pitchFamily="34" charset="0"/>
              <a:ea typeface="宋体" panose="02010600030101010101" pitchFamily="2" charset="-122"/>
            </a:endParaRPr>
          </a:p>
        </p:txBody>
      </p:sp>
      <p:sp>
        <p:nvSpPr>
          <p:cNvPr id="9227" name="文本框 8"/>
          <p:cNvSpPr/>
          <p:nvPr/>
        </p:nvSpPr>
        <p:spPr>
          <a:xfrm>
            <a:off x="4211955" y="1779270"/>
            <a:ext cx="4953000" cy="450850"/>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当代事实改编主旋律大片——《中国机长》</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4" name="图片 3" descr="机长3"/>
          <p:cNvPicPr>
            <a:picLocks noChangeAspect="1"/>
          </p:cNvPicPr>
          <p:nvPr/>
        </p:nvPicPr>
        <p:blipFill>
          <a:blip r:embed="rId1"/>
          <a:srcRect b="6465"/>
          <a:stretch>
            <a:fillRect/>
          </a:stretch>
        </p:blipFill>
        <p:spPr>
          <a:xfrm>
            <a:off x="217805" y="1563370"/>
            <a:ext cx="3847465" cy="267335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filter="wipe(left)">
                                      <p:cBhvr>
                                        <p:cTn id="7" dur="500"/>
                                        <p:tgtEl>
                                          <p:spTgt spid="92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6"/>
                                        </p:tgtEl>
                                        <p:attrNameLst>
                                          <p:attrName>style.visibility</p:attrName>
                                        </p:attrNameLst>
                                      </p:cBhvr>
                                      <p:to>
                                        <p:strVal val="visible"/>
                                      </p:to>
                                    </p:set>
                                    <p:animEffect filter="wipe(left)">
                                      <p:cBhvr>
                                        <p:cTn id="12" dur="500"/>
                                        <p:tgtEl>
                                          <p:spTgt spid="92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filter="wipe(left)">
                                      <p:cBhvr>
                                        <p:cTn id="17" dur="5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bldLvl="0"/>
      <p:bldP spid="9226" grpId="0" bldLvl="0"/>
      <p:bldP spid="9227" grpId="0" bldLvl="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02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0245" name="组合 7"/>
          <p:cNvGrpSpPr/>
          <p:nvPr/>
        </p:nvGrpSpPr>
        <p:grpSpPr>
          <a:xfrm>
            <a:off x="-9525" y="4857750"/>
            <a:ext cx="9153525" cy="285750"/>
            <a:chOff x="0" y="0"/>
            <a:chExt cx="9153144" cy="842818"/>
          </a:xfrm>
        </p:grpSpPr>
        <p:sp>
          <p:nvSpPr>
            <p:cNvPr id="102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0250" name="文本框 8"/>
          <p:cNvSpPr/>
          <p:nvPr/>
        </p:nvSpPr>
        <p:spPr>
          <a:xfrm>
            <a:off x="5435283" y="1131253"/>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
        <p:nvSpPr>
          <p:cNvPr id="10251" name="文本框 9"/>
          <p:cNvSpPr/>
          <p:nvPr/>
        </p:nvSpPr>
        <p:spPr>
          <a:xfrm>
            <a:off x="4499610" y="1950720"/>
            <a:ext cx="3783330" cy="224917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四川航空3U8633航班机组执行航班任务时，在万米高空突遇驾驶舱风挡玻璃爆裂脱落、座舱释压的极端罕见险情。机组成员凭借着极少仍在工作状态的仪器，艰难地进行手动驾驶。座舱释压发生时，乘务组立即执行释压处置程序，指导旅客使用氧气面罩，并训练有素地喊出：“请大家相信我们，相信我们有信心、有能力带领大家安全落地。”生死关头，英雄机组的正确处置，确保了机上全体人员的生命安全，创造了世界民航史上的奇迹。</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3" name="图片 2" descr="机长"/>
          <p:cNvPicPr>
            <a:picLocks noChangeAspect="1"/>
          </p:cNvPicPr>
          <p:nvPr/>
        </p:nvPicPr>
        <p:blipFill>
          <a:blip r:embed="rId1"/>
          <a:stretch>
            <a:fillRect/>
          </a:stretch>
        </p:blipFill>
        <p:spPr>
          <a:xfrm>
            <a:off x="323215" y="1776730"/>
            <a:ext cx="3894455" cy="259715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filter="wipe(left)">
                                      <p:cBhvr>
                                        <p:cTn id="12"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P spid="10251" grpId="0" bldLvl="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02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3" name="矩形 4"/>
          <p:cNvSpPr/>
          <p:nvPr/>
        </p:nvSpPr>
        <p:spPr>
          <a:xfrm>
            <a:off x="217488" y="69913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0245" name="组合 7"/>
          <p:cNvGrpSpPr/>
          <p:nvPr/>
        </p:nvGrpSpPr>
        <p:grpSpPr>
          <a:xfrm>
            <a:off x="-9525" y="4857750"/>
            <a:ext cx="9153525" cy="285750"/>
            <a:chOff x="0" y="0"/>
            <a:chExt cx="9153144" cy="842818"/>
          </a:xfrm>
        </p:grpSpPr>
        <p:sp>
          <p:nvSpPr>
            <p:cNvPr id="102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0250" name="文本框 8"/>
          <p:cNvSpPr/>
          <p:nvPr/>
        </p:nvSpPr>
        <p:spPr>
          <a:xfrm>
            <a:off x="1691323" y="1275398"/>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相关背景</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0251" name="文本框 9"/>
          <p:cNvSpPr/>
          <p:nvPr/>
        </p:nvSpPr>
        <p:spPr>
          <a:xfrm>
            <a:off x="394970" y="2067560"/>
            <a:ext cx="4140200" cy="105029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该片根据2018年5月14日四川航空3U8633航班机组成功处置特情真实事件改编，讲述了“中国民航英雄机组”成员与119名乘客遭遇极端险情，在万米高空直面强风、低温、座舱释压的多重考验。</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 name="图片 1" descr="机长2"/>
          <p:cNvPicPr>
            <a:picLocks noChangeAspect="1"/>
          </p:cNvPicPr>
          <p:nvPr/>
        </p:nvPicPr>
        <p:blipFill>
          <a:blip r:embed="rId1"/>
          <a:stretch>
            <a:fillRect/>
          </a:stretch>
        </p:blipFill>
        <p:spPr>
          <a:xfrm>
            <a:off x="4643755" y="1491615"/>
            <a:ext cx="4157980" cy="2745105"/>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filter="wipe(left)">
                                      <p:cBhvr>
                                        <p:cTn id="12"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P spid="10251" grpId="0" bldLvl="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02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0245" name="组合 7"/>
          <p:cNvGrpSpPr/>
          <p:nvPr/>
        </p:nvGrpSpPr>
        <p:grpSpPr>
          <a:xfrm>
            <a:off x="-9525" y="4857750"/>
            <a:ext cx="9153525" cy="285750"/>
            <a:chOff x="0" y="0"/>
            <a:chExt cx="9153144" cy="842818"/>
          </a:xfrm>
        </p:grpSpPr>
        <p:sp>
          <p:nvSpPr>
            <p:cNvPr id="102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0250" name="文本框 8"/>
          <p:cNvSpPr/>
          <p:nvPr/>
        </p:nvSpPr>
        <p:spPr>
          <a:xfrm>
            <a:off x="5003483" y="1131253"/>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影片分析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0251" name="文本框 9"/>
          <p:cNvSpPr/>
          <p:nvPr/>
        </p:nvSpPr>
        <p:spPr>
          <a:xfrm>
            <a:off x="4330065" y="2067560"/>
            <a:ext cx="4375150" cy="152971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叙事视点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中国机长》的叙事采取客观视点的线性叙事方式，以“开端—发展—高潮—结尾”的事件发生的先后顺序依次展开。但它在客观再现灾难事件的同时，也四次巧妙植入影片主人公第一机长刘长健的主观话语，进而在主客观视点的合理转换中达成了观察者身份的变换确认与主流意识形态效果的有效传达。</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 name="图片 1" descr="机长！"/>
          <p:cNvPicPr>
            <a:picLocks noChangeAspect="1"/>
          </p:cNvPicPr>
          <p:nvPr/>
        </p:nvPicPr>
        <p:blipFill>
          <a:blip r:embed="rId1"/>
          <a:stretch>
            <a:fillRect/>
          </a:stretch>
        </p:blipFill>
        <p:spPr>
          <a:xfrm>
            <a:off x="467360" y="1707515"/>
            <a:ext cx="3636645" cy="242443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filter="wipe(left)">
                                      <p:cBhvr>
                                        <p:cTn id="12"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P spid="10251" grpId="0" bldLvl="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921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1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2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9221" name="组合 7"/>
          <p:cNvGrpSpPr/>
          <p:nvPr/>
        </p:nvGrpSpPr>
        <p:grpSpPr>
          <a:xfrm>
            <a:off x="-9525" y="4857750"/>
            <a:ext cx="9153525" cy="285750"/>
            <a:chOff x="0" y="0"/>
            <a:chExt cx="9153144" cy="842818"/>
          </a:xfrm>
        </p:grpSpPr>
        <p:sp>
          <p:nvSpPr>
            <p:cNvPr id="922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2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9225" name="文本框 9"/>
          <p:cNvSpPr/>
          <p:nvPr/>
        </p:nvSpPr>
        <p:spPr>
          <a:xfrm>
            <a:off x="4787900" y="2470150"/>
            <a:ext cx="3681730" cy="129032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片名：湄公河行动</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导演：林超贤</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主演：张涵予、彭于晏、冯文娟、吴旭东、孙淳等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出品方：博纳影业集团、华夏电影、蓝色星空影业</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发行时间：2016年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9226" name="文本框 8"/>
          <p:cNvSpPr/>
          <p:nvPr/>
        </p:nvSpPr>
        <p:spPr>
          <a:xfrm>
            <a:off x="4356100" y="1250315"/>
            <a:ext cx="3298825" cy="450850"/>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第三节  经典主旋律电影赏析</a:t>
            </a:r>
            <a:endParaRPr lang="zh-CN" altLang="en-US" dirty="0">
              <a:latin typeface="Arial" panose="020B0604020202020204" pitchFamily="34" charset="0"/>
              <a:ea typeface="宋体" panose="02010600030101010101" pitchFamily="2" charset="-122"/>
            </a:endParaRPr>
          </a:p>
        </p:txBody>
      </p:sp>
      <p:sp>
        <p:nvSpPr>
          <p:cNvPr id="9227" name="文本框 8"/>
          <p:cNvSpPr/>
          <p:nvPr/>
        </p:nvSpPr>
        <p:spPr>
          <a:xfrm>
            <a:off x="4211955" y="1779270"/>
            <a:ext cx="4953000" cy="450850"/>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中国当代主旋律动作片——《湄公河行动》</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 name="图片 1" descr="湄公河"/>
          <p:cNvPicPr>
            <a:picLocks noChangeAspect="1"/>
          </p:cNvPicPr>
          <p:nvPr/>
        </p:nvPicPr>
        <p:blipFill>
          <a:blip r:embed="rId1"/>
          <a:stretch>
            <a:fillRect/>
          </a:stretch>
        </p:blipFill>
        <p:spPr>
          <a:xfrm>
            <a:off x="214630" y="1851660"/>
            <a:ext cx="4044315" cy="25273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filter="wipe(left)">
                                      <p:cBhvr>
                                        <p:cTn id="7" dur="500"/>
                                        <p:tgtEl>
                                          <p:spTgt spid="92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6"/>
                                        </p:tgtEl>
                                        <p:attrNameLst>
                                          <p:attrName>style.visibility</p:attrName>
                                        </p:attrNameLst>
                                      </p:cBhvr>
                                      <p:to>
                                        <p:strVal val="visible"/>
                                      </p:to>
                                    </p:set>
                                    <p:animEffect filter="wipe(left)">
                                      <p:cBhvr>
                                        <p:cTn id="12" dur="500"/>
                                        <p:tgtEl>
                                          <p:spTgt spid="92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filter="wipe(left)">
                                      <p:cBhvr>
                                        <p:cTn id="17" dur="5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bldLvl="0"/>
      <p:bldP spid="9226" grpId="0" bldLvl="0"/>
      <p:bldP spid="9227" grpId="0" bldLvl="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02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0245" name="组合 7"/>
          <p:cNvGrpSpPr/>
          <p:nvPr/>
        </p:nvGrpSpPr>
        <p:grpSpPr>
          <a:xfrm>
            <a:off x="-9525" y="4857750"/>
            <a:ext cx="9153525" cy="285750"/>
            <a:chOff x="0" y="0"/>
            <a:chExt cx="9153144" cy="842818"/>
          </a:xfrm>
        </p:grpSpPr>
        <p:sp>
          <p:nvSpPr>
            <p:cNvPr id="102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0250" name="文本框 8"/>
          <p:cNvSpPr/>
          <p:nvPr/>
        </p:nvSpPr>
        <p:spPr>
          <a:xfrm>
            <a:off x="5435283" y="1131253"/>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 name="图片 1" descr="湄公河行动1"/>
          <p:cNvPicPr>
            <a:picLocks noChangeAspect="1"/>
          </p:cNvPicPr>
          <p:nvPr/>
        </p:nvPicPr>
        <p:blipFill>
          <a:blip r:embed="rId1"/>
          <a:stretch>
            <a:fillRect/>
          </a:stretch>
        </p:blipFill>
        <p:spPr>
          <a:xfrm>
            <a:off x="107315" y="2283460"/>
            <a:ext cx="2470150" cy="1543685"/>
          </a:xfrm>
          <a:prstGeom prst="rect">
            <a:avLst/>
          </a:prstGeom>
        </p:spPr>
      </p:pic>
      <p:sp>
        <p:nvSpPr>
          <p:cNvPr id="10251" name="文本框 9"/>
          <p:cNvSpPr/>
          <p:nvPr/>
        </p:nvSpPr>
        <p:spPr>
          <a:xfrm>
            <a:off x="2627630" y="1642745"/>
            <a:ext cx="6045835" cy="296862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金三角位于中国、老挝、缅甸三国交界处，金三角湄公河上，一处被称为“鬼门关”的河段，2011年10月5日清晨，两艘来自中国的商船遭到不明身份之人的枪击袭击，船上13名中国船员全部遇难，并在船上发现90万粒毒品。未过多久，泰国军方召开新闻发布会，指责中国商船贩卖毒品。虽然发布会宣称船员全部逃亡，但是十三具遭受残忍杀害的中国船员尸体很快被人发现。这宗枪杀十三名中国船员的血腥冤案，掀起了悲剧的序幕。这起胆大妄为的案件令中国警方大为震惊，面对矛头指向中国运毒、颠倒是非的舆论，为了还遇难同胞一个清白，中国决定派出缉毒精英，组成此次案件的特别行动小组，其中云南省缉毒总队队长高刚（张涵予饰）受命带特别行动小组前往泰国，潜入金三角查明真相，竭力揪出案件的幕后黑手，并与情报员方新武（彭于晏饰）合作接洽。根据现有资料显示，这件案子由盘踞在金三角的大毒枭糯卡所为。糯卡贪婪残忍，胆大包天，是湄公河流域上一颗惊扰运输安全的毒瘤。为了将这个恶棍绳之于法，中国、老挝、缅甸开展了三国联合巡逻，集中对糯卡的制毒窝点进行扫荡。</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filter="wipe(left)">
                                      <p:cBhvr>
                                        <p:cTn id="12"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P spid="10251" grpId="0" bldLvl="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02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3" name="矩形 4"/>
          <p:cNvSpPr/>
          <p:nvPr/>
        </p:nvSpPr>
        <p:spPr>
          <a:xfrm>
            <a:off x="217488" y="69913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0245" name="组合 7"/>
          <p:cNvGrpSpPr/>
          <p:nvPr/>
        </p:nvGrpSpPr>
        <p:grpSpPr>
          <a:xfrm>
            <a:off x="-9525" y="4857750"/>
            <a:ext cx="9153525" cy="285750"/>
            <a:chOff x="0" y="0"/>
            <a:chExt cx="9153144" cy="842818"/>
          </a:xfrm>
        </p:grpSpPr>
        <p:sp>
          <p:nvSpPr>
            <p:cNvPr id="102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0250" name="文本框 8"/>
          <p:cNvSpPr/>
          <p:nvPr/>
        </p:nvSpPr>
        <p:spPr>
          <a:xfrm>
            <a:off x="1691323" y="1275398"/>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相关背景</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0251" name="文本框 9"/>
          <p:cNvSpPr/>
          <p:nvPr/>
        </p:nvSpPr>
        <p:spPr>
          <a:xfrm>
            <a:off x="394970" y="1726565"/>
            <a:ext cx="4140200" cy="296862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电影《湄公河行动》取材于骇人听闻的真实事件——湄公河惨案。</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10·5中国船员金三角遇害事件又被称为湄公河惨案，是指2011年10月5日上午，“华平号”和“玉兴8号” 两艘商船在湄公河金三角水域遭遇袭击的事件。此事件造成“华平号”上的6名中国船员和“玉兴8号”上的7名中国船员全部遇难，其中1人失踪。</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2011年10月28日下午，泰国表示，嫌犯是隶属于泰国第三军区“帕莽”军营的9名士兵。2012年4月25日，“10·5”案件联合专案组在老挝波桥省抓获案件主犯糯康。 2013年3月1日，案件主犯糯康、桑康·乍萨、依莱、扎西卡在云南昆明被执行死刑。</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3" name="图片 2" descr="湄公河行动3"/>
          <p:cNvPicPr>
            <a:picLocks noChangeAspect="1"/>
          </p:cNvPicPr>
          <p:nvPr/>
        </p:nvPicPr>
        <p:blipFill>
          <a:blip r:embed="rId1"/>
          <a:stretch>
            <a:fillRect/>
          </a:stretch>
        </p:blipFill>
        <p:spPr>
          <a:xfrm>
            <a:off x="4742180" y="1851660"/>
            <a:ext cx="3959225" cy="2440305"/>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filter="wipe(left)">
                                      <p:cBhvr>
                                        <p:cTn id="12"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P spid="10251" grpId="0" bldLvl="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02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0245" name="组合 7"/>
          <p:cNvGrpSpPr/>
          <p:nvPr/>
        </p:nvGrpSpPr>
        <p:grpSpPr>
          <a:xfrm>
            <a:off x="-9525" y="4857750"/>
            <a:ext cx="9153525" cy="285750"/>
            <a:chOff x="0" y="0"/>
            <a:chExt cx="9153144" cy="842818"/>
          </a:xfrm>
        </p:grpSpPr>
        <p:sp>
          <p:nvSpPr>
            <p:cNvPr id="102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0250" name="文本框 8"/>
          <p:cNvSpPr/>
          <p:nvPr/>
        </p:nvSpPr>
        <p:spPr>
          <a:xfrm>
            <a:off x="5003483" y="1131253"/>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影片分析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3" name="文本框 9"/>
          <p:cNvSpPr/>
          <p:nvPr/>
        </p:nvSpPr>
        <p:spPr>
          <a:xfrm>
            <a:off x="4355465" y="1635125"/>
            <a:ext cx="4140200" cy="1769745"/>
          </a:xfrm>
          <a:prstGeom prst="rect">
            <a:avLst/>
          </a:prstGeom>
          <a:noFill/>
          <a:ln w="9525">
            <a:noFill/>
          </a:ln>
        </p:spPr>
        <p:txBody>
          <a:bodyPr wrap="square" anchor="t" anchorCtr="0">
            <a:spAutoFit/>
          </a:bodyPr>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好莱坞模式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具体分析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电影《湄公河行动》的节奏感极强，毫不拖泥带水是所有观众对该片产生的最大共鸣，“这部电影没有浪费每一帧画面，精准地抓住了观众的心，可以让观众迅速入戏！” 影片对于真实案件的还原程度之高，也是不少观众意料之外的惊喜。</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4" name="图片 3" descr="湄公河行动2"/>
          <p:cNvPicPr>
            <a:picLocks noChangeAspect="1"/>
          </p:cNvPicPr>
          <p:nvPr/>
        </p:nvPicPr>
        <p:blipFill>
          <a:blip r:embed="rId1"/>
          <a:stretch>
            <a:fillRect/>
          </a:stretch>
        </p:blipFill>
        <p:spPr>
          <a:xfrm>
            <a:off x="394970" y="1633855"/>
            <a:ext cx="3870325" cy="236601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P spid="3" grpId="0" bldLvl="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1"/>
          <p:cNvSpPr>
            <a:spLocks noGrp="1"/>
          </p:cNvSpPr>
          <p:nvPr>
            <p:ph type="sldNum" sz="quarter" idx="12"/>
          </p:nvPr>
        </p:nvSpPr>
        <p:spPr>
          <a:xfrm>
            <a:off x="6457950" y="4767263"/>
            <a:ext cx="2057400" cy="274637"/>
          </a:xfrm>
        </p:spPr>
        <p:txBody>
          <a:bodyPr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2" name="矩形 34"/>
          <p:cNvSpPr/>
          <p:nvPr/>
        </p:nvSpPr>
        <p:spPr>
          <a:xfrm>
            <a:off x="5105400" y="2974975"/>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123" name="矩形 69"/>
          <p:cNvSpPr/>
          <p:nvPr/>
        </p:nvSpPr>
        <p:spPr>
          <a:xfrm>
            <a:off x="0" y="1243013"/>
            <a:ext cx="9144000" cy="2776537"/>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pic>
        <p:nvPicPr>
          <p:cNvPr id="5124" name="图片 63"/>
          <p:cNvPicPr>
            <a:picLocks noChangeAspect="1"/>
          </p:cNvPicPr>
          <p:nvPr/>
        </p:nvPicPr>
        <p:blipFill>
          <a:blip r:embed="rId1"/>
          <a:stretch>
            <a:fillRect/>
          </a:stretch>
        </p:blipFill>
        <p:spPr>
          <a:xfrm rot="-5400000">
            <a:off x="-693737" y="466725"/>
            <a:ext cx="4300537" cy="3367088"/>
          </a:xfrm>
          <a:prstGeom prst="rect">
            <a:avLst/>
          </a:prstGeom>
          <a:noFill/>
          <a:ln w="9525">
            <a:noFill/>
          </a:ln>
        </p:spPr>
      </p:pic>
      <p:grpSp>
        <p:nvGrpSpPr>
          <p:cNvPr id="5125" name="组合 72"/>
          <p:cNvGrpSpPr/>
          <p:nvPr/>
        </p:nvGrpSpPr>
        <p:grpSpPr>
          <a:xfrm>
            <a:off x="-6350" y="4300538"/>
            <a:ext cx="9150350" cy="842962"/>
            <a:chOff x="0" y="0"/>
            <a:chExt cx="9153144" cy="842818"/>
          </a:xfrm>
        </p:grpSpPr>
        <p:sp>
          <p:nvSpPr>
            <p:cNvPr id="5127" name="矩形 57"/>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128" name="矩形 65"/>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pic>
        <p:nvPicPr>
          <p:cNvPr id="3" name="图片 25"/>
          <p:cNvPicPr>
            <a:picLocks noChangeAspect="1"/>
          </p:cNvPicPr>
          <p:nvPr/>
        </p:nvPicPr>
        <p:blipFill>
          <a:blip r:embed="rId2"/>
          <a:srcRect l="51270"/>
          <a:stretch>
            <a:fillRect/>
          </a:stretch>
        </p:blipFill>
        <p:spPr>
          <a:xfrm flipH="1">
            <a:off x="7546975" y="2647950"/>
            <a:ext cx="1611313" cy="1371600"/>
          </a:xfrm>
          <a:prstGeom prst="rect">
            <a:avLst/>
          </a:prstGeom>
          <a:noFill/>
          <a:ln w="9525">
            <a:noFill/>
          </a:ln>
        </p:spPr>
      </p:pic>
      <p:sp>
        <p:nvSpPr>
          <p:cNvPr id="5129" name="Freeform 12"/>
          <p:cNvSpPr>
            <a:spLocks noEditPoints="1"/>
          </p:cNvSpPr>
          <p:nvPr/>
        </p:nvSpPr>
        <p:spPr>
          <a:xfrm>
            <a:off x="5715000" y="1630363"/>
            <a:ext cx="585788" cy="584200"/>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sp>
        <p:nvSpPr>
          <p:cNvPr id="5130" name="TextBox 48"/>
          <p:cNvSpPr/>
          <p:nvPr/>
        </p:nvSpPr>
        <p:spPr>
          <a:xfrm>
            <a:off x="3208338" y="2301875"/>
            <a:ext cx="4016375" cy="677108"/>
          </a:xfrm>
          <a:prstGeom prst="rect">
            <a:avLst/>
          </a:prstGeom>
          <a:noFill/>
          <a:ln w="9525">
            <a:noFill/>
          </a:ln>
        </p:spPr>
        <p:txBody>
          <a:bodyPr wrap="square" lIns="0" tIns="0" rIns="0" bIns="0" anchor="t" anchorCtr="0">
            <a:spAutoFit/>
          </a:bodyPr>
          <a:lstStyle/>
          <a:p>
            <a:r>
              <a:rPr lang="zh-CN" altLang="en-US" sz="4400" b="1" dirty="0">
                <a:solidFill>
                  <a:schemeClr val="accent1"/>
                </a:solidFill>
                <a:latin typeface="思源黑体 CN Bold" charset="0"/>
                <a:ea typeface="宋体" panose="02010600030101010101" pitchFamily="2" charset="-122"/>
                <a:sym typeface="思源黑体 CN" charset="0"/>
              </a:rPr>
              <a:t>电视节目赏析</a:t>
            </a:r>
            <a:endParaRPr lang="zh-CN" altLang="en-US" sz="4400" b="1" dirty="0">
              <a:solidFill>
                <a:schemeClr val="accent1"/>
              </a:solidFill>
              <a:latin typeface="思源黑体 CN Bold" charset="0"/>
              <a:ea typeface="思源黑体 CN Bold" charset="0"/>
              <a:sym typeface="思源黑体 CN" charset="0"/>
            </a:endParaRPr>
          </a:p>
        </p:txBody>
      </p:sp>
      <p:sp>
        <p:nvSpPr>
          <p:cNvPr id="5131" name="TextBox 48"/>
          <p:cNvSpPr/>
          <p:nvPr/>
        </p:nvSpPr>
        <p:spPr>
          <a:xfrm>
            <a:off x="3200400" y="1549400"/>
            <a:ext cx="2667000" cy="677108"/>
          </a:xfrm>
          <a:prstGeom prst="rect">
            <a:avLst/>
          </a:prstGeom>
          <a:noFill/>
          <a:ln w="9525">
            <a:noFill/>
          </a:ln>
        </p:spPr>
        <p:txBody>
          <a:bodyPr wrap="square" lIns="0" tIns="0" rIns="0" bIns="0" anchor="t" anchorCtr="0">
            <a:spAutoFit/>
          </a:bodyPr>
          <a:lstStyle/>
          <a:p>
            <a:r>
              <a:rPr lang="zh-CN" altLang="en-US" sz="4400" dirty="0">
                <a:solidFill>
                  <a:schemeClr val="accent1"/>
                </a:solidFill>
                <a:latin typeface="思源黑体 CN" charset="0"/>
                <a:ea typeface="宋体" panose="02010600030101010101" pitchFamily="2" charset="-122"/>
                <a:sym typeface="思源黑体 CN" charset="0"/>
              </a:rPr>
              <a:t>第七章</a:t>
            </a:r>
            <a:endParaRPr lang="en-US" altLang="zh-CN" sz="4400" dirty="0">
              <a:solidFill>
                <a:schemeClr val="accent1"/>
              </a:solidFill>
              <a:latin typeface="思源黑体 CN" charset="0"/>
              <a:ea typeface="宋体" panose="02010600030101010101"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p:cTn id="7" dur="500" fill="hold"/>
                                        <p:tgtEl>
                                          <p:spTgt spid="5125"/>
                                        </p:tgtEl>
                                        <p:attrNameLst>
                                          <p:attrName>ppt_x</p:attrName>
                                        </p:attrNameLst>
                                      </p:cBhvr>
                                      <p:tavLst>
                                        <p:tav tm="0">
                                          <p:val>
                                            <p:strVal val="#ppt_x"/>
                                          </p:val>
                                        </p:tav>
                                        <p:tav tm="100000">
                                          <p:val>
                                            <p:strVal val="#ppt_x"/>
                                          </p:val>
                                        </p:tav>
                                      </p:tavLst>
                                    </p:anim>
                                    <p:anim calcmode="lin" valueType="num">
                                      <p:cBhvr>
                                        <p:cTn id="8" dur="500" fill="hold"/>
                                        <p:tgtEl>
                                          <p:spTgt spid="512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123"/>
                                        </p:tgtEl>
                                        <p:attrNameLst>
                                          <p:attrName>style.visibility</p:attrName>
                                        </p:attrNameLst>
                                      </p:cBhvr>
                                      <p:to>
                                        <p:strVal val="visible"/>
                                      </p:to>
                                    </p:set>
                                    <p:anim calcmode="lin" valueType="num">
                                      <p:cBhvr>
                                        <p:cTn id="11" dur="500" fill="hold"/>
                                        <p:tgtEl>
                                          <p:spTgt spid="5123"/>
                                        </p:tgtEl>
                                        <p:attrNameLst>
                                          <p:attrName>ppt_x</p:attrName>
                                        </p:attrNameLst>
                                      </p:cBhvr>
                                      <p:tavLst>
                                        <p:tav tm="0">
                                          <p:val>
                                            <p:strVal val="#ppt_x"/>
                                          </p:val>
                                        </p:tav>
                                        <p:tav tm="100000">
                                          <p:val>
                                            <p:strVal val="#ppt_x"/>
                                          </p:val>
                                        </p:tav>
                                      </p:tavLst>
                                    </p:anim>
                                    <p:anim calcmode="lin" valueType="num">
                                      <p:cBhvr>
                                        <p:cTn id="12" dur="500" fill="hold"/>
                                        <p:tgtEl>
                                          <p:spTgt spid="512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p:cTn id="16" dur="500" fill="hold"/>
                                        <p:tgtEl>
                                          <p:spTgt spid="5124"/>
                                        </p:tgtEl>
                                        <p:attrNameLst>
                                          <p:attrName>ppt_x</p:attrName>
                                        </p:attrNameLst>
                                      </p:cBhvr>
                                      <p:tavLst>
                                        <p:tav tm="0">
                                          <p:val>
                                            <p:strVal val="0-#ppt_w/2"/>
                                          </p:val>
                                        </p:tav>
                                        <p:tav tm="100000">
                                          <p:val>
                                            <p:strVal val="#ppt_x"/>
                                          </p:val>
                                        </p:tav>
                                      </p:tavLst>
                                    </p:anim>
                                    <p:anim calcmode="lin" valueType="num">
                                      <p:cBhvr>
                                        <p:cTn id="17" dur="500" fill="hold"/>
                                        <p:tgtEl>
                                          <p:spTgt spid="5124"/>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filter="fade">
                                      <p:cBhvr>
                                        <p:cTn id="22" dur="500"/>
                                        <p:tgtEl>
                                          <p:spTgt spid="2"/>
                                        </p:tgtEl>
                                      </p:cBhvr>
                                    </p:animEffect>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0">
                                          <p:val>
                                            <p:strVal val="1+#ppt_w/2"/>
                                          </p:val>
                                        </p:tav>
                                        <p:tav tm="100000">
                                          <p:val>
                                            <p:strVal val="#ppt_x"/>
                                          </p:val>
                                        </p:tav>
                                      </p:tavLst>
                                    </p:anim>
                                    <p:anim calcmode="lin" valueType="num">
                                      <p:cBhvr>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5131"/>
                                        </p:tgtEl>
                                        <p:attrNameLst>
                                          <p:attrName>style.visibility</p:attrName>
                                        </p:attrNameLst>
                                      </p:cBhvr>
                                      <p:to>
                                        <p:strVal val="visible"/>
                                      </p:to>
                                    </p:set>
                                    <p:anim calcmode="lin" valueType="num">
                                      <p:cBhvr>
                                        <p:cTn id="30" dur="500" fill="hold"/>
                                        <p:tgtEl>
                                          <p:spTgt spid="5131"/>
                                        </p:tgtEl>
                                        <p:attrNameLst>
                                          <p:attrName>ppt_w</p:attrName>
                                        </p:attrNameLst>
                                      </p:cBhvr>
                                      <p:tavLst>
                                        <p:tav tm="0">
                                          <p:val>
                                            <p:fltVal val="0"/>
                                          </p:val>
                                        </p:tav>
                                        <p:tav tm="100000">
                                          <p:val>
                                            <p:strVal val="#ppt_w"/>
                                          </p:val>
                                        </p:tav>
                                      </p:tavLst>
                                    </p:anim>
                                    <p:anim calcmode="lin" valueType="num">
                                      <p:cBhvr>
                                        <p:cTn id="31" dur="500" fill="hold"/>
                                        <p:tgtEl>
                                          <p:spTgt spid="5131"/>
                                        </p:tgtEl>
                                        <p:attrNameLst>
                                          <p:attrName>ppt_h</p:attrName>
                                        </p:attrNameLst>
                                      </p:cBhvr>
                                      <p:tavLst>
                                        <p:tav tm="0">
                                          <p:val>
                                            <p:fltVal val="0"/>
                                          </p:val>
                                        </p:tav>
                                        <p:tav tm="100000">
                                          <p:val>
                                            <p:strVal val="#ppt_h"/>
                                          </p:val>
                                        </p:tav>
                                      </p:tavLst>
                                    </p:anim>
                                    <p:animEffect filter="fade">
                                      <p:cBhvr>
                                        <p:cTn id="32" dur="500"/>
                                        <p:tgtEl>
                                          <p:spTgt spid="5131"/>
                                        </p:tgtEl>
                                      </p:cBhvr>
                                    </p:animEffect>
                                  </p:childTnLst>
                                </p:cTn>
                              </p:par>
                              <p:par>
                                <p:cTn id="33" presetID="2" presetClass="entr" presetSubtype="2" fill="hold" grpId="0" nodeType="withEffect">
                                  <p:stCondLst>
                                    <p:cond delay="0"/>
                                  </p:stCondLst>
                                  <p:childTnLst>
                                    <p:set>
                                      <p:cBhvr>
                                        <p:cTn id="34" dur="1" fill="hold">
                                          <p:stCondLst>
                                            <p:cond delay="0"/>
                                          </p:stCondLst>
                                        </p:cTn>
                                        <p:tgtEl>
                                          <p:spTgt spid="5129"/>
                                        </p:tgtEl>
                                        <p:attrNameLst>
                                          <p:attrName>style.visibility</p:attrName>
                                        </p:attrNameLst>
                                      </p:cBhvr>
                                      <p:to>
                                        <p:strVal val="visible"/>
                                      </p:to>
                                    </p:set>
                                    <p:anim calcmode="lin" valueType="num">
                                      <p:cBhvr>
                                        <p:cTn id="35" dur="500" fill="hold"/>
                                        <p:tgtEl>
                                          <p:spTgt spid="5129"/>
                                        </p:tgtEl>
                                        <p:attrNameLst>
                                          <p:attrName>ppt_x</p:attrName>
                                        </p:attrNameLst>
                                      </p:cBhvr>
                                      <p:tavLst>
                                        <p:tav tm="0">
                                          <p:val>
                                            <p:strVal val="1+#ppt_w/2"/>
                                          </p:val>
                                        </p:tav>
                                        <p:tav tm="100000">
                                          <p:val>
                                            <p:strVal val="#ppt_x"/>
                                          </p:val>
                                        </p:tav>
                                      </p:tavLst>
                                    </p:anim>
                                    <p:anim calcmode="lin" valueType="num">
                                      <p:cBhvr>
                                        <p:cTn id="36" dur="500" fill="hold"/>
                                        <p:tgtEl>
                                          <p:spTgt spid="5129"/>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5130"/>
                                        </p:tgtEl>
                                        <p:attrNameLst>
                                          <p:attrName>style.visibility</p:attrName>
                                        </p:attrNameLst>
                                      </p:cBhvr>
                                      <p:to>
                                        <p:strVal val="visible"/>
                                      </p:to>
                                    </p:set>
                                    <p:animEffect filter="wipe(left)">
                                      <p:cBhvr>
                                        <p:cTn id="40" dur="5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123" grpId="0" bldLvl="0" animBg="1"/>
      <p:bldP spid="5129" grpId="0" bldLvl="0" animBg="1"/>
      <p:bldP spid="5130" grpId="0" bldLvl="0"/>
      <p:bldP spid="5131" grpId="0" bldLvl="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灯片编号占位符 1"/>
          <p:cNvSpPr>
            <a:spLocks noGrp="1"/>
          </p:cNvSpPr>
          <p:nvPr>
            <p:ph type="sldNum" sz="quarter" idx="12"/>
          </p:nvPr>
        </p:nvSpPr>
        <p:spPr>
          <a:xfrm>
            <a:off x="6457950" y="4767263"/>
            <a:ext cx="2057400" cy="274637"/>
          </a:xfrm>
        </p:spPr>
        <p:txBody>
          <a:bodyPr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6147"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48"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49"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6150" name="组合 7"/>
          <p:cNvGrpSpPr/>
          <p:nvPr/>
        </p:nvGrpSpPr>
        <p:grpSpPr>
          <a:xfrm>
            <a:off x="-9525" y="4857750"/>
            <a:ext cx="9153525" cy="285750"/>
            <a:chOff x="0" y="0"/>
            <a:chExt cx="9153144" cy="842818"/>
          </a:xfrm>
        </p:grpSpPr>
        <p:sp>
          <p:nvSpPr>
            <p:cNvPr id="6151"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52"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6153"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第七章  </a:t>
            </a:r>
            <a:r>
              <a:rPr lang="zh-CN" altLang="en-US" sz="1600" dirty="0">
                <a:solidFill>
                  <a:schemeClr val="accent2"/>
                </a:solidFill>
                <a:latin typeface="Calibri" panose="020F0502020204030204" charset="0"/>
                <a:sym typeface="Calibri" panose="020F0502020204030204" charset="0"/>
              </a:rPr>
              <a:t>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grpSp>
        <p:nvGrpSpPr>
          <p:cNvPr id="2" name="组合 12"/>
          <p:cNvGrpSpPr/>
          <p:nvPr/>
        </p:nvGrpSpPr>
        <p:grpSpPr>
          <a:xfrm>
            <a:off x="4567237" y="2338092"/>
            <a:ext cx="2286000" cy="868362"/>
            <a:chOff x="0" y="0"/>
            <a:chExt cx="2286000" cy="868065"/>
          </a:xfrm>
        </p:grpSpPr>
        <p:sp>
          <p:nvSpPr>
            <p:cNvPr id="6155" name="文本框 13"/>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56" name="文本框 14"/>
            <p:cNvSpPr/>
            <p:nvPr/>
          </p:nvSpPr>
          <p:spPr>
            <a:xfrm>
              <a:off x="76200" y="0"/>
              <a:ext cx="1204915" cy="553809"/>
            </a:xfrm>
            <a:prstGeom prst="rect">
              <a:avLst/>
            </a:prstGeom>
            <a:solidFill>
              <a:schemeClr val="accent1"/>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电视综艺的定义</a:t>
              </a:r>
              <a:endParaRPr lang="zh-CN" altLang="en-US" dirty="0">
                <a:latin typeface="Arial" panose="020B0604020202020204" pitchFamily="34" charset="0"/>
                <a:ea typeface="宋体" panose="02010600030101010101" pitchFamily="2" charset="-122"/>
              </a:endParaRPr>
            </a:p>
          </p:txBody>
        </p:sp>
      </p:grpSp>
      <p:grpSp>
        <p:nvGrpSpPr>
          <p:cNvPr id="3" name="组合 15"/>
          <p:cNvGrpSpPr/>
          <p:nvPr/>
        </p:nvGrpSpPr>
        <p:grpSpPr>
          <a:xfrm>
            <a:off x="5729287" y="3404892"/>
            <a:ext cx="2286000" cy="1348306"/>
            <a:chOff x="0" y="0"/>
            <a:chExt cx="2286000" cy="1347845"/>
          </a:xfrm>
        </p:grpSpPr>
        <p:sp>
          <p:nvSpPr>
            <p:cNvPr id="6158" name="文本框 16"/>
            <p:cNvSpPr/>
            <p:nvPr/>
          </p:nvSpPr>
          <p:spPr>
            <a:xfrm>
              <a:off x="0" y="319004"/>
              <a:ext cx="2286000" cy="1028841"/>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国家宝藏      </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还有诗和远方</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浙江诗画篇</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声入人心</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59" name="文本框 17"/>
            <p:cNvSpPr/>
            <p:nvPr/>
          </p:nvSpPr>
          <p:spPr>
            <a:xfrm>
              <a:off x="76200" y="0"/>
              <a:ext cx="1204915" cy="323165"/>
            </a:xfrm>
            <a:prstGeom prst="rect">
              <a:avLst/>
            </a:prstGeom>
            <a:solidFill>
              <a:schemeClr val="accent2"/>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案例分析</a:t>
              </a:r>
              <a:endParaRPr lang="zh-CN" altLang="en-US" dirty="0">
                <a:latin typeface="Arial" panose="020B0604020202020204" pitchFamily="34" charset="0"/>
                <a:ea typeface="宋体" panose="02010600030101010101" pitchFamily="2" charset="-122"/>
              </a:endParaRPr>
            </a:p>
          </p:txBody>
        </p:sp>
      </p:grpSp>
      <p:grpSp>
        <p:nvGrpSpPr>
          <p:cNvPr id="4" name="组合 18"/>
          <p:cNvGrpSpPr/>
          <p:nvPr/>
        </p:nvGrpSpPr>
        <p:grpSpPr>
          <a:xfrm>
            <a:off x="6786562" y="2338092"/>
            <a:ext cx="2286000" cy="868362"/>
            <a:chOff x="0" y="0"/>
            <a:chExt cx="2286000" cy="868065"/>
          </a:xfrm>
        </p:grpSpPr>
        <p:sp>
          <p:nvSpPr>
            <p:cNvPr id="6161" name="文本框 19"/>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62" name="文本框 20"/>
            <p:cNvSpPr/>
            <p:nvPr/>
          </p:nvSpPr>
          <p:spPr>
            <a:xfrm>
              <a:off x="76200" y="0"/>
              <a:ext cx="1204915" cy="323165"/>
            </a:xfrm>
            <a:prstGeom prst="rect">
              <a:avLst/>
            </a:prstGeom>
            <a:solidFill>
              <a:schemeClr val="accent2"/>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起源于发展</a:t>
              </a:r>
              <a:endParaRPr lang="zh-CN" altLang="en-US" dirty="0">
                <a:latin typeface="Arial" panose="020B0604020202020204" pitchFamily="34" charset="0"/>
                <a:ea typeface="宋体" panose="02010600030101010101" pitchFamily="2" charset="-122"/>
              </a:endParaRPr>
            </a:p>
          </p:txBody>
        </p:sp>
      </p:grpSp>
      <p:sp>
        <p:nvSpPr>
          <p:cNvPr id="20" name="文本框 8"/>
          <p:cNvSpPr/>
          <p:nvPr/>
        </p:nvSpPr>
        <p:spPr>
          <a:xfrm>
            <a:off x="5203824" y="1320990"/>
            <a:ext cx="3298825" cy="417358"/>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第一节 电视综艺节目</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2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7205" y="1664925"/>
            <a:ext cx="3963359" cy="26422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331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3315"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331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3317" name="组合 7"/>
          <p:cNvGrpSpPr/>
          <p:nvPr/>
        </p:nvGrpSpPr>
        <p:grpSpPr>
          <a:xfrm>
            <a:off x="-9525" y="4857750"/>
            <a:ext cx="9153525" cy="285750"/>
            <a:chOff x="0" y="0"/>
            <a:chExt cx="9153144" cy="842818"/>
          </a:xfrm>
        </p:grpSpPr>
        <p:sp>
          <p:nvSpPr>
            <p:cNvPr id="1331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331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3320"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dirty="0">
              <a:latin typeface="Arial" panose="020B0604020202020204" pitchFamily="34" charset="0"/>
              <a:ea typeface="宋体" panose="02010600030101010101" pitchFamily="2" charset="-122"/>
            </a:endParaRPr>
          </a:p>
        </p:txBody>
      </p:sp>
      <p:sp>
        <p:nvSpPr>
          <p:cNvPr id="13321" name="文本框 9"/>
          <p:cNvSpPr/>
          <p:nvPr/>
        </p:nvSpPr>
        <p:spPr>
          <a:xfrm>
            <a:off x="3505200" y="2514600"/>
            <a:ext cx="5273675" cy="1754188"/>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片名：爱乐之城</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导演：达米恩•查泽雷</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演员：瑞恩•高斯林，艾玛•斯通，约翰•传奇，罗丝玛丽•德薇特，芬•维特洛克，水野索诺娅，J•K•西蒙斯，杰西卡•罗德，考莉•赫尔南德斯，米根•费伊等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出品方：顶峰娱乐公司</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发行时间：2016年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3322" name="文本框 8"/>
          <p:cNvSpPr/>
          <p:nvPr/>
        </p:nvSpPr>
        <p:spPr>
          <a:xfrm>
            <a:off x="4321175" y="1276350"/>
            <a:ext cx="3298825"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第三节  经典音乐歌舞片赏析</a:t>
            </a:r>
            <a:endParaRPr lang="zh-CN" altLang="en-US" dirty="0">
              <a:latin typeface="Arial" panose="020B0604020202020204" pitchFamily="34" charset="0"/>
              <a:ea typeface="宋体" panose="02010600030101010101" pitchFamily="2" charset="-122"/>
            </a:endParaRPr>
          </a:p>
        </p:txBody>
      </p:sp>
      <p:sp>
        <p:nvSpPr>
          <p:cNvPr id="13323" name="文本框 8"/>
          <p:cNvSpPr/>
          <p:nvPr/>
        </p:nvSpPr>
        <p:spPr>
          <a:xfrm>
            <a:off x="3543300" y="1809750"/>
            <a:ext cx="4953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当代好莱坞音乐歌舞片佳作——《爱乐之城》</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3324" name="图片 13323"/>
          <p:cNvPicPr>
            <a:picLocks noChangeAspect="1"/>
          </p:cNvPicPr>
          <p:nvPr/>
        </p:nvPicPr>
        <p:blipFill>
          <a:blip r:embed="rId1" cstate="print"/>
          <a:stretch>
            <a:fillRect/>
          </a:stretch>
        </p:blipFill>
        <p:spPr>
          <a:xfrm>
            <a:off x="628650" y="971550"/>
            <a:ext cx="2547938" cy="3668713"/>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21"/>
                                        </p:tgtEl>
                                        <p:attrNameLst>
                                          <p:attrName>style.visibility</p:attrName>
                                        </p:attrNameLst>
                                      </p:cBhvr>
                                      <p:to>
                                        <p:strVal val="visible"/>
                                      </p:to>
                                    </p:set>
                                    <p:animEffect filter="wipe(left)">
                                      <p:cBhvr>
                                        <p:cTn id="7" dur="500"/>
                                        <p:tgtEl>
                                          <p:spTgt spid="133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22"/>
                                        </p:tgtEl>
                                        <p:attrNameLst>
                                          <p:attrName>style.visibility</p:attrName>
                                        </p:attrNameLst>
                                      </p:cBhvr>
                                      <p:to>
                                        <p:strVal val="visible"/>
                                      </p:to>
                                    </p:set>
                                    <p:animEffect filter="wipe(left)">
                                      <p:cBhvr>
                                        <p:cTn id="12" dur="500"/>
                                        <p:tgtEl>
                                          <p:spTgt spid="133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23"/>
                                        </p:tgtEl>
                                        <p:attrNameLst>
                                          <p:attrName>style.visibility</p:attrName>
                                        </p:attrNameLst>
                                      </p:cBhvr>
                                      <p:to>
                                        <p:strVal val="visible"/>
                                      </p:to>
                                    </p:set>
                                    <p:animEffect filter="wipe(left)">
                                      <p:cBhvr>
                                        <p:cTn id="17"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bldLvl="0"/>
      <p:bldP spid="13322" grpId="0" bldLvl="0"/>
      <p:bldP spid="13323" grpId="0" bldLvl="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7171"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717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7173" name="组合 7"/>
          <p:cNvGrpSpPr/>
          <p:nvPr/>
        </p:nvGrpSpPr>
        <p:grpSpPr>
          <a:xfrm>
            <a:off x="-9525" y="4857750"/>
            <a:ext cx="9153525" cy="285750"/>
            <a:chOff x="0" y="0"/>
            <a:chExt cx="9153144" cy="842818"/>
          </a:xfrm>
        </p:grpSpPr>
        <p:sp>
          <p:nvSpPr>
            <p:cNvPr id="717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717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7176"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7178" name="文本框 9"/>
          <p:cNvSpPr/>
          <p:nvPr/>
        </p:nvSpPr>
        <p:spPr>
          <a:xfrm>
            <a:off x="4464038" y="1819276"/>
            <a:ext cx="4190988" cy="2709653"/>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电视综艺节目的始祖为新闻节目和音乐节目。它是充分调动电子技术手 段，运用独特的电视表现手法，如声光效果、时空的自由转换、独特的视觉 造型等，广泛融合音乐、舞蹈、戏剧</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戏曲</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、小品、曲艺、杂技、游戏、竞 赛</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猜</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、问答等艺术形式或非艺术形式为一整体对各种文艺形式进行二度创 作，既保留有原有文艺形态的艺术价值，又充分发挥电子创作的特殊艺术功 能，用以满足广大观众多方面的艺术审美和休闲娱乐等需求，给观众提供文化 娱乐审美享受的电视节目形态。</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当前产生的互联网综艺节目，脱胎于传统电视综艺节目依托于互联网的 方式进行传播，是一种新兴的综艺形式。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9" name="文本框 8"/>
          <p:cNvSpPr/>
          <p:nvPr/>
        </p:nvSpPr>
        <p:spPr>
          <a:xfrm>
            <a:off x="3042770" y="1359055"/>
            <a:ext cx="3298825" cy="417358"/>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电视综艺节目的定义</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1270"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0376" y="1938524"/>
            <a:ext cx="4123662" cy="2319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filter="wipe(left)">
                                      <p:cBhvr>
                                        <p:cTn id="7" dur="500"/>
                                        <p:tgtEl>
                                          <p:spTgt spid="71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79"/>
                                        </p:tgtEl>
                                        <p:attrNameLst>
                                          <p:attrName>style.visibility</p:attrName>
                                        </p:attrNameLst>
                                      </p:cBhvr>
                                      <p:to>
                                        <p:strVal val="visible"/>
                                      </p:to>
                                    </p:set>
                                    <p:animEffect filter="wipe(left)">
                                      <p:cBhvr>
                                        <p:cTn id="12"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bldLvl="0"/>
      <p:bldP spid="7179" grpId="0" bldLvl="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8195"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819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8197" name="组合 7"/>
          <p:cNvGrpSpPr/>
          <p:nvPr/>
        </p:nvGrpSpPr>
        <p:grpSpPr>
          <a:xfrm>
            <a:off x="-9525" y="4857750"/>
            <a:ext cx="9153525" cy="285750"/>
            <a:chOff x="0" y="0"/>
            <a:chExt cx="9153144" cy="842818"/>
          </a:xfrm>
        </p:grpSpPr>
        <p:sp>
          <p:nvSpPr>
            <p:cNvPr id="819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819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8200"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8201" name="文本框 8"/>
          <p:cNvSpPr/>
          <p:nvPr/>
        </p:nvSpPr>
        <p:spPr>
          <a:xfrm>
            <a:off x="1752600" y="1352550"/>
            <a:ext cx="4038600" cy="417358"/>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电视综艺的起源与发展</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8203" name="文本框 9"/>
          <p:cNvSpPr/>
          <p:nvPr/>
        </p:nvSpPr>
        <p:spPr>
          <a:xfrm>
            <a:off x="484188" y="1884363"/>
            <a:ext cx="4925990" cy="2949718"/>
          </a:xfrm>
          <a:prstGeom prst="rect">
            <a:avLst/>
          </a:prstGeom>
          <a:noFill/>
          <a:ln w="9525">
            <a:noFill/>
          </a:ln>
        </p:spPr>
        <p:txBody>
          <a:bodyPr wrap="square" anchor="t" anchorCtr="0">
            <a:spAutoFit/>
          </a:bodyPr>
          <a:lstStyle/>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1938</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年英国</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BBC</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直播的</a:t>
            </a:r>
            <a:r>
              <a:rPr lang="en-GB" altLang="zh-CN" sz="1200" dirty="0" err="1">
                <a:solidFill>
                  <a:srgbClr val="262626"/>
                </a:solidFill>
                <a:latin typeface="微软雅黑" panose="020B0503020204020204" pitchFamily="2" charset="-122"/>
                <a:ea typeface="微软雅黑" panose="020B0503020204020204" pitchFamily="2" charset="-122"/>
                <a:sym typeface="思源黑体 CN" charset="0"/>
              </a:rPr>
              <a:t>SpellingBee</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拼写蜜蜂</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，内容就是在节目中参赛 者被要求正确地拼写出单词，</a:t>
            </a:r>
            <a:r>
              <a:rPr lang="en-GB" altLang="zh-CN" sz="1200" dirty="0" err="1">
                <a:solidFill>
                  <a:srgbClr val="262626"/>
                </a:solidFill>
                <a:latin typeface="微软雅黑" panose="020B0503020204020204" pitchFamily="2" charset="-122"/>
                <a:ea typeface="微软雅黑" panose="020B0503020204020204" pitchFamily="2" charset="-122"/>
                <a:sym typeface="思源黑体 CN" charset="0"/>
              </a:rPr>
              <a:t>SpellingBee</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是世界上最早的综艺节目。</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中国的综艺节目起步相对较晚，且受到了国外综艺节目的深远影响。中 国的综艺节目较早出现在中国香港和中国台湾地区，比较有名的例如香港无 线电视播出的</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欢乐今宵</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等。中国台湾地区最早的综艺节目则以歌唱类型为 主，例如</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群星会</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星期之歌</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宝岛之歌</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时代之歌</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中国的综艺节目起步较晚，</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世纪</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80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年代才初见端倪，其发展大概可分 为三个阶段：</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（一）综艺舞台阶段</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世纪</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80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年代至</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90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年代末</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（二）游戏益智阶段</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世纪</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90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年代末至</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2004</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（三）真人秀阶段</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(2004</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年至今</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4" name="图片 13"/>
          <p:cNvPicPr>
            <a:picLocks noChangeAspect="1"/>
          </p:cNvPicPr>
          <p:nvPr/>
        </p:nvPicPr>
        <p:blipFill>
          <a:blip r:embed="rId1"/>
          <a:stretch>
            <a:fillRect/>
          </a:stretch>
        </p:blipFill>
        <p:spPr>
          <a:xfrm>
            <a:off x="5349096" y="1909736"/>
            <a:ext cx="3566303" cy="2486931"/>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filter="wipe(left)">
                                      <p:cBhvr>
                                        <p:cTn id="7" dur="500"/>
                                        <p:tgtEl>
                                          <p:spTgt spid="82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03"/>
                                        </p:tgtEl>
                                        <p:attrNameLst>
                                          <p:attrName>style.visibility</p:attrName>
                                        </p:attrNameLst>
                                      </p:cBhvr>
                                      <p:to>
                                        <p:strVal val="visible"/>
                                      </p:to>
                                    </p:set>
                                    <p:animEffect filter="wipe(left)">
                                      <p:cBhvr>
                                        <p:cTn id="12"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bldLvl="0"/>
      <p:bldP spid="8203" grpId="0" bldLvl="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1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2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9221" name="组合 7"/>
          <p:cNvGrpSpPr/>
          <p:nvPr/>
        </p:nvGrpSpPr>
        <p:grpSpPr>
          <a:xfrm>
            <a:off x="-9525" y="4857750"/>
            <a:ext cx="9153525" cy="285750"/>
            <a:chOff x="0" y="0"/>
            <a:chExt cx="9153144" cy="842818"/>
          </a:xfrm>
        </p:grpSpPr>
        <p:sp>
          <p:nvSpPr>
            <p:cNvPr id="922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2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9224"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9225" name="文本框 9"/>
          <p:cNvSpPr/>
          <p:nvPr/>
        </p:nvSpPr>
        <p:spPr>
          <a:xfrm>
            <a:off x="5120324" y="2167003"/>
            <a:ext cx="3657532" cy="2229521"/>
          </a:xfrm>
          <a:prstGeom prst="rect">
            <a:avLst/>
          </a:prstGeom>
          <a:noFill/>
          <a:ln w="9525">
            <a:noFill/>
          </a:ln>
        </p:spPr>
        <p:txBody>
          <a:bodyPr wrap="square" anchor="t" anchorCtr="0">
            <a:spAutoFit/>
          </a:bodyPr>
          <a:lstStyle/>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国家宝藏</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是由中央广播电视总台、央视纪录国际传媒有限公司制作的文博探索节目，由张国立担任</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001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号讲解员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国家宝藏</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包括：</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国家宝藏第一季</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国家宝藏第二季</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国家宝藏第三季</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国家宝藏</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展演季</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国家宝藏第一季</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于</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2017</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12</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日起每周日晚</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19:30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在中央电视台综艺频道首播，</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国家宝藏第二季</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于</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2018</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12</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9</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日起每周日晚</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19:30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在中央电视台综艺频道首播</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9227" name="文本框 8"/>
          <p:cNvSpPr/>
          <p:nvPr/>
        </p:nvSpPr>
        <p:spPr>
          <a:xfrm>
            <a:off x="3124238" y="1278967"/>
            <a:ext cx="4953000" cy="417358"/>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案例分析</a:t>
            </a:r>
            <a:r>
              <a:rPr lang="en-US" altLang="zh-CN"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《国家宝藏》（第二季）</a:t>
            </a:r>
            <a:endParaRPr lang="en-US" altLang="zh-CN"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3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5468" y="2156777"/>
            <a:ext cx="4382937" cy="20659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filter="wipe(left)">
                                      <p:cBhvr>
                                        <p:cTn id="7" dur="500"/>
                                        <p:tgtEl>
                                          <p:spTgt spid="92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7"/>
                                        </p:tgtEl>
                                        <p:attrNameLst>
                                          <p:attrName>style.visibility</p:attrName>
                                        </p:attrNameLst>
                                      </p:cBhvr>
                                      <p:to>
                                        <p:strVal val="visible"/>
                                      </p:to>
                                    </p:set>
                                    <p:animEffect filter="wipe(left)">
                                      <p:cBhvr>
                                        <p:cTn id="12" dur="5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bldLvl="0"/>
      <p:bldP spid="9227" grpId="0" bldLvl="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0245" name="组合 7"/>
          <p:cNvGrpSpPr/>
          <p:nvPr/>
        </p:nvGrpSpPr>
        <p:grpSpPr>
          <a:xfrm>
            <a:off x="-9525" y="4857750"/>
            <a:ext cx="9153525" cy="285750"/>
            <a:chOff x="0" y="0"/>
            <a:chExt cx="9153144" cy="842818"/>
          </a:xfrm>
        </p:grpSpPr>
        <p:sp>
          <p:nvSpPr>
            <p:cNvPr id="102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0248"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0250" name="文本框 8"/>
          <p:cNvSpPr/>
          <p:nvPr/>
        </p:nvSpPr>
        <p:spPr>
          <a:xfrm>
            <a:off x="425468" y="1217626"/>
            <a:ext cx="22860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节目分析</a:t>
            </a:r>
            <a:endParaRPr lang="zh-CN" altLang="en-US" dirty="0">
              <a:latin typeface="Arial" panose="020B0604020202020204" pitchFamily="34" charset="0"/>
              <a:ea typeface="宋体" panose="02010600030101010101" pitchFamily="2" charset="-122"/>
            </a:endParaRPr>
          </a:p>
        </p:txBody>
      </p:sp>
      <p:sp>
        <p:nvSpPr>
          <p:cNvPr id="10251" name="文本框 9"/>
          <p:cNvSpPr/>
          <p:nvPr/>
        </p:nvSpPr>
        <p:spPr>
          <a:xfrm>
            <a:off x="442913" y="1754779"/>
            <a:ext cx="3790950" cy="1895455"/>
          </a:xfrm>
          <a:prstGeom prst="rect">
            <a:avLst/>
          </a:prstGeom>
          <a:noFill/>
          <a:ln w="9525">
            <a:noFill/>
          </a:ln>
        </p:spPr>
        <p:txBody>
          <a:bodyPr wrap="square" anchor="t" anchorCtr="0">
            <a:spAutoFit/>
          </a:bodyPr>
          <a:lstStyle/>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（一）年代、地点的设置</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（二）国宝守护人的选择</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（三）角色人物的设置</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（四）人物语言的设置</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（五）不合史实内容的设置</a:t>
            </a:r>
            <a:endParaRPr lang="zh-CN" altLang="en-US" sz="16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2" name="文本框 1"/>
          <p:cNvSpPr txBox="1"/>
          <p:nvPr/>
        </p:nvSpPr>
        <p:spPr>
          <a:xfrm>
            <a:off x="935665" y="-574158"/>
            <a:ext cx="184731" cy="369332"/>
          </a:xfrm>
          <a:prstGeom prst="rect">
            <a:avLst/>
          </a:prstGeom>
          <a:noFill/>
        </p:spPr>
        <p:txBody>
          <a:bodyPr wrap="none" rtlCol="0">
            <a:spAutoFit/>
          </a:bodyPr>
          <a:lstStyle/>
          <a:p>
            <a:endParaRPr kumimoji="1" lang="zh-CN" altLang="en-US" dirty="0"/>
          </a:p>
        </p:txBody>
      </p:sp>
      <p:pic>
        <p:nvPicPr>
          <p:cNvPr id="286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16402" y="1029113"/>
            <a:ext cx="5430816" cy="3617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filter="wipe(left)">
                                      <p:cBhvr>
                                        <p:cTn id="12"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P spid="10251" grpId="0" bldLvl="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1267"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1268"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1269" name="组合 7"/>
          <p:cNvGrpSpPr/>
          <p:nvPr/>
        </p:nvGrpSpPr>
        <p:grpSpPr>
          <a:xfrm>
            <a:off x="-9525" y="4857750"/>
            <a:ext cx="9153525" cy="285750"/>
            <a:chOff x="0" y="0"/>
            <a:chExt cx="9153144" cy="842818"/>
          </a:xfrm>
        </p:grpSpPr>
        <p:sp>
          <p:nvSpPr>
            <p:cNvPr id="1127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127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1272"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1273" name="文本框 8"/>
          <p:cNvSpPr/>
          <p:nvPr/>
        </p:nvSpPr>
        <p:spPr>
          <a:xfrm>
            <a:off x="553244" y="1180418"/>
            <a:ext cx="40386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结语</a:t>
            </a:r>
            <a:endParaRPr lang="zh-CN" altLang="en-US" dirty="0">
              <a:latin typeface="Arial" panose="020B0604020202020204" pitchFamily="34" charset="0"/>
              <a:ea typeface="宋体" panose="02010600030101010101" pitchFamily="2" charset="-122"/>
            </a:endParaRPr>
          </a:p>
        </p:txBody>
      </p:sp>
      <p:sp>
        <p:nvSpPr>
          <p:cNvPr id="11274" name="文本框 9"/>
          <p:cNvSpPr/>
          <p:nvPr/>
        </p:nvSpPr>
        <p:spPr>
          <a:xfrm>
            <a:off x="552450" y="1735138"/>
            <a:ext cx="7448460" cy="2962734"/>
          </a:xfrm>
          <a:prstGeom prst="rect">
            <a:avLst/>
          </a:prstGeom>
          <a:noFill/>
          <a:ln w="9525">
            <a:noFill/>
          </a:ln>
        </p:spPr>
        <p:txBody>
          <a:bodyPr wrap="square" anchor="t" anchorCtr="0">
            <a:spAutoFit/>
          </a:bodyPr>
          <a:lstStyle/>
          <a:p>
            <a:pPr>
              <a:lnSpc>
                <a:spcPct val="150000"/>
              </a:lnSpc>
            </a:pP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国家宝藏</a:t>
            </a: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通过文物碎片 化的前世今生故事让文物“活”了起来，共同演绎着中国上下五千年的文明。 另外，这些传奇故事短小精悍，都可单独拿出来进行推送，非常适合短视频平 台、社交媒体、自媒体的传播，符合当今受众碎片化接受信息的习惯。这些传 奇故事的个别推送与栏目的多平台整体推送共同构成合力，增加了栏目的宣传 手段、争取了更优的传播效果。</a:t>
            </a: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国家宝藏</a:t>
            </a: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节目还注重明星的传播影响力， 选择当红明星作为国宝守护人演绎文物的前世传奇，然后通过明星寻找国宝的 今生故事的经历者共同担当国宝守护人，最后二者共同号召全体受众守护国 家宝藏，实现了由个人到全体热爱中华文明的普通人的扩散，三级国宝守护人 的选择共同建构了全民守护国宝、守护文明的传播体系，向更多人传播传统文 化，让大家感受中华文明魅力，传承中华文明。</a:t>
            </a:r>
            <a:endParaRPr lang="zh-CN" altLang="en-US" sz="1400"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filter="wipe(left)">
                                      <p:cBhvr>
                                        <p:cTn id="7" dur="500"/>
                                        <p:tgtEl>
                                          <p:spTgt spid="112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74"/>
                                        </p:tgtEl>
                                        <p:attrNameLst>
                                          <p:attrName>style.visibility</p:attrName>
                                        </p:attrNameLst>
                                      </p:cBhvr>
                                      <p:to>
                                        <p:strVal val="visible"/>
                                      </p:to>
                                    </p:set>
                                    <p:animEffect filter="wipe(left)">
                                      <p:cBhvr>
                                        <p:cTn id="12" dur="5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bldLvl="0"/>
      <p:bldP spid="11274" grpId="0" bldLvl="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3315"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331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3317" name="组合 7"/>
          <p:cNvGrpSpPr/>
          <p:nvPr/>
        </p:nvGrpSpPr>
        <p:grpSpPr>
          <a:xfrm>
            <a:off x="-9525" y="4857750"/>
            <a:ext cx="9153525" cy="285750"/>
            <a:chOff x="0" y="0"/>
            <a:chExt cx="9153144" cy="842818"/>
          </a:xfrm>
        </p:grpSpPr>
        <p:sp>
          <p:nvSpPr>
            <p:cNvPr id="1331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331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3320"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3321" name="文本框 9"/>
          <p:cNvSpPr/>
          <p:nvPr/>
        </p:nvSpPr>
        <p:spPr>
          <a:xfrm>
            <a:off x="3505200" y="2103813"/>
            <a:ext cx="5273675" cy="2229521"/>
          </a:xfrm>
          <a:prstGeom prst="rect">
            <a:avLst/>
          </a:prstGeom>
          <a:noFill/>
          <a:ln w="9525">
            <a:noFill/>
          </a:ln>
        </p:spPr>
        <p:txBody>
          <a:bodyPr wrap="square" anchor="t" anchorCtr="0">
            <a:spAutoFit/>
          </a:bodyPr>
          <a:lstStyle/>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还有诗和远方</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诗画浙江篇</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是浙江卫视推出的文化旅游类探寻体验真人秀，由浙江卫视节目中心制作。</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节目以“探索浙江诗路文化，发现浙江文化之美”为主旨，通过“诗和远方旅行团”的探索与体验，生动展现“浙江黄金诗路带”的自然风光和人文美景，助力实现浙江省文旅产业高质量融合发展目标</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还有诗和远方</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诗画浙江篇</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包括：</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还有诗和远方</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诗画浙江篇第一季</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还有诗和远方</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诗画浙江篇第二季</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第一季由华少、张国立、张绍刚、胡海泉、郦波等组成“诗和远方旅行团” ，于</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2020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8</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9</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日起每周日</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21:10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首播。</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3323" name="文本框 8"/>
          <p:cNvSpPr/>
          <p:nvPr/>
        </p:nvSpPr>
        <p:spPr>
          <a:xfrm>
            <a:off x="3505200" y="1183481"/>
            <a:ext cx="4953000" cy="777457"/>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案例分析——</a:t>
            </a:r>
            <a:r>
              <a:rPr lang="en-US" altLang="zh-CN"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还有诗和远方</a:t>
            </a:r>
            <a:r>
              <a:rPr lang="en-US" altLang="zh-CN"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诗画浙江篇</a:t>
            </a:r>
            <a:r>
              <a:rPr lang="en-US" altLang="zh-CN" dirty="0">
                <a:solidFill>
                  <a:srgbClr val="262626"/>
                </a:solidFill>
                <a:latin typeface="微软雅黑" panose="020B0503020204020204" pitchFamily="2" charset="-122"/>
                <a:ea typeface="微软雅黑" panose="020B0503020204020204" pitchFamily="2" charset="-122"/>
                <a:sym typeface="思源黑体 CN" charset="0"/>
              </a:rPr>
              <a:t>》</a:t>
            </a:r>
            <a:endParaRPr lang="en-US" altLang="zh-CN" dirty="0">
              <a:solidFill>
                <a:srgbClr val="262626"/>
              </a:solidFill>
              <a:latin typeface="微软雅黑" panose="020B0503020204020204" pitchFamily="2" charset="-122"/>
              <a:ea typeface="微软雅黑" panose="020B0503020204020204" pitchFamily="2" charset="-122"/>
              <a:sym typeface="思源黑体 CN" charset="0"/>
            </a:endParaRPr>
          </a:p>
          <a:p>
            <a:pPr algn="ct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（第一季）</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5125" y="2347025"/>
            <a:ext cx="3020018" cy="14827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21"/>
                                        </p:tgtEl>
                                        <p:attrNameLst>
                                          <p:attrName>style.visibility</p:attrName>
                                        </p:attrNameLst>
                                      </p:cBhvr>
                                      <p:to>
                                        <p:strVal val="visible"/>
                                      </p:to>
                                    </p:set>
                                    <p:animEffect filter="wipe(left)">
                                      <p:cBhvr>
                                        <p:cTn id="7" dur="500"/>
                                        <p:tgtEl>
                                          <p:spTgt spid="133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23"/>
                                        </p:tgtEl>
                                        <p:attrNameLst>
                                          <p:attrName>style.visibility</p:attrName>
                                        </p:attrNameLst>
                                      </p:cBhvr>
                                      <p:to>
                                        <p:strVal val="visible"/>
                                      </p:to>
                                    </p:set>
                                    <p:animEffect filter="wipe(left)">
                                      <p:cBhvr>
                                        <p:cTn id="12"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bldLvl="0"/>
      <p:bldP spid="13323" grpId="0" bldLvl="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433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434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4341" name="组合 7"/>
          <p:cNvGrpSpPr/>
          <p:nvPr/>
        </p:nvGrpSpPr>
        <p:grpSpPr>
          <a:xfrm>
            <a:off x="-9525" y="4857750"/>
            <a:ext cx="9153525" cy="285750"/>
            <a:chOff x="0" y="0"/>
            <a:chExt cx="9153144" cy="842818"/>
          </a:xfrm>
        </p:grpSpPr>
        <p:sp>
          <p:nvSpPr>
            <p:cNvPr id="1434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434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4344"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4345" name="文本框 8"/>
          <p:cNvSpPr/>
          <p:nvPr/>
        </p:nvSpPr>
        <p:spPr>
          <a:xfrm>
            <a:off x="408829" y="1014412"/>
            <a:ext cx="22860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节目分析</a:t>
            </a:r>
            <a:endParaRPr lang="zh-CN" altLang="en-US" dirty="0">
              <a:latin typeface="Arial" panose="020B0604020202020204" pitchFamily="34" charset="0"/>
              <a:ea typeface="宋体" panose="02010600030101010101" pitchFamily="2" charset="-122"/>
            </a:endParaRPr>
          </a:p>
        </p:txBody>
      </p:sp>
      <p:sp>
        <p:nvSpPr>
          <p:cNvPr id="12" name="文本框 9"/>
          <p:cNvSpPr/>
          <p:nvPr/>
        </p:nvSpPr>
        <p:spPr>
          <a:xfrm>
            <a:off x="285858" y="1496368"/>
            <a:ext cx="3790950" cy="3418949"/>
          </a:xfrm>
          <a:prstGeom prst="rect">
            <a:avLst/>
          </a:prstGeom>
          <a:noFill/>
          <a:ln w="9525">
            <a:noFill/>
          </a:ln>
        </p:spPr>
        <p:txBody>
          <a:bodyPr wrap="square" anchor="t" anchorCtr="0">
            <a:spAutoFit/>
          </a:bodyPr>
          <a:lstStyle/>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（一）画面拍摄</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dirty="0">
                <a:solidFill>
                  <a:srgbClr val="262626"/>
                </a:solidFill>
                <a:latin typeface="楷体" panose="02010609060101010101" pitchFamily="49" charset="-122"/>
                <a:ea typeface="楷体" panose="02010609060101010101" pitchFamily="49" charset="-122"/>
                <a:sym typeface="思源黑体 CN" charset="0"/>
              </a:rPr>
              <a:t> </a:t>
            </a:r>
            <a:r>
              <a:rPr lang="zh-CN" altLang="en-US" sz="1600" dirty="0">
                <a:solidFill>
                  <a:srgbClr val="262626"/>
                </a:solidFill>
                <a:latin typeface="楷体" panose="02010609060101010101" pitchFamily="49" charset="-122"/>
                <a:ea typeface="楷体" panose="02010609060101010101" pitchFamily="49" charset="-122"/>
                <a:sym typeface="思源黑体 CN" charset="0"/>
              </a:rPr>
              <a:t>写实</a:t>
            </a:r>
            <a:endParaRPr lang="en-US" altLang="zh-CN" dirty="0">
              <a:solidFill>
                <a:srgbClr val="262626"/>
              </a:solidFill>
              <a:latin typeface="楷体" panose="02010609060101010101" pitchFamily="49" charset="-122"/>
              <a:ea typeface="楷体" panose="02010609060101010101" pitchFamily="49" charset="-122"/>
              <a:sym typeface="思源黑体 CN" charset="0"/>
            </a:endParaRPr>
          </a:p>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（二）文化底蕴</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sz="1600" dirty="0">
                <a:solidFill>
                  <a:srgbClr val="262626"/>
                </a:solidFill>
                <a:latin typeface="楷体" panose="02010609060101010101" pitchFamily="49" charset="-122"/>
                <a:ea typeface="楷体" panose="02010609060101010101" pitchFamily="49" charset="-122"/>
                <a:sym typeface="思源黑体 CN" charset="0"/>
              </a:rPr>
              <a:t>传统文化</a:t>
            </a:r>
            <a:endParaRPr lang="en-US" altLang="zh-CN" sz="1600" dirty="0">
              <a:solidFill>
                <a:srgbClr val="262626"/>
              </a:solidFill>
              <a:latin typeface="楷体" panose="02010609060101010101" pitchFamily="49" charset="-122"/>
              <a:ea typeface="楷体" panose="02010609060101010101" pitchFamily="49" charset="-122"/>
              <a:sym typeface="思源黑体 CN" charset="0"/>
            </a:endParaRPr>
          </a:p>
          <a:p>
            <a:pPr>
              <a:lnSpc>
                <a:spcPct val="150000"/>
              </a:lnSpc>
            </a:pPr>
            <a:r>
              <a:rPr lang="zh-CN" altLang="en-US" sz="1600" dirty="0">
                <a:solidFill>
                  <a:srgbClr val="262626"/>
                </a:solidFill>
                <a:latin typeface="楷体" panose="02010609060101010101" pitchFamily="49" charset="-122"/>
                <a:ea typeface="楷体" panose="02010609060101010101" pitchFamily="49" charset="-122"/>
                <a:sym typeface="思源黑体 CN" charset="0"/>
              </a:rPr>
              <a:t>      风土人情</a:t>
            </a:r>
            <a:endParaRPr lang="en-US" altLang="zh-CN" sz="1600" dirty="0">
              <a:solidFill>
                <a:srgbClr val="262626"/>
              </a:solidFill>
              <a:latin typeface="楷体" panose="02010609060101010101" pitchFamily="49" charset="-122"/>
              <a:ea typeface="楷体" panose="02010609060101010101" pitchFamily="49" charset="-122"/>
              <a:sym typeface="思源黑体 CN" charset="0"/>
            </a:endParaRPr>
          </a:p>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（三）互动方式</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50000"/>
              </a:lnSpc>
            </a:pPr>
            <a:r>
              <a:rPr lang="zh-CN" altLang="en-US" sz="1600" dirty="0">
                <a:solidFill>
                  <a:srgbClr val="262626"/>
                </a:solidFill>
                <a:latin typeface="楷体" panose="02010609060101010101" pitchFamily="49" charset="-122"/>
                <a:ea typeface="楷体" panose="02010609060101010101" pitchFamily="49" charset="-122"/>
                <a:sym typeface="思源黑体 CN" charset="0"/>
              </a:rPr>
              <a:t>      线上</a:t>
            </a:r>
            <a:r>
              <a:rPr lang="en-US" altLang="zh-CN" sz="1600" dirty="0">
                <a:solidFill>
                  <a:srgbClr val="262626"/>
                </a:solidFill>
                <a:latin typeface="楷体" panose="02010609060101010101" pitchFamily="49" charset="-122"/>
                <a:ea typeface="楷体" panose="02010609060101010101" pitchFamily="49" charset="-122"/>
                <a:sym typeface="思源黑体 CN" charset="0"/>
              </a:rPr>
              <a:t>+</a:t>
            </a:r>
            <a:r>
              <a:rPr lang="zh-CN" altLang="en-US" sz="1600" dirty="0">
                <a:solidFill>
                  <a:srgbClr val="262626"/>
                </a:solidFill>
                <a:latin typeface="楷体" panose="02010609060101010101" pitchFamily="49" charset="-122"/>
                <a:ea typeface="楷体" panose="02010609060101010101" pitchFamily="49" charset="-122"/>
                <a:sym typeface="思源黑体 CN" charset="0"/>
              </a:rPr>
              <a:t>线下</a:t>
            </a:r>
            <a:endParaRPr lang="en-US" altLang="zh-CN" sz="1600" dirty="0">
              <a:solidFill>
                <a:srgbClr val="262626"/>
              </a:solidFill>
              <a:latin typeface="楷体" panose="02010609060101010101" pitchFamily="49" charset="-122"/>
              <a:ea typeface="楷体" panose="02010609060101010101" pitchFamily="49" charset="-122"/>
              <a:sym typeface="思源黑体 CN" charset="0"/>
            </a:endParaRPr>
          </a:p>
          <a:p>
            <a:pPr>
              <a:lnSpc>
                <a:spcPct val="150000"/>
              </a:lnSpc>
            </a:pPr>
            <a:r>
              <a:rPr lang="zh-CN" altLang="en-US" sz="1600" dirty="0">
                <a:solidFill>
                  <a:srgbClr val="262626"/>
                </a:solidFill>
                <a:latin typeface="楷体" panose="02010609060101010101" pitchFamily="49" charset="-122"/>
                <a:ea typeface="楷体" panose="02010609060101010101" pitchFamily="49" charset="-122"/>
                <a:sym typeface="思源黑体 CN" charset="0"/>
              </a:rPr>
              <a:t>      直播带货</a:t>
            </a:r>
            <a:endParaRPr lang="en-US" altLang="zh-CN" sz="1600" dirty="0">
              <a:solidFill>
                <a:srgbClr val="262626"/>
              </a:solidFill>
              <a:latin typeface="楷体" panose="02010609060101010101" pitchFamily="49" charset="-122"/>
              <a:ea typeface="楷体" panose="02010609060101010101" pitchFamily="49" charset="-122"/>
              <a:sym typeface="思源黑体 CN" charset="0"/>
            </a:endParaRPr>
          </a:p>
          <a:p>
            <a:pPr>
              <a:lnSpc>
                <a:spcPct val="150000"/>
              </a:lnSpc>
            </a:pPr>
            <a:endParaRPr lang="zh-CN" altLang="en-US" sz="16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53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0854" y="921411"/>
            <a:ext cx="3417151" cy="185036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681" y="2914042"/>
            <a:ext cx="3418926" cy="192481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8135" b="12841"/>
          <a:stretch>
            <a:fillRect/>
          </a:stretch>
        </p:blipFill>
        <p:spPr bwMode="auto">
          <a:xfrm>
            <a:off x="5797526" y="458293"/>
            <a:ext cx="2719500" cy="4571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Effect filter="wipe(left)">
                                      <p:cBhvr>
                                        <p:cTn id="7" dur="500"/>
                                        <p:tgtEl>
                                          <p:spTgt spid="143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bldLvl="0"/>
      <p:bldP spid="12" grpId="0" bldLvl="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5363"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536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5365" name="组合 7"/>
          <p:cNvGrpSpPr/>
          <p:nvPr/>
        </p:nvGrpSpPr>
        <p:grpSpPr>
          <a:xfrm>
            <a:off x="-9525" y="4857750"/>
            <a:ext cx="9153525" cy="285750"/>
            <a:chOff x="0" y="0"/>
            <a:chExt cx="9153144" cy="842818"/>
          </a:xfrm>
        </p:grpSpPr>
        <p:sp>
          <p:nvSpPr>
            <p:cNvPr id="1536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536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5368"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5369" name="文本框 8"/>
          <p:cNvSpPr/>
          <p:nvPr/>
        </p:nvSpPr>
        <p:spPr>
          <a:xfrm>
            <a:off x="609704" y="1251554"/>
            <a:ext cx="40386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结语</a:t>
            </a:r>
            <a:endParaRPr lang="zh-CN" altLang="en-US" dirty="0">
              <a:latin typeface="Arial" panose="020B0604020202020204" pitchFamily="34" charset="0"/>
              <a:ea typeface="宋体" panose="02010600030101010101" pitchFamily="2" charset="-122"/>
            </a:endParaRPr>
          </a:p>
        </p:txBody>
      </p:sp>
      <p:sp>
        <p:nvSpPr>
          <p:cNvPr id="15370" name="文本框 9"/>
          <p:cNvSpPr/>
          <p:nvPr/>
        </p:nvSpPr>
        <p:spPr>
          <a:xfrm>
            <a:off x="552450" y="1735138"/>
            <a:ext cx="7448460" cy="2316403"/>
          </a:xfrm>
          <a:prstGeom prst="rect">
            <a:avLst/>
          </a:prstGeom>
          <a:noFill/>
          <a:ln w="9525">
            <a:noFill/>
          </a:ln>
        </p:spPr>
        <p:txBody>
          <a:bodyPr wrap="square" anchor="t" anchorCtr="0">
            <a:spAutoFit/>
          </a:bodyPr>
          <a:lstStyle/>
          <a:p>
            <a:pPr>
              <a:lnSpc>
                <a:spcPct val="150000"/>
              </a:lnSpc>
            </a:pP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近年来，“慢综艺”节目不断涌现。在这些节目中，观众跟随嘉宾们一 同朗诵诗歌美文、烹饪美食，回到村庄，远离城市的喧嚣，回归内心的宁静， 品味真实细腻的情感与平凡生活的余味。虽然不比“快综艺”来得热闹、刺 激，却仍旧有不少节目无论是传播度、搜索量还是话题热度都榜上有名，可 见观众们对于电视综艺节目开始有了更新更高的需求与要求。</a:t>
            </a: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还有诗和远 方</a:t>
            </a: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诗画浙江篇</a:t>
            </a: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立足诗路文化，探寻诗韵山水，不断挖掘平凡生活中的欢乐 与美好，融情于景，情景交融，既有远方的“阳春白雪”，也有触手可及的 “人间烟火”，带领人们找回心中的宁静和清醒。</a:t>
            </a:r>
            <a:endParaRPr lang="zh-CN" altLang="en-US" sz="1400"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69"/>
                                        </p:tgtEl>
                                        <p:attrNameLst>
                                          <p:attrName>style.visibility</p:attrName>
                                        </p:attrNameLst>
                                      </p:cBhvr>
                                      <p:to>
                                        <p:strVal val="visible"/>
                                      </p:to>
                                    </p:set>
                                    <p:animEffect filter="wipe(left)">
                                      <p:cBhvr>
                                        <p:cTn id="7" dur="500"/>
                                        <p:tgtEl>
                                          <p:spTgt spid="153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370"/>
                                        </p:tgtEl>
                                        <p:attrNameLst>
                                          <p:attrName>style.visibility</p:attrName>
                                        </p:attrNameLst>
                                      </p:cBhvr>
                                      <p:to>
                                        <p:strVal val="visible"/>
                                      </p:to>
                                    </p:set>
                                    <p:animEffect filter="wipe(left)">
                                      <p:cBhvr>
                                        <p:cTn id="12" dur="5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bldLvl="0"/>
      <p:bldP spid="15370" grpId="0" bldLvl="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7411"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741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7413" name="组合 7"/>
          <p:cNvGrpSpPr/>
          <p:nvPr/>
        </p:nvGrpSpPr>
        <p:grpSpPr>
          <a:xfrm>
            <a:off x="-9525" y="4857750"/>
            <a:ext cx="9153525" cy="285750"/>
            <a:chOff x="0" y="0"/>
            <a:chExt cx="9153144" cy="842818"/>
          </a:xfrm>
        </p:grpSpPr>
        <p:sp>
          <p:nvSpPr>
            <p:cNvPr id="1741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741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7416"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7417" name="文本框 9"/>
          <p:cNvSpPr/>
          <p:nvPr/>
        </p:nvSpPr>
        <p:spPr>
          <a:xfrm>
            <a:off x="4114855" y="2180142"/>
            <a:ext cx="4576773" cy="1989455"/>
          </a:xfrm>
          <a:prstGeom prst="rect">
            <a:avLst/>
          </a:prstGeom>
          <a:noFill/>
          <a:ln w="9525">
            <a:noFill/>
          </a:ln>
        </p:spPr>
        <p:txBody>
          <a:bodyPr wrap="square" anchor="t" anchorCtr="0">
            <a:spAutoFit/>
          </a:bodyPr>
          <a:lstStyle/>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声入人心</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是由湖南卫视制作的原创新形态声乐演唱节目，共</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12</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期，第一季由廖昌永、刘宪华、尚雯婕三位音乐人作为出品人 ；第二季由廖昌永、张惠妹、尚雯婕三位音乐人作为出品人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声入人心</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包括：</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声入人心第一季</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声入人心第二季</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节目由舞台公演和真人秀两部分组成，由</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位出品人在</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100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天内对</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36</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位演唱成员进行分组打磨、陪伴成长，最终选出</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6</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位首席演唱者获得美声音乐会全国巡演和发行音乐专辑的机会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第一季于</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2018</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日起每周五</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20:10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在湖南卫视播出。</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7419" name="文本框 8"/>
          <p:cNvSpPr/>
          <p:nvPr/>
        </p:nvSpPr>
        <p:spPr>
          <a:xfrm>
            <a:off x="4419604" y="1269361"/>
            <a:ext cx="4953000" cy="777457"/>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案例分析——《声入人心</a:t>
            </a:r>
            <a:r>
              <a:rPr lang="en-US" altLang="zh-CN" dirty="0">
                <a:solidFill>
                  <a:srgbClr val="262626"/>
                </a:solidFill>
                <a:latin typeface="微软雅黑" panose="020B0503020204020204" pitchFamily="2" charset="-122"/>
                <a:ea typeface="微软雅黑" panose="020B0503020204020204" pitchFamily="2" charset="-122"/>
                <a:sym typeface="思源黑体 CN" charset="0"/>
              </a:rPr>
              <a:t>》</a:t>
            </a:r>
            <a:endParaRPr lang="en-US" altLang="zh-CN"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          （第一季）</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5" name="图片 14"/>
          <p:cNvPicPr>
            <a:picLocks noChangeAspect="1"/>
          </p:cNvPicPr>
          <p:nvPr/>
        </p:nvPicPr>
        <p:blipFill>
          <a:blip r:embed="rId1"/>
          <a:stretch>
            <a:fillRect/>
          </a:stretch>
        </p:blipFill>
        <p:spPr>
          <a:xfrm>
            <a:off x="427038" y="1881511"/>
            <a:ext cx="3687817" cy="2262645"/>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417"/>
                                        </p:tgtEl>
                                        <p:attrNameLst>
                                          <p:attrName>style.visibility</p:attrName>
                                        </p:attrNameLst>
                                      </p:cBhvr>
                                      <p:to>
                                        <p:strVal val="visible"/>
                                      </p:to>
                                    </p:set>
                                    <p:animEffect filter="wipe(left)">
                                      <p:cBhvr>
                                        <p:cTn id="7" dur="500"/>
                                        <p:tgtEl>
                                          <p:spTgt spid="174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9"/>
                                        </p:tgtEl>
                                        <p:attrNameLst>
                                          <p:attrName>style.visibility</p:attrName>
                                        </p:attrNameLst>
                                      </p:cBhvr>
                                      <p:to>
                                        <p:strVal val="visible"/>
                                      </p:to>
                                    </p:set>
                                    <p:animEffect filter="wipe(left)">
                                      <p:cBhvr>
                                        <p:cTn id="12" dur="500"/>
                                        <p:tgtEl>
                                          <p:spTgt spid="17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bldLvl="0"/>
      <p:bldP spid="17419" grpId="0" bldLvl="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8435"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843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8437" name="组合 7"/>
          <p:cNvGrpSpPr/>
          <p:nvPr/>
        </p:nvGrpSpPr>
        <p:grpSpPr>
          <a:xfrm>
            <a:off x="203200" y="4871001"/>
            <a:ext cx="9153525" cy="285750"/>
            <a:chOff x="0" y="0"/>
            <a:chExt cx="9153144" cy="842818"/>
          </a:xfrm>
        </p:grpSpPr>
        <p:sp>
          <p:nvSpPr>
            <p:cNvPr id="1843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843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8440"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8441" name="文本框 8"/>
          <p:cNvSpPr/>
          <p:nvPr/>
        </p:nvSpPr>
        <p:spPr>
          <a:xfrm>
            <a:off x="5251450" y="820844"/>
            <a:ext cx="22860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节目分析</a:t>
            </a:r>
            <a:endParaRPr lang="zh-CN" altLang="en-US" dirty="0">
              <a:latin typeface="Arial" panose="020B0604020202020204" pitchFamily="34" charset="0"/>
              <a:ea typeface="宋体" panose="02010600030101010101" pitchFamily="2" charset="-122"/>
            </a:endParaRPr>
          </a:p>
        </p:txBody>
      </p:sp>
      <p:sp>
        <p:nvSpPr>
          <p:cNvPr id="12" name="文本框 9"/>
          <p:cNvSpPr/>
          <p:nvPr/>
        </p:nvSpPr>
        <p:spPr>
          <a:xfrm>
            <a:off x="5214206" y="1168951"/>
            <a:ext cx="3790950" cy="4111447"/>
          </a:xfrm>
          <a:prstGeom prst="rect">
            <a:avLst/>
          </a:prstGeom>
          <a:noFill/>
          <a:ln w="9525">
            <a:noFill/>
          </a:ln>
        </p:spPr>
        <p:txBody>
          <a:bodyPr wrap="square" anchor="t" anchorCtr="0">
            <a:spAutoFit/>
          </a:bodyPr>
          <a:lstStyle/>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（一）题材选择</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50000"/>
              </a:lnSpc>
            </a:pPr>
            <a:r>
              <a:rPr lang="zh-CN" altLang="en-US" sz="1600" dirty="0">
                <a:solidFill>
                  <a:srgbClr val="262626"/>
                </a:solidFill>
                <a:latin typeface="楷体" panose="02010609060101010101" pitchFamily="49" charset="-122"/>
                <a:ea typeface="楷体" panose="02010609060101010101" pitchFamily="49" charset="-122"/>
                <a:sym typeface="思源黑体 CN" charset="0"/>
              </a:rPr>
              <a:t>          小众</a:t>
            </a:r>
            <a:endParaRPr lang="en-US" altLang="zh-CN" sz="1600" dirty="0">
              <a:solidFill>
                <a:srgbClr val="262626"/>
              </a:solidFill>
              <a:latin typeface="楷体" panose="02010609060101010101" pitchFamily="49" charset="-122"/>
              <a:ea typeface="楷体" panose="02010609060101010101" pitchFamily="49" charset="-122"/>
              <a:sym typeface="思源黑体 CN" charset="0"/>
            </a:endParaRPr>
          </a:p>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（二）人员选择</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50000"/>
              </a:lnSpc>
            </a:pPr>
            <a:r>
              <a:rPr lang="zh-CN" altLang="en-US" sz="1600" dirty="0">
                <a:solidFill>
                  <a:srgbClr val="262626"/>
                </a:solidFill>
                <a:latin typeface="楷体" panose="02010609060101010101" pitchFamily="49" charset="-122"/>
                <a:ea typeface="楷体" panose="02010609060101010101" pitchFamily="49" charset="-122"/>
                <a:sym typeface="思源黑体 CN" charset="0"/>
              </a:rPr>
              <a:t>        演唱者方面</a:t>
            </a:r>
            <a:endParaRPr lang="en-US" altLang="zh-CN" sz="1600" dirty="0">
              <a:solidFill>
                <a:srgbClr val="262626"/>
              </a:solidFill>
              <a:latin typeface="楷体" panose="02010609060101010101" pitchFamily="49" charset="-122"/>
              <a:ea typeface="楷体" panose="02010609060101010101" pitchFamily="49" charset="-122"/>
              <a:sym typeface="思源黑体 CN" charset="0"/>
            </a:endParaRPr>
          </a:p>
          <a:p>
            <a:pPr>
              <a:lnSpc>
                <a:spcPct val="150000"/>
              </a:lnSpc>
            </a:pPr>
            <a:r>
              <a:rPr lang="zh-CN" altLang="en-US" sz="1600" dirty="0">
                <a:solidFill>
                  <a:srgbClr val="262626"/>
                </a:solidFill>
                <a:latin typeface="楷体" panose="02010609060101010101" pitchFamily="49" charset="-122"/>
                <a:ea typeface="楷体" panose="02010609060101010101" pitchFamily="49" charset="-122"/>
                <a:sym typeface="思源黑体 CN" charset="0"/>
              </a:rPr>
              <a:t>        常驻嘉宾方便</a:t>
            </a:r>
            <a:endParaRPr lang="en-US" altLang="zh-CN" sz="1600" dirty="0">
              <a:solidFill>
                <a:srgbClr val="262626"/>
              </a:solidFill>
              <a:latin typeface="楷体" panose="02010609060101010101" pitchFamily="49" charset="-122"/>
              <a:ea typeface="楷体" panose="02010609060101010101" pitchFamily="49" charset="-122"/>
              <a:sym typeface="思源黑体 CN" charset="0"/>
            </a:endParaRPr>
          </a:p>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（三）赛制设置</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50000"/>
              </a:lnSpc>
            </a:pPr>
            <a:r>
              <a:rPr lang="zh-CN" altLang="en-US" sz="1600" dirty="0">
                <a:solidFill>
                  <a:srgbClr val="262626"/>
                </a:solidFill>
                <a:latin typeface="楷体" panose="02010609060101010101" pitchFamily="49" charset="-122"/>
                <a:ea typeface="楷体" panose="02010609060101010101" pitchFamily="49" charset="-122"/>
                <a:sym typeface="思源黑体 CN" charset="0"/>
              </a:rPr>
              <a:t>       不淘汰、不设单一奖项、</a:t>
            </a:r>
            <a:endParaRPr lang="en-US" altLang="zh-CN" sz="1600" dirty="0">
              <a:solidFill>
                <a:srgbClr val="262626"/>
              </a:solidFill>
              <a:latin typeface="楷体" panose="02010609060101010101" pitchFamily="49" charset="-122"/>
              <a:ea typeface="楷体" panose="02010609060101010101" pitchFamily="49" charset="-122"/>
              <a:sym typeface="思源黑体 CN" charset="0"/>
            </a:endParaRPr>
          </a:p>
          <a:p>
            <a:pPr>
              <a:lnSpc>
                <a:spcPct val="150000"/>
              </a:lnSpc>
            </a:pPr>
            <a:r>
              <a:rPr lang="zh-CN" altLang="en-US" sz="1600" dirty="0">
                <a:solidFill>
                  <a:srgbClr val="262626"/>
                </a:solidFill>
                <a:latin typeface="楷体" panose="02010609060101010101" pitchFamily="49" charset="-122"/>
                <a:ea typeface="楷体" panose="02010609060101010101" pitchFamily="49" charset="-122"/>
                <a:sym typeface="思源黑体 CN" charset="0"/>
              </a:rPr>
              <a:t>       表演形式多样</a:t>
            </a:r>
            <a:endParaRPr lang="en-US" altLang="zh-CN" sz="1600" dirty="0">
              <a:solidFill>
                <a:srgbClr val="262626"/>
              </a:solidFill>
              <a:latin typeface="楷体" panose="02010609060101010101" pitchFamily="49" charset="-122"/>
              <a:ea typeface="楷体" panose="02010609060101010101" pitchFamily="49" charset="-122"/>
              <a:sym typeface="思源黑体 CN" charset="0"/>
            </a:endParaRPr>
          </a:p>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（四）内容制作</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5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sz="1600" dirty="0">
                <a:solidFill>
                  <a:srgbClr val="262626"/>
                </a:solidFill>
                <a:latin typeface="楷体" panose="02010609060101010101" pitchFamily="49" charset="-122"/>
                <a:ea typeface="楷体" panose="02010609060101010101" pitchFamily="49" charset="-122"/>
                <a:sym typeface="思源黑体 CN" charset="0"/>
              </a:rPr>
              <a:t>兼顾艺术与通俗</a:t>
            </a:r>
            <a:endParaRPr lang="en-US" altLang="zh-CN" sz="1600" dirty="0">
              <a:solidFill>
                <a:srgbClr val="262626"/>
              </a:solidFill>
              <a:latin typeface="楷体" panose="02010609060101010101" pitchFamily="49" charset="-122"/>
              <a:ea typeface="楷体" panose="02010609060101010101" pitchFamily="49" charset="-122"/>
              <a:sym typeface="思源黑体 CN" charset="0"/>
            </a:endParaRPr>
          </a:p>
          <a:p>
            <a:pPr>
              <a:lnSpc>
                <a:spcPct val="150000"/>
              </a:lnSpc>
            </a:pPr>
            <a:endParaRPr lang="zh-CN" altLang="en-US" sz="16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638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3175" y="1566365"/>
            <a:ext cx="5037581" cy="26123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Effect filter="wipe(left)">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ldLvl="0"/>
      <p:bldP spid="12" grpId="0" bldLvl="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433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433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434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4341" name="组合 7"/>
          <p:cNvGrpSpPr/>
          <p:nvPr/>
        </p:nvGrpSpPr>
        <p:grpSpPr>
          <a:xfrm>
            <a:off x="-9525" y="4857750"/>
            <a:ext cx="9153525" cy="285750"/>
            <a:chOff x="0" y="0"/>
            <a:chExt cx="9153144" cy="842818"/>
          </a:xfrm>
        </p:grpSpPr>
        <p:sp>
          <p:nvSpPr>
            <p:cNvPr id="1434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434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4344"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dirty="0">
              <a:latin typeface="Arial" panose="020B0604020202020204" pitchFamily="34" charset="0"/>
              <a:ea typeface="宋体" panose="02010600030101010101" pitchFamily="2" charset="-122"/>
            </a:endParaRPr>
          </a:p>
        </p:txBody>
      </p:sp>
      <p:sp>
        <p:nvSpPr>
          <p:cNvPr id="14345" name="文本框 8"/>
          <p:cNvSpPr/>
          <p:nvPr/>
        </p:nvSpPr>
        <p:spPr>
          <a:xfrm>
            <a:off x="6027738" y="112553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
        <p:nvSpPr>
          <p:cNvPr id="14346" name="文本框 9"/>
          <p:cNvSpPr/>
          <p:nvPr/>
        </p:nvSpPr>
        <p:spPr>
          <a:xfrm>
            <a:off x="3962400" y="1771650"/>
            <a:ext cx="4830763" cy="270510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故事发生在当代的洛杉矶，寂寥的小演员米娅的志向是女演员兼剧作家，她沉迷老电影明星。她在华纳兄弟的片场当咖啡师，经常翘班去试镜，如果真的接到戏，哪怕再小的角色也会让她欣喜若狂。塞巴斯蒂安是一名系丝绸领带的爵士钢琴师，对艺术有着近乎洁癖的追求。他想开间俱乐部，但他所痴迷的音乐更适合博物馆，几乎没有人会愿意花钱去听。为了生存，他违心加入了一支流行爵士乐队，在尖叫的观众面前摆弄音乐合成器。同样追求梦想的两人在这座城市里遇见彼此，在唱唱跳跳中坠入了爱河，相互慰藉扶持，一起追求毕生梦想。但在逐渐达成梦想的同时，艺术与商业、梦想与现实之间的朦胧博弈，令两人的情感也面临抉择和考验，在经历了一系列挫折、分歧后，他们彼此鼓励对方不要放弃梦想。</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4347" name="图片 14346"/>
          <p:cNvPicPr>
            <a:picLocks noChangeAspect="1"/>
          </p:cNvPicPr>
          <p:nvPr/>
        </p:nvPicPr>
        <p:blipFill>
          <a:blip r:embed="rId1"/>
          <a:stretch>
            <a:fillRect/>
          </a:stretch>
        </p:blipFill>
        <p:spPr>
          <a:xfrm>
            <a:off x="392113" y="1409700"/>
            <a:ext cx="3494087" cy="3106738"/>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Effect filter="wipe(left)">
                                      <p:cBhvr>
                                        <p:cTn id="7" dur="500"/>
                                        <p:tgtEl>
                                          <p:spTgt spid="143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46"/>
                                        </p:tgtEl>
                                        <p:attrNameLst>
                                          <p:attrName>style.visibility</p:attrName>
                                        </p:attrNameLst>
                                      </p:cBhvr>
                                      <p:to>
                                        <p:strVal val="visible"/>
                                      </p:to>
                                    </p:set>
                                    <p:animEffect filter="wipe(left)">
                                      <p:cBhvr>
                                        <p:cTn id="12"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bldLvl="0"/>
      <p:bldP spid="14346" grpId="0" bldLvl="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9459"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946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9461" name="组合 7"/>
          <p:cNvGrpSpPr/>
          <p:nvPr/>
        </p:nvGrpSpPr>
        <p:grpSpPr>
          <a:xfrm>
            <a:off x="-9525" y="4857750"/>
            <a:ext cx="9153525" cy="285750"/>
            <a:chOff x="0" y="0"/>
            <a:chExt cx="9153144" cy="842818"/>
          </a:xfrm>
        </p:grpSpPr>
        <p:sp>
          <p:nvSpPr>
            <p:cNvPr id="1946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946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9464"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9465" name="文本框 8"/>
          <p:cNvSpPr/>
          <p:nvPr/>
        </p:nvSpPr>
        <p:spPr>
          <a:xfrm>
            <a:off x="620713" y="1377376"/>
            <a:ext cx="40386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结语</a:t>
            </a:r>
            <a:endParaRPr lang="zh-CN" altLang="en-US" dirty="0">
              <a:latin typeface="Arial" panose="020B0604020202020204" pitchFamily="34" charset="0"/>
              <a:ea typeface="宋体" panose="02010600030101010101" pitchFamily="2" charset="-122"/>
            </a:endParaRPr>
          </a:p>
        </p:txBody>
      </p:sp>
      <p:sp>
        <p:nvSpPr>
          <p:cNvPr id="19466" name="文本框 9"/>
          <p:cNvSpPr/>
          <p:nvPr/>
        </p:nvSpPr>
        <p:spPr>
          <a:xfrm>
            <a:off x="620712" y="1895475"/>
            <a:ext cx="7913584" cy="2639569"/>
          </a:xfrm>
          <a:prstGeom prst="rect">
            <a:avLst/>
          </a:prstGeom>
          <a:noFill/>
          <a:ln w="9525">
            <a:noFill/>
          </a:ln>
        </p:spPr>
        <p:txBody>
          <a:bodyPr wrap="square" anchor="t" anchorCtr="0">
            <a:spAutoFit/>
          </a:bodyPr>
          <a:lstStyle/>
          <a:p>
            <a:pPr>
              <a:lnSpc>
                <a:spcPct val="150000"/>
              </a:lnSpc>
            </a:pP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在很长的一段时间内，一些电视综艺节目都存在着过度娱乐化的问题， 虽然能在一时间吸引观众的眼球，却不能成为制作热门电视综艺节目的长久 之计。随着我国经济的不断发展，人们物质生活条件普遍提高，人们在精神层 面必然会有更多的、全新的追求，这也对电视综艺节目的制作提出了更高的要 求。</a:t>
            </a: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声入人心</a:t>
            </a: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通过突破现有音乐类综艺的常见形式，瞄准高雅音乐，专注 垂直深耕，精准把握观众心理与审美习惯，创新方式方法，实现小众文化的大 众传播，消解高雅音乐的“高冷”特点，拉近大众文化与专业艺术之间的距 离，让高雅文化走近人心，达到艺术教育的功能。节目传播正能量，输出大情 怀，既有娱乐性，又不缺人文价值，为小众文化的传播提供了优质的范本，是 当之无愧的“现象级”电视综艺节目。</a:t>
            </a:r>
            <a:endParaRPr lang="zh-CN" altLang="en-US" sz="1400"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Effect filter="wipe(left)">
                                      <p:cBhvr>
                                        <p:cTn id="7" dur="500"/>
                                        <p:tgtEl>
                                          <p:spTgt spid="194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466"/>
                                        </p:tgtEl>
                                        <p:attrNameLst>
                                          <p:attrName>style.visibility</p:attrName>
                                        </p:attrNameLst>
                                      </p:cBhvr>
                                      <p:to>
                                        <p:strVal val="visible"/>
                                      </p:to>
                                    </p:set>
                                    <p:animEffect filter="wipe(left)">
                                      <p:cBhvr>
                                        <p:cTn id="12" dur="5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bldLvl="0"/>
      <p:bldP spid="19466" grpId="0" bldLvl="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6387"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6388"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6389" name="组合 7"/>
          <p:cNvGrpSpPr/>
          <p:nvPr/>
        </p:nvGrpSpPr>
        <p:grpSpPr>
          <a:xfrm>
            <a:off x="-9525" y="4857750"/>
            <a:ext cx="9153525" cy="285750"/>
            <a:chOff x="0" y="0"/>
            <a:chExt cx="9153144" cy="842818"/>
          </a:xfrm>
        </p:grpSpPr>
        <p:sp>
          <p:nvSpPr>
            <p:cNvPr id="1639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639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6392"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grpSp>
        <p:nvGrpSpPr>
          <p:cNvPr id="12" name="组合 12"/>
          <p:cNvGrpSpPr/>
          <p:nvPr/>
        </p:nvGrpSpPr>
        <p:grpSpPr>
          <a:xfrm>
            <a:off x="4567237" y="2338092"/>
            <a:ext cx="2286000" cy="868362"/>
            <a:chOff x="0" y="0"/>
            <a:chExt cx="2286000" cy="868065"/>
          </a:xfrm>
        </p:grpSpPr>
        <p:sp>
          <p:nvSpPr>
            <p:cNvPr id="13" name="文本框 13"/>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4" name="文本框 14"/>
            <p:cNvSpPr/>
            <p:nvPr/>
          </p:nvSpPr>
          <p:spPr>
            <a:xfrm>
              <a:off x="76200" y="0"/>
              <a:ext cx="1204915" cy="553809"/>
            </a:xfrm>
            <a:prstGeom prst="rect">
              <a:avLst/>
            </a:prstGeom>
            <a:solidFill>
              <a:schemeClr val="accent1"/>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电视剧的定义</a:t>
              </a:r>
              <a:endParaRPr lang="zh-CN" altLang="en-US" dirty="0">
                <a:latin typeface="Arial" panose="020B0604020202020204" pitchFamily="34" charset="0"/>
                <a:ea typeface="宋体" panose="02010600030101010101" pitchFamily="2" charset="-122"/>
              </a:endParaRPr>
            </a:p>
          </p:txBody>
        </p:sp>
      </p:grpSp>
      <p:grpSp>
        <p:nvGrpSpPr>
          <p:cNvPr id="15" name="组合 15"/>
          <p:cNvGrpSpPr/>
          <p:nvPr/>
        </p:nvGrpSpPr>
        <p:grpSpPr>
          <a:xfrm>
            <a:off x="5729287" y="3404892"/>
            <a:ext cx="2286000" cy="1108240"/>
            <a:chOff x="0" y="0"/>
            <a:chExt cx="2286000" cy="1107861"/>
          </a:xfrm>
        </p:grpSpPr>
        <p:sp>
          <p:nvSpPr>
            <p:cNvPr id="16" name="文本框 16"/>
            <p:cNvSpPr/>
            <p:nvPr/>
          </p:nvSpPr>
          <p:spPr>
            <a:xfrm>
              <a:off x="0" y="319004"/>
              <a:ext cx="2286000" cy="788857"/>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人民的名义</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武林外传  </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神探夏洛克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7" name="文本框 17"/>
            <p:cNvSpPr/>
            <p:nvPr/>
          </p:nvSpPr>
          <p:spPr>
            <a:xfrm>
              <a:off x="76200" y="0"/>
              <a:ext cx="1204915" cy="323165"/>
            </a:xfrm>
            <a:prstGeom prst="rect">
              <a:avLst/>
            </a:prstGeom>
            <a:solidFill>
              <a:schemeClr val="accent2"/>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案例分析</a:t>
              </a:r>
              <a:endParaRPr lang="zh-CN" altLang="en-US" dirty="0">
                <a:latin typeface="Arial" panose="020B0604020202020204" pitchFamily="34" charset="0"/>
                <a:ea typeface="宋体" panose="02010600030101010101" pitchFamily="2" charset="-122"/>
              </a:endParaRPr>
            </a:p>
          </p:txBody>
        </p:sp>
      </p:grpSp>
      <p:grpSp>
        <p:nvGrpSpPr>
          <p:cNvPr id="18" name="组合 18"/>
          <p:cNvGrpSpPr/>
          <p:nvPr/>
        </p:nvGrpSpPr>
        <p:grpSpPr>
          <a:xfrm>
            <a:off x="6786562" y="2338092"/>
            <a:ext cx="2286000" cy="868362"/>
            <a:chOff x="0" y="0"/>
            <a:chExt cx="2286000" cy="868065"/>
          </a:xfrm>
        </p:grpSpPr>
        <p:sp>
          <p:nvSpPr>
            <p:cNvPr id="19" name="文本框 19"/>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20" name="文本框 20"/>
            <p:cNvSpPr/>
            <p:nvPr/>
          </p:nvSpPr>
          <p:spPr>
            <a:xfrm>
              <a:off x="76200" y="0"/>
              <a:ext cx="1204915" cy="323165"/>
            </a:xfrm>
            <a:prstGeom prst="rect">
              <a:avLst/>
            </a:prstGeom>
            <a:solidFill>
              <a:schemeClr val="accent2"/>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起源于发展</a:t>
              </a:r>
              <a:endParaRPr lang="zh-CN" altLang="en-US" dirty="0">
                <a:latin typeface="Arial" panose="020B0604020202020204" pitchFamily="34" charset="0"/>
                <a:ea typeface="宋体" panose="02010600030101010101" pitchFamily="2" charset="-122"/>
              </a:endParaRPr>
            </a:p>
          </p:txBody>
        </p:sp>
      </p:grpSp>
      <p:sp>
        <p:nvSpPr>
          <p:cNvPr id="21" name="文本框 8"/>
          <p:cNvSpPr/>
          <p:nvPr/>
        </p:nvSpPr>
        <p:spPr>
          <a:xfrm>
            <a:off x="5203824" y="1320990"/>
            <a:ext cx="3298825" cy="417358"/>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第二节 电视剧</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74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4922" y="1657241"/>
            <a:ext cx="4035021" cy="2748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filter="fade">
                                      <p:cBhvr>
                                        <p:cTn id="9" dur="5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048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048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0485" name="组合 7"/>
          <p:cNvGrpSpPr/>
          <p:nvPr/>
        </p:nvGrpSpPr>
        <p:grpSpPr>
          <a:xfrm>
            <a:off x="-9525" y="4857750"/>
            <a:ext cx="9153525" cy="285750"/>
            <a:chOff x="0" y="0"/>
            <a:chExt cx="9153144" cy="842818"/>
          </a:xfrm>
        </p:grpSpPr>
        <p:sp>
          <p:nvSpPr>
            <p:cNvPr id="2048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048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0488"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20489" name="文本框 8"/>
          <p:cNvSpPr/>
          <p:nvPr/>
        </p:nvSpPr>
        <p:spPr>
          <a:xfrm>
            <a:off x="3849688" y="1119791"/>
            <a:ext cx="22860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电视剧的定义</a:t>
            </a:r>
            <a:endParaRPr lang="zh-CN" altLang="en-US" dirty="0">
              <a:latin typeface="Arial" panose="020B0604020202020204" pitchFamily="34" charset="0"/>
              <a:ea typeface="宋体" panose="02010600030101010101" pitchFamily="2" charset="-122"/>
            </a:endParaRPr>
          </a:p>
        </p:txBody>
      </p:sp>
      <p:sp>
        <p:nvSpPr>
          <p:cNvPr id="20490" name="文本框 9"/>
          <p:cNvSpPr/>
          <p:nvPr/>
        </p:nvSpPr>
        <p:spPr>
          <a:xfrm>
            <a:off x="3849688" y="1684769"/>
            <a:ext cx="4826000" cy="2709653"/>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电视剧</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又称为剧集、电视戏剧节目或电视系列剧</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是一种适应荧屏、 专为在电视或网络视频平台上播映的戏剧样态。</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电视剧的制作上既兼具了电影、戏曲、 文学、动画、音乐、舞蹈、美 术、配音等现代艺术的元素，又融入了广播剧、舞台剧、纪录片、电视节目等 的表演方法和拍摄特点。电视剧本一般分单元剧、单本剧、连续剧等</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而在呈 现方式上可分为真人剧、动画剧、木偶剧等。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电视剧的英文翻译问题中，把电视剧分为广义、狭义两种。广义的电视 剧翻译为</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TV Plays</a:t>
            </a:r>
            <a:r>
              <a:rPr lang="zh-CN" altLang="en-GB" sz="1200" dirty="0">
                <a:solidFill>
                  <a:srgbClr val="262626"/>
                </a:solidFill>
                <a:latin typeface="微软雅黑" panose="020B0503020204020204" pitchFamily="2" charset="-122"/>
                <a:ea typeface="微软雅黑" panose="020B0503020204020204" pitchFamily="2" charset="-122"/>
                <a:sym typeface="思源黑体 CN" charset="0"/>
              </a:rPr>
              <a:t>、</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TV drama program</a:t>
            </a:r>
            <a:r>
              <a:rPr lang="zh-CN" altLang="en-GB" sz="1200" dirty="0">
                <a:solidFill>
                  <a:srgbClr val="262626"/>
                </a:solidFill>
                <a:latin typeface="微软雅黑" panose="020B0503020204020204" pitchFamily="2" charset="-122"/>
                <a:ea typeface="微软雅黑" panose="020B0503020204020204" pitchFamily="2" charset="-122"/>
                <a:sym typeface="思源黑体 CN" charset="0"/>
              </a:rPr>
              <a:t>、</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Teleplay</a:t>
            </a:r>
            <a:r>
              <a:rPr lang="zh-CN" altLang="en-GB" sz="1200" dirty="0">
                <a:solidFill>
                  <a:srgbClr val="262626"/>
                </a:solidFill>
                <a:latin typeface="微软雅黑" panose="020B0503020204020204" pitchFamily="2" charset="-122"/>
                <a:ea typeface="微软雅黑" panose="020B0503020204020204" pitchFamily="2" charset="-122"/>
                <a:sym typeface="思源黑体 CN" charset="0"/>
              </a:rPr>
              <a:t>、</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Television play</a:t>
            </a:r>
            <a:r>
              <a:rPr lang="zh-CN" altLang="en-GB" sz="1200" dirty="0">
                <a:solidFill>
                  <a:srgbClr val="262626"/>
                </a:solidFill>
                <a:latin typeface="微软雅黑" panose="020B0503020204020204" pitchFamily="2" charset="-122"/>
                <a:ea typeface="微软雅黑" panose="020B0503020204020204" pitchFamily="2" charset="-122"/>
                <a:sym typeface="思源黑体 CN" charset="0"/>
              </a:rPr>
              <a:t>、</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Teledrama </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等</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狭义的电视剧则翻译为</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TV series</a:t>
            </a:r>
            <a:r>
              <a:rPr lang="zh-CN" altLang="en-GB" sz="1200" dirty="0">
                <a:solidFill>
                  <a:srgbClr val="262626"/>
                </a:solidFill>
                <a:latin typeface="微软雅黑" panose="020B0503020204020204" pitchFamily="2" charset="-122"/>
                <a:ea typeface="微软雅黑" panose="020B0503020204020204" pitchFamily="2" charset="-122"/>
                <a:sym typeface="思源黑体 CN" charset="0"/>
              </a:rPr>
              <a:t>、</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TV play series</a:t>
            </a:r>
            <a:r>
              <a:rPr lang="zh-CN" altLang="en-GB"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有时直接简译为</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Series</a:t>
            </a:r>
            <a:r>
              <a:rPr lang="zh-CN" altLang="en-GB" sz="1200"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肥皂剧</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又称泡沫剧</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翻译为</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Soap Opera</a:t>
            </a:r>
            <a:r>
              <a:rPr lang="zh-CN" altLang="en-GB" sz="1200" dirty="0">
                <a:solidFill>
                  <a:srgbClr val="262626"/>
                </a:solidFill>
                <a:latin typeface="微软雅黑" panose="020B0503020204020204" pitchFamily="2" charset="-122"/>
                <a:ea typeface="微软雅黑" panose="020B0503020204020204" pitchFamily="2" charset="-122"/>
                <a:sym typeface="思源黑体 CN" charset="0"/>
              </a:rPr>
              <a:t>、</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TV Soap Opera (</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最早的电视剧由 肥皂商赞助</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84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8210" y="1684769"/>
            <a:ext cx="3507582" cy="2571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Effect filter="wipe(left)">
                                      <p:cBhvr>
                                        <p:cTn id="7" dur="500"/>
                                        <p:tgtEl>
                                          <p:spTgt spid="204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90"/>
                                        </p:tgtEl>
                                        <p:attrNameLst>
                                          <p:attrName>style.visibility</p:attrName>
                                        </p:attrNameLst>
                                      </p:cBhvr>
                                      <p:to>
                                        <p:strVal val="visible"/>
                                      </p:to>
                                    </p:set>
                                    <p:animEffect filter="wipe(left)">
                                      <p:cBhvr>
                                        <p:cTn id="12" dur="500"/>
                                        <p:tgtEl>
                                          <p:spTgt spid="2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bldLvl="0"/>
      <p:bldP spid="20490" grpId="0" bldLvl="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2531"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253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2533" name="组合 7"/>
          <p:cNvGrpSpPr/>
          <p:nvPr/>
        </p:nvGrpSpPr>
        <p:grpSpPr>
          <a:xfrm>
            <a:off x="-9525" y="4857750"/>
            <a:ext cx="9153525" cy="285750"/>
            <a:chOff x="0" y="0"/>
            <a:chExt cx="9153144" cy="842818"/>
          </a:xfrm>
        </p:grpSpPr>
        <p:sp>
          <p:nvSpPr>
            <p:cNvPr id="2253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253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2536"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22537" name="文本框 8"/>
          <p:cNvSpPr/>
          <p:nvPr/>
        </p:nvSpPr>
        <p:spPr>
          <a:xfrm>
            <a:off x="4206081" y="1127729"/>
            <a:ext cx="22860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电视剧的起源与发展</a:t>
            </a:r>
            <a:endParaRPr lang="zh-CN" altLang="en-US" dirty="0">
              <a:latin typeface="Arial" panose="020B0604020202020204" pitchFamily="34" charset="0"/>
              <a:ea typeface="宋体" panose="02010600030101010101" pitchFamily="2" charset="-122"/>
            </a:endParaRPr>
          </a:p>
        </p:txBody>
      </p:sp>
      <p:sp>
        <p:nvSpPr>
          <p:cNvPr id="22538" name="文本框 9"/>
          <p:cNvSpPr/>
          <p:nvPr/>
        </p:nvSpPr>
        <p:spPr>
          <a:xfrm>
            <a:off x="4191000" y="1646238"/>
            <a:ext cx="4602163" cy="3189784"/>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世界第一部电视剧是</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1930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年英国播出的</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花言巧语的人</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1936</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 </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日英国广播公司开始定期播出黑白电视节目，这是世界上第一次正式播出的电 视节目。中国电视剧的起步则较晚一些。</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中国第一部电视剧为北京电视 台在</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1958</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6</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15</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日以直播形式播出的</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一口菜饼子</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，全长有</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多分钟，播 出后反响热烈。</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2000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年以来，中国电视剧的创作日趋成熟，涌现出了一大批精品电视 剧，如</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激情燃烧的岁月</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亮剑</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士兵突击</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金婚</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奋斗</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闯关</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东</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潜伏</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等，这些作品都受到了观众的广泛喜爱。 另外，网络电视剧蓬勃发展，质量和数量不断攀升，这也不断影响着中</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国电视剧的形态。总体来看，中国电视剧正向着内容精品化不断发展。</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7474" y="1336183"/>
            <a:ext cx="3410542" cy="32113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filter="wipe(left)">
                                      <p:cBhvr>
                                        <p:cTn id="7" dur="500"/>
                                        <p:tgtEl>
                                          <p:spTgt spid="225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filter="wipe(left)">
                                      <p:cBhvr>
                                        <p:cTn id="12" dur="500"/>
                                        <p:tgtEl>
                                          <p:spTgt spid="22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bldLvl="0"/>
      <p:bldP spid="22538" grpId="0" bldLvl="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1507"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1508"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1509" name="组合 7"/>
          <p:cNvGrpSpPr/>
          <p:nvPr/>
        </p:nvGrpSpPr>
        <p:grpSpPr>
          <a:xfrm>
            <a:off x="-9525" y="4857750"/>
            <a:ext cx="9153525" cy="285750"/>
            <a:chOff x="0" y="0"/>
            <a:chExt cx="9153144" cy="842818"/>
          </a:xfrm>
        </p:grpSpPr>
        <p:sp>
          <p:nvSpPr>
            <p:cNvPr id="2151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151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1512"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21513" name="文本框 9"/>
          <p:cNvSpPr/>
          <p:nvPr/>
        </p:nvSpPr>
        <p:spPr>
          <a:xfrm>
            <a:off x="3754732" y="1969580"/>
            <a:ext cx="4953000" cy="2709653"/>
          </a:xfrm>
          <a:prstGeom prst="rect">
            <a:avLst/>
          </a:prstGeom>
          <a:noFill/>
          <a:ln w="9525">
            <a:noFill/>
          </a:ln>
        </p:spPr>
        <p:txBody>
          <a:bodyPr wrap="square" anchor="t" anchorCtr="0">
            <a:spAutoFit/>
          </a:bodyPr>
          <a:lstStyle/>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人民的名义</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是最高人民检察院影视中心、中央军委后勤保障部金盾影视中心出品，由李路执导、周梅森编剧、李学政等担任总监制，陆毅、张丰毅、吴刚、许亚军、张志坚、柯蓝、胡静、张凯丽、赵子琪、白志迪、李建义、王丽云、高亚麟、丁海峰、冯雷、李光复、陶慧敏、张晞临等联袂主演，黄俊鹏、侯勇、许文广、徐光宇、沈晓海、侯天来、周浩东、黄品沅、刘伟、赵龙豪、李学政等特别出演的检察反腐电视剧。</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该剧以检察官侯亮平的调查行动为叙事主线，讲述了当代检察官维护公平正义和法制统一、查办贪腐案件的故事，于</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2017</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28</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日在湖南卫视“金鹰独播剧场”播出 ，收视率突破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8%</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，刷新了近十年省级卫视收视的最高纪录 ，同时入选</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2017</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中国十大事</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21515" name="文本框 8"/>
          <p:cNvSpPr/>
          <p:nvPr/>
        </p:nvSpPr>
        <p:spPr>
          <a:xfrm>
            <a:off x="3695700" y="1373705"/>
            <a:ext cx="5448300" cy="417358"/>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案例分析：不会缺席的正义</a:t>
            </a:r>
            <a:r>
              <a:rPr lang="en-US" altLang="zh-CN"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《人民的名义》</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946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0760" y="1147478"/>
            <a:ext cx="2690435" cy="35623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filter="wipe(left)">
                                      <p:cBhvr>
                                        <p:cTn id="7" dur="500"/>
                                        <p:tgtEl>
                                          <p:spTgt spid="215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15"/>
                                        </p:tgtEl>
                                        <p:attrNameLst>
                                          <p:attrName>style.visibility</p:attrName>
                                        </p:attrNameLst>
                                      </p:cBhvr>
                                      <p:to>
                                        <p:strVal val="visible"/>
                                      </p:to>
                                    </p:set>
                                    <p:animEffect filter="wipe(left)">
                                      <p:cBhvr>
                                        <p:cTn id="12"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bldLvl="0"/>
      <p:bldP spid="21515" grpId="0" bldLvl="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4581" name="组合 7"/>
          <p:cNvGrpSpPr/>
          <p:nvPr/>
        </p:nvGrpSpPr>
        <p:grpSpPr>
          <a:xfrm>
            <a:off x="-9525" y="4857750"/>
            <a:ext cx="9153525" cy="285750"/>
            <a:chOff x="0" y="0"/>
            <a:chExt cx="9153144" cy="842818"/>
          </a:xfrm>
        </p:grpSpPr>
        <p:sp>
          <p:nvSpPr>
            <p:cNvPr id="245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4584"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24585" name="文本框 8"/>
          <p:cNvSpPr/>
          <p:nvPr/>
        </p:nvSpPr>
        <p:spPr>
          <a:xfrm>
            <a:off x="533401" y="990299"/>
            <a:ext cx="22860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剧情介绍</a:t>
            </a:r>
            <a:endParaRPr lang="zh-CN" altLang="en-US" dirty="0">
              <a:latin typeface="Arial" panose="020B0604020202020204" pitchFamily="34" charset="0"/>
              <a:ea typeface="宋体" panose="02010600030101010101" pitchFamily="2" charset="-122"/>
            </a:endParaRPr>
          </a:p>
        </p:txBody>
      </p:sp>
      <p:sp>
        <p:nvSpPr>
          <p:cNvPr id="24586" name="文本框 9"/>
          <p:cNvSpPr/>
          <p:nvPr/>
        </p:nvSpPr>
        <p:spPr>
          <a:xfrm>
            <a:off x="415187" y="1400973"/>
            <a:ext cx="6214159" cy="3383683"/>
          </a:xfrm>
          <a:prstGeom prst="rect">
            <a:avLst/>
          </a:prstGeom>
          <a:noFill/>
          <a:ln w="9525">
            <a:noFill/>
          </a:ln>
        </p:spPr>
        <p:txBody>
          <a:bodyPr wrap="square" anchor="t" anchorCtr="0">
            <a:spAutoFit/>
          </a:bodyPr>
          <a:lstStyle/>
          <a:p>
            <a:pPr>
              <a:lnSpc>
                <a:spcPct val="15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人民的名义</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以检察官侯亮平的调查行动为叙事主线，讲述了当代检 察官维护公平正义和法制统一、查办贪腐案件的故事。该剧讲述了一位国家 部委的项目处长被人举报受贿，当最高人民检察院反贪总局侦查处处长侯亮平 前来搜查时，看到的却是一位长相憨厚、衣着朴素的人在简陋的旧房里吃炸酱 面。当这位腐败分子的面具被最终撕开的同时，与该案件牵连甚紧的汉东省京 州市</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虚拟地名</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副市长丁义珍，却在一位神秘人物的暗中相助下，以反侦察 手段逃脱法网，流亡海外。案件线索终定位于由京州光明峰项目引发的汉东省 一家国企大风服装厂的股权争夺，牵连其中的各派势力却盘根错节，扑朔迷 离。汉东省检察院反贪局局长陈海在调查行动中遭遇离奇的车祸。为了完成当 年同窗的未竟事业，精明干练的侯亮平临危受命，接任汉东省检察院反贪局局长一职。</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5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在汉东省，以中共汉东省省委副书记、政法委书记高育良为代表的“政法系”，以中共汉东省委常委、京州市委书记李达康为代表的“秘书帮”相争多年，不分轩轾。新任省委书记沙瑞金的到来，注定将打破这种政治的平衡局 面，为汉东省的改革大业带来新的气息。</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filter="wipe(left)">
                                      <p:cBhvr>
                                        <p:cTn id="7" dur="5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filter="wipe(left)">
                                      <p:cBhvr>
                                        <p:cTn id="12"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bldLvl="0"/>
      <p:bldP spid="24586" grpId="0" bldLvl="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3555"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2355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3557" name="组合 7"/>
          <p:cNvGrpSpPr/>
          <p:nvPr/>
        </p:nvGrpSpPr>
        <p:grpSpPr>
          <a:xfrm>
            <a:off x="-9525" y="4857750"/>
            <a:ext cx="9153525" cy="285750"/>
            <a:chOff x="0" y="0"/>
            <a:chExt cx="9153144" cy="842818"/>
          </a:xfrm>
        </p:grpSpPr>
        <p:sp>
          <p:nvSpPr>
            <p:cNvPr id="2355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355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3560"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23561" name="文本框 8"/>
          <p:cNvSpPr/>
          <p:nvPr/>
        </p:nvSpPr>
        <p:spPr>
          <a:xfrm>
            <a:off x="147638" y="1191014"/>
            <a:ext cx="40386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    节目分析</a:t>
            </a:r>
            <a:endParaRPr lang="zh-CN" altLang="en-US" dirty="0">
              <a:latin typeface="Arial" panose="020B0604020202020204" pitchFamily="34" charset="0"/>
              <a:ea typeface="宋体" panose="02010600030101010101" pitchFamily="2" charset="-122"/>
            </a:endParaRPr>
          </a:p>
        </p:txBody>
      </p:sp>
      <p:sp>
        <p:nvSpPr>
          <p:cNvPr id="23562" name="文本框 9"/>
          <p:cNvSpPr/>
          <p:nvPr/>
        </p:nvSpPr>
        <p:spPr>
          <a:xfrm>
            <a:off x="411163" y="1609725"/>
            <a:ext cx="4572000" cy="1021370"/>
          </a:xfrm>
          <a:prstGeom prst="rect">
            <a:avLst/>
          </a:prstGeom>
          <a:noFill/>
          <a:ln w="9525">
            <a:noFill/>
          </a:ln>
        </p:spPr>
        <p:txBody>
          <a:bodyPr wrap="square" anchor="t" anchorCtr="0">
            <a:spAutoFit/>
          </a:bodyPr>
          <a:lstStyle/>
          <a:p>
            <a:pPr>
              <a:lnSpc>
                <a:spcPct val="13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（一）真人、真话、真环境</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（二）真情、真事、真毛病</a:t>
            </a:r>
            <a:endParaRPr lang="en-US" altLang="zh-CN" sz="16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600" dirty="0">
                <a:solidFill>
                  <a:srgbClr val="262626"/>
                </a:solidFill>
                <a:latin typeface="微软雅黑" panose="020B0503020204020204" pitchFamily="2" charset="-122"/>
                <a:ea typeface="微软雅黑" panose="020B0503020204020204" pitchFamily="2" charset="-122"/>
                <a:sym typeface="思源黑体 CN" charset="0"/>
              </a:rPr>
              <a:t>（三）真期盼</a:t>
            </a:r>
            <a:endParaRPr lang="zh-CN" altLang="en-US" sz="16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3" name="文本框 12"/>
          <p:cNvSpPr txBox="1"/>
          <p:nvPr/>
        </p:nvSpPr>
        <p:spPr>
          <a:xfrm>
            <a:off x="488950" y="2657935"/>
            <a:ext cx="4572000" cy="2246769"/>
          </a:xfrm>
          <a:prstGeom prst="rect">
            <a:avLst/>
          </a:prstGeom>
          <a:noFill/>
        </p:spPr>
        <p:txBody>
          <a:bodyPr wrap="square">
            <a:spAutoFit/>
          </a:bodyPr>
          <a:lstStyle/>
          <a:p>
            <a:r>
              <a:rPr lang="zh-CN" altLang="en-US" sz="1400" dirty="0"/>
              <a:t>电视剧《人民的名义》一经播出极速走红，这部号称史上最大尺度的反腐题材电视剧，无处不体现着浓厚的现实主义气息，给人留下了深刻的印象。其所呈现的官员层级之高、刻画腐败历程之细、演职人员演技之精都受到广大观众的好评。在各大网络媒体和社交平台上，对于该剧的讨论如火如荼，每日相关话题都能够登上微博热搜榜。剧情与现实生活高度贴合，引发的观众探讨</a:t>
            </a:r>
            <a:endParaRPr lang="zh-CN" altLang="en-US" sz="1400" dirty="0"/>
          </a:p>
          <a:p>
            <a:r>
              <a:rPr lang="zh-CN" altLang="en-US" sz="1400" dirty="0"/>
              <a:t>已然不仅仅停留于作品本身，更多的是将自身经历与剧情细节相结合而产生的感想与思考。积极的主题引导，带来了显著且健康的社会效应。</a:t>
            </a:r>
            <a:endParaRPr lang="zh-CN" altLang="en-US" sz="1400" dirty="0"/>
          </a:p>
        </p:txBody>
      </p:sp>
      <p:pic>
        <p:nvPicPr>
          <p:cNvPr id="2048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20793" y="1776413"/>
            <a:ext cx="3994607" cy="2332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animEffect filter="wipe(left)">
                                      <p:cBhvr>
                                        <p:cTn id="7" dur="500"/>
                                        <p:tgtEl>
                                          <p:spTgt spid="235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562"/>
                                        </p:tgtEl>
                                        <p:attrNameLst>
                                          <p:attrName>style.visibility</p:attrName>
                                        </p:attrNameLst>
                                      </p:cBhvr>
                                      <p:to>
                                        <p:strVal val="visible"/>
                                      </p:to>
                                    </p:set>
                                    <p:animEffect filter="wipe(left)">
                                      <p:cBhvr>
                                        <p:cTn id="12" dur="500"/>
                                        <p:tgtEl>
                                          <p:spTgt spid="2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bldLvl="0"/>
      <p:bldP spid="23562" grpId="0" bldLvl="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2771"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277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2773" name="组合 7"/>
          <p:cNvGrpSpPr/>
          <p:nvPr/>
        </p:nvGrpSpPr>
        <p:grpSpPr>
          <a:xfrm>
            <a:off x="-9525" y="4857750"/>
            <a:ext cx="9153525" cy="285750"/>
            <a:chOff x="0" y="0"/>
            <a:chExt cx="9153144" cy="842818"/>
          </a:xfrm>
        </p:grpSpPr>
        <p:sp>
          <p:nvSpPr>
            <p:cNvPr id="3277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277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2777" name="文本框 9"/>
          <p:cNvSpPr/>
          <p:nvPr/>
        </p:nvSpPr>
        <p:spPr>
          <a:xfrm>
            <a:off x="5280911" y="1873609"/>
            <a:ext cx="3253386" cy="2469587"/>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近年来，国家不断推动现实题材电视剧的创作与发展，使得电视剧荧屏 好戏连台，众多优秀现实题材电视剧接连播出，</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在一起</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最美逆行者</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安家</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山海情</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觉醒年代</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等电视剧都被观众广泛讨论，一度出现了现 实题材电视剧播出热潮。中国的电视剧是靠现实题材起家的，现实生活的烟火 气息也是最容易使观众产生情感共鸣的，这些现实题材电视剧的成功，为观众 带来了久违的温暖，也是现实题材电视剧的一次全新面貌的回归。</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32779" name="文本框 8"/>
          <p:cNvSpPr/>
          <p:nvPr/>
        </p:nvSpPr>
        <p:spPr>
          <a:xfrm>
            <a:off x="5259622" y="1407653"/>
            <a:ext cx="4673446" cy="417358"/>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结语</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4"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150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3200" y="947769"/>
            <a:ext cx="2381024" cy="379091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238" y="979850"/>
            <a:ext cx="2665827" cy="37358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77"/>
                                        </p:tgtEl>
                                        <p:attrNameLst>
                                          <p:attrName>style.visibility</p:attrName>
                                        </p:attrNameLst>
                                      </p:cBhvr>
                                      <p:to>
                                        <p:strVal val="visible"/>
                                      </p:to>
                                    </p:set>
                                    <p:animEffect filter="wipe(left)">
                                      <p:cBhvr>
                                        <p:cTn id="7" dur="500"/>
                                        <p:tgtEl>
                                          <p:spTgt spid="327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779"/>
                                        </p:tgtEl>
                                        <p:attrNameLst>
                                          <p:attrName>style.visibility</p:attrName>
                                        </p:attrNameLst>
                                      </p:cBhvr>
                                      <p:to>
                                        <p:strVal val="visible"/>
                                      </p:to>
                                    </p:set>
                                    <p:animEffect filter="wipe(left)">
                                      <p:cBhvr>
                                        <p:cTn id="12"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bldLvl="0"/>
      <p:bldP spid="32779" grpId="0" bldLvl="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6867"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6868"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6869" name="组合 7"/>
          <p:cNvGrpSpPr/>
          <p:nvPr/>
        </p:nvGrpSpPr>
        <p:grpSpPr>
          <a:xfrm>
            <a:off x="-9525" y="4857750"/>
            <a:ext cx="9153525" cy="285750"/>
            <a:chOff x="0" y="0"/>
            <a:chExt cx="9153144" cy="842818"/>
          </a:xfrm>
        </p:grpSpPr>
        <p:sp>
          <p:nvSpPr>
            <p:cNvPr id="3687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687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6873" name="文本框 9"/>
          <p:cNvSpPr/>
          <p:nvPr/>
        </p:nvSpPr>
        <p:spPr>
          <a:xfrm>
            <a:off x="439944" y="1927199"/>
            <a:ext cx="4692634" cy="2709653"/>
          </a:xfrm>
          <a:prstGeom prst="rect">
            <a:avLst/>
          </a:prstGeom>
          <a:noFill/>
          <a:ln w="9525">
            <a:noFill/>
          </a:ln>
        </p:spPr>
        <p:txBody>
          <a:bodyPr wrap="square" anchor="t" anchorCtr="0">
            <a:spAutoFit/>
          </a:bodyPr>
          <a:lstStyle/>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武林外传</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是由尚敬执导，闫妮、沙溢、姚晨、喻恩泰、姜超、王莎莎等主演的章回体古装情景喜剧。</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该剧于</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2006</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日在中央电视台电视剧频道黄金档首播，并陆续在中国大陆各地方电视台重播。该剧在香港由无线电视台首播，在台湾由八大电视台首播。</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武林外传</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的故事围绕着一个在虚拟的明代（约在万历年间）的关中地区小镇“七侠镇”中“同福客栈”里的女掌柜佟湘玉和她的几个伙计展开。这群年轻人在同一屋檐下演绎了一幕幕经典的搞笑场面，在欢笑与眼泪中陪伴观众们一起渐渐成长。</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本剧抨击了宣扬暴力的“武侠文化”，并对当时的社会现象进行了模仿、讽刺与批判。</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36875" name="文本框 8"/>
          <p:cNvSpPr/>
          <p:nvPr/>
        </p:nvSpPr>
        <p:spPr>
          <a:xfrm>
            <a:off x="488950" y="1376517"/>
            <a:ext cx="4953000" cy="417358"/>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案例分析：爆款情景剧——《武林外传》</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4"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253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48461" y="847774"/>
            <a:ext cx="3188729" cy="3943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873"/>
                                        </p:tgtEl>
                                        <p:attrNameLst>
                                          <p:attrName>style.visibility</p:attrName>
                                        </p:attrNameLst>
                                      </p:cBhvr>
                                      <p:to>
                                        <p:strVal val="visible"/>
                                      </p:to>
                                    </p:set>
                                    <p:animEffect filter="wipe(left)">
                                      <p:cBhvr>
                                        <p:cTn id="7" dur="500"/>
                                        <p:tgtEl>
                                          <p:spTgt spid="368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875"/>
                                        </p:tgtEl>
                                        <p:attrNameLst>
                                          <p:attrName>style.visibility</p:attrName>
                                        </p:attrNameLst>
                                      </p:cBhvr>
                                      <p:to>
                                        <p:strVal val="visible"/>
                                      </p:to>
                                    </p:set>
                                    <p:animEffect filter="wipe(left)">
                                      <p:cBhvr>
                                        <p:cTn id="12" dur="500"/>
                                        <p:tgtEl>
                                          <p:spTgt spid="36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3" grpId="0" bldLvl="0"/>
      <p:bldP spid="36875" grpId="0" bldLvl="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3795"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379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3797" name="组合 7"/>
          <p:cNvGrpSpPr/>
          <p:nvPr/>
        </p:nvGrpSpPr>
        <p:grpSpPr>
          <a:xfrm>
            <a:off x="-9525" y="4857750"/>
            <a:ext cx="9153525" cy="285750"/>
            <a:chOff x="0" y="0"/>
            <a:chExt cx="9153144" cy="842818"/>
          </a:xfrm>
        </p:grpSpPr>
        <p:sp>
          <p:nvSpPr>
            <p:cNvPr id="3379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379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3801" name="文本框 8"/>
          <p:cNvSpPr/>
          <p:nvPr/>
        </p:nvSpPr>
        <p:spPr>
          <a:xfrm>
            <a:off x="3835400" y="1218354"/>
            <a:ext cx="22860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剧情介绍</a:t>
            </a:r>
            <a:endParaRPr lang="zh-CN" altLang="en-US" dirty="0">
              <a:latin typeface="Arial" panose="020B0604020202020204" pitchFamily="34" charset="0"/>
              <a:ea typeface="宋体" panose="02010600030101010101" pitchFamily="2" charset="-122"/>
            </a:endParaRPr>
          </a:p>
        </p:txBody>
      </p:sp>
      <p:sp>
        <p:nvSpPr>
          <p:cNvPr id="33802" name="文本框 9"/>
          <p:cNvSpPr/>
          <p:nvPr/>
        </p:nvSpPr>
        <p:spPr>
          <a:xfrm>
            <a:off x="4876792" y="1824038"/>
            <a:ext cx="3775174" cy="1989455"/>
          </a:xfrm>
          <a:prstGeom prst="rect">
            <a:avLst/>
          </a:prstGeom>
          <a:noFill/>
          <a:ln w="9525">
            <a:noFill/>
          </a:ln>
        </p:spPr>
        <p:txBody>
          <a:bodyPr wrap="square" anchor="t" anchorCtr="0">
            <a:spAutoFit/>
          </a:bodyPr>
          <a:lstStyle/>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武林外传</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的故事发生在虚拟的明代，讲述的是在关中小镇七侠镇中 同福客栈里发生的故事。同福客栈以女掌柜佟湘玉、跑堂的白展堂、账房吕秀才、打杂的郭芙蓉、厨子李大嘴及少女莫小贝为主要班底，除此之外还有寄宿的祝无双、镇上的捕快老邢和小六等人。这些年轻人在同一屋檐下工作、生活着，同甘苦共患难，有欢声笑语，也有泪水离别，演绎出了一幕幕或搞笑或感人的经典场景。</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3"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355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7496" y="1787624"/>
            <a:ext cx="4329906" cy="2876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801"/>
                                        </p:tgtEl>
                                        <p:attrNameLst>
                                          <p:attrName>style.visibility</p:attrName>
                                        </p:attrNameLst>
                                      </p:cBhvr>
                                      <p:to>
                                        <p:strVal val="visible"/>
                                      </p:to>
                                    </p:set>
                                    <p:animEffect filter="wipe(left)">
                                      <p:cBhvr>
                                        <p:cTn id="7" dur="500"/>
                                        <p:tgtEl>
                                          <p:spTgt spid="338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802"/>
                                        </p:tgtEl>
                                        <p:attrNameLst>
                                          <p:attrName>style.visibility</p:attrName>
                                        </p:attrNameLst>
                                      </p:cBhvr>
                                      <p:to>
                                        <p:strVal val="visible"/>
                                      </p:to>
                                    </p:set>
                                    <p:animEffect filter="wipe(left)">
                                      <p:cBhvr>
                                        <p:cTn id="12" dur="5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1" grpId="0" bldLvl="0"/>
      <p:bldP spid="33802" grpId="0" bldLvl="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536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5363"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536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5365" name="组合 7"/>
          <p:cNvGrpSpPr/>
          <p:nvPr/>
        </p:nvGrpSpPr>
        <p:grpSpPr>
          <a:xfrm>
            <a:off x="-9525" y="4857750"/>
            <a:ext cx="9153525" cy="285750"/>
            <a:chOff x="0" y="0"/>
            <a:chExt cx="9153144" cy="842818"/>
          </a:xfrm>
        </p:grpSpPr>
        <p:sp>
          <p:nvSpPr>
            <p:cNvPr id="1536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536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5368"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5369" name="文本框 8"/>
          <p:cNvSpPr/>
          <p:nvPr/>
        </p:nvSpPr>
        <p:spPr>
          <a:xfrm>
            <a:off x="1752600" y="1123950"/>
            <a:ext cx="40386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2.相关背景</a:t>
            </a:r>
            <a:endParaRPr lang="zh-CN" altLang="en-US" dirty="0">
              <a:latin typeface="Arial" panose="020B0604020202020204" pitchFamily="34" charset="0"/>
              <a:ea typeface="宋体" panose="02010600030101010101" pitchFamily="2" charset="-122"/>
            </a:endParaRPr>
          </a:p>
        </p:txBody>
      </p:sp>
      <p:sp>
        <p:nvSpPr>
          <p:cNvPr id="15370" name="文本框 9"/>
          <p:cNvSpPr/>
          <p:nvPr/>
        </p:nvSpPr>
        <p:spPr>
          <a:xfrm>
            <a:off x="552450" y="1735138"/>
            <a:ext cx="3790950" cy="2941637"/>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《《爱乐之城》是由达米恩•查泽雷执导，瑞恩•高斯林、艾玛•斯通、约翰•传奇、罗丝玛丽•德薇特、芬•维特洛克、水野索诺娅、J•K•西蒙斯等主演的喜剧音乐歌舞片，于2016年12月16日在美国上映。</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导演：达米恩•查泽雷，《爆裂鼓手》</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男主角：瑞恩•高斯林，《弗兰肯斯坦和我》《信徒》《恋恋笔记本》《破绽》《蓝色情人节》《疯狂愚蠢的爱》《迷河》《登月第一人》</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女主角：艾玛•斯通，《僵尸之地》《绯闻计划》《疯狂愚蠢的爱》《超凡蜘蛛侠》《鸟人》《阿罗哈》《宠儿》</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5371" name="图片 15370"/>
          <p:cNvPicPr>
            <a:picLocks noChangeAspect="1"/>
          </p:cNvPicPr>
          <p:nvPr/>
        </p:nvPicPr>
        <p:blipFill>
          <a:blip r:embed="rId1"/>
          <a:stretch>
            <a:fillRect/>
          </a:stretch>
        </p:blipFill>
        <p:spPr>
          <a:xfrm>
            <a:off x="4465638" y="1733550"/>
            <a:ext cx="4235450" cy="28194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69"/>
                                        </p:tgtEl>
                                        <p:attrNameLst>
                                          <p:attrName>style.visibility</p:attrName>
                                        </p:attrNameLst>
                                      </p:cBhvr>
                                      <p:to>
                                        <p:strVal val="visible"/>
                                      </p:to>
                                    </p:set>
                                    <p:animEffect filter="wipe(left)">
                                      <p:cBhvr>
                                        <p:cTn id="7" dur="500"/>
                                        <p:tgtEl>
                                          <p:spTgt spid="153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370"/>
                                        </p:tgtEl>
                                        <p:attrNameLst>
                                          <p:attrName>style.visibility</p:attrName>
                                        </p:attrNameLst>
                                      </p:cBhvr>
                                      <p:to>
                                        <p:strVal val="visible"/>
                                      </p:to>
                                    </p:set>
                                    <p:animEffect filter="wipe(left)">
                                      <p:cBhvr>
                                        <p:cTn id="12" dur="5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bldLvl="0"/>
      <p:bldP spid="15370" grpId="0" bldLvl="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1747"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1748" name="Freeform 12"/>
          <p:cNvSpPr>
            <a:spLocks noEditPoints="1"/>
          </p:cNvSpPr>
          <p:nvPr/>
        </p:nvSpPr>
        <p:spPr>
          <a:xfrm>
            <a:off x="198438" y="404813"/>
            <a:ext cx="271463"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1749" name="组合 7"/>
          <p:cNvGrpSpPr/>
          <p:nvPr/>
        </p:nvGrpSpPr>
        <p:grpSpPr>
          <a:xfrm>
            <a:off x="-9525" y="4857750"/>
            <a:ext cx="9153525" cy="285750"/>
            <a:chOff x="0" y="0"/>
            <a:chExt cx="9153144" cy="842818"/>
          </a:xfrm>
        </p:grpSpPr>
        <p:sp>
          <p:nvSpPr>
            <p:cNvPr id="3175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175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1753" name="文本框 9"/>
          <p:cNvSpPr/>
          <p:nvPr/>
        </p:nvSpPr>
        <p:spPr>
          <a:xfrm>
            <a:off x="6359585" y="1919288"/>
            <a:ext cx="5273675" cy="2305631"/>
          </a:xfrm>
          <a:prstGeom prst="rect">
            <a:avLst/>
          </a:prstGeom>
          <a:noFill/>
          <a:ln w="9525">
            <a:noFill/>
          </a:ln>
        </p:spPr>
        <p:txBody>
          <a:bodyPr wrap="square" anchor="t" anchorCtr="0">
            <a:spAutoFit/>
          </a:bodyPr>
          <a:lstStyle/>
          <a:p>
            <a:pPr>
              <a:lnSpc>
                <a:spcPct val="130000"/>
              </a:lnSpc>
            </a:pP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（一）人物塑造</a:t>
            </a:r>
            <a:endParaRPr lang="en-US" altLang="zh-CN" sz="14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400" dirty="0">
                <a:solidFill>
                  <a:srgbClr val="262626"/>
                </a:solidFill>
                <a:latin typeface="楷体" panose="02010609060101010101" pitchFamily="49" charset="-122"/>
                <a:ea typeface="楷体" panose="02010609060101010101" pitchFamily="49" charset="-122"/>
                <a:sym typeface="思源黑体 CN" charset="0"/>
              </a:rPr>
              <a:t>角色命名</a:t>
            </a:r>
            <a:endParaRPr lang="en-US" altLang="zh-CN" sz="1400" dirty="0">
              <a:solidFill>
                <a:srgbClr val="262626"/>
              </a:solidFill>
              <a:latin typeface="楷体" panose="02010609060101010101" pitchFamily="49" charset="-122"/>
              <a:ea typeface="楷体" panose="02010609060101010101" pitchFamily="49" charset="-122"/>
              <a:sym typeface="思源黑体 CN" charset="0"/>
            </a:endParaRPr>
          </a:p>
          <a:p>
            <a:pPr>
              <a:lnSpc>
                <a:spcPct val="130000"/>
              </a:lnSpc>
            </a:pPr>
            <a:r>
              <a:rPr lang="zh-CN" altLang="en-US" sz="1400" dirty="0">
                <a:solidFill>
                  <a:srgbClr val="262626"/>
                </a:solidFill>
                <a:latin typeface="楷体" panose="02010609060101010101" pitchFamily="49" charset="-122"/>
                <a:ea typeface="楷体" panose="02010609060101010101" pitchFamily="49" charset="-122"/>
                <a:sym typeface="思源黑体 CN" charset="0"/>
              </a:rPr>
              <a:t>角色颠覆</a:t>
            </a:r>
            <a:endParaRPr lang="en-US" altLang="zh-CN" sz="1400" dirty="0">
              <a:solidFill>
                <a:srgbClr val="262626"/>
              </a:solidFill>
              <a:latin typeface="楷体" panose="02010609060101010101" pitchFamily="49" charset="-122"/>
              <a:ea typeface="楷体" panose="02010609060101010101" pitchFamily="49" charset="-122"/>
              <a:sym typeface="思源黑体 CN" charset="0"/>
            </a:endParaRPr>
          </a:p>
          <a:p>
            <a:pPr>
              <a:lnSpc>
                <a:spcPct val="130000"/>
              </a:lnSpc>
            </a:pPr>
            <a:r>
              <a:rPr lang="zh-CN" altLang="en-US" sz="1400" dirty="0">
                <a:solidFill>
                  <a:srgbClr val="262626"/>
                </a:solidFill>
                <a:latin typeface="楷体" panose="02010609060101010101" pitchFamily="49" charset="-122"/>
                <a:ea typeface="楷体" panose="02010609060101010101" pitchFamily="49" charset="-122"/>
                <a:sym typeface="思源黑体 CN" charset="0"/>
              </a:rPr>
              <a:t>人物台词设计</a:t>
            </a:r>
            <a:endParaRPr lang="en-US" altLang="zh-CN" sz="1400" dirty="0">
              <a:solidFill>
                <a:srgbClr val="262626"/>
              </a:solidFill>
              <a:latin typeface="楷体" panose="02010609060101010101" pitchFamily="49" charset="-122"/>
              <a:ea typeface="楷体" panose="02010609060101010101" pitchFamily="49" charset="-122"/>
              <a:sym typeface="思源黑体 CN" charset="0"/>
            </a:endParaRPr>
          </a:p>
          <a:p>
            <a:pPr>
              <a:lnSpc>
                <a:spcPct val="130000"/>
              </a:lnSpc>
            </a:pPr>
            <a:r>
              <a:rPr lang="zh-CN" altLang="en-US" sz="1400" dirty="0">
                <a:solidFill>
                  <a:srgbClr val="262626"/>
                </a:solidFill>
                <a:latin typeface="楷体" panose="02010609060101010101" pitchFamily="49" charset="-122"/>
                <a:ea typeface="楷体" panose="02010609060101010101" pitchFamily="49" charset="-122"/>
                <a:sym typeface="思源黑体 CN" charset="0"/>
              </a:rPr>
              <a:t>人物关系设计</a:t>
            </a:r>
            <a:endParaRPr lang="en-US" altLang="zh-CN" sz="1400" dirty="0">
              <a:solidFill>
                <a:srgbClr val="262626"/>
              </a:solidFill>
              <a:latin typeface="楷体" panose="02010609060101010101" pitchFamily="49" charset="-122"/>
              <a:ea typeface="楷体" panose="02010609060101010101" pitchFamily="49" charset="-122"/>
              <a:sym typeface="思源黑体 CN" charset="0"/>
            </a:endParaRPr>
          </a:p>
          <a:p>
            <a:pPr>
              <a:lnSpc>
                <a:spcPct val="130000"/>
              </a:lnSpc>
            </a:pP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（二）情节设计</a:t>
            </a:r>
            <a:endParaRPr lang="en-US" altLang="zh-CN" sz="14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400" dirty="0">
                <a:solidFill>
                  <a:srgbClr val="262626"/>
                </a:solidFill>
                <a:latin typeface="楷体" panose="02010609060101010101" pitchFamily="49" charset="-122"/>
                <a:ea typeface="楷体" panose="02010609060101010101" pitchFamily="49" charset="-122"/>
                <a:sym typeface="思源黑体 CN" charset="0"/>
              </a:rPr>
              <a:t>现代元素</a:t>
            </a:r>
            <a:endParaRPr lang="en-US" altLang="zh-CN" sz="1400" dirty="0">
              <a:solidFill>
                <a:srgbClr val="262626"/>
              </a:solidFill>
              <a:latin typeface="楷体" panose="02010609060101010101" pitchFamily="49" charset="-122"/>
              <a:ea typeface="楷体" panose="02010609060101010101" pitchFamily="49" charset="-122"/>
              <a:sym typeface="思源黑体 CN" charset="0"/>
            </a:endParaRPr>
          </a:p>
          <a:p>
            <a:pPr>
              <a:lnSpc>
                <a:spcPct val="130000"/>
              </a:lnSpc>
            </a:pPr>
            <a:r>
              <a:rPr lang="zh-CN" altLang="en-US" sz="1400" dirty="0">
                <a:solidFill>
                  <a:srgbClr val="262626"/>
                </a:solidFill>
                <a:latin typeface="楷体" panose="02010609060101010101" pitchFamily="49" charset="-122"/>
                <a:ea typeface="楷体" panose="02010609060101010101" pitchFamily="49" charset="-122"/>
                <a:sym typeface="思源黑体 CN" charset="0"/>
              </a:rPr>
              <a:t>贴近生活</a:t>
            </a:r>
            <a:endParaRPr lang="zh-CN" altLang="en-US" sz="1400" dirty="0">
              <a:solidFill>
                <a:srgbClr val="262626"/>
              </a:solidFill>
              <a:latin typeface="楷体" panose="02010609060101010101" pitchFamily="49" charset="-122"/>
              <a:ea typeface="楷体" panose="02010609060101010101" pitchFamily="49" charset="-122"/>
              <a:sym typeface="思源黑体 CN" charset="0"/>
            </a:endParaRPr>
          </a:p>
        </p:txBody>
      </p:sp>
      <p:sp>
        <p:nvSpPr>
          <p:cNvPr id="31754" name="文本框 8"/>
          <p:cNvSpPr/>
          <p:nvPr/>
        </p:nvSpPr>
        <p:spPr>
          <a:xfrm>
            <a:off x="6461148" y="1430493"/>
            <a:ext cx="3298825" cy="417358"/>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节目分析：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3"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458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9606" y="1409728"/>
            <a:ext cx="5385282" cy="3027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53"/>
                                        </p:tgtEl>
                                        <p:attrNameLst>
                                          <p:attrName>style.visibility</p:attrName>
                                        </p:attrNameLst>
                                      </p:cBhvr>
                                      <p:to>
                                        <p:strVal val="visible"/>
                                      </p:to>
                                    </p:set>
                                    <p:animEffect filter="wipe(left)">
                                      <p:cBhvr>
                                        <p:cTn id="7" dur="500"/>
                                        <p:tgtEl>
                                          <p:spTgt spid="317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754"/>
                                        </p:tgtEl>
                                        <p:attrNameLst>
                                          <p:attrName>style.visibility</p:attrName>
                                        </p:attrNameLst>
                                      </p:cBhvr>
                                      <p:to>
                                        <p:strVal val="visible"/>
                                      </p:to>
                                    </p:set>
                                    <p:animEffect filter="wipe(left)">
                                      <p:cBhvr>
                                        <p:cTn id="12" dur="5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bldLvl="0"/>
      <p:bldP spid="31754" grpId="0" bldLvl="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3011"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301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43013" name="组合 7"/>
          <p:cNvGrpSpPr/>
          <p:nvPr/>
        </p:nvGrpSpPr>
        <p:grpSpPr>
          <a:xfrm>
            <a:off x="-9525" y="4857750"/>
            <a:ext cx="9153525" cy="285750"/>
            <a:chOff x="0" y="0"/>
            <a:chExt cx="9153144" cy="842818"/>
          </a:xfrm>
        </p:grpSpPr>
        <p:sp>
          <p:nvSpPr>
            <p:cNvPr id="4301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301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43017" name="文本框 8"/>
          <p:cNvSpPr/>
          <p:nvPr/>
        </p:nvSpPr>
        <p:spPr>
          <a:xfrm>
            <a:off x="553244" y="1294429"/>
            <a:ext cx="40386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结语</a:t>
            </a:r>
            <a:endParaRPr lang="zh-CN" altLang="en-US" dirty="0">
              <a:latin typeface="Arial" panose="020B0604020202020204" pitchFamily="34" charset="0"/>
              <a:ea typeface="宋体" panose="02010600030101010101" pitchFamily="2" charset="-122"/>
            </a:endParaRPr>
          </a:p>
        </p:txBody>
      </p:sp>
      <p:sp>
        <p:nvSpPr>
          <p:cNvPr id="43018" name="文本框 9"/>
          <p:cNvSpPr/>
          <p:nvPr/>
        </p:nvSpPr>
        <p:spPr>
          <a:xfrm>
            <a:off x="544513" y="1735138"/>
            <a:ext cx="2960716" cy="3189784"/>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回顾国产情景喜剧的发展历程，经典作品历历在目，但近年来国产情景 喜剧的发展却进入瓶颈期。在</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生活大爆炸</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破产姐妹</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摩登家庭</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等众 多国外优秀情景喜剧在网络播出平台脱颖而出时，我国却迟迟不见全新的、精品情景喜剧出现。情景喜剧因其独特的形式，似乎一直被排除在主流电视剧类 型以外，且很难进入电视台的黄金档进行播出，但不可否认的是，情景喜剧依 然是广受我国观众喜爱的电视剧类型。我们依旧期待国产情景喜剧能够突破当 前困境，带着更多新作佳作为观众传递欢乐。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2"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560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18929" y="886261"/>
            <a:ext cx="2625701" cy="3947689"/>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7722" y="881537"/>
            <a:ext cx="2932593" cy="39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017"/>
                                        </p:tgtEl>
                                        <p:attrNameLst>
                                          <p:attrName>style.visibility</p:attrName>
                                        </p:attrNameLst>
                                      </p:cBhvr>
                                      <p:to>
                                        <p:strVal val="visible"/>
                                      </p:to>
                                    </p:set>
                                    <p:animEffect filter="wipe(left)">
                                      <p:cBhvr>
                                        <p:cTn id="7" dur="500"/>
                                        <p:tgtEl>
                                          <p:spTgt spid="430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8"/>
                                        </p:tgtEl>
                                        <p:attrNameLst>
                                          <p:attrName>style.visibility</p:attrName>
                                        </p:attrNameLst>
                                      </p:cBhvr>
                                      <p:to>
                                        <p:strVal val="visible"/>
                                      </p:to>
                                    </p:set>
                                    <p:animEffect filter="wipe(left)">
                                      <p:cBhvr>
                                        <p:cTn id="12" dur="500"/>
                                        <p:tgtEl>
                                          <p:spTgt spid="4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7" grpId="0" bldLvl="0"/>
      <p:bldP spid="43018" grpId="0" bldLvl="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096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096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40965" name="组合 7"/>
          <p:cNvGrpSpPr/>
          <p:nvPr/>
        </p:nvGrpSpPr>
        <p:grpSpPr>
          <a:xfrm>
            <a:off x="-9525" y="4857750"/>
            <a:ext cx="9153525" cy="285750"/>
            <a:chOff x="0" y="0"/>
            <a:chExt cx="9153144" cy="842818"/>
          </a:xfrm>
        </p:grpSpPr>
        <p:sp>
          <p:nvSpPr>
            <p:cNvPr id="4096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096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40969" name="文本框 9"/>
          <p:cNvSpPr/>
          <p:nvPr/>
        </p:nvSpPr>
        <p:spPr>
          <a:xfrm>
            <a:off x="438150" y="2347604"/>
            <a:ext cx="4133850" cy="2229521"/>
          </a:xfrm>
          <a:prstGeom prst="rect">
            <a:avLst/>
          </a:prstGeom>
          <a:noFill/>
          <a:ln w="9525">
            <a:noFill/>
          </a:ln>
        </p:spPr>
        <p:txBody>
          <a:bodyPr wrap="square" anchor="t" anchorCtr="0">
            <a:spAutoFit/>
          </a:bodyPr>
          <a:lstStyle/>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神探夏洛克</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Sherlock</a:t>
            </a:r>
            <a:r>
              <a:rPr lang="zh-CN" altLang="en-GB"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是英国广播公司自</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2010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年出品的电视系列剧，由史蒂文</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莫法特、马克</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加蒂斯主创，本尼迪克特</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康伯巴奇、马丁</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弗瑞曼搭档主演。</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该剧改编自阿瑟</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柯南</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道尔创作的侦探小说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福尔摩斯探案集</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，将原著的时间背景从</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19</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世纪搬到了</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世纪，讲述在繁华热闹的伦敦大都市中，时尚的大侦探夏洛克</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福尔摩斯和他的朋友约翰</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H·</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华生经受的一系列危险的、不同寻常的历险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40970" name="文本框 8"/>
          <p:cNvSpPr/>
          <p:nvPr/>
        </p:nvSpPr>
        <p:spPr>
          <a:xfrm>
            <a:off x="517379" y="1318496"/>
            <a:ext cx="3298825" cy="417358"/>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案例分析：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40971" name="文本框 8"/>
          <p:cNvSpPr/>
          <p:nvPr/>
        </p:nvSpPr>
        <p:spPr>
          <a:xfrm>
            <a:off x="488950" y="1701166"/>
            <a:ext cx="4953000" cy="417358"/>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国外经典电视剧——《神探夏洛克》</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3"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66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96700" y="709256"/>
            <a:ext cx="4125038" cy="4125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9"/>
                                        </p:tgtEl>
                                        <p:attrNameLst>
                                          <p:attrName>style.visibility</p:attrName>
                                        </p:attrNameLst>
                                      </p:cBhvr>
                                      <p:to>
                                        <p:strVal val="visible"/>
                                      </p:to>
                                    </p:set>
                                    <p:animEffect filter="wipe(left)">
                                      <p:cBhvr>
                                        <p:cTn id="7" dur="500"/>
                                        <p:tgtEl>
                                          <p:spTgt spid="409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70"/>
                                        </p:tgtEl>
                                        <p:attrNameLst>
                                          <p:attrName>style.visibility</p:attrName>
                                        </p:attrNameLst>
                                      </p:cBhvr>
                                      <p:to>
                                        <p:strVal val="visible"/>
                                      </p:to>
                                    </p:set>
                                    <p:animEffect filter="wipe(left)">
                                      <p:cBhvr>
                                        <p:cTn id="12" dur="500"/>
                                        <p:tgtEl>
                                          <p:spTgt spid="409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71"/>
                                        </p:tgtEl>
                                        <p:attrNameLst>
                                          <p:attrName>style.visibility</p:attrName>
                                        </p:attrNameLst>
                                      </p:cBhvr>
                                      <p:to>
                                        <p:strVal val="visible"/>
                                      </p:to>
                                    </p:set>
                                    <p:animEffect filter="wipe(left)">
                                      <p:cBhvr>
                                        <p:cTn id="17" dur="500"/>
                                        <p:tgtEl>
                                          <p:spTgt spid="40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bldLvl="0"/>
      <p:bldP spid="40970" grpId="0" bldLvl="0"/>
      <p:bldP spid="40971" grpId="0" bldLvl="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7651"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765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7653" name="组合 7"/>
          <p:cNvGrpSpPr/>
          <p:nvPr/>
        </p:nvGrpSpPr>
        <p:grpSpPr>
          <a:xfrm>
            <a:off x="-9525" y="4857750"/>
            <a:ext cx="9153525" cy="285750"/>
            <a:chOff x="0" y="0"/>
            <a:chExt cx="9153144" cy="842818"/>
          </a:xfrm>
        </p:grpSpPr>
        <p:sp>
          <p:nvSpPr>
            <p:cNvPr id="2765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765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7658" name="文本框 11"/>
          <p:cNvSpPr/>
          <p:nvPr/>
        </p:nvSpPr>
        <p:spPr>
          <a:xfrm>
            <a:off x="967598" y="1495378"/>
            <a:ext cx="7219916" cy="329571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第一季</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这一季中夏洛克</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福尔摩斯和他的好友兼得力助手约翰</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华生分别经历 了离奇市民自杀案件、黑帮走私事件和倒计时炸弹杀人案。每一个案件看似 独立其实都有联系，两人每解决一个案子，就又会出现新的难题和的新的受害 人。经过抽丝剥茧，幕后黑手莫里亚蒂终于浮出水面，并在最后一集中与夏洛 克和华生展开正面交锋。</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第二季</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第二季承接了第一季最后的剧情，从被炸弹和狙击枪威胁的夏洛克、华 生与莫里亚蒂第一次正式会面开始。接着，夏洛克接受了来自白金汉宫的重 要委托，并在本次案件中遇到了旗鼓相当的对手</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亦正亦邪的神秘女子艾 琳</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艾德勒。同时，莫里亚蒂精心设下圈套，使大众相信夏洛克所有的事迹皆 为虚构，为了彻底打垮夏洛克，莫里亚蒂甚至不惜吞枪自杀。夏洛克一夜之间 成了名誉扫地的伪英雄，本季最终在夏洛克坠楼身亡的情节下告终。</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dirty="0">
              <a:latin typeface="Arial" panose="020B0604020202020204" pitchFamily="34" charset="0"/>
              <a:ea typeface="宋体" panose="02010600030101010101" pitchFamily="2" charset="-122"/>
            </a:endParaRPr>
          </a:p>
        </p:txBody>
      </p:sp>
      <p:sp>
        <p:nvSpPr>
          <p:cNvPr id="22"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23" name="文本框 8"/>
          <p:cNvSpPr/>
          <p:nvPr/>
        </p:nvSpPr>
        <p:spPr>
          <a:xfrm>
            <a:off x="4065588" y="862505"/>
            <a:ext cx="40386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剧情简介</a:t>
            </a:r>
            <a:endParaRPr lang="zh-CN" altLang="en-US" dirty="0">
              <a:latin typeface="Arial" panose="020B0604020202020204" pitchFamily="34" charset="0"/>
              <a:ea typeface="宋体" panose="02010600030101010101" pitchFamily="2" charset="-122"/>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584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58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5845" name="组合 7"/>
          <p:cNvGrpSpPr/>
          <p:nvPr/>
        </p:nvGrpSpPr>
        <p:grpSpPr>
          <a:xfrm>
            <a:off x="-9525" y="4857750"/>
            <a:ext cx="9153525" cy="285750"/>
            <a:chOff x="0" y="0"/>
            <a:chExt cx="9153144" cy="842818"/>
          </a:xfrm>
        </p:grpSpPr>
        <p:sp>
          <p:nvSpPr>
            <p:cNvPr id="358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58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2" name="文本框 11"/>
          <p:cNvSpPr/>
          <p:nvPr/>
        </p:nvSpPr>
        <p:spPr>
          <a:xfrm>
            <a:off x="967598" y="1495378"/>
            <a:ext cx="7219916" cy="2709653"/>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第三季</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在夏洛克坠楼两年后，华生努力让生活重新步上正轨，并与美丽、智慧 的玛丽</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摩斯坦一同步入和谐浪漫的人生新阶段。然而此刻，夏洛克却上演复 活戏码，虽然这是华生祈祷已久的愿望，但当愿望实现时，他还是无法坦然面 对一切。这一次，夏洛克和华生需要解决伦敦街道下神秘的阴谋、婚礼上突如 其来的意外，以及面对恶名昭彰且阴险的勒索之王</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查尔斯</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奥古斯都</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马 格努森。</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第四季</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在这一季中，华生和他的妻子玛丽</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摩斯坦将迎接人生的最大挑战</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第一次为人父母，然而这并没有带来喜悦的结局，玛丽为夏洛克挡掉一枪不幸 去世。全新反派库尔沃顿</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史密斯登场，且比马格努森和莫里亚蒂更为恶劣，夏洛克和华生面临新的更艰巨的挑战。第三集中夏洛克被重新改写的记忆被痛苦唤起，童年往事历历在目，最终在崩溃的边缘找到并挽救了自己的妹妹。</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3" name="文本框 8"/>
          <p:cNvSpPr/>
          <p:nvPr/>
        </p:nvSpPr>
        <p:spPr>
          <a:xfrm>
            <a:off x="3886218" y="895027"/>
            <a:ext cx="40386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剧情简介</a:t>
            </a:r>
            <a:endParaRPr lang="zh-CN" altLang="en-US" dirty="0">
              <a:latin typeface="Arial" panose="020B0604020202020204" pitchFamily="34" charset="0"/>
              <a:ea typeface="宋体" panose="02010600030101010101" pitchFamily="2" charset="-122"/>
            </a:endParaRPr>
          </a:p>
        </p:txBody>
      </p:sp>
      <p:sp>
        <p:nvSpPr>
          <p:cNvPr id="14"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7891"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789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7893" name="组合 7"/>
          <p:cNvGrpSpPr/>
          <p:nvPr/>
        </p:nvGrpSpPr>
        <p:grpSpPr>
          <a:xfrm>
            <a:off x="-9525" y="4857750"/>
            <a:ext cx="9153525" cy="285750"/>
            <a:chOff x="0" y="0"/>
            <a:chExt cx="9153144" cy="842818"/>
          </a:xfrm>
        </p:grpSpPr>
        <p:sp>
          <p:nvSpPr>
            <p:cNvPr id="3789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789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7897" name="文本框 8"/>
          <p:cNvSpPr/>
          <p:nvPr/>
        </p:nvSpPr>
        <p:spPr>
          <a:xfrm>
            <a:off x="5029188" y="1426166"/>
            <a:ext cx="22860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节目分析</a:t>
            </a:r>
            <a:endParaRPr lang="zh-CN" altLang="en-US" dirty="0">
              <a:latin typeface="Arial" panose="020B0604020202020204" pitchFamily="34" charset="0"/>
              <a:ea typeface="宋体" panose="02010600030101010101" pitchFamily="2" charset="-122"/>
            </a:endParaRPr>
          </a:p>
        </p:txBody>
      </p:sp>
      <p:sp>
        <p:nvSpPr>
          <p:cNvPr id="37898" name="文本框 9"/>
          <p:cNvSpPr/>
          <p:nvPr/>
        </p:nvSpPr>
        <p:spPr>
          <a:xfrm>
            <a:off x="5029188" y="1919288"/>
            <a:ext cx="4830762" cy="2305631"/>
          </a:xfrm>
          <a:prstGeom prst="rect">
            <a:avLst/>
          </a:prstGeom>
          <a:noFill/>
          <a:ln w="9525">
            <a:noFill/>
          </a:ln>
        </p:spPr>
        <p:txBody>
          <a:bodyPr wrap="square" anchor="t" anchorCtr="0">
            <a:spAutoFit/>
          </a:bodyPr>
          <a:lstStyle/>
          <a:p>
            <a:pPr>
              <a:lnSpc>
                <a:spcPct val="130000"/>
              </a:lnSpc>
            </a:pP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一</a:t>
            </a: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福尔摩斯探案集</a:t>
            </a: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从小说到影视作品</a:t>
            </a:r>
            <a:endParaRPr lang="en-US" altLang="zh-CN" sz="14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二</a:t>
            </a: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时间背景</a:t>
            </a:r>
            <a:endParaRPr lang="en-US" altLang="zh-CN" sz="14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400" dirty="0">
                <a:solidFill>
                  <a:srgbClr val="262626"/>
                </a:solidFill>
                <a:latin typeface="楷体" panose="02010609060101010101" pitchFamily="49" charset="-122"/>
                <a:ea typeface="楷体" panose="02010609060101010101" pitchFamily="49" charset="-122"/>
                <a:sym typeface="思源黑体 CN" charset="0"/>
              </a:rPr>
              <a:t>事件背景改变</a:t>
            </a:r>
            <a:endParaRPr lang="en-US" altLang="zh-CN" sz="1400" dirty="0">
              <a:solidFill>
                <a:srgbClr val="262626"/>
              </a:solidFill>
              <a:latin typeface="楷体" panose="02010609060101010101" pitchFamily="49" charset="-122"/>
              <a:ea typeface="楷体" panose="02010609060101010101" pitchFamily="49" charset="-122"/>
              <a:sym typeface="思源黑体 CN" charset="0"/>
            </a:endParaRPr>
          </a:p>
          <a:p>
            <a:pPr>
              <a:lnSpc>
                <a:spcPct val="130000"/>
              </a:lnSpc>
            </a:pPr>
            <a:r>
              <a:rPr lang="zh-CN" altLang="en-US" sz="1400" dirty="0">
                <a:solidFill>
                  <a:srgbClr val="262626"/>
                </a:solidFill>
                <a:latin typeface="楷体" panose="02010609060101010101" pitchFamily="49" charset="-122"/>
                <a:ea typeface="楷体" panose="02010609060101010101" pitchFamily="49" charset="-122"/>
                <a:sym typeface="思源黑体 CN" charset="0"/>
              </a:rPr>
              <a:t>充满时代气息、与时俱进的破案手段</a:t>
            </a:r>
            <a:endParaRPr lang="en-US" altLang="zh-CN" sz="1400" dirty="0">
              <a:solidFill>
                <a:srgbClr val="262626"/>
              </a:solidFill>
              <a:latin typeface="楷体" panose="02010609060101010101" pitchFamily="49" charset="-122"/>
              <a:ea typeface="楷体" panose="02010609060101010101" pitchFamily="49" charset="-122"/>
              <a:sym typeface="思源黑体 CN" charset="0"/>
            </a:endParaRPr>
          </a:p>
          <a:p>
            <a:pPr>
              <a:lnSpc>
                <a:spcPct val="130000"/>
              </a:lnSpc>
            </a:pP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三</a:t>
            </a:r>
            <a:r>
              <a:rPr lang="en-US" altLang="zh-CN" sz="14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400" dirty="0">
                <a:solidFill>
                  <a:srgbClr val="262626"/>
                </a:solidFill>
                <a:latin typeface="微软雅黑" panose="020B0503020204020204" pitchFamily="2" charset="-122"/>
                <a:ea typeface="微软雅黑" panose="020B0503020204020204" pitchFamily="2" charset="-122"/>
                <a:sym typeface="思源黑体 CN" charset="0"/>
              </a:rPr>
              <a:t>人物形象</a:t>
            </a:r>
            <a:endParaRPr lang="en-US" altLang="zh-CN" sz="14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400" dirty="0">
                <a:solidFill>
                  <a:srgbClr val="262626"/>
                </a:solidFill>
                <a:latin typeface="楷体" panose="02010609060101010101" pitchFamily="49" charset="-122"/>
                <a:ea typeface="楷体" panose="02010609060101010101" pitchFamily="49" charset="-122"/>
                <a:sym typeface="思源黑体 CN" charset="0"/>
              </a:rPr>
              <a:t>人物的外在形象</a:t>
            </a:r>
            <a:endParaRPr lang="en-US" altLang="zh-CN" sz="1400" dirty="0">
              <a:solidFill>
                <a:srgbClr val="262626"/>
              </a:solidFill>
              <a:latin typeface="楷体" panose="02010609060101010101" pitchFamily="49" charset="-122"/>
              <a:ea typeface="楷体" panose="02010609060101010101" pitchFamily="49" charset="-122"/>
              <a:sym typeface="思源黑体 CN" charset="0"/>
            </a:endParaRPr>
          </a:p>
          <a:p>
            <a:pPr>
              <a:lnSpc>
                <a:spcPct val="130000"/>
              </a:lnSpc>
            </a:pPr>
            <a:r>
              <a:rPr lang="zh-CN" altLang="en-US" sz="1400" dirty="0">
                <a:solidFill>
                  <a:srgbClr val="262626"/>
                </a:solidFill>
                <a:latin typeface="楷体" panose="02010609060101010101" pitchFamily="49" charset="-122"/>
                <a:ea typeface="楷体" panose="02010609060101010101" pitchFamily="49" charset="-122"/>
                <a:sym typeface="思源黑体 CN" charset="0"/>
              </a:rPr>
              <a:t>人物的内部形象</a:t>
            </a:r>
            <a:endParaRPr lang="en-US" altLang="zh-CN" sz="1400" dirty="0">
              <a:solidFill>
                <a:srgbClr val="262626"/>
              </a:solidFill>
              <a:latin typeface="楷体" panose="02010609060101010101" pitchFamily="49" charset="-122"/>
              <a:ea typeface="楷体" panose="02010609060101010101" pitchFamily="49" charset="-122"/>
              <a:sym typeface="思源黑体 CN" charset="0"/>
            </a:endParaRPr>
          </a:p>
          <a:p>
            <a:pPr>
              <a:lnSpc>
                <a:spcPct val="130000"/>
              </a:lnSpc>
            </a:pPr>
            <a:r>
              <a:rPr lang="zh-CN" altLang="en-US" sz="1400" dirty="0">
                <a:solidFill>
                  <a:srgbClr val="262626"/>
                </a:solidFill>
                <a:latin typeface="楷体" panose="02010609060101010101" pitchFamily="49" charset="-122"/>
                <a:ea typeface="楷体" panose="02010609060101010101" pitchFamily="49" charset="-122"/>
                <a:sym typeface="思源黑体 CN" charset="0"/>
              </a:rPr>
              <a:t>人物的关系设计</a:t>
            </a:r>
            <a:endParaRPr lang="zh-CN" altLang="en-US" sz="1400" dirty="0">
              <a:solidFill>
                <a:srgbClr val="262626"/>
              </a:solidFill>
              <a:latin typeface="楷体" panose="02010609060101010101" pitchFamily="49" charset="-122"/>
              <a:ea typeface="楷体" panose="02010609060101010101" pitchFamily="49" charset="-122"/>
              <a:sym typeface="思源黑体 CN" charset="0"/>
            </a:endParaRPr>
          </a:p>
        </p:txBody>
      </p:sp>
      <p:sp>
        <p:nvSpPr>
          <p:cNvPr id="12"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765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6637" y="1183480"/>
            <a:ext cx="4589900" cy="34456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897"/>
                                        </p:tgtEl>
                                        <p:attrNameLst>
                                          <p:attrName>style.visibility</p:attrName>
                                        </p:attrNameLst>
                                      </p:cBhvr>
                                      <p:to>
                                        <p:strVal val="visible"/>
                                      </p:to>
                                    </p:set>
                                    <p:animEffect filter="wipe(left)">
                                      <p:cBhvr>
                                        <p:cTn id="7" dur="500"/>
                                        <p:tgtEl>
                                          <p:spTgt spid="378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898"/>
                                        </p:tgtEl>
                                        <p:attrNameLst>
                                          <p:attrName>style.visibility</p:attrName>
                                        </p:attrNameLst>
                                      </p:cBhvr>
                                      <p:to>
                                        <p:strVal val="visible"/>
                                      </p:to>
                                    </p:set>
                                    <p:animEffect filter="wipe(left)">
                                      <p:cBhvr>
                                        <p:cTn id="12" dur="500"/>
                                        <p:tgtEl>
                                          <p:spTgt spid="37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bldLvl="0"/>
      <p:bldP spid="37898" grpId="0" bldLvl="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4819"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482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4821" name="组合 7"/>
          <p:cNvGrpSpPr/>
          <p:nvPr/>
        </p:nvGrpSpPr>
        <p:grpSpPr>
          <a:xfrm>
            <a:off x="-9525" y="4857750"/>
            <a:ext cx="9153525" cy="285750"/>
            <a:chOff x="0" y="0"/>
            <a:chExt cx="9153144" cy="842818"/>
          </a:xfrm>
        </p:grpSpPr>
        <p:sp>
          <p:nvSpPr>
            <p:cNvPr id="3482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482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4825" name="文本框 8"/>
          <p:cNvSpPr/>
          <p:nvPr/>
        </p:nvSpPr>
        <p:spPr>
          <a:xfrm>
            <a:off x="632695" y="1239383"/>
            <a:ext cx="40386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结语</a:t>
            </a:r>
            <a:endParaRPr lang="zh-CN" altLang="en-US" dirty="0">
              <a:latin typeface="Arial" panose="020B0604020202020204" pitchFamily="34" charset="0"/>
              <a:ea typeface="宋体" panose="02010600030101010101" pitchFamily="2" charset="-122"/>
            </a:endParaRPr>
          </a:p>
        </p:txBody>
      </p:sp>
      <p:sp>
        <p:nvSpPr>
          <p:cNvPr id="34826" name="文本框 9"/>
          <p:cNvSpPr/>
          <p:nvPr/>
        </p:nvSpPr>
        <p:spPr>
          <a:xfrm>
            <a:off x="597269" y="1646122"/>
            <a:ext cx="7251245" cy="2469587"/>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当前，虽然我们对</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IP</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的讨论依 然火热，但在</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IP</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电视剧高速发展过程中也伴随着盲目跟风、恶性竞争、过度改 编、过度营销、版权纷争等诸多问题，这些无疑正在消耗观众对</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IP</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电视剧的好 感，加速观众对</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IP</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电视剧的审美疲劳，使</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IP</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电视剧的发展进入了窘境。其中， 内容的改编可以说是</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IP</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电视剧吸引观众的重要核心，一些</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IP</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电视剧在制作中忽 视内容创作，文本空洞无内涵，更不肯进行创新性的二次改编，仅通过对原著 表面化的简单改编搭配知名演员来获取关注度与收视率，导致</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IP</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电视剧出现了 大量同质化严重、粗制滥造的问题。这些作品降低了原著品味，拉低了观众审 美，不仅没有艺术价值，更缺少人文关怀与社会价值，不仅严重伤害了原著粉 丝，也影响了更多观众对于</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IP</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电视剧的好感与期待，引发社会不满。如何做到 既保留原著精髓，又能够加以创新</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本节讨论的英国电视剧</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神探夏洛克</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就在内容改编上做出了成功的尝试。</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IP</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与知名演员带来的关注只能是一时的，当热度逐渐消散，留住收视与口碑的更多还是对原著高品质的二次创作。</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2"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25"/>
                                        </p:tgtEl>
                                        <p:attrNameLst>
                                          <p:attrName>style.visibility</p:attrName>
                                        </p:attrNameLst>
                                      </p:cBhvr>
                                      <p:to>
                                        <p:strVal val="visible"/>
                                      </p:to>
                                    </p:set>
                                    <p:animEffect filter="wipe(left)">
                                      <p:cBhvr>
                                        <p:cTn id="7" dur="500"/>
                                        <p:tgtEl>
                                          <p:spTgt spid="348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826"/>
                                        </p:tgtEl>
                                        <p:attrNameLst>
                                          <p:attrName>style.visibility</p:attrName>
                                        </p:attrNameLst>
                                      </p:cBhvr>
                                      <p:to>
                                        <p:strVal val="visible"/>
                                      </p:to>
                                    </p:set>
                                    <p:animEffect filter="wipe(left)">
                                      <p:cBhvr>
                                        <p:cTn id="12" dur="5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bldLvl="0"/>
      <p:bldP spid="34826" grpId="0" bldLvl="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9939"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9940" name="组合 7"/>
          <p:cNvGrpSpPr/>
          <p:nvPr/>
        </p:nvGrpSpPr>
        <p:grpSpPr>
          <a:xfrm>
            <a:off x="-9525" y="4857750"/>
            <a:ext cx="9153525" cy="285750"/>
            <a:chOff x="0" y="0"/>
            <a:chExt cx="9153144" cy="842818"/>
          </a:xfrm>
        </p:grpSpPr>
        <p:sp>
          <p:nvSpPr>
            <p:cNvPr id="39941"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9942"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1"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grpSp>
        <p:nvGrpSpPr>
          <p:cNvPr id="12" name="组合 12"/>
          <p:cNvGrpSpPr/>
          <p:nvPr/>
        </p:nvGrpSpPr>
        <p:grpSpPr>
          <a:xfrm>
            <a:off x="4672883" y="2241356"/>
            <a:ext cx="2286000" cy="868362"/>
            <a:chOff x="0" y="0"/>
            <a:chExt cx="2286000" cy="868065"/>
          </a:xfrm>
        </p:grpSpPr>
        <p:sp>
          <p:nvSpPr>
            <p:cNvPr id="13" name="文本框 13"/>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4" name="文本框 14"/>
            <p:cNvSpPr/>
            <p:nvPr/>
          </p:nvSpPr>
          <p:spPr>
            <a:xfrm>
              <a:off x="76200" y="0"/>
              <a:ext cx="1204915" cy="553809"/>
            </a:xfrm>
            <a:prstGeom prst="rect">
              <a:avLst/>
            </a:prstGeom>
            <a:solidFill>
              <a:schemeClr val="accent1"/>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电视广告的定义及特性</a:t>
              </a:r>
              <a:endParaRPr lang="zh-CN" altLang="en-US" dirty="0">
                <a:latin typeface="Arial" panose="020B0604020202020204" pitchFamily="34" charset="0"/>
                <a:ea typeface="宋体" panose="02010600030101010101" pitchFamily="2" charset="-122"/>
              </a:endParaRPr>
            </a:p>
          </p:txBody>
        </p:sp>
      </p:grpSp>
      <p:grpSp>
        <p:nvGrpSpPr>
          <p:cNvPr id="15" name="组合 15"/>
          <p:cNvGrpSpPr/>
          <p:nvPr/>
        </p:nvGrpSpPr>
        <p:grpSpPr>
          <a:xfrm>
            <a:off x="6723212" y="3373428"/>
            <a:ext cx="2286000" cy="973589"/>
            <a:chOff x="993925" y="-31453"/>
            <a:chExt cx="2286000" cy="973256"/>
          </a:xfrm>
        </p:grpSpPr>
        <p:sp>
          <p:nvSpPr>
            <p:cNvPr id="16" name="文本框 16"/>
            <p:cNvSpPr/>
            <p:nvPr/>
          </p:nvSpPr>
          <p:spPr>
            <a:xfrm>
              <a:off x="993925" y="392930"/>
              <a:ext cx="2286000" cy="548873"/>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电视广告问题分析</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公益广告研究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7" name="文本框 17"/>
            <p:cNvSpPr/>
            <p:nvPr/>
          </p:nvSpPr>
          <p:spPr>
            <a:xfrm>
              <a:off x="1057275" y="-31453"/>
              <a:ext cx="1204915" cy="323165"/>
            </a:xfrm>
            <a:prstGeom prst="rect">
              <a:avLst/>
            </a:prstGeom>
            <a:solidFill>
              <a:schemeClr val="accent2"/>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案例分析</a:t>
              </a:r>
              <a:endParaRPr lang="zh-CN" altLang="en-US" dirty="0">
                <a:latin typeface="Arial" panose="020B0604020202020204" pitchFamily="34" charset="0"/>
                <a:ea typeface="宋体" panose="02010600030101010101" pitchFamily="2" charset="-122"/>
              </a:endParaRPr>
            </a:p>
          </p:txBody>
        </p:sp>
      </p:grpSp>
      <p:grpSp>
        <p:nvGrpSpPr>
          <p:cNvPr id="18" name="组合 18"/>
          <p:cNvGrpSpPr/>
          <p:nvPr/>
        </p:nvGrpSpPr>
        <p:grpSpPr>
          <a:xfrm>
            <a:off x="6786562" y="2338092"/>
            <a:ext cx="2286000" cy="868362"/>
            <a:chOff x="0" y="0"/>
            <a:chExt cx="2286000" cy="868065"/>
          </a:xfrm>
        </p:grpSpPr>
        <p:sp>
          <p:nvSpPr>
            <p:cNvPr id="19" name="文本框 19"/>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20" name="文本框 20"/>
            <p:cNvSpPr/>
            <p:nvPr/>
          </p:nvSpPr>
          <p:spPr>
            <a:xfrm>
              <a:off x="76200" y="0"/>
              <a:ext cx="1204915" cy="323054"/>
            </a:xfrm>
            <a:prstGeom prst="rect">
              <a:avLst/>
            </a:prstGeom>
            <a:solidFill>
              <a:schemeClr val="accent2"/>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发展历程</a:t>
              </a:r>
              <a:endParaRPr lang="zh-CN" altLang="en-US" dirty="0">
                <a:latin typeface="Arial" panose="020B0604020202020204" pitchFamily="34" charset="0"/>
                <a:ea typeface="宋体" panose="02010600030101010101" pitchFamily="2" charset="-122"/>
              </a:endParaRPr>
            </a:p>
          </p:txBody>
        </p:sp>
      </p:grpSp>
      <p:sp>
        <p:nvSpPr>
          <p:cNvPr id="21" name="文本框 8"/>
          <p:cNvSpPr/>
          <p:nvPr/>
        </p:nvSpPr>
        <p:spPr>
          <a:xfrm>
            <a:off x="5203824" y="1320990"/>
            <a:ext cx="3298825" cy="417358"/>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第一节 电视广告</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grpSp>
        <p:nvGrpSpPr>
          <p:cNvPr id="22" name="组合 12"/>
          <p:cNvGrpSpPr/>
          <p:nvPr/>
        </p:nvGrpSpPr>
        <p:grpSpPr>
          <a:xfrm>
            <a:off x="4694239" y="3403809"/>
            <a:ext cx="2286000" cy="828328"/>
            <a:chOff x="0" y="40020"/>
            <a:chExt cx="2286000" cy="828045"/>
          </a:xfrm>
        </p:grpSpPr>
        <p:sp>
          <p:nvSpPr>
            <p:cNvPr id="23" name="文本框 13"/>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24" name="文本框 14"/>
            <p:cNvSpPr/>
            <p:nvPr/>
          </p:nvSpPr>
          <p:spPr>
            <a:xfrm>
              <a:off x="88488" y="40020"/>
              <a:ext cx="1204915" cy="323054"/>
            </a:xfrm>
            <a:prstGeom prst="rect">
              <a:avLst/>
            </a:prstGeom>
            <a:solidFill>
              <a:schemeClr val="accent1"/>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常见形式</a:t>
              </a:r>
              <a:endParaRPr lang="zh-CN" altLang="en-US" dirty="0">
                <a:latin typeface="Arial" panose="020B0604020202020204" pitchFamily="34" charset="0"/>
                <a:ea typeface="宋体" panose="02010600030101010101" pitchFamily="2" charset="-122"/>
              </a:endParaRPr>
            </a:p>
          </p:txBody>
        </p:sp>
      </p:grpSp>
      <p:pic>
        <p:nvPicPr>
          <p:cNvPr id="2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17626" y="3134147"/>
            <a:ext cx="3244851" cy="17335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866" y="743367"/>
            <a:ext cx="3269548" cy="25734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filter="fade">
                                      <p:cBhvr>
                                        <p:cTn id="9" dur="5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1987"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1988"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41989" name="组合 7"/>
          <p:cNvGrpSpPr/>
          <p:nvPr/>
        </p:nvGrpSpPr>
        <p:grpSpPr>
          <a:xfrm>
            <a:off x="-9525" y="4857750"/>
            <a:ext cx="9153525" cy="285750"/>
            <a:chOff x="0" y="0"/>
            <a:chExt cx="9153144" cy="842818"/>
          </a:xfrm>
        </p:grpSpPr>
        <p:sp>
          <p:nvSpPr>
            <p:cNvPr id="4199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199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41993" name="文本框 8"/>
          <p:cNvSpPr/>
          <p:nvPr/>
        </p:nvSpPr>
        <p:spPr>
          <a:xfrm>
            <a:off x="3657624" y="1223404"/>
            <a:ext cx="2286000" cy="414922"/>
          </a:xfrm>
          <a:prstGeom prst="rect">
            <a:avLst/>
          </a:prstGeom>
          <a:noFill/>
          <a:ln w="9525">
            <a:noFill/>
          </a:ln>
        </p:spPr>
        <p:txBody>
          <a:bodyPr wrap="square" anchor="t" anchorCtr="0">
            <a:spAutoFit/>
          </a:bodyPr>
          <a:lstStyle/>
          <a:p>
            <a:pPr>
              <a:lnSpc>
                <a:spcPct val="130000"/>
              </a:lnSpc>
            </a:pPr>
            <a:r>
              <a:rPr lang="zh-CN" altLang="en-US" b="1" dirty="0">
                <a:latin typeface="Arial" panose="020B0604020202020204" pitchFamily="34" charset="0"/>
                <a:ea typeface="宋体" panose="02010600030101010101" pitchFamily="2" charset="-122"/>
              </a:rPr>
              <a:t>电视广告的定义</a:t>
            </a:r>
            <a:endParaRPr lang="zh-CN" altLang="en-US" b="1" dirty="0">
              <a:latin typeface="Arial" panose="020B0604020202020204" pitchFamily="34" charset="0"/>
              <a:ea typeface="宋体" panose="02010600030101010101" pitchFamily="2" charset="-122"/>
            </a:endParaRPr>
          </a:p>
        </p:txBody>
      </p:sp>
      <p:sp>
        <p:nvSpPr>
          <p:cNvPr id="41994" name="文本框 9"/>
          <p:cNvSpPr/>
          <p:nvPr/>
        </p:nvSpPr>
        <p:spPr>
          <a:xfrm>
            <a:off x="600127" y="1700422"/>
            <a:ext cx="7943746" cy="2749663"/>
          </a:xfrm>
          <a:prstGeom prst="rect">
            <a:avLst/>
          </a:prstGeom>
          <a:noFill/>
          <a:ln w="9525">
            <a:noFill/>
          </a:ln>
        </p:spPr>
        <p:txBody>
          <a:bodyPr wrap="square" anchor="t" anchorCtr="0">
            <a:spAutoFit/>
          </a:bodyPr>
          <a:lstStyle/>
          <a:p>
            <a:pPr>
              <a:lnSpc>
                <a:spcPct val="130000"/>
              </a:lnSpc>
            </a:pPr>
            <a:r>
              <a:rPr lang="zh-CN" altLang="en-US" sz="1400" b="1" dirty="0">
                <a:solidFill>
                  <a:srgbClr val="262626"/>
                </a:solidFill>
                <a:latin typeface="微软雅黑" panose="020B0503020204020204" pitchFamily="2" charset="-122"/>
                <a:ea typeface="微软雅黑" panose="020B0503020204020204" pitchFamily="2" charset="-122"/>
                <a:sym typeface="思源黑体 CN" charset="0"/>
              </a:rPr>
              <a:t>什么是电视广告</a:t>
            </a:r>
            <a:r>
              <a:rPr lang="en-US" altLang="zh-CN" sz="1400" b="1" dirty="0">
                <a:solidFill>
                  <a:srgbClr val="262626"/>
                </a:solidFill>
                <a:latin typeface="微软雅黑" panose="020B0503020204020204" pitchFamily="2" charset="-122"/>
                <a:ea typeface="微软雅黑" panose="020B0503020204020204" pitchFamily="2" charset="-122"/>
                <a:sym typeface="思源黑体 CN" charset="0"/>
              </a:rPr>
              <a:t>?</a:t>
            </a:r>
            <a:endParaRPr lang="en-US" altLang="zh-CN" sz="1400" b="1"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电视广告是一种以电视为媒介传播的，具有丰富表现力和感染力的广告 形式，是电子广告的一种。相比报纸、广播中的广告形式，电视广告兼具视 觉与听觉，通过充分运用各种艺术手段，能够更直观形象地向观众传递广告信 息。随着经济与科技的不断发展，电视广告也成为近年来增长最快的广告媒体之一。</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按电视广告制作的目的分类</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按照电视广告制作的目的来看，我们可以将电视广告分为商业电视广告 与公益电视广告两大类。商业电视广告是以营利为目的，有推销产品、挖掘潜 在客户等主要作用。公益电视广告则是非营利的，以社会服务为主要目的广告 形式，多以推销观念、行为准则，抒发感情为主要内容，以为公众谋利益和提 高福利待遇为目的而设计。</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按电视广告的播出类型分类</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从电视广告的播出类型来分类，我们可以大致将电视广告分为普通间歇 广告、植入式广告、插播式广告及冠名式广告四类。</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3"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993"/>
                                        </p:tgtEl>
                                        <p:attrNameLst>
                                          <p:attrName>style.visibility</p:attrName>
                                        </p:attrNameLst>
                                      </p:cBhvr>
                                      <p:to>
                                        <p:strVal val="visible"/>
                                      </p:to>
                                    </p:set>
                                    <p:animEffect filter="wipe(left)">
                                      <p:cBhvr>
                                        <p:cTn id="7" dur="500"/>
                                        <p:tgtEl>
                                          <p:spTgt spid="419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94"/>
                                        </p:tgtEl>
                                        <p:attrNameLst>
                                          <p:attrName>style.visibility</p:attrName>
                                        </p:attrNameLst>
                                      </p:cBhvr>
                                      <p:to>
                                        <p:strVal val="visible"/>
                                      </p:to>
                                    </p:set>
                                    <p:animEffect filter="wipe(left)">
                                      <p:cBhvr>
                                        <p:cTn id="12" dur="500"/>
                                        <p:tgtEl>
                                          <p:spTgt spid="41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 grpId="0" bldLvl="0"/>
      <p:bldP spid="41994" grpId="0" bldLvl="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2"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3" name="文本框 8"/>
          <p:cNvSpPr/>
          <p:nvPr/>
        </p:nvSpPr>
        <p:spPr>
          <a:xfrm>
            <a:off x="3657624" y="1223404"/>
            <a:ext cx="2286000" cy="412485"/>
          </a:xfrm>
          <a:prstGeom prst="rect">
            <a:avLst/>
          </a:prstGeom>
          <a:noFill/>
          <a:ln w="9525">
            <a:noFill/>
          </a:ln>
        </p:spPr>
        <p:txBody>
          <a:bodyPr wrap="square" anchor="t" anchorCtr="0">
            <a:spAutoFit/>
          </a:bodyPr>
          <a:lstStyle/>
          <a:p>
            <a:pPr>
              <a:lnSpc>
                <a:spcPct val="130000"/>
              </a:lnSpc>
            </a:pPr>
            <a:r>
              <a:rPr lang="zh-CN" altLang="en-US" b="1" dirty="0">
                <a:latin typeface="Arial" panose="020B0604020202020204" pitchFamily="34" charset="0"/>
                <a:ea typeface="宋体" panose="02010600030101010101" pitchFamily="2" charset="-122"/>
              </a:rPr>
              <a:t>电视广告的基本特性</a:t>
            </a:r>
            <a:endParaRPr lang="zh-CN" altLang="en-US" b="1" dirty="0">
              <a:latin typeface="Arial" panose="020B0604020202020204" pitchFamily="34" charset="0"/>
              <a:ea typeface="宋体" panose="02010600030101010101" pitchFamily="2" charset="-122"/>
            </a:endParaRPr>
          </a:p>
        </p:txBody>
      </p:sp>
      <p:sp>
        <p:nvSpPr>
          <p:cNvPr id="14" name="文本框 9"/>
          <p:cNvSpPr/>
          <p:nvPr/>
        </p:nvSpPr>
        <p:spPr>
          <a:xfrm>
            <a:off x="657499" y="1975587"/>
            <a:ext cx="3809900" cy="2469587"/>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当前，电视机已进入我国的大部分家庭，普及率较高。随着高新技术的 发展，电视机也在变得更加智能化、立体化。电视成为客厅文化不可或缺的重 要元素，看电视也成为人们日常生活中必不可少的一项娱乐活动。电视广告的传播特点与电视本身的传播特点有着很大的关联。</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传播范围广</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传播效果好</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传播时效性强</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4.</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传播成本较高</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54676" y="1847056"/>
            <a:ext cx="4486124" cy="3014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p:bldP spid="14" grpId="0" bldLvl="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638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6387"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6388"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6389" name="组合 7"/>
          <p:cNvGrpSpPr/>
          <p:nvPr/>
        </p:nvGrpSpPr>
        <p:grpSpPr>
          <a:xfrm>
            <a:off x="-9525" y="4857750"/>
            <a:ext cx="9153525" cy="285750"/>
            <a:chOff x="0" y="0"/>
            <a:chExt cx="9153144" cy="842818"/>
          </a:xfrm>
        </p:grpSpPr>
        <p:sp>
          <p:nvSpPr>
            <p:cNvPr id="1639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639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6392"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dirty="0">
              <a:latin typeface="Arial" panose="020B0604020202020204" pitchFamily="34" charset="0"/>
              <a:ea typeface="宋体" panose="02010600030101010101" pitchFamily="2" charset="-122"/>
            </a:endParaRPr>
          </a:p>
        </p:txBody>
      </p:sp>
      <p:sp>
        <p:nvSpPr>
          <p:cNvPr id="16393" name="文本框 8"/>
          <p:cNvSpPr/>
          <p:nvPr/>
        </p:nvSpPr>
        <p:spPr>
          <a:xfrm>
            <a:off x="6027738" y="112553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3.影片分析</a:t>
            </a:r>
            <a:endParaRPr lang="zh-CN" altLang="en-US" dirty="0">
              <a:latin typeface="Arial" panose="020B0604020202020204" pitchFamily="34" charset="0"/>
              <a:ea typeface="宋体" panose="02010600030101010101" pitchFamily="2" charset="-122"/>
            </a:endParaRPr>
          </a:p>
        </p:txBody>
      </p:sp>
      <p:sp>
        <p:nvSpPr>
          <p:cNvPr id="16394" name="文本框 9"/>
          <p:cNvSpPr/>
          <p:nvPr/>
        </p:nvSpPr>
        <p:spPr>
          <a:xfrm>
            <a:off x="4286250" y="1581150"/>
            <a:ext cx="4400550" cy="3179763"/>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（一）叙事分析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（二）人物分析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（三）其它方面</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（1）电影致敬</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（2）都市文化</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影《爱乐之城》以时间顺序讲述了米娅与塞巴斯蒂安稍纵即逝的美好爱情故事，但该作没有采用时下流行的青春音乐歌舞片的激情热血模式，而是采用了娓娓讲述故事的模式，讲述的故事虽然简单，但是导演想要通过该电影进行表达的内容却非常的多，通过艺术化的手段展示了他对世界的态度：对初心的追求、对音乐的认知、对世人生存现状的展示、对城市文化的思考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6395" name="图片 16394"/>
          <p:cNvPicPr>
            <a:picLocks noChangeAspect="1"/>
          </p:cNvPicPr>
          <p:nvPr/>
        </p:nvPicPr>
        <p:blipFill>
          <a:blip r:embed="rId1"/>
          <a:stretch>
            <a:fillRect/>
          </a:stretch>
        </p:blipFill>
        <p:spPr>
          <a:xfrm>
            <a:off x="533400" y="1123950"/>
            <a:ext cx="3562350" cy="356235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filter="wipe(left)">
                                      <p:cBhvr>
                                        <p:cTn id="7" dur="500"/>
                                        <p:tgtEl>
                                          <p:spTgt spid="163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94"/>
                                        </p:tgtEl>
                                        <p:attrNameLst>
                                          <p:attrName>style.visibility</p:attrName>
                                        </p:attrNameLst>
                                      </p:cBhvr>
                                      <p:to>
                                        <p:strVal val="visible"/>
                                      </p:to>
                                    </p:set>
                                    <p:animEffect filter="wipe(left)">
                                      <p:cBhvr>
                                        <p:cTn id="1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ldLvl="0"/>
      <p:bldP spid="16394" grpId="0" bldLvl="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7107"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7108"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47109" name="组合 7"/>
          <p:cNvGrpSpPr/>
          <p:nvPr/>
        </p:nvGrpSpPr>
        <p:grpSpPr>
          <a:xfrm>
            <a:off x="-9525" y="4857750"/>
            <a:ext cx="9153525" cy="285750"/>
            <a:chOff x="0" y="0"/>
            <a:chExt cx="9153144" cy="842818"/>
          </a:xfrm>
        </p:grpSpPr>
        <p:sp>
          <p:nvSpPr>
            <p:cNvPr id="4711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711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47115" name="文本框 18"/>
          <p:cNvSpPr/>
          <p:nvPr/>
        </p:nvSpPr>
        <p:spPr>
          <a:xfrm>
            <a:off x="464809" y="1767427"/>
            <a:ext cx="4663674" cy="2949718"/>
          </a:xfrm>
          <a:prstGeom prst="rect">
            <a:avLst/>
          </a:prstGeom>
          <a:noFill/>
          <a:ln w="9525">
            <a:noFill/>
          </a:ln>
        </p:spPr>
        <p:txBody>
          <a:bodyPr wrap="square" anchor="t" anchorCtr="0">
            <a:spAutoFit/>
          </a:bodyPr>
          <a:lstStyle/>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1941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7</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日晚间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点</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29</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分，美国的</a:t>
            </a:r>
            <a:r>
              <a:rPr lang="en-GB" altLang="zh-CN" sz="1200" dirty="0">
                <a:solidFill>
                  <a:srgbClr val="262626"/>
                </a:solidFill>
                <a:latin typeface="微软雅黑" panose="020B0503020204020204" pitchFamily="2" charset="-122"/>
                <a:ea typeface="微软雅黑" panose="020B0503020204020204" pitchFamily="2" charset="-122"/>
                <a:sym typeface="思源黑体 CN" charset="0"/>
              </a:rPr>
              <a:t>NBC</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电视台在棒球赛播出前的</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10</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秒钟 播放了一支宝路华钟表的广告，广告的内容十分简单，仅是一支宝路华手表展 示在一幅美国地图前面，搭配宣传语</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美国以宝路华的时间运行</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这是世 界上最早的一支电视商业广告。</a:t>
            </a:r>
            <a:endParaRPr lang="en-US" altLang="zh-CN"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中国的第一支电视商业广告则是于</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1979</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28</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日，由上海电视台播出的 参桂补酒。广告全片时长约为</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分</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35</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秒，没有运动镜头，由</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3-5</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个插片画面组 成，在上海电视台播出</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8</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次。这是我国电视广告开始的标志，这一天也成为中 国电视广告媒体的创办日。同年</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15</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日，中国第一条外商电视广告瑞士雷达 表在上海电视台播出，广告共播出</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次。</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11</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月，中共中央宣传部批准新闻单位 承办广告。随后，中央电视台于</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12</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月底开办了广告业务，中国各大地方电视台 也纷纷开始了广告业务的办理。</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7" name="文本框 8"/>
          <p:cNvSpPr/>
          <p:nvPr/>
        </p:nvSpPr>
        <p:spPr>
          <a:xfrm>
            <a:off x="3424237" y="1232211"/>
            <a:ext cx="2286000" cy="412485"/>
          </a:xfrm>
          <a:prstGeom prst="rect">
            <a:avLst/>
          </a:prstGeom>
          <a:noFill/>
          <a:ln w="9525">
            <a:noFill/>
          </a:ln>
        </p:spPr>
        <p:txBody>
          <a:bodyPr wrap="square" anchor="t" anchorCtr="0">
            <a:spAutoFit/>
          </a:bodyPr>
          <a:lstStyle/>
          <a:p>
            <a:pPr>
              <a:lnSpc>
                <a:spcPct val="130000"/>
              </a:lnSpc>
            </a:pPr>
            <a:r>
              <a:rPr lang="zh-CN" altLang="en-US" b="1" dirty="0">
                <a:latin typeface="Arial" panose="020B0604020202020204" pitchFamily="34" charset="0"/>
                <a:ea typeface="宋体" panose="02010600030101010101" pitchFamily="2" charset="-122"/>
              </a:rPr>
              <a:t>电视广告的发展历程</a:t>
            </a:r>
            <a:endParaRPr lang="zh-CN" altLang="en-US" b="1" dirty="0">
              <a:latin typeface="Arial" panose="020B0604020202020204" pitchFamily="34" charset="0"/>
              <a:ea typeface="宋体" panose="02010600030101010101" pitchFamily="2" charset="-122"/>
            </a:endParaRPr>
          </a:p>
        </p:txBody>
      </p:sp>
      <p:sp>
        <p:nvSpPr>
          <p:cNvPr id="18"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1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76657" y="2004941"/>
            <a:ext cx="3515968" cy="25480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4035" name="矩形 4"/>
          <p:cNvSpPr/>
          <p:nvPr/>
        </p:nvSpPr>
        <p:spPr>
          <a:xfrm>
            <a:off x="238125" y="733425"/>
            <a:ext cx="8724900"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403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44037" name="组合 7"/>
          <p:cNvGrpSpPr/>
          <p:nvPr/>
        </p:nvGrpSpPr>
        <p:grpSpPr>
          <a:xfrm>
            <a:off x="-9525" y="4857750"/>
            <a:ext cx="9153525" cy="285750"/>
            <a:chOff x="0" y="0"/>
            <a:chExt cx="9153144" cy="842818"/>
          </a:xfrm>
        </p:grpSpPr>
        <p:sp>
          <p:nvSpPr>
            <p:cNvPr id="4403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403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44041" name="文本框 8"/>
          <p:cNvSpPr/>
          <p:nvPr/>
        </p:nvSpPr>
        <p:spPr>
          <a:xfrm>
            <a:off x="3424237" y="999935"/>
            <a:ext cx="2286000" cy="416909"/>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广告的常见表现形式</a:t>
            </a:r>
            <a:endParaRPr lang="zh-CN" altLang="en-US" dirty="0">
              <a:latin typeface="Arial" panose="020B0604020202020204" pitchFamily="34" charset="0"/>
              <a:ea typeface="宋体" panose="02010600030101010101" pitchFamily="2" charset="-122"/>
            </a:endParaRPr>
          </a:p>
        </p:txBody>
      </p:sp>
      <p:sp>
        <p:nvSpPr>
          <p:cNvPr id="44042" name="文本框 9"/>
          <p:cNvSpPr/>
          <p:nvPr/>
        </p:nvSpPr>
        <p:spPr>
          <a:xfrm>
            <a:off x="1163876" y="1612559"/>
            <a:ext cx="6689659" cy="2949718"/>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电视广告一路发展至今，传递信息始终是根本任务，与此同时也出现了 许多制作精良的优秀作品。这些作品在传递信息的同时，还体现出了人文关 怀，有着一定艺术价值，使观众在获取广告信息的同时，能够产生强烈的情感 共鸣，获得良好的审美体验。这与电视广告的表现形式也有着很大的关系，以 下将对电视广告常见的几种表现形式进行列举。</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名人推荐式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生活片段式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三</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故事式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四</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比较式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五</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实证式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六</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悬念式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七</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动画式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2"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41"/>
                                        </p:tgtEl>
                                        <p:attrNameLst>
                                          <p:attrName>style.visibility</p:attrName>
                                        </p:attrNameLst>
                                      </p:cBhvr>
                                      <p:to>
                                        <p:strVal val="visible"/>
                                      </p:to>
                                    </p:set>
                                    <p:animEffect filter="wipe(left)">
                                      <p:cBhvr>
                                        <p:cTn id="7" dur="500"/>
                                        <p:tgtEl>
                                          <p:spTgt spid="440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42"/>
                                        </p:tgtEl>
                                        <p:attrNameLst>
                                          <p:attrName>style.visibility</p:attrName>
                                        </p:attrNameLst>
                                      </p:cBhvr>
                                      <p:to>
                                        <p:strVal val="visible"/>
                                      </p:to>
                                    </p:set>
                                    <p:animEffect filter="wipe(left)">
                                      <p:cBhvr>
                                        <p:cTn id="12" dur="500"/>
                                        <p:tgtEl>
                                          <p:spTgt spid="44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1" grpId="0" bldLvl="0"/>
      <p:bldP spid="44042" grpId="0" bldLvl="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7488" y="725805"/>
            <a:ext cx="8726487" cy="4124325"/>
          </a:xfrm>
          <a:prstGeom prst="rect">
            <a:avLst/>
          </a:prstGeom>
          <a:solidFill>
            <a:schemeClr val="bg1"/>
          </a:solidFill>
          <a:ln w="9525">
            <a:noFill/>
          </a:ln>
        </p:spPr>
        <p:txBody>
          <a:bodyPr anchor="ctr" anchorCtr="0"/>
          <a:lstStyle/>
          <a:p>
            <a:pPr algn="ctr"/>
            <a:r>
              <a:rPr lang="zh-CN" altLang="zh-CN">
                <a:solidFill>
                  <a:srgbClr val="FFFFFF"/>
                </a:solidFill>
                <a:latin typeface="Arial" panose="020B0604020202020204" pitchFamily="34" charset="0"/>
                <a:ea typeface="宋体" panose="02010600030101010101" pitchFamily="2" charset="-122"/>
              </a:rPr>
              <a:t>片名：《卡里加里博士的小屋》</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导演：罗伯特·威恩（也叫罗伯特·维内）</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演员：维尔纳·克劳斯、康拉德·韦特、弗里德里希·费赫尔</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出品方：柏林德克拉电影公司</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发行时间：1920年</a:t>
            </a: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 name="文本框 13"/>
          <p:cNvSpPr/>
          <p:nvPr/>
        </p:nvSpPr>
        <p:spPr>
          <a:xfrm>
            <a:off x="381000" y="895350"/>
            <a:ext cx="3730625" cy="398780"/>
          </a:xfrm>
          <a:prstGeom prst="rect">
            <a:avLst/>
          </a:prstGeom>
          <a:noFill/>
          <a:ln w="9525">
            <a:noFill/>
          </a:ln>
        </p:spPr>
        <p:txBody>
          <a:bodyPr wrap="square" anchor="t" anchorCtr="0">
            <a:spAutoFit/>
          </a:bodyPr>
          <a:lstStyle/>
          <a:p>
            <a:r>
              <a:rPr lang="zh-CN" altLang="en-US" sz="2000" b="1" dirty="0">
                <a:latin typeface="黑体" panose="02010609060101010101" charset="-122"/>
                <a:ea typeface="黑体" panose="02010609060101010101" charset="-122"/>
                <a:cs typeface="黑体" panose="02010609060101010101" charset="-122"/>
              </a:rPr>
              <a:t>电视广告案例分析</a:t>
            </a:r>
            <a:r>
              <a:rPr lang="en-US" altLang="zh-CN" dirty="0">
                <a:latin typeface="Arial" panose="020B0604020202020204" pitchFamily="34" charset="0"/>
                <a:ea typeface="宋体" panose="02010600030101010101" pitchFamily="2" charset="-122"/>
              </a:rPr>
              <a:t> </a:t>
            </a:r>
            <a:endParaRPr lang="en-US" altLang="zh-CN" dirty="0">
              <a:latin typeface="Arial" panose="020B0604020202020204" pitchFamily="34" charset="0"/>
              <a:ea typeface="宋体" panose="02010600030101010101" pitchFamily="2" charset="-122"/>
            </a:endParaRPr>
          </a:p>
        </p:txBody>
      </p:sp>
      <p:sp>
        <p:nvSpPr>
          <p:cNvPr id="3" name="文本框 2"/>
          <p:cNvSpPr txBox="1"/>
          <p:nvPr/>
        </p:nvSpPr>
        <p:spPr>
          <a:xfrm>
            <a:off x="409853" y="1301750"/>
            <a:ext cx="4932680" cy="368300"/>
          </a:xfrm>
          <a:prstGeom prst="rect">
            <a:avLst/>
          </a:prstGeom>
          <a:noFill/>
        </p:spPr>
        <p:txBody>
          <a:bodyPr wrap="square" rtlCol="0">
            <a:spAutoFit/>
          </a:bodyPr>
          <a:lstStyle/>
          <a:p>
            <a:r>
              <a:rPr lang="zh-CN" altLang="en-US" dirty="0"/>
              <a:t>电视广告问题研究</a:t>
            </a:r>
            <a:endParaRPr lang="zh-CN" altLang="en-US" dirty="0"/>
          </a:p>
        </p:txBody>
      </p:sp>
      <p:sp>
        <p:nvSpPr>
          <p:cNvPr id="5" name="文本框 4"/>
          <p:cNvSpPr txBox="1"/>
          <p:nvPr/>
        </p:nvSpPr>
        <p:spPr>
          <a:xfrm>
            <a:off x="409853" y="1784033"/>
            <a:ext cx="7701998" cy="2632003"/>
          </a:xfrm>
          <a:prstGeom prst="rect">
            <a:avLst/>
          </a:prstGeom>
          <a:noFill/>
        </p:spPr>
        <p:txBody>
          <a:bodyPr wrap="square" rtlCol="0">
            <a:spAutoFit/>
          </a:bodyPr>
          <a:lstStyle/>
          <a:p>
            <a:pPr>
              <a:lnSpc>
                <a:spcPct val="150000"/>
              </a:lnSpc>
            </a:pPr>
            <a:r>
              <a:rPr lang="zh-CN" altLang="en-US" sz="1600" dirty="0"/>
              <a:t>随着经济的不断发展，当下电视广告的功能早已不局限于对某个产品的 推销与宣传，很多时候甚至能够潜移默化地影响观众的思想道德、价值判断与 审美取向。一些存在违反相关法律法规、违背社会公德、传播不良价值观等问 题的劣质广告，极为恶劣地影响了观众的心理健康及社会文化的氛围。随着我 国电视广告业的繁荣发展，电视广告所暴露出的问题可以说是层出不穷，沉渣泛起，难以根除。以下将对一些突出问题进行归纳、列举与分析。</a:t>
            </a:r>
            <a:endParaRPr lang="en-US" altLang="zh-CN" sz="1600" dirty="0"/>
          </a:p>
          <a:p>
            <a:pPr>
              <a:lnSpc>
                <a:spcPct val="150000"/>
              </a:lnSpc>
            </a:pPr>
            <a:endParaRPr lang="zh-CN" altLang="en-US" sz="1600" dirty="0"/>
          </a:p>
        </p:txBody>
      </p:sp>
      <p:sp>
        <p:nvSpPr>
          <p:cNvPr id="13"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Tree>
  </p:cSld>
  <p:clrMapOvr>
    <a:masterClrMapping/>
  </p:clrMapOvr>
  <p:transition spd="slow" advTm="0">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7" name="文本框 13"/>
          <p:cNvSpPr/>
          <p:nvPr/>
        </p:nvSpPr>
        <p:spPr>
          <a:xfrm>
            <a:off x="381000" y="999490"/>
            <a:ext cx="1843405" cy="369332"/>
          </a:xfrm>
          <a:prstGeom prst="rect">
            <a:avLst/>
          </a:prstGeom>
          <a:noFill/>
          <a:ln w="9525">
            <a:noFill/>
          </a:ln>
        </p:spPr>
        <p:txBody>
          <a:bodyPr wrap="square" anchor="t" anchorCtr="0">
            <a:spAutoFit/>
          </a:bodyPr>
          <a:lstStyle/>
          <a:p>
            <a:r>
              <a:rPr lang="zh-CN" altLang="en-US" dirty="0"/>
              <a:t>（一）虚假广告</a:t>
            </a:r>
            <a:endParaRPr lang="zh-CN" altLang="en-US" dirty="0">
              <a:latin typeface="Arial" panose="020B0604020202020204" pitchFamily="34" charset="0"/>
              <a:ea typeface="宋体" panose="02010600030101010101" pitchFamily="2" charset="-122"/>
            </a:endParaRPr>
          </a:p>
        </p:txBody>
      </p:sp>
      <p:sp>
        <p:nvSpPr>
          <p:cNvPr id="2" name="文本框 1"/>
          <p:cNvSpPr txBox="1"/>
          <p:nvPr/>
        </p:nvSpPr>
        <p:spPr>
          <a:xfrm>
            <a:off x="405361" y="1467101"/>
            <a:ext cx="4648180" cy="3323987"/>
          </a:xfrm>
          <a:prstGeom prst="rect">
            <a:avLst/>
          </a:prstGeom>
          <a:noFill/>
        </p:spPr>
        <p:txBody>
          <a:bodyPr wrap="square" rtlCol="0">
            <a:spAutoFit/>
          </a:bodyPr>
          <a:lstStyle/>
          <a:p>
            <a:r>
              <a:rPr lang="zh-CN" altLang="en-US" sz="1400" dirty="0">
                <a:latin typeface="宋体" panose="02010600030101010101" pitchFamily="2" charset="-122"/>
                <a:cs typeface="宋体" panose="02010600030101010101" pitchFamily="2" charset="-122"/>
              </a:rPr>
              <a:t>虚假广告一般对所推销的产品的质量、成分、性能、用途、有效期限、 产地来源等情况进行含糊不清、模棱两可甚至夸大虚假的描述，以此让观众 对产品的真实情况有所误解。有的还会聘请假专家出镜讲解以实现“明星效 应”，增强说服性，进一步误导观众，欺诈观众。这些广告违反了相关法律法 规，严重损害观众的消费权益，影响社会和谐稳定，广受诟病。</a:t>
            </a:r>
            <a:endParaRPr lang="zh-CN" altLang="en-US" sz="1400" dirty="0">
              <a:latin typeface="宋体" panose="02010600030101010101" pitchFamily="2" charset="-122"/>
              <a:cs typeface="宋体" panose="02010600030101010101" pitchFamily="2" charset="-122"/>
            </a:endParaRPr>
          </a:p>
          <a:p>
            <a:r>
              <a:rPr lang="zh-CN" altLang="en-US" sz="1400" dirty="0">
                <a:latin typeface="宋体" panose="02010600030101010101" pitchFamily="2" charset="-122"/>
                <a:cs typeface="宋体" panose="02010600030101010101" pitchFamily="2" charset="-122"/>
              </a:rPr>
              <a:t>此类问题多见于药品、医疗器械、保健品、化妆品、收藏品等产品的电 视广告中。以“养生专家”刘洪滨为主角的一批医药电视广告是虚假广告非常 典型的案例。</a:t>
            </a:r>
            <a:r>
              <a:rPr lang="en-US" altLang="zh-CN" sz="1400" dirty="0">
                <a:latin typeface="宋体" panose="02010600030101010101" pitchFamily="2" charset="-122"/>
                <a:cs typeface="宋体" panose="02010600030101010101" pitchFamily="2" charset="-122"/>
              </a:rPr>
              <a:t>2017</a:t>
            </a:r>
            <a:r>
              <a:rPr lang="zh-CN" altLang="en-US" sz="1400" dirty="0">
                <a:latin typeface="宋体" panose="02010600030101010101" pitchFamily="2" charset="-122"/>
                <a:cs typeface="宋体" panose="02010600030101010101" pitchFamily="2" charset="-122"/>
              </a:rPr>
              <a:t>年刘洪滨的骗局被揭穿，与其相关的电视广告纷纷停播，她所推荐的医药产品也被多地查处。</a:t>
            </a:r>
            <a:endParaRPr lang="en-US" altLang="zh-CN" sz="1400" dirty="0">
              <a:latin typeface="宋体" panose="02010600030101010101" pitchFamily="2" charset="-122"/>
              <a:cs typeface="宋体" panose="02010600030101010101" pitchFamily="2" charset="-122"/>
            </a:endParaRPr>
          </a:p>
          <a:p>
            <a:r>
              <a:rPr lang="en-US" altLang="zh-CN" sz="1400" dirty="0">
                <a:latin typeface="宋体" panose="02010600030101010101" pitchFamily="2" charset="-122"/>
                <a:cs typeface="宋体" panose="02010600030101010101" pitchFamily="2" charset="-122"/>
              </a:rPr>
              <a:t>1.</a:t>
            </a:r>
            <a:r>
              <a:rPr lang="zh-CN" altLang="en-US" sz="1400" dirty="0">
                <a:latin typeface="宋体" panose="02010600030101010101" pitchFamily="2" charset="-122"/>
                <a:cs typeface="宋体" panose="02010600030101010101" pitchFamily="2" charset="-122"/>
              </a:rPr>
              <a:t>假专家</a:t>
            </a:r>
            <a:endParaRPr lang="en-US" altLang="zh-CN" sz="1400" dirty="0">
              <a:latin typeface="宋体" panose="02010600030101010101" pitchFamily="2" charset="-122"/>
              <a:cs typeface="宋体" panose="02010600030101010101" pitchFamily="2" charset="-122"/>
            </a:endParaRPr>
          </a:p>
          <a:p>
            <a:r>
              <a:rPr lang="en-US" altLang="zh-CN" sz="1400" dirty="0">
                <a:latin typeface="宋体" panose="02010600030101010101" pitchFamily="2" charset="-122"/>
                <a:cs typeface="宋体" panose="02010600030101010101" pitchFamily="2" charset="-122"/>
              </a:rPr>
              <a:t>2.</a:t>
            </a:r>
            <a:r>
              <a:rPr lang="zh-CN" altLang="en-US" sz="1400" dirty="0">
                <a:latin typeface="宋体" panose="02010600030101010101" pitchFamily="2" charset="-122"/>
                <a:cs typeface="宋体" panose="02010600030101010101" pitchFamily="2" charset="-122"/>
              </a:rPr>
              <a:t>假节目</a:t>
            </a:r>
            <a:endParaRPr lang="en-US" altLang="zh-CN" sz="1400" dirty="0">
              <a:latin typeface="宋体" panose="02010600030101010101" pitchFamily="2" charset="-122"/>
              <a:cs typeface="宋体" panose="02010600030101010101" pitchFamily="2" charset="-122"/>
            </a:endParaRPr>
          </a:p>
          <a:p>
            <a:r>
              <a:rPr lang="en-US" altLang="zh-CN" sz="1400" dirty="0">
                <a:latin typeface="宋体" panose="02010600030101010101" pitchFamily="2" charset="-122"/>
                <a:cs typeface="宋体" panose="02010600030101010101" pitchFamily="2" charset="-122"/>
              </a:rPr>
              <a:t>3.</a:t>
            </a:r>
            <a:r>
              <a:rPr lang="zh-CN" altLang="en-US" sz="1400" dirty="0">
                <a:latin typeface="宋体" panose="02010600030101010101" pitchFamily="2" charset="-122"/>
                <a:cs typeface="宋体" panose="02010600030101010101" pitchFamily="2" charset="-122"/>
              </a:rPr>
              <a:t>假产品</a:t>
            </a:r>
            <a:endParaRPr lang="zh-CN" altLang="en-US" sz="1400" dirty="0">
              <a:latin typeface="宋体" panose="02010600030101010101" pitchFamily="2" charset="-122"/>
              <a:cs typeface="宋体" panose="02010600030101010101" pitchFamily="2" charset="-122"/>
            </a:endParaRPr>
          </a:p>
        </p:txBody>
      </p:sp>
      <p:sp>
        <p:nvSpPr>
          <p:cNvPr id="13"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14" name="图片 13"/>
          <p:cNvPicPr/>
          <p:nvPr/>
        </p:nvPicPr>
        <p:blipFill>
          <a:blip r:embed="rId1">
            <a:extLst>
              <a:ext uri="{28A0092B-C50C-407E-A947-70E740481C1C}">
                <a14:useLocalDpi xmlns:a14="http://schemas.microsoft.com/office/drawing/2010/main" val="0"/>
              </a:ext>
            </a:extLst>
          </a:blip>
          <a:srcRect/>
          <a:stretch>
            <a:fillRect/>
          </a:stretch>
        </p:blipFill>
        <p:spPr bwMode="auto">
          <a:xfrm>
            <a:off x="5021643" y="1776413"/>
            <a:ext cx="3809900" cy="2582951"/>
          </a:xfrm>
          <a:prstGeom prst="rect">
            <a:avLst/>
          </a:prstGeom>
          <a:noFill/>
          <a:ln>
            <a:noFill/>
          </a:ln>
        </p:spPr>
      </p:pic>
    </p:spTree>
  </p:cSld>
  <p:clrMapOvr>
    <a:masterClrMapping/>
  </p:clrMapOvr>
  <p:transition spd="slow" advTm="0">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09930"/>
            <a:ext cx="8726487" cy="4124325"/>
          </a:xfrm>
          <a:prstGeom prst="rect">
            <a:avLst/>
          </a:prstGeom>
          <a:solidFill>
            <a:schemeClr val="bg1"/>
          </a:solidFill>
          <a:ln w="9525">
            <a:noFill/>
          </a:ln>
        </p:spPr>
        <p:txBody>
          <a:bodyPr anchor="ctr" anchorCtr="0"/>
          <a:lstStyle/>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3"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4" name="文本框 13"/>
          <p:cNvSpPr/>
          <p:nvPr/>
        </p:nvSpPr>
        <p:spPr>
          <a:xfrm>
            <a:off x="381000" y="999490"/>
            <a:ext cx="1843405" cy="369332"/>
          </a:xfrm>
          <a:prstGeom prst="rect">
            <a:avLst/>
          </a:prstGeom>
          <a:noFill/>
          <a:ln w="9525">
            <a:noFill/>
          </a:ln>
        </p:spPr>
        <p:txBody>
          <a:bodyPr wrap="square" anchor="t" anchorCtr="0">
            <a:spAutoFit/>
          </a:bodyPr>
          <a:lstStyle/>
          <a:p>
            <a:r>
              <a:rPr lang="zh-CN" altLang="en-US" dirty="0"/>
              <a:t>（二）低俗广告</a:t>
            </a:r>
            <a:endParaRPr lang="zh-CN" altLang="en-US" dirty="0">
              <a:latin typeface="Arial" panose="020B0604020202020204" pitchFamily="34" charset="0"/>
              <a:ea typeface="宋体" panose="02010600030101010101" pitchFamily="2" charset="-122"/>
            </a:endParaRPr>
          </a:p>
        </p:txBody>
      </p:sp>
      <p:sp>
        <p:nvSpPr>
          <p:cNvPr id="15" name="文本框 14"/>
          <p:cNvSpPr txBox="1"/>
          <p:nvPr/>
        </p:nvSpPr>
        <p:spPr>
          <a:xfrm>
            <a:off x="527311" y="1624945"/>
            <a:ext cx="3394187" cy="1815882"/>
          </a:xfrm>
          <a:prstGeom prst="rect">
            <a:avLst/>
          </a:prstGeom>
          <a:noFill/>
        </p:spPr>
        <p:txBody>
          <a:bodyPr wrap="square" rtlCol="0">
            <a:spAutoFit/>
          </a:bodyPr>
          <a:lstStyle/>
          <a:p>
            <a:r>
              <a:rPr lang="zh-CN" altLang="en-US" sz="1400" dirty="0">
                <a:latin typeface="宋体" panose="02010600030101010101" pitchFamily="2" charset="-122"/>
                <a:cs typeface="宋体" panose="02010600030101010101" pitchFamily="2" charset="-122"/>
              </a:rPr>
              <a:t>低俗的电视广告往往内容恶俗，品位低下，低俗问题的出现有些是源于 广告制作者本身思想水平、审美水平较差，还有一些是为了哗众取宠而故意为 之。这种广告虽然为产品带来了一定热度，但也遭受到诸多批评。</a:t>
            </a:r>
            <a:endParaRPr lang="zh-CN" altLang="en-US" sz="1400" dirty="0">
              <a:latin typeface="宋体" panose="02010600030101010101" pitchFamily="2" charset="-122"/>
              <a:cs typeface="宋体" panose="02010600030101010101" pitchFamily="2" charset="-122"/>
            </a:endParaRPr>
          </a:p>
          <a:p>
            <a:r>
              <a:rPr lang="en-US" altLang="zh-CN" sz="1400" dirty="0">
                <a:latin typeface="宋体" panose="02010600030101010101" pitchFamily="2" charset="-122"/>
                <a:cs typeface="宋体" panose="02010600030101010101" pitchFamily="2" charset="-122"/>
              </a:rPr>
              <a:t>1.</a:t>
            </a:r>
            <a:r>
              <a:rPr lang="zh-CN" altLang="en-US" sz="1400" dirty="0">
                <a:latin typeface="宋体" panose="02010600030101010101" pitchFamily="2" charset="-122"/>
                <a:cs typeface="宋体" panose="02010600030101010101" pitchFamily="2" charset="-122"/>
              </a:rPr>
              <a:t>性暗示</a:t>
            </a:r>
            <a:endParaRPr lang="en-US" altLang="zh-CN" sz="1400" dirty="0">
              <a:latin typeface="宋体" panose="02010600030101010101" pitchFamily="2" charset="-122"/>
              <a:cs typeface="宋体" panose="02010600030101010101" pitchFamily="2" charset="-122"/>
            </a:endParaRPr>
          </a:p>
          <a:p>
            <a:r>
              <a:rPr lang="en-US" altLang="zh-CN" sz="1400" dirty="0">
                <a:latin typeface="宋体" panose="02010600030101010101" pitchFamily="2" charset="-122"/>
                <a:cs typeface="宋体" panose="02010600030101010101" pitchFamily="2" charset="-122"/>
              </a:rPr>
              <a:t>2.</a:t>
            </a:r>
            <a:r>
              <a:rPr lang="zh-CN" altLang="en-US" sz="1400" dirty="0">
                <a:latin typeface="宋体" panose="02010600030101010101" pitchFamily="2" charset="-122"/>
                <a:cs typeface="宋体" panose="02010600030101010101" pitchFamily="2" charset="-122"/>
              </a:rPr>
              <a:t>多频洗脑</a:t>
            </a:r>
            <a:endParaRPr lang="zh-CN" altLang="en-US" sz="1400" dirty="0">
              <a:latin typeface="宋体" panose="02010600030101010101" pitchFamily="2" charset="-122"/>
              <a:cs typeface="宋体" panose="02010600030101010101" pitchFamily="2" charset="-122"/>
            </a:endParaRPr>
          </a:p>
        </p:txBody>
      </p:sp>
      <p:pic>
        <p:nvPicPr>
          <p:cNvPr id="17" name="图片 16"/>
          <p:cNvPicPr>
            <a:picLocks noChangeAspect="1"/>
          </p:cNvPicPr>
          <p:nvPr/>
        </p:nvPicPr>
        <p:blipFill>
          <a:blip r:embed="rId1"/>
          <a:stretch>
            <a:fillRect/>
          </a:stretch>
        </p:blipFill>
        <p:spPr>
          <a:xfrm>
            <a:off x="3951169" y="1355738"/>
            <a:ext cx="4988726" cy="3422266"/>
          </a:xfrm>
          <a:prstGeom prst="rect">
            <a:avLst/>
          </a:prstGeom>
        </p:spPr>
      </p:pic>
    </p:spTree>
  </p:cSld>
  <p:clrMapOvr>
    <a:masterClrMapping/>
  </p:clrMapOvr>
  <p:transition spd="slow" advTm="0">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4"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5" name="文本框 13"/>
          <p:cNvSpPr/>
          <p:nvPr/>
        </p:nvSpPr>
        <p:spPr>
          <a:xfrm>
            <a:off x="381000" y="999490"/>
            <a:ext cx="2895634" cy="369332"/>
          </a:xfrm>
          <a:prstGeom prst="rect">
            <a:avLst/>
          </a:prstGeom>
          <a:noFill/>
          <a:ln w="9525">
            <a:noFill/>
          </a:ln>
        </p:spPr>
        <p:txBody>
          <a:bodyPr wrap="square" anchor="t" anchorCtr="0">
            <a:spAutoFit/>
          </a:bodyPr>
          <a:lstStyle/>
          <a:p>
            <a:r>
              <a:rPr lang="zh-CN" altLang="en-US" dirty="0"/>
              <a:t>（三）导向错误广告</a:t>
            </a:r>
            <a:endParaRPr lang="zh-CN" altLang="en-US" dirty="0">
              <a:latin typeface="Arial" panose="020B0604020202020204" pitchFamily="34" charset="0"/>
              <a:ea typeface="宋体" panose="02010600030101010101" pitchFamily="2" charset="-122"/>
            </a:endParaRPr>
          </a:p>
        </p:txBody>
      </p:sp>
      <p:sp>
        <p:nvSpPr>
          <p:cNvPr id="16" name="文本框 15"/>
          <p:cNvSpPr txBox="1"/>
          <p:nvPr/>
        </p:nvSpPr>
        <p:spPr>
          <a:xfrm>
            <a:off x="510218" y="1543626"/>
            <a:ext cx="2977917" cy="2031325"/>
          </a:xfrm>
          <a:prstGeom prst="rect">
            <a:avLst/>
          </a:prstGeom>
          <a:noFill/>
        </p:spPr>
        <p:txBody>
          <a:bodyPr wrap="square" rtlCol="0">
            <a:spAutoFit/>
          </a:bodyPr>
          <a:lstStyle/>
          <a:p>
            <a:r>
              <a:rPr lang="zh-CN" altLang="en-US" sz="1400" dirty="0">
                <a:latin typeface="宋体" panose="02010600030101010101" pitchFamily="2" charset="-122"/>
                <a:cs typeface="宋体" panose="02010600030101010101" pitchFamily="2" charset="-122"/>
              </a:rPr>
              <a:t>这里主要是指一些在内容上有着严重价值观导向偏差问题的电视广告。 以下将从性别歧视、种族歧视及其他不良价值观这三个方面，将电视广告中常 见的导向错误问题进行梳理与分析。</a:t>
            </a:r>
            <a:endParaRPr lang="zh-CN" altLang="en-US" sz="1400" dirty="0">
              <a:latin typeface="宋体" panose="02010600030101010101" pitchFamily="2" charset="-122"/>
              <a:cs typeface="宋体" panose="02010600030101010101" pitchFamily="2" charset="-122"/>
            </a:endParaRPr>
          </a:p>
          <a:p>
            <a:r>
              <a:rPr lang="en-US" altLang="zh-CN" sz="1400" dirty="0">
                <a:latin typeface="宋体" panose="02010600030101010101" pitchFamily="2" charset="-122"/>
                <a:cs typeface="宋体" panose="02010600030101010101" pitchFamily="2" charset="-122"/>
              </a:rPr>
              <a:t>1.</a:t>
            </a:r>
            <a:r>
              <a:rPr lang="zh-CN" altLang="en-US" sz="1400" dirty="0">
                <a:latin typeface="宋体" panose="02010600030101010101" pitchFamily="2" charset="-122"/>
                <a:cs typeface="宋体" panose="02010600030101010101" pitchFamily="2" charset="-122"/>
              </a:rPr>
              <a:t>性别歧视</a:t>
            </a:r>
            <a:endParaRPr lang="en-US" altLang="zh-CN" sz="1400" dirty="0">
              <a:latin typeface="宋体" panose="02010600030101010101" pitchFamily="2" charset="-122"/>
              <a:cs typeface="宋体" panose="02010600030101010101" pitchFamily="2" charset="-122"/>
            </a:endParaRPr>
          </a:p>
          <a:p>
            <a:r>
              <a:rPr lang="en-US" altLang="zh-CN" sz="1400" dirty="0">
                <a:latin typeface="宋体" panose="02010600030101010101" pitchFamily="2" charset="-122"/>
                <a:cs typeface="宋体" panose="02010600030101010101" pitchFamily="2" charset="-122"/>
              </a:rPr>
              <a:t>2.</a:t>
            </a:r>
            <a:r>
              <a:rPr lang="zh-CN" altLang="en-US" sz="1400" dirty="0">
                <a:latin typeface="宋体" panose="02010600030101010101" pitchFamily="2" charset="-122"/>
                <a:cs typeface="宋体" panose="02010600030101010101" pitchFamily="2" charset="-122"/>
              </a:rPr>
              <a:t>种族歧视</a:t>
            </a:r>
            <a:endParaRPr lang="en-US" altLang="zh-CN" sz="1400" dirty="0">
              <a:latin typeface="宋体" panose="02010600030101010101" pitchFamily="2" charset="-122"/>
              <a:cs typeface="宋体" panose="02010600030101010101" pitchFamily="2" charset="-122"/>
            </a:endParaRPr>
          </a:p>
          <a:p>
            <a:r>
              <a:rPr lang="en-US" altLang="zh-CN" sz="1400" dirty="0">
                <a:latin typeface="宋体" panose="02010600030101010101" pitchFamily="2" charset="-122"/>
                <a:cs typeface="宋体" panose="02010600030101010101" pitchFamily="2" charset="-122"/>
              </a:rPr>
              <a:t>3.</a:t>
            </a:r>
            <a:r>
              <a:rPr lang="zh-CN" altLang="en-US" sz="1400" dirty="0">
                <a:latin typeface="宋体" panose="02010600030101010101" pitchFamily="2" charset="-122"/>
                <a:cs typeface="宋体" panose="02010600030101010101" pitchFamily="2" charset="-122"/>
              </a:rPr>
              <a:t>其他不良价值观</a:t>
            </a:r>
            <a:endParaRPr lang="zh-CN" altLang="en-US" sz="1400" dirty="0">
              <a:latin typeface="宋体" panose="02010600030101010101" pitchFamily="2" charset="-122"/>
              <a:cs typeface="宋体" panose="02010600030101010101" pitchFamily="2" charset="-122"/>
            </a:endParaRPr>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62868" y="839451"/>
            <a:ext cx="5021262" cy="3951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7488" y="725805"/>
            <a:ext cx="8726487" cy="4124325"/>
          </a:xfrm>
          <a:prstGeom prst="rect">
            <a:avLst/>
          </a:prstGeom>
          <a:solidFill>
            <a:schemeClr val="bg1"/>
          </a:solidFill>
          <a:ln w="9525">
            <a:noFill/>
          </a:ln>
        </p:spPr>
        <p:txBody>
          <a:bodyPr anchor="ctr" anchorCtr="0"/>
          <a:lstStyle/>
          <a:p>
            <a:pPr algn="ctr"/>
            <a:r>
              <a:rPr lang="zh-CN" altLang="zh-CN" dirty="0">
                <a:solidFill>
                  <a:srgbClr val="FFFFFF"/>
                </a:solidFill>
                <a:latin typeface="Arial" panose="020B0604020202020204" pitchFamily="34" charset="0"/>
                <a:ea typeface="宋体" panose="02010600030101010101" pitchFamily="2" charset="-122"/>
              </a:rPr>
              <a:t>片名：《卡里加里博士的小屋》</a:t>
            </a:r>
            <a:endParaRPr lang="zh-CN" altLang="zh-CN" dirty="0">
              <a:solidFill>
                <a:srgbClr val="FFFFFF"/>
              </a:solidFill>
              <a:latin typeface="Arial" panose="020B0604020202020204" pitchFamily="34" charset="0"/>
              <a:ea typeface="宋体" panose="02010600030101010101" pitchFamily="2" charset="-122"/>
            </a:endParaRPr>
          </a:p>
          <a:p>
            <a:pPr algn="ctr"/>
            <a:r>
              <a:rPr lang="zh-CN" altLang="zh-CN" dirty="0">
                <a:solidFill>
                  <a:srgbClr val="FFFFFF"/>
                </a:solidFill>
                <a:latin typeface="Arial" panose="020B0604020202020204" pitchFamily="34" charset="0"/>
                <a:ea typeface="宋体" panose="02010600030101010101" pitchFamily="2" charset="-122"/>
              </a:rPr>
              <a:t>导演：罗伯特·威恩（也叫罗伯特·维内）</a:t>
            </a:r>
            <a:endParaRPr lang="zh-CN" altLang="zh-CN" dirty="0">
              <a:solidFill>
                <a:srgbClr val="FFFFFF"/>
              </a:solidFill>
              <a:latin typeface="Arial" panose="020B0604020202020204" pitchFamily="34" charset="0"/>
              <a:ea typeface="宋体" panose="02010600030101010101" pitchFamily="2" charset="-122"/>
            </a:endParaRPr>
          </a:p>
          <a:p>
            <a:pPr algn="ctr"/>
            <a:r>
              <a:rPr lang="zh-CN" altLang="zh-CN" dirty="0">
                <a:solidFill>
                  <a:srgbClr val="FFFFFF"/>
                </a:solidFill>
                <a:latin typeface="Arial" panose="020B0604020202020204" pitchFamily="34" charset="0"/>
                <a:ea typeface="宋体" panose="02010600030101010101" pitchFamily="2" charset="-122"/>
              </a:rPr>
              <a:t>演员：维尔纳·克劳斯、康拉德·韦特、弗里德里希·费赫尔</a:t>
            </a:r>
            <a:endParaRPr lang="zh-CN" altLang="zh-CN" dirty="0">
              <a:solidFill>
                <a:srgbClr val="FFFFFF"/>
              </a:solidFill>
              <a:latin typeface="Arial" panose="020B0604020202020204" pitchFamily="34" charset="0"/>
              <a:ea typeface="宋体" panose="02010600030101010101" pitchFamily="2" charset="-122"/>
            </a:endParaRPr>
          </a:p>
          <a:p>
            <a:pPr algn="ctr"/>
            <a:r>
              <a:rPr lang="zh-CN" altLang="zh-CN" dirty="0">
                <a:solidFill>
                  <a:srgbClr val="FFFFFF"/>
                </a:solidFill>
                <a:latin typeface="Arial" panose="020B0604020202020204" pitchFamily="34" charset="0"/>
                <a:ea typeface="宋体" panose="02010600030101010101" pitchFamily="2" charset="-122"/>
              </a:rPr>
              <a:t>出品方：柏林德克拉电影公司</a:t>
            </a:r>
            <a:endParaRPr lang="zh-CN" altLang="zh-CN" dirty="0">
              <a:solidFill>
                <a:srgbClr val="FFFFFF"/>
              </a:solidFill>
              <a:latin typeface="Arial" panose="020B0604020202020204" pitchFamily="34" charset="0"/>
              <a:ea typeface="宋体" panose="02010600030101010101" pitchFamily="2" charset="-122"/>
            </a:endParaRPr>
          </a:p>
          <a:p>
            <a:pPr algn="ctr"/>
            <a:r>
              <a:rPr lang="zh-CN" altLang="zh-CN" dirty="0">
                <a:solidFill>
                  <a:srgbClr val="FFFFFF"/>
                </a:solidFill>
                <a:latin typeface="Arial" panose="020B0604020202020204" pitchFamily="34" charset="0"/>
                <a:ea typeface="宋体" panose="02010600030101010101" pitchFamily="2" charset="-122"/>
              </a:rPr>
              <a:t>发行时间：1920年</a:t>
            </a:r>
            <a:endParaRPr lang="zh-CN" altLang="zh-CN" dirty="0">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 name="文本框 2"/>
          <p:cNvSpPr txBox="1"/>
          <p:nvPr/>
        </p:nvSpPr>
        <p:spPr>
          <a:xfrm>
            <a:off x="490804" y="876691"/>
            <a:ext cx="4932680" cy="368300"/>
          </a:xfrm>
          <a:prstGeom prst="rect">
            <a:avLst/>
          </a:prstGeom>
          <a:noFill/>
        </p:spPr>
        <p:txBody>
          <a:bodyPr wrap="square" rtlCol="0">
            <a:spAutoFit/>
          </a:bodyPr>
          <a:lstStyle/>
          <a:p>
            <a:r>
              <a:rPr lang="zh-CN" altLang="en-US" b="1" dirty="0"/>
              <a:t>当下中国公益广告研究</a:t>
            </a:r>
            <a:endParaRPr lang="zh-CN" altLang="en-US" b="1" dirty="0"/>
          </a:p>
        </p:txBody>
      </p:sp>
      <p:sp>
        <p:nvSpPr>
          <p:cNvPr id="5" name="文本框 4"/>
          <p:cNvSpPr txBox="1"/>
          <p:nvPr/>
        </p:nvSpPr>
        <p:spPr>
          <a:xfrm>
            <a:off x="548836" y="1306912"/>
            <a:ext cx="7452074" cy="3282117"/>
          </a:xfrm>
          <a:prstGeom prst="rect">
            <a:avLst/>
          </a:prstGeom>
          <a:noFill/>
        </p:spPr>
        <p:txBody>
          <a:bodyPr wrap="square" rtlCol="0">
            <a:spAutoFit/>
          </a:bodyPr>
          <a:lstStyle/>
          <a:p>
            <a:pPr>
              <a:lnSpc>
                <a:spcPct val="150000"/>
              </a:lnSpc>
            </a:pPr>
            <a:r>
              <a:rPr lang="zh-CN" altLang="en-US" sz="1400" dirty="0"/>
              <a:t>随着中国经济、文化的不断发展，中国的电视公益广告也经历了从无到 有，从有到优的过程。当前，中国电视公益广告的发展进入“快车道”，一大 批高质量的公益广告通过电视荧屏悄无声息地影响着人们的生活。</a:t>
            </a:r>
            <a:endParaRPr lang="zh-CN" altLang="en-US" sz="1400" dirty="0"/>
          </a:p>
          <a:p>
            <a:pPr>
              <a:lnSpc>
                <a:spcPct val="150000"/>
              </a:lnSpc>
            </a:pPr>
            <a:r>
              <a:rPr lang="zh-CN" altLang="en-US" sz="1400" dirty="0"/>
              <a:t>我国电视公益广告最早出现于</a:t>
            </a:r>
            <a:r>
              <a:rPr lang="en-US" altLang="zh-CN" sz="1400" dirty="0"/>
              <a:t>20</a:t>
            </a:r>
            <a:r>
              <a:rPr lang="zh-CN" altLang="en-US" sz="1400" dirty="0"/>
              <a:t>世纪</a:t>
            </a:r>
            <a:r>
              <a:rPr lang="en-US" altLang="zh-CN" sz="1400" dirty="0"/>
              <a:t>70</a:t>
            </a:r>
            <a:r>
              <a:rPr lang="zh-CN" altLang="en-US" sz="1400" dirty="0"/>
              <a:t>年代，在很长的一段时间里，公 益广告都是围绕重大公共事件来进行制播的。例如，在</a:t>
            </a:r>
            <a:r>
              <a:rPr lang="en-US" altLang="zh-CN" sz="1400" dirty="0"/>
              <a:t>2003</a:t>
            </a:r>
            <a:r>
              <a:rPr lang="zh-CN" altLang="en-US" sz="1400" dirty="0"/>
              <a:t>年“非典”疫情、 </a:t>
            </a:r>
            <a:r>
              <a:rPr lang="en-US" altLang="zh-CN" sz="1400" dirty="0"/>
              <a:t>2008</a:t>
            </a:r>
            <a:r>
              <a:rPr lang="zh-CN" altLang="en-US" sz="1400" dirty="0"/>
              <a:t>年汶川地震以及</a:t>
            </a:r>
            <a:r>
              <a:rPr lang="en-US" altLang="zh-CN" sz="1400" dirty="0"/>
              <a:t>2008</a:t>
            </a:r>
            <a:r>
              <a:rPr lang="zh-CN" altLang="en-US" sz="1400" dirty="0"/>
              <a:t>年北京奥运会期间，都有一大批相关的电视公益广告 播出。这一阶段的公益广告形式，主要以“喊口号”“打标语”的形式呈现， “万众一心 众志成城 ”“汶川挺住 中国加油”“同一个世界 同一个梦想”等 宣传语简单有力，给无数观众留下了深刻的印象。党的十八大以来，党中央高 度重视公益广告宣传，电视公益广告开始飞速发展，在思想宣传工作中日益发 挥出其独特作用。</a:t>
            </a:r>
            <a:endParaRPr lang="zh-CN" altLang="en-US" sz="1400" dirty="0"/>
          </a:p>
        </p:txBody>
      </p:sp>
      <p:sp>
        <p:nvSpPr>
          <p:cNvPr id="13"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Tree>
  </p:cSld>
  <p:clrMapOvr>
    <a:masterClrMapping/>
  </p:clrMapOvr>
  <p:transition spd="slow" advTm="0">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2580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7" name="文本框 13"/>
          <p:cNvSpPr/>
          <p:nvPr/>
        </p:nvSpPr>
        <p:spPr>
          <a:xfrm>
            <a:off x="381000" y="999490"/>
            <a:ext cx="1843405" cy="368300"/>
          </a:xfrm>
          <a:prstGeom prst="rect">
            <a:avLst/>
          </a:prstGeom>
          <a:noFill/>
          <a:ln w="9525">
            <a:noFill/>
          </a:ln>
        </p:spPr>
        <p:txBody>
          <a:bodyPr wrap="square" anchor="t" anchorCtr="0">
            <a:spAutoFit/>
          </a:bodyPr>
          <a:lstStyle/>
          <a:p>
            <a:r>
              <a:rPr lang="zh-CN" altLang="en-US" dirty="0">
                <a:latin typeface="微软雅黑" panose="020B0503020204020204" pitchFamily="2" charset="-122"/>
                <a:ea typeface="微软雅黑" panose="020B0503020204020204" pitchFamily="2" charset="-122"/>
              </a:rPr>
              <a:t>案例分析：</a:t>
            </a:r>
            <a:endParaRPr lang="zh-CN" altLang="en-US" dirty="0">
              <a:latin typeface="微软雅黑" panose="020B0503020204020204" pitchFamily="2" charset="-122"/>
              <a:ea typeface="微软雅黑" panose="020B0503020204020204" pitchFamily="2" charset="-122"/>
            </a:endParaRPr>
          </a:p>
        </p:txBody>
      </p:sp>
      <p:sp>
        <p:nvSpPr>
          <p:cNvPr id="4" name="文本框 3"/>
          <p:cNvSpPr txBox="1"/>
          <p:nvPr/>
        </p:nvSpPr>
        <p:spPr>
          <a:xfrm>
            <a:off x="1118870" y="1650365"/>
            <a:ext cx="3148330" cy="368300"/>
          </a:xfrm>
          <a:prstGeom prst="rect">
            <a:avLst/>
          </a:prstGeom>
          <a:noFill/>
        </p:spPr>
        <p:txBody>
          <a:bodyPr wrap="square" rtlCol="0">
            <a:spAutoFit/>
          </a:bodyPr>
          <a:lstStyle/>
          <a:p>
            <a:endParaRPr lang="zh-CN" altLang="en-US"/>
          </a:p>
        </p:txBody>
      </p:sp>
      <p:sp>
        <p:nvSpPr>
          <p:cNvPr id="5" name="文本框 4"/>
          <p:cNvSpPr txBox="1"/>
          <p:nvPr/>
        </p:nvSpPr>
        <p:spPr>
          <a:xfrm>
            <a:off x="353219" y="1375410"/>
            <a:ext cx="3148331" cy="3293209"/>
          </a:xfrm>
          <a:prstGeom prst="rect">
            <a:avLst/>
          </a:prstGeom>
          <a:noFill/>
        </p:spPr>
        <p:txBody>
          <a:bodyPr wrap="square" rtlCol="0">
            <a:spAutoFit/>
          </a:bodyPr>
          <a:lstStyle/>
          <a:p>
            <a:r>
              <a:rPr lang="en-US" altLang="zh-CN" sz="1600" dirty="0">
                <a:latin typeface="微软雅黑" panose="020B0503020204020204" pitchFamily="2" charset="-122"/>
                <a:ea typeface="微软雅黑" panose="020B0503020204020204" pitchFamily="2" charset="-122"/>
              </a:rPr>
              <a:t>       1.</a:t>
            </a:r>
            <a:r>
              <a:rPr lang="zh-CN" altLang="en-US" sz="1600" dirty="0">
                <a:latin typeface="微软雅黑" panose="020B0503020204020204" pitchFamily="2" charset="-122"/>
                <a:ea typeface="微软雅黑" panose="020B0503020204020204" pitchFamily="2" charset="-122"/>
              </a:rPr>
              <a:t>紧跟社会热点</a:t>
            </a:r>
            <a:endParaRPr lang="en-US" altLang="zh-CN" sz="1600" dirty="0">
              <a:latin typeface="微软雅黑" panose="020B0503020204020204" pitchFamily="2" charset="-122"/>
              <a:ea typeface="微软雅黑" panose="020B0503020204020204" pitchFamily="2" charset="-122"/>
            </a:endParaRPr>
          </a:p>
          <a:p>
            <a:r>
              <a:rPr lang="zh-CN" altLang="en-US" sz="1600" dirty="0">
                <a:latin typeface="微软雅黑" panose="020B0503020204020204" pitchFamily="2" charset="-122"/>
                <a:ea typeface="微软雅黑" panose="020B0503020204020204" pitchFamily="2" charset="-122"/>
              </a:rPr>
              <a:t>        </a:t>
            </a:r>
            <a:r>
              <a:rPr lang="zh-CN" altLang="en-US" sz="1600" dirty="0">
                <a:latin typeface="楷体" panose="02010609060101010101" pitchFamily="49" charset="-122"/>
                <a:ea typeface="楷体" panose="02010609060101010101" pitchFamily="49" charset="-122"/>
              </a:rPr>
              <a:t>紧跟重大突发事件</a:t>
            </a:r>
            <a:endParaRPr lang="en-US" altLang="zh-CN" sz="1600" dirty="0">
              <a:latin typeface="楷体" panose="02010609060101010101" pitchFamily="49" charset="-122"/>
              <a:ea typeface="楷体" panose="02010609060101010101" pitchFamily="49" charset="-122"/>
            </a:endParaRPr>
          </a:p>
          <a:p>
            <a:r>
              <a:rPr lang="zh-CN" altLang="en-US" sz="1600" dirty="0">
                <a:latin typeface="楷体" panose="02010609060101010101" pitchFamily="49" charset="-122"/>
                <a:ea typeface="楷体" panose="02010609060101010101" pitchFamily="49" charset="-122"/>
              </a:rPr>
              <a:t>     紧扣时代主题</a:t>
            </a:r>
            <a:endParaRPr lang="en-US" altLang="zh-CN" sz="1600" dirty="0">
              <a:latin typeface="楷体" panose="02010609060101010101" pitchFamily="49" charset="-122"/>
              <a:ea typeface="楷体" panose="02010609060101010101" pitchFamily="49" charset="-122"/>
            </a:endParaRPr>
          </a:p>
          <a:p>
            <a:r>
              <a:rPr lang="zh-CN" altLang="en-US" sz="1600" dirty="0">
                <a:latin typeface="楷体" panose="02010609060101010101" pitchFamily="49" charset="-122"/>
                <a:ea typeface="楷体" panose="02010609060101010101" pitchFamily="49" charset="-122"/>
              </a:rPr>
              <a:t>     贴近社会热点</a:t>
            </a:r>
            <a:endParaRPr lang="en-US" altLang="zh-CN" sz="1600" dirty="0">
              <a:latin typeface="楷体" panose="02010609060101010101" pitchFamily="49" charset="-122"/>
              <a:ea typeface="楷体" panose="02010609060101010101" pitchFamily="49" charset="-122"/>
            </a:endParaRPr>
          </a:p>
          <a:p>
            <a:r>
              <a:rPr lang="zh-CN" altLang="en-US" sz="1600" dirty="0">
                <a:latin typeface="微软雅黑" panose="020B0503020204020204" pitchFamily="2" charset="-122"/>
                <a:ea typeface="微软雅黑" panose="020B0503020204020204" pitchFamily="2" charset="-122"/>
              </a:rPr>
              <a:t>       </a:t>
            </a:r>
            <a:r>
              <a:rPr lang="en-US" altLang="zh-CN" sz="1600" dirty="0">
                <a:latin typeface="微软雅黑" panose="020B0503020204020204" pitchFamily="2" charset="-122"/>
                <a:ea typeface="微软雅黑" panose="020B0503020204020204" pitchFamily="2" charset="-122"/>
              </a:rPr>
              <a:t>2.</a:t>
            </a:r>
            <a:r>
              <a:rPr lang="zh-CN" altLang="en-US" sz="1600" dirty="0">
                <a:latin typeface="微软雅黑" panose="020B0503020204020204" pitchFamily="2" charset="-122"/>
                <a:ea typeface="微软雅黑" panose="020B0503020204020204" pitchFamily="2" charset="-122"/>
              </a:rPr>
              <a:t>传播传统文化</a:t>
            </a:r>
            <a:endParaRPr lang="en-US" altLang="zh-CN" sz="1600" dirty="0">
              <a:latin typeface="微软雅黑" panose="020B0503020204020204" pitchFamily="2" charset="-122"/>
              <a:ea typeface="微软雅黑" panose="020B0503020204020204" pitchFamily="2" charset="-122"/>
            </a:endParaRPr>
          </a:p>
          <a:p>
            <a:r>
              <a:rPr lang="zh-CN" altLang="en-US" sz="1600" dirty="0">
                <a:latin typeface="微软雅黑" panose="020B0503020204020204" pitchFamily="2" charset="-122"/>
                <a:ea typeface="微软雅黑" panose="020B0503020204020204" pitchFamily="2" charset="-122"/>
              </a:rPr>
              <a:t>         </a:t>
            </a:r>
            <a:r>
              <a:rPr lang="zh-CN" altLang="en-US" sz="1600" dirty="0">
                <a:latin typeface="楷体" panose="02010609060101010101" pitchFamily="49" charset="-122"/>
                <a:ea typeface="楷体" panose="02010609060101010101" pitchFamily="49" charset="-122"/>
              </a:rPr>
              <a:t>道具方面</a:t>
            </a:r>
            <a:endParaRPr lang="en-US" altLang="zh-CN" sz="1600" dirty="0">
              <a:latin typeface="楷体" panose="02010609060101010101" pitchFamily="49" charset="-122"/>
              <a:ea typeface="楷体" panose="02010609060101010101" pitchFamily="49" charset="-122"/>
            </a:endParaRPr>
          </a:p>
          <a:p>
            <a:r>
              <a:rPr lang="zh-CN" altLang="en-US" sz="1600" dirty="0">
                <a:latin typeface="楷体" panose="02010609060101010101" pitchFamily="49" charset="-122"/>
                <a:ea typeface="楷体" panose="02010609060101010101" pitchFamily="49" charset="-122"/>
              </a:rPr>
              <a:t>     色彩方面</a:t>
            </a:r>
            <a:endParaRPr lang="en-US" altLang="zh-CN" sz="1600" dirty="0">
              <a:latin typeface="楷体" panose="02010609060101010101" pitchFamily="49" charset="-122"/>
              <a:ea typeface="楷体" panose="02010609060101010101" pitchFamily="49" charset="-122"/>
            </a:endParaRPr>
          </a:p>
          <a:p>
            <a:r>
              <a:rPr lang="zh-CN" altLang="en-US" sz="1600" dirty="0">
                <a:latin typeface="楷体" panose="02010609060101010101" pitchFamily="49" charset="-122"/>
                <a:ea typeface="楷体" panose="02010609060101010101" pitchFamily="49" charset="-122"/>
              </a:rPr>
              <a:t>     音乐方面</a:t>
            </a:r>
            <a:endParaRPr lang="en-US" altLang="zh-CN" sz="1600" dirty="0">
              <a:latin typeface="楷体" panose="02010609060101010101" pitchFamily="49" charset="-122"/>
              <a:ea typeface="楷体" panose="02010609060101010101" pitchFamily="49" charset="-122"/>
            </a:endParaRPr>
          </a:p>
          <a:p>
            <a:r>
              <a:rPr lang="zh-CN" altLang="en-US" sz="1600" dirty="0">
                <a:latin typeface="楷体" panose="02010609060101010101" pitchFamily="49" charset="-122"/>
                <a:ea typeface="楷体" panose="02010609060101010101" pitchFamily="49" charset="-122"/>
              </a:rPr>
              <a:t>     台词文案放面</a:t>
            </a:r>
            <a:endParaRPr lang="en-US" altLang="zh-CN" sz="1600" dirty="0">
              <a:latin typeface="楷体" panose="02010609060101010101" pitchFamily="49" charset="-122"/>
              <a:ea typeface="楷体" panose="02010609060101010101" pitchFamily="49" charset="-122"/>
            </a:endParaRPr>
          </a:p>
          <a:p>
            <a:r>
              <a:rPr lang="zh-CN" altLang="en-US" sz="1600" dirty="0">
                <a:latin typeface="微软雅黑" panose="020B0503020204020204" pitchFamily="2" charset="-122"/>
                <a:ea typeface="微软雅黑" panose="020B0503020204020204" pitchFamily="2" charset="-122"/>
              </a:rPr>
              <a:t>       </a:t>
            </a:r>
            <a:r>
              <a:rPr lang="en-US" altLang="zh-CN" sz="1600" dirty="0">
                <a:latin typeface="微软雅黑" panose="020B0503020204020204" pitchFamily="2" charset="-122"/>
                <a:ea typeface="微软雅黑" panose="020B0503020204020204" pitchFamily="2" charset="-122"/>
              </a:rPr>
              <a:t>3.</a:t>
            </a:r>
            <a:r>
              <a:rPr lang="zh-CN" altLang="en-US" sz="1600" dirty="0">
                <a:latin typeface="微软雅黑" panose="020B0503020204020204" pitchFamily="2" charset="-122"/>
                <a:ea typeface="微软雅黑" panose="020B0503020204020204" pitchFamily="2" charset="-122"/>
              </a:rPr>
              <a:t>贴近日常生活</a:t>
            </a:r>
            <a:endParaRPr lang="en-US" altLang="zh-CN" sz="1600" dirty="0">
              <a:latin typeface="微软雅黑" panose="020B0503020204020204" pitchFamily="2" charset="-122"/>
              <a:ea typeface="微软雅黑" panose="020B0503020204020204" pitchFamily="2" charset="-122"/>
            </a:endParaRPr>
          </a:p>
          <a:p>
            <a:r>
              <a:rPr lang="zh-CN" altLang="en-US" sz="1600" dirty="0">
                <a:latin typeface="楷体" panose="02010609060101010101" pitchFamily="49" charset="-122"/>
                <a:ea typeface="楷体" panose="02010609060101010101" pitchFamily="49" charset="-122"/>
              </a:rPr>
              <a:t>    围绕文明美德、垃圾分类、电信诈骗等大众关注度高、讨论较多的话题</a:t>
            </a:r>
            <a:endParaRPr lang="en-US" altLang="zh-CN" sz="1600" dirty="0">
              <a:latin typeface="楷体" panose="02010609060101010101" pitchFamily="49" charset="-122"/>
              <a:ea typeface="楷体" panose="02010609060101010101" pitchFamily="49" charset="-122"/>
            </a:endParaRPr>
          </a:p>
        </p:txBody>
      </p:sp>
      <p:sp>
        <p:nvSpPr>
          <p:cNvPr id="13"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01550" y="1418461"/>
            <a:ext cx="5303408" cy="29992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7488" y="709930"/>
            <a:ext cx="8726487" cy="4124325"/>
          </a:xfrm>
          <a:prstGeom prst="rect">
            <a:avLst/>
          </a:prstGeom>
          <a:solidFill>
            <a:schemeClr val="bg1"/>
          </a:solidFill>
          <a:ln w="9525">
            <a:noFill/>
          </a:ln>
        </p:spPr>
        <p:txBody>
          <a:bodyPr anchor="ctr" anchorCtr="0"/>
          <a:lstStyle/>
          <a:p>
            <a:pPr algn="ctr"/>
            <a:r>
              <a:rPr lang="zh-CN" altLang="zh-CN">
                <a:solidFill>
                  <a:srgbClr val="FFFFFF"/>
                </a:solidFill>
                <a:latin typeface="Arial" panose="020B0604020202020204" pitchFamily="34" charset="0"/>
                <a:ea typeface="宋体" panose="02010600030101010101" pitchFamily="2" charset="-122"/>
              </a:rPr>
              <a:t>片名：《卡里加里博士的小屋》</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导演：罗伯特·威恩（也叫罗伯特·维内）</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演员：维尔纳·克劳斯、康拉德·韦特、弗里德里希·费赫尔</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出品方：柏林德克拉电影公司</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发行时间：1920年</a:t>
            </a: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 name="文本框 13"/>
          <p:cNvSpPr/>
          <p:nvPr/>
        </p:nvSpPr>
        <p:spPr>
          <a:xfrm>
            <a:off x="381000" y="895350"/>
            <a:ext cx="3730625" cy="400110"/>
          </a:xfrm>
          <a:prstGeom prst="rect">
            <a:avLst/>
          </a:prstGeom>
          <a:noFill/>
          <a:ln w="9525">
            <a:noFill/>
          </a:ln>
        </p:spPr>
        <p:txBody>
          <a:bodyPr wrap="square" anchor="t" anchorCtr="0">
            <a:spAutoFit/>
          </a:bodyPr>
          <a:lstStyle/>
          <a:p>
            <a:r>
              <a:rPr lang="zh-CN" altLang="en-US" sz="2000" b="1" dirty="0">
                <a:latin typeface="黑体" panose="02010609060101010101" charset="-122"/>
                <a:ea typeface="黑体" panose="02010609060101010101" charset="-122"/>
                <a:cs typeface="黑体" panose="02010609060101010101" charset="-122"/>
              </a:rPr>
              <a:t>结语</a:t>
            </a:r>
            <a:r>
              <a:rPr lang="en-US" altLang="zh-CN" dirty="0">
                <a:latin typeface="Arial" panose="020B0604020202020204" pitchFamily="34" charset="0"/>
                <a:ea typeface="宋体" panose="02010600030101010101" pitchFamily="2" charset="-122"/>
              </a:rPr>
              <a:t> </a:t>
            </a:r>
            <a:endParaRPr lang="en-US" altLang="zh-CN" dirty="0">
              <a:latin typeface="Arial" panose="020B0604020202020204" pitchFamily="34" charset="0"/>
              <a:ea typeface="宋体" panose="02010600030101010101" pitchFamily="2" charset="-122"/>
            </a:endParaRPr>
          </a:p>
        </p:txBody>
      </p:sp>
      <p:sp>
        <p:nvSpPr>
          <p:cNvPr id="5" name="文本框 4"/>
          <p:cNvSpPr txBox="1"/>
          <p:nvPr/>
        </p:nvSpPr>
        <p:spPr>
          <a:xfrm>
            <a:off x="503147" y="1321961"/>
            <a:ext cx="6964377" cy="2958952"/>
          </a:xfrm>
          <a:prstGeom prst="rect">
            <a:avLst/>
          </a:prstGeom>
          <a:noFill/>
        </p:spPr>
        <p:txBody>
          <a:bodyPr wrap="square" rtlCol="0">
            <a:spAutoFit/>
          </a:bodyPr>
          <a:lstStyle/>
          <a:p>
            <a:pPr>
              <a:lnSpc>
                <a:spcPct val="150000"/>
              </a:lnSpc>
            </a:pPr>
            <a:r>
              <a:rPr lang="zh-CN" altLang="en-US" sz="1400" dirty="0"/>
              <a:t>当前电视公益广告不断在内容形式上进行创新，相比一开始口号式的公益广告，拥有了更强的渗透性与启迪性，重视 与观众的情感交流，引发观众的情感共鸣。众多优秀的电视公益广告通过短小精悍的篇幅，讲好身边故事，传播中国精神，展现深厚的文化自信，在新时代 展现出新的担当。</a:t>
            </a:r>
            <a:endParaRPr lang="zh-CN" altLang="en-US" sz="1400" dirty="0"/>
          </a:p>
          <a:p>
            <a:pPr>
              <a:lnSpc>
                <a:spcPct val="150000"/>
              </a:lnSpc>
            </a:pPr>
            <a:r>
              <a:rPr lang="zh-CN" altLang="en-US" sz="1400" dirty="0"/>
              <a:t>在一则公益广告这样说道</a:t>
            </a:r>
            <a:r>
              <a:rPr lang="en-US" altLang="zh-CN" sz="1400" dirty="0"/>
              <a:t>:“</a:t>
            </a:r>
            <a:r>
              <a:rPr lang="zh-CN" altLang="en-US" sz="1400" dirty="0"/>
              <a:t>一条公益广告就好像是一盏灯，灯光亮一点，我们身边的黑暗就会少一些，并且我相信，每个人的心灵就像是一扇窗，窗户打开，光亮就会进来。”这形象地说明了公益广告对大众及社会的深远影响，也体现出电视公益广告的重大责任与重大意义。当下，一大批好的电视公益广告正使得观众从被动接受转为主动观看，相信未来的电视公益广告将会更有力地传递社会正能量。</a:t>
            </a:r>
            <a:endParaRPr lang="zh-CN" altLang="en-US" dirty="0"/>
          </a:p>
        </p:txBody>
      </p:sp>
      <p:sp>
        <p:nvSpPr>
          <p:cNvPr id="13" name="文本框 6"/>
          <p:cNvSpPr/>
          <p:nvPr/>
        </p:nvSpPr>
        <p:spPr>
          <a:xfrm>
            <a:off x="438150" y="404813"/>
            <a:ext cx="2124299" cy="338554"/>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sym typeface="Calibri" panose="020F0502020204030204" charset="0"/>
              </a:rPr>
              <a:t>第七章  电视节目赏析</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Tree>
  </p:cSld>
  <p:clrMapOvr>
    <a:masterClrMapping/>
  </p:clrMapOvr>
  <p:transition spd="slow" advTm="0">
    <p:fade/>
  </p:transition>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4274" name="矩形 60"/>
          <p:cNvSpPr/>
          <p:nvPr/>
        </p:nvSpPr>
        <p:spPr>
          <a:xfrm>
            <a:off x="3041650" y="4095750"/>
            <a:ext cx="6102350" cy="407988"/>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4275" name="矩形 69"/>
          <p:cNvSpPr/>
          <p:nvPr/>
        </p:nvSpPr>
        <p:spPr>
          <a:xfrm>
            <a:off x="0" y="0"/>
            <a:ext cx="3886200" cy="4205288"/>
          </a:xfrm>
          <a:prstGeom prst="rect">
            <a:avLst/>
          </a:prstGeom>
          <a:solidFill>
            <a:schemeClr val="accent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nvGrpSpPr>
          <p:cNvPr id="54276" name="组合 71"/>
          <p:cNvGrpSpPr/>
          <p:nvPr/>
        </p:nvGrpSpPr>
        <p:grpSpPr>
          <a:xfrm>
            <a:off x="615950" y="742950"/>
            <a:ext cx="2432050" cy="3856038"/>
            <a:chOff x="0" y="0"/>
            <a:chExt cx="2432304" cy="3855744"/>
          </a:xfrm>
        </p:grpSpPr>
        <p:grpSp>
          <p:nvGrpSpPr>
            <p:cNvPr id="54277" name="组合 26"/>
            <p:cNvGrpSpPr/>
            <p:nvPr/>
          </p:nvGrpSpPr>
          <p:grpSpPr>
            <a:xfrm>
              <a:off x="0" y="0"/>
              <a:ext cx="2432304" cy="3855744"/>
              <a:chOff x="0" y="0"/>
              <a:chExt cx="2170113" cy="3440113"/>
            </a:xfrm>
          </p:grpSpPr>
          <p:sp>
            <p:nvSpPr>
              <p:cNvPr id="54278" name="Line 9"/>
              <p:cNvSpPr/>
              <p:nvPr/>
            </p:nvSpPr>
            <p:spPr>
              <a:xfrm>
                <a:off x="1485900" y="3365501"/>
                <a:ext cx="1" cy="1"/>
              </a:xfrm>
              <a:prstGeom prst="line">
                <a:avLst/>
              </a:prstGeom>
              <a:ln w="112713" cap="flat" cmpd="sng">
                <a:solidFill>
                  <a:srgbClr val="231F20"/>
                </a:solidFill>
                <a:prstDash val="solid"/>
                <a:round/>
                <a:headEnd type="none" w="med" len="med"/>
                <a:tailEnd type="none" w="med" len="med"/>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79" name="Line 10"/>
              <p:cNvSpPr/>
              <p:nvPr/>
            </p:nvSpPr>
            <p:spPr>
              <a:xfrm>
                <a:off x="1485900" y="3365501"/>
                <a:ext cx="1" cy="1"/>
              </a:xfrm>
              <a:prstGeom prst="line">
                <a:avLst/>
              </a:prstGeom>
              <a:ln w="112713" cap="flat" cmpd="sng">
                <a:solidFill>
                  <a:srgbClr val="231F20"/>
                </a:solidFill>
                <a:prstDash val="solid"/>
                <a:round/>
                <a:headEnd type="none" w="med" len="med"/>
                <a:tailEnd type="none" w="med" len="med"/>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80" name="Freeform 11"/>
              <p:cNvSpPr>
                <a:spLocks noEditPoints="1"/>
              </p:cNvSpPr>
              <p:nvPr/>
            </p:nvSpPr>
            <p:spPr>
              <a:xfrm>
                <a:off x="0" y="534988"/>
                <a:ext cx="700088" cy="700088"/>
              </a:xfrm>
              <a:custGeom>
                <a:avLst/>
                <a:gdLst/>
                <a:ahLst/>
                <a:cxnLst>
                  <a:cxn ang="0">
                    <a:pos x="240" y="0"/>
                  </a:cxn>
                  <a:cxn ang="0">
                    <a:pos x="0" y="240"/>
                  </a:cxn>
                  <a:cxn ang="0">
                    <a:pos x="240" y="480"/>
                  </a:cxn>
                  <a:cxn ang="0">
                    <a:pos x="480" y="240"/>
                  </a:cxn>
                  <a:cxn ang="0">
                    <a:pos x="240" y="0"/>
                  </a:cxn>
                  <a:cxn ang="0">
                    <a:pos x="240" y="224"/>
                  </a:cxn>
                  <a:cxn ang="0">
                    <a:pos x="257" y="240"/>
                  </a:cxn>
                  <a:cxn ang="0">
                    <a:pos x="240" y="256"/>
                  </a:cxn>
                  <a:cxn ang="0">
                    <a:pos x="224" y="240"/>
                  </a:cxn>
                  <a:cxn ang="0">
                    <a:pos x="240" y="224"/>
                  </a:cxn>
                  <a:cxn ang="0">
                    <a:pos x="97" y="105"/>
                  </a:cxn>
                  <a:cxn ang="0">
                    <a:pos x="175" y="64"/>
                  </a:cxn>
                  <a:cxn ang="0">
                    <a:pos x="216" y="142"/>
                  </a:cxn>
                  <a:cxn ang="0">
                    <a:pos x="138" y="183"/>
                  </a:cxn>
                  <a:cxn ang="0">
                    <a:pos x="97" y="105"/>
                  </a:cxn>
                  <a:cxn ang="0">
                    <a:pos x="163" y="305"/>
                  </a:cxn>
                  <a:cxn ang="0">
                    <a:pos x="85" y="346"/>
                  </a:cxn>
                  <a:cxn ang="0">
                    <a:pos x="43" y="268"/>
                  </a:cxn>
                  <a:cxn ang="0">
                    <a:pos x="122" y="226"/>
                  </a:cxn>
                  <a:cxn ang="0">
                    <a:pos x="163" y="305"/>
                  </a:cxn>
                  <a:cxn ang="0">
                    <a:pos x="302" y="405"/>
                  </a:cxn>
                  <a:cxn ang="0">
                    <a:pos x="224" y="446"/>
                  </a:cxn>
                  <a:cxn ang="0">
                    <a:pos x="182" y="368"/>
                  </a:cxn>
                  <a:cxn ang="0">
                    <a:pos x="261" y="327"/>
                  </a:cxn>
                  <a:cxn ang="0">
                    <a:pos x="302" y="405"/>
                  </a:cxn>
                  <a:cxn ang="0">
                    <a:pos x="269" y="106"/>
                  </a:cxn>
                  <a:cxn ang="0">
                    <a:pos x="347" y="64"/>
                  </a:cxn>
                  <a:cxn ang="0">
                    <a:pos x="388" y="143"/>
                  </a:cxn>
                  <a:cxn ang="0">
                    <a:pos x="310" y="184"/>
                  </a:cxn>
                  <a:cxn ang="0">
                    <a:pos x="269" y="106"/>
                  </a:cxn>
                  <a:cxn ang="0">
                    <a:pos x="363" y="344"/>
                  </a:cxn>
                  <a:cxn ang="0">
                    <a:pos x="322" y="266"/>
                  </a:cxn>
                  <a:cxn ang="0">
                    <a:pos x="400" y="225"/>
                  </a:cxn>
                  <a:cxn ang="0">
                    <a:pos x="442" y="303"/>
                  </a:cxn>
                  <a:cxn ang="0">
                    <a:pos x="363" y="344"/>
                  </a:cxn>
                </a:cxnLst>
                <a:rect l="0" t="0" r="0" b="0"/>
                <a:pathLst>
                  <a:path w="480" h="480">
                    <a:moveTo>
                      <a:pt x="240" y="0"/>
                    </a:moveTo>
                    <a:cubicBezTo>
                      <a:pt x="108" y="0"/>
                      <a:pt x="0" y="107"/>
                      <a:pt x="0" y="240"/>
                    </a:cubicBezTo>
                    <a:cubicBezTo>
                      <a:pt x="0" y="373"/>
                      <a:pt x="108" y="480"/>
                      <a:pt x="240" y="480"/>
                    </a:cubicBezTo>
                    <a:cubicBezTo>
                      <a:pt x="373" y="480"/>
                      <a:pt x="480" y="373"/>
                      <a:pt x="480" y="240"/>
                    </a:cubicBezTo>
                    <a:cubicBezTo>
                      <a:pt x="480" y="107"/>
                      <a:pt x="373" y="0"/>
                      <a:pt x="240" y="0"/>
                    </a:cubicBezTo>
                    <a:close/>
                    <a:moveTo>
                      <a:pt x="240" y="224"/>
                    </a:moveTo>
                    <a:cubicBezTo>
                      <a:pt x="249" y="224"/>
                      <a:pt x="257" y="231"/>
                      <a:pt x="257" y="240"/>
                    </a:cubicBezTo>
                    <a:cubicBezTo>
                      <a:pt x="257" y="249"/>
                      <a:pt x="249" y="256"/>
                      <a:pt x="240" y="256"/>
                    </a:cubicBezTo>
                    <a:cubicBezTo>
                      <a:pt x="231" y="256"/>
                      <a:pt x="224" y="249"/>
                      <a:pt x="224" y="240"/>
                    </a:cubicBezTo>
                    <a:cubicBezTo>
                      <a:pt x="224" y="231"/>
                      <a:pt x="231" y="224"/>
                      <a:pt x="240" y="224"/>
                    </a:cubicBezTo>
                    <a:close/>
                    <a:moveTo>
                      <a:pt x="97" y="105"/>
                    </a:moveTo>
                    <a:cubicBezTo>
                      <a:pt x="107" y="72"/>
                      <a:pt x="142" y="53"/>
                      <a:pt x="175" y="64"/>
                    </a:cubicBezTo>
                    <a:cubicBezTo>
                      <a:pt x="208" y="74"/>
                      <a:pt x="226" y="109"/>
                      <a:pt x="216" y="142"/>
                    </a:cubicBezTo>
                    <a:cubicBezTo>
                      <a:pt x="206" y="175"/>
                      <a:pt x="171" y="193"/>
                      <a:pt x="138" y="183"/>
                    </a:cubicBezTo>
                    <a:cubicBezTo>
                      <a:pt x="105" y="173"/>
                      <a:pt x="86" y="138"/>
                      <a:pt x="97" y="105"/>
                    </a:cubicBezTo>
                    <a:close/>
                    <a:moveTo>
                      <a:pt x="163" y="305"/>
                    </a:moveTo>
                    <a:cubicBezTo>
                      <a:pt x="153" y="338"/>
                      <a:pt x="118" y="356"/>
                      <a:pt x="85" y="346"/>
                    </a:cubicBezTo>
                    <a:cubicBezTo>
                      <a:pt x="52" y="336"/>
                      <a:pt x="33" y="301"/>
                      <a:pt x="43" y="268"/>
                    </a:cubicBezTo>
                    <a:cubicBezTo>
                      <a:pt x="54" y="235"/>
                      <a:pt x="89" y="216"/>
                      <a:pt x="122" y="226"/>
                    </a:cubicBezTo>
                    <a:cubicBezTo>
                      <a:pt x="155" y="237"/>
                      <a:pt x="173" y="272"/>
                      <a:pt x="163" y="305"/>
                    </a:cubicBezTo>
                    <a:close/>
                    <a:moveTo>
                      <a:pt x="302" y="405"/>
                    </a:moveTo>
                    <a:cubicBezTo>
                      <a:pt x="292" y="438"/>
                      <a:pt x="257" y="457"/>
                      <a:pt x="224" y="446"/>
                    </a:cubicBezTo>
                    <a:cubicBezTo>
                      <a:pt x="191" y="436"/>
                      <a:pt x="172" y="401"/>
                      <a:pt x="182" y="368"/>
                    </a:cubicBezTo>
                    <a:cubicBezTo>
                      <a:pt x="193" y="335"/>
                      <a:pt x="228" y="317"/>
                      <a:pt x="261" y="327"/>
                    </a:cubicBezTo>
                    <a:cubicBezTo>
                      <a:pt x="294" y="337"/>
                      <a:pt x="312" y="372"/>
                      <a:pt x="302" y="405"/>
                    </a:cubicBezTo>
                    <a:close/>
                    <a:moveTo>
                      <a:pt x="269" y="106"/>
                    </a:moveTo>
                    <a:cubicBezTo>
                      <a:pt x="279" y="73"/>
                      <a:pt x="314" y="54"/>
                      <a:pt x="347" y="64"/>
                    </a:cubicBezTo>
                    <a:cubicBezTo>
                      <a:pt x="380" y="75"/>
                      <a:pt x="398" y="110"/>
                      <a:pt x="388" y="143"/>
                    </a:cubicBezTo>
                    <a:cubicBezTo>
                      <a:pt x="378" y="176"/>
                      <a:pt x="343" y="194"/>
                      <a:pt x="310" y="184"/>
                    </a:cubicBezTo>
                    <a:cubicBezTo>
                      <a:pt x="277" y="174"/>
                      <a:pt x="258" y="139"/>
                      <a:pt x="269" y="106"/>
                    </a:cubicBezTo>
                    <a:close/>
                    <a:moveTo>
                      <a:pt x="363" y="344"/>
                    </a:moveTo>
                    <a:cubicBezTo>
                      <a:pt x="330" y="334"/>
                      <a:pt x="312" y="299"/>
                      <a:pt x="322" y="266"/>
                    </a:cubicBezTo>
                    <a:cubicBezTo>
                      <a:pt x="332" y="233"/>
                      <a:pt x="367" y="215"/>
                      <a:pt x="400" y="225"/>
                    </a:cubicBezTo>
                    <a:cubicBezTo>
                      <a:pt x="433" y="235"/>
                      <a:pt x="452" y="270"/>
                      <a:pt x="442" y="303"/>
                    </a:cubicBezTo>
                    <a:cubicBezTo>
                      <a:pt x="431" y="336"/>
                      <a:pt x="396" y="355"/>
                      <a:pt x="363" y="344"/>
                    </a:cubicBezTo>
                    <a:close/>
                  </a:path>
                </a:pathLst>
              </a:custGeom>
              <a:solidFill>
                <a:schemeClr val="accent2"/>
              </a:solidFill>
              <a:ln w="9525">
                <a:noFill/>
              </a:ln>
            </p:spPr>
            <p:txBody>
              <a:bodyPr/>
              <a:lstStyle/>
              <a:p>
                <a:endParaRPr lang="zh-CN" altLang="en-US"/>
              </a:p>
            </p:txBody>
          </p:sp>
          <p:sp>
            <p:nvSpPr>
              <p:cNvPr id="54281" name="Freeform 12"/>
              <p:cNvSpPr>
                <a:spLocks noEditPoints="1"/>
              </p:cNvSpPr>
              <p:nvPr/>
            </p:nvSpPr>
            <p:spPr>
              <a:xfrm>
                <a:off x="933450" y="0"/>
                <a:ext cx="1000125" cy="998538"/>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sp>
            <p:nvSpPr>
              <p:cNvPr id="54282" name="Rectangle 13"/>
              <p:cNvSpPr/>
              <p:nvPr/>
            </p:nvSpPr>
            <p:spPr>
              <a:xfrm>
                <a:off x="1809750" y="1027113"/>
                <a:ext cx="141288" cy="493713"/>
              </a:xfrm>
              <a:prstGeom prst="rect">
                <a:avLst/>
              </a:prstGeom>
              <a:solidFill>
                <a:schemeClr val="accent2"/>
              </a:solidFill>
              <a:ln w="9525">
                <a:noFill/>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83" name="Freeform 14"/>
              <p:cNvSpPr/>
              <p:nvPr/>
            </p:nvSpPr>
            <p:spPr>
              <a:xfrm>
                <a:off x="1987550" y="901701"/>
                <a:ext cx="182563" cy="746125"/>
              </a:xfrm>
              <a:custGeom>
                <a:avLst/>
                <a:gdLst/>
                <a:ahLst/>
                <a:cxnLst>
                  <a:cxn ang="0">
                    <a:pos x="115" y="470"/>
                  </a:cxn>
                  <a:cxn ang="0">
                    <a:pos x="0" y="390"/>
                  </a:cxn>
                  <a:cxn ang="0">
                    <a:pos x="0" y="79"/>
                  </a:cxn>
                  <a:cxn ang="0">
                    <a:pos x="115" y="0"/>
                  </a:cxn>
                  <a:cxn ang="0">
                    <a:pos x="115" y="470"/>
                  </a:cxn>
                </a:cxnLst>
                <a:rect l="0" t="0" r="0" b="0"/>
                <a:pathLst>
                  <a:path w="115" h="470">
                    <a:moveTo>
                      <a:pt x="115" y="470"/>
                    </a:moveTo>
                    <a:lnTo>
                      <a:pt x="0" y="390"/>
                    </a:lnTo>
                    <a:lnTo>
                      <a:pt x="0" y="79"/>
                    </a:lnTo>
                    <a:lnTo>
                      <a:pt x="115" y="0"/>
                    </a:lnTo>
                    <a:lnTo>
                      <a:pt x="115" y="470"/>
                    </a:lnTo>
                    <a:close/>
                  </a:path>
                </a:pathLst>
              </a:custGeom>
              <a:solidFill>
                <a:schemeClr val="accent2"/>
              </a:solidFill>
              <a:ln w="9525">
                <a:noFill/>
              </a:ln>
            </p:spPr>
            <p:txBody>
              <a:bodyPr/>
              <a:lstStyle/>
              <a:p>
                <a:endParaRPr lang="zh-CN" altLang="en-US"/>
              </a:p>
            </p:txBody>
          </p:sp>
          <p:sp>
            <p:nvSpPr>
              <p:cNvPr id="54284" name="Rectangle 15"/>
              <p:cNvSpPr/>
              <p:nvPr/>
            </p:nvSpPr>
            <p:spPr>
              <a:xfrm>
                <a:off x="173038" y="1541463"/>
                <a:ext cx="69850" cy="130175"/>
              </a:xfrm>
              <a:prstGeom prst="rect">
                <a:avLst/>
              </a:prstGeom>
              <a:solidFill>
                <a:schemeClr val="accent2"/>
              </a:solidFill>
              <a:ln w="9525">
                <a:noFill/>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85" name="Freeform 16"/>
              <p:cNvSpPr/>
              <p:nvPr/>
            </p:nvSpPr>
            <p:spPr>
              <a:xfrm>
                <a:off x="61913" y="1508126"/>
                <a:ext cx="92075" cy="196850"/>
              </a:xfrm>
              <a:custGeom>
                <a:avLst/>
                <a:gdLst/>
                <a:ahLst/>
                <a:cxnLst>
                  <a:cxn ang="0">
                    <a:pos x="0" y="124"/>
                  </a:cxn>
                  <a:cxn ang="0">
                    <a:pos x="58" y="103"/>
                  </a:cxn>
                  <a:cxn ang="0">
                    <a:pos x="58" y="21"/>
                  </a:cxn>
                  <a:cxn ang="0">
                    <a:pos x="0" y="0"/>
                  </a:cxn>
                  <a:cxn ang="0">
                    <a:pos x="0" y="124"/>
                  </a:cxn>
                </a:cxnLst>
                <a:rect l="0" t="0" r="0" b="0"/>
                <a:pathLst>
                  <a:path w="58" h="124">
                    <a:moveTo>
                      <a:pt x="0" y="124"/>
                    </a:moveTo>
                    <a:lnTo>
                      <a:pt x="58" y="103"/>
                    </a:lnTo>
                    <a:lnTo>
                      <a:pt x="58" y="21"/>
                    </a:lnTo>
                    <a:lnTo>
                      <a:pt x="0" y="0"/>
                    </a:lnTo>
                    <a:lnTo>
                      <a:pt x="0" y="124"/>
                    </a:lnTo>
                    <a:close/>
                  </a:path>
                </a:pathLst>
              </a:custGeom>
              <a:solidFill>
                <a:schemeClr val="accent2"/>
              </a:solidFill>
              <a:ln w="9525">
                <a:noFill/>
              </a:ln>
            </p:spPr>
            <p:txBody>
              <a:bodyPr/>
              <a:lstStyle/>
              <a:p>
                <a:endParaRPr lang="zh-CN" altLang="en-US"/>
              </a:p>
            </p:txBody>
          </p:sp>
          <p:sp>
            <p:nvSpPr>
              <p:cNvPr id="54286" name="Freeform 17"/>
              <p:cNvSpPr/>
              <p:nvPr/>
            </p:nvSpPr>
            <p:spPr>
              <a:xfrm>
                <a:off x="849313" y="2025651"/>
                <a:ext cx="350838" cy="141288"/>
              </a:xfrm>
              <a:custGeom>
                <a:avLst/>
                <a:gdLst/>
                <a:ahLst/>
                <a:cxnLst>
                  <a:cxn ang="0">
                    <a:pos x="0" y="0"/>
                  </a:cxn>
                  <a:cxn ang="0">
                    <a:pos x="53" y="89"/>
                  </a:cxn>
                  <a:cxn ang="0">
                    <a:pos x="168" y="89"/>
                  </a:cxn>
                  <a:cxn ang="0">
                    <a:pos x="221" y="0"/>
                  </a:cxn>
                  <a:cxn ang="0">
                    <a:pos x="0" y="0"/>
                  </a:cxn>
                </a:cxnLst>
                <a:rect l="0" t="0" r="0" b="0"/>
                <a:pathLst>
                  <a:path w="221" h="89">
                    <a:moveTo>
                      <a:pt x="0" y="0"/>
                    </a:moveTo>
                    <a:lnTo>
                      <a:pt x="53" y="89"/>
                    </a:lnTo>
                    <a:lnTo>
                      <a:pt x="168" y="89"/>
                    </a:lnTo>
                    <a:lnTo>
                      <a:pt x="221" y="0"/>
                    </a:lnTo>
                    <a:lnTo>
                      <a:pt x="0" y="0"/>
                    </a:lnTo>
                    <a:close/>
                  </a:path>
                </a:pathLst>
              </a:custGeom>
              <a:solidFill>
                <a:schemeClr val="accent2"/>
              </a:solidFill>
              <a:ln w="9525">
                <a:noFill/>
              </a:ln>
            </p:spPr>
            <p:txBody>
              <a:bodyPr/>
              <a:lstStyle/>
              <a:p>
                <a:endParaRPr lang="zh-CN" altLang="en-US"/>
              </a:p>
            </p:txBody>
          </p:sp>
          <p:sp>
            <p:nvSpPr>
              <p:cNvPr id="54287" name="Freeform 18"/>
              <p:cNvSpPr>
                <a:spLocks noEditPoints="1"/>
              </p:cNvSpPr>
              <p:nvPr/>
            </p:nvSpPr>
            <p:spPr>
              <a:xfrm>
                <a:off x="277813" y="771526"/>
                <a:ext cx="1493838" cy="1071563"/>
              </a:xfrm>
              <a:custGeom>
                <a:avLst/>
                <a:gdLst/>
                <a:ahLst/>
                <a:cxnLst>
                  <a:cxn ang="0">
                    <a:pos x="475" y="0"/>
                  </a:cxn>
                  <a:cxn ang="0">
                    <a:pos x="314" y="78"/>
                  </a:cxn>
                  <a:cxn ang="0">
                    <a:pos x="0" y="338"/>
                  </a:cxn>
                  <a:cxn ang="0">
                    <a:pos x="58" y="735"/>
                  </a:cxn>
                  <a:cxn ang="0">
                    <a:pos x="1024" y="676"/>
                  </a:cxn>
                  <a:cxn ang="0">
                    <a:pos x="792" y="181"/>
                  </a:cxn>
                  <a:cxn ang="0">
                    <a:pos x="107" y="641"/>
                  </a:cxn>
                  <a:cxn ang="0">
                    <a:pos x="107" y="624"/>
                  </a:cxn>
                  <a:cxn ang="0">
                    <a:pos x="926" y="632"/>
                  </a:cxn>
                  <a:cxn ang="0">
                    <a:pos x="107" y="583"/>
                  </a:cxn>
                  <a:cxn ang="0">
                    <a:pos x="170" y="520"/>
                  </a:cxn>
                  <a:cxn ang="0">
                    <a:pos x="107" y="583"/>
                  </a:cxn>
                  <a:cxn ang="0">
                    <a:pos x="214" y="520"/>
                  </a:cxn>
                  <a:cxn ang="0">
                    <a:pos x="277" y="583"/>
                  </a:cxn>
                  <a:cxn ang="0">
                    <a:pos x="320" y="583"/>
                  </a:cxn>
                  <a:cxn ang="0">
                    <a:pos x="383" y="520"/>
                  </a:cxn>
                  <a:cxn ang="0">
                    <a:pos x="320" y="583"/>
                  </a:cxn>
                  <a:cxn ang="0">
                    <a:pos x="427" y="520"/>
                  </a:cxn>
                  <a:cxn ang="0">
                    <a:pos x="490" y="583"/>
                  </a:cxn>
                  <a:cxn ang="0">
                    <a:pos x="534" y="583"/>
                  </a:cxn>
                  <a:cxn ang="0">
                    <a:pos x="597" y="520"/>
                  </a:cxn>
                  <a:cxn ang="0">
                    <a:pos x="534" y="583"/>
                  </a:cxn>
                  <a:cxn ang="0">
                    <a:pos x="641" y="520"/>
                  </a:cxn>
                  <a:cxn ang="0">
                    <a:pos x="703" y="583"/>
                  </a:cxn>
                  <a:cxn ang="0">
                    <a:pos x="747" y="583"/>
                  </a:cxn>
                  <a:cxn ang="0">
                    <a:pos x="810" y="520"/>
                  </a:cxn>
                  <a:cxn ang="0">
                    <a:pos x="747" y="583"/>
                  </a:cxn>
                  <a:cxn ang="0">
                    <a:pos x="854" y="520"/>
                  </a:cxn>
                  <a:cxn ang="0">
                    <a:pos x="917" y="583"/>
                  </a:cxn>
                  <a:cxn ang="0">
                    <a:pos x="917" y="479"/>
                  </a:cxn>
                  <a:cxn ang="0">
                    <a:pos x="98" y="470"/>
                  </a:cxn>
                  <a:cxn ang="0">
                    <a:pos x="917" y="462"/>
                  </a:cxn>
                  <a:cxn ang="0">
                    <a:pos x="917" y="479"/>
                  </a:cxn>
                </a:cxnLst>
                <a:rect l="0" t="0" r="0" b="0"/>
                <a:pathLst>
                  <a:path w="1024" h="735">
                    <a:moveTo>
                      <a:pt x="792" y="181"/>
                    </a:moveTo>
                    <a:cubicBezTo>
                      <a:pt x="657" y="181"/>
                      <a:pt x="539" y="108"/>
                      <a:pt x="475" y="0"/>
                    </a:cubicBezTo>
                    <a:cubicBezTo>
                      <a:pt x="302" y="0"/>
                      <a:pt x="302" y="0"/>
                      <a:pt x="302" y="0"/>
                    </a:cubicBezTo>
                    <a:cubicBezTo>
                      <a:pt x="310" y="24"/>
                      <a:pt x="314" y="51"/>
                      <a:pt x="314" y="78"/>
                    </a:cubicBezTo>
                    <a:cubicBezTo>
                      <a:pt x="314" y="224"/>
                      <a:pt x="195" y="343"/>
                      <a:pt x="49" y="343"/>
                    </a:cubicBezTo>
                    <a:cubicBezTo>
                      <a:pt x="32" y="343"/>
                      <a:pt x="16" y="341"/>
                      <a:pt x="0" y="338"/>
                    </a:cubicBezTo>
                    <a:cubicBezTo>
                      <a:pt x="0" y="676"/>
                      <a:pt x="0" y="676"/>
                      <a:pt x="0" y="676"/>
                    </a:cubicBezTo>
                    <a:cubicBezTo>
                      <a:pt x="0" y="709"/>
                      <a:pt x="26" y="735"/>
                      <a:pt x="58" y="735"/>
                    </a:cubicBezTo>
                    <a:cubicBezTo>
                      <a:pt x="966" y="735"/>
                      <a:pt x="966" y="735"/>
                      <a:pt x="966" y="735"/>
                    </a:cubicBezTo>
                    <a:cubicBezTo>
                      <a:pt x="998" y="735"/>
                      <a:pt x="1024" y="709"/>
                      <a:pt x="1024" y="676"/>
                    </a:cubicBezTo>
                    <a:cubicBezTo>
                      <a:pt x="1024" y="98"/>
                      <a:pt x="1024" y="98"/>
                      <a:pt x="1024" y="98"/>
                    </a:cubicBezTo>
                    <a:cubicBezTo>
                      <a:pt x="961" y="150"/>
                      <a:pt x="880" y="181"/>
                      <a:pt x="792" y="181"/>
                    </a:cubicBezTo>
                    <a:close/>
                    <a:moveTo>
                      <a:pt x="917" y="641"/>
                    </a:moveTo>
                    <a:cubicBezTo>
                      <a:pt x="107" y="641"/>
                      <a:pt x="107" y="641"/>
                      <a:pt x="107" y="641"/>
                    </a:cubicBezTo>
                    <a:cubicBezTo>
                      <a:pt x="102" y="641"/>
                      <a:pt x="98" y="637"/>
                      <a:pt x="98" y="632"/>
                    </a:cubicBezTo>
                    <a:cubicBezTo>
                      <a:pt x="98" y="627"/>
                      <a:pt x="102" y="624"/>
                      <a:pt x="107" y="624"/>
                    </a:cubicBezTo>
                    <a:cubicBezTo>
                      <a:pt x="917" y="624"/>
                      <a:pt x="917" y="624"/>
                      <a:pt x="917" y="624"/>
                    </a:cubicBezTo>
                    <a:cubicBezTo>
                      <a:pt x="922" y="624"/>
                      <a:pt x="926" y="627"/>
                      <a:pt x="926" y="632"/>
                    </a:cubicBezTo>
                    <a:cubicBezTo>
                      <a:pt x="926" y="637"/>
                      <a:pt x="922" y="641"/>
                      <a:pt x="917" y="641"/>
                    </a:cubicBezTo>
                    <a:close/>
                    <a:moveTo>
                      <a:pt x="107" y="583"/>
                    </a:moveTo>
                    <a:cubicBezTo>
                      <a:pt x="107" y="520"/>
                      <a:pt x="107" y="520"/>
                      <a:pt x="107" y="520"/>
                    </a:cubicBezTo>
                    <a:cubicBezTo>
                      <a:pt x="170" y="520"/>
                      <a:pt x="170" y="520"/>
                      <a:pt x="170" y="520"/>
                    </a:cubicBezTo>
                    <a:cubicBezTo>
                      <a:pt x="170" y="583"/>
                      <a:pt x="170" y="583"/>
                      <a:pt x="170" y="583"/>
                    </a:cubicBezTo>
                    <a:lnTo>
                      <a:pt x="107" y="583"/>
                    </a:lnTo>
                    <a:close/>
                    <a:moveTo>
                      <a:pt x="214" y="583"/>
                    </a:moveTo>
                    <a:cubicBezTo>
                      <a:pt x="214" y="520"/>
                      <a:pt x="214" y="520"/>
                      <a:pt x="214" y="520"/>
                    </a:cubicBezTo>
                    <a:cubicBezTo>
                      <a:pt x="277" y="520"/>
                      <a:pt x="277" y="520"/>
                      <a:pt x="277" y="520"/>
                    </a:cubicBezTo>
                    <a:cubicBezTo>
                      <a:pt x="277" y="583"/>
                      <a:pt x="277" y="583"/>
                      <a:pt x="277" y="583"/>
                    </a:cubicBezTo>
                    <a:lnTo>
                      <a:pt x="214" y="583"/>
                    </a:lnTo>
                    <a:close/>
                    <a:moveTo>
                      <a:pt x="320" y="583"/>
                    </a:moveTo>
                    <a:cubicBezTo>
                      <a:pt x="320" y="520"/>
                      <a:pt x="320" y="520"/>
                      <a:pt x="320" y="520"/>
                    </a:cubicBezTo>
                    <a:cubicBezTo>
                      <a:pt x="383" y="520"/>
                      <a:pt x="383" y="520"/>
                      <a:pt x="383" y="520"/>
                    </a:cubicBezTo>
                    <a:cubicBezTo>
                      <a:pt x="383" y="583"/>
                      <a:pt x="383" y="583"/>
                      <a:pt x="383" y="583"/>
                    </a:cubicBezTo>
                    <a:lnTo>
                      <a:pt x="320" y="583"/>
                    </a:lnTo>
                    <a:close/>
                    <a:moveTo>
                      <a:pt x="427" y="583"/>
                    </a:moveTo>
                    <a:cubicBezTo>
                      <a:pt x="427" y="520"/>
                      <a:pt x="427" y="520"/>
                      <a:pt x="427" y="520"/>
                    </a:cubicBezTo>
                    <a:cubicBezTo>
                      <a:pt x="490" y="520"/>
                      <a:pt x="490" y="520"/>
                      <a:pt x="490" y="520"/>
                    </a:cubicBezTo>
                    <a:cubicBezTo>
                      <a:pt x="490" y="583"/>
                      <a:pt x="490" y="583"/>
                      <a:pt x="490" y="583"/>
                    </a:cubicBezTo>
                    <a:lnTo>
                      <a:pt x="427" y="583"/>
                    </a:lnTo>
                    <a:close/>
                    <a:moveTo>
                      <a:pt x="534" y="583"/>
                    </a:moveTo>
                    <a:cubicBezTo>
                      <a:pt x="534" y="520"/>
                      <a:pt x="534" y="520"/>
                      <a:pt x="534" y="520"/>
                    </a:cubicBezTo>
                    <a:cubicBezTo>
                      <a:pt x="597" y="520"/>
                      <a:pt x="597" y="520"/>
                      <a:pt x="597" y="520"/>
                    </a:cubicBezTo>
                    <a:cubicBezTo>
                      <a:pt x="597" y="583"/>
                      <a:pt x="597" y="583"/>
                      <a:pt x="597" y="583"/>
                    </a:cubicBezTo>
                    <a:lnTo>
                      <a:pt x="534" y="583"/>
                    </a:lnTo>
                    <a:close/>
                    <a:moveTo>
                      <a:pt x="641" y="583"/>
                    </a:moveTo>
                    <a:cubicBezTo>
                      <a:pt x="641" y="520"/>
                      <a:pt x="641" y="520"/>
                      <a:pt x="641" y="520"/>
                    </a:cubicBezTo>
                    <a:cubicBezTo>
                      <a:pt x="703" y="520"/>
                      <a:pt x="703" y="520"/>
                      <a:pt x="703" y="520"/>
                    </a:cubicBezTo>
                    <a:cubicBezTo>
                      <a:pt x="703" y="583"/>
                      <a:pt x="703" y="583"/>
                      <a:pt x="703" y="583"/>
                    </a:cubicBezTo>
                    <a:lnTo>
                      <a:pt x="641" y="583"/>
                    </a:lnTo>
                    <a:close/>
                    <a:moveTo>
                      <a:pt x="747" y="583"/>
                    </a:moveTo>
                    <a:cubicBezTo>
                      <a:pt x="747" y="520"/>
                      <a:pt x="747" y="520"/>
                      <a:pt x="747" y="520"/>
                    </a:cubicBezTo>
                    <a:cubicBezTo>
                      <a:pt x="810" y="520"/>
                      <a:pt x="810" y="520"/>
                      <a:pt x="810" y="520"/>
                    </a:cubicBezTo>
                    <a:cubicBezTo>
                      <a:pt x="810" y="583"/>
                      <a:pt x="810" y="583"/>
                      <a:pt x="810" y="583"/>
                    </a:cubicBezTo>
                    <a:lnTo>
                      <a:pt x="747" y="583"/>
                    </a:lnTo>
                    <a:close/>
                    <a:moveTo>
                      <a:pt x="854" y="583"/>
                    </a:moveTo>
                    <a:cubicBezTo>
                      <a:pt x="854" y="520"/>
                      <a:pt x="854" y="520"/>
                      <a:pt x="854" y="520"/>
                    </a:cubicBezTo>
                    <a:cubicBezTo>
                      <a:pt x="917" y="520"/>
                      <a:pt x="917" y="520"/>
                      <a:pt x="917" y="520"/>
                    </a:cubicBezTo>
                    <a:cubicBezTo>
                      <a:pt x="917" y="583"/>
                      <a:pt x="917" y="583"/>
                      <a:pt x="917" y="583"/>
                    </a:cubicBezTo>
                    <a:lnTo>
                      <a:pt x="854" y="583"/>
                    </a:lnTo>
                    <a:close/>
                    <a:moveTo>
                      <a:pt x="917" y="479"/>
                    </a:moveTo>
                    <a:cubicBezTo>
                      <a:pt x="107" y="479"/>
                      <a:pt x="107" y="479"/>
                      <a:pt x="107" y="479"/>
                    </a:cubicBezTo>
                    <a:cubicBezTo>
                      <a:pt x="102" y="479"/>
                      <a:pt x="98" y="475"/>
                      <a:pt x="98" y="470"/>
                    </a:cubicBezTo>
                    <a:cubicBezTo>
                      <a:pt x="98" y="465"/>
                      <a:pt x="102" y="462"/>
                      <a:pt x="107" y="462"/>
                    </a:cubicBezTo>
                    <a:cubicBezTo>
                      <a:pt x="917" y="462"/>
                      <a:pt x="917" y="462"/>
                      <a:pt x="917" y="462"/>
                    </a:cubicBezTo>
                    <a:cubicBezTo>
                      <a:pt x="922" y="462"/>
                      <a:pt x="926" y="465"/>
                      <a:pt x="926" y="470"/>
                    </a:cubicBezTo>
                    <a:cubicBezTo>
                      <a:pt x="926" y="475"/>
                      <a:pt x="922" y="479"/>
                      <a:pt x="917" y="479"/>
                    </a:cubicBezTo>
                    <a:close/>
                  </a:path>
                </a:pathLst>
              </a:custGeom>
              <a:solidFill>
                <a:schemeClr val="accent2"/>
              </a:solidFill>
              <a:ln w="9525">
                <a:noFill/>
              </a:ln>
            </p:spPr>
            <p:txBody>
              <a:bodyPr/>
              <a:lstStyle/>
              <a:p>
                <a:endParaRPr lang="zh-CN" altLang="en-US"/>
              </a:p>
            </p:txBody>
          </p:sp>
          <p:sp>
            <p:nvSpPr>
              <p:cNvPr id="54288" name="Freeform 19"/>
              <p:cNvSpPr>
                <a:spLocks noEditPoints="1"/>
              </p:cNvSpPr>
              <p:nvPr/>
            </p:nvSpPr>
            <p:spPr>
              <a:xfrm>
                <a:off x="444500" y="1879601"/>
                <a:ext cx="1160463" cy="109538"/>
              </a:xfrm>
              <a:custGeom>
                <a:avLst/>
                <a:gdLst/>
                <a:ahLst/>
                <a:cxnLst>
                  <a:cxn ang="0">
                    <a:pos x="0" y="17"/>
                  </a:cxn>
                  <a:cxn ang="0">
                    <a:pos x="737" y="76"/>
                  </a:cxn>
                  <a:cxn ang="0">
                    <a:pos x="796" y="0"/>
                  </a:cxn>
                  <a:cxn ang="0">
                    <a:pos x="50" y="53"/>
                  </a:cxn>
                  <a:cxn ang="0">
                    <a:pos x="50" y="23"/>
                  </a:cxn>
                  <a:cxn ang="0">
                    <a:pos x="50" y="53"/>
                  </a:cxn>
                  <a:cxn ang="0">
                    <a:pos x="84" y="38"/>
                  </a:cxn>
                  <a:cxn ang="0">
                    <a:pos x="115" y="38"/>
                  </a:cxn>
                  <a:cxn ang="0">
                    <a:pos x="149" y="53"/>
                  </a:cxn>
                  <a:cxn ang="0">
                    <a:pos x="149" y="23"/>
                  </a:cxn>
                  <a:cxn ang="0">
                    <a:pos x="149" y="53"/>
                  </a:cxn>
                  <a:cxn ang="0">
                    <a:pos x="184" y="38"/>
                  </a:cxn>
                  <a:cxn ang="0">
                    <a:pos x="214" y="38"/>
                  </a:cxn>
                  <a:cxn ang="0">
                    <a:pos x="249" y="53"/>
                  </a:cxn>
                  <a:cxn ang="0">
                    <a:pos x="249" y="23"/>
                  </a:cxn>
                  <a:cxn ang="0">
                    <a:pos x="249" y="53"/>
                  </a:cxn>
                  <a:cxn ang="0">
                    <a:pos x="283" y="38"/>
                  </a:cxn>
                  <a:cxn ang="0">
                    <a:pos x="314" y="38"/>
                  </a:cxn>
                  <a:cxn ang="0">
                    <a:pos x="348" y="53"/>
                  </a:cxn>
                  <a:cxn ang="0">
                    <a:pos x="348" y="23"/>
                  </a:cxn>
                  <a:cxn ang="0">
                    <a:pos x="348" y="53"/>
                  </a:cxn>
                  <a:cxn ang="0">
                    <a:pos x="383" y="38"/>
                  </a:cxn>
                  <a:cxn ang="0">
                    <a:pos x="413" y="38"/>
                  </a:cxn>
                  <a:cxn ang="0">
                    <a:pos x="448" y="53"/>
                  </a:cxn>
                  <a:cxn ang="0">
                    <a:pos x="448" y="23"/>
                  </a:cxn>
                  <a:cxn ang="0">
                    <a:pos x="448" y="53"/>
                  </a:cxn>
                  <a:cxn ang="0">
                    <a:pos x="482" y="38"/>
                  </a:cxn>
                  <a:cxn ang="0">
                    <a:pos x="513" y="38"/>
                  </a:cxn>
                  <a:cxn ang="0">
                    <a:pos x="547" y="53"/>
                  </a:cxn>
                  <a:cxn ang="0">
                    <a:pos x="547" y="23"/>
                  </a:cxn>
                  <a:cxn ang="0">
                    <a:pos x="547" y="53"/>
                  </a:cxn>
                  <a:cxn ang="0">
                    <a:pos x="582" y="38"/>
                  </a:cxn>
                  <a:cxn ang="0">
                    <a:pos x="612" y="38"/>
                  </a:cxn>
                  <a:cxn ang="0">
                    <a:pos x="647" y="53"/>
                  </a:cxn>
                  <a:cxn ang="0">
                    <a:pos x="647" y="23"/>
                  </a:cxn>
                  <a:cxn ang="0">
                    <a:pos x="647" y="53"/>
                  </a:cxn>
                  <a:cxn ang="0">
                    <a:pos x="681" y="38"/>
                  </a:cxn>
                  <a:cxn ang="0">
                    <a:pos x="712" y="38"/>
                  </a:cxn>
                  <a:cxn ang="0">
                    <a:pos x="746" y="53"/>
                  </a:cxn>
                  <a:cxn ang="0">
                    <a:pos x="746" y="23"/>
                  </a:cxn>
                  <a:cxn ang="0">
                    <a:pos x="746" y="53"/>
                  </a:cxn>
                </a:cxnLst>
                <a:rect l="0" t="0" r="0" b="0"/>
                <a:pathLst>
                  <a:path w="796" h="76">
                    <a:moveTo>
                      <a:pt x="0" y="0"/>
                    </a:moveTo>
                    <a:cubicBezTo>
                      <a:pt x="0" y="17"/>
                      <a:pt x="0" y="17"/>
                      <a:pt x="0" y="17"/>
                    </a:cubicBezTo>
                    <a:cubicBezTo>
                      <a:pt x="0" y="50"/>
                      <a:pt x="27" y="76"/>
                      <a:pt x="59" y="76"/>
                    </a:cubicBezTo>
                    <a:cubicBezTo>
                      <a:pt x="737" y="76"/>
                      <a:pt x="737" y="76"/>
                      <a:pt x="737" y="76"/>
                    </a:cubicBezTo>
                    <a:cubicBezTo>
                      <a:pt x="769" y="76"/>
                      <a:pt x="796" y="50"/>
                      <a:pt x="796" y="17"/>
                    </a:cubicBezTo>
                    <a:cubicBezTo>
                      <a:pt x="796" y="0"/>
                      <a:pt x="796" y="0"/>
                      <a:pt x="796" y="0"/>
                    </a:cubicBezTo>
                    <a:lnTo>
                      <a:pt x="0" y="0"/>
                    </a:lnTo>
                    <a:close/>
                    <a:moveTo>
                      <a:pt x="50" y="53"/>
                    </a:moveTo>
                    <a:cubicBezTo>
                      <a:pt x="41" y="53"/>
                      <a:pt x="34" y="46"/>
                      <a:pt x="34" y="38"/>
                    </a:cubicBezTo>
                    <a:cubicBezTo>
                      <a:pt x="34" y="29"/>
                      <a:pt x="41" y="23"/>
                      <a:pt x="50" y="23"/>
                    </a:cubicBezTo>
                    <a:cubicBezTo>
                      <a:pt x="58" y="23"/>
                      <a:pt x="65" y="29"/>
                      <a:pt x="65" y="38"/>
                    </a:cubicBezTo>
                    <a:cubicBezTo>
                      <a:pt x="65" y="46"/>
                      <a:pt x="58" y="53"/>
                      <a:pt x="50" y="53"/>
                    </a:cubicBezTo>
                    <a:close/>
                    <a:moveTo>
                      <a:pt x="99" y="53"/>
                    </a:moveTo>
                    <a:cubicBezTo>
                      <a:pt x="91" y="53"/>
                      <a:pt x="84" y="46"/>
                      <a:pt x="84" y="38"/>
                    </a:cubicBezTo>
                    <a:cubicBezTo>
                      <a:pt x="84" y="29"/>
                      <a:pt x="91" y="23"/>
                      <a:pt x="99" y="23"/>
                    </a:cubicBezTo>
                    <a:cubicBezTo>
                      <a:pt x="108" y="23"/>
                      <a:pt x="115" y="29"/>
                      <a:pt x="115" y="38"/>
                    </a:cubicBezTo>
                    <a:cubicBezTo>
                      <a:pt x="115" y="46"/>
                      <a:pt x="108" y="53"/>
                      <a:pt x="99" y="53"/>
                    </a:cubicBezTo>
                    <a:close/>
                    <a:moveTo>
                      <a:pt x="149" y="53"/>
                    </a:moveTo>
                    <a:cubicBezTo>
                      <a:pt x="141" y="53"/>
                      <a:pt x="134" y="46"/>
                      <a:pt x="134" y="38"/>
                    </a:cubicBezTo>
                    <a:cubicBezTo>
                      <a:pt x="134" y="29"/>
                      <a:pt x="141" y="23"/>
                      <a:pt x="149" y="23"/>
                    </a:cubicBezTo>
                    <a:cubicBezTo>
                      <a:pt x="157" y="23"/>
                      <a:pt x="164" y="29"/>
                      <a:pt x="164" y="38"/>
                    </a:cubicBezTo>
                    <a:cubicBezTo>
                      <a:pt x="164" y="46"/>
                      <a:pt x="157" y="53"/>
                      <a:pt x="149" y="53"/>
                    </a:cubicBezTo>
                    <a:close/>
                    <a:moveTo>
                      <a:pt x="199" y="53"/>
                    </a:moveTo>
                    <a:cubicBezTo>
                      <a:pt x="190" y="53"/>
                      <a:pt x="184" y="46"/>
                      <a:pt x="184" y="38"/>
                    </a:cubicBezTo>
                    <a:cubicBezTo>
                      <a:pt x="184" y="29"/>
                      <a:pt x="190" y="23"/>
                      <a:pt x="199" y="23"/>
                    </a:cubicBezTo>
                    <a:cubicBezTo>
                      <a:pt x="207" y="23"/>
                      <a:pt x="214" y="29"/>
                      <a:pt x="214" y="38"/>
                    </a:cubicBezTo>
                    <a:cubicBezTo>
                      <a:pt x="214" y="46"/>
                      <a:pt x="207" y="53"/>
                      <a:pt x="199" y="53"/>
                    </a:cubicBezTo>
                    <a:close/>
                    <a:moveTo>
                      <a:pt x="249" y="53"/>
                    </a:moveTo>
                    <a:cubicBezTo>
                      <a:pt x="240" y="53"/>
                      <a:pt x="233" y="46"/>
                      <a:pt x="233" y="38"/>
                    </a:cubicBezTo>
                    <a:cubicBezTo>
                      <a:pt x="233" y="29"/>
                      <a:pt x="240" y="23"/>
                      <a:pt x="249" y="23"/>
                    </a:cubicBezTo>
                    <a:cubicBezTo>
                      <a:pt x="257" y="23"/>
                      <a:pt x="264" y="29"/>
                      <a:pt x="264" y="38"/>
                    </a:cubicBezTo>
                    <a:cubicBezTo>
                      <a:pt x="264" y="46"/>
                      <a:pt x="257" y="53"/>
                      <a:pt x="249" y="53"/>
                    </a:cubicBezTo>
                    <a:close/>
                    <a:moveTo>
                      <a:pt x="298" y="53"/>
                    </a:moveTo>
                    <a:cubicBezTo>
                      <a:pt x="290" y="53"/>
                      <a:pt x="283" y="46"/>
                      <a:pt x="283" y="38"/>
                    </a:cubicBezTo>
                    <a:cubicBezTo>
                      <a:pt x="283" y="29"/>
                      <a:pt x="290" y="23"/>
                      <a:pt x="298" y="23"/>
                    </a:cubicBezTo>
                    <a:cubicBezTo>
                      <a:pt x="307" y="23"/>
                      <a:pt x="314" y="29"/>
                      <a:pt x="314" y="38"/>
                    </a:cubicBezTo>
                    <a:cubicBezTo>
                      <a:pt x="314" y="46"/>
                      <a:pt x="307" y="53"/>
                      <a:pt x="298" y="53"/>
                    </a:cubicBezTo>
                    <a:close/>
                    <a:moveTo>
                      <a:pt x="348" y="53"/>
                    </a:moveTo>
                    <a:cubicBezTo>
                      <a:pt x="340" y="53"/>
                      <a:pt x="333" y="46"/>
                      <a:pt x="333" y="38"/>
                    </a:cubicBezTo>
                    <a:cubicBezTo>
                      <a:pt x="333" y="29"/>
                      <a:pt x="340" y="23"/>
                      <a:pt x="348" y="23"/>
                    </a:cubicBezTo>
                    <a:cubicBezTo>
                      <a:pt x="357" y="23"/>
                      <a:pt x="363" y="29"/>
                      <a:pt x="363" y="38"/>
                    </a:cubicBezTo>
                    <a:cubicBezTo>
                      <a:pt x="363" y="46"/>
                      <a:pt x="357" y="53"/>
                      <a:pt x="348" y="53"/>
                    </a:cubicBezTo>
                    <a:close/>
                    <a:moveTo>
                      <a:pt x="398" y="53"/>
                    </a:moveTo>
                    <a:cubicBezTo>
                      <a:pt x="390" y="53"/>
                      <a:pt x="383" y="46"/>
                      <a:pt x="383" y="38"/>
                    </a:cubicBezTo>
                    <a:cubicBezTo>
                      <a:pt x="383" y="29"/>
                      <a:pt x="390" y="23"/>
                      <a:pt x="398" y="23"/>
                    </a:cubicBezTo>
                    <a:cubicBezTo>
                      <a:pt x="406" y="23"/>
                      <a:pt x="413" y="29"/>
                      <a:pt x="413" y="38"/>
                    </a:cubicBezTo>
                    <a:cubicBezTo>
                      <a:pt x="413" y="46"/>
                      <a:pt x="406" y="53"/>
                      <a:pt x="398" y="53"/>
                    </a:cubicBezTo>
                    <a:close/>
                    <a:moveTo>
                      <a:pt x="448" y="53"/>
                    </a:moveTo>
                    <a:cubicBezTo>
                      <a:pt x="439" y="53"/>
                      <a:pt x="432" y="46"/>
                      <a:pt x="432" y="38"/>
                    </a:cubicBezTo>
                    <a:cubicBezTo>
                      <a:pt x="432" y="29"/>
                      <a:pt x="439" y="23"/>
                      <a:pt x="448" y="23"/>
                    </a:cubicBezTo>
                    <a:cubicBezTo>
                      <a:pt x="456" y="23"/>
                      <a:pt x="463" y="29"/>
                      <a:pt x="463" y="38"/>
                    </a:cubicBezTo>
                    <a:cubicBezTo>
                      <a:pt x="463" y="46"/>
                      <a:pt x="456" y="53"/>
                      <a:pt x="448" y="53"/>
                    </a:cubicBezTo>
                    <a:close/>
                    <a:moveTo>
                      <a:pt x="498" y="53"/>
                    </a:moveTo>
                    <a:cubicBezTo>
                      <a:pt x="489" y="53"/>
                      <a:pt x="482" y="46"/>
                      <a:pt x="482" y="38"/>
                    </a:cubicBezTo>
                    <a:cubicBezTo>
                      <a:pt x="482" y="29"/>
                      <a:pt x="489" y="23"/>
                      <a:pt x="498" y="23"/>
                    </a:cubicBezTo>
                    <a:cubicBezTo>
                      <a:pt x="506" y="23"/>
                      <a:pt x="513" y="29"/>
                      <a:pt x="513" y="38"/>
                    </a:cubicBezTo>
                    <a:cubicBezTo>
                      <a:pt x="513" y="46"/>
                      <a:pt x="506" y="53"/>
                      <a:pt x="498" y="53"/>
                    </a:cubicBezTo>
                    <a:close/>
                    <a:moveTo>
                      <a:pt x="547" y="53"/>
                    </a:moveTo>
                    <a:cubicBezTo>
                      <a:pt x="539" y="53"/>
                      <a:pt x="532" y="46"/>
                      <a:pt x="532" y="38"/>
                    </a:cubicBezTo>
                    <a:cubicBezTo>
                      <a:pt x="532" y="29"/>
                      <a:pt x="539" y="23"/>
                      <a:pt x="547" y="23"/>
                    </a:cubicBezTo>
                    <a:cubicBezTo>
                      <a:pt x="556" y="23"/>
                      <a:pt x="563" y="29"/>
                      <a:pt x="563" y="38"/>
                    </a:cubicBezTo>
                    <a:cubicBezTo>
                      <a:pt x="563" y="46"/>
                      <a:pt x="556" y="53"/>
                      <a:pt x="547" y="53"/>
                    </a:cubicBezTo>
                    <a:close/>
                    <a:moveTo>
                      <a:pt x="597" y="53"/>
                    </a:moveTo>
                    <a:cubicBezTo>
                      <a:pt x="589" y="53"/>
                      <a:pt x="582" y="46"/>
                      <a:pt x="582" y="38"/>
                    </a:cubicBezTo>
                    <a:cubicBezTo>
                      <a:pt x="582" y="29"/>
                      <a:pt x="589" y="23"/>
                      <a:pt x="597" y="23"/>
                    </a:cubicBezTo>
                    <a:cubicBezTo>
                      <a:pt x="605" y="23"/>
                      <a:pt x="612" y="29"/>
                      <a:pt x="612" y="38"/>
                    </a:cubicBezTo>
                    <a:cubicBezTo>
                      <a:pt x="612" y="46"/>
                      <a:pt x="605" y="53"/>
                      <a:pt x="597" y="53"/>
                    </a:cubicBezTo>
                    <a:close/>
                    <a:moveTo>
                      <a:pt x="647" y="53"/>
                    </a:moveTo>
                    <a:cubicBezTo>
                      <a:pt x="638" y="53"/>
                      <a:pt x="632" y="46"/>
                      <a:pt x="632" y="38"/>
                    </a:cubicBezTo>
                    <a:cubicBezTo>
                      <a:pt x="632" y="29"/>
                      <a:pt x="638" y="23"/>
                      <a:pt x="647" y="23"/>
                    </a:cubicBezTo>
                    <a:cubicBezTo>
                      <a:pt x="655" y="23"/>
                      <a:pt x="662" y="29"/>
                      <a:pt x="662" y="38"/>
                    </a:cubicBezTo>
                    <a:cubicBezTo>
                      <a:pt x="662" y="46"/>
                      <a:pt x="655" y="53"/>
                      <a:pt x="647" y="53"/>
                    </a:cubicBezTo>
                    <a:close/>
                    <a:moveTo>
                      <a:pt x="697" y="53"/>
                    </a:moveTo>
                    <a:cubicBezTo>
                      <a:pt x="688" y="53"/>
                      <a:pt x="681" y="46"/>
                      <a:pt x="681" y="38"/>
                    </a:cubicBezTo>
                    <a:cubicBezTo>
                      <a:pt x="681" y="29"/>
                      <a:pt x="688" y="23"/>
                      <a:pt x="697" y="23"/>
                    </a:cubicBezTo>
                    <a:cubicBezTo>
                      <a:pt x="705" y="23"/>
                      <a:pt x="712" y="29"/>
                      <a:pt x="712" y="38"/>
                    </a:cubicBezTo>
                    <a:cubicBezTo>
                      <a:pt x="712" y="46"/>
                      <a:pt x="705" y="53"/>
                      <a:pt x="697" y="53"/>
                    </a:cubicBezTo>
                    <a:close/>
                    <a:moveTo>
                      <a:pt x="746" y="53"/>
                    </a:moveTo>
                    <a:cubicBezTo>
                      <a:pt x="738" y="53"/>
                      <a:pt x="731" y="46"/>
                      <a:pt x="731" y="38"/>
                    </a:cubicBezTo>
                    <a:cubicBezTo>
                      <a:pt x="731" y="29"/>
                      <a:pt x="738" y="23"/>
                      <a:pt x="746" y="23"/>
                    </a:cubicBezTo>
                    <a:cubicBezTo>
                      <a:pt x="755" y="23"/>
                      <a:pt x="762" y="29"/>
                      <a:pt x="762" y="38"/>
                    </a:cubicBezTo>
                    <a:cubicBezTo>
                      <a:pt x="762" y="46"/>
                      <a:pt x="755" y="53"/>
                      <a:pt x="746" y="53"/>
                    </a:cubicBezTo>
                    <a:close/>
                  </a:path>
                </a:pathLst>
              </a:custGeom>
              <a:solidFill>
                <a:schemeClr val="accent2"/>
              </a:solidFill>
              <a:ln w="9525">
                <a:noFill/>
              </a:ln>
            </p:spPr>
            <p:txBody>
              <a:bodyPr/>
              <a:lstStyle/>
              <a:p>
                <a:endParaRPr lang="zh-CN" altLang="en-US"/>
              </a:p>
            </p:txBody>
          </p:sp>
          <p:sp>
            <p:nvSpPr>
              <p:cNvPr id="54289" name="Oval 20"/>
              <p:cNvSpPr/>
              <p:nvPr/>
            </p:nvSpPr>
            <p:spPr>
              <a:xfrm>
                <a:off x="204788" y="3313113"/>
                <a:ext cx="127000" cy="127000"/>
              </a:xfrm>
              <a:prstGeom prst="ellipse">
                <a:avLst/>
              </a:prstGeom>
              <a:solidFill>
                <a:schemeClr val="accent2"/>
              </a:solidFill>
              <a:ln w="9525">
                <a:noFill/>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90" name="Oval 21"/>
              <p:cNvSpPr/>
              <p:nvPr/>
            </p:nvSpPr>
            <p:spPr>
              <a:xfrm>
                <a:off x="1717675" y="3313113"/>
                <a:ext cx="127000" cy="127000"/>
              </a:xfrm>
              <a:prstGeom prst="ellipse">
                <a:avLst/>
              </a:prstGeom>
              <a:solidFill>
                <a:schemeClr val="accent2"/>
              </a:solidFill>
              <a:ln w="9525">
                <a:noFill/>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91" name="Oval 22"/>
              <p:cNvSpPr/>
              <p:nvPr/>
            </p:nvSpPr>
            <p:spPr>
              <a:xfrm>
                <a:off x="973138" y="3260726"/>
                <a:ext cx="103188" cy="101600"/>
              </a:xfrm>
              <a:prstGeom prst="ellipse">
                <a:avLst/>
              </a:prstGeom>
              <a:solidFill>
                <a:schemeClr val="accent2"/>
              </a:solidFill>
              <a:ln w="9525">
                <a:noFill/>
              </a:ln>
            </p:spPr>
            <p:txBody>
              <a:bodyPr wrap="square" anchor="t" anchorCtr="0"/>
              <a:lstStyle/>
              <a:p>
                <a:endParaRPr lang="zh-CN" altLang="zh-CN">
                  <a:solidFill>
                    <a:srgbClr val="000000"/>
                  </a:solidFill>
                  <a:latin typeface="Calibri" panose="020F0502020204030204" charset="0"/>
                  <a:ea typeface="思源黑体 CN" charset="0"/>
                  <a:sym typeface="Calibri" panose="020F0502020204030204" charset="0"/>
                </a:endParaRPr>
              </a:p>
            </p:txBody>
          </p:sp>
          <p:sp>
            <p:nvSpPr>
              <p:cNvPr id="54292" name="Freeform 23"/>
              <p:cNvSpPr/>
              <p:nvPr/>
            </p:nvSpPr>
            <p:spPr>
              <a:xfrm>
                <a:off x="223838" y="2095501"/>
                <a:ext cx="1601788" cy="1325563"/>
              </a:xfrm>
              <a:custGeom>
                <a:avLst/>
                <a:gdLst/>
                <a:ahLst/>
                <a:cxnLst>
                  <a:cxn ang="0">
                    <a:pos x="1091" y="865"/>
                  </a:cxn>
                  <a:cxn ang="0">
                    <a:pos x="605" y="0"/>
                  </a:cxn>
                  <a:cxn ang="0">
                    <a:pos x="493" y="0"/>
                  </a:cxn>
                  <a:cxn ang="0">
                    <a:pos x="7" y="865"/>
                  </a:cxn>
                  <a:cxn ang="0">
                    <a:pos x="17" y="902"/>
                  </a:cxn>
                  <a:cxn ang="0">
                    <a:pos x="54" y="892"/>
                  </a:cxn>
                  <a:cxn ang="0">
                    <a:pos x="527" y="51"/>
                  </a:cxn>
                  <a:cxn ang="0">
                    <a:pos x="527" y="834"/>
                  </a:cxn>
                  <a:cxn ang="0">
                    <a:pos x="549" y="856"/>
                  </a:cxn>
                  <a:cxn ang="0">
                    <a:pos x="571" y="834"/>
                  </a:cxn>
                  <a:cxn ang="0">
                    <a:pos x="571" y="51"/>
                  </a:cxn>
                  <a:cxn ang="0">
                    <a:pos x="1044" y="892"/>
                  </a:cxn>
                  <a:cxn ang="0">
                    <a:pos x="1067" y="905"/>
                  </a:cxn>
                  <a:cxn ang="0">
                    <a:pos x="1081" y="902"/>
                  </a:cxn>
                  <a:cxn ang="0">
                    <a:pos x="1091" y="865"/>
                  </a:cxn>
                </a:cxnLst>
                <a:rect l="0" t="0" r="0" b="0"/>
                <a:pathLst>
                  <a:path w="1098" h="909">
                    <a:moveTo>
                      <a:pt x="1091" y="865"/>
                    </a:moveTo>
                    <a:cubicBezTo>
                      <a:pt x="605" y="0"/>
                      <a:pt x="605" y="0"/>
                      <a:pt x="605" y="0"/>
                    </a:cubicBezTo>
                    <a:cubicBezTo>
                      <a:pt x="493" y="0"/>
                      <a:pt x="493" y="0"/>
                      <a:pt x="493" y="0"/>
                    </a:cubicBezTo>
                    <a:cubicBezTo>
                      <a:pt x="7" y="865"/>
                      <a:pt x="7" y="865"/>
                      <a:pt x="7" y="865"/>
                    </a:cubicBezTo>
                    <a:cubicBezTo>
                      <a:pt x="0" y="878"/>
                      <a:pt x="4" y="895"/>
                      <a:pt x="17" y="902"/>
                    </a:cubicBezTo>
                    <a:cubicBezTo>
                      <a:pt x="30" y="909"/>
                      <a:pt x="47" y="905"/>
                      <a:pt x="54" y="892"/>
                    </a:cubicBezTo>
                    <a:cubicBezTo>
                      <a:pt x="527" y="51"/>
                      <a:pt x="527" y="51"/>
                      <a:pt x="527" y="51"/>
                    </a:cubicBezTo>
                    <a:cubicBezTo>
                      <a:pt x="527" y="834"/>
                      <a:pt x="527" y="834"/>
                      <a:pt x="527" y="834"/>
                    </a:cubicBezTo>
                    <a:cubicBezTo>
                      <a:pt x="527" y="846"/>
                      <a:pt x="537" y="856"/>
                      <a:pt x="549" y="856"/>
                    </a:cubicBezTo>
                    <a:cubicBezTo>
                      <a:pt x="561" y="856"/>
                      <a:pt x="571" y="846"/>
                      <a:pt x="571" y="834"/>
                    </a:cubicBezTo>
                    <a:cubicBezTo>
                      <a:pt x="571" y="51"/>
                      <a:pt x="571" y="51"/>
                      <a:pt x="571" y="51"/>
                    </a:cubicBezTo>
                    <a:cubicBezTo>
                      <a:pt x="1044" y="892"/>
                      <a:pt x="1044" y="892"/>
                      <a:pt x="1044" y="892"/>
                    </a:cubicBezTo>
                    <a:cubicBezTo>
                      <a:pt x="1049" y="900"/>
                      <a:pt x="1058" y="905"/>
                      <a:pt x="1067" y="905"/>
                    </a:cubicBezTo>
                    <a:cubicBezTo>
                      <a:pt x="1072" y="905"/>
                      <a:pt x="1076" y="904"/>
                      <a:pt x="1081" y="902"/>
                    </a:cubicBezTo>
                    <a:cubicBezTo>
                      <a:pt x="1094" y="895"/>
                      <a:pt x="1098" y="878"/>
                      <a:pt x="1091" y="865"/>
                    </a:cubicBezTo>
                    <a:close/>
                  </a:path>
                </a:pathLst>
              </a:custGeom>
              <a:solidFill>
                <a:schemeClr val="accent2"/>
              </a:solidFill>
              <a:ln w="9525">
                <a:noFill/>
              </a:ln>
            </p:spPr>
            <p:txBody>
              <a:bodyPr/>
              <a:lstStyle/>
              <a:p>
                <a:endParaRPr lang="zh-CN" altLang="en-US"/>
              </a:p>
            </p:txBody>
          </p:sp>
        </p:grpSp>
        <p:sp>
          <p:nvSpPr>
            <p:cNvPr id="54293" name="矩形 70"/>
            <p:cNvSpPr/>
            <p:nvPr/>
          </p:nvSpPr>
          <p:spPr>
            <a:xfrm>
              <a:off x="632866" y="1214735"/>
              <a:ext cx="1113638" cy="384721"/>
            </a:xfrm>
            <a:prstGeom prst="rect">
              <a:avLst/>
            </a:prstGeom>
            <a:noFill/>
            <a:ln w="9525">
              <a:noFill/>
            </a:ln>
          </p:spPr>
          <p:txBody>
            <a:bodyPr wrap="none" anchor="t" anchorCtr="0">
              <a:spAutoFit/>
            </a:bodyPr>
            <a:lstStyle/>
            <a:p>
              <a:r>
                <a:rPr lang="zh-CN" altLang="en-US" sz="1900" dirty="0">
                  <a:solidFill>
                    <a:schemeClr val="bg1"/>
                  </a:solidFill>
                  <a:latin typeface="Calibri" panose="020F0502020204030204" charset="0"/>
                  <a:ea typeface="宋体" panose="02010600030101010101" pitchFamily="2" charset="-122"/>
                  <a:sym typeface="Calibri" panose="020F0502020204030204" charset="0"/>
                </a:rPr>
                <a:t>FILM ART</a:t>
              </a:r>
              <a:endParaRPr lang="zh-CN" altLang="en-US" sz="1900" dirty="0">
                <a:solidFill>
                  <a:schemeClr val="bg1"/>
                </a:solidFill>
                <a:latin typeface="Calibri" panose="020F0502020204030204" charset="0"/>
                <a:ea typeface="思源黑体 CN" charset="0"/>
                <a:sym typeface="Calibri" panose="020F0502020204030204" charset="0"/>
              </a:endParaRPr>
            </a:p>
          </p:txBody>
        </p:sp>
      </p:grpSp>
      <p:sp>
        <p:nvSpPr>
          <p:cNvPr id="54294" name="TextBox 4"/>
          <p:cNvSpPr/>
          <p:nvPr/>
        </p:nvSpPr>
        <p:spPr>
          <a:xfrm>
            <a:off x="3657600" y="1276350"/>
            <a:ext cx="4441825" cy="805815"/>
          </a:xfrm>
          <a:prstGeom prst="rect">
            <a:avLst/>
          </a:prstGeom>
          <a:noFill/>
          <a:ln w="9525">
            <a:noFill/>
          </a:ln>
        </p:spPr>
        <p:txBody>
          <a:bodyPr wrap="square" lIns="68531" tIns="34264" rIns="68531" bIns="34264" anchor="t" anchorCtr="0">
            <a:spAutoFit/>
          </a:bodyPr>
          <a:lstStyle/>
          <a:p>
            <a:r>
              <a:rPr lang="zh-CN" altLang="en-US" sz="4800" b="1" dirty="0">
                <a:solidFill>
                  <a:schemeClr val="accent2">
                    <a:lumMod val="60000"/>
                    <a:lumOff val="40000"/>
                  </a:schemeClr>
                </a:solidFill>
                <a:latin typeface="汉仪菱心体简" pitchFamily="2" charset="-122"/>
                <a:ea typeface="汉仪菱心体简" pitchFamily="2" charset="-122"/>
                <a:sym typeface="汉仪菱心体简" pitchFamily="2" charset="-122"/>
              </a:rPr>
              <a:t>影视作品赏析</a:t>
            </a:r>
            <a:endParaRPr lang="zh-CN" altLang="en-US" sz="4800" b="1" dirty="0">
              <a:solidFill>
                <a:schemeClr val="accent2">
                  <a:lumMod val="60000"/>
                  <a:lumOff val="40000"/>
                </a:schemeClr>
              </a:solidFill>
              <a:latin typeface="汉仪菱心体简" pitchFamily="2" charset="-122"/>
              <a:ea typeface="汉仪菱心体简" pitchFamily="2" charset="-122"/>
              <a:sym typeface="汉仪菱心体简" pitchFamily="2" charset="-122"/>
            </a:endParaRPr>
          </a:p>
        </p:txBody>
      </p:sp>
      <p:sp>
        <p:nvSpPr>
          <p:cNvPr id="54295" name="Freeform 12"/>
          <p:cNvSpPr>
            <a:spLocks noEditPoints="1"/>
          </p:cNvSpPr>
          <p:nvPr/>
        </p:nvSpPr>
        <p:spPr>
          <a:xfrm>
            <a:off x="8023225" y="1816100"/>
            <a:ext cx="815975" cy="814388"/>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sp>
        <p:nvSpPr>
          <p:cNvPr id="54296" name="矩形 18"/>
          <p:cNvSpPr/>
          <p:nvPr/>
        </p:nvSpPr>
        <p:spPr>
          <a:xfrm flipH="1">
            <a:off x="3625850" y="2159000"/>
            <a:ext cx="4298950" cy="395288"/>
          </a:xfrm>
          <a:prstGeom prst="rect">
            <a:avLst/>
          </a:prstGeom>
          <a:noFill/>
          <a:ln w="9525">
            <a:noFill/>
          </a:ln>
        </p:spPr>
        <p:txBody>
          <a:bodyPr wrap="square" anchor="t" anchorCtr="0">
            <a:spAutoFit/>
          </a:bodyPr>
          <a:lstStyle/>
          <a:p>
            <a:r>
              <a:rPr lang="zh-CN" altLang="en-US" sz="1900" dirty="0">
                <a:solidFill>
                  <a:schemeClr val="accent1"/>
                </a:solidFill>
                <a:latin typeface="思源黑体 CN" charset="0"/>
                <a:ea typeface="宋体" panose="02010600030101010101" pitchFamily="2" charset="-122"/>
                <a:sym typeface="思源黑体 CN" charset="0"/>
              </a:rPr>
              <a:t>电影视觉艺术结构情节欣赏分析</a:t>
            </a:r>
            <a:endParaRPr lang="zh-CN" altLang="en-US" sz="1900" dirty="0">
              <a:solidFill>
                <a:schemeClr val="accent1"/>
              </a:solidFill>
              <a:latin typeface="思源黑体 CN" charset="0"/>
              <a:ea typeface="宋体" panose="02010600030101010101" pitchFamily="2" charset="-122"/>
              <a:sym typeface="思源黑体 CN" charset="0"/>
            </a:endParaRPr>
          </a:p>
        </p:txBody>
      </p:sp>
      <p:sp>
        <p:nvSpPr>
          <p:cNvPr id="54298" name="直接连接符 31"/>
          <p:cNvSpPr/>
          <p:nvPr/>
        </p:nvSpPr>
        <p:spPr>
          <a:xfrm>
            <a:off x="3756025" y="2632075"/>
            <a:ext cx="5400675" cy="1588"/>
          </a:xfrm>
          <a:prstGeom prst="line">
            <a:avLst/>
          </a:prstGeom>
          <a:ln w="6350" cap="flat" cmpd="sng">
            <a:solidFill>
              <a:schemeClr val="accent1"/>
            </a:solidFill>
            <a:prstDash val="solid"/>
            <a:miter/>
            <a:headEnd type="none" w="med" len="med"/>
            <a:tailEnd type="none" w="med" len="med"/>
          </a:ln>
        </p:spPr>
      </p:sp>
      <p:sp>
        <p:nvSpPr>
          <p:cNvPr id="54299" name="矩形 28"/>
          <p:cNvSpPr/>
          <p:nvPr/>
        </p:nvSpPr>
        <p:spPr>
          <a:xfrm>
            <a:off x="4024630" y="3037840"/>
            <a:ext cx="3046095" cy="521970"/>
          </a:xfrm>
          <a:prstGeom prst="rect">
            <a:avLst/>
          </a:prstGeom>
          <a:noFill/>
          <a:ln w="9525">
            <a:noFill/>
          </a:ln>
        </p:spPr>
        <p:txBody>
          <a:bodyPr wrap="square" anchor="t" anchorCtr="0">
            <a:spAutoFit/>
          </a:bodyPr>
          <a:lstStyle/>
          <a:p>
            <a:endParaRPr lang="zh-CN" altLang="en-US" sz="1400" dirty="0">
              <a:solidFill>
                <a:schemeClr val="bg1"/>
              </a:solidFill>
              <a:latin typeface="微软雅黑" panose="020B0503020204020204" pitchFamily="2" charset="-122"/>
              <a:ea typeface="微软雅黑" panose="020B0503020204020204" pitchFamily="2" charset="-122"/>
              <a:sym typeface="思源黑体 CN" charset="0"/>
            </a:endParaRPr>
          </a:p>
          <a:p>
            <a:endParaRPr lang="zh-CN" altLang="en-US" sz="1400" dirty="0">
              <a:solidFill>
                <a:schemeClr val="bg1"/>
              </a:solidFill>
              <a:latin typeface="微软雅黑" panose="020B0503020204020204" pitchFamily="2" charset="-122"/>
              <a:ea typeface="微软雅黑" panose="020B0503020204020204" pitchFamily="2" charset="-122"/>
              <a:sym typeface="思源黑体 CN" charset="0"/>
            </a:endParaRPr>
          </a:p>
        </p:txBody>
      </p:sp>
      <p:grpSp>
        <p:nvGrpSpPr>
          <p:cNvPr id="54300" name="组合 72"/>
          <p:cNvGrpSpPr/>
          <p:nvPr/>
        </p:nvGrpSpPr>
        <p:grpSpPr>
          <a:xfrm>
            <a:off x="-6350" y="4300538"/>
            <a:ext cx="9150350" cy="842962"/>
            <a:chOff x="0" y="0"/>
            <a:chExt cx="9153144" cy="842818"/>
          </a:xfrm>
        </p:grpSpPr>
        <p:sp>
          <p:nvSpPr>
            <p:cNvPr id="54301" name="矩形 57"/>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4302" name="矩形 65"/>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pic>
        <p:nvPicPr>
          <p:cNvPr id="54303" name="图片 63"/>
          <p:cNvPicPr>
            <a:picLocks noChangeAspect="1"/>
          </p:cNvPicPr>
          <p:nvPr/>
        </p:nvPicPr>
        <p:blipFill>
          <a:blip r:embed="rId1"/>
          <a:stretch>
            <a:fillRect/>
          </a:stretch>
        </p:blipFill>
        <p:spPr>
          <a:xfrm flipH="1">
            <a:off x="6553200" y="3657600"/>
            <a:ext cx="2603500" cy="1485900"/>
          </a:xfrm>
          <a:prstGeom prst="rect">
            <a:avLst/>
          </a:prstGeom>
          <a:noFill/>
          <a:ln w="9525">
            <a:noFill/>
          </a:ln>
        </p:spPr>
      </p:pic>
      <p:pic>
        <p:nvPicPr>
          <p:cNvPr id="54304" name="图片 74"/>
          <p:cNvPicPr>
            <a:picLocks noChangeAspect="1"/>
          </p:cNvPicPr>
          <p:nvPr/>
        </p:nvPicPr>
        <p:blipFill>
          <a:blip r:embed="rId2"/>
          <a:stretch>
            <a:fillRect/>
          </a:stretch>
        </p:blipFill>
        <p:spPr>
          <a:xfrm flipH="1">
            <a:off x="7029450" y="2919413"/>
            <a:ext cx="1727200" cy="715962"/>
          </a:xfrm>
          <a:prstGeom prst="rect">
            <a:avLst/>
          </a:prstGeom>
          <a:noFill/>
          <a:ln w="9525">
            <a:noFill/>
          </a:ln>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300"/>
                                        </p:tgtEl>
                                        <p:attrNameLst>
                                          <p:attrName>style.visibility</p:attrName>
                                        </p:attrNameLst>
                                      </p:cBhvr>
                                      <p:to>
                                        <p:strVal val="visible"/>
                                      </p:to>
                                    </p:set>
                                    <p:anim calcmode="lin" valueType="num">
                                      <p:cBhvr>
                                        <p:cTn id="7" dur="500" fill="hold"/>
                                        <p:tgtEl>
                                          <p:spTgt spid="54300"/>
                                        </p:tgtEl>
                                        <p:attrNameLst>
                                          <p:attrName>ppt_x</p:attrName>
                                        </p:attrNameLst>
                                      </p:cBhvr>
                                      <p:tavLst>
                                        <p:tav tm="0">
                                          <p:val>
                                            <p:strVal val="#ppt_x"/>
                                          </p:val>
                                        </p:tav>
                                        <p:tav tm="100000">
                                          <p:val>
                                            <p:strVal val="#ppt_x"/>
                                          </p:val>
                                        </p:tav>
                                      </p:tavLst>
                                    </p:anim>
                                    <p:anim calcmode="lin" valueType="num">
                                      <p:cBhvr>
                                        <p:cTn id="8" dur="500" fill="hold"/>
                                        <p:tgtEl>
                                          <p:spTgt spid="54300"/>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4274"/>
                                        </p:tgtEl>
                                        <p:attrNameLst>
                                          <p:attrName>style.visibility</p:attrName>
                                        </p:attrNameLst>
                                      </p:cBhvr>
                                      <p:to>
                                        <p:strVal val="visible"/>
                                      </p:to>
                                    </p:set>
                                    <p:anim calcmode="lin" valueType="num">
                                      <p:cBhvr>
                                        <p:cTn id="11" dur="500" fill="hold"/>
                                        <p:tgtEl>
                                          <p:spTgt spid="54274"/>
                                        </p:tgtEl>
                                        <p:attrNameLst>
                                          <p:attrName>ppt_x</p:attrName>
                                        </p:attrNameLst>
                                      </p:cBhvr>
                                      <p:tavLst>
                                        <p:tav tm="0">
                                          <p:val>
                                            <p:strVal val="1+#ppt_w/2"/>
                                          </p:val>
                                        </p:tav>
                                        <p:tav tm="100000">
                                          <p:val>
                                            <p:strVal val="#ppt_x"/>
                                          </p:val>
                                        </p:tav>
                                      </p:tavLst>
                                    </p:anim>
                                    <p:anim calcmode="lin" valueType="num">
                                      <p:cBhvr>
                                        <p:cTn id="12" dur="500" fill="hold"/>
                                        <p:tgtEl>
                                          <p:spTgt spid="5427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4275"/>
                                        </p:tgtEl>
                                        <p:attrNameLst>
                                          <p:attrName>style.visibility</p:attrName>
                                        </p:attrNameLst>
                                      </p:cBhvr>
                                      <p:to>
                                        <p:strVal val="visible"/>
                                      </p:to>
                                    </p:set>
                                    <p:anim calcmode="lin" valueType="num">
                                      <p:cBhvr>
                                        <p:cTn id="15" dur="500" fill="hold"/>
                                        <p:tgtEl>
                                          <p:spTgt spid="54275"/>
                                        </p:tgtEl>
                                        <p:attrNameLst>
                                          <p:attrName>ppt_x</p:attrName>
                                        </p:attrNameLst>
                                      </p:cBhvr>
                                      <p:tavLst>
                                        <p:tav tm="0">
                                          <p:val>
                                            <p:strVal val="0-#ppt_w/2"/>
                                          </p:val>
                                        </p:tav>
                                        <p:tav tm="100000">
                                          <p:val>
                                            <p:strVal val="#ppt_x"/>
                                          </p:val>
                                        </p:tav>
                                      </p:tavLst>
                                    </p:anim>
                                    <p:anim calcmode="lin" valueType="num">
                                      <p:cBhvr>
                                        <p:cTn id="16" dur="500" fill="hold"/>
                                        <p:tgtEl>
                                          <p:spTgt spid="5427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4276"/>
                                        </p:tgtEl>
                                        <p:attrNameLst>
                                          <p:attrName>style.visibility</p:attrName>
                                        </p:attrNameLst>
                                      </p:cBhvr>
                                      <p:to>
                                        <p:strVal val="visible"/>
                                      </p:to>
                                    </p:set>
                                    <p:anim calcmode="lin" valueType="num">
                                      <p:cBhvr>
                                        <p:cTn id="21" dur="500" fill="hold"/>
                                        <p:tgtEl>
                                          <p:spTgt spid="54276"/>
                                        </p:tgtEl>
                                        <p:attrNameLst>
                                          <p:attrName>ppt_x</p:attrName>
                                        </p:attrNameLst>
                                      </p:cBhvr>
                                      <p:tavLst>
                                        <p:tav tm="0">
                                          <p:val>
                                            <p:strVal val="0-#ppt_w/2"/>
                                          </p:val>
                                        </p:tav>
                                        <p:tav tm="100000">
                                          <p:val>
                                            <p:strVal val="#ppt_x"/>
                                          </p:val>
                                        </p:tav>
                                      </p:tavLst>
                                    </p:anim>
                                    <p:anim calcmode="lin" valueType="num">
                                      <p:cBhvr>
                                        <p:cTn id="22" dur="500" fill="hold"/>
                                        <p:tgtEl>
                                          <p:spTgt spid="5427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6" presetClass="entr" presetSubtype="0" fill="hold" grpId="0" nodeType="clickEffect">
                                  <p:stCondLst>
                                    <p:cond delay="0"/>
                                  </p:stCondLst>
                                  <p:iterate type="lt">
                                    <p:tmPct val="10000"/>
                                  </p:iterate>
                                  <p:childTnLst>
                                    <p:set>
                                      <p:cBhvr>
                                        <p:cTn id="26" dur="1" fill="hold">
                                          <p:stCondLst>
                                            <p:cond delay="0"/>
                                          </p:stCondLst>
                                        </p:cTn>
                                        <p:tgtEl>
                                          <p:spTgt spid="54294"/>
                                        </p:tgtEl>
                                        <p:attrNameLst>
                                          <p:attrName>style.visibility</p:attrName>
                                        </p:attrNameLst>
                                      </p:cBhvr>
                                      <p:to>
                                        <p:strVal val="visible"/>
                                      </p:to>
                                    </p:set>
                                    <p:anim by="(-#ppt_w*2)" calcmode="lin" valueType="num">
                                      <p:cBhvr rctx="PPT">
                                        <p:cTn id="27" dur="500" autoRev="1" fill="hold">
                                          <p:stCondLst>
                                            <p:cond delay="0"/>
                                          </p:stCondLst>
                                        </p:cTn>
                                        <p:tgtEl>
                                          <p:spTgt spid="54294"/>
                                        </p:tgtEl>
                                        <p:attrNameLst>
                                          <p:attrName>ppt_w</p:attrName>
                                        </p:attrNameLst>
                                      </p:cBhvr>
                                    </p:anim>
                                    <p:anim by="(#ppt_w*0.50)" calcmode="lin" valueType="num">
                                      <p:cBhvr>
                                        <p:cTn id="28" dur="500" decel="50000" autoRev="1" fill="hold">
                                          <p:stCondLst>
                                            <p:cond delay="0"/>
                                          </p:stCondLst>
                                        </p:cTn>
                                        <p:tgtEl>
                                          <p:spTgt spid="54294"/>
                                        </p:tgtEl>
                                        <p:attrNameLst>
                                          <p:attrName>ppt_x</p:attrName>
                                        </p:attrNameLst>
                                      </p:cBhvr>
                                    </p:anim>
                                    <p:anim from="(-#ppt_h/2)" to="(#ppt_y)" calcmode="lin" valueType="num">
                                      <p:cBhvr>
                                        <p:cTn id="29" dur="1000" fill="hold">
                                          <p:stCondLst>
                                            <p:cond delay="0"/>
                                          </p:stCondLst>
                                        </p:cTn>
                                        <p:tgtEl>
                                          <p:spTgt spid="54294"/>
                                        </p:tgtEl>
                                        <p:attrNameLst>
                                          <p:attrName>ppt_y</p:attrName>
                                        </p:attrNameLst>
                                      </p:cBhvr>
                                    </p:anim>
                                    <p:animRot by="21600000">
                                      <p:cBhvr>
                                        <p:cTn id="30" dur="1000" fill="hold">
                                          <p:stCondLst>
                                            <p:cond delay="0"/>
                                          </p:stCondLst>
                                        </p:cTn>
                                        <p:tgtEl>
                                          <p:spTgt spid="54294"/>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4296"/>
                                        </p:tgtEl>
                                        <p:attrNameLst>
                                          <p:attrName>style.visibility</p:attrName>
                                        </p:attrNameLst>
                                      </p:cBhvr>
                                      <p:to>
                                        <p:strVal val="visible"/>
                                      </p:to>
                                    </p:set>
                                    <p:animEffect filter="wipe(left)">
                                      <p:cBhvr>
                                        <p:cTn id="35" dur="500"/>
                                        <p:tgtEl>
                                          <p:spTgt spid="54296"/>
                                        </p:tgtEl>
                                      </p:cBhvr>
                                    </p:animEffect>
                                  </p:childTnLst>
                                </p:cTn>
                              </p:par>
                              <p:par>
                                <p:cTn id="36" presetID="22" presetClass="entr" presetSubtype="8" fill="hold" nodeType="withEffect">
                                  <p:stCondLst>
                                    <p:cond delay="0"/>
                                  </p:stCondLst>
                                  <p:childTnLst>
                                    <p:set>
                                      <p:cBhvr>
                                        <p:cTn id="37" dur="1" fill="hold">
                                          <p:stCondLst>
                                            <p:cond delay="0"/>
                                          </p:stCondLst>
                                        </p:cTn>
                                        <p:tgtEl>
                                          <p:spTgt spid="54298"/>
                                        </p:tgtEl>
                                        <p:attrNameLst>
                                          <p:attrName>style.visibility</p:attrName>
                                        </p:attrNameLst>
                                      </p:cBhvr>
                                      <p:to>
                                        <p:strVal val="visible"/>
                                      </p:to>
                                    </p:set>
                                    <p:animEffect filter="wipe(left)">
                                      <p:cBhvr>
                                        <p:cTn id="38" dur="500"/>
                                        <p:tgtEl>
                                          <p:spTgt spid="5429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4295"/>
                                        </p:tgtEl>
                                        <p:attrNameLst>
                                          <p:attrName>style.visibility</p:attrName>
                                        </p:attrNameLst>
                                      </p:cBhvr>
                                      <p:to>
                                        <p:strVal val="visible"/>
                                      </p:to>
                                    </p:set>
                                    <p:anim calcmode="lin" valueType="num">
                                      <p:cBhvr>
                                        <p:cTn id="43" dur="500" fill="hold"/>
                                        <p:tgtEl>
                                          <p:spTgt spid="54295"/>
                                        </p:tgtEl>
                                        <p:attrNameLst>
                                          <p:attrName>ppt_x</p:attrName>
                                        </p:attrNameLst>
                                      </p:cBhvr>
                                      <p:tavLst>
                                        <p:tav tm="0">
                                          <p:val>
                                            <p:strVal val="1+#ppt_w/2"/>
                                          </p:val>
                                        </p:tav>
                                        <p:tav tm="100000">
                                          <p:val>
                                            <p:strVal val="#ppt_x"/>
                                          </p:val>
                                        </p:tav>
                                      </p:tavLst>
                                    </p:anim>
                                    <p:anim calcmode="lin" valueType="num">
                                      <p:cBhvr>
                                        <p:cTn id="44" dur="500" fill="hold"/>
                                        <p:tgtEl>
                                          <p:spTgt spid="5429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4299"/>
                                        </p:tgtEl>
                                        <p:attrNameLst>
                                          <p:attrName>style.visibility</p:attrName>
                                        </p:attrNameLst>
                                      </p:cBhvr>
                                      <p:to>
                                        <p:strVal val="visible"/>
                                      </p:to>
                                    </p:set>
                                    <p:anim calcmode="lin" valueType="num">
                                      <p:cBhvr>
                                        <p:cTn id="49" dur="500" fill="hold"/>
                                        <p:tgtEl>
                                          <p:spTgt spid="54299"/>
                                        </p:tgtEl>
                                        <p:attrNameLst>
                                          <p:attrName>ppt_x</p:attrName>
                                        </p:attrNameLst>
                                      </p:cBhvr>
                                      <p:tavLst>
                                        <p:tav tm="0">
                                          <p:val>
                                            <p:strVal val="#ppt_x"/>
                                          </p:val>
                                        </p:tav>
                                        <p:tav tm="100000">
                                          <p:val>
                                            <p:strVal val="#ppt_x"/>
                                          </p:val>
                                        </p:tav>
                                      </p:tavLst>
                                    </p:anim>
                                    <p:anim calcmode="lin" valueType="num">
                                      <p:cBhvr>
                                        <p:cTn id="50" dur="500" fill="hold"/>
                                        <p:tgtEl>
                                          <p:spTgt spid="54299"/>
                                        </p:tgtEl>
                                        <p:attrNameLst>
                                          <p:attrName>ppt_y</p:attrName>
                                        </p:attrNameLst>
                                      </p:cBhvr>
                                      <p:tavLst>
                                        <p:tav tm="0">
                                          <p:val>
                                            <p:strVal val="1+#ppt_h/2"/>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54304"/>
                                        </p:tgtEl>
                                        <p:attrNameLst>
                                          <p:attrName>style.visibility</p:attrName>
                                        </p:attrNameLst>
                                      </p:cBhvr>
                                      <p:to>
                                        <p:strVal val="visible"/>
                                      </p:to>
                                    </p:set>
                                    <p:anim calcmode="lin" valueType="num">
                                      <p:cBhvr>
                                        <p:cTn id="53" dur="500" fill="hold"/>
                                        <p:tgtEl>
                                          <p:spTgt spid="54304"/>
                                        </p:tgtEl>
                                        <p:attrNameLst>
                                          <p:attrName>ppt_x</p:attrName>
                                        </p:attrNameLst>
                                      </p:cBhvr>
                                      <p:tavLst>
                                        <p:tav tm="0">
                                          <p:val>
                                            <p:strVal val="1+#ppt_w/2"/>
                                          </p:val>
                                        </p:tav>
                                        <p:tav tm="100000">
                                          <p:val>
                                            <p:strVal val="#ppt_x"/>
                                          </p:val>
                                        </p:tav>
                                      </p:tavLst>
                                    </p:anim>
                                    <p:anim calcmode="lin" valueType="num">
                                      <p:cBhvr>
                                        <p:cTn id="54" dur="500" fill="hold"/>
                                        <p:tgtEl>
                                          <p:spTgt spid="54304"/>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54303"/>
                                        </p:tgtEl>
                                        <p:attrNameLst>
                                          <p:attrName>style.visibility</p:attrName>
                                        </p:attrNameLst>
                                      </p:cBhvr>
                                      <p:to>
                                        <p:strVal val="visible"/>
                                      </p:to>
                                    </p:set>
                                    <p:anim calcmode="lin" valueType="num">
                                      <p:cBhvr>
                                        <p:cTn id="59" dur="500" fill="hold"/>
                                        <p:tgtEl>
                                          <p:spTgt spid="54303"/>
                                        </p:tgtEl>
                                        <p:attrNameLst>
                                          <p:attrName>ppt_x</p:attrName>
                                        </p:attrNameLst>
                                      </p:cBhvr>
                                      <p:tavLst>
                                        <p:tav tm="0">
                                          <p:val>
                                            <p:strVal val="1+#ppt_w/2"/>
                                          </p:val>
                                        </p:tav>
                                        <p:tav tm="100000">
                                          <p:val>
                                            <p:strVal val="#ppt_x"/>
                                          </p:val>
                                        </p:tav>
                                      </p:tavLst>
                                    </p:anim>
                                    <p:anim calcmode="lin" valueType="num">
                                      <p:cBhvr>
                                        <p:cTn id="60" dur="500" fill="hold"/>
                                        <p:tgtEl>
                                          <p:spTgt spid="54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ldLvl="0" animBg="1"/>
      <p:bldP spid="54275" grpId="0" bldLvl="0" animBg="1"/>
      <p:bldP spid="54294" grpId="0" bldLvl="0"/>
      <p:bldP spid="54295" grpId="0" bldLvl="0" animBg="1"/>
      <p:bldP spid="54296" grpId="0" bldLvl="0"/>
      <p:bldP spid="54299" grpId="0" bldLvl="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741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7411"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741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7413" name="组合 7"/>
          <p:cNvGrpSpPr/>
          <p:nvPr/>
        </p:nvGrpSpPr>
        <p:grpSpPr>
          <a:xfrm>
            <a:off x="-9525" y="4857750"/>
            <a:ext cx="9153525" cy="285750"/>
            <a:chOff x="0" y="0"/>
            <a:chExt cx="9153144" cy="842818"/>
          </a:xfrm>
        </p:grpSpPr>
        <p:sp>
          <p:nvSpPr>
            <p:cNvPr id="1741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741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7416"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dirty="0">
              <a:latin typeface="Arial" panose="020B0604020202020204" pitchFamily="34" charset="0"/>
              <a:ea typeface="宋体" panose="02010600030101010101" pitchFamily="2" charset="-122"/>
            </a:endParaRPr>
          </a:p>
        </p:txBody>
      </p:sp>
      <p:sp>
        <p:nvSpPr>
          <p:cNvPr id="17417" name="文本框 9"/>
          <p:cNvSpPr/>
          <p:nvPr/>
        </p:nvSpPr>
        <p:spPr>
          <a:xfrm>
            <a:off x="3505200" y="2640013"/>
            <a:ext cx="5410200" cy="1516062"/>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片名：如果•爱</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导演：陈可辛</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主演：周迅、金城武、张学友、池珍熙等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出品方：星美传媒集团有限公司、摩根•陈影业有限公司、上海电影集团公司</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发行时间：2005年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7418" name="文本框 8"/>
          <p:cNvSpPr/>
          <p:nvPr/>
        </p:nvSpPr>
        <p:spPr>
          <a:xfrm>
            <a:off x="4321175" y="1276350"/>
            <a:ext cx="3298825"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第三节  经典音乐歌舞片赏析</a:t>
            </a:r>
            <a:endParaRPr lang="zh-CN" altLang="en-US" dirty="0">
              <a:latin typeface="Arial" panose="020B0604020202020204" pitchFamily="34" charset="0"/>
              <a:ea typeface="宋体" panose="02010600030101010101" pitchFamily="2" charset="-122"/>
            </a:endParaRPr>
          </a:p>
        </p:txBody>
      </p:sp>
      <p:sp>
        <p:nvSpPr>
          <p:cNvPr id="17419" name="文本框 8"/>
          <p:cNvSpPr/>
          <p:nvPr/>
        </p:nvSpPr>
        <p:spPr>
          <a:xfrm>
            <a:off x="3543300" y="1809750"/>
            <a:ext cx="4953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中国音乐歌舞片的代表作品——《如果•爱》</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7420" name="图片 17419"/>
          <p:cNvPicPr>
            <a:picLocks noChangeAspect="1"/>
          </p:cNvPicPr>
          <p:nvPr/>
        </p:nvPicPr>
        <p:blipFill>
          <a:blip r:embed="rId1"/>
          <a:stretch>
            <a:fillRect/>
          </a:stretch>
        </p:blipFill>
        <p:spPr>
          <a:xfrm>
            <a:off x="388938" y="949325"/>
            <a:ext cx="3005137" cy="379095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417"/>
                                        </p:tgtEl>
                                        <p:attrNameLst>
                                          <p:attrName>style.visibility</p:attrName>
                                        </p:attrNameLst>
                                      </p:cBhvr>
                                      <p:to>
                                        <p:strVal val="visible"/>
                                      </p:to>
                                    </p:set>
                                    <p:animEffect filter="wipe(left)">
                                      <p:cBhvr>
                                        <p:cTn id="7" dur="500"/>
                                        <p:tgtEl>
                                          <p:spTgt spid="174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8"/>
                                        </p:tgtEl>
                                        <p:attrNameLst>
                                          <p:attrName>style.visibility</p:attrName>
                                        </p:attrNameLst>
                                      </p:cBhvr>
                                      <p:to>
                                        <p:strVal val="visible"/>
                                      </p:to>
                                    </p:set>
                                    <p:animEffect filter="wipe(left)">
                                      <p:cBhvr>
                                        <p:cTn id="12" dur="500"/>
                                        <p:tgtEl>
                                          <p:spTgt spid="174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9"/>
                                        </p:tgtEl>
                                        <p:attrNameLst>
                                          <p:attrName>style.visibility</p:attrName>
                                        </p:attrNameLst>
                                      </p:cBhvr>
                                      <p:to>
                                        <p:strVal val="visible"/>
                                      </p:to>
                                    </p:set>
                                    <p:animEffect filter="wipe(left)">
                                      <p:cBhvr>
                                        <p:cTn id="17" dur="500"/>
                                        <p:tgtEl>
                                          <p:spTgt spid="17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bldLvl="0"/>
      <p:bldP spid="17418" grpId="0" bldLvl="0"/>
      <p:bldP spid="17419" grpId="0" bldLvl="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843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8435"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843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8437" name="组合 7"/>
          <p:cNvGrpSpPr/>
          <p:nvPr/>
        </p:nvGrpSpPr>
        <p:grpSpPr>
          <a:xfrm>
            <a:off x="-9525" y="4857750"/>
            <a:ext cx="9153525" cy="285750"/>
            <a:chOff x="0" y="0"/>
            <a:chExt cx="9153144" cy="842818"/>
          </a:xfrm>
        </p:grpSpPr>
        <p:sp>
          <p:nvSpPr>
            <p:cNvPr id="1843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843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8440"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dirty="0">
              <a:latin typeface="Arial" panose="020B0604020202020204" pitchFamily="34" charset="0"/>
              <a:ea typeface="宋体" panose="02010600030101010101" pitchFamily="2" charset="-122"/>
            </a:endParaRPr>
          </a:p>
        </p:txBody>
      </p:sp>
      <p:sp>
        <p:nvSpPr>
          <p:cNvPr id="18441" name="文本框 8"/>
          <p:cNvSpPr/>
          <p:nvPr/>
        </p:nvSpPr>
        <p:spPr>
          <a:xfrm>
            <a:off x="6027738" y="112553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
        <p:nvSpPr>
          <p:cNvPr id="18442" name="文本框 9"/>
          <p:cNvSpPr/>
          <p:nvPr/>
        </p:nvSpPr>
        <p:spPr>
          <a:xfrm>
            <a:off x="4191000" y="1646238"/>
            <a:ext cx="4602163" cy="2941637"/>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1995年的北京，林见东前往北京去读电影，他一心想挑战自己读电影导演系的野心，却惨遭滑铁卢。他的成绩只是平平，理想完全破灭。就在心灰意冷之际，他遇上了孙纳，当时，孙纳在一个歌舞团当洗烫工，却已雄心壮志，努力要成为一流的歌舞演员，同时她更身兼多职，赚钱养活湖南乡下的家人，对于只会伸开手掌问家人索取生活费的见东来说，孙纳顿时成为他崇拜的对象，鼓舞他重燃斗志。</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这一段情缘，本来可以有个美好的回忆，可是见东发现孙纳为了多赚一点钱，竟不择手段，天真的见东一心为了帮孙纳找岀路，介绍她认识一些电影制作人，孙纳竟暗地出卖了他；孙纳从此消失，见东的大学生活也结束。</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8443" name="图片 18442"/>
          <p:cNvPicPr>
            <a:picLocks noChangeAspect="1"/>
          </p:cNvPicPr>
          <p:nvPr/>
        </p:nvPicPr>
        <p:blipFill>
          <a:blip r:embed="rId1"/>
          <a:stretch>
            <a:fillRect/>
          </a:stretch>
        </p:blipFill>
        <p:spPr>
          <a:xfrm>
            <a:off x="350838" y="1028700"/>
            <a:ext cx="3657600" cy="36576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Effect filter="wipe(left)">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442"/>
                                        </p:tgtEl>
                                        <p:attrNameLst>
                                          <p:attrName>style.visibility</p:attrName>
                                        </p:attrNameLst>
                                      </p:cBhvr>
                                      <p:to>
                                        <p:strVal val="visible"/>
                                      </p:to>
                                    </p:set>
                                    <p:animEffect filter="wipe(left)">
                                      <p:cBhvr>
                                        <p:cTn id="12" dur="5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ldLvl="0"/>
      <p:bldP spid="18442" grpId="0" bldLvl="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945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9459"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946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9461" name="组合 7"/>
          <p:cNvGrpSpPr/>
          <p:nvPr/>
        </p:nvGrpSpPr>
        <p:grpSpPr>
          <a:xfrm>
            <a:off x="-9525" y="4857750"/>
            <a:ext cx="9153525" cy="285750"/>
            <a:chOff x="0" y="0"/>
            <a:chExt cx="9153144" cy="842818"/>
          </a:xfrm>
        </p:grpSpPr>
        <p:sp>
          <p:nvSpPr>
            <p:cNvPr id="1946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946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9464"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9465" name="文本框 8"/>
          <p:cNvSpPr/>
          <p:nvPr/>
        </p:nvSpPr>
        <p:spPr>
          <a:xfrm>
            <a:off x="1752600" y="1123950"/>
            <a:ext cx="40386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2.相关背景</a:t>
            </a:r>
            <a:endParaRPr lang="zh-CN" altLang="en-US" dirty="0">
              <a:latin typeface="Arial" panose="020B0604020202020204" pitchFamily="34" charset="0"/>
              <a:ea typeface="宋体" panose="02010600030101010101" pitchFamily="2" charset="-122"/>
            </a:endParaRPr>
          </a:p>
        </p:txBody>
      </p:sp>
      <p:sp>
        <p:nvSpPr>
          <p:cNvPr id="19466" name="文本框 9"/>
          <p:cNvSpPr/>
          <p:nvPr/>
        </p:nvSpPr>
        <p:spPr>
          <a:xfrm>
            <a:off x="620713" y="1895475"/>
            <a:ext cx="3638550" cy="199072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2005年12月1日上演的《如果•爱》的制作团队非常豪华，导演为香港知名导演陈可辛，编剧为杜国威、林爱华等一线编剧，演员更是汇集了亚洲的顶级演员，主角为大陆的周迅、日本的金城武，配角是香港的张学友及韩国的池珍熙，曾志伟、吴君如等明星也在剧中进行了客串。该剧也最终成为经典歌舞剧之一，被誉为“中国50年来第一部音乐剧电影”、“近年来最盛大的中国音乐歌舞片”。</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9467" name="图片 19466"/>
          <p:cNvPicPr>
            <a:picLocks noChangeAspect="1"/>
          </p:cNvPicPr>
          <p:nvPr/>
        </p:nvPicPr>
        <p:blipFill>
          <a:blip r:embed="rId1"/>
          <a:stretch>
            <a:fillRect/>
          </a:stretch>
        </p:blipFill>
        <p:spPr>
          <a:xfrm>
            <a:off x="4267200" y="1733550"/>
            <a:ext cx="4467225" cy="25146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Effect filter="wipe(left)">
                                      <p:cBhvr>
                                        <p:cTn id="7" dur="500"/>
                                        <p:tgtEl>
                                          <p:spTgt spid="194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466"/>
                                        </p:tgtEl>
                                        <p:attrNameLst>
                                          <p:attrName>style.visibility</p:attrName>
                                        </p:attrNameLst>
                                      </p:cBhvr>
                                      <p:to>
                                        <p:strVal val="visible"/>
                                      </p:to>
                                    </p:set>
                                    <p:animEffect filter="wipe(left)">
                                      <p:cBhvr>
                                        <p:cTn id="12" dur="5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bldLvl="0"/>
      <p:bldP spid="19466" grpId="0" bldLvl="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048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048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048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0485" name="组合 7"/>
          <p:cNvGrpSpPr/>
          <p:nvPr/>
        </p:nvGrpSpPr>
        <p:grpSpPr>
          <a:xfrm>
            <a:off x="-9525" y="4857750"/>
            <a:ext cx="9153525" cy="285750"/>
            <a:chOff x="0" y="0"/>
            <a:chExt cx="9153144" cy="842818"/>
          </a:xfrm>
        </p:grpSpPr>
        <p:sp>
          <p:nvSpPr>
            <p:cNvPr id="2048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048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0488"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dirty="0">
              <a:latin typeface="Arial" panose="020B0604020202020204" pitchFamily="34" charset="0"/>
              <a:ea typeface="宋体" panose="02010600030101010101" pitchFamily="2" charset="-122"/>
            </a:endParaRPr>
          </a:p>
        </p:txBody>
      </p:sp>
      <p:sp>
        <p:nvSpPr>
          <p:cNvPr id="20489" name="文本框 8"/>
          <p:cNvSpPr/>
          <p:nvPr/>
        </p:nvSpPr>
        <p:spPr>
          <a:xfrm>
            <a:off x="5695950" y="112553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3.影片分析</a:t>
            </a:r>
            <a:endParaRPr lang="zh-CN" altLang="en-US" dirty="0">
              <a:latin typeface="Arial" panose="020B0604020202020204" pitchFamily="34" charset="0"/>
              <a:ea typeface="宋体" panose="02010600030101010101" pitchFamily="2" charset="-122"/>
            </a:endParaRPr>
          </a:p>
        </p:txBody>
      </p:sp>
      <p:sp>
        <p:nvSpPr>
          <p:cNvPr id="20490" name="文本框 9"/>
          <p:cNvSpPr/>
          <p:nvPr/>
        </p:nvSpPr>
        <p:spPr>
          <a:xfrm>
            <a:off x="3875088" y="1536700"/>
            <a:ext cx="4800600" cy="294005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（一）时空塑造</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正面评价：</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负面评价：</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首先，从《如果•爱》的整体表现形式来看，该作品运用了“戏中戏”的电影结构形式。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其次，对电影《如果•爱》中构建的7种不同的时空关系进行具体分析。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（二）主题分析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音乐歌舞片在艺术表现上，往往会借助爱情这一主题进行展现，陈可辛导演的《如果•爱》也是从爱情入手，讲述了一个三角恋的故事。</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（三）音乐作用</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20491" name="图片 20490"/>
          <p:cNvPicPr>
            <a:picLocks noChangeAspect="1"/>
          </p:cNvPicPr>
          <p:nvPr/>
        </p:nvPicPr>
        <p:blipFill>
          <a:blip r:embed="rId1"/>
          <a:stretch>
            <a:fillRect/>
          </a:stretch>
        </p:blipFill>
        <p:spPr>
          <a:xfrm>
            <a:off x="609600" y="895350"/>
            <a:ext cx="2895600" cy="3863975"/>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Effect filter="wipe(left)">
                                      <p:cBhvr>
                                        <p:cTn id="7" dur="500"/>
                                        <p:tgtEl>
                                          <p:spTgt spid="204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90"/>
                                        </p:tgtEl>
                                        <p:attrNameLst>
                                          <p:attrName>style.visibility</p:attrName>
                                        </p:attrNameLst>
                                      </p:cBhvr>
                                      <p:to>
                                        <p:strVal val="visible"/>
                                      </p:to>
                                    </p:set>
                                    <p:animEffect filter="wipe(left)">
                                      <p:cBhvr>
                                        <p:cTn id="12" dur="500"/>
                                        <p:tgtEl>
                                          <p:spTgt spid="2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bldLvl="0"/>
      <p:bldP spid="20490" grpId="0" bldLvl="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150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1507"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1508"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1509" name="组合 7"/>
          <p:cNvGrpSpPr/>
          <p:nvPr/>
        </p:nvGrpSpPr>
        <p:grpSpPr>
          <a:xfrm>
            <a:off x="-9525" y="4857750"/>
            <a:ext cx="9153525" cy="285750"/>
            <a:chOff x="0" y="0"/>
            <a:chExt cx="9153144" cy="842818"/>
          </a:xfrm>
        </p:grpSpPr>
        <p:sp>
          <p:nvSpPr>
            <p:cNvPr id="2151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151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1512"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dirty="0">
              <a:latin typeface="Arial" panose="020B0604020202020204" pitchFamily="34" charset="0"/>
              <a:ea typeface="宋体" panose="02010600030101010101" pitchFamily="2" charset="-122"/>
            </a:endParaRPr>
          </a:p>
        </p:txBody>
      </p:sp>
      <p:sp>
        <p:nvSpPr>
          <p:cNvPr id="21513" name="文本框 9"/>
          <p:cNvSpPr/>
          <p:nvPr/>
        </p:nvSpPr>
        <p:spPr>
          <a:xfrm>
            <a:off x="3962400" y="2708275"/>
            <a:ext cx="4953000" cy="1754188"/>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片名：冰雪奇缘</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导演：克里斯•巴克、珍妮弗•李</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主要配音：克里斯汀•贝尔、伊迪娜•门泽尔、乔纳森•格罗夫等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出品方：美国华特•迪士尼公司</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发行时间：2013年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21514" name="文本框 8"/>
          <p:cNvSpPr/>
          <p:nvPr/>
        </p:nvSpPr>
        <p:spPr>
          <a:xfrm>
            <a:off x="4618038" y="1276350"/>
            <a:ext cx="3298825"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第三节  经典音乐歌舞片赏析</a:t>
            </a:r>
            <a:endParaRPr lang="zh-CN" altLang="en-US" dirty="0">
              <a:latin typeface="Arial" panose="020B0604020202020204" pitchFamily="34" charset="0"/>
              <a:ea typeface="宋体" panose="02010600030101010101" pitchFamily="2" charset="-122"/>
            </a:endParaRPr>
          </a:p>
        </p:txBody>
      </p:sp>
      <p:sp>
        <p:nvSpPr>
          <p:cNvPr id="21515" name="文本框 8"/>
          <p:cNvSpPr/>
          <p:nvPr/>
        </p:nvSpPr>
        <p:spPr>
          <a:xfrm>
            <a:off x="3543300" y="1809750"/>
            <a:ext cx="54483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当代歌舞与动画相融合的爆款作品——《冰雪奇缘》</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21516" name="图片 21515"/>
          <p:cNvPicPr>
            <a:picLocks noChangeAspect="1"/>
          </p:cNvPicPr>
          <p:nvPr/>
        </p:nvPicPr>
        <p:blipFill>
          <a:blip r:embed="rId1" cstate="print"/>
          <a:stretch>
            <a:fillRect/>
          </a:stretch>
        </p:blipFill>
        <p:spPr>
          <a:xfrm>
            <a:off x="639763" y="777875"/>
            <a:ext cx="2589212" cy="3995738"/>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filter="wipe(left)">
                                      <p:cBhvr>
                                        <p:cTn id="7" dur="500"/>
                                        <p:tgtEl>
                                          <p:spTgt spid="215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14"/>
                                        </p:tgtEl>
                                        <p:attrNameLst>
                                          <p:attrName>style.visibility</p:attrName>
                                        </p:attrNameLst>
                                      </p:cBhvr>
                                      <p:to>
                                        <p:strVal val="visible"/>
                                      </p:to>
                                    </p:set>
                                    <p:animEffect filter="wipe(left)">
                                      <p:cBhvr>
                                        <p:cTn id="12" dur="500"/>
                                        <p:tgtEl>
                                          <p:spTgt spid="215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515"/>
                                        </p:tgtEl>
                                        <p:attrNameLst>
                                          <p:attrName>style.visibility</p:attrName>
                                        </p:attrNameLst>
                                      </p:cBhvr>
                                      <p:to>
                                        <p:strVal val="visible"/>
                                      </p:to>
                                    </p:set>
                                    <p:animEffect filter="wipe(left)">
                                      <p:cBhvr>
                                        <p:cTn id="17"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bldLvl="0"/>
      <p:bldP spid="21514" grpId="0" bldLvl="0"/>
      <p:bldP spid="21515" grpId="0" bldLvl="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4098" name="灯片编号占位符 1"/>
          <p:cNvSpPr>
            <a:spLocks noGrp="1"/>
          </p:cNvSpPr>
          <p:nvPr>
            <p:ph type="sldNum" sz="quarter" idx="12"/>
          </p:nvPr>
        </p:nvSpPr>
        <p:spPr>
          <a:xfrm>
            <a:off x="6457950" y="4767263"/>
            <a:ext cx="2057400" cy="274637"/>
          </a:xfrm>
        </p:spPr>
        <p:txBody>
          <a:bodyPr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2" name="矩形 34"/>
          <p:cNvSpPr/>
          <p:nvPr/>
        </p:nvSpPr>
        <p:spPr>
          <a:xfrm>
            <a:off x="446088" y="962025"/>
            <a:ext cx="2376487"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099" name="矩形 69"/>
          <p:cNvSpPr/>
          <p:nvPr/>
        </p:nvSpPr>
        <p:spPr>
          <a:xfrm>
            <a:off x="-74612" y="1352550"/>
            <a:ext cx="9142412" cy="2776538"/>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pic>
        <p:nvPicPr>
          <p:cNvPr id="4100" name="图片 63"/>
          <p:cNvPicPr>
            <a:picLocks noChangeAspect="1"/>
          </p:cNvPicPr>
          <p:nvPr/>
        </p:nvPicPr>
        <p:blipFill>
          <a:blip r:embed="rId1"/>
          <a:stretch>
            <a:fillRect/>
          </a:stretch>
        </p:blipFill>
        <p:spPr>
          <a:xfrm>
            <a:off x="5502275" y="2632075"/>
            <a:ext cx="3641725" cy="2081213"/>
          </a:xfrm>
          <a:prstGeom prst="rect">
            <a:avLst/>
          </a:prstGeom>
          <a:noFill/>
          <a:ln w="9525">
            <a:noFill/>
          </a:ln>
        </p:spPr>
      </p:pic>
      <p:sp>
        <p:nvSpPr>
          <p:cNvPr id="4101" name="Freeform 12"/>
          <p:cNvSpPr>
            <a:spLocks noEditPoints="1"/>
          </p:cNvSpPr>
          <p:nvPr/>
        </p:nvSpPr>
        <p:spPr>
          <a:xfrm>
            <a:off x="7204075" y="1854200"/>
            <a:ext cx="1254125" cy="1250950"/>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4102" name="组合 72"/>
          <p:cNvGrpSpPr/>
          <p:nvPr/>
        </p:nvGrpSpPr>
        <p:grpSpPr>
          <a:xfrm>
            <a:off x="-6350" y="4300538"/>
            <a:ext cx="9150350" cy="842962"/>
            <a:chOff x="0" y="0"/>
            <a:chExt cx="9153144" cy="842818"/>
          </a:xfrm>
        </p:grpSpPr>
        <p:sp>
          <p:nvSpPr>
            <p:cNvPr id="4104" name="矩形 57"/>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105" name="矩形 65"/>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 name="矩形 36"/>
          <p:cNvSpPr/>
          <p:nvPr/>
        </p:nvSpPr>
        <p:spPr>
          <a:xfrm>
            <a:off x="349250" y="1789113"/>
            <a:ext cx="814388" cy="1417637"/>
          </a:xfrm>
          <a:prstGeom prst="rect">
            <a:avLst/>
          </a:prstGeom>
          <a:noFill/>
          <a:ln w="9525">
            <a:noFill/>
          </a:ln>
        </p:spPr>
        <p:txBody>
          <a:bodyPr wrap="square" lIns="68580" tIns="34290" rIns="68580" bIns="34290" anchor="t" anchorCtr="0">
            <a:spAutoFit/>
          </a:bodyPr>
          <a:lstStyle/>
          <a:p>
            <a:r>
              <a:rPr lang="zh-CN" altLang="en-US" sz="4400" b="1" dirty="0">
                <a:solidFill>
                  <a:schemeClr val="accent1"/>
                </a:solidFill>
                <a:latin typeface="思源黑体 CN Bold" charset="0"/>
                <a:ea typeface="宋体" panose="02010600030101010101" pitchFamily="2" charset="-122"/>
                <a:sym typeface="思源黑体 CN" charset="0"/>
              </a:rPr>
              <a:t>目录</a:t>
            </a:r>
            <a:endParaRPr lang="zh-CN" altLang="en-US" sz="4400" b="1" dirty="0">
              <a:solidFill>
                <a:schemeClr val="accent1"/>
              </a:solidFill>
              <a:latin typeface="思源黑体 CN Bold" charset="0"/>
              <a:ea typeface="思源黑体 CN Bold" charset="0"/>
              <a:sym typeface="思源黑体 CN" charset="0"/>
            </a:endParaRPr>
          </a:p>
        </p:txBody>
      </p:sp>
      <p:grpSp>
        <p:nvGrpSpPr>
          <p:cNvPr id="4106" name="组合 37"/>
          <p:cNvGrpSpPr/>
          <p:nvPr/>
        </p:nvGrpSpPr>
        <p:grpSpPr>
          <a:xfrm>
            <a:off x="1295400" y="1679575"/>
            <a:ext cx="2590800" cy="320675"/>
            <a:chOff x="0" y="0"/>
            <a:chExt cx="3352801" cy="321730"/>
          </a:xfrm>
        </p:grpSpPr>
        <p:sp>
          <p:nvSpPr>
            <p:cNvPr id="4108" name="文本框 7"/>
            <p:cNvSpPr/>
            <p:nvPr/>
          </p:nvSpPr>
          <p:spPr>
            <a:xfrm>
              <a:off x="0" y="6259"/>
              <a:ext cx="489752" cy="315471"/>
            </a:xfrm>
            <a:prstGeom prst="rect">
              <a:avLst/>
            </a:prstGeom>
            <a:solidFill>
              <a:schemeClr val="accent1"/>
            </a:solidFill>
            <a:ln w="9525">
              <a:noFill/>
            </a:ln>
          </p:spPr>
          <p:txBody>
            <a:bodyPr wrap="square" lIns="68580" tIns="34290" rIns="68580" bIns="34290" anchor="t" anchorCtr="0">
              <a:spAutoFit/>
            </a:bodyPr>
            <a:lstStyle/>
            <a:p>
              <a:pPr algn="ctr"/>
              <a:r>
                <a:rPr lang="en-US" altLang="zh-CN" sz="1600" dirty="0">
                  <a:solidFill>
                    <a:schemeClr val="bg1"/>
                  </a:solidFill>
                  <a:latin typeface="思源黑体 CN" charset="0"/>
                  <a:ea typeface="宋体" panose="02010600030101010101" pitchFamily="2" charset="-122"/>
                  <a:sym typeface="思源黑体 CN" charset="0"/>
                </a:rPr>
                <a:t>01</a:t>
              </a:r>
              <a:endParaRPr lang="en-US" altLang="zh-CN" sz="1600" dirty="0">
                <a:solidFill>
                  <a:schemeClr val="bg1"/>
                </a:solidFill>
                <a:latin typeface="思源黑体 CN" charset="0"/>
                <a:ea typeface="宋体" panose="02010600030101010101" pitchFamily="2" charset="-122"/>
                <a:sym typeface="思源黑体 CN" charset="0"/>
              </a:endParaRPr>
            </a:p>
          </p:txBody>
        </p:sp>
        <p:sp>
          <p:nvSpPr>
            <p:cNvPr id="4109" name="文本框 15"/>
            <p:cNvSpPr/>
            <p:nvPr/>
          </p:nvSpPr>
          <p:spPr>
            <a:xfrm>
              <a:off x="565953" y="0"/>
              <a:ext cx="2786848" cy="315471"/>
            </a:xfrm>
            <a:prstGeom prst="rect">
              <a:avLst/>
            </a:prstGeom>
            <a:noFill/>
            <a:ln w="9525" cap="flat" cmpd="sng">
              <a:solidFill>
                <a:schemeClr val="tx2"/>
              </a:solidFill>
              <a:prstDash val="solid"/>
              <a:miter/>
              <a:headEnd type="none" w="med" len="med"/>
              <a:tailEnd type="none" w="med" len="med"/>
            </a:ln>
          </p:spPr>
          <p:txBody>
            <a:bodyPr wrap="square" lIns="68580" tIns="34290" rIns="68580" bIns="34290" anchor="t" anchorCtr="0">
              <a:spAutoFit/>
            </a:bodyPr>
            <a:lstStyle/>
            <a:p>
              <a:pPr algn="ctr"/>
              <a:r>
                <a:rPr lang="zh-CN" altLang="en-US" sz="1600" dirty="0">
                  <a:solidFill>
                    <a:srgbClr val="262626"/>
                  </a:solidFill>
                  <a:latin typeface="思源黑体 CN" charset="0"/>
                  <a:ea typeface="宋体" panose="02010600030101010101" pitchFamily="2" charset="-122"/>
                  <a:sym typeface="思源黑体 CN" charset="0"/>
                </a:rPr>
                <a:t>音乐歌舞片</a:t>
              </a:r>
              <a:endParaRPr lang="zh-CN" altLang="en-US" sz="1600" dirty="0">
                <a:solidFill>
                  <a:srgbClr val="262626"/>
                </a:solidFill>
                <a:latin typeface="思源黑体 CN" charset="0"/>
                <a:ea typeface="宋体" panose="02010600030101010101" pitchFamily="2" charset="-122"/>
                <a:sym typeface="思源黑体 CN" charset="0"/>
              </a:endParaRPr>
            </a:p>
          </p:txBody>
        </p:sp>
      </p:grpSp>
      <p:grpSp>
        <p:nvGrpSpPr>
          <p:cNvPr id="4" name="组合 40"/>
          <p:cNvGrpSpPr/>
          <p:nvPr/>
        </p:nvGrpSpPr>
        <p:grpSpPr>
          <a:xfrm>
            <a:off x="1295400" y="2314575"/>
            <a:ext cx="2590800" cy="322263"/>
            <a:chOff x="0" y="0"/>
            <a:chExt cx="3352801" cy="321730"/>
          </a:xfrm>
        </p:grpSpPr>
        <p:sp>
          <p:nvSpPr>
            <p:cNvPr id="4111" name="文本框 7"/>
            <p:cNvSpPr/>
            <p:nvPr/>
          </p:nvSpPr>
          <p:spPr>
            <a:xfrm>
              <a:off x="0" y="6259"/>
              <a:ext cx="489752" cy="315471"/>
            </a:xfrm>
            <a:prstGeom prst="rect">
              <a:avLst/>
            </a:prstGeom>
            <a:solidFill>
              <a:schemeClr val="accent1"/>
            </a:solidFill>
            <a:ln w="9525">
              <a:noFill/>
            </a:ln>
          </p:spPr>
          <p:txBody>
            <a:bodyPr wrap="square" lIns="68580" tIns="34290" rIns="68580" bIns="34290" anchor="t" anchorCtr="0">
              <a:spAutoFit/>
            </a:bodyPr>
            <a:lstStyle/>
            <a:p>
              <a:pPr algn="ctr"/>
              <a:r>
                <a:rPr lang="en-US" altLang="zh-CN" sz="1600" dirty="0">
                  <a:solidFill>
                    <a:schemeClr val="bg1"/>
                  </a:solidFill>
                  <a:latin typeface="思源黑体 CN" charset="0"/>
                  <a:ea typeface="宋体" panose="02010600030101010101" pitchFamily="2" charset="-122"/>
                  <a:sym typeface="思源黑体 CN" charset="0"/>
                </a:rPr>
                <a:t>02</a:t>
              </a:r>
              <a:endParaRPr lang="en-US" altLang="zh-CN" sz="1600" dirty="0">
                <a:solidFill>
                  <a:schemeClr val="bg1"/>
                </a:solidFill>
                <a:latin typeface="思源黑体 CN" charset="0"/>
                <a:ea typeface="宋体" panose="02010600030101010101" pitchFamily="2" charset="-122"/>
                <a:sym typeface="思源黑体 CN" charset="0"/>
              </a:endParaRPr>
            </a:p>
          </p:txBody>
        </p:sp>
        <p:sp>
          <p:nvSpPr>
            <p:cNvPr id="4112" name="文本框 15"/>
            <p:cNvSpPr/>
            <p:nvPr/>
          </p:nvSpPr>
          <p:spPr>
            <a:xfrm>
              <a:off x="565953" y="0"/>
              <a:ext cx="2786848" cy="315471"/>
            </a:xfrm>
            <a:prstGeom prst="rect">
              <a:avLst/>
            </a:prstGeom>
            <a:noFill/>
            <a:ln w="9525" cap="flat" cmpd="sng">
              <a:solidFill>
                <a:schemeClr val="tx2"/>
              </a:solidFill>
              <a:prstDash val="solid"/>
              <a:miter/>
              <a:headEnd type="none" w="med" len="med"/>
              <a:tailEnd type="none" w="med" len="med"/>
            </a:ln>
          </p:spPr>
          <p:txBody>
            <a:bodyPr wrap="square" lIns="68580" tIns="34290" rIns="68580" bIns="34290" anchor="t" anchorCtr="0">
              <a:spAutoFit/>
            </a:bodyPr>
            <a:lstStyle/>
            <a:p>
              <a:pPr algn="ctr"/>
              <a:r>
                <a:rPr lang="zh-CN" altLang="en-US" sz="1600" dirty="0">
                  <a:solidFill>
                    <a:srgbClr val="262626"/>
                  </a:solidFill>
                  <a:latin typeface="思源黑体 CN" charset="0"/>
                  <a:ea typeface="宋体" panose="02010600030101010101" pitchFamily="2" charset="-122"/>
                  <a:sym typeface="思源黑体 CN" charset="0"/>
                </a:rPr>
                <a:t>喜剧片</a:t>
              </a:r>
              <a:endParaRPr lang="zh-CN" altLang="en-US" sz="1600" dirty="0">
                <a:solidFill>
                  <a:srgbClr val="262626"/>
                </a:solidFill>
                <a:latin typeface="思源黑体 CN" charset="0"/>
                <a:ea typeface="宋体" panose="02010600030101010101" pitchFamily="2" charset="-122"/>
                <a:sym typeface="思源黑体 CN" charset="0"/>
              </a:endParaRPr>
            </a:p>
          </p:txBody>
        </p:sp>
      </p:grpSp>
      <p:grpSp>
        <p:nvGrpSpPr>
          <p:cNvPr id="5" name="组合 43"/>
          <p:cNvGrpSpPr/>
          <p:nvPr/>
        </p:nvGrpSpPr>
        <p:grpSpPr>
          <a:xfrm>
            <a:off x="1295400" y="2935288"/>
            <a:ext cx="2590800" cy="322262"/>
            <a:chOff x="0" y="0"/>
            <a:chExt cx="3352801" cy="321730"/>
          </a:xfrm>
        </p:grpSpPr>
        <p:sp>
          <p:nvSpPr>
            <p:cNvPr id="4114" name="文本框 7"/>
            <p:cNvSpPr/>
            <p:nvPr/>
          </p:nvSpPr>
          <p:spPr>
            <a:xfrm>
              <a:off x="0" y="6259"/>
              <a:ext cx="489752" cy="315471"/>
            </a:xfrm>
            <a:prstGeom prst="rect">
              <a:avLst/>
            </a:prstGeom>
            <a:solidFill>
              <a:schemeClr val="accent1"/>
            </a:solidFill>
            <a:ln w="9525">
              <a:noFill/>
            </a:ln>
          </p:spPr>
          <p:txBody>
            <a:bodyPr wrap="square" lIns="68580" tIns="34290" rIns="68580" bIns="34290" anchor="t" anchorCtr="0">
              <a:spAutoFit/>
            </a:bodyPr>
            <a:lstStyle/>
            <a:p>
              <a:pPr algn="ctr"/>
              <a:r>
                <a:rPr lang="en-US" altLang="zh-CN" sz="1600" dirty="0">
                  <a:solidFill>
                    <a:schemeClr val="bg1"/>
                  </a:solidFill>
                  <a:latin typeface="思源黑体 CN" charset="0"/>
                  <a:ea typeface="宋体" panose="02010600030101010101" pitchFamily="2" charset="-122"/>
                  <a:sym typeface="思源黑体 CN" charset="0"/>
                </a:rPr>
                <a:t>03</a:t>
              </a:r>
              <a:endParaRPr lang="en-US" altLang="zh-CN" sz="1600" dirty="0">
                <a:solidFill>
                  <a:schemeClr val="bg1"/>
                </a:solidFill>
                <a:latin typeface="思源黑体 CN" charset="0"/>
                <a:ea typeface="宋体" panose="02010600030101010101" pitchFamily="2" charset="-122"/>
                <a:sym typeface="思源黑体 CN" charset="0"/>
              </a:endParaRPr>
            </a:p>
          </p:txBody>
        </p:sp>
        <p:sp>
          <p:nvSpPr>
            <p:cNvPr id="4115" name="文本框 15"/>
            <p:cNvSpPr/>
            <p:nvPr/>
          </p:nvSpPr>
          <p:spPr>
            <a:xfrm>
              <a:off x="565953" y="0"/>
              <a:ext cx="2786848" cy="315471"/>
            </a:xfrm>
            <a:prstGeom prst="rect">
              <a:avLst/>
            </a:prstGeom>
            <a:noFill/>
            <a:ln w="9525" cap="flat" cmpd="sng">
              <a:solidFill>
                <a:schemeClr val="tx2"/>
              </a:solidFill>
              <a:prstDash val="solid"/>
              <a:miter/>
              <a:headEnd type="none" w="med" len="med"/>
              <a:tailEnd type="none" w="med" len="med"/>
            </a:ln>
          </p:spPr>
          <p:txBody>
            <a:bodyPr wrap="square" lIns="68580" tIns="34290" rIns="68580" bIns="34290" anchor="t" anchorCtr="0">
              <a:spAutoFit/>
            </a:bodyPr>
            <a:lstStyle/>
            <a:p>
              <a:pPr algn="ctr"/>
              <a:r>
                <a:rPr lang="zh-CN" altLang="en-US" sz="1600" dirty="0">
                  <a:solidFill>
                    <a:srgbClr val="262626"/>
                  </a:solidFill>
                  <a:latin typeface="思源黑体 CN" charset="0"/>
                  <a:ea typeface="宋体" panose="02010600030101010101" pitchFamily="2" charset="-122"/>
                  <a:sym typeface="思源黑体 CN" charset="0"/>
                </a:rPr>
                <a:t>动作片</a:t>
              </a:r>
              <a:endParaRPr lang="zh-CN" altLang="en-US" sz="1600" dirty="0">
                <a:solidFill>
                  <a:srgbClr val="262626"/>
                </a:solidFill>
                <a:latin typeface="思源黑体 CN" charset="0"/>
                <a:ea typeface="宋体" panose="02010600030101010101" pitchFamily="2" charset="-122"/>
                <a:sym typeface="思源黑体 CN" charset="0"/>
              </a:endParaRPr>
            </a:p>
          </p:txBody>
        </p:sp>
      </p:grpSp>
      <p:grpSp>
        <p:nvGrpSpPr>
          <p:cNvPr id="6" name="组合 46"/>
          <p:cNvGrpSpPr/>
          <p:nvPr/>
        </p:nvGrpSpPr>
        <p:grpSpPr>
          <a:xfrm>
            <a:off x="4267200" y="1838325"/>
            <a:ext cx="2590800" cy="322263"/>
            <a:chOff x="0" y="0"/>
            <a:chExt cx="3352801" cy="321730"/>
          </a:xfrm>
        </p:grpSpPr>
        <p:sp>
          <p:nvSpPr>
            <p:cNvPr id="4117" name="文本框 7"/>
            <p:cNvSpPr/>
            <p:nvPr/>
          </p:nvSpPr>
          <p:spPr>
            <a:xfrm>
              <a:off x="0" y="6259"/>
              <a:ext cx="489752" cy="315471"/>
            </a:xfrm>
            <a:prstGeom prst="rect">
              <a:avLst/>
            </a:prstGeom>
            <a:solidFill>
              <a:schemeClr val="accent1"/>
            </a:solidFill>
            <a:ln w="9525">
              <a:noFill/>
            </a:ln>
          </p:spPr>
          <p:txBody>
            <a:bodyPr wrap="square" lIns="68580" tIns="34290" rIns="68580" bIns="34290" anchor="t" anchorCtr="0">
              <a:spAutoFit/>
            </a:bodyPr>
            <a:lstStyle/>
            <a:p>
              <a:pPr algn="ctr"/>
              <a:r>
                <a:rPr lang="en-US" altLang="zh-CN" sz="1600" dirty="0">
                  <a:solidFill>
                    <a:schemeClr val="bg1"/>
                  </a:solidFill>
                  <a:latin typeface="思源黑体 CN" charset="0"/>
                  <a:ea typeface="宋体" panose="02010600030101010101" pitchFamily="2" charset="-122"/>
                  <a:sym typeface="思源黑体 CN" charset="0"/>
                </a:rPr>
                <a:t>0</a:t>
              </a:r>
              <a:r>
                <a:rPr lang="zh-CN" altLang="en-US" sz="1600" dirty="0">
                  <a:solidFill>
                    <a:schemeClr val="bg1"/>
                  </a:solidFill>
                  <a:latin typeface="思源黑体 CN" charset="0"/>
                  <a:ea typeface="宋体" panose="02010600030101010101" pitchFamily="2" charset="-122"/>
                  <a:sym typeface="思源黑体 CN" charset="0"/>
                </a:rPr>
                <a:t>5</a:t>
              </a:r>
              <a:endParaRPr lang="zh-CN" altLang="en-US" sz="1600" dirty="0">
                <a:solidFill>
                  <a:schemeClr val="bg1"/>
                </a:solidFill>
                <a:latin typeface="思源黑体 CN" charset="0"/>
                <a:ea typeface="宋体" panose="02010600030101010101" pitchFamily="2" charset="-122"/>
                <a:sym typeface="思源黑体 CN" charset="0"/>
              </a:endParaRPr>
            </a:p>
          </p:txBody>
        </p:sp>
        <p:sp>
          <p:nvSpPr>
            <p:cNvPr id="4118" name="文本框 15"/>
            <p:cNvSpPr/>
            <p:nvPr/>
          </p:nvSpPr>
          <p:spPr>
            <a:xfrm>
              <a:off x="565953" y="0"/>
              <a:ext cx="2786848" cy="315471"/>
            </a:xfrm>
            <a:prstGeom prst="rect">
              <a:avLst/>
            </a:prstGeom>
            <a:noFill/>
            <a:ln w="9525" cap="flat" cmpd="sng">
              <a:solidFill>
                <a:schemeClr val="tx2"/>
              </a:solidFill>
              <a:prstDash val="solid"/>
              <a:miter/>
              <a:headEnd type="none" w="med" len="med"/>
              <a:tailEnd type="none" w="med" len="med"/>
            </a:ln>
          </p:spPr>
          <p:txBody>
            <a:bodyPr wrap="square" lIns="68580" tIns="34290" rIns="68580" bIns="34290" anchor="t" anchorCtr="0">
              <a:spAutoFit/>
            </a:bodyPr>
            <a:lstStyle/>
            <a:p>
              <a:pPr algn="ctr"/>
              <a:r>
                <a:rPr lang="zh-CN" altLang="en-US" sz="1600" dirty="0" smtClean="0">
                  <a:solidFill>
                    <a:srgbClr val="262626"/>
                  </a:solidFill>
                  <a:latin typeface="思源黑体 CN" charset="0"/>
                  <a:ea typeface="宋体" panose="02010600030101010101" pitchFamily="2" charset="-122"/>
                  <a:sym typeface="思源黑体 CN" charset="0"/>
                </a:rPr>
                <a:t>动画电影</a:t>
              </a:r>
              <a:endParaRPr lang="zh-CN" altLang="en-US" sz="1600" dirty="0">
                <a:solidFill>
                  <a:srgbClr val="262626"/>
                </a:solidFill>
                <a:latin typeface="思源黑体 CN" charset="0"/>
                <a:ea typeface="宋体" panose="02010600030101010101" pitchFamily="2" charset="-122"/>
                <a:sym typeface="思源黑体 CN" charset="0"/>
              </a:endParaRPr>
            </a:p>
          </p:txBody>
        </p:sp>
      </p:grpSp>
      <p:grpSp>
        <p:nvGrpSpPr>
          <p:cNvPr id="7" name="组合 49"/>
          <p:cNvGrpSpPr/>
          <p:nvPr/>
        </p:nvGrpSpPr>
        <p:grpSpPr>
          <a:xfrm>
            <a:off x="4267200" y="3209925"/>
            <a:ext cx="2590800" cy="320675"/>
            <a:chOff x="0" y="0"/>
            <a:chExt cx="3352801" cy="321730"/>
          </a:xfrm>
        </p:grpSpPr>
        <p:sp>
          <p:nvSpPr>
            <p:cNvPr id="4120" name="文本框 7"/>
            <p:cNvSpPr/>
            <p:nvPr/>
          </p:nvSpPr>
          <p:spPr>
            <a:xfrm>
              <a:off x="0" y="6259"/>
              <a:ext cx="489752" cy="315471"/>
            </a:xfrm>
            <a:prstGeom prst="rect">
              <a:avLst/>
            </a:prstGeom>
            <a:solidFill>
              <a:schemeClr val="accent1"/>
            </a:solidFill>
            <a:ln w="9525">
              <a:noFill/>
            </a:ln>
          </p:spPr>
          <p:txBody>
            <a:bodyPr wrap="square" lIns="68580" tIns="34290" rIns="68580" bIns="34290" anchor="t" anchorCtr="0">
              <a:spAutoFit/>
            </a:bodyPr>
            <a:lstStyle/>
            <a:p>
              <a:pPr algn="ctr"/>
              <a:r>
                <a:rPr lang="en-US" altLang="zh-CN" sz="1600" dirty="0">
                  <a:solidFill>
                    <a:schemeClr val="bg1"/>
                  </a:solidFill>
                  <a:latin typeface="思源黑体 CN" charset="0"/>
                  <a:ea typeface="宋体" panose="02010600030101010101" pitchFamily="2" charset="-122"/>
                  <a:sym typeface="思源黑体 CN" charset="0"/>
                </a:rPr>
                <a:t>07</a:t>
              </a:r>
              <a:endParaRPr lang="en-US" altLang="zh-CN" sz="1600" dirty="0">
                <a:solidFill>
                  <a:schemeClr val="bg1"/>
                </a:solidFill>
                <a:latin typeface="思源黑体 CN" charset="0"/>
                <a:ea typeface="宋体" panose="02010600030101010101" pitchFamily="2" charset="-122"/>
                <a:sym typeface="思源黑体 CN" charset="0"/>
              </a:endParaRPr>
            </a:p>
          </p:txBody>
        </p:sp>
        <p:sp>
          <p:nvSpPr>
            <p:cNvPr id="4121" name="文本框 15"/>
            <p:cNvSpPr/>
            <p:nvPr/>
          </p:nvSpPr>
          <p:spPr>
            <a:xfrm>
              <a:off x="565953" y="0"/>
              <a:ext cx="2786848" cy="315471"/>
            </a:xfrm>
            <a:prstGeom prst="rect">
              <a:avLst/>
            </a:prstGeom>
            <a:noFill/>
            <a:ln w="9525" cap="flat" cmpd="sng">
              <a:solidFill>
                <a:schemeClr val="tx2"/>
              </a:solidFill>
              <a:prstDash val="solid"/>
              <a:miter/>
              <a:headEnd type="none" w="med" len="med"/>
              <a:tailEnd type="none" w="med" len="med"/>
            </a:ln>
          </p:spPr>
          <p:txBody>
            <a:bodyPr wrap="square" lIns="68580" tIns="34290" rIns="68580" bIns="34290" anchor="t" anchorCtr="0">
              <a:spAutoFit/>
            </a:bodyPr>
            <a:lstStyle/>
            <a:p>
              <a:pPr algn="ctr"/>
              <a:r>
                <a:rPr lang="zh-CN" altLang="en-US" sz="1600" dirty="0" smtClean="0">
                  <a:solidFill>
                    <a:srgbClr val="262626"/>
                  </a:solidFill>
                  <a:latin typeface="思源黑体 CN" charset="0"/>
                  <a:ea typeface="宋体" panose="02010600030101010101" pitchFamily="2" charset="-122"/>
                  <a:sym typeface="思源黑体 CN" charset="0"/>
                </a:rPr>
                <a:t>电视节目赏析</a:t>
              </a:r>
              <a:endParaRPr lang="zh-CN" altLang="en-US" sz="1600" dirty="0">
                <a:solidFill>
                  <a:srgbClr val="262626"/>
                </a:solidFill>
                <a:latin typeface="思源黑体 CN" charset="0"/>
                <a:ea typeface="宋体" panose="02010600030101010101" pitchFamily="2" charset="-122"/>
                <a:sym typeface="思源黑体 CN" charset="0"/>
              </a:endParaRPr>
            </a:p>
          </p:txBody>
        </p:sp>
      </p:grpSp>
      <p:pic>
        <p:nvPicPr>
          <p:cNvPr id="8" name="图片 2"/>
          <p:cNvPicPr>
            <a:picLocks noChangeAspect="1"/>
          </p:cNvPicPr>
          <p:nvPr/>
        </p:nvPicPr>
        <p:blipFill>
          <a:blip r:embed="rId2"/>
          <a:stretch>
            <a:fillRect/>
          </a:stretch>
        </p:blipFill>
        <p:spPr>
          <a:xfrm>
            <a:off x="3670300" y="3232150"/>
            <a:ext cx="2120900" cy="806450"/>
          </a:xfrm>
          <a:prstGeom prst="rect">
            <a:avLst/>
          </a:prstGeom>
          <a:noFill/>
          <a:ln w="9525">
            <a:noFill/>
          </a:ln>
        </p:spPr>
      </p:pic>
      <p:grpSp>
        <p:nvGrpSpPr>
          <p:cNvPr id="4122" name="组合 46"/>
          <p:cNvGrpSpPr/>
          <p:nvPr/>
        </p:nvGrpSpPr>
        <p:grpSpPr>
          <a:xfrm>
            <a:off x="4273550" y="2546350"/>
            <a:ext cx="2590800" cy="346249"/>
            <a:chOff x="0" y="0"/>
            <a:chExt cx="3352801" cy="345676"/>
          </a:xfrm>
        </p:grpSpPr>
        <p:sp>
          <p:nvSpPr>
            <p:cNvPr id="4124" name="文本框 7"/>
            <p:cNvSpPr/>
            <p:nvPr/>
          </p:nvSpPr>
          <p:spPr>
            <a:xfrm>
              <a:off x="0" y="6259"/>
              <a:ext cx="489752" cy="315471"/>
            </a:xfrm>
            <a:prstGeom prst="rect">
              <a:avLst/>
            </a:prstGeom>
            <a:solidFill>
              <a:schemeClr val="accent1"/>
            </a:solidFill>
            <a:ln w="9525">
              <a:noFill/>
            </a:ln>
          </p:spPr>
          <p:txBody>
            <a:bodyPr wrap="square" lIns="68580" tIns="34290" rIns="68580" bIns="34290" anchor="t" anchorCtr="0">
              <a:spAutoFit/>
            </a:bodyPr>
            <a:lstStyle/>
            <a:p>
              <a:pPr algn="ctr"/>
              <a:r>
                <a:rPr lang="en-US" altLang="zh-CN" sz="1600" dirty="0">
                  <a:solidFill>
                    <a:schemeClr val="bg1"/>
                  </a:solidFill>
                  <a:latin typeface="思源黑体 CN" charset="0"/>
                  <a:ea typeface="宋体" panose="02010600030101010101" pitchFamily="2" charset="-122"/>
                  <a:sym typeface="思源黑体 CN" charset="0"/>
                </a:rPr>
                <a:t>0</a:t>
              </a:r>
              <a:r>
                <a:rPr lang="zh-CN" altLang="en-US" sz="1600" dirty="0">
                  <a:solidFill>
                    <a:schemeClr val="bg1"/>
                  </a:solidFill>
                  <a:latin typeface="思源黑体 CN" charset="0"/>
                  <a:ea typeface="宋体" panose="02010600030101010101" pitchFamily="2" charset="-122"/>
                  <a:sym typeface="思源黑体 CN" charset="0"/>
                </a:rPr>
                <a:t>6</a:t>
              </a:r>
              <a:endParaRPr lang="zh-CN" altLang="en-US" sz="1600" dirty="0">
                <a:solidFill>
                  <a:schemeClr val="bg1"/>
                </a:solidFill>
                <a:latin typeface="思源黑体 CN" charset="0"/>
                <a:ea typeface="宋体" panose="02010600030101010101" pitchFamily="2" charset="-122"/>
                <a:sym typeface="思源黑体 CN" charset="0"/>
              </a:endParaRPr>
            </a:p>
          </p:txBody>
        </p:sp>
        <p:sp>
          <p:nvSpPr>
            <p:cNvPr id="4125" name="文本框 15"/>
            <p:cNvSpPr/>
            <p:nvPr/>
          </p:nvSpPr>
          <p:spPr>
            <a:xfrm>
              <a:off x="565953" y="0"/>
              <a:ext cx="2786848" cy="345676"/>
            </a:xfrm>
            <a:prstGeom prst="rect">
              <a:avLst/>
            </a:prstGeom>
            <a:noFill/>
            <a:ln w="9525" cap="flat" cmpd="sng">
              <a:solidFill>
                <a:schemeClr val="tx2"/>
              </a:solidFill>
              <a:prstDash val="solid"/>
              <a:miter/>
              <a:headEnd type="none" w="med" len="med"/>
              <a:tailEnd type="none" w="med" len="med"/>
            </a:ln>
          </p:spPr>
          <p:txBody>
            <a:bodyPr wrap="square" lIns="68580" tIns="34290" rIns="68580" bIns="34290" anchor="t" anchorCtr="0">
              <a:spAutoFit/>
            </a:bodyPr>
            <a:lstStyle/>
            <a:p>
              <a:pPr algn="ctr"/>
              <a:r>
                <a:rPr lang="zh-CN" altLang="en-US" dirty="0" smtClean="0">
                  <a:latin typeface="Arial" panose="020B0604020202020204" pitchFamily="34" charset="0"/>
                  <a:ea typeface="宋体" panose="02010600030101010101" pitchFamily="2" charset="-122"/>
                </a:rPr>
                <a:t>主旋律电影</a:t>
              </a:r>
              <a:endParaRPr lang="zh-CN" altLang="en-US" dirty="0">
                <a:latin typeface="Arial" panose="020B0604020202020204" pitchFamily="34" charset="0"/>
                <a:ea typeface="宋体" panose="02010600030101010101" pitchFamily="2" charset="-122"/>
              </a:endParaRPr>
            </a:p>
          </p:txBody>
        </p:sp>
      </p:grpSp>
      <p:grpSp>
        <p:nvGrpSpPr>
          <p:cNvPr id="9" name="组合 43"/>
          <p:cNvGrpSpPr/>
          <p:nvPr/>
        </p:nvGrpSpPr>
        <p:grpSpPr>
          <a:xfrm>
            <a:off x="1298575" y="3498850"/>
            <a:ext cx="2590800" cy="320594"/>
            <a:chOff x="0" y="0"/>
            <a:chExt cx="3352801" cy="320064"/>
          </a:xfrm>
        </p:grpSpPr>
        <p:sp>
          <p:nvSpPr>
            <p:cNvPr id="4127" name="文本框 7"/>
            <p:cNvSpPr/>
            <p:nvPr/>
          </p:nvSpPr>
          <p:spPr>
            <a:xfrm>
              <a:off x="0" y="6259"/>
              <a:ext cx="489752" cy="313805"/>
            </a:xfrm>
            <a:prstGeom prst="rect">
              <a:avLst/>
            </a:prstGeom>
            <a:solidFill>
              <a:schemeClr val="accent1"/>
            </a:solidFill>
            <a:ln w="9525">
              <a:noFill/>
            </a:ln>
          </p:spPr>
          <p:txBody>
            <a:bodyPr wrap="square" lIns="68580" tIns="34290" rIns="68580" bIns="34290" anchor="t" anchorCtr="0">
              <a:spAutoFit/>
            </a:bodyPr>
            <a:lstStyle/>
            <a:p>
              <a:pPr algn="ctr"/>
              <a:r>
                <a:rPr lang="en-US" altLang="zh-CN" sz="1600" dirty="0">
                  <a:solidFill>
                    <a:schemeClr val="bg1"/>
                  </a:solidFill>
                  <a:latin typeface="思源黑体 CN" charset="0"/>
                  <a:ea typeface="宋体" panose="02010600030101010101" pitchFamily="2" charset="-122"/>
                  <a:sym typeface="思源黑体 CN" charset="0"/>
                </a:rPr>
                <a:t>04</a:t>
              </a:r>
              <a:endParaRPr lang="en-US" altLang="zh-CN" sz="1600" dirty="0">
                <a:solidFill>
                  <a:schemeClr val="bg1"/>
                </a:solidFill>
                <a:latin typeface="思源黑体 CN" charset="0"/>
                <a:ea typeface="宋体" panose="02010600030101010101" pitchFamily="2" charset="-122"/>
                <a:sym typeface="思源黑体 CN" charset="0"/>
              </a:endParaRPr>
            </a:p>
          </p:txBody>
        </p:sp>
        <p:sp>
          <p:nvSpPr>
            <p:cNvPr id="4128" name="文本框 15"/>
            <p:cNvSpPr/>
            <p:nvPr/>
          </p:nvSpPr>
          <p:spPr>
            <a:xfrm>
              <a:off x="565953" y="0"/>
              <a:ext cx="2786848" cy="314950"/>
            </a:xfrm>
            <a:prstGeom prst="rect">
              <a:avLst/>
            </a:prstGeom>
            <a:noFill/>
            <a:ln w="9525" cap="flat" cmpd="sng">
              <a:solidFill>
                <a:schemeClr val="tx2"/>
              </a:solidFill>
              <a:prstDash val="solid"/>
              <a:miter/>
              <a:headEnd type="none" w="med" len="med"/>
              <a:tailEnd type="none" w="med" len="med"/>
            </a:ln>
          </p:spPr>
          <p:txBody>
            <a:bodyPr wrap="square" lIns="68580" tIns="34290" rIns="68580" bIns="34290" anchor="t" anchorCtr="0">
              <a:spAutoFit/>
            </a:bodyPr>
            <a:lstStyle/>
            <a:p>
              <a:pPr algn="ctr"/>
              <a:r>
                <a:rPr lang="zh-CN" altLang="en-US" sz="1600" dirty="0" smtClean="0">
                  <a:solidFill>
                    <a:srgbClr val="262626"/>
                  </a:solidFill>
                  <a:latin typeface="思源黑体 CN" charset="0"/>
                  <a:sym typeface="思源黑体 CN" charset="0"/>
                </a:rPr>
                <a:t>惊悚片</a:t>
              </a:r>
              <a:endParaRPr lang="zh-CN" altLang="en-US" dirty="0">
                <a:latin typeface="Arial" panose="020B0604020202020204" pitchFamily="34" charset="0"/>
                <a:ea typeface="宋体" panose="02010600030101010101" pitchFamily="2" charset="-122"/>
              </a:endParaRPr>
            </a:p>
          </p:txBody>
        </p:sp>
      </p:gr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ppt_x</p:attrName>
                                        </p:attrNameLst>
                                      </p:cBhvr>
                                      <p:tavLst>
                                        <p:tav tm="0">
                                          <p:val>
                                            <p:strVal val="#ppt_x"/>
                                          </p:val>
                                        </p:tav>
                                        <p:tav tm="100000">
                                          <p:val>
                                            <p:strVal val="#ppt_x"/>
                                          </p:val>
                                        </p:tav>
                                      </p:tavLst>
                                    </p:anim>
                                    <p:anim calcmode="lin" valueType="num">
                                      <p:cBhvr>
                                        <p:cTn id="8" dur="500" fill="hold"/>
                                        <p:tgtEl>
                                          <p:spTgt spid="410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099"/>
                                        </p:tgtEl>
                                        <p:attrNameLst>
                                          <p:attrName>style.visibility</p:attrName>
                                        </p:attrNameLst>
                                      </p:cBhvr>
                                      <p:to>
                                        <p:strVal val="visible"/>
                                      </p:to>
                                    </p:set>
                                    <p:anim calcmode="lin" valueType="num">
                                      <p:cBhvr>
                                        <p:cTn id="11" dur="500" fill="hold"/>
                                        <p:tgtEl>
                                          <p:spTgt spid="4099"/>
                                        </p:tgtEl>
                                        <p:attrNameLst>
                                          <p:attrName>ppt_x</p:attrName>
                                        </p:attrNameLst>
                                      </p:cBhvr>
                                      <p:tavLst>
                                        <p:tav tm="0">
                                          <p:val>
                                            <p:strVal val="#ppt_x"/>
                                          </p:val>
                                        </p:tav>
                                        <p:tav tm="100000">
                                          <p:val>
                                            <p:strVal val="#ppt_x"/>
                                          </p:val>
                                        </p:tav>
                                      </p:tavLst>
                                    </p:anim>
                                    <p:anim calcmode="lin" valueType="num">
                                      <p:cBhvr>
                                        <p:cTn id="12" dur="500" fill="hold"/>
                                        <p:tgtEl>
                                          <p:spTgt spid="409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101"/>
                                        </p:tgtEl>
                                        <p:attrNameLst>
                                          <p:attrName>style.visibility</p:attrName>
                                        </p:attrNameLst>
                                      </p:cBhvr>
                                      <p:to>
                                        <p:strVal val="visible"/>
                                      </p:to>
                                    </p:set>
                                    <p:anim calcmode="lin" valueType="num">
                                      <p:cBhvr>
                                        <p:cTn id="17" dur="500" fill="hold"/>
                                        <p:tgtEl>
                                          <p:spTgt spid="4101"/>
                                        </p:tgtEl>
                                        <p:attrNameLst>
                                          <p:attrName>ppt_x</p:attrName>
                                        </p:attrNameLst>
                                      </p:cBhvr>
                                      <p:tavLst>
                                        <p:tav tm="0">
                                          <p:val>
                                            <p:strVal val="1+#ppt_w/2"/>
                                          </p:val>
                                        </p:tav>
                                        <p:tav tm="100000">
                                          <p:val>
                                            <p:strVal val="#ppt_x"/>
                                          </p:val>
                                        </p:tav>
                                      </p:tavLst>
                                    </p:anim>
                                    <p:anim calcmode="lin" valueType="num">
                                      <p:cBhvr>
                                        <p:cTn id="18" dur="500" fill="hold"/>
                                        <p:tgtEl>
                                          <p:spTgt spid="410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 calcmode="lin" valueType="num">
                                      <p:cBhvr>
                                        <p:cTn id="21" dur="500" fill="hold"/>
                                        <p:tgtEl>
                                          <p:spTgt spid="4100"/>
                                        </p:tgtEl>
                                        <p:attrNameLst>
                                          <p:attrName>ppt_x</p:attrName>
                                        </p:attrNameLst>
                                      </p:cBhvr>
                                      <p:tavLst>
                                        <p:tav tm="0">
                                          <p:val>
                                            <p:strVal val="1+#ppt_w/2"/>
                                          </p:val>
                                        </p:tav>
                                        <p:tav tm="100000">
                                          <p:val>
                                            <p:strVal val="#ppt_x"/>
                                          </p:val>
                                        </p:tav>
                                      </p:tavLst>
                                    </p:anim>
                                    <p:anim calcmode="lin" valueType="num">
                                      <p:cBhvr>
                                        <p:cTn id="22"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filter="wipe(down)">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106"/>
                                        </p:tgtEl>
                                        <p:attrNameLst>
                                          <p:attrName>style.visibility</p:attrName>
                                        </p:attrNameLst>
                                      </p:cBhvr>
                                      <p:to>
                                        <p:strVal val="visible"/>
                                      </p:to>
                                    </p:set>
                                    <p:anim calcmode="lin" valueType="num">
                                      <p:cBhvr>
                                        <p:cTn id="43" dur="500" fill="hold"/>
                                        <p:tgtEl>
                                          <p:spTgt spid="4106"/>
                                        </p:tgtEl>
                                        <p:attrNameLst>
                                          <p:attrName>ppt_w</p:attrName>
                                        </p:attrNameLst>
                                      </p:cBhvr>
                                      <p:tavLst>
                                        <p:tav tm="0">
                                          <p:val>
                                            <p:fltVal val="0"/>
                                          </p:val>
                                        </p:tav>
                                        <p:tav tm="100000">
                                          <p:val>
                                            <p:strVal val="#ppt_w"/>
                                          </p:val>
                                        </p:tav>
                                      </p:tavLst>
                                    </p:anim>
                                    <p:anim calcmode="lin" valueType="num">
                                      <p:cBhvr>
                                        <p:cTn id="44" dur="500" fill="hold"/>
                                        <p:tgtEl>
                                          <p:spTgt spid="4106"/>
                                        </p:tgtEl>
                                        <p:attrNameLst>
                                          <p:attrName>ppt_h</p:attrName>
                                        </p:attrNameLst>
                                      </p:cBhvr>
                                      <p:tavLst>
                                        <p:tav tm="0">
                                          <p:val>
                                            <p:fltVal val="0"/>
                                          </p:val>
                                        </p:tav>
                                        <p:tav tm="100000">
                                          <p:val>
                                            <p:strVal val="#ppt_h"/>
                                          </p:val>
                                        </p:tav>
                                      </p:tavLst>
                                    </p:anim>
                                    <p:animEffect filter="fade">
                                      <p:cBhvr>
                                        <p:cTn id="45" dur="500"/>
                                        <p:tgtEl>
                                          <p:spTgt spid="4106"/>
                                        </p:tgtEl>
                                      </p:cBhvr>
                                    </p:animEffect>
                                  </p:childTnLst>
                                </p:cTn>
                              </p:par>
                              <p:par>
                                <p:cTn id="46" presetID="10"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filter="fade">
                                      <p:cBhvr>
                                        <p:cTn id="50" dur="50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Effect filter="fade">
                                      <p:cBhvr>
                                        <p:cTn id="55" dur="500"/>
                                        <p:tgtEl>
                                          <p:spTgt spid="5"/>
                                        </p:tgtEl>
                                      </p:cBhvr>
                                    </p:animEffect>
                                  </p:childTnLst>
                                </p:cTn>
                              </p:par>
                              <p:par>
                                <p:cTn id="56" presetID="10" presetClass="entr" presetSubtype="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Effect filter="fade">
                                      <p:cBhvr>
                                        <p:cTn id="60" dur="500"/>
                                        <p:tgtEl>
                                          <p:spTgt spid="6"/>
                                        </p:tgtEl>
                                      </p:cBhvr>
                                    </p:animEffect>
                                  </p:childTnLst>
                                </p:cTn>
                              </p:par>
                              <p:par>
                                <p:cTn id="61" presetID="10"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filter="fade">
                                      <p:cBhvr>
                                        <p:cTn id="65" dur="500"/>
                                        <p:tgtEl>
                                          <p:spTgt spid="7"/>
                                        </p:tgtEl>
                                      </p:cBhvr>
                                    </p:animEffect>
                                  </p:childTnLst>
                                </p:cTn>
                              </p:par>
                              <p:par>
                                <p:cTn id="66" presetID="10" presetClass="entr" presetSubtype="0" fill="hold" nodeType="withEffect">
                                  <p:stCondLst>
                                    <p:cond delay="0"/>
                                  </p:stCondLst>
                                  <p:childTnLst>
                                    <p:set>
                                      <p:cBhvr>
                                        <p:cTn id="67" dur="1" fill="hold">
                                          <p:stCondLst>
                                            <p:cond delay="0"/>
                                          </p:stCondLst>
                                        </p:cTn>
                                        <p:tgtEl>
                                          <p:spTgt spid="4122"/>
                                        </p:tgtEl>
                                        <p:attrNameLst>
                                          <p:attrName>style.visibility</p:attrName>
                                        </p:attrNameLst>
                                      </p:cBhvr>
                                      <p:to>
                                        <p:strVal val="visible"/>
                                      </p:to>
                                    </p:set>
                                    <p:anim calcmode="lin" valueType="num">
                                      <p:cBhvr>
                                        <p:cTn id="68" dur="500" fill="hold"/>
                                        <p:tgtEl>
                                          <p:spTgt spid="4122"/>
                                        </p:tgtEl>
                                        <p:attrNameLst>
                                          <p:attrName>ppt_w</p:attrName>
                                        </p:attrNameLst>
                                      </p:cBhvr>
                                      <p:tavLst>
                                        <p:tav tm="0">
                                          <p:val>
                                            <p:fltVal val="0"/>
                                          </p:val>
                                        </p:tav>
                                        <p:tav tm="100000">
                                          <p:val>
                                            <p:strVal val="#ppt_w"/>
                                          </p:val>
                                        </p:tav>
                                      </p:tavLst>
                                    </p:anim>
                                    <p:anim calcmode="lin" valueType="num">
                                      <p:cBhvr>
                                        <p:cTn id="69" dur="500" fill="hold"/>
                                        <p:tgtEl>
                                          <p:spTgt spid="4122"/>
                                        </p:tgtEl>
                                        <p:attrNameLst>
                                          <p:attrName>ppt_h</p:attrName>
                                        </p:attrNameLst>
                                      </p:cBhvr>
                                      <p:tavLst>
                                        <p:tav tm="0">
                                          <p:val>
                                            <p:fltVal val="0"/>
                                          </p:val>
                                        </p:tav>
                                        <p:tav tm="100000">
                                          <p:val>
                                            <p:strVal val="#ppt_h"/>
                                          </p:val>
                                        </p:tav>
                                      </p:tavLst>
                                    </p:anim>
                                    <p:animEffect filter="fade">
                                      <p:cBhvr>
                                        <p:cTn id="70" dur="500"/>
                                        <p:tgtEl>
                                          <p:spTgt spid="4122"/>
                                        </p:tgtEl>
                                      </p:cBhvr>
                                    </p:animEffect>
                                  </p:childTnLst>
                                </p:cTn>
                              </p:par>
                              <p:par>
                                <p:cTn id="71" presetID="10"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filter="fade">
                                      <p:cBhvr>
                                        <p:cTn id="7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099" grpId="0" bldLvl="0" animBg="1"/>
      <p:bldP spid="4101" grpId="0" bldLvl="0" animBg="1"/>
      <p:bldP spid="3"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253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2531"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253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2533" name="组合 7"/>
          <p:cNvGrpSpPr/>
          <p:nvPr/>
        </p:nvGrpSpPr>
        <p:grpSpPr>
          <a:xfrm>
            <a:off x="-9525" y="4857750"/>
            <a:ext cx="9153525" cy="285750"/>
            <a:chOff x="0" y="0"/>
            <a:chExt cx="9153144" cy="842818"/>
          </a:xfrm>
        </p:grpSpPr>
        <p:sp>
          <p:nvSpPr>
            <p:cNvPr id="2253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253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2536"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dirty="0">
              <a:latin typeface="Arial" panose="020B0604020202020204" pitchFamily="34" charset="0"/>
              <a:ea typeface="宋体" panose="02010600030101010101" pitchFamily="2" charset="-122"/>
            </a:endParaRPr>
          </a:p>
        </p:txBody>
      </p:sp>
      <p:sp>
        <p:nvSpPr>
          <p:cNvPr id="22537" name="文本框 8"/>
          <p:cNvSpPr/>
          <p:nvPr/>
        </p:nvSpPr>
        <p:spPr>
          <a:xfrm>
            <a:off x="6027738" y="112553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
        <p:nvSpPr>
          <p:cNvPr id="22538" name="文本框 9"/>
          <p:cNvSpPr/>
          <p:nvPr/>
        </p:nvSpPr>
        <p:spPr>
          <a:xfrm>
            <a:off x="4191000" y="1646238"/>
            <a:ext cx="4602163" cy="2941637"/>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在四面环海、风景如画的阿伦黛尔王国，生活着两位可爱美丽的小公主，艾莎和安娜。艾莎天生具有制造冰雪的能力，随着年龄的增长，她的能力越来越强，甚至险些夺走妹妹的生命。为此国王紧闭宫门，也中断了两姐妹的联系。悲哀的海难过后，艾莎（伊迪娜·门泽尔配音）终于到了加冕的年龄，各国王公齐来祝贺。艾莎战战兢兢，唯恐被人识破隐藏了多年的秘密。然而当听说安娜（克里斯汀·贝尔配音）将要和初次见面的南埃尔斯王子汉斯（圣蒂诺·方塔纳配音）结婚时，依然情绪失控露出了马脚。在此之后她逃到山中，构建了属于自己的冰雪王国，而阿伦黛尔也陷入可怕的寒冷之中。安娜独自来到山中，在山民克里斯托弗（乔纳森·格罗夫配音）的帮助下总算来到姐姐的宫殿，但能否帮助国家找回绿意依然是个未知数。</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22539" name="图片 22538"/>
          <p:cNvPicPr>
            <a:picLocks noChangeAspect="1"/>
          </p:cNvPicPr>
          <p:nvPr/>
        </p:nvPicPr>
        <p:blipFill>
          <a:blip r:embed="rId1"/>
          <a:stretch>
            <a:fillRect/>
          </a:stretch>
        </p:blipFill>
        <p:spPr>
          <a:xfrm>
            <a:off x="492125" y="1071563"/>
            <a:ext cx="3519488" cy="3582987"/>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filter="wipe(left)">
                                      <p:cBhvr>
                                        <p:cTn id="7" dur="500"/>
                                        <p:tgtEl>
                                          <p:spTgt spid="225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filter="wipe(left)">
                                      <p:cBhvr>
                                        <p:cTn id="12" dur="500"/>
                                        <p:tgtEl>
                                          <p:spTgt spid="22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bldLvl="0"/>
      <p:bldP spid="22538" grpId="0" bldLvl="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355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3555"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355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3557" name="组合 7"/>
          <p:cNvGrpSpPr/>
          <p:nvPr/>
        </p:nvGrpSpPr>
        <p:grpSpPr>
          <a:xfrm>
            <a:off x="-9525" y="4857750"/>
            <a:ext cx="9153525" cy="285750"/>
            <a:chOff x="0" y="0"/>
            <a:chExt cx="9153144" cy="842818"/>
          </a:xfrm>
        </p:grpSpPr>
        <p:sp>
          <p:nvSpPr>
            <p:cNvPr id="2355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355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3560"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23561" name="文本框 8"/>
          <p:cNvSpPr/>
          <p:nvPr/>
        </p:nvSpPr>
        <p:spPr>
          <a:xfrm>
            <a:off x="1752600" y="1123950"/>
            <a:ext cx="40386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    2.相关背景</a:t>
            </a:r>
            <a:endParaRPr lang="zh-CN" altLang="en-US" dirty="0">
              <a:latin typeface="Arial" panose="020B0604020202020204" pitchFamily="34" charset="0"/>
              <a:ea typeface="宋体" panose="02010600030101010101" pitchFamily="2" charset="-122"/>
            </a:endParaRPr>
          </a:p>
        </p:txBody>
      </p:sp>
      <p:sp>
        <p:nvSpPr>
          <p:cNvPr id="23562" name="文本框 9"/>
          <p:cNvSpPr/>
          <p:nvPr/>
        </p:nvSpPr>
        <p:spPr>
          <a:xfrm>
            <a:off x="411163" y="1609725"/>
            <a:ext cx="4572000" cy="317817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2014年，该片获得第86届美国奥斯卡金像奖最佳动画长片、第86届奥斯卡最佳原创歌曲；第71届金球奖最佳动画长片；第41届美国动画安妮奖最佳长片等奖项，此片被评为《时代》杂志年度十佳电影。大荧幕上映的《冰雪奇缘》算得上是迪士尼近几年来的一匹黑马，广受受众喜欢，尽管在中国的上映晚了一些，但这部3D迪士尼动画电影早已横扫全球，成为迪士尼有史以来最为成功的动画电影之一。据统计，该片的全球票房收入超过14亿美元，这一票房也成为全球动画史票房冠军，成为全球影史票房榜前十作品。</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迪士尼公司：《木偶奇遇记》《小飞象》《小鹿斑比》《爱丽丝梦游仙境》《睡美人》《小美人鱼》《阿拉丁》《狮子王》《花木兰》《泰山》《闪电狗》《冰雪奇缘》《超能陆战队》《疯狂动物城》等；开设了6个迪士尼乐园</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23563" name="图片 23562"/>
          <p:cNvPicPr>
            <a:picLocks noChangeAspect="1"/>
          </p:cNvPicPr>
          <p:nvPr/>
        </p:nvPicPr>
        <p:blipFill>
          <a:blip r:embed="rId1"/>
          <a:stretch>
            <a:fillRect/>
          </a:stretch>
        </p:blipFill>
        <p:spPr>
          <a:xfrm>
            <a:off x="4953000" y="1681163"/>
            <a:ext cx="3875088" cy="3030537"/>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animEffect filter="wipe(left)">
                                      <p:cBhvr>
                                        <p:cTn id="7" dur="500"/>
                                        <p:tgtEl>
                                          <p:spTgt spid="235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562"/>
                                        </p:tgtEl>
                                        <p:attrNameLst>
                                          <p:attrName>style.visibility</p:attrName>
                                        </p:attrNameLst>
                                      </p:cBhvr>
                                      <p:to>
                                        <p:strVal val="visible"/>
                                      </p:to>
                                    </p:set>
                                    <p:animEffect filter="wipe(left)">
                                      <p:cBhvr>
                                        <p:cTn id="12" dur="500"/>
                                        <p:tgtEl>
                                          <p:spTgt spid="2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bldLvl="0"/>
      <p:bldP spid="23562" grpId="0" bldLvl="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45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4581" name="组合 7"/>
          <p:cNvGrpSpPr/>
          <p:nvPr/>
        </p:nvGrpSpPr>
        <p:grpSpPr>
          <a:xfrm>
            <a:off x="-9525" y="4857750"/>
            <a:ext cx="9153525" cy="285750"/>
            <a:chOff x="0" y="0"/>
            <a:chExt cx="9153144" cy="842818"/>
          </a:xfrm>
        </p:grpSpPr>
        <p:sp>
          <p:nvSpPr>
            <p:cNvPr id="245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4584"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dirty="0">
              <a:latin typeface="Arial" panose="020B0604020202020204" pitchFamily="34" charset="0"/>
              <a:ea typeface="宋体" panose="02010600030101010101" pitchFamily="2" charset="-122"/>
            </a:endParaRPr>
          </a:p>
        </p:txBody>
      </p:sp>
      <p:sp>
        <p:nvSpPr>
          <p:cNvPr id="24585" name="文本框 8"/>
          <p:cNvSpPr/>
          <p:nvPr/>
        </p:nvSpPr>
        <p:spPr>
          <a:xfrm>
            <a:off x="4838700" y="1033463"/>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3.影片分析</a:t>
            </a:r>
            <a:endParaRPr lang="zh-CN" altLang="en-US" dirty="0">
              <a:latin typeface="Arial" panose="020B0604020202020204" pitchFamily="34" charset="0"/>
              <a:ea typeface="宋体" panose="02010600030101010101" pitchFamily="2" charset="-122"/>
            </a:endParaRPr>
          </a:p>
        </p:txBody>
      </p:sp>
      <p:sp>
        <p:nvSpPr>
          <p:cNvPr id="24586" name="文本框 9"/>
          <p:cNvSpPr/>
          <p:nvPr/>
        </p:nvSpPr>
        <p:spPr>
          <a:xfrm>
            <a:off x="2800350" y="1528763"/>
            <a:ext cx="6008688" cy="317817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冰雪奇缘》最为电影的一个现象级作品，国内对该电影的赏析、研究非常多，以在中国知网搜索为例，在该网站的搜索栏输入“冰雪奇缘”这一关键词，并进行主题检索，共显示有11.75万条相关学术期刊记录、14条硕士论文记录、198条以及28篇报纸记录。从这一检索结果看，《冰雪奇缘》在中国确实引起了很大的影响。本次赏析将从文献综述方面对国人对《冰雪奇缘》的赏析、研究进行汇总，为大家提供当代人对《冰雪奇缘》这部电影的认知。然后对比前面《音乐之声》《爱乐之城》以及《如果•爱》这三部电影，分析这四个作品之间的异同，最终让同学们对音乐歌舞片有一个更深入的了解。</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（一）文献综述</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从音乐创作方面分析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从人物塑造方面分析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从字幕翻译方面的分析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从色彩画面方面分析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（二）对比分析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24587" name="图片 24586"/>
          <p:cNvPicPr>
            <a:picLocks noChangeAspect="1"/>
          </p:cNvPicPr>
          <p:nvPr/>
        </p:nvPicPr>
        <p:blipFill>
          <a:blip r:embed="rId1"/>
          <a:stretch>
            <a:fillRect/>
          </a:stretch>
        </p:blipFill>
        <p:spPr>
          <a:xfrm>
            <a:off x="304800" y="1162050"/>
            <a:ext cx="2459038" cy="35052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filter="wipe(left)">
                                      <p:cBhvr>
                                        <p:cTn id="7" dur="5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filter="wipe(left)">
                                      <p:cBhvr>
                                        <p:cTn id="12"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bldLvl="0"/>
      <p:bldP spid="24586" grpId="0" bldLvl="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5602" name="矩形 34"/>
          <p:cNvSpPr/>
          <p:nvPr/>
        </p:nvSpPr>
        <p:spPr>
          <a:xfrm>
            <a:off x="5105400" y="2974975"/>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5603" name="矩形 69"/>
          <p:cNvSpPr/>
          <p:nvPr/>
        </p:nvSpPr>
        <p:spPr>
          <a:xfrm>
            <a:off x="0" y="1251903"/>
            <a:ext cx="9144000" cy="2776537"/>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pic>
        <p:nvPicPr>
          <p:cNvPr id="25604" name="图片 63"/>
          <p:cNvPicPr>
            <a:picLocks noChangeAspect="1"/>
          </p:cNvPicPr>
          <p:nvPr/>
        </p:nvPicPr>
        <p:blipFill>
          <a:blip r:embed="rId1"/>
          <a:stretch>
            <a:fillRect/>
          </a:stretch>
        </p:blipFill>
        <p:spPr>
          <a:xfrm rot="-5400000">
            <a:off x="-693737" y="466725"/>
            <a:ext cx="4300537" cy="3367088"/>
          </a:xfrm>
          <a:prstGeom prst="rect">
            <a:avLst/>
          </a:prstGeom>
          <a:noFill/>
          <a:ln w="9525">
            <a:noFill/>
          </a:ln>
        </p:spPr>
      </p:pic>
      <p:grpSp>
        <p:nvGrpSpPr>
          <p:cNvPr id="25605" name="组合 72"/>
          <p:cNvGrpSpPr/>
          <p:nvPr/>
        </p:nvGrpSpPr>
        <p:grpSpPr>
          <a:xfrm>
            <a:off x="-6350" y="4300538"/>
            <a:ext cx="9150350" cy="842962"/>
            <a:chOff x="0" y="0"/>
            <a:chExt cx="9153144" cy="842818"/>
          </a:xfrm>
        </p:grpSpPr>
        <p:sp>
          <p:nvSpPr>
            <p:cNvPr id="25606" name="矩形 57"/>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5607" name="矩形 65"/>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pic>
        <p:nvPicPr>
          <p:cNvPr id="25608" name="图片 25"/>
          <p:cNvPicPr>
            <a:picLocks noChangeAspect="1"/>
          </p:cNvPicPr>
          <p:nvPr/>
        </p:nvPicPr>
        <p:blipFill>
          <a:blip r:embed="rId2"/>
          <a:srcRect l="51270"/>
          <a:stretch>
            <a:fillRect/>
          </a:stretch>
        </p:blipFill>
        <p:spPr>
          <a:xfrm flipH="1">
            <a:off x="7546975" y="2647950"/>
            <a:ext cx="1611313" cy="1371600"/>
          </a:xfrm>
          <a:prstGeom prst="rect">
            <a:avLst/>
          </a:prstGeom>
          <a:noFill/>
          <a:ln w="9525">
            <a:noFill/>
          </a:ln>
        </p:spPr>
      </p:pic>
      <p:sp>
        <p:nvSpPr>
          <p:cNvPr id="25609" name="Freeform 12"/>
          <p:cNvSpPr>
            <a:spLocks noEditPoints="1"/>
          </p:cNvSpPr>
          <p:nvPr/>
        </p:nvSpPr>
        <p:spPr>
          <a:xfrm>
            <a:off x="5715000" y="1630363"/>
            <a:ext cx="585788" cy="584200"/>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sp>
        <p:nvSpPr>
          <p:cNvPr id="25610" name="TextBox 48"/>
          <p:cNvSpPr/>
          <p:nvPr/>
        </p:nvSpPr>
        <p:spPr>
          <a:xfrm>
            <a:off x="3208338" y="2301875"/>
            <a:ext cx="4016375" cy="676910"/>
          </a:xfrm>
          <a:prstGeom prst="rect">
            <a:avLst/>
          </a:prstGeom>
          <a:noFill/>
          <a:ln w="9525">
            <a:noFill/>
          </a:ln>
        </p:spPr>
        <p:txBody>
          <a:bodyPr wrap="square" lIns="0" tIns="0" rIns="0" bIns="0" anchor="t" anchorCtr="0">
            <a:spAutoFit/>
          </a:bodyPr>
          <a:lstStyle/>
          <a:p>
            <a:r>
              <a:rPr lang="zh-CN" altLang="en-US" sz="4400" b="1" dirty="0" smtClean="0">
                <a:solidFill>
                  <a:schemeClr val="accent1"/>
                </a:solidFill>
                <a:latin typeface="思源黑体 CN Bold" charset="0"/>
                <a:ea typeface="宋体" panose="02010600030101010101" pitchFamily="2" charset="-122"/>
                <a:sym typeface="思源黑体 CN" charset="0"/>
              </a:rPr>
              <a:t>喜 剧 片</a:t>
            </a:r>
            <a:endParaRPr lang="zh-CN" altLang="en-US" dirty="0">
              <a:latin typeface="Arial" panose="020B0604020202020204" pitchFamily="34" charset="0"/>
              <a:ea typeface="宋体" panose="02010600030101010101" pitchFamily="2" charset="-122"/>
            </a:endParaRPr>
          </a:p>
        </p:txBody>
      </p:sp>
      <p:sp>
        <p:nvSpPr>
          <p:cNvPr id="25611" name="TextBox 48"/>
          <p:cNvSpPr/>
          <p:nvPr/>
        </p:nvSpPr>
        <p:spPr>
          <a:xfrm>
            <a:off x="3200400" y="1549400"/>
            <a:ext cx="2667000" cy="676910"/>
          </a:xfrm>
          <a:prstGeom prst="rect">
            <a:avLst/>
          </a:prstGeom>
          <a:noFill/>
          <a:ln w="9525">
            <a:noFill/>
          </a:ln>
        </p:spPr>
        <p:txBody>
          <a:bodyPr wrap="square" lIns="0" tIns="0" rIns="0" bIns="0" anchor="t" anchorCtr="0">
            <a:spAutoFit/>
          </a:bodyPr>
          <a:lstStyle/>
          <a:p>
            <a:r>
              <a:rPr lang="zh-CN" altLang="en-US" sz="4400" dirty="0">
                <a:solidFill>
                  <a:schemeClr val="accent1"/>
                </a:solidFill>
                <a:latin typeface="思源黑体 CN" charset="0"/>
                <a:ea typeface="宋体" panose="02010600030101010101" pitchFamily="2" charset="-122"/>
                <a:sym typeface="思源黑体 CN" charset="0"/>
              </a:rPr>
              <a:t>第二章</a:t>
            </a:r>
            <a:endParaRPr lang="en-US" altLang="zh-CN" sz="4400" dirty="0">
              <a:solidFill>
                <a:schemeClr val="accent1"/>
              </a:solidFill>
              <a:latin typeface="思源黑体 CN" charset="0"/>
              <a:ea typeface="宋体" panose="02010600030101010101"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p:cTn id="7" dur="500" fill="hold"/>
                                        <p:tgtEl>
                                          <p:spTgt spid="25605"/>
                                        </p:tgtEl>
                                        <p:attrNameLst>
                                          <p:attrName>ppt_x</p:attrName>
                                        </p:attrNameLst>
                                      </p:cBhvr>
                                      <p:tavLst>
                                        <p:tav tm="0">
                                          <p:val>
                                            <p:strVal val="#ppt_x"/>
                                          </p:val>
                                        </p:tav>
                                        <p:tav tm="100000">
                                          <p:val>
                                            <p:strVal val="#ppt_x"/>
                                          </p:val>
                                        </p:tav>
                                      </p:tavLst>
                                    </p:anim>
                                    <p:anim calcmode="lin" valueType="num">
                                      <p:cBhvr>
                                        <p:cTn id="8" dur="500" fill="hold"/>
                                        <p:tgtEl>
                                          <p:spTgt spid="2560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5603"/>
                                        </p:tgtEl>
                                        <p:attrNameLst>
                                          <p:attrName>style.visibility</p:attrName>
                                        </p:attrNameLst>
                                      </p:cBhvr>
                                      <p:to>
                                        <p:strVal val="visible"/>
                                      </p:to>
                                    </p:set>
                                    <p:anim calcmode="lin" valueType="num">
                                      <p:cBhvr>
                                        <p:cTn id="11" dur="500" fill="hold"/>
                                        <p:tgtEl>
                                          <p:spTgt spid="25603"/>
                                        </p:tgtEl>
                                        <p:attrNameLst>
                                          <p:attrName>ppt_x</p:attrName>
                                        </p:attrNameLst>
                                      </p:cBhvr>
                                      <p:tavLst>
                                        <p:tav tm="0">
                                          <p:val>
                                            <p:strVal val="#ppt_x"/>
                                          </p:val>
                                        </p:tav>
                                        <p:tav tm="100000">
                                          <p:val>
                                            <p:strVal val="#ppt_x"/>
                                          </p:val>
                                        </p:tav>
                                      </p:tavLst>
                                    </p:anim>
                                    <p:anim calcmode="lin" valueType="num">
                                      <p:cBhvr>
                                        <p:cTn id="12" dur="500" fill="hold"/>
                                        <p:tgtEl>
                                          <p:spTgt spid="256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25604"/>
                                        </p:tgtEl>
                                        <p:attrNameLst>
                                          <p:attrName>style.visibility</p:attrName>
                                        </p:attrNameLst>
                                      </p:cBhvr>
                                      <p:to>
                                        <p:strVal val="visible"/>
                                      </p:to>
                                    </p:set>
                                    <p:anim calcmode="lin" valueType="num">
                                      <p:cBhvr>
                                        <p:cTn id="16" dur="500" fill="hold"/>
                                        <p:tgtEl>
                                          <p:spTgt spid="25604"/>
                                        </p:tgtEl>
                                        <p:attrNameLst>
                                          <p:attrName>ppt_x</p:attrName>
                                        </p:attrNameLst>
                                      </p:cBhvr>
                                      <p:tavLst>
                                        <p:tav tm="0">
                                          <p:val>
                                            <p:strVal val="0-#ppt_w/2"/>
                                          </p:val>
                                        </p:tav>
                                        <p:tav tm="100000">
                                          <p:val>
                                            <p:strVal val="#ppt_x"/>
                                          </p:val>
                                        </p:tav>
                                      </p:tavLst>
                                    </p:anim>
                                    <p:anim calcmode="lin" valueType="num">
                                      <p:cBhvr>
                                        <p:cTn id="17" dur="500" fill="hold"/>
                                        <p:tgtEl>
                                          <p:spTgt spid="25604"/>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5602"/>
                                        </p:tgtEl>
                                        <p:attrNameLst>
                                          <p:attrName>style.visibility</p:attrName>
                                        </p:attrNameLst>
                                      </p:cBhvr>
                                      <p:to>
                                        <p:strVal val="visible"/>
                                      </p:to>
                                    </p:set>
                                    <p:anim calcmode="lin" valueType="num">
                                      <p:cBhvr>
                                        <p:cTn id="20" dur="500" fill="hold"/>
                                        <p:tgtEl>
                                          <p:spTgt spid="25602"/>
                                        </p:tgtEl>
                                        <p:attrNameLst>
                                          <p:attrName>ppt_w</p:attrName>
                                        </p:attrNameLst>
                                      </p:cBhvr>
                                      <p:tavLst>
                                        <p:tav tm="0">
                                          <p:val>
                                            <p:fltVal val="0"/>
                                          </p:val>
                                        </p:tav>
                                        <p:tav tm="100000">
                                          <p:val>
                                            <p:strVal val="#ppt_w"/>
                                          </p:val>
                                        </p:tav>
                                      </p:tavLst>
                                    </p:anim>
                                    <p:anim calcmode="lin" valueType="num">
                                      <p:cBhvr>
                                        <p:cTn id="21" dur="500" fill="hold"/>
                                        <p:tgtEl>
                                          <p:spTgt spid="25602"/>
                                        </p:tgtEl>
                                        <p:attrNameLst>
                                          <p:attrName>ppt_h</p:attrName>
                                        </p:attrNameLst>
                                      </p:cBhvr>
                                      <p:tavLst>
                                        <p:tav tm="0">
                                          <p:val>
                                            <p:fltVal val="0"/>
                                          </p:val>
                                        </p:tav>
                                        <p:tav tm="100000">
                                          <p:val>
                                            <p:strVal val="#ppt_h"/>
                                          </p:val>
                                        </p:tav>
                                      </p:tavLst>
                                    </p:anim>
                                    <p:animEffect filter="fade">
                                      <p:cBhvr>
                                        <p:cTn id="22" dur="500"/>
                                        <p:tgtEl>
                                          <p:spTgt spid="25602"/>
                                        </p:tgtEl>
                                      </p:cBhvr>
                                    </p:animEffect>
                                  </p:childTnLst>
                                </p:cTn>
                              </p:par>
                              <p:par>
                                <p:cTn id="23" presetID="2" presetClass="entr" presetSubtype="2" fill="hold" nodeType="withEffect">
                                  <p:stCondLst>
                                    <p:cond delay="0"/>
                                  </p:stCondLst>
                                  <p:childTnLst>
                                    <p:set>
                                      <p:cBhvr>
                                        <p:cTn id="24" dur="1" fill="hold">
                                          <p:stCondLst>
                                            <p:cond delay="0"/>
                                          </p:stCondLst>
                                        </p:cTn>
                                        <p:tgtEl>
                                          <p:spTgt spid="25608"/>
                                        </p:tgtEl>
                                        <p:attrNameLst>
                                          <p:attrName>style.visibility</p:attrName>
                                        </p:attrNameLst>
                                      </p:cBhvr>
                                      <p:to>
                                        <p:strVal val="visible"/>
                                      </p:to>
                                    </p:set>
                                    <p:anim calcmode="lin" valueType="num">
                                      <p:cBhvr>
                                        <p:cTn id="25" dur="500" fill="hold"/>
                                        <p:tgtEl>
                                          <p:spTgt spid="25608"/>
                                        </p:tgtEl>
                                        <p:attrNameLst>
                                          <p:attrName>ppt_x</p:attrName>
                                        </p:attrNameLst>
                                      </p:cBhvr>
                                      <p:tavLst>
                                        <p:tav tm="0">
                                          <p:val>
                                            <p:strVal val="1+#ppt_w/2"/>
                                          </p:val>
                                        </p:tav>
                                        <p:tav tm="100000">
                                          <p:val>
                                            <p:strVal val="#ppt_x"/>
                                          </p:val>
                                        </p:tav>
                                      </p:tavLst>
                                    </p:anim>
                                    <p:anim calcmode="lin" valueType="num">
                                      <p:cBhvr>
                                        <p:cTn id="26" dur="500" fill="hold"/>
                                        <p:tgtEl>
                                          <p:spTgt spid="2560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5609"/>
                                        </p:tgtEl>
                                        <p:attrNameLst>
                                          <p:attrName>style.visibility</p:attrName>
                                        </p:attrNameLst>
                                      </p:cBhvr>
                                      <p:to>
                                        <p:strVal val="visible"/>
                                      </p:to>
                                    </p:set>
                                    <p:anim calcmode="lin" valueType="num">
                                      <p:cBhvr>
                                        <p:cTn id="29" dur="500" fill="hold"/>
                                        <p:tgtEl>
                                          <p:spTgt spid="25609"/>
                                        </p:tgtEl>
                                        <p:attrNameLst>
                                          <p:attrName>ppt_x</p:attrName>
                                        </p:attrNameLst>
                                      </p:cBhvr>
                                      <p:tavLst>
                                        <p:tav tm="0">
                                          <p:val>
                                            <p:strVal val="1+#ppt_w/2"/>
                                          </p:val>
                                        </p:tav>
                                        <p:tav tm="100000">
                                          <p:val>
                                            <p:strVal val="#ppt_x"/>
                                          </p:val>
                                        </p:tav>
                                      </p:tavLst>
                                    </p:anim>
                                    <p:anim calcmode="lin" valueType="num">
                                      <p:cBhvr>
                                        <p:cTn id="30" dur="500" fill="hold"/>
                                        <p:tgtEl>
                                          <p:spTgt spid="2560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25611"/>
                                        </p:tgtEl>
                                        <p:attrNameLst>
                                          <p:attrName>style.visibility</p:attrName>
                                        </p:attrNameLst>
                                      </p:cBhvr>
                                      <p:to>
                                        <p:strVal val="visible"/>
                                      </p:to>
                                    </p:set>
                                    <p:anim calcmode="lin" valueType="num">
                                      <p:cBhvr>
                                        <p:cTn id="34" dur="500" fill="hold"/>
                                        <p:tgtEl>
                                          <p:spTgt spid="25611"/>
                                        </p:tgtEl>
                                        <p:attrNameLst>
                                          <p:attrName>ppt_w</p:attrName>
                                        </p:attrNameLst>
                                      </p:cBhvr>
                                      <p:tavLst>
                                        <p:tav tm="0">
                                          <p:val>
                                            <p:fltVal val="0"/>
                                          </p:val>
                                        </p:tav>
                                        <p:tav tm="100000">
                                          <p:val>
                                            <p:strVal val="#ppt_w"/>
                                          </p:val>
                                        </p:tav>
                                      </p:tavLst>
                                    </p:anim>
                                    <p:anim calcmode="lin" valueType="num">
                                      <p:cBhvr>
                                        <p:cTn id="35" dur="500" fill="hold"/>
                                        <p:tgtEl>
                                          <p:spTgt spid="25611"/>
                                        </p:tgtEl>
                                        <p:attrNameLst>
                                          <p:attrName>ppt_h</p:attrName>
                                        </p:attrNameLst>
                                      </p:cBhvr>
                                      <p:tavLst>
                                        <p:tav tm="0">
                                          <p:val>
                                            <p:fltVal val="0"/>
                                          </p:val>
                                        </p:tav>
                                        <p:tav tm="100000">
                                          <p:val>
                                            <p:strVal val="#ppt_h"/>
                                          </p:val>
                                        </p:tav>
                                      </p:tavLst>
                                    </p:anim>
                                    <p:animEffect filter="fade">
                                      <p:cBhvr>
                                        <p:cTn id="36" dur="500"/>
                                        <p:tgtEl>
                                          <p:spTgt spid="25611"/>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25610"/>
                                        </p:tgtEl>
                                        <p:attrNameLst>
                                          <p:attrName>style.visibility</p:attrName>
                                        </p:attrNameLst>
                                      </p:cBhvr>
                                      <p:to>
                                        <p:strVal val="visible"/>
                                      </p:to>
                                    </p:set>
                                    <p:animEffect filter="wipe(left)">
                                      <p:cBhvr>
                                        <p:cTn id="40"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ldLvl="0" animBg="1"/>
      <p:bldP spid="25603" grpId="0" bldLvl="0" animBg="1"/>
      <p:bldP spid="25609" grpId="0" bldLvl="0" animBg="1"/>
      <p:bldP spid="25610" grpId="0" bldLvl="0"/>
      <p:bldP spid="25611" grpId="0" bldLvl="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灯片编号占位符 1"/>
          <p:cNvSpPr>
            <a:spLocks noGrp="1"/>
          </p:cNvSpPr>
          <p:nvPr>
            <p:ph type="sldNum" sz="quarter" idx="12"/>
          </p:nvPr>
        </p:nvSpPr>
        <p:spPr>
          <a:xfrm>
            <a:off x="6457950" y="4767263"/>
            <a:ext cx="2057400" cy="274637"/>
          </a:xfrm>
        </p:spPr>
        <p:txBody>
          <a:bodyPr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6147"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48" name="矩形 4"/>
          <p:cNvSpPr/>
          <p:nvPr/>
        </p:nvSpPr>
        <p:spPr>
          <a:xfrm>
            <a:off x="214313" y="785800"/>
            <a:ext cx="8501091" cy="4071950"/>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49"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 name="组合 7"/>
          <p:cNvGrpSpPr/>
          <p:nvPr/>
        </p:nvGrpSpPr>
        <p:grpSpPr>
          <a:xfrm>
            <a:off x="-9525" y="4857750"/>
            <a:ext cx="9153525" cy="285750"/>
            <a:chOff x="0" y="0"/>
            <a:chExt cx="9153144" cy="842818"/>
          </a:xfrm>
        </p:grpSpPr>
        <p:sp>
          <p:nvSpPr>
            <p:cNvPr id="6151"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52"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6153" name="文本框 6"/>
          <p:cNvSpPr/>
          <p:nvPr/>
        </p:nvSpPr>
        <p:spPr>
          <a:xfrm>
            <a:off x="438150" y="404813"/>
            <a:ext cx="1508746" cy="338554"/>
          </a:xfrm>
          <a:prstGeom prst="rect">
            <a:avLst/>
          </a:prstGeom>
          <a:noFill/>
          <a:ln w="9525">
            <a:noFill/>
          </a:ln>
        </p:spPr>
        <p:txBody>
          <a:bodyPr wrap="none" anchor="t" anchorCtr="0">
            <a:spAutoFit/>
          </a:bodyPr>
          <a:lstStyle/>
          <a:p>
            <a:r>
              <a:rPr lang="zh-CN" altLang="en-US" sz="1600" dirty="0" smtClean="0">
                <a:solidFill>
                  <a:schemeClr val="accent2"/>
                </a:solidFill>
                <a:latin typeface="Calibri" panose="020F0502020204030204" charset="0"/>
                <a:ea typeface="宋体" panose="02010600030101010101" pitchFamily="2" charset="-122"/>
                <a:sym typeface="Calibri" panose="020F0502020204030204" charset="0"/>
              </a:rPr>
              <a:t>第二章  喜剧片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grpSp>
        <p:nvGrpSpPr>
          <p:cNvPr id="3" name="组合 12"/>
          <p:cNvGrpSpPr/>
          <p:nvPr/>
        </p:nvGrpSpPr>
        <p:grpSpPr>
          <a:xfrm>
            <a:off x="5795645" y="1727518"/>
            <a:ext cx="2286000" cy="868362"/>
            <a:chOff x="0" y="0"/>
            <a:chExt cx="2286000" cy="868065"/>
          </a:xfrm>
        </p:grpSpPr>
        <p:sp>
          <p:nvSpPr>
            <p:cNvPr id="6155" name="文本框 13"/>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56" name="文本框 14"/>
            <p:cNvSpPr/>
            <p:nvPr/>
          </p:nvSpPr>
          <p:spPr>
            <a:xfrm>
              <a:off x="76200" y="0"/>
              <a:ext cx="1204915" cy="323165"/>
            </a:xfrm>
            <a:prstGeom prst="rect">
              <a:avLst/>
            </a:prstGeom>
            <a:solidFill>
              <a:schemeClr val="accent1"/>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类型描述</a:t>
              </a:r>
              <a:endParaRPr lang="zh-CN" altLang="en-US" dirty="0">
                <a:latin typeface="Arial" panose="020B0604020202020204" pitchFamily="34" charset="0"/>
                <a:ea typeface="宋体" panose="02010600030101010101" pitchFamily="2" charset="-122"/>
              </a:endParaRPr>
            </a:p>
          </p:txBody>
        </p:sp>
      </p:grpSp>
      <p:grpSp>
        <p:nvGrpSpPr>
          <p:cNvPr id="4" name="组合 15"/>
          <p:cNvGrpSpPr/>
          <p:nvPr/>
        </p:nvGrpSpPr>
        <p:grpSpPr>
          <a:xfrm>
            <a:off x="5819775" y="2827338"/>
            <a:ext cx="2286000" cy="891577"/>
            <a:chOff x="0" y="0"/>
            <a:chExt cx="2286000" cy="891272"/>
          </a:xfrm>
        </p:grpSpPr>
        <p:sp>
          <p:nvSpPr>
            <p:cNvPr id="6158" name="文本框 16"/>
            <p:cNvSpPr/>
            <p:nvPr/>
          </p:nvSpPr>
          <p:spPr>
            <a:xfrm>
              <a:off x="0" y="319004"/>
              <a:ext cx="2286000" cy="572268"/>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sz="1200" dirty="0" smtClean="0">
                  <a:solidFill>
                    <a:srgbClr val="262626"/>
                  </a:solidFill>
                  <a:latin typeface="微软雅黑" panose="020B0503020204020204" pitchFamily="2" charset="-122"/>
                  <a:ea typeface="微软雅黑" panose="020B0503020204020204" pitchFamily="2" charset="-122"/>
                  <a:sym typeface="思源黑体 CN" charset="0"/>
                </a:rPr>
                <a:t>大话西游</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sz="1200" dirty="0" smtClean="0">
                  <a:solidFill>
                    <a:srgbClr val="262626"/>
                  </a:solidFill>
                  <a:latin typeface="微软雅黑" panose="020B0503020204020204" pitchFamily="2" charset="-122"/>
                  <a:ea typeface="微软雅黑" panose="020B0503020204020204" pitchFamily="2" charset="-122"/>
                  <a:sym typeface="思源黑体 CN" charset="0"/>
                </a:rPr>
                <a:t>驴得水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59" name="文本框 17"/>
            <p:cNvSpPr/>
            <p:nvPr/>
          </p:nvSpPr>
          <p:spPr>
            <a:xfrm>
              <a:off x="76200" y="0"/>
              <a:ext cx="1204915" cy="323165"/>
            </a:xfrm>
            <a:prstGeom prst="rect">
              <a:avLst/>
            </a:prstGeom>
            <a:solidFill>
              <a:schemeClr val="accent2"/>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佳片赏析</a:t>
              </a:r>
              <a:endParaRPr lang="zh-CN" altLang="en-US" dirty="0">
                <a:latin typeface="Arial" panose="020B0604020202020204" pitchFamily="34" charset="0"/>
                <a:ea typeface="宋体" panose="02010600030101010101" pitchFamily="2" charset="-122"/>
              </a:endParaRPr>
            </a:p>
          </p:txBody>
        </p:sp>
      </p:grpSp>
      <p:pic>
        <p:nvPicPr>
          <p:cNvPr id="7" name="图片 6" descr="周星驰"/>
          <p:cNvPicPr>
            <a:picLocks noChangeAspect="1"/>
          </p:cNvPicPr>
          <p:nvPr/>
        </p:nvPicPr>
        <p:blipFill>
          <a:blip r:embed="rId1"/>
          <a:stretch>
            <a:fillRect/>
          </a:stretch>
        </p:blipFill>
        <p:spPr>
          <a:xfrm>
            <a:off x="1619250" y="2355215"/>
            <a:ext cx="3615690" cy="2258695"/>
          </a:xfrm>
          <a:prstGeom prst="rect">
            <a:avLst/>
          </a:prstGeom>
        </p:spPr>
      </p:pic>
      <p:pic>
        <p:nvPicPr>
          <p:cNvPr id="6" name="图片 5" descr="C:\Users\hp\Desktop\驴得水2.jpg驴得水2"/>
          <p:cNvPicPr>
            <a:picLocks noChangeAspect="1"/>
          </p:cNvPicPr>
          <p:nvPr/>
        </p:nvPicPr>
        <p:blipFill>
          <a:blip r:embed="rId2"/>
          <a:srcRect/>
          <a:stretch>
            <a:fillRect/>
          </a:stretch>
        </p:blipFill>
        <p:spPr>
          <a:xfrm>
            <a:off x="473075" y="843280"/>
            <a:ext cx="2154555" cy="2732405"/>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filter="fade">
                                      <p:cBhvr>
                                        <p:cTn id="9" dur="5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45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79" name="矩形 4"/>
          <p:cNvSpPr/>
          <p:nvPr/>
        </p:nvSpPr>
        <p:spPr>
          <a:xfrm>
            <a:off x="203518" y="70929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4581" name="组合 7"/>
          <p:cNvGrpSpPr/>
          <p:nvPr/>
        </p:nvGrpSpPr>
        <p:grpSpPr>
          <a:xfrm>
            <a:off x="-9525" y="4857750"/>
            <a:ext cx="9153525" cy="285750"/>
            <a:chOff x="0" y="0"/>
            <a:chExt cx="9153144" cy="842818"/>
          </a:xfrm>
        </p:grpSpPr>
        <p:sp>
          <p:nvSpPr>
            <p:cNvPr id="245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4584" name="文本框 6"/>
          <p:cNvSpPr/>
          <p:nvPr/>
        </p:nvSpPr>
        <p:spPr>
          <a:xfrm>
            <a:off x="438150" y="404813"/>
            <a:ext cx="14935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第二章  喜剧片</a:t>
            </a:r>
            <a:endParaRPr lang="zh-CN" altLang="en-US" dirty="0">
              <a:latin typeface="Arial" panose="020B0604020202020204" pitchFamily="34" charset="0"/>
              <a:ea typeface="宋体" panose="02010600030101010101" pitchFamily="2" charset="-122"/>
            </a:endParaRPr>
          </a:p>
        </p:txBody>
      </p:sp>
      <p:sp>
        <p:nvSpPr>
          <p:cNvPr id="24585" name="文本框 8"/>
          <p:cNvSpPr/>
          <p:nvPr/>
        </p:nvSpPr>
        <p:spPr>
          <a:xfrm>
            <a:off x="2987675" y="1059180"/>
            <a:ext cx="2919095" cy="450850"/>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第一节</a:t>
            </a:r>
            <a:r>
              <a:rPr lang="en-US" altLang="zh-CN"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喜剧片的类型描述</a:t>
            </a:r>
            <a:endParaRPr lang="zh-CN" altLang="en-US" dirty="0">
              <a:latin typeface="Arial" panose="020B0604020202020204" pitchFamily="34" charset="0"/>
              <a:ea typeface="宋体" panose="02010600030101010101" pitchFamily="2" charset="-122"/>
            </a:endParaRPr>
          </a:p>
        </p:txBody>
      </p:sp>
      <p:sp>
        <p:nvSpPr>
          <p:cNvPr id="2" name="文本框 9"/>
          <p:cNvSpPr/>
          <p:nvPr/>
        </p:nvSpPr>
        <p:spPr>
          <a:xfrm>
            <a:off x="4108450" y="1563370"/>
            <a:ext cx="4620895" cy="2489200"/>
          </a:xfrm>
          <a:prstGeom prst="rect">
            <a:avLst/>
          </a:prstGeom>
          <a:noFill/>
          <a:ln w="9525">
            <a:noFill/>
          </a:ln>
        </p:spPr>
        <p:txBody>
          <a:bodyPr wrap="square" anchor="t" anchorCtr="0">
            <a:spAutoFit/>
          </a:bodyPr>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喜剧片（Comedy Films）“以产生笑的效果为特征的故事片。在总体上有完整的喜剧性构思，创造出喜剧性的人物和背景。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主要艺术手段是发掘生活中的可笑现象，作夸张的处理，达到真实和夸张的统一。其目的是通过笑来颂扬美好、进步的事物或理想，讽刺或嘲笑落后现象，在笑声中娱乐和教育观众。矛盾的解决常是正面力量战胜邪恶力量，一般来说结局比较轻松愉快。”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喜剧片的格调幽默诙谐、轻松欢快，观众在笑声中既满足了娱乐性的要求，也受到相应的思想教育。喜剧片讲究新颖精妙的构思，注重运用误会、巧合、夸张讽刺等艺术手法。并通过人物可笑的动作和俏皮的对白，以塑造喜剧性格并形成喜剧性的艺术风格。</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6163" name="图片 6161" descr="C:\Users\hp\Desktop\心花路放.jpg心花路放"/>
          <p:cNvPicPr>
            <a:picLocks noChangeAspect="1"/>
          </p:cNvPicPr>
          <p:nvPr/>
        </p:nvPicPr>
        <p:blipFill>
          <a:blip r:embed="rId1"/>
          <a:srcRect/>
          <a:stretch>
            <a:fillRect/>
          </a:stretch>
        </p:blipFill>
        <p:spPr>
          <a:xfrm>
            <a:off x="251460" y="1765300"/>
            <a:ext cx="3815080" cy="2145665"/>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filter="wipe(left)">
                                      <p:cBhvr>
                                        <p:cTn id="7" dur="5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bldLvl="0"/>
      <p:bldP spid="2" grpId="0" bldLvl="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45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79" name="矩形 4"/>
          <p:cNvSpPr/>
          <p:nvPr/>
        </p:nvSpPr>
        <p:spPr>
          <a:xfrm>
            <a:off x="204153" y="699135"/>
            <a:ext cx="8726487" cy="4124325"/>
          </a:xfrm>
          <a:prstGeom prst="rect">
            <a:avLst/>
          </a:prstGeom>
          <a:solidFill>
            <a:schemeClr val="bg1"/>
          </a:solidFill>
          <a:ln w="9525">
            <a:noFill/>
          </a:ln>
        </p:spPr>
        <p:txBody>
          <a:bodyPr anchor="ctr" anchorCtr="0"/>
          <a:lstStyle/>
          <a:p>
            <a:pPr algn="ctr"/>
            <a:r>
              <a:rPr lang="zh-CN" altLang="zh-CN">
                <a:solidFill>
                  <a:srgbClr val="FFFFFF"/>
                </a:solidFill>
                <a:latin typeface="Arial" panose="020B0604020202020204" pitchFamily="34" charset="0"/>
                <a:ea typeface="宋体" panose="02010600030101010101" pitchFamily="2" charset="-122"/>
              </a:rPr>
              <a:t>一、中国无厘头喜剧的代表——《大话西游》</a:t>
            </a:r>
            <a:endParaRPr lang="zh-CN" altLang="zh-CN">
              <a:solidFill>
                <a:srgbClr val="FFFFFF"/>
              </a:solidFill>
              <a:latin typeface="Arial" panose="020B0604020202020204" pitchFamily="34" charset="0"/>
              <a:ea typeface="宋体" panose="02010600030101010101" pitchFamily="2" charset="-122"/>
            </a:endParaRPr>
          </a:p>
        </p:txBody>
      </p:sp>
      <p:sp>
        <p:nvSpPr>
          <p:cNvPr id="245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4581" name="组合 7"/>
          <p:cNvGrpSpPr/>
          <p:nvPr/>
        </p:nvGrpSpPr>
        <p:grpSpPr>
          <a:xfrm>
            <a:off x="-9525" y="4857750"/>
            <a:ext cx="9153525" cy="285750"/>
            <a:chOff x="0" y="0"/>
            <a:chExt cx="9153144" cy="842818"/>
          </a:xfrm>
        </p:grpSpPr>
        <p:sp>
          <p:nvSpPr>
            <p:cNvPr id="245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4584" name="文本框 6"/>
          <p:cNvSpPr/>
          <p:nvPr/>
        </p:nvSpPr>
        <p:spPr>
          <a:xfrm>
            <a:off x="438150" y="404813"/>
            <a:ext cx="14935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第二章  喜剧片</a:t>
            </a:r>
            <a:endParaRPr lang="zh-CN" altLang="en-US" dirty="0">
              <a:latin typeface="Arial" panose="020B0604020202020204" pitchFamily="34" charset="0"/>
              <a:ea typeface="宋体" panose="02010600030101010101" pitchFamily="2" charset="-122"/>
            </a:endParaRPr>
          </a:p>
        </p:txBody>
      </p:sp>
      <p:sp>
        <p:nvSpPr>
          <p:cNvPr id="24585" name="文本框 8"/>
          <p:cNvSpPr/>
          <p:nvPr/>
        </p:nvSpPr>
        <p:spPr>
          <a:xfrm>
            <a:off x="3829685" y="1033780"/>
            <a:ext cx="4542790" cy="810260"/>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第二节</a:t>
            </a:r>
            <a:r>
              <a:rPr lang="en-US" altLang="zh-CN"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经典喜剧片分析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中国无厘头喜剧的代表——《大话西游》</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24586" name="文本框 9"/>
          <p:cNvSpPr/>
          <p:nvPr/>
        </p:nvSpPr>
        <p:spPr>
          <a:xfrm>
            <a:off x="3907790" y="2283460"/>
            <a:ext cx="5022850" cy="129032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片名：大话西游</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导演：刘镇伟</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演员：周星驰、朱茵、吴孟达、莫文蔚等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出品方：彩星电影公司</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发行时间：1995年（香港）</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2" name="图片 1" descr="大话西游1"/>
          <p:cNvPicPr>
            <a:picLocks noChangeAspect="1"/>
          </p:cNvPicPr>
          <p:nvPr/>
        </p:nvPicPr>
        <p:blipFill>
          <a:blip r:embed="rId1"/>
          <a:srcRect b="18583"/>
          <a:stretch>
            <a:fillRect/>
          </a:stretch>
        </p:blipFill>
        <p:spPr>
          <a:xfrm>
            <a:off x="611505" y="843280"/>
            <a:ext cx="2753995" cy="381254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filter="wipe(left)">
                                      <p:cBhvr>
                                        <p:cTn id="7" dur="5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filter="wipe(left)">
                                      <p:cBhvr>
                                        <p:cTn id="12"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bldLvl="0"/>
      <p:bldP spid="24586" grpId="0" bldLvl="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45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4581" name="组合 7"/>
          <p:cNvGrpSpPr/>
          <p:nvPr/>
        </p:nvGrpSpPr>
        <p:grpSpPr>
          <a:xfrm>
            <a:off x="-9525" y="4857750"/>
            <a:ext cx="9153525" cy="285750"/>
            <a:chOff x="0" y="0"/>
            <a:chExt cx="9153144" cy="842818"/>
          </a:xfrm>
        </p:grpSpPr>
        <p:sp>
          <p:nvSpPr>
            <p:cNvPr id="245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4584" name="文本框 6"/>
          <p:cNvSpPr/>
          <p:nvPr/>
        </p:nvSpPr>
        <p:spPr>
          <a:xfrm>
            <a:off x="438150" y="404813"/>
            <a:ext cx="14935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第二章  喜剧片</a:t>
            </a:r>
            <a:endParaRPr lang="zh-CN" altLang="en-US" dirty="0">
              <a:latin typeface="Arial" panose="020B0604020202020204" pitchFamily="34" charset="0"/>
              <a:ea typeface="宋体" panose="02010600030101010101" pitchFamily="2" charset="-122"/>
            </a:endParaRPr>
          </a:p>
        </p:txBody>
      </p:sp>
      <p:sp>
        <p:nvSpPr>
          <p:cNvPr id="24585" name="文本框 8"/>
          <p:cNvSpPr/>
          <p:nvPr/>
        </p:nvSpPr>
        <p:spPr>
          <a:xfrm>
            <a:off x="4838700" y="1033463"/>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1</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.故事梗概</a:t>
            </a:r>
            <a:endParaRPr lang="zh-CN" altLang="en-US" dirty="0">
              <a:latin typeface="Arial" panose="020B0604020202020204" pitchFamily="34" charset="0"/>
              <a:ea typeface="宋体" panose="02010600030101010101" pitchFamily="2" charset="-122"/>
            </a:endParaRPr>
          </a:p>
        </p:txBody>
      </p:sp>
      <p:sp>
        <p:nvSpPr>
          <p:cNvPr id="24586" name="文本框 9"/>
          <p:cNvSpPr/>
          <p:nvPr/>
        </p:nvSpPr>
        <p:spPr>
          <a:xfrm>
            <a:off x="3980815" y="1529080"/>
            <a:ext cx="4828540" cy="200977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大话西游》由3部电影组成，分别是《月光宝盒》、《大圣娶亲》及《降魔篇》，但从艺术风格、演员阵容、表现内容上看，《月光宝盒》与《大圣娶亲》的延续性更强，故事更成体系，艺术风格也统一，故将2部电影整体分析。而且《大话西游》之《月光宝盒》和《大圣娶亲》这两部影片按最初的设想就是一部完整的影片，可是最后剧情的发展超出刘镇伟的估计，一部影片已装不下这些奇思妙想了，只有将计划改变，一分为二。影片基本完成后在不到两个月的时间内完成内景拍摄和剪辑，最终上映时间也差不多。</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2" name="图片 1" descr="大话西游"/>
          <p:cNvPicPr>
            <a:picLocks noChangeAspect="1"/>
          </p:cNvPicPr>
          <p:nvPr/>
        </p:nvPicPr>
        <p:blipFill>
          <a:blip r:embed="rId1"/>
          <a:srcRect b="21790"/>
          <a:stretch>
            <a:fillRect/>
          </a:stretch>
        </p:blipFill>
        <p:spPr>
          <a:xfrm>
            <a:off x="539750" y="771525"/>
            <a:ext cx="2893695" cy="4022725"/>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filter="wipe(left)">
                                      <p:cBhvr>
                                        <p:cTn id="7" dur="5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filter="wipe(left)">
                                      <p:cBhvr>
                                        <p:cTn id="12"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bldLvl="0"/>
      <p:bldP spid="24586" grpId="0" bldLvl="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45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4581" name="组合 7"/>
          <p:cNvGrpSpPr/>
          <p:nvPr/>
        </p:nvGrpSpPr>
        <p:grpSpPr>
          <a:xfrm>
            <a:off x="-9525" y="4857750"/>
            <a:ext cx="9153525" cy="285750"/>
            <a:chOff x="0" y="0"/>
            <a:chExt cx="9153144" cy="842818"/>
          </a:xfrm>
        </p:grpSpPr>
        <p:sp>
          <p:nvSpPr>
            <p:cNvPr id="245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4584" name="文本框 6"/>
          <p:cNvSpPr/>
          <p:nvPr/>
        </p:nvSpPr>
        <p:spPr>
          <a:xfrm>
            <a:off x="438150" y="404813"/>
            <a:ext cx="14935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第二章  喜剧片</a:t>
            </a:r>
            <a:endParaRPr lang="zh-CN" altLang="en-US" dirty="0">
              <a:latin typeface="Arial" panose="020B0604020202020204" pitchFamily="34" charset="0"/>
              <a:ea typeface="宋体" panose="02010600030101010101" pitchFamily="2" charset="-122"/>
            </a:endParaRPr>
          </a:p>
        </p:txBody>
      </p:sp>
      <p:sp>
        <p:nvSpPr>
          <p:cNvPr id="24585" name="文本框 8"/>
          <p:cNvSpPr/>
          <p:nvPr/>
        </p:nvSpPr>
        <p:spPr>
          <a:xfrm>
            <a:off x="2051685" y="957898"/>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.相关背景</a:t>
            </a:r>
            <a:endParaRPr lang="zh-CN" altLang="en-US" dirty="0">
              <a:latin typeface="Arial" panose="020B0604020202020204" pitchFamily="34" charset="0"/>
              <a:ea typeface="宋体" panose="02010600030101010101" pitchFamily="2" charset="-122"/>
            </a:endParaRPr>
          </a:p>
        </p:txBody>
      </p:sp>
      <p:pic>
        <p:nvPicPr>
          <p:cNvPr id="4" name="图片 3" descr="大话西游"/>
          <p:cNvPicPr>
            <a:picLocks noChangeAspect="1"/>
          </p:cNvPicPr>
          <p:nvPr/>
        </p:nvPicPr>
        <p:blipFill>
          <a:blip r:embed="rId1"/>
          <a:srcRect b="21790"/>
          <a:stretch>
            <a:fillRect/>
          </a:stretch>
        </p:blipFill>
        <p:spPr>
          <a:xfrm>
            <a:off x="6047105" y="784225"/>
            <a:ext cx="2893695" cy="4022725"/>
          </a:xfrm>
          <a:prstGeom prst="rect">
            <a:avLst/>
          </a:prstGeom>
        </p:spPr>
      </p:pic>
      <p:sp>
        <p:nvSpPr>
          <p:cNvPr id="24586" name="文本框 9"/>
          <p:cNvSpPr/>
          <p:nvPr/>
        </p:nvSpPr>
        <p:spPr>
          <a:xfrm>
            <a:off x="394970" y="1484630"/>
            <a:ext cx="5750560" cy="320865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无厘头概念来自岭南文化中的广东地区，“无厘头”又写作“无哩头”，有这几种解说：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从其概念和内涵来看，《咬文嚼字》作了两种解释：一说“哩头”即“来头”，因为粤语中的“哩”和“来”同音，显然，“无哩头”就是没有缘由、没有来头、没有由来、没头没脑、莫名其妙之意；一说“哩头”就是“准则”，“无哩头”即“无准则、无分寸、乱来”，“由此引申出戏说、搞笑等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就地地道道的民间文化来看，“无哩头”乃是顺德的方言，是骂人的话中最狠的一句，意思就是说一个人做事情什么都不行，很没用。“无厘头”的语言或行为实质上有着深刻的社会内涵，透过其嬉戏、调侃、玩世不恭的表象，直接触及实物的本质以周星驰为代表参与制作的无厘头电影，为中国，乃至世界的戏剧增加了新的表现形式，注入了新鲜活力。</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从艺术表现上看，无厘头注重语言的表达，故体现了明显的独特风格，其特点就是运用语言世界的偏离，常见的偏离主要有语音偏离、词汇偏离及语法偏离。</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filter="wipe(left)">
                                      <p:cBhvr>
                                        <p:cTn id="7" dur="5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filter="wipe(left)">
                                      <p:cBhvr>
                                        <p:cTn id="12"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bldLvl="0"/>
      <p:bldP spid="24586" grpId="0" bldLvl="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45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79" name="矩形 4"/>
          <p:cNvSpPr/>
          <p:nvPr/>
        </p:nvSpPr>
        <p:spPr>
          <a:xfrm>
            <a:off x="217488"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4581" name="组合 7"/>
          <p:cNvGrpSpPr/>
          <p:nvPr/>
        </p:nvGrpSpPr>
        <p:grpSpPr>
          <a:xfrm>
            <a:off x="-9525" y="4857750"/>
            <a:ext cx="9153525" cy="285750"/>
            <a:chOff x="0" y="0"/>
            <a:chExt cx="9153144" cy="842818"/>
          </a:xfrm>
        </p:grpSpPr>
        <p:sp>
          <p:nvSpPr>
            <p:cNvPr id="245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4584" name="文本框 6"/>
          <p:cNvSpPr/>
          <p:nvPr/>
        </p:nvSpPr>
        <p:spPr>
          <a:xfrm>
            <a:off x="438150" y="404813"/>
            <a:ext cx="14935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第二章  喜剧片</a:t>
            </a:r>
            <a:endParaRPr lang="zh-CN" altLang="en-US" dirty="0">
              <a:latin typeface="Arial" panose="020B0604020202020204" pitchFamily="34" charset="0"/>
              <a:ea typeface="宋体" panose="02010600030101010101" pitchFamily="2" charset="-122"/>
            </a:endParaRPr>
          </a:p>
        </p:txBody>
      </p:sp>
      <p:sp>
        <p:nvSpPr>
          <p:cNvPr id="24585" name="文本框 8"/>
          <p:cNvSpPr/>
          <p:nvPr/>
        </p:nvSpPr>
        <p:spPr>
          <a:xfrm>
            <a:off x="4838700" y="1033463"/>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.影片分析</a:t>
            </a:r>
            <a:endParaRPr lang="zh-CN" altLang="en-US" dirty="0">
              <a:latin typeface="Arial" panose="020B0604020202020204" pitchFamily="34" charset="0"/>
              <a:ea typeface="宋体" panose="02010600030101010101" pitchFamily="2" charset="-122"/>
            </a:endParaRPr>
          </a:p>
        </p:txBody>
      </p:sp>
      <p:sp>
        <p:nvSpPr>
          <p:cNvPr id="24586" name="文本框 9"/>
          <p:cNvSpPr/>
          <p:nvPr/>
        </p:nvSpPr>
        <p:spPr>
          <a:xfrm>
            <a:off x="4838700" y="1963420"/>
            <a:ext cx="3911600" cy="200977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（一）人物形象的重建</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（二）社会反映</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大话西游》作为周星驰无厘头喜剧的代表作品，是在古典文学作品的背景下进行了重新构建，用一种“喜剧”的方式讲述了世人的“俗”性与“神”性的对话，让人在欢笑中感怀，并将个人置身与“至尊宝”、“紫霞仙子”、“白晶晶”等人物的角色体验中，体验了一场俗世之人的悲欢离合。</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3" name="图片 2" descr="大话西游2"/>
          <p:cNvPicPr>
            <a:picLocks noChangeAspect="1"/>
          </p:cNvPicPr>
          <p:nvPr/>
        </p:nvPicPr>
        <p:blipFill>
          <a:blip r:embed="rId1"/>
          <a:stretch>
            <a:fillRect/>
          </a:stretch>
        </p:blipFill>
        <p:spPr>
          <a:xfrm>
            <a:off x="251460" y="1563370"/>
            <a:ext cx="4495165" cy="280924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filter="wipe(left)">
                                      <p:cBhvr>
                                        <p:cTn id="7" dur="5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filter="wipe(left)">
                                      <p:cBhvr>
                                        <p:cTn id="12"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bldLvl="0"/>
      <p:bldP spid="24586" grpId="0" bldLvl="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122" name="灯片编号占位符 1"/>
          <p:cNvSpPr>
            <a:spLocks noGrp="1"/>
          </p:cNvSpPr>
          <p:nvPr>
            <p:ph type="sldNum" sz="quarter" idx="12"/>
          </p:nvPr>
        </p:nvSpPr>
        <p:spPr>
          <a:xfrm>
            <a:off x="6457950" y="4767263"/>
            <a:ext cx="2057400" cy="274637"/>
          </a:xfrm>
        </p:spPr>
        <p:txBody>
          <a:bodyPr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2" name="矩形 34"/>
          <p:cNvSpPr/>
          <p:nvPr/>
        </p:nvSpPr>
        <p:spPr>
          <a:xfrm>
            <a:off x="5105400" y="2974975"/>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123" name="矩形 69"/>
          <p:cNvSpPr/>
          <p:nvPr/>
        </p:nvSpPr>
        <p:spPr>
          <a:xfrm>
            <a:off x="0" y="1243013"/>
            <a:ext cx="9144000" cy="2776537"/>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pic>
        <p:nvPicPr>
          <p:cNvPr id="5124" name="图片 63"/>
          <p:cNvPicPr>
            <a:picLocks noChangeAspect="1"/>
          </p:cNvPicPr>
          <p:nvPr/>
        </p:nvPicPr>
        <p:blipFill>
          <a:blip r:embed="rId1"/>
          <a:stretch>
            <a:fillRect/>
          </a:stretch>
        </p:blipFill>
        <p:spPr>
          <a:xfrm rot="-5400000">
            <a:off x="-693737" y="466725"/>
            <a:ext cx="4300537" cy="3367088"/>
          </a:xfrm>
          <a:prstGeom prst="rect">
            <a:avLst/>
          </a:prstGeom>
          <a:noFill/>
          <a:ln w="9525">
            <a:noFill/>
          </a:ln>
        </p:spPr>
      </p:pic>
      <p:grpSp>
        <p:nvGrpSpPr>
          <p:cNvPr id="5125" name="组合 72"/>
          <p:cNvGrpSpPr/>
          <p:nvPr/>
        </p:nvGrpSpPr>
        <p:grpSpPr>
          <a:xfrm>
            <a:off x="-6350" y="4300538"/>
            <a:ext cx="9150350" cy="842962"/>
            <a:chOff x="0" y="0"/>
            <a:chExt cx="9153144" cy="842818"/>
          </a:xfrm>
        </p:grpSpPr>
        <p:sp>
          <p:nvSpPr>
            <p:cNvPr id="5127" name="矩形 57"/>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128" name="矩形 65"/>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pic>
        <p:nvPicPr>
          <p:cNvPr id="3" name="图片 25"/>
          <p:cNvPicPr>
            <a:picLocks noChangeAspect="1"/>
          </p:cNvPicPr>
          <p:nvPr/>
        </p:nvPicPr>
        <p:blipFill>
          <a:blip r:embed="rId2"/>
          <a:srcRect l="51270"/>
          <a:stretch>
            <a:fillRect/>
          </a:stretch>
        </p:blipFill>
        <p:spPr>
          <a:xfrm flipH="1">
            <a:off x="7546975" y="2647950"/>
            <a:ext cx="1611313" cy="1371600"/>
          </a:xfrm>
          <a:prstGeom prst="rect">
            <a:avLst/>
          </a:prstGeom>
          <a:noFill/>
          <a:ln w="9525">
            <a:noFill/>
          </a:ln>
        </p:spPr>
      </p:pic>
      <p:sp>
        <p:nvSpPr>
          <p:cNvPr id="5129" name="Freeform 12"/>
          <p:cNvSpPr>
            <a:spLocks noEditPoints="1"/>
          </p:cNvSpPr>
          <p:nvPr/>
        </p:nvSpPr>
        <p:spPr>
          <a:xfrm>
            <a:off x="5715000" y="1630363"/>
            <a:ext cx="585788" cy="584200"/>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sp>
        <p:nvSpPr>
          <p:cNvPr id="5130" name="TextBox 48"/>
          <p:cNvSpPr/>
          <p:nvPr/>
        </p:nvSpPr>
        <p:spPr>
          <a:xfrm>
            <a:off x="3208338" y="2301875"/>
            <a:ext cx="4016375" cy="669925"/>
          </a:xfrm>
          <a:prstGeom prst="rect">
            <a:avLst/>
          </a:prstGeom>
          <a:noFill/>
          <a:ln w="9525">
            <a:noFill/>
          </a:ln>
        </p:spPr>
        <p:txBody>
          <a:bodyPr wrap="square" lIns="0" tIns="0" rIns="0" bIns="0" anchor="t" anchorCtr="0">
            <a:spAutoFit/>
          </a:bodyPr>
          <a:lstStyle/>
          <a:p>
            <a:r>
              <a:rPr lang="zh-CN" altLang="en-US" sz="4400" b="1" dirty="0">
                <a:solidFill>
                  <a:schemeClr val="accent1"/>
                </a:solidFill>
                <a:latin typeface="思源黑体 CN Bold" charset="0"/>
                <a:ea typeface="宋体" panose="02010600030101010101" pitchFamily="2" charset="-122"/>
                <a:sym typeface="思源黑体 CN" charset="0"/>
              </a:rPr>
              <a:t>音乐歌舞片</a:t>
            </a:r>
            <a:endParaRPr lang="zh-CN" altLang="en-US" sz="4400" b="1" dirty="0">
              <a:solidFill>
                <a:schemeClr val="accent1"/>
              </a:solidFill>
              <a:latin typeface="思源黑体 CN Bold" charset="0"/>
              <a:ea typeface="思源黑体 CN Bold" charset="0"/>
              <a:sym typeface="思源黑体 CN" charset="0"/>
            </a:endParaRPr>
          </a:p>
        </p:txBody>
      </p:sp>
      <p:sp>
        <p:nvSpPr>
          <p:cNvPr id="5131" name="TextBox 48"/>
          <p:cNvSpPr/>
          <p:nvPr/>
        </p:nvSpPr>
        <p:spPr>
          <a:xfrm>
            <a:off x="3200400" y="1549400"/>
            <a:ext cx="2667000" cy="669925"/>
          </a:xfrm>
          <a:prstGeom prst="rect">
            <a:avLst/>
          </a:prstGeom>
          <a:noFill/>
          <a:ln w="9525">
            <a:noFill/>
          </a:ln>
        </p:spPr>
        <p:txBody>
          <a:bodyPr wrap="square" lIns="0" tIns="0" rIns="0" bIns="0" anchor="t" anchorCtr="0">
            <a:spAutoFit/>
          </a:bodyPr>
          <a:lstStyle/>
          <a:p>
            <a:r>
              <a:rPr lang="zh-CN" altLang="en-US" sz="4400" dirty="0">
                <a:solidFill>
                  <a:schemeClr val="accent1"/>
                </a:solidFill>
                <a:latin typeface="思源黑体 CN" charset="0"/>
                <a:ea typeface="宋体" panose="02010600030101010101" pitchFamily="2" charset="-122"/>
                <a:sym typeface="思源黑体 CN" charset="0"/>
              </a:rPr>
              <a:t>第一章</a:t>
            </a:r>
            <a:endParaRPr lang="en-US" altLang="zh-CN" sz="4400" dirty="0">
              <a:solidFill>
                <a:schemeClr val="accent1"/>
              </a:solidFill>
              <a:latin typeface="思源黑体 CN" charset="0"/>
              <a:ea typeface="宋体" panose="02010600030101010101"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p:cTn id="7" dur="500" fill="hold"/>
                                        <p:tgtEl>
                                          <p:spTgt spid="5125"/>
                                        </p:tgtEl>
                                        <p:attrNameLst>
                                          <p:attrName>ppt_x</p:attrName>
                                        </p:attrNameLst>
                                      </p:cBhvr>
                                      <p:tavLst>
                                        <p:tav tm="0">
                                          <p:val>
                                            <p:strVal val="#ppt_x"/>
                                          </p:val>
                                        </p:tav>
                                        <p:tav tm="100000">
                                          <p:val>
                                            <p:strVal val="#ppt_x"/>
                                          </p:val>
                                        </p:tav>
                                      </p:tavLst>
                                    </p:anim>
                                    <p:anim calcmode="lin" valueType="num">
                                      <p:cBhvr>
                                        <p:cTn id="8" dur="500" fill="hold"/>
                                        <p:tgtEl>
                                          <p:spTgt spid="512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123"/>
                                        </p:tgtEl>
                                        <p:attrNameLst>
                                          <p:attrName>style.visibility</p:attrName>
                                        </p:attrNameLst>
                                      </p:cBhvr>
                                      <p:to>
                                        <p:strVal val="visible"/>
                                      </p:to>
                                    </p:set>
                                    <p:anim calcmode="lin" valueType="num">
                                      <p:cBhvr>
                                        <p:cTn id="11" dur="500" fill="hold"/>
                                        <p:tgtEl>
                                          <p:spTgt spid="5123"/>
                                        </p:tgtEl>
                                        <p:attrNameLst>
                                          <p:attrName>ppt_x</p:attrName>
                                        </p:attrNameLst>
                                      </p:cBhvr>
                                      <p:tavLst>
                                        <p:tav tm="0">
                                          <p:val>
                                            <p:strVal val="#ppt_x"/>
                                          </p:val>
                                        </p:tav>
                                        <p:tav tm="100000">
                                          <p:val>
                                            <p:strVal val="#ppt_x"/>
                                          </p:val>
                                        </p:tav>
                                      </p:tavLst>
                                    </p:anim>
                                    <p:anim calcmode="lin" valueType="num">
                                      <p:cBhvr>
                                        <p:cTn id="12" dur="500" fill="hold"/>
                                        <p:tgtEl>
                                          <p:spTgt spid="512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p:cTn id="16" dur="500" fill="hold"/>
                                        <p:tgtEl>
                                          <p:spTgt spid="5124"/>
                                        </p:tgtEl>
                                        <p:attrNameLst>
                                          <p:attrName>ppt_x</p:attrName>
                                        </p:attrNameLst>
                                      </p:cBhvr>
                                      <p:tavLst>
                                        <p:tav tm="0">
                                          <p:val>
                                            <p:strVal val="0-#ppt_w/2"/>
                                          </p:val>
                                        </p:tav>
                                        <p:tav tm="100000">
                                          <p:val>
                                            <p:strVal val="#ppt_x"/>
                                          </p:val>
                                        </p:tav>
                                      </p:tavLst>
                                    </p:anim>
                                    <p:anim calcmode="lin" valueType="num">
                                      <p:cBhvr>
                                        <p:cTn id="17" dur="500" fill="hold"/>
                                        <p:tgtEl>
                                          <p:spTgt spid="5124"/>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filter="fade">
                                      <p:cBhvr>
                                        <p:cTn id="22" dur="500"/>
                                        <p:tgtEl>
                                          <p:spTgt spid="2"/>
                                        </p:tgtEl>
                                      </p:cBhvr>
                                    </p:animEffect>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0">
                                          <p:val>
                                            <p:strVal val="1+#ppt_w/2"/>
                                          </p:val>
                                        </p:tav>
                                        <p:tav tm="100000">
                                          <p:val>
                                            <p:strVal val="#ppt_x"/>
                                          </p:val>
                                        </p:tav>
                                      </p:tavLst>
                                    </p:anim>
                                    <p:anim calcmode="lin" valueType="num">
                                      <p:cBhvr>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5131"/>
                                        </p:tgtEl>
                                        <p:attrNameLst>
                                          <p:attrName>style.visibility</p:attrName>
                                        </p:attrNameLst>
                                      </p:cBhvr>
                                      <p:to>
                                        <p:strVal val="visible"/>
                                      </p:to>
                                    </p:set>
                                    <p:anim calcmode="lin" valueType="num">
                                      <p:cBhvr>
                                        <p:cTn id="30" dur="500" fill="hold"/>
                                        <p:tgtEl>
                                          <p:spTgt spid="5131"/>
                                        </p:tgtEl>
                                        <p:attrNameLst>
                                          <p:attrName>ppt_w</p:attrName>
                                        </p:attrNameLst>
                                      </p:cBhvr>
                                      <p:tavLst>
                                        <p:tav tm="0">
                                          <p:val>
                                            <p:fltVal val="0"/>
                                          </p:val>
                                        </p:tav>
                                        <p:tav tm="100000">
                                          <p:val>
                                            <p:strVal val="#ppt_w"/>
                                          </p:val>
                                        </p:tav>
                                      </p:tavLst>
                                    </p:anim>
                                    <p:anim calcmode="lin" valueType="num">
                                      <p:cBhvr>
                                        <p:cTn id="31" dur="500" fill="hold"/>
                                        <p:tgtEl>
                                          <p:spTgt spid="5131"/>
                                        </p:tgtEl>
                                        <p:attrNameLst>
                                          <p:attrName>ppt_h</p:attrName>
                                        </p:attrNameLst>
                                      </p:cBhvr>
                                      <p:tavLst>
                                        <p:tav tm="0">
                                          <p:val>
                                            <p:fltVal val="0"/>
                                          </p:val>
                                        </p:tav>
                                        <p:tav tm="100000">
                                          <p:val>
                                            <p:strVal val="#ppt_h"/>
                                          </p:val>
                                        </p:tav>
                                      </p:tavLst>
                                    </p:anim>
                                    <p:animEffect filter="fade">
                                      <p:cBhvr>
                                        <p:cTn id="32" dur="500"/>
                                        <p:tgtEl>
                                          <p:spTgt spid="5131"/>
                                        </p:tgtEl>
                                      </p:cBhvr>
                                    </p:animEffect>
                                  </p:childTnLst>
                                </p:cTn>
                              </p:par>
                              <p:par>
                                <p:cTn id="33" presetID="2" presetClass="entr" presetSubtype="2" fill="hold" grpId="0" nodeType="withEffect">
                                  <p:stCondLst>
                                    <p:cond delay="0"/>
                                  </p:stCondLst>
                                  <p:childTnLst>
                                    <p:set>
                                      <p:cBhvr>
                                        <p:cTn id="34" dur="1" fill="hold">
                                          <p:stCondLst>
                                            <p:cond delay="0"/>
                                          </p:stCondLst>
                                        </p:cTn>
                                        <p:tgtEl>
                                          <p:spTgt spid="5129"/>
                                        </p:tgtEl>
                                        <p:attrNameLst>
                                          <p:attrName>style.visibility</p:attrName>
                                        </p:attrNameLst>
                                      </p:cBhvr>
                                      <p:to>
                                        <p:strVal val="visible"/>
                                      </p:to>
                                    </p:set>
                                    <p:anim calcmode="lin" valueType="num">
                                      <p:cBhvr>
                                        <p:cTn id="35" dur="500" fill="hold"/>
                                        <p:tgtEl>
                                          <p:spTgt spid="5129"/>
                                        </p:tgtEl>
                                        <p:attrNameLst>
                                          <p:attrName>ppt_x</p:attrName>
                                        </p:attrNameLst>
                                      </p:cBhvr>
                                      <p:tavLst>
                                        <p:tav tm="0">
                                          <p:val>
                                            <p:strVal val="1+#ppt_w/2"/>
                                          </p:val>
                                        </p:tav>
                                        <p:tav tm="100000">
                                          <p:val>
                                            <p:strVal val="#ppt_x"/>
                                          </p:val>
                                        </p:tav>
                                      </p:tavLst>
                                    </p:anim>
                                    <p:anim calcmode="lin" valueType="num">
                                      <p:cBhvr>
                                        <p:cTn id="36" dur="500" fill="hold"/>
                                        <p:tgtEl>
                                          <p:spTgt spid="5129"/>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5130"/>
                                        </p:tgtEl>
                                        <p:attrNameLst>
                                          <p:attrName>style.visibility</p:attrName>
                                        </p:attrNameLst>
                                      </p:cBhvr>
                                      <p:to>
                                        <p:strVal val="visible"/>
                                      </p:to>
                                    </p:set>
                                    <p:animEffect filter="wipe(left)">
                                      <p:cBhvr>
                                        <p:cTn id="40" dur="5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123" grpId="0" bldLvl="0" animBg="1"/>
      <p:bldP spid="5129" grpId="0" bldLvl="0" animBg="1"/>
      <p:bldP spid="5130" grpId="0" bldLvl="0"/>
      <p:bldP spid="5131" grpId="0" bldLvl="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45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79" name="矩形 4"/>
          <p:cNvSpPr/>
          <p:nvPr/>
        </p:nvSpPr>
        <p:spPr>
          <a:xfrm>
            <a:off x="204153" y="699135"/>
            <a:ext cx="8726487" cy="4124325"/>
          </a:xfrm>
          <a:prstGeom prst="rect">
            <a:avLst/>
          </a:prstGeom>
          <a:solidFill>
            <a:schemeClr val="bg1"/>
          </a:solidFill>
          <a:ln w="9525">
            <a:noFill/>
          </a:ln>
        </p:spPr>
        <p:txBody>
          <a:bodyPr anchor="ctr" anchorCtr="0"/>
          <a:lstStyle/>
          <a:p>
            <a:pPr algn="ctr"/>
            <a:r>
              <a:rPr lang="zh-CN" altLang="zh-CN">
                <a:solidFill>
                  <a:srgbClr val="FFFFFF"/>
                </a:solidFill>
                <a:latin typeface="Arial" panose="020B0604020202020204" pitchFamily="34" charset="0"/>
                <a:ea typeface="宋体" panose="02010600030101010101" pitchFamily="2" charset="-122"/>
              </a:rPr>
              <a:t>一、中国无厘头喜剧的代表——《大话西游》</a:t>
            </a:r>
            <a:endParaRPr lang="zh-CN" altLang="zh-CN">
              <a:solidFill>
                <a:srgbClr val="FFFFFF"/>
              </a:solidFill>
              <a:latin typeface="Arial" panose="020B0604020202020204" pitchFamily="34" charset="0"/>
              <a:ea typeface="宋体" panose="02010600030101010101" pitchFamily="2" charset="-122"/>
            </a:endParaRPr>
          </a:p>
        </p:txBody>
      </p:sp>
      <p:sp>
        <p:nvSpPr>
          <p:cNvPr id="245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4581" name="组合 7"/>
          <p:cNvGrpSpPr/>
          <p:nvPr/>
        </p:nvGrpSpPr>
        <p:grpSpPr>
          <a:xfrm>
            <a:off x="-9525" y="4857750"/>
            <a:ext cx="9153525" cy="285750"/>
            <a:chOff x="0" y="0"/>
            <a:chExt cx="9153144" cy="842818"/>
          </a:xfrm>
        </p:grpSpPr>
        <p:sp>
          <p:nvSpPr>
            <p:cNvPr id="245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4584" name="文本框 6"/>
          <p:cNvSpPr/>
          <p:nvPr/>
        </p:nvSpPr>
        <p:spPr>
          <a:xfrm>
            <a:off x="438150" y="404813"/>
            <a:ext cx="14935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第二章  喜剧片</a:t>
            </a:r>
            <a:endParaRPr lang="zh-CN" altLang="en-US" dirty="0">
              <a:latin typeface="Arial" panose="020B0604020202020204" pitchFamily="34" charset="0"/>
              <a:ea typeface="宋体" panose="02010600030101010101" pitchFamily="2" charset="-122"/>
            </a:endParaRPr>
          </a:p>
        </p:txBody>
      </p:sp>
      <p:sp>
        <p:nvSpPr>
          <p:cNvPr id="24585" name="文本框 8"/>
          <p:cNvSpPr/>
          <p:nvPr/>
        </p:nvSpPr>
        <p:spPr>
          <a:xfrm>
            <a:off x="3829685" y="1033780"/>
            <a:ext cx="4542790" cy="810260"/>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第二节</a:t>
            </a:r>
            <a:r>
              <a:rPr lang="en-US" altLang="zh-CN"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经典喜剧片分析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中国黑色幽默喜剧片的代表——《驴得水》</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24586" name="文本框 9"/>
          <p:cNvSpPr/>
          <p:nvPr/>
        </p:nvSpPr>
        <p:spPr>
          <a:xfrm>
            <a:off x="3907790" y="2283460"/>
            <a:ext cx="5022850" cy="152971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片名：驴得水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导演：周申、刘露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演员：任素汐、大力、刘帅良、裴魁山、阿如那、韩彦博、卜冠今、王</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堃、高阳</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出品方：斯立文化、开心麻花、猫眼文化、影行天下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发行时间：2016年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3" name="图片 2" descr="驴得水"/>
          <p:cNvPicPr>
            <a:picLocks noChangeAspect="1"/>
          </p:cNvPicPr>
          <p:nvPr/>
        </p:nvPicPr>
        <p:blipFill>
          <a:blip r:embed="rId1"/>
          <a:stretch>
            <a:fillRect/>
          </a:stretch>
        </p:blipFill>
        <p:spPr>
          <a:xfrm>
            <a:off x="488950" y="1851660"/>
            <a:ext cx="3188335" cy="22225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filter="wipe(left)">
                                      <p:cBhvr>
                                        <p:cTn id="7" dur="5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filter="wipe(left)">
                                      <p:cBhvr>
                                        <p:cTn id="12"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bldLvl="0"/>
      <p:bldP spid="24586" grpId="0" bldLvl="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45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4581" name="组合 7"/>
          <p:cNvGrpSpPr/>
          <p:nvPr/>
        </p:nvGrpSpPr>
        <p:grpSpPr>
          <a:xfrm>
            <a:off x="-9525" y="4857750"/>
            <a:ext cx="9153525" cy="285750"/>
            <a:chOff x="0" y="0"/>
            <a:chExt cx="9153144" cy="842818"/>
          </a:xfrm>
        </p:grpSpPr>
        <p:sp>
          <p:nvSpPr>
            <p:cNvPr id="245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4584" name="文本框 6"/>
          <p:cNvSpPr/>
          <p:nvPr/>
        </p:nvSpPr>
        <p:spPr>
          <a:xfrm>
            <a:off x="438150" y="404813"/>
            <a:ext cx="14935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第二章  喜剧片</a:t>
            </a:r>
            <a:endParaRPr lang="zh-CN" altLang="en-US" dirty="0">
              <a:latin typeface="Arial" panose="020B0604020202020204" pitchFamily="34" charset="0"/>
              <a:ea typeface="宋体" panose="02010600030101010101" pitchFamily="2" charset="-122"/>
            </a:endParaRPr>
          </a:p>
        </p:txBody>
      </p:sp>
      <p:sp>
        <p:nvSpPr>
          <p:cNvPr id="24585" name="文本框 8"/>
          <p:cNvSpPr/>
          <p:nvPr/>
        </p:nvSpPr>
        <p:spPr>
          <a:xfrm>
            <a:off x="5075555" y="915353"/>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1</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.故事梗概</a:t>
            </a:r>
            <a:endParaRPr lang="zh-CN" altLang="en-US" dirty="0">
              <a:latin typeface="Arial" panose="020B0604020202020204" pitchFamily="34" charset="0"/>
              <a:ea typeface="宋体" panose="02010600030101010101" pitchFamily="2" charset="-122"/>
            </a:endParaRPr>
          </a:p>
        </p:txBody>
      </p:sp>
      <p:sp>
        <p:nvSpPr>
          <p:cNvPr id="24586" name="文本框 9"/>
          <p:cNvSpPr/>
          <p:nvPr/>
        </p:nvSpPr>
        <p:spPr>
          <a:xfrm>
            <a:off x="3662680" y="1491615"/>
            <a:ext cx="4916170" cy="272923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民国时期，一个严重缺水的小山村里，孙校长带领一女二男3位前有“劣迹”的老师及女儿佳佳建了一所学校。这所学校还有一位特殊人物，在花名册上他是英语教师吕得水，实际上，它是为学校运水的一头驴（名为得水）。教师4人中，裴魁山喜欢一曼，想要和一曼在一起。后面临教育部特派员的到访检查，大家决定让一个铁匠来冒充这个叫驴得水的老师。特派员看起来受过高等教育英国留学。其实并不懂英文。铜匠的糊弄确也信以为真。还安排了第二天的照相。铜匠坚信照相会短命。一曼“睡服”了铜匠。为了留下铜匠照相为学校争取到特派员口中的三万块。另一方面因为性开放。一曼终将铜匠留了下来。铁匠不仅蒙混过关，而且特派员对这位“驴”老师相当欣赏，并决定将他“包装”成教育家以得到来自美国的赞助。没想到，铜匠也爱上了一曼。</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3" name="图片 2" descr="驴得水1"/>
          <p:cNvPicPr>
            <a:picLocks noChangeAspect="1"/>
          </p:cNvPicPr>
          <p:nvPr/>
        </p:nvPicPr>
        <p:blipFill>
          <a:blip r:embed="rId1"/>
          <a:stretch>
            <a:fillRect/>
          </a:stretch>
        </p:blipFill>
        <p:spPr>
          <a:xfrm>
            <a:off x="323215" y="2067560"/>
            <a:ext cx="2967990" cy="1970405"/>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filter="wipe(left)">
                                      <p:cBhvr>
                                        <p:cTn id="7" dur="5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filter="wipe(left)">
                                      <p:cBhvr>
                                        <p:cTn id="12"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bldLvl="0"/>
      <p:bldP spid="24586" grpId="0" bldLvl="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45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79" name="矩形 4"/>
          <p:cNvSpPr/>
          <p:nvPr/>
        </p:nvSpPr>
        <p:spPr>
          <a:xfrm>
            <a:off x="217488" y="74231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4581" name="组合 7"/>
          <p:cNvGrpSpPr/>
          <p:nvPr/>
        </p:nvGrpSpPr>
        <p:grpSpPr>
          <a:xfrm>
            <a:off x="-9525" y="4857750"/>
            <a:ext cx="9153525" cy="285750"/>
            <a:chOff x="0" y="0"/>
            <a:chExt cx="9153144" cy="842818"/>
          </a:xfrm>
        </p:grpSpPr>
        <p:sp>
          <p:nvSpPr>
            <p:cNvPr id="245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4584" name="文本框 6"/>
          <p:cNvSpPr/>
          <p:nvPr/>
        </p:nvSpPr>
        <p:spPr>
          <a:xfrm>
            <a:off x="438150" y="404813"/>
            <a:ext cx="14935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第二章  喜剧片</a:t>
            </a:r>
            <a:endParaRPr lang="zh-CN" altLang="en-US" dirty="0">
              <a:latin typeface="Arial" panose="020B0604020202020204" pitchFamily="34" charset="0"/>
              <a:ea typeface="宋体" panose="02010600030101010101" pitchFamily="2" charset="-122"/>
            </a:endParaRPr>
          </a:p>
        </p:txBody>
      </p:sp>
      <p:sp>
        <p:nvSpPr>
          <p:cNvPr id="24585" name="文本框 8"/>
          <p:cNvSpPr/>
          <p:nvPr/>
        </p:nvSpPr>
        <p:spPr>
          <a:xfrm>
            <a:off x="5147945" y="872808"/>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1</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.故事梗概</a:t>
            </a:r>
            <a:endParaRPr lang="zh-CN" altLang="en-US" dirty="0">
              <a:latin typeface="Arial" panose="020B0604020202020204" pitchFamily="34" charset="0"/>
              <a:ea typeface="宋体" panose="02010600030101010101" pitchFamily="2" charset="-122"/>
            </a:endParaRPr>
          </a:p>
        </p:txBody>
      </p:sp>
      <p:pic>
        <p:nvPicPr>
          <p:cNvPr id="3" name="图片 2" descr="驴得水1"/>
          <p:cNvPicPr>
            <a:picLocks noChangeAspect="1"/>
          </p:cNvPicPr>
          <p:nvPr/>
        </p:nvPicPr>
        <p:blipFill>
          <a:blip r:embed="rId1"/>
          <a:stretch>
            <a:fillRect/>
          </a:stretch>
        </p:blipFill>
        <p:spPr>
          <a:xfrm>
            <a:off x="308610" y="2133600"/>
            <a:ext cx="2772410" cy="1840865"/>
          </a:xfrm>
          <a:prstGeom prst="rect">
            <a:avLst/>
          </a:prstGeom>
        </p:spPr>
      </p:pic>
      <p:sp>
        <p:nvSpPr>
          <p:cNvPr id="24586" name="文本框 9"/>
          <p:cNvSpPr/>
          <p:nvPr/>
        </p:nvSpPr>
        <p:spPr>
          <a:xfrm>
            <a:off x="3131820" y="1347470"/>
            <a:ext cx="5669280" cy="344868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两个月后，特派员要和美国来的人第二次视察。特派员或许可以忽悠过去。美国人的英文不行。于是学校的老师们谎称驴得水老师出差。铜匠老婆和铜匠来到，说要抓出谁睡了铜匠。没人承认就不走。铜匠不希望一曼承认，一曼还是承认了，为了让他们赶紧走，怕事情暴露。可惜铜匠老婆是个悍妇。那个时候铜匠站了出来，第一次像个男人一样，叫自己老婆滚。可是铜匠不走。一曼或许为了小学？还是怕铜匠太认真？只好把话说绝。说铜匠于自己来说就是牲口。之后对着铜匠背景说对不起。铜匠第二次被改变了。铜匠还是没走。特派员来到，真相被戳穿。特派员为了拿到美国人给的钱。坚持要铜匠留下来。可是铜匠要报复。铜匠要大家骂一曼。裴魁山说一曼荡妇，是个婊子，把一曼拒绝自己的怒气全凝固在自己的怒骂中。铜匠还是不解气，除了要骂一曼。还要剪一曼的头发。一曼头发被剪：变疯了。铁男还是不畏强权的气势，可在子弹擦过自己脑袋之后，也疯了，跪下来大喊“不要开枪，不要开枪，”，就连之后一曼要被强奸的时候，也都因为怕开枪什么都不敢做。他是真的怕死了。最后所有事情败露。特派员接受调查。孙佳去了延安。一曼拿着婚礼上捡到的手枪自杀了。</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filter="wipe(left)">
                                      <p:cBhvr>
                                        <p:cTn id="7" dur="5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filter="wipe(left)">
                                      <p:cBhvr>
                                        <p:cTn id="12"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bldLvl="0"/>
      <p:bldP spid="24586" grpId="0" bldLvl="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45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4581" name="组合 7"/>
          <p:cNvGrpSpPr/>
          <p:nvPr/>
        </p:nvGrpSpPr>
        <p:grpSpPr>
          <a:xfrm>
            <a:off x="-9525" y="4857750"/>
            <a:ext cx="9153525" cy="285750"/>
            <a:chOff x="0" y="0"/>
            <a:chExt cx="9153144" cy="842818"/>
          </a:xfrm>
        </p:grpSpPr>
        <p:sp>
          <p:nvSpPr>
            <p:cNvPr id="245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4584" name="文本框 6"/>
          <p:cNvSpPr/>
          <p:nvPr/>
        </p:nvSpPr>
        <p:spPr>
          <a:xfrm>
            <a:off x="438150" y="404813"/>
            <a:ext cx="14935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第二章  喜剧片</a:t>
            </a:r>
            <a:endParaRPr lang="zh-CN" altLang="en-US" dirty="0">
              <a:latin typeface="Arial" panose="020B0604020202020204" pitchFamily="34" charset="0"/>
              <a:ea typeface="宋体" panose="02010600030101010101" pitchFamily="2" charset="-122"/>
            </a:endParaRPr>
          </a:p>
        </p:txBody>
      </p:sp>
      <p:sp>
        <p:nvSpPr>
          <p:cNvPr id="24585" name="文本框 8"/>
          <p:cNvSpPr/>
          <p:nvPr/>
        </p:nvSpPr>
        <p:spPr>
          <a:xfrm>
            <a:off x="1619250" y="957898"/>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.相关背景</a:t>
            </a:r>
            <a:endParaRPr lang="zh-CN" altLang="en-US" dirty="0">
              <a:latin typeface="Arial" panose="020B0604020202020204" pitchFamily="34" charset="0"/>
              <a:ea typeface="宋体" panose="02010600030101010101" pitchFamily="2" charset="-122"/>
            </a:endParaRPr>
          </a:p>
        </p:txBody>
      </p:sp>
      <p:pic>
        <p:nvPicPr>
          <p:cNvPr id="2" name="图片 1" descr="驴得水3"/>
          <p:cNvPicPr>
            <a:picLocks noChangeAspect="1"/>
          </p:cNvPicPr>
          <p:nvPr/>
        </p:nvPicPr>
        <p:blipFill>
          <a:blip r:embed="rId1"/>
          <a:stretch>
            <a:fillRect/>
          </a:stretch>
        </p:blipFill>
        <p:spPr>
          <a:xfrm>
            <a:off x="6456045" y="1409065"/>
            <a:ext cx="2484755" cy="3313430"/>
          </a:xfrm>
          <a:prstGeom prst="rect">
            <a:avLst/>
          </a:prstGeom>
        </p:spPr>
      </p:pic>
      <p:sp>
        <p:nvSpPr>
          <p:cNvPr id="24586" name="文本框 9"/>
          <p:cNvSpPr/>
          <p:nvPr/>
        </p:nvSpPr>
        <p:spPr>
          <a:xfrm>
            <a:off x="438150" y="1347470"/>
            <a:ext cx="6589395" cy="344868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2009年初,就读于中央戏剧学院导演系的周申和朋友吃饭的时候聊出一个故事:一个缺水的地方,有个学校养了一头驴挑水,可谁都不愿意出养驴的钱,于是校长便将这头驴虚报成了一位名叫“吕 得水”的教师,用” 吕得水老师”的工资来养驴;当上级领导来检查,要见这位吕老师的时候,大家只 能编造各种借口搪塞。饭局上众人只是随性一-聊 ,周申马上意识到这是一个好的故事题材,于是当天便与创作伙伴刘露一起讨论,并决定将其拓展成了一个电影大纲的规模。</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2010年,周申就完成了《驴得水》电影剧本的文本,并申请了文字著作版权。2011年，一部名叫《驴得水》的微电影出现在网络上,短片借鉴了部分剧本的内容,但并没有拍出精髓,这让周申意识到“必须马上把真正的《驴得水》立起来”。而相比较拍电影,排-一个话剧显然要快得多。于是,戏剧导演专业出身的周申和刘露,又着手将《驴得水》改编成话剧剧本。</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按照《驴得水》剧本的要求，外景地应该是一个干旱少雨且海拔比较高的地方，为此剧组先后去过甘肃、青海等地。萨琪日介绍道，他的老家在内蒙古或许可以。在萨琪日的建议下，2014年冬，剧组沿着内蒙古清水河地区寻找拍摄地。在当地一位朋友的推荐下，来到毗邻清水河的朔州市平鲁区高石庄乡大河堡村，这里的长城、古堡以及城墙脚下的窑洞，无不散发着浓烈的历史沧桑感，于是当场就确定了在此地拍摄。</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filter="wipe(left)">
                                      <p:cBhvr>
                                        <p:cTn id="7" dur="5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filter="wipe(left)">
                                      <p:cBhvr>
                                        <p:cTn id="12"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bldLvl="0"/>
      <p:bldP spid="24586" grpId="0" bldLvl="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45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79" name="矩形 4"/>
          <p:cNvSpPr/>
          <p:nvPr/>
        </p:nvSpPr>
        <p:spPr>
          <a:xfrm>
            <a:off x="217488"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4581" name="组合 7"/>
          <p:cNvGrpSpPr/>
          <p:nvPr/>
        </p:nvGrpSpPr>
        <p:grpSpPr>
          <a:xfrm>
            <a:off x="-9525" y="4857750"/>
            <a:ext cx="9153525" cy="285750"/>
            <a:chOff x="0" y="0"/>
            <a:chExt cx="9153144" cy="842818"/>
          </a:xfrm>
        </p:grpSpPr>
        <p:sp>
          <p:nvSpPr>
            <p:cNvPr id="245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45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4584" name="文本框 6"/>
          <p:cNvSpPr/>
          <p:nvPr/>
        </p:nvSpPr>
        <p:spPr>
          <a:xfrm>
            <a:off x="438150" y="404813"/>
            <a:ext cx="14935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第二章  喜剧片</a:t>
            </a:r>
            <a:endParaRPr lang="zh-CN" altLang="en-US" dirty="0">
              <a:latin typeface="Arial" panose="020B0604020202020204" pitchFamily="34" charset="0"/>
              <a:ea typeface="宋体" panose="02010600030101010101" pitchFamily="2" charset="-122"/>
            </a:endParaRPr>
          </a:p>
        </p:txBody>
      </p:sp>
      <p:sp>
        <p:nvSpPr>
          <p:cNvPr id="24585" name="文本框 8"/>
          <p:cNvSpPr/>
          <p:nvPr/>
        </p:nvSpPr>
        <p:spPr>
          <a:xfrm>
            <a:off x="4838700" y="1033463"/>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.影片分析</a:t>
            </a:r>
            <a:endParaRPr lang="zh-CN" altLang="en-US" dirty="0">
              <a:latin typeface="Arial" panose="020B0604020202020204" pitchFamily="34" charset="0"/>
              <a:ea typeface="宋体" panose="02010600030101010101" pitchFamily="2" charset="-122"/>
            </a:endParaRPr>
          </a:p>
        </p:txBody>
      </p:sp>
      <p:sp>
        <p:nvSpPr>
          <p:cNvPr id="24586" name="文本框 9"/>
          <p:cNvSpPr/>
          <p:nvPr/>
        </p:nvSpPr>
        <p:spPr>
          <a:xfrm>
            <a:off x="4499610" y="2139315"/>
            <a:ext cx="3911600" cy="152971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（一）话剧与电影的对比分析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（二）叙事与试听语言分析</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《驴得水》作为喜剧片佳作，用荒诞的故事、满富西北风采的镜头、性格各异的人物塑造、黑色幽默的风格向受众展现了一场关于人性的探讨，“驴得水”这一标签化的名字其实是对“分人性”的嘲讽。</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2" name="图片 1" descr="驴得水2"/>
          <p:cNvPicPr>
            <a:picLocks noChangeAspect="1"/>
          </p:cNvPicPr>
          <p:nvPr/>
        </p:nvPicPr>
        <p:blipFill>
          <a:blip r:embed="rId1"/>
          <a:stretch>
            <a:fillRect/>
          </a:stretch>
        </p:blipFill>
        <p:spPr>
          <a:xfrm>
            <a:off x="1187450" y="733425"/>
            <a:ext cx="2969260" cy="4123055"/>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filter="wipe(left)">
                                      <p:cBhvr>
                                        <p:cTn id="7" dur="500"/>
                                        <p:tgtEl>
                                          <p:spTgt spid="24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filter="wipe(left)">
                                      <p:cBhvr>
                                        <p:cTn id="12"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bldLvl="0"/>
      <p:bldP spid="24586" grpId="0" bldLvl="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8674" name="矩形 34"/>
          <p:cNvSpPr/>
          <p:nvPr/>
        </p:nvSpPr>
        <p:spPr>
          <a:xfrm>
            <a:off x="5105400" y="2974975"/>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8675" name="矩形 69"/>
          <p:cNvSpPr/>
          <p:nvPr/>
        </p:nvSpPr>
        <p:spPr>
          <a:xfrm>
            <a:off x="0" y="1243013"/>
            <a:ext cx="9144000" cy="2776537"/>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pic>
        <p:nvPicPr>
          <p:cNvPr id="28676" name="图片 63"/>
          <p:cNvPicPr>
            <a:picLocks noChangeAspect="1"/>
          </p:cNvPicPr>
          <p:nvPr/>
        </p:nvPicPr>
        <p:blipFill>
          <a:blip r:embed="rId1"/>
          <a:stretch>
            <a:fillRect/>
          </a:stretch>
        </p:blipFill>
        <p:spPr>
          <a:xfrm rot="-5400000">
            <a:off x="-693737" y="466725"/>
            <a:ext cx="4300537" cy="3367088"/>
          </a:xfrm>
          <a:prstGeom prst="rect">
            <a:avLst/>
          </a:prstGeom>
          <a:noFill/>
          <a:ln w="9525">
            <a:noFill/>
          </a:ln>
        </p:spPr>
      </p:pic>
      <p:grpSp>
        <p:nvGrpSpPr>
          <p:cNvPr id="28677" name="组合 72"/>
          <p:cNvGrpSpPr/>
          <p:nvPr/>
        </p:nvGrpSpPr>
        <p:grpSpPr>
          <a:xfrm>
            <a:off x="-6350" y="4300538"/>
            <a:ext cx="9150350" cy="842962"/>
            <a:chOff x="0" y="0"/>
            <a:chExt cx="9153144" cy="842818"/>
          </a:xfrm>
        </p:grpSpPr>
        <p:sp>
          <p:nvSpPr>
            <p:cNvPr id="28678" name="矩形 57"/>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8679" name="矩形 65"/>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pic>
        <p:nvPicPr>
          <p:cNvPr id="28680" name="图片 25"/>
          <p:cNvPicPr>
            <a:picLocks noChangeAspect="1"/>
          </p:cNvPicPr>
          <p:nvPr/>
        </p:nvPicPr>
        <p:blipFill>
          <a:blip r:embed="rId2"/>
          <a:srcRect l="51270"/>
          <a:stretch>
            <a:fillRect/>
          </a:stretch>
        </p:blipFill>
        <p:spPr>
          <a:xfrm flipH="1">
            <a:off x="7546975" y="2647950"/>
            <a:ext cx="1611313" cy="1371600"/>
          </a:xfrm>
          <a:prstGeom prst="rect">
            <a:avLst/>
          </a:prstGeom>
          <a:noFill/>
          <a:ln w="9525">
            <a:noFill/>
          </a:ln>
        </p:spPr>
      </p:pic>
      <p:sp>
        <p:nvSpPr>
          <p:cNvPr id="28681" name="Freeform 12"/>
          <p:cNvSpPr>
            <a:spLocks noEditPoints="1"/>
          </p:cNvSpPr>
          <p:nvPr/>
        </p:nvSpPr>
        <p:spPr>
          <a:xfrm>
            <a:off x="5715000" y="1630363"/>
            <a:ext cx="585788" cy="584200"/>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sp>
        <p:nvSpPr>
          <p:cNvPr id="28682" name="TextBox 48"/>
          <p:cNvSpPr/>
          <p:nvPr/>
        </p:nvSpPr>
        <p:spPr>
          <a:xfrm>
            <a:off x="3208338" y="2301875"/>
            <a:ext cx="4016375" cy="669925"/>
          </a:xfrm>
          <a:prstGeom prst="rect">
            <a:avLst/>
          </a:prstGeom>
          <a:noFill/>
          <a:ln w="9525">
            <a:noFill/>
          </a:ln>
        </p:spPr>
        <p:txBody>
          <a:bodyPr wrap="square" lIns="0" tIns="0" rIns="0" bIns="0" anchor="t" anchorCtr="0">
            <a:spAutoFit/>
          </a:bodyPr>
          <a:lstStyle/>
          <a:p>
            <a:r>
              <a:rPr lang="zh-CN" altLang="en-US" sz="4400" b="1" dirty="0">
                <a:solidFill>
                  <a:schemeClr val="accent1"/>
                </a:solidFill>
                <a:latin typeface="思源黑体 CN Bold" charset="0"/>
                <a:ea typeface="宋体" panose="02010600030101010101" pitchFamily="2" charset="-122"/>
                <a:sym typeface="思源黑体 CN" charset="0"/>
              </a:rPr>
              <a:t>动作片</a:t>
            </a:r>
            <a:endParaRPr lang="zh-CN" altLang="en-US" dirty="0">
              <a:latin typeface="Arial" panose="020B0604020202020204" pitchFamily="34" charset="0"/>
              <a:ea typeface="宋体" panose="02010600030101010101" pitchFamily="2" charset="-122"/>
            </a:endParaRPr>
          </a:p>
        </p:txBody>
      </p:sp>
      <p:sp>
        <p:nvSpPr>
          <p:cNvPr id="28683" name="TextBox 48"/>
          <p:cNvSpPr/>
          <p:nvPr/>
        </p:nvSpPr>
        <p:spPr>
          <a:xfrm>
            <a:off x="3200400" y="1549400"/>
            <a:ext cx="2667000" cy="669925"/>
          </a:xfrm>
          <a:prstGeom prst="rect">
            <a:avLst/>
          </a:prstGeom>
          <a:noFill/>
          <a:ln w="9525">
            <a:noFill/>
          </a:ln>
        </p:spPr>
        <p:txBody>
          <a:bodyPr wrap="square" lIns="0" tIns="0" rIns="0" bIns="0" anchor="t" anchorCtr="0">
            <a:spAutoFit/>
          </a:bodyPr>
          <a:lstStyle/>
          <a:p>
            <a:r>
              <a:rPr lang="zh-CN" altLang="en-US" sz="4400" dirty="0">
                <a:solidFill>
                  <a:schemeClr val="accent1"/>
                </a:solidFill>
                <a:latin typeface="思源黑体 CN" charset="0"/>
                <a:ea typeface="宋体" panose="02010600030101010101" pitchFamily="2" charset="-122"/>
                <a:sym typeface="思源黑体 CN" charset="0"/>
              </a:rPr>
              <a:t>第三章</a:t>
            </a:r>
            <a:endParaRPr lang="en-US" altLang="zh-CN" sz="4400" dirty="0">
              <a:solidFill>
                <a:schemeClr val="accent1"/>
              </a:solidFill>
              <a:latin typeface="思源黑体 CN" charset="0"/>
              <a:ea typeface="宋体" panose="02010600030101010101"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500" fill="hold"/>
                                        <p:tgtEl>
                                          <p:spTgt spid="28677"/>
                                        </p:tgtEl>
                                        <p:attrNameLst>
                                          <p:attrName>ppt_x</p:attrName>
                                        </p:attrNameLst>
                                      </p:cBhvr>
                                      <p:tavLst>
                                        <p:tav tm="0">
                                          <p:val>
                                            <p:strVal val="#ppt_x"/>
                                          </p:val>
                                        </p:tav>
                                        <p:tav tm="100000">
                                          <p:val>
                                            <p:strVal val="#ppt_x"/>
                                          </p:val>
                                        </p:tav>
                                      </p:tavLst>
                                    </p:anim>
                                    <p:anim calcmode="lin" valueType="num">
                                      <p:cBhvr>
                                        <p:cTn id="8" dur="500" fill="hold"/>
                                        <p:tgtEl>
                                          <p:spTgt spid="28677"/>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8675"/>
                                        </p:tgtEl>
                                        <p:attrNameLst>
                                          <p:attrName>style.visibility</p:attrName>
                                        </p:attrNameLst>
                                      </p:cBhvr>
                                      <p:to>
                                        <p:strVal val="visible"/>
                                      </p:to>
                                    </p:set>
                                    <p:anim calcmode="lin" valueType="num">
                                      <p:cBhvr>
                                        <p:cTn id="11" dur="500" fill="hold"/>
                                        <p:tgtEl>
                                          <p:spTgt spid="28675"/>
                                        </p:tgtEl>
                                        <p:attrNameLst>
                                          <p:attrName>ppt_x</p:attrName>
                                        </p:attrNameLst>
                                      </p:cBhvr>
                                      <p:tavLst>
                                        <p:tav tm="0">
                                          <p:val>
                                            <p:strVal val="#ppt_x"/>
                                          </p:val>
                                        </p:tav>
                                        <p:tav tm="100000">
                                          <p:val>
                                            <p:strVal val="#ppt_x"/>
                                          </p:val>
                                        </p:tav>
                                      </p:tavLst>
                                    </p:anim>
                                    <p:anim calcmode="lin" valueType="num">
                                      <p:cBhvr>
                                        <p:cTn id="12" dur="500" fill="hold"/>
                                        <p:tgtEl>
                                          <p:spTgt spid="2867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28676"/>
                                        </p:tgtEl>
                                        <p:attrNameLst>
                                          <p:attrName>style.visibility</p:attrName>
                                        </p:attrNameLst>
                                      </p:cBhvr>
                                      <p:to>
                                        <p:strVal val="visible"/>
                                      </p:to>
                                    </p:set>
                                    <p:anim calcmode="lin" valueType="num">
                                      <p:cBhvr>
                                        <p:cTn id="16" dur="500" fill="hold"/>
                                        <p:tgtEl>
                                          <p:spTgt spid="28676"/>
                                        </p:tgtEl>
                                        <p:attrNameLst>
                                          <p:attrName>ppt_x</p:attrName>
                                        </p:attrNameLst>
                                      </p:cBhvr>
                                      <p:tavLst>
                                        <p:tav tm="0">
                                          <p:val>
                                            <p:strVal val="0-#ppt_w/2"/>
                                          </p:val>
                                        </p:tav>
                                        <p:tav tm="100000">
                                          <p:val>
                                            <p:strVal val="#ppt_x"/>
                                          </p:val>
                                        </p:tav>
                                      </p:tavLst>
                                    </p:anim>
                                    <p:anim calcmode="lin" valueType="num">
                                      <p:cBhvr>
                                        <p:cTn id="17" dur="500" fill="hold"/>
                                        <p:tgtEl>
                                          <p:spTgt spid="28676"/>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8674"/>
                                        </p:tgtEl>
                                        <p:attrNameLst>
                                          <p:attrName>style.visibility</p:attrName>
                                        </p:attrNameLst>
                                      </p:cBhvr>
                                      <p:to>
                                        <p:strVal val="visible"/>
                                      </p:to>
                                    </p:set>
                                    <p:anim calcmode="lin" valueType="num">
                                      <p:cBhvr>
                                        <p:cTn id="20" dur="500" fill="hold"/>
                                        <p:tgtEl>
                                          <p:spTgt spid="28674"/>
                                        </p:tgtEl>
                                        <p:attrNameLst>
                                          <p:attrName>ppt_w</p:attrName>
                                        </p:attrNameLst>
                                      </p:cBhvr>
                                      <p:tavLst>
                                        <p:tav tm="0">
                                          <p:val>
                                            <p:fltVal val="0"/>
                                          </p:val>
                                        </p:tav>
                                        <p:tav tm="100000">
                                          <p:val>
                                            <p:strVal val="#ppt_w"/>
                                          </p:val>
                                        </p:tav>
                                      </p:tavLst>
                                    </p:anim>
                                    <p:anim calcmode="lin" valueType="num">
                                      <p:cBhvr>
                                        <p:cTn id="21" dur="500" fill="hold"/>
                                        <p:tgtEl>
                                          <p:spTgt spid="28674"/>
                                        </p:tgtEl>
                                        <p:attrNameLst>
                                          <p:attrName>ppt_h</p:attrName>
                                        </p:attrNameLst>
                                      </p:cBhvr>
                                      <p:tavLst>
                                        <p:tav tm="0">
                                          <p:val>
                                            <p:fltVal val="0"/>
                                          </p:val>
                                        </p:tav>
                                        <p:tav tm="100000">
                                          <p:val>
                                            <p:strVal val="#ppt_h"/>
                                          </p:val>
                                        </p:tav>
                                      </p:tavLst>
                                    </p:anim>
                                    <p:animEffect filter="fade">
                                      <p:cBhvr>
                                        <p:cTn id="22" dur="500"/>
                                        <p:tgtEl>
                                          <p:spTgt spid="28674"/>
                                        </p:tgtEl>
                                      </p:cBhvr>
                                    </p:animEffect>
                                  </p:childTnLst>
                                </p:cTn>
                              </p:par>
                              <p:par>
                                <p:cTn id="23" presetID="2" presetClass="entr" presetSubtype="2" fill="hold" nodeType="withEffect">
                                  <p:stCondLst>
                                    <p:cond delay="0"/>
                                  </p:stCondLst>
                                  <p:childTnLst>
                                    <p:set>
                                      <p:cBhvr>
                                        <p:cTn id="24" dur="1" fill="hold">
                                          <p:stCondLst>
                                            <p:cond delay="0"/>
                                          </p:stCondLst>
                                        </p:cTn>
                                        <p:tgtEl>
                                          <p:spTgt spid="28680"/>
                                        </p:tgtEl>
                                        <p:attrNameLst>
                                          <p:attrName>style.visibility</p:attrName>
                                        </p:attrNameLst>
                                      </p:cBhvr>
                                      <p:to>
                                        <p:strVal val="visible"/>
                                      </p:to>
                                    </p:set>
                                    <p:anim calcmode="lin" valueType="num">
                                      <p:cBhvr>
                                        <p:cTn id="25" dur="500" fill="hold"/>
                                        <p:tgtEl>
                                          <p:spTgt spid="28680"/>
                                        </p:tgtEl>
                                        <p:attrNameLst>
                                          <p:attrName>ppt_x</p:attrName>
                                        </p:attrNameLst>
                                      </p:cBhvr>
                                      <p:tavLst>
                                        <p:tav tm="0">
                                          <p:val>
                                            <p:strVal val="1+#ppt_w/2"/>
                                          </p:val>
                                        </p:tav>
                                        <p:tav tm="100000">
                                          <p:val>
                                            <p:strVal val="#ppt_x"/>
                                          </p:val>
                                        </p:tav>
                                      </p:tavLst>
                                    </p:anim>
                                    <p:anim calcmode="lin" valueType="num">
                                      <p:cBhvr>
                                        <p:cTn id="26" dur="500" fill="hold"/>
                                        <p:tgtEl>
                                          <p:spTgt spid="28680"/>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8681"/>
                                        </p:tgtEl>
                                        <p:attrNameLst>
                                          <p:attrName>style.visibility</p:attrName>
                                        </p:attrNameLst>
                                      </p:cBhvr>
                                      <p:to>
                                        <p:strVal val="visible"/>
                                      </p:to>
                                    </p:set>
                                    <p:anim calcmode="lin" valueType="num">
                                      <p:cBhvr>
                                        <p:cTn id="29" dur="500" fill="hold"/>
                                        <p:tgtEl>
                                          <p:spTgt spid="28681"/>
                                        </p:tgtEl>
                                        <p:attrNameLst>
                                          <p:attrName>ppt_x</p:attrName>
                                        </p:attrNameLst>
                                      </p:cBhvr>
                                      <p:tavLst>
                                        <p:tav tm="0">
                                          <p:val>
                                            <p:strVal val="1+#ppt_w/2"/>
                                          </p:val>
                                        </p:tav>
                                        <p:tav tm="100000">
                                          <p:val>
                                            <p:strVal val="#ppt_x"/>
                                          </p:val>
                                        </p:tav>
                                      </p:tavLst>
                                    </p:anim>
                                    <p:anim calcmode="lin" valueType="num">
                                      <p:cBhvr>
                                        <p:cTn id="30" dur="500" fill="hold"/>
                                        <p:tgtEl>
                                          <p:spTgt spid="28681"/>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28683"/>
                                        </p:tgtEl>
                                        <p:attrNameLst>
                                          <p:attrName>style.visibility</p:attrName>
                                        </p:attrNameLst>
                                      </p:cBhvr>
                                      <p:to>
                                        <p:strVal val="visible"/>
                                      </p:to>
                                    </p:set>
                                    <p:anim calcmode="lin" valueType="num">
                                      <p:cBhvr>
                                        <p:cTn id="34" dur="500" fill="hold"/>
                                        <p:tgtEl>
                                          <p:spTgt spid="28683"/>
                                        </p:tgtEl>
                                        <p:attrNameLst>
                                          <p:attrName>ppt_w</p:attrName>
                                        </p:attrNameLst>
                                      </p:cBhvr>
                                      <p:tavLst>
                                        <p:tav tm="0">
                                          <p:val>
                                            <p:fltVal val="0"/>
                                          </p:val>
                                        </p:tav>
                                        <p:tav tm="100000">
                                          <p:val>
                                            <p:strVal val="#ppt_w"/>
                                          </p:val>
                                        </p:tav>
                                      </p:tavLst>
                                    </p:anim>
                                    <p:anim calcmode="lin" valueType="num">
                                      <p:cBhvr>
                                        <p:cTn id="35" dur="500" fill="hold"/>
                                        <p:tgtEl>
                                          <p:spTgt spid="28683"/>
                                        </p:tgtEl>
                                        <p:attrNameLst>
                                          <p:attrName>ppt_h</p:attrName>
                                        </p:attrNameLst>
                                      </p:cBhvr>
                                      <p:tavLst>
                                        <p:tav tm="0">
                                          <p:val>
                                            <p:fltVal val="0"/>
                                          </p:val>
                                        </p:tav>
                                        <p:tav tm="100000">
                                          <p:val>
                                            <p:strVal val="#ppt_h"/>
                                          </p:val>
                                        </p:tav>
                                      </p:tavLst>
                                    </p:anim>
                                    <p:animEffect filter="fade">
                                      <p:cBhvr>
                                        <p:cTn id="36" dur="500"/>
                                        <p:tgtEl>
                                          <p:spTgt spid="2868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28682"/>
                                        </p:tgtEl>
                                        <p:attrNameLst>
                                          <p:attrName>style.visibility</p:attrName>
                                        </p:attrNameLst>
                                      </p:cBhvr>
                                      <p:to>
                                        <p:strVal val="visible"/>
                                      </p:to>
                                    </p:set>
                                    <p:animEffect filter="wipe(left)">
                                      <p:cBhvr>
                                        <p:cTn id="40"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ldLvl="0" animBg="1"/>
      <p:bldP spid="28675" grpId="0" bldLvl="0" animBg="1"/>
      <p:bldP spid="28681" grpId="0" bldLvl="0" animBg="1"/>
      <p:bldP spid="28682" grpId="0" bldLvl="0"/>
      <p:bldP spid="28683" grpId="0" bldLvl="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2969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9699" name="矩形 4"/>
          <p:cNvSpPr/>
          <p:nvPr/>
        </p:nvSpPr>
        <p:spPr>
          <a:xfrm>
            <a:off x="214313" y="744538"/>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970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29701" name="组合 7"/>
          <p:cNvGrpSpPr/>
          <p:nvPr/>
        </p:nvGrpSpPr>
        <p:grpSpPr>
          <a:xfrm>
            <a:off x="-9525" y="4857750"/>
            <a:ext cx="9153525" cy="285750"/>
            <a:chOff x="0" y="0"/>
            <a:chExt cx="9153144" cy="842818"/>
          </a:xfrm>
        </p:grpSpPr>
        <p:sp>
          <p:nvSpPr>
            <p:cNvPr id="2970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2970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29704" name="文本框 6"/>
          <p:cNvSpPr/>
          <p:nvPr/>
        </p:nvSpPr>
        <p:spPr>
          <a:xfrm>
            <a:off x="438150" y="404813"/>
            <a:ext cx="14938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grpSp>
        <p:nvGrpSpPr>
          <p:cNvPr id="29705" name="组合 12"/>
          <p:cNvGrpSpPr/>
          <p:nvPr/>
        </p:nvGrpSpPr>
        <p:grpSpPr>
          <a:xfrm>
            <a:off x="838200" y="1477963"/>
            <a:ext cx="2362200" cy="1169987"/>
            <a:chOff x="0" y="0"/>
            <a:chExt cx="1267146" cy="1170127"/>
          </a:xfrm>
        </p:grpSpPr>
        <p:sp>
          <p:nvSpPr>
            <p:cNvPr id="29706" name="文本框 17"/>
            <p:cNvSpPr/>
            <p:nvPr/>
          </p:nvSpPr>
          <p:spPr>
            <a:xfrm>
              <a:off x="0" y="381000"/>
              <a:ext cx="1267146" cy="789127"/>
            </a:xfrm>
            <a:prstGeom prst="rect">
              <a:avLst/>
            </a:prstGeom>
            <a:noFill/>
            <a:ln w="9525">
              <a:noFill/>
            </a:ln>
          </p:spPr>
          <p:txBody>
            <a:bodyPr wrap="square" anchor="t" anchorCtr="0">
              <a:spAutoFit/>
            </a:bodyPr>
            <a:lstStyle/>
            <a:p>
              <a:pPr algn="ct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29707" name="文本框 18"/>
            <p:cNvSpPr/>
            <p:nvPr/>
          </p:nvSpPr>
          <p:spPr>
            <a:xfrm>
              <a:off x="51029" y="0"/>
              <a:ext cx="1204915" cy="323165"/>
            </a:xfrm>
            <a:prstGeom prst="rect">
              <a:avLst/>
            </a:prstGeom>
            <a:solidFill>
              <a:schemeClr val="accent1"/>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动作片的类型描述</a:t>
              </a:r>
              <a:endParaRPr lang="zh-CN" altLang="en-US" sz="1500" dirty="0">
                <a:solidFill>
                  <a:schemeClr val="bg1"/>
                </a:solidFill>
                <a:latin typeface="微软雅黑" panose="020B0503020204020204" pitchFamily="2" charset="-122"/>
                <a:ea typeface="微软雅黑" panose="020B0503020204020204" pitchFamily="2" charset="-122"/>
                <a:sym typeface="思源黑体 CN" charset="0"/>
              </a:endParaRPr>
            </a:p>
          </p:txBody>
        </p:sp>
      </p:grpSp>
      <p:grpSp>
        <p:nvGrpSpPr>
          <p:cNvPr id="29708" name="组合 19"/>
          <p:cNvGrpSpPr/>
          <p:nvPr/>
        </p:nvGrpSpPr>
        <p:grpSpPr>
          <a:xfrm>
            <a:off x="3429000" y="4171950"/>
            <a:ext cx="2362200" cy="1171575"/>
            <a:chOff x="0" y="0"/>
            <a:chExt cx="1267146" cy="1170127"/>
          </a:xfrm>
        </p:grpSpPr>
        <p:sp>
          <p:nvSpPr>
            <p:cNvPr id="29709" name="文本框 20"/>
            <p:cNvSpPr/>
            <p:nvPr/>
          </p:nvSpPr>
          <p:spPr>
            <a:xfrm>
              <a:off x="0" y="381000"/>
              <a:ext cx="1267146" cy="789127"/>
            </a:xfrm>
            <a:prstGeom prst="rect">
              <a:avLst/>
            </a:prstGeom>
            <a:noFill/>
            <a:ln w="9525">
              <a:noFill/>
            </a:ln>
          </p:spPr>
          <p:txBody>
            <a:bodyPr wrap="square" anchor="t" anchorCtr="0">
              <a:spAutoFit/>
            </a:bodyPr>
            <a:lstStyle/>
            <a:p>
              <a:pPr algn="ct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29710" name="文本框 21"/>
            <p:cNvSpPr/>
            <p:nvPr/>
          </p:nvSpPr>
          <p:spPr>
            <a:xfrm>
              <a:off x="51029" y="0"/>
              <a:ext cx="1204915" cy="323165"/>
            </a:xfrm>
            <a:prstGeom prst="rect">
              <a:avLst/>
            </a:prstGeom>
            <a:solidFill>
              <a:schemeClr val="accent2"/>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动作片的起源与发展</a:t>
              </a:r>
              <a:endParaRPr lang="zh-CN" altLang="en-US" sz="1500" dirty="0">
                <a:solidFill>
                  <a:schemeClr val="bg1"/>
                </a:solidFill>
                <a:latin typeface="微软雅黑" panose="020B0503020204020204" pitchFamily="2" charset="-122"/>
                <a:ea typeface="微软雅黑" panose="020B0503020204020204" pitchFamily="2" charset="-122"/>
                <a:sym typeface="思源黑体 CN" charset="0"/>
              </a:endParaRPr>
            </a:p>
          </p:txBody>
        </p:sp>
      </p:grpSp>
      <p:grpSp>
        <p:nvGrpSpPr>
          <p:cNvPr id="29711" name="组合 22"/>
          <p:cNvGrpSpPr/>
          <p:nvPr/>
        </p:nvGrpSpPr>
        <p:grpSpPr>
          <a:xfrm>
            <a:off x="5867400" y="1504950"/>
            <a:ext cx="2514600" cy="1219200"/>
            <a:chOff x="0" y="0"/>
            <a:chExt cx="1267146" cy="1170127"/>
          </a:xfrm>
        </p:grpSpPr>
        <p:sp>
          <p:nvSpPr>
            <p:cNvPr id="29712" name="文本框 23"/>
            <p:cNvSpPr/>
            <p:nvPr/>
          </p:nvSpPr>
          <p:spPr>
            <a:xfrm>
              <a:off x="0" y="381000"/>
              <a:ext cx="1267146" cy="789127"/>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美国好莱坞经典动作片——《夺宝奇兵》</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欧洲动作片的经典之作——《这个杀手不</a:t>
              </a:r>
              <a:r>
                <a:rPr lang="zh-CN" altLang="en-US" sz="1000" dirty="0">
                  <a:solidFill>
                    <a:srgbClr val="262626"/>
                  </a:solidFill>
                  <a:latin typeface="微软雅黑" panose="020B0503020204020204" pitchFamily="2" charset="-122"/>
                  <a:ea typeface="微软雅黑" panose="020B0503020204020204" pitchFamily="2" charset="-122"/>
                  <a:sym typeface="思源黑体 CN" charset="0"/>
                </a:rPr>
                <a:t>太冷》</a:t>
              </a:r>
              <a:endParaRPr lang="zh-CN" altLang="en-US" sz="10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000" dirty="0">
                  <a:solidFill>
                    <a:srgbClr val="262626"/>
                  </a:solidFill>
                  <a:latin typeface="微软雅黑" panose="020B0503020204020204" pitchFamily="2" charset="-122"/>
                  <a:ea typeface="微软雅黑" panose="020B0503020204020204" pitchFamily="2" charset="-122"/>
                  <a:sym typeface="思源黑体 CN" charset="0"/>
                </a:rPr>
                <a:t>中国武侠片的代表作品——《新龙门客栈》</a:t>
              </a:r>
              <a:endParaRPr lang="zh-CN" altLang="en-US" sz="10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29713" name="文本框 24"/>
            <p:cNvSpPr/>
            <p:nvPr/>
          </p:nvSpPr>
          <p:spPr>
            <a:xfrm>
              <a:off x="51029" y="0"/>
              <a:ext cx="1204915" cy="323165"/>
            </a:xfrm>
            <a:prstGeom prst="rect">
              <a:avLst/>
            </a:prstGeom>
            <a:solidFill>
              <a:schemeClr val="accent1"/>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经典动作片分析</a:t>
              </a:r>
              <a:endParaRPr lang="zh-CN" altLang="en-US" sz="1500" dirty="0">
                <a:solidFill>
                  <a:schemeClr val="bg1"/>
                </a:solidFill>
                <a:latin typeface="微软雅黑" panose="020B0503020204020204" pitchFamily="2" charset="-122"/>
                <a:ea typeface="微软雅黑" panose="020B0503020204020204" pitchFamily="2" charset="-122"/>
                <a:sym typeface="思源黑体 CN" charset="0"/>
              </a:endParaRPr>
            </a:p>
          </p:txBody>
        </p:sp>
      </p:grpSp>
      <p:pic>
        <p:nvPicPr>
          <p:cNvPr id="29714" name="图片 29713"/>
          <p:cNvPicPr>
            <a:picLocks noChangeAspect="1"/>
          </p:cNvPicPr>
          <p:nvPr/>
        </p:nvPicPr>
        <p:blipFill>
          <a:blip r:embed="rId1" cstate="print"/>
          <a:stretch>
            <a:fillRect/>
          </a:stretch>
        </p:blipFill>
        <p:spPr>
          <a:xfrm>
            <a:off x="1025525" y="1905000"/>
            <a:ext cx="2057400" cy="2868613"/>
          </a:xfrm>
          <a:prstGeom prst="rect">
            <a:avLst/>
          </a:prstGeom>
          <a:noFill/>
          <a:ln w="9525">
            <a:noFill/>
          </a:ln>
        </p:spPr>
      </p:pic>
      <p:pic>
        <p:nvPicPr>
          <p:cNvPr id="29715" name="图片 29714"/>
          <p:cNvPicPr>
            <a:picLocks noChangeAspect="1"/>
          </p:cNvPicPr>
          <p:nvPr/>
        </p:nvPicPr>
        <p:blipFill>
          <a:blip r:embed="rId2" cstate="print"/>
          <a:stretch>
            <a:fillRect/>
          </a:stretch>
        </p:blipFill>
        <p:spPr>
          <a:xfrm>
            <a:off x="5980113" y="3146425"/>
            <a:ext cx="2374900" cy="1614488"/>
          </a:xfrm>
          <a:prstGeom prst="rect">
            <a:avLst/>
          </a:prstGeom>
          <a:noFill/>
          <a:ln w="9525">
            <a:noFill/>
          </a:ln>
        </p:spPr>
      </p:pic>
      <p:pic>
        <p:nvPicPr>
          <p:cNvPr id="29716" name="图片 29715"/>
          <p:cNvPicPr>
            <a:picLocks noChangeAspect="1"/>
          </p:cNvPicPr>
          <p:nvPr/>
        </p:nvPicPr>
        <p:blipFill>
          <a:blip r:embed="rId3" cstate="print"/>
          <a:stretch>
            <a:fillRect/>
          </a:stretch>
        </p:blipFill>
        <p:spPr>
          <a:xfrm>
            <a:off x="3657600" y="1352550"/>
            <a:ext cx="1962150" cy="2798763"/>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05"/>
                                        </p:tgtEl>
                                        <p:attrNameLst>
                                          <p:attrName>style.visibility</p:attrName>
                                        </p:attrNameLst>
                                      </p:cBhvr>
                                      <p:to>
                                        <p:strVal val="visible"/>
                                      </p:to>
                                    </p:set>
                                    <p:anim calcmode="lin" valueType="num">
                                      <p:cBhvr>
                                        <p:cTn id="7" dur="500" fill="hold"/>
                                        <p:tgtEl>
                                          <p:spTgt spid="29705"/>
                                        </p:tgtEl>
                                        <p:attrNameLst>
                                          <p:attrName>ppt_w</p:attrName>
                                        </p:attrNameLst>
                                      </p:cBhvr>
                                      <p:tavLst>
                                        <p:tav tm="0">
                                          <p:val>
                                            <p:fltVal val="0"/>
                                          </p:val>
                                        </p:tav>
                                        <p:tav tm="100000">
                                          <p:val>
                                            <p:strVal val="#ppt_w"/>
                                          </p:val>
                                        </p:tav>
                                      </p:tavLst>
                                    </p:anim>
                                    <p:anim calcmode="lin" valueType="num">
                                      <p:cBhvr>
                                        <p:cTn id="8" dur="500" fill="hold"/>
                                        <p:tgtEl>
                                          <p:spTgt spid="29705"/>
                                        </p:tgtEl>
                                        <p:attrNameLst>
                                          <p:attrName>ppt_h</p:attrName>
                                        </p:attrNameLst>
                                      </p:cBhvr>
                                      <p:tavLst>
                                        <p:tav tm="0">
                                          <p:val>
                                            <p:fltVal val="0"/>
                                          </p:val>
                                        </p:tav>
                                        <p:tav tm="100000">
                                          <p:val>
                                            <p:strVal val="#ppt_h"/>
                                          </p:val>
                                        </p:tav>
                                      </p:tavLst>
                                    </p:anim>
                                    <p:animEffect filter="fade">
                                      <p:cBhvr>
                                        <p:cTn id="9" dur="500"/>
                                        <p:tgtEl>
                                          <p:spTgt spid="29705"/>
                                        </p:tgtEl>
                                      </p:cBhvr>
                                    </p:animEffect>
                                  </p:childTnLst>
                                </p:cTn>
                              </p:par>
                              <p:par>
                                <p:cTn id="10" presetID="10" presetClass="entr" presetSubtype="0" fill="hold" nodeType="withEffect">
                                  <p:stCondLst>
                                    <p:cond delay="0"/>
                                  </p:stCondLst>
                                  <p:childTnLst>
                                    <p:set>
                                      <p:cBhvr>
                                        <p:cTn id="11" dur="1" fill="hold">
                                          <p:stCondLst>
                                            <p:cond delay="0"/>
                                          </p:stCondLst>
                                        </p:cTn>
                                        <p:tgtEl>
                                          <p:spTgt spid="29708"/>
                                        </p:tgtEl>
                                        <p:attrNameLst>
                                          <p:attrName>style.visibility</p:attrName>
                                        </p:attrNameLst>
                                      </p:cBhvr>
                                      <p:to>
                                        <p:strVal val="visible"/>
                                      </p:to>
                                    </p:set>
                                    <p:anim calcmode="lin" valueType="num">
                                      <p:cBhvr>
                                        <p:cTn id="12" dur="500" fill="hold"/>
                                        <p:tgtEl>
                                          <p:spTgt spid="29708"/>
                                        </p:tgtEl>
                                        <p:attrNameLst>
                                          <p:attrName>ppt_w</p:attrName>
                                        </p:attrNameLst>
                                      </p:cBhvr>
                                      <p:tavLst>
                                        <p:tav tm="0">
                                          <p:val>
                                            <p:fltVal val="0"/>
                                          </p:val>
                                        </p:tav>
                                        <p:tav tm="100000">
                                          <p:val>
                                            <p:strVal val="#ppt_w"/>
                                          </p:val>
                                        </p:tav>
                                      </p:tavLst>
                                    </p:anim>
                                    <p:anim calcmode="lin" valueType="num">
                                      <p:cBhvr>
                                        <p:cTn id="13" dur="500" fill="hold"/>
                                        <p:tgtEl>
                                          <p:spTgt spid="29708"/>
                                        </p:tgtEl>
                                        <p:attrNameLst>
                                          <p:attrName>ppt_h</p:attrName>
                                        </p:attrNameLst>
                                      </p:cBhvr>
                                      <p:tavLst>
                                        <p:tav tm="0">
                                          <p:val>
                                            <p:fltVal val="0"/>
                                          </p:val>
                                        </p:tav>
                                        <p:tav tm="100000">
                                          <p:val>
                                            <p:strVal val="#ppt_h"/>
                                          </p:val>
                                        </p:tav>
                                      </p:tavLst>
                                    </p:anim>
                                    <p:animEffect filter="fade">
                                      <p:cBhvr>
                                        <p:cTn id="14" dur="500"/>
                                        <p:tgtEl>
                                          <p:spTgt spid="29708"/>
                                        </p:tgtEl>
                                      </p:cBhvr>
                                    </p:animEffect>
                                  </p:childTnLst>
                                </p:cTn>
                              </p:par>
                              <p:par>
                                <p:cTn id="15" presetID="10" presetClass="entr" presetSubtype="0" fill="hold" nodeType="withEffect">
                                  <p:stCondLst>
                                    <p:cond delay="0"/>
                                  </p:stCondLst>
                                  <p:childTnLst>
                                    <p:set>
                                      <p:cBhvr>
                                        <p:cTn id="16" dur="1" fill="hold">
                                          <p:stCondLst>
                                            <p:cond delay="0"/>
                                          </p:stCondLst>
                                        </p:cTn>
                                        <p:tgtEl>
                                          <p:spTgt spid="29711"/>
                                        </p:tgtEl>
                                        <p:attrNameLst>
                                          <p:attrName>style.visibility</p:attrName>
                                        </p:attrNameLst>
                                      </p:cBhvr>
                                      <p:to>
                                        <p:strVal val="visible"/>
                                      </p:to>
                                    </p:set>
                                    <p:anim calcmode="lin" valueType="num">
                                      <p:cBhvr>
                                        <p:cTn id="17" dur="500" fill="hold"/>
                                        <p:tgtEl>
                                          <p:spTgt spid="29711"/>
                                        </p:tgtEl>
                                        <p:attrNameLst>
                                          <p:attrName>ppt_w</p:attrName>
                                        </p:attrNameLst>
                                      </p:cBhvr>
                                      <p:tavLst>
                                        <p:tav tm="0">
                                          <p:val>
                                            <p:fltVal val="0"/>
                                          </p:val>
                                        </p:tav>
                                        <p:tav tm="100000">
                                          <p:val>
                                            <p:strVal val="#ppt_w"/>
                                          </p:val>
                                        </p:tav>
                                      </p:tavLst>
                                    </p:anim>
                                    <p:anim calcmode="lin" valueType="num">
                                      <p:cBhvr>
                                        <p:cTn id="18" dur="500" fill="hold"/>
                                        <p:tgtEl>
                                          <p:spTgt spid="29711"/>
                                        </p:tgtEl>
                                        <p:attrNameLst>
                                          <p:attrName>ppt_h</p:attrName>
                                        </p:attrNameLst>
                                      </p:cBhvr>
                                      <p:tavLst>
                                        <p:tav tm="0">
                                          <p:val>
                                            <p:fltVal val="0"/>
                                          </p:val>
                                        </p:tav>
                                        <p:tav tm="100000">
                                          <p:val>
                                            <p:strVal val="#ppt_h"/>
                                          </p:val>
                                        </p:tav>
                                      </p:tavLst>
                                    </p:anim>
                                    <p:animEffect filter="fade">
                                      <p:cBhvr>
                                        <p:cTn id="19" dur="500"/>
                                        <p:tgtEl>
                                          <p:spTgt spid="29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3072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072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072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0725" name="组合 7"/>
          <p:cNvGrpSpPr/>
          <p:nvPr/>
        </p:nvGrpSpPr>
        <p:grpSpPr>
          <a:xfrm>
            <a:off x="-9525" y="4857750"/>
            <a:ext cx="9153525" cy="285750"/>
            <a:chOff x="0" y="0"/>
            <a:chExt cx="9153144" cy="842818"/>
          </a:xfrm>
        </p:grpSpPr>
        <p:sp>
          <p:nvSpPr>
            <p:cNvPr id="3072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072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0728" name="文本框 6"/>
          <p:cNvSpPr/>
          <p:nvPr/>
        </p:nvSpPr>
        <p:spPr>
          <a:xfrm>
            <a:off x="438150" y="404813"/>
            <a:ext cx="14938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30729" name="文本框 13"/>
          <p:cNvSpPr/>
          <p:nvPr/>
        </p:nvSpPr>
        <p:spPr>
          <a:xfrm>
            <a:off x="615950" y="1069975"/>
            <a:ext cx="7662863" cy="804863"/>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动作片（Action Films)又称为惊险动作片(Action-Adventure Films)。该类型片“是以人或机械的动作为主要形式来表达较基本的价值观,呼应大众心理满足、大众审美趣味的电影类型。但是，有的电影创作者和研究人员将其笼统地归纳在惊险片之中”。</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30730" name="文本框 19"/>
          <p:cNvSpPr/>
          <p:nvPr/>
        </p:nvSpPr>
        <p:spPr>
          <a:xfrm>
            <a:off x="3235325" y="1779588"/>
            <a:ext cx="2886075" cy="334962"/>
          </a:xfrm>
          <a:prstGeom prst="rect">
            <a:avLst/>
          </a:prstGeom>
          <a:noFill/>
          <a:ln w="9525">
            <a:noFill/>
          </a:ln>
        </p:spPr>
        <p:txBody>
          <a:bodyPr wrap="square" anchor="t" anchorCtr="0">
            <a:spAutoFit/>
          </a:bodyPr>
          <a:lstStyle/>
          <a:p>
            <a:r>
              <a:rPr lang="zh-CN" altLang="en-US" sz="1600" b="1" dirty="0">
                <a:solidFill>
                  <a:schemeClr val="accent1"/>
                </a:solidFill>
                <a:latin typeface="微软雅黑" panose="020B0503020204020204" pitchFamily="2" charset="-122"/>
                <a:ea typeface="微软雅黑" panose="020B0503020204020204" pitchFamily="2" charset="-122"/>
                <a:sym typeface="思源黑体 CN" charset="0"/>
              </a:rPr>
              <a:t>第一节  动作片的类型描述</a:t>
            </a:r>
            <a:endParaRPr lang="zh-CN" altLang="en-US" sz="1600" b="1" dirty="0">
              <a:solidFill>
                <a:schemeClr val="accent1"/>
              </a:solidFill>
              <a:latin typeface="微软雅黑" panose="020B0503020204020204" pitchFamily="2" charset="-122"/>
              <a:ea typeface="微软雅黑" panose="020B0503020204020204" pitchFamily="2" charset="-122"/>
              <a:sym typeface="思源黑体 CN" charset="0"/>
            </a:endParaRPr>
          </a:p>
        </p:txBody>
      </p:sp>
      <p:sp>
        <p:nvSpPr>
          <p:cNvPr id="30731" name="文本框 13"/>
          <p:cNvSpPr/>
          <p:nvPr/>
        </p:nvSpPr>
        <p:spPr>
          <a:xfrm>
            <a:off x="533400" y="2114550"/>
            <a:ext cx="2819400" cy="270510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影片类型往往以强烈紧张的惊险动作和视听张力为核心，具备巨大的冲击力、持续的高效动能、一系列外在惊险动作和事件，常常涉及追逐（徒步和交通工具）、营救、战斗、毁灭性灾难（洪水、爆炸、大火和自然灾害等）、搏斗、逃亡、持续的运动、惊人的节奏速度和历险的角色。在动作片中，影片展现的动作场面占据了相当的比例，这是动作片的最重要的特征，同时也是判断该影片是否是动作片的一个重要标准。</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30732" name="文本框 13"/>
          <p:cNvSpPr/>
          <p:nvPr/>
        </p:nvSpPr>
        <p:spPr>
          <a:xfrm>
            <a:off x="5815013" y="2155825"/>
            <a:ext cx="2819400" cy="2465388"/>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相较于其它类型影片，动作片对剧本的依赖性相对比较弱，叙事线索也相对简单，“与爱情片、侦探片，甚至惊险片相比可以看出，动作片在文学、美术、音乐等其它艺术门类中没有对应的艺术形态”。但它凭借超燃的动作场面、紧凑的叙事节奏、强烈的视觉冲突、紧张的氛围营造等，满足了受众的接受心理，最终使得“动作片”成为电影里的一个独立的类型模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30733" name="图片 30732"/>
          <p:cNvPicPr>
            <a:picLocks noChangeAspect="1"/>
          </p:cNvPicPr>
          <p:nvPr/>
        </p:nvPicPr>
        <p:blipFill>
          <a:blip r:embed="rId1"/>
          <a:stretch>
            <a:fillRect/>
          </a:stretch>
        </p:blipFill>
        <p:spPr>
          <a:xfrm>
            <a:off x="3657600" y="2130425"/>
            <a:ext cx="1844675" cy="2682875"/>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9"/>
                                        </p:tgtEl>
                                        <p:attrNameLst>
                                          <p:attrName>style.visibility</p:attrName>
                                        </p:attrNameLst>
                                      </p:cBhvr>
                                      <p:to>
                                        <p:strVal val="visible"/>
                                      </p:to>
                                    </p:set>
                                    <p:animEffect filter="wipe(left)">
                                      <p:cBhvr>
                                        <p:cTn id="7" dur="500"/>
                                        <p:tgtEl>
                                          <p:spTgt spid="307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31"/>
                                        </p:tgtEl>
                                        <p:attrNameLst>
                                          <p:attrName>style.visibility</p:attrName>
                                        </p:attrNameLst>
                                      </p:cBhvr>
                                      <p:to>
                                        <p:strVal val="visible"/>
                                      </p:to>
                                    </p:set>
                                    <p:animEffect filter="wipe(left)">
                                      <p:cBhvr>
                                        <p:cTn id="12" dur="500"/>
                                        <p:tgtEl>
                                          <p:spTgt spid="307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32"/>
                                        </p:tgtEl>
                                        <p:attrNameLst>
                                          <p:attrName>style.visibility</p:attrName>
                                        </p:attrNameLst>
                                      </p:cBhvr>
                                      <p:to>
                                        <p:strVal val="visible"/>
                                      </p:to>
                                    </p:set>
                                    <p:animEffect filter="wipe(left)">
                                      <p:cBhvr>
                                        <p:cTn id="17" dur="500"/>
                                        <p:tgtEl>
                                          <p:spTgt spid="30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9" grpId="0" bldLvl="0"/>
      <p:bldP spid="30731" grpId="0" bldLvl="0"/>
      <p:bldP spid="30732" grpId="0" bldLvl="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3174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1747"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1748" name="Freeform 12"/>
          <p:cNvSpPr>
            <a:spLocks noEditPoints="1"/>
          </p:cNvSpPr>
          <p:nvPr/>
        </p:nvSpPr>
        <p:spPr>
          <a:xfrm>
            <a:off x="0" y="666750"/>
            <a:ext cx="271463"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1749" name="组合 7"/>
          <p:cNvGrpSpPr/>
          <p:nvPr/>
        </p:nvGrpSpPr>
        <p:grpSpPr>
          <a:xfrm>
            <a:off x="-9525" y="4857750"/>
            <a:ext cx="9153525" cy="285750"/>
            <a:chOff x="0" y="0"/>
            <a:chExt cx="9153144" cy="842818"/>
          </a:xfrm>
        </p:grpSpPr>
        <p:sp>
          <p:nvSpPr>
            <p:cNvPr id="3175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175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1752"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31753" name="文本框 9"/>
          <p:cNvSpPr/>
          <p:nvPr/>
        </p:nvSpPr>
        <p:spPr>
          <a:xfrm>
            <a:off x="3454400" y="1792288"/>
            <a:ext cx="5273675" cy="317817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动作片的发展轨迹是相对较为清晰的，从其内部划分，动作片的表现内容可划分为两个大类：一个是一人的动作作为表现东西。如史泰龙、施瓦辛格、李小龙等主演的影片及中国的武打片等。一个是以飞机、汽车、摩托车等机械的运动作为主要内容，例如《速度与激情》系列。接下来将重点从国内、国外两个维度分析动作片的发展历史。</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一、国外动作片</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起源阶段</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经典时代</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快速发展时期</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当代时期</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二、国内动作片</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我国武侠片、功夫片、武术片的总称。</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31754" name="文本框 8"/>
          <p:cNvSpPr/>
          <p:nvPr/>
        </p:nvSpPr>
        <p:spPr>
          <a:xfrm>
            <a:off x="4297363" y="1276350"/>
            <a:ext cx="3298825"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第二节  动作片的起源与发展</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31755" name="图片 31754"/>
          <p:cNvPicPr>
            <a:picLocks noChangeAspect="1"/>
          </p:cNvPicPr>
          <p:nvPr/>
        </p:nvPicPr>
        <p:blipFill>
          <a:blip r:embed="rId1"/>
          <a:stretch>
            <a:fillRect/>
          </a:stretch>
        </p:blipFill>
        <p:spPr>
          <a:xfrm>
            <a:off x="533400" y="1047750"/>
            <a:ext cx="2727325" cy="3713163"/>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53"/>
                                        </p:tgtEl>
                                        <p:attrNameLst>
                                          <p:attrName>style.visibility</p:attrName>
                                        </p:attrNameLst>
                                      </p:cBhvr>
                                      <p:to>
                                        <p:strVal val="visible"/>
                                      </p:to>
                                    </p:set>
                                    <p:animEffect filter="wipe(left)">
                                      <p:cBhvr>
                                        <p:cTn id="7" dur="500"/>
                                        <p:tgtEl>
                                          <p:spTgt spid="317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754"/>
                                        </p:tgtEl>
                                        <p:attrNameLst>
                                          <p:attrName>style.visibility</p:attrName>
                                        </p:attrNameLst>
                                      </p:cBhvr>
                                      <p:to>
                                        <p:strVal val="visible"/>
                                      </p:to>
                                    </p:set>
                                    <p:animEffect filter="wipe(left)">
                                      <p:cBhvr>
                                        <p:cTn id="12" dur="5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bldLvl="0"/>
      <p:bldP spid="31754" grpId="0" bldLvl="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3277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2771"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277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2773" name="组合 7"/>
          <p:cNvGrpSpPr/>
          <p:nvPr/>
        </p:nvGrpSpPr>
        <p:grpSpPr>
          <a:xfrm>
            <a:off x="-9525" y="4857750"/>
            <a:ext cx="9153525" cy="285750"/>
            <a:chOff x="0" y="0"/>
            <a:chExt cx="9153144" cy="842818"/>
          </a:xfrm>
        </p:grpSpPr>
        <p:sp>
          <p:nvSpPr>
            <p:cNvPr id="3277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277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2776"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dirty="0">
              <a:latin typeface="Arial" panose="020B0604020202020204" pitchFamily="34" charset="0"/>
              <a:ea typeface="宋体" panose="02010600030101010101" pitchFamily="2" charset="-122"/>
            </a:endParaRPr>
          </a:p>
        </p:txBody>
      </p:sp>
      <p:sp>
        <p:nvSpPr>
          <p:cNvPr id="32777" name="文本框 9"/>
          <p:cNvSpPr/>
          <p:nvPr/>
        </p:nvSpPr>
        <p:spPr>
          <a:xfrm>
            <a:off x="773113" y="2549525"/>
            <a:ext cx="5273675" cy="1516063"/>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片名：夺宝奇兵</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导演：史蒂文•斯皮尔伯格</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演员：哈里森•福特、凯伦•艾莲、保罗•费里曼、约翰•里斯-戴维斯</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出品方：卢卡斯影业、派拉蒙公司</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发行时间：1981年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32778" name="文本框 8"/>
          <p:cNvSpPr/>
          <p:nvPr/>
        </p:nvSpPr>
        <p:spPr>
          <a:xfrm>
            <a:off x="1211263" y="1311275"/>
            <a:ext cx="3298825"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   第三节  经典动作片赏析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32779" name="文本框 8"/>
          <p:cNvSpPr/>
          <p:nvPr/>
        </p:nvSpPr>
        <p:spPr>
          <a:xfrm>
            <a:off x="811213" y="1844675"/>
            <a:ext cx="4953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好莱坞经典动作片——《夺宝奇兵》</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32780" name="图片 32779"/>
          <p:cNvPicPr>
            <a:picLocks noChangeAspect="1"/>
          </p:cNvPicPr>
          <p:nvPr/>
        </p:nvPicPr>
        <p:blipFill>
          <a:blip r:embed="rId1"/>
          <a:stretch>
            <a:fillRect/>
          </a:stretch>
        </p:blipFill>
        <p:spPr>
          <a:xfrm>
            <a:off x="5715000" y="895350"/>
            <a:ext cx="2857500" cy="38100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77"/>
                                        </p:tgtEl>
                                        <p:attrNameLst>
                                          <p:attrName>style.visibility</p:attrName>
                                        </p:attrNameLst>
                                      </p:cBhvr>
                                      <p:to>
                                        <p:strVal val="visible"/>
                                      </p:to>
                                    </p:set>
                                    <p:animEffect filter="wipe(left)">
                                      <p:cBhvr>
                                        <p:cTn id="7" dur="500"/>
                                        <p:tgtEl>
                                          <p:spTgt spid="327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778"/>
                                        </p:tgtEl>
                                        <p:attrNameLst>
                                          <p:attrName>style.visibility</p:attrName>
                                        </p:attrNameLst>
                                      </p:cBhvr>
                                      <p:to>
                                        <p:strVal val="visible"/>
                                      </p:to>
                                    </p:set>
                                    <p:animEffect filter="wipe(left)">
                                      <p:cBhvr>
                                        <p:cTn id="12" dur="500"/>
                                        <p:tgtEl>
                                          <p:spTgt spid="3277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779"/>
                                        </p:tgtEl>
                                        <p:attrNameLst>
                                          <p:attrName>style.visibility</p:attrName>
                                        </p:attrNameLst>
                                      </p:cBhvr>
                                      <p:to>
                                        <p:strVal val="visible"/>
                                      </p:to>
                                    </p:set>
                                    <p:animEffect filter="wipe(left)">
                                      <p:cBhvr>
                                        <p:cTn id="17"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bldLvl="0"/>
      <p:bldP spid="32778" grpId="0" bldLvl="0"/>
      <p:bldP spid="32779" grpId="0" bldLvl="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6146" name="灯片编号占位符 1"/>
          <p:cNvSpPr>
            <a:spLocks noGrp="1"/>
          </p:cNvSpPr>
          <p:nvPr>
            <p:ph type="sldNum" sz="quarter" idx="12"/>
          </p:nvPr>
        </p:nvSpPr>
        <p:spPr>
          <a:xfrm>
            <a:off x="6457950" y="4767263"/>
            <a:ext cx="2057400" cy="274637"/>
          </a:xfrm>
        </p:spPr>
        <p:txBody>
          <a:bodyPr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6147"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48" name="矩形 4"/>
          <p:cNvSpPr/>
          <p:nvPr/>
        </p:nvSpPr>
        <p:spPr>
          <a:xfrm>
            <a:off x="214282" y="78580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49"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6150" name="组合 7"/>
          <p:cNvGrpSpPr/>
          <p:nvPr/>
        </p:nvGrpSpPr>
        <p:grpSpPr>
          <a:xfrm>
            <a:off x="-9525" y="4857750"/>
            <a:ext cx="9153525" cy="285750"/>
            <a:chOff x="0" y="0"/>
            <a:chExt cx="9153144" cy="842818"/>
          </a:xfrm>
        </p:grpSpPr>
        <p:sp>
          <p:nvSpPr>
            <p:cNvPr id="6151"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52"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6153"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grpSp>
        <p:nvGrpSpPr>
          <p:cNvPr id="2" name="组合 12"/>
          <p:cNvGrpSpPr/>
          <p:nvPr/>
        </p:nvGrpSpPr>
        <p:grpSpPr>
          <a:xfrm>
            <a:off x="4657725" y="1760538"/>
            <a:ext cx="2286000" cy="868362"/>
            <a:chOff x="0" y="0"/>
            <a:chExt cx="2286000" cy="868065"/>
          </a:xfrm>
        </p:grpSpPr>
        <p:sp>
          <p:nvSpPr>
            <p:cNvPr id="6155" name="文本框 13"/>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56" name="文本框 14"/>
            <p:cNvSpPr/>
            <p:nvPr/>
          </p:nvSpPr>
          <p:spPr>
            <a:xfrm>
              <a:off x="76200" y="0"/>
              <a:ext cx="1204915" cy="323165"/>
            </a:xfrm>
            <a:prstGeom prst="rect">
              <a:avLst/>
            </a:prstGeom>
            <a:solidFill>
              <a:schemeClr val="accent1"/>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类型描述</a:t>
              </a:r>
              <a:endParaRPr lang="zh-CN" altLang="en-US" dirty="0">
                <a:latin typeface="Arial" panose="020B0604020202020204" pitchFamily="34" charset="0"/>
                <a:ea typeface="宋体" panose="02010600030101010101" pitchFamily="2" charset="-122"/>
              </a:endParaRPr>
            </a:p>
          </p:txBody>
        </p:sp>
      </p:grpSp>
      <p:grpSp>
        <p:nvGrpSpPr>
          <p:cNvPr id="3" name="组合 15"/>
          <p:cNvGrpSpPr/>
          <p:nvPr/>
        </p:nvGrpSpPr>
        <p:grpSpPr>
          <a:xfrm>
            <a:off x="5819775" y="2827338"/>
            <a:ext cx="2286000" cy="868362"/>
            <a:chOff x="0" y="0"/>
            <a:chExt cx="2286000" cy="868065"/>
          </a:xfrm>
        </p:grpSpPr>
        <p:sp>
          <p:nvSpPr>
            <p:cNvPr id="6158" name="文本框 16"/>
            <p:cNvSpPr/>
            <p:nvPr/>
          </p:nvSpPr>
          <p:spPr>
            <a:xfrm>
              <a:off x="0" y="319004"/>
              <a:ext cx="2286000" cy="549061"/>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音乐之声</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爱乐之城</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如果·爱</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冰雪奇缘</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59" name="文本框 17"/>
            <p:cNvSpPr/>
            <p:nvPr/>
          </p:nvSpPr>
          <p:spPr>
            <a:xfrm>
              <a:off x="76200" y="0"/>
              <a:ext cx="1204915" cy="323165"/>
            </a:xfrm>
            <a:prstGeom prst="rect">
              <a:avLst/>
            </a:prstGeom>
            <a:solidFill>
              <a:schemeClr val="accent2"/>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佳片赏析</a:t>
              </a:r>
              <a:endParaRPr lang="zh-CN" altLang="en-US" dirty="0">
                <a:latin typeface="Arial" panose="020B0604020202020204" pitchFamily="34" charset="0"/>
                <a:ea typeface="宋体" panose="02010600030101010101" pitchFamily="2" charset="-122"/>
              </a:endParaRPr>
            </a:p>
          </p:txBody>
        </p:sp>
      </p:grpSp>
      <p:grpSp>
        <p:nvGrpSpPr>
          <p:cNvPr id="4" name="组合 18"/>
          <p:cNvGrpSpPr/>
          <p:nvPr/>
        </p:nvGrpSpPr>
        <p:grpSpPr>
          <a:xfrm>
            <a:off x="6877050" y="1760538"/>
            <a:ext cx="2286000" cy="868362"/>
            <a:chOff x="0" y="0"/>
            <a:chExt cx="2286000" cy="868065"/>
          </a:xfrm>
        </p:grpSpPr>
        <p:sp>
          <p:nvSpPr>
            <p:cNvPr id="6161" name="文本框 19"/>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62" name="文本框 20"/>
            <p:cNvSpPr/>
            <p:nvPr/>
          </p:nvSpPr>
          <p:spPr>
            <a:xfrm>
              <a:off x="76200" y="0"/>
              <a:ext cx="1204915" cy="323165"/>
            </a:xfrm>
            <a:prstGeom prst="rect">
              <a:avLst/>
            </a:prstGeom>
            <a:solidFill>
              <a:schemeClr val="accent2"/>
            </a:solidFill>
            <a:ln w="9525">
              <a:noFill/>
            </a:ln>
          </p:spPr>
          <p:txBody>
            <a:bodyPr wrap="square" anchor="t" anchorCtr="0">
              <a:spAutoFit/>
            </a:bodyPr>
            <a:lstStyle/>
            <a:p>
              <a:pPr algn="ctr"/>
              <a:r>
                <a:rPr lang="zh-CN" altLang="en-US" sz="1500" dirty="0" smtClean="0">
                  <a:solidFill>
                    <a:schemeClr val="bg1"/>
                  </a:solidFill>
                  <a:latin typeface="微软雅黑" panose="020B0503020204020204" pitchFamily="2" charset="-122"/>
                  <a:ea typeface="微软雅黑" panose="020B0503020204020204" pitchFamily="2" charset="-122"/>
                  <a:sym typeface="思源黑体 CN" charset="0"/>
                </a:rPr>
                <a:t>起源与发展</a:t>
              </a:r>
              <a:endParaRPr lang="zh-CN" altLang="en-US" dirty="0">
                <a:latin typeface="Arial" panose="020B0604020202020204" pitchFamily="34" charset="0"/>
                <a:ea typeface="宋体" panose="02010600030101010101" pitchFamily="2" charset="-122"/>
              </a:endParaRPr>
            </a:p>
          </p:txBody>
        </p:sp>
      </p:grpSp>
      <p:pic>
        <p:nvPicPr>
          <p:cNvPr id="6163" name="图片 6161" descr="QQ图片20110101014046"/>
          <p:cNvPicPr>
            <a:picLocks noChangeAspect="1"/>
          </p:cNvPicPr>
          <p:nvPr/>
        </p:nvPicPr>
        <p:blipFill>
          <a:blip r:embed="rId1"/>
          <a:stretch>
            <a:fillRect/>
          </a:stretch>
        </p:blipFill>
        <p:spPr>
          <a:xfrm>
            <a:off x="438150" y="1352550"/>
            <a:ext cx="3949700" cy="29718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3379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3795"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379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3797" name="组合 7"/>
          <p:cNvGrpSpPr/>
          <p:nvPr/>
        </p:nvGrpSpPr>
        <p:grpSpPr>
          <a:xfrm>
            <a:off x="-9525" y="4857750"/>
            <a:ext cx="9153525" cy="285750"/>
            <a:chOff x="0" y="0"/>
            <a:chExt cx="9153144" cy="842818"/>
          </a:xfrm>
        </p:grpSpPr>
        <p:sp>
          <p:nvSpPr>
            <p:cNvPr id="3379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379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3800"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dirty="0">
              <a:latin typeface="Arial" panose="020B0604020202020204" pitchFamily="34" charset="0"/>
              <a:ea typeface="宋体" panose="02010600030101010101" pitchFamily="2" charset="-122"/>
            </a:endParaRPr>
          </a:p>
        </p:txBody>
      </p:sp>
      <p:sp>
        <p:nvSpPr>
          <p:cNvPr id="33801" name="文本框 8"/>
          <p:cNvSpPr/>
          <p:nvPr/>
        </p:nvSpPr>
        <p:spPr>
          <a:xfrm>
            <a:off x="6027738" y="112553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
        <p:nvSpPr>
          <p:cNvPr id="33802" name="文本框 9"/>
          <p:cNvSpPr/>
          <p:nvPr/>
        </p:nvSpPr>
        <p:spPr>
          <a:xfrm>
            <a:off x="3962400" y="1771650"/>
            <a:ext cx="4830763" cy="270510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印第安纳·琼斯是一所大学的考古学教授，一天，美国军方找到他，他们破译了一份关于“法柜”的德国电报，“法柜”是用来装上帝赐给犹太人“十戒”原文石板的。美国军方派琼斯去开罗先下手为强，他用唯一的测量工具——一个装有红水晶的铜帽和玛润一起找到了“法柜”。一天晚上，琼斯在当地埃及朋友的帮助下，把 “法柜”挖掘出来，不幸的是他们被法国考古学家贝勒克发现，德国人抢走了“法柜”，在一座小岛上，“法柜”终于被打开了，这些德国人看到了他们自己不应该看的东西，于是上帝震怒了！“死亡之神”从“法柜”出来，把所有在场的德国人及贝勒克都击杀了！幸好，琼斯和玛润在一起，紧闭双眼。后来，琼斯把“法柜” 交给了美国军方，“法柜”得到了妥善的保存。</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33803" name="图片 33802"/>
          <p:cNvPicPr>
            <a:picLocks noChangeAspect="1"/>
          </p:cNvPicPr>
          <p:nvPr/>
        </p:nvPicPr>
        <p:blipFill>
          <a:blip r:embed="rId1"/>
          <a:stretch>
            <a:fillRect/>
          </a:stretch>
        </p:blipFill>
        <p:spPr>
          <a:xfrm>
            <a:off x="914400" y="1017588"/>
            <a:ext cx="2587625" cy="36449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801"/>
                                        </p:tgtEl>
                                        <p:attrNameLst>
                                          <p:attrName>style.visibility</p:attrName>
                                        </p:attrNameLst>
                                      </p:cBhvr>
                                      <p:to>
                                        <p:strVal val="visible"/>
                                      </p:to>
                                    </p:set>
                                    <p:animEffect filter="wipe(left)">
                                      <p:cBhvr>
                                        <p:cTn id="7" dur="500"/>
                                        <p:tgtEl>
                                          <p:spTgt spid="338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802"/>
                                        </p:tgtEl>
                                        <p:attrNameLst>
                                          <p:attrName>style.visibility</p:attrName>
                                        </p:attrNameLst>
                                      </p:cBhvr>
                                      <p:to>
                                        <p:strVal val="visible"/>
                                      </p:to>
                                    </p:set>
                                    <p:animEffect filter="wipe(left)">
                                      <p:cBhvr>
                                        <p:cTn id="12" dur="5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1" grpId="0" bldLvl="0"/>
      <p:bldP spid="33802" grpId="0" bldLvl="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3481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4819"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482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4821" name="组合 7"/>
          <p:cNvGrpSpPr/>
          <p:nvPr/>
        </p:nvGrpSpPr>
        <p:grpSpPr>
          <a:xfrm>
            <a:off x="-9525" y="4857750"/>
            <a:ext cx="9153525" cy="285750"/>
            <a:chOff x="0" y="0"/>
            <a:chExt cx="9153144" cy="842818"/>
          </a:xfrm>
        </p:grpSpPr>
        <p:sp>
          <p:nvSpPr>
            <p:cNvPr id="3482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482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4824"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34825" name="文本框 8"/>
          <p:cNvSpPr/>
          <p:nvPr/>
        </p:nvSpPr>
        <p:spPr>
          <a:xfrm>
            <a:off x="1809750" y="1123950"/>
            <a:ext cx="40386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2.相关背景</a:t>
            </a:r>
            <a:endParaRPr lang="zh-CN" altLang="en-US" dirty="0">
              <a:latin typeface="Arial" panose="020B0604020202020204" pitchFamily="34" charset="0"/>
              <a:ea typeface="宋体" panose="02010600030101010101" pitchFamily="2" charset="-122"/>
            </a:endParaRPr>
          </a:p>
        </p:txBody>
      </p:sp>
      <p:sp>
        <p:nvSpPr>
          <p:cNvPr id="34826" name="文本框 9"/>
          <p:cNvSpPr/>
          <p:nvPr/>
        </p:nvSpPr>
        <p:spPr>
          <a:xfrm>
            <a:off x="609600" y="1735138"/>
            <a:ext cx="3562350" cy="2703512"/>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导演史蒂文•斯皮尔伯格绝对是电影界的一位大师，他集电影导演、编剧、制片人于一身。史蒂文•斯皮尔伯格（Steven Allan Spielberg），1946年12月18日出生于美国俄亥俄州辛辛那提市，美籍犹太裔导演。</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该系列电影现在已经发行了4部，分别为《夺宝奇兵》之法柜奇兵（1981年）、《夺宝奇兵2》之魔宫奇兵（1984年）、《夺宝奇兵3》圣杯奇兵（1989年）及《夺宝奇兵4》之水晶头骨（2008年），另外，《夺宝奇兵5》预计于2022年上映。</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34827" name="图片 34826"/>
          <p:cNvPicPr>
            <a:picLocks noChangeAspect="1"/>
          </p:cNvPicPr>
          <p:nvPr/>
        </p:nvPicPr>
        <p:blipFill>
          <a:blip r:embed="rId1"/>
          <a:stretch>
            <a:fillRect/>
          </a:stretch>
        </p:blipFill>
        <p:spPr>
          <a:xfrm>
            <a:off x="4324350" y="1733550"/>
            <a:ext cx="4227513" cy="28194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25"/>
                                        </p:tgtEl>
                                        <p:attrNameLst>
                                          <p:attrName>style.visibility</p:attrName>
                                        </p:attrNameLst>
                                      </p:cBhvr>
                                      <p:to>
                                        <p:strVal val="visible"/>
                                      </p:to>
                                    </p:set>
                                    <p:animEffect filter="wipe(left)">
                                      <p:cBhvr>
                                        <p:cTn id="7" dur="500"/>
                                        <p:tgtEl>
                                          <p:spTgt spid="348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826"/>
                                        </p:tgtEl>
                                        <p:attrNameLst>
                                          <p:attrName>style.visibility</p:attrName>
                                        </p:attrNameLst>
                                      </p:cBhvr>
                                      <p:to>
                                        <p:strVal val="visible"/>
                                      </p:to>
                                    </p:set>
                                    <p:animEffect filter="wipe(left)">
                                      <p:cBhvr>
                                        <p:cTn id="12" dur="5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bldLvl="0"/>
      <p:bldP spid="34826" grpId="0" bldLvl="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358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584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58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5845" name="组合 7"/>
          <p:cNvGrpSpPr/>
          <p:nvPr/>
        </p:nvGrpSpPr>
        <p:grpSpPr>
          <a:xfrm>
            <a:off x="-9525" y="4857750"/>
            <a:ext cx="9153525" cy="285750"/>
            <a:chOff x="0" y="0"/>
            <a:chExt cx="9153144" cy="842818"/>
          </a:xfrm>
        </p:grpSpPr>
        <p:sp>
          <p:nvSpPr>
            <p:cNvPr id="358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58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5848"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dirty="0">
              <a:latin typeface="Arial" panose="020B0604020202020204" pitchFamily="34" charset="0"/>
              <a:ea typeface="宋体" panose="02010600030101010101" pitchFamily="2" charset="-122"/>
            </a:endParaRPr>
          </a:p>
        </p:txBody>
      </p:sp>
      <p:sp>
        <p:nvSpPr>
          <p:cNvPr id="35849" name="文本框 8"/>
          <p:cNvSpPr/>
          <p:nvPr/>
        </p:nvSpPr>
        <p:spPr>
          <a:xfrm>
            <a:off x="5559425" y="112553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3.影片分析</a:t>
            </a:r>
            <a:endParaRPr lang="zh-CN" altLang="en-US" dirty="0">
              <a:latin typeface="Arial" panose="020B0604020202020204" pitchFamily="34" charset="0"/>
              <a:ea typeface="宋体" panose="02010600030101010101" pitchFamily="2" charset="-122"/>
            </a:endParaRPr>
          </a:p>
        </p:txBody>
      </p:sp>
      <p:sp>
        <p:nvSpPr>
          <p:cNvPr id="35850" name="文本框 9"/>
          <p:cNvSpPr/>
          <p:nvPr/>
        </p:nvSpPr>
        <p:spPr>
          <a:xfrm>
            <a:off x="4125913" y="1581150"/>
            <a:ext cx="4400550" cy="365442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（一）电影配乐方面</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音乐方面：</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电影音乐(Film score) 是电影的重要组成部分，是对电影的诠释纽带，一首好的电影音乐，对整个影片起着至关重要的作用。</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音响方面：</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音响是指除语言、音乐之外，电影中一切声音的统称。</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（二）人物方面</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印第安纳•琼斯这一角色也是一个“超人”的完美存在，满足“个人英雄主义”的要求。一是，他的英雄角色是完美的；</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二是，他英雄主义体现在拯救人类上。</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（三）其它方面</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35851" name="图片 35850"/>
          <p:cNvPicPr>
            <a:picLocks noChangeAspect="1"/>
          </p:cNvPicPr>
          <p:nvPr/>
        </p:nvPicPr>
        <p:blipFill>
          <a:blip r:embed="rId1"/>
          <a:stretch>
            <a:fillRect/>
          </a:stretch>
        </p:blipFill>
        <p:spPr>
          <a:xfrm>
            <a:off x="838200" y="819150"/>
            <a:ext cx="2990850" cy="3997325"/>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Effect filter="wipe(left)">
                                      <p:cBhvr>
                                        <p:cTn id="7" dur="500"/>
                                        <p:tgtEl>
                                          <p:spTgt spid="358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850"/>
                                        </p:tgtEl>
                                        <p:attrNameLst>
                                          <p:attrName>style.visibility</p:attrName>
                                        </p:attrNameLst>
                                      </p:cBhvr>
                                      <p:to>
                                        <p:strVal val="visible"/>
                                      </p:to>
                                    </p:set>
                                    <p:animEffect filter="wipe(left)">
                                      <p:cBhvr>
                                        <p:cTn id="12"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bldLvl="0"/>
      <p:bldP spid="35850" grpId="0" bldLvl="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3686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6867"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6868"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6869" name="组合 7"/>
          <p:cNvGrpSpPr/>
          <p:nvPr/>
        </p:nvGrpSpPr>
        <p:grpSpPr>
          <a:xfrm>
            <a:off x="-9525" y="4857750"/>
            <a:ext cx="9153525" cy="285750"/>
            <a:chOff x="0" y="0"/>
            <a:chExt cx="9153144" cy="842818"/>
          </a:xfrm>
        </p:grpSpPr>
        <p:sp>
          <p:nvSpPr>
            <p:cNvPr id="3687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687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6872"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dirty="0">
              <a:latin typeface="Arial" panose="020B0604020202020204" pitchFamily="34" charset="0"/>
              <a:ea typeface="宋体" panose="02010600030101010101" pitchFamily="2" charset="-122"/>
            </a:endParaRPr>
          </a:p>
        </p:txBody>
      </p:sp>
      <p:sp>
        <p:nvSpPr>
          <p:cNvPr id="36873" name="文本框 9"/>
          <p:cNvSpPr/>
          <p:nvPr/>
        </p:nvSpPr>
        <p:spPr>
          <a:xfrm>
            <a:off x="968375" y="2686050"/>
            <a:ext cx="5273675" cy="127952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片名：这个杀手不太冷</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导演：吕克•贝松</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主演：让•雷诺、娜塔丽•波特曼、加里•奥德曼等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出品方：哥伦比亚影业公司、欧罗巴电影公司</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发行时间：1994年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36874" name="文本框 8"/>
          <p:cNvSpPr/>
          <p:nvPr/>
        </p:nvSpPr>
        <p:spPr>
          <a:xfrm>
            <a:off x="1450975" y="1311275"/>
            <a:ext cx="3298825"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   第三节  经典动作片赏析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36875" name="文本框 8"/>
          <p:cNvSpPr/>
          <p:nvPr/>
        </p:nvSpPr>
        <p:spPr>
          <a:xfrm>
            <a:off x="696913" y="1844675"/>
            <a:ext cx="4953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欧洲动作片的经典之作——《这个杀手不太冷》</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36876" name="图片 36875"/>
          <p:cNvPicPr>
            <a:picLocks noChangeAspect="1"/>
          </p:cNvPicPr>
          <p:nvPr/>
        </p:nvPicPr>
        <p:blipFill>
          <a:blip r:embed="rId1"/>
          <a:stretch>
            <a:fillRect/>
          </a:stretch>
        </p:blipFill>
        <p:spPr>
          <a:xfrm>
            <a:off x="5780088" y="819150"/>
            <a:ext cx="2767012" cy="39370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873"/>
                                        </p:tgtEl>
                                        <p:attrNameLst>
                                          <p:attrName>style.visibility</p:attrName>
                                        </p:attrNameLst>
                                      </p:cBhvr>
                                      <p:to>
                                        <p:strVal val="visible"/>
                                      </p:to>
                                    </p:set>
                                    <p:animEffect filter="wipe(left)">
                                      <p:cBhvr>
                                        <p:cTn id="7" dur="500"/>
                                        <p:tgtEl>
                                          <p:spTgt spid="368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874"/>
                                        </p:tgtEl>
                                        <p:attrNameLst>
                                          <p:attrName>style.visibility</p:attrName>
                                        </p:attrNameLst>
                                      </p:cBhvr>
                                      <p:to>
                                        <p:strVal val="visible"/>
                                      </p:to>
                                    </p:set>
                                    <p:animEffect filter="wipe(left)">
                                      <p:cBhvr>
                                        <p:cTn id="12" dur="500"/>
                                        <p:tgtEl>
                                          <p:spTgt spid="368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875"/>
                                        </p:tgtEl>
                                        <p:attrNameLst>
                                          <p:attrName>style.visibility</p:attrName>
                                        </p:attrNameLst>
                                      </p:cBhvr>
                                      <p:to>
                                        <p:strVal val="visible"/>
                                      </p:to>
                                    </p:set>
                                    <p:animEffect filter="wipe(left)">
                                      <p:cBhvr>
                                        <p:cTn id="17" dur="500"/>
                                        <p:tgtEl>
                                          <p:spTgt spid="36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3" grpId="0" bldLvl="0"/>
      <p:bldP spid="36874" grpId="0" bldLvl="0"/>
      <p:bldP spid="36875" grpId="0" bldLvl="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3789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7891"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789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7893" name="组合 7"/>
          <p:cNvGrpSpPr/>
          <p:nvPr/>
        </p:nvGrpSpPr>
        <p:grpSpPr>
          <a:xfrm>
            <a:off x="-9525" y="4857750"/>
            <a:ext cx="9153525" cy="285750"/>
            <a:chOff x="0" y="0"/>
            <a:chExt cx="9153144" cy="842818"/>
          </a:xfrm>
        </p:grpSpPr>
        <p:sp>
          <p:nvSpPr>
            <p:cNvPr id="3789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789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7896"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dirty="0">
              <a:latin typeface="Arial" panose="020B0604020202020204" pitchFamily="34" charset="0"/>
              <a:ea typeface="宋体" panose="02010600030101010101" pitchFamily="2" charset="-122"/>
            </a:endParaRPr>
          </a:p>
        </p:txBody>
      </p:sp>
      <p:sp>
        <p:nvSpPr>
          <p:cNvPr id="37897" name="文本框 8"/>
          <p:cNvSpPr/>
          <p:nvPr/>
        </p:nvSpPr>
        <p:spPr>
          <a:xfrm>
            <a:off x="5341938" y="112553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
        <p:nvSpPr>
          <p:cNvPr id="37898" name="文本框 9"/>
          <p:cNvSpPr/>
          <p:nvPr/>
        </p:nvSpPr>
        <p:spPr>
          <a:xfrm>
            <a:off x="3722688" y="1771650"/>
            <a:ext cx="4830762" cy="270510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纽约贫民区住着一个意大利人，名叫莱昂（让·雷诺饰），他是一名职业杀手。一天，邻居家小姑娘玛蒂尔达（娜塔莉·波特曼饰）敲开了他的房门，要求在他这里暂避杀身之祸。原来，邻居家的主人是警察的眼线，因贪污了一小包毒品而遭到恶警史丹菲尔（加里·奥德曼饰）剿灭全家的惩罚。玛蒂尔达得到莱昂的救助，开始帮莱昂管理家务并教其识字，莱昂则教女孩用枪，两人相处融洽。并且在他们之间还产生了一种奇妙的化学反应：爱情。女孩跟踪史丹菲尔，贸然去报仇，不小心被抓。莱昂及时赶到，将女孩救回。他们再次搬家，但女孩还是落入史丹菲尔之手。莱昂撂倒一片警察，再次救出女孩并让她通过通风管道逃生，并嘱咐她去把他积攒的钱取出来。莱昂则化装成警察试图混出包围圈，但被狡猾的史丹菲尔识破，不得已引爆了身上的炸弹。</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37899" name="图片 37898"/>
          <p:cNvPicPr>
            <a:picLocks noChangeAspect="1"/>
          </p:cNvPicPr>
          <p:nvPr/>
        </p:nvPicPr>
        <p:blipFill>
          <a:blip r:embed="rId1"/>
          <a:stretch>
            <a:fillRect/>
          </a:stretch>
        </p:blipFill>
        <p:spPr>
          <a:xfrm>
            <a:off x="762000" y="895350"/>
            <a:ext cx="2598738" cy="3908425"/>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897"/>
                                        </p:tgtEl>
                                        <p:attrNameLst>
                                          <p:attrName>style.visibility</p:attrName>
                                        </p:attrNameLst>
                                      </p:cBhvr>
                                      <p:to>
                                        <p:strVal val="visible"/>
                                      </p:to>
                                    </p:set>
                                    <p:animEffect filter="wipe(left)">
                                      <p:cBhvr>
                                        <p:cTn id="7" dur="500"/>
                                        <p:tgtEl>
                                          <p:spTgt spid="378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898"/>
                                        </p:tgtEl>
                                        <p:attrNameLst>
                                          <p:attrName>style.visibility</p:attrName>
                                        </p:attrNameLst>
                                      </p:cBhvr>
                                      <p:to>
                                        <p:strVal val="visible"/>
                                      </p:to>
                                    </p:set>
                                    <p:animEffect filter="wipe(left)">
                                      <p:cBhvr>
                                        <p:cTn id="12" dur="500"/>
                                        <p:tgtEl>
                                          <p:spTgt spid="37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bldLvl="0"/>
      <p:bldP spid="37898" grpId="0" bldLvl="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3891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8915"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891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8917" name="组合 7"/>
          <p:cNvGrpSpPr/>
          <p:nvPr/>
        </p:nvGrpSpPr>
        <p:grpSpPr>
          <a:xfrm>
            <a:off x="-9525" y="4857750"/>
            <a:ext cx="9153525" cy="285750"/>
            <a:chOff x="0" y="0"/>
            <a:chExt cx="9153144" cy="842818"/>
          </a:xfrm>
        </p:grpSpPr>
        <p:sp>
          <p:nvSpPr>
            <p:cNvPr id="3891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891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8920"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38921" name="文本框 8"/>
          <p:cNvSpPr/>
          <p:nvPr/>
        </p:nvSpPr>
        <p:spPr>
          <a:xfrm>
            <a:off x="1809750" y="1123950"/>
            <a:ext cx="40386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2.相关背景</a:t>
            </a:r>
            <a:endParaRPr lang="zh-CN" altLang="en-US" dirty="0">
              <a:latin typeface="Arial" panose="020B0604020202020204" pitchFamily="34" charset="0"/>
              <a:ea typeface="宋体" panose="02010600030101010101" pitchFamily="2" charset="-122"/>
            </a:endParaRPr>
          </a:p>
        </p:txBody>
      </p:sp>
      <p:sp>
        <p:nvSpPr>
          <p:cNvPr id="38922" name="文本框 9"/>
          <p:cNvSpPr/>
          <p:nvPr/>
        </p:nvSpPr>
        <p:spPr>
          <a:xfrm>
            <a:off x="930275" y="1735138"/>
            <a:ext cx="3562350" cy="2941637"/>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法国：</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戛纳国际电影节</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金棕榈</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意大利：</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威尼斯国际电影节</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金狮奖</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德国：</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柏林国际电影节</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金熊奖</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38923" name="图片 38922"/>
          <p:cNvPicPr>
            <a:picLocks noChangeAspect="1"/>
          </p:cNvPicPr>
          <p:nvPr/>
        </p:nvPicPr>
        <p:blipFill>
          <a:blip r:embed="rId1"/>
          <a:stretch>
            <a:fillRect/>
          </a:stretch>
        </p:blipFill>
        <p:spPr>
          <a:xfrm>
            <a:off x="4487863" y="1047750"/>
            <a:ext cx="2209800" cy="1768475"/>
          </a:xfrm>
          <a:prstGeom prst="rect">
            <a:avLst/>
          </a:prstGeom>
          <a:noFill/>
          <a:ln w="9525">
            <a:noFill/>
          </a:ln>
        </p:spPr>
      </p:pic>
      <p:pic>
        <p:nvPicPr>
          <p:cNvPr id="38924" name="图片 38923"/>
          <p:cNvPicPr>
            <a:picLocks noChangeAspect="1"/>
          </p:cNvPicPr>
          <p:nvPr/>
        </p:nvPicPr>
        <p:blipFill>
          <a:blip r:embed="rId2" cstate="print"/>
          <a:stretch>
            <a:fillRect/>
          </a:stretch>
        </p:blipFill>
        <p:spPr>
          <a:xfrm>
            <a:off x="3268663" y="2952750"/>
            <a:ext cx="3140075" cy="1771650"/>
          </a:xfrm>
          <a:prstGeom prst="rect">
            <a:avLst/>
          </a:prstGeom>
          <a:noFill/>
          <a:ln w="9525">
            <a:noFill/>
          </a:ln>
        </p:spPr>
      </p:pic>
      <p:pic>
        <p:nvPicPr>
          <p:cNvPr id="38925" name="图片 38924"/>
          <p:cNvPicPr>
            <a:picLocks noChangeAspect="1"/>
          </p:cNvPicPr>
          <p:nvPr/>
        </p:nvPicPr>
        <p:blipFill>
          <a:blip r:embed="rId3"/>
          <a:stretch>
            <a:fillRect/>
          </a:stretch>
        </p:blipFill>
        <p:spPr>
          <a:xfrm>
            <a:off x="6850063" y="1962150"/>
            <a:ext cx="1739900" cy="2706688"/>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21"/>
                                        </p:tgtEl>
                                        <p:attrNameLst>
                                          <p:attrName>style.visibility</p:attrName>
                                        </p:attrNameLst>
                                      </p:cBhvr>
                                      <p:to>
                                        <p:strVal val="visible"/>
                                      </p:to>
                                    </p:set>
                                    <p:animEffect filter="wipe(left)">
                                      <p:cBhvr>
                                        <p:cTn id="7" dur="500"/>
                                        <p:tgtEl>
                                          <p:spTgt spid="389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922"/>
                                        </p:tgtEl>
                                        <p:attrNameLst>
                                          <p:attrName>style.visibility</p:attrName>
                                        </p:attrNameLst>
                                      </p:cBhvr>
                                      <p:to>
                                        <p:strVal val="visible"/>
                                      </p:to>
                                    </p:set>
                                    <p:animEffect filter="wipe(left)">
                                      <p:cBhvr>
                                        <p:cTn id="12" dur="500"/>
                                        <p:tgtEl>
                                          <p:spTgt spid="38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1" grpId="0" bldLvl="0"/>
      <p:bldP spid="38922" grpId="0" bldLvl="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39938"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9939"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39940" name="组合 7"/>
          <p:cNvGrpSpPr/>
          <p:nvPr/>
        </p:nvGrpSpPr>
        <p:grpSpPr>
          <a:xfrm>
            <a:off x="-9525" y="4857750"/>
            <a:ext cx="9153525" cy="285750"/>
            <a:chOff x="0" y="0"/>
            <a:chExt cx="9153144" cy="842818"/>
          </a:xfrm>
        </p:grpSpPr>
        <p:sp>
          <p:nvSpPr>
            <p:cNvPr id="39941"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39942"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39943"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dirty="0">
              <a:latin typeface="Arial" panose="020B0604020202020204" pitchFamily="34" charset="0"/>
              <a:ea typeface="宋体" panose="02010600030101010101" pitchFamily="2" charset="-122"/>
            </a:endParaRPr>
          </a:p>
        </p:txBody>
      </p:sp>
      <p:sp>
        <p:nvSpPr>
          <p:cNvPr id="39944" name="文本框 9"/>
          <p:cNvSpPr/>
          <p:nvPr/>
        </p:nvSpPr>
        <p:spPr>
          <a:xfrm>
            <a:off x="636588" y="876300"/>
            <a:ext cx="8069262" cy="222885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在戏剧、电影、电视等的制作与展现的时候，人们会经常会提到“道具”一词。应该有三层定义：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一指电影厂的造型部门，称道具车间。拥有道具库，储存不同时代、不同地域的实物道具。二是指工作性质。他主要指从事道具工作的人，与导演、演员等相对应。三指物件。</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（一）象征性</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（二）枪</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一致性：</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矛盾性：</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（三）绿植</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39945" name="文本框 8"/>
          <p:cNvSpPr/>
          <p:nvPr/>
        </p:nvSpPr>
        <p:spPr>
          <a:xfrm>
            <a:off x="3989388" y="1809750"/>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3.影片分析</a:t>
            </a:r>
            <a:endParaRPr lang="zh-CN" altLang="en-US" dirty="0">
              <a:latin typeface="Arial" panose="020B0604020202020204" pitchFamily="34" charset="0"/>
              <a:ea typeface="宋体" panose="02010600030101010101" pitchFamily="2" charset="-122"/>
            </a:endParaRPr>
          </a:p>
        </p:txBody>
      </p:sp>
      <p:pic>
        <p:nvPicPr>
          <p:cNvPr id="39946" name="图片 39945"/>
          <p:cNvPicPr>
            <a:picLocks noChangeAspect="1"/>
          </p:cNvPicPr>
          <p:nvPr/>
        </p:nvPicPr>
        <p:blipFill>
          <a:blip r:embed="rId1"/>
          <a:stretch>
            <a:fillRect/>
          </a:stretch>
        </p:blipFill>
        <p:spPr>
          <a:xfrm>
            <a:off x="2362200" y="2400300"/>
            <a:ext cx="5410200" cy="22987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945"/>
                                        </p:tgtEl>
                                        <p:attrNameLst>
                                          <p:attrName>style.visibility</p:attrName>
                                        </p:attrNameLst>
                                      </p:cBhvr>
                                      <p:to>
                                        <p:strVal val="visible"/>
                                      </p:to>
                                    </p:set>
                                    <p:animEffect filter="wipe(left)">
                                      <p:cBhvr>
                                        <p:cTn id="7" dur="500"/>
                                        <p:tgtEl>
                                          <p:spTgt spid="399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44"/>
                                        </p:tgtEl>
                                        <p:attrNameLst>
                                          <p:attrName>style.visibility</p:attrName>
                                        </p:attrNameLst>
                                      </p:cBhvr>
                                      <p:to>
                                        <p:strVal val="visible"/>
                                      </p:to>
                                    </p:set>
                                    <p:animEffect filter="wipe(left)">
                                      <p:cBhvr>
                                        <p:cTn id="12"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bldLvl="0"/>
      <p:bldP spid="39945" grpId="0" bldLvl="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4096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096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096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40965" name="组合 7"/>
          <p:cNvGrpSpPr/>
          <p:nvPr/>
        </p:nvGrpSpPr>
        <p:grpSpPr>
          <a:xfrm>
            <a:off x="-9525" y="4857750"/>
            <a:ext cx="9153525" cy="285750"/>
            <a:chOff x="0" y="0"/>
            <a:chExt cx="9153144" cy="842818"/>
          </a:xfrm>
        </p:grpSpPr>
        <p:sp>
          <p:nvSpPr>
            <p:cNvPr id="4096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096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40968"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dirty="0">
              <a:latin typeface="Arial" panose="020B0604020202020204" pitchFamily="34" charset="0"/>
              <a:ea typeface="宋体" panose="02010600030101010101" pitchFamily="2" charset="-122"/>
            </a:endParaRPr>
          </a:p>
        </p:txBody>
      </p:sp>
      <p:sp>
        <p:nvSpPr>
          <p:cNvPr id="40969" name="文本框 9"/>
          <p:cNvSpPr/>
          <p:nvPr/>
        </p:nvSpPr>
        <p:spPr>
          <a:xfrm>
            <a:off x="590550" y="2549525"/>
            <a:ext cx="5273675" cy="199072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片名：新龙门客栈</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导演：李惠民（监制：徐克）</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主演：梁家辉、张曼玉、林青霞、甄子丹、熊欣欣、刘洵、吴启华、徐锦江等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出品方：潇湘电影制片厂、思远影业公司</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发行时间：1992年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40970" name="文本框 8"/>
          <p:cNvSpPr/>
          <p:nvPr/>
        </p:nvSpPr>
        <p:spPr>
          <a:xfrm>
            <a:off x="1428750" y="1311275"/>
            <a:ext cx="3298825"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   第三节  经典动作片赏析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40971" name="文本框 8"/>
          <p:cNvSpPr/>
          <p:nvPr/>
        </p:nvSpPr>
        <p:spPr>
          <a:xfrm>
            <a:off x="628650" y="1844675"/>
            <a:ext cx="4953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中国武侠片的代表作品——《新龙门客栈》</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40972" name="图片 40971"/>
          <p:cNvPicPr>
            <a:picLocks noChangeAspect="1"/>
          </p:cNvPicPr>
          <p:nvPr/>
        </p:nvPicPr>
        <p:blipFill>
          <a:blip r:embed="rId1"/>
          <a:stretch>
            <a:fillRect/>
          </a:stretch>
        </p:blipFill>
        <p:spPr>
          <a:xfrm>
            <a:off x="5837238" y="900113"/>
            <a:ext cx="2767012" cy="3840162"/>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9"/>
                                        </p:tgtEl>
                                        <p:attrNameLst>
                                          <p:attrName>style.visibility</p:attrName>
                                        </p:attrNameLst>
                                      </p:cBhvr>
                                      <p:to>
                                        <p:strVal val="visible"/>
                                      </p:to>
                                    </p:set>
                                    <p:animEffect filter="wipe(left)">
                                      <p:cBhvr>
                                        <p:cTn id="7" dur="500"/>
                                        <p:tgtEl>
                                          <p:spTgt spid="409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70"/>
                                        </p:tgtEl>
                                        <p:attrNameLst>
                                          <p:attrName>style.visibility</p:attrName>
                                        </p:attrNameLst>
                                      </p:cBhvr>
                                      <p:to>
                                        <p:strVal val="visible"/>
                                      </p:to>
                                    </p:set>
                                    <p:animEffect filter="wipe(left)">
                                      <p:cBhvr>
                                        <p:cTn id="12" dur="500"/>
                                        <p:tgtEl>
                                          <p:spTgt spid="409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71"/>
                                        </p:tgtEl>
                                        <p:attrNameLst>
                                          <p:attrName>style.visibility</p:attrName>
                                        </p:attrNameLst>
                                      </p:cBhvr>
                                      <p:to>
                                        <p:strVal val="visible"/>
                                      </p:to>
                                    </p:set>
                                    <p:animEffect filter="wipe(left)">
                                      <p:cBhvr>
                                        <p:cTn id="17" dur="500"/>
                                        <p:tgtEl>
                                          <p:spTgt spid="40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bldLvl="0"/>
      <p:bldP spid="40970" grpId="0" bldLvl="0"/>
      <p:bldP spid="40971" grpId="0" bldLvl="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4198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1987"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1988"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41989" name="组合 7"/>
          <p:cNvGrpSpPr/>
          <p:nvPr/>
        </p:nvGrpSpPr>
        <p:grpSpPr>
          <a:xfrm>
            <a:off x="-9525" y="4857750"/>
            <a:ext cx="9153525" cy="285750"/>
            <a:chOff x="0" y="0"/>
            <a:chExt cx="9153144" cy="842818"/>
          </a:xfrm>
        </p:grpSpPr>
        <p:sp>
          <p:nvSpPr>
            <p:cNvPr id="4199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199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41992"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dirty="0">
              <a:latin typeface="Arial" panose="020B0604020202020204" pitchFamily="34" charset="0"/>
              <a:ea typeface="宋体" panose="02010600030101010101" pitchFamily="2" charset="-122"/>
            </a:endParaRPr>
          </a:p>
        </p:txBody>
      </p:sp>
      <p:sp>
        <p:nvSpPr>
          <p:cNvPr id="41993" name="文本框 8"/>
          <p:cNvSpPr/>
          <p:nvPr/>
        </p:nvSpPr>
        <p:spPr>
          <a:xfrm>
            <a:off x="5788025" y="112553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
        <p:nvSpPr>
          <p:cNvPr id="41994" name="文本框 9"/>
          <p:cNvSpPr/>
          <p:nvPr/>
        </p:nvSpPr>
        <p:spPr>
          <a:xfrm>
            <a:off x="3722688" y="1771650"/>
            <a:ext cx="4830762" cy="270510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明朝中叶，为伸张正义，一代大侠周淮安护卫着被阉党陷害的忠良之臣于谦的唯一血脉、尚在襁褓之中的于家孤儿，来到距于谦旧部不远的虎门镇，他不曾想在此竟由于孪生兄弟浪荡子周淮岸的放荡不羁而导致自己死于非命。临死之际，他将于家孤儿托付给了周淮岸，而误以为于家孤儿是弟弟私生子的周淮岸无奈之中，决定将孩子送往父母那边，于是他来到了去老家的必经之地——龙门镇，并投宿于小镇上的龙门客栈。</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谁料想为追杀于家孤儿的东厂太监跟踪而至，跟大侠周淮安有约的情人邱莫言也应约来此，而漂亮的客栈老板娘金香玉又对周淮岸一见钟情。于是小小的龙门客栈里，上演了一出真真假假、哭哭笑笑、爱爱恨恨、悲悲喜喜的闹剧……</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41995" name="图片 41994"/>
          <p:cNvPicPr>
            <a:picLocks noChangeAspect="1"/>
          </p:cNvPicPr>
          <p:nvPr/>
        </p:nvPicPr>
        <p:blipFill>
          <a:blip r:embed="rId1"/>
          <a:stretch>
            <a:fillRect/>
          </a:stretch>
        </p:blipFill>
        <p:spPr>
          <a:xfrm>
            <a:off x="701675" y="819150"/>
            <a:ext cx="2819400" cy="3946525"/>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993"/>
                                        </p:tgtEl>
                                        <p:attrNameLst>
                                          <p:attrName>style.visibility</p:attrName>
                                        </p:attrNameLst>
                                      </p:cBhvr>
                                      <p:to>
                                        <p:strVal val="visible"/>
                                      </p:to>
                                    </p:set>
                                    <p:animEffect filter="wipe(left)">
                                      <p:cBhvr>
                                        <p:cTn id="7" dur="500"/>
                                        <p:tgtEl>
                                          <p:spTgt spid="419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94"/>
                                        </p:tgtEl>
                                        <p:attrNameLst>
                                          <p:attrName>style.visibility</p:attrName>
                                        </p:attrNameLst>
                                      </p:cBhvr>
                                      <p:to>
                                        <p:strVal val="visible"/>
                                      </p:to>
                                    </p:set>
                                    <p:animEffect filter="wipe(left)">
                                      <p:cBhvr>
                                        <p:cTn id="12" dur="500"/>
                                        <p:tgtEl>
                                          <p:spTgt spid="41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 grpId="0" bldLvl="0"/>
      <p:bldP spid="41994" grpId="0" bldLvl="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4301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3011"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301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43013" name="组合 7"/>
          <p:cNvGrpSpPr/>
          <p:nvPr/>
        </p:nvGrpSpPr>
        <p:grpSpPr>
          <a:xfrm>
            <a:off x="-9525" y="4857750"/>
            <a:ext cx="9153525" cy="285750"/>
            <a:chOff x="0" y="0"/>
            <a:chExt cx="9153144" cy="842818"/>
          </a:xfrm>
        </p:grpSpPr>
        <p:sp>
          <p:nvSpPr>
            <p:cNvPr id="4301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301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43016"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43017" name="文本框 8"/>
          <p:cNvSpPr/>
          <p:nvPr/>
        </p:nvSpPr>
        <p:spPr>
          <a:xfrm>
            <a:off x="1809750" y="1123950"/>
            <a:ext cx="40386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2.相关背景</a:t>
            </a:r>
            <a:endParaRPr lang="zh-CN" altLang="en-US" dirty="0">
              <a:latin typeface="Arial" panose="020B0604020202020204" pitchFamily="34" charset="0"/>
              <a:ea typeface="宋体" panose="02010600030101010101" pitchFamily="2" charset="-122"/>
            </a:endParaRPr>
          </a:p>
        </p:txBody>
      </p:sp>
      <p:sp>
        <p:nvSpPr>
          <p:cNvPr id="43018" name="文本框 9"/>
          <p:cNvSpPr/>
          <p:nvPr/>
        </p:nvSpPr>
        <p:spPr>
          <a:xfrm>
            <a:off x="544513" y="1735138"/>
            <a:ext cx="3562350" cy="3179762"/>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武打片作为中国动作片的一个实现类型，有着独特的实现形式与审美情趣。中国电影研究学者贾磊磊按照对武术技击的表现形式，将中国的武打片划分为三种主要形式：1.以特技技术为主要表现方式的神怪武侠片。2.以喜剧性的表演与武打动作相结合的谐趣武侠片。3.以纪手段展现真实武功的技击武侠片。”</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开始时期：20世纪初至40年代中期。</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发展时期：20世纪40年代末到70年代中期。</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武侠片新时代：20世纪70年代末至90年代。</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融合阶段：20世纪90年代以后。</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43019" name="图片 99"/>
          <p:cNvPicPr/>
          <p:nvPr/>
        </p:nvPicPr>
        <p:blipFill>
          <a:blip r:embed="rId1"/>
          <a:stretch>
            <a:fillRect/>
          </a:stretch>
        </p:blipFill>
        <p:spPr>
          <a:xfrm>
            <a:off x="4248150" y="1812925"/>
            <a:ext cx="4416425" cy="274955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017"/>
                                        </p:tgtEl>
                                        <p:attrNameLst>
                                          <p:attrName>style.visibility</p:attrName>
                                        </p:attrNameLst>
                                      </p:cBhvr>
                                      <p:to>
                                        <p:strVal val="visible"/>
                                      </p:to>
                                    </p:set>
                                    <p:animEffect filter="wipe(left)">
                                      <p:cBhvr>
                                        <p:cTn id="7" dur="500"/>
                                        <p:tgtEl>
                                          <p:spTgt spid="430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8"/>
                                        </p:tgtEl>
                                        <p:attrNameLst>
                                          <p:attrName>style.visibility</p:attrName>
                                        </p:attrNameLst>
                                      </p:cBhvr>
                                      <p:to>
                                        <p:strVal val="visible"/>
                                      </p:to>
                                    </p:set>
                                    <p:animEffect filter="wipe(left)">
                                      <p:cBhvr>
                                        <p:cTn id="12" dur="500"/>
                                        <p:tgtEl>
                                          <p:spTgt spid="4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7" grpId="0" bldLvl="0"/>
      <p:bldP spid="43018" grpId="0" bldLvl="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717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7171" name="矩形 4"/>
          <p:cNvSpPr/>
          <p:nvPr/>
        </p:nvSpPr>
        <p:spPr>
          <a:xfrm>
            <a:off x="214282" y="714362"/>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717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7173" name="组合 7"/>
          <p:cNvGrpSpPr/>
          <p:nvPr/>
        </p:nvGrpSpPr>
        <p:grpSpPr>
          <a:xfrm>
            <a:off x="-9525" y="4857750"/>
            <a:ext cx="9153525" cy="285750"/>
            <a:chOff x="0" y="0"/>
            <a:chExt cx="9153144" cy="842818"/>
          </a:xfrm>
        </p:grpSpPr>
        <p:sp>
          <p:nvSpPr>
            <p:cNvPr id="717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717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7176"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7177" name="图片 6"/>
          <p:cNvPicPr>
            <a:picLocks noChangeAspect="1"/>
          </p:cNvPicPr>
          <p:nvPr/>
        </p:nvPicPr>
        <p:blipFill>
          <a:blip r:embed="rId1"/>
          <a:stretch>
            <a:fillRect/>
          </a:stretch>
        </p:blipFill>
        <p:spPr>
          <a:xfrm>
            <a:off x="974725" y="1809750"/>
            <a:ext cx="1812925" cy="2266950"/>
          </a:xfrm>
          <a:prstGeom prst="rect">
            <a:avLst/>
          </a:prstGeom>
          <a:noFill/>
          <a:ln w="9525">
            <a:noFill/>
          </a:ln>
        </p:spPr>
      </p:pic>
      <p:sp>
        <p:nvSpPr>
          <p:cNvPr id="7178" name="文本框 9"/>
          <p:cNvSpPr/>
          <p:nvPr/>
        </p:nvSpPr>
        <p:spPr>
          <a:xfrm>
            <a:off x="3032125" y="1803400"/>
            <a:ext cx="5273675" cy="2703513"/>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歌舞片（Musical Film）是电影类型中的一种，同时也是广受观众喜爱却很少真正被理解和欣赏的通俗形式。音乐歌舞片是主要表现歌唱与舞蹈艺术形态的一种电影类型，其最早起源于20世纪30年代的美国，并在之后漫长的发展历程中形成了自己独特的艺术形式及审美风格，创造了一次又一次荧屏神话。</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悠久的历史及明确的特征使音乐歌舞片成为一种极具电影特性的类型。音乐歌舞片依靠歌舞刻画人物、抒发情感、增进剧情、发展电影特色，大量的歌唱舞蹈与电影叙事相交织并成为叙事模式中重要因素。其中构建的优美华丽的歌舞场景和其乐融融的美好世界，吸引了如潮的影迷，营造了祥和的氛围，也给了人们“乌托邦”般的精神归所。</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9" name="文本框 8"/>
          <p:cNvSpPr/>
          <p:nvPr/>
        </p:nvSpPr>
        <p:spPr>
          <a:xfrm>
            <a:off x="3943350" y="1276350"/>
            <a:ext cx="3298825"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第一节  音乐歌舞片的类型描述</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177"/>
                                        </p:tgtEl>
                                        <p:attrNameLst>
                                          <p:attrName>style.visibility</p:attrName>
                                        </p:attrNameLst>
                                      </p:cBhvr>
                                      <p:to>
                                        <p:strVal val="visible"/>
                                      </p:to>
                                    </p:set>
                                    <p:anim calcmode="lin" valueType="num">
                                      <p:cBhvr>
                                        <p:cTn id="7" dur="500" fill="hold"/>
                                        <p:tgtEl>
                                          <p:spTgt spid="7177"/>
                                        </p:tgtEl>
                                        <p:attrNameLst>
                                          <p:attrName>ppt_x</p:attrName>
                                        </p:attrNameLst>
                                      </p:cBhvr>
                                      <p:tavLst>
                                        <p:tav tm="0">
                                          <p:val>
                                            <p:strVal val="1+#ppt_w/2"/>
                                          </p:val>
                                        </p:tav>
                                        <p:tav tm="100000">
                                          <p:val>
                                            <p:strVal val="#ppt_x"/>
                                          </p:val>
                                        </p:tav>
                                      </p:tavLst>
                                    </p:anim>
                                    <p:anim calcmode="lin" valueType="num">
                                      <p:cBhvr>
                                        <p:cTn id="8" dur="500" fill="hold"/>
                                        <p:tgtEl>
                                          <p:spTgt spid="717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178"/>
                                        </p:tgtEl>
                                        <p:attrNameLst>
                                          <p:attrName>style.visibility</p:attrName>
                                        </p:attrNameLst>
                                      </p:cBhvr>
                                      <p:to>
                                        <p:strVal val="visible"/>
                                      </p:to>
                                    </p:set>
                                    <p:animEffect filter="wipe(left)">
                                      <p:cBhvr>
                                        <p:cTn id="13" dur="500"/>
                                        <p:tgtEl>
                                          <p:spTgt spid="717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179"/>
                                        </p:tgtEl>
                                        <p:attrNameLst>
                                          <p:attrName>style.visibility</p:attrName>
                                        </p:attrNameLst>
                                      </p:cBhvr>
                                      <p:to>
                                        <p:strVal val="visible"/>
                                      </p:to>
                                    </p:set>
                                    <p:animEffect filter="wipe(left)">
                                      <p:cBhvr>
                                        <p:cTn id="18"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bldLvl="0"/>
      <p:bldP spid="7179" grpId="0" bldLvl="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4403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4035" name="矩形 4"/>
          <p:cNvSpPr/>
          <p:nvPr/>
        </p:nvSpPr>
        <p:spPr>
          <a:xfrm>
            <a:off x="238125" y="733425"/>
            <a:ext cx="8724900"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403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44037" name="组合 7"/>
          <p:cNvGrpSpPr/>
          <p:nvPr/>
        </p:nvGrpSpPr>
        <p:grpSpPr>
          <a:xfrm>
            <a:off x="-9525" y="4857750"/>
            <a:ext cx="9153525" cy="285750"/>
            <a:chOff x="0" y="0"/>
            <a:chExt cx="9153144" cy="842818"/>
          </a:xfrm>
        </p:grpSpPr>
        <p:sp>
          <p:nvSpPr>
            <p:cNvPr id="4403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403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44040" name="文本框 6"/>
          <p:cNvSpPr/>
          <p:nvPr/>
        </p:nvSpPr>
        <p:spPr>
          <a:xfrm>
            <a:off x="438150" y="404813"/>
            <a:ext cx="1493838" cy="336550"/>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第三章  动作片</a:t>
            </a:r>
            <a:endParaRPr lang="zh-CN" altLang="en-US" dirty="0">
              <a:latin typeface="Arial" panose="020B0604020202020204" pitchFamily="34" charset="0"/>
              <a:ea typeface="宋体" panose="02010600030101010101" pitchFamily="2" charset="-122"/>
            </a:endParaRPr>
          </a:p>
        </p:txBody>
      </p:sp>
      <p:sp>
        <p:nvSpPr>
          <p:cNvPr id="44041" name="文本框 8"/>
          <p:cNvSpPr/>
          <p:nvPr/>
        </p:nvSpPr>
        <p:spPr>
          <a:xfrm>
            <a:off x="5695950" y="101123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3.影片分析</a:t>
            </a:r>
            <a:endParaRPr lang="zh-CN" altLang="en-US" dirty="0">
              <a:latin typeface="Arial" panose="020B0604020202020204" pitchFamily="34" charset="0"/>
              <a:ea typeface="宋体" panose="02010600030101010101" pitchFamily="2" charset="-122"/>
            </a:endParaRPr>
          </a:p>
        </p:txBody>
      </p:sp>
      <p:sp>
        <p:nvSpPr>
          <p:cNvPr id="44042" name="文本框 9"/>
          <p:cNvSpPr/>
          <p:nvPr/>
        </p:nvSpPr>
        <p:spPr>
          <a:xfrm>
            <a:off x="3794125" y="1581150"/>
            <a:ext cx="4953000" cy="365442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（一）中国侠义的发展</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（二）中国侠义与个人英雄主义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（三）武侠氛围的营造</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大漠狂沙间一腔江湖气的快意恩仇皆在《新龙门客栈》中被呈现的淋漓尽致，那英气逼人的林青霞，风情万种的张曼玉，将粗狂的大漠赋予了绝美的基色，这几乎是部找不到瑕疵的完美之作，老板故事经典的底蕴契合一如美国西部大片特点的呈现，将新与旧给予了最好的结合，营造了一段新派武侠的传奇，于此其作为新派武侠的作品，他不仅有着单一此时已尽颓废传统的香港动作片套路，而是以出色的悬疑渲染，扎实的人物功底，使之铸就了这段历久弥新的港片典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44043" name="图片 44042"/>
          <p:cNvPicPr>
            <a:picLocks noChangeAspect="1"/>
          </p:cNvPicPr>
          <p:nvPr/>
        </p:nvPicPr>
        <p:blipFill>
          <a:blip r:embed="rId1"/>
          <a:stretch>
            <a:fillRect/>
          </a:stretch>
        </p:blipFill>
        <p:spPr>
          <a:xfrm>
            <a:off x="636588" y="1047750"/>
            <a:ext cx="2854325" cy="37846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41"/>
                                        </p:tgtEl>
                                        <p:attrNameLst>
                                          <p:attrName>style.visibility</p:attrName>
                                        </p:attrNameLst>
                                      </p:cBhvr>
                                      <p:to>
                                        <p:strVal val="visible"/>
                                      </p:to>
                                    </p:set>
                                    <p:animEffect filter="wipe(left)">
                                      <p:cBhvr>
                                        <p:cTn id="7" dur="500"/>
                                        <p:tgtEl>
                                          <p:spTgt spid="440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42"/>
                                        </p:tgtEl>
                                        <p:attrNameLst>
                                          <p:attrName>style.visibility</p:attrName>
                                        </p:attrNameLst>
                                      </p:cBhvr>
                                      <p:to>
                                        <p:strVal val="visible"/>
                                      </p:to>
                                    </p:set>
                                    <p:animEffect filter="wipe(left)">
                                      <p:cBhvr>
                                        <p:cTn id="12" dur="500"/>
                                        <p:tgtEl>
                                          <p:spTgt spid="44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1" grpId="0" bldLvl="0"/>
      <p:bldP spid="44042" grpId="0" bldLvl="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45058" name="矩形 34"/>
          <p:cNvSpPr/>
          <p:nvPr/>
        </p:nvSpPr>
        <p:spPr>
          <a:xfrm>
            <a:off x="5105400" y="2974975"/>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5059" name="矩形 69"/>
          <p:cNvSpPr/>
          <p:nvPr/>
        </p:nvSpPr>
        <p:spPr>
          <a:xfrm>
            <a:off x="0" y="1243013"/>
            <a:ext cx="9144000" cy="2776537"/>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pic>
        <p:nvPicPr>
          <p:cNvPr id="45060" name="图片 63"/>
          <p:cNvPicPr>
            <a:picLocks noChangeAspect="1"/>
          </p:cNvPicPr>
          <p:nvPr/>
        </p:nvPicPr>
        <p:blipFill>
          <a:blip r:embed="rId1"/>
          <a:stretch>
            <a:fillRect/>
          </a:stretch>
        </p:blipFill>
        <p:spPr>
          <a:xfrm rot="-5400000">
            <a:off x="-693737" y="466725"/>
            <a:ext cx="4300537" cy="3367088"/>
          </a:xfrm>
          <a:prstGeom prst="rect">
            <a:avLst/>
          </a:prstGeom>
          <a:noFill/>
          <a:ln w="9525">
            <a:noFill/>
          </a:ln>
        </p:spPr>
      </p:pic>
      <p:grpSp>
        <p:nvGrpSpPr>
          <p:cNvPr id="45061" name="组合 72"/>
          <p:cNvGrpSpPr/>
          <p:nvPr/>
        </p:nvGrpSpPr>
        <p:grpSpPr>
          <a:xfrm>
            <a:off x="-6350" y="4300538"/>
            <a:ext cx="9150350" cy="842962"/>
            <a:chOff x="0" y="0"/>
            <a:chExt cx="9153144" cy="842818"/>
          </a:xfrm>
        </p:grpSpPr>
        <p:sp>
          <p:nvSpPr>
            <p:cNvPr id="45062" name="矩形 57"/>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5063" name="矩形 65"/>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pic>
        <p:nvPicPr>
          <p:cNvPr id="45064" name="图片 25"/>
          <p:cNvPicPr>
            <a:picLocks noChangeAspect="1"/>
          </p:cNvPicPr>
          <p:nvPr/>
        </p:nvPicPr>
        <p:blipFill>
          <a:blip r:embed="rId2"/>
          <a:srcRect l="51270"/>
          <a:stretch>
            <a:fillRect/>
          </a:stretch>
        </p:blipFill>
        <p:spPr>
          <a:xfrm flipH="1">
            <a:off x="7546975" y="2647950"/>
            <a:ext cx="1611313" cy="1371600"/>
          </a:xfrm>
          <a:prstGeom prst="rect">
            <a:avLst/>
          </a:prstGeom>
          <a:noFill/>
          <a:ln w="9525">
            <a:noFill/>
          </a:ln>
        </p:spPr>
      </p:pic>
      <p:sp>
        <p:nvSpPr>
          <p:cNvPr id="45065" name="Freeform 12"/>
          <p:cNvSpPr>
            <a:spLocks noEditPoints="1"/>
          </p:cNvSpPr>
          <p:nvPr/>
        </p:nvSpPr>
        <p:spPr>
          <a:xfrm>
            <a:off x="5715000" y="1630363"/>
            <a:ext cx="585788" cy="584200"/>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sp>
        <p:nvSpPr>
          <p:cNvPr id="45066" name="TextBox 48"/>
          <p:cNvSpPr/>
          <p:nvPr/>
        </p:nvSpPr>
        <p:spPr>
          <a:xfrm>
            <a:off x="3208338" y="2301875"/>
            <a:ext cx="4016375" cy="676910"/>
          </a:xfrm>
          <a:prstGeom prst="rect">
            <a:avLst/>
          </a:prstGeom>
          <a:noFill/>
          <a:ln w="9525">
            <a:noFill/>
          </a:ln>
        </p:spPr>
        <p:txBody>
          <a:bodyPr wrap="square" lIns="0" tIns="0" rIns="0" bIns="0" anchor="t" anchorCtr="0">
            <a:spAutoFit/>
          </a:bodyPr>
          <a:lstStyle/>
          <a:p>
            <a:r>
              <a:rPr lang="zh-CN" altLang="en-US" sz="4400" b="1" dirty="0">
                <a:solidFill>
                  <a:schemeClr val="accent1"/>
                </a:solidFill>
                <a:latin typeface="思源黑体 CN Bold" charset="0"/>
                <a:ea typeface="宋体" panose="02010600030101010101" pitchFamily="2" charset="-122"/>
                <a:sym typeface="思源黑体 CN" charset="0"/>
              </a:rPr>
              <a:t>惊悚片</a:t>
            </a:r>
            <a:endParaRPr lang="zh-CN" altLang="en-US" dirty="0">
              <a:latin typeface="Arial" panose="020B0604020202020204" pitchFamily="34" charset="0"/>
              <a:ea typeface="宋体" panose="02010600030101010101" pitchFamily="2" charset="-122"/>
            </a:endParaRPr>
          </a:p>
        </p:txBody>
      </p:sp>
      <p:sp>
        <p:nvSpPr>
          <p:cNvPr id="45067" name="TextBox 48"/>
          <p:cNvSpPr/>
          <p:nvPr/>
        </p:nvSpPr>
        <p:spPr>
          <a:xfrm>
            <a:off x="3200400" y="1549400"/>
            <a:ext cx="2667000" cy="669925"/>
          </a:xfrm>
          <a:prstGeom prst="rect">
            <a:avLst/>
          </a:prstGeom>
          <a:noFill/>
          <a:ln w="9525">
            <a:noFill/>
          </a:ln>
        </p:spPr>
        <p:txBody>
          <a:bodyPr wrap="square" lIns="0" tIns="0" rIns="0" bIns="0" anchor="t" anchorCtr="0">
            <a:spAutoFit/>
          </a:bodyPr>
          <a:lstStyle/>
          <a:p>
            <a:r>
              <a:rPr lang="zh-CN" altLang="en-US" sz="4400" dirty="0">
                <a:solidFill>
                  <a:schemeClr val="accent1"/>
                </a:solidFill>
                <a:latin typeface="思源黑体 CN" charset="0"/>
                <a:ea typeface="宋体" panose="02010600030101010101" pitchFamily="2" charset="-122"/>
                <a:sym typeface="思源黑体 CN" charset="0"/>
              </a:rPr>
              <a:t>第四章</a:t>
            </a:r>
            <a:endParaRPr lang="en-US" altLang="zh-CN" sz="4400" dirty="0">
              <a:solidFill>
                <a:schemeClr val="accent1"/>
              </a:solidFill>
              <a:latin typeface="思源黑体 CN" charset="0"/>
              <a:ea typeface="宋体" panose="02010600030101010101"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p:cTn id="7" dur="500" fill="hold"/>
                                        <p:tgtEl>
                                          <p:spTgt spid="45061"/>
                                        </p:tgtEl>
                                        <p:attrNameLst>
                                          <p:attrName>ppt_x</p:attrName>
                                        </p:attrNameLst>
                                      </p:cBhvr>
                                      <p:tavLst>
                                        <p:tav tm="0">
                                          <p:val>
                                            <p:strVal val="#ppt_x"/>
                                          </p:val>
                                        </p:tav>
                                        <p:tav tm="100000">
                                          <p:val>
                                            <p:strVal val="#ppt_x"/>
                                          </p:val>
                                        </p:tav>
                                      </p:tavLst>
                                    </p:anim>
                                    <p:anim calcmode="lin" valueType="num">
                                      <p:cBhvr>
                                        <p:cTn id="8" dur="500" fill="hold"/>
                                        <p:tgtEl>
                                          <p:spTgt spid="45061"/>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5059"/>
                                        </p:tgtEl>
                                        <p:attrNameLst>
                                          <p:attrName>style.visibility</p:attrName>
                                        </p:attrNameLst>
                                      </p:cBhvr>
                                      <p:to>
                                        <p:strVal val="visible"/>
                                      </p:to>
                                    </p:set>
                                    <p:anim calcmode="lin" valueType="num">
                                      <p:cBhvr>
                                        <p:cTn id="11" dur="500" fill="hold"/>
                                        <p:tgtEl>
                                          <p:spTgt spid="45059"/>
                                        </p:tgtEl>
                                        <p:attrNameLst>
                                          <p:attrName>ppt_x</p:attrName>
                                        </p:attrNameLst>
                                      </p:cBhvr>
                                      <p:tavLst>
                                        <p:tav tm="0">
                                          <p:val>
                                            <p:strVal val="#ppt_x"/>
                                          </p:val>
                                        </p:tav>
                                        <p:tav tm="100000">
                                          <p:val>
                                            <p:strVal val="#ppt_x"/>
                                          </p:val>
                                        </p:tav>
                                      </p:tavLst>
                                    </p:anim>
                                    <p:anim calcmode="lin" valueType="num">
                                      <p:cBhvr>
                                        <p:cTn id="12" dur="500" fill="hold"/>
                                        <p:tgtEl>
                                          <p:spTgt spid="4505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45060"/>
                                        </p:tgtEl>
                                        <p:attrNameLst>
                                          <p:attrName>style.visibility</p:attrName>
                                        </p:attrNameLst>
                                      </p:cBhvr>
                                      <p:to>
                                        <p:strVal val="visible"/>
                                      </p:to>
                                    </p:set>
                                    <p:anim calcmode="lin" valueType="num">
                                      <p:cBhvr>
                                        <p:cTn id="16" dur="500" fill="hold"/>
                                        <p:tgtEl>
                                          <p:spTgt spid="45060"/>
                                        </p:tgtEl>
                                        <p:attrNameLst>
                                          <p:attrName>ppt_x</p:attrName>
                                        </p:attrNameLst>
                                      </p:cBhvr>
                                      <p:tavLst>
                                        <p:tav tm="0">
                                          <p:val>
                                            <p:strVal val="0-#ppt_w/2"/>
                                          </p:val>
                                        </p:tav>
                                        <p:tav tm="100000">
                                          <p:val>
                                            <p:strVal val="#ppt_x"/>
                                          </p:val>
                                        </p:tav>
                                      </p:tavLst>
                                    </p:anim>
                                    <p:anim calcmode="lin" valueType="num">
                                      <p:cBhvr>
                                        <p:cTn id="17" dur="500" fill="hold"/>
                                        <p:tgtEl>
                                          <p:spTgt spid="45060"/>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45058"/>
                                        </p:tgtEl>
                                        <p:attrNameLst>
                                          <p:attrName>style.visibility</p:attrName>
                                        </p:attrNameLst>
                                      </p:cBhvr>
                                      <p:to>
                                        <p:strVal val="visible"/>
                                      </p:to>
                                    </p:set>
                                    <p:anim calcmode="lin" valueType="num">
                                      <p:cBhvr>
                                        <p:cTn id="20" dur="500" fill="hold"/>
                                        <p:tgtEl>
                                          <p:spTgt spid="45058"/>
                                        </p:tgtEl>
                                        <p:attrNameLst>
                                          <p:attrName>ppt_w</p:attrName>
                                        </p:attrNameLst>
                                      </p:cBhvr>
                                      <p:tavLst>
                                        <p:tav tm="0">
                                          <p:val>
                                            <p:fltVal val="0"/>
                                          </p:val>
                                        </p:tav>
                                        <p:tav tm="100000">
                                          <p:val>
                                            <p:strVal val="#ppt_w"/>
                                          </p:val>
                                        </p:tav>
                                      </p:tavLst>
                                    </p:anim>
                                    <p:anim calcmode="lin" valueType="num">
                                      <p:cBhvr>
                                        <p:cTn id="21" dur="500" fill="hold"/>
                                        <p:tgtEl>
                                          <p:spTgt spid="45058"/>
                                        </p:tgtEl>
                                        <p:attrNameLst>
                                          <p:attrName>ppt_h</p:attrName>
                                        </p:attrNameLst>
                                      </p:cBhvr>
                                      <p:tavLst>
                                        <p:tav tm="0">
                                          <p:val>
                                            <p:fltVal val="0"/>
                                          </p:val>
                                        </p:tav>
                                        <p:tav tm="100000">
                                          <p:val>
                                            <p:strVal val="#ppt_h"/>
                                          </p:val>
                                        </p:tav>
                                      </p:tavLst>
                                    </p:anim>
                                    <p:animEffect filter="fade">
                                      <p:cBhvr>
                                        <p:cTn id="22" dur="500"/>
                                        <p:tgtEl>
                                          <p:spTgt spid="45058"/>
                                        </p:tgtEl>
                                      </p:cBhvr>
                                    </p:animEffect>
                                  </p:childTnLst>
                                </p:cTn>
                              </p:par>
                              <p:par>
                                <p:cTn id="23" presetID="2" presetClass="entr" presetSubtype="2" fill="hold" nodeType="withEffect">
                                  <p:stCondLst>
                                    <p:cond delay="0"/>
                                  </p:stCondLst>
                                  <p:childTnLst>
                                    <p:set>
                                      <p:cBhvr>
                                        <p:cTn id="24" dur="1" fill="hold">
                                          <p:stCondLst>
                                            <p:cond delay="0"/>
                                          </p:stCondLst>
                                        </p:cTn>
                                        <p:tgtEl>
                                          <p:spTgt spid="45064"/>
                                        </p:tgtEl>
                                        <p:attrNameLst>
                                          <p:attrName>style.visibility</p:attrName>
                                        </p:attrNameLst>
                                      </p:cBhvr>
                                      <p:to>
                                        <p:strVal val="visible"/>
                                      </p:to>
                                    </p:set>
                                    <p:anim calcmode="lin" valueType="num">
                                      <p:cBhvr>
                                        <p:cTn id="25" dur="500" fill="hold"/>
                                        <p:tgtEl>
                                          <p:spTgt spid="45064"/>
                                        </p:tgtEl>
                                        <p:attrNameLst>
                                          <p:attrName>ppt_x</p:attrName>
                                        </p:attrNameLst>
                                      </p:cBhvr>
                                      <p:tavLst>
                                        <p:tav tm="0">
                                          <p:val>
                                            <p:strVal val="1+#ppt_w/2"/>
                                          </p:val>
                                        </p:tav>
                                        <p:tav tm="100000">
                                          <p:val>
                                            <p:strVal val="#ppt_x"/>
                                          </p:val>
                                        </p:tav>
                                      </p:tavLst>
                                    </p:anim>
                                    <p:anim calcmode="lin" valueType="num">
                                      <p:cBhvr>
                                        <p:cTn id="26" dur="500" fill="hold"/>
                                        <p:tgtEl>
                                          <p:spTgt spid="4506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5065"/>
                                        </p:tgtEl>
                                        <p:attrNameLst>
                                          <p:attrName>style.visibility</p:attrName>
                                        </p:attrNameLst>
                                      </p:cBhvr>
                                      <p:to>
                                        <p:strVal val="visible"/>
                                      </p:to>
                                    </p:set>
                                    <p:anim calcmode="lin" valueType="num">
                                      <p:cBhvr>
                                        <p:cTn id="29" dur="500" fill="hold"/>
                                        <p:tgtEl>
                                          <p:spTgt spid="45065"/>
                                        </p:tgtEl>
                                        <p:attrNameLst>
                                          <p:attrName>ppt_x</p:attrName>
                                        </p:attrNameLst>
                                      </p:cBhvr>
                                      <p:tavLst>
                                        <p:tav tm="0">
                                          <p:val>
                                            <p:strVal val="1+#ppt_w/2"/>
                                          </p:val>
                                        </p:tav>
                                        <p:tav tm="100000">
                                          <p:val>
                                            <p:strVal val="#ppt_x"/>
                                          </p:val>
                                        </p:tav>
                                      </p:tavLst>
                                    </p:anim>
                                    <p:anim calcmode="lin" valueType="num">
                                      <p:cBhvr>
                                        <p:cTn id="30" dur="500" fill="hold"/>
                                        <p:tgtEl>
                                          <p:spTgt spid="45065"/>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45067"/>
                                        </p:tgtEl>
                                        <p:attrNameLst>
                                          <p:attrName>style.visibility</p:attrName>
                                        </p:attrNameLst>
                                      </p:cBhvr>
                                      <p:to>
                                        <p:strVal val="visible"/>
                                      </p:to>
                                    </p:set>
                                    <p:anim calcmode="lin" valueType="num">
                                      <p:cBhvr>
                                        <p:cTn id="34" dur="500" fill="hold"/>
                                        <p:tgtEl>
                                          <p:spTgt spid="45067"/>
                                        </p:tgtEl>
                                        <p:attrNameLst>
                                          <p:attrName>ppt_w</p:attrName>
                                        </p:attrNameLst>
                                      </p:cBhvr>
                                      <p:tavLst>
                                        <p:tav tm="0">
                                          <p:val>
                                            <p:fltVal val="0"/>
                                          </p:val>
                                        </p:tav>
                                        <p:tav tm="100000">
                                          <p:val>
                                            <p:strVal val="#ppt_w"/>
                                          </p:val>
                                        </p:tav>
                                      </p:tavLst>
                                    </p:anim>
                                    <p:anim calcmode="lin" valueType="num">
                                      <p:cBhvr>
                                        <p:cTn id="35" dur="500" fill="hold"/>
                                        <p:tgtEl>
                                          <p:spTgt spid="45067"/>
                                        </p:tgtEl>
                                        <p:attrNameLst>
                                          <p:attrName>ppt_h</p:attrName>
                                        </p:attrNameLst>
                                      </p:cBhvr>
                                      <p:tavLst>
                                        <p:tav tm="0">
                                          <p:val>
                                            <p:fltVal val="0"/>
                                          </p:val>
                                        </p:tav>
                                        <p:tav tm="100000">
                                          <p:val>
                                            <p:strVal val="#ppt_h"/>
                                          </p:val>
                                        </p:tav>
                                      </p:tavLst>
                                    </p:anim>
                                    <p:animEffect filter="fade">
                                      <p:cBhvr>
                                        <p:cTn id="36" dur="500"/>
                                        <p:tgtEl>
                                          <p:spTgt spid="45067"/>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45066"/>
                                        </p:tgtEl>
                                        <p:attrNameLst>
                                          <p:attrName>style.visibility</p:attrName>
                                        </p:attrNameLst>
                                      </p:cBhvr>
                                      <p:to>
                                        <p:strVal val="visible"/>
                                      </p:to>
                                    </p:set>
                                    <p:animEffect filter="wipe(left)">
                                      <p:cBhvr>
                                        <p:cTn id="40" dur="500"/>
                                        <p:tgtEl>
                                          <p:spTgt spid="45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ldLvl="0" animBg="1"/>
      <p:bldP spid="45059" grpId="0" bldLvl="0" animBg="1"/>
      <p:bldP spid="45065" grpId="0" bldLvl="0" animBg="1"/>
      <p:bldP spid="45066" grpId="0" bldLvl="0"/>
      <p:bldP spid="45067" grpId="0" bldLvl="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49154" name="灯片编号占位符 1"/>
          <p:cNvSpPr>
            <a:spLocks noGrp="1"/>
          </p:cNvSpPr>
          <p:nvPr>
            <p:ph type="sldNum" sz="quarter" idx="12"/>
          </p:nvPr>
        </p:nvSpPr>
        <p:spPr>
          <a:xfrm>
            <a:off x="6457950" y="4767263"/>
            <a:ext cx="2057400" cy="274637"/>
          </a:xfrm>
        </p:spPr>
        <p:txBody>
          <a:bodyPr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49155"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9156" name="矩形 4"/>
          <p:cNvSpPr/>
          <p:nvPr/>
        </p:nvSpPr>
        <p:spPr>
          <a:xfrm>
            <a:off x="203518" y="70929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9157"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49158" name="组合 7"/>
          <p:cNvGrpSpPr/>
          <p:nvPr/>
        </p:nvGrpSpPr>
        <p:grpSpPr>
          <a:xfrm>
            <a:off x="-9525" y="4857750"/>
            <a:ext cx="9153525" cy="285750"/>
            <a:chOff x="0" y="0"/>
            <a:chExt cx="9153144" cy="842818"/>
          </a:xfrm>
        </p:grpSpPr>
        <p:sp>
          <p:nvSpPr>
            <p:cNvPr id="49159"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49160"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49161" name="文本框 6"/>
          <p:cNvSpPr/>
          <p:nvPr/>
        </p:nvSpPr>
        <p:spPr>
          <a:xfrm>
            <a:off x="438150" y="404813"/>
            <a:ext cx="1493520" cy="337185"/>
          </a:xfrm>
          <a:prstGeom prst="rect">
            <a:avLst/>
          </a:prstGeom>
          <a:noFill/>
          <a:ln w="9525">
            <a:noFill/>
          </a:ln>
        </p:spPr>
        <p:txBody>
          <a:bodyPr wrap="none" anchor="t" anchorCtr="0">
            <a:spAutoFit/>
          </a:bodyPr>
          <a:lstStyle/>
          <a:p>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49164" name="文本框 11"/>
          <p:cNvSpPr/>
          <p:nvPr/>
        </p:nvSpPr>
        <p:spPr>
          <a:xfrm>
            <a:off x="609600" y="3790950"/>
            <a:ext cx="2152015" cy="368300"/>
          </a:xfrm>
          <a:prstGeom prst="rect">
            <a:avLst/>
          </a:prstGeom>
          <a:solidFill>
            <a:schemeClr val="accent1"/>
          </a:solidFill>
          <a:ln w="9525">
            <a:noFill/>
          </a:ln>
        </p:spPr>
        <p:txBody>
          <a:bodyPr wrap="square" anchor="t" anchorCtr="0">
            <a:spAutoFit/>
          </a:bodyPr>
          <a:lstStyle/>
          <a:p>
            <a:pPr algn="ctr"/>
            <a:r>
              <a:rPr lang="zh-CN" altLang="en-US" dirty="0">
                <a:latin typeface="微软雅黑" panose="020B0503020204020204" pitchFamily="2" charset="-122"/>
                <a:ea typeface="微软雅黑" panose="020B0503020204020204" pitchFamily="2" charset="-122"/>
              </a:rPr>
              <a:t>惊悚片的类型概述</a:t>
            </a:r>
            <a:endParaRPr lang="zh-CN" altLang="en-US" dirty="0">
              <a:latin typeface="微软雅黑" panose="020B0503020204020204" pitchFamily="2" charset="-122"/>
              <a:ea typeface="微软雅黑" panose="020B0503020204020204" pitchFamily="2" charset="-122"/>
            </a:endParaRPr>
          </a:p>
        </p:txBody>
      </p:sp>
      <p:sp>
        <p:nvSpPr>
          <p:cNvPr id="49169" name="文本框 18"/>
          <p:cNvSpPr/>
          <p:nvPr/>
        </p:nvSpPr>
        <p:spPr>
          <a:xfrm>
            <a:off x="3352800" y="971550"/>
            <a:ext cx="2153920" cy="368300"/>
          </a:xfrm>
          <a:prstGeom prst="rect">
            <a:avLst/>
          </a:prstGeom>
          <a:solidFill>
            <a:schemeClr val="accent2"/>
          </a:solidFill>
          <a:ln w="9525">
            <a:noFill/>
          </a:ln>
        </p:spPr>
        <p:txBody>
          <a:bodyPr wrap="square" anchor="t" anchorCtr="0">
            <a:spAutoFit/>
          </a:bodyPr>
          <a:lstStyle/>
          <a:p>
            <a:pPr algn="ctr"/>
            <a:r>
              <a:rPr lang="zh-CN" altLang="en-US" dirty="0">
                <a:latin typeface="微软雅黑" panose="020B0503020204020204" pitchFamily="2" charset="-122"/>
                <a:ea typeface="微软雅黑" panose="020B0503020204020204" pitchFamily="2" charset="-122"/>
              </a:rPr>
              <a:t>惊悚片的发展演变</a:t>
            </a:r>
            <a:endParaRPr lang="zh-CN" altLang="en-US" dirty="0">
              <a:latin typeface="微软雅黑" panose="020B0503020204020204" pitchFamily="2" charset="-122"/>
              <a:ea typeface="微软雅黑" panose="020B0503020204020204" pitchFamily="2" charset="-122"/>
            </a:endParaRPr>
          </a:p>
        </p:txBody>
      </p:sp>
      <p:sp>
        <p:nvSpPr>
          <p:cNvPr id="5" name="文本框 11"/>
          <p:cNvSpPr/>
          <p:nvPr/>
        </p:nvSpPr>
        <p:spPr>
          <a:xfrm>
            <a:off x="6382385" y="3790950"/>
            <a:ext cx="2132965" cy="368300"/>
          </a:xfrm>
          <a:prstGeom prst="rect">
            <a:avLst/>
          </a:prstGeom>
          <a:solidFill>
            <a:schemeClr val="accent1"/>
          </a:solidFill>
          <a:ln w="9525">
            <a:noFill/>
          </a:ln>
        </p:spPr>
        <p:txBody>
          <a:bodyPr wrap="square" anchor="t" anchorCtr="0">
            <a:spAutoFit/>
          </a:bodyPr>
          <a:lstStyle/>
          <a:p>
            <a:pPr algn="ctr"/>
            <a:r>
              <a:rPr lang="zh-CN" altLang="en-US" dirty="0">
                <a:latin typeface="微软雅黑" panose="020B0503020204020204" pitchFamily="2" charset="-122"/>
                <a:ea typeface="微软雅黑" panose="020B0503020204020204" pitchFamily="2" charset="-122"/>
              </a:rPr>
              <a:t>惊悚片的赏析</a:t>
            </a:r>
            <a:endParaRPr lang="zh-CN" altLang="en-US" dirty="0">
              <a:latin typeface="微软雅黑" panose="020B0503020204020204" pitchFamily="2" charset="-122"/>
              <a:ea typeface="微软雅黑" panose="020B0503020204020204" pitchFamily="2" charset="-122"/>
            </a:endParaRPr>
          </a:p>
        </p:txBody>
      </p:sp>
      <p:pic>
        <p:nvPicPr>
          <p:cNvPr id="6" name="图片 5"/>
          <p:cNvPicPr>
            <a:picLocks noChangeAspect="1"/>
          </p:cNvPicPr>
          <p:nvPr/>
        </p:nvPicPr>
        <p:blipFill>
          <a:blip r:embed="rId1"/>
          <a:stretch>
            <a:fillRect/>
          </a:stretch>
        </p:blipFill>
        <p:spPr>
          <a:xfrm>
            <a:off x="685800" y="958850"/>
            <a:ext cx="2044700" cy="2451100"/>
          </a:xfrm>
          <a:prstGeom prst="rect">
            <a:avLst/>
          </a:prstGeom>
        </p:spPr>
      </p:pic>
      <p:pic>
        <p:nvPicPr>
          <p:cNvPr id="7" name="图片 6"/>
          <p:cNvPicPr>
            <a:picLocks noChangeAspect="1"/>
          </p:cNvPicPr>
          <p:nvPr/>
        </p:nvPicPr>
        <p:blipFill>
          <a:blip r:embed="rId2"/>
          <a:stretch>
            <a:fillRect/>
          </a:stretch>
        </p:blipFill>
        <p:spPr>
          <a:xfrm>
            <a:off x="3276600" y="1657350"/>
            <a:ext cx="2290445" cy="2752725"/>
          </a:xfrm>
          <a:prstGeom prst="rect">
            <a:avLst/>
          </a:prstGeom>
        </p:spPr>
      </p:pic>
      <p:pic>
        <p:nvPicPr>
          <p:cNvPr id="8" name="图片 7"/>
          <p:cNvPicPr>
            <a:picLocks noChangeAspect="1"/>
          </p:cNvPicPr>
          <p:nvPr/>
        </p:nvPicPr>
        <p:blipFill>
          <a:blip r:embed="rId3" cstate="print"/>
          <a:stretch>
            <a:fillRect/>
          </a:stretch>
        </p:blipFill>
        <p:spPr>
          <a:xfrm>
            <a:off x="6166485" y="971550"/>
            <a:ext cx="2524125" cy="2572385"/>
          </a:xfrm>
          <a:prstGeom prst="rect">
            <a:avLst/>
          </a:prstGeom>
        </p:spPr>
      </p:pic>
    </p:spTree>
  </p:cSld>
  <p:clrMapOvr>
    <a:masterClrMapping/>
  </p:clrMapOvr>
  <p:transition spd="slow" advTm="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7488" y="72580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50185" name="文本框 19"/>
          <p:cNvSpPr/>
          <p:nvPr/>
        </p:nvSpPr>
        <p:spPr>
          <a:xfrm>
            <a:off x="2362200" y="895350"/>
            <a:ext cx="3834765" cy="450850"/>
          </a:xfrm>
          <a:prstGeom prst="rect">
            <a:avLst/>
          </a:prstGeom>
          <a:noFill/>
          <a:ln w="9525">
            <a:noFill/>
          </a:ln>
        </p:spPr>
        <p:txBody>
          <a:bodyPr wrap="square" anchor="t" anchorCtr="0">
            <a:spAutoFit/>
          </a:bodyPr>
          <a:lstStyle/>
          <a:p>
            <a:pPr>
              <a:lnSpc>
                <a:spcPct val="130000"/>
              </a:lnSpc>
            </a:pPr>
            <a:r>
              <a:rPr lang="zh-CN" altLang="en-US" sz="1800" dirty="0">
                <a:latin typeface="微软雅黑" panose="020B0503020204020204" pitchFamily="2" charset="-122"/>
                <a:ea typeface="微软雅黑" panose="020B0503020204020204" pitchFamily="2" charset="-122"/>
                <a:cs typeface="微软雅黑" panose="020B0503020204020204" pitchFamily="2" charset="-122"/>
                <a:sym typeface="+mn-ea"/>
              </a:rPr>
              <a:t>第一节</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sym typeface="+mn-ea"/>
              </a:rPr>
              <a:t>   </a:t>
            </a:r>
            <a:r>
              <a:rPr lang="zh-CN" altLang="en-US" sz="1800" dirty="0">
                <a:latin typeface="微软雅黑" panose="020B0503020204020204" pitchFamily="2" charset="-122"/>
                <a:ea typeface="微软雅黑" panose="020B0503020204020204" pitchFamily="2" charset="-122"/>
                <a:cs typeface="微软雅黑" panose="020B0503020204020204" pitchFamily="2" charset="-122"/>
                <a:sym typeface="+mn-ea"/>
              </a:rPr>
              <a:t>惊悚片的类型概述</a:t>
            </a:r>
            <a:endParaRPr lang="zh-CN" altLang="en-US" sz="1800" dirty="0">
              <a:solidFill>
                <a:srgbClr val="262626"/>
              </a:solidFill>
              <a:latin typeface="微软雅黑" panose="020B0503020204020204" pitchFamily="2" charset="-122"/>
              <a:ea typeface="微软雅黑" panose="020B0503020204020204" pitchFamily="2" charset="-122"/>
              <a:cs typeface="微软雅黑" panose="020B0503020204020204" pitchFamily="2" charset="-122"/>
              <a:sym typeface="思源黑体 CN" charset="0"/>
            </a:endParaRPr>
          </a:p>
        </p:txBody>
      </p:sp>
      <p:sp>
        <p:nvSpPr>
          <p:cNvPr id="3" name="文本框 2"/>
          <p:cNvSpPr txBox="1"/>
          <p:nvPr/>
        </p:nvSpPr>
        <p:spPr>
          <a:xfrm>
            <a:off x="533400" y="1581150"/>
            <a:ext cx="2018030" cy="3014980"/>
          </a:xfrm>
          <a:prstGeom prst="rect">
            <a:avLst/>
          </a:prstGeom>
          <a:noFill/>
        </p:spPr>
        <p:txBody>
          <a:bodyPr wrap="square" rtlCol="0">
            <a:spAutoFit/>
          </a:bodyPr>
          <a:lstStyle/>
          <a:p>
            <a:r>
              <a:rPr lang="en-US" altLang="zh-CN" sz="900"/>
              <a:t> </a:t>
            </a:r>
            <a:r>
              <a:rPr lang="en-US" altLang="zh-CN" sz="1000"/>
              <a:t>     </a:t>
            </a:r>
            <a:r>
              <a:rPr lang="en-US" altLang="zh-CN" sz="1000" b="1"/>
              <a:t> </a:t>
            </a:r>
            <a:r>
              <a:rPr lang="zh-CN" altLang="en-US" sz="1000" b="1">
                <a:latin typeface="微软雅黑" panose="020B0503020204020204" pitchFamily="2" charset="-122"/>
                <a:ea typeface="微软雅黑" panose="020B0503020204020204" pitchFamily="2" charset="-122"/>
                <a:cs typeface="微软雅黑" panose="020B0503020204020204" pitchFamily="2" charset="-122"/>
              </a:rPr>
              <a:t>惊悚片</a:t>
            </a:r>
            <a:r>
              <a:rPr lang="zh-CN" altLang="en-US" sz="1000">
                <a:latin typeface="微软雅黑" panose="020B0503020204020204" pitchFamily="2" charset="-122"/>
                <a:ea typeface="微软雅黑" panose="020B0503020204020204" pitchFamily="2" charset="-122"/>
                <a:cs typeface="微软雅黑" panose="020B0503020204020204" pitchFamily="2" charset="-122"/>
              </a:rPr>
              <a:t>（Thriller Film）也称悬疑片或者惊险片，作为类型电影的一种，集怪诞、神秘、恐怖、犯罪等诸多元素于一身，是一种让观众欣赏悬疑、享受惊悚情感体验的电影类型。虽然惊悚片常常与恐怖片（Horror Film）有所交集，两者也的确喜欢在视听上尤其是视觉体验、感官刺激等方面做文章，但与展现具体的怪兽和鬼神的恐怖电影不同，惊悚片往往呈现出更丰富的影像世界。与此同时，惊悚片还常常与“悬疑”（Suspense）一词并列出现，构成我们所熟悉的“惊悚悬疑片”，但实际上，“惊悚悬疑”只是惊悚片的主要剧作元素和重要的技法，并非真正意义上的电影类型。</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4" name="文本框 3"/>
          <p:cNvSpPr txBox="1"/>
          <p:nvPr/>
        </p:nvSpPr>
        <p:spPr>
          <a:xfrm>
            <a:off x="2743200" y="1581150"/>
            <a:ext cx="5229860" cy="706755"/>
          </a:xfrm>
          <a:prstGeom prst="rect">
            <a:avLst/>
          </a:prstGeom>
          <a:noFill/>
        </p:spPr>
        <p:txBody>
          <a:bodyPr wrap="square" rtlCol="0">
            <a:spAutoFit/>
          </a:bodyPr>
          <a:lstStyle/>
          <a:p>
            <a:r>
              <a:rPr lang="en-US" altLang="zh-CN" sz="10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000">
                <a:latin typeface="微软雅黑" panose="020B0503020204020204" pitchFamily="2" charset="-122"/>
                <a:ea typeface="微软雅黑" panose="020B0503020204020204" pitchFamily="2" charset="-122"/>
                <a:cs typeface="微软雅黑" panose="020B0503020204020204" pitchFamily="2" charset="-122"/>
              </a:rPr>
              <a:t>在惊悚片中，主要的矛盾围绕着人的心理和人格展开，诉诸一个宏大的精神世界。在惊悚片中，情节展现的从来不是善恶对抗的终结，也不是某一个具象的妖魔鬼怪，而是在人与社会中体现某一个或某一群人的精神问题、精神焦虑，甚至是心理病态。惊悚片正是借助于荒诞离奇甚至违背道德与法律的若干故事，呈现出了人类社会的整体内在样貌。</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5" name="图片 4"/>
          <p:cNvPicPr>
            <a:picLocks noChangeAspect="1"/>
          </p:cNvPicPr>
          <p:nvPr/>
        </p:nvPicPr>
        <p:blipFill>
          <a:blip r:embed="rId1"/>
          <a:stretch>
            <a:fillRect/>
          </a:stretch>
        </p:blipFill>
        <p:spPr>
          <a:xfrm>
            <a:off x="2814955" y="2643505"/>
            <a:ext cx="3531870" cy="1896745"/>
          </a:xfrm>
          <a:prstGeom prst="rect">
            <a:avLst/>
          </a:prstGeom>
        </p:spPr>
      </p:pic>
      <p:sp>
        <p:nvSpPr>
          <p:cNvPr id="6" name="文本框 5"/>
          <p:cNvSpPr txBox="1"/>
          <p:nvPr/>
        </p:nvSpPr>
        <p:spPr>
          <a:xfrm>
            <a:off x="6804025" y="2499360"/>
            <a:ext cx="1398270" cy="1938020"/>
          </a:xfrm>
          <a:prstGeom prst="rect">
            <a:avLst/>
          </a:prstGeom>
          <a:noFill/>
        </p:spPr>
        <p:txBody>
          <a:bodyPr wrap="square" rtlCol="0">
            <a:spAutoFit/>
          </a:bodyPr>
          <a:lstStyle/>
          <a:p>
            <a:r>
              <a:rPr lang="en-US" altLang="zh-CN" sz="10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000">
                <a:latin typeface="微软雅黑" panose="020B0503020204020204" pitchFamily="2" charset="-122"/>
                <a:ea typeface="微软雅黑" panose="020B0503020204020204" pitchFamily="2" charset="-122"/>
                <a:cs typeface="微软雅黑" panose="020B0503020204020204" pitchFamily="2" charset="-122"/>
              </a:rPr>
              <a:t>在惊悚片中，主要人物常常遭受危险或身处险境，对于受众而言，自然产生紧张、焦虑、预期、刺激等心理；主要人物一开始多半处于危险之中，受到某种不可预见的外在威胁，主要人物需要通过一个个情节点，将重要信息传达给观众。</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85"/>
                                        </p:tgtEl>
                                        <p:attrNameLst>
                                          <p:attrName>style.visibility</p:attrName>
                                        </p:attrNameLst>
                                      </p:cBhvr>
                                      <p:to>
                                        <p:strVal val="visible"/>
                                      </p:to>
                                    </p:set>
                                    <p:anim calcmode="lin" valueType="num">
                                      <p:cBhvr>
                                        <p:cTn id="7" dur="500" fill="hold"/>
                                        <p:tgtEl>
                                          <p:spTgt spid="50185"/>
                                        </p:tgtEl>
                                        <p:attrNameLst>
                                          <p:attrName>ppt_w</p:attrName>
                                        </p:attrNameLst>
                                      </p:cBhvr>
                                      <p:tavLst>
                                        <p:tav tm="0">
                                          <p:val>
                                            <p:fltVal val="0"/>
                                          </p:val>
                                        </p:tav>
                                        <p:tav tm="100000">
                                          <p:val>
                                            <p:strVal val="#ppt_w"/>
                                          </p:val>
                                        </p:tav>
                                      </p:tavLst>
                                    </p:anim>
                                    <p:anim calcmode="lin" valueType="num">
                                      <p:cBhvr>
                                        <p:cTn id="8" dur="500" fill="hold"/>
                                        <p:tgtEl>
                                          <p:spTgt spid="50185"/>
                                        </p:tgtEl>
                                        <p:attrNameLst>
                                          <p:attrName>ppt_h</p:attrName>
                                        </p:attrNameLst>
                                      </p:cBhvr>
                                      <p:tavLst>
                                        <p:tav tm="0">
                                          <p:val>
                                            <p:fltVal val="0"/>
                                          </p:val>
                                        </p:tav>
                                        <p:tav tm="100000">
                                          <p:val>
                                            <p:strVal val="#ppt_h"/>
                                          </p:val>
                                        </p:tav>
                                      </p:tavLst>
                                    </p:anim>
                                    <p:animEffect filter="fade">
                                      <p:cBhvr>
                                        <p:cTn id="9" dur="500"/>
                                        <p:tgtEl>
                                          <p:spTgt spid="50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5" grpId="0" bldLvl="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0993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50187" name="文本框 13"/>
          <p:cNvSpPr/>
          <p:nvPr/>
        </p:nvSpPr>
        <p:spPr>
          <a:xfrm>
            <a:off x="2987675" y="915670"/>
            <a:ext cx="3730625" cy="368300"/>
          </a:xfrm>
          <a:prstGeom prst="rect">
            <a:avLst/>
          </a:prstGeom>
          <a:noFill/>
          <a:ln w="9525">
            <a:noFill/>
          </a:ln>
        </p:spPr>
        <p:txBody>
          <a:bodyPr wrap="square" anchor="t" anchorCtr="0">
            <a:spAutoFit/>
          </a:bodyPr>
          <a:lstStyle/>
          <a:p>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第二节</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惊悚片的发展演变</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endParaRPr lang="en-US" altLang="zh-CN" sz="1800"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2" name="文本框 1"/>
          <p:cNvSpPr txBox="1"/>
          <p:nvPr/>
        </p:nvSpPr>
        <p:spPr>
          <a:xfrm>
            <a:off x="3733800" y="1447165"/>
            <a:ext cx="4525645" cy="2306955"/>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惊悚片的产生，与欧洲20世纪20年代的一次电影运动有关。</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zh-CN" altLang="en-US" sz="1200">
                <a:latin typeface="微软雅黑" panose="020B0503020204020204" pitchFamily="2" charset="-122"/>
                <a:ea typeface="微软雅黑" panose="020B0503020204020204" pitchFamily="2" charset="-122"/>
                <a:cs typeface="微软雅黑" panose="020B0503020204020204" pitchFamily="2" charset="-122"/>
              </a:rPr>
              <a:t>  </a:t>
            </a:r>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上世纪20年代，欧洲电影市场蓬勃发展，但在美国电影产业长驱直入的现实前提下，许多欧洲国家的本地电影发展一直处于被动的、弱势的不利状态，整个欧洲市场开始逐渐被美国好莱坞电影侵占。与此同时，欧洲经历了第一次世界大战的洗礼后，思想、价值、信仰等内在心理发生重大变化。思想上，倡导无序与自我、盲目与颓废的反传统思想兴起，主观唯心主义盛行；文化上，注重自我表现和个性化表达的呼声趋于一致，最终在电影史上形成了最为重要的一次电影革新运动——先锋派电影运动。</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先锋派电影运动之下，诞生了包括达达主义、超现实主义、表现主义等一系列重要的电影创作流派，而惊悚片的产生，就与表现主义电影的发展密切相关。</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3" name="图片 2"/>
          <p:cNvPicPr>
            <a:picLocks noChangeAspect="1"/>
          </p:cNvPicPr>
          <p:nvPr/>
        </p:nvPicPr>
        <p:blipFill>
          <a:blip r:embed="rId1"/>
          <a:stretch>
            <a:fillRect/>
          </a:stretch>
        </p:blipFill>
        <p:spPr>
          <a:xfrm>
            <a:off x="685800" y="1431290"/>
            <a:ext cx="2669540" cy="3209925"/>
          </a:xfrm>
          <a:prstGeom prst="rect">
            <a:avLst/>
          </a:prstGeom>
        </p:spPr>
      </p:pic>
      <p:sp>
        <p:nvSpPr>
          <p:cNvPr id="4" name="文本框 3"/>
          <p:cNvSpPr txBox="1"/>
          <p:nvPr/>
        </p:nvSpPr>
        <p:spPr>
          <a:xfrm>
            <a:off x="3810000" y="3754120"/>
            <a:ext cx="3002915" cy="460375"/>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rPr>
              <a:t>一、欧洲惊悚片</a:t>
            </a:r>
            <a:endParaRPr lang="zh-CN" altLang="en-US" sz="1200">
              <a:latin typeface="微软雅黑" panose="020B0503020204020204" pitchFamily="2" charset="-122"/>
              <a:ea typeface="微软雅黑" panose="020B0503020204020204" pitchFamily="2" charset="-122"/>
            </a:endParaRPr>
          </a:p>
          <a:p>
            <a:r>
              <a:rPr lang="zh-CN" altLang="en-US" sz="1200">
                <a:latin typeface="微软雅黑" panose="020B0503020204020204" pitchFamily="2" charset="-122"/>
                <a:ea typeface="微软雅黑" panose="020B0503020204020204" pitchFamily="2" charset="-122"/>
              </a:rPr>
              <a:t>二、好莱坞惊悚片</a:t>
            </a:r>
            <a:endParaRPr lang="zh-CN" altLang="en-US" sz="1200">
              <a:latin typeface="微软雅黑" panose="020B0503020204020204" pitchFamily="2" charset="-122"/>
              <a:ea typeface="微软雅黑" panose="020B0503020204020204" pitchFamily="2" charset="-122"/>
            </a:endParaRPr>
          </a:p>
        </p:txBody>
      </p:sp>
    </p:spTree>
  </p:cSld>
  <p:clrMapOvr>
    <a:masterClrMapping/>
  </p:clrMapOvr>
  <p:transition spd="slow" advTm="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7488" y="725805"/>
            <a:ext cx="8726487" cy="4124325"/>
          </a:xfrm>
          <a:prstGeom prst="rect">
            <a:avLst/>
          </a:prstGeom>
          <a:solidFill>
            <a:schemeClr val="bg1"/>
          </a:solidFill>
          <a:ln w="9525">
            <a:noFill/>
          </a:ln>
        </p:spPr>
        <p:txBody>
          <a:bodyPr anchor="ctr" anchorCtr="0"/>
          <a:lstStyle/>
          <a:p>
            <a:pPr algn="ctr"/>
            <a:r>
              <a:rPr lang="zh-CN" altLang="zh-CN">
                <a:solidFill>
                  <a:srgbClr val="FFFFFF"/>
                </a:solidFill>
                <a:latin typeface="Arial" panose="020B0604020202020204" pitchFamily="34" charset="0"/>
                <a:ea typeface="宋体" panose="02010600030101010101" pitchFamily="2" charset="-122"/>
              </a:rPr>
              <a:t>片名：《卡里加里博士的小屋》</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导演：罗伯特·威恩（也叫罗伯特·维内）</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演员：维尔纳·克劳斯、康拉德·韦特、弗里德里希·费赫尔</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出品方：柏林德克拉电影公司</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发行时间：1920年</a:t>
            </a: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3"/>
          <p:cNvSpPr/>
          <p:nvPr/>
        </p:nvSpPr>
        <p:spPr>
          <a:xfrm>
            <a:off x="2411730" y="915670"/>
            <a:ext cx="3730625" cy="398780"/>
          </a:xfrm>
          <a:prstGeom prst="rect">
            <a:avLst/>
          </a:prstGeom>
          <a:noFill/>
          <a:ln w="9525">
            <a:noFill/>
          </a:ln>
        </p:spPr>
        <p:txBody>
          <a:bodyPr wrap="square" anchor="t" anchorCtr="0">
            <a:spAutoFit/>
          </a:bodyPr>
          <a:lstStyle/>
          <a:p>
            <a:r>
              <a:rPr lang="zh-CN" altLang="en-US" sz="2000" dirty="0">
                <a:latin typeface="微软雅黑" panose="020B0503020204020204" pitchFamily="2" charset="-122"/>
                <a:ea typeface="微软雅黑" panose="020B0503020204020204" pitchFamily="2" charset="-122"/>
                <a:cs typeface="微软雅黑" panose="020B0503020204020204" pitchFamily="2" charset="-122"/>
              </a:rPr>
              <a:t>第三节</a:t>
            </a:r>
            <a:r>
              <a:rPr lang="en-US" altLang="zh-CN" sz="2000" dirty="0">
                <a:latin typeface="微软雅黑" panose="020B0503020204020204" pitchFamily="2" charset="-122"/>
                <a:ea typeface="微软雅黑" panose="020B0503020204020204" pitchFamily="2" charset="-122"/>
                <a:cs typeface="微软雅黑" panose="020B0503020204020204" pitchFamily="2" charset="-122"/>
              </a:rPr>
              <a:t>  </a:t>
            </a:r>
            <a:r>
              <a:rPr lang="zh-CN" altLang="en-US" sz="2000" dirty="0">
                <a:latin typeface="微软雅黑" panose="020B0503020204020204" pitchFamily="2" charset="-122"/>
                <a:ea typeface="微软雅黑" panose="020B0503020204020204" pitchFamily="2" charset="-122"/>
                <a:cs typeface="微软雅黑" panose="020B0503020204020204" pitchFamily="2" charset="-122"/>
              </a:rPr>
              <a:t>经典惊悚片的赏析</a:t>
            </a:r>
            <a:r>
              <a:rPr lang="en-US" altLang="zh-CN" dirty="0">
                <a:latin typeface="微软雅黑" panose="020B0503020204020204" pitchFamily="2" charset="-122"/>
                <a:ea typeface="微软雅黑" panose="020B0503020204020204" pitchFamily="2" charset="-122"/>
                <a:cs typeface="微软雅黑" panose="020B0503020204020204" pitchFamily="2" charset="-122"/>
              </a:rPr>
              <a:t> </a:t>
            </a:r>
            <a:endParaRPr lang="en-US" altLang="zh-CN"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3" name="文本框 2"/>
          <p:cNvSpPr txBox="1"/>
          <p:nvPr/>
        </p:nvSpPr>
        <p:spPr>
          <a:xfrm>
            <a:off x="1763395" y="1347470"/>
            <a:ext cx="4932680" cy="368300"/>
          </a:xfrm>
          <a:prstGeom prst="rect">
            <a:avLst/>
          </a:prstGeom>
          <a:noFill/>
        </p:spPr>
        <p:txBody>
          <a:bodyPr wrap="square" rtlCol="0">
            <a:spAutoFit/>
          </a:bodyPr>
          <a:lstStyle/>
          <a:p>
            <a:r>
              <a:rPr lang="zh-CN" altLang="en-US">
                <a:latin typeface="微软雅黑" panose="020B0503020204020204" pitchFamily="2" charset="-122"/>
                <a:ea typeface="微软雅黑" panose="020B0503020204020204" pitchFamily="2" charset="-122"/>
                <a:cs typeface="微软雅黑" panose="020B0503020204020204" pitchFamily="2" charset="-122"/>
              </a:rPr>
              <a:t>惊悚片的开山之作——《卡里加里博士的小屋》</a:t>
            </a:r>
            <a:endParaRPr lang="zh-CN" altLang="en-US">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4" name="图片 3"/>
          <p:cNvPicPr>
            <a:picLocks noChangeAspect="1"/>
          </p:cNvPicPr>
          <p:nvPr/>
        </p:nvPicPr>
        <p:blipFill>
          <a:blip r:embed="rId1"/>
          <a:stretch>
            <a:fillRect/>
          </a:stretch>
        </p:blipFill>
        <p:spPr>
          <a:xfrm>
            <a:off x="488950" y="1962150"/>
            <a:ext cx="4261485" cy="2614295"/>
          </a:xfrm>
          <a:prstGeom prst="rect">
            <a:avLst/>
          </a:prstGeom>
        </p:spPr>
      </p:pic>
      <p:sp>
        <p:nvSpPr>
          <p:cNvPr id="5" name="文本框 4"/>
          <p:cNvSpPr txBox="1"/>
          <p:nvPr/>
        </p:nvSpPr>
        <p:spPr>
          <a:xfrm>
            <a:off x="5105400" y="2164080"/>
            <a:ext cx="3696970" cy="1753235"/>
          </a:xfrm>
          <a:prstGeom prst="rect">
            <a:avLst/>
          </a:prstGeom>
          <a:noFill/>
        </p:spPr>
        <p:txBody>
          <a:bodyPr wrap="square" rtlCol="0">
            <a:spAutoFit/>
          </a:bodyPr>
          <a:lstStyle/>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片名：《卡里加里博士的小屋》</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导演：罗伯特·威恩（也叫罗伯特·维内）</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演员：维尔纳·克劳斯、康拉德·韦特、弗里德里希·费赫尔</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出品方：柏林德克拉电影公司</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发行时间：1920年</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spTree>
  </p:cSld>
  <p:clrMapOvr>
    <a:masterClrMapping/>
  </p:clrMapOvr>
  <p:transition spd="slow" advTm="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50187" name="文本框 13"/>
          <p:cNvSpPr/>
          <p:nvPr/>
        </p:nvSpPr>
        <p:spPr>
          <a:xfrm>
            <a:off x="1403350" y="999490"/>
            <a:ext cx="3856990" cy="368300"/>
          </a:xfrm>
          <a:prstGeom prst="rect">
            <a:avLst/>
          </a:prstGeom>
          <a:noFill/>
          <a:ln w="9525">
            <a:noFill/>
          </a:ln>
        </p:spPr>
        <p:txBody>
          <a:bodyPr wrap="square" anchor="t" anchorCtr="0">
            <a:spAutoFit/>
          </a:bodyPr>
          <a:lstStyle/>
          <a:p>
            <a:r>
              <a:rPr lang="en-US" altLang="zh-CN" dirty="0">
                <a:latin typeface="微软雅黑" panose="020B0503020204020204" pitchFamily="2" charset="-122"/>
                <a:ea typeface="微软雅黑" panose="020B0503020204020204" pitchFamily="2" charset="-122"/>
                <a:cs typeface="微软雅黑" panose="020B0503020204020204" pitchFamily="2" charset="-122"/>
              </a:rPr>
              <a:t>            1.</a:t>
            </a:r>
            <a:r>
              <a:rPr lang="zh-CN" altLang="en-US" dirty="0">
                <a:latin typeface="微软雅黑" panose="020B0503020204020204" pitchFamily="2" charset="-122"/>
                <a:ea typeface="微软雅黑" panose="020B0503020204020204" pitchFamily="2" charset="-122"/>
                <a:cs typeface="微软雅黑" panose="020B0503020204020204" pitchFamily="2" charset="-122"/>
              </a:rPr>
              <a:t>故事梗概</a:t>
            </a:r>
            <a:endParaRPr lang="zh-CN" altLang="en-US"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2" name="文本框 1"/>
          <p:cNvSpPr txBox="1"/>
          <p:nvPr/>
        </p:nvSpPr>
        <p:spPr>
          <a:xfrm>
            <a:off x="685800" y="1504950"/>
            <a:ext cx="4480560" cy="2861310"/>
          </a:xfrm>
          <a:prstGeom prst="rect">
            <a:avLst/>
          </a:prstGeom>
          <a:noFill/>
        </p:spPr>
        <p:txBody>
          <a:bodyPr wrap="square" rtlCol="0">
            <a:spAutoFit/>
          </a:bodyPr>
          <a:lstStyle/>
          <a:p>
            <a:pPr>
              <a:lnSpc>
                <a:spcPct val="100000"/>
              </a:lnSpc>
            </a:pPr>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德国小镇，面目狰狞的卡里加里博士（维尔纳·克劳斯饰）终于获准表演催眠术。大学生弗朗西斯（弗里德里希·费赫尔饰）和艾伦（汉斯·海因里希饰）也来观看。疯狂的卡里加里博士向众人展示他是如何催眠和控制他的搭档凯撒（康拉德·韦特饰），并向众人宣布：凯撒可以回答大家提出的所有问题。好奇的艾伦问道：我能活多久？病态的凯撒回答：活到明天凌晨。弗朗西斯并不相信，可艾伦却是满脸惊恐。随之，艾伦真的被杀害了。弗朗西斯把消息告诉了好朋友珍妮（丽尔·达戈沃饰）和她的医生父亲，几人试图寻找艾伦无端被杀的真相。弗朗西斯带领众人来到一座精神病院，并通过卡里加里博士的日记找到了他教唆他人犯罪的证据。当弗朗西斯等待时机揭发博士身份的真相时，却被告知博士就是这座精神病院的院长，而弗朗西斯一直是这座精神病院的患者，之前的种种都是弗朗西斯臆想的假象不足为信。故事的结局瞬间扭转，眼前的精神专家兼催眠师卡里加里博士只是一个好人，一个保护者。</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3" name="图片 2"/>
          <p:cNvPicPr>
            <a:picLocks noChangeAspect="1"/>
          </p:cNvPicPr>
          <p:nvPr/>
        </p:nvPicPr>
        <p:blipFill>
          <a:blip r:embed="rId1" cstate="print"/>
          <a:stretch>
            <a:fillRect/>
          </a:stretch>
        </p:blipFill>
        <p:spPr>
          <a:xfrm>
            <a:off x="5257800" y="1123950"/>
            <a:ext cx="2900045" cy="3504565"/>
          </a:xfrm>
          <a:prstGeom prst="rect">
            <a:avLst/>
          </a:prstGeom>
        </p:spPr>
      </p:pic>
    </p:spTree>
  </p:cSld>
  <p:clrMapOvr>
    <a:masterClrMapping/>
  </p:clrMapOvr>
  <p:transition spd="slow" advTm="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50187" name="文本框 13"/>
          <p:cNvSpPr/>
          <p:nvPr/>
        </p:nvSpPr>
        <p:spPr>
          <a:xfrm>
            <a:off x="2483485" y="999490"/>
            <a:ext cx="1752600" cy="368300"/>
          </a:xfrm>
          <a:prstGeom prst="rect">
            <a:avLst/>
          </a:prstGeom>
          <a:noFill/>
          <a:ln w="9525">
            <a:noFill/>
          </a:ln>
        </p:spPr>
        <p:txBody>
          <a:bodyPr wrap="square" anchor="t" anchorCtr="0">
            <a:spAutoFit/>
          </a:bodyPr>
          <a:lstStyle/>
          <a:p>
            <a:r>
              <a:rPr lang="en-US" altLang="zh-CN" dirty="0">
                <a:latin typeface="微软雅黑" panose="020B0503020204020204" pitchFamily="2" charset="-122"/>
                <a:ea typeface="微软雅黑" panose="020B0503020204020204" pitchFamily="2" charset="-122"/>
                <a:cs typeface="微软雅黑" panose="020B0503020204020204" pitchFamily="2" charset="-122"/>
              </a:rPr>
              <a:t>2.</a:t>
            </a:r>
            <a:r>
              <a:rPr lang="zh-CN" altLang="en-US" dirty="0">
                <a:latin typeface="微软雅黑" panose="020B0503020204020204" pitchFamily="2" charset="-122"/>
                <a:ea typeface="微软雅黑" panose="020B0503020204020204" pitchFamily="2" charset="-122"/>
                <a:cs typeface="微软雅黑" panose="020B0503020204020204" pitchFamily="2" charset="-122"/>
              </a:rPr>
              <a:t>创作背景</a:t>
            </a:r>
            <a:endParaRPr lang="zh-CN" altLang="en-US"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3" name="文本框 2"/>
          <p:cNvSpPr txBox="1"/>
          <p:nvPr/>
        </p:nvSpPr>
        <p:spPr>
          <a:xfrm>
            <a:off x="457200" y="1428750"/>
            <a:ext cx="5030470" cy="3322955"/>
          </a:xfrm>
          <a:prstGeom prst="rect">
            <a:avLst/>
          </a:prstGeom>
          <a:noFill/>
        </p:spPr>
        <p:txBody>
          <a:bodyPr wrap="square" rtlCol="0">
            <a:spAutoFit/>
          </a:bodyPr>
          <a:lstStyle/>
          <a:p>
            <a:r>
              <a:rPr lang="en-US" altLang="zh-CN" sz="10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000">
                <a:latin typeface="微软雅黑" panose="020B0503020204020204" pitchFamily="2" charset="-122"/>
                <a:ea typeface="微软雅黑" panose="020B0503020204020204" pitchFamily="2" charset="-122"/>
                <a:cs typeface="微软雅黑" panose="020B0503020204020204" pitchFamily="2" charset="-122"/>
              </a:rPr>
              <a:t>德国，在整个欧洲乃至世界，都有着特殊的身份：两次世界大战的战败国。第一次世界大战结束以后，战败德国面临着极大的困难和政治上的不安。作为战败国，德国失去了原有的国际地位和影响，作为战败国，德国还需要遵守《凡尔赛合约》，执行战争赔款。德国国内的混乱政治生态和经济形态，让艺术家们开始建立起逃避心理，德国表现主义也正是在这样的社会前提下诞生的。</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0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000">
                <a:latin typeface="微软雅黑" panose="020B0503020204020204" pitchFamily="2" charset="-122"/>
                <a:ea typeface="微软雅黑" panose="020B0503020204020204" pitchFamily="2" charset="-122"/>
                <a:cs typeface="微软雅黑" panose="020B0503020204020204" pitchFamily="2" charset="-122"/>
              </a:rPr>
              <a:t>表现主义最初在绘画中出现，而后涉及到文学、戏剧、音乐以及建筑艺术等领域，形成了一场文艺运动。表现主义反对法国印象派的描绘技法，强调作品的主观性和直觉感受；他们反对理性主义，反对写实，崇尚原始艺术的非真实性，并以粗犷的线条、浓重的色彩、强烈的明暗对比创造出属于自己的主观世界。</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r>
              <a:rPr lang="zh-CN" altLang="en-US" sz="1000">
                <a:latin typeface="微软雅黑" panose="020B0503020204020204" pitchFamily="2" charset="-122"/>
                <a:ea typeface="微软雅黑" panose="020B0503020204020204" pitchFamily="2" charset="-122"/>
                <a:cs typeface="微软雅黑" panose="020B0503020204020204" pitchFamily="2" charset="-122"/>
              </a:rPr>
              <a:t>表现主义艺术，在德国第一次世界大战战败后的时间里迅速地发展起来。柏林的衡道、商店、咖啡馆中，招贴画、广告和装饰设计中随处可见表现主义的身影。德国艺术家们用表现主义式的变形、夸张、扭曲和诡异的艺术语言，作为他们内心恐惧、焦虑的外部精神的流露。</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0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000">
                <a:latin typeface="微软雅黑" panose="020B0503020204020204" pitchFamily="2" charset="-122"/>
                <a:ea typeface="微软雅黑" panose="020B0503020204020204" pitchFamily="2" charset="-122"/>
                <a:cs typeface="微软雅黑" panose="020B0503020204020204" pitchFamily="2" charset="-122"/>
              </a:rPr>
              <a:t>影片《卡里加里》诞生于1920年的德国，是德国表现主义最重要的代表作品。电影的美学风格深受表现主义艺术的影响，尤其是表现主义绘画的影响。这种影响在电影《卡里加里》中借助布景设计、灯光、构图、场面调度、人物造型等方面得以充分体现。</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0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000">
                <a:latin typeface="微软雅黑" panose="020B0503020204020204" pitchFamily="2" charset="-122"/>
                <a:ea typeface="微软雅黑" panose="020B0503020204020204" pitchFamily="2" charset="-122"/>
                <a:cs typeface="微软雅黑" panose="020B0503020204020204" pitchFamily="2" charset="-122"/>
              </a:rPr>
              <a:t>影片公映后曾引起大众的广泛讨论，对电影的评价也利弊参半。有的人认为这是电影的一次创造性尝试，也有人认为影片故意通过过度夸张的手法、特殊的镜头和奇特的角度来哗众取宠。甚至，在电影走出德国，走向海外影院的时候还曾被集体抵制。《卡里加里》作为电影史上的首部惊悚片代表作，一直是电影史学家、电影理论评论家、甚至是心理学专家、精神病学专家乐于研究分析的一部重要作品。</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4" name="图片 3"/>
          <p:cNvPicPr>
            <a:picLocks noChangeAspect="1"/>
          </p:cNvPicPr>
          <p:nvPr/>
        </p:nvPicPr>
        <p:blipFill>
          <a:blip r:embed="rId1" cstate="print"/>
          <a:stretch>
            <a:fillRect/>
          </a:stretch>
        </p:blipFill>
        <p:spPr>
          <a:xfrm>
            <a:off x="5562600" y="1276350"/>
            <a:ext cx="3199765" cy="3395980"/>
          </a:xfrm>
          <a:prstGeom prst="rect">
            <a:avLst/>
          </a:prstGeom>
        </p:spPr>
      </p:pic>
    </p:spTree>
  </p:cSld>
  <p:clrMapOvr>
    <a:masterClrMapping/>
  </p:clrMapOvr>
  <p:transition spd="slow" advTm="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8598"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50187" name="文本框 13"/>
          <p:cNvSpPr/>
          <p:nvPr/>
        </p:nvSpPr>
        <p:spPr>
          <a:xfrm>
            <a:off x="3491865" y="1059180"/>
            <a:ext cx="1752600" cy="368300"/>
          </a:xfrm>
          <a:prstGeom prst="rect">
            <a:avLst/>
          </a:prstGeom>
          <a:noFill/>
          <a:ln w="9525">
            <a:noFill/>
          </a:ln>
        </p:spPr>
        <p:txBody>
          <a:bodyPr wrap="square" anchor="t" anchorCtr="0">
            <a:spAutoFit/>
          </a:bodyPr>
          <a:lstStyle/>
          <a:p>
            <a:r>
              <a:rPr lang="en-US" altLang="zh-CN" dirty="0">
                <a:latin typeface="微软雅黑" panose="020B0503020204020204" pitchFamily="2" charset="-122"/>
                <a:ea typeface="微软雅黑" panose="020B0503020204020204" pitchFamily="2" charset="-122"/>
                <a:cs typeface="微软雅黑" panose="020B0503020204020204" pitchFamily="2" charset="-122"/>
              </a:rPr>
              <a:t>3.</a:t>
            </a:r>
            <a:r>
              <a:rPr lang="zh-CN" altLang="en-US" dirty="0">
                <a:latin typeface="微软雅黑" panose="020B0503020204020204" pitchFamily="2" charset="-122"/>
                <a:ea typeface="微软雅黑" panose="020B0503020204020204" pitchFamily="2" charset="-122"/>
                <a:cs typeface="微软雅黑" panose="020B0503020204020204" pitchFamily="2" charset="-122"/>
              </a:rPr>
              <a:t>影片赏析</a:t>
            </a:r>
            <a:endParaRPr lang="zh-CN" altLang="en-US"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5" name="文本框 4"/>
          <p:cNvSpPr txBox="1"/>
          <p:nvPr/>
        </p:nvSpPr>
        <p:spPr>
          <a:xfrm>
            <a:off x="183515" y="1913255"/>
            <a:ext cx="2407285" cy="1814830"/>
          </a:xfrm>
          <a:prstGeom prst="rect">
            <a:avLst/>
          </a:prstGeom>
          <a:noFill/>
        </p:spPr>
        <p:txBody>
          <a:bodyPr wrap="square" rtlCol="0">
            <a:spAutoFit/>
          </a:bodyPr>
          <a:lstStyle/>
          <a:p>
            <a:pPr>
              <a:lnSpc>
                <a:spcPct val="150000"/>
              </a:lnSpc>
            </a:pPr>
            <a:r>
              <a:rPr lang="zh-CN" altLang="en-US" sz="1400">
                <a:latin typeface="微软雅黑" panose="020B0503020204020204" pitchFamily="2" charset="-122"/>
                <a:ea typeface="微软雅黑" panose="020B0503020204020204" pitchFamily="2" charset="-122"/>
                <a:cs typeface="微软雅黑" panose="020B0503020204020204" pitchFamily="2" charset="-122"/>
              </a:rPr>
              <a:t>（一）、布景与造型</a:t>
            </a:r>
            <a:endParaRPr lang="zh-CN" altLang="en-US" sz="14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en-US" altLang="zh-CN" sz="1400">
                <a:latin typeface="微软雅黑" panose="020B0503020204020204" pitchFamily="2" charset="-122"/>
                <a:ea typeface="微软雅黑" panose="020B0503020204020204" pitchFamily="2" charset="-122"/>
                <a:cs typeface="微软雅黑" panose="020B0503020204020204" pitchFamily="2" charset="-122"/>
              </a:rPr>
              <a:t> 1</a:t>
            </a:r>
            <a:r>
              <a:rPr lang="zh-CN" altLang="en-US" sz="1400">
                <a:latin typeface="微软雅黑" panose="020B0503020204020204" pitchFamily="2" charset="-122"/>
                <a:ea typeface="微软雅黑" panose="020B0503020204020204" pitchFamily="2" charset="-122"/>
                <a:cs typeface="微软雅黑" panose="020B0503020204020204" pitchFamily="2" charset="-122"/>
              </a:rPr>
              <a:t>、舞台化设计</a:t>
            </a:r>
            <a:endParaRPr lang="zh-CN" altLang="en-US" sz="14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400">
                <a:latin typeface="微软雅黑" panose="020B0503020204020204" pitchFamily="2" charset="-122"/>
                <a:ea typeface="微软雅黑" panose="020B0503020204020204" pitchFamily="2" charset="-122"/>
                <a:cs typeface="微软雅黑" panose="020B0503020204020204" pitchFamily="2" charset="-122"/>
              </a:rPr>
              <a:t> 2</a:t>
            </a:r>
            <a:r>
              <a:rPr lang="zh-CN" altLang="en-US" sz="1400">
                <a:latin typeface="微软雅黑" panose="020B0503020204020204" pitchFamily="2" charset="-122"/>
                <a:ea typeface="微软雅黑" panose="020B0503020204020204" pitchFamily="2" charset="-122"/>
                <a:cs typeface="微软雅黑" panose="020B0503020204020204" pitchFamily="2" charset="-122"/>
              </a:rPr>
              <a:t>、道具与布景</a:t>
            </a:r>
            <a:endParaRPr lang="zh-CN" altLang="en-US" sz="14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400">
                <a:latin typeface="微软雅黑" panose="020B0503020204020204" pitchFamily="2" charset="-122"/>
                <a:ea typeface="微软雅黑" panose="020B0503020204020204" pitchFamily="2" charset="-122"/>
                <a:cs typeface="微软雅黑" panose="020B0503020204020204" pitchFamily="2" charset="-122"/>
              </a:rPr>
              <a:t> 3</a:t>
            </a:r>
            <a:r>
              <a:rPr lang="zh-CN" altLang="en-US" sz="1400">
                <a:latin typeface="微软雅黑" panose="020B0503020204020204" pitchFamily="2" charset="-122"/>
                <a:ea typeface="微软雅黑" panose="020B0503020204020204" pitchFamily="2" charset="-122"/>
                <a:cs typeface="微软雅黑" panose="020B0503020204020204" pitchFamily="2" charset="-122"/>
              </a:rPr>
              <a:t>、灯光造型</a:t>
            </a:r>
            <a:endParaRPr lang="zh-CN" altLang="en-US" sz="14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400">
                <a:latin typeface="微软雅黑" panose="020B0503020204020204" pitchFamily="2" charset="-122"/>
                <a:ea typeface="微软雅黑" panose="020B0503020204020204" pitchFamily="2" charset="-122"/>
                <a:cs typeface="微软雅黑" panose="020B0503020204020204" pitchFamily="2" charset="-122"/>
              </a:rPr>
              <a:t> 4</a:t>
            </a:r>
            <a:r>
              <a:rPr lang="zh-CN" altLang="en-US" sz="1400">
                <a:latin typeface="微软雅黑" panose="020B0503020204020204" pitchFamily="2" charset="-122"/>
                <a:ea typeface="微软雅黑" panose="020B0503020204020204" pitchFamily="2" charset="-122"/>
                <a:cs typeface="微软雅黑" panose="020B0503020204020204" pitchFamily="2" charset="-122"/>
              </a:rPr>
              <a:t>、画面构图</a:t>
            </a:r>
            <a:endParaRPr lang="zh-CN" altLang="en-US" sz="14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400">
                <a:latin typeface="微软雅黑" panose="020B0503020204020204" pitchFamily="2" charset="-122"/>
                <a:ea typeface="微软雅黑" panose="020B0503020204020204" pitchFamily="2" charset="-122"/>
                <a:cs typeface="微软雅黑" panose="020B0503020204020204" pitchFamily="2" charset="-122"/>
              </a:rPr>
              <a:t> 5</a:t>
            </a:r>
            <a:r>
              <a:rPr lang="zh-CN" altLang="en-US" sz="1400">
                <a:latin typeface="微软雅黑" panose="020B0503020204020204" pitchFamily="2" charset="-122"/>
                <a:ea typeface="微软雅黑" panose="020B0503020204020204" pitchFamily="2" charset="-122"/>
                <a:cs typeface="微软雅黑" panose="020B0503020204020204" pitchFamily="2" charset="-122"/>
              </a:rPr>
              <a:t>、人物造型</a:t>
            </a:r>
            <a:endParaRPr lang="zh-CN" altLang="en-US" sz="1400">
              <a:latin typeface="微软雅黑" panose="020B0503020204020204" pitchFamily="2" charset="-122"/>
              <a:ea typeface="微软雅黑" panose="020B0503020204020204" pitchFamily="2" charset="-122"/>
              <a:cs typeface="微软雅黑" panose="020B0503020204020204" pitchFamily="2" charset="-122"/>
            </a:endParaRPr>
          </a:p>
          <a:p>
            <a:endParaRPr lang="zh-CN" altLang="en-US" sz="140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6" name="文本框 5"/>
          <p:cNvSpPr txBox="1"/>
          <p:nvPr/>
        </p:nvSpPr>
        <p:spPr>
          <a:xfrm>
            <a:off x="6553200" y="2114550"/>
            <a:ext cx="2356485" cy="953135"/>
          </a:xfrm>
          <a:prstGeom prst="rect">
            <a:avLst/>
          </a:prstGeom>
          <a:noFill/>
        </p:spPr>
        <p:txBody>
          <a:bodyPr wrap="square" rtlCol="0">
            <a:spAutoFit/>
          </a:bodyPr>
          <a:lstStyle/>
          <a:p>
            <a:pPr>
              <a:lnSpc>
                <a:spcPct val="150000"/>
              </a:lnSpc>
            </a:pPr>
            <a:r>
              <a:rPr lang="zh-CN" altLang="en-US" sz="1400">
                <a:latin typeface="微软雅黑" panose="020B0503020204020204" pitchFamily="2" charset="-122"/>
                <a:ea typeface="微软雅黑" panose="020B0503020204020204" pitchFamily="2" charset="-122"/>
                <a:cs typeface="微软雅黑" panose="020B0503020204020204" pitchFamily="2" charset="-122"/>
              </a:rPr>
              <a:t>（二）、人物与主题</a:t>
            </a:r>
            <a:endParaRPr lang="zh-CN" altLang="en-US" sz="14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en-US" altLang="zh-CN" sz="1400">
                <a:latin typeface="微软雅黑" panose="020B0503020204020204" pitchFamily="2" charset="-122"/>
                <a:ea typeface="微软雅黑" panose="020B0503020204020204" pitchFamily="2" charset="-122"/>
                <a:cs typeface="微软雅黑" panose="020B0503020204020204" pitchFamily="2" charset="-122"/>
              </a:rPr>
              <a:t> 1</a:t>
            </a:r>
            <a:r>
              <a:rPr lang="zh-CN" altLang="en-US" sz="1400">
                <a:latin typeface="微软雅黑" panose="020B0503020204020204" pitchFamily="2" charset="-122"/>
                <a:ea typeface="微软雅黑" panose="020B0503020204020204" pitchFamily="2" charset="-122"/>
                <a:cs typeface="微软雅黑" panose="020B0503020204020204" pitchFamily="2" charset="-122"/>
              </a:rPr>
              <a:t>、主要人物与叙事设置</a:t>
            </a:r>
            <a:endParaRPr lang="zh-CN" altLang="en-US" sz="14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400">
                <a:latin typeface="微软雅黑" panose="020B0503020204020204" pitchFamily="2" charset="-122"/>
                <a:ea typeface="微软雅黑" panose="020B0503020204020204" pitchFamily="2" charset="-122"/>
                <a:cs typeface="微软雅黑" panose="020B0503020204020204" pitchFamily="2" charset="-122"/>
              </a:rPr>
              <a:t> 2</a:t>
            </a:r>
            <a:r>
              <a:rPr lang="zh-CN" altLang="en-US" sz="1400">
                <a:latin typeface="微软雅黑" panose="020B0503020204020204" pitchFamily="2" charset="-122"/>
                <a:ea typeface="微软雅黑" panose="020B0503020204020204" pitchFamily="2" charset="-122"/>
                <a:cs typeface="微软雅黑" panose="020B0503020204020204" pitchFamily="2" charset="-122"/>
              </a:rPr>
              <a:t>、揭示的主题与思考</a:t>
            </a:r>
            <a:endParaRPr lang="zh-CN" altLang="en-US" sz="14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7" name="图片 6"/>
          <p:cNvPicPr>
            <a:picLocks noChangeAspect="1"/>
          </p:cNvPicPr>
          <p:nvPr/>
        </p:nvPicPr>
        <p:blipFill>
          <a:blip r:embed="rId1" cstate="print"/>
          <a:stretch>
            <a:fillRect/>
          </a:stretch>
        </p:blipFill>
        <p:spPr>
          <a:xfrm>
            <a:off x="2590800" y="1504950"/>
            <a:ext cx="3894455" cy="2355215"/>
          </a:xfrm>
          <a:prstGeom prst="rect">
            <a:avLst/>
          </a:prstGeom>
        </p:spPr>
      </p:pic>
    </p:spTree>
  </p:cSld>
  <p:clrMapOvr>
    <a:masterClrMapping/>
  </p:clrMapOvr>
  <p:transition spd="slow" advTm="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7488" y="709930"/>
            <a:ext cx="8726487" cy="4124325"/>
          </a:xfrm>
          <a:prstGeom prst="rect">
            <a:avLst/>
          </a:prstGeom>
          <a:solidFill>
            <a:schemeClr val="bg1"/>
          </a:solidFill>
          <a:ln w="9525">
            <a:noFill/>
          </a:ln>
        </p:spPr>
        <p:txBody>
          <a:bodyPr anchor="ctr" anchorCtr="0"/>
          <a:lstStyle/>
          <a:p>
            <a:pPr algn="ctr"/>
            <a:r>
              <a:rPr lang="zh-CN" altLang="zh-CN">
                <a:solidFill>
                  <a:srgbClr val="FFFFFF"/>
                </a:solidFill>
                <a:latin typeface="Arial" panose="020B0604020202020204" pitchFamily="34" charset="0"/>
                <a:ea typeface="宋体" panose="02010600030101010101" pitchFamily="2" charset="-122"/>
              </a:rPr>
              <a:t>片名：《卡里加里博士的小屋》</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导演：罗伯特·威恩（也叫罗伯特·维内）</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演员：维尔纳·克劳斯、康拉德·韦特、弗里德里希·费赫尔</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出品方：柏林德克拉电影公司</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发行时间：1920年</a:t>
            </a: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3"/>
          <p:cNvSpPr/>
          <p:nvPr/>
        </p:nvSpPr>
        <p:spPr>
          <a:xfrm>
            <a:off x="899160" y="910590"/>
            <a:ext cx="3730625" cy="368300"/>
          </a:xfrm>
          <a:prstGeom prst="rect">
            <a:avLst/>
          </a:prstGeom>
          <a:noFill/>
          <a:ln w="9525">
            <a:noFill/>
          </a:ln>
        </p:spPr>
        <p:txBody>
          <a:bodyPr wrap="square" anchor="t" anchorCtr="0">
            <a:spAutoFit/>
          </a:bodyPr>
          <a:lstStyle/>
          <a:p>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第三节</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经典惊悚片的赏析</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endParaRPr lang="en-US" altLang="zh-CN" sz="1800"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3" name="文本框 2"/>
          <p:cNvSpPr txBox="1"/>
          <p:nvPr/>
        </p:nvSpPr>
        <p:spPr>
          <a:xfrm>
            <a:off x="827405" y="1419225"/>
            <a:ext cx="4932680" cy="368300"/>
          </a:xfrm>
          <a:prstGeom prst="rect">
            <a:avLst/>
          </a:prstGeom>
          <a:noFill/>
        </p:spPr>
        <p:txBody>
          <a:bodyPr wrap="square" rtlCol="0">
            <a:spAutoFit/>
          </a:bodyPr>
          <a:lstStyle/>
          <a:p>
            <a:r>
              <a:rPr lang="zh-CN" altLang="en-US">
                <a:latin typeface="微软雅黑" panose="020B0503020204020204" pitchFamily="2" charset="-122"/>
                <a:ea typeface="微软雅黑" panose="020B0503020204020204" pitchFamily="2" charset="-122"/>
                <a:cs typeface="微软雅黑" panose="020B0503020204020204" pitchFamily="2" charset="-122"/>
              </a:rPr>
              <a:t>惊悚类型电影——《惊魂记》</a:t>
            </a:r>
            <a:endParaRPr lang="zh-CN" altLang="en-US">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5" name="文本框 4"/>
          <p:cNvSpPr txBox="1"/>
          <p:nvPr/>
        </p:nvSpPr>
        <p:spPr>
          <a:xfrm>
            <a:off x="609600" y="2114550"/>
            <a:ext cx="3696970" cy="1753235"/>
          </a:xfrm>
          <a:prstGeom prst="rect">
            <a:avLst/>
          </a:prstGeom>
          <a:noFill/>
        </p:spPr>
        <p:txBody>
          <a:bodyPr wrap="square" rtlCol="0">
            <a:spAutoFit/>
          </a:bodyPr>
          <a:lstStyle/>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片名：惊魂记（又译精神病患者）</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导演：阿尔弗雷德·希区柯克</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演员：安东尼·博金斯，珍妮特·利 维拉·迈尔斯 约翰·加文 马丁·鲍尔萨姆等</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出品方：环球 派拉蒙</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发行放映时间：1960年</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6" name="图片 5"/>
          <p:cNvPicPr>
            <a:picLocks noChangeAspect="1"/>
          </p:cNvPicPr>
          <p:nvPr/>
        </p:nvPicPr>
        <p:blipFill>
          <a:blip r:embed="rId1"/>
          <a:stretch>
            <a:fillRect/>
          </a:stretch>
        </p:blipFill>
        <p:spPr>
          <a:xfrm>
            <a:off x="5181600" y="1123950"/>
            <a:ext cx="2899410" cy="3484880"/>
          </a:xfrm>
          <a:prstGeom prst="rect">
            <a:avLst/>
          </a:prstGeom>
        </p:spPr>
      </p:pic>
    </p:spTree>
  </p:cSld>
  <p:clrMapOvr>
    <a:masterClrMapping/>
  </p:clrMapOvr>
  <p:transition spd="slow" advTm="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819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8195"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819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8197" name="组合 7"/>
          <p:cNvGrpSpPr/>
          <p:nvPr/>
        </p:nvGrpSpPr>
        <p:grpSpPr>
          <a:xfrm>
            <a:off x="-9525" y="4857750"/>
            <a:ext cx="9153525" cy="285750"/>
            <a:chOff x="0" y="0"/>
            <a:chExt cx="9153144" cy="842818"/>
          </a:xfrm>
        </p:grpSpPr>
        <p:sp>
          <p:nvSpPr>
            <p:cNvPr id="819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819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8200"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8201" name="文本框 8"/>
          <p:cNvSpPr/>
          <p:nvPr/>
        </p:nvSpPr>
        <p:spPr>
          <a:xfrm>
            <a:off x="1752600" y="1352550"/>
            <a:ext cx="40386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第二节  音乐歌舞片的起源与发展</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8202" name="图片 8201"/>
          <p:cNvPicPr>
            <a:picLocks noChangeAspect="1"/>
          </p:cNvPicPr>
          <p:nvPr/>
        </p:nvPicPr>
        <p:blipFill>
          <a:blip r:embed="rId1"/>
          <a:stretch>
            <a:fillRect/>
          </a:stretch>
        </p:blipFill>
        <p:spPr>
          <a:xfrm>
            <a:off x="6096000" y="1581150"/>
            <a:ext cx="2952750" cy="2952750"/>
          </a:xfrm>
          <a:prstGeom prst="rect">
            <a:avLst/>
          </a:prstGeom>
          <a:noFill/>
          <a:ln w="9525">
            <a:noFill/>
          </a:ln>
        </p:spPr>
      </p:pic>
      <p:sp>
        <p:nvSpPr>
          <p:cNvPr id="8203" name="文本框 9"/>
          <p:cNvSpPr/>
          <p:nvPr/>
        </p:nvSpPr>
        <p:spPr>
          <a:xfrm>
            <a:off x="484188" y="1884363"/>
            <a:ext cx="5848350" cy="2941637"/>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1927年10月6日由艾伦•克罗斯兰执导，艾尔•乔森、梅•麦卡沃伊等主演的爱情音乐歌舞片《爵士歌王》于美国上映，影片中的有声影像令当时的观众大为震惊，该片是电影史上第一部有声影片，也是音乐歌舞片的开篇。这是电影中重要的转折点，是电影从无声时代走向有声时代的里程碑，同时也是电影走向成熟期的标志。随后1928年由华纳兄弟拍摄的第一步全有声对白的影片《纽约之光》上映，其中出现了一段夜总会中的歌舞场面，影片受到了大批观众的狂热追捧，好莱坞的主要电影制作公司开始转向有声电影的拍摄与制作。1929年由米高梅公司出品的《百老汇旋律》被公认为第一部真正意义上的音乐歌舞片，在当时获得了巨大成功，随即各大制片公司掀起了创作音乐歌舞片潮流。</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一、美国好莱坞音乐歌舞片</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二、印度宝莱坞音乐歌舞片</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三、中国音乐歌舞片</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filter="wipe(left)">
                                      <p:cBhvr>
                                        <p:cTn id="7" dur="500"/>
                                        <p:tgtEl>
                                          <p:spTgt spid="82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03"/>
                                        </p:tgtEl>
                                        <p:attrNameLst>
                                          <p:attrName>style.visibility</p:attrName>
                                        </p:attrNameLst>
                                      </p:cBhvr>
                                      <p:to>
                                        <p:strVal val="visible"/>
                                      </p:to>
                                    </p:set>
                                    <p:animEffect filter="wipe(left)">
                                      <p:cBhvr>
                                        <p:cTn id="12"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bldLvl="0"/>
      <p:bldP spid="8203" grpId="0" bldLvl="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2580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4" name="文本框 3"/>
          <p:cNvSpPr txBox="1"/>
          <p:nvPr/>
        </p:nvSpPr>
        <p:spPr>
          <a:xfrm>
            <a:off x="1118870" y="1650365"/>
            <a:ext cx="3148330" cy="368300"/>
          </a:xfrm>
          <a:prstGeom prst="rect">
            <a:avLst/>
          </a:prstGeom>
          <a:noFill/>
        </p:spPr>
        <p:txBody>
          <a:bodyPr wrap="square" rtlCol="0">
            <a:spAutoFit/>
          </a:bodyPr>
          <a:lstStyle/>
          <a:p>
            <a:endParaRPr lang="zh-CN" altLang="en-US"/>
          </a:p>
        </p:txBody>
      </p:sp>
      <p:sp>
        <p:nvSpPr>
          <p:cNvPr id="5" name="文本框 4"/>
          <p:cNvSpPr txBox="1"/>
          <p:nvPr/>
        </p:nvSpPr>
        <p:spPr>
          <a:xfrm>
            <a:off x="838835" y="1581150"/>
            <a:ext cx="4257675" cy="2861310"/>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年轻的马里恩·克兰（珍妮特·利 饰）在Phoenix工作，深受老板洛厄里（沃恩·泰勒 饰）信任。男友萨姆·卢米斯（约翰·加文 饰）在Fairvale经营一家五金店，因要替亡父还债又要支付前妻赡养费而无力再婚，只能借出差的机会偶尔来与马里恩幽会。马里恩对此感到不满，于是在周五下午趁机携四万美元公款驾车潜逃。可是马里恩的潜逃之路并不顺利：先是在出城的时候被洛厄里目击，周六一大早又被警察怀疑。花了七百美元以旧车换新车之后，马里恩继续忐忑地行驶。入夜后，天降大雨，视线模糊，无法行驶，马里恩只得将车泊入路边的贝茨汽车旅馆投宿。老板诺尔曼（安东尼·珀金斯 饰）十分友善，试图邀请马里恩到家里共进晚餐，可惜被凶恶的母亲粗暴阻止，只得将晚餐端至旅馆客厅。马里恩在客厅一边进餐一边与诺尔曼交谈，终于决定周日返回Phoenix。用餐完毕，马里恩回房沐浴。这时，一个老妇的身影突然出现在卫生间</a:t>
            </a:r>
            <a:r>
              <a:rPr lang="en-US" altLang="zh-CN" sz="1200">
                <a:latin typeface="微软雅黑" panose="020B0503020204020204" pitchFamily="2" charset="-122"/>
                <a:ea typeface="微软雅黑" panose="020B0503020204020204" pitchFamily="2" charset="-122"/>
                <a:cs typeface="微软雅黑" panose="020B0503020204020204" pitchFamily="2" charset="-122"/>
              </a:rPr>
              <a:t>......</a:t>
            </a:r>
            <a:endParaRPr lang="en-US" altLang="zh-CN"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6" name="图片 5"/>
          <p:cNvPicPr>
            <a:picLocks noChangeAspect="1"/>
          </p:cNvPicPr>
          <p:nvPr/>
        </p:nvPicPr>
        <p:blipFill>
          <a:blip r:embed="rId1"/>
          <a:stretch>
            <a:fillRect/>
          </a:stretch>
        </p:blipFill>
        <p:spPr>
          <a:xfrm>
            <a:off x="5486400" y="1200150"/>
            <a:ext cx="2903220" cy="3489325"/>
          </a:xfrm>
          <a:prstGeom prst="rect">
            <a:avLst/>
          </a:prstGeom>
        </p:spPr>
      </p:pic>
      <p:sp>
        <p:nvSpPr>
          <p:cNvPr id="2" name="文本框 13"/>
          <p:cNvSpPr/>
          <p:nvPr/>
        </p:nvSpPr>
        <p:spPr>
          <a:xfrm>
            <a:off x="1403350" y="999490"/>
            <a:ext cx="3856990" cy="368300"/>
          </a:xfrm>
          <a:prstGeom prst="rect">
            <a:avLst/>
          </a:prstGeom>
          <a:noFill/>
          <a:ln w="9525">
            <a:noFill/>
          </a:ln>
        </p:spPr>
        <p:txBody>
          <a:bodyPr wrap="square" anchor="t" anchorCtr="0">
            <a:spAutoFit/>
          </a:bodyPr>
          <a:p>
            <a:r>
              <a:rPr lang="en-US" altLang="zh-CN" dirty="0">
                <a:latin typeface="微软雅黑" panose="020B0503020204020204" pitchFamily="2" charset="-122"/>
                <a:ea typeface="微软雅黑" panose="020B0503020204020204" pitchFamily="2" charset="-122"/>
                <a:cs typeface="微软雅黑" panose="020B0503020204020204" pitchFamily="2" charset="-122"/>
              </a:rPr>
              <a:t>            1.</a:t>
            </a:r>
            <a:r>
              <a:rPr lang="zh-CN" altLang="en-US" dirty="0">
                <a:latin typeface="微软雅黑" panose="020B0503020204020204" pitchFamily="2" charset="-122"/>
                <a:ea typeface="微软雅黑" panose="020B0503020204020204" pitchFamily="2" charset="-122"/>
                <a:cs typeface="微软雅黑" panose="020B0503020204020204" pitchFamily="2" charset="-122"/>
              </a:rPr>
              <a:t>故事梗概</a:t>
            </a:r>
            <a:endParaRPr lang="zh-CN" altLang="en-US" dirty="0">
              <a:latin typeface="微软雅黑" panose="020B0503020204020204" pitchFamily="2" charset="-122"/>
              <a:ea typeface="微软雅黑" panose="020B0503020204020204" pitchFamily="2" charset="-122"/>
              <a:cs typeface="微软雅黑" panose="020B0503020204020204" pitchFamily="2" charset="-122"/>
            </a:endParaRPr>
          </a:p>
        </p:txBody>
      </p:sp>
    </p:spTree>
  </p:cSld>
  <p:clrMapOvr>
    <a:masterClrMapping/>
  </p:clrMapOvr>
  <p:transition spd="slow" advTm="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3" name="文本框 2"/>
          <p:cNvSpPr txBox="1"/>
          <p:nvPr/>
        </p:nvSpPr>
        <p:spPr>
          <a:xfrm>
            <a:off x="457200" y="1428750"/>
            <a:ext cx="4147820" cy="3230245"/>
          </a:xfrm>
          <a:prstGeom prst="rect">
            <a:avLst/>
          </a:prstGeom>
          <a:noFill/>
        </p:spPr>
        <p:txBody>
          <a:bodyPr wrap="square" rtlCol="0">
            <a:spAutoFit/>
          </a:bodyPr>
          <a:lstStyle/>
          <a:p>
            <a:r>
              <a:rPr sz="1200">
                <a:latin typeface="微软雅黑" panose="020B0503020204020204" pitchFamily="2" charset="-122"/>
                <a:ea typeface="微软雅黑" panose="020B0503020204020204" pitchFamily="2" charset="-122"/>
                <a:cs typeface="微软雅黑" panose="020B0503020204020204" pitchFamily="2" charset="-122"/>
              </a:rPr>
              <a:t>《惊魂记》改编自劳勃 柏洛区的小说，小说的来源是一则真实的案例：一个女人偷了钱后来到了一家汽车旅店，再发现她时，已被人谋杀在旅店的浴缸内。阿尔弗雷德 希区柯克将小说的版权以9000美元的价格购买，并由约瑟夫 史蒂法担任编剧一职，这才有了《惊魂记》的雏形。</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lang="en-US"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值得一提的是女主角珍妮特 利（饰演玛丽昂）在拍摄浴室谋杀场景时并非直接是尖锐的刀划过女主演的身体，而是电影蒙太奇组合出来的效果，在导演的精心构思下这场一分钟左右的浴室谋杀戏拍了整整7天，希区柯克运用特写、女人的尖叫、惊心动魄的鼓点乐逐渐展露凶手手起刀落的场景。而凶手的尖刀也离画面的越来越近，观众的心也好似置身于浴室之中，不可谓之不恐惧。导演希区柯克为追求画面的质感，并未采取颜料血浆的方案，考虑到浴室的水确实会对人造鲜血有影响，</a:t>
            </a:r>
            <a:r>
              <a:rPr lang="en-US"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《惊魂记》又是一部黑白电影，所以为营造血液的粘稠和质感，导演特意选取巧克力糖浆作为鲜血的血浆，彼时呈现在黑白的荧幕上更加明显，也使得人们对于这场浴室谋杀案记忆犹新。</a:t>
            </a:r>
            <a:endParaRPr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2" name="图片 1"/>
          <p:cNvPicPr>
            <a:picLocks noChangeAspect="1"/>
          </p:cNvPicPr>
          <p:nvPr/>
        </p:nvPicPr>
        <p:blipFill>
          <a:blip r:embed="rId1"/>
          <a:stretch>
            <a:fillRect/>
          </a:stretch>
        </p:blipFill>
        <p:spPr>
          <a:xfrm>
            <a:off x="4800600" y="878840"/>
            <a:ext cx="3810000" cy="3832860"/>
          </a:xfrm>
          <a:prstGeom prst="rect">
            <a:avLst/>
          </a:prstGeom>
        </p:spPr>
      </p:pic>
      <p:sp>
        <p:nvSpPr>
          <p:cNvPr id="4" name="文本框 13"/>
          <p:cNvSpPr/>
          <p:nvPr/>
        </p:nvSpPr>
        <p:spPr>
          <a:xfrm>
            <a:off x="1619250" y="999490"/>
            <a:ext cx="1752600" cy="368300"/>
          </a:xfrm>
          <a:prstGeom prst="rect">
            <a:avLst/>
          </a:prstGeom>
          <a:noFill/>
          <a:ln w="9525">
            <a:noFill/>
          </a:ln>
        </p:spPr>
        <p:txBody>
          <a:bodyPr wrap="square" anchor="t" anchorCtr="0">
            <a:spAutoFit/>
          </a:bodyPr>
          <a:p>
            <a:r>
              <a:rPr lang="en-US" altLang="zh-CN" dirty="0">
                <a:latin typeface="微软雅黑" panose="020B0503020204020204" pitchFamily="2" charset="-122"/>
                <a:ea typeface="微软雅黑" panose="020B0503020204020204" pitchFamily="2" charset="-122"/>
                <a:cs typeface="微软雅黑" panose="020B0503020204020204" pitchFamily="2" charset="-122"/>
              </a:rPr>
              <a:t>2.</a:t>
            </a:r>
            <a:r>
              <a:rPr lang="zh-CN" altLang="en-US" dirty="0">
                <a:latin typeface="微软雅黑" panose="020B0503020204020204" pitchFamily="2" charset="-122"/>
                <a:ea typeface="微软雅黑" panose="020B0503020204020204" pitchFamily="2" charset="-122"/>
                <a:cs typeface="微软雅黑" panose="020B0503020204020204" pitchFamily="2" charset="-122"/>
              </a:rPr>
              <a:t>创作背景</a:t>
            </a:r>
            <a:endParaRPr lang="zh-CN" altLang="en-US" dirty="0">
              <a:latin typeface="微软雅黑" panose="020B0503020204020204" pitchFamily="2" charset="-122"/>
              <a:ea typeface="微软雅黑" panose="020B0503020204020204" pitchFamily="2" charset="-122"/>
              <a:cs typeface="微软雅黑" panose="020B0503020204020204" pitchFamily="2" charset="-122"/>
            </a:endParaRPr>
          </a:p>
        </p:txBody>
      </p:sp>
    </p:spTree>
  </p:cSld>
  <p:clrMapOvr>
    <a:masterClrMapping/>
  </p:clrMapOvr>
  <p:transition spd="slow" advTm="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4231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
          <p:cNvSpPr txBox="1"/>
          <p:nvPr/>
        </p:nvSpPr>
        <p:spPr>
          <a:xfrm>
            <a:off x="488950" y="1962150"/>
            <a:ext cx="2637155" cy="1198880"/>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rPr>
              <a:t>（一）、悬念的构建</a:t>
            </a:r>
            <a:endParaRPr lang="zh-CN" altLang="en-US" sz="1200">
              <a:latin typeface="微软雅黑" panose="020B0503020204020204" pitchFamily="2" charset="-122"/>
              <a:ea typeface="微软雅黑" panose="020B0503020204020204" pitchFamily="2" charset="-122"/>
            </a:endParaRPr>
          </a:p>
          <a:p>
            <a:r>
              <a:rPr lang="zh-CN" altLang="en-US" sz="1200">
                <a:latin typeface="微软雅黑" panose="020B0503020204020204" pitchFamily="2" charset="-122"/>
                <a:ea typeface="微软雅黑" panose="020B0503020204020204" pitchFamily="2" charset="-122"/>
              </a:rPr>
              <a:t>（二）、视听语言的运用</a:t>
            </a:r>
            <a:endParaRPr lang="zh-CN" altLang="en-US" sz="1200">
              <a:latin typeface="微软雅黑" panose="020B0503020204020204" pitchFamily="2" charset="-122"/>
              <a:ea typeface="微软雅黑" panose="020B0503020204020204" pitchFamily="2" charset="-122"/>
            </a:endParaRPr>
          </a:p>
          <a:p>
            <a:r>
              <a:rPr lang="zh-CN" altLang="en-US" sz="1200">
                <a:latin typeface="微软雅黑" panose="020B0503020204020204" pitchFamily="2" charset="-122"/>
                <a:ea typeface="微软雅黑" panose="020B0503020204020204" pitchFamily="2" charset="-122"/>
              </a:rPr>
              <a:t>（三）、偷换主角</a:t>
            </a:r>
            <a:endParaRPr lang="zh-CN" altLang="en-US" sz="1200">
              <a:latin typeface="微软雅黑" panose="020B0503020204020204" pitchFamily="2" charset="-122"/>
              <a:ea typeface="微软雅黑" panose="020B0503020204020204" pitchFamily="2" charset="-122"/>
            </a:endParaRPr>
          </a:p>
          <a:p>
            <a:r>
              <a:rPr lang="zh-CN" altLang="en-US" sz="1200">
                <a:latin typeface="微软雅黑" panose="020B0503020204020204" pitchFamily="2" charset="-122"/>
                <a:ea typeface="微软雅黑" panose="020B0503020204020204" pitchFamily="2" charset="-122"/>
              </a:rPr>
              <a:t>（四）、镜头运用方式</a:t>
            </a:r>
            <a:endParaRPr lang="zh-CN" altLang="en-US" sz="1200">
              <a:latin typeface="微软雅黑" panose="020B0503020204020204" pitchFamily="2" charset="-122"/>
              <a:ea typeface="微软雅黑" panose="020B0503020204020204" pitchFamily="2" charset="-122"/>
            </a:endParaRPr>
          </a:p>
          <a:p>
            <a:r>
              <a:rPr lang="zh-CN" altLang="en-US" sz="1200">
                <a:latin typeface="微软雅黑" panose="020B0503020204020204" pitchFamily="2" charset="-122"/>
                <a:ea typeface="微软雅黑" panose="020B0503020204020204" pitchFamily="2" charset="-122"/>
              </a:rPr>
              <a:t>（五）、色彩与光影</a:t>
            </a:r>
            <a:endParaRPr lang="zh-CN" altLang="en-US" sz="1200">
              <a:latin typeface="微软雅黑" panose="020B0503020204020204" pitchFamily="2" charset="-122"/>
              <a:ea typeface="微软雅黑" panose="020B0503020204020204" pitchFamily="2" charset="-122"/>
            </a:endParaRPr>
          </a:p>
          <a:p>
            <a:r>
              <a:rPr lang="zh-CN" altLang="en-US" sz="1200">
                <a:latin typeface="微软雅黑" panose="020B0503020204020204" pitchFamily="2" charset="-122"/>
                <a:ea typeface="微软雅黑" panose="020B0503020204020204" pitchFamily="2" charset="-122"/>
              </a:rPr>
              <a:t>（六）、台词与对话</a:t>
            </a:r>
            <a:endParaRPr lang="zh-CN" altLang="en-US" sz="1200">
              <a:latin typeface="微软雅黑" panose="020B0503020204020204" pitchFamily="2" charset="-122"/>
              <a:ea typeface="微软雅黑" panose="020B0503020204020204" pitchFamily="2" charset="-122"/>
            </a:endParaRPr>
          </a:p>
        </p:txBody>
      </p:sp>
      <p:pic>
        <p:nvPicPr>
          <p:cNvPr id="3" name="图片 2"/>
          <p:cNvPicPr>
            <a:picLocks noChangeAspect="1"/>
          </p:cNvPicPr>
          <p:nvPr/>
        </p:nvPicPr>
        <p:blipFill>
          <a:blip r:embed="rId1"/>
          <a:stretch>
            <a:fillRect/>
          </a:stretch>
        </p:blipFill>
        <p:spPr>
          <a:xfrm>
            <a:off x="3200400" y="1733550"/>
            <a:ext cx="5327650" cy="2249170"/>
          </a:xfrm>
          <a:prstGeom prst="rect">
            <a:avLst/>
          </a:prstGeom>
        </p:spPr>
      </p:pic>
      <p:sp>
        <p:nvSpPr>
          <p:cNvPr id="4" name="文本框 13"/>
          <p:cNvSpPr/>
          <p:nvPr/>
        </p:nvSpPr>
        <p:spPr>
          <a:xfrm>
            <a:off x="3491865" y="1059180"/>
            <a:ext cx="1752600" cy="368300"/>
          </a:xfrm>
          <a:prstGeom prst="rect">
            <a:avLst/>
          </a:prstGeom>
          <a:noFill/>
          <a:ln w="9525">
            <a:noFill/>
          </a:ln>
        </p:spPr>
        <p:txBody>
          <a:bodyPr wrap="square" anchor="t" anchorCtr="0">
            <a:spAutoFit/>
          </a:bodyPr>
          <a:p>
            <a:r>
              <a:rPr lang="en-US" altLang="zh-CN" dirty="0">
                <a:latin typeface="微软雅黑" panose="020B0503020204020204" pitchFamily="2" charset="-122"/>
                <a:ea typeface="微软雅黑" panose="020B0503020204020204" pitchFamily="2" charset="-122"/>
                <a:cs typeface="微软雅黑" panose="020B0503020204020204" pitchFamily="2" charset="-122"/>
              </a:rPr>
              <a:t>3.</a:t>
            </a:r>
            <a:r>
              <a:rPr lang="zh-CN" altLang="en-US" dirty="0">
                <a:latin typeface="微软雅黑" panose="020B0503020204020204" pitchFamily="2" charset="-122"/>
                <a:ea typeface="微软雅黑" panose="020B0503020204020204" pitchFamily="2" charset="-122"/>
                <a:cs typeface="微软雅黑" panose="020B0503020204020204" pitchFamily="2" charset="-122"/>
              </a:rPr>
              <a:t>影片赏析</a:t>
            </a:r>
            <a:endParaRPr lang="zh-CN" altLang="en-US" dirty="0">
              <a:latin typeface="微软雅黑" panose="020B0503020204020204" pitchFamily="2" charset="-122"/>
              <a:ea typeface="微软雅黑" panose="020B0503020204020204" pitchFamily="2" charset="-122"/>
              <a:cs typeface="微软雅黑" panose="020B0503020204020204" pitchFamily="2" charset="-122"/>
            </a:endParaRPr>
          </a:p>
        </p:txBody>
      </p:sp>
    </p:spTree>
  </p:cSld>
  <p:clrMapOvr>
    <a:masterClrMapping/>
  </p:clrMapOvr>
  <p:transition spd="slow" advTm="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09295"/>
            <a:ext cx="8726487" cy="4124325"/>
          </a:xfrm>
          <a:prstGeom prst="rect">
            <a:avLst/>
          </a:prstGeom>
          <a:solidFill>
            <a:schemeClr val="bg1"/>
          </a:solidFill>
          <a:ln w="9525">
            <a:noFill/>
          </a:ln>
        </p:spPr>
        <p:txBody>
          <a:bodyPr anchor="ctr" anchorCtr="0"/>
          <a:lstStyle/>
          <a:p>
            <a:pPr algn="ctr"/>
            <a:r>
              <a:rPr lang="zh-CN" altLang="zh-CN">
                <a:solidFill>
                  <a:srgbClr val="FFFFFF"/>
                </a:solidFill>
                <a:latin typeface="Arial" panose="020B0604020202020204" pitchFamily="34" charset="0"/>
                <a:ea typeface="宋体" panose="02010600030101010101" pitchFamily="2" charset="-122"/>
              </a:rPr>
              <a:t>片名：《卡里加里博士的小屋》</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导演：罗伯特·威恩（也叫罗伯特·维内）</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演员：维尔纳·克劳斯、康拉德·韦特、弗里德里希·费赫尔</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出品方：柏林德克拉电影公司</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发行时间：1920年</a:t>
            </a: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3"/>
          <p:cNvSpPr/>
          <p:nvPr/>
        </p:nvSpPr>
        <p:spPr>
          <a:xfrm>
            <a:off x="1331595" y="1012190"/>
            <a:ext cx="3730625" cy="368300"/>
          </a:xfrm>
          <a:prstGeom prst="rect">
            <a:avLst/>
          </a:prstGeom>
          <a:noFill/>
          <a:ln w="9525">
            <a:noFill/>
          </a:ln>
        </p:spPr>
        <p:txBody>
          <a:bodyPr wrap="square" anchor="t" anchorCtr="0">
            <a:spAutoFit/>
          </a:bodyPr>
          <a:lstStyle/>
          <a:p>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第三节</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经典惊悚片的赏析</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endParaRPr lang="en-US" altLang="zh-CN" sz="1800"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3" name="文本框 2"/>
          <p:cNvSpPr txBox="1"/>
          <p:nvPr/>
        </p:nvSpPr>
        <p:spPr>
          <a:xfrm>
            <a:off x="3995420" y="1555115"/>
            <a:ext cx="3806190" cy="368300"/>
          </a:xfrm>
          <a:prstGeom prst="rect">
            <a:avLst/>
          </a:prstGeom>
          <a:noFill/>
        </p:spPr>
        <p:txBody>
          <a:bodyPr wrap="square" rtlCol="0">
            <a:spAutoFit/>
          </a:bodyPr>
          <a:lstStyle/>
          <a:p>
            <a:r>
              <a:rPr lang="zh-CN" altLang="en-US">
                <a:latin typeface="微软雅黑" panose="020B0503020204020204" pitchFamily="2" charset="-122"/>
                <a:ea typeface="微软雅黑" panose="020B0503020204020204" pitchFamily="2" charset="-122"/>
                <a:cs typeface="微软雅黑" panose="020B0503020204020204" pitchFamily="2" charset="-122"/>
              </a:rPr>
              <a:t>惊悚犯罪类型电影——《烈日灼心》</a:t>
            </a:r>
            <a:endParaRPr lang="zh-CN" altLang="en-US">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5" name="文本框 4"/>
          <p:cNvSpPr txBox="1"/>
          <p:nvPr/>
        </p:nvSpPr>
        <p:spPr>
          <a:xfrm>
            <a:off x="3923665" y="1923415"/>
            <a:ext cx="3696970" cy="2584450"/>
          </a:xfrm>
          <a:prstGeom prst="rect">
            <a:avLst/>
          </a:prstGeom>
          <a:noFill/>
        </p:spPr>
        <p:txBody>
          <a:bodyPr wrap="square" rtlCol="0">
            <a:spAutoFit/>
          </a:bodyPr>
          <a:lstStyle/>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外译名：The Dead End</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导演：曹保平</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编剧：曹保平</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原著小说：须一瓜《太阳黑子》</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演员：邓超、段奕宏、郭涛、王珞丹、高虎、吕颂贤等</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出品公司：蓝色星空影业，博纳影业集团</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发行公司： 博纳影业</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发行放映时间：2015年8月27日</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4" name="图片 3"/>
          <p:cNvPicPr>
            <a:picLocks noChangeAspect="1"/>
          </p:cNvPicPr>
          <p:nvPr/>
        </p:nvPicPr>
        <p:blipFill>
          <a:blip r:embed="rId1"/>
          <a:stretch>
            <a:fillRect/>
          </a:stretch>
        </p:blipFill>
        <p:spPr>
          <a:xfrm>
            <a:off x="1187450" y="1635125"/>
            <a:ext cx="2319655" cy="2781935"/>
          </a:xfrm>
          <a:prstGeom prst="rect">
            <a:avLst/>
          </a:prstGeom>
        </p:spPr>
      </p:pic>
    </p:spTree>
  </p:cSld>
  <p:clrMapOvr>
    <a:masterClrMapping/>
  </p:clrMapOvr>
  <p:transition spd="slow" advTm="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0993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50187" name="文本框 13"/>
          <p:cNvSpPr/>
          <p:nvPr/>
        </p:nvSpPr>
        <p:spPr>
          <a:xfrm>
            <a:off x="1835150" y="1059180"/>
            <a:ext cx="1843405" cy="368300"/>
          </a:xfrm>
          <a:prstGeom prst="rect">
            <a:avLst/>
          </a:prstGeom>
          <a:noFill/>
          <a:ln w="9525">
            <a:noFill/>
          </a:ln>
        </p:spPr>
        <p:txBody>
          <a:bodyPr wrap="square" anchor="t" anchorCtr="0">
            <a:spAutoFit/>
          </a:bodyPr>
          <a:lstStyle/>
          <a:p>
            <a:r>
              <a:rPr lang="en-US" altLang="zh-CN" dirty="0">
                <a:latin typeface="微软雅黑" panose="020B0503020204020204" pitchFamily="2" charset="-122"/>
                <a:ea typeface="微软雅黑" panose="020B0503020204020204" pitchFamily="2" charset="-122"/>
                <a:cs typeface="微软雅黑" panose="020B0503020204020204" pitchFamily="2" charset="-122"/>
              </a:rPr>
              <a:t>1.</a:t>
            </a:r>
            <a:r>
              <a:rPr lang="zh-CN" altLang="en-US" dirty="0">
                <a:latin typeface="微软雅黑" panose="020B0503020204020204" pitchFamily="2" charset="-122"/>
                <a:ea typeface="微软雅黑" panose="020B0503020204020204" pitchFamily="2" charset="-122"/>
                <a:cs typeface="微软雅黑" panose="020B0503020204020204" pitchFamily="2" charset="-122"/>
              </a:rPr>
              <a:t>故事梗概</a:t>
            </a:r>
            <a:endParaRPr lang="zh-CN" altLang="en-US"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4" name="文本框 3"/>
          <p:cNvSpPr txBox="1"/>
          <p:nvPr/>
        </p:nvSpPr>
        <p:spPr>
          <a:xfrm>
            <a:off x="1118870" y="1650365"/>
            <a:ext cx="3148330" cy="368300"/>
          </a:xfrm>
          <a:prstGeom prst="rect">
            <a:avLst/>
          </a:prstGeom>
          <a:noFill/>
        </p:spPr>
        <p:txBody>
          <a:bodyPr wrap="square" rtlCol="0">
            <a:spAutoFit/>
          </a:bodyPr>
          <a:lstStyle/>
          <a:p>
            <a:endParaRPr lang="zh-CN" altLang="en-US"/>
          </a:p>
        </p:txBody>
      </p:sp>
      <p:sp>
        <p:nvSpPr>
          <p:cNvPr id="5" name="文本框 4"/>
          <p:cNvSpPr txBox="1"/>
          <p:nvPr/>
        </p:nvSpPr>
        <p:spPr>
          <a:xfrm>
            <a:off x="838835" y="1581150"/>
            <a:ext cx="3709035" cy="2861310"/>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七年前，福建西陇发生一起惨绝人寰的灭门惨案，某别墅内一家五口同日惨死，在社会上引起极大的震动，然而此去经年，嫌疑人杨自道（郭涛 饰）、辛小丰（邓超 饰）、陈比觉（高虎 饰）却依然逍遥法外。</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lang="en-US"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现如今，这三个人都在厦门过活，杨当起了出租车司机，小丰加入了协警队伍，因意外变成傻子的陈则带着三人捡来的女孩尾巴栖息在亲戚的渔场中。这一天，拥有丰富办案经验的伊谷春（段奕宏 饰）调到小丰所在的队伍担任警长。</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lang="en-US"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伊颇为器重能力卓越的小丰，但嗅觉灵敏的他也隐隐觉出这个男子和当年的灭门惨案有所关联。在此期间，道哥在一次意外中结识了伊的妹妹小夏（王珞丹 饰）。仿佛冥冥之中有一只看不见的手，正将这三个决心重新做人的男人推向无法更改的结局。</a:t>
            </a:r>
            <a:endParaRPr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2" name="图片 1"/>
          <p:cNvPicPr>
            <a:picLocks noChangeAspect="1"/>
          </p:cNvPicPr>
          <p:nvPr/>
        </p:nvPicPr>
        <p:blipFill>
          <a:blip r:embed="rId1"/>
          <a:stretch>
            <a:fillRect/>
          </a:stretch>
        </p:blipFill>
        <p:spPr>
          <a:xfrm>
            <a:off x="5029200" y="1123950"/>
            <a:ext cx="3513455" cy="3580765"/>
          </a:xfrm>
          <a:prstGeom prst="rect">
            <a:avLst/>
          </a:prstGeom>
        </p:spPr>
      </p:pic>
    </p:spTree>
  </p:cSld>
  <p:clrMapOvr>
    <a:masterClrMapping/>
  </p:clrMapOvr>
  <p:transition spd="slow" advTm="0">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4231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50187" name="文本框 13"/>
          <p:cNvSpPr/>
          <p:nvPr/>
        </p:nvSpPr>
        <p:spPr>
          <a:xfrm>
            <a:off x="1187450" y="1707515"/>
            <a:ext cx="1752600" cy="368300"/>
          </a:xfrm>
          <a:prstGeom prst="rect">
            <a:avLst/>
          </a:prstGeom>
          <a:noFill/>
          <a:ln w="9525">
            <a:noFill/>
          </a:ln>
        </p:spPr>
        <p:txBody>
          <a:bodyPr wrap="square" anchor="t" anchorCtr="0">
            <a:spAutoFit/>
          </a:bodyPr>
          <a:lstStyle/>
          <a:p>
            <a:r>
              <a:rPr lang="en-US" altLang="zh-CN" dirty="0">
                <a:latin typeface="微软雅黑" panose="020B0503020204020204" pitchFamily="2" charset="-122"/>
                <a:ea typeface="微软雅黑" panose="020B0503020204020204" pitchFamily="2" charset="-122"/>
                <a:cs typeface="微软雅黑" panose="020B0503020204020204" pitchFamily="2" charset="-122"/>
              </a:rPr>
              <a:t>2.</a:t>
            </a:r>
            <a:r>
              <a:rPr lang="zh-CN" altLang="en-US" dirty="0">
                <a:latin typeface="微软雅黑" panose="020B0503020204020204" pitchFamily="2" charset="-122"/>
                <a:ea typeface="微软雅黑" panose="020B0503020204020204" pitchFamily="2" charset="-122"/>
                <a:cs typeface="微软雅黑" panose="020B0503020204020204" pitchFamily="2" charset="-122"/>
              </a:rPr>
              <a:t>影片赏析</a:t>
            </a:r>
            <a:endParaRPr lang="zh-CN" altLang="en-US"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2" name="文本框 1"/>
          <p:cNvSpPr txBox="1"/>
          <p:nvPr/>
        </p:nvSpPr>
        <p:spPr>
          <a:xfrm>
            <a:off x="591820" y="2499360"/>
            <a:ext cx="2637155" cy="829945"/>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rPr>
              <a:t>（一）、运动镜头与特写镜头</a:t>
            </a:r>
            <a:endParaRPr lang="zh-CN" altLang="en-US" sz="1200">
              <a:latin typeface="微软雅黑" panose="020B0503020204020204" pitchFamily="2" charset="-122"/>
              <a:ea typeface="微软雅黑" panose="020B0503020204020204" pitchFamily="2" charset="-122"/>
            </a:endParaRPr>
          </a:p>
          <a:p>
            <a:r>
              <a:rPr lang="zh-CN" altLang="en-US" sz="1200">
                <a:latin typeface="微软雅黑" panose="020B0503020204020204" pitchFamily="2" charset="-122"/>
                <a:ea typeface="微软雅黑" panose="020B0503020204020204" pitchFamily="2" charset="-122"/>
              </a:rPr>
              <a:t>（二）、色彩低沉，对比明显</a:t>
            </a:r>
            <a:endParaRPr lang="zh-CN" altLang="en-US" sz="1200">
              <a:latin typeface="微软雅黑" panose="020B0503020204020204" pitchFamily="2" charset="-122"/>
              <a:ea typeface="微软雅黑" panose="020B0503020204020204" pitchFamily="2" charset="-122"/>
            </a:endParaRPr>
          </a:p>
          <a:p>
            <a:r>
              <a:rPr lang="zh-CN" altLang="en-US" sz="1200">
                <a:latin typeface="微软雅黑" panose="020B0503020204020204" pitchFamily="2" charset="-122"/>
                <a:ea typeface="微软雅黑" panose="020B0503020204020204" pitchFamily="2" charset="-122"/>
              </a:rPr>
              <a:t>（三）、用条框来表达束缚</a:t>
            </a:r>
            <a:endParaRPr lang="zh-CN" altLang="en-US" sz="1200">
              <a:latin typeface="微软雅黑" panose="020B0503020204020204" pitchFamily="2" charset="-122"/>
              <a:ea typeface="微软雅黑" panose="020B0503020204020204" pitchFamily="2" charset="-122"/>
            </a:endParaRPr>
          </a:p>
          <a:p>
            <a:endParaRPr lang="zh-CN" altLang="en-US" sz="1200">
              <a:latin typeface="微软雅黑" panose="020B0503020204020204" pitchFamily="2" charset="-122"/>
              <a:ea typeface="微软雅黑" panose="020B0503020204020204" pitchFamily="2" charset="-122"/>
            </a:endParaRPr>
          </a:p>
        </p:txBody>
      </p:sp>
      <p:pic>
        <p:nvPicPr>
          <p:cNvPr id="4" name="图片 3"/>
          <p:cNvPicPr>
            <a:picLocks noChangeAspect="1"/>
          </p:cNvPicPr>
          <p:nvPr/>
        </p:nvPicPr>
        <p:blipFill>
          <a:blip r:embed="rId1"/>
          <a:stretch>
            <a:fillRect/>
          </a:stretch>
        </p:blipFill>
        <p:spPr>
          <a:xfrm>
            <a:off x="3228975" y="1606550"/>
            <a:ext cx="5472430" cy="2280285"/>
          </a:xfrm>
          <a:prstGeom prst="rect">
            <a:avLst/>
          </a:prstGeom>
        </p:spPr>
      </p:pic>
    </p:spTree>
  </p:cSld>
  <p:clrMapOvr>
    <a:masterClrMapping/>
  </p:clrMapOvr>
  <p:transition spd="slow" advTm="0">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09295"/>
            <a:ext cx="8726487" cy="4124325"/>
          </a:xfrm>
          <a:prstGeom prst="rect">
            <a:avLst/>
          </a:prstGeom>
          <a:solidFill>
            <a:schemeClr val="bg1"/>
          </a:solidFill>
          <a:ln w="9525">
            <a:noFill/>
          </a:ln>
        </p:spPr>
        <p:txBody>
          <a:bodyPr anchor="ctr" anchorCtr="0"/>
          <a:lstStyle/>
          <a:p>
            <a:pPr algn="ctr"/>
            <a:r>
              <a:rPr lang="zh-CN" altLang="zh-CN">
                <a:solidFill>
                  <a:srgbClr val="FFFFFF"/>
                </a:solidFill>
                <a:latin typeface="Arial" panose="020B0604020202020204" pitchFamily="34" charset="0"/>
                <a:ea typeface="宋体" panose="02010600030101010101" pitchFamily="2" charset="-122"/>
              </a:rPr>
              <a:t>片名：《卡里加里博士的小屋》</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导演：罗伯特·威恩（也叫罗伯特·维内）</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演员：维尔纳·克劳斯、康拉德·韦特、弗里德里希·费赫尔</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出品方：柏林德克拉电影公司</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发行时间：1920年</a:t>
            </a: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3"/>
          <p:cNvSpPr/>
          <p:nvPr/>
        </p:nvSpPr>
        <p:spPr>
          <a:xfrm>
            <a:off x="2555240" y="915670"/>
            <a:ext cx="3730625" cy="368300"/>
          </a:xfrm>
          <a:prstGeom prst="rect">
            <a:avLst/>
          </a:prstGeom>
          <a:noFill/>
          <a:ln w="9525">
            <a:noFill/>
          </a:ln>
        </p:spPr>
        <p:txBody>
          <a:bodyPr wrap="square" anchor="t" anchorCtr="0">
            <a:spAutoFit/>
          </a:bodyPr>
          <a:lstStyle/>
          <a:p>
            <a:pPr algn="ctr"/>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第三节</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经典惊悚片的赏析</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endParaRPr lang="en-US" altLang="zh-CN" sz="1800"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3" name="文本框 2"/>
          <p:cNvSpPr txBox="1"/>
          <p:nvPr/>
        </p:nvSpPr>
        <p:spPr>
          <a:xfrm>
            <a:off x="1763395" y="1347470"/>
            <a:ext cx="4955540" cy="368300"/>
          </a:xfrm>
          <a:prstGeom prst="rect">
            <a:avLst/>
          </a:prstGeom>
          <a:noFill/>
        </p:spPr>
        <p:txBody>
          <a:bodyPr wrap="square" rtlCol="0">
            <a:spAutoFit/>
          </a:bodyPr>
          <a:lstStyle/>
          <a:p>
            <a:r>
              <a:rPr lang="zh-CN" altLang="en-US">
                <a:latin typeface="微软雅黑" panose="020B0503020204020204" pitchFamily="2" charset="-122"/>
                <a:ea typeface="微软雅黑" panose="020B0503020204020204" pitchFamily="2" charset="-122"/>
                <a:cs typeface="微软雅黑" panose="020B0503020204020204" pitchFamily="2" charset="-122"/>
              </a:rPr>
              <a:t>商业化恐怖元素和风格化的构筑——《闪灵》》</a:t>
            </a:r>
            <a:endParaRPr lang="zh-CN" altLang="en-US">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5" name="文本框 4"/>
          <p:cNvSpPr txBox="1"/>
          <p:nvPr/>
        </p:nvSpPr>
        <p:spPr>
          <a:xfrm>
            <a:off x="1331595" y="2122170"/>
            <a:ext cx="3696970" cy="1476375"/>
          </a:xfrm>
          <a:prstGeom prst="rect">
            <a:avLst/>
          </a:prstGeom>
          <a:noFill/>
        </p:spPr>
        <p:txBody>
          <a:bodyPr wrap="square" rtlCol="0">
            <a:spAutoFit/>
          </a:bodyPr>
          <a:lstStyle/>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片名：《闪灵》（《The Shining》）</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导演：斯坦利·库布里克</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演员：杰克·尼克尔森、雪莉·杜瓦尔、丹尼·劳埃德</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出品方：美国华纳兄弟娱乐公司</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发行时间：1979年</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4" name="图片 3"/>
          <p:cNvPicPr>
            <a:picLocks noChangeAspect="1"/>
          </p:cNvPicPr>
          <p:nvPr/>
        </p:nvPicPr>
        <p:blipFill>
          <a:blip r:embed="rId1"/>
          <a:stretch>
            <a:fillRect/>
          </a:stretch>
        </p:blipFill>
        <p:spPr>
          <a:xfrm>
            <a:off x="5291455" y="1779270"/>
            <a:ext cx="2245360" cy="2896870"/>
          </a:xfrm>
          <a:prstGeom prst="rect">
            <a:avLst/>
          </a:prstGeom>
        </p:spPr>
      </p:pic>
    </p:spTree>
  </p:cSld>
  <p:clrMapOvr>
    <a:masterClrMapping/>
  </p:clrMapOvr>
  <p:transition spd="slow" advTm="0">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4" name="文本框 3"/>
          <p:cNvSpPr txBox="1"/>
          <p:nvPr/>
        </p:nvSpPr>
        <p:spPr>
          <a:xfrm>
            <a:off x="1118870" y="1650365"/>
            <a:ext cx="3148330" cy="368300"/>
          </a:xfrm>
          <a:prstGeom prst="rect">
            <a:avLst/>
          </a:prstGeom>
          <a:noFill/>
        </p:spPr>
        <p:txBody>
          <a:bodyPr wrap="square" rtlCol="0">
            <a:spAutoFit/>
          </a:bodyPr>
          <a:lstStyle/>
          <a:p>
            <a:endParaRPr lang="zh-CN" altLang="en-US"/>
          </a:p>
        </p:txBody>
      </p:sp>
      <p:sp>
        <p:nvSpPr>
          <p:cNvPr id="3" name="文本框 2"/>
          <p:cNvSpPr txBox="1"/>
          <p:nvPr/>
        </p:nvSpPr>
        <p:spPr>
          <a:xfrm>
            <a:off x="768985" y="1624965"/>
            <a:ext cx="3498215" cy="2861310"/>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杰克·托兰斯（杰克·尼科尔森 饰）是一名作家，为了摆脱工作上的失意，他决定接管一家奢华的山间饭店。那是一间座落偏僻，处处露着阴森之气的大屋，据说它的前一任管理者曾莫名地丧失了理智，残忍地杀害全家之后自杀。杰克却没有把它当作一回事儿，他只想找一个清幽的地方专心写作。于是，他不顾儿子丹尼（丹尼·劳埃德 饰）的劝告，和妻子温蒂（谢莉·杜瓦尔 饰）一起搬了这幢豪华饭店。他们制订了新的计划，杰克还专门设立了一个供自己专心创作的休息室。然而，纵然他们的计划很好，但搬入新家以后的杰克始终无法专心写作，他开始出入饭店的酒吧等场所，诡异渐渐地从平静的表面浮现出来。大脑中不断出现各种幻想，血腥而真实；反常的事情终于无可避免地发生了。</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6" name="图片 5"/>
          <p:cNvPicPr>
            <a:picLocks noChangeAspect="1"/>
          </p:cNvPicPr>
          <p:nvPr/>
        </p:nvPicPr>
        <p:blipFill>
          <a:blip r:embed="rId1"/>
          <a:stretch>
            <a:fillRect/>
          </a:stretch>
        </p:blipFill>
        <p:spPr>
          <a:xfrm>
            <a:off x="5105400" y="971550"/>
            <a:ext cx="2953385" cy="3810000"/>
          </a:xfrm>
          <a:prstGeom prst="rect">
            <a:avLst/>
          </a:prstGeom>
        </p:spPr>
      </p:pic>
      <p:sp>
        <p:nvSpPr>
          <p:cNvPr id="2" name="文本框 13"/>
          <p:cNvSpPr/>
          <p:nvPr/>
        </p:nvSpPr>
        <p:spPr>
          <a:xfrm>
            <a:off x="1835150" y="1059180"/>
            <a:ext cx="1843405" cy="368300"/>
          </a:xfrm>
          <a:prstGeom prst="rect">
            <a:avLst/>
          </a:prstGeom>
          <a:noFill/>
          <a:ln w="9525">
            <a:noFill/>
          </a:ln>
        </p:spPr>
        <p:txBody>
          <a:bodyPr wrap="square" anchor="t" anchorCtr="0">
            <a:spAutoFit/>
          </a:bodyPr>
          <a:p>
            <a:r>
              <a:rPr lang="en-US" altLang="zh-CN" dirty="0">
                <a:latin typeface="微软雅黑" panose="020B0503020204020204" pitchFamily="2" charset="-122"/>
                <a:ea typeface="微软雅黑" panose="020B0503020204020204" pitchFamily="2" charset="-122"/>
                <a:cs typeface="微软雅黑" panose="020B0503020204020204" pitchFamily="2" charset="-122"/>
              </a:rPr>
              <a:t>1.</a:t>
            </a:r>
            <a:r>
              <a:rPr lang="zh-CN" altLang="en-US" dirty="0">
                <a:latin typeface="微软雅黑" panose="020B0503020204020204" pitchFamily="2" charset="-122"/>
                <a:ea typeface="微软雅黑" panose="020B0503020204020204" pitchFamily="2" charset="-122"/>
                <a:cs typeface="微软雅黑" panose="020B0503020204020204" pitchFamily="2" charset="-122"/>
              </a:rPr>
              <a:t>故事梗概</a:t>
            </a:r>
            <a:endParaRPr lang="zh-CN" altLang="en-US" dirty="0">
              <a:latin typeface="微软雅黑" panose="020B0503020204020204" pitchFamily="2" charset="-122"/>
              <a:ea typeface="微软雅黑" panose="020B0503020204020204" pitchFamily="2" charset="-122"/>
              <a:cs typeface="微软雅黑" panose="020B0503020204020204" pitchFamily="2" charset="-122"/>
            </a:endParaRPr>
          </a:p>
        </p:txBody>
      </p:sp>
    </p:spTree>
  </p:cSld>
  <p:clrMapOvr>
    <a:masterClrMapping/>
  </p:clrMapOvr>
  <p:transition spd="slow" advTm="0">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3" name="文本框 2"/>
          <p:cNvSpPr txBox="1"/>
          <p:nvPr/>
        </p:nvSpPr>
        <p:spPr>
          <a:xfrm>
            <a:off x="437515" y="1733550"/>
            <a:ext cx="3854450" cy="2861310"/>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lang="en-US"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闪灵》是由美国华纳兄弟娱乐公司出品的惊悚片，由斯坦利·库布里克执导，杰克·尼克尔森、谢莉·杜瓦尔和丹尼·劳埃德参加演出，该片于1979年发行，1980年5月正式在北美上映。《闪灵》拍摄的契机实际上非常无奈，虽然在《闪灵》之前，斯坦利·库布里克的名字已经在美国的好莱坞甚至是整个电影界树立起威名，但是身处好莱坞这样的商业制作氛围中，难免要为票房和商业性作折中选择。1975年，库布里克执导的电影《巴里·林登》（又译名为《乱世儿女》）在美国遭遇票房惨败，库布里克面临巨大的职业压力和资金压力，为了能够继续制作拍摄个性化的作品，库布里克试图综合商业性来吸引大众目光。不久，他开始选择美国畅销书作家史蒂芬·金的文学作品为剧本原型，创作了电影《闪灵》。 </a:t>
            </a:r>
            <a:endParaRPr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4" name="图片 3"/>
          <p:cNvPicPr>
            <a:picLocks noChangeAspect="1"/>
          </p:cNvPicPr>
          <p:nvPr/>
        </p:nvPicPr>
        <p:blipFill>
          <a:blip r:embed="rId1"/>
          <a:stretch>
            <a:fillRect/>
          </a:stretch>
        </p:blipFill>
        <p:spPr>
          <a:xfrm>
            <a:off x="4427855" y="1419225"/>
            <a:ext cx="4312285" cy="3072765"/>
          </a:xfrm>
          <a:prstGeom prst="rect">
            <a:avLst/>
          </a:prstGeom>
        </p:spPr>
      </p:pic>
      <p:sp>
        <p:nvSpPr>
          <p:cNvPr id="10250" name="文本框 8"/>
          <p:cNvSpPr/>
          <p:nvPr/>
        </p:nvSpPr>
        <p:spPr>
          <a:xfrm>
            <a:off x="1691323" y="1275398"/>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相关背景</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4231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第四章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惊悚片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3" name="文本框 2"/>
          <p:cNvSpPr txBox="1"/>
          <p:nvPr/>
        </p:nvSpPr>
        <p:spPr>
          <a:xfrm>
            <a:off x="611505" y="1707515"/>
            <a:ext cx="2561590" cy="645160"/>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cs typeface="微软雅黑" panose="020B0503020204020204" pitchFamily="2" charset="-122"/>
              </a:rPr>
              <a:t>（一）独特的人称视点</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 1</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、“上帝”视点</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2、窥探视角</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5" name="文本框 4"/>
          <p:cNvSpPr txBox="1"/>
          <p:nvPr/>
        </p:nvSpPr>
        <p:spPr>
          <a:xfrm>
            <a:off x="539115" y="2451735"/>
            <a:ext cx="2823845" cy="829945"/>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cs typeface="微软雅黑" panose="020B0503020204020204" pitchFamily="2" charset="-122"/>
              </a:rPr>
              <a:t>（二）独特的视觉效果</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 1</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、局促构图造就压抑心理</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2、框、线构图造就压抑气氛</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3、色块堆叠与对比色的应用</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6" name="文本框 5"/>
          <p:cNvSpPr txBox="1"/>
          <p:nvPr/>
        </p:nvSpPr>
        <p:spPr>
          <a:xfrm>
            <a:off x="539115" y="3651885"/>
            <a:ext cx="2874645" cy="645160"/>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cs typeface="微软雅黑" panose="020B0503020204020204" pitchFamily="2" charset="-122"/>
              </a:rPr>
              <a:t>（三）独特的剧作样式</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1、主要角色的修改设定</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2、商业剧本类型的套用</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7" name="图片 6"/>
          <p:cNvPicPr>
            <a:picLocks noChangeAspect="1"/>
          </p:cNvPicPr>
          <p:nvPr/>
        </p:nvPicPr>
        <p:blipFill>
          <a:blip r:embed="rId1"/>
          <a:stretch>
            <a:fillRect/>
          </a:stretch>
        </p:blipFill>
        <p:spPr>
          <a:xfrm>
            <a:off x="3276600" y="1276350"/>
            <a:ext cx="5257800" cy="3352800"/>
          </a:xfrm>
          <a:prstGeom prst="rect">
            <a:avLst/>
          </a:prstGeom>
        </p:spPr>
      </p:pic>
      <p:sp>
        <p:nvSpPr>
          <p:cNvPr id="2" name="文本框 13"/>
          <p:cNvSpPr/>
          <p:nvPr/>
        </p:nvSpPr>
        <p:spPr>
          <a:xfrm>
            <a:off x="1043305" y="1203325"/>
            <a:ext cx="1752600" cy="368300"/>
          </a:xfrm>
          <a:prstGeom prst="rect">
            <a:avLst/>
          </a:prstGeom>
          <a:noFill/>
          <a:ln w="9525">
            <a:noFill/>
          </a:ln>
        </p:spPr>
        <p:txBody>
          <a:bodyPr wrap="square" anchor="t" anchorCtr="0">
            <a:spAutoFit/>
          </a:bodyPr>
          <a:p>
            <a:r>
              <a:rPr lang="en-US" altLang="zh-CN" dirty="0">
                <a:latin typeface="微软雅黑" panose="020B0503020204020204" pitchFamily="2" charset="-122"/>
                <a:ea typeface="微软雅黑" panose="020B0503020204020204" pitchFamily="2" charset="-122"/>
                <a:cs typeface="微软雅黑" panose="020B0503020204020204" pitchFamily="2" charset="-122"/>
              </a:rPr>
              <a:t>3.</a:t>
            </a:r>
            <a:r>
              <a:rPr lang="zh-CN" altLang="en-US" dirty="0">
                <a:latin typeface="微软雅黑" panose="020B0503020204020204" pitchFamily="2" charset="-122"/>
                <a:ea typeface="微软雅黑" panose="020B0503020204020204" pitchFamily="2" charset="-122"/>
                <a:cs typeface="微软雅黑" panose="020B0503020204020204" pitchFamily="2" charset="-122"/>
              </a:rPr>
              <a:t>影片赏析</a:t>
            </a:r>
            <a:endParaRPr lang="zh-CN" altLang="en-US" dirty="0">
              <a:latin typeface="微软雅黑" panose="020B0503020204020204" pitchFamily="2" charset="-122"/>
              <a:ea typeface="微软雅黑" panose="020B0503020204020204" pitchFamily="2" charset="-122"/>
              <a:cs typeface="微软雅黑" panose="020B0503020204020204" pitchFamily="2" charset="-122"/>
            </a:endParaRPr>
          </a:p>
        </p:txBody>
      </p:sp>
    </p:spTree>
  </p:cSld>
  <p:clrMapOvr>
    <a:masterClrMapping/>
  </p:clrMapOvr>
  <p:transition spd="slow" advTm="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921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1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2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9221" name="组合 7"/>
          <p:cNvGrpSpPr/>
          <p:nvPr/>
        </p:nvGrpSpPr>
        <p:grpSpPr>
          <a:xfrm>
            <a:off x="-9525" y="4857750"/>
            <a:ext cx="9153525" cy="285750"/>
            <a:chOff x="0" y="0"/>
            <a:chExt cx="9153144" cy="842818"/>
          </a:xfrm>
        </p:grpSpPr>
        <p:sp>
          <p:nvSpPr>
            <p:cNvPr id="922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2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9224"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dirty="0">
              <a:latin typeface="Arial" panose="020B0604020202020204" pitchFamily="34" charset="0"/>
              <a:ea typeface="宋体" panose="02010600030101010101" pitchFamily="2" charset="-122"/>
            </a:endParaRPr>
          </a:p>
        </p:txBody>
      </p:sp>
      <p:sp>
        <p:nvSpPr>
          <p:cNvPr id="9225" name="文本框 9"/>
          <p:cNvSpPr/>
          <p:nvPr/>
        </p:nvSpPr>
        <p:spPr>
          <a:xfrm>
            <a:off x="3505200" y="2514600"/>
            <a:ext cx="5273675" cy="1516063"/>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片名：音乐之声</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导演：罗伯特·怀斯</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演员：朱莉·安德鲁斯、克里斯托弗·普卢默、理查德·海顿、埃琳诺·帕克、查尔敏·卡尔、佩吉·伍德、安娜·李、安吉拉·卡特怀特等</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出品方：2 0世纪福克斯电影公司</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发行时间：1965年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9226" name="文本框 8"/>
          <p:cNvSpPr/>
          <p:nvPr/>
        </p:nvSpPr>
        <p:spPr>
          <a:xfrm>
            <a:off x="3943350" y="1276350"/>
            <a:ext cx="3298825"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第三节  经典音乐歌舞片赏析</a:t>
            </a:r>
            <a:endParaRPr lang="zh-CN" altLang="en-US" dirty="0">
              <a:latin typeface="Arial" panose="020B0604020202020204" pitchFamily="34" charset="0"/>
              <a:ea typeface="宋体" panose="02010600030101010101" pitchFamily="2" charset="-122"/>
            </a:endParaRPr>
          </a:p>
        </p:txBody>
      </p:sp>
      <p:sp>
        <p:nvSpPr>
          <p:cNvPr id="9227" name="文本框 8"/>
          <p:cNvSpPr/>
          <p:nvPr/>
        </p:nvSpPr>
        <p:spPr>
          <a:xfrm>
            <a:off x="3543300" y="1809750"/>
            <a:ext cx="4953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好莱坞过渡时期经典作品——《音乐之声》</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9228" name="图片 9227" descr="QQ图片20110101013703"/>
          <p:cNvPicPr>
            <a:picLocks noChangeAspect="1"/>
          </p:cNvPicPr>
          <p:nvPr/>
        </p:nvPicPr>
        <p:blipFill>
          <a:blip r:embed="rId1" cstate="print"/>
          <a:stretch>
            <a:fillRect/>
          </a:stretch>
        </p:blipFill>
        <p:spPr>
          <a:xfrm>
            <a:off x="885825" y="1209675"/>
            <a:ext cx="2057400" cy="3086100"/>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filter="wipe(left)">
                                      <p:cBhvr>
                                        <p:cTn id="7" dur="500"/>
                                        <p:tgtEl>
                                          <p:spTgt spid="92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6"/>
                                        </p:tgtEl>
                                        <p:attrNameLst>
                                          <p:attrName>style.visibility</p:attrName>
                                        </p:attrNameLst>
                                      </p:cBhvr>
                                      <p:to>
                                        <p:strVal val="visible"/>
                                      </p:to>
                                    </p:set>
                                    <p:animEffect filter="wipe(left)">
                                      <p:cBhvr>
                                        <p:cTn id="12" dur="500"/>
                                        <p:tgtEl>
                                          <p:spTgt spid="92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filter="wipe(left)">
                                      <p:cBhvr>
                                        <p:cTn id="17" dur="5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bldLvl="0"/>
      <p:bldP spid="9226" grpId="0" bldLvl="0"/>
      <p:bldP spid="9227" grpId="0" bldLvl="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1202" name="矩形 34"/>
          <p:cNvSpPr/>
          <p:nvPr/>
        </p:nvSpPr>
        <p:spPr>
          <a:xfrm>
            <a:off x="5105400" y="2974975"/>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1203" name="矩形 69"/>
          <p:cNvSpPr/>
          <p:nvPr/>
        </p:nvSpPr>
        <p:spPr>
          <a:xfrm>
            <a:off x="0" y="1243013"/>
            <a:ext cx="9144000" cy="2776537"/>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pic>
        <p:nvPicPr>
          <p:cNvPr id="51204" name="图片 63"/>
          <p:cNvPicPr>
            <a:picLocks noChangeAspect="1"/>
          </p:cNvPicPr>
          <p:nvPr/>
        </p:nvPicPr>
        <p:blipFill>
          <a:blip r:embed="rId1"/>
          <a:stretch>
            <a:fillRect/>
          </a:stretch>
        </p:blipFill>
        <p:spPr>
          <a:xfrm rot="-5400000">
            <a:off x="-693737" y="466725"/>
            <a:ext cx="4300537" cy="3367088"/>
          </a:xfrm>
          <a:prstGeom prst="rect">
            <a:avLst/>
          </a:prstGeom>
          <a:noFill/>
          <a:ln w="9525">
            <a:noFill/>
          </a:ln>
        </p:spPr>
      </p:pic>
      <p:grpSp>
        <p:nvGrpSpPr>
          <p:cNvPr id="51205" name="组合 72"/>
          <p:cNvGrpSpPr/>
          <p:nvPr/>
        </p:nvGrpSpPr>
        <p:grpSpPr>
          <a:xfrm>
            <a:off x="-6350" y="4300538"/>
            <a:ext cx="9150350" cy="842962"/>
            <a:chOff x="0" y="0"/>
            <a:chExt cx="9153144" cy="842818"/>
          </a:xfrm>
        </p:grpSpPr>
        <p:sp>
          <p:nvSpPr>
            <p:cNvPr id="51206" name="矩形 57"/>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1207" name="矩形 65"/>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pic>
        <p:nvPicPr>
          <p:cNvPr id="51208" name="图片 25"/>
          <p:cNvPicPr>
            <a:picLocks noChangeAspect="1"/>
          </p:cNvPicPr>
          <p:nvPr/>
        </p:nvPicPr>
        <p:blipFill>
          <a:blip r:embed="rId2"/>
          <a:srcRect l="51270"/>
          <a:stretch>
            <a:fillRect/>
          </a:stretch>
        </p:blipFill>
        <p:spPr>
          <a:xfrm flipH="1">
            <a:off x="7546975" y="2647950"/>
            <a:ext cx="1611313" cy="1371600"/>
          </a:xfrm>
          <a:prstGeom prst="rect">
            <a:avLst/>
          </a:prstGeom>
          <a:noFill/>
          <a:ln w="9525">
            <a:noFill/>
          </a:ln>
        </p:spPr>
      </p:pic>
      <p:sp>
        <p:nvSpPr>
          <p:cNvPr id="51209" name="Freeform 12"/>
          <p:cNvSpPr>
            <a:spLocks noEditPoints="1"/>
          </p:cNvSpPr>
          <p:nvPr/>
        </p:nvSpPr>
        <p:spPr>
          <a:xfrm>
            <a:off x="5715000" y="1630363"/>
            <a:ext cx="585788" cy="584200"/>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sp>
        <p:nvSpPr>
          <p:cNvPr id="51211" name="TextBox 48"/>
          <p:cNvSpPr/>
          <p:nvPr/>
        </p:nvSpPr>
        <p:spPr>
          <a:xfrm>
            <a:off x="3200400" y="1549400"/>
            <a:ext cx="2667000" cy="676910"/>
          </a:xfrm>
          <a:prstGeom prst="rect">
            <a:avLst/>
          </a:prstGeom>
          <a:noFill/>
          <a:ln w="9525">
            <a:noFill/>
          </a:ln>
        </p:spPr>
        <p:txBody>
          <a:bodyPr wrap="square" lIns="0" tIns="0" rIns="0" bIns="0" anchor="t" anchorCtr="0">
            <a:spAutoFit/>
          </a:bodyPr>
          <a:lstStyle/>
          <a:p>
            <a:r>
              <a:rPr lang="zh-CN" altLang="en-US" sz="4400" dirty="0">
                <a:solidFill>
                  <a:schemeClr val="accent1"/>
                </a:solidFill>
                <a:latin typeface="思源黑体 CN" charset="0"/>
                <a:ea typeface="宋体" panose="02010600030101010101" pitchFamily="2" charset="-122"/>
                <a:sym typeface="思源黑体 CN" charset="0"/>
              </a:rPr>
              <a:t>第五章</a:t>
            </a:r>
            <a:endParaRPr lang="en-US" altLang="zh-CN" sz="4400" dirty="0">
              <a:solidFill>
                <a:schemeClr val="accent1"/>
              </a:solidFill>
              <a:latin typeface="思源黑体 CN" charset="0"/>
              <a:ea typeface="宋体" panose="02010600030101010101" pitchFamily="2" charset="-122"/>
              <a:sym typeface="思源黑体 CN" charset="0"/>
            </a:endParaRPr>
          </a:p>
        </p:txBody>
      </p:sp>
      <p:sp>
        <p:nvSpPr>
          <p:cNvPr id="48138" name="TextBox 48"/>
          <p:cNvSpPr/>
          <p:nvPr/>
        </p:nvSpPr>
        <p:spPr>
          <a:xfrm>
            <a:off x="3276918" y="2298065"/>
            <a:ext cx="4016375" cy="676910"/>
          </a:xfrm>
          <a:prstGeom prst="rect">
            <a:avLst/>
          </a:prstGeom>
          <a:noFill/>
          <a:ln w="9525">
            <a:noFill/>
          </a:ln>
        </p:spPr>
        <p:txBody>
          <a:bodyPr wrap="square" lIns="0" tIns="0" rIns="0" bIns="0" anchor="t" anchorCtr="0">
            <a:spAutoFit/>
          </a:bodyPr>
          <a:lstStyle/>
          <a:p>
            <a:r>
              <a:rPr lang="zh-CN" altLang="en-US" sz="4400" b="1" dirty="0">
                <a:solidFill>
                  <a:schemeClr val="accent1"/>
                </a:solidFill>
                <a:latin typeface="思源黑体 CN Bold" charset="0"/>
                <a:ea typeface="宋体" panose="02010600030101010101" pitchFamily="2" charset="-122"/>
                <a:sym typeface="思源黑体 CN" charset="0"/>
              </a:rPr>
              <a:t>动画片</a:t>
            </a:r>
            <a:endParaRPr lang="zh-CN" altLang="en-US" dirty="0">
              <a:latin typeface="Arial" panose="020B0604020202020204" pitchFamily="34" charset="0"/>
              <a:ea typeface="宋体" panose="02010600030101010101" pitchFamily="2" charset="-122"/>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5"/>
                                        </p:tgtEl>
                                        <p:attrNameLst>
                                          <p:attrName>style.visibility</p:attrName>
                                        </p:attrNameLst>
                                      </p:cBhvr>
                                      <p:to>
                                        <p:strVal val="visible"/>
                                      </p:to>
                                    </p:set>
                                    <p:anim calcmode="lin" valueType="num">
                                      <p:cBhvr>
                                        <p:cTn id="7" dur="500" fill="hold"/>
                                        <p:tgtEl>
                                          <p:spTgt spid="51205"/>
                                        </p:tgtEl>
                                        <p:attrNameLst>
                                          <p:attrName>ppt_x</p:attrName>
                                        </p:attrNameLst>
                                      </p:cBhvr>
                                      <p:tavLst>
                                        <p:tav tm="0">
                                          <p:val>
                                            <p:strVal val="#ppt_x"/>
                                          </p:val>
                                        </p:tav>
                                        <p:tav tm="100000">
                                          <p:val>
                                            <p:strVal val="#ppt_x"/>
                                          </p:val>
                                        </p:tav>
                                      </p:tavLst>
                                    </p:anim>
                                    <p:anim calcmode="lin" valueType="num">
                                      <p:cBhvr>
                                        <p:cTn id="8" dur="500" fill="hold"/>
                                        <p:tgtEl>
                                          <p:spTgt spid="5120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1203"/>
                                        </p:tgtEl>
                                        <p:attrNameLst>
                                          <p:attrName>style.visibility</p:attrName>
                                        </p:attrNameLst>
                                      </p:cBhvr>
                                      <p:to>
                                        <p:strVal val="visible"/>
                                      </p:to>
                                    </p:set>
                                    <p:anim calcmode="lin" valueType="num">
                                      <p:cBhvr>
                                        <p:cTn id="11" dur="500" fill="hold"/>
                                        <p:tgtEl>
                                          <p:spTgt spid="51203"/>
                                        </p:tgtEl>
                                        <p:attrNameLst>
                                          <p:attrName>ppt_x</p:attrName>
                                        </p:attrNameLst>
                                      </p:cBhvr>
                                      <p:tavLst>
                                        <p:tav tm="0">
                                          <p:val>
                                            <p:strVal val="#ppt_x"/>
                                          </p:val>
                                        </p:tav>
                                        <p:tav tm="100000">
                                          <p:val>
                                            <p:strVal val="#ppt_x"/>
                                          </p:val>
                                        </p:tav>
                                      </p:tavLst>
                                    </p:anim>
                                    <p:anim calcmode="lin" valueType="num">
                                      <p:cBhvr>
                                        <p:cTn id="12" dur="500" fill="hold"/>
                                        <p:tgtEl>
                                          <p:spTgt spid="512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51204"/>
                                        </p:tgtEl>
                                        <p:attrNameLst>
                                          <p:attrName>style.visibility</p:attrName>
                                        </p:attrNameLst>
                                      </p:cBhvr>
                                      <p:to>
                                        <p:strVal val="visible"/>
                                      </p:to>
                                    </p:set>
                                    <p:anim calcmode="lin" valueType="num">
                                      <p:cBhvr>
                                        <p:cTn id="16" dur="500" fill="hold"/>
                                        <p:tgtEl>
                                          <p:spTgt spid="51204"/>
                                        </p:tgtEl>
                                        <p:attrNameLst>
                                          <p:attrName>ppt_x</p:attrName>
                                        </p:attrNameLst>
                                      </p:cBhvr>
                                      <p:tavLst>
                                        <p:tav tm="0">
                                          <p:val>
                                            <p:strVal val="0-#ppt_w/2"/>
                                          </p:val>
                                        </p:tav>
                                        <p:tav tm="100000">
                                          <p:val>
                                            <p:strVal val="#ppt_x"/>
                                          </p:val>
                                        </p:tav>
                                      </p:tavLst>
                                    </p:anim>
                                    <p:anim calcmode="lin" valueType="num">
                                      <p:cBhvr>
                                        <p:cTn id="17" dur="500" fill="hold"/>
                                        <p:tgtEl>
                                          <p:spTgt spid="51204"/>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51202"/>
                                        </p:tgtEl>
                                        <p:attrNameLst>
                                          <p:attrName>style.visibility</p:attrName>
                                        </p:attrNameLst>
                                      </p:cBhvr>
                                      <p:to>
                                        <p:strVal val="visible"/>
                                      </p:to>
                                    </p:set>
                                    <p:anim calcmode="lin" valueType="num">
                                      <p:cBhvr>
                                        <p:cTn id="20" dur="500" fill="hold"/>
                                        <p:tgtEl>
                                          <p:spTgt spid="51202"/>
                                        </p:tgtEl>
                                        <p:attrNameLst>
                                          <p:attrName>ppt_w</p:attrName>
                                        </p:attrNameLst>
                                      </p:cBhvr>
                                      <p:tavLst>
                                        <p:tav tm="0">
                                          <p:val>
                                            <p:fltVal val="0"/>
                                          </p:val>
                                        </p:tav>
                                        <p:tav tm="100000">
                                          <p:val>
                                            <p:strVal val="#ppt_w"/>
                                          </p:val>
                                        </p:tav>
                                      </p:tavLst>
                                    </p:anim>
                                    <p:anim calcmode="lin" valueType="num">
                                      <p:cBhvr>
                                        <p:cTn id="21" dur="500" fill="hold"/>
                                        <p:tgtEl>
                                          <p:spTgt spid="51202"/>
                                        </p:tgtEl>
                                        <p:attrNameLst>
                                          <p:attrName>ppt_h</p:attrName>
                                        </p:attrNameLst>
                                      </p:cBhvr>
                                      <p:tavLst>
                                        <p:tav tm="0">
                                          <p:val>
                                            <p:fltVal val="0"/>
                                          </p:val>
                                        </p:tav>
                                        <p:tav tm="100000">
                                          <p:val>
                                            <p:strVal val="#ppt_h"/>
                                          </p:val>
                                        </p:tav>
                                      </p:tavLst>
                                    </p:anim>
                                    <p:animEffect filter="fade">
                                      <p:cBhvr>
                                        <p:cTn id="22" dur="500"/>
                                        <p:tgtEl>
                                          <p:spTgt spid="51202"/>
                                        </p:tgtEl>
                                      </p:cBhvr>
                                    </p:animEffect>
                                  </p:childTnLst>
                                </p:cTn>
                              </p:par>
                              <p:par>
                                <p:cTn id="23" presetID="2" presetClass="entr" presetSubtype="2" fill="hold" nodeType="withEffect">
                                  <p:stCondLst>
                                    <p:cond delay="0"/>
                                  </p:stCondLst>
                                  <p:childTnLst>
                                    <p:set>
                                      <p:cBhvr>
                                        <p:cTn id="24" dur="1" fill="hold">
                                          <p:stCondLst>
                                            <p:cond delay="0"/>
                                          </p:stCondLst>
                                        </p:cTn>
                                        <p:tgtEl>
                                          <p:spTgt spid="51208"/>
                                        </p:tgtEl>
                                        <p:attrNameLst>
                                          <p:attrName>style.visibility</p:attrName>
                                        </p:attrNameLst>
                                      </p:cBhvr>
                                      <p:to>
                                        <p:strVal val="visible"/>
                                      </p:to>
                                    </p:set>
                                    <p:anim calcmode="lin" valueType="num">
                                      <p:cBhvr>
                                        <p:cTn id="25" dur="500" fill="hold"/>
                                        <p:tgtEl>
                                          <p:spTgt spid="51208"/>
                                        </p:tgtEl>
                                        <p:attrNameLst>
                                          <p:attrName>ppt_x</p:attrName>
                                        </p:attrNameLst>
                                      </p:cBhvr>
                                      <p:tavLst>
                                        <p:tav tm="0">
                                          <p:val>
                                            <p:strVal val="1+#ppt_w/2"/>
                                          </p:val>
                                        </p:tav>
                                        <p:tav tm="100000">
                                          <p:val>
                                            <p:strVal val="#ppt_x"/>
                                          </p:val>
                                        </p:tav>
                                      </p:tavLst>
                                    </p:anim>
                                    <p:anim calcmode="lin" valueType="num">
                                      <p:cBhvr>
                                        <p:cTn id="26" dur="500" fill="hold"/>
                                        <p:tgtEl>
                                          <p:spTgt spid="5120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51209"/>
                                        </p:tgtEl>
                                        <p:attrNameLst>
                                          <p:attrName>style.visibility</p:attrName>
                                        </p:attrNameLst>
                                      </p:cBhvr>
                                      <p:to>
                                        <p:strVal val="visible"/>
                                      </p:to>
                                    </p:set>
                                    <p:anim calcmode="lin" valueType="num">
                                      <p:cBhvr>
                                        <p:cTn id="29" dur="500" fill="hold"/>
                                        <p:tgtEl>
                                          <p:spTgt spid="51209"/>
                                        </p:tgtEl>
                                        <p:attrNameLst>
                                          <p:attrName>ppt_x</p:attrName>
                                        </p:attrNameLst>
                                      </p:cBhvr>
                                      <p:tavLst>
                                        <p:tav tm="0">
                                          <p:val>
                                            <p:strVal val="1+#ppt_w/2"/>
                                          </p:val>
                                        </p:tav>
                                        <p:tav tm="100000">
                                          <p:val>
                                            <p:strVal val="#ppt_x"/>
                                          </p:val>
                                        </p:tav>
                                      </p:tavLst>
                                    </p:anim>
                                    <p:anim calcmode="lin" valueType="num">
                                      <p:cBhvr>
                                        <p:cTn id="30" dur="500" fill="hold"/>
                                        <p:tgtEl>
                                          <p:spTgt spid="5120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51211"/>
                                        </p:tgtEl>
                                        <p:attrNameLst>
                                          <p:attrName>style.visibility</p:attrName>
                                        </p:attrNameLst>
                                      </p:cBhvr>
                                      <p:to>
                                        <p:strVal val="visible"/>
                                      </p:to>
                                    </p:set>
                                    <p:anim calcmode="lin" valueType="num">
                                      <p:cBhvr>
                                        <p:cTn id="34" dur="500" fill="hold"/>
                                        <p:tgtEl>
                                          <p:spTgt spid="51211"/>
                                        </p:tgtEl>
                                        <p:attrNameLst>
                                          <p:attrName>ppt_w</p:attrName>
                                        </p:attrNameLst>
                                      </p:cBhvr>
                                      <p:tavLst>
                                        <p:tav tm="0">
                                          <p:val>
                                            <p:fltVal val="0"/>
                                          </p:val>
                                        </p:tav>
                                        <p:tav tm="100000">
                                          <p:val>
                                            <p:strVal val="#ppt_w"/>
                                          </p:val>
                                        </p:tav>
                                      </p:tavLst>
                                    </p:anim>
                                    <p:anim calcmode="lin" valueType="num">
                                      <p:cBhvr>
                                        <p:cTn id="35" dur="500" fill="hold"/>
                                        <p:tgtEl>
                                          <p:spTgt spid="51211"/>
                                        </p:tgtEl>
                                        <p:attrNameLst>
                                          <p:attrName>ppt_h</p:attrName>
                                        </p:attrNameLst>
                                      </p:cBhvr>
                                      <p:tavLst>
                                        <p:tav tm="0">
                                          <p:val>
                                            <p:fltVal val="0"/>
                                          </p:val>
                                        </p:tav>
                                        <p:tav tm="100000">
                                          <p:val>
                                            <p:strVal val="#ppt_h"/>
                                          </p:val>
                                        </p:tav>
                                      </p:tavLst>
                                    </p:anim>
                                    <p:animEffect filter="fade">
                                      <p:cBhvr>
                                        <p:cTn id="36" dur="500"/>
                                        <p:tgtEl>
                                          <p:spTgt spid="51211"/>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48138"/>
                                        </p:tgtEl>
                                        <p:attrNameLst>
                                          <p:attrName>style.visibility</p:attrName>
                                        </p:attrNameLst>
                                      </p:cBhvr>
                                      <p:to>
                                        <p:strVal val="visible"/>
                                      </p:to>
                                    </p:set>
                                    <p:animEffect filter="wipe(left)">
                                      <p:cBhvr>
                                        <p:cTn id="40" dur="500"/>
                                        <p:tgtEl>
                                          <p:spTgt spid="48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ldLvl="0" animBg="1"/>
      <p:bldP spid="51203" grpId="0" bldLvl="0" animBg="1"/>
      <p:bldP spid="51209" grpId="0" bldLvl="0" animBg="1"/>
      <p:bldP spid="51211" grpId="0" bldLvl="0"/>
      <p:bldP spid="48138" grpId="0" bldLvl="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6146" name="灯片编号占位符 1"/>
          <p:cNvSpPr>
            <a:spLocks noGrp="1"/>
          </p:cNvSpPr>
          <p:nvPr>
            <p:ph type="sldNum" sz="quarter" idx="12"/>
          </p:nvPr>
        </p:nvSpPr>
        <p:spPr>
          <a:xfrm>
            <a:off x="6457950" y="4767263"/>
            <a:ext cx="2057400" cy="274637"/>
          </a:xfrm>
        </p:spPr>
        <p:txBody>
          <a:bodyPr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6147"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48" name="矩形 4"/>
          <p:cNvSpPr/>
          <p:nvPr/>
        </p:nvSpPr>
        <p:spPr>
          <a:xfrm>
            <a:off x="208598"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49"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6150" name="组合 7"/>
          <p:cNvGrpSpPr/>
          <p:nvPr/>
        </p:nvGrpSpPr>
        <p:grpSpPr>
          <a:xfrm>
            <a:off x="-9525" y="4857750"/>
            <a:ext cx="9153525" cy="285750"/>
            <a:chOff x="0" y="0"/>
            <a:chExt cx="9153144" cy="842818"/>
          </a:xfrm>
        </p:grpSpPr>
        <p:sp>
          <p:nvSpPr>
            <p:cNvPr id="6151"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52"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6153" name="文本框 6"/>
          <p:cNvSpPr/>
          <p:nvPr/>
        </p:nvSpPr>
        <p:spPr>
          <a:xfrm>
            <a:off x="438150" y="404813"/>
            <a:ext cx="14935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第五章  动画片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grpSp>
        <p:nvGrpSpPr>
          <p:cNvPr id="2" name="组合 12"/>
          <p:cNvGrpSpPr/>
          <p:nvPr/>
        </p:nvGrpSpPr>
        <p:grpSpPr>
          <a:xfrm>
            <a:off x="4657725" y="1760538"/>
            <a:ext cx="2286000" cy="868362"/>
            <a:chOff x="0" y="0"/>
            <a:chExt cx="2286000" cy="868065"/>
          </a:xfrm>
        </p:grpSpPr>
        <p:sp>
          <p:nvSpPr>
            <p:cNvPr id="6155" name="文本框 13"/>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56" name="文本框 14"/>
            <p:cNvSpPr/>
            <p:nvPr/>
          </p:nvSpPr>
          <p:spPr>
            <a:xfrm>
              <a:off x="76200" y="0"/>
              <a:ext cx="1204915" cy="368174"/>
            </a:xfrm>
            <a:prstGeom prst="rect">
              <a:avLst/>
            </a:prstGeom>
            <a:solidFill>
              <a:schemeClr val="accent1"/>
            </a:solidFill>
            <a:ln w="9525">
              <a:noFill/>
            </a:ln>
          </p:spPr>
          <p:txBody>
            <a:bodyPr wrap="square" anchor="t" anchorCtr="0">
              <a:spAutoFit/>
            </a:bodyPr>
            <a:lstStyle/>
            <a:p>
              <a:pPr algn="ctr"/>
              <a:r>
                <a:rPr lang="zh-CN" altLang="en-US" dirty="0">
                  <a:solidFill>
                    <a:schemeClr val="bg1"/>
                  </a:solidFill>
                  <a:latin typeface="Arial" panose="020B0604020202020204" pitchFamily="34" charset="0"/>
                  <a:ea typeface="宋体" panose="02010600030101010101" pitchFamily="2" charset="-122"/>
                </a:rPr>
                <a:t>基本概念</a:t>
              </a:r>
              <a:endParaRPr lang="zh-CN" altLang="en-US" dirty="0">
                <a:solidFill>
                  <a:schemeClr val="bg1"/>
                </a:solidFill>
                <a:latin typeface="Arial" panose="020B0604020202020204" pitchFamily="34" charset="0"/>
                <a:ea typeface="宋体" panose="02010600030101010101" pitchFamily="2" charset="-122"/>
              </a:endParaRPr>
            </a:p>
          </p:txBody>
        </p:sp>
      </p:grpSp>
      <p:grpSp>
        <p:nvGrpSpPr>
          <p:cNvPr id="3" name="组合 15"/>
          <p:cNvGrpSpPr/>
          <p:nvPr/>
        </p:nvGrpSpPr>
        <p:grpSpPr>
          <a:xfrm>
            <a:off x="5819775" y="2827338"/>
            <a:ext cx="2286000" cy="1369403"/>
            <a:chOff x="0" y="0"/>
            <a:chExt cx="2286000" cy="1368935"/>
          </a:xfrm>
        </p:grpSpPr>
        <p:sp>
          <p:nvSpPr>
            <p:cNvPr id="6158" name="文本框 16"/>
            <p:cNvSpPr/>
            <p:nvPr/>
          </p:nvSpPr>
          <p:spPr>
            <a:xfrm>
              <a:off x="0" y="319004"/>
              <a:ext cx="2286000" cy="1049931"/>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狮子王</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千与千寻       </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a:t>
              </a:r>
              <a:r>
                <a:rPr lang="en-US" altLang="zh-CN" sz="1200" dirty="0">
                  <a:solidFill>
                    <a:srgbClr val="262626"/>
                  </a:solidFill>
                  <a:latin typeface="微软雅黑" panose="020B0503020204020204" pitchFamily="2" charset="-122"/>
                  <a:ea typeface="微软雅黑" panose="020B0503020204020204" pitchFamily="2" charset="-122"/>
                  <a:sym typeface="思源黑体 CN" charset="0"/>
                </a:rPr>
                <a:t>    </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勇敢传说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大圣归来</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59" name="文本框 17"/>
            <p:cNvSpPr/>
            <p:nvPr/>
          </p:nvSpPr>
          <p:spPr>
            <a:xfrm>
              <a:off x="76200" y="0"/>
              <a:ext cx="1204915" cy="323165"/>
            </a:xfrm>
            <a:prstGeom prst="rect">
              <a:avLst/>
            </a:prstGeom>
            <a:solidFill>
              <a:schemeClr val="accent2"/>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佳片赏析</a:t>
              </a:r>
              <a:endParaRPr lang="zh-CN" altLang="en-US" dirty="0">
                <a:latin typeface="Arial" panose="020B0604020202020204" pitchFamily="34" charset="0"/>
                <a:ea typeface="宋体" panose="02010600030101010101" pitchFamily="2" charset="-122"/>
              </a:endParaRPr>
            </a:p>
          </p:txBody>
        </p:sp>
      </p:grpSp>
      <p:grpSp>
        <p:nvGrpSpPr>
          <p:cNvPr id="4" name="组合 18"/>
          <p:cNvGrpSpPr/>
          <p:nvPr/>
        </p:nvGrpSpPr>
        <p:grpSpPr>
          <a:xfrm>
            <a:off x="6877050" y="1760538"/>
            <a:ext cx="2286000" cy="868362"/>
            <a:chOff x="0" y="0"/>
            <a:chExt cx="2286000" cy="868065"/>
          </a:xfrm>
        </p:grpSpPr>
        <p:sp>
          <p:nvSpPr>
            <p:cNvPr id="6161" name="文本框 19"/>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62" name="文本框 20"/>
            <p:cNvSpPr/>
            <p:nvPr/>
          </p:nvSpPr>
          <p:spPr>
            <a:xfrm>
              <a:off x="76200" y="0"/>
              <a:ext cx="1204915" cy="323165"/>
            </a:xfrm>
            <a:prstGeom prst="rect">
              <a:avLst/>
            </a:prstGeom>
            <a:solidFill>
              <a:schemeClr val="accent2"/>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起源于发展</a:t>
              </a:r>
              <a:endParaRPr lang="zh-CN" altLang="en-US" dirty="0">
                <a:latin typeface="Arial" panose="020B0604020202020204" pitchFamily="34" charset="0"/>
                <a:ea typeface="宋体" panose="02010600030101010101" pitchFamily="2" charset="-122"/>
              </a:endParaRPr>
            </a:p>
          </p:txBody>
        </p:sp>
      </p:grpSp>
      <p:pic>
        <p:nvPicPr>
          <p:cNvPr id="5" name="图片 4"/>
          <p:cNvPicPr>
            <a:picLocks noChangeAspect="1"/>
          </p:cNvPicPr>
          <p:nvPr/>
        </p:nvPicPr>
        <p:blipFill>
          <a:blip r:embed="rId1" cstate="print"/>
          <a:stretch>
            <a:fillRect/>
          </a:stretch>
        </p:blipFill>
        <p:spPr>
          <a:xfrm>
            <a:off x="997585" y="857885"/>
            <a:ext cx="2722245" cy="3884295"/>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7488" y="72580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50185" name="文本框 19"/>
          <p:cNvSpPr/>
          <p:nvPr/>
        </p:nvSpPr>
        <p:spPr>
          <a:xfrm>
            <a:off x="2362200" y="895350"/>
            <a:ext cx="3834765" cy="450850"/>
          </a:xfrm>
          <a:prstGeom prst="rect">
            <a:avLst/>
          </a:prstGeom>
          <a:noFill/>
          <a:ln w="9525">
            <a:noFill/>
          </a:ln>
        </p:spPr>
        <p:txBody>
          <a:bodyPr wrap="square" anchor="t" anchorCtr="0">
            <a:spAutoFit/>
          </a:bodyPr>
          <a:lstStyle/>
          <a:p>
            <a:pPr>
              <a:lnSpc>
                <a:spcPct val="130000"/>
              </a:lnSpc>
            </a:pPr>
            <a:r>
              <a:rPr lang="zh-CN" altLang="en-US" sz="1800" dirty="0">
                <a:latin typeface="黑体" panose="02010609060101010101" charset="-122"/>
                <a:ea typeface="黑体" panose="02010609060101010101" charset="-122"/>
                <a:cs typeface="黑体" panose="02010609060101010101" charset="-122"/>
                <a:sym typeface="+mn-ea"/>
              </a:rPr>
              <a:t>第一节</a:t>
            </a:r>
            <a:r>
              <a:rPr lang="en-US" altLang="zh-CN" sz="1800" dirty="0">
                <a:latin typeface="黑体" panose="02010609060101010101" charset="-122"/>
                <a:ea typeface="黑体" panose="02010609060101010101" charset="-122"/>
                <a:cs typeface="黑体" panose="02010609060101010101" charset="-122"/>
                <a:sym typeface="+mn-ea"/>
              </a:rPr>
              <a:t>   </a:t>
            </a:r>
            <a:r>
              <a:rPr lang="zh-CN" altLang="en-US" sz="1800" dirty="0">
                <a:latin typeface="黑体" panose="02010609060101010101" charset="-122"/>
                <a:ea typeface="黑体" panose="02010609060101010101" charset="-122"/>
                <a:cs typeface="黑体" panose="02010609060101010101" charset="-122"/>
                <a:sym typeface="+mn-ea"/>
              </a:rPr>
              <a:t>动画片的基本概念</a:t>
            </a:r>
            <a:endParaRPr lang="zh-CN" altLang="en-US" sz="1800" dirty="0">
              <a:solidFill>
                <a:srgbClr val="262626"/>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438150" y="1581150"/>
            <a:ext cx="5259070" cy="2122805"/>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动画(Animation)或者说动画电影（Animation Film），顾名思义就是由动画技术制作的电影。“任何一部动画影片，从它的美学构成来说，基本上都包括了两个方面：一是技术的方面——‘逐格拍摄’；二是美术的方面，某种样式的美术形式”。</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zh-CN" altLang="en-US" sz="1200">
                <a:latin typeface="微软雅黑" panose="020B0503020204020204" pitchFamily="2" charset="-122"/>
                <a:ea typeface="微软雅黑" panose="020B0503020204020204" pitchFamily="2" charset="-122"/>
                <a:cs typeface="微软雅黑" panose="020B0503020204020204" pitchFamily="2" charset="-122"/>
              </a:rPr>
              <a:t> </a:t>
            </a:r>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动画电影的发展历史实际上早于1895年卢米埃尔兄弟放映的《工厂大门》（该电影的放映被认为是世界电影真正诞生的标志）。</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它以绘画或其他造型艺术形式作为人物造型和环境空间造型的主要表现手段，不追求故事片的逼真性特点。而运用夸张、神似、变形的手法，借助于幻想、想象和象征，反映人们的生活、理想和愿望。是一种高度假定性的电影艺术。美术电影一般采用逐格拍摄方法，把一系列分解为若干环节的动作依次拍摄下来。连续放映时便在银幕上产生活动的影像”</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7" name="图片 6"/>
          <p:cNvPicPr>
            <a:picLocks noChangeAspect="1"/>
          </p:cNvPicPr>
          <p:nvPr/>
        </p:nvPicPr>
        <p:blipFill>
          <a:blip r:embed="rId1" cstate="print"/>
          <a:stretch>
            <a:fillRect/>
          </a:stretch>
        </p:blipFill>
        <p:spPr>
          <a:xfrm>
            <a:off x="5715000" y="1386840"/>
            <a:ext cx="2880360" cy="317754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85"/>
                                        </p:tgtEl>
                                        <p:attrNameLst>
                                          <p:attrName>style.visibility</p:attrName>
                                        </p:attrNameLst>
                                      </p:cBhvr>
                                      <p:to>
                                        <p:strVal val="visible"/>
                                      </p:to>
                                    </p:set>
                                    <p:anim calcmode="lin" valueType="num">
                                      <p:cBhvr>
                                        <p:cTn id="7" dur="500" fill="hold"/>
                                        <p:tgtEl>
                                          <p:spTgt spid="50185"/>
                                        </p:tgtEl>
                                        <p:attrNameLst>
                                          <p:attrName>ppt_w</p:attrName>
                                        </p:attrNameLst>
                                      </p:cBhvr>
                                      <p:tavLst>
                                        <p:tav tm="0">
                                          <p:val>
                                            <p:fltVal val="0"/>
                                          </p:val>
                                        </p:tav>
                                        <p:tav tm="100000">
                                          <p:val>
                                            <p:strVal val="#ppt_w"/>
                                          </p:val>
                                        </p:tav>
                                      </p:tavLst>
                                    </p:anim>
                                    <p:anim calcmode="lin" valueType="num">
                                      <p:cBhvr>
                                        <p:cTn id="8" dur="500" fill="hold"/>
                                        <p:tgtEl>
                                          <p:spTgt spid="50185"/>
                                        </p:tgtEl>
                                        <p:attrNameLst>
                                          <p:attrName>ppt_h</p:attrName>
                                        </p:attrNameLst>
                                      </p:cBhvr>
                                      <p:tavLst>
                                        <p:tav tm="0">
                                          <p:val>
                                            <p:fltVal val="0"/>
                                          </p:val>
                                        </p:tav>
                                        <p:tav tm="100000">
                                          <p:val>
                                            <p:strVal val="#ppt_h"/>
                                          </p:val>
                                        </p:tav>
                                      </p:tavLst>
                                    </p:anim>
                                    <p:animEffect filter="fade">
                                      <p:cBhvr>
                                        <p:cTn id="9" dur="500"/>
                                        <p:tgtEl>
                                          <p:spTgt spid="50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5" grpId="0" bldLvl="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0993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50187" name="文本框 13"/>
          <p:cNvSpPr/>
          <p:nvPr/>
        </p:nvSpPr>
        <p:spPr>
          <a:xfrm>
            <a:off x="381000" y="895350"/>
            <a:ext cx="3730625" cy="398780"/>
          </a:xfrm>
          <a:prstGeom prst="rect">
            <a:avLst/>
          </a:prstGeom>
          <a:noFill/>
          <a:ln w="9525">
            <a:noFill/>
          </a:ln>
        </p:spPr>
        <p:txBody>
          <a:bodyPr wrap="square" anchor="t" anchorCtr="0">
            <a:spAutoFit/>
          </a:bodyPr>
          <a:lstStyle/>
          <a:p>
            <a:r>
              <a:rPr lang="zh-CN" altLang="en-US" sz="2000" dirty="0">
                <a:latin typeface="微软雅黑" panose="020B0503020204020204" pitchFamily="2" charset="-122"/>
                <a:ea typeface="微软雅黑" panose="020B0503020204020204" pitchFamily="2" charset="-122"/>
                <a:cs typeface="微软雅黑" panose="020B0503020204020204" pitchFamily="2" charset="-122"/>
              </a:rPr>
              <a:t>第二节</a:t>
            </a:r>
            <a:r>
              <a:rPr lang="en-US" altLang="zh-CN" sz="2000" dirty="0">
                <a:latin typeface="微软雅黑" panose="020B0503020204020204" pitchFamily="2" charset="-122"/>
                <a:ea typeface="微软雅黑" panose="020B0503020204020204" pitchFamily="2" charset="-122"/>
                <a:cs typeface="微软雅黑" panose="020B0503020204020204" pitchFamily="2" charset="-122"/>
              </a:rPr>
              <a:t>  </a:t>
            </a:r>
            <a:r>
              <a:rPr lang="zh-CN" altLang="en-US" sz="2000" dirty="0" smtClean="0">
                <a:latin typeface="微软雅黑" panose="020B0503020204020204" pitchFamily="2" charset="-122"/>
                <a:ea typeface="微软雅黑" panose="020B0503020204020204" pitchFamily="2" charset="-122"/>
                <a:cs typeface="微软雅黑" panose="020B0503020204020204" pitchFamily="2" charset="-122"/>
              </a:rPr>
              <a:t>动画片的</a:t>
            </a:r>
            <a:r>
              <a:rPr lang="zh-CN" altLang="en-US" sz="2000" dirty="0">
                <a:latin typeface="微软雅黑" panose="020B0503020204020204" pitchFamily="2" charset="-122"/>
                <a:ea typeface="微软雅黑" panose="020B0503020204020204" pitchFamily="2" charset="-122"/>
                <a:cs typeface="微软雅黑" panose="020B0503020204020204" pitchFamily="2" charset="-122"/>
              </a:rPr>
              <a:t>起源与发展</a:t>
            </a:r>
            <a:r>
              <a:rPr lang="en-US" altLang="zh-CN" dirty="0">
                <a:latin typeface="微软雅黑" panose="020B0503020204020204" pitchFamily="2" charset="-122"/>
                <a:ea typeface="微软雅黑" panose="020B0503020204020204" pitchFamily="2" charset="-122"/>
                <a:cs typeface="微软雅黑" panose="020B0503020204020204" pitchFamily="2" charset="-122"/>
              </a:rPr>
              <a:t> </a:t>
            </a:r>
            <a:endParaRPr lang="en-US" altLang="zh-CN"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5" name="文本框 4"/>
          <p:cNvSpPr txBox="1"/>
          <p:nvPr/>
        </p:nvSpPr>
        <p:spPr>
          <a:xfrm>
            <a:off x="488950" y="1447165"/>
            <a:ext cx="2332355" cy="368300"/>
          </a:xfrm>
          <a:prstGeom prst="rect">
            <a:avLst/>
          </a:prstGeom>
          <a:noFill/>
        </p:spPr>
        <p:txBody>
          <a:bodyPr wrap="square" rtlCol="0">
            <a:spAutoFit/>
          </a:bodyPr>
          <a:lstStyle/>
          <a:p>
            <a:r>
              <a:rPr lang="zh-CN" altLang="en-US">
                <a:latin typeface="微软雅黑" panose="020B0503020204020204" pitchFamily="2" charset="-122"/>
                <a:ea typeface="微软雅黑" panose="020B0503020204020204" pitchFamily="2" charset="-122"/>
                <a:cs typeface="微软雅黑" panose="020B0503020204020204" pitchFamily="2" charset="-122"/>
              </a:rPr>
              <a:t>1、日本动画电影</a:t>
            </a:r>
            <a:endParaRPr lang="zh-CN" altLang="en-US">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6" name="文本框 5"/>
          <p:cNvSpPr txBox="1"/>
          <p:nvPr/>
        </p:nvSpPr>
        <p:spPr>
          <a:xfrm>
            <a:off x="381000" y="1942465"/>
            <a:ext cx="4131310" cy="2122805"/>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日本动画电影来源于漫画的积淀与手绘的悠久历史。其动画风格特征与一般动画片不尽相同。日本动画以对比鲜明的画面，个性化、多姿多彩的情节以及鲜明的角色性格为特色。故事通常有着各种不同的故事背景，针对较大范围的观众群。日本动画的传播手法包括电视播送，依靠诸如DVD之类的媒介分发，或者结合到电子游戏之内。第一套广泛流行的动画是手冢治虫的《铁臂阿童木》(1963)。1979年开始播放藤子·F·不二雄所作的《哆啦A梦》，迄今已创作超过四十年，而且还曾登上过《时代杂志》，可说是动画片里的常青树。动画大师宫崎骏2001年上映的《千与千寻》是日本史上票房最高的电影。”。</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8" name="图片 7"/>
          <p:cNvPicPr>
            <a:picLocks noChangeAspect="1"/>
          </p:cNvPicPr>
          <p:nvPr/>
        </p:nvPicPr>
        <p:blipFill>
          <a:blip r:embed="rId1"/>
          <a:stretch>
            <a:fillRect/>
          </a:stretch>
        </p:blipFill>
        <p:spPr>
          <a:xfrm>
            <a:off x="4605020" y="1815465"/>
            <a:ext cx="4324985" cy="2334895"/>
          </a:xfrm>
          <a:prstGeom prst="rect">
            <a:avLst/>
          </a:prstGeom>
        </p:spPr>
      </p:pic>
    </p:spTree>
  </p:cSld>
  <p:clrMapOvr>
    <a:masterClrMapping/>
  </p:clrMapOvr>
  <p:transition spd="slow" advTm="0">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4282" y="78580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50187" name="文本框 13"/>
          <p:cNvSpPr/>
          <p:nvPr/>
        </p:nvSpPr>
        <p:spPr>
          <a:xfrm>
            <a:off x="381000" y="895350"/>
            <a:ext cx="3730625" cy="398780"/>
          </a:xfrm>
          <a:prstGeom prst="rect">
            <a:avLst/>
          </a:prstGeom>
          <a:noFill/>
          <a:ln w="9525">
            <a:noFill/>
          </a:ln>
        </p:spPr>
        <p:txBody>
          <a:bodyPr wrap="square" anchor="t" anchorCtr="0">
            <a:spAutoFit/>
          </a:bodyPr>
          <a:lstStyle/>
          <a:p>
            <a:r>
              <a:rPr lang="zh-CN" altLang="en-US" sz="2000" dirty="0">
                <a:latin typeface="微软雅黑" panose="020B0503020204020204" pitchFamily="2" charset="-122"/>
                <a:ea typeface="微软雅黑" panose="020B0503020204020204" pitchFamily="2" charset="-122"/>
                <a:cs typeface="微软雅黑" panose="020B0503020204020204" pitchFamily="2" charset="-122"/>
              </a:rPr>
              <a:t>第二节</a:t>
            </a:r>
            <a:r>
              <a:rPr lang="en-US" altLang="zh-CN" sz="2000" dirty="0">
                <a:latin typeface="微软雅黑" panose="020B0503020204020204" pitchFamily="2" charset="-122"/>
                <a:ea typeface="微软雅黑" panose="020B0503020204020204" pitchFamily="2" charset="-122"/>
                <a:cs typeface="微软雅黑" panose="020B0503020204020204" pitchFamily="2" charset="-122"/>
              </a:rPr>
              <a:t>  </a:t>
            </a:r>
            <a:r>
              <a:rPr lang="zh-CN" altLang="en-US" sz="2000" dirty="0" smtClean="0">
                <a:latin typeface="微软雅黑" panose="020B0503020204020204" pitchFamily="2" charset="-122"/>
                <a:ea typeface="微软雅黑" panose="020B0503020204020204" pitchFamily="2" charset="-122"/>
                <a:cs typeface="微软雅黑" panose="020B0503020204020204" pitchFamily="2" charset="-122"/>
              </a:rPr>
              <a:t>动画片的</a:t>
            </a:r>
            <a:r>
              <a:rPr lang="zh-CN" altLang="en-US" sz="2000" dirty="0">
                <a:latin typeface="微软雅黑" panose="020B0503020204020204" pitchFamily="2" charset="-122"/>
                <a:ea typeface="微软雅黑" panose="020B0503020204020204" pitchFamily="2" charset="-122"/>
                <a:cs typeface="微软雅黑" panose="020B0503020204020204" pitchFamily="2" charset="-122"/>
              </a:rPr>
              <a:t>起源与发展</a:t>
            </a:r>
            <a:r>
              <a:rPr lang="en-US" altLang="zh-CN" dirty="0">
                <a:latin typeface="微软雅黑" panose="020B0503020204020204" pitchFamily="2" charset="-122"/>
                <a:ea typeface="微软雅黑" panose="020B0503020204020204" pitchFamily="2" charset="-122"/>
                <a:cs typeface="微软雅黑" panose="020B0503020204020204" pitchFamily="2" charset="-122"/>
              </a:rPr>
              <a:t> </a:t>
            </a:r>
            <a:endParaRPr lang="en-US" altLang="zh-CN"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5" name="文本框 4"/>
          <p:cNvSpPr txBox="1"/>
          <p:nvPr/>
        </p:nvSpPr>
        <p:spPr>
          <a:xfrm>
            <a:off x="488950" y="1447165"/>
            <a:ext cx="2332355" cy="368300"/>
          </a:xfrm>
          <a:prstGeom prst="rect">
            <a:avLst/>
          </a:prstGeom>
          <a:noFill/>
        </p:spPr>
        <p:txBody>
          <a:bodyPr wrap="square" rtlCol="0">
            <a:spAutoFit/>
          </a:bodyPr>
          <a:lstStyle/>
          <a:p>
            <a:r>
              <a:rPr lang="zh-CN" altLang="en-US">
                <a:latin typeface="微软雅黑" panose="020B0503020204020204" pitchFamily="2" charset="-122"/>
                <a:ea typeface="微软雅黑" panose="020B0503020204020204" pitchFamily="2" charset="-122"/>
                <a:cs typeface="微软雅黑" panose="020B0503020204020204" pitchFamily="2" charset="-122"/>
              </a:rPr>
              <a:t>1、中国动画电影</a:t>
            </a:r>
            <a:endParaRPr lang="zh-CN" altLang="en-US">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6" name="文本框 5"/>
          <p:cNvSpPr txBox="1"/>
          <p:nvPr/>
        </p:nvSpPr>
        <p:spPr>
          <a:xfrm>
            <a:off x="381000" y="1931035"/>
            <a:ext cx="4131310" cy="1198880"/>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中国动画起源于20世纪20年代，1922年摄制了中国第一部动画《舒振东华文打字机》，揭开了中国动画史的一页。直至20世纪40年代，万氏兄弟创作了中国第一部长篇动画《铁扇公主》（上海美术制片厂），发行到东南亚和日本地区，并受到人们的热烈欢迎，为中国动画走向国际作了好的铺垫。</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2" name="图片 1"/>
          <p:cNvPicPr>
            <a:picLocks noChangeAspect="1"/>
          </p:cNvPicPr>
          <p:nvPr/>
        </p:nvPicPr>
        <p:blipFill>
          <a:blip r:embed="rId1"/>
          <a:stretch>
            <a:fillRect/>
          </a:stretch>
        </p:blipFill>
        <p:spPr>
          <a:xfrm>
            <a:off x="4572000" y="1776730"/>
            <a:ext cx="4228465" cy="1790700"/>
          </a:xfrm>
          <a:prstGeom prst="rect">
            <a:avLst/>
          </a:prstGeom>
        </p:spPr>
      </p:pic>
    </p:spTree>
  </p:cSld>
  <p:clrMapOvr>
    <a:masterClrMapping/>
  </p:clrMapOvr>
  <p:transition spd="slow" advTm="0">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0993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50187" name="文本框 13"/>
          <p:cNvSpPr/>
          <p:nvPr/>
        </p:nvSpPr>
        <p:spPr>
          <a:xfrm>
            <a:off x="381000" y="895350"/>
            <a:ext cx="3730625" cy="398780"/>
          </a:xfrm>
          <a:prstGeom prst="rect">
            <a:avLst/>
          </a:prstGeom>
          <a:noFill/>
          <a:ln w="9525">
            <a:noFill/>
          </a:ln>
        </p:spPr>
        <p:txBody>
          <a:bodyPr wrap="square" anchor="t" anchorCtr="0">
            <a:spAutoFit/>
          </a:bodyPr>
          <a:lstStyle/>
          <a:p>
            <a:r>
              <a:rPr lang="zh-CN" altLang="en-US" sz="2000" dirty="0">
                <a:latin typeface="黑体" panose="02010609060101010101" charset="-122"/>
                <a:ea typeface="黑体" panose="02010609060101010101" charset="-122"/>
                <a:cs typeface="黑体" panose="02010609060101010101" charset="-122"/>
              </a:rPr>
              <a:t>第二节</a:t>
            </a:r>
            <a:r>
              <a:rPr lang="en-US" altLang="zh-CN" sz="2000" dirty="0">
                <a:latin typeface="黑体" panose="02010609060101010101" charset="-122"/>
                <a:ea typeface="黑体" panose="02010609060101010101" charset="-122"/>
                <a:cs typeface="黑体" panose="02010609060101010101" charset="-122"/>
              </a:rPr>
              <a:t>  </a:t>
            </a:r>
            <a:r>
              <a:rPr lang="zh-CN" altLang="en-US" sz="2000" dirty="0" smtClean="0">
                <a:latin typeface="黑体" panose="02010609060101010101" charset="-122"/>
                <a:ea typeface="黑体" panose="02010609060101010101" charset="-122"/>
                <a:cs typeface="黑体" panose="02010609060101010101" charset="-122"/>
              </a:rPr>
              <a:t>动画片的</a:t>
            </a:r>
            <a:r>
              <a:rPr lang="zh-CN" altLang="en-US" sz="2000" dirty="0">
                <a:latin typeface="黑体" panose="02010609060101010101" charset="-122"/>
                <a:ea typeface="黑体" panose="02010609060101010101" charset="-122"/>
                <a:cs typeface="黑体" panose="02010609060101010101" charset="-122"/>
              </a:rPr>
              <a:t>起源与发展</a:t>
            </a:r>
            <a:r>
              <a:rPr lang="en-US" altLang="zh-CN" dirty="0">
                <a:latin typeface="Arial" panose="020B0604020202020204" pitchFamily="34" charset="0"/>
                <a:ea typeface="宋体" panose="02010600030101010101" pitchFamily="2" charset="-122"/>
              </a:rPr>
              <a:t> </a:t>
            </a:r>
            <a:endParaRPr lang="en-US" altLang="zh-CN" dirty="0">
              <a:latin typeface="Arial" panose="020B0604020202020204" pitchFamily="34" charset="0"/>
              <a:ea typeface="宋体" panose="02010600030101010101" pitchFamily="2" charset="-122"/>
            </a:endParaRPr>
          </a:p>
        </p:txBody>
      </p:sp>
      <p:sp>
        <p:nvSpPr>
          <p:cNvPr id="5" name="文本框 4"/>
          <p:cNvSpPr txBox="1"/>
          <p:nvPr/>
        </p:nvSpPr>
        <p:spPr>
          <a:xfrm>
            <a:off x="488950" y="1447165"/>
            <a:ext cx="2332355" cy="368300"/>
          </a:xfrm>
          <a:prstGeom prst="rect">
            <a:avLst/>
          </a:prstGeom>
          <a:noFill/>
        </p:spPr>
        <p:txBody>
          <a:bodyPr wrap="square" rtlCol="0">
            <a:spAutoFit/>
          </a:bodyPr>
          <a:lstStyle/>
          <a:p>
            <a:r>
              <a:rPr lang="zh-CN" altLang="en-US">
                <a:latin typeface="微软雅黑" panose="020B0503020204020204" pitchFamily="2" charset="-122"/>
                <a:ea typeface="微软雅黑" panose="020B0503020204020204" pitchFamily="2" charset="-122"/>
                <a:cs typeface="微软雅黑" panose="020B0503020204020204" pitchFamily="2" charset="-122"/>
              </a:rPr>
              <a:t>1、欧美动画电影</a:t>
            </a:r>
            <a:endParaRPr lang="zh-CN" altLang="en-US">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6" name="文本框 5"/>
          <p:cNvSpPr txBox="1"/>
          <p:nvPr/>
        </p:nvSpPr>
        <p:spPr>
          <a:xfrm>
            <a:off x="381000" y="1931035"/>
            <a:ext cx="4131310" cy="1383665"/>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在世界动画电影史上，推动动画电影普及的历史是从美国开始的1907年，在维太格拉夫公司的纽约制片厂里，“逐格拍摄法”诞生了。根据这种方法，摄影机可以一格一格地把场面拍摄下来。美国的动画片先是在当时各大报纸刊载的流行漫画中发展起来。借助这一大众传播工具，许多动画家开始崭露头角。1923年，华特·迪士尼与哥哥成立迪士尼动画公司。动画电影开始走向商业化的道路。</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7" name="图片 6"/>
          <p:cNvPicPr>
            <a:picLocks noChangeAspect="1"/>
          </p:cNvPicPr>
          <p:nvPr/>
        </p:nvPicPr>
        <p:blipFill>
          <a:blip r:embed="rId1"/>
          <a:stretch>
            <a:fillRect/>
          </a:stretch>
        </p:blipFill>
        <p:spPr>
          <a:xfrm>
            <a:off x="5334000" y="932180"/>
            <a:ext cx="2578100" cy="3811905"/>
          </a:xfrm>
          <a:prstGeom prst="rect">
            <a:avLst/>
          </a:prstGeom>
        </p:spPr>
      </p:pic>
    </p:spTree>
  </p:cSld>
  <p:clrMapOvr>
    <a:masterClrMapping/>
  </p:clrMapOvr>
  <p:transition spd="slow" advTm="0">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7488" y="725805"/>
            <a:ext cx="8726487" cy="4124325"/>
          </a:xfrm>
          <a:prstGeom prst="rect">
            <a:avLst/>
          </a:prstGeom>
          <a:solidFill>
            <a:schemeClr val="bg1"/>
          </a:solidFill>
          <a:ln w="9525">
            <a:noFill/>
          </a:ln>
        </p:spPr>
        <p:txBody>
          <a:bodyPr anchor="ctr" anchorCtr="0"/>
          <a:lstStyle/>
          <a:p>
            <a:pPr algn="ctr"/>
            <a:r>
              <a:rPr lang="zh-CN" altLang="zh-CN">
                <a:solidFill>
                  <a:srgbClr val="FFFFFF"/>
                </a:solidFill>
                <a:latin typeface="Arial" panose="020B0604020202020204" pitchFamily="34" charset="0"/>
                <a:ea typeface="宋体" panose="02010600030101010101" pitchFamily="2" charset="-122"/>
              </a:rPr>
              <a:t>片名：《卡里加里博士的小屋》</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导演：罗伯特·威恩（也叫罗伯特·维内）</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演员：维尔纳·克劳斯、康拉德·韦特、弗里德里希·费赫尔</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出品方：柏林德克拉电影公司</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发行时间：1920年</a:t>
            </a: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3"/>
          <p:cNvSpPr/>
          <p:nvPr/>
        </p:nvSpPr>
        <p:spPr>
          <a:xfrm>
            <a:off x="1979295" y="843280"/>
            <a:ext cx="3730625" cy="398780"/>
          </a:xfrm>
          <a:prstGeom prst="rect">
            <a:avLst/>
          </a:prstGeom>
          <a:noFill/>
          <a:ln w="9525">
            <a:noFill/>
          </a:ln>
        </p:spPr>
        <p:txBody>
          <a:bodyPr wrap="square" anchor="t" anchorCtr="0">
            <a:spAutoFit/>
          </a:bodyPr>
          <a:lstStyle/>
          <a:p>
            <a:r>
              <a:rPr lang="zh-CN" altLang="en-US" sz="2000" b="1" dirty="0">
                <a:latin typeface="黑体" panose="02010609060101010101" charset="-122"/>
                <a:ea typeface="黑体" panose="02010609060101010101" charset="-122"/>
                <a:cs typeface="黑体" panose="02010609060101010101" charset="-122"/>
              </a:rPr>
              <a:t>第三节</a:t>
            </a:r>
            <a:r>
              <a:rPr lang="en-US" altLang="zh-CN" sz="2000" b="1" dirty="0">
                <a:latin typeface="黑体" panose="02010609060101010101" charset="-122"/>
                <a:ea typeface="黑体" panose="02010609060101010101" charset="-122"/>
                <a:cs typeface="黑体" panose="02010609060101010101" charset="-122"/>
              </a:rPr>
              <a:t>  </a:t>
            </a:r>
            <a:r>
              <a:rPr lang="zh-CN" altLang="en-US" sz="2000" b="1" dirty="0">
                <a:latin typeface="黑体" panose="02010609060101010101" charset="-122"/>
                <a:ea typeface="黑体" panose="02010609060101010101" charset="-122"/>
                <a:cs typeface="黑体" panose="02010609060101010101" charset="-122"/>
              </a:rPr>
              <a:t>经典动画片的赏析</a:t>
            </a:r>
            <a:r>
              <a:rPr lang="en-US" altLang="zh-CN" dirty="0">
                <a:latin typeface="Arial" panose="020B0604020202020204" pitchFamily="34" charset="0"/>
                <a:ea typeface="宋体" panose="02010600030101010101" pitchFamily="2" charset="-122"/>
              </a:rPr>
              <a:t> </a:t>
            </a:r>
            <a:endParaRPr lang="en-US" altLang="zh-CN" dirty="0">
              <a:latin typeface="Arial" panose="020B0604020202020204" pitchFamily="34" charset="0"/>
              <a:ea typeface="宋体" panose="02010600030101010101" pitchFamily="2" charset="-122"/>
            </a:endParaRPr>
          </a:p>
        </p:txBody>
      </p:sp>
      <p:sp>
        <p:nvSpPr>
          <p:cNvPr id="3" name="文本框 2"/>
          <p:cNvSpPr txBox="1"/>
          <p:nvPr/>
        </p:nvSpPr>
        <p:spPr>
          <a:xfrm>
            <a:off x="2051685" y="1347470"/>
            <a:ext cx="4932680" cy="368300"/>
          </a:xfrm>
          <a:prstGeom prst="rect">
            <a:avLst/>
          </a:prstGeom>
          <a:noFill/>
        </p:spPr>
        <p:txBody>
          <a:bodyPr wrap="square" rtlCol="0">
            <a:spAutoFit/>
          </a:bodyPr>
          <a:lstStyle/>
          <a:p>
            <a:r>
              <a:rPr lang="zh-CN" altLang="en-US">
                <a:latin typeface="微软雅黑" panose="020B0503020204020204" pitchFamily="2" charset="-122"/>
                <a:ea typeface="微软雅黑" panose="020B0503020204020204" pitchFamily="2" charset="-122"/>
                <a:cs typeface="微软雅黑" panose="020B0503020204020204" pitchFamily="2" charset="-122"/>
              </a:rPr>
              <a:t>动画版“哈姆雷特”——《狮子王》</a:t>
            </a:r>
            <a:endParaRPr lang="zh-CN" altLang="en-US">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5" name="文本框 4"/>
          <p:cNvSpPr txBox="1"/>
          <p:nvPr/>
        </p:nvSpPr>
        <p:spPr>
          <a:xfrm>
            <a:off x="5562600" y="2038350"/>
            <a:ext cx="3696970" cy="1753235"/>
          </a:xfrm>
          <a:prstGeom prst="rect">
            <a:avLst/>
          </a:prstGeom>
          <a:noFill/>
        </p:spPr>
        <p:txBody>
          <a:bodyPr wrap="square" rtlCol="0">
            <a:spAutoFit/>
          </a:bodyPr>
          <a:lstStyle/>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片名：《狮子王》</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导演：罗杰·艾勒斯</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演员：马修·布罗德里克、詹姆斯·厄尔·琼斯、詹姆斯·艾恩斯等</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出品方：美国华特·迪士尼</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发行时间：1994年</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6" name="图片 5"/>
          <p:cNvPicPr>
            <a:picLocks noChangeAspect="1"/>
          </p:cNvPicPr>
          <p:nvPr/>
        </p:nvPicPr>
        <p:blipFill>
          <a:blip r:embed="rId1"/>
          <a:stretch>
            <a:fillRect/>
          </a:stretch>
        </p:blipFill>
        <p:spPr>
          <a:xfrm>
            <a:off x="381000" y="1988820"/>
            <a:ext cx="4922520" cy="2406015"/>
          </a:xfrm>
          <a:prstGeom prst="rect">
            <a:avLst/>
          </a:prstGeom>
        </p:spPr>
      </p:pic>
    </p:spTree>
  </p:cSld>
  <p:clrMapOvr>
    <a:masterClrMapping/>
  </p:clrMapOvr>
  <p:transition spd="slow" advTm="0">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7488" y="72580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4" name="文本框 3"/>
          <p:cNvSpPr txBox="1"/>
          <p:nvPr/>
        </p:nvSpPr>
        <p:spPr>
          <a:xfrm>
            <a:off x="1118870" y="1650365"/>
            <a:ext cx="3148330" cy="368300"/>
          </a:xfrm>
          <a:prstGeom prst="rect">
            <a:avLst/>
          </a:prstGeom>
          <a:noFill/>
        </p:spPr>
        <p:txBody>
          <a:bodyPr wrap="square" rtlCol="0">
            <a:spAutoFit/>
          </a:bodyPr>
          <a:lstStyle/>
          <a:p>
            <a:endParaRPr lang="zh-CN" altLang="en-US"/>
          </a:p>
        </p:txBody>
      </p:sp>
      <p:sp>
        <p:nvSpPr>
          <p:cNvPr id="5" name="文本框 4"/>
          <p:cNvSpPr txBox="1"/>
          <p:nvPr/>
        </p:nvSpPr>
        <p:spPr>
          <a:xfrm>
            <a:off x="218440" y="1333500"/>
            <a:ext cx="5963920" cy="3784600"/>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这是非洲草原的一个黎明。所有动物都聚集在荣耀石，等候狮子王木法沙和王后沙拉碧出场，向大家介绍他们刚生下不久的儿子――辛巴。这时，木法沙的兄弟，邪恶的刀疤，正为命运的不公平而痛苦不已。他嫉恨新王子的诞生，因为这孩子将会继承他垂涎已久的王位。</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　　时间流逝，辛巴长成了一只趾高气昂的小狮子。木法沙带着他来到荣耀石的顶峰，俯看整个荣耀国，这个有一天将由辛巴统治的国度。木法沙告诉辛巴所有生灵都生活在微妙的平衡之中，这就是生命循环。木法沙还警告辛巴不要跨出荣耀国半步，走入邪恶的土狼的领土。</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　　后来，由于辛巴认为父亲的死是自己造成的，于是离开了荣耀国。他逃到了丛林地带，碰到了爱说俏皮话的猫釉丁满和慷慨大方的野猪彭彭。比起回去面对狮群，辛巴更愿意与这个丛林中的新伙伴们一起生活，于是他在这里度过了童年生活，长成了一头年轻的狮子。</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　　然而在这段时间中，荣耀国在刀疤残酷的统治下变得荒芜而毫无生气。土狼游荡在荣耀国中，搜寻任何能吃的东西，母狮们也被他们所胁迫。娜娜为了挣脱刀疤的魔爪，决定逃往丛林地带，寻找一个母狮们能够安全生活的地方。</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　　在丛林中，彭彭被一头饥饿的母狮追赶。辛巴为了救彭彭与母狮打斗起来。母狮轻拍辛巴，辛巴意识到这不是别人，而是他的老朋友娜娜。娜娜发现辛巴还活着，感到兴奋异常，她告诉丁满和彭彭，辛巴才是真正的国王。他们俩在独处中，感到了深埋在对方心中的爱慕之情。娜娜告诉辛巴荣耀国已经荒芜一片，他必须回去，从刀疤手中夺回本应属于自己的王位。</a:t>
            </a:r>
            <a:endParaRPr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3" name="图片 2"/>
          <p:cNvPicPr>
            <a:picLocks noChangeAspect="1"/>
          </p:cNvPicPr>
          <p:nvPr/>
        </p:nvPicPr>
        <p:blipFill>
          <a:blip r:embed="rId1"/>
          <a:stretch>
            <a:fillRect/>
          </a:stretch>
        </p:blipFill>
        <p:spPr>
          <a:xfrm>
            <a:off x="6056630" y="2018665"/>
            <a:ext cx="2912110" cy="1729740"/>
          </a:xfrm>
          <a:prstGeom prst="rect">
            <a:avLst/>
          </a:prstGeom>
        </p:spPr>
      </p:pic>
      <p:sp>
        <p:nvSpPr>
          <p:cNvPr id="10250" name="文本框 8"/>
          <p:cNvSpPr/>
          <p:nvPr/>
        </p:nvSpPr>
        <p:spPr>
          <a:xfrm>
            <a:off x="1763078" y="842963"/>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7488" y="68580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3" name="文本框 2"/>
          <p:cNvSpPr txBox="1"/>
          <p:nvPr/>
        </p:nvSpPr>
        <p:spPr>
          <a:xfrm>
            <a:off x="467360" y="1933575"/>
            <a:ext cx="3669665" cy="2122805"/>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lang="en-US"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电影 《狮子王》于 1994年 6月 15日在美国首映， 是迪士尼公司的第32部经典动画长片。“本片从莎士比亚的《哈姆雷特》获得灵感，成为迪斯尼动画的里程碑作品之一”。影片荣获的1994年奥斯卡最佳原著音乐和最佳电影主题曲两项大奖，成为迪斯尼动画电影在音乐创作上的重要突破。《狮子王》不仅在美国本土大受欢迎，还在海外其他国家和地区受到热烈追捧。在欧洲、拉美和非洲的 20 多个国家，《狮子王》成为历史上最受欢迎的英语影片，影片的总票房也轻松超过了7亿美元。</a:t>
            </a:r>
            <a:endParaRPr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4" name="图片 3"/>
          <p:cNvPicPr>
            <a:picLocks noChangeAspect="1"/>
          </p:cNvPicPr>
          <p:nvPr/>
        </p:nvPicPr>
        <p:blipFill>
          <a:blip r:embed="rId1"/>
          <a:stretch>
            <a:fillRect/>
          </a:stretch>
        </p:blipFill>
        <p:spPr>
          <a:xfrm>
            <a:off x="4355465" y="1534160"/>
            <a:ext cx="4483735" cy="2522220"/>
          </a:xfrm>
          <a:prstGeom prst="rect">
            <a:avLst/>
          </a:prstGeom>
        </p:spPr>
      </p:pic>
      <p:sp>
        <p:nvSpPr>
          <p:cNvPr id="10250" name="文本框 8"/>
          <p:cNvSpPr/>
          <p:nvPr/>
        </p:nvSpPr>
        <p:spPr>
          <a:xfrm>
            <a:off x="1331278" y="1418908"/>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相关背景</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4231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
          <p:cNvSpPr txBox="1"/>
          <p:nvPr/>
        </p:nvSpPr>
        <p:spPr>
          <a:xfrm>
            <a:off x="611505" y="1995170"/>
            <a:ext cx="2338070" cy="1383665"/>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cs typeface="微软雅黑" panose="020B0503020204020204" pitchFamily="2" charset="-122"/>
              </a:rPr>
              <a:t>（一）、《狮子王》中的音乐分析</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1.</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以歌抒情</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2.</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以歌塑形</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3.</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以歌叙事</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zh-CN" altLang="en-US" sz="1200">
                <a:latin typeface="微软雅黑" panose="020B0503020204020204" pitchFamily="2" charset="-122"/>
                <a:ea typeface="微软雅黑" panose="020B0503020204020204" pitchFamily="2" charset="-122"/>
                <a:cs typeface="微软雅黑" panose="020B0503020204020204" pitchFamily="2" charset="-122"/>
              </a:rPr>
              <a:t>4.以歌渲染</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4" name="文本框 3"/>
          <p:cNvSpPr txBox="1"/>
          <p:nvPr/>
        </p:nvSpPr>
        <p:spPr>
          <a:xfrm>
            <a:off x="5835015" y="2139315"/>
            <a:ext cx="3120390" cy="645160"/>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cs typeface="微软雅黑" panose="020B0503020204020204" pitchFamily="2" charset="-122"/>
              </a:rPr>
              <a:t>（二）、《狮子王》中的情节设置</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1.</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“王族”的角色设定</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2.</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大情节动力和小情节意识</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5" name="文本框 4"/>
          <p:cNvSpPr txBox="1"/>
          <p:nvPr/>
        </p:nvSpPr>
        <p:spPr>
          <a:xfrm>
            <a:off x="5939790" y="2931795"/>
            <a:ext cx="3088005" cy="275590"/>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rPr>
              <a:t>（三）、迪士尼动画电影的风格</a:t>
            </a:r>
            <a:endParaRPr lang="zh-CN" altLang="en-US" sz="1200">
              <a:latin typeface="微软雅黑" panose="020B0503020204020204" pitchFamily="2" charset="-122"/>
              <a:ea typeface="微软雅黑" panose="020B0503020204020204" pitchFamily="2" charset="-122"/>
            </a:endParaRPr>
          </a:p>
        </p:txBody>
      </p:sp>
      <p:pic>
        <p:nvPicPr>
          <p:cNvPr id="6" name="图片 5"/>
          <p:cNvPicPr>
            <a:picLocks noChangeAspect="1"/>
          </p:cNvPicPr>
          <p:nvPr/>
        </p:nvPicPr>
        <p:blipFill>
          <a:blip r:embed="rId1"/>
          <a:stretch>
            <a:fillRect/>
          </a:stretch>
        </p:blipFill>
        <p:spPr>
          <a:xfrm>
            <a:off x="3300095" y="1251585"/>
            <a:ext cx="2544445" cy="3635375"/>
          </a:xfrm>
          <a:prstGeom prst="rect">
            <a:avLst/>
          </a:prstGeom>
        </p:spPr>
      </p:pic>
      <p:sp>
        <p:nvSpPr>
          <p:cNvPr id="10250" name="文本框 8"/>
          <p:cNvSpPr/>
          <p:nvPr/>
        </p:nvSpPr>
        <p:spPr>
          <a:xfrm>
            <a:off x="3779203" y="789623"/>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影片分析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02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0245" name="组合 7"/>
          <p:cNvGrpSpPr/>
          <p:nvPr/>
        </p:nvGrpSpPr>
        <p:grpSpPr>
          <a:xfrm>
            <a:off x="-9525" y="4857750"/>
            <a:ext cx="9153525" cy="285750"/>
            <a:chOff x="0" y="0"/>
            <a:chExt cx="9153144" cy="842818"/>
          </a:xfrm>
        </p:grpSpPr>
        <p:sp>
          <p:nvSpPr>
            <p:cNvPr id="102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0248"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dirty="0">
              <a:latin typeface="Arial" panose="020B0604020202020204" pitchFamily="34" charset="0"/>
              <a:ea typeface="宋体" panose="02010600030101010101" pitchFamily="2" charset="-122"/>
            </a:endParaRPr>
          </a:p>
        </p:txBody>
      </p:sp>
      <p:pic>
        <p:nvPicPr>
          <p:cNvPr id="10249" name="图片 10248"/>
          <p:cNvPicPr>
            <a:picLocks noChangeAspect="1"/>
          </p:cNvPicPr>
          <p:nvPr/>
        </p:nvPicPr>
        <p:blipFill>
          <a:blip r:embed="rId1"/>
          <a:stretch>
            <a:fillRect/>
          </a:stretch>
        </p:blipFill>
        <p:spPr>
          <a:xfrm>
            <a:off x="457200" y="1657350"/>
            <a:ext cx="3878263" cy="2116138"/>
          </a:xfrm>
          <a:prstGeom prst="rect">
            <a:avLst/>
          </a:prstGeom>
          <a:noFill/>
          <a:ln w="9525">
            <a:noFill/>
          </a:ln>
        </p:spPr>
      </p:pic>
      <p:sp>
        <p:nvSpPr>
          <p:cNvPr id="10250" name="文本框 8"/>
          <p:cNvSpPr/>
          <p:nvPr/>
        </p:nvSpPr>
        <p:spPr>
          <a:xfrm>
            <a:off x="6027738" y="112553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
        <p:nvSpPr>
          <p:cNvPr id="10251" name="文本框 9"/>
          <p:cNvSpPr/>
          <p:nvPr/>
        </p:nvSpPr>
        <p:spPr>
          <a:xfrm>
            <a:off x="4770438" y="1849438"/>
            <a:ext cx="3790950" cy="1754187"/>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22岁的玛丽亚（朱莉•安德鲁斯饰）是一个萨尔茨堡修道院长大的修女。但是，她活泼好动和热爱自然的性格却总是让她在修道院里惹麻烦。修女院里的阿比斯院长（佩吉·伍德饰）觉得她这样活泼的性格不适合修女生活。于是，当她接到冯・特拉普上校（克里斯托弗·普卢默饰）家寻求看护的请求后，她决定让玛丽亚去，也借此让她探索出真正的生活。</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filter="wipe(left)">
                                      <p:cBhvr>
                                        <p:cTn id="12"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P spid="10251" grpId="0" bldLvl="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25805"/>
            <a:ext cx="8726487" cy="4124325"/>
          </a:xfrm>
          <a:prstGeom prst="rect">
            <a:avLst/>
          </a:prstGeom>
          <a:solidFill>
            <a:schemeClr val="bg1"/>
          </a:solidFill>
          <a:ln w="9525">
            <a:noFill/>
          </a:ln>
        </p:spPr>
        <p:txBody>
          <a:bodyPr anchor="ctr" anchorCtr="0"/>
          <a:lstStyle/>
          <a:p>
            <a:pPr algn="ctr"/>
            <a:r>
              <a:rPr lang="zh-CN" altLang="zh-CN">
                <a:solidFill>
                  <a:srgbClr val="FFFFFF"/>
                </a:solidFill>
                <a:latin typeface="Arial" panose="020B0604020202020204" pitchFamily="34" charset="0"/>
                <a:ea typeface="宋体" panose="02010600030101010101" pitchFamily="2" charset="-122"/>
              </a:rPr>
              <a:t>片名：《卡里加里博士的小屋》</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导演：罗伯特·威恩（也叫罗伯特·维内）</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演员：维尔纳·克劳斯、康拉德·韦特、弗里德里希·费赫尔</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出品方：柏林德克拉电影公司</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发行时间：1920年</a:t>
            </a: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3"/>
          <p:cNvSpPr/>
          <p:nvPr/>
        </p:nvSpPr>
        <p:spPr>
          <a:xfrm>
            <a:off x="2353310" y="984250"/>
            <a:ext cx="3730625" cy="368300"/>
          </a:xfrm>
          <a:prstGeom prst="rect">
            <a:avLst/>
          </a:prstGeom>
          <a:noFill/>
          <a:ln w="9525">
            <a:noFill/>
          </a:ln>
        </p:spPr>
        <p:txBody>
          <a:bodyPr wrap="square" anchor="t" anchorCtr="0">
            <a:spAutoFit/>
          </a:bodyPr>
          <a:lstStyle/>
          <a:p>
            <a:pPr algn="ctr"/>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第三节</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经典动画片的赏析</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endParaRPr lang="en-US" altLang="zh-CN" sz="1800"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3" name="文本框 2"/>
          <p:cNvSpPr txBox="1"/>
          <p:nvPr/>
        </p:nvSpPr>
        <p:spPr>
          <a:xfrm>
            <a:off x="1752600" y="1352550"/>
            <a:ext cx="4932680" cy="368300"/>
          </a:xfrm>
          <a:prstGeom prst="rect">
            <a:avLst/>
          </a:prstGeom>
          <a:noFill/>
        </p:spPr>
        <p:txBody>
          <a:bodyPr wrap="square" rtlCol="0">
            <a:spAutoFit/>
          </a:bodyPr>
          <a:lstStyle/>
          <a:p>
            <a:r>
              <a:rPr lang="zh-CN" altLang="en-US">
                <a:latin typeface="微软雅黑" panose="020B0503020204020204" pitchFamily="2" charset="-122"/>
                <a:ea typeface="微软雅黑" panose="020B0503020204020204" pitchFamily="2" charset="-122"/>
                <a:cs typeface="微软雅黑" panose="020B0503020204020204" pitchFamily="2" charset="-122"/>
              </a:rPr>
              <a:t>日本民族与社会的唯美暗喻——《千与千寻》</a:t>
            </a:r>
            <a:endParaRPr lang="zh-CN" altLang="en-US">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5" name="文本框 4"/>
          <p:cNvSpPr txBox="1"/>
          <p:nvPr/>
        </p:nvSpPr>
        <p:spPr>
          <a:xfrm>
            <a:off x="5334000" y="2163445"/>
            <a:ext cx="3696970" cy="1476375"/>
          </a:xfrm>
          <a:prstGeom prst="rect">
            <a:avLst/>
          </a:prstGeom>
          <a:noFill/>
        </p:spPr>
        <p:txBody>
          <a:bodyPr wrap="square" rtlCol="0">
            <a:spAutoFit/>
          </a:bodyPr>
          <a:lstStyle/>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片名：《千与千寻》</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导演：宫崎骏</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演员：柊瑠美、入野自由、中村彰男、夏木真理</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出品方：东宝映画</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发行时间：2001年</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4" name="图片 3"/>
          <p:cNvPicPr>
            <a:picLocks noChangeAspect="1"/>
          </p:cNvPicPr>
          <p:nvPr/>
        </p:nvPicPr>
        <p:blipFill>
          <a:blip r:embed="rId1"/>
          <a:stretch>
            <a:fillRect/>
          </a:stretch>
        </p:blipFill>
        <p:spPr>
          <a:xfrm>
            <a:off x="438150" y="2038350"/>
            <a:ext cx="4520565" cy="2415540"/>
          </a:xfrm>
          <a:prstGeom prst="rect">
            <a:avLst/>
          </a:prstGeom>
        </p:spPr>
      </p:pic>
    </p:spTree>
  </p:cSld>
  <p:clrMapOvr>
    <a:masterClrMapping/>
  </p:clrMapOvr>
  <p:transition spd="slow" advTm="0">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178753" y="70993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4" name="文本框 3"/>
          <p:cNvSpPr txBox="1"/>
          <p:nvPr/>
        </p:nvSpPr>
        <p:spPr>
          <a:xfrm>
            <a:off x="1118870" y="1650365"/>
            <a:ext cx="3148330" cy="368300"/>
          </a:xfrm>
          <a:prstGeom prst="rect">
            <a:avLst/>
          </a:prstGeom>
          <a:noFill/>
        </p:spPr>
        <p:txBody>
          <a:bodyPr wrap="square" rtlCol="0">
            <a:spAutoFit/>
          </a:bodyPr>
          <a:lstStyle/>
          <a:p>
            <a:endParaRPr lang="zh-CN" altLang="en-US"/>
          </a:p>
        </p:txBody>
      </p:sp>
      <p:sp>
        <p:nvSpPr>
          <p:cNvPr id="5" name="文本框 4"/>
          <p:cNvSpPr txBox="1"/>
          <p:nvPr/>
        </p:nvSpPr>
        <p:spPr>
          <a:xfrm>
            <a:off x="330835" y="1504950"/>
            <a:ext cx="4622800" cy="2306955"/>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千寻和她的父母要搬到日本乡下的一个小镇，这让千寻很沮丧。在去新家的路上，千寻的父亲拐错了弯，开上了一条孤独的单行道，这条路在一条隧道前尽头。她的父母决定停下车来探索一下这个地区。他们穿过隧道，在隧道的另一边发现了一个废弃的游乐园，那里有自己的小镇。当她的父母看到一家餐馆的食物味道很好，但没有员工，他们决定先吃，然后再付钱。然而，千寻拒绝吃东西，决定继续探索主题公园。她遇到了一个名叫白龙的男孩，白龙告诉她千寻和她的父母处境危险，他们必须立即离开。她跑到餐馆，发现她的父母都变成猪了。此外，主题公园原来是一个居住着妖魔鬼怪的小镇。在城镇的中心是一个澡堂，这些动物在那里放松。澡堂的主人是邪恶的女巫汤婆婆，她打算囚禁包括千寻在内的所有非法侵入者。千寻必须依靠白龙拯救她的父母，希望能回到他们的世界。</a:t>
            </a:r>
            <a:endParaRPr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2" name="图片 1"/>
          <p:cNvPicPr>
            <a:picLocks noChangeAspect="1"/>
          </p:cNvPicPr>
          <p:nvPr/>
        </p:nvPicPr>
        <p:blipFill>
          <a:blip r:embed="rId1"/>
          <a:stretch>
            <a:fillRect/>
          </a:stretch>
        </p:blipFill>
        <p:spPr>
          <a:xfrm>
            <a:off x="5435600" y="856615"/>
            <a:ext cx="2779395" cy="3830320"/>
          </a:xfrm>
          <a:prstGeom prst="rect">
            <a:avLst/>
          </a:prstGeom>
        </p:spPr>
      </p:pic>
      <p:sp>
        <p:nvSpPr>
          <p:cNvPr id="10250" name="文本框 8"/>
          <p:cNvSpPr/>
          <p:nvPr/>
        </p:nvSpPr>
        <p:spPr>
          <a:xfrm>
            <a:off x="1763078" y="1056958"/>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3" name="文本框 2"/>
          <p:cNvSpPr txBox="1"/>
          <p:nvPr/>
        </p:nvSpPr>
        <p:spPr>
          <a:xfrm>
            <a:off x="323215" y="2027555"/>
            <a:ext cx="4020185" cy="2122805"/>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lang="en-US"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二战后，日本经济飞速发展，一跃跨进发达国家行列，到20世纪80年代日本成为仅次于美国的世界第二大经济大国。80年代后期,日本国内资产价格高涨,经济泡沫涌现并急剧膨胀,并在90年代初期破灭,给日本经济带来了近乎毁灭性的打击.日本经济一蹶不振,整个90年代被称为"失去的十年"。</a:t>
            </a:r>
            <a:endParaRPr sz="1200">
              <a:latin typeface="微软雅黑" panose="020B0503020204020204" pitchFamily="2" charset="-122"/>
              <a:ea typeface="微软雅黑" panose="020B0503020204020204" pitchFamily="2" charset="-122"/>
              <a:cs typeface="微软雅黑" panose="020B0503020204020204" pitchFamily="2" charset="-122"/>
            </a:endParaRPr>
          </a:p>
          <a:p>
            <a:endParaRPr sz="1200">
              <a:latin typeface="微软雅黑" panose="020B0503020204020204" pitchFamily="2" charset="-122"/>
              <a:ea typeface="微软雅黑" panose="020B0503020204020204" pitchFamily="2" charset="-122"/>
              <a:cs typeface="微软雅黑" panose="020B0503020204020204" pitchFamily="2" charset="-122"/>
            </a:endParaRPr>
          </a:p>
          <a:p>
            <a:r>
              <a:rPr lang="en-US"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影片编剧、导演----宫崎骏之所以受到全世界的推崇，不仅仅是因为他是一名优秀的动画巨匠，更是因为他通过作品表达出来的社会责任感。</a:t>
            </a:r>
            <a:endParaRPr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2" name="图片 1"/>
          <p:cNvPicPr>
            <a:picLocks noChangeAspect="1"/>
          </p:cNvPicPr>
          <p:nvPr/>
        </p:nvPicPr>
        <p:blipFill>
          <a:blip r:embed="rId1"/>
          <a:stretch>
            <a:fillRect/>
          </a:stretch>
        </p:blipFill>
        <p:spPr>
          <a:xfrm>
            <a:off x="4343400" y="1776730"/>
            <a:ext cx="4396105" cy="2373630"/>
          </a:xfrm>
          <a:prstGeom prst="rect">
            <a:avLst/>
          </a:prstGeom>
        </p:spPr>
      </p:pic>
      <p:sp>
        <p:nvSpPr>
          <p:cNvPr id="10250" name="文本框 8"/>
          <p:cNvSpPr/>
          <p:nvPr/>
        </p:nvSpPr>
        <p:spPr>
          <a:xfrm>
            <a:off x="1474788" y="1359218"/>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相关背景</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7488" y="68580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
          <p:cNvSpPr txBox="1"/>
          <p:nvPr/>
        </p:nvSpPr>
        <p:spPr>
          <a:xfrm>
            <a:off x="624205" y="1657350"/>
            <a:ext cx="2724785" cy="1198880"/>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cs typeface="微软雅黑" panose="020B0503020204020204" pitchFamily="2" charset="-122"/>
              </a:rPr>
              <a:t>（一）、电影中的民族特性</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1.</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日本动画的发展</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2.</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电影中的日式风格</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3.</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电影中的民族特性</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zh-CN" altLang="en-US" sz="1200">
                <a:latin typeface="微软雅黑" panose="020B0503020204020204" pitchFamily="2" charset="-122"/>
                <a:ea typeface="微软雅黑" panose="020B0503020204020204" pitchFamily="2" charset="-122"/>
                <a:cs typeface="微软雅黑" panose="020B0503020204020204" pitchFamily="2" charset="-122"/>
              </a:rPr>
              <a:t>4.民族文化与受众倾向</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4" name="文本框 3"/>
          <p:cNvSpPr txBox="1"/>
          <p:nvPr/>
        </p:nvSpPr>
        <p:spPr>
          <a:xfrm>
            <a:off x="539115" y="2857500"/>
            <a:ext cx="3120390" cy="460375"/>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rPr>
              <a:t>（二）、电影主题与表达诉求</a:t>
            </a:r>
            <a:endParaRPr lang="zh-CN" altLang="en-US" sz="1200">
              <a:latin typeface="微软雅黑" panose="020B0503020204020204" pitchFamily="2" charset="-122"/>
              <a:ea typeface="微软雅黑" panose="020B0503020204020204" pitchFamily="2" charset="-122"/>
            </a:endParaRPr>
          </a:p>
          <a:p>
            <a:endParaRPr lang="zh-CN" altLang="en-US" sz="1200">
              <a:latin typeface="微软雅黑" panose="020B0503020204020204" pitchFamily="2" charset="-122"/>
              <a:ea typeface="微软雅黑" panose="020B0503020204020204" pitchFamily="2" charset="-122"/>
            </a:endParaRPr>
          </a:p>
        </p:txBody>
      </p:sp>
      <p:pic>
        <p:nvPicPr>
          <p:cNvPr id="3" name="图片 2"/>
          <p:cNvPicPr>
            <a:picLocks noChangeAspect="1"/>
          </p:cNvPicPr>
          <p:nvPr/>
        </p:nvPicPr>
        <p:blipFill>
          <a:blip r:embed="rId1"/>
          <a:stretch>
            <a:fillRect/>
          </a:stretch>
        </p:blipFill>
        <p:spPr>
          <a:xfrm>
            <a:off x="3581400" y="1469390"/>
            <a:ext cx="4892675" cy="2640965"/>
          </a:xfrm>
          <a:prstGeom prst="rect">
            <a:avLst/>
          </a:prstGeom>
        </p:spPr>
      </p:pic>
      <p:sp>
        <p:nvSpPr>
          <p:cNvPr id="10250" name="文本框 8"/>
          <p:cNvSpPr/>
          <p:nvPr/>
        </p:nvSpPr>
        <p:spPr>
          <a:xfrm>
            <a:off x="971233" y="987108"/>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影片分析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25805"/>
            <a:ext cx="8726487" cy="4124325"/>
          </a:xfrm>
          <a:prstGeom prst="rect">
            <a:avLst/>
          </a:prstGeom>
          <a:solidFill>
            <a:schemeClr val="bg1"/>
          </a:solidFill>
          <a:ln w="9525">
            <a:noFill/>
          </a:ln>
        </p:spPr>
        <p:txBody>
          <a:bodyPr anchor="ctr" anchorCtr="0"/>
          <a:lstStyle/>
          <a:p>
            <a:pPr algn="ctr"/>
            <a:r>
              <a:rPr lang="zh-CN" altLang="zh-CN">
                <a:solidFill>
                  <a:srgbClr val="FFFFFF"/>
                </a:solidFill>
                <a:latin typeface="Arial" panose="020B0604020202020204" pitchFamily="34" charset="0"/>
                <a:ea typeface="宋体" panose="02010600030101010101" pitchFamily="2" charset="-122"/>
              </a:rPr>
              <a:t>片名：《卡里加里博士的小屋》</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导演：罗伯特·威恩（也叫罗伯特·维内）</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演员：维尔纳·克劳斯、康拉德·韦特、弗里德里希·费赫尔</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出品方：柏林德克拉电影公司</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发行时间：1920年</a:t>
            </a: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3"/>
          <p:cNvSpPr/>
          <p:nvPr/>
        </p:nvSpPr>
        <p:spPr>
          <a:xfrm>
            <a:off x="755015" y="979805"/>
            <a:ext cx="3730625" cy="368300"/>
          </a:xfrm>
          <a:prstGeom prst="rect">
            <a:avLst/>
          </a:prstGeom>
          <a:noFill/>
          <a:ln w="9525">
            <a:noFill/>
          </a:ln>
        </p:spPr>
        <p:txBody>
          <a:bodyPr wrap="square" anchor="t" anchorCtr="0">
            <a:spAutoFit/>
          </a:bodyPr>
          <a:lstStyle/>
          <a:p>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第三节</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经典动画片的赏析</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endParaRPr lang="en-US" altLang="zh-CN" sz="1800"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3" name="文本框 2"/>
          <p:cNvSpPr txBox="1"/>
          <p:nvPr/>
        </p:nvSpPr>
        <p:spPr>
          <a:xfrm>
            <a:off x="5147945" y="987425"/>
            <a:ext cx="3846195" cy="368300"/>
          </a:xfrm>
          <a:prstGeom prst="rect">
            <a:avLst/>
          </a:prstGeom>
          <a:noFill/>
        </p:spPr>
        <p:txBody>
          <a:bodyPr wrap="square" rtlCol="0">
            <a:spAutoFit/>
          </a:bodyPr>
          <a:lstStyle/>
          <a:p>
            <a:r>
              <a:rPr lang="zh-CN" altLang="en-US">
                <a:latin typeface="微软雅黑" panose="020B0503020204020204" pitchFamily="2" charset="-122"/>
                <a:ea typeface="微软雅黑" panose="020B0503020204020204" pitchFamily="2" charset="-122"/>
                <a:cs typeface="微软雅黑" panose="020B0503020204020204" pitchFamily="2" charset="-122"/>
              </a:rPr>
              <a:t>动画类型电影——《勇敢传说》</a:t>
            </a:r>
            <a:endParaRPr lang="zh-CN" altLang="en-US">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5" name="文本框 4"/>
          <p:cNvSpPr txBox="1"/>
          <p:nvPr/>
        </p:nvSpPr>
        <p:spPr>
          <a:xfrm>
            <a:off x="4813300" y="1504950"/>
            <a:ext cx="4065270" cy="3091815"/>
          </a:xfrm>
          <a:prstGeom prst="rect">
            <a:avLst/>
          </a:prstGeom>
          <a:noFill/>
        </p:spPr>
        <p:txBody>
          <a:bodyPr wrap="square" rtlCol="0">
            <a:spAutoFit/>
          </a:bodyPr>
          <a:lstStyle/>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片名：勇敢传说 </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导演：马克∙安德鲁斯与布兰达∙查普曼导演</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演员：凯莉·麦克唐纳、艾玛·汤普森和凯文·麦克基德为影片配音 </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出品方：外文名Brave</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其它译名：勇敢传说之幻险森林（香港译名）、熊与弓</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出品时间：2012年</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出品公司：皮克斯动画工作室</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发行公司：迪士尼影业公司</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制片地区：美国</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制片成本：1.85亿美元</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拍摄日期：2010年</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编剧：布伦达·查普曼</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000">
                <a:latin typeface="微软雅黑" panose="020B0503020204020204" pitchFamily="2" charset="-122"/>
                <a:ea typeface="微软雅黑" panose="020B0503020204020204" pitchFamily="2" charset="-122"/>
                <a:cs typeface="微软雅黑" panose="020B0503020204020204" pitchFamily="2" charset="-122"/>
              </a:rPr>
              <a:t>制片人：凯瑟琳∙萨拉斐安</a:t>
            </a:r>
            <a:endParaRPr lang="zh-CN" altLang="en-US" sz="10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6" name="图片 5"/>
          <p:cNvPicPr>
            <a:picLocks noChangeAspect="1"/>
          </p:cNvPicPr>
          <p:nvPr/>
        </p:nvPicPr>
        <p:blipFill>
          <a:blip r:embed="rId1"/>
          <a:stretch>
            <a:fillRect/>
          </a:stretch>
        </p:blipFill>
        <p:spPr>
          <a:xfrm>
            <a:off x="438150" y="1779905"/>
            <a:ext cx="4149090" cy="2593975"/>
          </a:xfrm>
          <a:prstGeom prst="rect">
            <a:avLst/>
          </a:prstGeom>
        </p:spPr>
      </p:pic>
    </p:spTree>
  </p:cSld>
  <p:clrMapOvr>
    <a:masterClrMapping/>
  </p:clrMapOvr>
  <p:transition spd="slow" advTm="0">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7488" y="72580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4" name="文本框 3"/>
          <p:cNvSpPr txBox="1"/>
          <p:nvPr/>
        </p:nvSpPr>
        <p:spPr>
          <a:xfrm>
            <a:off x="1118870" y="1650365"/>
            <a:ext cx="3148330" cy="368300"/>
          </a:xfrm>
          <a:prstGeom prst="rect">
            <a:avLst/>
          </a:prstGeom>
          <a:noFill/>
        </p:spPr>
        <p:txBody>
          <a:bodyPr wrap="square" rtlCol="0">
            <a:spAutoFit/>
          </a:bodyPr>
          <a:lstStyle/>
          <a:p>
            <a:endParaRPr lang="zh-CN" altLang="en-US"/>
          </a:p>
        </p:txBody>
      </p:sp>
      <p:sp>
        <p:nvSpPr>
          <p:cNvPr id="5" name="文本框 4"/>
          <p:cNvSpPr txBox="1"/>
          <p:nvPr/>
        </p:nvSpPr>
        <p:spPr>
          <a:xfrm>
            <a:off x="838200" y="1504950"/>
            <a:ext cx="3763010" cy="2861310"/>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勇敢传说》的故事设定在公元10世纪神秘的苏格兰高地，故事围绕一位美丽勇敢的公主梅莉达（Merida）展开，作为国王弗格斯（Fergus）与王后埃莉诺（Elinor）的女儿，梅莉达有着勇敢善良的性格和娴熟的弓箭绝技，为了争取自己获得真爱的权力，她公然挑战了三位不安分勋爵之间古老而神圣的习俗。</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梅莉达为了争取自主获得真爱的权利，挣脱包办婚姻的束缚，向森林中的女巫寻求帮助，女巫却施展了别具深意的魔咒。接踵而来的状况逼迫梅莉达使出浑身解术，包括自己的三胞胎弟弟们也都来帮助她解除咒语，寻获勇气的真谛。</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为了拯救家园、让生活重归美好，受到诅咒的梅莉达将书写属于自己的“勇敢传说”，领悟出爱的真谛和古老传说中勇敢的雄心</a:t>
            </a:r>
            <a:endParaRPr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3" name="图片 2"/>
          <p:cNvPicPr>
            <a:picLocks noChangeAspect="1"/>
          </p:cNvPicPr>
          <p:nvPr/>
        </p:nvPicPr>
        <p:blipFill>
          <a:blip r:embed="rId1"/>
          <a:stretch>
            <a:fillRect/>
          </a:stretch>
        </p:blipFill>
        <p:spPr>
          <a:xfrm>
            <a:off x="4800600" y="1629410"/>
            <a:ext cx="3768090" cy="2317115"/>
          </a:xfrm>
          <a:prstGeom prst="rect">
            <a:avLst/>
          </a:prstGeom>
        </p:spPr>
      </p:pic>
      <p:sp>
        <p:nvSpPr>
          <p:cNvPr id="10250" name="文本框 8"/>
          <p:cNvSpPr/>
          <p:nvPr/>
        </p:nvSpPr>
        <p:spPr>
          <a:xfrm>
            <a:off x="1763078" y="1131253"/>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3" name="文本框 2"/>
          <p:cNvSpPr txBox="1"/>
          <p:nvPr/>
        </p:nvSpPr>
        <p:spPr>
          <a:xfrm>
            <a:off x="457200" y="1428750"/>
            <a:ext cx="3669665" cy="1753235"/>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lang="en-US"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勇敢传说》的故事创作并不是太过艰苦，毕竟这个故事就来自于导演和她的女儿。影片里的公主梅瑞达就是布伦达·查普曼女儿的化身。由于导演布伦达·查普曼热爱童话、执着于北欧的那些神话传说，于是在这一次的编剧导演过程当中，导演布伦达·查普曼最大程度的保留了传奇的故事性，又将现代的女性觉醒和人物成长的当代家庭关系带入到古老的传说当中。</a:t>
            </a:r>
            <a:endParaRPr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4" name="图片 3"/>
          <p:cNvPicPr>
            <a:picLocks noChangeAspect="1"/>
          </p:cNvPicPr>
          <p:nvPr/>
        </p:nvPicPr>
        <p:blipFill>
          <a:blip r:embed="rId1"/>
          <a:stretch>
            <a:fillRect/>
          </a:stretch>
        </p:blipFill>
        <p:spPr>
          <a:xfrm>
            <a:off x="4267200" y="1504950"/>
            <a:ext cx="4191000" cy="2537460"/>
          </a:xfrm>
          <a:prstGeom prst="rect">
            <a:avLst/>
          </a:prstGeom>
        </p:spPr>
      </p:pic>
      <p:sp>
        <p:nvSpPr>
          <p:cNvPr id="10250" name="文本框 8"/>
          <p:cNvSpPr/>
          <p:nvPr/>
        </p:nvSpPr>
        <p:spPr>
          <a:xfrm>
            <a:off x="1547178" y="1053783"/>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相关背景</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28283" y="72771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
          <p:cNvSpPr txBox="1"/>
          <p:nvPr/>
        </p:nvSpPr>
        <p:spPr>
          <a:xfrm>
            <a:off x="683260" y="1995170"/>
            <a:ext cx="2724785" cy="829945"/>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cs typeface="微软雅黑" panose="020B0503020204020204" pitchFamily="2" charset="-122"/>
              </a:rPr>
              <a:t>（一）、角色塑造</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         1.</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公主梅瑞达</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         2.</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王后埃莉诺</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4" name="文本框 3"/>
          <p:cNvSpPr txBox="1"/>
          <p:nvPr/>
        </p:nvSpPr>
        <p:spPr>
          <a:xfrm>
            <a:off x="467360" y="3035935"/>
            <a:ext cx="3120390" cy="275590"/>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rPr>
              <a:t>  </a:t>
            </a:r>
            <a:r>
              <a:rPr lang="zh-CN" altLang="en-US" sz="1200">
                <a:latin typeface="微软雅黑" panose="020B0503020204020204" pitchFamily="2" charset="-122"/>
                <a:ea typeface="微软雅黑" panose="020B0503020204020204" pitchFamily="2" charset="-122"/>
              </a:rPr>
              <a:t>（二）、影片元素使用</a:t>
            </a:r>
            <a:endParaRPr lang="zh-CN" altLang="en-US" sz="1200">
              <a:latin typeface="微软雅黑" panose="020B0503020204020204" pitchFamily="2" charset="-122"/>
              <a:ea typeface="微软雅黑" panose="020B0503020204020204" pitchFamily="2" charset="-122"/>
            </a:endParaRPr>
          </a:p>
        </p:txBody>
      </p:sp>
      <p:pic>
        <p:nvPicPr>
          <p:cNvPr id="5" name="图片 4"/>
          <p:cNvPicPr>
            <a:picLocks noChangeAspect="1"/>
          </p:cNvPicPr>
          <p:nvPr/>
        </p:nvPicPr>
        <p:blipFill>
          <a:blip r:embed="rId1"/>
          <a:stretch>
            <a:fillRect/>
          </a:stretch>
        </p:blipFill>
        <p:spPr>
          <a:xfrm>
            <a:off x="3059430" y="1563370"/>
            <a:ext cx="5748020" cy="2435860"/>
          </a:xfrm>
          <a:prstGeom prst="rect">
            <a:avLst/>
          </a:prstGeom>
        </p:spPr>
      </p:pic>
      <p:sp>
        <p:nvSpPr>
          <p:cNvPr id="10250" name="文本框 8"/>
          <p:cNvSpPr/>
          <p:nvPr/>
        </p:nvSpPr>
        <p:spPr>
          <a:xfrm>
            <a:off x="884238" y="987108"/>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影片分析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03518" y="725805"/>
            <a:ext cx="8726487" cy="4124325"/>
          </a:xfrm>
          <a:prstGeom prst="rect">
            <a:avLst/>
          </a:prstGeom>
          <a:solidFill>
            <a:schemeClr val="bg1"/>
          </a:solidFill>
          <a:ln w="9525">
            <a:noFill/>
          </a:ln>
        </p:spPr>
        <p:txBody>
          <a:bodyPr anchor="ctr" anchorCtr="0"/>
          <a:lstStyle/>
          <a:p>
            <a:pPr algn="ctr"/>
            <a:r>
              <a:rPr lang="zh-CN" altLang="zh-CN">
                <a:solidFill>
                  <a:srgbClr val="FFFFFF"/>
                </a:solidFill>
                <a:latin typeface="Arial" panose="020B0604020202020204" pitchFamily="34" charset="0"/>
                <a:ea typeface="宋体" panose="02010600030101010101" pitchFamily="2" charset="-122"/>
              </a:rPr>
              <a:t>片名：《卡里加里博士的小屋》</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导演：罗伯特·威恩（也叫罗伯特·维内）</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演员：维尔纳·克劳斯、康拉德·韦特、弗里德里希·费赫尔</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出品方：柏林德克拉电影公司</a:t>
            </a:r>
            <a:endParaRPr lang="zh-CN" altLang="zh-CN">
              <a:solidFill>
                <a:srgbClr val="FFFFFF"/>
              </a:solidFill>
              <a:latin typeface="Arial" panose="020B0604020202020204" pitchFamily="34" charset="0"/>
              <a:ea typeface="宋体" panose="02010600030101010101" pitchFamily="2" charset="-122"/>
            </a:endParaRPr>
          </a:p>
          <a:p>
            <a:pPr algn="ctr"/>
            <a:r>
              <a:rPr lang="zh-CN" altLang="zh-CN">
                <a:solidFill>
                  <a:srgbClr val="FFFFFF"/>
                </a:solidFill>
                <a:latin typeface="Arial" panose="020B0604020202020204" pitchFamily="34" charset="0"/>
                <a:ea typeface="宋体" panose="02010600030101010101" pitchFamily="2" charset="-122"/>
              </a:rPr>
              <a:t>发行时间：1920年</a:t>
            </a: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3"/>
          <p:cNvSpPr/>
          <p:nvPr/>
        </p:nvSpPr>
        <p:spPr>
          <a:xfrm>
            <a:off x="2627630" y="915670"/>
            <a:ext cx="3730625" cy="368300"/>
          </a:xfrm>
          <a:prstGeom prst="rect">
            <a:avLst/>
          </a:prstGeom>
          <a:noFill/>
          <a:ln w="9525">
            <a:noFill/>
          </a:ln>
        </p:spPr>
        <p:txBody>
          <a:bodyPr wrap="square" anchor="t" anchorCtr="0">
            <a:spAutoFit/>
          </a:bodyPr>
          <a:lstStyle/>
          <a:p>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第三节</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r>
              <a:rPr lang="zh-CN" altLang="en-US" sz="1800" dirty="0">
                <a:latin typeface="微软雅黑" panose="020B0503020204020204" pitchFamily="2" charset="-122"/>
                <a:ea typeface="微软雅黑" panose="020B0503020204020204" pitchFamily="2" charset="-122"/>
                <a:cs typeface="微软雅黑" panose="020B0503020204020204" pitchFamily="2" charset="-122"/>
              </a:rPr>
              <a:t>经典动画片的赏析</a:t>
            </a:r>
            <a:r>
              <a:rPr lang="en-US" altLang="zh-CN" sz="1800" dirty="0">
                <a:latin typeface="微软雅黑" panose="020B0503020204020204" pitchFamily="2" charset="-122"/>
                <a:ea typeface="微软雅黑" panose="020B0503020204020204" pitchFamily="2" charset="-122"/>
                <a:cs typeface="微软雅黑" panose="020B0503020204020204" pitchFamily="2" charset="-122"/>
              </a:rPr>
              <a:t> </a:t>
            </a:r>
            <a:endParaRPr lang="en-US" altLang="zh-CN" sz="1800" dirty="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3" name="文本框 2"/>
          <p:cNvSpPr txBox="1"/>
          <p:nvPr/>
        </p:nvSpPr>
        <p:spPr>
          <a:xfrm>
            <a:off x="2223135" y="1491615"/>
            <a:ext cx="4686935" cy="368300"/>
          </a:xfrm>
          <a:prstGeom prst="rect">
            <a:avLst/>
          </a:prstGeom>
          <a:noFill/>
        </p:spPr>
        <p:txBody>
          <a:bodyPr wrap="square" rtlCol="0">
            <a:spAutoFit/>
          </a:bodyPr>
          <a:lstStyle/>
          <a:p>
            <a:r>
              <a:rPr lang="zh-CN" altLang="en-US">
                <a:latin typeface="微软雅黑" panose="020B0503020204020204" pitchFamily="2" charset="-122"/>
                <a:ea typeface="微软雅黑" panose="020B0503020204020204" pitchFamily="2" charset="-122"/>
                <a:cs typeface="微软雅黑" panose="020B0503020204020204" pitchFamily="2" charset="-122"/>
              </a:rPr>
              <a:t>最大IP糅合国产漫画——《大圣归来》</a:t>
            </a:r>
            <a:endParaRPr lang="zh-CN" altLang="en-US">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5" name="文本框 4"/>
          <p:cNvSpPr txBox="1"/>
          <p:nvPr/>
        </p:nvSpPr>
        <p:spPr>
          <a:xfrm>
            <a:off x="755015" y="2211705"/>
            <a:ext cx="3067685" cy="1753235"/>
          </a:xfrm>
          <a:prstGeom prst="rect">
            <a:avLst/>
          </a:prstGeom>
          <a:noFill/>
        </p:spPr>
        <p:txBody>
          <a:bodyPr wrap="square" rtlCol="0">
            <a:spAutoFit/>
          </a:bodyPr>
          <a:lstStyle/>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片名：《西游记之大圣归来》</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导演：田晓鹏</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演员：林子杰、吉吉、吴文伦、赵铭洲</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出品方：横店影视；天空之城；燕城十月；微影时代</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pPr>
              <a:lnSpc>
                <a:spcPct val="150000"/>
              </a:lnSpc>
            </a:pPr>
            <a:r>
              <a:rPr lang="zh-CN" altLang="en-US" sz="1200">
                <a:latin typeface="微软雅黑" panose="020B0503020204020204" pitchFamily="2" charset="-122"/>
                <a:ea typeface="微软雅黑" panose="020B0503020204020204" pitchFamily="2" charset="-122"/>
                <a:cs typeface="微软雅黑" panose="020B0503020204020204" pitchFamily="2" charset="-122"/>
              </a:rPr>
              <a:t>发行时间：2015年</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4" name="图片 3"/>
          <p:cNvPicPr>
            <a:picLocks noChangeAspect="1"/>
          </p:cNvPicPr>
          <p:nvPr/>
        </p:nvPicPr>
        <p:blipFill>
          <a:blip r:embed="rId1"/>
          <a:stretch>
            <a:fillRect/>
          </a:stretch>
        </p:blipFill>
        <p:spPr>
          <a:xfrm>
            <a:off x="4067810" y="2052320"/>
            <a:ext cx="4497705" cy="2529840"/>
          </a:xfrm>
          <a:prstGeom prst="rect">
            <a:avLst/>
          </a:prstGeom>
        </p:spPr>
      </p:pic>
    </p:spTree>
  </p:cSld>
  <p:clrMapOvr>
    <a:masterClrMapping/>
  </p:clrMapOvr>
  <p:transition spd="slow" advTm="0">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28283" y="74295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4" name="文本框 3"/>
          <p:cNvSpPr txBox="1"/>
          <p:nvPr/>
        </p:nvSpPr>
        <p:spPr>
          <a:xfrm>
            <a:off x="1118870" y="1650365"/>
            <a:ext cx="3148330" cy="368300"/>
          </a:xfrm>
          <a:prstGeom prst="rect">
            <a:avLst/>
          </a:prstGeom>
          <a:noFill/>
        </p:spPr>
        <p:txBody>
          <a:bodyPr wrap="square" rtlCol="0">
            <a:spAutoFit/>
          </a:bodyPr>
          <a:lstStyle/>
          <a:p>
            <a:endParaRPr lang="zh-CN" altLang="en-US"/>
          </a:p>
        </p:txBody>
      </p:sp>
      <p:sp>
        <p:nvSpPr>
          <p:cNvPr id="5" name="文本框 4"/>
          <p:cNvSpPr txBox="1"/>
          <p:nvPr/>
        </p:nvSpPr>
        <p:spPr>
          <a:xfrm>
            <a:off x="276860" y="1374775"/>
            <a:ext cx="5488940" cy="3415030"/>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故事从孙悟空大闹天宫被镇压在五行山下500年后讲起。由于人间经常出现妖怪，人们把“孙悟空”当成他们心中的神。</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一天傍晚的日落之时，凶险的山路上远远走来一支走路的行人，回家的父母忙着给怀里的孩子讲大闹天宫的故事，此时，突然出现一群山妖，把人们撕咬着甩下山去，一位母亲被山妖逼到悬崖边，只好抱着孩子跳下悬崖。</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瞬间，一位行脚僧在一条小河边喝水，发现小孩子的哭声，行脚僧把孩子从河里救下来，从此，这个孩子就与行脚僧相依为命了，行脚僧为这孩子取名“江流儿”。</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山妖在长安城里横行霸道，百姓们非常的恐慌。有一天，山妖来劫持童男童女，江流儿不意中救下一个小女孩，惹怒了山妖，在一路的追杀中，江流儿带着小女孩跑到了一座大山下，又误打误撞解除了压在孙悟空身上的封印。这时，自由的孙悟空只想回到它的花果山，却无奈手腕上的封印未解开，又欠江流儿的一个人情，勉强地护送他们回长安城，一路上，八戒和白龙马相继现身。另一边，山妖王为了抢女童，布下了局，妖王却发现解除封印的孙悟空法力尽失，轻而易举地抢走了女童，孙悟空不愿再去救女童，江流儿决定自己前去。</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日全食之日，在悬空寺妖王准备将童男童女投入丹炉中时，江流儿却冲进了道场要与妖王决一死战，在混乱中，江流儿被压在乱石堆里，孙悟空以为江流儿已死，在巨大的愤怒中，猴子终于破除封印，成为齐天大圣······</a:t>
            </a:r>
            <a:endParaRPr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2" name="图片 1"/>
          <p:cNvPicPr>
            <a:picLocks noChangeAspect="1"/>
          </p:cNvPicPr>
          <p:nvPr/>
        </p:nvPicPr>
        <p:blipFill>
          <a:blip r:embed="rId1" cstate="print"/>
          <a:stretch>
            <a:fillRect/>
          </a:stretch>
        </p:blipFill>
        <p:spPr>
          <a:xfrm>
            <a:off x="6011545" y="987425"/>
            <a:ext cx="2534285" cy="3740785"/>
          </a:xfrm>
          <a:prstGeom prst="rect">
            <a:avLst/>
          </a:prstGeom>
        </p:spPr>
      </p:pic>
      <p:sp>
        <p:nvSpPr>
          <p:cNvPr id="10250" name="文本框 8"/>
          <p:cNvSpPr/>
          <p:nvPr/>
        </p:nvSpPr>
        <p:spPr>
          <a:xfrm>
            <a:off x="1834833" y="940753"/>
            <a:ext cx="2286000" cy="447675"/>
          </a:xfrm>
          <a:prstGeom prst="rect">
            <a:avLst/>
          </a:prstGeom>
          <a:noFill/>
          <a:ln w="9525">
            <a:noFill/>
          </a:ln>
        </p:spPr>
        <p:txBody>
          <a:bodyPr wrap="square" anchor="t" anchorCtr="0">
            <a:spAutoFit/>
          </a:bodyPr>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1266"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1267" name="矩形 4"/>
          <p:cNvSpPr/>
          <p:nvPr/>
        </p:nvSpPr>
        <p:spPr>
          <a:xfrm>
            <a:off x="228600" y="81915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1268"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1269" name="组合 7"/>
          <p:cNvGrpSpPr/>
          <p:nvPr/>
        </p:nvGrpSpPr>
        <p:grpSpPr>
          <a:xfrm>
            <a:off x="-9525" y="4857750"/>
            <a:ext cx="9153525" cy="285750"/>
            <a:chOff x="0" y="0"/>
            <a:chExt cx="9153144" cy="842818"/>
          </a:xfrm>
        </p:grpSpPr>
        <p:sp>
          <p:nvSpPr>
            <p:cNvPr id="11270"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1271"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1272" name="文本框 6"/>
          <p:cNvSpPr/>
          <p:nvPr/>
        </p:nvSpPr>
        <p:spPr>
          <a:xfrm>
            <a:off x="438150" y="404813"/>
            <a:ext cx="1900238" cy="334962"/>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第一章  音乐歌舞片</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11273" name="文本框 8"/>
          <p:cNvSpPr/>
          <p:nvPr/>
        </p:nvSpPr>
        <p:spPr>
          <a:xfrm>
            <a:off x="1752600" y="1123950"/>
            <a:ext cx="40386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2.相关背景</a:t>
            </a:r>
            <a:endParaRPr lang="zh-CN" altLang="en-US" dirty="0">
              <a:latin typeface="Arial" panose="020B0604020202020204" pitchFamily="34" charset="0"/>
              <a:ea typeface="宋体" panose="02010600030101010101" pitchFamily="2" charset="-122"/>
            </a:endParaRPr>
          </a:p>
        </p:txBody>
      </p:sp>
      <p:sp>
        <p:nvSpPr>
          <p:cNvPr id="11274" name="文本框 9"/>
          <p:cNvSpPr/>
          <p:nvPr/>
        </p:nvSpPr>
        <p:spPr>
          <a:xfrm>
            <a:off x="552450" y="1735138"/>
            <a:ext cx="3790950" cy="2941637"/>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《音乐之声》制作于好莱坞黄金时代与新好莱坞电影时代的过渡时期，其作品呈现出了2个时代的特点：</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首先，在好莱坞黄金时代，声音进入电影，这为音乐歌舞片的诞生为影片制作提供了技术可能。</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其次，好莱坞黄金时代形成的电影企业及制片制度，为音乐歌舞片的传播提供了保证。</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再次，百老汇音乐剧为音乐歌舞片提供了创作的基础。</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最后，影响了新好莱坞电影的产生。</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pic>
        <p:nvPicPr>
          <p:cNvPr id="11275" name="图片 11274" descr="QQ图片20110101013757"/>
          <p:cNvPicPr>
            <a:picLocks noChangeAspect="1"/>
          </p:cNvPicPr>
          <p:nvPr/>
        </p:nvPicPr>
        <p:blipFill>
          <a:blip r:embed="rId1"/>
          <a:stretch>
            <a:fillRect/>
          </a:stretch>
        </p:blipFill>
        <p:spPr>
          <a:xfrm>
            <a:off x="4433888" y="1855788"/>
            <a:ext cx="4432300" cy="2767012"/>
          </a:xfrm>
          <a:prstGeom prst="rect">
            <a:avLst/>
          </a:prstGeom>
          <a:noFill/>
          <a:ln w="9525">
            <a:noFill/>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filter="wipe(left)">
                                      <p:cBhvr>
                                        <p:cTn id="7" dur="500"/>
                                        <p:tgtEl>
                                          <p:spTgt spid="112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74"/>
                                        </p:tgtEl>
                                        <p:attrNameLst>
                                          <p:attrName>style.visibility</p:attrName>
                                        </p:attrNameLst>
                                      </p:cBhvr>
                                      <p:to>
                                        <p:strVal val="visible"/>
                                      </p:to>
                                    </p:set>
                                    <p:animEffect filter="wipe(left)">
                                      <p:cBhvr>
                                        <p:cTn id="12" dur="5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bldLvl="0"/>
      <p:bldP spid="11274" grpId="0" bldLvl="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3" name="文本框 2"/>
          <p:cNvSpPr txBox="1"/>
          <p:nvPr/>
        </p:nvSpPr>
        <p:spPr>
          <a:xfrm>
            <a:off x="685800" y="1405255"/>
            <a:ext cx="3669665" cy="3415030"/>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lang="en-US"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1995年，在导演田晓鹏大三时，一位朋友拷给他一份3D制作软件，从此改变了他的命运。他删掉了电脑中所有的游戏，开始一心一意研究3D动画制作。1997年，他参与了中央电视台国产动画片《西游记》部分剧集的制作，也就是在那时，他培养起了大圣情节，并有了一个大胆的设想：制作一系列三维动画的《西游记》。</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田晓鹏认为在现代人的眼中，《西游记》原著中的有些点是不能够被理解的，有些价值观也是跟现代人有冲突。因此他决定，要讲述一个不一样的西游记，它更加符合现代人的价值观和欣赏习惯，并且带有魔幻的特点，会让观众跟着孙悟空和江流儿（唐僧）的成长足迹，令人信服地理解他们取经的心路历程。整部影片经历了8年的酝酿，3年的制作。影片的世界观是架构在《西游记》小说原著的基础之上，根据中国传统神话故事，进行了新的拓展和演绎。</a:t>
            </a:r>
            <a:endParaRPr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2" name="图片 1"/>
          <p:cNvPicPr>
            <a:picLocks noChangeAspect="1"/>
          </p:cNvPicPr>
          <p:nvPr/>
        </p:nvPicPr>
        <p:blipFill>
          <a:blip r:embed="rId1"/>
          <a:stretch>
            <a:fillRect/>
          </a:stretch>
        </p:blipFill>
        <p:spPr>
          <a:xfrm>
            <a:off x="4800600" y="886460"/>
            <a:ext cx="3461385" cy="3818255"/>
          </a:xfrm>
          <a:prstGeom prst="rect">
            <a:avLst/>
          </a:prstGeom>
        </p:spPr>
      </p:pic>
      <p:sp>
        <p:nvSpPr>
          <p:cNvPr id="10250" name="文本框 8"/>
          <p:cNvSpPr/>
          <p:nvPr/>
        </p:nvSpPr>
        <p:spPr>
          <a:xfrm>
            <a:off x="1691323" y="1058863"/>
            <a:ext cx="2286000" cy="450850"/>
          </a:xfrm>
          <a:prstGeom prst="rect">
            <a:avLst/>
          </a:prstGeom>
          <a:noFill/>
          <a:ln w="9525">
            <a:noFill/>
          </a:ln>
        </p:spPr>
        <p:txBody>
          <a:bodyPr wrap="square" anchor="t" anchorCtr="0">
            <a:spAutoFit/>
          </a:bodyPr>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相关背景</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017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79" name="矩形 4"/>
          <p:cNvSpPr/>
          <p:nvPr/>
        </p:nvSpPr>
        <p:spPr>
          <a:xfrm>
            <a:off x="228283" y="72771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50181" name="组合 7"/>
          <p:cNvGrpSpPr/>
          <p:nvPr/>
        </p:nvGrpSpPr>
        <p:grpSpPr>
          <a:xfrm>
            <a:off x="-9525" y="4857750"/>
            <a:ext cx="9153525" cy="285750"/>
            <a:chOff x="0" y="0"/>
            <a:chExt cx="9153144" cy="842818"/>
          </a:xfrm>
        </p:grpSpPr>
        <p:sp>
          <p:nvSpPr>
            <p:cNvPr id="5018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018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50184" name="文本框 6"/>
          <p:cNvSpPr/>
          <p:nvPr/>
        </p:nvSpPr>
        <p:spPr>
          <a:xfrm>
            <a:off x="438150" y="404813"/>
            <a:ext cx="1493520" cy="337185"/>
          </a:xfrm>
          <a:prstGeom prst="rect">
            <a:avLst/>
          </a:prstGeom>
          <a:noFill/>
          <a:ln w="9525">
            <a:noFill/>
          </a:ln>
        </p:spPr>
        <p:txBody>
          <a:bodyPr wrap="none" anchor="t" anchorCtr="0">
            <a:spAutoFit/>
          </a:bodyPr>
          <a:lstStyle/>
          <a:p>
            <a:pPr algn="l"/>
            <a:r>
              <a:rPr lang="zh-CN" altLang="en-US" sz="1600">
                <a:solidFill>
                  <a:schemeClr val="accent2"/>
                </a:solidFill>
                <a:latin typeface="Calibri" panose="020F0502020204030204" charset="0"/>
                <a:ea typeface="思源黑体 CN" charset="0"/>
                <a:sym typeface="Calibri" panose="020F0502020204030204" charset="0"/>
              </a:rPr>
              <a:t>第五章</a:t>
            </a:r>
            <a:r>
              <a:rPr lang="en-US" altLang="zh-CN" sz="1600">
                <a:solidFill>
                  <a:schemeClr val="accent2"/>
                </a:solidFill>
                <a:latin typeface="Calibri" panose="020F0502020204030204" charset="0"/>
                <a:ea typeface="思源黑体 CN" charset="0"/>
                <a:sym typeface="Calibri" panose="020F0502020204030204" charset="0"/>
              </a:rPr>
              <a:t>  </a:t>
            </a:r>
            <a:r>
              <a:rPr lang="zh-CN" altLang="en-US" sz="1600">
                <a:solidFill>
                  <a:schemeClr val="accent2"/>
                </a:solidFill>
                <a:latin typeface="Calibri" panose="020F0502020204030204" charset="0"/>
                <a:ea typeface="思源黑体 CN" charset="0"/>
                <a:sym typeface="Calibri" panose="020F0502020204030204" charset="0"/>
              </a:rPr>
              <a:t>动画片</a:t>
            </a:r>
            <a:endParaRPr lang="zh-CN" altLang="en-US" sz="1600">
              <a:solidFill>
                <a:schemeClr val="accent2"/>
              </a:solidFill>
              <a:latin typeface="Calibri" panose="020F0502020204030204" charset="0"/>
              <a:ea typeface="思源黑体 CN" charset="0"/>
              <a:sym typeface="Calibri" panose="020F0502020204030204" charset="0"/>
            </a:endParaRPr>
          </a:p>
        </p:txBody>
      </p:sp>
      <p:sp>
        <p:nvSpPr>
          <p:cNvPr id="2" name="文本框 1"/>
          <p:cNvSpPr txBox="1"/>
          <p:nvPr/>
        </p:nvSpPr>
        <p:spPr>
          <a:xfrm>
            <a:off x="488950" y="1923415"/>
            <a:ext cx="2724785" cy="829945"/>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cs typeface="微软雅黑" panose="020B0503020204020204" pitchFamily="2" charset="-122"/>
              </a:rPr>
              <a:t>（一）、角色塑造的多样化</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1.</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不同角色的身形比</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2.</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不同角色的造型设计</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sp>
        <p:nvSpPr>
          <p:cNvPr id="4" name="文本框 3"/>
          <p:cNvSpPr txBox="1"/>
          <p:nvPr/>
        </p:nvSpPr>
        <p:spPr>
          <a:xfrm>
            <a:off x="438150" y="2859405"/>
            <a:ext cx="3120390" cy="645160"/>
          </a:xfrm>
          <a:prstGeom prst="rect">
            <a:avLst/>
          </a:prstGeom>
          <a:noFill/>
        </p:spPr>
        <p:txBody>
          <a:bodyPr wrap="square" rtlCol="0">
            <a:spAutoFit/>
          </a:bodyPr>
          <a:lstStyle/>
          <a:p>
            <a:r>
              <a:rPr lang="zh-CN" altLang="en-US" sz="1200">
                <a:latin typeface="微软雅黑" panose="020B0503020204020204" pitchFamily="2" charset="-122"/>
                <a:ea typeface="微软雅黑" panose="020B0503020204020204" pitchFamily="2" charset="-122"/>
                <a:cs typeface="微软雅黑" panose="020B0503020204020204" pitchFamily="2" charset="-122"/>
              </a:rPr>
              <a:t>（二）、色彩使用的突破性</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1.</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角色的色彩表达</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a:p>
            <a:r>
              <a:rPr lang="en-US" altLang="zh-CN" sz="1200">
                <a:latin typeface="微软雅黑" panose="020B0503020204020204" pitchFamily="2" charset="-122"/>
                <a:ea typeface="微软雅黑" panose="020B0503020204020204" pitchFamily="2" charset="-122"/>
                <a:cs typeface="微软雅黑" panose="020B0503020204020204" pitchFamily="2" charset="-122"/>
              </a:rPr>
              <a:t>2.</a:t>
            </a:r>
            <a:r>
              <a:rPr lang="zh-CN" altLang="en-US" sz="1200">
                <a:latin typeface="微软雅黑" panose="020B0503020204020204" pitchFamily="2" charset="-122"/>
                <a:ea typeface="微软雅黑" panose="020B0503020204020204" pitchFamily="2" charset="-122"/>
                <a:cs typeface="微软雅黑" panose="020B0503020204020204" pitchFamily="2" charset="-122"/>
              </a:rPr>
              <a:t>电影中的民族化“情结”</a:t>
            </a:r>
            <a:endParaRPr lang="zh-CN" altLang="en-US" sz="12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3" name="图片 2"/>
          <p:cNvPicPr>
            <a:picLocks noChangeAspect="1"/>
          </p:cNvPicPr>
          <p:nvPr/>
        </p:nvPicPr>
        <p:blipFill>
          <a:blip r:embed="rId1"/>
          <a:stretch>
            <a:fillRect/>
          </a:stretch>
        </p:blipFill>
        <p:spPr>
          <a:xfrm>
            <a:off x="3429000" y="1746250"/>
            <a:ext cx="4876800" cy="2087880"/>
          </a:xfrm>
          <a:prstGeom prst="rect">
            <a:avLst/>
          </a:prstGeom>
        </p:spPr>
      </p:pic>
      <p:sp>
        <p:nvSpPr>
          <p:cNvPr id="10250" name="文本框 8"/>
          <p:cNvSpPr/>
          <p:nvPr/>
        </p:nvSpPr>
        <p:spPr>
          <a:xfrm>
            <a:off x="927418" y="1275398"/>
            <a:ext cx="2286000" cy="450850"/>
          </a:xfrm>
          <a:prstGeom prst="rect">
            <a:avLst/>
          </a:prstGeom>
          <a:noFill/>
          <a:ln w="9525">
            <a:noFill/>
          </a:ln>
        </p:spPr>
        <p:txBody>
          <a:bodyPr wrap="square" anchor="t" anchorCtr="0">
            <a:spAutoFit/>
          </a:bodyPr>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影片分析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51202" name="矩形 34"/>
          <p:cNvSpPr/>
          <p:nvPr/>
        </p:nvSpPr>
        <p:spPr>
          <a:xfrm>
            <a:off x="5105400" y="2974975"/>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1203" name="矩形 69"/>
          <p:cNvSpPr/>
          <p:nvPr/>
        </p:nvSpPr>
        <p:spPr>
          <a:xfrm>
            <a:off x="0" y="1243013"/>
            <a:ext cx="9144000" cy="2776537"/>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pic>
        <p:nvPicPr>
          <p:cNvPr id="51204" name="图片 63"/>
          <p:cNvPicPr>
            <a:picLocks noChangeAspect="1"/>
          </p:cNvPicPr>
          <p:nvPr/>
        </p:nvPicPr>
        <p:blipFill>
          <a:blip r:embed="rId1"/>
          <a:stretch>
            <a:fillRect/>
          </a:stretch>
        </p:blipFill>
        <p:spPr>
          <a:xfrm rot="-5400000">
            <a:off x="-693737" y="466725"/>
            <a:ext cx="4300537" cy="3367088"/>
          </a:xfrm>
          <a:prstGeom prst="rect">
            <a:avLst/>
          </a:prstGeom>
          <a:noFill/>
          <a:ln w="9525">
            <a:noFill/>
          </a:ln>
        </p:spPr>
      </p:pic>
      <p:grpSp>
        <p:nvGrpSpPr>
          <p:cNvPr id="51205" name="组合 72"/>
          <p:cNvGrpSpPr/>
          <p:nvPr/>
        </p:nvGrpSpPr>
        <p:grpSpPr>
          <a:xfrm>
            <a:off x="-6350" y="4300538"/>
            <a:ext cx="9150350" cy="842962"/>
            <a:chOff x="0" y="0"/>
            <a:chExt cx="9153144" cy="842818"/>
          </a:xfrm>
        </p:grpSpPr>
        <p:sp>
          <p:nvSpPr>
            <p:cNvPr id="51206" name="矩形 57"/>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51207" name="矩形 65"/>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pic>
        <p:nvPicPr>
          <p:cNvPr id="51208" name="图片 25"/>
          <p:cNvPicPr>
            <a:picLocks noChangeAspect="1"/>
          </p:cNvPicPr>
          <p:nvPr/>
        </p:nvPicPr>
        <p:blipFill>
          <a:blip r:embed="rId2"/>
          <a:srcRect l="51270"/>
          <a:stretch>
            <a:fillRect/>
          </a:stretch>
        </p:blipFill>
        <p:spPr>
          <a:xfrm flipH="1">
            <a:off x="7546975" y="2647950"/>
            <a:ext cx="1611313" cy="1371600"/>
          </a:xfrm>
          <a:prstGeom prst="rect">
            <a:avLst/>
          </a:prstGeom>
          <a:noFill/>
          <a:ln w="9525">
            <a:noFill/>
          </a:ln>
        </p:spPr>
      </p:pic>
      <p:sp>
        <p:nvSpPr>
          <p:cNvPr id="51209" name="Freeform 12"/>
          <p:cNvSpPr>
            <a:spLocks noEditPoints="1"/>
          </p:cNvSpPr>
          <p:nvPr/>
        </p:nvSpPr>
        <p:spPr>
          <a:xfrm>
            <a:off x="5715000" y="1630363"/>
            <a:ext cx="585788" cy="584200"/>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sp>
        <p:nvSpPr>
          <p:cNvPr id="51211" name="TextBox 48"/>
          <p:cNvSpPr/>
          <p:nvPr/>
        </p:nvSpPr>
        <p:spPr>
          <a:xfrm>
            <a:off x="3200400" y="1549400"/>
            <a:ext cx="2667000" cy="676910"/>
          </a:xfrm>
          <a:prstGeom prst="rect">
            <a:avLst/>
          </a:prstGeom>
          <a:noFill/>
          <a:ln w="9525">
            <a:noFill/>
          </a:ln>
        </p:spPr>
        <p:txBody>
          <a:bodyPr wrap="square" lIns="0" tIns="0" rIns="0" bIns="0" anchor="t" anchorCtr="0">
            <a:spAutoFit/>
          </a:bodyPr>
          <a:lstStyle/>
          <a:p>
            <a:r>
              <a:rPr lang="zh-CN" altLang="en-US" sz="4400" dirty="0">
                <a:solidFill>
                  <a:schemeClr val="accent1"/>
                </a:solidFill>
                <a:latin typeface="思源黑体 CN" charset="0"/>
                <a:ea typeface="宋体" panose="02010600030101010101" pitchFamily="2" charset="-122"/>
                <a:sym typeface="思源黑体 CN" charset="0"/>
              </a:rPr>
              <a:t>第六章</a:t>
            </a:r>
            <a:endParaRPr lang="en-US" altLang="zh-CN" sz="4400" dirty="0">
              <a:solidFill>
                <a:schemeClr val="accent1"/>
              </a:solidFill>
              <a:latin typeface="思源黑体 CN" charset="0"/>
              <a:ea typeface="宋体" panose="02010600030101010101" pitchFamily="2" charset="-122"/>
              <a:sym typeface="思源黑体 CN" charset="0"/>
            </a:endParaRPr>
          </a:p>
        </p:txBody>
      </p:sp>
      <p:sp>
        <p:nvSpPr>
          <p:cNvPr id="48138" name="TextBox 48"/>
          <p:cNvSpPr/>
          <p:nvPr/>
        </p:nvSpPr>
        <p:spPr>
          <a:xfrm>
            <a:off x="3276918" y="2298065"/>
            <a:ext cx="4016375" cy="676910"/>
          </a:xfrm>
          <a:prstGeom prst="rect">
            <a:avLst/>
          </a:prstGeom>
          <a:noFill/>
          <a:ln w="9525">
            <a:noFill/>
          </a:ln>
        </p:spPr>
        <p:txBody>
          <a:bodyPr wrap="square" lIns="0" tIns="0" rIns="0" bIns="0" anchor="t" anchorCtr="0">
            <a:spAutoFit/>
          </a:bodyPr>
          <a:lstStyle/>
          <a:p>
            <a:r>
              <a:rPr lang="zh-CN" altLang="en-US" sz="4400" b="1" dirty="0">
                <a:latin typeface="Arial" panose="020B0604020202020204" pitchFamily="34" charset="0"/>
                <a:ea typeface="宋体" panose="02010600030101010101" pitchFamily="2" charset="-122"/>
              </a:rPr>
              <a:t>主旋律电影</a:t>
            </a:r>
            <a:endParaRPr lang="zh-CN" altLang="en-US" sz="4400" b="1" dirty="0">
              <a:latin typeface="Arial" panose="020B0604020202020204" pitchFamily="34" charset="0"/>
              <a:ea typeface="宋体" panose="02010600030101010101" pitchFamily="2" charset="-122"/>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5"/>
                                        </p:tgtEl>
                                        <p:attrNameLst>
                                          <p:attrName>style.visibility</p:attrName>
                                        </p:attrNameLst>
                                      </p:cBhvr>
                                      <p:to>
                                        <p:strVal val="visible"/>
                                      </p:to>
                                    </p:set>
                                    <p:anim calcmode="lin" valueType="num">
                                      <p:cBhvr>
                                        <p:cTn id="7" dur="500" fill="hold"/>
                                        <p:tgtEl>
                                          <p:spTgt spid="51205"/>
                                        </p:tgtEl>
                                        <p:attrNameLst>
                                          <p:attrName>ppt_x</p:attrName>
                                        </p:attrNameLst>
                                      </p:cBhvr>
                                      <p:tavLst>
                                        <p:tav tm="0">
                                          <p:val>
                                            <p:strVal val="#ppt_x"/>
                                          </p:val>
                                        </p:tav>
                                        <p:tav tm="100000">
                                          <p:val>
                                            <p:strVal val="#ppt_x"/>
                                          </p:val>
                                        </p:tav>
                                      </p:tavLst>
                                    </p:anim>
                                    <p:anim calcmode="lin" valueType="num">
                                      <p:cBhvr>
                                        <p:cTn id="8" dur="500" fill="hold"/>
                                        <p:tgtEl>
                                          <p:spTgt spid="5120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1203"/>
                                        </p:tgtEl>
                                        <p:attrNameLst>
                                          <p:attrName>style.visibility</p:attrName>
                                        </p:attrNameLst>
                                      </p:cBhvr>
                                      <p:to>
                                        <p:strVal val="visible"/>
                                      </p:to>
                                    </p:set>
                                    <p:anim calcmode="lin" valueType="num">
                                      <p:cBhvr>
                                        <p:cTn id="11" dur="500" fill="hold"/>
                                        <p:tgtEl>
                                          <p:spTgt spid="51203"/>
                                        </p:tgtEl>
                                        <p:attrNameLst>
                                          <p:attrName>ppt_x</p:attrName>
                                        </p:attrNameLst>
                                      </p:cBhvr>
                                      <p:tavLst>
                                        <p:tav tm="0">
                                          <p:val>
                                            <p:strVal val="#ppt_x"/>
                                          </p:val>
                                        </p:tav>
                                        <p:tav tm="100000">
                                          <p:val>
                                            <p:strVal val="#ppt_x"/>
                                          </p:val>
                                        </p:tav>
                                      </p:tavLst>
                                    </p:anim>
                                    <p:anim calcmode="lin" valueType="num">
                                      <p:cBhvr>
                                        <p:cTn id="12" dur="500" fill="hold"/>
                                        <p:tgtEl>
                                          <p:spTgt spid="512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51204"/>
                                        </p:tgtEl>
                                        <p:attrNameLst>
                                          <p:attrName>style.visibility</p:attrName>
                                        </p:attrNameLst>
                                      </p:cBhvr>
                                      <p:to>
                                        <p:strVal val="visible"/>
                                      </p:to>
                                    </p:set>
                                    <p:anim calcmode="lin" valueType="num">
                                      <p:cBhvr>
                                        <p:cTn id="16" dur="500" fill="hold"/>
                                        <p:tgtEl>
                                          <p:spTgt spid="51204"/>
                                        </p:tgtEl>
                                        <p:attrNameLst>
                                          <p:attrName>ppt_x</p:attrName>
                                        </p:attrNameLst>
                                      </p:cBhvr>
                                      <p:tavLst>
                                        <p:tav tm="0">
                                          <p:val>
                                            <p:strVal val="0-#ppt_w/2"/>
                                          </p:val>
                                        </p:tav>
                                        <p:tav tm="100000">
                                          <p:val>
                                            <p:strVal val="#ppt_x"/>
                                          </p:val>
                                        </p:tav>
                                      </p:tavLst>
                                    </p:anim>
                                    <p:anim calcmode="lin" valueType="num">
                                      <p:cBhvr>
                                        <p:cTn id="17" dur="500" fill="hold"/>
                                        <p:tgtEl>
                                          <p:spTgt spid="51204"/>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51202"/>
                                        </p:tgtEl>
                                        <p:attrNameLst>
                                          <p:attrName>style.visibility</p:attrName>
                                        </p:attrNameLst>
                                      </p:cBhvr>
                                      <p:to>
                                        <p:strVal val="visible"/>
                                      </p:to>
                                    </p:set>
                                    <p:anim calcmode="lin" valueType="num">
                                      <p:cBhvr>
                                        <p:cTn id="20" dur="500" fill="hold"/>
                                        <p:tgtEl>
                                          <p:spTgt spid="51202"/>
                                        </p:tgtEl>
                                        <p:attrNameLst>
                                          <p:attrName>ppt_w</p:attrName>
                                        </p:attrNameLst>
                                      </p:cBhvr>
                                      <p:tavLst>
                                        <p:tav tm="0">
                                          <p:val>
                                            <p:fltVal val="0"/>
                                          </p:val>
                                        </p:tav>
                                        <p:tav tm="100000">
                                          <p:val>
                                            <p:strVal val="#ppt_w"/>
                                          </p:val>
                                        </p:tav>
                                      </p:tavLst>
                                    </p:anim>
                                    <p:anim calcmode="lin" valueType="num">
                                      <p:cBhvr>
                                        <p:cTn id="21" dur="500" fill="hold"/>
                                        <p:tgtEl>
                                          <p:spTgt spid="51202"/>
                                        </p:tgtEl>
                                        <p:attrNameLst>
                                          <p:attrName>ppt_h</p:attrName>
                                        </p:attrNameLst>
                                      </p:cBhvr>
                                      <p:tavLst>
                                        <p:tav tm="0">
                                          <p:val>
                                            <p:fltVal val="0"/>
                                          </p:val>
                                        </p:tav>
                                        <p:tav tm="100000">
                                          <p:val>
                                            <p:strVal val="#ppt_h"/>
                                          </p:val>
                                        </p:tav>
                                      </p:tavLst>
                                    </p:anim>
                                    <p:animEffect filter="fade">
                                      <p:cBhvr>
                                        <p:cTn id="22" dur="500"/>
                                        <p:tgtEl>
                                          <p:spTgt spid="51202"/>
                                        </p:tgtEl>
                                      </p:cBhvr>
                                    </p:animEffect>
                                  </p:childTnLst>
                                </p:cTn>
                              </p:par>
                              <p:par>
                                <p:cTn id="23" presetID="2" presetClass="entr" presetSubtype="2" fill="hold" nodeType="withEffect">
                                  <p:stCondLst>
                                    <p:cond delay="0"/>
                                  </p:stCondLst>
                                  <p:childTnLst>
                                    <p:set>
                                      <p:cBhvr>
                                        <p:cTn id="24" dur="1" fill="hold">
                                          <p:stCondLst>
                                            <p:cond delay="0"/>
                                          </p:stCondLst>
                                        </p:cTn>
                                        <p:tgtEl>
                                          <p:spTgt spid="51208"/>
                                        </p:tgtEl>
                                        <p:attrNameLst>
                                          <p:attrName>style.visibility</p:attrName>
                                        </p:attrNameLst>
                                      </p:cBhvr>
                                      <p:to>
                                        <p:strVal val="visible"/>
                                      </p:to>
                                    </p:set>
                                    <p:anim calcmode="lin" valueType="num">
                                      <p:cBhvr>
                                        <p:cTn id="25" dur="500" fill="hold"/>
                                        <p:tgtEl>
                                          <p:spTgt spid="51208"/>
                                        </p:tgtEl>
                                        <p:attrNameLst>
                                          <p:attrName>ppt_x</p:attrName>
                                        </p:attrNameLst>
                                      </p:cBhvr>
                                      <p:tavLst>
                                        <p:tav tm="0">
                                          <p:val>
                                            <p:strVal val="1+#ppt_w/2"/>
                                          </p:val>
                                        </p:tav>
                                        <p:tav tm="100000">
                                          <p:val>
                                            <p:strVal val="#ppt_x"/>
                                          </p:val>
                                        </p:tav>
                                      </p:tavLst>
                                    </p:anim>
                                    <p:anim calcmode="lin" valueType="num">
                                      <p:cBhvr>
                                        <p:cTn id="26" dur="500" fill="hold"/>
                                        <p:tgtEl>
                                          <p:spTgt spid="5120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51209"/>
                                        </p:tgtEl>
                                        <p:attrNameLst>
                                          <p:attrName>style.visibility</p:attrName>
                                        </p:attrNameLst>
                                      </p:cBhvr>
                                      <p:to>
                                        <p:strVal val="visible"/>
                                      </p:to>
                                    </p:set>
                                    <p:anim calcmode="lin" valueType="num">
                                      <p:cBhvr>
                                        <p:cTn id="29" dur="500" fill="hold"/>
                                        <p:tgtEl>
                                          <p:spTgt spid="51209"/>
                                        </p:tgtEl>
                                        <p:attrNameLst>
                                          <p:attrName>ppt_x</p:attrName>
                                        </p:attrNameLst>
                                      </p:cBhvr>
                                      <p:tavLst>
                                        <p:tav tm="0">
                                          <p:val>
                                            <p:strVal val="1+#ppt_w/2"/>
                                          </p:val>
                                        </p:tav>
                                        <p:tav tm="100000">
                                          <p:val>
                                            <p:strVal val="#ppt_x"/>
                                          </p:val>
                                        </p:tav>
                                      </p:tavLst>
                                    </p:anim>
                                    <p:anim calcmode="lin" valueType="num">
                                      <p:cBhvr>
                                        <p:cTn id="30" dur="500" fill="hold"/>
                                        <p:tgtEl>
                                          <p:spTgt spid="5120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51211"/>
                                        </p:tgtEl>
                                        <p:attrNameLst>
                                          <p:attrName>style.visibility</p:attrName>
                                        </p:attrNameLst>
                                      </p:cBhvr>
                                      <p:to>
                                        <p:strVal val="visible"/>
                                      </p:to>
                                    </p:set>
                                    <p:anim calcmode="lin" valueType="num">
                                      <p:cBhvr>
                                        <p:cTn id="34" dur="500" fill="hold"/>
                                        <p:tgtEl>
                                          <p:spTgt spid="51211"/>
                                        </p:tgtEl>
                                        <p:attrNameLst>
                                          <p:attrName>ppt_w</p:attrName>
                                        </p:attrNameLst>
                                      </p:cBhvr>
                                      <p:tavLst>
                                        <p:tav tm="0">
                                          <p:val>
                                            <p:fltVal val="0"/>
                                          </p:val>
                                        </p:tav>
                                        <p:tav tm="100000">
                                          <p:val>
                                            <p:strVal val="#ppt_w"/>
                                          </p:val>
                                        </p:tav>
                                      </p:tavLst>
                                    </p:anim>
                                    <p:anim calcmode="lin" valueType="num">
                                      <p:cBhvr>
                                        <p:cTn id="35" dur="500" fill="hold"/>
                                        <p:tgtEl>
                                          <p:spTgt spid="51211"/>
                                        </p:tgtEl>
                                        <p:attrNameLst>
                                          <p:attrName>ppt_h</p:attrName>
                                        </p:attrNameLst>
                                      </p:cBhvr>
                                      <p:tavLst>
                                        <p:tav tm="0">
                                          <p:val>
                                            <p:fltVal val="0"/>
                                          </p:val>
                                        </p:tav>
                                        <p:tav tm="100000">
                                          <p:val>
                                            <p:strVal val="#ppt_h"/>
                                          </p:val>
                                        </p:tav>
                                      </p:tavLst>
                                    </p:anim>
                                    <p:animEffect filter="fade">
                                      <p:cBhvr>
                                        <p:cTn id="36" dur="500"/>
                                        <p:tgtEl>
                                          <p:spTgt spid="51211"/>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48138"/>
                                        </p:tgtEl>
                                        <p:attrNameLst>
                                          <p:attrName>style.visibility</p:attrName>
                                        </p:attrNameLst>
                                      </p:cBhvr>
                                      <p:to>
                                        <p:strVal val="visible"/>
                                      </p:to>
                                    </p:set>
                                    <p:animEffect filter="wipe(left)">
                                      <p:cBhvr>
                                        <p:cTn id="40" dur="500"/>
                                        <p:tgtEl>
                                          <p:spTgt spid="48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ldLvl="0" animBg="1"/>
      <p:bldP spid="51203" grpId="0" bldLvl="0" animBg="1"/>
      <p:bldP spid="51209" grpId="0" bldLvl="0" animBg="1"/>
      <p:bldP spid="51211" grpId="0" bldLvl="0"/>
      <p:bldP spid="48138" grpId="0" bldLvl="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6146" name="灯片编号占位符 1"/>
          <p:cNvSpPr>
            <a:spLocks noGrp="1"/>
          </p:cNvSpPr>
          <p:nvPr>
            <p:ph type="sldNum" sz="quarter" idx="12"/>
          </p:nvPr>
        </p:nvSpPr>
        <p:spPr>
          <a:xfrm>
            <a:off x="6457950" y="4767263"/>
            <a:ext cx="2057400" cy="274637"/>
          </a:xfrm>
        </p:spPr>
        <p:txBody>
          <a:bodyPr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6147"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48" name="矩形 4"/>
          <p:cNvSpPr/>
          <p:nvPr/>
        </p:nvSpPr>
        <p:spPr>
          <a:xfrm>
            <a:off x="204122" y="771830"/>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49"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6150" name="组合 7"/>
          <p:cNvGrpSpPr/>
          <p:nvPr/>
        </p:nvGrpSpPr>
        <p:grpSpPr>
          <a:xfrm>
            <a:off x="-9525" y="4857750"/>
            <a:ext cx="9153525" cy="285750"/>
            <a:chOff x="0" y="0"/>
            <a:chExt cx="9153144" cy="842818"/>
          </a:xfrm>
        </p:grpSpPr>
        <p:sp>
          <p:nvSpPr>
            <p:cNvPr id="6151"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6152"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6153" name="文本框 6"/>
          <p:cNvSpPr/>
          <p:nvPr/>
        </p:nvSpPr>
        <p:spPr>
          <a:xfrm>
            <a:off x="438150" y="40481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grpSp>
        <p:nvGrpSpPr>
          <p:cNvPr id="2" name="组合 12"/>
          <p:cNvGrpSpPr/>
          <p:nvPr/>
        </p:nvGrpSpPr>
        <p:grpSpPr>
          <a:xfrm>
            <a:off x="4657725" y="1760538"/>
            <a:ext cx="2286000" cy="868362"/>
            <a:chOff x="0" y="0"/>
            <a:chExt cx="2286000" cy="868065"/>
          </a:xfrm>
        </p:grpSpPr>
        <p:sp>
          <p:nvSpPr>
            <p:cNvPr id="6155" name="文本框 13"/>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56" name="文本框 14"/>
            <p:cNvSpPr/>
            <p:nvPr/>
          </p:nvSpPr>
          <p:spPr>
            <a:xfrm>
              <a:off x="76200" y="0"/>
              <a:ext cx="1204915" cy="323165"/>
            </a:xfrm>
            <a:prstGeom prst="rect">
              <a:avLst/>
            </a:prstGeom>
            <a:solidFill>
              <a:schemeClr val="accent1"/>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类型描述</a:t>
              </a:r>
              <a:endParaRPr lang="zh-CN" altLang="en-US" dirty="0">
                <a:latin typeface="Arial" panose="020B0604020202020204" pitchFamily="34" charset="0"/>
                <a:ea typeface="宋体" panose="02010600030101010101" pitchFamily="2" charset="-122"/>
              </a:endParaRPr>
            </a:p>
          </p:txBody>
        </p:sp>
      </p:grpSp>
      <p:grpSp>
        <p:nvGrpSpPr>
          <p:cNvPr id="3" name="组合 15"/>
          <p:cNvGrpSpPr/>
          <p:nvPr/>
        </p:nvGrpSpPr>
        <p:grpSpPr>
          <a:xfrm>
            <a:off x="5819775" y="2827338"/>
            <a:ext cx="2286000" cy="1129373"/>
            <a:chOff x="0" y="0"/>
            <a:chExt cx="2286000" cy="1128987"/>
          </a:xfrm>
        </p:grpSpPr>
        <p:sp>
          <p:nvSpPr>
            <p:cNvPr id="6158" name="文本框 16"/>
            <p:cNvSpPr/>
            <p:nvPr/>
          </p:nvSpPr>
          <p:spPr>
            <a:xfrm>
              <a:off x="0" y="319004"/>
              <a:ext cx="2286000" cy="809983"/>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建国大业</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中国机长</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      湄公河行动</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59" name="文本框 17"/>
            <p:cNvSpPr/>
            <p:nvPr/>
          </p:nvSpPr>
          <p:spPr>
            <a:xfrm>
              <a:off x="76200" y="0"/>
              <a:ext cx="1204915" cy="323165"/>
            </a:xfrm>
            <a:prstGeom prst="rect">
              <a:avLst/>
            </a:prstGeom>
            <a:solidFill>
              <a:schemeClr val="accent2"/>
            </a:solidFill>
            <a:ln w="9525">
              <a:noFill/>
            </a:ln>
          </p:spPr>
          <p:txBody>
            <a:bodyPr wrap="square" anchor="t" anchorCtr="0">
              <a:spAutoFit/>
            </a:bodyPr>
            <a:lstStyle/>
            <a:p>
              <a:pPr algn="ctr"/>
              <a:r>
                <a:rPr lang="zh-CN" altLang="en-US" sz="1500" dirty="0">
                  <a:solidFill>
                    <a:schemeClr val="bg1"/>
                  </a:solidFill>
                  <a:latin typeface="微软雅黑" panose="020B0503020204020204" pitchFamily="2" charset="-122"/>
                  <a:ea typeface="微软雅黑" panose="020B0503020204020204" pitchFamily="2" charset="-122"/>
                  <a:sym typeface="思源黑体 CN" charset="0"/>
                </a:rPr>
                <a:t>佳片赏析</a:t>
              </a:r>
              <a:endParaRPr lang="zh-CN" altLang="en-US" dirty="0">
                <a:latin typeface="Arial" panose="020B0604020202020204" pitchFamily="34" charset="0"/>
                <a:ea typeface="宋体" panose="02010600030101010101" pitchFamily="2" charset="-122"/>
              </a:endParaRPr>
            </a:p>
          </p:txBody>
        </p:sp>
      </p:grpSp>
      <p:grpSp>
        <p:nvGrpSpPr>
          <p:cNvPr id="4" name="组合 18"/>
          <p:cNvGrpSpPr/>
          <p:nvPr/>
        </p:nvGrpSpPr>
        <p:grpSpPr>
          <a:xfrm>
            <a:off x="6877050" y="1760538"/>
            <a:ext cx="2286000" cy="868362"/>
            <a:chOff x="0" y="0"/>
            <a:chExt cx="2286000" cy="868065"/>
          </a:xfrm>
        </p:grpSpPr>
        <p:sp>
          <p:nvSpPr>
            <p:cNvPr id="6161" name="文本框 19"/>
            <p:cNvSpPr/>
            <p:nvPr/>
          </p:nvSpPr>
          <p:spPr>
            <a:xfrm>
              <a:off x="0" y="319004"/>
              <a:ext cx="2286000" cy="549061"/>
            </a:xfrm>
            <a:prstGeom prst="rect">
              <a:avLst/>
            </a:prstGeom>
            <a:noFill/>
            <a:ln w="9525">
              <a:noFill/>
            </a:ln>
          </p:spPr>
          <p:txBody>
            <a:bodyPr wrap="square" anchor="t" anchorCtr="0">
              <a:spAutoFit/>
            </a:bodyPr>
            <a:lstStyle/>
            <a:p>
              <a:pPr>
                <a:lnSpc>
                  <a:spcPct val="130000"/>
                </a:lnSpc>
              </a:pP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6162" name="文本框 20"/>
            <p:cNvSpPr/>
            <p:nvPr/>
          </p:nvSpPr>
          <p:spPr>
            <a:xfrm>
              <a:off x="76200" y="0"/>
              <a:ext cx="1204915" cy="323165"/>
            </a:xfrm>
            <a:prstGeom prst="rect">
              <a:avLst/>
            </a:prstGeom>
            <a:solidFill>
              <a:schemeClr val="accent2"/>
            </a:solidFill>
            <a:ln w="9525">
              <a:noFill/>
            </a:ln>
          </p:spPr>
          <p:txBody>
            <a:bodyPr wrap="square" anchor="t" anchorCtr="0">
              <a:spAutoFit/>
            </a:bodyPr>
            <a:lstStyle/>
            <a:p>
              <a:pPr algn="ctr"/>
              <a:r>
                <a:rPr lang="zh-CN" altLang="en-US" sz="1500" dirty="0" smtClean="0">
                  <a:solidFill>
                    <a:schemeClr val="bg1"/>
                  </a:solidFill>
                  <a:latin typeface="微软雅黑" panose="020B0503020204020204" pitchFamily="2" charset="-122"/>
                  <a:ea typeface="微软雅黑" panose="020B0503020204020204" pitchFamily="2" charset="-122"/>
                  <a:sym typeface="思源黑体 CN" charset="0"/>
                </a:rPr>
                <a:t>起源与发展</a:t>
              </a:r>
              <a:endParaRPr lang="zh-CN" altLang="en-US" dirty="0">
                <a:latin typeface="Arial" panose="020B0604020202020204" pitchFamily="34" charset="0"/>
                <a:ea typeface="宋体" panose="02010600030101010101" pitchFamily="2" charset="-122"/>
              </a:endParaRPr>
            </a:p>
          </p:txBody>
        </p:sp>
      </p:grpSp>
      <p:pic>
        <p:nvPicPr>
          <p:cNvPr id="7" name="图片 6" descr="主旋律"/>
          <p:cNvPicPr>
            <a:picLocks noChangeAspect="1"/>
          </p:cNvPicPr>
          <p:nvPr/>
        </p:nvPicPr>
        <p:blipFill>
          <a:blip r:embed="rId1"/>
          <a:stretch>
            <a:fillRect/>
          </a:stretch>
        </p:blipFill>
        <p:spPr>
          <a:xfrm>
            <a:off x="251460" y="2139315"/>
            <a:ext cx="5632450" cy="235712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7170"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7171" name="矩形 4"/>
          <p:cNvSpPr/>
          <p:nvPr/>
        </p:nvSpPr>
        <p:spPr>
          <a:xfrm>
            <a:off x="218092" y="709282"/>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7172"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7173" name="组合 7"/>
          <p:cNvGrpSpPr/>
          <p:nvPr/>
        </p:nvGrpSpPr>
        <p:grpSpPr>
          <a:xfrm>
            <a:off x="-9525" y="4857750"/>
            <a:ext cx="9153525" cy="285750"/>
            <a:chOff x="0" y="0"/>
            <a:chExt cx="9153144" cy="842818"/>
          </a:xfrm>
        </p:grpSpPr>
        <p:sp>
          <p:nvSpPr>
            <p:cNvPr id="7174"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7175"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 name="图片 1" descr="建党"/>
          <p:cNvPicPr>
            <a:picLocks noChangeAspect="1"/>
          </p:cNvPicPr>
          <p:nvPr/>
        </p:nvPicPr>
        <p:blipFill>
          <a:blip r:embed="rId1"/>
          <a:stretch>
            <a:fillRect/>
          </a:stretch>
        </p:blipFill>
        <p:spPr>
          <a:xfrm>
            <a:off x="899160" y="1823720"/>
            <a:ext cx="7568565" cy="2987675"/>
          </a:xfrm>
          <a:prstGeom prst="rect">
            <a:avLst/>
          </a:prstGeom>
        </p:spPr>
      </p:pic>
      <p:sp>
        <p:nvSpPr>
          <p:cNvPr id="7178" name="文本框 9"/>
          <p:cNvSpPr/>
          <p:nvPr/>
        </p:nvSpPr>
        <p:spPr>
          <a:xfrm>
            <a:off x="2267585" y="1923415"/>
            <a:ext cx="5273675" cy="2249170"/>
          </a:xfrm>
          <a:prstGeom prst="rect">
            <a:avLst/>
          </a:prstGeom>
          <a:noFill/>
          <a:ln w="9525">
            <a:noFill/>
          </a:ln>
        </p:spPr>
        <p:txBody>
          <a:bodyPr wrap="square" anchor="t" anchorCtr="0">
            <a:spAutoFit/>
          </a:bodyPr>
          <a:lstStyle/>
          <a:p>
            <a:pPr>
              <a:lnSpc>
                <a:spcPct val="130000"/>
              </a:lnSpc>
            </a:pPr>
            <a:r>
              <a:rPr lang="zh-CN" altLang="en-US" sz="1200" dirty="0">
                <a:solidFill>
                  <a:schemeClr val="bg1"/>
                </a:solidFill>
                <a:latin typeface="微软雅黑" panose="020B0503020204020204" pitchFamily="2" charset="-122"/>
                <a:ea typeface="微软雅黑" panose="020B0503020204020204" pitchFamily="2" charset="-122"/>
                <a:sym typeface="思源黑体 CN" charset="0"/>
              </a:rPr>
              <a:t>主旋律指一部音乐作品或乐章的旋律主题，或者在一部音乐作品或一个乐章行进过程中再现或变奏的主要乐句或音型。引申为一般文艺作品的主要精神或基调。</a:t>
            </a:r>
            <a:endParaRPr lang="zh-CN" altLang="en-US" sz="1200" dirty="0">
              <a:solidFill>
                <a:schemeClr val="bg1"/>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chemeClr val="bg1"/>
                </a:solidFill>
                <a:latin typeface="微软雅黑" panose="020B0503020204020204" pitchFamily="2" charset="-122"/>
                <a:ea typeface="微软雅黑" panose="020B0503020204020204" pitchFamily="2" charset="-122"/>
                <a:sym typeface="思源黑体 CN" charset="0"/>
              </a:rPr>
              <a:t>主旋律电影是指能充分体现主流意识形态的革命历史重大题材影片和与普通观众生活相贴近的现实主义题材、弘扬主流价值观、讴歌人性人生的影片。</a:t>
            </a:r>
            <a:endParaRPr lang="zh-CN" altLang="en-US" sz="1200" dirty="0">
              <a:solidFill>
                <a:schemeClr val="bg1"/>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chemeClr val="bg1"/>
                </a:solidFill>
                <a:latin typeface="微软雅黑" panose="020B0503020204020204" pitchFamily="2" charset="-122"/>
                <a:ea typeface="微软雅黑" panose="020B0503020204020204" pitchFamily="2" charset="-122"/>
                <a:sym typeface="思源黑体 CN" charset="0"/>
              </a:rPr>
              <a:t>邓小平同志说，“一切宣传真善美的都是主旋律。”</a:t>
            </a:r>
            <a:endParaRPr lang="zh-CN" altLang="en-US" sz="1200" dirty="0">
              <a:solidFill>
                <a:schemeClr val="bg1"/>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chemeClr val="bg1"/>
                </a:solidFill>
                <a:latin typeface="微软雅黑" panose="020B0503020204020204" pitchFamily="2" charset="-122"/>
                <a:ea typeface="微软雅黑" panose="020B0503020204020204" pitchFamily="2" charset="-122"/>
                <a:sym typeface="思源黑体 CN" charset="0"/>
              </a:rPr>
              <a:t>中国电影的主流形态，实际上是由两种电影构成：一种是弘扬主旋律和国家意识形态的政治历史和道德伦理片，即主旋律电影；另一种就是以喜剧、悲喜剧为主，伴以武侠和侦破类型的商业娱乐片。</a:t>
            </a:r>
            <a:endParaRPr lang="zh-CN" altLang="en-US" sz="1200" dirty="0">
              <a:solidFill>
                <a:schemeClr val="bg1"/>
              </a:solidFill>
              <a:latin typeface="微软雅黑" panose="020B0503020204020204" pitchFamily="2" charset="-122"/>
              <a:ea typeface="微软雅黑" panose="020B0503020204020204" pitchFamily="2" charset="-122"/>
              <a:sym typeface="思源黑体 CN" charset="0"/>
            </a:endParaRPr>
          </a:p>
        </p:txBody>
      </p:sp>
      <p:sp>
        <p:nvSpPr>
          <p:cNvPr id="7179" name="文本框 8"/>
          <p:cNvSpPr/>
          <p:nvPr/>
        </p:nvSpPr>
        <p:spPr>
          <a:xfrm>
            <a:off x="2917825" y="1193165"/>
            <a:ext cx="3298825" cy="450850"/>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第一节  主旋律电影的类型描述</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filter="wipe(left)">
                                      <p:cBhvr>
                                        <p:cTn id="7" dur="500"/>
                                        <p:tgtEl>
                                          <p:spTgt spid="71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79"/>
                                        </p:tgtEl>
                                        <p:attrNameLst>
                                          <p:attrName>style.visibility</p:attrName>
                                        </p:attrNameLst>
                                      </p:cBhvr>
                                      <p:to>
                                        <p:strVal val="visible"/>
                                      </p:to>
                                    </p:set>
                                    <p:animEffect filter="wipe(left)">
                                      <p:cBhvr>
                                        <p:cTn id="12"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bldLvl="0"/>
      <p:bldP spid="7179" grpId="0" bldLvl="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8194"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8195" name="矩形 4"/>
          <p:cNvSpPr/>
          <p:nvPr/>
        </p:nvSpPr>
        <p:spPr>
          <a:xfrm>
            <a:off x="217805" y="843280"/>
            <a:ext cx="8726488"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8196"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8197" name="组合 7"/>
          <p:cNvGrpSpPr/>
          <p:nvPr/>
        </p:nvGrpSpPr>
        <p:grpSpPr>
          <a:xfrm>
            <a:off x="-9525" y="4857750"/>
            <a:ext cx="9153525" cy="285750"/>
            <a:chOff x="0" y="0"/>
            <a:chExt cx="9153144" cy="842818"/>
          </a:xfrm>
        </p:grpSpPr>
        <p:sp>
          <p:nvSpPr>
            <p:cNvPr id="8198"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8199"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8201" name="文本框 8"/>
          <p:cNvSpPr/>
          <p:nvPr/>
        </p:nvSpPr>
        <p:spPr>
          <a:xfrm>
            <a:off x="1752600" y="1352550"/>
            <a:ext cx="4038600" cy="450850"/>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第二节  主旋律电影的起源与发展</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sp>
        <p:nvSpPr>
          <p:cNvPr id="3" name="文本框 2"/>
          <p:cNvSpPr txBox="1"/>
          <p:nvPr/>
        </p:nvSpPr>
        <p:spPr>
          <a:xfrm>
            <a:off x="611505" y="2283460"/>
            <a:ext cx="6920230" cy="460375"/>
          </a:xfrm>
          <a:prstGeom prst="rect">
            <a:avLst/>
          </a:prstGeom>
          <a:noFill/>
        </p:spPr>
        <p:txBody>
          <a:bodyPr wrap="square" rtlCol="0">
            <a:spAutoFit/>
          </a:bodyPr>
          <a:p>
            <a:r>
              <a:rPr lang="en-US" altLang="zh-CN" sz="1200">
                <a:latin typeface="宋体" panose="02010600030101010101" pitchFamily="2" charset="-122"/>
                <a:cs typeface="宋体" panose="02010600030101010101" pitchFamily="2" charset="-122"/>
              </a:rPr>
              <a:t>      </a:t>
            </a:r>
            <a:endParaRPr sz="1200">
              <a:latin typeface="宋体" panose="02010600030101010101" pitchFamily="2" charset="-122"/>
              <a:cs typeface="宋体" panose="02010600030101010101" pitchFamily="2" charset="-122"/>
            </a:endParaRPr>
          </a:p>
          <a:p>
            <a:r>
              <a:rPr lang="en-US" sz="1200">
                <a:latin typeface="宋体" panose="02010600030101010101" pitchFamily="2" charset="-122"/>
                <a:cs typeface="宋体" panose="02010600030101010101" pitchFamily="2" charset="-122"/>
              </a:rPr>
              <a:t>    </a:t>
            </a:r>
            <a:endParaRPr sz="1200">
              <a:latin typeface="宋体" panose="02010600030101010101" pitchFamily="2" charset="-122"/>
              <a:cs typeface="宋体" panose="02010600030101010101" pitchFamily="2" charset="-122"/>
            </a:endParaRPr>
          </a:p>
        </p:txBody>
      </p:sp>
      <p:sp>
        <p:nvSpPr>
          <p:cNvPr id="2" name="文本框 1"/>
          <p:cNvSpPr txBox="1"/>
          <p:nvPr/>
        </p:nvSpPr>
        <p:spPr>
          <a:xfrm>
            <a:off x="539115" y="1707515"/>
            <a:ext cx="7702550" cy="3046095"/>
          </a:xfrm>
          <a:prstGeom prst="rect">
            <a:avLst/>
          </a:prstGeom>
          <a:noFill/>
        </p:spPr>
        <p:txBody>
          <a:bodyPr wrap="square" rtlCol="0">
            <a:spAutoFit/>
          </a:bodyPr>
          <a:lstStyle/>
          <a:p>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lang="en-US" sz="1200">
                <a:latin typeface="微软雅黑" panose="020B0503020204020204" pitchFamily="2" charset="-122"/>
                <a:ea typeface="微软雅黑" panose="020B0503020204020204" pitchFamily="2" charset="-122"/>
                <a:cs typeface="微软雅黑" panose="020B0503020204020204" pitchFamily="2" charset="-122"/>
              </a:rPr>
              <a:t>    </a:t>
            </a:r>
            <a:r>
              <a:rPr sz="1200">
                <a:latin typeface="微软雅黑" panose="020B0503020204020204" pitchFamily="2" charset="-122"/>
                <a:ea typeface="微软雅黑" panose="020B0503020204020204" pitchFamily="2" charset="-122"/>
                <a:cs typeface="微软雅黑" panose="020B0503020204020204" pitchFamily="2" charset="-122"/>
              </a:rPr>
              <a:t>1995年“主旋律电影”最早提出则是在1987年初的“全国故事片创作会议”上，时任广电总局局长的滕进贤提出了“突出主旋律，坚持多样化”的电影发展方向，这是关于“主旋律电影”的最早表达。这是从国家意识形态出发，对当时电影的发展做了规定，针对电影发展出现制作粗糙、主题低俗、情节庸俗等现象。然而从当年电影发展的趋势看，真实的原因并非仅限于此，而是电影在发展过程中传统的意识形态功能被娱乐化所取代，主流意识形态的宣传功能被减弱，并不断受到潜在力量的挑战。</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从 上世纪30年代开始，我党就很重视对电影的监管。通过制定相关法律加强对电影的管理，提口号是比较通常的做法，如“为政治服务,为工农兵服务”等。在上个世纪80年代前后，中央重申“双百方针”，这对思想解放运动产生了影响，而“主旋律电影”口号与当时电影创作实践有关。</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在80年代,虽然整体电影创作环境很复杂，但是承载主流意识形态功能的电影接二连三，如《从奴隶到将军》、《西安事变》等，与那个时候最辉煌的第五代电影遥相辉映。虽然“主旋律电影”概念是在1987年提出的,但是在之前电影的发展过程中，也有类似的实践在进行。</a:t>
            </a:r>
            <a:endParaRPr sz="1200">
              <a:latin typeface="微软雅黑" panose="020B0503020204020204" pitchFamily="2" charset="-122"/>
              <a:ea typeface="微软雅黑" panose="020B0503020204020204" pitchFamily="2" charset="-122"/>
              <a:cs typeface="微软雅黑" panose="020B0503020204020204" pitchFamily="2" charset="-122"/>
            </a:endParaRPr>
          </a:p>
          <a:p>
            <a:r>
              <a:rPr sz="1200">
                <a:latin typeface="微软雅黑" panose="020B0503020204020204" pitchFamily="2" charset="-122"/>
                <a:ea typeface="微软雅黑" panose="020B0503020204020204" pitchFamily="2" charset="-122"/>
                <a:cs typeface="微软雅黑" panose="020B0503020204020204" pitchFamily="2" charset="-122"/>
              </a:rPr>
              <a:t>“主旋律电影”是在特定的政治、社会、文化环境下提出的</a:t>
            </a:r>
            <a:r>
              <a:rPr lang="zh-CN" sz="1200">
                <a:latin typeface="微软雅黑" panose="020B0503020204020204" pitchFamily="2" charset="-122"/>
                <a:ea typeface="微软雅黑" panose="020B0503020204020204" pitchFamily="2" charset="-122"/>
                <a:cs typeface="微软雅黑" panose="020B0503020204020204" pitchFamily="2" charset="-122"/>
              </a:rPr>
              <a:t>，</a:t>
            </a:r>
            <a:r>
              <a:rPr sz="1200">
                <a:latin typeface="微软雅黑" panose="020B0503020204020204" pitchFamily="2" charset="-122"/>
                <a:ea typeface="微软雅黑" panose="020B0503020204020204" pitchFamily="2" charset="-122"/>
                <a:cs typeface="微软雅黑" panose="020B0503020204020204" pitchFamily="2" charset="-122"/>
              </a:rPr>
              <a:t>具有一定的内在逻辑和理论阐释</a:t>
            </a:r>
            <a:r>
              <a:rPr lang="zh-CN" sz="1200">
                <a:latin typeface="微软雅黑" panose="020B0503020204020204" pitchFamily="2" charset="-122"/>
                <a:ea typeface="微软雅黑" panose="020B0503020204020204" pitchFamily="2" charset="-122"/>
                <a:cs typeface="微软雅黑" panose="020B0503020204020204" pitchFamily="2" charset="-122"/>
              </a:rPr>
              <a:t>，</a:t>
            </a:r>
            <a:r>
              <a:rPr sz="1200">
                <a:latin typeface="微软雅黑" panose="020B0503020204020204" pitchFamily="2" charset="-122"/>
                <a:ea typeface="微软雅黑" panose="020B0503020204020204" pitchFamily="2" charset="-122"/>
                <a:cs typeface="微软雅黑" panose="020B0503020204020204" pitchFamily="2" charset="-122"/>
              </a:rPr>
              <a:t>对实践的路径具有指向性。既然是基于特定的背景提出的，因而只会在特定的时间内占据主流地位。从这 一点上看主旋律电影也将只是一个历史性的概念或口号，但同时，它也是一种 恒的文化现象。不仅在以前存在过，在未 来也将同样存在。结合如今电影的发展趋势，主旋律电影会在未来不断变换，并拥有广阔的未来。</a:t>
            </a:r>
            <a:endParaRPr sz="1200">
              <a:latin typeface="微软雅黑" panose="020B0503020204020204" pitchFamily="2" charset="-122"/>
              <a:ea typeface="微软雅黑" panose="020B0503020204020204" pitchFamily="2" charset="-122"/>
              <a:cs typeface="微软雅黑" panose="020B0503020204020204" pitchFamily="2" charset="-122"/>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filter="wipe(left)">
                                      <p:cBhvr>
                                        <p:cTn id="7" dur="5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bldLvl="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9218"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19"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20"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9221" name="组合 7"/>
          <p:cNvGrpSpPr/>
          <p:nvPr/>
        </p:nvGrpSpPr>
        <p:grpSpPr>
          <a:xfrm>
            <a:off x="-9525" y="4857750"/>
            <a:ext cx="9153525" cy="285750"/>
            <a:chOff x="0" y="0"/>
            <a:chExt cx="9153144" cy="842818"/>
          </a:xfrm>
        </p:grpSpPr>
        <p:sp>
          <p:nvSpPr>
            <p:cNvPr id="9222"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9223"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9225" name="文本框 9"/>
          <p:cNvSpPr/>
          <p:nvPr/>
        </p:nvSpPr>
        <p:spPr>
          <a:xfrm>
            <a:off x="4259580" y="2514600"/>
            <a:ext cx="4519295" cy="152971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制 片 人：韩三平、黄建新（总制片人）</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导演：韩三平、黄建新</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主演：唐国强、张国立、许晴、刘劲、陈坤、王伍福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片    长：135分钟</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上映时间：2009年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出 品 方：博纳影业集团、中国电影集团公司</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9226" name="文本框 8"/>
          <p:cNvSpPr/>
          <p:nvPr/>
        </p:nvSpPr>
        <p:spPr>
          <a:xfrm>
            <a:off x="4356100" y="1250315"/>
            <a:ext cx="3298825" cy="450850"/>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第三节  经典主旋律电影赏析</a:t>
            </a:r>
            <a:endParaRPr lang="zh-CN" altLang="en-US" dirty="0">
              <a:latin typeface="Arial" panose="020B0604020202020204" pitchFamily="34" charset="0"/>
              <a:ea typeface="宋体" panose="02010600030101010101" pitchFamily="2" charset="-122"/>
            </a:endParaRPr>
          </a:p>
        </p:txBody>
      </p:sp>
      <p:sp>
        <p:nvSpPr>
          <p:cNvPr id="9227" name="文本框 8"/>
          <p:cNvSpPr/>
          <p:nvPr/>
        </p:nvSpPr>
        <p:spPr>
          <a:xfrm>
            <a:off x="4211955" y="1779270"/>
            <a:ext cx="4953000" cy="450850"/>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爱国主义大片——《建国大业》</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3" name="图片 2" descr="建国！"/>
          <p:cNvPicPr>
            <a:picLocks noChangeAspect="1"/>
          </p:cNvPicPr>
          <p:nvPr/>
        </p:nvPicPr>
        <p:blipFill>
          <a:blip r:embed="rId1"/>
          <a:stretch>
            <a:fillRect/>
          </a:stretch>
        </p:blipFill>
        <p:spPr>
          <a:xfrm>
            <a:off x="394970" y="1901825"/>
            <a:ext cx="3808730" cy="214249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filter="wipe(left)">
                                      <p:cBhvr>
                                        <p:cTn id="7" dur="500"/>
                                        <p:tgtEl>
                                          <p:spTgt spid="92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6"/>
                                        </p:tgtEl>
                                        <p:attrNameLst>
                                          <p:attrName>style.visibility</p:attrName>
                                        </p:attrNameLst>
                                      </p:cBhvr>
                                      <p:to>
                                        <p:strVal val="visible"/>
                                      </p:to>
                                    </p:set>
                                    <p:animEffect filter="wipe(left)">
                                      <p:cBhvr>
                                        <p:cTn id="12" dur="500"/>
                                        <p:tgtEl>
                                          <p:spTgt spid="92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filter="wipe(left)">
                                      <p:cBhvr>
                                        <p:cTn id="17" dur="5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bldLvl="0"/>
      <p:bldP spid="9226" grpId="0" bldLvl="0"/>
      <p:bldP spid="9227" grpId="0" bldLvl="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02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0245" name="组合 7"/>
          <p:cNvGrpSpPr/>
          <p:nvPr/>
        </p:nvGrpSpPr>
        <p:grpSpPr>
          <a:xfrm>
            <a:off x="-9525" y="4857750"/>
            <a:ext cx="9153525" cy="285750"/>
            <a:chOff x="0" y="0"/>
            <a:chExt cx="9153144" cy="842818"/>
          </a:xfrm>
        </p:grpSpPr>
        <p:sp>
          <p:nvSpPr>
            <p:cNvPr id="102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0250" name="文本框 8"/>
          <p:cNvSpPr/>
          <p:nvPr/>
        </p:nvSpPr>
        <p:spPr>
          <a:xfrm>
            <a:off x="5003483" y="1131253"/>
            <a:ext cx="2286000" cy="447675"/>
          </a:xfrm>
          <a:prstGeom prst="rect">
            <a:avLst/>
          </a:prstGeom>
          <a:noFill/>
          <a:ln w="9525">
            <a:noFill/>
          </a:ln>
        </p:spPr>
        <p:txBody>
          <a:bodyPr wrap="square" anchor="t" anchorCtr="0">
            <a:spAutoFit/>
          </a:bodyPr>
          <a:lstStyle/>
          <a:p>
            <a:pPr>
              <a:lnSpc>
                <a:spcPct val="130000"/>
              </a:lnSpc>
            </a:pPr>
            <a:r>
              <a:rPr lang="zh-CN" altLang="en-US" dirty="0">
                <a:solidFill>
                  <a:srgbClr val="262626"/>
                </a:solidFill>
                <a:latin typeface="微软雅黑" panose="020B0503020204020204" pitchFamily="2" charset="-122"/>
                <a:ea typeface="微软雅黑" panose="020B0503020204020204" pitchFamily="2" charset="-122"/>
                <a:sym typeface="思源黑体 CN" charset="0"/>
              </a:rPr>
              <a:t>1.故事梗概</a:t>
            </a:r>
            <a:endParaRPr lang="zh-CN" altLang="en-US" dirty="0">
              <a:latin typeface="Arial" panose="020B0604020202020204" pitchFamily="34" charset="0"/>
              <a:ea typeface="宋体" panose="02010600030101010101" pitchFamily="2" charset="-122"/>
            </a:endParaRPr>
          </a:p>
        </p:txBody>
      </p:sp>
      <p:sp>
        <p:nvSpPr>
          <p:cNvPr id="10251" name="文本框 9"/>
          <p:cNvSpPr/>
          <p:nvPr/>
        </p:nvSpPr>
        <p:spPr>
          <a:xfrm>
            <a:off x="2555240" y="1694815"/>
            <a:ext cx="6170295" cy="296862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1945年8月抗战胜利，中共毛泽东主席应国民党蒋介石之邀毅然飞赴重庆，与国民党蒋介石举行和平谈判。毛主席在重庆与民盟主席张澜等民主党派领导人密切协商配合，共同努力推动谈判进程，使国共双方终于签订了以避免内战、在政治协商的基础上组建多党派联合政府为主要内容《双十协定》。但是，国民党蒋介石无法放弃一党专制的独裁迷思，一方面发动了对共产党的内战，一方面炮制召开首届国民大会的独角戏，并对民主党派大肆迫害镇压，实际撕毁了《双十协定》。</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中国共产党制定了针锋相对、以革命战争反对反革命战争的方针，开始坚决的武装反击。众多民主党派领导人纷纷采取了与中共站在一起的立场，坚决反对和抵制蒋介石独裁行径，以实际行动与国民党决裂了。在反对国民党独裁统治的共同斗争中，身处延安、西柏坡战争前线的毛泽东、周恩来   ，与身在蒋管区和香港等地的宋庆龄、张澜、李济深等著名民主党派领袖虽然分隔远方，但心气相通，肝胆相照。他们在为人民解放战争的不断胜利而共同欢欣鼓舞的同时，也开始为如何建立一个民主的新中国而未雨绸缪思考谋划。</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2" name="图片 1" descr="建国"/>
          <p:cNvPicPr>
            <a:picLocks noChangeAspect="1"/>
          </p:cNvPicPr>
          <p:nvPr/>
        </p:nvPicPr>
        <p:blipFill>
          <a:blip r:embed="rId1"/>
          <a:stretch>
            <a:fillRect/>
          </a:stretch>
        </p:blipFill>
        <p:spPr>
          <a:xfrm>
            <a:off x="394970" y="1491615"/>
            <a:ext cx="2034540" cy="3134995"/>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filter="wipe(left)">
                                      <p:cBhvr>
                                        <p:cTn id="12"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P spid="10251" grpId="0" bldLvl="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02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3" name="矩形 4"/>
          <p:cNvSpPr/>
          <p:nvPr/>
        </p:nvSpPr>
        <p:spPr>
          <a:xfrm>
            <a:off x="217488" y="699135"/>
            <a:ext cx="8726487" cy="4124325"/>
          </a:xfrm>
          <a:prstGeom prst="rect">
            <a:avLst/>
          </a:prstGeom>
          <a:solidFill>
            <a:schemeClr val="bg1"/>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0245" name="组合 7"/>
          <p:cNvGrpSpPr/>
          <p:nvPr/>
        </p:nvGrpSpPr>
        <p:grpSpPr>
          <a:xfrm>
            <a:off x="-9525" y="4857750"/>
            <a:ext cx="9153525" cy="285750"/>
            <a:chOff x="0" y="0"/>
            <a:chExt cx="9153144" cy="842818"/>
          </a:xfrm>
        </p:grpSpPr>
        <p:sp>
          <p:nvSpPr>
            <p:cNvPr id="102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0250" name="文本框 8"/>
          <p:cNvSpPr/>
          <p:nvPr/>
        </p:nvSpPr>
        <p:spPr>
          <a:xfrm>
            <a:off x="1691323" y="1275398"/>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2</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相关背景</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0251" name="文本框 9"/>
          <p:cNvSpPr/>
          <p:nvPr/>
        </p:nvSpPr>
        <p:spPr>
          <a:xfrm>
            <a:off x="394970" y="1776730"/>
            <a:ext cx="4608830" cy="2249170"/>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1948年5月，中国共产党发表《五一宣言》，发出了打倒国民党反动派、迅速召开新的政治协商会议，成立民主联合政府的号召。这个号召得到各民主党派的热烈响应。此后，在战场上共产党领导的人民解放战争节节胜利的同时，一个反对国民党统治的民主统一战线也不断发展壮大，大批民主人士在共产党的诚恳邀请和精心安排下，历经艰险，从蒋管区，从香港、从国外纷纷奔赴解放区。</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1949年9月21日，群英荟萃的中国人民政治协商会议第一届全体会议在北京隆重召开。九天之后，中华人民共和国于1949年10月1日成立。</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3" name="图片 2" descr="建国2"/>
          <p:cNvPicPr>
            <a:picLocks noChangeAspect="1"/>
          </p:cNvPicPr>
          <p:nvPr/>
        </p:nvPicPr>
        <p:blipFill>
          <a:blip r:embed="rId1"/>
          <a:stretch>
            <a:fillRect/>
          </a:stretch>
        </p:blipFill>
        <p:spPr>
          <a:xfrm>
            <a:off x="4979670" y="1776730"/>
            <a:ext cx="3964305" cy="238760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filter="wipe(left)">
                                      <p:cBhvr>
                                        <p:cTn id="12"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P spid="10251" grpId="0" bldLvl="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0242" name="矩形 3"/>
          <p:cNvSpPr/>
          <p:nvPr/>
        </p:nvSpPr>
        <p:spPr>
          <a:xfrm>
            <a:off x="6324600" y="590550"/>
            <a:ext cx="2376488" cy="1185863"/>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3" name="矩形 4"/>
          <p:cNvSpPr/>
          <p:nvPr/>
        </p:nvSpPr>
        <p:spPr>
          <a:xfrm>
            <a:off x="214313" y="733425"/>
            <a:ext cx="8726487" cy="4124325"/>
          </a:xfrm>
          <a:prstGeom prst="rect">
            <a:avLst/>
          </a:prstGeom>
          <a:solidFill>
            <a:schemeClr val="bg1"/>
          </a:solidFill>
          <a:ln w="9525">
            <a:noFill/>
          </a:ln>
        </p:spPr>
        <p:txBody>
          <a:bodyPr anchor="ctr" anchorCtr="0"/>
          <a:lstStyle/>
          <a:p>
            <a:pPr algn="ctr"/>
            <a:endParaRPr lang="zh-CN" altLang="en-US">
              <a:solidFill>
                <a:srgbClr val="FFFFFF"/>
              </a:solidFill>
              <a:latin typeface="Arial" panose="020B0604020202020204" pitchFamily="34" charset="0"/>
              <a:ea typeface="宋体" panose="02010600030101010101" pitchFamily="2" charset="-122"/>
            </a:endParaRPr>
          </a:p>
        </p:txBody>
      </p:sp>
      <p:sp>
        <p:nvSpPr>
          <p:cNvPr id="10244" name="Freeform 12"/>
          <p:cNvSpPr>
            <a:spLocks noEditPoints="1"/>
          </p:cNvSpPr>
          <p:nvPr/>
        </p:nvSpPr>
        <p:spPr>
          <a:xfrm>
            <a:off x="217488" y="415925"/>
            <a:ext cx="271462" cy="269875"/>
          </a:xfrm>
          <a:custGeom>
            <a:avLst/>
            <a:gdLst/>
            <a:ahLst/>
            <a:cxnLst>
              <a:cxn ang="0">
                <a:pos x="343" y="0"/>
              </a:cxn>
              <a:cxn ang="0">
                <a:pos x="0" y="342"/>
              </a:cxn>
              <a:cxn ang="0">
                <a:pos x="343" y="685"/>
              </a:cxn>
              <a:cxn ang="0">
                <a:pos x="686" y="342"/>
              </a:cxn>
              <a:cxn ang="0">
                <a:pos x="343" y="0"/>
              </a:cxn>
              <a:cxn ang="0">
                <a:pos x="343" y="319"/>
              </a:cxn>
              <a:cxn ang="0">
                <a:pos x="366" y="342"/>
              </a:cxn>
              <a:cxn ang="0">
                <a:pos x="343" y="366"/>
              </a:cxn>
              <a:cxn ang="0">
                <a:pos x="320" y="342"/>
              </a:cxn>
              <a:cxn ang="0">
                <a:pos x="343" y="319"/>
              </a:cxn>
              <a:cxn ang="0">
                <a:pos x="138" y="149"/>
              </a:cxn>
              <a:cxn ang="0">
                <a:pos x="249" y="90"/>
              </a:cxn>
              <a:cxn ang="0">
                <a:pos x="309" y="202"/>
              </a:cxn>
              <a:cxn ang="0">
                <a:pos x="197" y="261"/>
              </a:cxn>
              <a:cxn ang="0">
                <a:pos x="138" y="149"/>
              </a:cxn>
              <a:cxn ang="0">
                <a:pos x="233" y="435"/>
              </a:cxn>
              <a:cxn ang="0">
                <a:pos x="121" y="494"/>
              </a:cxn>
              <a:cxn ang="0">
                <a:pos x="62" y="382"/>
              </a:cxn>
              <a:cxn ang="0">
                <a:pos x="174" y="323"/>
              </a:cxn>
              <a:cxn ang="0">
                <a:pos x="233" y="435"/>
              </a:cxn>
              <a:cxn ang="0">
                <a:pos x="431" y="578"/>
              </a:cxn>
              <a:cxn ang="0">
                <a:pos x="320" y="637"/>
              </a:cxn>
              <a:cxn ang="0">
                <a:pos x="260" y="526"/>
              </a:cxn>
              <a:cxn ang="0">
                <a:pos x="372" y="467"/>
              </a:cxn>
              <a:cxn ang="0">
                <a:pos x="431" y="578"/>
              </a:cxn>
              <a:cxn ang="0">
                <a:pos x="383" y="151"/>
              </a:cxn>
              <a:cxn ang="0">
                <a:pos x="495" y="91"/>
              </a:cxn>
              <a:cxn ang="0">
                <a:pos x="554" y="203"/>
              </a:cxn>
              <a:cxn ang="0">
                <a:pos x="443" y="262"/>
              </a:cxn>
              <a:cxn ang="0">
                <a:pos x="383" y="151"/>
              </a:cxn>
              <a:cxn ang="0">
                <a:pos x="519" y="492"/>
              </a:cxn>
              <a:cxn ang="0">
                <a:pos x="460" y="380"/>
              </a:cxn>
              <a:cxn ang="0">
                <a:pos x="572" y="321"/>
              </a:cxn>
              <a:cxn ang="0">
                <a:pos x="631" y="432"/>
              </a:cxn>
              <a:cxn ang="0">
                <a:pos x="519" y="492"/>
              </a:cxn>
            </a:cxnLst>
            <a:rect l="0" t="0" r="0" b="0"/>
            <a:pathLst>
              <a:path w="686" h="685">
                <a:moveTo>
                  <a:pt x="343" y="0"/>
                </a:moveTo>
                <a:cubicBezTo>
                  <a:pt x="154" y="0"/>
                  <a:pt x="0" y="153"/>
                  <a:pt x="0" y="342"/>
                </a:cubicBezTo>
                <a:cubicBezTo>
                  <a:pt x="0" y="532"/>
                  <a:pt x="154" y="685"/>
                  <a:pt x="343" y="685"/>
                </a:cubicBezTo>
                <a:cubicBezTo>
                  <a:pt x="533" y="685"/>
                  <a:pt x="686" y="532"/>
                  <a:pt x="686" y="342"/>
                </a:cubicBezTo>
                <a:cubicBezTo>
                  <a:pt x="686" y="153"/>
                  <a:pt x="533" y="0"/>
                  <a:pt x="343" y="0"/>
                </a:cubicBezTo>
                <a:close/>
                <a:moveTo>
                  <a:pt x="343" y="319"/>
                </a:moveTo>
                <a:cubicBezTo>
                  <a:pt x="356" y="319"/>
                  <a:pt x="366" y="330"/>
                  <a:pt x="366" y="342"/>
                </a:cubicBezTo>
                <a:cubicBezTo>
                  <a:pt x="366" y="355"/>
                  <a:pt x="356" y="366"/>
                  <a:pt x="343" y="366"/>
                </a:cubicBezTo>
                <a:cubicBezTo>
                  <a:pt x="330" y="366"/>
                  <a:pt x="320" y="355"/>
                  <a:pt x="320" y="342"/>
                </a:cubicBezTo>
                <a:cubicBezTo>
                  <a:pt x="320" y="330"/>
                  <a:pt x="330" y="319"/>
                  <a:pt x="343" y="319"/>
                </a:cubicBezTo>
                <a:close/>
                <a:moveTo>
                  <a:pt x="138" y="149"/>
                </a:moveTo>
                <a:cubicBezTo>
                  <a:pt x="152" y="102"/>
                  <a:pt x="202" y="76"/>
                  <a:pt x="249" y="90"/>
                </a:cubicBezTo>
                <a:cubicBezTo>
                  <a:pt x="297" y="105"/>
                  <a:pt x="323" y="155"/>
                  <a:pt x="309" y="202"/>
                </a:cubicBezTo>
                <a:cubicBezTo>
                  <a:pt x="294" y="249"/>
                  <a:pt x="244" y="276"/>
                  <a:pt x="197" y="261"/>
                </a:cubicBezTo>
                <a:cubicBezTo>
                  <a:pt x="150" y="247"/>
                  <a:pt x="123" y="197"/>
                  <a:pt x="138" y="149"/>
                </a:cubicBezTo>
                <a:close/>
                <a:moveTo>
                  <a:pt x="233" y="435"/>
                </a:moveTo>
                <a:cubicBezTo>
                  <a:pt x="218" y="482"/>
                  <a:pt x="168" y="508"/>
                  <a:pt x="121" y="494"/>
                </a:cubicBezTo>
                <a:cubicBezTo>
                  <a:pt x="74" y="479"/>
                  <a:pt x="47" y="429"/>
                  <a:pt x="62" y="382"/>
                </a:cubicBezTo>
                <a:cubicBezTo>
                  <a:pt x="76" y="335"/>
                  <a:pt x="126" y="308"/>
                  <a:pt x="174" y="323"/>
                </a:cubicBezTo>
                <a:cubicBezTo>
                  <a:pt x="221" y="338"/>
                  <a:pt x="247" y="388"/>
                  <a:pt x="233" y="435"/>
                </a:cubicBezTo>
                <a:close/>
                <a:moveTo>
                  <a:pt x="431" y="578"/>
                </a:moveTo>
                <a:cubicBezTo>
                  <a:pt x="417" y="625"/>
                  <a:pt x="367" y="652"/>
                  <a:pt x="320" y="637"/>
                </a:cubicBezTo>
                <a:cubicBezTo>
                  <a:pt x="272" y="623"/>
                  <a:pt x="246" y="573"/>
                  <a:pt x="260" y="526"/>
                </a:cubicBezTo>
                <a:cubicBezTo>
                  <a:pt x="275" y="478"/>
                  <a:pt x="325" y="452"/>
                  <a:pt x="372" y="467"/>
                </a:cubicBezTo>
                <a:cubicBezTo>
                  <a:pt x="419" y="481"/>
                  <a:pt x="446" y="531"/>
                  <a:pt x="431" y="578"/>
                </a:cubicBezTo>
                <a:close/>
                <a:moveTo>
                  <a:pt x="383" y="151"/>
                </a:moveTo>
                <a:cubicBezTo>
                  <a:pt x="398" y="103"/>
                  <a:pt x="448" y="77"/>
                  <a:pt x="495" y="91"/>
                </a:cubicBezTo>
                <a:cubicBezTo>
                  <a:pt x="542" y="106"/>
                  <a:pt x="569" y="156"/>
                  <a:pt x="554" y="203"/>
                </a:cubicBezTo>
                <a:cubicBezTo>
                  <a:pt x="540" y="250"/>
                  <a:pt x="490" y="277"/>
                  <a:pt x="443" y="262"/>
                </a:cubicBezTo>
                <a:cubicBezTo>
                  <a:pt x="395" y="248"/>
                  <a:pt x="369" y="198"/>
                  <a:pt x="383" y="151"/>
                </a:cubicBezTo>
                <a:close/>
                <a:moveTo>
                  <a:pt x="519" y="492"/>
                </a:moveTo>
                <a:cubicBezTo>
                  <a:pt x="472" y="477"/>
                  <a:pt x="445" y="427"/>
                  <a:pt x="460" y="380"/>
                </a:cubicBezTo>
                <a:cubicBezTo>
                  <a:pt x="474" y="333"/>
                  <a:pt x="524" y="306"/>
                  <a:pt x="572" y="321"/>
                </a:cubicBezTo>
                <a:cubicBezTo>
                  <a:pt x="619" y="335"/>
                  <a:pt x="645" y="385"/>
                  <a:pt x="631" y="432"/>
                </a:cubicBezTo>
                <a:cubicBezTo>
                  <a:pt x="616" y="480"/>
                  <a:pt x="566" y="506"/>
                  <a:pt x="519" y="492"/>
                </a:cubicBezTo>
                <a:close/>
              </a:path>
            </a:pathLst>
          </a:custGeom>
          <a:solidFill>
            <a:schemeClr val="accent2"/>
          </a:solidFill>
          <a:ln w="9525">
            <a:noFill/>
          </a:ln>
        </p:spPr>
        <p:txBody>
          <a:bodyPr/>
          <a:lstStyle/>
          <a:p>
            <a:endParaRPr lang="zh-CN" altLang="en-US"/>
          </a:p>
        </p:txBody>
      </p:sp>
      <p:grpSp>
        <p:nvGrpSpPr>
          <p:cNvPr id="10245" name="组合 7"/>
          <p:cNvGrpSpPr/>
          <p:nvPr/>
        </p:nvGrpSpPr>
        <p:grpSpPr>
          <a:xfrm>
            <a:off x="-9525" y="4857750"/>
            <a:ext cx="9153525" cy="285750"/>
            <a:chOff x="0" y="0"/>
            <a:chExt cx="9153144" cy="842818"/>
          </a:xfrm>
        </p:grpSpPr>
        <p:sp>
          <p:nvSpPr>
            <p:cNvPr id="10246" name="矩形 8"/>
            <p:cNvSpPr/>
            <p:nvPr/>
          </p:nvSpPr>
          <p:spPr>
            <a:xfrm>
              <a:off x="0" y="0"/>
              <a:ext cx="9153144" cy="842818"/>
            </a:xfrm>
            <a:prstGeom prst="rect">
              <a:avLst/>
            </a:prstGeom>
            <a:solidFill>
              <a:schemeClr val="accent2"/>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sp>
          <p:nvSpPr>
            <p:cNvPr id="10247" name="矩形 9"/>
            <p:cNvSpPr/>
            <p:nvPr/>
          </p:nvSpPr>
          <p:spPr>
            <a:xfrm>
              <a:off x="0" y="393237"/>
              <a:ext cx="9153144" cy="449579"/>
            </a:xfrm>
            <a:prstGeom prst="rect">
              <a:avLst/>
            </a:prstGeom>
            <a:solidFill>
              <a:srgbClr val="367A8F"/>
            </a:solidFill>
            <a:ln w="9525">
              <a:noFill/>
            </a:ln>
          </p:spPr>
          <p:txBody>
            <a:bodyPr anchor="ctr" anchorCtr="0"/>
            <a:lstStyle/>
            <a:p>
              <a:pPr algn="ctr"/>
              <a:endParaRPr lang="zh-CN" altLang="zh-CN">
                <a:solidFill>
                  <a:srgbClr val="FFFFFF"/>
                </a:solidFill>
                <a:latin typeface="Arial" panose="020B0604020202020204" pitchFamily="34" charset="0"/>
                <a:ea typeface="宋体" panose="02010600030101010101" pitchFamily="2" charset="-122"/>
              </a:endParaRPr>
            </a:p>
          </p:txBody>
        </p:sp>
      </p:grpSp>
      <p:sp>
        <p:nvSpPr>
          <p:cNvPr id="10250" name="文本框 8"/>
          <p:cNvSpPr/>
          <p:nvPr/>
        </p:nvSpPr>
        <p:spPr>
          <a:xfrm>
            <a:off x="6227763" y="1131253"/>
            <a:ext cx="2286000" cy="450850"/>
          </a:xfrm>
          <a:prstGeom prst="rect">
            <a:avLst/>
          </a:prstGeom>
          <a:noFill/>
          <a:ln w="9525">
            <a:noFill/>
          </a:ln>
        </p:spPr>
        <p:txBody>
          <a:bodyPr wrap="square" anchor="t" anchorCtr="0">
            <a:spAutoFit/>
          </a:bodyPr>
          <a:lstStyle/>
          <a:p>
            <a:pPr>
              <a:lnSpc>
                <a:spcPct val="130000"/>
              </a:lnSpc>
            </a:pPr>
            <a:r>
              <a:rPr lang="en-US" altLang="zh-CN" dirty="0">
                <a:solidFill>
                  <a:srgbClr val="262626"/>
                </a:solidFill>
                <a:latin typeface="微软雅黑" panose="020B0503020204020204" pitchFamily="2" charset="-122"/>
                <a:ea typeface="微软雅黑" panose="020B0503020204020204" pitchFamily="2" charset="-122"/>
                <a:sym typeface="思源黑体 CN" charset="0"/>
              </a:rPr>
              <a:t>3</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a:t>
            </a:r>
            <a:r>
              <a:rPr lang="zh-CN" altLang="en-US" dirty="0">
                <a:solidFill>
                  <a:srgbClr val="262626"/>
                </a:solidFill>
                <a:latin typeface="微软雅黑" panose="020B0503020204020204" pitchFamily="2" charset="-122"/>
                <a:ea typeface="微软雅黑" panose="020B0503020204020204" pitchFamily="2" charset="-122"/>
                <a:sym typeface="思源黑体 CN" charset="0"/>
              </a:rPr>
              <a:t>影片分析</a:t>
            </a:r>
            <a:endParaRPr lang="zh-CN" altLang="en-US"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10251" name="文本框 9"/>
          <p:cNvSpPr/>
          <p:nvPr/>
        </p:nvSpPr>
        <p:spPr>
          <a:xfrm>
            <a:off x="6371590" y="2139315"/>
            <a:ext cx="1533525" cy="570865"/>
          </a:xfrm>
          <a:prstGeom prst="rect">
            <a:avLst/>
          </a:prstGeom>
          <a:noFill/>
          <a:ln w="9525">
            <a:noFill/>
          </a:ln>
        </p:spPr>
        <p:txBody>
          <a:bodyPr wrap="square" anchor="t" anchorCtr="0">
            <a:spAutoFit/>
          </a:bodyPr>
          <a:lstStyle/>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（一）叙事</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时间</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a:p>
            <a:pPr>
              <a:lnSpc>
                <a:spcPct val="130000"/>
              </a:lnSpc>
            </a:pP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（二）</a:t>
            </a:r>
            <a:r>
              <a:rPr lang="zh-CN" altLang="en-US" sz="1200" dirty="0">
                <a:solidFill>
                  <a:srgbClr val="262626"/>
                </a:solidFill>
                <a:latin typeface="微软雅黑" panose="020B0503020204020204" pitchFamily="2" charset="-122"/>
                <a:ea typeface="微软雅黑" panose="020B0503020204020204" pitchFamily="2" charset="-122"/>
                <a:sym typeface="思源黑体 CN" charset="0"/>
              </a:rPr>
              <a:t>叙事节奏</a:t>
            </a:r>
            <a:endParaRPr lang="zh-CN" altLang="en-US" sz="1200" dirty="0">
              <a:solidFill>
                <a:srgbClr val="262626"/>
              </a:solidFill>
              <a:latin typeface="微软雅黑" panose="020B0503020204020204" pitchFamily="2" charset="-122"/>
              <a:ea typeface="微软雅黑" panose="020B0503020204020204" pitchFamily="2" charset="-122"/>
              <a:sym typeface="思源黑体 CN" charset="0"/>
            </a:endParaRPr>
          </a:p>
        </p:txBody>
      </p:sp>
      <p:sp>
        <p:nvSpPr>
          <p:cNvPr id="7176" name="文本框 6"/>
          <p:cNvSpPr/>
          <p:nvPr/>
        </p:nvSpPr>
        <p:spPr>
          <a:xfrm>
            <a:off x="394970" y="383223"/>
            <a:ext cx="1899920" cy="337185"/>
          </a:xfrm>
          <a:prstGeom prst="rect">
            <a:avLst/>
          </a:prstGeom>
          <a:noFill/>
          <a:ln w="9525">
            <a:noFill/>
          </a:ln>
        </p:spPr>
        <p:txBody>
          <a:bodyPr wrap="none" anchor="t" anchorCtr="0">
            <a:spAutoFit/>
          </a:bodyPr>
          <a:lstStyle/>
          <a:p>
            <a:r>
              <a:rPr lang="zh-CN" altLang="en-US" sz="1600" dirty="0">
                <a:solidFill>
                  <a:schemeClr val="accent2"/>
                </a:solidFill>
                <a:latin typeface="Calibri" panose="020F0502020204030204" charset="0"/>
                <a:ea typeface="宋体" panose="02010600030101010101" pitchFamily="2" charset="-122"/>
                <a:sym typeface="Calibri" panose="020F0502020204030204" charset="0"/>
              </a:rPr>
              <a:t>第六章  主旋律电影</a:t>
            </a:r>
            <a:endParaRPr lang="zh-CN" altLang="en-US" sz="1600" dirty="0">
              <a:solidFill>
                <a:schemeClr val="accent2"/>
              </a:solidFill>
              <a:latin typeface="Calibri" panose="020F0502020204030204" charset="0"/>
              <a:ea typeface="思源黑体 CN" charset="0"/>
              <a:sym typeface="Calibri" panose="020F0502020204030204" charset="0"/>
            </a:endParaRPr>
          </a:p>
        </p:txBody>
      </p:sp>
      <p:pic>
        <p:nvPicPr>
          <p:cNvPr id="3" name="图片 2" descr="建国1"/>
          <p:cNvPicPr>
            <a:picLocks noChangeAspect="1"/>
          </p:cNvPicPr>
          <p:nvPr/>
        </p:nvPicPr>
        <p:blipFill>
          <a:blip r:embed="rId1"/>
          <a:srcRect l="1174" t="9395" r="389" b="6605"/>
          <a:stretch>
            <a:fillRect/>
          </a:stretch>
        </p:blipFill>
        <p:spPr>
          <a:xfrm>
            <a:off x="217805" y="1601470"/>
            <a:ext cx="5227320" cy="2509520"/>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filter="wipe(left)">
                                      <p:cBhvr>
                                        <p:cTn id="7" dur="5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filter="wipe(left)">
                                      <p:cBhvr>
                                        <p:cTn id="12"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bldLvl="0"/>
      <p:bldP spid="10251" grpId="0" bldLvl="0"/>
    </p:bldLst>
  </p:timing>
</p:sld>
</file>

<file path=ppt/theme/theme1.xml><?xml version="1.0" encoding="utf-8"?>
<a:theme xmlns:a="http://schemas.openxmlformats.org/drawingml/2006/main" name="Office 主题">
  <a:themeElements>
    <a:clrScheme name="">
      <a:dk1>
        <a:srgbClr val="000000"/>
      </a:dk1>
      <a:lt1>
        <a:srgbClr val="FFFFFF"/>
      </a:lt1>
      <a:dk2>
        <a:srgbClr val="000000"/>
      </a:dk2>
      <a:lt2>
        <a:srgbClr val="FFFFFF"/>
      </a:lt2>
      <a:accent1>
        <a:srgbClr val="20383E"/>
      </a:accent1>
      <a:accent2>
        <a:srgbClr val="4DA1BB"/>
      </a:accent2>
      <a:accent3>
        <a:srgbClr val="FFFFFF"/>
      </a:accent3>
      <a:accent4>
        <a:srgbClr val="000000"/>
      </a:accent4>
      <a:accent5>
        <a:srgbClr val="ABAEAF"/>
      </a:accent5>
      <a:accent6>
        <a:srgbClr val="4490A7"/>
      </a:accent6>
      <a:hlink>
        <a:srgbClr val="20383E"/>
      </a:hlink>
      <a:folHlink>
        <a:srgbClr val="4DA1BB"/>
      </a:folHlink>
    </a:clrScheme>
    <a:fontScheme name="">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FFFFFF"/>
      </a:lt2>
      <a:accent1>
        <a:srgbClr val="20383E"/>
      </a:accent1>
      <a:accent2>
        <a:srgbClr val="4DA1BB"/>
      </a:accent2>
      <a:accent3>
        <a:srgbClr val="FFFFFF"/>
      </a:accent3>
      <a:accent4>
        <a:srgbClr val="000000"/>
      </a:accent4>
      <a:accent5>
        <a:srgbClr val="ABAEAF"/>
      </a:accent5>
      <a:accent6>
        <a:srgbClr val="4490A7"/>
      </a:accent6>
      <a:hlink>
        <a:srgbClr val="20383E"/>
      </a:hlink>
      <a:folHlink>
        <a:srgbClr val="4DA1BB"/>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34905</Words>
  <Application>WPS 演示</Application>
  <PresentationFormat>全屏显示(16:9)</PresentationFormat>
  <Paragraphs>1552</Paragraphs>
  <Slides>149</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149</vt:i4>
      </vt:variant>
    </vt:vector>
  </HeadingPairs>
  <TitlesOfParts>
    <vt:vector size="162" baseType="lpstr">
      <vt:lpstr>Arial</vt:lpstr>
      <vt:lpstr>宋体</vt:lpstr>
      <vt:lpstr>Wingdings</vt:lpstr>
      <vt:lpstr>Calibri Light</vt:lpstr>
      <vt:lpstr>Calibri</vt:lpstr>
      <vt:lpstr>思源黑体 CN</vt:lpstr>
      <vt:lpstr>黑体</vt:lpstr>
      <vt:lpstr>汉仪菱心体简</vt:lpstr>
      <vt:lpstr>微软雅黑</vt:lpstr>
      <vt:lpstr>思源黑体 CN Bold</vt:lpstr>
      <vt:lpstr>Arial Unicode MS</vt:lpstr>
      <vt:lpstr>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练晓</cp:lastModifiedBy>
  <cp:revision>42</cp:revision>
  <dcterms:created xsi:type="dcterms:W3CDTF">2019-05-13T21:35:00Z</dcterms:created>
  <dcterms:modified xsi:type="dcterms:W3CDTF">2022-02-16T05:11:12Z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943D3CE8E71F43D5A622FDBC0D65E9C8</vt:lpwstr>
  </property>
</Properties>
</file>