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488" r:id="rId4"/>
    <p:sldId id="493" r:id="rId5"/>
    <p:sldId id="503" r:id="rId6"/>
    <p:sldId id="504" r:id="rId7"/>
    <p:sldId id="505" r:id="rId8"/>
    <p:sldId id="506" r:id="rId9"/>
    <p:sldId id="508" r:id="rId10"/>
    <p:sldId id="490" r:id="rId11"/>
    <p:sldId id="509" r:id="rId12"/>
    <p:sldId id="510" r:id="rId13"/>
    <p:sldId id="491" r:id="rId14"/>
    <p:sldId id="492" r:id="rId15"/>
    <p:sldId id="484" r:id="rId16"/>
    <p:sldId id="514" r:id="rId17"/>
    <p:sldId id="512" r:id="rId18"/>
    <p:sldId id="495" r:id="rId19"/>
    <p:sldId id="516" r:id="rId20"/>
    <p:sldId id="515" r:id="rId21"/>
    <p:sldId id="517" r:id="rId22"/>
    <p:sldId id="518" r:id="rId23"/>
    <p:sldId id="496" r:id="rId24"/>
    <p:sldId id="499" r:id="rId25"/>
    <p:sldId id="519" r:id="rId26"/>
    <p:sldId id="521" r:id="rId27"/>
    <p:sldId id="520" r:id="rId28"/>
    <p:sldId id="522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AFFEB"/>
    <a:srgbClr val="DEF1F2"/>
    <a:srgbClr val="339933"/>
    <a:srgbClr val="0099CC"/>
    <a:srgbClr val="00CCFF"/>
    <a:srgbClr val="00CC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570" y="-90"/>
      </p:cViewPr>
      <p:guideLst>
        <p:guide orient="horz" pos="218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772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en-US" altLang="zh-CN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en-US" altLang="zh-CN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en-US" altLang="zh-CN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en-US" altLang="zh-CN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lvl="0"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5355" y="1870710"/>
            <a:ext cx="7272338" cy="1143000"/>
          </a:xfrm>
        </p:spPr>
        <p:txBody>
          <a:bodyPr vert="horz" wrap="square" lIns="91440" tIns="45720" rIns="91440" bIns="45720" numCol="1" rtlCol="0" anchor="b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第五章　环境行为与室内空间设计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7330" y="1115695"/>
            <a:ext cx="8575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（二）室内储藏空间设计：橱柜、衣柜的储藏功能最多。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  <p:pic>
        <p:nvPicPr>
          <p:cNvPr id="50" name="图片 50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30" y="2314575"/>
            <a:ext cx="4264025" cy="2823845"/>
          </a:xfrm>
          <a:prstGeom prst="rect">
            <a:avLst/>
          </a:prstGeom>
        </p:spPr>
      </p:pic>
      <p:pic>
        <p:nvPicPr>
          <p:cNvPr id="51" name="图片 51" descr="7"/>
          <p:cNvPicPr>
            <a:picLocks noChangeAspect="1"/>
          </p:cNvPicPr>
          <p:nvPr/>
        </p:nvPicPr>
        <p:blipFill>
          <a:blip r:embed="rId4"/>
          <a:srcRect r="39740"/>
          <a:stretch>
            <a:fillRect/>
          </a:stretch>
        </p:blipFill>
        <p:spPr>
          <a:xfrm>
            <a:off x="4654550" y="1672590"/>
            <a:ext cx="4147820" cy="4356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" name="图片 56" descr="11"/>
          <p:cNvPicPr>
            <a:picLocks noChangeAspect="1"/>
          </p:cNvPicPr>
          <p:nvPr/>
        </p:nvPicPr>
        <p:blipFill>
          <a:blip r:embed="rId1"/>
          <a:srcRect b="14314"/>
          <a:stretch>
            <a:fillRect/>
          </a:stretch>
        </p:blipFill>
        <p:spPr>
          <a:xfrm>
            <a:off x="5777230" y="3949700"/>
            <a:ext cx="2266315" cy="2198370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7330" y="1115695"/>
            <a:ext cx="7951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（三）室内光环境设计：室内空间光环境设计、局部灯光照明。</a:t>
            </a:r>
            <a:endParaRPr lang="zh-CN" altLang="en-US" sz="1800"/>
          </a:p>
        </p:txBody>
      </p:sp>
      <p:pic>
        <p:nvPicPr>
          <p:cNvPr id="69" name="图片 69" descr="图5-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30" y="1698625"/>
            <a:ext cx="4979035" cy="4353560"/>
          </a:xfrm>
          <a:prstGeom prst="rect">
            <a:avLst/>
          </a:prstGeom>
        </p:spPr>
      </p:pic>
      <p:pic>
        <p:nvPicPr>
          <p:cNvPr id="55" name="图片 55" descr="10"/>
          <p:cNvPicPr>
            <a:picLocks noChangeAspect="1"/>
          </p:cNvPicPr>
          <p:nvPr/>
        </p:nvPicPr>
        <p:blipFill>
          <a:blip r:embed="rId5"/>
          <a:srcRect l="22946" t="14576" r="1903" b="7348"/>
          <a:stretch>
            <a:fillRect/>
          </a:stretch>
        </p:blipFill>
        <p:spPr>
          <a:xfrm>
            <a:off x="5342890" y="1633220"/>
            <a:ext cx="3134995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0" y="1069975"/>
            <a:ext cx="88773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第二节　商业行为与店堂设计一、商业行为与商业空间设计（一）购物心理：购物心理过程可为三种不同的心理过程，即认识过程，情绪过程和意志过程，它们是相互依存的。（二）商业空间构成：商业空间构成分为三个方面：一是顾客，在大多数情况下，顾客是商业空间环境的主体，重要组成部分；二是商品，从最原始阶段的物物交换，到现代的货币交易，再到信息化时代的今年，人们即可以用电视购物、网络购物、手机购物。三是交易活动的场所，商品的千变万化，交易方式，以及，买卖双方的行为和心理变化而不断地变化的，这种商业空间的发展是随着社会而发展的。（三）商业空间的类型及设计要求：1、要满足顾客购物行为和心理需求。2、促进卖方营销活动的顺利进行。3、便于商品展示陈列、收存发售。4、适应社会发展，利于城市环境。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" name="图片 83" descr="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3140075"/>
            <a:ext cx="6039485" cy="3128010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59385" y="1064260"/>
            <a:ext cx="851027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二、店堂空间空间的形式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、便利店：对于这种便利店设计，主要是要求合理利用空间，便利店的卖场面积小，商品种类少，商品陈列简单明了，货架比超市要低，顾客能在短时间内找到所需商品，缩短了顾客选购时间。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、中小型商店（如图）：如蛋糕店、服装店、眼镜店等，这类中小型商店的面积一般都不大，商店的商品陈列同时也是商品储存的地方，一些鞋店、服装店要在店铺后面设计小仓库。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、大型购物中心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5260" y="906780"/>
            <a:ext cx="4210050" cy="5723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三、店堂空间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、橱窗的尺寸一般单层高度在4000mm以下，深度1000一1500mm。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、陈列柜，货柜一般高约900一1000mm，深约500一600mm，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、货架是分隔店堂空间的主要手段，其高度不超过2400mm，有效高度为300一2300mm，深度400一700mm。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  <p:pic>
        <p:nvPicPr>
          <p:cNvPr id="42" name="图片 42" descr="timg (9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445" y="1433195"/>
            <a:ext cx="4465320" cy="39916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5260" y="906780"/>
            <a:ext cx="8350885" cy="98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、店堂通道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041525" y="1890395"/>
            <a:ext cx="461772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店堂通道的形状是购物的视觉导向，通道的宽度，将直接影响顾客购物。通道的宽度要考虑顾客购物、商品品种和种类。一般人流数为2一4股，宽为1100mm一2200mm，则通道宽约为1900mm一3000mm。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5260" y="906780"/>
            <a:ext cx="8350885" cy="98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、动线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041525" y="1890395"/>
            <a:ext cx="4937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百货商场的动线分三种：第一种是给顾客使用的卖场动线。第二种是货物运输通道，从停车卸货开始经过商品管理，接着上升降货梯，到进人卖场仓库的这个过程是后勤补给动线，后勤补给动线的特点是要够宽敞，至少大于1800mm以上才能够满足人员和推车通过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1008380"/>
            <a:ext cx="84943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第三节餐饮行为与餐厅设计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、快餐厅：提倡简洁明快的室内设计风格，空间的分隔上不要求有过多的层次，只需要有简单的各种座位的区分即可，保证店内空间流线的顺畅。   </a:t>
            </a:r>
            <a:endParaRPr lang="zh-CN" altLang="en-US" sz="2000"/>
          </a:p>
        </p:txBody>
      </p:sp>
      <p:pic>
        <p:nvPicPr>
          <p:cNvPr id="89" name="图片 89" descr="timg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370" y="2023110"/>
            <a:ext cx="6524625" cy="40341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1008380"/>
            <a:ext cx="8797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、主题餐厅：装修有一定的档次，一方面是可以吃到不同菜系的美味，一方面是能在餐厅内感受到优雅舒适的文化环境和服务。   </a:t>
            </a:r>
            <a:endParaRPr lang="zh-CN" altLang="en-US" sz="2000"/>
          </a:p>
        </p:txBody>
      </p:sp>
      <p:pic>
        <p:nvPicPr>
          <p:cNvPr id="2" name="图片 1" descr="图5-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" y="1859915"/>
            <a:ext cx="8453755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1008380"/>
            <a:ext cx="8559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、酒吧：每个交流区域面积不宜太大，有较好的私密性、神秘感和独特性。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5-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465" y="1524000"/>
            <a:ext cx="6529070" cy="4352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25" descr="图5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125" y="3102610"/>
            <a:ext cx="4758690" cy="3100070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1125" y="103187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居住行为与户内设计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630" y="1694180"/>
            <a:ext cx="73215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定义：一般把住宅中的各种相对独立的基本功能空间区域归类为：厨房、餐厅、客厅、卧室、卫生间等基本空间，满足人的基本生活需求。在深入设计时可以根据住宅的空间条件再细化为玄关、客卧、儿童房、衣帽间、储藏间、观景阳台等空间，各个功能空间的关系是密切关联的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/>
              <a:t> </a:t>
            </a:r>
            <a:endParaRPr lang="zh-CN" altLang="en-US" sz="2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100838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、餐饮空间常用人体尺寸   </a:t>
            </a:r>
            <a:endParaRPr lang="zh-CN" altLang="en-US" sz="2000"/>
          </a:p>
        </p:txBody>
      </p:sp>
      <p:pic>
        <p:nvPicPr>
          <p:cNvPr id="92" name="图片 92" descr="003副本"/>
          <p:cNvPicPr>
            <a:picLocks noChangeAspect="1"/>
          </p:cNvPicPr>
          <p:nvPr/>
        </p:nvPicPr>
        <p:blipFill>
          <a:blip r:embed="rId3"/>
          <a:srcRect r="3168"/>
          <a:stretch>
            <a:fillRect/>
          </a:stretch>
        </p:blipFill>
        <p:spPr>
          <a:xfrm>
            <a:off x="3196590" y="906780"/>
            <a:ext cx="3585210" cy="52762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475" y="1008380"/>
            <a:ext cx="87020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光环境设计：宴会厅的光线，宜温暖明亮，多采用暖色的白炽吊灯、吸顶灯，白天可采用天然采光和人工照明相结合的布置方法，或装有滤色片的日光灯。大众化的饮食店和快餐厅，宜采用明快的冷色调的色彩。如白、灰绿、玉灰、浅橙色；咖啡厅和宴会厅，宜采用典雅的暖色调度的色彩。如砖红、驼红、杏色、驼黄、金色和银色等。 </a:t>
            </a:r>
            <a:endParaRPr lang="zh-CN" altLang="en-US" sz="2000"/>
          </a:p>
        </p:txBody>
      </p:sp>
      <p:pic>
        <p:nvPicPr>
          <p:cNvPr id="2" name="图片 1" descr="图5-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320" y="2578100"/>
            <a:ext cx="2626995" cy="36137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" name="图片 26" descr="002副本"/>
          <p:cNvPicPr>
            <a:picLocks noChangeAspect="1"/>
          </p:cNvPicPr>
          <p:nvPr/>
        </p:nvPicPr>
        <p:blipFill>
          <a:blip r:embed="rId1"/>
          <a:srcRect t="2725" b="9084"/>
          <a:stretch>
            <a:fillRect/>
          </a:stretch>
        </p:blipFill>
        <p:spPr>
          <a:xfrm>
            <a:off x="2787650" y="2300605"/>
            <a:ext cx="3829685" cy="3891280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2715" y="1017905"/>
            <a:ext cx="86861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第四节　展示空间的环境设计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厅照明环境必须满足以下要求:第一，照度充足，以便于观众正确辨别展品的颜色和细部特征。第二，光线照度应分布合理。第三，展厅内应避免光线直射观众和眩光。第四，合理选择灯具，其布局排列需要考虑最终的视觉效果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3350" y="1044575"/>
            <a:ext cx="82391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第五节 室内无障碍设计   室内无障碍设计区域: 门厅、通道、厨房、客厅、餐厅、卧室、卫生间、休闲或娱乐设施等空间。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、出入口门厅：门对残障者起着重要作用，它既能供残障者自由出人又能起各种防护作用。以下是门无障碍设计的要素。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/>
          </a:p>
        </p:txBody>
      </p:sp>
      <p:pic>
        <p:nvPicPr>
          <p:cNvPr id="3" name="图片 2" descr="图5-43  图5-44   图5-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" y="2982595"/>
            <a:ext cx="8811895" cy="22072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1" descr="011"/>
          <p:cNvPicPr>
            <a:picLocks noChangeAspect="1"/>
          </p:cNvPicPr>
          <p:nvPr/>
        </p:nvPicPr>
        <p:blipFill>
          <a:blip r:embed="rId1"/>
          <a:srcRect b="59723"/>
          <a:stretch>
            <a:fillRect/>
          </a:stretch>
        </p:blipFill>
        <p:spPr>
          <a:xfrm>
            <a:off x="494665" y="2255520"/>
            <a:ext cx="8153400" cy="1708785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08915" y="1044575"/>
            <a:ext cx="82391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、坡道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进行坡道设计时，最好把坡度设计为1:20，休息平台至少要与坡道等宽，长度至少为1200mm。长度超过2m的坡道需要安装扶手，应在高出坡道表面900mm和1000mm的地方都设扶手。圆形结构扶手(木质、尼龙或涂粉的钢管)外径为35一45mm，会更容易抓住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4" descr="013"/>
          <p:cNvPicPr>
            <a:picLocks noChangeAspect="1"/>
          </p:cNvPicPr>
          <p:nvPr/>
        </p:nvPicPr>
        <p:blipFill>
          <a:blip r:embed="rId4"/>
          <a:srcRect l="2638" b="13097"/>
          <a:stretch>
            <a:fillRect/>
          </a:stretch>
        </p:blipFill>
        <p:spPr>
          <a:xfrm>
            <a:off x="1229360" y="3646170"/>
            <a:ext cx="6685280" cy="24701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图片 19" descr="020"/>
          <p:cNvPicPr>
            <a:picLocks noChangeAspect="1"/>
          </p:cNvPicPr>
          <p:nvPr/>
        </p:nvPicPr>
        <p:blipFill>
          <a:blip r:embed="rId1"/>
          <a:srcRect t="3590" b="2570"/>
          <a:stretch>
            <a:fillRect/>
          </a:stretch>
        </p:blipFill>
        <p:spPr>
          <a:xfrm>
            <a:off x="133350" y="2094230"/>
            <a:ext cx="5816600" cy="4055745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3350" y="1044575"/>
            <a:ext cx="82391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、卫生间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卫生间布局为半岛状平面设计，这种布局中坐便器是不靠近任何一边侧墙的，为了使坐轮椅者能转90°的弯，门应向可容纳1200最小开放度的走廊开放。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20" descr="2210"/>
          <p:cNvPicPr>
            <a:picLocks noChangeAspect="1"/>
          </p:cNvPicPr>
          <p:nvPr/>
        </p:nvPicPr>
        <p:blipFill>
          <a:blip r:embed="rId4"/>
          <a:srcRect l="4156" t="3367" r="10428"/>
          <a:stretch>
            <a:fillRect/>
          </a:stretch>
        </p:blipFill>
        <p:spPr>
          <a:xfrm>
            <a:off x="5678805" y="2797175"/>
            <a:ext cx="3220085" cy="2649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3350" y="1044575"/>
            <a:ext cx="82391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、楼梯     以楼梯层高为2700mm为例，如果采用直跑楼梯，13级踏步，踏步高为170mm,踏步宽为300mm。楼梯踏步前缘应有防滑处理，防滑条尽量不要凸出踏步表面，若凸出高度应在3mm之内，当踏步前缘前凸时，凸出距离不易超过10mm,且凸缘下口应抹斜角，以避免将人绊倒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5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615" y="2674620"/>
            <a:ext cx="5906135" cy="35058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3350" y="1044575"/>
            <a:ext cx="823912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、扶手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扶手细节安装要牢固，不会发生转动。圆形、外直径为35一45mm的尼龙和木制扶手握起来最为舒适，扶手应与周围背景在颜色上形成反差。在墙与扶手之间至少有40—50mm的距离。扶手底部与扶手支撑点之间的垂直距离应为5Omm，这样手可以牢牢地握住扶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图5-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570" y="2599055"/>
            <a:ext cx="3355975" cy="3592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1125" y="103187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/>
              <a:t> 二、室内空间尺度与空间形式</a:t>
            </a: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595630" y="1694180"/>
            <a:ext cx="7321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（一）空间形式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：结构空间、封闭空间、开敞空间、共享空间、流动空间、室内开敞式空间、室内子母空间等。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/>
              <a:t> </a:t>
            </a:r>
            <a:endParaRPr lang="zh-CN" altLang="en-US" sz="2000"/>
          </a:p>
        </p:txBody>
      </p:sp>
      <p:pic>
        <p:nvPicPr>
          <p:cNvPr id="9" name="图片 9" descr="1"/>
          <p:cNvPicPr>
            <a:picLocks noChangeAspect="1"/>
          </p:cNvPicPr>
          <p:nvPr/>
        </p:nvPicPr>
        <p:blipFill>
          <a:blip r:embed="rId3"/>
          <a:srcRect l="-470" t="9246" r="869" b="6568"/>
          <a:stretch>
            <a:fillRect/>
          </a:stretch>
        </p:blipFill>
        <p:spPr>
          <a:xfrm>
            <a:off x="111125" y="2577465"/>
            <a:ext cx="3867785" cy="2903855"/>
          </a:xfrm>
          <a:prstGeom prst="rect">
            <a:avLst/>
          </a:prstGeom>
        </p:spPr>
      </p:pic>
      <p:pic>
        <p:nvPicPr>
          <p:cNvPr id="45" name="图片 45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0560" y="2602230"/>
            <a:ext cx="4311650" cy="28594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" name="图片 58" descr="3副本"/>
          <p:cNvPicPr>
            <a:picLocks noChangeAspect="1"/>
          </p:cNvPicPr>
          <p:nvPr/>
        </p:nvPicPr>
        <p:blipFill>
          <a:blip r:embed="rId1"/>
          <a:srcRect l="9754" r="3613" b="17185"/>
          <a:stretch>
            <a:fillRect/>
          </a:stretch>
        </p:blipFill>
        <p:spPr>
          <a:xfrm>
            <a:off x="356235" y="1785620"/>
            <a:ext cx="8107045" cy="4309745"/>
          </a:xfrm>
          <a:prstGeom prst="rect">
            <a:avLst/>
          </a:prstGeom>
        </p:spPr>
      </p:pic>
      <p:pic>
        <p:nvPicPr>
          <p:cNvPr id="15362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2715" y="906780"/>
            <a:ext cx="7321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（二）空间尺度</a:t>
            </a:r>
            <a:r>
              <a:rPr 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/>
              <a:t> 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56235" y="136080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、人体活动空间尺度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2、家具尺度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3、知觉空间尺度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" name="图片 60" descr="11121"/>
          <p:cNvPicPr>
            <a:picLocks noChangeAspect="1"/>
          </p:cNvPicPr>
          <p:nvPr/>
        </p:nvPicPr>
        <p:blipFill>
          <a:blip r:embed="rId3"/>
          <a:srcRect b="7243"/>
          <a:stretch>
            <a:fillRect/>
          </a:stretch>
        </p:blipFill>
        <p:spPr>
          <a:xfrm>
            <a:off x="1016000" y="1093470"/>
            <a:ext cx="7386955" cy="4670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" name="图片 62" descr="003副本副本"/>
          <p:cNvPicPr>
            <a:picLocks noChangeAspect="1"/>
          </p:cNvPicPr>
          <p:nvPr/>
        </p:nvPicPr>
        <p:blipFill>
          <a:blip r:embed="rId3"/>
          <a:srcRect t="27499" b="5924"/>
          <a:stretch>
            <a:fillRect/>
          </a:stretch>
        </p:blipFill>
        <p:spPr>
          <a:xfrm>
            <a:off x="1793240" y="906780"/>
            <a:ext cx="5964555" cy="53606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" name="图片 67" descr="007副本"/>
          <p:cNvPicPr>
            <a:picLocks noChangeAspect="1"/>
          </p:cNvPicPr>
          <p:nvPr/>
        </p:nvPicPr>
        <p:blipFill>
          <a:blip r:embed="rId3"/>
          <a:srcRect t="5661" b="27690"/>
          <a:stretch>
            <a:fillRect/>
          </a:stretch>
        </p:blipFill>
        <p:spPr>
          <a:xfrm>
            <a:off x="1817370" y="906780"/>
            <a:ext cx="5509260" cy="51803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" name="图片 67" descr="007副本"/>
          <p:cNvPicPr>
            <a:picLocks noChangeAspect="1"/>
          </p:cNvPicPr>
          <p:nvPr/>
        </p:nvPicPr>
        <p:blipFill>
          <a:blip r:embed="rId3"/>
          <a:srcRect t="71470"/>
          <a:stretch>
            <a:fillRect/>
          </a:stretch>
        </p:blipFill>
        <p:spPr>
          <a:xfrm>
            <a:off x="210185" y="2014220"/>
            <a:ext cx="8643620" cy="3479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7330" y="1115695"/>
            <a:ext cx="87344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三、人体工程学在室内设计中的运用（一）家具空间设计：家具摆放首先需要满足使用功能的要求，其次是按照视觉和心理认知布置家具。例如儿童房的家具需要避免坚硬和棱角，其造型和色彩应符合孩子的天性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1879600" y="2251710"/>
            <a:ext cx="5814695" cy="3903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2336</Words>
  <Application>WPS 演示</Application>
  <PresentationFormat>在屏幕上显示</PresentationFormat>
  <Paragraphs>97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黑体</vt:lpstr>
      <vt:lpstr>Franklin Gothic Medium</vt:lpstr>
      <vt:lpstr>Wingdings 2</vt:lpstr>
      <vt:lpstr>Arial</vt:lpstr>
      <vt:lpstr>Franklin Gothic Book</vt:lpstr>
      <vt:lpstr>微软雅黑</vt:lpstr>
      <vt:lpstr>Arial Unicode MS</vt:lpstr>
      <vt:lpstr>Calibri</vt:lpstr>
      <vt:lpstr>暗香扑面</vt:lpstr>
      <vt:lpstr>第五章　环境行为与室内空间设计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Fun</dc:title>
  <dc:creator>eclipse</dc:creator>
  <cp:lastModifiedBy>yiyang</cp:lastModifiedBy>
  <cp:revision>91</cp:revision>
  <dcterms:created xsi:type="dcterms:W3CDTF">2004-04-16T16:49:00Z</dcterms:created>
  <dcterms:modified xsi:type="dcterms:W3CDTF">2018-03-02T12:50:57Z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