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520" r:id="rId4"/>
    <p:sldId id="485" r:id="rId5"/>
    <p:sldId id="488" r:id="rId6"/>
    <p:sldId id="489" r:id="rId7"/>
    <p:sldId id="591" r:id="rId8"/>
    <p:sldId id="592" r:id="rId9"/>
    <p:sldId id="593" r:id="rId10"/>
    <p:sldId id="594" r:id="rId11"/>
    <p:sldId id="597" r:id="rId12"/>
    <p:sldId id="595" r:id="rId13"/>
    <p:sldId id="596" r:id="rId1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FAFFEB"/>
    <a:srgbClr val="DEF1F2"/>
    <a:srgbClr val="339933"/>
    <a:srgbClr val="0099CC"/>
    <a:srgbClr val="00CCFF"/>
    <a:srgbClr val="00CC00"/>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8" d="100"/>
          <a:sy n="78" d="100"/>
        </p:scale>
        <p:origin x="-570" y="-90"/>
      </p:cViewPr>
      <p:guideLst>
        <p:guide orient="horz" pos="2186"/>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mn-ea"/>
                <a:cs typeface="+mn-cs"/>
              </a:rPr>
            </a:fld>
            <a:endParaRPr lang="zh-CN" altLang="en-US" strike="noStrike" noProof="1"/>
          </a:p>
        </p:txBody>
      </p:sp>
      <p:sp>
        <p:nvSpPr>
          <p:cNvPr id="14340"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pPr fontAlgn="base"/>
            <a:r>
              <a:rPr lang="zh-CN" altLang="en-US" strike="noStrike" noProof="1" smtClean="0"/>
              <a:t>单击此处编辑母版标题样式</a:t>
            </a:r>
            <a:endParaRPr lang="en-US" strike="noStrike" noProof="1"/>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777240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838200" y="1905000"/>
            <a:ext cx="7772400" cy="41148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9" name="日期占位符 3"/>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4"/>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5"/>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bg>
      <p:bgPr>
        <a:no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09600" y="304800"/>
            <a:ext cx="80010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9" name="日期占位符 2"/>
          <p:cNvSpPr>
            <a:spLocks noGrp="1"/>
          </p:cNvSpPr>
          <p:nvPr>
            <p:ph type="dt" sz="half" idx="2"/>
          </p:nvPr>
        </p:nvSpPr>
        <p:spPr>
          <a:xfrm>
            <a:off x="685800" y="6248400"/>
            <a:ext cx="1905000" cy="457200"/>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3"/>
          <p:cNvSpPr>
            <a:spLocks noGrp="1"/>
          </p:cNvSpPr>
          <p:nvPr>
            <p:ph type="ftr" sz="quarter" idx="3"/>
          </p:nvPr>
        </p:nvSpPr>
        <p:spPr>
          <a:xfrm>
            <a:off x="3124200" y="6248400"/>
            <a:ext cx="2895600" cy="457200"/>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4"/>
          <p:cNvSpPr>
            <a:spLocks noGrp="1"/>
          </p:cNvSpPr>
          <p:nvPr>
            <p:ph type="sldNum" sz="quarter" idx="4"/>
          </p:nvPr>
        </p:nvSpPr>
        <p:spPr>
          <a:xfrm>
            <a:off x="6553200" y="6248400"/>
            <a:ext cx="1905000" cy="457200"/>
          </a:xfrm>
          <a:prstGeom prst="rect">
            <a:avLst/>
          </a:prstGeom>
          <a:noFill/>
        </p:spPr>
        <p:txBody>
          <a:bodyPr vert="horz" lIns="45720" rIns="45720" rtlCol="0" anchor="ctr"/>
          <a:p>
            <a:pPr algn="ctr" eaLnBrk="1" fontAlgn="base" hangingPunct="1"/>
            <a:fld id="{9A0DB2DC-4C9A-4742-B13C-FB6460FD3503}" type="slidenum">
              <a:rPr lang="en-US" altLang="zh-CN" sz="1100" strike="noStrike" noProof="1" dirty="0">
                <a:solidFill>
                  <a:srgbClr val="636363"/>
                </a:solidFill>
                <a:latin typeface="Arial" panose="020B0604020202020204" pitchFamily="34" charset="0"/>
                <a:ea typeface="黑体" panose="02010609060101010101" pitchFamily="2" charset="-122"/>
                <a:cs typeface="+mn-ea"/>
              </a:rPr>
            </a:fld>
            <a:endParaRPr lang="en-US" altLang="zh-CN"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noFill/>
        <a:effectLst/>
      </p:bgPr>
    </p:bg>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noFill/>
        <a:effectLst/>
      </p:bgPr>
    </p:bg>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noFill/>
        <a:effectLst/>
      </p:bgPr>
    </p:bg>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Tx/>
              <a:buNone/>
              <a:defRPr/>
            </a:pPr>
            <a:endParaRPr kumimoji="0" lang="en-US" altLang="zh-CN" b="0" i="0" strike="noStrike" kern="1200" cap="none" spc="0" normalizeH="0" baseline="0" noProof="0">
              <a:latin typeface="Arial" panose="020B0604020202020204" pitchFamily="34" charset="0"/>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fontAlgn="base" hangingPunct="1"/>
            <a:fld id="{9A0DB2DC-4C9A-4742-B13C-FB6460FD3503}" type="slidenum">
              <a:rPr lang="zh-CN" altLang="en-US" sz="1100" strike="noStrike" noProof="1" dirty="0">
                <a:solidFill>
                  <a:srgbClr val="636363"/>
                </a:solidFill>
                <a:latin typeface="Arial" panose="020B0604020202020204" pitchFamily="34" charset="0"/>
                <a:ea typeface="黑体" panose="02010609060101010101" pitchFamily="2" charset="-122"/>
                <a:cs typeface="+mn-ea"/>
              </a:rPr>
            </a:fld>
            <a:endParaRPr lang="zh-CN" altLang="en-US" sz="1100" strike="noStrike" noProof="1" dirty="0">
              <a:solidFill>
                <a:srgbClr val="636363"/>
              </a:solidFill>
              <a:ea typeface="黑体" panose="02010609060101010101" pitchFamily="2"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Rectangle 2"/>
          <p:cNvSpPr>
            <a:spLocks noGrp="1" noChangeArrowheads="1"/>
          </p:cNvSpPr>
          <p:nvPr>
            <p:ph type="ctrTitle"/>
          </p:nvPr>
        </p:nvSpPr>
        <p:spPr>
          <a:xfrm>
            <a:off x="935355" y="1870710"/>
            <a:ext cx="7272338" cy="1143000"/>
          </a:xfrm>
        </p:spPr>
        <p:txBody>
          <a:bodyPr vert="horz" wrap="square" lIns="91440" tIns="45720" rIns="91440" bIns="45720" numCol="1" rtlCol="0" anchor="b" anchorCtr="0" compatLnSpc="1">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第一章   人体工程学绪论</a:t>
            </a:r>
            <a:endParaRPr kumimoji="0" lang="zh-CN" altLang="en-US" sz="40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fontScale="90000"/>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人体工程学的研究方向,应用领域</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887730" y="1294765"/>
            <a:ext cx="7839710" cy="521970"/>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人机工程学的应用领域</a:t>
            </a:r>
            <a:endParaRPr lang="zh-CN" altLang="en-US" sz="2800" b="1">
              <a:latin typeface="宋体" panose="02010600030101010101" pitchFamily="2" charset="-122"/>
              <a:ea typeface="宋体" panose="02010600030101010101" pitchFamily="2" charset="-122"/>
            </a:endParaRPr>
          </a:p>
        </p:txBody>
      </p:sp>
      <p:sp>
        <p:nvSpPr>
          <p:cNvPr id="2" name="文本框 1"/>
          <p:cNvSpPr txBox="1"/>
          <p:nvPr/>
        </p:nvSpPr>
        <p:spPr>
          <a:xfrm>
            <a:off x="1097280" y="1816735"/>
            <a:ext cx="6964045" cy="3138170"/>
          </a:xfrm>
          <a:prstGeom prst="rect">
            <a:avLst/>
          </a:prstGeom>
          <a:noFill/>
        </p:spPr>
        <p:txBody>
          <a:bodyPr wrap="square" rtlCol="0" anchor="t">
            <a:spAutoFit/>
          </a:bodyPr>
          <a:p>
            <a:r>
              <a:rPr lang="zh-CN" altLang="en-US"/>
              <a:t>  </a:t>
            </a:r>
            <a:endParaRPr lang="zh-CN" altLang="en-US"/>
          </a:p>
          <a:p>
            <a:r>
              <a:rPr lang="zh-CN" altLang="en-US" b="1">
                <a:latin typeface="宋体" panose="02010600030101010101" pitchFamily="2" charset="-122"/>
                <a:ea typeface="宋体" panose="02010600030101010101" pitchFamily="2" charset="-122"/>
              </a:rPr>
              <a:t>（6）管理与人机工程人力资源管理；工作程序；人机规则和实践；手工操作负荷；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（7）办公室人机工程与设计；医学人机工程办公室和办公设备设计；心理生理学；行为标准；三维人体模型；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（8）系统分析；产品设计与顾客；军队系统；组织心理学；产品可靠性与安全性；服装人机工程；三维人体模型；军队人机工程；自动语音识别；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（9）人机工程战略；社会技术系统；暴力评估与动机；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（10）可用性评估与测试；可用性审核；可用性评估；可用性培训；试验与验证；仿真与试验；仿真研究；仿真与原型；</a:t>
            </a:r>
            <a:endParaRPr lang="zh-CN" altLang="en-US" b="1">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1.4</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人体工程学在室内设计中的应用</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860425" y="1294765"/>
            <a:ext cx="7839710" cy="4399915"/>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人体工程学在室内设计中的应用</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1. 确定人和人际在室内活动所需空间的主要根据人体工程学中的有关计测数据，从人的尺度、动作域、心理空间以及人际交往的空间等，以确定空间范围。 </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2. 确定家具、设施的形体、尺度及其使用范围的主要依据。</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3. 提供适应人体的室内物理环境的最佳参数。</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4. 对视觉要素的计测，为室内视觉环境设计提供科学依据 </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1.5</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人机工程学在中国的发展与前景</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850900" y="1294765"/>
            <a:ext cx="7839710" cy="3538220"/>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人机工程学在中国的发展与前景</a:t>
            </a:r>
            <a:endParaRPr lang="zh-CN" altLang="en-US" sz="2800" b="1">
              <a:latin typeface="宋体" panose="02010600030101010101" pitchFamily="2" charset="-122"/>
              <a:ea typeface="宋体" panose="02010600030101010101" pitchFamily="2" charset="-122"/>
            </a:endParaRPr>
          </a:p>
          <a:p>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   二十一世纪人类步入了信息时代，人机工程学的发展必然向着信息化、智能化、网络化的方向发展。人机工程学作为应用性学科，与人的工作生活息息相关，设计生产出更加人性化、高效能的设备、工具和日常生活用品是努力的目标。 </a:t>
            </a:r>
            <a:endParaRPr lang="zh-CN" altLang="en-US" sz="2800" b="1">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 Box 4"/>
          <p:cNvSpPr txBox="1"/>
          <p:nvPr/>
        </p:nvSpPr>
        <p:spPr>
          <a:xfrm>
            <a:off x="952500" y="1284288"/>
            <a:ext cx="7239000" cy="583565"/>
          </a:xfrm>
          <a:prstGeom prst="rect">
            <a:avLst/>
          </a:prstGeom>
          <a:noFill/>
          <a:ln w="9525">
            <a:noFill/>
          </a:ln>
        </p:spPr>
        <p:txBody>
          <a:bodyPr anchor="t">
            <a:spAutoFit/>
          </a:bodyPr>
          <a:p>
            <a:pPr>
              <a:spcBef>
                <a:spcPct val="50000"/>
              </a:spcBef>
              <a:buFont typeface="Wingdings 2" panose="05020102010507070707" pitchFamily="18" charset="2"/>
              <a:buNone/>
            </a:pPr>
            <a:r>
              <a:rPr lang="en-US" altLang="zh-CN" sz="3200" b="1" dirty="0">
                <a:latin typeface="Times New Roman" panose="02020603050405020304" pitchFamily="18" charset="0"/>
                <a:ea typeface="宋体" panose="02010600030101010101" pitchFamily="2" charset="-122"/>
              </a:rPr>
              <a:t>1.1</a:t>
            </a:r>
            <a:r>
              <a:rPr lang="zh-CN" altLang="en-US" sz="3200" b="1" dirty="0">
                <a:latin typeface="Times New Roman" panose="02020603050405020304" pitchFamily="18" charset="0"/>
                <a:ea typeface="宋体" panose="02010600030101010101" pitchFamily="2" charset="-122"/>
              </a:rPr>
              <a:t>人体工程学的命名与定义</a:t>
            </a:r>
            <a:endParaRPr lang="zh-CN" altLang="en-US" sz="3200" b="1" dirty="0">
              <a:latin typeface="Times New Roman" panose="02020603050405020304" pitchFamily="18" charset="0"/>
              <a:ea typeface="宋体" panose="02010600030101010101" pitchFamily="2" charset="-122"/>
            </a:endParaRPr>
          </a:p>
        </p:txBody>
      </p:sp>
      <p:pic>
        <p:nvPicPr>
          <p:cNvPr id="13314"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3315" name="Picture 6"/>
          <p:cNvPicPr>
            <a:picLocks noChangeAspect="1"/>
          </p:cNvPicPr>
          <p:nvPr/>
        </p:nvPicPr>
        <p:blipFill>
          <a:blip r:embed="rId2"/>
          <a:stretch>
            <a:fillRect/>
          </a:stretch>
        </p:blipFill>
        <p:spPr>
          <a:xfrm>
            <a:off x="0" y="6267450"/>
            <a:ext cx="9221788" cy="590550"/>
          </a:xfrm>
          <a:prstGeom prst="rect">
            <a:avLst/>
          </a:prstGeom>
          <a:noFill/>
          <a:ln w="9525">
            <a:noFill/>
          </a:ln>
        </p:spPr>
      </p:pic>
      <p:sp>
        <p:nvSpPr>
          <p:cNvPr id="100" name="文本框 99"/>
          <p:cNvSpPr txBox="1"/>
          <p:nvPr/>
        </p:nvSpPr>
        <p:spPr>
          <a:xfrm>
            <a:off x="1100455" y="2588895"/>
            <a:ext cx="7188200" cy="1938020"/>
          </a:xfrm>
          <a:prstGeom prst="rect">
            <a:avLst/>
          </a:prstGeom>
          <a:noFill/>
          <a:ln w="9525">
            <a:noFill/>
          </a:ln>
        </p:spPr>
        <p:txBody>
          <a:bodyPr wrap="square">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人体工程学</a:t>
            </a:r>
            <a:r>
              <a:rPr lang="en-US" altLang="zh-CN"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或者称为人机工程学、人机工学。</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是上世纪初发展起来的一门独立的学科，它的宗旨是研究人与人造产品之间的协调关系，通过对人</a:t>
            </a:r>
            <a:r>
              <a:rPr lang="en-US" altLang="zh-CN" sz="2400" b="1">
                <a:latin typeface="Times New Roman" panose="02020603050405020304" pitchFamily="18" charset="0"/>
                <a:cs typeface="Times New Roman" panose="02020603050405020304" pitchFamily="18" charset="0"/>
              </a:rPr>
              <a:t>——</a:t>
            </a:r>
            <a:r>
              <a:rPr lang="zh-CN" altLang="en-US" sz="2400" b="1">
                <a:latin typeface="宋体" panose="02010600030101010101" pitchFamily="2" charset="-122"/>
                <a:ea typeface="宋体" panose="02010600030101010101" pitchFamily="2" charset="-122"/>
                <a:cs typeface="宋体" panose="02010600030101010101" pitchFamily="2" charset="-122"/>
              </a:rPr>
              <a:t>机关系的各种因素的分析和研究，寻找最佳的人</a:t>
            </a:r>
            <a:r>
              <a:rPr lang="en-US" altLang="zh-CN" sz="2400" b="1">
                <a:latin typeface="Times New Roman" panose="02020603050405020304" pitchFamily="18" charset="0"/>
                <a:cs typeface="Times New Roman" panose="02020603050405020304" pitchFamily="18" charset="0"/>
              </a:rPr>
              <a:t>——</a:t>
            </a:r>
            <a:r>
              <a:rPr lang="zh-CN" altLang="en-US" sz="2400" b="1">
                <a:latin typeface="宋体" panose="02010600030101010101" pitchFamily="2" charset="-122"/>
                <a:ea typeface="宋体" panose="02010600030101010101" pitchFamily="2" charset="-122"/>
                <a:cs typeface="宋体" panose="02010600030101010101" pitchFamily="2" charset="-122"/>
              </a:rPr>
              <a:t>机协调关系，为设计提供依据。</a:t>
            </a:r>
            <a:endParaRPr lang="zh-CN" altLang="en-US" sz="2400" b="1"/>
          </a:p>
        </p:txBody>
      </p:sp>
      <p:sp>
        <p:nvSpPr>
          <p:cNvPr id="2" name="文本框 1"/>
          <p:cNvSpPr txBox="1"/>
          <p:nvPr/>
        </p:nvSpPr>
        <p:spPr>
          <a:xfrm>
            <a:off x="3491865" y="195580"/>
            <a:ext cx="5319395" cy="460375"/>
          </a:xfrm>
          <a:prstGeom prst="rect">
            <a:avLst/>
          </a:prstGeom>
          <a:noFill/>
        </p:spPr>
        <p:txBody>
          <a:bodyPr wrap="square" rtlCol="0" anchor="t">
            <a:spAutoFit/>
          </a:bodyPr>
          <a:p>
            <a:pPr>
              <a:spcBef>
                <a:spcPct val="50000"/>
              </a:spcBef>
              <a:buFont typeface="Wingdings 2" panose="05020102010507070707" pitchFamily="18" charset="2"/>
              <a:buNone/>
            </a:pPr>
            <a:r>
              <a:rPr lang="en-US" altLang="zh-CN"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sym typeface="+mn-ea"/>
              </a:rPr>
              <a:t>1.1</a:t>
            </a:r>
            <a:r>
              <a:rPr lang="zh-CN" altLang="en-US"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sym typeface="+mn-ea"/>
              </a:rPr>
              <a:t>  </a:t>
            </a:r>
            <a:r>
              <a:rPr lang="zh-CN" altLang="en-US" sz="2400" b="1" dirty="0">
                <a:solidFill>
                  <a:schemeClr val="bg1"/>
                </a:solidFill>
                <a:latin typeface="Times New Roman" panose="02020603050405020304" pitchFamily="18" charset="0"/>
                <a:ea typeface="宋体" panose="02010600030101010101" pitchFamily="2" charset="-122"/>
                <a:sym typeface="+mn-ea"/>
              </a:rPr>
              <a:t>人体工程学的命名与定义</a:t>
            </a:r>
            <a:endParaRPr lang="zh-CN" altLang="en-US" sz="2400" b="1" dirty="0">
              <a:solidFill>
                <a:schemeClr val="bg1"/>
              </a:solidFill>
              <a:latin typeface="Times New Roman" panose="02020603050405020304" pitchFamily="18" charset="0"/>
              <a:ea typeface="宋体" panose="02010600030101010101" pitchFamily="2"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1466850" y="3175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spcBef>
                <a:spcPct val="50000"/>
              </a:spcBef>
              <a:buFont typeface="Wingdings 2" panose="05020102010507070707" pitchFamily="18" charset="2"/>
              <a:buNone/>
            </a:pPr>
            <a:r>
              <a:rPr lang="en-US" altLang="zh-CN"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sym typeface="+mn-ea"/>
              </a:rPr>
              <a:t>      1.1</a:t>
            </a:r>
            <a:r>
              <a:rPr lang="zh-CN" altLang="en-US"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sym typeface="+mn-ea"/>
              </a:rPr>
              <a:t>  </a:t>
            </a:r>
            <a:r>
              <a:rPr lang="zh-CN" altLang="en-US" sz="2400" b="1" dirty="0">
                <a:solidFill>
                  <a:schemeClr val="bg1"/>
                </a:solidFill>
                <a:latin typeface="Times New Roman" panose="02020603050405020304" pitchFamily="18" charset="0"/>
                <a:ea typeface="宋体" panose="02010600030101010101" pitchFamily="2" charset="-122"/>
                <a:sym typeface="+mn-ea"/>
              </a:rPr>
              <a:t>人体工程学的命名与定义</a:t>
            </a:r>
            <a:endParaRPr kumimoji="0"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2" name="Rectangle 2"/>
          <p:cNvSpPr>
            <a:spLocks noGrp="1" noChangeArrowheads="1"/>
          </p:cNvSpPr>
          <p:nvPr/>
        </p:nvSpPr>
        <p:spPr>
          <a:xfrm>
            <a:off x="-549275" y="4625340"/>
            <a:ext cx="8186420" cy="1047750"/>
          </a:xfrm>
          <a:prstGeom prst="rect">
            <a:avLst/>
          </a:prstGeom>
          <a:noFill/>
          <a:ln w="9525">
            <a:noFill/>
          </a:ln>
        </p:spPr>
        <p:txBody>
          <a:bodyPr vert="horz" wrap="square" lIns="91440" tIns="45720" rIns="91440" bIns="45720" numCol="1" rtlCol="0" anchor="b" anchorCtr="0" compatLnSpc="1">
            <a:normAutofit fontScale="25000"/>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2800" b="1" i="0" u="none" strike="noStrike" kern="1200" cap="none" spc="0" normalizeH="0" baseline="0" noProof="0" dirty="0">
                <a:ln>
                  <a:noFill/>
                </a:ln>
                <a:solidFill>
                  <a:srgbClr val="CC6600"/>
                </a:solidFill>
                <a:effectLst/>
                <a:uLnTx/>
                <a:uFillTx/>
                <a:latin typeface="黑体" panose="02010609060101010101" pitchFamily="2" charset="-122"/>
                <a:ea typeface="黑体" panose="02010609060101010101" pitchFamily="2" charset="-122"/>
                <a:cs typeface="+mj-cs"/>
              </a:rPr>
              <a:t>                                 </a:t>
            </a:r>
            <a:r>
              <a:rPr kumimoji="0" sz="8800" b="1" i="0" u="none" strike="noStrike" kern="1200" cap="none" spc="0" normalizeH="0" baseline="0" noProof="0" dirty="0">
                <a:ln>
                  <a:noFill/>
                </a:ln>
                <a:solidFill>
                  <a:srgbClr val="CC6600"/>
                </a:solidFill>
                <a:effectLst/>
                <a:uLnTx/>
                <a:uFillTx/>
                <a:latin typeface="宋体" panose="02010600030101010101" pitchFamily="2" charset="-122"/>
                <a:ea typeface="宋体" panose="02010600030101010101" pitchFamily="2" charset="-122"/>
                <a:cs typeface="+mj-cs"/>
              </a:rPr>
              <a:t>人体工程的中心是解决人机之间关系的问题，</a:t>
            </a:r>
            <a:r>
              <a:rPr kumimoji="0" lang="zh-CN" sz="8800" b="1" i="0" u="none" strike="noStrike" kern="1200" cap="none" spc="0" normalizeH="0" baseline="0" noProof="0" dirty="0">
                <a:ln>
                  <a:noFill/>
                </a:ln>
                <a:solidFill>
                  <a:srgbClr val="CC6600"/>
                </a:solidFill>
                <a:effectLst/>
                <a:uLnTx/>
                <a:uFillTx/>
                <a:latin typeface="宋体" panose="02010600030101010101" pitchFamily="2" charset="-122"/>
                <a:ea typeface="宋体" panose="02010600030101010101" pitchFamily="2" charset="-122"/>
                <a:cs typeface="+mj-cs"/>
              </a:rPr>
              <a:t>包括：</a:t>
            </a:r>
            <a:endParaRPr kumimoji="0" lang="zh-CN" sz="8800" b="1" i="0" u="none" strike="noStrike" kern="1200" cap="none" spc="0" normalizeH="0" baseline="0" noProof="0" dirty="0">
              <a:ln>
                <a:noFill/>
              </a:ln>
              <a:solidFill>
                <a:srgbClr val="CC6600"/>
              </a:solidFill>
              <a:effectLst/>
              <a:uLnTx/>
              <a:uFillTx/>
              <a:latin typeface="宋体" panose="02010600030101010101" pitchFamily="2" charset="-122"/>
              <a:ea typeface="宋体" panose="02010600030101010101" pitchFamily="2" charset="-122"/>
              <a:cs typeface="+mj-cs"/>
            </a:endParaRPr>
          </a:p>
          <a:p>
            <a:pPr marL="0" marR="0" lvl="0" indent="0" algn="ctr" defTabSz="914400" rtl="0" eaLnBrk="1" fontAlgn="auto" latinLnBrk="0" hangingPunct="1">
              <a:lnSpc>
                <a:spcPct val="100000"/>
              </a:lnSpc>
              <a:spcBef>
                <a:spcPct val="0"/>
              </a:spcBef>
              <a:spcAft>
                <a:spcPts val="0"/>
              </a:spcAft>
              <a:buClrTx/>
              <a:buSzTx/>
              <a:buFontTx/>
              <a:buNone/>
              <a:defRPr/>
            </a:pPr>
            <a:endParaRPr lang="zh-CN" sz="8800" b="1" noProof="0" dirty="0">
              <a:ln>
                <a:noFill/>
              </a:ln>
              <a:solidFill>
                <a:srgbClr val="CC6600"/>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zh-CN" sz="8800" b="1" noProof="0" dirty="0">
                <a:ln>
                  <a:noFill/>
                </a:ln>
                <a:solidFill>
                  <a:srgbClr val="CC6600"/>
                </a:solidFill>
                <a:effectLst/>
                <a:uLnTx/>
                <a:uFillTx/>
                <a:latin typeface="黑体" panose="02010609060101010101" pitchFamily="2" charset="-122"/>
                <a:ea typeface="黑体" panose="02010609060101010101" pitchFamily="2" charset="-122"/>
                <a:sym typeface="+mn-ea"/>
              </a:rPr>
              <a:t>                       </a:t>
            </a:r>
            <a:r>
              <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rPr>
              <a:t>（l）人造的产品、设备、设施、环境的设计与创造；</a:t>
            </a:r>
            <a:endPar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rPr>
              <a:t>                      （2）对于人类工作和活动过程的设计</a:t>
            </a:r>
            <a:endPar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rPr>
              <a:t>          （3）对于服务的设计； </a:t>
            </a:r>
            <a:endPar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r>
              <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rPr>
              <a:t>                      （4）对于人类所使用的产品和服务的合适程度的评估。</a:t>
            </a:r>
            <a:endPar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endParaRPr lang="zh-CN" sz="8800" b="1" noProof="0" dirty="0">
              <a:ln>
                <a:noFill/>
              </a:ln>
              <a:solidFill>
                <a:schemeClr val="tx1"/>
              </a:solidFill>
              <a:effectLst/>
              <a:uLnTx/>
              <a:uFillTx/>
              <a:latin typeface="宋体" panose="02010600030101010101" pitchFamily="2" charset="-122"/>
              <a:ea typeface="宋体" panose="02010600030101010101" pitchFamily="2" charset="-122"/>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endParaRPr kumimoji="0" lang="zh-CN" sz="8800" b="1" i="0" u="none" strike="noStrike" kern="1200" cap="none" spc="0" normalizeH="0" baseline="0" noProof="0" dirty="0">
              <a:ln>
                <a:noFill/>
              </a:ln>
              <a:solidFill>
                <a:srgbClr val="CC6600"/>
              </a:solidFill>
              <a:effectLst/>
              <a:uLnTx/>
              <a:uFillTx/>
              <a:latin typeface="宋体" panose="02010600030101010101" pitchFamily="2" charset="-122"/>
              <a:ea typeface="宋体" panose="02010600030101010101" pitchFamily="2" charset="-122"/>
              <a:cs typeface="+mj-cs"/>
              <a:sym typeface="+mn-ea"/>
            </a:endParaRPr>
          </a:p>
          <a:p>
            <a:pPr marL="0" marR="0" lvl="0" indent="0" algn="ctr" defTabSz="914400" rtl="0" eaLnBrk="1" fontAlgn="auto" latinLnBrk="0" hangingPunct="1">
              <a:lnSpc>
                <a:spcPct val="100000"/>
              </a:lnSpc>
              <a:spcBef>
                <a:spcPct val="0"/>
              </a:spcBef>
              <a:spcAft>
                <a:spcPts val="0"/>
              </a:spcAft>
              <a:buClrTx/>
              <a:buSzTx/>
              <a:buFontTx/>
              <a:buNone/>
              <a:defRPr/>
            </a:pPr>
            <a:endParaRPr kumimoji="0" sz="8800" b="1" i="0" u="none" strike="noStrike" kern="1200" cap="none" spc="0" normalizeH="0" baseline="0" noProof="0" dirty="0">
              <a:ln>
                <a:noFill/>
              </a:ln>
              <a:solidFill>
                <a:srgbClr val="CC6600"/>
              </a:solidFill>
              <a:effectLst/>
              <a:uLnTx/>
              <a:uFillTx/>
              <a:latin typeface="宋体" panose="02010600030101010101" pitchFamily="2" charset="-122"/>
              <a:ea typeface="宋体" panose="02010600030101010101" pitchFamily="2" charset="-122"/>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102" name="文本框 101"/>
          <p:cNvSpPr txBox="1"/>
          <p:nvPr/>
        </p:nvSpPr>
        <p:spPr>
          <a:xfrm>
            <a:off x="2378710" y="5335587"/>
            <a:ext cx="5080000" cy="521970"/>
          </a:xfrm>
          <a:prstGeom prst="rect">
            <a:avLst/>
          </a:prstGeom>
          <a:noFill/>
          <a:ln w="9525">
            <a:noFill/>
          </a:ln>
        </p:spPr>
        <p:txBody>
          <a:bodyPr>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p>
        </p:txBody>
      </p:sp>
      <p:sp>
        <p:nvSpPr>
          <p:cNvPr id="100" name="文本框 99"/>
          <p:cNvSpPr txBox="1"/>
          <p:nvPr/>
        </p:nvSpPr>
        <p:spPr>
          <a:xfrm>
            <a:off x="1550670" y="2172970"/>
            <a:ext cx="6735445" cy="2676525"/>
          </a:xfrm>
          <a:prstGeom prst="rect">
            <a:avLst/>
          </a:prstGeom>
          <a:noFill/>
          <a:ln w="9525">
            <a:noFill/>
          </a:ln>
        </p:spPr>
        <p:txBody>
          <a:bodyPr wrap="square">
            <a:spAutoFit/>
          </a:bodyPr>
          <a:p>
            <a:pPr indent="266700"/>
            <a:r>
              <a:rPr lang="zh-CN" altLang="en-US" sz="2800" b="1">
                <a:solidFill>
                  <a:srgbClr val="CC6600"/>
                </a:solidFill>
                <a:latin typeface="宋体" panose="02010600030101010101" pitchFamily="2" charset="-122"/>
                <a:ea typeface="宋体" panose="02010600030101010101" pitchFamily="2" charset="-122"/>
                <a:cs typeface="宋体" panose="02010600030101010101" pitchFamily="2" charset="-122"/>
              </a:rPr>
              <a:t>人体工程学的目的有两个方面：</a:t>
            </a:r>
            <a:endParaRPr lang="zh-CN" altLang="en-US" sz="2800" b="1">
              <a:solidFill>
                <a:srgbClr val="CC6600"/>
              </a:solidFill>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l</a:t>
            </a:r>
            <a:r>
              <a:rPr lang="zh-CN" altLang="en-US" sz="2800" b="1">
                <a:latin typeface="宋体" panose="02010600030101010101" pitchFamily="2" charset="-122"/>
                <a:ea typeface="宋体" panose="02010600030101010101" pitchFamily="2" charset="-122"/>
                <a:cs typeface="宋体" panose="02010600030101010101" pitchFamily="2" charset="-122"/>
              </a:rPr>
              <a:t>）提高人类工作和活动的效应和效率；</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266700"/>
            <a:r>
              <a:rPr lang="zh-CN" altLang="en-US" sz="2800" b="1">
                <a:latin typeface="Times New Roman" panose="02020603050405020304" pitchFamily="18" charset="0"/>
                <a:cs typeface="Times New Roman" panose="02020603050405020304" pitchFamily="18" charset="0"/>
              </a:rPr>
              <a:t> </a:t>
            </a: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）保证和提高人类追求的某些价值，比如卫生、安全、满足等等。</a:t>
            </a:r>
            <a:endParaRPr lang="zh-CN" altLang="en-US" sz="2800" b="1"/>
          </a:p>
        </p:txBody>
      </p:sp>
      <p:sp>
        <p:nvSpPr>
          <p:cNvPr id="2" name="文本框 1"/>
          <p:cNvSpPr txBox="1"/>
          <p:nvPr/>
        </p:nvSpPr>
        <p:spPr>
          <a:xfrm>
            <a:off x="3280410" y="222885"/>
            <a:ext cx="6029960" cy="460375"/>
          </a:xfrm>
          <a:prstGeom prst="rect">
            <a:avLst/>
          </a:prstGeom>
          <a:noFill/>
        </p:spPr>
        <p:txBody>
          <a:bodyPr wrap="square" rtlCol="0" anchor="t">
            <a:spAutoFit/>
          </a:bodyPr>
          <a:p>
            <a:pPr>
              <a:spcBef>
                <a:spcPct val="50000"/>
              </a:spcBef>
              <a:buFont typeface="Wingdings 2" panose="05020102010507070707" pitchFamily="18" charset="2"/>
              <a:buNone/>
            </a:pPr>
            <a:r>
              <a:rPr lang="en-US" altLang="zh-CN"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sym typeface="+mn-ea"/>
              </a:rPr>
              <a:t>1.1</a:t>
            </a:r>
            <a:r>
              <a:rPr lang="zh-CN" altLang="en-US" sz="2400" b="1"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sym typeface="+mn-ea"/>
              </a:rPr>
              <a:t>  </a:t>
            </a:r>
            <a:r>
              <a:rPr lang="zh-CN" altLang="en-US" sz="2400" b="1" dirty="0">
                <a:solidFill>
                  <a:schemeClr val="bg1"/>
                </a:solidFill>
                <a:latin typeface="Times New Roman" panose="02020603050405020304" pitchFamily="18" charset="0"/>
                <a:ea typeface="宋体" panose="02010600030101010101" pitchFamily="2" charset="-122"/>
                <a:sym typeface="+mn-ea"/>
              </a:rPr>
              <a:t>人体工程学的命名与定义</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人机工程学的起源、发展阶段   </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516890" y="906780"/>
            <a:ext cx="5080000" cy="521970"/>
          </a:xfrm>
          <a:prstGeom prst="rect">
            <a:avLst/>
          </a:prstGeom>
          <a:noFill/>
          <a:ln w="9525">
            <a:noFill/>
          </a:ln>
        </p:spPr>
        <p:txBody>
          <a:bodyPr>
            <a:spAutoFit/>
          </a:bodyPr>
          <a:p>
            <a:r>
              <a:rPr lang="zh-CN" altLang="en-US" sz="2800">
                <a:latin typeface="宋体" panose="02010600030101010101" pitchFamily="2" charset="-122"/>
                <a:ea typeface="宋体" panose="02010600030101010101" pitchFamily="2" charset="-122"/>
                <a:cs typeface="宋体" panose="02010600030101010101" pitchFamily="2" charset="-122"/>
              </a:rPr>
              <a:t>一、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人机工程学的起源</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p:txBody>
      </p:sp>
      <p:sp>
        <p:nvSpPr>
          <p:cNvPr id="6" name="文本框 5"/>
          <p:cNvSpPr txBox="1"/>
          <p:nvPr/>
        </p:nvSpPr>
        <p:spPr>
          <a:xfrm>
            <a:off x="801370" y="1302385"/>
            <a:ext cx="7366635" cy="5262245"/>
          </a:xfrm>
          <a:prstGeom prst="rect">
            <a:avLst/>
          </a:prstGeom>
          <a:noFill/>
          <a:ln w="9525">
            <a:noFill/>
          </a:ln>
        </p:spPr>
        <p:txBody>
          <a:bodyPr wrap="square">
            <a:spAutoFit/>
          </a:bodyPr>
          <a:p>
            <a:r>
              <a:rPr sz="2800" b="1">
                <a:latin typeface="宋体" panose="02010600030101010101" pitchFamily="2" charset="-122"/>
                <a:ea typeface="宋体" panose="02010600030101010101" pitchFamily="2" charset="-122"/>
              </a:rPr>
              <a:t>电话机的设计是人机工程学的发端 </a:t>
            </a:r>
            <a:endParaRPr sz="2800" b="1">
              <a:latin typeface="宋体" panose="02010600030101010101" pitchFamily="2" charset="-122"/>
              <a:ea typeface="宋体" panose="02010600030101010101" pitchFamily="2" charset="-122"/>
            </a:endParaRPr>
          </a:p>
          <a:p>
            <a:r>
              <a:rPr sz="2800" b="1">
                <a:latin typeface="宋体" panose="02010600030101010101" pitchFamily="2" charset="-122"/>
                <a:ea typeface="宋体" panose="02010600030101010101" pitchFamily="2" charset="-122"/>
              </a:rPr>
              <a:t>   </a:t>
            </a:r>
            <a:r>
              <a:rPr sz="2800" b="1">
                <a:solidFill>
                  <a:srgbClr val="CC6600"/>
                </a:solidFill>
                <a:latin typeface="宋体" panose="02010600030101010101" pitchFamily="2" charset="-122"/>
                <a:ea typeface="宋体" panose="02010600030101010101" pitchFamily="2" charset="-122"/>
              </a:rPr>
              <a:t>亨利·德雷夫斯</a:t>
            </a:r>
            <a:r>
              <a:rPr sz="2800" b="1">
                <a:latin typeface="宋体" panose="02010600030101010101" pitchFamily="2" charset="-122"/>
                <a:ea typeface="宋体" panose="02010600030101010101" pitchFamily="2" charset="-122"/>
              </a:rPr>
              <a:t>（Henry Dreyfess，1903-1972），他是人机工程学的奠基者和创始人。</a:t>
            </a:r>
            <a:endParaRPr sz="2800" b="1">
              <a:latin typeface="宋体" panose="02010600030101010101" pitchFamily="2" charset="-122"/>
              <a:ea typeface="宋体" panose="02010600030101010101" pitchFamily="2" charset="-122"/>
            </a:endParaRPr>
          </a:p>
          <a:p>
            <a:r>
              <a:rPr sz="2800" b="1">
                <a:latin typeface="宋体" panose="02010600030101010101" pitchFamily="2" charset="-122"/>
                <a:ea typeface="宋体" panose="02010600030101010101" pitchFamily="2" charset="-122"/>
              </a:rPr>
              <a:t>   1930年开始与贝尔公司合作，德雷夫斯坚持设计工业产品应该考虑的是高度舒适的功能性，提出了</a:t>
            </a:r>
            <a:r>
              <a:rPr lang="en-US" sz="2800" b="1">
                <a:latin typeface="宋体" panose="02010600030101010101" pitchFamily="2" charset="-122"/>
                <a:ea typeface="宋体" panose="02010600030101010101" pitchFamily="2" charset="-122"/>
              </a:rPr>
              <a:t>“</a:t>
            </a:r>
            <a:r>
              <a:rPr sz="2800" b="1">
                <a:latin typeface="宋体" panose="02010600030101010101" pitchFamily="2" charset="-122"/>
                <a:ea typeface="宋体" panose="02010600030101010101" pitchFamily="2" charset="-122"/>
                <a:sym typeface="+mn-ea"/>
              </a:rPr>
              <a:t>从内到外</a:t>
            </a:r>
            <a:r>
              <a:rPr lang="en-US" sz="2800" b="1">
                <a:latin typeface="宋体" panose="02010600030101010101" pitchFamily="2" charset="-122"/>
                <a:ea typeface="宋体" panose="02010600030101010101" pitchFamily="2" charset="-122"/>
              </a:rPr>
              <a:t>”</a:t>
            </a:r>
            <a:r>
              <a:rPr sz="2800" b="1">
                <a:latin typeface="宋体" panose="02010600030101010101" pitchFamily="2" charset="-122"/>
                <a:ea typeface="宋体" panose="02010600030101010101" pitchFamily="2" charset="-122"/>
              </a:rPr>
              <a:t>的设计原则，贝尔公司开始认为这种方式会使电话看来过于机械化，但经过他的反复论证，公司同意按照他的方式设计电话机。这以后德雷夫斯的一生都与贝尔电话公司有结缘，他是影响现代电话形式的最重要设计师。 </a:t>
            </a:r>
            <a:endParaRPr sz="2800" b="1">
              <a:latin typeface="宋体" panose="02010600030101010101" pitchFamily="2" charset="-122"/>
              <a:ea typeface="宋体" panose="02010600030101010101" pitchFamily="2" charset="-122"/>
            </a:endParaRPr>
          </a:p>
          <a:p>
            <a:endParaRPr sz="2800" b="1">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272655" cy="723900"/>
          </a:xfrm>
          <a:prstGeom prst="rect">
            <a:avLst/>
          </a:prstGeom>
          <a:noFill/>
          <a:ln w="9525">
            <a:noFill/>
          </a:ln>
        </p:spPr>
        <p:txBody>
          <a:bodyPr vert="horz" wrap="square" lIns="91440" tIns="45720" rIns="91440" bIns="45720" numCol="1" rtlCol="0" anchor="b" anchorCtr="0" compatLnSpc="1">
            <a:normAutofit/>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1.2</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人机工程学的起源、发展阶段   </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742950" y="1494790"/>
            <a:ext cx="6492240" cy="3969385"/>
          </a:xfrm>
          <a:prstGeom prst="rect">
            <a:avLst/>
          </a:prstGeom>
          <a:noFill/>
          <a:ln w="9525">
            <a:noFill/>
          </a:ln>
        </p:spPr>
        <p:txBody>
          <a:bodyPr wrap="square">
            <a:spAutoFit/>
          </a:bodyPr>
          <a:p>
            <a:r>
              <a:rPr lang="zh-CN" altLang="en-US" sz="2800">
                <a:latin typeface="宋体" panose="02010600030101010101" pitchFamily="2" charset="-122"/>
                <a:ea typeface="宋体" panose="02010600030101010101" pitchFamily="2" charset="-122"/>
                <a:cs typeface="宋体" panose="02010600030101010101" pitchFamily="2" charset="-122"/>
              </a:rPr>
              <a:t>一、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工业化时代的人体工程发展经历了以下几个阶段发展：</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（1）机械时代（1750—1790年）</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（2）技术革命时期（1870—1945年）</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（3）为人的思维的设计阶段（1945——）</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 </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fontScale="90000"/>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人体工程学的研究方向,应用领域</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734060" y="1503680"/>
            <a:ext cx="7839710" cy="4399915"/>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人体工程学的研究方向：</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（1）人体工作行为解剖学和人体测量；工作事故，健康与安全；</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（2）认知工效学；环境人机工程 ； 认知技能和决策研究；环境状况和因素分析；</a:t>
            </a:r>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（3）计算机人机工程；显示与控制布局设计；人机界面设计与评价； 软件人机工程；计算机产品和外设的设计与布局；办公环境人机工程研究；人机界面形式 ； </a:t>
            </a:r>
            <a:endParaRPr lang="zh-CN" altLang="en-US" sz="2800" b="1">
              <a:latin typeface="宋体" panose="02010600030101010101" pitchFamily="2" charset="-122"/>
              <a:ea typeface="宋体" panose="02010600030101010101" pitchFamily="2" charset="-122"/>
            </a:endParaRPr>
          </a:p>
          <a:p>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fontScale="90000"/>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人体工程学的研究方向,应用领域</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742950" y="1005205"/>
            <a:ext cx="7839710" cy="5262245"/>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（4）工业设计应用 </a:t>
            </a:r>
            <a:endParaRPr lang="zh-CN" altLang="en-US" sz="2800" b="1">
              <a:latin typeface="宋体" panose="02010600030101010101" pitchFamily="2" charset="-122"/>
              <a:ea typeface="宋体" panose="02010600030101010101" pitchFamily="2" charset="-122"/>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a:t>
            </a:r>
            <a:r>
              <a:rPr lang="en-US" altLang="zh-CN"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5</a:t>
            </a:r>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）管理与人机工程</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（6）办公室人机工程与设计；医学人机工程 </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a:t>
            </a:r>
            <a:r>
              <a:rPr lang="en-US" altLang="zh-CN"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7</a:t>
            </a:r>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）系统分析；产品设计与顾客；组织心理学；产品可靠性与安全性；服装人机工程；三维人体模型； </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a:t>
            </a:r>
            <a:r>
              <a:rPr lang="en-US" altLang="zh-CN"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8</a:t>
            </a:r>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）军队人机工程；自动语音识别；</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（9）人机工程战略；社会技术系统；暴力评估与动机； </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a:p>
            <a:r>
              <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rPr>
              <a:t>（10）可用性评估与测试；可用性审核；可用性评估；可用性培训；试验与验证；仿真与试验；仿真研究；仿真与原型；  </a:t>
            </a:r>
            <a:endParaRPr lang="zh-CN" altLang="en-US" sz="2800" b="1"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j-cs"/>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5"/>
          <p:cNvPicPr>
            <a:picLocks noChangeAspect="1"/>
          </p:cNvPicPr>
          <p:nvPr/>
        </p:nvPicPr>
        <p:blipFill>
          <a:blip r:embed="rId1"/>
          <a:stretch>
            <a:fillRect/>
          </a:stretch>
        </p:blipFill>
        <p:spPr>
          <a:xfrm>
            <a:off x="0" y="0"/>
            <a:ext cx="9144000" cy="906463"/>
          </a:xfrm>
          <a:prstGeom prst="rect">
            <a:avLst/>
          </a:prstGeom>
          <a:noFill/>
          <a:ln w="9525">
            <a:noFill/>
          </a:ln>
        </p:spPr>
      </p:pic>
      <p:pic>
        <p:nvPicPr>
          <p:cNvPr id="15363" name="Picture 6"/>
          <p:cNvPicPr>
            <a:picLocks noChangeAspect="1"/>
          </p:cNvPicPr>
          <p:nvPr/>
        </p:nvPicPr>
        <p:blipFill>
          <a:blip r:embed="rId2"/>
          <a:stretch>
            <a:fillRect/>
          </a:stretch>
        </p:blipFill>
        <p:spPr>
          <a:xfrm>
            <a:off x="0" y="6267450"/>
            <a:ext cx="9143365" cy="590550"/>
          </a:xfrm>
          <a:prstGeom prst="rect">
            <a:avLst/>
          </a:prstGeom>
          <a:noFill/>
          <a:ln w="9525">
            <a:noFill/>
          </a:ln>
        </p:spPr>
      </p:pic>
      <p:sp>
        <p:nvSpPr>
          <p:cNvPr id="4" name="Rectangle 2"/>
          <p:cNvSpPr>
            <a:spLocks noGrp="1" noChangeArrowheads="1"/>
          </p:cNvSpPr>
          <p:nvPr/>
        </p:nvSpPr>
        <p:spPr>
          <a:xfrm>
            <a:off x="2099945" y="91440"/>
            <a:ext cx="7044055" cy="723900"/>
          </a:xfrm>
          <a:prstGeom prst="rect">
            <a:avLst/>
          </a:prstGeom>
          <a:noFill/>
          <a:ln w="9525">
            <a:noFill/>
          </a:ln>
        </p:spPr>
        <p:txBody>
          <a:bodyPr vert="horz" wrap="square" lIns="91440" tIns="45720" rIns="91440" bIns="45720" numCol="1" rtlCol="0" anchor="b" anchorCtr="0" compatLnSpc="1">
            <a:normAutofit fontScale="90000"/>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defRPr>
            </a:lvl2pPr>
            <a:lvl3pPr algn="ctr" rtl="0" eaLnBrk="0" fontAlgn="base" hangingPunct="0">
              <a:spcBef>
                <a:spcPct val="0"/>
              </a:spcBef>
              <a:spcAft>
                <a:spcPct val="0"/>
              </a:spcAft>
              <a:defRPr sz="4400">
                <a:solidFill>
                  <a:schemeClr val="tx2"/>
                </a:solidFill>
                <a:latin typeface="Franklin Gothic Medium" panose="020B0603020102020204" pitchFamily="34" charset="0"/>
              </a:defRPr>
            </a:lvl3pPr>
            <a:lvl4pPr algn="ctr" rtl="0" eaLnBrk="0" fontAlgn="base" hangingPunct="0">
              <a:spcBef>
                <a:spcPct val="0"/>
              </a:spcBef>
              <a:spcAft>
                <a:spcPct val="0"/>
              </a:spcAft>
              <a:defRPr sz="4400">
                <a:solidFill>
                  <a:schemeClr val="tx2"/>
                </a:solidFill>
                <a:latin typeface="Franklin Gothic Medium" panose="020B0603020102020204" pitchFamily="34" charset="0"/>
              </a:defRPr>
            </a:lvl4pPr>
            <a:lvl5pPr algn="ctr" rtl="0" eaLnBrk="0" fontAlgn="base" hangingPunct="0">
              <a:spcBef>
                <a:spcPct val="0"/>
              </a:spcBef>
              <a:spcAft>
                <a:spcPct val="0"/>
              </a:spcAft>
              <a:defRPr sz="4400">
                <a:solidFill>
                  <a:schemeClr val="tx2"/>
                </a:solidFill>
                <a:latin typeface="Franklin Gothic Medium" panose="020B0603020102020204"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1.3</a:t>
            </a:r>
            <a:r>
              <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rPr>
              <a:t>  人体工程学的研究方向,应用领域</a:t>
            </a:r>
            <a:endParaRPr kumimoji="0" lang="zh-CN" altLang="en-US" sz="32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j-cs"/>
            </a:endParaRPr>
          </a:p>
        </p:txBody>
      </p:sp>
      <p:sp>
        <p:nvSpPr>
          <p:cNvPr id="5" name="文本框 4"/>
          <p:cNvSpPr txBox="1"/>
          <p:nvPr/>
        </p:nvSpPr>
        <p:spPr>
          <a:xfrm>
            <a:off x="887730" y="992505"/>
            <a:ext cx="7839710" cy="521970"/>
          </a:xfrm>
          <a:prstGeom prst="rect">
            <a:avLst/>
          </a:prstGeom>
          <a:noFill/>
          <a:ln w="9525">
            <a:noFill/>
          </a:ln>
        </p:spPr>
        <p:txBody>
          <a:bodyPr wrap="square">
            <a:spAutoFit/>
          </a:bodyPr>
          <a:p>
            <a:r>
              <a:rPr lang="zh-CN" altLang="en-US" sz="2800" b="1">
                <a:latin typeface="宋体" panose="02010600030101010101" pitchFamily="2" charset="-122"/>
                <a:ea typeface="宋体" panose="02010600030101010101" pitchFamily="2" charset="-122"/>
              </a:rPr>
              <a:t>人机工程学的应用领域</a:t>
            </a:r>
            <a:endParaRPr lang="zh-CN" altLang="en-US" sz="2800" b="1">
              <a:latin typeface="宋体" panose="02010600030101010101" pitchFamily="2" charset="-122"/>
              <a:ea typeface="宋体" panose="02010600030101010101" pitchFamily="2" charset="-122"/>
            </a:endParaRPr>
          </a:p>
        </p:txBody>
      </p:sp>
      <p:sp>
        <p:nvSpPr>
          <p:cNvPr id="2" name="文本框 1"/>
          <p:cNvSpPr txBox="1"/>
          <p:nvPr/>
        </p:nvSpPr>
        <p:spPr>
          <a:xfrm>
            <a:off x="742950" y="1514475"/>
            <a:ext cx="7484110" cy="4523105"/>
          </a:xfrm>
          <a:prstGeom prst="rect">
            <a:avLst/>
          </a:prstGeom>
          <a:noFill/>
        </p:spPr>
        <p:txBody>
          <a:bodyPr wrap="square" rtlCol="0" anchor="t">
            <a:spAutoFit/>
          </a:bodyPr>
          <a:p>
            <a:r>
              <a:rPr lang="en-US" altLang="zh-CN"/>
              <a:t>   </a:t>
            </a:r>
            <a:r>
              <a:rPr lang="en-US" altLang="zh-CN" b="1"/>
              <a:t> </a:t>
            </a:r>
            <a:r>
              <a:rPr lang="zh-CN" altLang="en-US" b="1">
                <a:latin typeface="宋体" panose="02010600030101010101" pitchFamily="2" charset="-122"/>
                <a:ea typeface="宋体" panose="02010600030101010101" pitchFamily="2" charset="-122"/>
              </a:rPr>
              <a:t>人机工程的应用领域是十分广泛的，几乎涉及人类工作和生活的各个方面。下面列出几大类主要应用方向：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1）人体工作行为解剖学和人体测量；工作事故，健康与安全包括人体测量和工作空间设计；姿势和生物力学负荷研究；与工作有关的骨骼、肌肉管理问题；健康人机工程；安全文化与安全管理；安全文化评价与改进；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（2）认知工效学和复杂任务；环境人机工程认知技能和决策研究；环境状况和因素分析；工作环境人机工程；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（3）计算机人机工程；显示与控制布局设计；人机界面设计与评价软件人机工程；计算机产品和外设的设计与布局；办公环境人机工程研究；人机界面形式；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（4）专家论证：多工作环境；人的可靠性专家论证调查研究；法律人机工程；伤害原因；人的失误和可靠性研究；诉讼支持； </a:t>
            </a:r>
            <a:endParaRPr lang="zh-CN" altLang="en-US" b="1">
              <a:latin typeface="宋体" panose="02010600030101010101" pitchFamily="2" charset="-122"/>
              <a:ea typeface="宋体" panose="02010600030101010101" pitchFamily="2" charset="-122"/>
            </a:endParaRPr>
          </a:p>
          <a:p>
            <a:r>
              <a:rPr lang="zh-CN" altLang="en-US" b="1">
                <a:latin typeface="宋体" panose="02010600030101010101" pitchFamily="2" charset="-122"/>
                <a:ea typeface="宋体" panose="02010600030101010101" pitchFamily="2" charset="-122"/>
              </a:rPr>
              <a:t>（5）工业设计应用医疗设备；坐的设计与舒适性研究；家具分类与选择；工作负荷分析；  </a:t>
            </a:r>
            <a:endParaRPr lang="zh-CN" altLang="en-US" b="1">
              <a:latin typeface="宋体" panose="02010600030101010101" pitchFamily="2" charset="-122"/>
              <a:ea typeface="宋体" panose="02010600030101010101" pitchFamily="2" charset="-122"/>
            </a:endParaRPr>
          </a:p>
          <a:p>
            <a:endParaRPr lang="zh-CN" altLang="en-US" b="1">
              <a:latin typeface="宋体" panose="02010600030101010101" pitchFamily="2" charset="-122"/>
              <a:ea typeface="宋体" panose="02010600030101010101" pitchFamily="2" charset="-122"/>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2197</Words>
  <Application>WPS 演示</Application>
  <PresentationFormat>在屏幕上显示</PresentationFormat>
  <Paragraphs>106</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黑体</vt:lpstr>
      <vt:lpstr>Franklin Gothic Medium</vt:lpstr>
      <vt:lpstr>Wingdings 2</vt:lpstr>
      <vt:lpstr>Arial</vt:lpstr>
      <vt:lpstr>Times New Roman</vt:lpstr>
      <vt:lpstr>Franklin Gothic Book</vt:lpstr>
      <vt:lpstr>微软雅黑</vt:lpstr>
      <vt:lpstr>Arial Unicode MS</vt:lpstr>
      <vt:lpstr>Calibri</vt:lpstr>
      <vt:lpstr>暗香扑面</vt:lpstr>
      <vt:lpstr>第一章   人体工程学绪论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eclipsed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Fun</dc:title>
  <dc:creator>eclipse</dc:creator>
  <cp:lastModifiedBy>yiyang</cp:lastModifiedBy>
  <cp:revision>84</cp:revision>
  <dcterms:created xsi:type="dcterms:W3CDTF">2004-04-16T16:49:00Z</dcterms:created>
  <dcterms:modified xsi:type="dcterms:W3CDTF">2018-03-01T15:07:40Z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