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sldIdLst>
    <p:sldId id="256" r:id="rId3"/>
    <p:sldId id="484" r:id="rId4"/>
    <p:sldId id="485" r:id="rId5"/>
    <p:sldId id="489" r:id="rId6"/>
    <p:sldId id="490" r:id="rId7"/>
    <p:sldId id="491" r:id="rId8"/>
    <p:sldId id="492" r:id="rId10"/>
    <p:sldId id="493" r:id="rId11"/>
    <p:sldId id="494" r:id="rId12"/>
    <p:sldId id="497" r:id="rId13"/>
    <p:sldId id="495" r:id="rId14"/>
    <p:sldId id="498" r:id="rId15"/>
    <p:sldId id="499" r:id="rId16"/>
    <p:sldId id="500" r:id="rId17"/>
    <p:sldId id="501" r:id="rId18"/>
    <p:sldId id="502" r:id="rId19"/>
    <p:sldId id="503" r:id="rId20"/>
    <p:sldId id="486" r:id="rId21"/>
    <p:sldId id="504" r:id="rId22"/>
    <p:sldId id="505" r:id="rId23"/>
    <p:sldId id="506" r:id="rId24"/>
    <p:sldId id="507" r:id="rId25"/>
    <p:sldId id="508" r:id="rId26"/>
    <p:sldId id="509" r:id="rId27"/>
    <p:sldId id="510" r:id="rId28"/>
    <p:sldId id="511" r:id="rId29"/>
    <p:sldId id="487" r:id="rId30"/>
    <p:sldId id="512" r:id="rId31"/>
    <p:sldId id="513" r:id="rId32"/>
    <p:sldId id="514" r:id="rId33"/>
    <p:sldId id="515" r:id="rId34"/>
    <p:sldId id="516" r:id="rId35"/>
    <p:sldId id="517" r:id="rId36"/>
    <p:sldId id="518" r:id="rId37"/>
    <p:sldId id="519" r:id="rId38"/>
    <p:sldId id="520" r:id="rId39"/>
    <p:sldId id="521" r:id="rId40"/>
    <p:sldId id="522" r:id="rId41"/>
    <p:sldId id="523" r:id="rId42"/>
    <p:sldId id="524" r:id="rId43"/>
    <p:sldId id="525" r:id="rId44"/>
    <p:sldId id="526" r:id="rId45"/>
    <p:sldId id="527" r:id="rId46"/>
    <p:sldId id="528" r:id="rId47"/>
  </p:sldIdLst>
  <p:sldSz cx="9144000" cy="6858000" type="screen4x3"/>
  <p:notesSz cx="6858000" cy="9144000"/>
  <p:defaultTextStyle>
    <a:defPPr>
      <a:defRPr lang="en-US"/>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6600"/>
    <a:srgbClr val="FAFFEB"/>
    <a:srgbClr val="DEF1F2"/>
    <a:srgbClr val="339933"/>
    <a:srgbClr val="0099CC"/>
    <a:srgbClr val="00CCFF"/>
    <a:srgbClr val="00CC00"/>
    <a:srgbClr val="800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78" d="100"/>
          <a:sy n="78" d="100"/>
        </p:scale>
        <p:origin x="-570" y="-90"/>
      </p:cViewPr>
      <p:guideLst>
        <p:guide orient="horz" pos="2179"/>
        <p:guide pos="2880"/>
      </p:guideLst>
    </p:cSldViewPr>
  </p:slideViewPr>
  <p:notesTextViewPr>
    <p:cViewPr>
      <p:scale>
        <a:sx n="100" d="100"/>
        <a:sy n="100" d="100"/>
      </p:scale>
      <p:origin x="0" y="0"/>
    </p:cViewPr>
  </p:notesText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0" Type="http://schemas.openxmlformats.org/officeDocument/2006/relationships/tableStyles" Target="tableStyles.xml"/><Relationship Id="rId5" Type="http://schemas.openxmlformats.org/officeDocument/2006/relationships/slide" Target="slides/slide3.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base"/>
            <a:fld id="{D2A48B96-639E-45A3-A0BA-2464DFDB1FAA}" type="datetimeFigureOut">
              <a:rPr lang="zh-CN" altLang="en-US" strike="noStrike" noProof="1" smtClean="0">
                <a:latin typeface="Arial" panose="020B0604020202020204" pitchFamily="34" charset="0"/>
                <a:ea typeface="+mn-ea"/>
                <a:cs typeface="+mn-cs"/>
              </a:rPr>
            </a:fld>
            <a:endParaRPr lang="zh-CN" altLang="en-US" strike="noStrike" noProof="1"/>
          </a:p>
        </p:txBody>
      </p:sp>
      <p:sp>
        <p:nvSpPr>
          <p:cNvPr id="14340" name="幻灯片图像占位符 3"/>
          <p:cNvSpPr>
            <a:spLocks noGrp="1" noRot="1" noChangeAspect="1"/>
          </p:cNvSpPr>
          <p:nvPr>
            <p:ph type="sldImg"/>
          </p:nvPr>
        </p:nvSpPr>
        <p:spPr>
          <a:xfrm>
            <a:off x="1371600" y="1143000"/>
            <a:ext cx="4114800" cy="3086100"/>
          </a:xfrm>
          <a:prstGeom prst="rect">
            <a:avLst/>
          </a:prstGeom>
          <a:noFill/>
          <a:ln w="12700" cap="flat" cmpd="sng">
            <a:solidFill>
              <a:srgbClr val="000000"/>
            </a:solidFill>
            <a:prstDash val="solid"/>
            <a:round/>
            <a:headEnd type="none" w="med" len="med"/>
            <a:tailEnd type="none" w="med" len="med"/>
          </a:ln>
        </p:spPr>
      </p:sp>
      <p:sp>
        <p:nvSpPr>
          <p:cNvPr id="14341" name="备注占位符 4"/>
          <p:cNvSpPr>
            <a:spLocks noGrp="1"/>
          </p:cNvSpPr>
          <p:nvPr>
            <p:ph type="body" sz="quarter"/>
          </p:nvPr>
        </p:nvSpPr>
        <p:spPr>
          <a:xfrm>
            <a:off x="685800" y="4400550"/>
            <a:ext cx="5486400" cy="3600450"/>
          </a:xfrm>
          <a:prstGeom prst="rect">
            <a:avLst/>
          </a:prstGeom>
          <a:noFill/>
          <a:ln w="9525">
            <a:noFill/>
          </a:ln>
        </p:spPr>
        <p:txBody>
          <a:bodyPr lIns="91440" tIns="45720" rIns="91440" bIns="45720" anchor="t"/>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A6837353-30EB-4A48-80EB-173D804AEFBD}" type="slidenum">
              <a:rPr lang="zh-CN" altLang="en-US" strike="noStrike" noProof="1" smtClean="0">
                <a:latin typeface="Arial" panose="020B0604020202020204" pitchFamily="34" charset="0"/>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noFill/>
        <a:effectLst/>
      </p:bgPr>
    </p:bg>
    <p:spTree>
      <p:nvGrpSpPr>
        <p:cNvPr id="1" name=""/>
        <p:cNvGrpSpPr/>
        <p:nvPr/>
      </p:nvGrpSpPr>
      <p:grpSpPr>
        <a:xfrm>
          <a:off x="0" y="0"/>
          <a:ext cx="0" cy="0"/>
          <a:chOff x="0" y="0"/>
          <a:chExt cx="0" cy="0"/>
        </a:xfrm>
      </p:grpSpPr>
      <p:sp>
        <p:nvSpPr>
          <p:cNvPr id="9" name="矩形 8"/>
          <p:cNvSpPr/>
          <p:nvPr/>
        </p:nvSpPr>
        <p:spPr>
          <a:xfrm>
            <a:off x="685800" y="3197225"/>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ctrTitle"/>
          </p:nvPr>
        </p:nvSpPr>
        <p:spPr>
          <a:xfrm>
            <a:off x="685800" y="1676401"/>
            <a:ext cx="7772400" cy="1538286"/>
          </a:xfrm>
        </p:spPr>
        <p:txBody>
          <a:bodyPr anchor="b"/>
          <a:lstStyle/>
          <a:p>
            <a:pPr fontAlgn="base"/>
            <a:r>
              <a:rPr lang="zh-CN" altLang="en-US" strike="noStrike" noProof="1" smtClean="0"/>
              <a:t>单击此处编辑母版标题样式</a:t>
            </a:r>
            <a:endParaRPr lang="en-US" strike="noStrike" noProof="1"/>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eaLnBrk="1" fontAlgn="base" hangingPunct="1"/>
            <a:fld id="{9A0DB2DC-4C9A-4742-B13C-FB6460FD3503}" type="slidenum">
              <a:rPr lang="zh-CN" altLang="en-US" sz="1100" strike="noStrike" noProof="1" dirty="0">
                <a:solidFill>
                  <a:srgbClr val="636363"/>
                </a:solidFill>
                <a:latin typeface="Arial" panose="020B0604020202020204" pitchFamily="34" charset="0"/>
                <a:ea typeface="黑体" panose="02010609060101010101" pitchFamily="2" charset="-122"/>
                <a:cs typeface="+mn-ea"/>
              </a:rPr>
            </a:fld>
            <a:endParaRPr lang="zh-CN" altLang="en-US" sz="1100" strike="noStrike" noProof="1" dirty="0">
              <a:solidFill>
                <a:srgbClr val="636363"/>
              </a:solidFill>
              <a:ea typeface="黑体" panose="02010609060101010101" pitchFamily="2"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noFill/>
        <a:effectLst/>
      </p:bgPr>
    </p:bg>
    <p:spTree>
      <p:nvGrpSpPr>
        <p:cNvPr id="1" name=""/>
        <p:cNvGrpSpPr/>
        <p:nvPr/>
      </p:nvGrpSpPr>
      <p:grpSpPr>
        <a:xfrm>
          <a:off x="0" y="0"/>
          <a:ext cx="0" cy="0"/>
          <a:chOff x="0" y="0"/>
          <a:chExt cx="0" cy="0"/>
        </a:xfrm>
      </p:grpSpPr>
      <p:sp>
        <p:nvSpPr>
          <p:cNvPr id="9" name="矩形 8"/>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eaLnBrk="1" fontAlgn="base" hangingPunct="1"/>
            <a:fld id="{9A0DB2DC-4C9A-4742-B13C-FB6460FD3503}" type="slidenum">
              <a:rPr lang="zh-CN" altLang="en-US" sz="1100" strike="noStrike" noProof="1" dirty="0">
                <a:solidFill>
                  <a:srgbClr val="636363"/>
                </a:solidFill>
                <a:latin typeface="Arial" panose="020B0604020202020204" pitchFamily="34" charset="0"/>
                <a:ea typeface="黑体" panose="02010609060101010101" pitchFamily="2" charset="-122"/>
                <a:cs typeface="+mn-ea"/>
              </a:rPr>
            </a:fld>
            <a:endParaRPr lang="zh-CN" altLang="en-US" sz="1100" strike="noStrike" noProof="1" dirty="0">
              <a:solidFill>
                <a:srgbClr val="636363"/>
              </a:solidFill>
              <a:ea typeface="黑体" panose="02010609060101010101" pitchFamily="2"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a:xfrm>
            <a:off x="457200" y="274638"/>
            <a:ext cx="6686568" cy="6011882"/>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chemeClr val="tx2">
                  <a:lumMod val="75000"/>
                  <a:lumOff val="25000"/>
                </a:schemeClr>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chemeClr val="tx2">
                  <a:lumMod val="75000"/>
                  <a:lumOff val="25000"/>
                </a:schemeClr>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p>
            <a:pPr lvl="0" algn="ctr" eaLnBrk="1" fontAlgn="base" hangingPunct="1"/>
            <a:fld id="{9A0DB2DC-4C9A-4742-B13C-FB6460FD3503}" type="slidenum">
              <a:rPr lang="zh-CN" altLang="en-US" sz="1100" strike="noStrike" noProof="1" dirty="0">
                <a:solidFill>
                  <a:srgbClr val="636363"/>
                </a:solidFill>
                <a:latin typeface="Arial" panose="020B0604020202020204" pitchFamily="34" charset="0"/>
                <a:ea typeface="黑体" panose="02010609060101010101" pitchFamily="2" charset="-122"/>
                <a:cs typeface="+mn-ea"/>
              </a:rPr>
            </a:fld>
            <a:endParaRPr lang="zh-CN" altLang="en-US" sz="1100" strike="noStrike" noProof="1" dirty="0">
              <a:solidFill>
                <a:srgbClr val="636363"/>
              </a:solidFill>
              <a:ea typeface="黑体" panose="02010609060101010101" pitchFamily="2"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标题和表格">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304800"/>
            <a:ext cx="7772400" cy="1143000"/>
          </a:xfrm>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838200" y="1905000"/>
            <a:ext cx="7772400" cy="4114800"/>
          </a:xfrm>
        </p:spPr>
        <p:txBody>
          <a:bodyPr vert="horz" wrap="square" lIns="91440" tIns="45720" rIns="91440" bIns="45720" numCol="1" rtlCol="0" anchor="t" anchorCtr="0" compatLnSpc="1">
            <a:normAutofit/>
          </a:bodyPr>
          <a:lstStyle/>
          <a:p>
            <a:pPr marL="342900" marR="0" lvl="0" indent="-342900" algn="l" defTabSz="914400" rtl="0" eaLnBrk="0" fontAlgn="base" latinLnBrk="0" hangingPunct="0">
              <a:lnSpc>
                <a:spcPct val="100000"/>
              </a:lnSpc>
              <a:spcBef>
                <a:spcPct val="20000"/>
              </a:spcBef>
              <a:spcAft>
                <a:spcPct val="0"/>
              </a:spcAft>
              <a:buClr>
                <a:schemeClr val="tx2"/>
              </a:buClr>
              <a:buSzPct val="50000"/>
              <a:buFont typeface="Wingdings 2" panose="05020102010507070707" pitchFamily="18" charset="2"/>
              <a:buChar char="ß"/>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9" name="日期占位符 3"/>
          <p:cNvSpPr>
            <a:spLocks noGrp="1"/>
          </p:cNvSpPr>
          <p:nvPr>
            <p:ph type="dt" sz="half" idx="2"/>
          </p:nvPr>
        </p:nvSpPr>
        <p:spPr>
          <a:xfrm>
            <a:off x="685800" y="6248400"/>
            <a:ext cx="1905000" cy="457200"/>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0" name="页脚占位符 4"/>
          <p:cNvSpPr>
            <a:spLocks noGrp="1"/>
          </p:cNvSpPr>
          <p:nvPr>
            <p:ph type="ftr" sz="quarter" idx="3"/>
          </p:nvPr>
        </p:nvSpPr>
        <p:spPr>
          <a:xfrm>
            <a:off x="3124200" y="6248400"/>
            <a:ext cx="2895600" cy="457200"/>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1" name="灯片编号占位符 5"/>
          <p:cNvSpPr>
            <a:spLocks noGrp="1"/>
          </p:cNvSpPr>
          <p:nvPr>
            <p:ph type="sldNum" sz="quarter" idx="4"/>
          </p:nvPr>
        </p:nvSpPr>
        <p:spPr>
          <a:xfrm>
            <a:off x="6553200" y="6248400"/>
            <a:ext cx="1905000" cy="457200"/>
          </a:xfrm>
          <a:prstGeom prst="rect">
            <a:avLst/>
          </a:prstGeom>
          <a:noFill/>
        </p:spPr>
        <p:txBody>
          <a:bodyPr vert="horz" lIns="45720" rIns="45720" rtlCol="0" anchor="ctr"/>
          <a:p>
            <a:pPr algn="ctr" eaLnBrk="1" fontAlgn="base" hangingPunct="1"/>
            <a:fld id="{9A0DB2DC-4C9A-4742-B13C-FB6460FD3503}" type="slidenum">
              <a:rPr lang="en-US" altLang="zh-CN" sz="1100" strike="noStrike" noProof="1" dirty="0">
                <a:solidFill>
                  <a:srgbClr val="636363"/>
                </a:solidFill>
                <a:latin typeface="Arial" panose="020B0604020202020204" pitchFamily="34" charset="0"/>
                <a:ea typeface="黑体" panose="02010609060101010101" pitchFamily="2" charset="-122"/>
                <a:cs typeface="+mn-ea"/>
              </a:rPr>
            </a:fld>
            <a:endParaRPr lang="en-US" altLang="zh-CN" sz="1100" strike="noStrike" noProof="1" dirty="0">
              <a:solidFill>
                <a:srgbClr val="636363"/>
              </a:solidFill>
              <a:ea typeface="黑体" panose="02010609060101010101" pitchFamily="2"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内容">
    <p:bg>
      <p:bgPr>
        <a:noFill/>
        <a:effectLst/>
      </p:bgPr>
    </p:bg>
    <p:spTree>
      <p:nvGrpSpPr>
        <p:cNvPr id="1" name=""/>
        <p:cNvGrpSpPr/>
        <p:nvPr/>
      </p:nvGrpSpPr>
      <p:grpSpPr>
        <a:xfrm>
          <a:off x="0" y="0"/>
          <a:ext cx="0" cy="0"/>
          <a:chOff x="0" y="0"/>
          <a:chExt cx="0" cy="0"/>
        </a:xfrm>
      </p:grpSpPr>
      <p:sp>
        <p:nvSpPr>
          <p:cNvPr id="2" name="内容占位符 1"/>
          <p:cNvSpPr>
            <a:spLocks noGrp="1"/>
          </p:cNvSpPr>
          <p:nvPr>
            <p:ph/>
          </p:nvPr>
        </p:nvSpPr>
        <p:spPr>
          <a:xfrm>
            <a:off x="609600" y="304800"/>
            <a:ext cx="8001000" cy="57150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9" name="日期占位符 2"/>
          <p:cNvSpPr>
            <a:spLocks noGrp="1"/>
          </p:cNvSpPr>
          <p:nvPr>
            <p:ph type="dt" sz="half" idx="2"/>
          </p:nvPr>
        </p:nvSpPr>
        <p:spPr>
          <a:xfrm>
            <a:off x="685800" y="6248400"/>
            <a:ext cx="1905000" cy="457200"/>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0" name="页脚占位符 3"/>
          <p:cNvSpPr>
            <a:spLocks noGrp="1"/>
          </p:cNvSpPr>
          <p:nvPr>
            <p:ph type="ftr" sz="quarter" idx="3"/>
          </p:nvPr>
        </p:nvSpPr>
        <p:spPr>
          <a:xfrm>
            <a:off x="3124200" y="6248400"/>
            <a:ext cx="2895600" cy="457200"/>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1" name="灯片编号占位符 4"/>
          <p:cNvSpPr>
            <a:spLocks noGrp="1"/>
          </p:cNvSpPr>
          <p:nvPr>
            <p:ph type="sldNum" sz="quarter" idx="4"/>
          </p:nvPr>
        </p:nvSpPr>
        <p:spPr>
          <a:xfrm>
            <a:off x="6553200" y="6248400"/>
            <a:ext cx="1905000" cy="457200"/>
          </a:xfrm>
          <a:prstGeom prst="rect">
            <a:avLst/>
          </a:prstGeom>
          <a:noFill/>
        </p:spPr>
        <p:txBody>
          <a:bodyPr vert="horz" lIns="45720" rIns="45720" rtlCol="0" anchor="ctr"/>
          <a:p>
            <a:pPr algn="ctr" eaLnBrk="1" fontAlgn="base" hangingPunct="1"/>
            <a:fld id="{9A0DB2DC-4C9A-4742-B13C-FB6460FD3503}" type="slidenum">
              <a:rPr lang="en-US" altLang="zh-CN" sz="1100" strike="noStrike" noProof="1" dirty="0">
                <a:solidFill>
                  <a:srgbClr val="636363"/>
                </a:solidFill>
                <a:latin typeface="Arial" panose="020B0604020202020204" pitchFamily="34" charset="0"/>
                <a:ea typeface="黑体" panose="02010609060101010101" pitchFamily="2" charset="-122"/>
                <a:cs typeface="+mn-ea"/>
              </a:rPr>
            </a:fld>
            <a:endParaRPr lang="en-US" altLang="zh-CN" sz="1100" strike="noStrike" noProof="1" dirty="0">
              <a:solidFill>
                <a:srgbClr val="636363"/>
              </a:solidFill>
              <a:ea typeface="黑体" panose="02010609060101010101" pitchFamily="2"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noFill/>
        <a:effectLst/>
      </p:bgPr>
    </p:bg>
    <p:spTree>
      <p:nvGrpSpPr>
        <p:cNvPr id="1" name=""/>
        <p:cNvGrpSpPr/>
        <p:nvPr/>
      </p:nvGrpSpPr>
      <p:grpSpPr>
        <a:xfrm>
          <a:off x="0" y="0"/>
          <a:ext cx="0" cy="0"/>
          <a:chOff x="0" y="0"/>
          <a:chExt cx="0" cy="0"/>
        </a:xfrm>
      </p:grpSpPr>
      <p:sp>
        <p:nvSpPr>
          <p:cNvPr id="9" name="矩形 8"/>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3025"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1" name="页脚占位符 4"/>
          <p:cNvSpPr>
            <a:spLocks noGrp="1"/>
          </p:cNvSpPr>
          <p:nvPr>
            <p:ph type="ftr" sz="quarter" idx="3"/>
          </p:nvPr>
        </p:nvSpPr>
        <p:spPr>
          <a:xfrm>
            <a:off x="5330825"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eaLnBrk="1" fontAlgn="base" hangingPunct="1"/>
            <a:fld id="{9A0DB2DC-4C9A-4742-B13C-FB6460FD3503}" type="slidenum">
              <a:rPr lang="zh-CN" altLang="en-US" sz="1100" strike="noStrike" noProof="1" dirty="0">
                <a:solidFill>
                  <a:srgbClr val="636363"/>
                </a:solidFill>
                <a:latin typeface="Arial" panose="020B0604020202020204" pitchFamily="34" charset="0"/>
                <a:ea typeface="黑体" panose="02010609060101010101" pitchFamily="2" charset="-122"/>
                <a:cs typeface="+mn-ea"/>
              </a:rPr>
            </a:fld>
            <a:endParaRPr lang="zh-CN" altLang="en-US" sz="1100" strike="noStrike" noProof="1" dirty="0">
              <a:solidFill>
                <a:srgbClr val="636363"/>
              </a:solidFill>
              <a:ea typeface="黑体" panose="02010609060101010101" pitchFamily="2"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noFill/>
        <a:effectLst/>
      </p:bgPr>
    </p:bg>
    <p:spTree>
      <p:nvGrpSpPr>
        <p:cNvPr id="1" name=""/>
        <p:cNvGrpSpPr/>
        <p:nvPr/>
      </p:nvGrpSpPr>
      <p:grpSpPr>
        <a:xfrm>
          <a:off x="0" y="0"/>
          <a:ext cx="0" cy="0"/>
          <a:chOff x="0" y="0"/>
          <a:chExt cx="0" cy="0"/>
        </a:xfrm>
      </p:grpSpPr>
      <p:sp>
        <p:nvSpPr>
          <p:cNvPr id="9" name="矩形 8"/>
          <p:cNvSpPr/>
          <p:nvPr/>
        </p:nvSpPr>
        <p:spPr>
          <a:xfrm>
            <a:off x="685800" y="3143250"/>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eaLnBrk="1" fontAlgn="base" hangingPunct="1"/>
            <a:fld id="{9A0DB2DC-4C9A-4742-B13C-FB6460FD3503}" type="slidenum">
              <a:rPr lang="zh-CN" altLang="en-US" sz="1100" strike="noStrike" noProof="1" dirty="0">
                <a:solidFill>
                  <a:srgbClr val="636363"/>
                </a:solidFill>
                <a:latin typeface="Arial" panose="020B0604020202020204" pitchFamily="34" charset="0"/>
                <a:ea typeface="黑体" panose="02010609060101010101" pitchFamily="2" charset="-122"/>
                <a:cs typeface="+mn-ea"/>
              </a:rPr>
            </a:fld>
            <a:endParaRPr lang="zh-CN" altLang="en-US" sz="1100" strike="noStrike" noProof="1" dirty="0">
              <a:solidFill>
                <a:srgbClr val="636363"/>
              </a:solidFill>
              <a:ea typeface="黑体" panose="02010609060101010101"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noFill/>
        <a:effectLst/>
      </p:bgPr>
    </p:bg>
    <p:spTree>
      <p:nvGrpSpPr>
        <p:cNvPr id="1" name=""/>
        <p:cNvGrpSpPr/>
        <p:nvPr/>
      </p:nvGrpSpPr>
      <p:grpSpPr>
        <a:xfrm>
          <a:off x="0" y="0"/>
          <a:ext cx="0" cy="0"/>
          <a:chOff x="0" y="0"/>
          <a:chExt cx="0" cy="0"/>
        </a:xfrm>
      </p:grpSpPr>
      <p:sp>
        <p:nvSpPr>
          <p:cNvPr id="9" name="矩形 8"/>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eaLnBrk="1" fontAlgn="base" hangingPunct="1"/>
            <a:fld id="{9A0DB2DC-4C9A-4742-B13C-FB6460FD3503}" type="slidenum">
              <a:rPr lang="zh-CN" altLang="en-US" sz="1100" strike="noStrike" noProof="1" dirty="0">
                <a:solidFill>
                  <a:srgbClr val="636363"/>
                </a:solidFill>
                <a:latin typeface="Arial" panose="020B0604020202020204" pitchFamily="34" charset="0"/>
                <a:ea typeface="黑体" panose="02010609060101010101" pitchFamily="2" charset="-122"/>
                <a:cs typeface="+mn-ea"/>
              </a:rPr>
            </a:fld>
            <a:endParaRPr lang="zh-CN" altLang="en-US" sz="1100" strike="noStrike" noProof="1" dirty="0">
              <a:solidFill>
                <a:srgbClr val="636363"/>
              </a:solidFill>
              <a:ea typeface="黑体" panose="02010609060101010101" pitchFamily="2"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noFill/>
        <a:effectLst/>
      </p:bgPr>
    </p:bg>
    <p:spTree>
      <p:nvGrpSpPr>
        <p:cNvPr id="1" name=""/>
        <p:cNvGrpSpPr/>
        <p:nvPr/>
      </p:nvGrpSpPr>
      <p:grpSpPr>
        <a:xfrm>
          <a:off x="0" y="0"/>
          <a:ext cx="0" cy="0"/>
          <a:chOff x="0" y="0"/>
          <a:chExt cx="0" cy="0"/>
        </a:xfrm>
      </p:grpSpPr>
      <p:sp>
        <p:nvSpPr>
          <p:cNvPr id="9" name="矩形 8"/>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6"/>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1" name="页脚占位符 7"/>
          <p:cNvSpPr>
            <a:spLocks noGrp="1"/>
          </p:cNvSpPr>
          <p:nvPr>
            <p:ph type="ftr" sz="quarter" idx="1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2" name="灯片编号占位符 8"/>
          <p:cNvSpPr>
            <a:spLocks noGrp="1"/>
          </p:cNvSpPr>
          <p:nvPr>
            <p:ph type="sldNum" sz="quarter" idx="14"/>
          </p:nvPr>
        </p:nvSpPr>
        <p:spPr>
          <a:xfrm>
            <a:off x="4114800" y="6400800"/>
            <a:ext cx="914400" cy="284163"/>
          </a:xfrm>
          <a:prstGeom prst="rect">
            <a:avLst/>
          </a:prstGeom>
          <a:noFill/>
        </p:spPr>
        <p:txBody>
          <a:bodyPr vert="horz" lIns="45720" rIns="45720" rtlCol="0" anchor="ctr"/>
          <a:p>
            <a:pPr algn="ctr" eaLnBrk="1" fontAlgn="base" hangingPunct="1"/>
            <a:fld id="{9A0DB2DC-4C9A-4742-B13C-FB6460FD3503}" type="slidenum">
              <a:rPr lang="zh-CN" altLang="en-US" sz="1100" strike="noStrike" noProof="1" dirty="0">
                <a:solidFill>
                  <a:srgbClr val="636363"/>
                </a:solidFill>
                <a:latin typeface="Arial" panose="020B0604020202020204" pitchFamily="34" charset="0"/>
                <a:ea typeface="黑体" panose="02010609060101010101" pitchFamily="2" charset="-122"/>
                <a:cs typeface="+mn-ea"/>
              </a:rPr>
            </a:fld>
            <a:endParaRPr lang="zh-CN" altLang="en-US" sz="1100" strike="noStrike" noProof="1" dirty="0">
              <a:solidFill>
                <a:srgbClr val="636363"/>
              </a:solidFill>
              <a:ea typeface="黑体" panose="0201060906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noFill/>
        <a:effectLst/>
      </p:bgPr>
    </p:bg>
    <p:spTree>
      <p:nvGrpSpPr>
        <p:cNvPr id="1" name=""/>
        <p:cNvGrpSpPr/>
        <p:nvPr/>
      </p:nvGrpSpPr>
      <p:grpSpPr>
        <a:xfrm>
          <a:off x="0" y="0"/>
          <a:ext cx="0" cy="0"/>
          <a:chOff x="0" y="0"/>
          <a:chExt cx="0" cy="0"/>
        </a:xfrm>
      </p:grpSpPr>
      <p:sp>
        <p:nvSpPr>
          <p:cNvPr id="9" name="矩形 8"/>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10" name="日期占位符 2"/>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1" name="页脚占位符 3"/>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2" name="灯片编号占位符 4"/>
          <p:cNvSpPr>
            <a:spLocks noGrp="1"/>
          </p:cNvSpPr>
          <p:nvPr>
            <p:ph type="sldNum" sz="quarter" idx="4"/>
          </p:nvPr>
        </p:nvSpPr>
        <p:spPr>
          <a:xfrm>
            <a:off x="4114800" y="6400800"/>
            <a:ext cx="914400" cy="284163"/>
          </a:xfrm>
          <a:prstGeom prst="rect">
            <a:avLst/>
          </a:prstGeom>
          <a:noFill/>
        </p:spPr>
        <p:txBody>
          <a:bodyPr vert="horz" lIns="45720" rIns="45720" rtlCol="0" anchor="ctr"/>
          <a:p>
            <a:pPr algn="ctr" eaLnBrk="1" fontAlgn="base" hangingPunct="1"/>
            <a:fld id="{9A0DB2DC-4C9A-4742-B13C-FB6460FD3503}" type="slidenum">
              <a:rPr lang="zh-CN" altLang="en-US" sz="1100" strike="noStrike" noProof="1" dirty="0">
                <a:solidFill>
                  <a:srgbClr val="636363"/>
                </a:solidFill>
                <a:latin typeface="Arial" panose="020B0604020202020204" pitchFamily="34" charset="0"/>
                <a:ea typeface="黑体" panose="02010609060101010101" pitchFamily="2" charset="-122"/>
                <a:cs typeface="+mn-ea"/>
              </a:rPr>
            </a:fld>
            <a:endParaRPr lang="zh-CN" altLang="en-US" sz="1100" strike="noStrike" noProof="1" dirty="0">
              <a:solidFill>
                <a:srgbClr val="636363"/>
              </a:solidFill>
              <a:ea typeface="黑体" panose="02010609060101010101" pitchFamily="2"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noFill/>
        <a:effectLst/>
      </p:bgPr>
    </p:bg>
    <p:spTree>
      <p:nvGrpSpPr>
        <p:cNvPr id="1" name=""/>
        <p:cNvGrpSpPr/>
        <p:nvPr/>
      </p:nvGrpSpPr>
      <p:grpSpPr>
        <a:xfrm>
          <a:off x="0" y="0"/>
          <a:ext cx="0" cy="0"/>
          <a:chOff x="0" y="0"/>
          <a:chExt cx="0" cy="0"/>
        </a:xfrm>
      </p:grpSpPr>
      <p:sp>
        <p:nvSpPr>
          <p:cNvPr id="9" name="日期占位符 1"/>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0" name="页脚占位符 2"/>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1" name="灯片编号占位符 3"/>
          <p:cNvSpPr>
            <a:spLocks noGrp="1"/>
          </p:cNvSpPr>
          <p:nvPr>
            <p:ph type="sldNum" sz="quarter" idx="4"/>
          </p:nvPr>
        </p:nvSpPr>
        <p:spPr>
          <a:xfrm>
            <a:off x="4114800" y="6400800"/>
            <a:ext cx="914400" cy="284163"/>
          </a:xfrm>
          <a:prstGeom prst="rect">
            <a:avLst/>
          </a:prstGeom>
          <a:noFill/>
        </p:spPr>
        <p:txBody>
          <a:bodyPr vert="horz" lIns="45720" rIns="45720" rtlCol="0" anchor="ctr"/>
          <a:p>
            <a:pPr algn="ctr" eaLnBrk="1" fontAlgn="base" hangingPunct="1"/>
            <a:fld id="{9A0DB2DC-4C9A-4742-B13C-FB6460FD3503}" type="slidenum">
              <a:rPr lang="zh-CN" altLang="en-US" sz="1100" strike="noStrike" noProof="1" dirty="0">
                <a:solidFill>
                  <a:srgbClr val="636363"/>
                </a:solidFill>
                <a:latin typeface="Arial" panose="020B0604020202020204" pitchFamily="34" charset="0"/>
                <a:ea typeface="黑体" panose="02010609060101010101" pitchFamily="2" charset="-122"/>
                <a:cs typeface="+mn-ea"/>
              </a:rPr>
            </a:fld>
            <a:endParaRPr lang="zh-CN" altLang="en-US" sz="1100" strike="noStrike" noProof="1" dirty="0">
              <a:solidFill>
                <a:srgbClr val="636363"/>
              </a:solidFill>
              <a:ea typeface="黑体" panose="02010609060101010101" pitchFamily="2"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noFill/>
        <a:effectLst/>
      </p:bgPr>
    </p:bg>
    <p:spTree>
      <p:nvGrpSpPr>
        <p:cNvPr id="1" name=""/>
        <p:cNvGrpSpPr/>
        <p:nvPr/>
      </p:nvGrpSpPr>
      <p:grpSpPr>
        <a:xfrm>
          <a:off x="0" y="0"/>
          <a:ext cx="0" cy="0"/>
          <a:chOff x="0" y="0"/>
          <a:chExt cx="0" cy="0"/>
        </a:xfrm>
      </p:grpSpPr>
      <p:sp>
        <p:nvSpPr>
          <p:cNvPr id="9" name="矩形 8"/>
          <p:cNvSpPr/>
          <p:nvPr/>
        </p:nvSpPr>
        <p:spPr>
          <a:xfrm>
            <a:off x="2786063" y="1054100"/>
            <a:ext cx="59039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eaLnBrk="1" fontAlgn="base" hangingPunct="1"/>
            <a:fld id="{9A0DB2DC-4C9A-4742-B13C-FB6460FD3503}" type="slidenum">
              <a:rPr lang="zh-CN" altLang="en-US" sz="1100" strike="noStrike" noProof="1" dirty="0">
                <a:solidFill>
                  <a:srgbClr val="636363"/>
                </a:solidFill>
                <a:latin typeface="Arial" panose="020B0604020202020204" pitchFamily="34" charset="0"/>
                <a:ea typeface="黑体" panose="02010609060101010101" pitchFamily="2" charset="-122"/>
                <a:cs typeface="+mn-ea"/>
              </a:rPr>
            </a:fld>
            <a:endParaRPr lang="zh-CN" altLang="en-US" sz="1100" strike="noStrike" noProof="1" dirty="0">
              <a:solidFill>
                <a:srgbClr val="636363"/>
              </a:solidFill>
              <a:ea typeface="黑体" panose="02010609060101010101" pitchFamily="2"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lstStyle>
            <a:lvl1pPr algn="l">
              <a:defRPr sz="2400" b="0"/>
            </a:lvl1pPr>
          </a:lstStyle>
          <a:p>
            <a:pPr fontAlgn="base"/>
            <a:r>
              <a:rPr lang="zh-CN" altLang="en-US" strike="noStrike" noProof="1" smtClean="0"/>
              <a:t>单击此处编辑母版标题样式</a:t>
            </a:r>
            <a:endParaRPr lang="en-US" strike="noStrike" noProof="1"/>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50000"/>
              <a:buFont typeface="Wingdings 2" panose="05020102010507070707"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9"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0"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1"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eaLnBrk="1" fontAlgn="base" hangingPunct="1"/>
            <a:fld id="{9A0DB2DC-4C9A-4742-B13C-FB6460FD3503}" type="slidenum">
              <a:rPr lang="zh-CN" altLang="en-US" sz="1100" strike="noStrike" noProof="1" dirty="0">
                <a:solidFill>
                  <a:srgbClr val="636363"/>
                </a:solidFill>
                <a:latin typeface="Arial" panose="020B0604020202020204" pitchFamily="34" charset="0"/>
                <a:ea typeface="黑体" panose="02010609060101010101" pitchFamily="2" charset="-122"/>
                <a:cs typeface="+mn-ea"/>
              </a:rPr>
            </a:fld>
            <a:endParaRPr lang="zh-CN" altLang="en-US" sz="1100" strike="noStrike" noProof="1" dirty="0">
              <a:solidFill>
                <a:srgbClr val="636363"/>
              </a:solidFill>
              <a:ea typeface="黑体" panose="02010609060101010101" pitchFamily="2" charset="-122"/>
            </a:endParaRPr>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7" name="矩形 6"/>
          <p:cNvSpPr/>
          <p:nvPr/>
        </p:nvSpPr>
        <p:spPr>
          <a:xfrm>
            <a:off x="0" y="6678613"/>
            <a:ext cx="9144000" cy="179388"/>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027"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8" name="文本占位符 2"/>
          <p:cNvSpPr>
            <a:spLocks noGrp="1"/>
          </p:cNvSpPr>
          <p:nvPr>
            <p:ph type="body"/>
          </p:nvPr>
        </p:nvSpPr>
        <p:spPr>
          <a:xfrm>
            <a:off x="457200" y="1600200"/>
            <a:ext cx="8229600" cy="4686300"/>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76200" y="6400800"/>
            <a:ext cx="3200400" cy="284163"/>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chemeClr val="tx2">
                  <a:lumMod val="75000"/>
                  <a:lumOff val="25000"/>
                </a:schemeClr>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3"/>
          </p:nvPr>
        </p:nvSpPr>
        <p:spPr>
          <a:xfrm>
            <a:off x="5334000" y="6400800"/>
            <a:ext cx="3733800" cy="284163"/>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chemeClr val="tx2">
                  <a:lumMod val="75000"/>
                  <a:lumOff val="25000"/>
                </a:schemeClr>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lvl="0" algn="ctr" eaLnBrk="1" fontAlgn="base" hangingPunct="1"/>
            <a:fld id="{9A0DB2DC-4C9A-4742-B13C-FB6460FD3503}" type="slidenum">
              <a:rPr lang="zh-CN" altLang="en-US" sz="1100" strike="noStrike" noProof="1" dirty="0">
                <a:solidFill>
                  <a:srgbClr val="636363"/>
                </a:solidFill>
                <a:latin typeface="Arial" panose="020B0604020202020204" pitchFamily="34" charset="0"/>
                <a:ea typeface="黑体" panose="02010609060101010101" pitchFamily="2" charset="-122"/>
                <a:cs typeface="+mn-ea"/>
              </a:rPr>
            </a:fld>
            <a:endParaRPr lang="zh-CN" altLang="en-US" sz="1100" strike="noStrike" noProof="1" dirty="0">
              <a:solidFill>
                <a:srgbClr val="636363"/>
              </a:solidFill>
              <a:ea typeface="黑体" panose="02010609060101010101" pitchFamily="2" charset="-122"/>
            </a:endParaRPr>
          </a:p>
        </p:txBody>
      </p:sp>
      <p:sp>
        <p:nvSpPr>
          <p:cNvPr id="8" name="矩形 7"/>
          <p:cNvSpPr/>
          <p:nvPr/>
        </p:nvSpPr>
        <p:spPr>
          <a:xfrm>
            <a:off x="0" y="0"/>
            <a:ext cx="9144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image" Target="../media/image3.pn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2050" name="Rectangle 2"/>
          <p:cNvSpPr>
            <a:spLocks noGrp="1" noChangeArrowheads="1"/>
          </p:cNvSpPr>
          <p:nvPr>
            <p:ph type="ctrTitle"/>
          </p:nvPr>
        </p:nvSpPr>
        <p:spPr>
          <a:xfrm>
            <a:off x="935355" y="1870710"/>
            <a:ext cx="7272338" cy="1143000"/>
          </a:xfrm>
        </p:spPr>
        <p:txBody>
          <a:bodyPr vert="horz" wrap="square" lIns="91440" tIns="45720" rIns="91440" bIns="45720" numCol="1" rtlCol="0" anchor="b" anchorCtr="0" compatLnSpc="1">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第三章   人与环境</a:t>
            </a:r>
            <a:endParaRPr kumimoji="0" lang="zh-CN" altLang="en-US" sz="40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2" name="文本框 1"/>
          <p:cNvSpPr txBox="1"/>
          <p:nvPr/>
        </p:nvSpPr>
        <p:spPr>
          <a:xfrm>
            <a:off x="146050" y="3549650"/>
            <a:ext cx="36113720" cy="368300"/>
          </a:xfrm>
          <a:prstGeom prst="rect">
            <a:avLst/>
          </a:prstGeom>
          <a:noFill/>
        </p:spPr>
        <p:txBody>
          <a:bodyPr wrap="square" rtlCol="0">
            <a:spAutoFit/>
          </a:bodyPr>
          <a:p>
            <a:pPr algn="l"/>
            <a:r>
              <a:rPr lang="en-US" altLang="zh-CN"/>
              <a:t>  </a:t>
            </a:r>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3.1</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人与环境的互交作用</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2" name="Rectangle 2"/>
          <p:cNvSpPr>
            <a:spLocks noGrp="1" noChangeArrowheads="1"/>
          </p:cNvSpPr>
          <p:nvPr/>
        </p:nvSpPr>
        <p:spPr>
          <a:xfrm>
            <a:off x="-169545" y="755650"/>
            <a:ext cx="5618480"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rPr>
              <a:t>3.1.4  </a:t>
            </a:r>
            <a:r>
              <a:rPr lang="zh-CN" altLang="en-US" sz="2800">
                <a:sym typeface="+mn-ea"/>
              </a:rPr>
              <a:t>人体舒适性</a:t>
            </a:r>
            <a:endParaRPr lang="zh-CN" altLang="en-US" sz="2800">
              <a:sym typeface="+mn-ea"/>
            </a:endParaRPr>
          </a:p>
        </p:txBody>
      </p:sp>
      <p:sp>
        <p:nvSpPr>
          <p:cNvPr id="3" name="文本框 2"/>
          <p:cNvSpPr txBox="1"/>
          <p:nvPr/>
        </p:nvSpPr>
        <p:spPr>
          <a:xfrm>
            <a:off x="340360" y="1565910"/>
            <a:ext cx="8183880" cy="2584450"/>
          </a:xfrm>
          <a:prstGeom prst="rect">
            <a:avLst/>
          </a:prstGeom>
          <a:noFill/>
        </p:spPr>
        <p:txBody>
          <a:bodyPr wrap="none" rtlCol="0">
            <a:spAutoFit/>
          </a:bodyPr>
          <a:p>
            <a:pPr algn="l"/>
            <a:endParaRPr lang="zh-CN" altLang="en-US"/>
          </a:p>
          <a:p>
            <a:pPr algn="l"/>
            <a:r>
              <a:rPr lang="zh-CN" altLang="en-US"/>
              <a:t>      </a:t>
            </a:r>
            <a:endParaRPr lang="zh-CN" altLang="en-US"/>
          </a:p>
          <a:p>
            <a:pPr algn="l"/>
            <a:r>
              <a:rPr lang="en-US" altLang="zh-CN"/>
              <a:t>       </a:t>
            </a:r>
            <a:r>
              <a:t> 3、舒适性的类型</a:t>
            </a:r>
          </a:p>
          <a:p>
            <a:pPr algn="l"/>
            <a:r>
              <a:t>       行为舒适性是环境行为的舒适程度：（比如，我们累了，要坐下来休息，坐</a:t>
            </a:r>
          </a:p>
          <a:p>
            <a:pPr algn="l"/>
            <a:r>
              <a:t>地板或高凳都不舒适，那么，这种环境就达不到行为舒适性的要求。）</a:t>
            </a:r>
          </a:p>
          <a:p>
            <a:pPr algn="l"/>
            <a:r>
              <a:t>       知觉舒适性是指环境刺激引起的知觉舒适程度：（如上述休息的地方，即使</a:t>
            </a:r>
          </a:p>
          <a:p>
            <a:pPr algn="l"/>
            <a:r>
              <a:t>有椅子坐，但很热、很嘈杂，灰尘很多，光线很暗，显然这个环境不能满足人的</a:t>
            </a:r>
          </a:p>
          <a:p>
            <a:pPr algn="l"/>
            <a:r>
              <a:t>感官要求，因而这个环境也不舒适。）</a:t>
            </a:r>
          </a:p>
          <a:p>
            <a:pPr algn="l"/>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3.2</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人的心理</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与环境</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2" name="Rectangle 2"/>
          <p:cNvSpPr>
            <a:spLocks noGrp="1" noChangeArrowheads="1"/>
          </p:cNvSpPr>
          <p:nvPr/>
        </p:nvSpPr>
        <p:spPr>
          <a:xfrm>
            <a:off x="-169545" y="755650"/>
            <a:ext cx="5618480"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endParaRPr lang="zh-CN" altLang="en-US" sz="2800">
              <a:sym typeface="+mn-ea"/>
            </a:endParaRPr>
          </a:p>
        </p:txBody>
      </p:sp>
      <p:sp>
        <p:nvSpPr>
          <p:cNvPr id="3" name="文本框 2"/>
          <p:cNvSpPr txBox="1"/>
          <p:nvPr/>
        </p:nvSpPr>
        <p:spPr>
          <a:xfrm>
            <a:off x="340360" y="1565910"/>
            <a:ext cx="8412480" cy="2861310"/>
          </a:xfrm>
          <a:prstGeom prst="rect">
            <a:avLst/>
          </a:prstGeom>
          <a:noFill/>
        </p:spPr>
        <p:txBody>
          <a:bodyPr wrap="none" rtlCol="0">
            <a:spAutoFit/>
          </a:bodyPr>
          <a:p>
            <a:pPr algn="l"/>
            <a:endParaRPr lang="zh-CN" altLang="en-US"/>
          </a:p>
          <a:p>
            <a:pPr algn="l"/>
            <a:r>
              <a:rPr lang="zh-CN" altLang="en-US"/>
              <a:t>      </a:t>
            </a:r>
            <a:endParaRPr lang="zh-CN" altLang="en-US"/>
          </a:p>
          <a:p>
            <a:pPr algn="l"/>
            <a:r>
              <a:rPr lang="en-US" altLang="zh-CN"/>
              <a:t>       </a:t>
            </a:r>
            <a:r>
              <a:t>从哲学的角度上讲，人的心理是客观世界中在人的脑海起到主观能动的反映，</a:t>
            </a:r>
          </a:p>
          <a:p>
            <a:pPr algn="l"/>
            <a:r>
              <a:t>即人的心理活动的内容来源于客观现实和周围的环境。一般人的心理活动包括认</a:t>
            </a:r>
          </a:p>
          <a:p>
            <a:pPr algn="l"/>
            <a:r>
              <a:t>识过程、情绪情感过程和意志过程。心理活动在心理学中常用三种维度来描述其</a:t>
            </a:r>
          </a:p>
          <a:p>
            <a:pPr algn="l"/>
            <a:r>
              <a:t>活动的特征：一是心理活动的过程，如正在进行的感觉、知觉，正在体验的喜悦、</a:t>
            </a:r>
          </a:p>
          <a:p>
            <a:pPr algn="l"/>
            <a:r>
              <a:t>正在做的动作；二是心理活动状态，如正在进行的心理活动中，感觉到什么内容、</a:t>
            </a:r>
          </a:p>
          <a:p>
            <a:pPr algn="l"/>
            <a:r>
              <a:t>什么过程、什么程度，比如是高兴还是兴奋；三是个性心理特点，如不同的性格、</a:t>
            </a:r>
          </a:p>
          <a:p>
            <a:pPr algn="l"/>
            <a:r>
              <a:t>能力、气质和价值观等特点。心理活动的各种特征是建立在“心理量表和行为模式”</a:t>
            </a:r>
          </a:p>
          <a:p>
            <a:pPr algn="l"/>
            <a:r>
              <a:t>的基础。</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3.2</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人的心理与环境</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2" name="Rectangle 2"/>
          <p:cNvSpPr>
            <a:spLocks noGrp="1" noChangeArrowheads="1"/>
          </p:cNvSpPr>
          <p:nvPr/>
        </p:nvSpPr>
        <p:spPr>
          <a:xfrm>
            <a:off x="-169545" y="755650"/>
            <a:ext cx="5618480"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endParaRPr lang="zh-CN" altLang="en-US" sz="2800">
              <a:sym typeface="+mn-ea"/>
            </a:endParaRPr>
          </a:p>
        </p:txBody>
      </p:sp>
      <p:sp>
        <p:nvSpPr>
          <p:cNvPr id="3" name="文本框 2"/>
          <p:cNvSpPr txBox="1"/>
          <p:nvPr/>
        </p:nvSpPr>
        <p:spPr>
          <a:xfrm>
            <a:off x="340360" y="1565910"/>
            <a:ext cx="8412480" cy="2861310"/>
          </a:xfrm>
          <a:prstGeom prst="rect">
            <a:avLst/>
          </a:prstGeom>
          <a:noFill/>
        </p:spPr>
        <p:txBody>
          <a:bodyPr wrap="none" rtlCol="0">
            <a:spAutoFit/>
          </a:bodyPr>
          <a:p>
            <a:pPr algn="l"/>
            <a:endParaRPr lang="zh-CN" altLang="en-US"/>
          </a:p>
          <a:p>
            <a:pPr algn="l"/>
            <a:r>
              <a:rPr lang="zh-CN" altLang="en-US"/>
              <a:t>      </a:t>
            </a:r>
            <a:endParaRPr lang="zh-CN" altLang="en-US"/>
          </a:p>
          <a:p>
            <a:pPr algn="l"/>
            <a:r>
              <a:rPr lang="en-US" altLang="zh-CN"/>
              <a:t>       </a:t>
            </a:r>
            <a:r>
              <a:t>从哲学的角度上讲，人的心理是客观世界中在人的脑海起到主观能动的反映，</a:t>
            </a:r>
          </a:p>
          <a:p>
            <a:pPr algn="l"/>
            <a:r>
              <a:t>即人的心理活动的内容来源于客观现实和周围的环境。一般人的心理活动包括认</a:t>
            </a:r>
          </a:p>
          <a:p>
            <a:pPr algn="l"/>
            <a:r>
              <a:t>识过程、情绪情感过程和意志过程。心理活动在心理学中常用三种维度来描述其</a:t>
            </a:r>
          </a:p>
          <a:p>
            <a:pPr algn="l"/>
            <a:r>
              <a:t>活动的特征：一是心理活动的过程，如正在进行的感觉、知觉，正在体验的喜悦、</a:t>
            </a:r>
          </a:p>
          <a:p>
            <a:pPr algn="l"/>
            <a:r>
              <a:t>正在做的动作；二是心理活动状态，如正在进行的心理活动中，感觉到什么内容、</a:t>
            </a:r>
          </a:p>
          <a:p>
            <a:pPr algn="l"/>
            <a:r>
              <a:t>什么过程、什么程度，比如是高兴还是兴奋；三是个性心理特点，如不同的性格、</a:t>
            </a:r>
          </a:p>
          <a:p>
            <a:pPr algn="l"/>
            <a:r>
              <a:t>能力、气质和价值观等特点。心理活动的各种特征是建立在“心理量表和行为模式”</a:t>
            </a:r>
          </a:p>
          <a:p>
            <a:pPr algn="l"/>
            <a:r>
              <a:t>的基础。</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3.2 </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人的心理与环境</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2" name="Rectangle 2"/>
          <p:cNvSpPr>
            <a:spLocks noGrp="1" noChangeArrowheads="1"/>
          </p:cNvSpPr>
          <p:nvPr/>
        </p:nvSpPr>
        <p:spPr>
          <a:xfrm>
            <a:off x="-169545" y="755650"/>
            <a:ext cx="5618480"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rPr>
              <a:t>3.2.1 </a:t>
            </a:r>
            <a:r>
              <a:rPr kumimoji="0" lang="zh-CN" altLang="en-US"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rPr>
              <a:t>认识过程</a:t>
            </a:r>
            <a:endParaRPr kumimoji="0" lang="zh-CN" altLang="en-US"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endParaRPr>
          </a:p>
        </p:txBody>
      </p:sp>
      <p:sp>
        <p:nvSpPr>
          <p:cNvPr id="5" name="文本框 4"/>
          <p:cNvSpPr txBox="1"/>
          <p:nvPr/>
        </p:nvSpPr>
        <p:spPr>
          <a:xfrm>
            <a:off x="480060" y="1943100"/>
            <a:ext cx="8183880" cy="3692525"/>
          </a:xfrm>
          <a:prstGeom prst="rect">
            <a:avLst/>
          </a:prstGeom>
          <a:noFill/>
        </p:spPr>
        <p:txBody>
          <a:bodyPr wrap="none" rtlCol="0">
            <a:spAutoFit/>
          </a:bodyPr>
          <a:p>
            <a:pPr algn="l"/>
            <a:r>
              <a:rPr lang="en-US" altLang="zh-CN"/>
              <a:t>        </a:t>
            </a:r>
            <a:r>
              <a:rPr lang="zh-CN" altLang="en-US"/>
              <a:t>认识过程是指人在反映客观事物过程中所表现的一系列心理活动，包括</a:t>
            </a:r>
            <a:endParaRPr lang="zh-CN" altLang="en-US"/>
          </a:p>
          <a:p>
            <a:pPr algn="l"/>
            <a:r>
              <a:rPr lang="zh-CN" altLang="en-US"/>
              <a:t>感觉、知觉、思维和记忆等。</a:t>
            </a:r>
            <a:endParaRPr lang="zh-CN" altLang="en-US"/>
          </a:p>
          <a:p>
            <a:pPr algn="l"/>
            <a:r>
              <a:rPr lang="zh-CN" altLang="en-US"/>
              <a:t>       感觉和知觉在人机工程系统中，人需要通过感觉和知觉接受外界的信息，</a:t>
            </a:r>
            <a:endParaRPr lang="zh-CN" altLang="en-US"/>
          </a:p>
          <a:p>
            <a:pPr algn="l"/>
            <a:r>
              <a:rPr lang="zh-CN" altLang="en-US"/>
              <a:t>以求能够对具体对象的属性有更加初步的认知。思维则是在感觉和知觉的基础</a:t>
            </a:r>
            <a:endParaRPr lang="zh-CN" altLang="en-US"/>
          </a:p>
          <a:p>
            <a:pPr algn="l"/>
            <a:r>
              <a:rPr lang="zh-CN" altLang="en-US"/>
              <a:t>上产生和发展起来的复杂心理活动。人的思维活动包括有分析、比较、综合、</a:t>
            </a:r>
            <a:endParaRPr lang="zh-CN" altLang="en-US"/>
          </a:p>
          <a:p>
            <a:pPr algn="l"/>
            <a:r>
              <a:rPr lang="zh-CN" altLang="en-US"/>
              <a:t>抽象，揭示了客观事物之间的客观联系，并反映事物的本质属性。</a:t>
            </a:r>
            <a:endParaRPr lang="zh-CN" altLang="en-US"/>
          </a:p>
          <a:p>
            <a:pPr algn="l"/>
            <a:r>
              <a:rPr lang="zh-CN" altLang="en-US"/>
              <a:t>      思维是感知基础上产生和发展起来的复杂心理活动，它与感知觉有着本质</a:t>
            </a:r>
            <a:endParaRPr lang="zh-CN" altLang="en-US"/>
          </a:p>
          <a:p>
            <a:pPr algn="l"/>
            <a:r>
              <a:rPr lang="zh-CN" altLang="en-US"/>
              <a:t>上的区别，但也有联系。人的思维活动包括分析、综合、比较、抽象和概括，</a:t>
            </a:r>
            <a:endParaRPr lang="zh-CN" altLang="en-US"/>
          </a:p>
          <a:p>
            <a:pPr algn="l"/>
            <a:r>
              <a:rPr lang="zh-CN" altLang="en-US"/>
              <a:t>揭示了客观事物之间的客观联系，并反映事物的本质属性。人机工程学设计本</a:t>
            </a:r>
            <a:endParaRPr lang="zh-CN" altLang="en-US"/>
          </a:p>
          <a:p>
            <a:pPr algn="l"/>
            <a:r>
              <a:rPr lang="zh-CN" altLang="en-US"/>
              <a:t>身就是一个高度思维的过程，为了确保系统的优化，必须根据系统的性能要求，</a:t>
            </a:r>
            <a:endParaRPr lang="zh-CN" altLang="en-US"/>
          </a:p>
          <a:p>
            <a:pPr algn="l"/>
            <a:r>
              <a:rPr lang="zh-CN" altLang="en-US"/>
              <a:t>确定任务要求，进行人机工程的分配。因此对系统进行功能分析、任务分析并</a:t>
            </a:r>
            <a:endParaRPr lang="zh-CN" altLang="en-US"/>
          </a:p>
          <a:p>
            <a:pPr algn="l"/>
            <a:r>
              <a:rPr lang="zh-CN" altLang="en-US"/>
              <a:t>且综合考虑使用者群体的各种特点、能力和文化技术水平，进行反复比较，直</a:t>
            </a:r>
            <a:endParaRPr lang="zh-CN" altLang="en-US"/>
          </a:p>
          <a:p>
            <a:pPr algn="l"/>
            <a:r>
              <a:rPr lang="zh-CN" altLang="en-US"/>
              <a:t>到将所有任务分配达到预期目的。</a:t>
            </a:r>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3.2 </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人的心理与环境</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2" name="Rectangle 2"/>
          <p:cNvSpPr>
            <a:spLocks noGrp="1" noChangeArrowheads="1"/>
          </p:cNvSpPr>
          <p:nvPr/>
        </p:nvSpPr>
        <p:spPr>
          <a:xfrm>
            <a:off x="-169545" y="755650"/>
            <a:ext cx="5618480"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rPr>
              <a:t>3.2.1 </a:t>
            </a:r>
            <a:r>
              <a:rPr kumimoji="0" lang="zh-CN" altLang="en-US"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rPr>
              <a:t>认识过程</a:t>
            </a:r>
            <a:endParaRPr kumimoji="0" lang="zh-CN" altLang="en-US"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endParaRPr>
          </a:p>
        </p:txBody>
      </p:sp>
      <p:sp>
        <p:nvSpPr>
          <p:cNvPr id="5" name="文本框 4"/>
          <p:cNvSpPr txBox="1"/>
          <p:nvPr/>
        </p:nvSpPr>
        <p:spPr>
          <a:xfrm>
            <a:off x="480060" y="1943100"/>
            <a:ext cx="8006080" cy="2306955"/>
          </a:xfrm>
          <a:prstGeom prst="rect">
            <a:avLst/>
          </a:prstGeom>
          <a:noFill/>
        </p:spPr>
        <p:txBody>
          <a:bodyPr wrap="none" rtlCol="0">
            <a:spAutoFit/>
          </a:bodyPr>
          <a:p>
            <a:pPr algn="l"/>
            <a:r>
              <a:rPr lang="en-US" altLang="zh-CN"/>
              <a:t>        </a:t>
            </a:r>
            <a:r>
              <a:rPr lang="zh-CN" altLang="en-US"/>
              <a:t>记忆是包括识记、保持和再认三个基本环节。识记是识别和记住事物，从</a:t>
            </a:r>
            <a:endParaRPr lang="zh-CN" altLang="en-US"/>
          </a:p>
          <a:p>
            <a:pPr algn="l"/>
            <a:r>
              <a:rPr lang="zh-CN" altLang="en-US"/>
              <a:t>而积累知识和经验的过程，保持是巩固已获得的知识和经验的过程，再认是在</a:t>
            </a:r>
            <a:endParaRPr lang="zh-CN" altLang="en-US"/>
          </a:p>
          <a:p>
            <a:pPr algn="l"/>
            <a:r>
              <a:rPr lang="zh-CN" altLang="en-US"/>
              <a:t>不同的情况下回复过去的经验的过程。永久或者临时识记的材料不能被再次认</a:t>
            </a:r>
            <a:endParaRPr lang="zh-CN" altLang="en-US"/>
          </a:p>
          <a:p>
            <a:pPr algn="l"/>
            <a:r>
              <a:rPr lang="zh-CN" altLang="en-US"/>
              <a:t>知和回忆，遗忘的过程是不均衡的，在识记的最初阶段遗忘很快，后来逐渐缓</a:t>
            </a:r>
            <a:endParaRPr lang="zh-CN" altLang="en-US"/>
          </a:p>
          <a:p>
            <a:pPr algn="l"/>
            <a:r>
              <a:rPr lang="zh-CN" altLang="en-US"/>
              <a:t>慢。在人机界面设计中，根据人的记忆特点对显示器、控制器进行编码是有效</a:t>
            </a:r>
            <a:endParaRPr lang="zh-CN" altLang="en-US"/>
          </a:p>
          <a:p>
            <a:pPr algn="l"/>
            <a:r>
              <a:rPr lang="zh-CN" altLang="en-US"/>
              <a:t>的。在安全生产培训中，应该根据遗忘的原因和特点选择适当的培训材料，主</a:t>
            </a:r>
            <a:endParaRPr lang="zh-CN" altLang="en-US"/>
          </a:p>
          <a:p>
            <a:pPr algn="l"/>
            <a:r>
              <a:rPr lang="zh-CN" altLang="en-US"/>
              <a:t>要运用有意义的识记的方法，并根据遗忘的时间特点及时安排适当的复习并加</a:t>
            </a:r>
            <a:endParaRPr lang="zh-CN" altLang="en-US"/>
          </a:p>
          <a:p>
            <a:pPr algn="l"/>
            <a:r>
              <a:rPr lang="zh-CN" altLang="en-US"/>
              <a:t>强记忆。</a:t>
            </a: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3.2 </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人的心理与环境</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2" name="Rectangle 2"/>
          <p:cNvSpPr>
            <a:spLocks noGrp="1" noChangeArrowheads="1"/>
          </p:cNvSpPr>
          <p:nvPr/>
        </p:nvSpPr>
        <p:spPr>
          <a:xfrm>
            <a:off x="-169545" y="755650"/>
            <a:ext cx="5618480"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rPr>
              <a:t>3.2.2 </a:t>
            </a:r>
            <a:r>
              <a:rPr kumimoji="0" lang="zh-CN" altLang="en-US"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rPr>
              <a:t>情感</a:t>
            </a:r>
            <a:r>
              <a:rPr kumimoji="0" lang="zh-CN" altLang="en-US"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rPr>
              <a:t>过程</a:t>
            </a:r>
            <a:endParaRPr kumimoji="0" lang="zh-CN" altLang="en-US"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endParaRPr>
          </a:p>
        </p:txBody>
      </p:sp>
      <p:sp>
        <p:nvSpPr>
          <p:cNvPr id="5" name="文本框 4"/>
          <p:cNvSpPr txBox="1"/>
          <p:nvPr/>
        </p:nvSpPr>
        <p:spPr>
          <a:xfrm>
            <a:off x="480060" y="1943100"/>
            <a:ext cx="8412480" cy="3692525"/>
          </a:xfrm>
          <a:prstGeom prst="rect">
            <a:avLst/>
          </a:prstGeom>
          <a:noFill/>
        </p:spPr>
        <p:txBody>
          <a:bodyPr wrap="none" rtlCol="0">
            <a:spAutoFit/>
          </a:bodyPr>
          <a:p>
            <a:pPr algn="l"/>
            <a:r>
              <a:rPr lang="en-US" altLang="zh-CN"/>
              <a:t>       </a:t>
            </a:r>
            <a:r>
              <a:rPr lang="zh-CN" altLang="en-US"/>
              <a:t>情感过程是指人们对客观事物采取什么态度的过程。人们在认识客观事物时，</a:t>
            </a:r>
            <a:endParaRPr lang="zh-CN" altLang="en-US"/>
          </a:p>
          <a:p>
            <a:pPr algn="l"/>
            <a:r>
              <a:rPr lang="zh-CN" altLang="en-US"/>
              <a:t>不是冷漠无情、无动于衷，而总是带有某种倾向性，表现出鲜明的态度体验，充</a:t>
            </a:r>
            <a:endParaRPr lang="zh-CN" altLang="en-US"/>
          </a:p>
          <a:p>
            <a:pPr algn="l"/>
            <a:r>
              <a:rPr lang="zh-CN" altLang="en-US"/>
              <a:t>满着感情的色彩。因此，情感过程是心理过程的一个重要内容，也就是人与动物</a:t>
            </a:r>
            <a:endParaRPr lang="zh-CN" altLang="en-US"/>
          </a:p>
          <a:p>
            <a:pPr algn="l"/>
            <a:r>
              <a:rPr lang="zh-CN" altLang="en-US"/>
              <a:t>相区别的一个重要标志。根据情感色彩的程度可将情感过程分为情绪、情感和情</a:t>
            </a:r>
            <a:endParaRPr lang="zh-CN" altLang="en-US"/>
          </a:p>
          <a:p>
            <a:pPr algn="l"/>
            <a:r>
              <a:rPr lang="zh-CN" altLang="en-US"/>
              <a:t>操三个层次。</a:t>
            </a:r>
            <a:endParaRPr lang="zh-CN" altLang="en-US"/>
          </a:p>
          <a:p>
            <a:pPr algn="l"/>
            <a:r>
              <a:rPr lang="zh-CN" altLang="en-US"/>
              <a:t>       人的情感和情绪在概念上虽有区别，但总是紧密联系在一起的。情感是在情</a:t>
            </a:r>
            <a:endParaRPr lang="zh-CN" altLang="en-US"/>
          </a:p>
          <a:p>
            <a:pPr algn="l"/>
            <a:r>
              <a:rPr lang="zh-CN" altLang="en-US"/>
              <a:t>绪的基础上形成和发展期来的，而情绪则是情感的外资表现形式，情绪常常由当</a:t>
            </a:r>
            <a:endParaRPr lang="zh-CN" altLang="en-US"/>
          </a:p>
          <a:p>
            <a:pPr algn="l"/>
            <a:r>
              <a:rPr lang="zh-CN" altLang="en-US"/>
              <a:t>时的情景所引起的，具有一定的冲动性，而情感则较稳定，很少有冲动性，但是，</a:t>
            </a:r>
            <a:endParaRPr lang="zh-CN" altLang="en-US"/>
          </a:p>
          <a:p>
            <a:pPr algn="l"/>
            <a:r>
              <a:rPr lang="zh-CN" altLang="en-US"/>
              <a:t>一般来讲两者很难严格区别。</a:t>
            </a:r>
            <a:endParaRPr lang="zh-CN" altLang="en-US"/>
          </a:p>
          <a:p>
            <a:pPr algn="l"/>
            <a:r>
              <a:rPr lang="zh-CN" altLang="en-US"/>
              <a:t>      人的情绪反应具有两极性，如紧张的或轻松的情绪，积极的或者消极的。一般</a:t>
            </a:r>
            <a:endParaRPr lang="zh-CN" altLang="en-US"/>
          </a:p>
          <a:p>
            <a:pPr algn="l"/>
            <a:r>
              <a:rPr lang="zh-CN" altLang="en-US"/>
              <a:t>而言，积极的情绪可以加深人们对安全生产重要性的认知，促进人的安全机能，并</a:t>
            </a:r>
            <a:endParaRPr lang="zh-CN" altLang="en-US"/>
          </a:p>
          <a:p>
            <a:pPr algn="l"/>
            <a:r>
              <a:rPr lang="zh-CN" altLang="en-US"/>
              <a:t>且采取积极的态度参与安全生产活动，而消极的情绪会使人采取消极的态度去面</a:t>
            </a:r>
            <a:endParaRPr lang="zh-CN" altLang="en-US"/>
          </a:p>
          <a:p>
            <a:pPr algn="l"/>
            <a:r>
              <a:rPr lang="zh-CN" altLang="en-US"/>
              <a:t>对事物，从而容易导致产生不安全的行为出现。</a:t>
            </a: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3.2 </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人的心理与环境</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2" name="Rectangle 2"/>
          <p:cNvSpPr>
            <a:spLocks noGrp="1" noChangeArrowheads="1"/>
          </p:cNvSpPr>
          <p:nvPr/>
        </p:nvSpPr>
        <p:spPr>
          <a:xfrm>
            <a:off x="-169545" y="755650"/>
            <a:ext cx="5618480"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rPr>
              <a:t>3.2.3 </a:t>
            </a:r>
            <a:r>
              <a:rPr kumimoji="0" lang="zh-CN" altLang="en-US"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rPr>
              <a:t>意志</a:t>
            </a:r>
            <a:r>
              <a:rPr kumimoji="0" lang="zh-CN" altLang="en-US"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rPr>
              <a:t>过程</a:t>
            </a:r>
            <a:endParaRPr kumimoji="0" lang="zh-CN" altLang="en-US"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endParaRPr>
          </a:p>
        </p:txBody>
      </p:sp>
      <p:sp>
        <p:nvSpPr>
          <p:cNvPr id="5" name="文本框 4"/>
          <p:cNvSpPr txBox="1"/>
          <p:nvPr/>
        </p:nvSpPr>
        <p:spPr>
          <a:xfrm>
            <a:off x="480060" y="1943100"/>
            <a:ext cx="8183880" cy="1198880"/>
          </a:xfrm>
          <a:prstGeom prst="rect">
            <a:avLst/>
          </a:prstGeom>
          <a:noFill/>
        </p:spPr>
        <p:txBody>
          <a:bodyPr wrap="none" rtlCol="0">
            <a:spAutoFit/>
          </a:bodyPr>
          <a:p>
            <a:pPr algn="l"/>
            <a:r>
              <a:rPr lang="en-US" altLang="zh-CN"/>
              <a:t>       </a:t>
            </a:r>
            <a:r>
              <a:rPr lang="zh-CN" altLang="en-US"/>
              <a:t>意志过程是指人在自己的活动中设置一定的目标，按计划不断地克服内部和</a:t>
            </a:r>
            <a:endParaRPr lang="zh-CN" altLang="en-US"/>
          </a:p>
          <a:p>
            <a:pPr algn="l"/>
            <a:r>
              <a:rPr lang="zh-CN" altLang="en-US"/>
              <a:t>外部困难并力求实现目标的心理过程，它是人的意识能动性的体现，即人不仅能</a:t>
            </a:r>
            <a:endParaRPr lang="zh-CN" altLang="en-US"/>
          </a:p>
          <a:p>
            <a:pPr algn="l"/>
            <a:r>
              <a:rPr lang="zh-CN" altLang="en-US"/>
              <a:t>认识客观事物，而且还能根据对客观事物及其规律的认识自觉地改造世界。意志</a:t>
            </a:r>
            <a:endParaRPr lang="zh-CN" altLang="en-US"/>
          </a:p>
          <a:p>
            <a:pPr algn="l"/>
            <a:r>
              <a:rPr lang="zh-CN" altLang="en-US"/>
              <a:t>过程、认知过程、情绪情感过程 共同构成人的心理过程。</a:t>
            </a:r>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3.2 </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人的心理与环境</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2" name="Rectangle 2"/>
          <p:cNvSpPr>
            <a:spLocks noGrp="1" noChangeArrowheads="1"/>
          </p:cNvSpPr>
          <p:nvPr/>
        </p:nvSpPr>
        <p:spPr>
          <a:xfrm>
            <a:off x="-169545" y="755650"/>
            <a:ext cx="5618480"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rPr>
              <a:t>3.2.3 </a:t>
            </a:r>
            <a:r>
              <a:rPr kumimoji="0" lang="zh-CN" altLang="en-US"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rPr>
              <a:t>意志过程</a:t>
            </a:r>
            <a:endParaRPr kumimoji="0" lang="zh-CN" altLang="en-US"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endParaRPr>
          </a:p>
        </p:txBody>
      </p:sp>
      <p:sp>
        <p:nvSpPr>
          <p:cNvPr id="5" name="文本框 4"/>
          <p:cNvSpPr txBox="1"/>
          <p:nvPr/>
        </p:nvSpPr>
        <p:spPr>
          <a:xfrm>
            <a:off x="480060" y="1943100"/>
            <a:ext cx="8183880" cy="2306955"/>
          </a:xfrm>
          <a:prstGeom prst="rect">
            <a:avLst/>
          </a:prstGeom>
          <a:noFill/>
        </p:spPr>
        <p:txBody>
          <a:bodyPr wrap="none" rtlCol="0">
            <a:spAutoFit/>
          </a:bodyPr>
          <a:p>
            <a:pPr algn="l"/>
            <a:r>
              <a:rPr lang="en-US" altLang="zh-CN"/>
              <a:t>       </a:t>
            </a:r>
            <a:r>
              <a:rPr lang="zh-CN" altLang="en-US"/>
              <a:t>意志过程是指人在自己的活动中设置一定的目标，按计划不断地克服内部和</a:t>
            </a:r>
            <a:endParaRPr lang="zh-CN" altLang="en-US"/>
          </a:p>
          <a:p>
            <a:pPr algn="l"/>
            <a:r>
              <a:rPr lang="zh-CN" altLang="en-US"/>
              <a:t>外部困难并力求实现目标的心理过程，它是人的意识能动性的体现，即人不仅能</a:t>
            </a:r>
            <a:endParaRPr lang="zh-CN" altLang="en-US"/>
          </a:p>
          <a:p>
            <a:pPr algn="l"/>
            <a:r>
              <a:rPr lang="zh-CN" altLang="en-US"/>
              <a:t>认识客观事物，而且还能根据对客观事物及其规律的认识自觉地改造世界。意志</a:t>
            </a:r>
            <a:endParaRPr lang="zh-CN" altLang="en-US"/>
          </a:p>
          <a:p>
            <a:pPr algn="l"/>
            <a:r>
              <a:rPr lang="zh-CN" altLang="en-US"/>
              <a:t>过程、认知过程、情绪情感过程 共同构成人的心理过程。</a:t>
            </a:r>
            <a:endParaRPr lang="zh-CN" altLang="en-US"/>
          </a:p>
          <a:p>
            <a:pPr algn="l"/>
            <a:r>
              <a:rPr lang="zh-CN" altLang="en-US"/>
              <a:t>意志过程的特点在于</a:t>
            </a:r>
            <a:endParaRPr lang="zh-CN" altLang="en-US"/>
          </a:p>
          <a:p>
            <a:pPr algn="l"/>
            <a:r>
              <a:rPr lang="zh-CN" altLang="en-US"/>
              <a:t>（1）、意志行动有明确的预定目的</a:t>
            </a:r>
            <a:endParaRPr lang="zh-CN" altLang="en-US"/>
          </a:p>
          <a:p>
            <a:pPr algn="l"/>
            <a:r>
              <a:rPr lang="zh-CN" altLang="en-US"/>
              <a:t>（2）、意志行动以随意运动为基础</a:t>
            </a:r>
            <a:endParaRPr lang="zh-CN" altLang="en-US"/>
          </a:p>
          <a:p>
            <a:pPr algn="l"/>
            <a:r>
              <a:rPr lang="zh-CN" altLang="en-US"/>
              <a:t>（3）、意志行动与克服困难相联系</a:t>
            </a: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3.3</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人的行为与环境</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2" name="Rectangle 2"/>
          <p:cNvSpPr>
            <a:spLocks noGrp="1" noChangeArrowheads="1"/>
          </p:cNvSpPr>
          <p:nvPr/>
        </p:nvSpPr>
        <p:spPr>
          <a:xfrm>
            <a:off x="-169545" y="755650"/>
            <a:ext cx="5618480"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rPr>
              <a:t>3.3.1 </a:t>
            </a:r>
            <a:r>
              <a:rPr kumimoji="0" lang="zh-CN" altLang="en-US"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rPr>
              <a:t>环境行为的起因</a:t>
            </a:r>
            <a:endParaRPr kumimoji="0" lang="zh-CN" altLang="en-US"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endParaRPr>
          </a:p>
        </p:txBody>
      </p:sp>
      <p:sp>
        <p:nvSpPr>
          <p:cNvPr id="3" name="文本框 2"/>
          <p:cNvSpPr txBox="1"/>
          <p:nvPr/>
        </p:nvSpPr>
        <p:spPr>
          <a:xfrm>
            <a:off x="414020" y="2157730"/>
            <a:ext cx="30084395" cy="1476375"/>
          </a:xfrm>
          <a:prstGeom prst="rect">
            <a:avLst/>
          </a:prstGeom>
          <a:noFill/>
        </p:spPr>
        <p:txBody>
          <a:bodyPr wrap="square" rtlCol="0">
            <a:spAutoFit/>
          </a:bodyPr>
          <a:p>
            <a:pPr algn="l"/>
            <a:r>
              <a:rPr lang="en-US" altLang="zh-CN"/>
              <a:t>       </a:t>
            </a:r>
            <a:r>
              <a:rPr lang="zh-CN" altLang="en-US"/>
              <a:t>人和环境交互作用所引起的心理活动，其外在表现和空间状态的推移，称之为</a:t>
            </a:r>
            <a:endParaRPr lang="zh-CN" altLang="en-US"/>
          </a:p>
          <a:p>
            <a:pPr algn="l"/>
            <a:r>
              <a:rPr lang="zh-CN" altLang="en-US"/>
              <a:t>环境行为。然而行为多样性则包含了教育行为、管理行为、商业行为、人际行为、</a:t>
            </a:r>
            <a:endParaRPr lang="zh-CN" altLang="en-US"/>
          </a:p>
          <a:p>
            <a:pPr algn="l"/>
            <a:r>
              <a:rPr lang="zh-CN" altLang="en-US"/>
              <a:t>娱乐行为、防卫行为、宗教行为、居住行为、劳动行为、餐饮行为、体育行为、观</a:t>
            </a:r>
            <a:endParaRPr lang="zh-CN" altLang="en-US"/>
          </a:p>
          <a:p>
            <a:pPr algn="l"/>
            <a:r>
              <a:rPr lang="zh-CN" altLang="en-US"/>
              <a:t>展行为、恋爱行为、犯罪行为等等。不同环境的刺激作用，人类自身不同的需求，</a:t>
            </a:r>
            <a:endParaRPr lang="zh-CN" altLang="en-US"/>
          </a:p>
          <a:p>
            <a:pPr algn="l"/>
            <a:r>
              <a:rPr lang="zh-CN" altLang="en-US"/>
              <a:t>社会不同因素的影响，所表现出的环境行为是各不相同的。</a:t>
            </a: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3.3</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人的行为与环境</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2" name="Rectangle 2"/>
          <p:cNvSpPr>
            <a:spLocks noGrp="1" noChangeArrowheads="1"/>
          </p:cNvSpPr>
          <p:nvPr/>
        </p:nvSpPr>
        <p:spPr>
          <a:xfrm>
            <a:off x="-169545" y="755650"/>
            <a:ext cx="5618480"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rPr>
              <a:t>3.3.1 </a:t>
            </a:r>
            <a:r>
              <a:rPr kumimoji="0" lang="zh-CN" altLang="en-US"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rPr>
              <a:t>环境行为的起因</a:t>
            </a:r>
            <a:endParaRPr kumimoji="0" lang="zh-CN" altLang="en-US"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endParaRPr>
          </a:p>
        </p:txBody>
      </p:sp>
      <p:sp>
        <p:nvSpPr>
          <p:cNvPr id="3" name="文本框 2"/>
          <p:cNvSpPr txBox="1"/>
          <p:nvPr/>
        </p:nvSpPr>
        <p:spPr>
          <a:xfrm>
            <a:off x="414020" y="2157730"/>
            <a:ext cx="30084395" cy="368300"/>
          </a:xfrm>
          <a:prstGeom prst="rect">
            <a:avLst/>
          </a:prstGeom>
          <a:noFill/>
        </p:spPr>
        <p:txBody>
          <a:bodyPr wrap="square" rtlCol="0">
            <a:spAutoFit/>
          </a:bodyPr>
          <a:p>
            <a:pPr algn="l"/>
            <a:r>
              <a:rPr lang="en-US" altLang="zh-CN"/>
              <a:t>       </a:t>
            </a:r>
            <a:endParaRPr lang="zh-CN" altLang="en-US"/>
          </a:p>
        </p:txBody>
      </p:sp>
      <p:pic>
        <p:nvPicPr>
          <p:cNvPr id="5" name="图片 4"/>
          <p:cNvPicPr>
            <a:picLocks noChangeAspect="1"/>
          </p:cNvPicPr>
          <p:nvPr/>
        </p:nvPicPr>
        <p:blipFill>
          <a:blip r:embed="rId3"/>
          <a:stretch>
            <a:fillRect/>
          </a:stretch>
        </p:blipFill>
        <p:spPr>
          <a:xfrm>
            <a:off x="2115185" y="1781810"/>
            <a:ext cx="4570730" cy="2645410"/>
          </a:xfrm>
          <a:prstGeom prst="rect">
            <a:avLst/>
          </a:prstGeom>
          <a:noFill/>
          <a:ln w="9525">
            <a:noFill/>
          </a:ln>
        </p:spPr>
      </p:pic>
      <p:sp>
        <p:nvSpPr>
          <p:cNvPr id="6" name="文本框 5"/>
          <p:cNvSpPr txBox="1"/>
          <p:nvPr/>
        </p:nvSpPr>
        <p:spPr>
          <a:xfrm>
            <a:off x="1204595" y="5120640"/>
            <a:ext cx="7726680" cy="645160"/>
          </a:xfrm>
          <a:prstGeom prst="rect">
            <a:avLst/>
          </a:prstGeom>
          <a:noFill/>
        </p:spPr>
        <p:txBody>
          <a:bodyPr wrap="none" rtlCol="0">
            <a:spAutoFit/>
          </a:bodyPr>
          <a:p>
            <a:pPr algn="l"/>
            <a:r>
              <a:rPr lang="en-US" altLang="zh-CN"/>
              <a:t>        </a:t>
            </a:r>
            <a:r>
              <a:rPr lang="zh-CN" altLang="en-US"/>
              <a:t>文明社会人类居住行为所要求的居住环境，让人感受居住环境带来的</a:t>
            </a:r>
            <a:endParaRPr lang="zh-CN" altLang="en-US"/>
          </a:p>
          <a:p>
            <a:pPr algn="l"/>
            <a:r>
              <a:rPr lang="zh-CN" altLang="en-US"/>
              <a:t>心理上的满足。居住生活场所的建设是人类社会有史以来的基本生存活动。</a:t>
            </a: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endParaRPr kumimoji="0" lang="zh-CN" altLang="en-US" sz="28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2" name="文本框 1"/>
          <p:cNvSpPr txBox="1"/>
          <p:nvPr/>
        </p:nvSpPr>
        <p:spPr>
          <a:xfrm>
            <a:off x="516890" y="1857375"/>
            <a:ext cx="8412480" cy="2861310"/>
          </a:xfrm>
          <a:prstGeom prst="rect">
            <a:avLst/>
          </a:prstGeom>
          <a:noFill/>
        </p:spPr>
        <p:txBody>
          <a:bodyPr wrap="none" rtlCol="0">
            <a:spAutoFit/>
          </a:bodyPr>
          <a:p>
            <a:pPr algn="l"/>
            <a:r>
              <a:rPr lang="en-US" altLang="zh-CN"/>
              <a:t>       </a:t>
            </a:r>
            <a:r>
              <a:rPr lang="zh-CN" altLang="en-US"/>
              <a:t>在人机工程学的环境系统中，环境主要指的是人与机共同相处的工作环境，然</a:t>
            </a:r>
            <a:endParaRPr lang="zh-CN" altLang="en-US"/>
          </a:p>
          <a:p>
            <a:pPr algn="l"/>
            <a:r>
              <a:rPr lang="zh-CN" altLang="en-US"/>
              <a:t>而环境问题分为改善作业环境和创造出舒适的室内环境两个方面，改善作业环境的</a:t>
            </a:r>
            <a:endParaRPr lang="zh-CN" altLang="en-US"/>
          </a:p>
          <a:p>
            <a:pPr algn="l"/>
            <a:r>
              <a:rPr lang="zh-CN" altLang="en-US"/>
              <a:t>目的是为了克服作业环境对人体的不愉悦感和减轻对人的作业时身体疲劳感。创造</a:t>
            </a:r>
            <a:endParaRPr lang="zh-CN" altLang="en-US"/>
          </a:p>
          <a:p>
            <a:pPr algn="l"/>
            <a:r>
              <a:rPr lang="zh-CN" altLang="en-US"/>
              <a:t>舒适性的环境则是让人感到赏心悦目及有一定氛围的环境。对人与环境系统产生影</a:t>
            </a:r>
            <a:endParaRPr lang="zh-CN" altLang="en-US"/>
          </a:p>
          <a:p>
            <a:pPr algn="l"/>
            <a:r>
              <a:rPr lang="zh-CN" altLang="en-US"/>
              <a:t>响的主要因素有：</a:t>
            </a:r>
            <a:endParaRPr lang="zh-CN" altLang="en-US"/>
          </a:p>
          <a:p>
            <a:pPr algn="l"/>
            <a:endParaRPr lang="zh-CN" altLang="en-US"/>
          </a:p>
          <a:p>
            <a:pPr algn="l"/>
            <a:r>
              <a:rPr lang="zh-CN" altLang="en-US"/>
              <a:t>1、物理环境：声、光、热环境。</a:t>
            </a:r>
            <a:endParaRPr lang="zh-CN" altLang="en-US"/>
          </a:p>
          <a:p>
            <a:pPr algn="l"/>
            <a:r>
              <a:rPr lang="zh-CN" altLang="en-US"/>
              <a:t>2、化学环境：各种化学物质对人的影响。</a:t>
            </a:r>
            <a:endParaRPr lang="zh-CN" altLang="en-US"/>
          </a:p>
          <a:p>
            <a:pPr algn="l"/>
            <a:r>
              <a:rPr lang="zh-CN" altLang="en-US"/>
              <a:t>3、生物环境：各种动植物及微生物对人的影响。</a:t>
            </a:r>
            <a:endParaRPr lang="zh-CN" altLang="en-US"/>
          </a:p>
          <a:p>
            <a:pPr algn="l"/>
            <a:r>
              <a:rPr lang="zh-CN" altLang="en-US"/>
              <a:t>4、其他环境影响。</a:t>
            </a: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3.3</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人的行为与环境</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2" name="Rectangle 2"/>
          <p:cNvSpPr>
            <a:spLocks noGrp="1" noChangeArrowheads="1"/>
          </p:cNvSpPr>
          <p:nvPr/>
        </p:nvSpPr>
        <p:spPr>
          <a:xfrm>
            <a:off x="-169545" y="755650"/>
            <a:ext cx="5618480"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rPr>
              <a:t>3.3.1 </a:t>
            </a:r>
            <a:r>
              <a:rPr kumimoji="0" lang="zh-CN" altLang="en-US"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rPr>
              <a:t>环境行为的起因</a:t>
            </a:r>
            <a:endParaRPr kumimoji="0" lang="zh-CN" altLang="en-US"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endParaRPr>
          </a:p>
        </p:txBody>
      </p:sp>
      <p:sp>
        <p:nvSpPr>
          <p:cNvPr id="3" name="文本框 2"/>
          <p:cNvSpPr txBox="1"/>
          <p:nvPr/>
        </p:nvSpPr>
        <p:spPr>
          <a:xfrm>
            <a:off x="414020" y="2157730"/>
            <a:ext cx="30084395" cy="368300"/>
          </a:xfrm>
          <a:prstGeom prst="rect">
            <a:avLst/>
          </a:prstGeom>
          <a:noFill/>
        </p:spPr>
        <p:txBody>
          <a:bodyPr wrap="square" rtlCol="0">
            <a:spAutoFit/>
          </a:bodyPr>
          <a:p>
            <a:pPr algn="l"/>
            <a:r>
              <a:rPr lang="en-US" altLang="zh-CN"/>
              <a:t>       </a:t>
            </a:r>
            <a:endParaRPr lang="zh-CN" altLang="en-US"/>
          </a:p>
        </p:txBody>
      </p:sp>
      <p:sp>
        <p:nvSpPr>
          <p:cNvPr id="6" name="文本框 5"/>
          <p:cNvSpPr txBox="1"/>
          <p:nvPr/>
        </p:nvSpPr>
        <p:spPr>
          <a:xfrm>
            <a:off x="207010" y="4812030"/>
            <a:ext cx="43314620" cy="1476375"/>
          </a:xfrm>
          <a:prstGeom prst="rect">
            <a:avLst/>
          </a:prstGeom>
          <a:noFill/>
        </p:spPr>
        <p:txBody>
          <a:bodyPr wrap="square" rtlCol="0">
            <a:spAutoFit/>
          </a:bodyPr>
          <a:p>
            <a:pPr algn="l"/>
            <a:r>
              <a:rPr lang="en-US" altLang="zh-CN"/>
              <a:t>   </a:t>
            </a:r>
            <a:r>
              <a:rPr lang="zh-CN" altLang="en-US"/>
              <a:t>为了满足餐饮要求，设置厨房和餐厅，表现出炊事行为，对于餐厅，最重要是使用</a:t>
            </a:r>
            <a:endParaRPr lang="zh-CN" altLang="en-US"/>
          </a:p>
          <a:p>
            <a:pPr algn="l"/>
            <a:r>
              <a:rPr lang="zh-CN" altLang="en-US"/>
              <a:t>起来要方便。餐厅无论是放在何处，都要靠近厨房，这样便于我们上菜，同时在餐厅</a:t>
            </a:r>
            <a:endParaRPr lang="zh-CN" altLang="en-US"/>
          </a:p>
          <a:p>
            <a:pPr algn="l"/>
            <a:r>
              <a:rPr lang="zh-CN" altLang="en-US"/>
              <a:t>里，除了必备的餐桌和餐椅之外，还可以配上餐饮柜，能够放一些我们平时需要用得</a:t>
            </a:r>
            <a:endParaRPr lang="zh-CN" altLang="en-US"/>
          </a:p>
          <a:p>
            <a:pPr algn="l"/>
            <a:r>
              <a:rPr lang="zh-CN" altLang="en-US"/>
              <a:t>上的餐具、饮料酒水以及一些对于就餐有辅助作用的东西，这样使用起来更加方便，</a:t>
            </a:r>
            <a:endParaRPr lang="zh-CN" altLang="en-US"/>
          </a:p>
          <a:p>
            <a:pPr algn="l"/>
            <a:r>
              <a:rPr lang="zh-CN" altLang="en-US"/>
              <a:t>同时餐柜也是充实餐厅的一个很好的装饰品，让人能够轻松愉悦的进行餐饮需求。</a:t>
            </a:r>
            <a:endParaRPr lang="zh-CN" altLang="en-US"/>
          </a:p>
        </p:txBody>
      </p:sp>
      <p:pic>
        <p:nvPicPr>
          <p:cNvPr id="7" name="图片 2"/>
          <p:cNvPicPr>
            <a:picLocks noChangeAspect="1"/>
          </p:cNvPicPr>
          <p:nvPr/>
        </p:nvPicPr>
        <p:blipFill>
          <a:blip r:embed="rId3"/>
          <a:stretch>
            <a:fillRect/>
          </a:stretch>
        </p:blipFill>
        <p:spPr>
          <a:xfrm>
            <a:off x="2293620" y="1553845"/>
            <a:ext cx="4150995" cy="3258185"/>
          </a:xfrm>
          <a:prstGeom prst="rect">
            <a:avLst/>
          </a:prstGeom>
          <a:noFill/>
          <a:ln w="9525">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3.3</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人的行为与环境</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2" name="Rectangle 2"/>
          <p:cNvSpPr>
            <a:spLocks noGrp="1" noChangeArrowheads="1"/>
          </p:cNvSpPr>
          <p:nvPr/>
        </p:nvSpPr>
        <p:spPr>
          <a:xfrm>
            <a:off x="-169545" y="755650"/>
            <a:ext cx="5618480"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rPr>
              <a:t>3.3.1 </a:t>
            </a:r>
            <a:r>
              <a:rPr kumimoji="0" lang="zh-CN" altLang="en-US"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rPr>
              <a:t>环境行为的起因</a:t>
            </a:r>
            <a:endParaRPr kumimoji="0" lang="zh-CN" altLang="en-US"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endParaRPr>
          </a:p>
        </p:txBody>
      </p:sp>
      <p:sp>
        <p:nvSpPr>
          <p:cNvPr id="3" name="文本框 2"/>
          <p:cNvSpPr txBox="1"/>
          <p:nvPr/>
        </p:nvSpPr>
        <p:spPr>
          <a:xfrm>
            <a:off x="422910" y="2148840"/>
            <a:ext cx="30084395" cy="368300"/>
          </a:xfrm>
          <a:prstGeom prst="rect">
            <a:avLst/>
          </a:prstGeom>
          <a:noFill/>
        </p:spPr>
        <p:txBody>
          <a:bodyPr wrap="square" rtlCol="0">
            <a:spAutoFit/>
          </a:bodyPr>
          <a:p>
            <a:pPr algn="l"/>
            <a:r>
              <a:rPr lang="en-US" altLang="zh-CN"/>
              <a:t>       </a:t>
            </a:r>
            <a:endParaRPr lang="zh-CN" altLang="en-US"/>
          </a:p>
        </p:txBody>
      </p:sp>
      <p:sp>
        <p:nvSpPr>
          <p:cNvPr id="6" name="文本框 5"/>
          <p:cNvSpPr txBox="1"/>
          <p:nvPr/>
        </p:nvSpPr>
        <p:spPr>
          <a:xfrm>
            <a:off x="135255" y="4433570"/>
            <a:ext cx="8531860" cy="1476375"/>
          </a:xfrm>
          <a:prstGeom prst="rect">
            <a:avLst/>
          </a:prstGeom>
          <a:noFill/>
        </p:spPr>
        <p:txBody>
          <a:bodyPr wrap="square" rtlCol="0">
            <a:spAutoFit/>
          </a:bodyPr>
          <a:p>
            <a:pPr algn="l"/>
            <a:r>
              <a:rPr lang="en-US" altLang="zh-CN"/>
              <a:t>        </a:t>
            </a:r>
            <a:r>
              <a:rPr lang="zh-CN" altLang="en-US"/>
              <a:t>为了满足人际交往需要设置了起居室，表现出接待行为，在家庭的布置中，客厅往往占据非常重要的地位，在布置上一方面注重满足会客这一主题的种种需要，风格用具方面尽量为客人创造方便；另一方面，客厅作为家庭外交的重要场所，更多地用来弘显一个家庭的气度与公众形象，因此规整而庄重，大气且大方是其主要风格追求。</a:t>
            </a:r>
            <a:endParaRPr lang="zh-CN" altLang="en-US"/>
          </a:p>
        </p:txBody>
      </p:sp>
      <p:pic>
        <p:nvPicPr>
          <p:cNvPr id="5" name="图片 3"/>
          <p:cNvPicPr>
            <a:picLocks noChangeAspect="1"/>
          </p:cNvPicPr>
          <p:nvPr/>
        </p:nvPicPr>
        <p:blipFill>
          <a:blip r:embed="rId3"/>
          <a:stretch>
            <a:fillRect/>
          </a:stretch>
        </p:blipFill>
        <p:spPr>
          <a:xfrm>
            <a:off x="1992630" y="1540828"/>
            <a:ext cx="4509770" cy="2637155"/>
          </a:xfrm>
          <a:prstGeom prst="rect">
            <a:avLst/>
          </a:prstGeom>
          <a:noFill/>
          <a:ln w="9525">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3.3</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人的行为与环境</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2" name="Rectangle 2"/>
          <p:cNvSpPr>
            <a:spLocks noGrp="1" noChangeArrowheads="1"/>
          </p:cNvSpPr>
          <p:nvPr/>
        </p:nvSpPr>
        <p:spPr>
          <a:xfrm>
            <a:off x="-169545" y="755650"/>
            <a:ext cx="5618480"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rPr>
              <a:t>3.3.1 </a:t>
            </a:r>
            <a:r>
              <a:rPr kumimoji="0" lang="zh-CN" altLang="en-US"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rPr>
              <a:t>环境行为的起因</a:t>
            </a:r>
            <a:endParaRPr kumimoji="0" lang="zh-CN" altLang="en-US"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endParaRPr>
          </a:p>
        </p:txBody>
      </p:sp>
      <p:sp>
        <p:nvSpPr>
          <p:cNvPr id="3" name="文本框 2"/>
          <p:cNvSpPr txBox="1"/>
          <p:nvPr/>
        </p:nvSpPr>
        <p:spPr>
          <a:xfrm>
            <a:off x="422910" y="2148840"/>
            <a:ext cx="30084395" cy="368300"/>
          </a:xfrm>
          <a:prstGeom prst="rect">
            <a:avLst/>
          </a:prstGeom>
          <a:noFill/>
        </p:spPr>
        <p:txBody>
          <a:bodyPr wrap="square" rtlCol="0">
            <a:spAutoFit/>
          </a:bodyPr>
          <a:p>
            <a:pPr algn="l"/>
            <a:r>
              <a:rPr lang="en-US" altLang="zh-CN"/>
              <a:t>       </a:t>
            </a:r>
            <a:endParaRPr lang="zh-CN" altLang="en-US"/>
          </a:p>
        </p:txBody>
      </p:sp>
      <p:sp>
        <p:nvSpPr>
          <p:cNvPr id="6" name="文本框 5"/>
          <p:cNvSpPr txBox="1"/>
          <p:nvPr/>
        </p:nvSpPr>
        <p:spPr>
          <a:xfrm>
            <a:off x="135255" y="4433570"/>
            <a:ext cx="8531860" cy="1753235"/>
          </a:xfrm>
          <a:prstGeom prst="rect">
            <a:avLst/>
          </a:prstGeom>
          <a:noFill/>
        </p:spPr>
        <p:txBody>
          <a:bodyPr wrap="square" rtlCol="0">
            <a:spAutoFit/>
          </a:bodyPr>
          <a:p>
            <a:pPr algn="l"/>
            <a:r>
              <a:rPr lang="en-US" altLang="zh-CN"/>
              <a:t>        </a:t>
            </a:r>
            <a:r>
              <a:rPr lang="zh-CN" altLang="en-US"/>
              <a:t>为了满足休息的要求设置了休息室和卧室，表现出休息和睡眠行为，卧室布置得好坏，直接影响到人们的生活、工作和学习，卧室成为家庭装修设计的重点之一。因此，在设计时，人们首先注重实用，其次是装饰。在风水学中，卧室的格局是非常重要的一环，卧室的布局直接影响一个家庭的幸福、夫妻的和睦、身体健康等诸多元素。好的卧室格局不仅要考虑物品的摆放、方位，整体色调的安排以及舒适性也都是不可忽视的环节。</a:t>
            </a:r>
            <a:endParaRPr lang="zh-CN" altLang="en-US"/>
          </a:p>
        </p:txBody>
      </p:sp>
      <p:sp>
        <p:nvSpPr>
          <p:cNvPr id="7" name="文本框 6"/>
          <p:cNvSpPr txBox="1"/>
          <p:nvPr/>
        </p:nvSpPr>
        <p:spPr>
          <a:xfrm>
            <a:off x="449580" y="2193925"/>
            <a:ext cx="30084395" cy="368300"/>
          </a:xfrm>
          <a:prstGeom prst="rect">
            <a:avLst/>
          </a:prstGeom>
          <a:noFill/>
        </p:spPr>
        <p:txBody>
          <a:bodyPr wrap="square" rtlCol="0">
            <a:spAutoFit/>
          </a:bodyPr>
          <a:p>
            <a:pPr algn="l"/>
            <a:r>
              <a:rPr lang="en-US" altLang="zh-CN"/>
              <a:t>       </a:t>
            </a:r>
            <a:endParaRPr lang="zh-CN" altLang="en-US"/>
          </a:p>
        </p:txBody>
      </p:sp>
      <p:pic>
        <p:nvPicPr>
          <p:cNvPr id="8" name="图片 7"/>
          <p:cNvPicPr>
            <a:picLocks noChangeAspect="1"/>
          </p:cNvPicPr>
          <p:nvPr/>
        </p:nvPicPr>
        <p:blipFill>
          <a:blip r:embed="rId3"/>
          <a:stretch>
            <a:fillRect/>
          </a:stretch>
        </p:blipFill>
        <p:spPr>
          <a:xfrm>
            <a:off x="2113915" y="1533525"/>
            <a:ext cx="4267200" cy="2637790"/>
          </a:xfrm>
          <a:prstGeom prst="rect">
            <a:avLst/>
          </a:prstGeom>
          <a:noFill/>
          <a:ln w="9525">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3.3</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人的行为与环境</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2" name="Rectangle 2"/>
          <p:cNvSpPr>
            <a:spLocks noGrp="1" noChangeArrowheads="1"/>
          </p:cNvSpPr>
          <p:nvPr/>
        </p:nvSpPr>
        <p:spPr>
          <a:xfrm>
            <a:off x="-169545" y="755650"/>
            <a:ext cx="5618480"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rPr>
              <a:t>3.3.1 </a:t>
            </a:r>
            <a:r>
              <a:rPr kumimoji="0" lang="zh-CN" altLang="en-US"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rPr>
              <a:t>环境行为的起因</a:t>
            </a:r>
            <a:endParaRPr kumimoji="0" lang="zh-CN" altLang="en-US"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endParaRPr>
          </a:p>
        </p:txBody>
      </p:sp>
      <p:sp>
        <p:nvSpPr>
          <p:cNvPr id="3" name="文本框 2"/>
          <p:cNvSpPr txBox="1"/>
          <p:nvPr/>
        </p:nvSpPr>
        <p:spPr>
          <a:xfrm>
            <a:off x="422910" y="2148840"/>
            <a:ext cx="30084395" cy="368300"/>
          </a:xfrm>
          <a:prstGeom prst="rect">
            <a:avLst/>
          </a:prstGeom>
          <a:noFill/>
        </p:spPr>
        <p:txBody>
          <a:bodyPr wrap="square" rtlCol="0">
            <a:spAutoFit/>
          </a:bodyPr>
          <a:p>
            <a:pPr algn="l"/>
            <a:r>
              <a:rPr lang="en-US" altLang="zh-CN"/>
              <a:t>       </a:t>
            </a:r>
            <a:endParaRPr lang="zh-CN" altLang="en-US"/>
          </a:p>
        </p:txBody>
      </p:sp>
      <p:sp>
        <p:nvSpPr>
          <p:cNvPr id="6" name="文本框 5"/>
          <p:cNvSpPr txBox="1"/>
          <p:nvPr/>
        </p:nvSpPr>
        <p:spPr>
          <a:xfrm>
            <a:off x="135255" y="4433570"/>
            <a:ext cx="8531860" cy="1198880"/>
          </a:xfrm>
          <a:prstGeom prst="rect">
            <a:avLst/>
          </a:prstGeom>
          <a:noFill/>
        </p:spPr>
        <p:txBody>
          <a:bodyPr wrap="square" rtlCol="0">
            <a:spAutoFit/>
          </a:bodyPr>
          <a:p>
            <a:pPr algn="l"/>
            <a:r>
              <a:rPr lang="en-US" altLang="zh-CN"/>
              <a:t>        </a:t>
            </a:r>
            <a:r>
              <a:rPr lang="zh-CN" altLang="en-US"/>
              <a:t>为了满足卫生要求设置了卫生间和盥洗室，表现出盥洗行为，住宅的卫生间一般有专用和公用之分。专用的只服务于主卧室；公用的与公共走道相连接，由其他家庭成员和客人公用。根据布局可分为独立型、兼用型和折中型三种。根据形式可分为半开放式、开放式和封闭式。目前比较流行的是区分干湿分区的半开放式。</a:t>
            </a:r>
            <a:endParaRPr lang="zh-CN" altLang="en-US"/>
          </a:p>
        </p:txBody>
      </p:sp>
      <p:sp>
        <p:nvSpPr>
          <p:cNvPr id="7" name="文本框 6"/>
          <p:cNvSpPr txBox="1"/>
          <p:nvPr/>
        </p:nvSpPr>
        <p:spPr>
          <a:xfrm>
            <a:off x="449580" y="2193925"/>
            <a:ext cx="30084395" cy="368300"/>
          </a:xfrm>
          <a:prstGeom prst="rect">
            <a:avLst/>
          </a:prstGeom>
          <a:noFill/>
        </p:spPr>
        <p:txBody>
          <a:bodyPr wrap="square" rtlCol="0">
            <a:spAutoFit/>
          </a:bodyPr>
          <a:p>
            <a:pPr algn="l"/>
            <a:r>
              <a:rPr lang="en-US" altLang="zh-CN"/>
              <a:t>       </a:t>
            </a:r>
            <a:endParaRPr lang="zh-CN" altLang="en-US"/>
          </a:p>
        </p:txBody>
      </p:sp>
      <p:pic>
        <p:nvPicPr>
          <p:cNvPr id="5" name="图片 5"/>
          <p:cNvPicPr>
            <a:picLocks noChangeAspect="1"/>
          </p:cNvPicPr>
          <p:nvPr/>
        </p:nvPicPr>
        <p:blipFill>
          <a:blip r:embed="rId3"/>
          <a:stretch>
            <a:fillRect/>
          </a:stretch>
        </p:blipFill>
        <p:spPr>
          <a:xfrm>
            <a:off x="1858010" y="1561465"/>
            <a:ext cx="4328160" cy="2653030"/>
          </a:xfrm>
          <a:prstGeom prst="rect">
            <a:avLst/>
          </a:prstGeom>
          <a:noFill/>
          <a:ln w="9525">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3.3</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人的行为与环境</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2" name="Rectangle 2"/>
          <p:cNvSpPr>
            <a:spLocks noGrp="1" noChangeArrowheads="1"/>
          </p:cNvSpPr>
          <p:nvPr/>
        </p:nvSpPr>
        <p:spPr>
          <a:xfrm>
            <a:off x="-169545" y="755650"/>
            <a:ext cx="5618480"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rPr>
              <a:t>3.3.2 </a:t>
            </a:r>
            <a:r>
              <a:rPr kumimoji="0" lang="zh-CN" altLang="en-US"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rPr>
              <a:t>环境</a:t>
            </a:r>
            <a:r>
              <a:rPr kumimoji="0" lang="zh-CN" altLang="en-US"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rPr>
              <a:t>行为特征</a:t>
            </a:r>
            <a:endParaRPr kumimoji="0" lang="zh-CN" altLang="en-US"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endParaRPr>
          </a:p>
        </p:txBody>
      </p:sp>
      <p:sp>
        <p:nvSpPr>
          <p:cNvPr id="3" name="文本框 2"/>
          <p:cNvSpPr txBox="1"/>
          <p:nvPr/>
        </p:nvSpPr>
        <p:spPr>
          <a:xfrm>
            <a:off x="422910" y="2148840"/>
            <a:ext cx="30084395" cy="368300"/>
          </a:xfrm>
          <a:prstGeom prst="rect">
            <a:avLst/>
          </a:prstGeom>
          <a:noFill/>
        </p:spPr>
        <p:txBody>
          <a:bodyPr wrap="square" rtlCol="0">
            <a:spAutoFit/>
          </a:bodyPr>
          <a:p>
            <a:pPr algn="l"/>
            <a:r>
              <a:rPr lang="en-US" altLang="zh-CN"/>
              <a:t>       </a:t>
            </a:r>
            <a:endParaRPr lang="zh-CN" altLang="en-US"/>
          </a:p>
        </p:txBody>
      </p:sp>
      <p:sp>
        <p:nvSpPr>
          <p:cNvPr id="6" name="文本框 5"/>
          <p:cNvSpPr txBox="1"/>
          <p:nvPr/>
        </p:nvSpPr>
        <p:spPr>
          <a:xfrm>
            <a:off x="449580" y="1721485"/>
            <a:ext cx="8531860" cy="3415030"/>
          </a:xfrm>
          <a:prstGeom prst="rect">
            <a:avLst/>
          </a:prstGeom>
          <a:noFill/>
        </p:spPr>
        <p:txBody>
          <a:bodyPr wrap="square" rtlCol="0">
            <a:spAutoFit/>
          </a:bodyPr>
          <a:p>
            <a:pPr algn="l"/>
            <a:r>
              <a:rPr lang="en-US" altLang="zh-CN"/>
              <a:t>        </a:t>
            </a:r>
            <a:r>
              <a:rPr lang="zh-CN" altLang="en-US"/>
              <a:t>环境行为是人类的自我需要。不同层次的人、不同种族、年龄、文化水平、道德观念、修养、伦理的人对环境的需要是不一样的（包含生理、心理需要），而且这种需要是随着时间和空间的变化而变化，人的需要是无限的，它同时推动了环境的变化。环境行为特征有：客观环境、自我需要、环境制约、共同作用。</a:t>
            </a:r>
            <a:endParaRPr lang="zh-CN" altLang="en-US"/>
          </a:p>
          <a:p>
            <a:pPr algn="l"/>
            <a:r>
              <a:rPr lang="zh-CN" altLang="en-US"/>
              <a:t>客观环境是指行为的发生必须具备一个特定的客观环境。客观环境（包含有自然环境、生物环境和社会环境）对人的作用，产生了各种行为的表现，作用的结果是要人类去创造一个适合人类自身需要的新的客观环境。</a:t>
            </a:r>
            <a:endParaRPr lang="zh-CN" altLang="en-US"/>
          </a:p>
          <a:p>
            <a:pPr algn="l"/>
            <a:r>
              <a:rPr lang="zh-CN" altLang="en-US"/>
              <a:t>自我需要是指环境行为是人类的自我需要。人是环境中的人，不同层次、不同种族、不同年龄、不同文化水平、不同的道德观念、修养、伦理的人，对环境的需要是不一样的。这种需要既包含生理需要，也包含心理需要。这种需要随着时间和空间的改变而变化，并且永远不会停留在一个水平上。因此人的需要是无限的，这种无限的需要也是推动环境的改变和社会的发展、建筑活动的深入及继续。</a:t>
            </a:r>
            <a:endParaRPr lang="zh-CN" altLang="en-US"/>
          </a:p>
        </p:txBody>
      </p:sp>
      <p:sp>
        <p:nvSpPr>
          <p:cNvPr id="7" name="文本框 6"/>
          <p:cNvSpPr txBox="1"/>
          <p:nvPr/>
        </p:nvSpPr>
        <p:spPr>
          <a:xfrm>
            <a:off x="449580" y="2193925"/>
            <a:ext cx="30084395" cy="368300"/>
          </a:xfrm>
          <a:prstGeom prst="rect">
            <a:avLst/>
          </a:prstGeom>
          <a:noFill/>
        </p:spPr>
        <p:txBody>
          <a:bodyPr wrap="square" rtlCol="0">
            <a:spAutoFit/>
          </a:bodyPr>
          <a:p>
            <a:pPr algn="l"/>
            <a:r>
              <a:rPr lang="en-US" altLang="zh-CN"/>
              <a:t>       </a:t>
            </a:r>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3.3</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人的行为与环境</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2" name="Rectangle 2"/>
          <p:cNvSpPr>
            <a:spLocks noGrp="1" noChangeArrowheads="1"/>
          </p:cNvSpPr>
          <p:nvPr/>
        </p:nvSpPr>
        <p:spPr>
          <a:xfrm>
            <a:off x="-169545" y="755650"/>
            <a:ext cx="5618480"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rPr>
              <a:t>3.3.3 </a:t>
            </a:r>
            <a:r>
              <a:rPr kumimoji="0" lang="zh-CN" altLang="en-US"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rPr>
              <a:t>人的行为习性</a:t>
            </a:r>
            <a:endParaRPr kumimoji="0" lang="zh-CN" altLang="en-US"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endParaRPr>
          </a:p>
        </p:txBody>
      </p:sp>
      <p:sp>
        <p:nvSpPr>
          <p:cNvPr id="3" name="文本框 2"/>
          <p:cNvSpPr txBox="1"/>
          <p:nvPr/>
        </p:nvSpPr>
        <p:spPr>
          <a:xfrm>
            <a:off x="422910" y="2148840"/>
            <a:ext cx="30084395" cy="368300"/>
          </a:xfrm>
          <a:prstGeom prst="rect">
            <a:avLst/>
          </a:prstGeom>
          <a:noFill/>
        </p:spPr>
        <p:txBody>
          <a:bodyPr wrap="square" rtlCol="0">
            <a:spAutoFit/>
          </a:bodyPr>
          <a:p>
            <a:pPr algn="l"/>
            <a:r>
              <a:rPr lang="en-US" altLang="zh-CN"/>
              <a:t>       </a:t>
            </a:r>
            <a:endParaRPr lang="zh-CN" altLang="en-US"/>
          </a:p>
        </p:txBody>
      </p:sp>
      <p:sp>
        <p:nvSpPr>
          <p:cNvPr id="6" name="文本框 5"/>
          <p:cNvSpPr txBox="1"/>
          <p:nvPr/>
        </p:nvSpPr>
        <p:spPr>
          <a:xfrm>
            <a:off x="449580" y="1721485"/>
            <a:ext cx="8531860" cy="2306955"/>
          </a:xfrm>
          <a:prstGeom prst="rect">
            <a:avLst/>
          </a:prstGeom>
          <a:noFill/>
        </p:spPr>
        <p:txBody>
          <a:bodyPr wrap="square" rtlCol="0">
            <a:spAutoFit/>
          </a:bodyPr>
          <a:p>
            <a:pPr algn="l"/>
            <a:r>
              <a:rPr lang="en-US" altLang="zh-CN"/>
              <a:t>       </a:t>
            </a:r>
            <a:r>
              <a:t>行为模式是指将人在环境中的行为特性，总结和概括，将其规律化。从而为建筑创作和室内设计及其评价提供理论依据和方法。主要依据是环境行为的基本模式。各种环境因素和信息作用于环境中的人和人群，人们则根据自身的需要和欲望，适应或选择有关的环境刺激，经过信息处理，将所处的状态进行推移，作为改变空间环境的行为。主要分为以下几个类别进行阐述。</a:t>
            </a:r>
          </a:p>
          <a:p>
            <a:pPr algn="l"/>
            <a:r>
              <a:t>按行为的目的性分类：再现模式、计划模式、预测模式。</a:t>
            </a:r>
          </a:p>
          <a:p>
            <a:pPr algn="l"/>
            <a:r>
              <a:t>按行为的表现方法分类：数学模式、模拟模式、语言模式。</a:t>
            </a:r>
          </a:p>
          <a:p>
            <a:pPr algn="l"/>
            <a:r>
              <a:t>按行为的内容分类：秩序模式、流动模式、分布模式、状态模式。</a:t>
            </a:r>
          </a:p>
        </p:txBody>
      </p:sp>
      <p:sp>
        <p:nvSpPr>
          <p:cNvPr id="7" name="文本框 6"/>
          <p:cNvSpPr txBox="1"/>
          <p:nvPr/>
        </p:nvSpPr>
        <p:spPr>
          <a:xfrm>
            <a:off x="449580" y="2193925"/>
            <a:ext cx="30084395" cy="368300"/>
          </a:xfrm>
          <a:prstGeom prst="rect">
            <a:avLst/>
          </a:prstGeom>
          <a:noFill/>
        </p:spPr>
        <p:txBody>
          <a:bodyPr wrap="square" rtlCol="0">
            <a:spAutoFit/>
          </a:bodyPr>
          <a:p>
            <a:pPr algn="l"/>
            <a:r>
              <a:rPr lang="en-US" altLang="zh-CN"/>
              <a:t>       </a:t>
            </a:r>
            <a:endParaRPr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3.3</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人的行为与环境</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2" name="Rectangle 2"/>
          <p:cNvSpPr>
            <a:spLocks noGrp="1" noChangeArrowheads="1"/>
          </p:cNvSpPr>
          <p:nvPr/>
        </p:nvSpPr>
        <p:spPr>
          <a:xfrm>
            <a:off x="-169545" y="755650"/>
            <a:ext cx="5618480"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rPr>
              <a:t>3.3.4 </a:t>
            </a:r>
            <a:r>
              <a:rPr kumimoji="0" lang="zh-CN" altLang="en-US"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rPr>
              <a:t>行为与室内空间尺度</a:t>
            </a:r>
            <a:endParaRPr kumimoji="0" lang="zh-CN" altLang="en-US"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endParaRPr>
          </a:p>
        </p:txBody>
      </p:sp>
      <p:sp>
        <p:nvSpPr>
          <p:cNvPr id="3" name="文本框 2"/>
          <p:cNvSpPr txBox="1"/>
          <p:nvPr/>
        </p:nvSpPr>
        <p:spPr>
          <a:xfrm>
            <a:off x="422910" y="2148840"/>
            <a:ext cx="30084395" cy="368300"/>
          </a:xfrm>
          <a:prstGeom prst="rect">
            <a:avLst/>
          </a:prstGeom>
          <a:noFill/>
        </p:spPr>
        <p:txBody>
          <a:bodyPr wrap="square" rtlCol="0">
            <a:spAutoFit/>
          </a:bodyPr>
          <a:p>
            <a:pPr algn="l"/>
            <a:r>
              <a:rPr lang="en-US" altLang="zh-CN"/>
              <a:t>       </a:t>
            </a:r>
            <a:endParaRPr lang="zh-CN" altLang="en-US"/>
          </a:p>
        </p:txBody>
      </p:sp>
      <p:sp>
        <p:nvSpPr>
          <p:cNvPr id="6" name="文本框 5"/>
          <p:cNvSpPr txBox="1"/>
          <p:nvPr/>
        </p:nvSpPr>
        <p:spPr>
          <a:xfrm>
            <a:off x="449580" y="1721485"/>
            <a:ext cx="8531860" cy="1476375"/>
          </a:xfrm>
          <a:prstGeom prst="rect">
            <a:avLst/>
          </a:prstGeom>
          <a:noFill/>
        </p:spPr>
        <p:txBody>
          <a:bodyPr wrap="square" rtlCol="0">
            <a:spAutoFit/>
          </a:bodyPr>
          <a:p>
            <a:pPr algn="l"/>
            <a:r>
              <a:rPr>
                <a:latin typeface="宋体" panose="02010600030101010101" pitchFamily="2" charset="-122"/>
                <a:ea typeface="宋体" panose="02010600030101010101" pitchFamily="2" charset="-122"/>
              </a:rPr>
              <a:t>行为与室内空间是指相互之间的关系主要表现在以下几个方面：</a:t>
            </a:r>
            <a:endParaRPr>
              <a:latin typeface="宋体" panose="02010600030101010101" pitchFamily="2" charset="-122"/>
              <a:ea typeface="宋体" panose="02010600030101010101" pitchFamily="2" charset="-122"/>
            </a:endParaRPr>
          </a:p>
          <a:p>
            <a:pPr algn="l"/>
            <a:r>
              <a:rPr>
                <a:latin typeface="宋体" panose="02010600030101010101" pitchFamily="2" charset="-122"/>
                <a:ea typeface="宋体" panose="02010600030101010101" pitchFamily="2" charset="-122"/>
              </a:rPr>
              <a:t>1、确定行为空间的尺度，主要体现在大空间、中空间、小空间和局部空间四个方面。</a:t>
            </a:r>
            <a:endParaRPr>
              <a:latin typeface="宋体" panose="02010600030101010101" pitchFamily="2" charset="-122"/>
              <a:ea typeface="宋体" panose="02010600030101010101" pitchFamily="2" charset="-122"/>
            </a:endParaRPr>
          </a:p>
          <a:p>
            <a:pPr algn="l"/>
            <a:r>
              <a:rPr>
                <a:latin typeface="宋体" panose="02010600030101010101" pitchFamily="2" charset="-122"/>
                <a:ea typeface="宋体" panose="02010600030101010101" pitchFamily="2" charset="-122"/>
              </a:rPr>
              <a:t>2、确定行为空间与人际交往的关系</a:t>
            </a:r>
            <a:r>
              <a:rPr lang="zh-CN">
                <a:latin typeface="宋体" panose="02010600030101010101" pitchFamily="2" charset="-122"/>
                <a:ea typeface="宋体" panose="02010600030101010101" pitchFamily="2" charset="-122"/>
              </a:rPr>
              <a:t>。</a:t>
            </a:r>
            <a:endParaRPr lang="zh-CN">
              <a:latin typeface="宋体" panose="02010600030101010101" pitchFamily="2" charset="-122"/>
              <a:ea typeface="宋体" panose="02010600030101010101" pitchFamily="2" charset="-122"/>
            </a:endParaRPr>
          </a:p>
          <a:p>
            <a:pPr algn="l"/>
            <a:r>
              <a:rPr lang="zh-CN">
                <a:latin typeface="宋体" panose="02010600030101010101" pitchFamily="2" charset="-122"/>
                <a:ea typeface="宋体" panose="02010600030101010101" pitchFamily="2" charset="-122"/>
              </a:rPr>
              <a:t>3、确定行为空间的形态。</a:t>
            </a:r>
            <a:endParaRPr lang="zh-CN">
              <a:latin typeface="宋体" panose="02010600030101010101" pitchFamily="2" charset="-122"/>
              <a:ea typeface="宋体" panose="02010600030101010101" pitchFamily="2" charset="-122"/>
            </a:endParaRPr>
          </a:p>
          <a:p>
            <a:pPr algn="l"/>
            <a:r>
              <a:rPr lang="zh-CN">
                <a:latin typeface="宋体" panose="02010600030101010101" pitchFamily="2" charset="-122"/>
                <a:ea typeface="宋体" panose="02010600030101010101" pitchFamily="2" charset="-122"/>
              </a:rPr>
              <a:t>4、行为空间组合。</a:t>
            </a:r>
            <a:endParaRPr lang="zh-CN">
              <a:latin typeface="宋体" panose="02010600030101010101" pitchFamily="2" charset="-122"/>
              <a:ea typeface="宋体" panose="02010600030101010101" pitchFamily="2" charset="-122"/>
            </a:endParaRPr>
          </a:p>
        </p:txBody>
      </p:sp>
      <p:sp>
        <p:nvSpPr>
          <p:cNvPr id="7" name="文本框 6"/>
          <p:cNvSpPr txBox="1"/>
          <p:nvPr/>
        </p:nvSpPr>
        <p:spPr>
          <a:xfrm>
            <a:off x="449580" y="2193925"/>
            <a:ext cx="30084395" cy="368300"/>
          </a:xfrm>
          <a:prstGeom prst="rect">
            <a:avLst/>
          </a:prstGeom>
          <a:noFill/>
        </p:spPr>
        <p:txBody>
          <a:bodyPr wrap="square" rtlCol="0">
            <a:spAutoFit/>
          </a:bodyPr>
          <a:p>
            <a:pPr algn="l"/>
            <a:r>
              <a:rPr lang="en-US" altLang="zh-CN"/>
              <a:t>       </a:t>
            </a:r>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3.4</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视觉与环境</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2" name="文本框 1"/>
          <p:cNvSpPr txBox="1"/>
          <p:nvPr/>
        </p:nvSpPr>
        <p:spPr>
          <a:xfrm>
            <a:off x="357188" y="906780"/>
            <a:ext cx="3763645" cy="521970"/>
          </a:xfrm>
          <a:prstGeom prst="rect">
            <a:avLst/>
          </a:prstGeom>
          <a:noFill/>
        </p:spPr>
        <p:txBody>
          <a:bodyPr wrap="none" rtlCol="0" anchor="t">
            <a:spAutoFit/>
          </a:bodyPr>
          <a:p>
            <a:pPr marL="0" marR="0" lvl="0" indent="0" algn="ctr" defTabSz="914400" rtl="0" eaLnBrk="1" fontAlgn="auto" latinLnBrk="0" hangingPunct="1">
              <a:lnSpc>
                <a:spcPct val="100000"/>
              </a:lnSpc>
              <a:spcBef>
                <a:spcPct val="0"/>
              </a:spcBef>
              <a:spcAft>
                <a:spcPts val="0"/>
              </a:spcAft>
              <a:buClrTx/>
              <a:buSzTx/>
              <a:buFontTx/>
              <a:buNone/>
              <a:defRPr/>
            </a:pPr>
            <a:r>
              <a:rPr lang="en-US" altLang="zh-CN" sz="2800" b="1" noProof="0" dirty="0">
                <a:ln>
                  <a:noFill/>
                </a:ln>
                <a:solidFill>
                  <a:srgbClr val="CC6600"/>
                </a:solidFill>
                <a:effectLst/>
                <a:uLnTx/>
                <a:uFillTx/>
                <a:latin typeface="黑体" panose="02010609060101010101" pitchFamily="2" charset="-122"/>
                <a:ea typeface="黑体" panose="02010609060101010101" pitchFamily="2" charset="-122"/>
                <a:cs typeface="+mj-cs"/>
                <a:sym typeface="+mn-ea"/>
              </a:rPr>
              <a:t>3.4.1 </a:t>
            </a:r>
            <a:r>
              <a:rPr lang="zh-CN" altLang="en-US" sz="2800" b="1" noProof="0" dirty="0">
                <a:ln>
                  <a:noFill/>
                </a:ln>
                <a:solidFill>
                  <a:srgbClr val="CC6600"/>
                </a:solidFill>
                <a:effectLst/>
                <a:uLnTx/>
                <a:uFillTx/>
                <a:latin typeface="黑体" panose="02010609060101010101" pitchFamily="2" charset="-122"/>
                <a:ea typeface="黑体" panose="02010609060101010101" pitchFamily="2" charset="-122"/>
                <a:cs typeface="+mj-cs"/>
                <a:sym typeface="+mn-ea"/>
              </a:rPr>
              <a:t>室内光环境设计</a:t>
            </a:r>
            <a:endParaRPr lang="zh-CN" altLang="en-US" sz="2800"/>
          </a:p>
        </p:txBody>
      </p:sp>
      <p:sp>
        <p:nvSpPr>
          <p:cNvPr id="5" name="文本框 4"/>
          <p:cNvSpPr txBox="1"/>
          <p:nvPr/>
        </p:nvSpPr>
        <p:spPr>
          <a:xfrm>
            <a:off x="605155" y="2101215"/>
            <a:ext cx="7907020" cy="1753235"/>
          </a:xfrm>
          <a:prstGeom prst="rect">
            <a:avLst/>
          </a:prstGeom>
          <a:noFill/>
        </p:spPr>
        <p:txBody>
          <a:bodyPr wrap="square" rtlCol="0">
            <a:spAutoFit/>
          </a:bodyPr>
          <a:p>
            <a:pPr algn="l"/>
            <a:r>
              <a:rPr lang="en-US" altLang="zh-CN"/>
              <a:t>        </a:t>
            </a:r>
            <a:r>
              <a:rPr lang="zh-CN" altLang="en-US"/>
              <a:t>光是一种能量，是照明设计主要的部分，在室内的装饰创意上有很好的效果。室内的光环境由自然采光和人工照明共同组成，自然光则是太阳光、月光等等，人工照明则是具有冷光、暖光、弱光、强光、各种混合光，可根据环境意境而选用。如果说色彩具有性格的倾向和感情的联想，那么人工照明却可以使色彩产生变化和运动。人工照明对室内光环境的创造、环境氛围的渲染起到非常重要的作用。</a:t>
            </a:r>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3.4</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视觉与环境</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2" name="文本框 1"/>
          <p:cNvSpPr txBox="1"/>
          <p:nvPr/>
        </p:nvSpPr>
        <p:spPr>
          <a:xfrm>
            <a:off x="357188" y="906780"/>
            <a:ext cx="3763645" cy="521970"/>
          </a:xfrm>
          <a:prstGeom prst="rect">
            <a:avLst/>
          </a:prstGeom>
          <a:noFill/>
        </p:spPr>
        <p:txBody>
          <a:bodyPr wrap="none" rtlCol="0" anchor="t">
            <a:spAutoFit/>
          </a:bodyPr>
          <a:p>
            <a:pPr marL="0" marR="0" lvl="0" indent="0" algn="ctr" defTabSz="914400" rtl="0" eaLnBrk="1" fontAlgn="auto" latinLnBrk="0" hangingPunct="1">
              <a:lnSpc>
                <a:spcPct val="100000"/>
              </a:lnSpc>
              <a:spcBef>
                <a:spcPct val="0"/>
              </a:spcBef>
              <a:spcAft>
                <a:spcPts val="0"/>
              </a:spcAft>
              <a:buClrTx/>
              <a:buSzTx/>
              <a:buFontTx/>
              <a:buNone/>
              <a:defRPr/>
            </a:pPr>
            <a:r>
              <a:rPr lang="en-US" altLang="zh-CN" sz="2800" b="1" noProof="0" dirty="0">
                <a:ln>
                  <a:noFill/>
                </a:ln>
                <a:solidFill>
                  <a:srgbClr val="CC6600"/>
                </a:solidFill>
                <a:effectLst/>
                <a:uLnTx/>
                <a:uFillTx/>
                <a:latin typeface="黑体" panose="02010609060101010101" pitchFamily="2" charset="-122"/>
                <a:ea typeface="黑体" panose="02010609060101010101" pitchFamily="2" charset="-122"/>
                <a:cs typeface="+mj-cs"/>
                <a:sym typeface="+mn-ea"/>
              </a:rPr>
              <a:t>3.4.1 </a:t>
            </a:r>
            <a:r>
              <a:rPr lang="zh-CN" altLang="en-US" sz="2800" b="1" noProof="0" dirty="0">
                <a:ln>
                  <a:noFill/>
                </a:ln>
                <a:solidFill>
                  <a:srgbClr val="CC6600"/>
                </a:solidFill>
                <a:effectLst/>
                <a:uLnTx/>
                <a:uFillTx/>
                <a:latin typeface="黑体" panose="02010609060101010101" pitchFamily="2" charset="-122"/>
                <a:ea typeface="黑体" panose="02010609060101010101" pitchFamily="2" charset="-122"/>
                <a:cs typeface="+mj-cs"/>
                <a:sym typeface="+mn-ea"/>
              </a:rPr>
              <a:t>室内光环境设计</a:t>
            </a:r>
            <a:endParaRPr lang="zh-CN" altLang="en-US" sz="2800"/>
          </a:p>
        </p:txBody>
      </p:sp>
      <p:sp>
        <p:nvSpPr>
          <p:cNvPr id="5" name="文本框 4"/>
          <p:cNvSpPr txBox="1"/>
          <p:nvPr/>
        </p:nvSpPr>
        <p:spPr>
          <a:xfrm>
            <a:off x="617855" y="1595120"/>
            <a:ext cx="7907020" cy="645160"/>
          </a:xfrm>
          <a:prstGeom prst="rect">
            <a:avLst/>
          </a:prstGeom>
          <a:noFill/>
        </p:spPr>
        <p:txBody>
          <a:bodyPr wrap="square" rtlCol="0">
            <a:spAutoFit/>
          </a:bodyPr>
          <a:p>
            <a:pPr algn="l"/>
            <a:r>
              <a:rPr lang="en-US" altLang="zh-CN"/>
              <a:t>      1</a:t>
            </a:r>
            <a:r>
              <a:rPr lang="zh-CN" altLang="en-US"/>
              <a:t>、</a:t>
            </a:r>
            <a:r>
              <a:t>自然采光，在室内设计中通过窗户和玻璃进行反射与折射的情况下，实现可利用的自然光线的最大化，形成丰富而舒适的室内光照环境。</a:t>
            </a:r>
          </a:p>
        </p:txBody>
      </p:sp>
      <p:pic>
        <p:nvPicPr>
          <p:cNvPr id="7" name="图片 6"/>
          <p:cNvPicPr>
            <a:picLocks noChangeAspect="1"/>
          </p:cNvPicPr>
          <p:nvPr/>
        </p:nvPicPr>
        <p:blipFill>
          <a:blip r:embed="rId3"/>
          <a:stretch>
            <a:fillRect/>
          </a:stretch>
        </p:blipFill>
        <p:spPr>
          <a:xfrm>
            <a:off x="2099310" y="2399665"/>
            <a:ext cx="4470400" cy="3102610"/>
          </a:xfrm>
          <a:prstGeom prst="rect">
            <a:avLst/>
          </a:prstGeom>
          <a:noFill/>
          <a:ln w="9525">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3.4</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视觉与环境</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2" name="文本框 1"/>
          <p:cNvSpPr txBox="1"/>
          <p:nvPr/>
        </p:nvSpPr>
        <p:spPr>
          <a:xfrm>
            <a:off x="357188" y="906780"/>
            <a:ext cx="3763645" cy="521970"/>
          </a:xfrm>
          <a:prstGeom prst="rect">
            <a:avLst/>
          </a:prstGeom>
          <a:noFill/>
        </p:spPr>
        <p:txBody>
          <a:bodyPr wrap="none" rtlCol="0" anchor="t">
            <a:spAutoFit/>
          </a:bodyPr>
          <a:p>
            <a:pPr marL="0" marR="0" lvl="0" indent="0" algn="ctr" defTabSz="914400" rtl="0" eaLnBrk="1" fontAlgn="auto" latinLnBrk="0" hangingPunct="1">
              <a:lnSpc>
                <a:spcPct val="100000"/>
              </a:lnSpc>
              <a:spcBef>
                <a:spcPct val="0"/>
              </a:spcBef>
              <a:spcAft>
                <a:spcPts val="0"/>
              </a:spcAft>
              <a:buClrTx/>
              <a:buSzTx/>
              <a:buFontTx/>
              <a:buNone/>
              <a:defRPr/>
            </a:pPr>
            <a:r>
              <a:rPr lang="en-US" altLang="zh-CN" sz="2800" b="1" noProof="0" dirty="0">
                <a:ln>
                  <a:noFill/>
                </a:ln>
                <a:solidFill>
                  <a:srgbClr val="CC6600"/>
                </a:solidFill>
                <a:effectLst/>
                <a:uLnTx/>
                <a:uFillTx/>
                <a:latin typeface="黑体" panose="02010609060101010101" pitchFamily="2" charset="-122"/>
                <a:ea typeface="黑体" panose="02010609060101010101" pitchFamily="2" charset="-122"/>
                <a:cs typeface="+mj-cs"/>
                <a:sym typeface="+mn-ea"/>
              </a:rPr>
              <a:t>3.4.1 </a:t>
            </a:r>
            <a:r>
              <a:rPr lang="zh-CN" altLang="en-US" sz="2800" b="1" noProof="0" dirty="0">
                <a:ln>
                  <a:noFill/>
                </a:ln>
                <a:solidFill>
                  <a:srgbClr val="CC6600"/>
                </a:solidFill>
                <a:effectLst/>
                <a:uLnTx/>
                <a:uFillTx/>
                <a:latin typeface="黑体" panose="02010609060101010101" pitchFamily="2" charset="-122"/>
                <a:ea typeface="黑体" panose="02010609060101010101" pitchFamily="2" charset="-122"/>
                <a:cs typeface="+mj-cs"/>
                <a:sym typeface="+mn-ea"/>
              </a:rPr>
              <a:t>室内光环境设计</a:t>
            </a:r>
            <a:endParaRPr lang="zh-CN" altLang="en-US" sz="2800"/>
          </a:p>
        </p:txBody>
      </p:sp>
      <p:sp>
        <p:nvSpPr>
          <p:cNvPr id="5" name="文本框 4"/>
          <p:cNvSpPr txBox="1"/>
          <p:nvPr/>
        </p:nvSpPr>
        <p:spPr>
          <a:xfrm>
            <a:off x="617855" y="1595120"/>
            <a:ext cx="7907020" cy="922020"/>
          </a:xfrm>
          <a:prstGeom prst="rect">
            <a:avLst/>
          </a:prstGeom>
          <a:noFill/>
        </p:spPr>
        <p:txBody>
          <a:bodyPr wrap="square" rtlCol="0">
            <a:spAutoFit/>
          </a:bodyPr>
          <a:p>
            <a:pPr algn="l"/>
            <a:r>
              <a:rPr lang="en-US" altLang="zh-CN"/>
              <a:t>      2</a:t>
            </a:r>
            <a:r>
              <a:rPr lang="zh-CN" altLang="en-US"/>
              <a:t>、</a:t>
            </a:r>
            <a:r>
              <a:t>人工照明，通过制造不同的室内氛围，利用不同造型的灯具和合理的搭配布置，形式理想的人工光环境，在满足人的正常需求时更加趋向于环境照明和艺术照明的综合设计，满足人的心理及生理的需求。</a:t>
            </a:r>
          </a:p>
        </p:txBody>
      </p:sp>
      <p:pic>
        <p:nvPicPr>
          <p:cNvPr id="6" name="图片 7"/>
          <p:cNvPicPr>
            <a:picLocks noChangeAspect="1"/>
          </p:cNvPicPr>
          <p:nvPr/>
        </p:nvPicPr>
        <p:blipFill>
          <a:blip r:embed="rId3"/>
          <a:stretch>
            <a:fillRect/>
          </a:stretch>
        </p:blipFill>
        <p:spPr>
          <a:xfrm>
            <a:off x="2823845" y="2517140"/>
            <a:ext cx="3495040" cy="3402965"/>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3.1</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人与环境的互交作用</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2" name="Rectangle 2"/>
          <p:cNvSpPr>
            <a:spLocks noGrp="1" noChangeArrowheads="1"/>
          </p:cNvSpPr>
          <p:nvPr/>
        </p:nvSpPr>
        <p:spPr>
          <a:xfrm>
            <a:off x="-169545" y="755650"/>
            <a:ext cx="5618480"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rPr>
              <a:t>3.1.1  </a:t>
            </a:r>
            <a:r>
              <a:rPr lang="zh-CN" altLang="en-US" sz="2800">
                <a:sym typeface="+mn-ea"/>
              </a:rPr>
              <a:t>人与自然环境</a:t>
            </a:r>
            <a:endParaRPr kumimoji="0" lang="zh-CN" altLang="en-US"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endParaRPr>
          </a:p>
        </p:txBody>
      </p:sp>
      <p:sp>
        <p:nvSpPr>
          <p:cNvPr id="3" name="文本框 2"/>
          <p:cNvSpPr txBox="1"/>
          <p:nvPr/>
        </p:nvSpPr>
        <p:spPr>
          <a:xfrm>
            <a:off x="387350" y="1583055"/>
            <a:ext cx="8336280" cy="3138170"/>
          </a:xfrm>
          <a:prstGeom prst="rect">
            <a:avLst/>
          </a:prstGeom>
          <a:noFill/>
        </p:spPr>
        <p:txBody>
          <a:bodyPr wrap="none" rtlCol="0">
            <a:spAutoFit/>
          </a:bodyPr>
          <a:p>
            <a:pPr algn="l"/>
            <a:endParaRPr lang="zh-CN" altLang="en-US"/>
          </a:p>
          <a:p>
            <a:pPr algn="l"/>
            <a:r>
              <a:rPr lang="zh-CN" altLang="en-US"/>
              <a:t>      大自然诞生了人类，我们生活的自然环境，是地球表面的一部分。</a:t>
            </a:r>
            <a:endParaRPr lang="zh-CN" altLang="en-US"/>
          </a:p>
          <a:p>
            <a:pPr algn="l"/>
            <a:r>
              <a:rPr lang="zh-CN" altLang="en-US"/>
              <a:t>1、人与自然环境的关系：</a:t>
            </a:r>
            <a:endParaRPr lang="zh-CN" altLang="en-US"/>
          </a:p>
          <a:p>
            <a:pPr algn="l"/>
            <a:r>
              <a:rPr lang="zh-CN" altLang="en-US"/>
              <a:t>（1）、人是自然环境的产物；（因为人体血液中的60多种化学元素的含量比例，</a:t>
            </a:r>
            <a:endParaRPr lang="zh-CN" altLang="en-US"/>
          </a:p>
          <a:p>
            <a:pPr algn="l"/>
            <a:r>
              <a:rPr lang="zh-CN" altLang="en-US"/>
              <a:t>同地壳各种元素的含量比例十分接近。）</a:t>
            </a:r>
            <a:endParaRPr lang="zh-CN" altLang="en-US"/>
          </a:p>
          <a:p>
            <a:pPr algn="l"/>
            <a:r>
              <a:rPr lang="zh-CN" altLang="en-US"/>
              <a:t>（2）、自然环境是人类生存、繁衍的物质基础；利用、保护和改善自然环境，是</a:t>
            </a:r>
            <a:endParaRPr lang="zh-CN" altLang="en-US"/>
          </a:p>
          <a:p>
            <a:pPr algn="l"/>
            <a:r>
              <a:rPr lang="zh-CN" altLang="en-US"/>
              <a:t>人类自身的需要，也是维护人类生存和发展的前提。</a:t>
            </a:r>
            <a:endParaRPr lang="zh-CN" altLang="en-US"/>
          </a:p>
          <a:p>
            <a:pPr algn="l"/>
            <a:r>
              <a:rPr lang="zh-CN" altLang="en-US"/>
              <a:t>（3）、大自然中有200多万种生物，它们之间相互结合着各种生物群落，这些生</a:t>
            </a:r>
            <a:endParaRPr lang="zh-CN" altLang="en-US"/>
          </a:p>
          <a:p>
            <a:pPr algn="l"/>
            <a:r>
              <a:rPr lang="zh-CN" altLang="en-US"/>
              <a:t>物群落在一定自然范围内相互依存，在同一个生存环境中组成动态的平衡系统，</a:t>
            </a:r>
            <a:endParaRPr lang="zh-CN" altLang="en-US"/>
          </a:p>
          <a:p>
            <a:pPr algn="l"/>
            <a:r>
              <a:rPr lang="zh-CN" altLang="en-US"/>
              <a:t>这就是生态系统。</a:t>
            </a:r>
            <a:endParaRPr lang="zh-CN" altLang="en-US"/>
          </a:p>
          <a:p>
            <a:pPr algn="l"/>
            <a:endParaRPr lang="zh-CN"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3.4</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视觉与环境</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2" name="文本框 1"/>
          <p:cNvSpPr txBox="1"/>
          <p:nvPr/>
        </p:nvSpPr>
        <p:spPr>
          <a:xfrm>
            <a:off x="357188" y="906780"/>
            <a:ext cx="3763645" cy="521970"/>
          </a:xfrm>
          <a:prstGeom prst="rect">
            <a:avLst/>
          </a:prstGeom>
          <a:noFill/>
        </p:spPr>
        <p:txBody>
          <a:bodyPr wrap="none" rtlCol="0" anchor="t">
            <a:spAutoFit/>
          </a:bodyPr>
          <a:p>
            <a:pPr marL="0" marR="0" lvl="0" indent="0" algn="ctr" defTabSz="914400" rtl="0" eaLnBrk="1" fontAlgn="auto" latinLnBrk="0" hangingPunct="1">
              <a:lnSpc>
                <a:spcPct val="100000"/>
              </a:lnSpc>
              <a:spcBef>
                <a:spcPct val="0"/>
              </a:spcBef>
              <a:spcAft>
                <a:spcPts val="0"/>
              </a:spcAft>
              <a:buClrTx/>
              <a:buSzTx/>
              <a:buFontTx/>
              <a:buNone/>
              <a:defRPr/>
            </a:pPr>
            <a:r>
              <a:rPr lang="en-US" altLang="zh-CN" sz="2800" b="1" noProof="0" dirty="0">
                <a:ln>
                  <a:noFill/>
                </a:ln>
                <a:solidFill>
                  <a:srgbClr val="CC6600"/>
                </a:solidFill>
                <a:effectLst/>
                <a:uLnTx/>
                <a:uFillTx/>
                <a:latin typeface="黑体" panose="02010609060101010101" pitchFamily="2" charset="-122"/>
                <a:ea typeface="黑体" panose="02010609060101010101" pitchFamily="2" charset="-122"/>
                <a:cs typeface="+mj-cs"/>
                <a:sym typeface="+mn-ea"/>
              </a:rPr>
              <a:t>3.4.1 </a:t>
            </a:r>
            <a:r>
              <a:rPr lang="zh-CN" altLang="en-US" sz="2800" b="1" noProof="0" dirty="0">
                <a:ln>
                  <a:noFill/>
                </a:ln>
                <a:solidFill>
                  <a:srgbClr val="CC6600"/>
                </a:solidFill>
                <a:effectLst/>
                <a:uLnTx/>
                <a:uFillTx/>
                <a:latin typeface="黑体" panose="02010609060101010101" pitchFamily="2" charset="-122"/>
                <a:ea typeface="黑体" panose="02010609060101010101" pitchFamily="2" charset="-122"/>
                <a:cs typeface="+mj-cs"/>
                <a:sym typeface="+mn-ea"/>
              </a:rPr>
              <a:t>室内光环境设计</a:t>
            </a:r>
            <a:endParaRPr lang="zh-CN" altLang="en-US" sz="2800"/>
          </a:p>
        </p:txBody>
      </p:sp>
      <p:sp>
        <p:nvSpPr>
          <p:cNvPr id="5" name="文本框 4"/>
          <p:cNvSpPr txBox="1"/>
          <p:nvPr/>
        </p:nvSpPr>
        <p:spPr>
          <a:xfrm>
            <a:off x="617855" y="1428750"/>
            <a:ext cx="7907020" cy="3692525"/>
          </a:xfrm>
          <a:prstGeom prst="rect">
            <a:avLst/>
          </a:prstGeom>
          <a:noFill/>
        </p:spPr>
        <p:txBody>
          <a:bodyPr wrap="square" rtlCol="0">
            <a:spAutoFit/>
          </a:bodyPr>
          <a:p>
            <a:pPr algn="l"/>
            <a:r>
              <a:rPr lang="en-US" altLang="zh-CN"/>
              <a:t>      3</a:t>
            </a:r>
            <a:r>
              <a:rPr lang="zh-CN" altLang="en-US"/>
              <a:t>、</a:t>
            </a:r>
            <a:r>
              <a:t>光通量（luminous flux）指人眼所能感觉到的辐射功率，它等于单位时间内某一波段的辐射能量和该波段的相对视见率的乘积。</a:t>
            </a:r>
          </a:p>
          <a:p>
            <a:pPr algn="l"/>
            <a:r>
              <a:t>      </a:t>
            </a:r>
            <a:r>
              <a:rPr lang="en-US">
                <a:latin typeface="宋体" panose="02010600030101010101" pitchFamily="2" charset="-122"/>
                <a:ea typeface="宋体" panose="02010600030101010101" pitchFamily="2" charset="-122"/>
              </a:rPr>
              <a:t>4</a:t>
            </a:r>
            <a:r>
              <a:rPr lang="zh-CN" altLang="en-US"/>
              <a:t>、</a:t>
            </a:r>
            <a:r>
              <a:rPr lang="zh-CN" altLang="en-US">
                <a:latin typeface="宋体" panose="02010600030101010101" pitchFamily="2" charset="-122"/>
                <a:ea typeface="宋体" panose="02010600030101010101" pitchFamily="2" charset="-122"/>
              </a:rPr>
              <a:t>发光强度简称光度，从光的本性来讲，把光看成电磁波场，光场中某点的光强指的是通过该点的平均能流密度。</a:t>
            </a:r>
            <a:endParaRPr lang="zh-CN" altLang="en-US">
              <a:latin typeface="宋体" panose="02010600030101010101" pitchFamily="2" charset="-122"/>
              <a:ea typeface="宋体" panose="02010600030101010101" pitchFamily="2" charset="-122"/>
            </a:endParaRPr>
          </a:p>
          <a:p>
            <a:pPr algn="l"/>
            <a:r>
              <a:rPr lang="zh-CN" altLang="en-US">
                <a:latin typeface="宋体" panose="02010600030101010101" pitchFamily="2" charset="-122"/>
                <a:ea typeface="宋体" panose="02010600030101010101" pitchFamily="2" charset="-122"/>
              </a:rPr>
              <a:t>   </a:t>
            </a:r>
            <a:r>
              <a:rPr lang="en-US" altLang="zh-CN">
                <a:latin typeface="宋体" panose="02010600030101010101" pitchFamily="2" charset="-122"/>
                <a:ea typeface="宋体" panose="02010600030101010101" pitchFamily="2" charset="-122"/>
              </a:rPr>
              <a:t>5</a:t>
            </a:r>
            <a:r>
              <a:rPr lang="zh-CN" altLang="en-US">
                <a:latin typeface="宋体" panose="02010600030101010101" pitchFamily="2" charset="-122"/>
                <a:ea typeface="宋体" panose="02010600030101010101" pitchFamily="2" charset="-122"/>
              </a:rPr>
              <a:t>、照度是指光照强度的一种物理术语，指单位面积上所接受可见光的光通量。用于指示光照的强弱和物体表面积被照明程度的量。</a:t>
            </a:r>
            <a:endParaRPr lang="zh-CN" altLang="en-US">
              <a:latin typeface="宋体" panose="02010600030101010101" pitchFamily="2" charset="-122"/>
              <a:ea typeface="宋体" panose="02010600030101010101" pitchFamily="2" charset="-122"/>
            </a:endParaRPr>
          </a:p>
          <a:p>
            <a:pPr algn="l"/>
            <a:r>
              <a:rPr lang="zh-CN" altLang="en-US">
                <a:latin typeface="宋体" panose="02010600030101010101" pitchFamily="2" charset="-122"/>
                <a:ea typeface="宋体" panose="02010600030101010101" pitchFamily="2" charset="-122"/>
              </a:rPr>
              <a:t>   </a:t>
            </a:r>
            <a:r>
              <a:rPr lang="en-US" altLang="zh-CN">
                <a:latin typeface="宋体" panose="02010600030101010101" pitchFamily="2" charset="-122"/>
                <a:ea typeface="宋体" panose="02010600030101010101" pitchFamily="2" charset="-122"/>
              </a:rPr>
              <a:t>6</a:t>
            </a:r>
            <a:r>
              <a:rPr lang="zh-CN" altLang="en-US">
                <a:latin typeface="宋体" panose="02010600030101010101" pitchFamily="2" charset="-122"/>
                <a:ea typeface="宋体" panose="02010600030101010101" pitchFamily="2" charset="-122"/>
              </a:rPr>
              <a:t>、亮度是指发光体（反光体）表面发光（反光）强弱的物理量。人眼从一个方向观察光源，在这个方向上的光强与人眼所“见到”的光源面积之比，定义为该光源单位的亮度，即单位投影面积上的发光强度。</a:t>
            </a:r>
            <a:endParaRPr lang="zh-CN" altLang="en-US">
              <a:latin typeface="宋体" panose="02010600030101010101" pitchFamily="2" charset="-122"/>
              <a:ea typeface="宋体" panose="02010600030101010101" pitchFamily="2" charset="-122"/>
            </a:endParaRPr>
          </a:p>
          <a:p>
            <a:pPr algn="l"/>
            <a:r>
              <a:rPr lang="zh-CN" altLang="en-US">
                <a:latin typeface="宋体" panose="02010600030101010101" pitchFamily="2" charset="-122"/>
                <a:ea typeface="宋体" panose="02010600030101010101" pitchFamily="2" charset="-122"/>
              </a:rPr>
              <a:t>   </a:t>
            </a:r>
            <a:r>
              <a:rPr lang="en-US" altLang="zh-CN">
                <a:latin typeface="宋体" panose="02010600030101010101" pitchFamily="2" charset="-122"/>
                <a:ea typeface="宋体" panose="02010600030101010101" pitchFamily="2" charset="-122"/>
              </a:rPr>
              <a:t>7</a:t>
            </a:r>
            <a:r>
              <a:rPr lang="zh-CN" altLang="en-US">
                <a:latin typeface="宋体" panose="02010600030101010101" pitchFamily="2" charset="-122"/>
                <a:ea typeface="宋体" panose="02010600030101010101" pitchFamily="2" charset="-122"/>
              </a:rPr>
              <a:t>、色温是照明光学中用于定义光源颜色的一个物理量。即把某个黑体加热到一个温度，其发射的光的颜色与某个光源所发射的光的颜色相同时，这个黑体加热的温度称之为该光源的颜色温度，简称色温。其单位用“K”（开尔文温度单位）表示。</a:t>
            </a:r>
            <a:endParaRPr lang="zh-CN" altLang="en-US">
              <a:latin typeface="宋体" panose="02010600030101010101" pitchFamily="2" charset="-122"/>
              <a:ea typeface="宋体" panose="02010600030101010101" pitchFamily="2"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3.4</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视觉与环境</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2" name="文本框 1"/>
          <p:cNvSpPr txBox="1"/>
          <p:nvPr/>
        </p:nvSpPr>
        <p:spPr>
          <a:xfrm>
            <a:off x="357188" y="906780"/>
            <a:ext cx="3763645" cy="521970"/>
          </a:xfrm>
          <a:prstGeom prst="rect">
            <a:avLst/>
          </a:prstGeom>
          <a:noFill/>
        </p:spPr>
        <p:txBody>
          <a:bodyPr wrap="none" rtlCol="0" anchor="t">
            <a:spAutoFit/>
          </a:bodyPr>
          <a:p>
            <a:pPr marL="0" marR="0" lvl="0" indent="0" algn="ctr" defTabSz="914400" rtl="0" eaLnBrk="1" fontAlgn="auto" latinLnBrk="0" hangingPunct="1">
              <a:lnSpc>
                <a:spcPct val="100000"/>
              </a:lnSpc>
              <a:spcBef>
                <a:spcPct val="0"/>
              </a:spcBef>
              <a:spcAft>
                <a:spcPts val="0"/>
              </a:spcAft>
              <a:buClrTx/>
              <a:buSzTx/>
              <a:buFontTx/>
              <a:buNone/>
              <a:defRPr/>
            </a:pPr>
            <a:r>
              <a:rPr lang="en-US" altLang="zh-CN" sz="2800" b="1" noProof="0" dirty="0">
                <a:ln>
                  <a:noFill/>
                </a:ln>
                <a:solidFill>
                  <a:srgbClr val="CC6600"/>
                </a:solidFill>
                <a:effectLst/>
                <a:uLnTx/>
                <a:uFillTx/>
                <a:latin typeface="黑体" panose="02010609060101010101" pitchFamily="2" charset="-122"/>
                <a:ea typeface="黑体" panose="02010609060101010101" pitchFamily="2" charset="-122"/>
                <a:cs typeface="+mj-cs"/>
                <a:sym typeface="+mn-ea"/>
              </a:rPr>
              <a:t>3.4.1 </a:t>
            </a:r>
            <a:r>
              <a:rPr lang="zh-CN" altLang="en-US" sz="2800" b="1" noProof="0" dirty="0">
                <a:ln>
                  <a:noFill/>
                </a:ln>
                <a:solidFill>
                  <a:srgbClr val="CC6600"/>
                </a:solidFill>
                <a:effectLst/>
                <a:uLnTx/>
                <a:uFillTx/>
                <a:latin typeface="黑体" panose="02010609060101010101" pitchFamily="2" charset="-122"/>
                <a:ea typeface="黑体" panose="02010609060101010101" pitchFamily="2" charset="-122"/>
                <a:cs typeface="+mj-cs"/>
                <a:sym typeface="+mn-ea"/>
              </a:rPr>
              <a:t>室内光环境设计</a:t>
            </a:r>
            <a:endParaRPr lang="zh-CN" altLang="en-US" sz="2800"/>
          </a:p>
        </p:txBody>
      </p:sp>
      <p:sp>
        <p:nvSpPr>
          <p:cNvPr id="5" name="文本框 4"/>
          <p:cNvSpPr txBox="1"/>
          <p:nvPr/>
        </p:nvSpPr>
        <p:spPr>
          <a:xfrm>
            <a:off x="617855" y="1428750"/>
            <a:ext cx="7907020" cy="4799965"/>
          </a:xfrm>
          <a:prstGeom prst="rect">
            <a:avLst/>
          </a:prstGeom>
          <a:noFill/>
        </p:spPr>
        <p:txBody>
          <a:bodyPr wrap="square" rtlCol="0">
            <a:spAutoFit/>
          </a:bodyPr>
          <a:p>
            <a:pPr algn="l"/>
            <a:r>
              <a:rPr lang="en-US" altLang="zh-CN"/>
              <a:t>      </a:t>
            </a:r>
            <a:r>
              <a:t>在室内外进行光照时应该注意以下几点：</a:t>
            </a:r>
          </a:p>
          <a:p>
            <a:pPr algn="l"/>
            <a:r>
              <a:t>（1）、防止眩光，眩光是指视野中由于不适宜亮度分布，或在空间或时间上存在极端的亮度对比，以致引起视觉不舒适和降低物体可见度的视觉条件。视野内产生人眼无法适应之光亮感觉，可能引起厌恶、不舒服甚或丧失明视度。在视野中某—局部地方出现过高的亮度或前后发生过大的亮度变化。眩光是引起视觉疲劳的重要原因之一 。所以光源的位置不应该与人的眼睛位置在同一水平线上，光源不要太过于强烈，光源上增加灯罩更改光源为非直接照明。</a:t>
            </a:r>
          </a:p>
          <a:p>
            <a:pPr algn="l"/>
            <a:r>
              <a:t>（2）、以健康、环保、节能为目的，考虑使用自然照明方式为主，通过处理室内面积与窗户之间的大小关系来达到减少眩光并取得良好的安定感和私密性；玻璃的材质也可以产生不同的效果，通过各种反射与折射的作用能产生不同的视觉效果。</a:t>
            </a:r>
          </a:p>
          <a:p>
            <a:pPr algn="l"/>
            <a:r>
              <a:rPr lang="zh-CN"/>
              <a:t>（</a:t>
            </a:r>
            <a:r>
              <a:rPr lang="en-US" altLang="zh-CN"/>
              <a:t>3</a:t>
            </a:r>
            <a:r>
              <a:rPr lang="zh-CN"/>
              <a:t>）</a:t>
            </a:r>
            <a:r>
              <a:t>、为了保证物体色彩的稳定性，还可以从避免强烈的影子或者高光，足够的照度，选用显色性好的光源，能够清楚地识别光源的位置和物体表面材料，减少有光泽的面积，将白色表面分散在视野的周围，以及在照度较差的情况下采用高色彩度和高明度的颜色，并做出层次分明的光照效果来进行具体的优化设计。</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3.4</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视觉与环境</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2" name="文本框 1"/>
          <p:cNvSpPr txBox="1"/>
          <p:nvPr/>
        </p:nvSpPr>
        <p:spPr>
          <a:xfrm>
            <a:off x="714693" y="906780"/>
            <a:ext cx="3048635" cy="521970"/>
          </a:xfrm>
          <a:prstGeom prst="rect">
            <a:avLst/>
          </a:prstGeom>
          <a:noFill/>
        </p:spPr>
        <p:txBody>
          <a:bodyPr wrap="none" rtlCol="0" anchor="t">
            <a:spAutoFit/>
          </a:bodyPr>
          <a:p>
            <a:pPr marL="0" marR="0" lvl="0" indent="0" algn="ctr" defTabSz="914400" rtl="0" eaLnBrk="1" fontAlgn="auto" latinLnBrk="0" hangingPunct="1">
              <a:lnSpc>
                <a:spcPct val="100000"/>
              </a:lnSpc>
              <a:spcBef>
                <a:spcPct val="0"/>
              </a:spcBef>
              <a:spcAft>
                <a:spcPts val="0"/>
              </a:spcAft>
              <a:buClrTx/>
              <a:buSzTx/>
              <a:buFontTx/>
              <a:buNone/>
              <a:defRPr/>
            </a:pPr>
            <a:r>
              <a:rPr lang="en-US" altLang="zh-CN" sz="2800" b="1" noProof="0" dirty="0">
                <a:ln>
                  <a:noFill/>
                </a:ln>
                <a:solidFill>
                  <a:srgbClr val="CC6600"/>
                </a:solidFill>
                <a:effectLst/>
                <a:uLnTx/>
                <a:uFillTx/>
                <a:latin typeface="黑体" panose="02010609060101010101" pitchFamily="2" charset="-122"/>
                <a:ea typeface="黑体" panose="02010609060101010101" pitchFamily="2" charset="-122"/>
                <a:cs typeface="+mj-cs"/>
                <a:sym typeface="+mn-ea"/>
              </a:rPr>
              <a:t>3.4.2 </a:t>
            </a:r>
            <a:r>
              <a:rPr lang="zh-CN" altLang="en-US" sz="2800" b="1" noProof="0" dirty="0">
                <a:ln>
                  <a:noFill/>
                </a:ln>
                <a:solidFill>
                  <a:srgbClr val="CC6600"/>
                </a:solidFill>
                <a:effectLst/>
                <a:uLnTx/>
                <a:uFillTx/>
                <a:latin typeface="黑体" panose="02010609060101010101" pitchFamily="2" charset="-122"/>
                <a:ea typeface="黑体" panose="02010609060101010101" pitchFamily="2" charset="-122"/>
                <a:cs typeface="+mj-cs"/>
                <a:sym typeface="+mn-ea"/>
              </a:rPr>
              <a:t>室内的色彩</a:t>
            </a:r>
            <a:endParaRPr lang="zh-CN" altLang="en-US" sz="2800" b="1" noProof="0" dirty="0">
              <a:ln>
                <a:noFill/>
              </a:ln>
              <a:solidFill>
                <a:srgbClr val="CC6600"/>
              </a:solidFill>
              <a:effectLst/>
              <a:uLnTx/>
              <a:uFillTx/>
              <a:latin typeface="黑体" panose="02010609060101010101" pitchFamily="2" charset="-122"/>
              <a:ea typeface="黑体" panose="02010609060101010101" pitchFamily="2" charset="-122"/>
              <a:cs typeface="+mj-cs"/>
              <a:sym typeface="+mn-ea"/>
            </a:endParaRPr>
          </a:p>
        </p:txBody>
      </p:sp>
      <p:sp>
        <p:nvSpPr>
          <p:cNvPr id="5" name="文本框 4"/>
          <p:cNvSpPr txBox="1"/>
          <p:nvPr/>
        </p:nvSpPr>
        <p:spPr>
          <a:xfrm>
            <a:off x="617855" y="1428750"/>
            <a:ext cx="7907020" cy="1753235"/>
          </a:xfrm>
          <a:prstGeom prst="rect">
            <a:avLst/>
          </a:prstGeom>
          <a:noFill/>
        </p:spPr>
        <p:txBody>
          <a:bodyPr wrap="square" rtlCol="0">
            <a:spAutoFit/>
          </a:bodyPr>
          <a:p>
            <a:pPr algn="l"/>
            <a:r>
              <a:rPr lang="en-US" altLang="zh-CN"/>
              <a:t>      </a:t>
            </a:r>
            <a:r>
              <a:t>现代室内环境要求舒适度、功能性、审美性高，并且一定的实用性和艺术性。而室内设计的主色调就是色彩的合理设置。色彩对于人们的生活有着重要的意义和作用，并对人的心理、生理产生重大的影响。色彩是现代室内设计中的灵魂，是所有形象艺术中最有力的艺术语言。不同的色彩映入人们的眼睑，可以引起不同的冷暖感、轻重感和空间感，好的色彩环境就是对这些感觉的理想结合，使人们对色彩的审美意识升华到一个新的境界。</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3.4</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视觉与环境</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2" name="文本框 1"/>
          <p:cNvSpPr txBox="1"/>
          <p:nvPr/>
        </p:nvSpPr>
        <p:spPr>
          <a:xfrm>
            <a:off x="714693" y="906780"/>
            <a:ext cx="3048635" cy="521970"/>
          </a:xfrm>
          <a:prstGeom prst="rect">
            <a:avLst/>
          </a:prstGeom>
          <a:noFill/>
        </p:spPr>
        <p:txBody>
          <a:bodyPr wrap="none" rtlCol="0" anchor="t">
            <a:spAutoFit/>
          </a:bodyPr>
          <a:p>
            <a:pPr marL="0" marR="0" lvl="0" indent="0" algn="ctr" defTabSz="914400" rtl="0" eaLnBrk="1" fontAlgn="auto" latinLnBrk="0" hangingPunct="1">
              <a:lnSpc>
                <a:spcPct val="100000"/>
              </a:lnSpc>
              <a:spcBef>
                <a:spcPct val="0"/>
              </a:spcBef>
              <a:spcAft>
                <a:spcPts val="0"/>
              </a:spcAft>
              <a:buClrTx/>
              <a:buSzTx/>
              <a:buFontTx/>
              <a:buNone/>
              <a:defRPr/>
            </a:pPr>
            <a:r>
              <a:rPr lang="en-US" altLang="zh-CN" sz="2800" b="1" noProof="0" dirty="0">
                <a:ln>
                  <a:noFill/>
                </a:ln>
                <a:solidFill>
                  <a:srgbClr val="CC6600"/>
                </a:solidFill>
                <a:effectLst/>
                <a:uLnTx/>
                <a:uFillTx/>
                <a:latin typeface="黑体" panose="02010609060101010101" pitchFamily="2" charset="-122"/>
                <a:ea typeface="黑体" panose="02010609060101010101" pitchFamily="2" charset="-122"/>
                <a:cs typeface="+mj-cs"/>
                <a:sym typeface="+mn-ea"/>
              </a:rPr>
              <a:t>3.4.2 </a:t>
            </a:r>
            <a:r>
              <a:rPr lang="zh-CN" altLang="en-US" sz="2800" b="1" noProof="0" dirty="0">
                <a:ln>
                  <a:noFill/>
                </a:ln>
                <a:solidFill>
                  <a:srgbClr val="CC6600"/>
                </a:solidFill>
                <a:effectLst/>
                <a:uLnTx/>
                <a:uFillTx/>
                <a:latin typeface="黑体" panose="02010609060101010101" pitchFamily="2" charset="-122"/>
                <a:ea typeface="黑体" panose="02010609060101010101" pitchFamily="2" charset="-122"/>
                <a:cs typeface="+mj-cs"/>
                <a:sym typeface="+mn-ea"/>
              </a:rPr>
              <a:t>室内的色彩</a:t>
            </a:r>
            <a:endParaRPr lang="zh-CN" altLang="en-US" sz="2800" b="1" noProof="0" dirty="0">
              <a:ln>
                <a:noFill/>
              </a:ln>
              <a:solidFill>
                <a:srgbClr val="CC6600"/>
              </a:solidFill>
              <a:effectLst/>
              <a:uLnTx/>
              <a:uFillTx/>
              <a:latin typeface="黑体" panose="02010609060101010101" pitchFamily="2" charset="-122"/>
              <a:ea typeface="黑体" panose="02010609060101010101" pitchFamily="2" charset="-122"/>
              <a:cs typeface="+mj-cs"/>
              <a:sym typeface="+mn-ea"/>
            </a:endParaRPr>
          </a:p>
        </p:txBody>
      </p:sp>
      <p:sp>
        <p:nvSpPr>
          <p:cNvPr id="5" name="文本框 4"/>
          <p:cNvSpPr txBox="1"/>
          <p:nvPr/>
        </p:nvSpPr>
        <p:spPr>
          <a:xfrm>
            <a:off x="617855" y="1428750"/>
            <a:ext cx="7907020" cy="2306955"/>
          </a:xfrm>
          <a:prstGeom prst="rect">
            <a:avLst/>
          </a:prstGeom>
          <a:noFill/>
        </p:spPr>
        <p:txBody>
          <a:bodyPr wrap="square" rtlCol="0">
            <a:spAutoFit/>
          </a:bodyPr>
          <a:p>
            <a:pPr algn="l"/>
            <a:r>
              <a:rPr lang="en-US" altLang="zh-CN"/>
              <a:t>      </a:t>
            </a:r>
            <a:endParaRPr lang="en-US" altLang="zh-CN"/>
          </a:p>
          <a:p>
            <a:pPr algn="l"/>
            <a:r>
              <a:t>1、室内色彩处理要遵循的基本原则</a:t>
            </a:r>
          </a:p>
          <a:p>
            <a:pPr algn="l"/>
          </a:p>
          <a:p>
            <a:pPr algn="l"/>
            <a:r>
              <a:t>（1）、整体统一的原则</a:t>
            </a:r>
          </a:p>
          <a:p>
            <a:pPr algn="l"/>
            <a:r>
              <a:t>（2）、人对色彩的感情原则</a:t>
            </a:r>
          </a:p>
          <a:p>
            <a:pPr algn="l"/>
            <a:r>
              <a:t>（3）、要满足室内空间功能需求的原则</a:t>
            </a:r>
          </a:p>
          <a:p>
            <a:pPr algn="l"/>
            <a:r>
              <a:rPr lang="zh-CN">
                <a:latin typeface="宋体" panose="02010600030101010101" pitchFamily="2" charset="-122"/>
                <a:ea typeface="宋体" panose="02010600030101010101" pitchFamily="2" charset="-122"/>
              </a:rPr>
              <a:t>（</a:t>
            </a:r>
            <a:r>
              <a:rPr lang="en-US" altLang="zh-CN">
                <a:latin typeface="宋体" panose="02010600030101010101" pitchFamily="2" charset="-122"/>
                <a:ea typeface="宋体" panose="02010600030101010101" pitchFamily="2" charset="-122"/>
              </a:rPr>
              <a:t>4</a:t>
            </a:r>
            <a:r>
              <a:rPr lang="zh-CN">
                <a:latin typeface="宋体" panose="02010600030101010101" pitchFamily="2" charset="-122"/>
                <a:ea typeface="宋体" panose="02010600030101010101" pitchFamily="2" charset="-122"/>
              </a:rPr>
              <a:t>）、力求符合空间构图需要的原则</a:t>
            </a:r>
            <a:endParaRPr lang="zh-CN">
              <a:latin typeface="宋体" panose="02010600030101010101" pitchFamily="2" charset="-122"/>
              <a:ea typeface="宋体" panose="02010600030101010101" pitchFamily="2" charset="-122"/>
            </a:endParaRPr>
          </a:p>
          <a:p>
            <a:pPr algn="l"/>
            <a:r>
              <a:rPr lang="zh-CN">
                <a:latin typeface="宋体" panose="02010600030101010101" pitchFamily="2" charset="-122"/>
                <a:ea typeface="宋体" panose="02010600030101010101" pitchFamily="2" charset="-122"/>
              </a:rPr>
              <a:t>（</a:t>
            </a:r>
            <a:r>
              <a:rPr lang="en-US" altLang="zh-CN">
                <a:latin typeface="宋体" panose="02010600030101010101" pitchFamily="2" charset="-122"/>
                <a:ea typeface="宋体" panose="02010600030101010101" pitchFamily="2" charset="-122"/>
              </a:rPr>
              <a:t>5</a:t>
            </a:r>
            <a:r>
              <a:rPr lang="zh-CN">
                <a:latin typeface="宋体" panose="02010600030101010101" pitchFamily="2" charset="-122"/>
                <a:ea typeface="宋体" panose="02010600030101010101" pitchFamily="2" charset="-122"/>
              </a:rPr>
              <a:t>）、与室外环境呼应的原则  </a:t>
            </a:r>
            <a:endParaRPr lang="zh-CN">
              <a:latin typeface="宋体" panose="02010600030101010101" pitchFamily="2" charset="-122"/>
              <a:ea typeface="宋体" panose="02010600030101010101" pitchFamily="2"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3.4</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视觉与环境</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2" name="文本框 1"/>
          <p:cNvSpPr txBox="1"/>
          <p:nvPr/>
        </p:nvSpPr>
        <p:spPr>
          <a:xfrm>
            <a:off x="714693" y="906780"/>
            <a:ext cx="3048635" cy="521970"/>
          </a:xfrm>
          <a:prstGeom prst="rect">
            <a:avLst/>
          </a:prstGeom>
          <a:noFill/>
        </p:spPr>
        <p:txBody>
          <a:bodyPr wrap="none" rtlCol="0" anchor="t">
            <a:spAutoFit/>
          </a:bodyPr>
          <a:p>
            <a:pPr marL="0" marR="0" lvl="0" indent="0" algn="ctr" defTabSz="914400" rtl="0" eaLnBrk="1" fontAlgn="auto" latinLnBrk="0" hangingPunct="1">
              <a:lnSpc>
                <a:spcPct val="100000"/>
              </a:lnSpc>
              <a:spcBef>
                <a:spcPct val="0"/>
              </a:spcBef>
              <a:spcAft>
                <a:spcPts val="0"/>
              </a:spcAft>
              <a:buClrTx/>
              <a:buSzTx/>
              <a:buFontTx/>
              <a:buNone/>
              <a:defRPr/>
            </a:pPr>
            <a:r>
              <a:rPr lang="en-US" altLang="zh-CN" sz="2800" b="1" noProof="0" dirty="0">
                <a:ln>
                  <a:noFill/>
                </a:ln>
                <a:solidFill>
                  <a:srgbClr val="CC6600"/>
                </a:solidFill>
                <a:effectLst/>
                <a:uLnTx/>
                <a:uFillTx/>
                <a:latin typeface="黑体" panose="02010609060101010101" pitchFamily="2" charset="-122"/>
                <a:ea typeface="黑体" panose="02010609060101010101" pitchFamily="2" charset="-122"/>
                <a:cs typeface="+mj-cs"/>
                <a:sym typeface="+mn-ea"/>
              </a:rPr>
              <a:t>3.4.2 </a:t>
            </a:r>
            <a:r>
              <a:rPr lang="zh-CN" altLang="en-US" sz="2800" b="1" noProof="0" dirty="0">
                <a:ln>
                  <a:noFill/>
                </a:ln>
                <a:solidFill>
                  <a:srgbClr val="CC6600"/>
                </a:solidFill>
                <a:effectLst/>
                <a:uLnTx/>
                <a:uFillTx/>
                <a:latin typeface="黑体" panose="02010609060101010101" pitchFamily="2" charset="-122"/>
                <a:ea typeface="黑体" panose="02010609060101010101" pitchFamily="2" charset="-122"/>
                <a:cs typeface="+mj-cs"/>
                <a:sym typeface="+mn-ea"/>
              </a:rPr>
              <a:t>室内的色彩</a:t>
            </a:r>
            <a:endParaRPr lang="zh-CN" altLang="en-US" sz="2800" b="1" noProof="0" dirty="0">
              <a:ln>
                <a:noFill/>
              </a:ln>
              <a:solidFill>
                <a:srgbClr val="CC6600"/>
              </a:solidFill>
              <a:effectLst/>
              <a:uLnTx/>
              <a:uFillTx/>
              <a:latin typeface="黑体" panose="02010609060101010101" pitchFamily="2" charset="-122"/>
              <a:ea typeface="黑体" panose="02010609060101010101" pitchFamily="2" charset="-122"/>
              <a:cs typeface="+mj-cs"/>
              <a:sym typeface="+mn-ea"/>
            </a:endParaRPr>
          </a:p>
        </p:txBody>
      </p:sp>
      <p:sp>
        <p:nvSpPr>
          <p:cNvPr id="5" name="文本框 4"/>
          <p:cNvSpPr txBox="1"/>
          <p:nvPr/>
        </p:nvSpPr>
        <p:spPr>
          <a:xfrm>
            <a:off x="617855" y="1428750"/>
            <a:ext cx="7907020" cy="2306955"/>
          </a:xfrm>
          <a:prstGeom prst="rect">
            <a:avLst/>
          </a:prstGeom>
          <a:noFill/>
        </p:spPr>
        <p:txBody>
          <a:bodyPr wrap="square" rtlCol="0">
            <a:spAutoFit/>
          </a:bodyPr>
          <a:p>
            <a:pPr algn="l"/>
            <a:r>
              <a:rPr lang="en-US" altLang="zh-CN"/>
              <a:t>      </a:t>
            </a:r>
            <a:endParaRPr lang="en-US" altLang="zh-CN"/>
          </a:p>
          <a:p>
            <a:pPr algn="l"/>
            <a:r>
              <a:rPr lang="en-US"/>
              <a:t>2</a:t>
            </a:r>
            <a:r>
              <a:t>、色彩的</a:t>
            </a:r>
            <a:r>
              <a:rPr lang="zh-CN">
                <a:latin typeface="宋体" panose="02010600030101010101" pitchFamily="2" charset="-122"/>
                <a:ea typeface="宋体" panose="02010600030101010101" pitchFamily="2" charset="-122"/>
              </a:rPr>
              <a:t>物理效应</a:t>
            </a:r>
            <a:endParaRPr lang="zh-CN">
              <a:latin typeface="宋体" panose="02010600030101010101" pitchFamily="2" charset="-122"/>
              <a:ea typeface="宋体" panose="02010600030101010101" pitchFamily="2" charset="-122"/>
            </a:endParaRPr>
          </a:p>
          <a:p>
            <a:pPr algn="l"/>
            <a:endParaRPr lang="zh-CN">
              <a:latin typeface="宋体" panose="02010600030101010101" pitchFamily="2" charset="-122"/>
              <a:ea typeface="宋体" panose="02010600030101010101" pitchFamily="2" charset="-122"/>
            </a:endParaRPr>
          </a:p>
          <a:p>
            <a:pPr algn="l"/>
            <a:r>
              <a:t>（1）、</a:t>
            </a:r>
            <a:r>
              <a:rPr lang="zh-CN">
                <a:latin typeface="宋体" panose="02010600030101010101" pitchFamily="2" charset="-122"/>
                <a:ea typeface="宋体" panose="02010600030101010101" pitchFamily="2" charset="-122"/>
              </a:rPr>
              <a:t>温度感</a:t>
            </a:r>
            <a:endParaRPr lang="zh-CN">
              <a:latin typeface="宋体" panose="02010600030101010101" pitchFamily="2" charset="-122"/>
              <a:ea typeface="宋体" panose="02010600030101010101" pitchFamily="2" charset="-122"/>
            </a:endParaRPr>
          </a:p>
          <a:p>
            <a:pPr algn="l"/>
            <a:r>
              <a:rPr>
                <a:latin typeface="宋体" panose="02010600030101010101" pitchFamily="2" charset="-122"/>
                <a:ea typeface="宋体" panose="02010600030101010101" pitchFamily="2" charset="-122"/>
              </a:rPr>
              <a:t>（2）、</a:t>
            </a:r>
            <a:r>
              <a:rPr lang="zh-CN">
                <a:latin typeface="宋体" panose="02010600030101010101" pitchFamily="2" charset="-122"/>
                <a:ea typeface="宋体" panose="02010600030101010101" pitchFamily="2" charset="-122"/>
              </a:rPr>
              <a:t>距离感</a:t>
            </a:r>
            <a:endParaRPr lang="zh-CN">
              <a:latin typeface="宋体" panose="02010600030101010101" pitchFamily="2" charset="-122"/>
              <a:ea typeface="宋体" panose="02010600030101010101" pitchFamily="2" charset="-122"/>
            </a:endParaRPr>
          </a:p>
          <a:p>
            <a:pPr algn="l"/>
            <a:r>
              <a:rPr>
                <a:latin typeface="宋体" panose="02010600030101010101" pitchFamily="2" charset="-122"/>
                <a:ea typeface="宋体" panose="02010600030101010101" pitchFamily="2" charset="-122"/>
              </a:rPr>
              <a:t>（3）、</a:t>
            </a:r>
            <a:r>
              <a:rPr lang="zh-CN">
                <a:latin typeface="宋体" panose="02010600030101010101" pitchFamily="2" charset="-122"/>
                <a:ea typeface="宋体" panose="02010600030101010101" pitchFamily="2" charset="-122"/>
              </a:rPr>
              <a:t>重量感</a:t>
            </a:r>
            <a:endParaRPr lang="zh-CN">
              <a:latin typeface="宋体" panose="02010600030101010101" pitchFamily="2" charset="-122"/>
              <a:ea typeface="宋体" panose="02010600030101010101" pitchFamily="2" charset="-122"/>
            </a:endParaRPr>
          </a:p>
          <a:p>
            <a:pPr algn="l"/>
            <a:r>
              <a:rPr lang="zh-CN">
                <a:latin typeface="宋体" panose="02010600030101010101" pitchFamily="2" charset="-122"/>
                <a:ea typeface="宋体" panose="02010600030101010101" pitchFamily="2" charset="-122"/>
              </a:rPr>
              <a:t>（</a:t>
            </a:r>
            <a:r>
              <a:rPr lang="en-US" altLang="zh-CN">
                <a:latin typeface="宋体" panose="02010600030101010101" pitchFamily="2" charset="-122"/>
                <a:ea typeface="宋体" panose="02010600030101010101" pitchFamily="2" charset="-122"/>
              </a:rPr>
              <a:t>4</a:t>
            </a:r>
            <a:r>
              <a:rPr lang="zh-CN">
                <a:latin typeface="宋体" panose="02010600030101010101" pitchFamily="2" charset="-122"/>
                <a:ea typeface="宋体" panose="02010600030101010101" pitchFamily="2" charset="-122"/>
              </a:rPr>
              <a:t>）、尺度感</a:t>
            </a:r>
            <a:endParaRPr lang="zh-CN">
              <a:latin typeface="宋体" panose="02010600030101010101" pitchFamily="2" charset="-122"/>
              <a:ea typeface="宋体" panose="02010600030101010101" pitchFamily="2" charset="-122"/>
            </a:endParaRPr>
          </a:p>
          <a:p>
            <a:pPr algn="l"/>
            <a:r>
              <a:rPr lang="zh-CN">
                <a:latin typeface="宋体" panose="02010600030101010101" pitchFamily="2" charset="-122"/>
                <a:ea typeface="宋体" panose="02010600030101010101" pitchFamily="2" charset="-122"/>
              </a:rPr>
              <a:t> </a:t>
            </a:r>
            <a:endParaRPr lang="zh-CN">
              <a:latin typeface="宋体" panose="02010600030101010101" pitchFamily="2" charset="-122"/>
              <a:ea typeface="宋体" panose="02010600030101010101" pitchFamily="2"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3.4</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视觉与环境</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2" name="文本框 1"/>
          <p:cNvSpPr txBox="1"/>
          <p:nvPr/>
        </p:nvSpPr>
        <p:spPr>
          <a:xfrm>
            <a:off x="714693" y="906780"/>
            <a:ext cx="3048635" cy="521970"/>
          </a:xfrm>
          <a:prstGeom prst="rect">
            <a:avLst/>
          </a:prstGeom>
          <a:noFill/>
        </p:spPr>
        <p:txBody>
          <a:bodyPr wrap="none" rtlCol="0" anchor="t">
            <a:spAutoFit/>
          </a:bodyPr>
          <a:p>
            <a:pPr marL="0" marR="0" lvl="0" indent="0" algn="ctr" defTabSz="914400" rtl="0" eaLnBrk="1" fontAlgn="auto" latinLnBrk="0" hangingPunct="1">
              <a:lnSpc>
                <a:spcPct val="100000"/>
              </a:lnSpc>
              <a:spcBef>
                <a:spcPct val="0"/>
              </a:spcBef>
              <a:spcAft>
                <a:spcPts val="0"/>
              </a:spcAft>
              <a:buClrTx/>
              <a:buSzTx/>
              <a:buFontTx/>
              <a:buNone/>
              <a:defRPr/>
            </a:pPr>
            <a:r>
              <a:rPr lang="en-US" altLang="zh-CN" sz="2800" b="1" noProof="0" dirty="0">
                <a:ln>
                  <a:noFill/>
                </a:ln>
                <a:solidFill>
                  <a:srgbClr val="CC6600"/>
                </a:solidFill>
                <a:effectLst/>
                <a:uLnTx/>
                <a:uFillTx/>
                <a:latin typeface="黑体" panose="02010609060101010101" pitchFamily="2" charset="-122"/>
                <a:ea typeface="黑体" panose="02010609060101010101" pitchFamily="2" charset="-122"/>
                <a:cs typeface="+mj-cs"/>
                <a:sym typeface="+mn-ea"/>
              </a:rPr>
              <a:t>3.4.2 </a:t>
            </a:r>
            <a:r>
              <a:rPr lang="zh-CN" altLang="en-US" sz="2800" b="1" noProof="0" dirty="0">
                <a:ln>
                  <a:noFill/>
                </a:ln>
                <a:solidFill>
                  <a:srgbClr val="CC6600"/>
                </a:solidFill>
                <a:effectLst/>
                <a:uLnTx/>
                <a:uFillTx/>
                <a:latin typeface="黑体" panose="02010609060101010101" pitchFamily="2" charset="-122"/>
                <a:ea typeface="黑体" panose="02010609060101010101" pitchFamily="2" charset="-122"/>
                <a:cs typeface="+mj-cs"/>
                <a:sym typeface="+mn-ea"/>
              </a:rPr>
              <a:t>室内的色彩</a:t>
            </a:r>
            <a:endParaRPr lang="zh-CN" altLang="en-US" sz="2800" b="1" noProof="0" dirty="0">
              <a:ln>
                <a:noFill/>
              </a:ln>
              <a:solidFill>
                <a:srgbClr val="CC6600"/>
              </a:solidFill>
              <a:effectLst/>
              <a:uLnTx/>
              <a:uFillTx/>
              <a:latin typeface="黑体" panose="02010609060101010101" pitchFamily="2" charset="-122"/>
              <a:ea typeface="黑体" panose="02010609060101010101" pitchFamily="2" charset="-122"/>
              <a:cs typeface="+mj-cs"/>
              <a:sym typeface="+mn-ea"/>
            </a:endParaRPr>
          </a:p>
        </p:txBody>
      </p:sp>
      <p:sp>
        <p:nvSpPr>
          <p:cNvPr id="5" name="文本框 4"/>
          <p:cNvSpPr txBox="1"/>
          <p:nvPr/>
        </p:nvSpPr>
        <p:spPr>
          <a:xfrm>
            <a:off x="617855" y="1428750"/>
            <a:ext cx="7907020" cy="2584450"/>
          </a:xfrm>
          <a:prstGeom prst="rect">
            <a:avLst/>
          </a:prstGeom>
          <a:noFill/>
        </p:spPr>
        <p:txBody>
          <a:bodyPr wrap="square" rtlCol="0">
            <a:spAutoFit/>
          </a:bodyPr>
          <a:p>
            <a:pPr algn="l"/>
            <a:r>
              <a:rPr lang="en-US" altLang="zh-CN"/>
              <a:t>      </a:t>
            </a:r>
            <a:endParaRPr lang="en-US" altLang="zh-CN"/>
          </a:p>
          <a:p>
            <a:pPr algn="l"/>
            <a:r>
              <a:rPr lang="en-US"/>
              <a:t>3</a:t>
            </a:r>
            <a:r>
              <a:t>、色彩</a:t>
            </a:r>
            <a:r>
              <a:rPr lang="zh-CN">
                <a:latin typeface="宋体" panose="02010600030101010101" pitchFamily="2" charset="-122"/>
                <a:ea typeface="宋体" panose="02010600030101010101" pitchFamily="2" charset="-122"/>
              </a:rPr>
              <a:t>对人</a:t>
            </a:r>
            <a:r>
              <a:rPr>
                <a:latin typeface="宋体" panose="02010600030101010101" pitchFamily="2" charset="-122"/>
                <a:ea typeface="宋体" panose="02010600030101010101" pitchFamily="2" charset="-122"/>
              </a:rPr>
              <a:t>的</a:t>
            </a:r>
            <a:r>
              <a:rPr lang="zh-CN">
                <a:latin typeface="宋体" panose="02010600030101010101" pitchFamily="2" charset="-122"/>
                <a:ea typeface="宋体" panose="02010600030101010101" pitchFamily="2" charset="-122"/>
              </a:rPr>
              <a:t>生理和心理反应</a:t>
            </a:r>
            <a:endParaRPr lang="zh-CN">
              <a:latin typeface="宋体" panose="02010600030101010101" pitchFamily="2" charset="-122"/>
              <a:ea typeface="宋体" panose="02010600030101010101" pitchFamily="2" charset="-122"/>
            </a:endParaRPr>
          </a:p>
          <a:p>
            <a:pPr algn="l"/>
            <a:endParaRPr lang="zh-CN">
              <a:latin typeface="宋体" panose="02010600030101010101" pitchFamily="2" charset="-122"/>
              <a:ea typeface="宋体" panose="02010600030101010101" pitchFamily="2" charset="-122"/>
            </a:endParaRPr>
          </a:p>
          <a:p>
            <a:pPr algn="l"/>
            <a:r>
              <a:t>      生理心理学表明感受器官能把物理刺激能量，如压力、光、声和化学物质，转化为神经冲动，神经冲动传达到脑而产生感觉和知觉，而人的心理过程，如对先前经验的记忆、思想、情绪和注意集中等，都是脑较高级部位以一定方式所具有的机能，它们表现了神经冲动的实际活动。随着色光变为绿、黄、橙、红而依次增强。</a:t>
            </a:r>
          </a:p>
          <a:p>
            <a:pPr algn="l"/>
            <a:r>
              <a:rPr lang="zh-CN">
                <a:latin typeface="宋体" panose="02010600030101010101" pitchFamily="2" charset="-122"/>
                <a:ea typeface="宋体" panose="02010600030101010101" pitchFamily="2" charset="-122"/>
              </a:rPr>
              <a:t> </a:t>
            </a:r>
            <a:endParaRPr lang="zh-CN">
              <a:latin typeface="宋体" panose="02010600030101010101" pitchFamily="2" charset="-122"/>
              <a:ea typeface="宋体" panose="02010600030101010101" pitchFamily="2"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3.5</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听</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觉与环境</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2" name="文本框 1"/>
          <p:cNvSpPr txBox="1"/>
          <p:nvPr/>
        </p:nvSpPr>
        <p:spPr>
          <a:xfrm>
            <a:off x="714693" y="906780"/>
            <a:ext cx="3048635" cy="521970"/>
          </a:xfrm>
          <a:prstGeom prst="rect">
            <a:avLst/>
          </a:prstGeom>
          <a:noFill/>
        </p:spPr>
        <p:txBody>
          <a:bodyPr wrap="none" rtlCol="0" anchor="t">
            <a:spAutoFit/>
          </a:bodyPr>
          <a:p>
            <a:pPr marL="0" marR="0" lvl="0" indent="0" algn="ctr" defTabSz="914400" rtl="0" eaLnBrk="1" fontAlgn="auto" latinLnBrk="0" hangingPunct="1">
              <a:lnSpc>
                <a:spcPct val="100000"/>
              </a:lnSpc>
              <a:spcBef>
                <a:spcPct val="0"/>
              </a:spcBef>
              <a:spcAft>
                <a:spcPts val="0"/>
              </a:spcAft>
              <a:buClrTx/>
              <a:buSzTx/>
              <a:buFontTx/>
              <a:buNone/>
              <a:defRPr/>
            </a:pPr>
            <a:r>
              <a:rPr lang="en-US" altLang="zh-CN" sz="2800" b="1" noProof="0" dirty="0">
                <a:ln>
                  <a:noFill/>
                </a:ln>
                <a:solidFill>
                  <a:srgbClr val="CC6600"/>
                </a:solidFill>
                <a:effectLst/>
                <a:uLnTx/>
                <a:uFillTx/>
                <a:latin typeface="黑体" panose="02010609060101010101" pitchFamily="2" charset="-122"/>
                <a:ea typeface="黑体" panose="02010609060101010101" pitchFamily="2" charset="-122"/>
                <a:cs typeface="+mj-cs"/>
                <a:sym typeface="+mn-ea"/>
              </a:rPr>
              <a:t>3.5.1 </a:t>
            </a:r>
            <a:r>
              <a:rPr lang="zh-CN" altLang="en-US" sz="2800" b="1" noProof="0" dirty="0">
                <a:ln>
                  <a:noFill/>
                </a:ln>
                <a:solidFill>
                  <a:srgbClr val="CC6600"/>
                </a:solidFill>
                <a:effectLst/>
                <a:uLnTx/>
                <a:uFillTx/>
                <a:latin typeface="黑体" panose="02010609060101010101" pitchFamily="2" charset="-122"/>
                <a:ea typeface="黑体" panose="02010609060101010101" pitchFamily="2" charset="-122"/>
                <a:cs typeface="+mj-cs"/>
                <a:sym typeface="+mn-ea"/>
              </a:rPr>
              <a:t>噪音的影响</a:t>
            </a:r>
            <a:endParaRPr lang="zh-CN" altLang="en-US" sz="2800" b="1" noProof="0" dirty="0">
              <a:ln>
                <a:noFill/>
              </a:ln>
              <a:solidFill>
                <a:srgbClr val="CC6600"/>
              </a:solidFill>
              <a:effectLst/>
              <a:uLnTx/>
              <a:uFillTx/>
              <a:latin typeface="黑体" panose="02010609060101010101" pitchFamily="2" charset="-122"/>
              <a:ea typeface="黑体" panose="02010609060101010101" pitchFamily="2" charset="-122"/>
              <a:cs typeface="+mj-cs"/>
              <a:sym typeface="+mn-ea"/>
            </a:endParaRPr>
          </a:p>
        </p:txBody>
      </p:sp>
      <p:sp>
        <p:nvSpPr>
          <p:cNvPr id="5" name="文本框 4"/>
          <p:cNvSpPr txBox="1"/>
          <p:nvPr/>
        </p:nvSpPr>
        <p:spPr>
          <a:xfrm>
            <a:off x="617855" y="1428750"/>
            <a:ext cx="7907020" cy="2030095"/>
          </a:xfrm>
          <a:prstGeom prst="rect">
            <a:avLst/>
          </a:prstGeom>
          <a:noFill/>
        </p:spPr>
        <p:txBody>
          <a:bodyPr wrap="square" rtlCol="0">
            <a:spAutoFit/>
          </a:bodyPr>
          <a:p>
            <a:pPr algn="l"/>
            <a:r>
              <a:rPr lang="en-US" altLang="zh-CN"/>
              <a:t>      </a:t>
            </a:r>
            <a:endParaRPr lang="en-US" altLang="zh-CN"/>
          </a:p>
          <a:p>
            <a:pPr algn="l"/>
            <a:r>
              <a:t>       噪音是指杂乱、刺耳的声音，其主要来源在工厂的造影、道路的噪音、建设工地的噪音等等。而室内的噪音主要来源于人为和电器两个部分。人为噪音主要是因为人的活动产生的不和谐声音。如同处室内的人发生了争吵，或是年龄较小的孩子在玩耍时发出的大喊大叫、大哭大笑等，这些对于同处室内的人在情绪上都有很大的影响。</a:t>
            </a:r>
          </a:p>
          <a:p>
            <a:pPr algn="l"/>
            <a:r>
              <a:rPr lang="zh-CN">
                <a:latin typeface="宋体" panose="02010600030101010101" pitchFamily="2" charset="-122"/>
                <a:ea typeface="宋体" panose="02010600030101010101" pitchFamily="2" charset="-122"/>
              </a:rPr>
              <a:t> </a:t>
            </a:r>
            <a:endParaRPr lang="zh-CN">
              <a:latin typeface="宋体" panose="02010600030101010101" pitchFamily="2" charset="-122"/>
              <a:ea typeface="宋体" panose="02010600030101010101" pitchFamily="2"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3.5</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听觉与环境</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2" name="文本框 1"/>
          <p:cNvSpPr txBox="1"/>
          <p:nvPr/>
        </p:nvSpPr>
        <p:spPr>
          <a:xfrm>
            <a:off x="714693" y="906780"/>
            <a:ext cx="3048635" cy="521970"/>
          </a:xfrm>
          <a:prstGeom prst="rect">
            <a:avLst/>
          </a:prstGeom>
          <a:noFill/>
        </p:spPr>
        <p:txBody>
          <a:bodyPr wrap="none" rtlCol="0" anchor="t">
            <a:spAutoFit/>
          </a:bodyPr>
          <a:p>
            <a:pPr marL="0" marR="0" lvl="0" indent="0" algn="ctr" defTabSz="914400" rtl="0" eaLnBrk="1" fontAlgn="auto" latinLnBrk="0" hangingPunct="1">
              <a:lnSpc>
                <a:spcPct val="100000"/>
              </a:lnSpc>
              <a:spcBef>
                <a:spcPct val="0"/>
              </a:spcBef>
              <a:spcAft>
                <a:spcPts val="0"/>
              </a:spcAft>
              <a:buClrTx/>
              <a:buSzTx/>
              <a:buFontTx/>
              <a:buNone/>
              <a:defRPr/>
            </a:pPr>
            <a:r>
              <a:rPr lang="en-US" altLang="zh-CN" sz="2800" b="1" noProof="0" dirty="0">
                <a:ln>
                  <a:noFill/>
                </a:ln>
                <a:solidFill>
                  <a:srgbClr val="CC6600"/>
                </a:solidFill>
                <a:effectLst/>
                <a:uLnTx/>
                <a:uFillTx/>
                <a:latin typeface="黑体" panose="02010609060101010101" pitchFamily="2" charset="-122"/>
                <a:ea typeface="黑体" panose="02010609060101010101" pitchFamily="2" charset="-122"/>
                <a:cs typeface="+mj-cs"/>
                <a:sym typeface="+mn-ea"/>
              </a:rPr>
              <a:t>3.5.1 </a:t>
            </a:r>
            <a:r>
              <a:rPr lang="zh-CN" altLang="en-US" sz="2800" b="1" noProof="0" dirty="0">
                <a:ln>
                  <a:noFill/>
                </a:ln>
                <a:solidFill>
                  <a:srgbClr val="CC6600"/>
                </a:solidFill>
                <a:effectLst/>
                <a:uLnTx/>
                <a:uFillTx/>
                <a:latin typeface="黑体" panose="02010609060101010101" pitchFamily="2" charset="-122"/>
                <a:ea typeface="黑体" panose="02010609060101010101" pitchFamily="2" charset="-122"/>
                <a:cs typeface="+mj-cs"/>
                <a:sym typeface="+mn-ea"/>
              </a:rPr>
              <a:t>噪音的影响</a:t>
            </a:r>
            <a:endParaRPr lang="zh-CN" altLang="en-US" sz="2800" b="1" noProof="0" dirty="0">
              <a:ln>
                <a:noFill/>
              </a:ln>
              <a:solidFill>
                <a:srgbClr val="CC6600"/>
              </a:solidFill>
              <a:effectLst/>
              <a:uLnTx/>
              <a:uFillTx/>
              <a:latin typeface="黑体" panose="02010609060101010101" pitchFamily="2" charset="-122"/>
              <a:ea typeface="黑体" panose="02010609060101010101" pitchFamily="2" charset="-122"/>
              <a:cs typeface="+mj-cs"/>
              <a:sym typeface="+mn-ea"/>
            </a:endParaRPr>
          </a:p>
        </p:txBody>
      </p:sp>
      <p:sp>
        <p:nvSpPr>
          <p:cNvPr id="5" name="文本框 4"/>
          <p:cNvSpPr txBox="1"/>
          <p:nvPr/>
        </p:nvSpPr>
        <p:spPr>
          <a:xfrm>
            <a:off x="617855" y="1428750"/>
            <a:ext cx="7907020" cy="4246245"/>
          </a:xfrm>
          <a:prstGeom prst="rect">
            <a:avLst/>
          </a:prstGeom>
          <a:noFill/>
        </p:spPr>
        <p:txBody>
          <a:bodyPr wrap="square" rtlCol="0">
            <a:spAutoFit/>
          </a:bodyPr>
          <a:p>
            <a:pPr algn="l"/>
            <a:r>
              <a:rPr lang="en-US" altLang="zh-CN"/>
              <a:t>  </a:t>
            </a:r>
            <a:r>
              <a:rPr lang="en-US" altLang="zh-CN">
                <a:latin typeface="宋体" panose="02010600030101010101" pitchFamily="2" charset="-122"/>
                <a:ea typeface="宋体" panose="02010600030101010101" pitchFamily="2" charset="-122"/>
              </a:rPr>
              <a:t>1、噪音对听力的影响</a:t>
            </a:r>
            <a:endParaRPr lang="en-US" altLang="zh-CN">
              <a:latin typeface="宋体" panose="02010600030101010101" pitchFamily="2" charset="-122"/>
              <a:ea typeface="宋体" panose="02010600030101010101" pitchFamily="2" charset="-122"/>
            </a:endParaRPr>
          </a:p>
          <a:p>
            <a:pPr algn="l"/>
            <a:r>
              <a:rPr lang="en-US" altLang="zh-CN">
                <a:latin typeface="宋体" panose="02010600030101010101" pitchFamily="2" charset="-122"/>
                <a:ea typeface="宋体" panose="02010600030101010101" pitchFamily="2" charset="-122"/>
              </a:rPr>
              <a:t>    （1）、噪声的强度和频率组成。噪声的强度越大对人体的危害越大。噪声在80分贝以下，对听力的损害很小，在90分贝以上，对听力损害的发生率逐渐升高，而140分贝的噪声，在短期内即可造成永久性听力损失。噪声的频率对于噪声危害程度的影响很大，高频噪声较低噪声的危害更大。</a:t>
            </a:r>
            <a:endParaRPr lang="en-US" altLang="zh-CN">
              <a:latin typeface="宋体" panose="02010600030101010101" pitchFamily="2" charset="-122"/>
              <a:ea typeface="宋体" panose="02010600030101010101" pitchFamily="2" charset="-122"/>
            </a:endParaRPr>
          </a:p>
          <a:p>
            <a:pPr algn="l"/>
            <a:r>
              <a:rPr lang="en-US" altLang="zh-CN">
                <a:latin typeface="宋体" panose="02010600030101010101" pitchFamily="2" charset="-122"/>
                <a:ea typeface="宋体" panose="02010600030101010101" pitchFamily="2" charset="-122"/>
              </a:rPr>
              <a:t>    （2）噪声工龄和每个工作日的接触时间。工龄时间长，职业性耳聋的发生几率增大；噪声强度越大，出现听力损失的时间越短。噪声强度虽不很大，但作用时间极长时，也能引起听力损失。在高频噪声环境中作业，出现听力损害的时间：80分贝时为10-15年；100-110分贝时为2-3年；110-130分贝时为1-2年。</a:t>
            </a:r>
            <a:endParaRPr lang="en-US" altLang="zh-CN">
              <a:latin typeface="宋体" panose="02010600030101010101" pitchFamily="2" charset="-122"/>
              <a:ea typeface="宋体" panose="02010600030101010101" pitchFamily="2" charset="-122"/>
            </a:endParaRPr>
          </a:p>
          <a:p>
            <a:pPr algn="l"/>
            <a:r>
              <a:rPr lang="en-US" altLang="zh-CN">
                <a:latin typeface="宋体" panose="02010600030101010101" pitchFamily="2" charset="-122"/>
                <a:ea typeface="宋体" panose="02010600030101010101" pitchFamily="2" charset="-122"/>
              </a:rPr>
              <a:t>    （3）噪声的性质。强度和频率经常变化的噪声，比稳定噪声的危害更大。脉冲噪声、噪声与振动同时存在等情况，对听力损害更大。</a:t>
            </a:r>
            <a:endParaRPr lang="en-US" altLang="zh-CN">
              <a:latin typeface="宋体" panose="02010600030101010101" pitchFamily="2" charset="-122"/>
              <a:ea typeface="宋体" panose="02010600030101010101" pitchFamily="2" charset="-122"/>
            </a:endParaRPr>
          </a:p>
          <a:p>
            <a:pPr algn="l"/>
            <a:r>
              <a:rPr lang="en-US" altLang="zh-CN">
                <a:latin typeface="宋体" panose="02010600030101010101" pitchFamily="2" charset="-122"/>
                <a:ea typeface="宋体" panose="02010600030101010101" pitchFamily="2" charset="-122"/>
              </a:rPr>
              <a:t>    （4）个人防护与个体感受。佩戴个人防护用具可以减缓噪声对听力的损害；个体对噪声的感觉，影响听力损失的程度和发病几率。</a:t>
            </a:r>
            <a:endParaRPr lang="en-US" altLang="zh-CN">
              <a:latin typeface="宋体" panose="02010600030101010101" pitchFamily="2" charset="-122"/>
              <a:ea typeface="宋体" panose="02010600030101010101" pitchFamily="2" charset="-122"/>
            </a:endParaRPr>
          </a:p>
          <a:p>
            <a:pPr algn="l"/>
            <a:r>
              <a:rPr lang="zh-CN">
                <a:latin typeface="宋体" panose="02010600030101010101" pitchFamily="2" charset="-122"/>
                <a:ea typeface="宋体" panose="02010600030101010101" pitchFamily="2" charset="-122"/>
              </a:rPr>
              <a:t> </a:t>
            </a:r>
            <a:endParaRPr lang="zh-CN">
              <a:latin typeface="宋体" panose="02010600030101010101" pitchFamily="2" charset="-122"/>
              <a:ea typeface="宋体" panose="02010600030101010101" pitchFamily="2"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3.5</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听觉与环境</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2" name="文本框 1"/>
          <p:cNvSpPr txBox="1"/>
          <p:nvPr/>
        </p:nvSpPr>
        <p:spPr>
          <a:xfrm>
            <a:off x="714693" y="906780"/>
            <a:ext cx="3048635" cy="521970"/>
          </a:xfrm>
          <a:prstGeom prst="rect">
            <a:avLst/>
          </a:prstGeom>
          <a:noFill/>
        </p:spPr>
        <p:txBody>
          <a:bodyPr wrap="none" rtlCol="0" anchor="t">
            <a:spAutoFit/>
          </a:bodyPr>
          <a:p>
            <a:pPr marL="0" marR="0" lvl="0" indent="0" algn="ctr" defTabSz="914400" rtl="0" eaLnBrk="1" fontAlgn="auto" latinLnBrk="0" hangingPunct="1">
              <a:lnSpc>
                <a:spcPct val="100000"/>
              </a:lnSpc>
              <a:spcBef>
                <a:spcPct val="0"/>
              </a:spcBef>
              <a:spcAft>
                <a:spcPts val="0"/>
              </a:spcAft>
              <a:buClrTx/>
              <a:buSzTx/>
              <a:buFontTx/>
              <a:buNone/>
              <a:defRPr/>
            </a:pPr>
            <a:r>
              <a:rPr lang="en-US" altLang="zh-CN" sz="2800" b="1" noProof="0" dirty="0">
                <a:ln>
                  <a:noFill/>
                </a:ln>
                <a:solidFill>
                  <a:srgbClr val="CC6600"/>
                </a:solidFill>
                <a:effectLst/>
                <a:uLnTx/>
                <a:uFillTx/>
                <a:latin typeface="黑体" panose="02010609060101010101" pitchFamily="2" charset="-122"/>
                <a:ea typeface="黑体" panose="02010609060101010101" pitchFamily="2" charset="-122"/>
                <a:cs typeface="+mj-cs"/>
                <a:sym typeface="+mn-ea"/>
              </a:rPr>
              <a:t>3.5.1 </a:t>
            </a:r>
            <a:r>
              <a:rPr lang="zh-CN" altLang="en-US" sz="2800" b="1" noProof="0" dirty="0">
                <a:ln>
                  <a:noFill/>
                </a:ln>
                <a:solidFill>
                  <a:srgbClr val="CC6600"/>
                </a:solidFill>
                <a:effectLst/>
                <a:uLnTx/>
                <a:uFillTx/>
                <a:latin typeface="黑体" panose="02010609060101010101" pitchFamily="2" charset="-122"/>
                <a:ea typeface="黑体" panose="02010609060101010101" pitchFamily="2" charset="-122"/>
                <a:cs typeface="+mj-cs"/>
                <a:sym typeface="+mn-ea"/>
              </a:rPr>
              <a:t>噪音的影响</a:t>
            </a:r>
            <a:endParaRPr lang="zh-CN" altLang="en-US" sz="2800" b="1" noProof="0" dirty="0">
              <a:ln>
                <a:noFill/>
              </a:ln>
              <a:solidFill>
                <a:srgbClr val="CC6600"/>
              </a:solidFill>
              <a:effectLst/>
              <a:uLnTx/>
              <a:uFillTx/>
              <a:latin typeface="黑体" panose="02010609060101010101" pitchFamily="2" charset="-122"/>
              <a:ea typeface="黑体" panose="02010609060101010101" pitchFamily="2" charset="-122"/>
              <a:cs typeface="+mj-cs"/>
              <a:sym typeface="+mn-ea"/>
            </a:endParaRPr>
          </a:p>
        </p:txBody>
      </p:sp>
      <p:sp>
        <p:nvSpPr>
          <p:cNvPr id="5" name="文本框 4"/>
          <p:cNvSpPr txBox="1"/>
          <p:nvPr/>
        </p:nvSpPr>
        <p:spPr>
          <a:xfrm>
            <a:off x="617855" y="1428750"/>
            <a:ext cx="7907020" cy="2861310"/>
          </a:xfrm>
          <a:prstGeom prst="rect">
            <a:avLst/>
          </a:prstGeom>
          <a:noFill/>
        </p:spPr>
        <p:txBody>
          <a:bodyPr wrap="square" rtlCol="0">
            <a:spAutoFit/>
          </a:bodyPr>
          <a:p>
            <a:pPr algn="l"/>
            <a:r>
              <a:rPr lang="en-US" altLang="zh-CN">
                <a:latin typeface="宋体" panose="02010600030101010101" pitchFamily="2" charset="-122"/>
                <a:ea typeface="宋体" panose="02010600030101010101" pitchFamily="2" charset="-122"/>
              </a:rPr>
              <a:t> 2、噪声对生理的影响</a:t>
            </a:r>
            <a:endParaRPr lang="en-US" altLang="zh-CN">
              <a:latin typeface="宋体" panose="02010600030101010101" pitchFamily="2" charset="-122"/>
              <a:ea typeface="宋体" panose="02010600030101010101" pitchFamily="2" charset="-122"/>
            </a:endParaRPr>
          </a:p>
          <a:p>
            <a:pPr algn="l"/>
            <a:r>
              <a:rPr lang="en-US" altLang="zh-CN">
                <a:latin typeface="宋体" panose="02010600030101010101" pitchFamily="2" charset="-122"/>
                <a:ea typeface="宋体" panose="02010600030101010101" pitchFamily="2" charset="-122"/>
              </a:rPr>
              <a:t>如果在140~160 dB的高强度噪声下，就会使听觉器官发生急性外伤，引起鼓膜破裂流血，螺旋体从基底急性剥离，双耳完全失聪。长期在强噪声下工作的工人，除了耳聋外，还有头昏、头疼、神经衰弱、消化不良等症状，往往导致高血压和心血管病。噪声还会使少年儿童的智力发展缓慢，对胎儿也会造成危害。</a:t>
            </a:r>
            <a:endParaRPr lang="en-US" altLang="zh-CN">
              <a:latin typeface="宋体" panose="02010600030101010101" pitchFamily="2" charset="-122"/>
              <a:ea typeface="宋体" panose="02010600030101010101" pitchFamily="2" charset="-122"/>
            </a:endParaRPr>
          </a:p>
          <a:p>
            <a:pPr algn="l"/>
            <a:r>
              <a:rPr lang="en-US" altLang="zh-CN">
                <a:latin typeface="宋体" panose="02010600030101010101" pitchFamily="2" charset="-122"/>
                <a:ea typeface="宋体" panose="02010600030101010101" pitchFamily="2" charset="-122"/>
              </a:rPr>
              <a:t>急性噪音常引起高血压，在100分贝10分钟下肾上腺激素则分泌升高，交感神经被激动。在动物实验上，也有相同的发现。虽然流行病学调查结果不一致，但最近几个大规模研究显示长期噪音的暴露于高血压呈止相关的关系。暴露噪音70分贝到90分贝五年，其得到高血压的危险性高达2.47倍。</a:t>
            </a:r>
            <a:endParaRPr lang="en-US" altLang="zh-CN">
              <a:latin typeface="宋体" panose="02010600030101010101" pitchFamily="2" charset="-122"/>
              <a:ea typeface="宋体" panose="02010600030101010101" pitchFamily="2"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3.5</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听觉与环境</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2" name="文本框 1"/>
          <p:cNvSpPr txBox="1"/>
          <p:nvPr/>
        </p:nvSpPr>
        <p:spPr>
          <a:xfrm>
            <a:off x="714693" y="906780"/>
            <a:ext cx="3048635" cy="521970"/>
          </a:xfrm>
          <a:prstGeom prst="rect">
            <a:avLst/>
          </a:prstGeom>
          <a:noFill/>
        </p:spPr>
        <p:txBody>
          <a:bodyPr wrap="none" rtlCol="0" anchor="t">
            <a:spAutoFit/>
          </a:bodyPr>
          <a:p>
            <a:pPr marL="0" marR="0" lvl="0" indent="0" algn="ctr" defTabSz="914400" rtl="0" eaLnBrk="1" fontAlgn="auto" latinLnBrk="0" hangingPunct="1">
              <a:lnSpc>
                <a:spcPct val="100000"/>
              </a:lnSpc>
              <a:spcBef>
                <a:spcPct val="0"/>
              </a:spcBef>
              <a:spcAft>
                <a:spcPts val="0"/>
              </a:spcAft>
              <a:buClrTx/>
              <a:buSzTx/>
              <a:buFontTx/>
              <a:buNone/>
              <a:defRPr/>
            </a:pPr>
            <a:r>
              <a:rPr lang="en-US" altLang="zh-CN" sz="2800" b="1" noProof="0" dirty="0">
                <a:ln>
                  <a:noFill/>
                </a:ln>
                <a:solidFill>
                  <a:srgbClr val="CC6600"/>
                </a:solidFill>
                <a:effectLst/>
                <a:uLnTx/>
                <a:uFillTx/>
                <a:latin typeface="黑体" panose="02010609060101010101" pitchFamily="2" charset="-122"/>
                <a:ea typeface="黑体" panose="02010609060101010101" pitchFamily="2" charset="-122"/>
                <a:cs typeface="+mj-cs"/>
                <a:sym typeface="+mn-ea"/>
              </a:rPr>
              <a:t>3.5.2 </a:t>
            </a:r>
            <a:r>
              <a:rPr lang="zh-CN" altLang="en-US" sz="2800" b="1" noProof="0" dirty="0">
                <a:ln>
                  <a:noFill/>
                </a:ln>
                <a:solidFill>
                  <a:srgbClr val="CC6600"/>
                </a:solidFill>
                <a:effectLst/>
                <a:uLnTx/>
                <a:uFillTx/>
                <a:latin typeface="黑体" panose="02010609060101010101" pitchFamily="2" charset="-122"/>
                <a:ea typeface="黑体" panose="02010609060101010101" pitchFamily="2" charset="-122"/>
                <a:cs typeface="+mj-cs"/>
                <a:sym typeface="+mn-ea"/>
              </a:rPr>
              <a:t>噪音的控制</a:t>
            </a:r>
            <a:endParaRPr lang="zh-CN" altLang="en-US" sz="2800" b="1" noProof="0" dirty="0">
              <a:ln>
                <a:noFill/>
              </a:ln>
              <a:solidFill>
                <a:srgbClr val="CC6600"/>
              </a:solidFill>
              <a:effectLst/>
              <a:uLnTx/>
              <a:uFillTx/>
              <a:latin typeface="黑体" panose="02010609060101010101" pitchFamily="2" charset="-122"/>
              <a:ea typeface="黑体" panose="02010609060101010101" pitchFamily="2" charset="-122"/>
              <a:cs typeface="+mj-cs"/>
              <a:sym typeface="+mn-ea"/>
            </a:endParaRPr>
          </a:p>
        </p:txBody>
      </p:sp>
      <p:sp>
        <p:nvSpPr>
          <p:cNvPr id="5" name="文本框 4"/>
          <p:cNvSpPr txBox="1"/>
          <p:nvPr/>
        </p:nvSpPr>
        <p:spPr>
          <a:xfrm>
            <a:off x="617855" y="1428750"/>
            <a:ext cx="7907020" cy="2861310"/>
          </a:xfrm>
          <a:prstGeom prst="rect">
            <a:avLst/>
          </a:prstGeom>
          <a:noFill/>
        </p:spPr>
        <p:txBody>
          <a:bodyPr wrap="square" rtlCol="0">
            <a:spAutoFit/>
          </a:bodyPr>
          <a:p>
            <a:pPr algn="l"/>
            <a:r>
              <a:rPr lang="en-US" altLang="zh-CN">
                <a:latin typeface="宋体" panose="02010600030101010101" pitchFamily="2" charset="-122"/>
                <a:ea typeface="宋体" panose="02010600030101010101" pitchFamily="2" charset="-122"/>
              </a:rPr>
              <a:t>（1）、在声源处降低噪声  </a:t>
            </a:r>
            <a:endParaRPr lang="en-US" altLang="zh-CN">
              <a:latin typeface="宋体" panose="02010600030101010101" pitchFamily="2" charset="-122"/>
              <a:ea typeface="宋体" panose="02010600030101010101" pitchFamily="2" charset="-122"/>
            </a:endParaRPr>
          </a:p>
          <a:p>
            <a:pPr algn="l"/>
            <a:endParaRPr lang="en-US" altLang="zh-CN">
              <a:latin typeface="宋体" panose="02010600030101010101" pitchFamily="2" charset="-122"/>
              <a:ea typeface="宋体" panose="02010600030101010101" pitchFamily="2" charset="-122"/>
            </a:endParaRPr>
          </a:p>
          <a:p>
            <a:pPr algn="l"/>
            <a:r>
              <a:rPr lang="en-US" altLang="zh-CN">
                <a:latin typeface="宋体" panose="02010600030101010101" pitchFamily="2" charset="-122"/>
                <a:ea typeface="宋体" panose="02010600030101010101" pitchFamily="2" charset="-122"/>
              </a:rPr>
              <a:t>（2）、可隔声方法降低噪声  </a:t>
            </a:r>
            <a:endParaRPr lang="en-US" altLang="zh-CN">
              <a:latin typeface="宋体" panose="02010600030101010101" pitchFamily="2" charset="-122"/>
              <a:ea typeface="宋体" panose="02010600030101010101" pitchFamily="2" charset="-122"/>
            </a:endParaRPr>
          </a:p>
          <a:p>
            <a:pPr algn="l"/>
            <a:r>
              <a:rPr lang="en-US" altLang="zh-CN">
                <a:latin typeface="宋体" panose="02010600030101010101" pitchFamily="2" charset="-122"/>
                <a:ea typeface="宋体" panose="02010600030101010101" pitchFamily="2" charset="-122"/>
              </a:rPr>
              <a:t> </a:t>
            </a:r>
            <a:endParaRPr lang="en-US" altLang="zh-CN">
              <a:latin typeface="宋体" panose="02010600030101010101" pitchFamily="2" charset="-122"/>
              <a:ea typeface="宋体" panose="02010600030101010101" pitchFamily="2" charset="-122"/>
            </a:endParaRPr>
          </a:p>
          <a:p>
            <a:pPr algn="l"/>
            <a:r>
              <a:rPr lang="en-US" altLang="zh-CN">
                <a:latin typeface="宋体" panose="02010600030101010101" pitchFamily="2" charset="-122"/>
                <a:ea typeface="宋体" panose="02010600030101010101" pitchFamily="2" charset="-122"/>
              </a:rPr>
              <a:t>（3）、用吸声方法降低噪声  </a:t>
            </a:r>
            <a:endParaRPr lang="en-US" altLang="zh-CN">
              <a:latin typeface="宋体" panose="02010600030101010101" pitchFamily="2" charset="-122"/>
              <a:ea typeface="宋体" panose="02010600030101010101" pitchFamily="2" charset="-122"/>
            </a:endParaRPr>
          </a:p>
          <a:p>
            <a:pPr algn="l"/>
            <a:r>
              <a:rPr lang="en-US" altLang="zh-CN">
                <a:latin typeface="宋体" panose="02010600030101010101" pitchFamily="2" charset="-122"/>
                <a:ea typeface="宋体" panose="02010600030101010101" pitchFamily="2" charset="-122"/>
              </a:rPr>
              <a:t> </a:t>
            </a:r>
            <a:endParaRPr lang="en-US" altLang="zh-CN">
              <a:latin typeface="宋体" panose="02010600030101010101" pitchFamily="2" charset="-122"/>
              <a:ea typeface="宋体" panose="02010600030101010101" pitchFamily="2" charset="-122"/>
            </a:endParaRPr>
          </a:p>
          <a:p>
            <a:pPr algn="l"/>
            <a:r>
              <a:rPr lang="en-US" altLang="zh-CN">
                <a:latin typeface="宋体" panose="02010600030101010101" pitchFamily="2" charset="-122"/>
                <a:ea typeface="宋体" panose="02010600030101010101" pitchFamily="2" charset="-122"/>
              </a:rPr>
              <a:t>（4）、用消声器降低噪声  </a:t>
            </a:r>
            <a:endParaRPr lang="en-US" altLang="zh-CN">
              <a:latin typeface="宋体" panose="02010600030101010101" pitchFamily="2" charset="-122"/>
              <a:ea typeface="宋体" panose="02010600030101010101" pitchFamily="2" charset="-122"/>
            </a:endParaRPr>
          </a:p>
          <a:p>
            <a:pPr algn="l"/>
            <a:r>
              <a:rPr lang="en-US" altLang="zh-CN">
                <a:latin typeface="宋体" panose="02010600030101010101" pitchFamily="2" charset="-122"/>
                <a:ea typeface="宋体" panose="02010600030101010101" pitchFamily="2" charset="-122"/>
              </a:rPr>
              <a:t> </a:t>
            </a:r>
            <a:endParaRPr lang="en-US" altLang="zh-CN">
              <a:latin typeface="宋体" panose="02010600030101010101" pitchFamily="2" charset="-122"/>
              <a:ea typeface="宋体" panose="02010600030101010101" pitchFamily="2" charset="-122"/>
            </a:endParaRPr>
          </a:p>
          <a:p>
            <a:pPr algn="l"/>
            <a:r>
              <a:rPr lang="en-US" altLang="zh-CN">
                <a:latin typeface="宋体" panose="02010600030101010101" pitchFamily="2" charset="-122"/>
                <a:ea typeface="宋体" panose="02010600030101010101" pitchFamily="2" charset="-122"/>
              </a:rPr>
              <a:t>（5）、个人防护用具  </a:t>
            </a:r>
            <a:endParaRPr lang="en-US" altLang="zh-CN">
              <a:latin typeface="宋体" panose="02010600030101010101" pitchFamily="2" charset="-122"/>
              <a:ea typeface="宋体" panose="02010600030101010101" pitchFamily="2" charset="-122"/>
            </a:endParaRPr>
          </a:p>
          <a:p>
            <a:pPr algn="l"/>
            <a:endParaRPr lang="en-US" altLang="zh-CN">
              <a:latin typeface="宋体" panose="02010600030101010101" pitchFamily="2" charset="-122"/>
              <a:ea typeface="宋体"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3.1</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人与环境的互交作用</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2" name="Rectangle 2"/>
          <p:cNvSpPr>
            <a:spLocks noGrp="1" noChangeArrowheads="1"/>
          </p:cNvSpPr>
          <p:nvPr/>
        </p:nvSpPr>
        <p:spPr>
          <a:xfrm>
            <a:off x="-169545" y="755650"/>
            <a:ext cx="5618480"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rPr>
              <a:t>3.1.1  </a:t>
            </a:r>
            <a:r>
              <a:rPr lang="zh-CN" altLang="en-US" sz="2800">
                <a:sym typeface="+mn-ea"/>
              </a:rPr>
              <a:t>人与自然环境</a:t>
            </a:r>
            <a:endParaRPr kumimoji="0" lang="zh-CN" altLang="en-US"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endParaRPr>
          </a:p>
        </p:txBody>
      </p:sp>
      <p:sp>
        <p:nvSpPr>
          <p:cNvPr id="3" name="文本框 2"/>
          <p:cNvSpPr txBox="1"/>
          <p:nvPr/>
        </p:nvSpPr>
        <p:spPr>
          <a:xfrm>
            <a:off x="387350" y="1583055"/>
            <a:ext cx="8412480" cy="3692525"/>
          </a:xfrm>
          <a:prstGeom prst="rect">
            <a:avLst/>
          </a:prstGeom>
          <a:noFill/>
        </p:spPr>
        <p:txBody>
          <a:bodyPr wrap="none" rtlCol="0">
            <a:spAutoFit/>
          </a:bodyPr>
          <a:p>
            <a:pPr algn="l"/>
            <a:endParaRPr lang="zh-CN" altLang="en-US"/>
          </a:p>
          <a:p>
            <a:pPr algn="l"/>
            <a:r>
              <a:rPr lang="zh-CN" altLang="en-US"/>
              <a:t>     2、 环境保护与治理</a:t>
            </a:r>
            <a:endParaRPr lang="zh-CN" altLang="en-US"/>
          </a:p>
          <a:p>
            <a:pPr algn="l"/>
            <a:r>
              <a:rPr lang="zh-CN" altLang="en-US"/>
              <a:t>      生态系统的各个组成部分都是相互联系的。</a:t>
            </a:r>
            <a:endParaRPr lang="zh-CN" altLang="en-US"/>
          </a:p>
          <a:p>
            <a:pPr algn="l"/>
            <a:r>
              <a:rPr lang="zh-CN" altLang="en-US"/>
              <a:t>      如果人类的活动干预某一部分，整个生态系统可以调节，那么原有状态便不受</a:t>
            </a:r>
            <a:endParaRPr lang="zh-CN" altLang="en-US"/>
          </a:p>
          <a:p>
            <a:pPr algn="l"/>
            <a:r>
              <a:rPr lang="zh-CN" altLang="en-US"/>
              <a:t>破坏。</a:t>
            </a:r>
            <a:endParaRPr lang="zh-CN" altLang="en-US"/>
          </a:p>
          <a:p>
            <a:pPr algn="l"/>
            <a:r>
              <a:rPr lang="zh-CN" altLang="en-US"/>
              <a:t>      生态系统的组成越多样，其能量流动和物质循环的途径越复杂，调节能力就越</a:t>
            </a:r>
            <a:endParaRPr lang="zh-CN" altLang="en-US"/>
          </a:p>
          <a:p>
            <a:pPr algn="l"/>
            <a:r>
              <a:rPr lang="zh-CN" altLang="en-US"/>
              <a:t>强。但生态系统的调节能力是有限的，如果人类大规模的干预，自动调节的能力就</a:t>
            </a:r>
            <a:endParaRPr lang="zh-CN" altLang="en-US"/>
          </a:p>
          <a:p>
            <a:pPr algn="l"/>
            <a:r>
              <a:rPr lang="zh-CN" altLang="en-US"/>
              <a:t>无济于事，生态平衡就遭到破坏。我们国是发展中国家，人口众多，可耕地相对很</a:t>
            </a:r>
            <a:endParaRPr lang="zh-CN" altLang="en-US"/>
          </a:p>
          <a:p>
            <a:pPr algn="l"/>
            <a:r>
              <a:rPr lang="zh-CN" altLang="en-US"/>
              <a:t>少，城市高度发展，环境污染严重。因此：</a:t>
            </a:r>
            <a:endParaRPr lang="zh-CN" altLang="en-US"/>
          </a:p>
          <a:p>
            <a:pPr algn="l"/>
            <a:r>
              <a:rPr lang="zh-CN" altLang="en-US"/>
              <a:t>在乡镇规划中：提出生态循环系统的综合治理。</a:t>
            </a:r>
            <a:endParaRPr lang="zh-CN" altLang="en-US"/>
          </a:p>
          <a:p>
            <a:pPr algn="l"/>
            <a:r>
              <a:rPr lang="zh-CN" altLang="en-US"/>
              <a:t>在城市规划中：提出生态城市的概念。</a:t>
            </a:r>
            <a:endParaRPr lang="zh-CN" altLang="en-US"/>
          </a:p>
          <a:p>
            <a:pPr algn="l"/>
            <a:r>
              <a:rPr lang="zh-CN" altLang="en-US"/>
              <a:t>在建筑设计中：提出生态建筑的设想。</a:t>
            </a:r>
            <a:endParaRPr lang="zh-CN" altLang="en-US"/>
          </a:p>
          <a:p>
            <a:pPr algn="l"/>
            <a:r>
              <a:rPr lang="zh-CN" altLang="en-US"/>
              <a:t>在室内设计中：提出绿色建材的综合利用，创造出健康、卫生、安全的人工环境。</a:t>
            </a:r>
            <a:endParaRPr lang="zh-CN" alt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3.5</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听觉与环境</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2" name="文本框 1"/>
          <p:cNvSpPr txBox="1"/>
          <p:nvPr/>
        </p:nvSpPr>
        <p:spPr>
          <a:xfrm>
            <a:off x="714693" y="906780"/>
            <a:ext cx="3048635" cy="521970"/>
          </a:xfrm>
          <a:prstGeom prst="rect">
            <a:avLst/>
          </a:prstGeom>
          <a:noFill/>
        </p:spPr>
        <p:txBody>
          <a:bodyPr wrap="none" rtlCol="0" anchor="t">
            <a:spAutoFit/>
          </a:bodyPr>
          <a:p>
            <a:pPr marL="0" marR="0" lvl="0" indent="0" algn="ctr" defTabSz="914400" rtl="0" eaLnBrk="1" fontAlgn="auto" latinLnBrk="0" hangingPunct="1">
              <a:lnSpc>
                <a:spcPct val="100000"/>
              </a:lnSpc>
              <a:spcBef>
                <a:spcPct val="0"/>
              </a:spcBef>
              <a:spcAft>
                <a:spcPts val="0"/>
              </a:spcAft>
              <a:buClrTx/>
              <a:buSzTx/>
              <a:buFontTx/>
              <a:buNone/>
              <a:defRPr/>
            </a:pPr>
            <a:r>
              <a:rPr lang="en-US" altLang="zh-CN" sz="2800" b="1" noProof="0" dirty="0">
                <a:ln>
                  <a:noFill/>
                </a:ln>
                <a:solidFill>
                  <a:srgbClr val="CC6600"/>
                </a:solidFill>
                <a:effectLst/>
                <a:uLnTx/>
                <a:uFillTx/>
                <a:latin typeface="黑体" panose="02010609060101010101" pitchFamily="2" charset="-122"/>
                <a:ea typeface="黑体" panose="02010609060101010101" pitchFamily="2" charset="-122"/>
                <a:cs typeface="+mj-cs"/>
                <a:sym typeface="+mn-ea"/>
              </a:rPr>
              <a:t>3.5.2 </a:t>
            </a:r>
            <a:r>
              <a:rPr lang="zh-CN" altLang="en-US" sz="2800" b="1" noProof="0" dirty="0">
                <a:ln>
                  <a:noFill/>
                </a:ln>
                <a:solidFill>
                  <a:srgbClr val="CC6600"/>
                </a:solidFill>
                <a:effectLst/>
                <a:uLnTx/>
                <a:uFillTx/>
                <a:latin typeface="黑体" panose="02010609060101010101" pitchFamily="2" charset="-122"/>
                <a:ea typeface="黑体" panose="02010609060101010101" pitchFamily="2" charset="-122"/>
                <a:cs typeface="+mj-cs"/>
                <a:sym typeface="+mn-ea"/>
              </a:rPr>
              <a:t>噪音的预防</a:t>
            </a:r>
            <a:endParaRPr lang="zh-CN" altLang="en-US" sz="2800" b="1" noProof="0" dirty="0">
              <a:ln>
                <a:noFill/>
              </a:ln>
              <a:solidFill>
                <a:srgbClr val="CC6600"/>
              </a:solidFill>
              <a:effectLst/>
              <a:uLnTx/>
              <a:uFillTx/>
              <a:latin typeface="黑体" panose="02010609060101010101" pitchFamily="2" charset="-122"/>
              <a:ea typeface="黑体" panose="02010609060101010101" pitchFamily="2" charset="-122"/>
              <a:cs typeface="+mj-cs"/>
              <a:sym typeface="+mn-ea"/>
            </a:endParaRPr>
          </a:p>
        </p:txBody>
      </p:sp>
      <p:sp>
        <p:nvSpPr>
          <p:cNvPr id="5" name="文本框 4"/>
          <p:cNvSpPr txBox="1"/>
          <p:nvPr/>
        </p:nvSpPr>
        <p:spPr>
          <a:xfrm>
            <a:off x="618490" y="2552065"/>
            <a:ext cx="7907020" cy="1753235"/>
          </a:xfrm>
          <a:prstGeom prst="rect">
            <a:avLst/>
          </a:prstGeom>
          <a:noFill/>
        </p:spPr>
        <p:txBody>
          <a:bodyPr wrap="square" rtlCol="0">
            <a:spAutoFit/>
          </a:bodyPr>
          <a:p>
            <a:pPr algn="l"/>
            <a:r>
              <a:rPr lang="en-US" altLang="zh-CN">
                <a:latin typeface="宋体" panose="02010600030101010101" pitchFamily="2" charset="-122"/>
                <a:ea typeface="宋体" panose="02010600030101010101" pitchFamily="2" charset="-122"/>
              </a:rPr>
              <a:t>    为了防止噪声对人的危害，可采取下述防护措施：佩戴护耳器，如耳塞、耳罩、防声盔等。减少在噪声环境中的暴露时间。根据听力检测结果，适当调整在噪声环境中的工作人员。人的听觉灵敏度是有差别的。如在85分贝的噪声环境中工作，有人会耳聋，有人则不会。可以每年或几年进行一次听力检测，把听力显著降低的人调离噪声环境。</a:t>
            </a:r>
            <a:endParaRPr lang="en-US" altLang="zh-CN">
              <a:latin typeface="宋体" panose="02010600030101010101" pitchFamily="2" charset="-122"/>
              <a:ea typeface="宋体" panose="02010600030101010101" pitchFamily="2" charset="-122"/>
            </a:endParaRPr>
          </a:p>
          <a:p>
            <a:pPr algn="l"/>
            <a:endParaRPr lang="en-US" altLang="zh-CN">
              <a:latin typeface="宋体" panose="02010600030101010101" pitchFamily="2" charset="-122"/>
              <a:ea typeface="宋体" panose="02010600030101010101" pitchFamily="2"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3.6</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肤</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觉与环境</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5" name="文本框 4"/>
          <p:cNvSpPr txBox="1"/>
          <p:nvPr/>
        </p:nvSpPr>
        <p:spPr>
          <a:xfrm>
            <a:off x="618490" y="2552065"/>
            <a:ext cx="7907020" cy="1198880"/>
          </a:xfrm>
          <a:prstGeom prst="rect">
            <a:avLst/>
          </a:prstGeom>
          <a:noFill/>
        </p:spPr>
        <p:txBody>
          <a:bodyPr wrap="square" rtlCol="0">
            <a:spAutoFit/>
          </a:bodyPr>
          <a:p>
            <a:pPr algn="l"/>
            <a:r>
              <a:rPr lang="en-US" altLang="zh-CN">
                <a:latin typeface="宋体" panose="02010600030101010101" pitchFamily="2" charset="-122"/>
                <a:ea typeface="宋体" panose="02010600030101010101" pitchFamily="2" charset="-122"/>
              </a:rPr>
              <a:t>   1、肤觉是指包括痛觉、触觉、温度觉；是感知室内热环境的质量：空气的温度和湿度的大小分布及流动情况；感知室内空间、家具、设备等各个界面给人体的刺激程度；振动大小、冷暖程度、质感强度等；感知物体的形状和大小等，除视觉器官外，主要依靠人体的肤觉及触觉器官，即皮肤。</a:t>
            </a:r>
            <a:endParaRPr lang="en-US" altLang="zh-CN">
              <a:latin typeface="宋体" panose="02010600030101010101" pitchFamily="2" charset="-122"/>
              <a:ea typeface="宋体" panose="02010600030101010101" pitchFamily="2"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3.6</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肤觉与环境</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5" name="文本框 4"/>
          <p:cNvSpPr txBox="1"/>
          <p:nvPr/>
        </p:nvSpPr>
        <p:spPr>
          <a:xfrm>
            <a:off x="618490" y="2552065"/>
            <a:ext cx="7907020" cy="922020"/>
          </a:xfrm>
          <a:prstGeom prst="rect">
            <a:avLst/>
          </a:prstGeom>
          <a:noFill/>
        </p:spPr>
        <p:txBody>
          <a:bodyPr wrap="square" rtlCol="0">
            <a:spAutoFit/>
          </a:bodyPr>
          <a:p>
            <a:pPr algn="l"/>
            <a:r>
              <a:rPr lang="en-US" altLang="zh-CN">
                <a:latin typeface="宋体" panose="02010600030101010101" pitchFamily="2" charset="-122"/>
                <a:ea typeface="宋体" panose="02010600030101010101" pitchFamily="2" charset="-122"/>
              </a:rPr>
              <a:t>   2、痛觉是有机体受到伤害性刺激所产生的感觉。有重要的生物学意义。是有机体内部的警戒系统，能引起防御性反应，具有保护作用。但是强烈的疼痛会引起机体生理功能的紊乱，甚至休克。</a:t>
            </a:r>
            <a:endParaRPr lang="en-US" altLang="zh-CN">
              <a:latin typeface="宋体" panose="02010600030101010101" pitchFamily="2" charset="-122"/>
              <a:ea typeface="宋体" panose="02010600030101010101" pitchFamily="2"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3.6</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肤觉与环境</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5" name="文本框 4"/>
          <p:cNvSpPr txBox="1"/>
          <p:nvPr/>
        </p:nvSpPr>
        <p:spPr>
          <a:xfrm>
            <a:off x="618490" y="2552065"/>
            <a:ext cx="7907020" cy="1198880"/>
          </a:xfrm>
          <a:prstGeom prst="rect">
            <a:avLst/>
          </a:prstGeom>
          <a:noFill/>
        </p:spPr>
        <p:txBody>
          <a:bodyPr wrap="square" rtlCol="0">
            <a:spAutoFit/>
          </a:bodyPr>
          <a:p>
            <a:pPr algn="l"/>
            <a:r>
              <a:rPr lang="en-US" altLang="zh-CN">
                <a:latin typeface="宋体" panose="02010600030101010101" pitchFamily="2" charset="-122"/>
                <a:ea typeface="宋体" panose="02010600030101010101" pitchFamily="2" charset="-122"/>
              </a:rPr>
              <a:t>   3、温度觉是由冷觉与热觉两种感受不同温度范围的感受器感受外界环境中的温度变化所引起的感觉。分别由冷热两种感受器的兴奋所引起。皮肤上分布着冷点和热点，其分布密度远比触、压点低。如用40℃的温度刺激作用于皮肤时，可找到皮肤的热点；用15℃的温度刺激可找到冷点。</a:t>
            </a:r>
            <a:endParaRPr lang="en-US" altLang="zh-CN">
              <a:latin typeface="宋体" panose="02010600030101010101" pitchFamily="2" charset="-122"/>
              <a:ea typeface="宋体" panose="02010600030101010101" pitchFamily="2"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3.6</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肤觉与环境</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5" name="文本框 4"/>
          <p:cNvSpPr txBox="1"/>
          <p:nvPr/>
        </p:nvSpPr>
        <p:spPr>
          <a:xfrm>
            <a:off x="618490" y="2552065"/>
            <a:ext cx="7907020" cy="1198880"/>
          </a:xfrm>
          <a:prstGeom prst="rect">
            <a:avLst/>
          </a:prstGeom>
          <a:noFill/>
        </p:spPr>
        <p:txBody>
          <a:bodyPr wrap="square" rtlCol="0">
            <a:spAutoFit/>
          </a:bodyPr>
          <a:p>
            <a:pPr algn="l"/>
            <a:r>
              <a:rPr lang="en-US" altLang="zh-CN">
                <a:latin typeface="宋体" panose="02010600030101010101" pitchFamily="2" charset="-122"/>
                <a:ea typeface="宋体" panose="02010600030101010101" pitchFamily="2" charset="-122"/>
              </a:rPr>
              <a:t>   4、触觉是接触、滑动、压觉等机械刺激的总称。多数动物的触觉器是遍布全身的，像人的皮肤位于人的体表，依靠表皮的游离神经末梢能感受温度、痛觉、触觉等多种感觉。手指的运动觉与肤觉的结合称之为主动触觉，触觉如果没有人手的主动参与则被称之为被动触觉。</a:t>
            </a:r>
            <a:endParaRPr lang="en-US" altLang="zh-CN">
              <a:latin typeface="宋体" panose="02010600030101010101" pitchFamily="2" charset="-122"/>
              <a:ea typeface="宋体"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3.1</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人与环境的互交作用</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2" name="Rectangle 2"/>
          <p:cNvSpPr>
            <a:spLocks noGrp="1" noChangeArrowheads="1"/>
          </p:cNvSpPr>
          <p:nvPr/>
        </p:nvSpPr>
        <p:spPr>
          <a:xfrm>
            <a:off x="-169545" y="755650"/>
            <a:ext cx="5618480"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rPr>
              <a:t>3.1.2  </a:t>
            </a:r>
            <a:r>
              <a:rPr lang="zh-CN" altLang="en-US" sz="2800">
                <a:sym typeface="+mn-ea"/>
              </a:rPr>
              <a:t>环境构成</a:t>
            </a:r>
            <a:endParaRPr lang="zh-CN" altLang="en-US" sz="2800">
              <a:sym typeface="+mn-ea"/>
            </a:endParaRPr>
          </a:p>
        </p:txBody>
      </p:sp>
      <p:sp>
        <p:nvSpPr>
          <p:cNvPr id="3" name="文本框 2"/>
          <p:cNvSpPr txBox="1"/>
          <p:nvPr/>
        </p:nvSpPr>
        <p:spPr>
          <a:xfrm>
            <a:off x="340360" y="1565910"/>
            <a:ext cx="8463280" cy="3969385"/>
          </a:xfrm>
          <a:prstGeom prst="rect">
            <a:avLst/>
          </a:prstGeom>
          <a:noFill/>
        </p:spPr>
        <p:txBody>
          <a:bodyPr wrap="none" rtlCol="0">
            <a:spAutoFit/>
          </a:bodyPr>
          <a:p>
            <a:pPr algn="l"/>
            <a:endParaRPr lang="zh-CN" altLang="en-US"/>
          </a:p>
          <a:p>
            <a:pPr algn="l"/>
            <a:r>
              <a:rPr lang="zh-CN" altLang="en-US"/>
              <a:t>      微观环境: 指室内环境：包括家具、设备、陈设、绿化以及活动在其中的人们。</a:t>
            </a:r>
            <a:endParaRPr lang="zh-CN" altLang="en-US"/>
          </a:p>
          <a:p>
            <a:pPr algn="l"/>
            <a:endParaRPr lang="zh-CN" altLang="en-US"/>
          </a:p>
          <a:p>
            <a:pPr algn="l"/>
            <a:r>
              <a:rPr lang="zh-CN" altLang="en-US"/>
              <a:t>      中观环境: 指一栋建筑乃至一个区的空间大小：包括邻里建筑、交通系统、绿</a:t>
            </a:r>
            <a:endParaRPr lang="zh-CN" altLang="en-US"/>
          </a:p>
          <a:p>
            <a:pPr algn="l"/>
            <a:r>
              <a:rPr lang="zh-CN" altLang="en-US"/>
              <a:t>地、水体、公共活动场地、公共设施、以及流动在此空间的人群。</a:t>
            </a:r>
            <a:endParaRPr lang="zh-CN" altLang="en-US"/>
          </a:p>
          <a:p>
            <a:pPr algn="l"/>
            <a:endParaRPr lang="zh-CN" altLang="en-US"/>
          </a:p>
          <a:p>
            <a:pPr algn="l"/>
            <a:r>
              <a:rPr lang="zh-CN" altLang="en-US"/>
              <a:t>      宏观环境: 指小区以上，乃至一个乡镇、一座城市、一个区域，甚至全国、全</a:t>
            </a:r>
            <a:endParaRPr lang="zh-CN" altLang="en-US"/>
          </a:p>
          <a:p>
            <a:pPr algn="l"/>
            <a:r>
              <a:rPr lang="zh-CN" altLang="en-US"/>
              <a:t>地球的无限广阔的空间：包括在此范围内的人口系统和动植物体系，自然的山河、</a:t>
            </a:r>
            <a:endParaRPr lang="zh-CN" altLang="en-US"/>
          </a:p>
          <a:p>
            <a:pPr algn="l"/>
            <a:r>
              <a:rPr lang="zh-CN" altLang="en-US"/>
              <a:t>湖泊和土地植被、人工建筑群落、交通网络以及为人民服务的一切环境设施。</a:t>
            </a:r>
            <a:endParaRPr lang="zh-CN" altLang="en-US"/>
          </a:p>
          <a:p>
            <a:pPr algn="l"/>
            <a:endParaRPr lang="zh-CN" altLang="en-US"/>
          </a:p>
          <a:p>
            <a:pPr algn="l"/>
            <a:r>
              <a:rPr lang="zh-CN" altLang="en-US"/>
              <a:t>       构成因素:空气、阳光、水体、矿物、植物、动物、微生物、人类。</a:t>
            </a:r>
            <a:endParaRPr lang="zh-CN" altLang="en-US"/>
          </a:p>
          <a:p>
            <a:pPr algn="l"/>
            <a:endParaRPr lang="zh-CN" altLang="en-US"/>
          </a:p>
          <a:p>
            <a:pPr algn="l"/>
            <a:r>
              <a:rPr lang="zh-CN" altLang="en-US"/>
              <a:t>       构成性质：自然环境、生物环境、人工环境、社会环境。</a:t>
            </a:r>
            <a:endParaRPr lang="zh-CN" altLang="en-US"/>
          </a:p>
          <a:p>
            <a:pPr algn="l"/>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3.1</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人与环境的互交作用</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2" name="Rectangle 2"/>
          <p:cNvSpPr>
            <a:spLocks noGrp="1" noChangeArrowheads="1"/>
          </p:cNvSpPr>
          <p:nvPr/>
        </p:nvSpPr>
        <p:spPr>
          <a:xfrm>
            <a:off x="-169545" y="755650"/>
            <a:ext cx="5618480"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rPr>
              <a:t>3.1.3  </a:t>
            </a:r>
            <a:r>
              <a:rPr lang="zh-CN" altLang="en-US" sz="2800">
                <a:sym typeface="+mn-ea"/>
              </a:rPr>
              <a:t>人与环境的互交作用</a:t>
            </a:r>
            <a:endParaRPr lang="zh-CN" altLang="en-US" sz="2800">
              <a:sym typeface="+mn-ea"/>
            </a:endParaRPr>
          </a:p>
        </p:txBody>
      </p:sp>
      <p:sp>
        <p:nvSpPr>
          <p:cNvPr id="3" name="文本框 2"/>
          <p:cNvSpPr txBox="1"/>
          <p:nvPr/>
        </p:nvSpPr>
        <p:spPr>
          <a:xfrm>
            <a:off x="340360" y="1565910"/>
            <a:ext cx="8412480" cy="2584450"/>
          </a:xfrm>
          <a:prstGeom prst="rect">
            <a:avLst/>
          </a:prstGeom>
          <a:noFill/>
        </p:spPr>
        <p:txBody>
          <a:bodyPr wrap="none" rtlCol="0">
            <a:spAutoFit/>
          </a:bodyPr>
          <a:p>
            <a:pPr algn="l"/>
            <a:endParaRPr lang="zh-CN" altLang="en-US"/>
          </a:p>
          <a:p>
            <a:pPr algn="l"/>
            <a:r>
              <a:rPr lang="zh-CN" altLang="en-US"/>
              <a:t>      </a:t>
            </a:r>
            <a:endParaRPr lang="zh-CN" altLang="en-US"/>
          </a:p>
          <a:p>
            <a:pPr algn="l"/>
            <a:r>
              <a:rPr lang="en-US" altLang="zh-CN"/>
              <a:t>     1</a:t>
            </a:r>
            <a:r>
              <a:rPr lang="zh-CN" altLang="en-US"/>
              <a:t>、</a:t>
            </a:r>
            <a:r>
              <a:rPr lang="zh-CN" altLang="en-US"/>
              <a:t>人与环境的互交作用——人体外感官五觉效应，即环境因素引起的物理刺激</a:t>
            </a:r>
            <a:endParaRPr lang="zh-CN" altLang="en-US"/>
          </a:p>
          <a:p>
            <a:pPr algn="l"/>
            <a:r>
              <a:rPr lang="zh-CN" altLang="en-US"/>
              <a:t>和化学刺激。如夏季气温很高，迅速发汗，以降体温；冬季气温降低，人体皮肤会</a:t>
            </a:r>
            <a:endParaRPr lang="zh-CN" altLang="en-US"/>
          </a:p>
          <a:p>
            <a:pPr algn="l"/>
            <a:r>
              <a:rPr lang="zh-CN" altLang="en-US"/>
              <a:t>进行收缩；当遇到强烈的阳光刺激时，眼睛会自动眯眼，减少进光量，以便适应环</a:t>
            </a:r>
            <a:endParaRPr lang="zh-CN" altLang="en-US"/>
          </a:p>
          <a:p>
            <a:pPr algn="l"/>
            <a:r>
              <a:rPr lang="zh-CN" altLang="en-US"/>
              <a:t>境；在黑暗的地方，眼睛会自动张开更大，以方便看清出周边的环境；手碰到很热</a:t>
            </a:r>
            <a:endParaRPr lang="zh-CN" altLang="en-US"/>
          </a:p>
          <a:p>
            <a:pPr algn="l"/>
            <a:r>
              <a:rPr lang="zh-CN" altLang="en-US"/>
              <a:t>或者很冷的物体时，会自动的往回进行缩手；当突然听见很大的响声时，会自动叫</a:t>
            </a:r>
            <a:endParaRPr lang="zh-CN" altLang="en-US"/>
          </a:p>
          <a:p>
            <a:pPr algn="l"/>
            <a:r>
              <a:rPr lang="zh-CN" altLang="en-US"/>
              <a:t>出大声并遮住耳朵；当闻到异味的时候，会自动捂住嘴巴和鼻子等等。</a:t>
            </a:r>
            <a:endParaRPr lang="zh-CN" altLang="en-US"/>
          </a:p>
          <a:p>
            <a:pPr algn="l"/>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3.1</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人与环境的互交作用</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2" name="Rectangle 2"/>
          <p:cNvSpPr>
            <a:spLocks noGrp="1" noChangeArrowheads="1"/>
          </p:cNvSpPr>
          <p:nvPr/>
        </p:nvSpPr>
        <p:spPr>
          <a:xfrm>
            <a:off x="-169545" y="755650"/>
            <a:ext cx="5618480"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rPr>
              <a:t>3.1.3  </a:t>
            </a:r>
            <a:r>
              <a:rPr lang="zh-CN" altLang="en-US" sz="2800">
                <a:sym typeface="+mn-ea"/>
              </a:rPr>
              <a:t>人与环境的互交作用</a:t>
            </a:r>
            <a:endParaRPr lang="zh-CN" altLang="en-US" sz="2800">
              <a:sym typeface="+mn-ea"/>
            </a:endParaRPr>
          </a:p>
        </p:txBody>
      </p:sp>
      <p:sp>
        <p:nvSpPr>
          <p:cNvPr id="3" name="文本框 2"/>
          <p:cNvSpPr txBox="1"/>
          <p:nvPr/>
        </p:nvSpPr>
        <p:spPr>
          <a:xfrm>
            <a:off x="340360" y="1565910"/>
            <a:ext cx="8641080" cy="2030095"/>
          </a:xfrm>
          <a:prstGeom prst="rect">
            <a:avLst/>
          </a:prstGeom>
          <a:noFill/>
        </p:spPr>
        <p:txBody>
          <a:bodyPr wrap="none" rtlCol="0">
            <a:spAutoFit/>
          </a:bodyPr>
          <a:p>
            <a:pPr algn="l"/>
            <a:endParaRPr lang="zh-CN" altLang="en-US"/>
          </a:p>
          <a:p>
            <a:pPr algn="l"/>
            <a:r>
              <a:rPr lang="zh-CN" altLang="en-US"/>
              <a:t>      </a:t>
            </a:r>
            <a:endParaRPr lang="zh-CN" altLang="en-US"/>
          </a:p>
          <a:p>
            <a:pPr algn="l"/>
            <a:r>
              <a:rPr lang="en-US" altLang="zh-CN"/>
              <a:t>        2</a:t>
            </a:r>
            <a:r>
              <a:rPr lang="zh-CN" altLang="en-US"/>
              <a:t>、</a:t>
            </a:r>
            <a:r>
              <a:t>人与环境的互交作用——受到生理因素或者环境信息引起的心理因素刺激后</a:t>
            </a:r>
          </a:p>
          <a:p>
            <a:pPr algn="l"/>
            <a:r>
              <a:t>作出各种相应的心理反映。如让人感到饥饿时人的腹部会不自觉的咕哩咕噜地叫；当</a:t>
            </a:r>
          </a:p>
          <a:p>
            <a:pPr algn="l"/>
            <a:r>
              <a:t>人体的血糖降低时将会有头晕目眩的现象；当人感到心慌时心跳则会加速加快；当人</a:t>
            </a:r>
          </a:p>
          <a:p>
            <a:pPr algn="l"/>
            <a:r>
              <a:t>感到呼吸困难时嘴巴会自动张大或者加速进行呼吸。</a:t>
            </a:r>
          </a:p>
          <a:p>
            <a:pPr algn="l"/>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3.1</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人与环境的互交作用</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2" name="Rectangle 2"/>
          <p:cNvSpPr>
            <a:spLocks noGrp="1" noChangeArrowheads="1"/>
          </p:cNvSpPr>
          <p:nvPr/>
        </p:nvSpPr>
        <p:spPr>
          <a:xfrm>
            <a:off x="-169545" y="755650"/>
            <a:ext cx="5618480"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rPr>
              <a:t>3.1.3  </a:t>
            </a:r>
            <a:r>
              <a:rPr lang="zh-CN" altLang="en-US" sz="2800">
                <a:sym typeface="+mn-ea"/>
              </a:rPr>
              <a:t>人与环境的互交作用</a:t>
            </a:r>
            <a:endParaRPr lang="zh-CN" altLang="en-US" sz="2800">
              <a:sym typeface="+mn-ea"/>
            </a:endParaRPr>
          </a:p>
        </p:txBody>
      </p:sp>
      <p:sp>
        <p:nvSpPr>
          <p:cNvPr id="3" name="文本框 2"/>
          <p:cNvSpPr txBox="1"/>
          <p:nvPr/>
        </p:nvSpPr>
        <p:spPr>
          <a:xfrm>
            <a:off x="340360" y="1565910"/>
            <a:ext cx="8755380" cy="2584450"/>
          </a:xfrm>
          <a:prstGeom prst="rect">
            <a:avLst/>
          </a:prstGeom>
          <a:noFill/>
        </p:spPr>
        <p:txBody>
          <a:bodyPr wrap="none" rtlCol="0">
            <a:spAutoFit/>
          </a:bodyPr>
          <a:p>
            <a:pPr algn="l"/>
            <a:endParaRPr lang="zh-CN" altLang="en-US"/>
          </a:p>
          <a:p>
            <a:pPr algn="l"/>
            <a:r>
              <a:rPr lang="zh-CN" altLang="en-US"/>
              <a:t>      </a:t>
            </a:r>
            <a:endParaRPr lang="zh-CN" altLang="en-US"/>
          </a:p>
          <a:p>
            <a:pPr algn="l"/>
            <a:r>
              <a:rPr lang="en-US" altLang="zh-CN"/>
              <a:t>       3</a:t>
            </a:r>
            <a:r>
              <a:rPr lang="zh-CN" altLang="en-US"/>
              <a:t>、</a:t>
            </a:r>
            <a:r>
              <a:t>人的心理和环境的交互作用——当大脑通过人体内外感官接受到各种信息时，</a:t>
            </a:r>
          </a:p>
          <a:p>
            <a:pPr algn="l"/>
            <a:r>
              <a:t>所作出的相应的心理效应。如当人作出成绩或者受到表彰的时候就会情不自禁地感到</a:t>
            </a:r>
          </a:p>
          <a:p>
            <a:pPr algn="l"/>
            <a:r>
              <a:t>喜悦；当人受到不该有的歧视时会感到愤怒；当失去亲人时会感到悲哀；即使人不受</a:t>
            </a:r>
          </a:p>
          <a:p>
            <a:pPr algn="l"/>
            <a:r>
              <a:t>当时外在环境的任何刺激，当人们回忆往事时，也会产生各种的心理活动，并会作出</a:t>
            </a:r>
          </a:p>
          <a:p>
            <a:pPr algn="l"/>
            <a:r>
              <a:t>相应的反应。这种来自信息的刺激，所表现出的喜、怒、哀、乐的反应，即属心理效</a:t>
            </a:r>
          </a:p>
          <a:p>
            <a:pPr algn="l"/>
            <a:r>
              <a:t>应。</a:t>
            </a:r>
          </a:p>
          <a:p>
            <a:pPr algn="l"/>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3.1</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人与环境的互交作用</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2" name="Rectangle 2"/>
          <p:cNvSpPr>
            <a:spLocks noGrp="1" noChangeArrowheads="1"/>
          </p:cNvSpPr>
          <p:nvPr/>
        </p:nvSpPr>
        <p:spPr>
          <a:xfrm>
            <a:off x="-169545" y="755650"/>
            <a:ext cx="5618480"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rPr>
              <a:t>3.1.4  </a:t>
            </a:r>
            <a:r>
              <a:rPr lang="zh-CN" altLang="en-US" sz="2800">
                <a:sym typeface="+mn-ea"/>
              </a:rPr>
              <a:t>人体舒适性</a:t>
            </a:r>
            <a:endParaRPr lang="zh-CN" altLang="en-US" sz="2800">
              <a:sym typeface="+mn-ea"/>
            </a:endParaRPr>
          </a:p>
        </p:txBody>
      </p:sp>
      <p:sp>
        <p:nvSpPr>
          <p:cNvPr id="3" name="文本框 2"/>
          <p:cNvSpPr txBox="1"/>
          <p:nvPr/>
        </p:nvSpPr>
        <p:spPr>
          <a:xfrm>
            <a:off x="340360" y="1565910"/>
            <a:ext cx="8641080" cy="3138170"/>
          </a:xfrm>
          <a:prstGeom prst="rect">
            <a:avLst/>
          </a:prstGeom>
          <a:noFill/>
        </p:spPr>
        <p:txBody>
          <a:bodyPr wrap="none" rtlCol="0">
            <a:spAutoFit/>
          </a:bodyPr>
          <a:p>
            <a:pPr algn="l"/>
            <a:endParaRPr lang="zh-CN" altLang="en-US"/>
          </a:p>
          <a:p>
            <a:pPr algn="l"/>
            <a:r>
              <a:rPr lang="zh-CN" altLang="en-US"/>
              <a:t>      </a:t>
            </a:r>
            <a:endParaRPr lang="zh-CN" altLang="en-US"/>
          </a:p>
          <a:p>
            <a:pPr algn="l"/>
            <a:r>
              <a:rPr lang="en-US" altLang="zh-CN"/>
              <a:t>       </a:t>
            </a:r>
            <a:r>
              <a:t> 1、对舒适性的理解这是一个复杂的动态概念。它因人、因时、因地而不同。讨</a:t>
            </a:r>
          </a:p>
          <a:p>
            <a:pPr algn="l"/>
            <a:r>
              <a:t>论人和环境的交互作用时必须明确这是一个相对概念。（同样的室内环境，如一套一</a:t>
            </a:r>
          </a:p>
          <a:p>
            <a:pPr algn="l"/>
            <a:r>
              <a:t>室一厅的单元住宅；又如临近马路的住宅等等，有的人满意，有的人不满意。）</a:t>
            </a:r>
          </a:p>
          <a:p>
            <a:pPr algn="l"/>
            <a:r>
              <a:t>       2、相对的舒适环境——凡是能使在该环境中80%的人感到满意，那么这个环境</a:t>
            </a:r>
          </a:p>
          <a:p>
            <a:pPr algn="l"/>
            <a:r>
              <a:t>就是这个时期的舒适环境。比如：环境噪音问题—30-80分贝能为多数人接受，到了</a:t>
            </a:r>
          </a:p>
          <a:p>
            <a:pPr algn="l"/>
            <a:r>
              <a:t>120分贝就使人感到很烦躁，30分贝以下，太安静了也会使人产生寂寞甚至恐怖的感</a:t>
            </a:r>
          </a:p>
          <a:p>
            <a:pPr algn="l"/>
            <a:r>
              <a:t>觉，所以30-80分贝的声环境就是环境噪音的舒适环境。（当然，还有适性的类型安</a:t>
            </a:r>
          </a:p>
          <a:p>
            <a:pPr algn="l"/>
            <a:r>
              <a:t>全、卫生等问题）</a:t>
            </a:r>
          </a:p>
          <a:p>
            <a:pPr algn="l"/>
            <a:endParaRPr lang="zh-CN" altLang="en-US"/>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Fan</Template>
  <TotalTime>0</TotalTime>
  <Words>10082</Words>
  <Application>WPS 演示</Application>
  <PresentationFormat>在屏幕上显示</PresentationFormat>
  <Paragraphs>467</Paragraphs>
  <Slides>44</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44</vt:i4>
      </vt:variant>
    </vt:vector>
  </HeadingPairs>
  <TitlesOfParts>
    <vt:vector size="57" baseType="lpstr">
      <vt:lpstr>Arial</vt:lpstr>
      <vt:lpstr>宋体</vt:lpstr>
      <vt:lpstr>Wingdings</vt:lpstr>
      <vt:lpstr>黑体</vt:lpstr>
      <vt:lpstr>Franklin Gothic Medium</vt:lpstr>
      <vt:lpstr>Wingdings 2</vt:lpstr>
      <vt:lpstr>Arial</vt:lpstr>
      <vt:lpstr>Franklin Gothic Book</vt:lpstr>
      <vt:lpstr>微软雅黑</vt:lpstr>
      <vt:lpstr>Arial Unicode MS</vt:lpstr>
      <vt:lpstr>Calibri</vt:lpstr>
      <vt:lpstr>仿宋</vt:lpstr>
      <vt:lpstr>暗香扑面</vt:lpstr>
      <vt:lpstr>第四章   人体工程学与家具设计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eclipsed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Reading Fun</dc:title>
  <dc:creator>eclipse</dc:creator>
  <cp:lastModifiedBy>MinJie</cp:lastModifiedBy>
  <cp:revision>74</cp:revision>
  <dcterms:created xsi:type="dcterms:W3CDTF">2004-04-16T16:49:00Z</dcterms:created>
  <dcterms:modified xsi:type="dcterms:W3CDTF">2018-03-02T18:15:29Z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