
<file path=[Content_Types].xml><?xml version="1.0" encoding="utf-8"?>
<Types xmlns="http://schemas.openxmlformats.org/package/2006/content-types">
  <Default Extension="jpeg" ContentType="image/jpeg"/>
  <Default Extension="tiff" ContentType="image/tif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sldIdLst>
    <p:sldId id="256" r:id="rId3"/>
    <p:sldId id="520" r:id="rId4"/>
    <p:sldId id="485" r:id="rId5"/>
    <p:sldId id="488" r:id="rId6"/>
    <p:sldId id="489" r:id="rId7"/>
    <p:sldId id="501" r:id="rId8"/>
    <p:sldId id="502" r:id="rId9"/>
    <p:sldId id="503" r:id="rId10"/>
    <p:sldId id="504" r:id="rId11"/>
    <p:sldId id="505" r:id="rId12"/>
    <p:sldId id="506" r:id="rId13"/>
    <p:sldId id="507" r:id="rId14"/>
    <p:sldId id="509" r:id="rId15"/>
    <p:sldId id="510" r:id="rId16"/>
    <p:sldId id="511" r:id="rId17"/>
    <p:sldId id="512" r:id="rId18"/>
    <p:sldId id="513" r:id="rId19"/>
    <p:sldId id="490" r:id="rId20"/>
    <p:sldId id="491" r:id="rId21"/>
    <p:sldId id="492" r:id="rId22"/>
    <p:sldId id="493" r:id="rId23"/>
    <p:sldId id="494" r:id="rId24"/>
    <p:sldId id="514" r:id="rId25"/>
    <p:sldId id="515" r:id="rId26"/>
    <p:sldId id="516" r:id="rId27"/>
    <p:sldId id="517" r:id="rId28"/>
    <p:sldId id="518" r:id="rId29"/>
    <p:sldId id="519" r:id="rId30"/>
    <p:sldId id="495" r:id="rId31"/>
    <p:sldId id="521" r:id="rId32"/>
    <p:sldId id="522" r:id="rId33"/>
    <p:sldId id="523" r:id="rId34"/>
    <p:sldId id="524" r:id="rId35"/>
    <p:sldId id="525" r:id="rId36"/>
    <p:sldId id="526" r:id="rId37"/>
    <p:sldId id="527" r:id="rId38"/>
    <p:sldId id="528" r:id="rId39"/>
    <p:sldId id="529" r:id="rId40"/>
    <p:sldId id="530" r:id="rId41"/>
    <p:sldId id="531" r:id="rId42"/>
    <p:sldId id="532" r:id="rId43"/>
    <p:sldId id="533" r:id="rId44"/>
    <p:sldId id="534" r:id="rId45"/>
    <p:sldId id="535" r:id="rId46"/>
    <p:sldId id="536" r:id="rId47"/>
    <p:sldId id="537" r:id="rId48"/>
    <p:sldId id="538" r:id="rId49"/>
    <p:sldId id="539" r:id="rId50"/>
    <p:sldId id="540" r:id="rId51"/>
    <p:sldId id="541" r:id="rId52"/>
    <p:sldId id="542" r:id="rId53"/>
    <p:sldId id="543" r:id="rId54"/>
    <p:sldId id="544" r:id="rId55"/>
    <p:sldId id="545" r:id="rId56"/>
    <p:sldId id="546" r:id="rId57"/>
    <p:sldId id="547" r:id="rId58"/>
    <p:sldId id="548" r:id="rId59"/>
    <p:sldId id="549" r:id="rId60"/>
    <p:sldId id="550" r:id="rId61"/>
    <p:sldId id="551" r:id="rId62"/>
    <p:sldId id="552" r:id="rId63"/>
    <p:sldId id="553" r:id="rId64"/>
    <p:sldId id="554" r:id="rId65"/>
    <p:sldId id="555" r:id="rId66"/>
    <p:sldId id="556" r:id="rId67"/>
    <p:sldId id="557" r:id="rId68"/>
    <p:sldId id="558" r:id="rId69"/>
    <p:sldId id="559" r:id="rId70"/>
    <p:sldId id="560" r:id="rId71"/>
    <p:sldId id="561" r:id="rId72"/>
    <p:sldId id="562" r:id="rId73"/>
    <p:sldId id="563" r:id="rId7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FAFFEB"/>
    <a:srgbClr val="DEF1F2"/>
    <a:srgbClr val="339933"/>
    <a:srgbClr val="0099CC"/>
    <a:srgbClr val="00CCFF"/>
    <a:srgbClr val="00CC00"/>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8" d="100"/>
          <a:sy n="78" d="100"/>
        </p:scale>
        <p:origin x="-570" y="-90"/>
      </p:cViewPr>
      <p:guideLst>
        <p:guide orient="horz" pos="2186"/>
        <p:guide pos="2904"/>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notesMaster" Target="notesMasters/notesMaster1.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1434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77240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838200" y="1905000"/>
            <a:ext cx="7772400" cy="41148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9" name="日期占位符 3"/>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5"/>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bg>
      <p:bgPr>
        <a:no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304800"/>
            <a:ext cx="80010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9" name="日期占位符 2"/>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3"/>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4"/>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noFill/>
        <a:effectLst/>
      </p:bgPr>
    </p:bg>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noFill/>
        <a:effectLst/>
      </p:bgPr>
    </p:bg>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7.png"/><Relationship Id="rId3" Type="http://schemas.openxmlformats.org/officeDocument/2006/relationships/image" Target="../media/image1.tiff"/><Relationship Id="rId2" Type="http://schemas.openxmlformats.org/officeDocument/2006/relationships/image" Target="../media/image4.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2.png"/><Relationship Id="rId3" Type="http://schemas.openxmlformats.org/officeDocument/2006/relationships/image" Target="../media/image41.jpeg"/><Relationship Id="rId2" Type="http://schemas.openxmlformats.org/officeDocument/2006/relationships/image" Target="../media/image4.pn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png"/><Relationship Id="rId2" Type="http://schemas.openxmlformats.org/officeDocument/2006/relationships/image" Target="../media/image4.png"/><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6.png"/><Relationship Id="rId2" Type="http://schemas.openxmlformats.org/officeDocument/2006/relationships/image" Target="../media/image4.png"/><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8.GIF"/><Relationship Id="rId3"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9.GIF"/><Relationship Id="rId2" Type="http://schemas.openxmlformats.org/officeDocument/2006/relationships/image" Target="../media/image4.png"/><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tiff"/><Relationship Id="rId2" Type="http://schemas.openxmlformats.org/officeDocument/2006/relationships/image" Target="../media/image4.png"/><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png"/><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2.png"/><Relationship Id="rId2" Type="http://schemas.openxmlformats.org/officeDocument/2006/relationships/image" Target="../media/image4.png"/><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4.png"/><Relationship Id="rId3" Type="http://schemas.openxmlformats.org/officeDocument/2006/relationships/image" Target="../media/image53.jpeg"/><Relationship Id="rId2" Type="http://schemas.openxmlformats.org/officeDocument/2006/relationships/image" Target="../media/image4.png"/><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5.png"/><Relationship Id="rId2" Type="http://schemas.openxmlformats.org/officeDocument/2006/relationships/image" Target="../media/image4.png"/><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6.jpeg"/><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4.png"/><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4.png"/><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1.jpe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Rectangle 2"/>
          <p:cNvSpPr>
            <a:spLocks noGrp="1" noChangeArrowheads="1"/>
          </p:cNvSpPr>
          <p:nvPr>
            <p:ph type="ctrTitle"/>
          </p:nvPr>
        </p:nvSpPr>
        <p:spPr>
          <a:xfrm>
            <a:off x="935355" y="1870710"/>
            <a:ext cx="7272338" cy="1143000"/>
          </a:xfrm>
        </p:spPr>
        <p:txBody>
          <a:bodyPr vert="horz" wrap="square" lIns="91440" tIns="45720" rIns="91440" bIns="45720" numCol="1" rtlCol="0" anchor="b"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第四章   人体工程学与家具设计</a:t>
            </a:r>
            <a:endPar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08" name="文本框 107"/>
          <p:cNvSpPr txBox="1"/>
          <p:nvPr/>
        </p:nvSpPr>
        <p:spPr>
          <a:xfrm>
            <a:off x="434340" y="1490980"/>
            <a:ext cx="8304530" cy="3969385"/>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、腰椎后凸和前凸    正常的腰弧曲线是微微前突。为使坐姿下的腰弧曲线变小，座椅应在腰椎部提供所谓的两点支承。由于</a:t>
            </a: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Calibri" panose="020F0502020204030204" charset="0"/>
              </a:rPr>
              <a:t>6</a:t>
            </a:r>
            <a:r>
              <a:rPr lang="zh-CN" altLang="en-US" sz="2800" b="1">
                <a:latin typeface="宋体" panose="02010600030101010101" pitchFamily="2" charset="-122"/>
                <a:ea typeface="宋体" panose="02010600030101010101" pitchFamily="2" charset="-122"/>
                <a:cs typeface="宋体" panose="02010600030101010101" pitchFamily="2" charset="-122"/>
              </a:rPr>
              <a:t>胸椎高度相当于肩胛骨的高度，肩胛骨面积大，可承受较大压力所以第一支承应位于</a:t>
            </a:r>
            <a:r>
              <a:rPr lang="en-US" altLang="zh-CN" sz="2800" b="1">
                <a:latin typeface="宋体" panose="02010600030101010101" pitchFamily="2" charset="-122"/>
                <a:ea typeface="宋体" panose="02010600030101010101" pitchFamily="2" charset="-122"/>
                <a:cs typeface="Calibri" panose="020F0502020204030204" charset="0"/>
              </a:rPr>
              <a:t>5</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Calibri" panose="020F0502020204030204" charset="0"/>
              </a:rPr>
              <a:t>6</a:t>
            </a:r>
            <a:r>
              <a:rPr lang="zh-CN" altLang="en-US" sz="2800" b="1">
                <a:latin typeface="宋体" panose="02010600030101010101" pitchFamily="2" charset="-122"/>
                <a:ea typeface="宋体" panose="02010600030101010101" pitchFamily="2" charset="-122"/>
                <a:cs typeface="宋体" panose="02010600030101010101" pitchFamily="2" charset="-122"/>
              </a:rPr>
              <a:t>胸椎之间，称其为肩靠。腰部支承设置在第</a:t>
            </a:r>
            <a:r>
              <a:rPr lang="en-US" altLang="zh-CN" sz="2800" b="1">
                <a:latin typeface="宋体" panose="02010600030101010101" pitchFamily="2" charset="-122"/>
                <a:ea typeface="宋体" panose="02010600030101010101" pitchFamily="2" charset="-122"/>
                <a:cs typeface="Calibri" panose="020F0502020204030204" charset="0"/>
              </a:rPr>
              <a:t>4</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Calibri" panose="020F0502020204030204" charset="0"/>
              </a:rPr>
              <a:t>5</a:t>
            </a:r>
            <a:r>
              <a:rPr lang="zh-CN" altLang="en-US" sz="2800" b="1">
                <a:latin typeface="宋体" panose="02010600030101010101" pitchFamily="2" charset="-122"/>
                <a:ea typeface="宋体" panose="02010600030101010101" pitchFamily="2" charset="-122"/>
                <a:cs typeface="宋体" panose="02010600030101010101" pitchFamily="2" charset="-122"/>
              </a:rPr>
              <a:t>腰椎之间的高度上，称其为腰靠，和肩靠一起组成座椅的靠背。合理的腰靠应是使腰弧曲线处于正常的生理曲线。</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08" name="图片 107"/>
          <p:cNvPicPr/>
          <p:nvPr/>
        </p:nvPicPr>
        <p:blipFill>
          <a:blip r:embed="rId3"/>
          <a:stretch>
            <a:fillRect/>
          </a:stretch>
        </p:blipFill>
        <p:spPr>
          <a:xfrm>
            <a:off x="1657350" y="1453515"/>
            <a:ext cx="5526405" cy="3508375"/>
          </a:xfrm>
          <a:prstGeom prst="rect">
            <a:avLst/>
          </a:prstGeom>
          <a:noFill/>
          <a:ln w="9525">
            <a:noFill/>
          </a:ln>
        </p:spPr>
      </p:pic>
      <p:sp>
        <p:nvSpPr>
          <p:cNvPr id="109" name="文本框 108"/>
          <p:cNvSpPr txBox="1"/>
          <p:nvPr/>
        </p:nvSpPr>
        <p:spPr>
          <a:xfrm>
            <a:off x="2808923" y="5111115"/>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腰椎状态</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09" name="文本框 108"/>
          <p:cNvSpPr txBox="1"/>
          <p:nvPr/>
        </p:nvSpPr>
        <p:spPr>
          <a:xfrm>
            <a:off x="690245" y="964565"/>
            <a:ext cx="5080000" cy="521970"/>
          </a:xfrm>
          <a:prstGeom prst="rect">
            <a:avLst/>
          </a:prstGeom>
          <a:noFill/>
          <a:ln w="9525">
            <a:noFill/>
          </a:ln>
        </p:spPr>
        <p:txBody>
          <a:bodyPr>
            <a:spAutoFit/>
          </a:bodyPr>
          <a:p>
            <a:r>
              <a:rPr lang="zh-CN" altLang="en-US" sz="2800">
                <a:latin typeface="黑体" panose="02010609060101010101" pitchFamily="2" charset="-122"/>
                <a:ea typeface="黑体" panose="02010609060101010101" pitchFamily="2" charset="-122"/>
                <a:cs typeface="宋体" panose="02010600030101010101" pitchFamily="2" charset="-122"/>
              </a:rPr>
              <a:t>二、生物力学</a:t>
            </a:r>
            <a:endParaRPr lang="zh-CN" altLang="en-US" sz="2800">
              <a:latin typeface="黑体" panose="02010609060101010101" pitchFamily="2" charset="-122"/>
              <a:ea typeface="黑体" panose="02010609060101010101" pitchFamily="2" charset="-122"/>
              <a:cs typeface="宋体" panose="02010600030101010101" pitchFamily="2" charset="-122"/>
            </a:endParaRPr>
          </a:p>
        </p:txBody>
      </p:sp>
      <p:sp>
        <p:nvSpPr>
          <p:cNvPr id="3" name="文本框 2"/>
          <p:cNvSpPr txBox="1"/>
          <p:nvPr/>
        </p:nvSpPr>
        <p:spPr>
          <a:xfrm>
            <a:off x="335915" y="1428750"/>
            <a:ext cx="5993765" cy="4892675"/>
          </a:xfrm>
          <a:prstGeom prst="rect">
            <a:avLst/>
          </a:prstGeom>
          <a:noFill/>
          <a:ln w="9525">
            <a:noFill/>
          </a:ln>
        </p:spPr>
        <p:txBody>
          <a:bodyPr wrap="square">
            <a:spAutoFit/>
          </a:bodyPr>
          <a:p>
            <a:r>
              <a:rPr lang="en-US" altLang="zh-CN" sz="2400">
                <a:latin typeface="黑体" panose="02010609060101010101" pitchFamily="2" charset="-122"/>
                <a:ea typeface="黑体" panose="02010609060101010101" pitchFamily="2" charset="-122"/>
                <a:cs typeface="宋体" panose="02010600030101010101" pitchFamily="2" charset="-122"/>
              </a:rPr>
              <a:t>1</a:t>
            </a:r>
            <a:r>
              <a:rPr lang="zh-CN" altLang="en-US" sz="2400">
                <a:latin typeface="黑体" panose="02010609060101010101" pitchFamily="2" charset="-122"/>
                <a:ea typeface="黑体" panose="02010609060101010101" pitchFamily="2" charset="-122"/>
                <a:cs typeface="宋体" panose="02010600030101010101" pitchFamily="2" charset="-122"/>
              </a:rPr>
              <a:t>、肌肉活动度    脊椎一卡附近的肌肉和肌腱连接，椎骨的定位正是借助于肌腱的作用力。一旦脊椎偏离自然状态，肌腱组织就会受到相互的压力的作用，是肌肉活动度增加，招致疲劳酸痛。肌腱组织受力时，产生一种活动电势。根据肌电图记录可知，在挺直坐姿下，腰椎部位肌肉活动度高，因为腰椎前向拉直使肌肉组织紧张受力。提供靠背支承腰椎后，活动力则明显减小；当躯干前倾时，背上方和肩部肌肉活动度高，以桌面作为前倾时手臂的支承并不能降低活动度。这些结果与坐姿生理学是相符合的。</a:t>
            </a:r>
            <a:endParaRPr lang="zh-CN" altLang="en-US" sz="2400">
              <a:latin typeface="黑体" panose="02010609060101010101" pitchFamily="2" charset="-122"/>
              <a:ea typeface="黑体" panose="02010609060101010101" pitchFamily="2" charset="-122"/>
            </a:endParaRPr>
          </a:p>
        </p:txBody>
      </p:sp>
      <p:pic>
        <p:nvPicPr>
          <p:cNvPr id="5" name="图片 4"/>
          <p:cNvPicPr/>
          <p:nvPr/>
        </p:nvPicPr>
        <p:blipFill>
          <a:blip r:embed="rId3"/>
          <a:stretch>
            <a:fillRect/>
          </a:stretch>
        </p:blipFill>
        <p:spPr>
          <a:xfrm>
            <a:off x="6623050" y="1188085"/>
            <a:ext cx="2044065" cy="2167255"/>
          </a:xfrm>
          <a:prstGeom prst="rect">
            <a:avLst/>
          </a:prstGeom>
          <a:noFill/>
          <a:ln w="9525">
            <a:noFill/>
          </a:ln>
        </p:spPr>
      </p:pic>
      <p:sp>
        <p:nvSpPr>
          <p:cNvPr id="110" name="文本框 109"/>
          <p:cNvSpPr txBox="1"/>
          <p:nvPr/>
        </p:nvSpPr>
        <p:spPr>
          <a:xfrm>
            <a:off x="6849745" y="3518852"/>
            <a:ext cx="5080000" cy="706755"/>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图</a:t>
            </a:r>
            <a:r>
              <a:rPr lang="en-US" altLang="zh-CN" sz="2000">
                <a:latin typeface="宋体" panose="02010600030101010101" pitchFamily="2" charset="-122"/>
                <a:ea typeface="宋体" panose="02010600030101010101" pitchFamily="2" charset="-122"/>
                <a:cs typeface="宋体" panose="02010600030101010101" pitchFamily="2" charset="-122"/>
              </a:rPr>
              <a:t>4-8</a:t>
            </a:r>
            <a:r>
              <a:rPr lang="zh-CN" altLang="en-US" sz="2000">
                <a:latin typeface="宋体" panose="02010600030101010101" pitchFamily="2" charset="-122"/>
                <a:ea typeface="宋体" panose="02010600030101010101" pitchFamily="2" charset="-122"/>
                <a:cs typeface="宋体" panose="02010600030101010101" pitchFamily="2" charset="-122"/>
              </a:rPr>
              <a:t>腰部</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至臀部肌肉状态</a:t>
            </a:r>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0" name="文本框 109"/>
          <p:cNvSpPr txBox="1"/>
          <p:nvPr/>
        </p:nvSpPr>
        <p:spPr>
          <a:xfrm>
            <a:off x="467995" y="1573530"/>
            <a:ext cx="8216265" cy="3969385"/>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、体压分布    由人体解剖学可知，人体坐骨粗壮，与其周围的肌肉相比，能承受更大的压力。而大腿底部有大量血管和神经系统，压力过大会影响血液循环和精神系统传到而感到不适。所以坐垫上的压力应按照臀部不同部位承受不同压力的原则来设计，即在坐骨处压力最大，向四周逐渐减小，至大腿部位时压力降至最低值，这是坐垫设计的压力分布不均匀原则。</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10" name="图片 109"/>
          <p:cNvPicPr/>
          <p:nvPr/>
        </p:nvPicPr>
        <p:blipFill>
          <a:blip r:embed="rId3"/>
          <a:stretch>
            <a:fillRect/>
          </a:stretch>
        </p:blipFill>
        <p:spPr>
          <a:xfrm>
            <a:off x="1332230" y="1191260"/>
            <a:ext cx="6390005" cy="3876675"/>
          </a:xfrm>
          <a:prstGeom prst="rect">
            <a:avLst/>
          </a:prstGeom>
          <a:noFill/>
          <a:ln w="9525">
            <a:noFill/>
          </a:ln>
        </p:spPr>
      </p:pic>
      <p:sp>
        <p:nvSpPr>
          <p:cNvPr id="111" name="文本框 110"/>
          <p:cNvSpPr txBox="1"/>
          <p:nvPr/>
        </p:nvSpPr>
        <p:spPr>
          <a:xfrm>
            <a:off x="2171700" y="5282882"/>
            <a:ext cx="5080000" cy="460375"/>
          </a:xfrm>
          <a:prstGeom prst="rect">
            <a:avLst/>
          </a:prstGeom>
          <a:noFill/>
          <a:ln w="9525">
            <a:noFill/>
          </a:ln>
        </p:spPr>
        <p:txBody>
          <a:bodyPr>
            <a:spAutoFit/>
          </a:bodyPr>
          <a:p>
            <a:r>
              <a:rPr lang="zh-CN" altLang="en-US" sz="2400">
                <a:latin typeface="宋体" panose="02010600030101010101" pitchFamily="2" charset="-122"/>
                <a:ea typeface="宋体" panose="02010600030101010101" pitchFamily="2" charset="-122"/>
                <a:cs typeface="宋体" panose="02010600030101010101" pitchFamily="2" charset="-122"/>
              </a:rPr>
              <a:t>人体不同坐姿受压状态</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1" name="文本框 110"/>
          <p:cNvSpPr txBox="1"/>
          <p:nvPr/>
        </p:nvSpPr>
        <p:spPr>
          <a:xfrm>
            <a:off x="739775" y="1714500"/>
            <a:ext cx="7524115" cy="3538220"/>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、股骨受力分析人体的结构在骨盆下面有两块圆骨，成为坐骨结节。坐姿时这两块面积很小的坐骨结节能支承上身的大部分重量。坐骨结节下面的座面呈近似水平时，可使两坐骨结节外侧的股骨出于正常的位置而不受过分的压迫，因而人体感到舒适。</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11" name="图片 110"/>
          <p:cNvPicPr/>
          <p:nvPr/>
        </p:nvPicPr>
        <p:blipFill>
          <a:blip r:embed="rId3"/>
          <a:stretch>
            <a:fillRect/>
          </a:stretch>
        </p:blipFill>
        <p:spPr>
          <a:xfrm>
            <a:off x="383858" y="1950720"/>
            <a:ext cx="3057525" cy="1876425"/>
          </a:xfrm>
          <a:prstGeom prst="rect">
            <a:avLst/>
          </a:prstGeom>
          <a:noFill/>
          <a:ln w="9525">
            <a:noFill/>
          </a:ln>
        </p:spPr>
      </p:pic>
      <p:sp>
        <p:nvSpPr>
          <p:cNvPr id="112" name="文本框 111"/>
          <p:cNvSpPr txBox="1"/>
          <p:nvPr/>
        </p:nvSpPr>
        <p:spPr>
          <a:xfrm>
            <a:off x="540068" y="4077335"/>
            <a:ext cx="5080000" cy="398780"/>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臀部压痛点</a:t>
            </a:r>
            <a:endParaRPr lang="zh-CN" altLang="en-US" sz="2000"/>
          </a:p>
        </p:txBody>
      </p:sp>
      <p:pic>
        <p:nvPicPr>
          <p:cNvPr id="2" name="图片 1"/>
          <p:cNvPicPr/>
          <p:nvPr/>
        </p:nvPicPr>
        <p:blipFill>
          <a:blip r:embed="rId4"/>
          <a:stretch>
            <a:fillRect/>
          </a:stretch>
        </p:blipFill>
        <p:spPr>
          <a:xfrm>
            <a:off x="4369435" y="1637665"/>
            <a:ext cx="4262755" cy="2838450"/>
          </a:xfrm>
          <a:prstGeom prst="rect">
            <a:avLst/>
          </a:prstGeom>
          <a:noFill/>
          <a:ln w="9525">
            <a:noFill/>
          </a:ln>
        </p:spPr>
      </p:pic>
      <p:sp>
        <p:nvSpPr>
          <p:cNvPr id="113" name="文本框 112"/>
          <p:cNvSpPr txBox="1"/>
          <p:nvPr/>
        </p:nvSpPr>
        <p:spPr>
          <a:xfrm>
            <a:off x="4813618" y="4077335"/>
            <a:ext cx="5080000" cy="1014730"/>
          </a:xfrm>
          <a:prstGeom prst="rect">
            <a:avLst/>
          </a:prstGeom>
          <a:noFill/>
          <a:ln w="9525">
            <a:noFill/>
          </a:ln>
        </p:spPr>
        <p:txBody>
          <a:bodyPr wrap="square">
            <a:spAutoFit/>
          </a:bodyPr>
          <a:p>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股骨受压状态</a:t>
            </a:r>
            <a:endParaRPr lang="zh-CN" altLang="en-US"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3" name="文本框 112"/>
          <p:cNvSpPr txBox="1"/>
          <p:nvPr/>
        </p:nvSpPr>
        <p:spPr>
          <a:xfrm>
            <a:off x="351790" y="1659890"/>
            <a:ext cx="8387715" cy="3538220"/>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、椎间盘受力分析    当坐姿腰弧曲线正常时，椎间盘上受的压力均匀而轻微，几乎无推力作用于韧带，韧带不拉伸，要不无不舒适感。但是，当人体处于前弯坐姿时，椎骨之间的间距发生改变，相邻两椎骨前端间隙缩小，后端间隙增大，椎间盘在间隙缩小的前端受推挤和摩擦，迫使它向韧带作用一推力，从而引起腰部不适感，长期累积作用，可造成椎间盘病变。</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13" name="图片 112"/>
          <p:cNvPicPr/>
          <p:nvPr/>
        </p:nvPicPr>
        <p:blipFill>
          <a:blip r:embed="rId3"/>
          <a:stretch>
            <a:fillRect/>
          </a:stretch>
        </p:blipFill>
        <p:spPr>
          <a:xfrm>
            <a:off x="1702435" y="1057910"/>
            <a:ext cx="5276850" cy="4762500"/>
          </a:xfrm>
          <a:prstGeom prst="rect">
            <a:avLst/>
          </a:prstGeom>
          <a:noFill/>
          <a:ln w="9525">
            <a:noFill/>
          </a:ln>
        </p:spPr>
      </p:pic>
      <p:sp>
        <p:nvSpPr>
          <p:cNvPr id="114" name="文本框 113"/>
          <p:cNvSpPr txBox="1"/>
          <p:nvPr/>
        </p:nvSpPr>
        <p:spPr>
          <a:xfrm>
            <a:off x="2352675" y="5882640"/>
            <a:ext cx="5080000" cy="398780"/>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正确与错误坐姿状态比照</a:t>
            </a:r>
            <a:endParaRPr lang="zh-CN" altLang="en-US" sz="2000">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4" name="文本框 113"/>
          <p:cNvSpPr txBox="1"/>
          <p:nvPr/>
        </p:nvSpPr>
        <p:spPr>
          <a:xfrm>
            <a:off x="135255" y="995998"/>
            <a:ext cx="5080000" cy="521970"/>
          </a:xfrm>
          <a:prstGeom prst="rect">
            <a:avLst/>
          </a:prstGeom>
          <a:noFill/>
          <a:ln w="9525">
            <a:noFill/>
          </a:ln>
        </p:spPr>
        <p:txBody>
          <a:bodyPr>
            <a:spAutoFit/>
          </a:bodyPr>
          <a:p>
            <a:pPr algn="ctr" fontAlgn="auto">
              <a:spcAft>
                <a:spcPts val="0"/>
              </a:spcAft>
              <a:buClrTx/>
              <a:buSzTx/>
              <a:buFontTx/>
              <a:defRPr/>
            </a:pPr>
            <a:r>
              <a:rPr lang="zh-CN" altLang="en-US" sz="2800" b="1" noProof="0" dirty="0">
                <a:solidFill>
                  <a:srgbClr val="CC6600"/>
                </a:solidFill>
                <a:latin typeface="黑体" panose="02010609060101010101" pitchFamily="2" charset="-122"/>
                <a:ea typeface="黑体" panose="02010609060101010101" pitchFamily="2" charset="-122"/>
                <a:cs typeface="+mj-cs"/>
              </a:rPr>
              <a:t>4.1.2 座椅类家具设计尺寸</a:t>
            </a:r>
            <a:endParaRPr lang="zh-CN" altLang="en-US" sz="2800" b="1" noProof="0" dirty="0">
              <a:solidFill>
                <a:srgbClr val="CC6600"/>
              </a:solidFill>
              <a:latin typeface="黑体" panose="02010609060101010101" pitchFamily="2" charset="-122"/>
              <a:ea typeface="黑体" panose="02010609060101010101" pitchFamily="2" charset="-122"/>
              <a:cs typeface="+mj-cs"/>
            </a:endParaRPr>
          </a:p>
        </p:txBody>
      </p:sp>
      <p:sp>
        <p:nvSpPr>
          <p:cNvPr id="2" name="文本框 1"/>
          <p:cNvSpPr txBox="1"/>
          <p:nvPr/>
        </p:nvSpPr>
        <p:spPr>
          <a:xfrm>
            <a:off x="852805" y="1631315"/>
            <a:ext cx="7755255" cy="4523105"/>
          </a:xfrm>
          <a:prstGeom prst="rect">
            <a:avLst/>
          </a:prstGeom>
          <a:noFill/>
          <a:ln w="9525">
            <a:noFill/>
          </a:ln>
        </p:spPr>
        <p:txBody>
          <a:bodyPr wrap="square">
            <a:spAutoFit/>
          </a:bodyPr>
          <a:p>
            <a:r>
              <a:rPr lang="zh-CN" altLang="en-US" sz="2400" b="1">
                <a:latin typeface="宋体" panose="02010600030101010101" pitchFamily="2" charset="-122"/>
                <a:ea typeface="宋体" panose="02010600030101010101" pitchFamily="2" charset="-122"/>
                <a:cs typeface="宋体" panose="02010600030101010101" pitchFamily="2" charset="-122"/>
              </a:rPr>
              <a:t>一、座椅类家具设计的一般原则</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、座椅的形式和尺度与使用者坐的目的或动机有关；</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、座椅的尺度必须与相对的人体测量值相匹配；</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、座椅的设计必须能提供坐者有足够的支撑与稳定作用；</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4</a:t>
            </a:r>
            <a:r>
              <a:rPr lang="zh-CN" altLang="en-US" sz="2400" b="1">
                <a:latin typeface="宋体" panose="02010600030101010101" pitchFamily="2" charset="-122"/>
                <a:ea typeface="宋体" panose="02010600030101010101" pitchFamily="2" charset="-122"/>
                <a:cs typeface="宋体" panose="02010600030101010101" pitchFamily="2" charset="-122"/>
              </a:rPr>
              <a:t>、座椅的设计必须能使坐者改变其姿势</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但其椅垫必须足以防止坐姿行为中的滑脱现象；</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5</a:t>
            </a:r>
            <a:r>
              <a:rPr lang="zh-CN" altLang="en-US" sz="2400" b="1">
                <a:latin typeface="宋体" panose="02010600030101010101" pitchFamily="2" charset="-122"/>
                <a:ea typeface="宋体" panose="02010600030101010101" pitchFamily="2" charset="-122"/>
                <a:cs typeface="宋体" panose="02010600030101010101" pitchFamily="2" charset="-122"/>
              </a:rPr>
              <a:t>、靠背，特别是在腰部的支撑</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可降低脊柱所产生的紧张压力；</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6</a:t>
            </a:r>
            <a:r>
              <a:rPr lang="zh-CN" altLang="en-US" sz="2400" b="1">
                <a:latin typeface="宋体" panose="02010600030101010101" pitchFamily="2" charset="-122"/>
                <a:ea typeface="宋体" panose="02010600030101010101" pitchFamily="2" charset="-122"/>
                <a:cs typeface="宋体" panose="02010600030101010101" pitchFamily="2" charset="-122"/>
              </a:rPr>
              <a:t>、座垫必须有充分的衬垫和适当的硬度，使之有助于将人体的压力分布于坐骨结节附近；</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7</a:t>
            </a:r>
            <a:r>
              <a:rPr lang="zh-CN" altLang="en-US" sz="2400" b="1">
                <a:latin typeface="宋体" panose="02010600030101010101" pitchFamily="2" charset="-122"/>
                <a:ea typeface="宋体" panose="02010600030101010101" pitchFamily="2" charset="-122"/>
                <a:cs typeface="宋体" panose="02010600030101010101" pitchFamily="2" charset="-122"/>
              </a:rPr>
              <a:t>、整个座椅设计用材应环保、牢固、经久耐用，保证人的各项活动安全。</a:t>
            </a:r>
            <a:endParaRPr lang="zh-CN" altLang="en-US" sz="2400" b="1">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 Box 4"/>
          <p:cNvSpPr txBox="1"/>
          <p:nvPr/>
        </p:nvSpPr>
        <p:spPr>
          <a:xfrm>
            <a:off x="2849245" y="1754823"/>
            <a:ext cx="7239000" cy="2800350"/>
          </a:xfrm>
          <a:prstGeom prst="rect">
            <a:avLst/>
          </a:prstGeom>
          <a:noFill/>
          <a:ln w="9525">
            <a:noFill/>
          </a:ln>
        </p:spPr>
        <p:txBody>
          <a:bodyPr anchor="t">
            <a:spAutoFit/>
          </a:bodyPr>
          <a:p>
            <a:pPr>
              <a:spcBef>
                <a:spcPct val="50000"/>
              </a:spcBef>
              <a:buFont typeface="Wingdings 2" panose="05020102010507070707" pitchFamily="18" charset="2"/>
              <a:buNone/>
            </a:pPr>
            <a:r>
              <a:rPr lang="zh-CN" altLang="en-US" sz="3200" b="1" dirty="0">
                <a:latin typeface="Times New Roman" panose="02020603050405020304" pitchFamily="18" charset="0"/>
                <a:ea typeface="宋体" panose="02010600030101010101" pitchFamily="2" charset="-122"/>
              </a:rPr>
              <a:t>座椅类家具设计	</a:t>
            </a:r>
            <a:endParaRPr lang="zh-CN" altLang="en-US" sz="3200" b="1" dirty="0">
              <a:latin typeface="Times New Roman" panose="02020603050405020304" pitchFamily="18" charset="0"/>
              <a:ea typeface="宋体" panose="02010600030101010101" pitchFamily="2" charset="-122"/>
            </a:endParaRPr>
          </a:p>
          <a:p>
            <a:pPr>
              <a:spcBef>
                <a:spcPct val="50000"/>
              </a:spcBef>
              <a:buFont typeface="Wingdings 2" panose="05020102010507070707" pitchFamily="18" charset="2"/>
              <a:buNone/>
            </a:pPr>
            <a:r>
              <a:rPr lang="zh-CN" altLang="en-US" sz="3200" b="1" dirty="0">
                <a:latin typeface="Times New Roman" panose="02020603050405020304" pitchFamily="18" charset="0"/>
                <a:ea typeface="宋体" panose="02010600030101010101" pitchFamily="2" charset="-122"/>
              </a:rPr>
              <a:t>卧具家具设计	</a:t>
            </a:r>
            <a:endParaRPr lang="zh-CN" altLang="en-US" sz="3200" b="1" dirty="0">
              <a:latin typeface="Times New Roman" panose="02020603050405020304" pitchFamily="18" charset="0"/>
              <a:ea typeface="宋体" panose="02010600030101010101" pitchFamily="2" charset="-122"/>
            </a:endParaRPr>
          </a:p>
          <a:p>
            <a:pPr>
              <a:spcBef>
                <a:spcPct val="50000"/>
              </a:spcBef>
              <a:buFont typeface="Wingdings 2" panose="05020102010507070707" pitchFamily="18" charset="2"/>
              <a:buNone/>
            </a:pPr>
            <a:r>
              <a:rPr lang="zh-CN" altLang="en-US" sz="3200" b="1" dirty="0">
                <a:latin typeface="Times New Roman" panose="02020603050405020304" pitchFamily="18" charset="0"/>
                <a:ea typeface="宋体" panose="02010600030101010101" pitchFamily="2" charset="-122"/>
              </a:rPr>
              <a:t>储藏类家具设计</a:t>
            </a:r>
            <a:endParaRPr lang="zh-CN" altLang="en-US" sz="3200" b="1" dirty="0">
              <a:latin typeface="Times New Roman" panose="02020603050405020304" pitchFamily="18" charset="0"/>
              <a:ea typeface="宋体" panose="02010600030101010101" pitchFamily="2" charset="-122"/>
            </a:endParaRPr>
          </a:p>
          <a:p>
            <a:pPr>
              <a:spcBef>
                <a:spcPct val="50000"/>
              </a:spcBef>
              <a:buFont typeface="Wingdings 2" panose="05020102010507070707" pitchFamily="18" charset="2"/>
              <a:buNone/>
            </a:pPr>
            <a:r>
              <a:rPr lang="zh-CN" altLang="en-US" sz="3200" b="1" dirty="0">
                <a:latin typeface="Times New Roman" panose="02020603050405020304" pitchFamily="18" charset="0"/>
                <a:ea typeface="宋体" panose="02010600030101010101" pitchFamily="2" charset="-122"/>
              </a:rPr>
              <a:t>桌台类家具设计</a:t>
            </a:r>
            <a:endParaRPr lang="zh-CN" altLang="en-US" sz="3200" b="1" dirty="0">
              <a:latin typeface="Times New Roman" panose="02020603050405020304" pitchFamily="18" charset="0"/>
              <a:ea typeface="宋体" panose="02010600030101010101" pitchFamily="2" charset="-122"/>
            </a:endParaRPr>
          </a:p>
        </p:txBody>
      </p:sp>
      <p:pic>
        <p:nvPicPr>
          <p:cNvPr id="13314"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3315"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4" name="文本框 113"/>
          <p:cNvSpPr txBox="1"/>
          <p:nvPr/>
        </p:nvSpPr>
        <p:spPr>
          <a:xfrm>
            <a:off x="558165" y="1490980"/>
            <a:ext cx="7870825" cy="4399915"/>
          </a:xfrm>
          <a:prstGeom prst="rect">
            <a:avLst/>
          </a:prstGeom>
          <a:noFill/>
          <a:ln w="9525">
            <a:noFill/>
          </a:ln>
        </p:spPr>
        <p:txBody>
          <a:bodyPr wrap="square">
            <a:spAutoFit/>
          </a:bodyPr>
          <a:p>
            <a:r>
              <a:rPr lang="zh-CN" altLang="en-US" sz="2800">
                <a:latin typeface="黑体" panose="02010609060101010101" pitchFamily="2" charset="-122"/>
                <a:ea typeface="黑体" panose="02010609060101010101" pitchFamily="2" charset="-122"/>
                <a:cs typeface="宋体" panose="02010600030101010101" pitchFamily="2" charset="-122"/>
              </a:rPr>
              <a:t>二、坐椅功能尺度参数的分析</a:t>
            </a:r>
            <a:endParaRPr lang="zh-CN" altLang="en-US" sz="2800">
              <a:latin typeface="黑体" panose="02010609060101010101" pitchFamily="2" charset="-122"/>
              <a:ea typeface="黑体" panose="02010609060101010101" pitchFamily="2" charset="-122"/>
              <a:cs typeface="宋体" panose="02010600030101010101" pitchFamily="2" charset="-122"/>
            </a:endParaRPr>
          </a:p>
          <a:p>
            <a:r>
              <a:rPr lang="zh-CN" altLang="en-US" sz="2800">
                <a:latin typeface="黑体" panose="02010609060101010101" pitchFamily="2" charset="-122"/>
                <a:ea typeface="黑体" panose="02010609060101010101" pitchFamily="2" charset="-122"/>
                <a:cs typeface="宋体" panose="02010600030101010101" pitchFamily="2" charset="-122"/>
              </a:rPr>
              <a:t>座椅分为工作座椅和休息座椅。一般工作用坐具的主要品种有凳、靠背椅、扶手椅、圈椅等，它的主要用途是既可用于工作，又利于休息。工作用椅可分为作业用椅、轻型作业椅、办公椅和会议椅等。休息用坐具的主要品种有躺椅、沙发、摇椅等。它的主要用途就是要充分地让人得到休息，也就是说它的使用功能是把人体疲劳状态减至最低程度，使人获得满意的舒适效果。</a:t>
            </a:r>
            <a:endParaRPr lang="zh-CN" altLang="en-US" sz="2800">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14" name="图片 113"/>
          <p:cNvPicPr/>
          <p:nvPr/>
        </p:nvPicPr>
        <p:blipFill>
          <a:blip r:embed="rId3"/>
          <a:stretch>
            <a:fillRect/>
          </a:stretch>
        </p:blipFill>
        <p:spPr>
          <a:xfrm>
            <a:off x="1544320" y="1103630"/>
            <a:ext cx="5661660" cy="4191635"/>
          </a:xfrm>
          <a:prstGeom prst="rect">
            <a:avLst/>
          </a:prstGeom>
          <a:noFill/>
          <a:ln w="9525">
            <a:noFill/>
          </a:ln>
        </p:spPr>
      </p:pic>
      <p:sp>
        <p:nvSpPr>
          <p:cNvPr id="115" name="文本框 114"/>
          <p:cNvSpPr txBox="1"/>
          <p:nvPr/>
        </p:nvSpPr>
        <p:spPr>
          <a:xfrm>
            <a:off x="2613343" y="4965700"/>
            <a:ext cx="5080000" cy="706755"/>
          </a:xfrm>
          <a:prstGeom prst="rect">
            <a:avLst/>
          </a:prstGeom>
          <a:noFill/>
          <a:ln w="9525">
            <a:noFill/>
          </a:ln>
        </p:spPr>
        <p:txBody>
          <a:bodyPr>
            <a:spAutoFit/>
          </a:bodyPr>
          <a:p>
            <a:pPr indent="266700"/>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2000">
                <a:latin typeface="宋体" panose="02010600030101010101" pitchFamily="2" charset="-122"/>
                <a:ea typeface="宋体" panose="02010600030101010101" pitchFamily="2" charset="-122"/>
                <a:cs typeface="宋体" panose="02010600030101010101" pitchFamily="2" charset="-122"/>
              </a:rPr>
              <a:t>正确坐姿相关尺寸</a:t>
            </a:r>
            <a:endParaRPr lang="zh-CN" altLang="en-US" sz="2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15" name="图片 114"/>
          <p:cNvPicPr/>
          <p:nvPr/>
        </p:nvPicPr>
        <p:blipFill>
          <a:blip r:embed="rId3"/>
          <a:stretch>
            <a:fillRect/>
          </a:stretch>
        </p:blipFill>
        <p:spPr>
          <a:xfrm>
            <a:off x="2761615" y="1401445"/>
            <a:ext cx="6038850" cy="3943350"/>
          </a:xfrm>
          <a:prstGeom prst="rect">
            <a:avLst/>
          </a:prstGeom>
          <a:noFill/>
          <a:ln w="9525">
            <a:noFill/>
          </a:ln>
        </p:spPr>
      </p:pic>
      <p:sp>
        <p:nvSpPr>
          <p:cNvPr id="116" name="文本框 115"/>
          <p:cNvSpPr txBox="1"/>
          <p:nvPr/>
        </p:nvSpPr>
        <p:spPr>
          <a:xfrm>
            <a:off x="2761615" y="5344795"/>
            <a:ext cx="5080000" cy="706755"/>
          </a:xfrm>
          <a:prstGeom prst="rect">
            <a:avLst/>
          </a:prstGeom>
          <a:noFill/>
          <a:ln w="9525">
            <a:noFill/>
          </a:ln>
        </p:spPr>
        <p:txBody>
          <a:bodyPr>
            <a:spAutoFit/>
          </a:bodyPr>
          <a:p>
            <a:r>
              <a:rPr lang="en-US" altLang="zh-CN" sz="2000">
                <a:latin typeface="Calibri" panose="020F0502020204030204" charset="0"/>
                <a:cs typeface="Calibri" panose="020F0502020204030204" charset="0"/>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r>
              <a:rPr lang="en-US" altLang="zh-CN" sz="2000">
                <a:latin typeface="Calibri" panose="020F0502020204030204" charset="0"/>
                <a:cs typeface="Calibri" panose="020F0502020204030204" charset="0"/>
              </a:rPr>
              <a:t> </a:t>
            </a:r>
            <a:r>
              <a:rPr lang="zh-CN" altLang="en-US" sz="2000">
                <a:latin typeface="宋体" panose="02010600030101010101" pitchFamily="2" charset="-122"/>
                <a:ea typeface="宋体" panose="02010600030101010101" pitchFamily="2" charset="-122"/>
                <a:cs typeface="宋体" panose="02010600030101010101" pitchFamily="2" charset="-122"/>
              </a:rPr>
              <a:t>不同坐高与体压分（</a:t>
            </a:r>
            <a:r>
              <a:rPr lang="en-US" altLang="zh-CN" sz="2000">
                <a:latin typeface="Calibri" panose="020F0502020204030204" charset="0"/>
                <a:cs typeface="Calibri" panose="020F0502020204030204" charset="0"/>
              </a:rPr>
              <a:t>g/cm2</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p>
        </p:txBody>
      </p:sp>
      <p:sp>
        <p:nvSpPr>
          <p:cNvPr id="2" name="文本框 1"/>
          <p:cNvSpPr txBox="1"/>
          <p:nvPr/>
        </p:nvSpPr>
        <p:spPr>
          <a:xfrm>
            <a:off x="417830" y="1704975"/>
            <a:ext cx="5080000" cy="460375"/>
          </a:xfrm>
          <a:prstGeom prst="rect">
            <a:avLst/>
          </a:prstGeom>
          <a:noFill/>
          <a:ln w="9525">
            <a:noFill/>
          </a:ln>
        </p:spPr>
        <p:txBody>
          <a:bodyPr>
            <a:spAutoFit/>
          </a:bodyPr>
          <a:p>
            <a:r>
              <a:rPr lang="en-US" altLang="zh-CN" sz="2400">
                <a:latin typeface="黑体" panose="02010609060101010101" pitchFamily="2" charset="-122"/>
                <a:ea typeface="黑体" panose="02010609060101010101" pitchFamily="2" charset="-122"/>
                <a:cs typeface="Calibri" panose="020F0502020204030204" charset="0"/>
              </a:rPr>
              <a:t>  </a:t>
            </a:r>
            <a:r>
              <a:rPr lang="en-US" altLang="zh-CN" sz="2400">
                <a:latin typeface="黑体" panose="02010609060101010101" pitchFamily="2" charset="-122"/>
                <a:ea typeface="黑体" panose="02010609060101010101" pitchFamily="2" charset="-122"/>
                <a:cs typeface="宋体" panose="02010600030101010101" pitchFamily="2" charset="-122"/>
              </a:rPr>
              <a:t>1</a:t>
            </a:r>
            <a:r>
              <a:rPr lang="zh-CN" altLang="en-US" sz="2400">
                <a:latin typeface="黑体" panose="02010609060101010101" pitchFamily="2" charset="-122"/>
                <a:ea typeface="黑体" panose="02010609060101010101" pitchFamily="2" charset="-122"/>
                <a:cs typeface="宋体" panose="02010600030101010101" pitchFamily="2" charset="-122"/>
              </a:rPr>
              <a:t>、坐高</a:t>
            </a:r>
            <a:endParaRPr lang="zh-CN" altLang="en-US" sz="2400">
              <a:latin typeface="黑体" panose="02010609060101010101" pitchFamily="2" charset="-122"/>
              <a:ea typeface="黑体" panose="0201060906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6" name="文本框 115"/>
          <p:cNvSpPr txBox="1"/>
          <p:nvPr/>
        </p:nvSpPr>
        <p:spPr>
          <a:xfrm>
            <a:off x="533400" y="1482725"/>
            <a:ext cx="5080000" cy="460375"/>
          </a:xfrm>
          <a:prstGeom prst="rect">
            <a:avLst/>
          </a:prstGeom>
          <a:noFill/>
          <a:ln w="9525">
            <a:noFill/>
          </a:ln>
        </p:spPr>
        <p:txBody>
          <a:bodyPr>
            <a:spAutoFit/>
          </a:bodyPr>
          <a:p>
            <a:r>
              <a:rPr lang="en-US" altLang="zh-CN" sz="2400">
                <a:latin typeface="Calibri" panose="020F0502020204030204" charset="0"/>
                <a:cs typeface="Calibri" panose="020F0502020204030204" charset="0"/>
              </a:rPr>
              <a:t> </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、坐深</a:t>
            </a:r>
            <a:endParaRPr lang="zh-CN" altLang="en-US" sz="2400"/>
          </a:p>
        </p:txBody>
      </p:sp>
      <p:pic>
        <p:nvPicPr>
          <p:cNvPr id="2" name="图片 1"/>
          <p:cNvPicPr/>
          <p:nvPr/>
        </p:nvPicPr>
        <p:blipFill>
          <a:blip r:embed="rId3"/>
          <a:stretch>
            <a:fillRect/>
          </a:stretch>
        </p:blipFill>
        <p:spPr>
          <a:xfrm>
            <a:off x="2281555" y="1734820"/>
            <a:ext cx="2019300" cy="3234055"/>
          </a:xfrm>
          <a:prstGeom prst="rect">
            <a:avLst/>
          </a:prstGeom>
          <a:noFill/>
          <a:ln w="9525">
            <a:noFill/>
          </a:ln>
        </p:spPr>
      </p:pic>
      <p:pic>
        <p:nvPicPr>
          <p:cNvPr id="3" name="图片 2"/>
          <p:cNvPicPr/>
          <p:nvPr/>
        </p:nvPicPr>
        <p:blipFill>
          <a:blip r:embed="rId4"/>
          <a:stretch>
            <a:fillRect/>
          </a:stretch>
        </p:blipFill>
        <p:spPr>
          <a:xfrm>
            <a:off x="4789170" y="2479040"/>
            <a:ext cx="3707130" cy="209867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8" name="文本框 117"/>
          <p:cNvSpPr txBox="1"/>
          <p:nvPr/>
        </p:nvSpPr>
        <p:spPr>
          <a:xfrm>
            <a:off x="329565" y="906780"/>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、坐宽</a:t>
            </a:r>
            <a:endParaRPr lang="zh-CN" altLang="en-US" sz="2800"/>
          </a:p>
        </p:txBody>
      </p:sp>
      <p:pic>
        <p:nvPicPr>
          <p:cNvPr id="2" name="图片 1"/>
          <p:cNvPicPr/>
          <p:nvPr/>
        </p:nvPicPr>
        <p:blipFill>
          <a:blip r:embed="rId3"/>
          <a:stretch>
            <a:fillRect/>
          </a:stretch>
        </p:blipFill>
        <p:spPr>
          <a:xfrm>
            <a:off x="6136640" y="1290320"/>
            <a:ext cx="2846070" cy="4234180"/>
          </a:xfrm>
          <a:prstGeom prst="rect">
            <a:avLst/>
          </a:prstGeom>
          <a:noFill/>
          <a:ln w="9525">
            <a:noFill/>
          </a:ln>
        </p:spPr>
      </p:pic>
      <p:sp>
        <p:nvSpPr>
          <p:cNvPr id="27652" name="文本框 99"/>
          <p:cNvSpPr txBox="1"/>
          <p:nvPr/>
        </p:nvSpPr>
        <p:spPr>
          <a:xfrm>
            <a:off x="387985" y="1369060"/>
            <a:ext cx="5677535" cy="4892675"/>
          </a:xfrm>
          <a:prstGeom prst="rect">
            <a:avLst/>
          </a:prstGeom>
          <a:noFill/>
          <a:ln w="9525">
            <a:noFill/>
          </a:ln>
        </p:spPr>
        <p:txBody>
          <a:bodyPr wrap="square" anchor="t">
            <a:spAutoFit/>
          </a:bodyPr>
          <a:p>
            <a:r>
              <a:rPr lang="en-US" altLang="zh-CN" sz="2400" b="1">
                <a:latin typeface="宋体" panose="02010600030101010101" pitchFamily="2" charset="-122"/>
              </a:rPr>
              <a:t>    </a:t>
            </a:r>
            <a:r>
              <a:rPr lang="zh-CN" altLang="en-US" sz="2400" b="1">
                <a:latin typeface="宋体" panose="02010600030101010101" pitchFamily="2" charset="-122"/>
                <a:ea typeface="宋体" panose="02010600030101010101" pitchFamily="2" charset="-122"/>
              </a:rPr>
              <a:t>肩并肩坐的联排椅，宽度应能保证人的自由活动，因此，应比人的肘至肘宽稍大一些。一般靠背椅坐宽不小于</a:t>
            </a:r>
            <a:r>
              <a:rPr lang="en-US" altLang="zh-CN" sz="2400" b="1">
                <a:latin typeface="Calibri" panose="020F0502020204030204" charset="0"/>
              </a:rPr>
              <a:t>380mm</a:t>
            </a:r>
            <a:r>
              <a:rPr lang="zh-CN" altLang="en-US" sz="2400" b="1">
                <a:latin typeface="宋体" panose="02010600030101010101" pitchFamily="2" charset="-122"/>
                <a:ea typeface="宋体" panose="02010600030101010101" pitchFamily="2" charset="-122"/>
              </a:rPr>
              <a:t>就可以满足使用功能的需要；对扶手椅来说，以扶手内宽作为坐宽尺寸，按人体平均肩宽尺寸加上适当余量，一般不小于</a:t>
            </a:r>
            <a:r>
              <a:rPr lang="en-US" altLang="zh-CN" sz="2400" b="1">
                <a:latin typeface="Calibri" panose="020F0502020204030204" charset="0"/>
              </a:rPr>
              <a:t>460mm</a:t>
            </a:r>
            <a:r>
              <a:rPr lang="zh-CN" altLang="en-US" sz="2400" b="1">
                <a:latin typeface="宋体" panose="02010600030101010101" pitchFamily="2" charset="-122"/>
                <a:ea typeface="宋体" panose="02010600030101010101" pitchFamily="2" charset="-122"/>
              </a:rPr>
              <a:t>，其上限尺寸应兼顾功能和造型需要，如就餐用的椅子，因人在就餐时，活动量较大，则可适当宽些。坐宽也不宜过宽，以自然垂臂的舒适姿态肩宽为准。沙发的坐宽要相应增加，单人沙发椅：</a:t>
            </a:r>
            <a:r>
              <a:rPr lang="en-US" altLang="zh-CN" sz="2400" b="1">
                <a:latin typeface="宋体" panose="02010600030101010101" pitchFamily="2" charset="-122"/>
              </a:rPr>
              <a:t>450-480mm</a:t>
            </a:r>
            <a:r>
              <a:rPr lang="zh-CN" altLang="en-US" sz="2400" b="1">
                <a:latin typeface="宋体" panose="02010600030101010101" pitchFamily="2" charset="-122"/>
                <a:ea typeface="宋体" panose="02010600030101010101" pitchFamily="2" charset="-122"/>
              </a:rPr>
              <a:t>，全包沙发：</a:t>
            </a:r>
            <a:r>
              <a:rPr lang="en-US" altLang="zh-CN" sz="2400" b="1">
                <a:latin typeface="Calibri" panose="020F0502020204030204" charset="0"/>
              </a:rPr>
              <a:t>500-600mm</a:t>
            </a:r>
            <a:r>
              <a:rPr lang="zh-CN" altLang="en-US" sz="2400" b="1">
                <a:latin typeface="宋体" panose="02010600030101010101" pitchFamily="2" charset="-122"/>
                <a:ea typeface="宋体" panose="02010600030101010101" pitchFamily="2" charset="-122"/>
              </a:rPr>
              <a:t>。</a:t>
            </a:r>
            <a:endParaRPr lang="zh-CN" altLang="en-US" sz="2400" b="1">
              <a:latin typeface="Tahoma" panose="020B060403050404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19" name="文本框 118"/>
          <p:cNvSpPr txBox="1"/>
          <p:nvPr/>
        </p:nvSpPr>
        <p:spPr>
          <a:xfrm>
            <a:off x="459740" y="1664335"/>
            <a:ext cx="5080000" cy="521970"/>
          </a:xfrm>
          <a:prstGeom prst="rect">
            <a:avLst/>
          </a:prstGeom>
          <a:noFill/>
          <a:ln w="9525">
            <a:noFill/>
          </a:ln>
        </p:spPr>
        <p:txBody>
          <a:bodyPr>
            <a:spAutoFit/>
          </a:bodyPr>
          <a:p>
            <a:pPr indent="266700"/>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、座面倾斜度</a:t>
            </a:r>
            <a:endParaRPr lang="zh-CN" altLang="en-US" sz="2800"/>
          </a:p>
        </p:txBody>
      </p:sp>
      <p:pic>
        <p:nvPicPr>
          <p:cNvPr id="2" name="图片 1"/>
          <p:cNvPicPr/>
          <p:nvPr/>
        </p:nvPicPr>
        <p:blipFill>
          <a:blip r:embed="rId3"/>
          <a:stretch>
            <a:fillRect/>
          </a:stretch>
        </p:blipFill>
        <p:spPr>
          <a:xfrm>
            <a:off x="5599430" y="1426845"/>
            <a:ext cx="2922905" cy="3677920"/>
          </a:xfrm>
          <a:prstGeom prst="rect">
            <a:avLst/>
          </a:prstGeom>
          <a:noFill/>
          <a:ln w="9525">
            <a:noFill/>
          </a:ln>
        </p:spPr>
      </p:pic>
      <p:sp>
        <p:nvSpPr>
          <p:cNvPr id="28674" name="Rectangle 5"/>
          <p:cNvSpPr/>
          <p:nvPr/>
        </p:nvSpPr>
        <p:spPr>
          <a:xfrm>
            <a:off x="640398" y="2359660"/>
            <a:ext cx="4329112" cy="2892425"/>
          </a:xfrm>
          <a:prstGeom prst="rect">
            <a:avLst/>
          </a:prstGeom>
          <a:noFill/>
          <a:ln w="9525">
            <a:noFill/>
          </a:ln>
        </p:spPr>
        <p:txBody>
          <a:bodyPr wrap="square" anchor="t">
            <a:spAutoFit/>
          </a:bodyPr>
          <a:p>
            <a:pPr>
              <a:spcBef>
                <a:spcPct val="50000"/>
              </a:spcBef>
              <a:buFont typeface="Wingdings 2" panose="05020102010507070707" pitchFamily="18" charset="2"/>
              <a:buNone/>
            </a:pPr>
            <a:r>
              <a:rPr lang="zh-CN" altLang="en-US" sz="2800" b="1" dirty="0">
                <a:latin typeface="Tahoma" panose="020B0604030504040204" pitchFamily="34" charset="0"/>
                <a:ea typeface="宋体" panose="02010600030101010101" pitchFamily="2" charset="-122"/>
              </a:rPr>
              <a:t>      一般坐椅的坐面是采用向后倾斜的，后倾角度以3°~5°为宜。但对工作用椅来说，水平坐面要比后倾斜坐面好一些。</a:t>
            </a:r>
            <a:endParaRPr lang="zh-CN" altLang="en-US" sz="2800" b="1" dirty="0">
              <a:latin typeface="Tahoma" panose="020B0604030504040204" pitchFamily="34" charset="0"/>
              <a:ea typeface="宋体" panose="02010600030101010101" pitchFamily="2" charset="-122"/>
            </a:endParaRPr>
          </a:p>
          <a:p>
            <a:pPr>
              <a:spcBef>
                <a:spcPct val="50000"/>
              </a:spcBef>
              <a:buFont typeface="Wingdings 2" panose="05020102010507070707" pitchFamily="18" charset="2"/>
              <a:buNone/>
            </a:pPr>
            <a:endParaRPr lang="zh-CN" altLang="en-US" sz="2800" b="1" dirty="0">
              <a:latin typeface="Tahoma" panose="020B060403050404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20" name="文本框 119"/>
          <p:cNvSpPr txBox="1"/>
          <p:nvPr/>
        </p:nvSpPr>
        <p:spPr>
          <a:xfrm>
            <a:off x="467995" y="1771015"/>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、椅靠背</a:t>
            </a:r>
            <a:endParaRPr lang="zh-CN" altLang="en-US" sz="2800"/>
          </a:p>
        </p:txBody>
      </p:sp>
      <p:pic>
        <p:nvPicPr>
          <p:cNvPr id="2" name="图片 1"/>
          <p:cNvPicPr/>
          <p:nvPr/>
        </p:nvPicPr>
        <p:blipFill>
          <a:blip r:embed="rId3"/>
          <a:stretch>
            <a:fillRect/>
          </a:stretch>
        </p:blipFill>
        <p:spPr>
          <a:xfrm>
            <a:off x="3995738" y="847090"/>
            <a:ext cx="3419475" cy="2219325"/>
          </a:xfrm>
          <a:prstGeom prst="rect">
            <a:avLst/>
          </a:prstGeom>
          <a:noFill/>
          <a:ln w="9525">
            <a:noFill/>
          </a:ln>
        </p:spPr>
      </p:pic>
      <p:sp>
        <p:nvSpPr>
          <p:cNvPr id="121" name="文本框 120"/>
          <p:cNvSpPr txBox="1"/>
          <p:nvPr/>
        </p:nvSpPr>
        <p:spPr>
          <a:xfrm>
            <a:off x="3995738" y="3066415"/>
            <a:ext cx="5080000" cy="706755"/>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靠背形状与脊椎状态</a:t>
            </a:r>
            <a:r>
              <a:rPr lang="zh-CN" altLang="en-US" sz="2000">
                <a:latin typeface="Calibri" panose="020F0502020204030204" charset="0"/>
                <a:cs typeface="Calibri" panose="020F0502020204030204" charset="0"/>
              </a:rPr>
              <a:t> </a:t>
            </a:r>
            <a:endParaRPr lang="zh-CN" altLang="en-US" sz="2000"/>
          </a:p>
        </p:txBody>
      </p:sp>
      <p:pic>
        <p:nvPicPr>
          <p:cNvPr id="3" name="图片 2"/>
          <p:cNvPicPr/>
          <p:nvPr/>
        </p:nvPicPr>
        <p:blipFill>
          <a:blip r:embed="rId4"/>
          <a:stretch>
            <a:fillRect/>
          </a:stretch>
        </p:blipFill>
        <p:spPr>
          <a:xfrm>
            <a:off x="4071303" y="3404870"/>
            <a:ext cx="3371850" cy="2428875"/>
          </a:xfrm>
          <a:prstGeom prst="rect">
            <a:avLst/>
          </a:prstGeom>
          <a:noFill/>
          <a:ln w="9525">
            <a:noFill/>
          </a:ln>
        </p:spPr>
      </p:pic>
      <p:sp>
        <p:nvSpPr>
          <p:cNvPr id="122" name="文本框 121"/>
          <p:cNvSpPr txBox="1"/>
          <p:nvPr/>
        </p:nvSpPr>
        <p:spPr>
          <a:xfrm>
            <a:off x="3995738" y="5833745"/>
            <a:ext cx="5080000" cy="398780"/>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休息座椅靠背</a:t>
            </a:r>
            <a:endParaRPr lang="zh-CN" altLang="en-US" sz="20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22" name="文本框 121"/>
          <p:cNvSpPr txBox="1"/>
          <p:nvPr/>
        </p:nvSpPr>
        <p:spPr>
          <a:xfrm>
            <a:off x="434975" y="1614805"/>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、扶手</a:t>
            </a:r>
            <a:endParaRPr lang="zh-CN" altLang="en-US" sz="2800"/>
          </a:p>
        </p:txBody>
      </p:sp>
      <p:pic>
        <p:nvPicPr>
          <p:cNvPr id="2" name="图片 1"/>
          <p:cNvPicPr/>
          <p:nvPr/>
        </p:nvPicPr>
        <p:blipFill>
          <a:blip r:embed="rId3"/>
          <a:stretch>
            <a:fillRect/>
          </a:stretch>
        </p:blipFill>
        <p:spPr>
          <a:xfrm>
            <a:off x="3943985" y="1158875"/>
            <a:ext cx="2738755" cy="4163060"/>
          </a:xfrm>
          <a:prstGeom prst="rect">
            <a:avLst/>
          </a:prstGeom>
          <a:noFill/>
          <a:ln w="9525">
            <a:noFill/>
          </a:ln>
        </p:spPr>
      </p:pic>
      <p:sp>
        <p:nvSpPr>
          <p:cNvPr id="123" name="文本框 122"/>
          <p:cNvSpPr txBox="1"/>
          <p:nvPr/>
        </p:nvSpPr>
        <p:spPr>
          <a:xfrm>
            <a:off x="4064000" y="5510530"/>
            <a:ext cx="5080000" cy="398780"/>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肘部平放高度</a:t>
            </a:r>
            <a:endParaRPr lang="zh-CN" altLang="en-US" sz="2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23" name="文本框 122"/>
          <p:cNvSpPr txBox="1"/>
          <p:nvPr/>
        </p:nvSpPr>
        <p:spPr>
          <a:xfrm>
            <a:off x="467995" y="1499235"/>
            <a:ext cx="5080000" cy="953135"/>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altLang="en-US" sz="2800">
                <a:latin typeface="宋体" panose="02010600030101010101" pitchFamily="2" charset="-122"/>
                <a:ea typeface="宋体" panose="02010600030101010101" pitchFamily="2" charset="-122"/>
                <a:cs typeface="宋体" panose="02010600030101010101" pitchFamily="2" charset="-122"/>
              </a:rPr>
              <a:t>、面料弹性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en-US" altLang="zh-CN" sz="2800">
                <a:latin typeface="宋体" panose="02010600030101010101" pitchFamily="2" charset="-122"/>
                <a:ea typeface="宋体" panose="02010600030101010101" pitchFamily="2" charset="-122"/>
              </a:rPr>
              <a:t>8</a:t>
            </a:r>
            <a:r>
              <a:rPr lang="zh-CN" altLang="en-US" sz="2800">
                <a:latin typeface="宋体" panose="02010600030101010101" pitchFamily="2" charset="-122"/>
                <a:ea typeface="宋体" panose="02010600030101010101" pitchFamily="2" charset="-122"/>
              </a:rPr>
              <a:t>、重量分布</a:t>
            </a:r>
            <a:endParaRPr lang="zh-CN" altLang="en-US" sz="2800">
              <a:latin typeface="宋体" panose="02010600030101010101" pitchFamily="2" charset="-122"/>
              <a:ea typeface="宋体" panose="02010600030101010101" pitchFamily="2" charset="-122"/>
            </a:endParaRPr>
          </a:p>
        </p:txBody>
      </p:sp>
      <p:pic>
        <p:nvPicPr>
          <p:cNvPr id="2" name="图片 1"/>
          <p:cNvPicPr/>
          <p:nvPr/>
        </p:nvPicPr>
        <p:blipFill>
          <a:blip r:embed="rId3"/>
          <a:stretch>
            <a:fillRect/>
          </a:stretch>
        </p:blipFill>
        <p:spPr>
          <a:xfrm>
            <a:off x="3121660" y="1567815"/>
            <a:ext cx="5494655" cy="3887470"/>
          </a:xfrm>
          <a:prstGeom prst="rect">
            <a:avLst/>
          </a:prstGeom>
          <a:noFill/>
          <a:ln w="9525">
            <a:noFill/>
          </a:ln>
        </p:spPr>
      </p:pic>
      <p:sp>
        <p:nvSpPr>
          <p:cNvPr id="124" name="文本框 123"/>
          <p:cNvSpPr txBox="1"/>
          <p:nvPr/>
        </p:nvSpPr>
        <p:spPr>
          <a:xfrm>
            <a:off x="4117023" y="5528627"/>
            <a:ext cx="5080000" cy="398780"/>
          </a:xfrm>
          <a:prstGeom prst="rect">
            <a:avLst/>
          </a:prstGeom>
          <a:noFill/>
          <a:ln w="9525">
            <a:noFill/>
          </a:ln>
        </p:spPr>
        <p:txBody>
          <a:bodyPr>
            <a:spAutoFit/>
          </a:bodyPr>
          <a:p>
            <a:r>
              <a:rPr lang="zh-CN" altLang="en-US" sz="2000">
                <a:latin typeface="宋体" panose="02010600030101010101" pitchFamily="2" charset="-122"/>
                <a:ea typeface="宋体" panose="02010600030101010101" pitchFamily="2" charset="-122"/>
                <a:cs typeface="宋体" panose="02010600030101010101" pitchFamily="2" charset="-122"/>
              </a:rPr>
              <a:t>坐姿重量分布</a:t>
            </a:r>
            <a:endParaRPr lang="zh-CN" altLang="en-US" sz="2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24" name="文本框 123"/>
          <p:cNvSpPr txBox="1"/>
          <p:nvPr/>
        </p:nvSpPr>
        <p:spPr>
          <a:xfrm>
            <a:off x="434340" y="1489075"/>
            <a:ext cx="8430260" cy="2245360"/>
          </a:xfrm>
          <a:prstGeom prst="rect">
            <a:avLst/>
          </a:prstGeom>
          <a:noFill/>
          <a:ln w="9525">
            <a:noFill/>
          </a:ln>
        </p:spPr>
        <p:txBody>
          <a:bodyPr wrap="square">
            <a:spAutoFit/>
          </a:bodyPr>
          <a:p>
            <a:r>
              <a:rPr lang="zh-CN" altLang="en-US" sz="2800">
                <a:latin typeface="黑体" panose="02010609060101010101" pitchFamily="2" charset="-122"/>
                <a:ea typeface="黑体" panose="02010609060101010101" pitchFamily="2" charset="-122"/>
                <a:cs typeface="宋体" panose="02010600030101010101" pitchFamily="2" charset="-122"/>
              </a:rPr>
              <a:t>三、坐椅的主要尺寸坐具的主要尺寸包括</a:t>
            </a:r>
            <a:r>
              <a:rPr lang="zh-CN" altLang="en-US" sz="2800">
                <a:solidFill>
                  <a:srgbClr val="FF0000"/>
                </a:solidFill>
                <a:latin typeface="黑体" panose="02010609060101010101" pitchFamily="2" charset="-122"/>
                <a:ea typeface="黑体" panose="02010609060101010101" pitchFamily="2" charset="-122"/>
                <a:cs typeface="宋体" panose="02010600030101010101" pitchFamily="2" charset="-122"/>
              </a:rPr>
              <a:t>坐高、坐面宽、坐前宽、坐深、扶手高、扶手内宽、背长、坐斜度、背斜角等尺寸</a:t>
            </a:r>
            <a:r>
              <a:rPr lang="zh-CN" altLang="en-US" sz="2800">
                <a:latin typeface="黑体" panose="02010609060101010101" pitchFamily="2" charset="-122"/>
                <a:ea typeface="黑体" panose="02010609060101010101" pitchFamily="2" charset="-122"/>
                <a:cs typeface="宋体" panose="02010600030101010101" pitchFamily="2" charset="-122"/>
              </a:rPr>
              <a:t>，以及为满足使用要求所涉及到的一些内部分隔尺寸，这些尺寸在相应的国家标淮中已有规定。</a:t>
            </a:r>
            <a:endParaRPr lang="zh-CN" altLang="en-US" sz="2800">
              <a:latin typeface="黑体" panose="02010609060101010101" pitchFamily="2" charset="-122"/>
              <a:ea typeface="黑体" panose="02010609060101010101" pitchFamily="2" charset="-122"/>
              <a:cs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4.1.1</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座椅设计与人体关系</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pic>
        <p:nvPicPr>
          <p:cNvPr id="100" name="图片 99"/>
          <p:cNvPicPr/>
          <p:nvPr/>
        </p:nvPicPr>
        <p:blipFill>
          <a:blip r:embed="rId3"/>
          <a:stretch>
            <a:fillRect/>
          </a:stretch>
        </p:blipFill>
        <p:spPr>
          <a:xfrm>
            <a:off x="2152650" y="1790383"/>
            <a:ext cx="4838700" cy="3629025"/>
          </a:xfrm>
          <a:prstGeom prst="rect">
            <a:avLst/>
          </a:prstGeom>
          <a:noFill/>
          <a:ln w="9525">
            <a:noFill/>
          </a:ln>
        </p:spPr>
      </p:pic>
      <p:sp>
        <p:nvSpPr>
          <p:cNvPr id="101" name="文本框 100"/>
          <p:cNvSpPr txBox="1"/>
          <p:nvPr/>
        </p:nvSpPr>
        <p:spPr>
          <a:xfrm>
            <a:off x="2152650" y="5419407"/>
            <a:ext cx="5080000" cy="521970"/>
          </a:xfrm>
          <a:prstGeom prst="rect">
            <a:avLst/>
          </a:prstGeom>
          <a:noFill/>
          <a:ln w="9525">
            <a:noFill/>
          </a:ln>
        </p:spPr>
        <p:txBody>
          <a:bodyPr>
            <a:spAutoFit/>
          </a:bodyPr>
          <a:p>
            <a:r>
              <a:rPr lang="zh-CN" altLang="en-US" sz="2800">
                <a:latin typeface="宋体" panose="02010600030101010101" pitchFamily="2" charset="-122"/>
                <a:ea typeface="宋体" panose="02010600030101010101" pitchFamily="2" charset="-122"/>
                <a:cs typeface="宋体" panose="02010600030101010101" pitchFamily="2" charset="-122"/>
              </a:rPr>
              <a:t>不同的坐姿方式</a:t>
            </a:r>
            <a:endParaRPr lang="zh-CN" altLang="en-US" sz="2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Text Box 2"/>
          <p:cNvSpPr txBox="1"/>
          <p:nvPr/>
        </p:nvSpPr>
        <p:spPr>
          <a:xfrm>
            <a:off x="250825" y="971550"/>
            <a:ext cx="6342063" cy="584200"/>
          </a:xfrm>
          <a:prstGeom prst="rect">
            <a:avLst/>
          </a:prstGeom>
          <a:noFill/>
          <a:ln w="9525">
            <a:noFill/>
          </a:ln>
        </p:spPr>
        <p:txBody>
          <a:bodyPr wrap="square" anchor="t">
            <a:spAutoFit/>
          </a:bodyPr>
          <a:p>
            <a:pPr>
              <a:spcBef>
                <a:spcPct val="50000"/>
              </a:spcBef>
              <a:buFont typeface="Wingdings 2" panose="05020102010507070707" pitchFamily="18" charset="2"/>
              <a:buNone/>
            </a:pPr>
            <a:r>
              <a:rPr lang="zh-CN" altLang="en-US" sz="3200" b="1" dirty="0">
                <a:latin typeface="Tahoma" panose="020B0604030504040204" pitchFamily="34" charset="0"/>
                <a:ea typeface="宋体" panose="02010600030101010101" pitchFamily="2" charset="-122"/>
              </a:rPr>
              <a:t>1、扶手椅相关尺寸</a:t>
            </a:r>
            <a:endParaRPr lang="zh-CN" altLang="en-US" sz="3200" b="1" dirty="0">
              <a:latin typeface="Tahoma" panose="020B0604030504040204" pitchFamily="34" charset="0"/>
              <a:ea typeface="宋体" panose="02010600030101010101" pitchFamily="2" charset="-122"/>
            </a:endParaRPr>
          </a:p>
        </p:txBody>
      </p:sp>
      <p:pic>
        <p:nvPicPr>
          <p:cNvPr id="35842" name="Picture 7" descr="BD14565_"/>
          <p:cNvPicPr>
            <a:picLocks noChangeAspect="1"/>
          </p:cNvPicPr>
          <p:nvPr/>
        </p:nvPicPr>
        <p:blipFill>
          <a:blip r:embed="rId1"/>
          <a:stretch>
            <a:fillRect/>
          </a:stretch>
        </p:blipFill>
        <p:spPr>
          <a:xfrm>
            <a:off x="8296275" y="6400800"/>
            <a:ext cx="238125" cy="238125"/>
          </a:xfrm>
          <a:prstGeom prst="rect">
            <a:avLst/>
          </a:prstGeom>
          <a:noFill/>
          <a:ln w="9525">
            <a:noFill/>
          </a:ln>
        </p:spPr>
      </p:pic>
      <p:pic>
        <p:nvPicPr>
          <p:cNvPr id="35843" name="Picture 5"/>
          <p:cNvPicPr>
            <a:picLocks noChangeAspect="1"/>
          </p:cNvPicPr>
          <p:nvPr/>
        </p:nvPicPr>
        <p:blipFill>
          <a:blip r:embed="rId2"/>
          <a:stretch>
            <a:fillRect/>
          </a:stretch>
        </p:blipFill>
        <p:spPr>
          <a:xfrm>
            <a:off x="0" y="0"/>
            <a:ext cx="9144000" cy="906463"/>
          </a:xfrm>
          <a:prstGeom prst="rect">
            <a:avLst/>
          </a:prstGeom>
          <a:noFill/>
          <a:ln w="9525">
            <a:noFill/>
          </a:ln>
        </p:spPr>
      </p:pic>
      <p:pic>
        <p:nvPicPr>
          <p:cNvPr id="35844" name="Picture 6"/>
          <p:cNvPicPr>
            <a:picLocks noChangeAspect="1"/>
          </p:cNvPicPr>
          <p:nvPr/>
        </p:nvPicPr>
        <p:blipFill>
          <a:blip r:embed="rId3"/>
          <a:stretch>
            <a:fillRect/>
          </a:stretch>
        </p:blipFill>
        <p:spPr>
          <a:xfrm>
            <a:off x="0" y="6267450"/>
            <a:ext cx="9221788" cy="590550"/>
          </a:xfrm>
          <a:prstGeom prst="rect">
            <a:avLst/>
          </a:prstGeom>
          <a:noFill/>
          <a:ln w="9525">
            <a:noFill/>
          </a:ln>
        </p:spPr>
      </p:pic>
      <p:pic>
        <p:nvPicPr>
          <p:cNvPr id="35845" name="图片 56" descr="IMG_256"/>
          <p:cNvPicPr>
            <a:picLocks noChangeAspect="1"/>
          </p:cNvPicPr>
          <p:nvPr/>
        </p:nvPicPr>
        <p:blipFill>
          <a:blip r:embed="rId4"/>
          <a:stretch>
            <a:fillRect/>
          </a:stretch>
        </p:blipFill>
        <p:spPr>
          <a:xfrm>
            <a:off x="3960813" y="100013"/>
            <a:ext cx="5078412" cy="3340100"/>
          </a:xfrm>
          <a:prstGeom prst="rect">
            <a:avLst/>
          </a:prstGeom>
          <a:noFill/>
          <a:ln w="9525">
            <a:noFill/>
          </a:ln>
        </p:spPr>
      </p:pic>
      <p:pic>
        <p:nvPicPr>
          <p:cNvPr id="35846" name="图片 1" descr="TE{`PIV88CN76(2V28K7Y%G"/>
          <p:cNvPicPr>
            <a:picLocks noChangeAspect="1"/>
          </p:cNvPicPr>
          <p:nvPr/>
        </p:nvPicPr>
        <p:blipFill>
          <a:blip r:embed="rId5"/>
          <a:srcRect l="5667"/>
          <a:stretch>
            <a:fillRect/>
          </a:stretch>
        </p:blipFill>
        <p:spPr>
          <a:xfrm>
            <a:off x="0" y="3440113"/>
            <a:ext cx="8975725" cy="181927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p:nvPr/>
        </p:nvSpPr>
        <p:spPr>
          <a:xfrm>
            <a:off x="252413" y="1008063"/>
            <a:ext cx="5830887" cy="520700"/>
          </a:xfrm>
          <a:prstGeom prst="rect">
            <a:avLst/>
          </a:prstGeom>
          <a:noFill/>
          <a:ln w="9525">
            <a:noFill/>
          </a:ln>
        </p:spPr>
        <p:txBody>
          <a:bodyPr anchor="t">
            <a:spAutoFit/>
          </a:bodyPr>
          <a:p>
            <a:pPr marL="457200" indent="-457200">
              <a:spcBef>
                <a:spcPct val="50000"/>
              </a:spcBef>
              <a:buFont typeface="Wingdings 2" panose="05020102010507070707" pitchFamily="18" charset="2"/>
              <a:buNone/>
            </a:pPr>
            <a:r>
              <a:rPr lang="zh-CN" altLang="zh-CN" sz="2800" b="1" dirty="0">
                <a:solidFill>
                  <a:srgbClr val="000066"/>
                </a:solidFill>
                <a:latin typeface="Times New Roman" panose="02020603050405020304" pitchFamily="18" charset="0"/>
                <a:ea typeface="宋体" panose="02010600030101010101" pitchFamily="2" charset="-122"/>
              </a:rPr>
              <a:t>靠背椅相关尺寸</a:t>
            </a:r>
            <a:endParaRPr lang="zh-CN" altLang="zh-CN" sz="2800" b="1" dirty="0">
              <a:solidFill>
                <a:srgbClr val="000066"/>
              </a:solidFill>
              <a:latin typeface="Times New Roman" panose="02020603050405020304" pitchFamily="18" charset="0"/>
              <a:ea typeface="宋体" panose="02010600030101010101" pitchFamily="2" charset="-122"/>
            </a:endParaRPr>
          </a:p>
        </p:txBody>
      </p:sp>
      <p:pic>
        <p:nvPicPr>
          <p:cNvPr id="36866"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36867"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36868" name="图片 -2147482538" descr="IMG_256"/>
          <p:cNvPicPr>
            <a:picLocks noChangeAspect="1"/>
          </p:cNvPicPr>
          <p:nvPr/>
        </p:nvPicPr>
        <p:blipFill>
          <a:blip r:embed="rId3"/>
          <a:srcRect t="10439" b="8163"/>
          <a:stretch>
            <a:fillRect/>
          </a:stretch>
        </p:blipFill>
        <p:spPr>
          <a:xfrm>
            <a:off x="3160713" y="804863"/>
            <a:ext cx="5983287" cy="2944812"/>
          </a:xfrm>
          <a:prstGeom prst="rect">
            <a:avLst/>
          </a:prstGeom>
          <a:noFill/>
          <a:ln w="9525">
            <a:noFill/>
          </a:ln>
        </p:spPr>
      </p:pic>
      <p:pic>
        <p:nvPicPr>
          <p:cNvPr id="36869" name="图片 1" descr="J6)4@I_0P)}_ED8FZ5(M$97"/>
          <p:cNvPicPr>
            <a:picLocks noChangeAspect="1"/>
          </p:cNvPicPr>
          <p:nvPr/>
        </p:nvPicPr>
        <p:blipFill>
          <a:blip r:embed="rId4"/>
          <a:srcRect l="1945" t="3661" r="2199" b="-891"/>
          <a:stretch>
            <a:fillRect/>
          </a:stretch>
        </p:blipFill>
        <p:spPr>
          <a:xfrm>
            <a:off x="182563" y="3871913"/>
            <a:ext cx="8856662" cy="1871662"/>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p:cNvSpPr>
          <p:nvPr>
            <p:ph type="title"/>
          </p:nvPr>
        </p:nvSpPr>
        <p:spPr>
          <a:xfrm>
            <a:off x="-1792287" y="995363"/>
            <a:ext cx="7772400" cy="784225"/>
          </a:xfrm>
        </p:spPr>
        <p:txBody>
          <a:bodyPr wrap="square" lIns="91440" tIns="45720" rIns="91440" bIns="45720" anchor="ctr"/>
          <a:p>
            <a:pPr eaLnBrk="1" hangingPunct="1"/>
            <a:r>
              <a:rPr lang="zh-CN" altLang="zh-CN" sz="2800" b="1" dirty="0">
                <a:solidFill>
                  <a:schemeClr val="tx1"/>
                </a:solidFill>
                <a:ea typeface="微软雅黑" panose="020B0503020204020204" charset="-122"/>
              </a:rPr>
              <a:t>凳类家具主要尺寸</a:t>
            </a:r>
            <a:r>
              <a:rPr lang="zh-CN" altLang="en-US" sz="2800" dirty="0">
                <a:solidFill>
                  <a:schemeClr val="tx1"/>
                </a:solidFill>
                <a:ea typeface="微软雅黑" panose="020B0503020204020204" charset="-122"/>
              </a:rPr>
              <a:t> </a:t>
            </a:r>
            <a:endParaRPr lang="zh-CN" altLang="en-US" sz="2800" dirty="0">
              <a:solidFill>
                <a:schemeClr val="tx1"/>
              </a:solidFill>
              <a:ea typeface="微软雅黑" panose="020B0503020204020204" charset="-122"/>
            </a:endParaRPr>
          </a:p>
        </p:txBody>
      </p:sp>
      <p:pic>
        <p:nvPicPr>
          <p:cNvPr id="37890"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37891"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37892" name="图片 -2147482537" descr="IMG_256"/>
          <p:cNvPicPr>
            <a:picLocks noChangeAspect="1"/>
          </p:cNvPicPr>
          <p:nvPr/>
        </p:nvPicPr>
        <p:blipFill>
          <a:blip r:embed="rId3"/>
          <a:stretch>
            <a:fillRect/>
          </a:stretch>
        </p:blipFill>
        <p:spPr>
          <a:xfrm>
            <a:off x="588963" y="1612900"/>
            <a:ext cx="6743700" cy="2511425"/>
          </a:xfrm>
          <a:prstGeom prst="rect">
            <a:avLst/>
          </a:prstGeom>
          <a:noFill/>
          <a:ln w="9525">
            <a:noFill/>
          </a:ln>
        </p:spPr>
      </p:pic>
      <p:pic>
        <p:nvPicPr>
          <p:cNvPr id="37893" name="图片 2" descr="E0}UFQOQZ1~@HWOIZ6$5AKU"/>
          <p:cNvPicPr>
            <a:picLocks noChangeAspect="1"/>
          </p:cNvPicPr>
          <p:nvPr/>
        </p:nvPicPr>
        <p:blipFill>
          <a:blip r:embed="rId4"/>
          <a:stretch>
            <a:fillRect/>
          </a:stretch>
        </p:blipFill>
        <p:spPr>
          <a:xfrm>
            <a:off x="444500" y="4215448"/>
            <a:ext cx="8332788" cy="16573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9"/>
          <p:cNvSpPr/>
          <p:nvPr/>
        </p:nvSpPr>
        <p:spPr>
          <a:xfrm>
            <a:off x="376238" y="987425"/>
            <a:ext cx="6624637" cy="584200"/>
          </a:xfrm>
          <a:prstGeom prst="rect">
            <a:avLst/>
          </a:prstGeom>
          <a:noFill/>
          <a:ln w="9525">
            <a:noFill/>
          </a:ln>
        </p:spPr>
        <p:txBody>
          <a:bodyPr anchor="t">
            <a:spAutoFit/>
          </a:bodyPr>
          <a:p>
            <a:pPr>
              <a:buFont typeface="Wingdings 2" panose="05020102010507070707" pitchFamily="18" charset="2"/>
              <a:buNone/>
            </a:pPr>
            <a:r>
              <a:rPr lang="zh-CN" altLang="en-US" sz="3200" b="1" dirty="0">
                <a:latin typeface="Times New Roman" panose="02020603050405020304" pitchFamily="18" charset="0"/>
                <a:ea typeface="宋体" panose="02010600030101010101" pitchFamily="2" charset="-122"/>
              </a:rPr>
              <a:t>沙发家具主要尺寸</a:t>
            </a:r>
            <a:endParaRPr lang="zh-CN" altLang="en-US" sz="3200" b="1" dirty="0">
              <a:latin typeface="Times New Roman" panose="02020603050405020304" pitchFamily="18" charset="0"/>
              <a:ea typeface="宋体" panose="02010600030101010101" pitchFamily="2" charset="-122"/>
            </a:endParaRPr>
          </a:p>
        </p:txBody>
      </p:sp>
      <p:pic>
        <p:nvPicPr>
          <p:cNvPr id="38914"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38915"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38916" name="图片 61" descr="IMG_256"/>
          <p:cNvPicPr>
            <a:picLocks noChangeAspect="1"/>
          </p:cNvPicPr>
          <p:nvPr/>
        </p:nvPicPr>
        <p:blipFill>
          <a:blip r:embed="rId3"/>
          <a:srcRect l="6870" r="6277" b="12169"/>
          <a:stretch>
            <a:fillRect/>
          </a:stretch>
        </p:blipFill>
        <p:spPr>
          <a:xfrm>
            <a:off x="3724275" y="111125"/>
            <a:ext cx="5314950" cy="3257550"/>
          </a:xfrm>
          <a:prstGeom prst="rect">
            <a:avLst/>
          </a:prstGeom>
          <a:noFill/>
          <a:ln w="9525">
            <a:noFill/>
          </a:ln>
        </p:spPr>
      </p:pic>
      <p:pic>
        <p:nvPicPr>
          <p:cNvPr id="38917" name="图片 1" descr="Q@QXUAT[DPEK)2_~5DT)V}J"/>
          <p:cNvPicPr>
            <a:picLocks noChangeAspect="1"/>
          </p:cNvPicPr>
          <p:nvPr/>
        </p:nvPicPr>
        <p:blipFill>
          <a:blip r:embed="rId4"/>
          <a:stretch>
            <a:fillRect/>
          </a:stretch>
        </p:blipFill>
        <p:spPr>
          <a:xfrm>
            <a:off x="485775" y="3445828"/>
            <a:ext cx="8553450" cy="2922587"/>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39939"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39940" name="文本框 99"/>
          <p:cNvSpPr txBox="1"/>
          <p:nvPr/>
        </p:nvSpPr>
        <p:spPr>
          <a:xfrm>
            <a:off x="814705" y="1145223"/>
            <a:ext cx="5080000" cy="583565"/>
          </a:xfrm>
          <a:prstGeom prst="rect">
            <a:avLst/>
          </a:prstGeom>
          <a:noFill/>
          <a:ln w="9525">
            <a:noFill/>
          </a:ln>
        </p:spPr>
        <p:txBody>
          <a:bodyPr anchor="t">
            <a:spAutoFit/>
          </a:bodyPr>
          <a:p>
            <a:r>
              <a:rPr lang="en-US" altLang="zh-CN" sz="3200" b="1">
                <a:solidFill>
                  <a:srgbClr val="FF0000"/>
                </a:solidFill>
                <a:latin typeface="宋体" panose="02010600030101010101" pitchFamily="2" charset="-122"/>
                <a:ea typeface="宋体" panose="02010600030101010101" pitchFamily="2" charset="-122"/>
              </a:rPr>
              <a:t>4.2.1</a:t>
            </a:r>
            <a:r>
              <a:rPr lang="zh-CN" altLang="en-US" sz="3200" b="1">
                <a:solidFill>
                  <a:srgbClr val="FF0000"/>
                </a:solidFill>
                <a:latin typeface="宋体" panose="02010600030101010101" pitchFamily="2" charset="-122"/>
                <a:ea typeface="宋体" panose="02010600030101010101" pitchFamily="2" charset="-122"/>
              </a:rPr>
              <a:t>床的设计依据</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39941" name="文本框 1"/>
          <p:cNvSpPr txBox="1"/>
          <p:nvPr/>
        </p:nvSpPr>
        <p:spPr>
          <a:xfrm>
            <a:off x="814388" y="1905635"/>
            <a:ext cx="7878762" cy="3046413"/>
          </a:xfrm>
          <a:prstGeom prst="rect">
            <a:avLst/>
          </a:prstGeom>
          <a:noFill/>
          <a:ln w="9525">
            <a:noFill/>
          </a:ln>
        </p:spPr>
        <p:txBody>
          <a:bodyPr wrap="square" anchor="t">
            <a:spAutoFit/>
          </a:bodyPr>
          <a:p>
            <a:r>
              <a:rPr lang="en-US" altLang="zh-CN" sz="3200" b="1">
                <a:latin typeface="宋体" panose="02010600030101010101" pitchFamily="2" charset="-122"/>
              </a:rPr>
              <a:t>1</a:t>
            </a:r>
            <a:r>
              <a:rPr lang="zh-CN" altLang="en-US" sz="3200" b="1">
                <a:latin typeface="宋体" panose="02010600030101010101" pitchFamily="2" charset="-122"/>
                <a:ea typeface="宋体" panose="02010600030101010101" pitchFamily="2" charset="-122"/>
              </a:rPr>
              <a:t>、睡眠的生理</a:t>
            </a:r>
            <a:endParaRPr lang="zh-CN" altLang="en-US" sz="3200" b="1">
              <a:latin typeface="宋体" panose="02010600030101010101" pitchFamily="2" charset="-122"/>
              <a:ea typeface="宋体" panose="02010600030101010101" pitchFamily="2" charset="-122"/>
            </a:endParaRPr>
          </a:p>
          <a:p>
            <a:r>
              <a:rPr lang="zh-CN" altLang="en-US" sz="3200" b="1">
                <a:latin typeface="Tahoma" panose="020B0604030504040204" pitchFamily="34" charset="0"/>
                <a:ea typeface="宋体" panose="02010600030101010101" pitchFamily="2" charset="-122"/>
              </a:rPr>
              <a:t>一是上面所说的睡眠深度的生理测量；二是对睡眠的研究发现人在睡眠时身体也在不断地运动，经常翻转，采取不同的姿势。而睡眠深度与活动的频率有直接关系，频率越高，睡眠深度越浅。</a:t>
            </a:r>
            <a:endParaRPr lang="zh-CN" altLang="en-US" sz="32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096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0963" name="文本框 99"/>
          <p:cNvSpPr txBox="1"/>
          <p:nvPr/>
        </p:nvSpPr>
        <p:spPr>
          <a:xfrm>
            <a:off x="730250" y="1206500"/>
            <a:ext cx="8026400" cy="2060575"/>
          </a:xfrm>
          <a:prstGeom prst="rect">
            <a:avLst/>
          </a:prstGeom>
          <a:noFill/>
          <a:ln w="9525">
            <a:noFill/>
          </a:ln>
        </p:spPr>
        <p:txBody>
          <a:bodyPr wrap="square" anchor="t">
            <a:spAutoFit/>
          </a:bodyPr>
          <a:p>
            <a:r>
              <a:rPr lang="en-US" altLang="zh-CN" sz="3200" b="1">
                <a:latin typeface="宋体" panose="02010600030101010101" pitchFamily="2" charset="-122"/>
              </a:rPr>
              <a:t>2</a:t>
            </a:r>
            <a:r>
              <a:rPr lang="zh-CN" altLang="en-US" sz="3200" b="1">
                <a:latin typeface="宋体" panose="02010600030101010101" pitchFamily="2" charset="-122"/>
                <a:ea typeface="宋体" panose="02010600030101010101" pitchFamily="2" charset="-122"/>
              </a:rPr>
              <a:t>、寝卧姿势与床面的材料</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人体寝卧时，人体头、胸、臀三部分在站立时重力方向基本重合。同时三重力方向是平行的，分别对脊柱产生弯曲作用。</a:t>
            </a:r>
            <a:endParaRPr lang="zh-CN" altLang="en-US" sz="3200" b="1">
              <a:latin typeface="Tahoma" panose="020B0604030504040204" pitchFamily="34" charset="0"/>
              <a:ea typeface="宋体" panose="02010600030101010101" pitchFamily="2" charset="-122"/>
            </a:endParaRPr>
          </a:p>
        </p:txBody>
      </p:sp>
      <p:pic>
        <p:nvPicPr>
          <p:cNvPr id="40964" name="图片 62" descr="IMG_256"/>
          <p:cNvPicPr>
            <a:picLocks noChangeAspect="1"/>
          </p:cNvPicPr>
          <p:nvPr/>
        </p:nvPicPr>
        <p:blipFill>
          <a:blip r:embed="rId3"/>
          <a:stretch>
            <a:fillRect/>
          </a:stretch>
        </p:blipFill>
        <p:spPr>
          <a:xfrm>
            <a:off x="882650" y="3449638"/>
            <a:ext cx="6323013" cy="2551112"/>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198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1987" name="文本框 2"/>
          <p:cNvSpPr txBox="1"/>
          <p:nvPr/>
        </p:nvSpPr>
        <p:spPr>
          <a:xfrm>
            <a:off x="381000" y="1279525"/>
            <a:ext cx="8382000" cy="4400550"/>
          </a:xfrm>
          <a:prstGeom prst="rect">
            <a:avLst/>
          </a:prstGeom>
          <a:noFill/>
          <a:ln w="9525">
            <a:noFill/>
          </a:ln>
        </p:spPr>
        <p:txBody>
          <a:bodyPr wrap="square" anchor="t">
            <a:spAutoFit/>
          </a:bodyPr>
          <a:p>
            <a:r>
              <a:rPr lang="zh-CN" altLang="en-US" sz="2800" b="1">
                <a:solidFill>
                  <a:srgbClr val="FF0000"/>
                </a:solidFill>
                <a:latin typeface="宋体" panose="02010600030101010101" pitchFamily="2" charset="-122"/>
                <a:ea typeface="宋体" panose="02010600030101010101" pitchFamily="2" charset="-122"/>
              </a:rPr>
              <a:t>床或床垫的软硬舒适程度与体压的分布直接相关，体压分布均匀的较好，反之则不好。</a:t>
            </a:r>
            <a:r>
              <a:rPr lang="zh-CN" altLang="en-US" sz="2800" b="1">
                <a:latin typeface="宋体" panose="02010600030101010101" pitchFamily="2" charset="-122"/>
                <a:ea typeface="宋体" panose="02010600030101010101" pitchFamily="2" charset="-122"/>
              </a:rPr>
              <a:t>体压是用不同的方法测量出的身体重量压力在床面上的分布情况。不同弹性的床面，其体压分布情况也有显著差别。床面过硬时，显示压力分布不均匀，集中在几个小区域，造成局部的血液循环不好，肌肉受力不适等，而较软的床面则能解决这些问题。但是如果睡在太软的床上，由于重力作用，腰部会下沉，造成腰椎曲线变直，背部和腰部肌肉受力，从而产生不适感觉，进而直接影响睡眠质量。</a:t>
            </a:r>
            <a:endParaRPr lang="zh-CN" altLang="en-US" sz="28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3010"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43011" name="图片 125" descr="4-28"/>
          <p:cNvPicPr>
            <a:picLocks noChangeAspect="1"/>
          </p:cNvPicPr>
          <p:nvPr/>
        </p:nvPicPr>
        <p:blipFill>
          <a:blip r:embed="rId3"/>
          <a:stretch>
            <a:fillRect/>
          </a:stretch>
        </p:blipFill>
        <p:spPr>
          <a:xfrm>
            <a:off x="146050" y="1308100"/>
            <a:ext cx="4521200" cy="3584575"/>
          </a:xfrm>
          <a:prstGeom prst="rect">
            <a:avLst/>
          </a:prstGeom>
          <a:noFill/>
          <a:ln w="9525">
            <a:noFill/>
          </a:ln>
        </p:spPr>
      </p:pic>
      <p:pic>
        <p:nvPicPr>
          <p:cNvPr id="43012" name="图片 63" descr="IMG_256"/>
          <p:cNvPicPr>
            <a:picLocks noChangeAspect="1"/>
          </p:cNvPicPr>
          <p:nvPr/>
        </p:nvPicPr>
        <p:blipFill>
          <a:blip r:embed="rId4"/>
          <a:stretch>
            <a:fillRect/>
          </a:stretch>
        </p:blipFill>
        <p:spPr>
          <a:xfrm>
            <a:off x="4926013" y="1568450"/>
            <a:ext cx="4217987" cy="3211513"/>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403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4035" name="文本框 2"/>
          <p:cNvSpPr txBox="1"/>
          <p:nvPr/>
        </p:nvSpPr>
        <p:spPr>
          <a:xfrm>
            <a:off x="615950" y="1022350"/>
            <a:ext cx="5080000" cy="583565"/>
          </a:xfrm>
          <a:prstGeom prst="rect">
            <a:avLst/>
          </a:prstGeom>
          <a:noFill/>
          <a:ln w="9525">
            <a:noFill/>
          </a:ln>
        </p:spPr>
        <p:txBody>
          <a:bodyPr anchor="t">
            <a:spAutoFit/>
          </a:bodyPr>
          <a:p>
            <a:r>
              <a:rPr lang="en-US" altLang="zh-CN" sz="3200">
                <a:solidFill>
                  <a:srgbClr val="FF0000"/>
                </a:solidFill>
                <a:latin typeface="宋体" panose="02010600030101010101" pitchFamily="2" charset="-122"/>
                <a:ea typeface="宋体" panose="02010600030101010101" pitchFamily="2" charset="-122"/>
              </a:rPr>
              <a:t>4.2.2</a:t>
            </a:r>
            <a:r>
              <a:rPr lang="zh-CN" altLang="en-US" sz="3200">
                <a:solidFill>
                  <a:srgbClr val="FF0000"/>
                </a:solidFill>
                <a:latin typeface="宋体" panose="02010600030101010101" pitchFamily="2" charset="-122"/>
                <a:ea typeface="宋体" panose="02010600030101010101" pitchFamily="2" charset="-122"/>
              </a:rPr>
              <a:t>床的主要尺寸</a:t>
            </a:r>
            <a:endParaRPr lang="zh-CN" altLang="en-US" sz="3200">
              <a:solidFill>
                <a:srgbClr val="FF0000"/>
              </a:solidFill>
              <a:latin typeface="宋体" panose="02010600030101010101" pitchFamily="2" charset="-122"/>
              <a:ea typeface="宋体" panose="02010600030101010101" pitchFamily="2" charset="-122"/>
            </a:endParaRPr>
          </a:p>
        </p:txBody>
      </p:sp>
      <p:sp>
        <p:nvSpPr>
          <p:cNvPr id="44036" name="文本框 3"/>
          <p:cNvSpPr txBox="1"/>
          <p:nvPr/>
        </p:nvSpPr>
        <p:spPr>
          <a:xfrm>
            <a:off x="214313" y="1547813"/>
            <a:ext cx="8793162" cy="4399915"/>
          </a:xfrm>
          <a:prstGeom prst="rect">
            <a:avLst/>
          </a:prstGeom>
          <a:noFill/>
          <a:ln w="9525">
            <a:noFill/>
          </a:ln>
        </p:spPr>
        <p:txBody>
          <a:bodyPr wrap="square" anchor="t">
            <a:spAutoFit/>
          </a:bodyPr>
          <a:p>
            <a:r>
              <a:rPr lang="en-US" altLang="zh-CN" sz="2800" b="1">
                <a:latin typeface="宋体" panose="02010600030101010101" pitchFamily="2" charset="-122"/>
              </a:rPr>
              <a:t>1</a:t>
            </a:r>
            <a:r>
              <a:rPr lang="zh-CN" altLang="en-US" sz="2800" b="1">
                <a:latin typeface="宋体" panose="02010600030101010101" pitchFamily="2" charset="-122"/>
                <a:ea typeface="宋体" panose="02010600030101010101" pitchFamily="2" charset="-122"/>
              </a:rPr>
              <a:t>、床的基本尺寸</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卧具的主要尺寸包括床面长、床而宽、床面高或底层床面高、层间净高，以及为满足安全使用要求所涉及到的一些栏板尺寸。</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床宽</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通常床宽为人仰卧时肩宽的</a:t>
            </a:r>
            <a:r>
              <a:rPr lang="en-US" altLang="zh-CN" sz="2800" b="1">
                <a:latin typeface="宋体" panose="02010600030101010101" pitchFamily="2" charset="-122"/>
              </a:rPr>
              <a:t>2.5-3</a:t>
            </a:r>
            <a:r>
              <a:rPr lang="zh-CN" altLang="en-US" sz="2800" b="1">
                <a:latin typeface="宋体" panose="02010600030101010101" pitchFamily="2" charset="-122"/>
                <a:ea typeface="宋体" panose="02010600030101010101" pitchFamily="2" charset="-122"/>
              </a:rPr>
              <a:t>倍，即床宽</a:t>
            </a:r>
            <a:r>
              <a:rPr lang="en-US" altLang="zh-CN" sz="2800" b="1">
                <a:latin typeface="Calibri" panose="020F0502020204030204" charset="0"/>
              </a:rPr>
              <a:t>=2.5-3W</a:t>
            </a:r>
            <a:r>
              <a:rPr lang="zh-CN" altLang="en-US" sz="2800" b="1">
                <a:latin typeface="宋体" panose="02010600030101010101" pitchFamily="2" charset="-122"/>
                <a:ea typeface="宋体" panose="02010600030101010101" pitchFamily="2" charset="-122"/>
              </a:rPr>
              <a:t>，中国成年男性</a:t>
            </a:r>
            <a:r>
              <a:rPr lang="en-US" altLang="zh-CN" sz="2800" b="1">
                <a:latin typeface="Calibri" panose="020F0502020204030204" charset="0"/>
              </a:rPr>
              <a:t>W=43cm,</a:t>
            </a:r>
            <a:r>
              <a:rPr lang="zh-CN" altLang="en-US" sz="2800" b="1">
                <a:latin typeface="宋体" panose="02010600030101010101" pitchFamily="2" charset="-122"/>
                <a:ea typeface="宋体" panose="02010600030101010101" pitchFamily="2" charset="-122"/>
              </a:rPr>
              <a:t>女性</a:t>
            </a:r>
            <a:r>
              <a:rPr lang="en-US" altLang="zh-CN" sz="2800" b="1">
                <a:latin typeface="Calibri" panose="020F0502020204030204" charset="0"/>
              </a:rPr>
              <a:t>W=41cm</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单人床最小宽不小于</a:t>
            </a:r>
            <a:r>
              <a:rPr lang="en-US" altLang="zh-CN" sz="2800" b="1">
                <a:latin typeface="宋体" panose="02010600030101010101" pitchFamily="2" charset="-122"/>
              </a:rPr>
              <a:t>800mm</a:t>
            </a:r>
            <a:r>
              <a:rPr lang="zh-CN" altLang="en-US" sz="2800" b="1">
                <a:latin typeface="宋体" panose="02010600030101010101" pitchFamily="2" charset="-122"/>
                <a:ea typeface="宋体" panose="02010600030101010101" pitchFamily="2" charset="-122"/>
              </a:rPr>
              <a:t>，双人床最小不小于</a:t>
            </a:r>
            <a:r>
              <a:rPr lang="en-US" altLang="zh-CN" sz="2800" b="1">
                <a:latin typeface="Calibri" panose="020F0502020204030204" charset="0"/>
              </a:rPr>
              <a:t>1200mm</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a:p>
            <a:endParaRPr lang="zh-CN" altLang="en-US" sz="28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505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5059" name="文本框 99"/>
          <p:cNvSpPr txBox="1"/>
          <p:nvPr/>
        </p:nvSpPr>
        <p:spPr>
          <a:xfrm>
            <a:off x="261938" y="1004888"/>
            <a:ext cx="4471987" cy="5262562"/>
          </a:xfrm>
          <a:prstGeom prst="rect">
            <a:avLst/>
          </a:prstGeom>
          <a:noFill/>
          <a:ln w="9525">
            <a:noFill/>
          </a:ln>
        </p:spPr>
        <p:txBody>
          <a:bodyPr wrap="square" anchor="t">
            <a:spAutoFit/>
          </a:bodyPr>
          <a:p>
            <a:r>
              <a:rPr lang="en-US" altLang="zh-CN" sz="2800" b="1">
                <a:latin typeface="宋体" panose="02010600030101010101" pitchFamily="2" charset="-122"/>
              </a:rPr>
              <a:t>2</a:t>
            </a:r>
            <a:r>
              <a:rPr lang="zh-CN" altLang="en-US" sz="2800" b="1">
                <a:latin typeface="宋体" panose="02010600030101010101" pitchFamily="2" charset="-122"/>
                <a:ea typeface="宋体" panose="02010600030101010101" pitchFamily="2" charset="-122"/>
              </a:rPr>
              <a:t>、床长</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床的长度指两头床屏或床架内的距离，考虑人躺下后的身长外，还须包含放置枕头和被子等的空间。</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床长</a:t>
            </a:r>
            <a:r>
              <a:rPr lang="en-US" altLang="zh-CN" sz="2800" b="1">
                <a:latin typeface="宋体" panose="02010600030101010101" pitchFamily="2" charset="-122"/>
              </a:rPr>
              <a:t>=H×</a:t>
            </a:r>
            <a:r>
              <a:rPr lang="en-US" altLang="zh-CN" sz="2800" b="1">
                <a:latin typeface="Calibri" panose="020F0502020204030204" charset="0"/>
              </a:rPr>
              <a:t>1.05+A+B</a:t>
            </a:r>
            <a:endParaRPr lang="en-US" altLang="zh-CN" sz="2800" b="1">
              <a:latin typeface="宋体" panose="02010600030101010101" pitchFamily="2" charset="-122"/>
            </a:endParaRPr>
          </a:p>
          <a:p>
            <a:r>
              <a:rPr lang="en-US" altLang="zh-CN" sz="2800" b="1">
                <a:latin typeface="宋体" panose="02010600030101010101" pitchFamily="2" charset="-122"/>
              </a:rPr>
              <a:t>      H:</a:t>
            </a:r>
            <a:r>
              <a:rPr lang="zh-CN" altLang="en-US" sz="2800" b="1">
                <a:latin typeface="宋体" panose="02010600030101010101" pitchFamily="2" charset="-122"/>
                <a:ea typeface="宋体" panose="02010600030101010101" pitchFamily="2" charset="-122"/>
              </a:rPr>
              <a:t>平均身高</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      </a:t>
            </a:r>
            <a:r>
              <a:rPr lang="en-US" altLang="zh-CN" sz="2800" b="1">
                <a:latin typeface="宋体" panose="02010600030101010101" pitchFamily="2" charset="-122"/>
              </a:rPr>
              <a:t>A</a:t>
            </a:r>
            <a:r>
              <a:rPr lang="zh-CN" altLang="en-US" sz="2800" b="1">
                <a:latin typeface="宋体" panose="02010600030101010101" pitchFamily="2" charset="-122"/>
                <a:ea typeface="宋体" panose="02010600030101010101" pitchFamily="2" charset="-122"/>
              </a:rPr>
              <a:t>：头前留空量</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      </a:t>
            </a:r>
            <a:r>
              <a:rPr lang="en-US" altLang="zh-CN" sz="2800" b="1">
                <a:latin typeface="宋体" panose="02010600030101010101" pitchFamily="2" charset="-122"/>
              </a:rPr>
              <a:t>B</a:t>
            </a:r>
            <a:r>
              <a:rPr lang="zh-CN" altLang="en-US" sz="2800" b="1">
                <a:latin typeface="宋体" panose="02010600030101010101" pitchFamily="2" charset="-122"/>
                <a:ea typeface="宋体" panose="02010600030101010101" pitchFamily="2" charset="-122"/>
              </a:rPr>
              <a:t>：脚后留空量</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rPr>
              <a:t>A</a:t>
            </a:r>
            <a:r>
              <a:rPr lang="zh-CN" altLang="en-US" sz="2800" b="1">
                <a:latin typeface="宋体" panose="02010600030101010101" pitchFamily="2" charset="-122"/>
                <a:ea typeface="宋体" panose="02010600030101010101" pitchFamily="2" charset="-122"/>
              </a:rPr>
              <a:t>、</a:t>
            </a:r>
            <a:r>
              <a:rPr lang="en-US" altLang="zh-CN" sz="2800" b="1">
                <a:latin typeface="Calibri" panose="020F0502020204030204" charset="0"/>
              </a:rPr>
              <a:t>B</a:t>
            </a:r>
            <a:r>
              <a:rPr lang="zh-CN" altLang="en-US" sz="2800" b="1">
                <a:latin typeface="宋体" panose="02010600030101010101" pitchFamily="2" charset="-122"/>
                <a:ea typeface="宋体" panose="02010600030101010101" pitchFamily="2" charset="-122"/>
              </a:rPr>
              <a:t>一般取</a:t>
            </a:r>
            <a:r>
              <a:rPr lang="en-US" altLang="zh-CN" sz="2800" b="1">
                <a:latin typeface="Calibri" panose="020F0502020204030204" charset="0"/>
              </a:rPr>
              <a:t>75mm </a:t>
            </a:r>
            <a:r>
              <a:rPr lang="zh-CN" altLang="en-US" sz="2800" b="1">
                <a:latin typeface="宋体" panose="02010600030101010101" pitchFamily="2" charset="-122"/>
                <a:ea typeface="宋体" panose="02010600030101010101" pitchFamily="2" charset="-122"/>
              </a:rPr>
              <a:t>） </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国标</a:t>
            </a:r>
            <a:r>
              <a:rPr lang="en-US" altLang="zh-CN" sz="2800" b="1">
                <a:latin typeface="宋体" panose="02010600030101010101" pitchFamily="2" charset="-122"/>
              </a:rPr>
              <a:t>GB3328-82</a:t>
            </a:r>
            <a:r>
              <a:rPr lang="zh-CN" altLang="en-US" sz="2800" b="1">
                <a:latin typeface="宋体" panose="02010600030101010101" pitchFamily="2" charset="-122"/>
                <a:ea typeface="宋体" panose="02010600030101010101" pitchFamily="2" charset="-122"/>
              </a:rPr>
              <a:t>规定，成人床床面净长为</a:t>
            </a:r>
            <a:r>
              <a:rPr lang="en-US" altLang="zh-CN" sz="2800" b="1">
                <a:latin typeface="Calibri" panose="020F0502020204030204" charset="0"/>
              </a:rPr>
              <a:t>1920mm</a:t>
            </a:r>
            <a:r>
              <a:rPr lang="zh-CN" altLang="en-US" sz="2800" b="1">
                <a:latin typeface="宋体" panose="02010600030101010101" pitchFamily="2" charset="-122"/>
                <a:ea typeface="宋体" panose="02010600030101010101" pitchFamily="2" charset="-122"/>
              </a:rPr>
              <a:t>。</a:t>
            </a:r>
            <a:endParaRPr lang="zh-CN" altLang="en-US" sz="2800" b="1">
              <a:latin typeface="Tahoma" panose="020B0604030504040204" pitchFamily="34" charset="0"/>
              <a:ea typeface="宋体" panose="02010600030101010101" pitchFamily="2" charset="-122"/>
            </a:endParaRPr>
          </a:p>
        </p:txBody>
      </p:sp>
      <p:pic>
        <p:nvPicPr>
          <p:cNvPr id="45060" name="图片 64" descr="IMG_256"/>
          <p:cNvPicPr>
            <a:picLocks noChangeAspect="1"/>
          </p:cNvPicPr>
          <p:nvPr/>
        </p:nvPicPr>
        <p:blipFill>
          <a:blip r:embed="rId3"/>
          <a:stretch>
            <a:fillRect/>
          </a:stretch>
        </p:blipFill>
        <p:spPr>
          <a:xfrm>
            <a:off x="5241925" y="1506538"/>
            <a:ext cx="3319463" cy="4259262"/>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01" name="图片 100"/>
          <p:cNvPicPr/>
          <p:nvPr/>
        </p:nvPicPr>
        <p:blipFill>
          <a:blip r:embed="rId3"/>
          <a:stretch>
            <a:fillRect/>
          </a:stretch>
        </p:blipFill>
        <p:spPr>
          <a:xfrm>
            <a:off x="1958975" y="1852930"/>
            <a:ext cx="5226685" cy="3316605"/>
          </a:xfrm>
          <a:prstGeom prst="rect">
            <a:avLst/>
          </a:prstGeom>
          <a:noFill/>
          <a:ln w="9525">
            <a:noFill/>
          </a:ln>
        </p:spPr>
      </p:pic>
      <p:sp>
        <p:nvSpPr>
          <p:cNvPr id="102" name="文本框 101"/>
          <p:cNvSpPr txBox="1"/>
          <p:nvPr/>
        </p:nvSpPr>
        <p:spPr>
          <a:xfrm>
            <a:off x="2378710" y="5335587"/>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正确的办工坐姿</a:t>
            </a:r>
            <a:endParaRPr lang="zh-CN" altLang="en-US" sz="2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608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6083" name="文本框 99"/>
          <p:cNvSpPr txBox="1"/>
          <p:nvPr/>
        </p:nvSpPr>
        <p:spPr>
          <a:xfrm>
            <a:off x="615950" y="1644650"/>
            <a:ext cx="7986713" cy="2060575"/>
          </a:xfrm>
          <a:prstGeom prst="rect">
            <a:avLst/>
          </a:prstGeom>
          <a:noFill/>
          <a:ln w="9525">
            <a:noFill/>
          </a:ln>
        </p:spPr>
        <p:txBody>
          <a:bodyPr wrap="square" anchor="t">
            <a:spAutoFit/>
          </a:bodyPr>
          <a:p>
            <a:r>
              <a:rPr lang="zh-CN" altLang="en-US" sz="3200" b="1">
                <a:latin typeface="宋体" panose="02010600030101010101" pitchFamily="2" charset="-122"/>
                <a:ea typeface="宋体" panose="02010600030101010101" pitchFamily="2" charset="-122"/>
              </a:rPr>
              <a:t>床高</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床高一般和椅坐高度一致，使床同时具有坐卧功能。另外还要考虑人穿衣、穿鞋等动作。</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一般床高</a:t>
            </a:r>
            <a:r>
              <a:rPr lang="en-US" altLang="zh-CN" sz="3200" b="1">
                <a:latin typeface="宋体" panose="02010600030101010101" pitchFamily="2" charset="-122"/>
              </a:rPr>
              <a:t>400-500mm</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卧具家具设计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710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7107" name="文本框 99"/>
          <p:cNvSpPr txBox="1"/>
          <p:nvPr/>
        </p:nvSpPr>
        <p:spPr>
          <a:xfrm>
            <a:off x="409575" y="981075"/>
            <a:ext cx="5080000" cy="584200"/>
          </a:xfrm>
          <a:prstGeom prst="rect">
            <a:avLst/>
          </a:prstGeom>
          <a:noFill/>
          <a:ln w="9525">
            <a:noFill/>
          </a:ln>
        </p:spPr>
        <p:txBody>
          <a:bodyPr anchor="t">
            <a:spAutoFit/>
          </a:bodyPr>
          <a:p>
            <a:r>
              <a:rPr lang="zh-CN" altLang="en-US" sz="3200" b="1">
                <a:solidFill>
                  <a:srgbClr val="FF0000"/>
                </a:solidFill>
                <a:latin typeface="宋体" panose="02010600030101010101" pitchFamily="2" charset="-122"/>
                <a:ea typeface="宋体" panose="02010600030101010101" pitchFamily="2" charset="-122"/>
              </a:rPr>
              <a:t>不同床的相关尺寸</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47108" name="文本框 3"/>
          <p:cNvSpPr txBox="1"/>
          <p:nvPr/>
        </p:nvSpPr>
        <p:spPr>
          <a:xfrm>
            <a:off x="220663" y="1565275"/>
            <a:ext cx="5080000" cy="520700"/>
          </a:xfrm>
          <a:prstGeom prst="rect">
            <a:avLst/>
          </a:prstGeom>
          <a:noFill/>
          <a:ln w="9525">
            <a:noFill/>
          </a:ln>
        </p:spPr>
        <p:txBody>
          <a:bodyPr anchor="t">
            <a:spAutoFit/>
          </a:bodyPr>
          <a:p>
            <a:r>
              <a:rPr lang="en-US" altLang="zh-CN" sz="2800" b="1">
                <a:latin typeface="Calibri" panose="020F0502020204030204" charset="0"/>
              </a:rPr>
              <a:t>  </a:t>
            </a:r>
            <a:r>
              <a:rPr lang="en-US" altLang="zh-CN" sz="2800" b="1">
                <a:latin typeface="宋体" panose="02010600030101010101" pitchFamily="2" charset="-122"/>
              </a:rPr>
              <a:t>1</a:t>
            </a:r>
            <a:r>
              <a:rPr lang="zh-CN" altLang="en-US" sz="2800" b="1">
                <a:latin typeface="宋体" panose="02010600030101010101" pitchFamily="2" charset="-122"/>
                <a:ea typeface="宋体" panose="02010600030101010101" pitchFamily="2" charset="-122"/>
              </a:rPr>
              <a:t>、单层床基本尺寸：</a:t>
            </a:r>
            <a:endParaRPr lang="zh-CN" altLang="en-US" sz="2800" b="1">
              <a:latin typeface="Tahoma" panose="020B0604030504040204" pitchFamily="34" charset="0"/>
              <a:ea typeface="宋体" panose="02010600030101010101" pitchFamily="2" charset="-122"/>
            </a:endParaRPr>
          </a:p>
        </p:txBody>
      </p:sp>
      <p:pic>
        <p:nvPicPr>
          <p:cNvPr id="47109" name="图片 65" descr="IMG_256"/>
          <p:cNvPicPr>
            <a:picLocks noChangeAspect="1"/>
          </p:cNvPicPr>
          <p:nvPr/>
        </p:nvPicPr>
        <p:blipFill>
          <a:blip r:embed="rId3"/>
          <a:stretch>
            <a:fillRect/>
          </a:stretch>
        </p:blipFill>
        <p:spPr>
          <a:xfrm>
            <a:off x="4600575" y="190500"/>
            <a:ext cx="4240213" cy="3687763"/>
          </a:xfrm>
          <a:prstGeom prst="rect">
            <a:avLst/>
          </a:prstGeom>
          <a:noFill/>
          <a:ln w="9525">
            <a:noFill/>
          </a:ln>
        </p:spPr>
      </p:pic>
      <p:graphicFrame>
        <p:nvGraphicFramePr>
          <p:cNvPr id="0" name="表格 -1"/>
          <p:cNvGraphicFramePr/>
          <p:nvPr/>
        </p:nvGraphicFramePr>
        <p:xfrm>
          <a:off x="220663" y="3879850"/>
          <a:ext cx="8942388" cy="1828800"/>
        </p:xfrm>
        <a:graphic>
          <a:graphicData uri="http://schemas.openxmlformats.org/drawingml/2006/table">
            <a:tbl>
              <a:tblPr firstRow="1" bandRow="1">
                <a:tableStyleId>{5940675A-B579-460E-94D1-54222C63F5DA}</a:tableStyleId>
              </a:tblPr>
              <a:tblGrid>
                <a:gridCol w="868680"/>
                <a:gridCol w="2454910"/>
                <a:gridCol w="1322705"/>
                <a:gridCol w="1320800"/>
                <a:gridCol w="1482090"/>
                <a:gridCol w="1493520"/>
              </a:tblGrid>
              <a:tr h="0">
                <a:tc row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单层床</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床面宽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床面长</a:t>
                      </a:r>
                      <a:r>
                        <a:rPr lang="en-US" altLang="zh-CN" sz="2000" b="0">
                          <a:latin typeface="宋体" panose="02010600030101010101" pitchFamily="2" charset="-122"/>
                          <a:ea typeface="宋体" panose="02010600030101010101" pitchFamily="2" charset="-122"/>
                          <a:cs typeface="宋体" panose="02010600030101010101" pitchFamily="2" charset="-122"/>
                        </a:rPr>
                        <a:t>L</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床面高</a:t>
                      </a:r>
                      <a:r>
                        <a:rPr lang="en-US" altLang="zh-CN" sz="2000" b="0">
                          <a:latin typeface="宋体" panose="02010600030101010101" pitchFamily="2" charset="-122"/>
                          <a:ea typeface="宋体" panose="02010600030101010101" pitchFamily="2" charset="-122"/>
                          <a:cs typeface="宋体" panose="02010600030101010101" pitchFamily="2" charset="-122"/>
                        </a:rPr>
                        <a:t>H</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0">
                <a:tc vMerge="1">
                  <a:tcP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双屏床</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单屏床</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不放置床垫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单人床</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720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800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900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1000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1100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1200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1920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1970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1900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1950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240 ~ 280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400 ~ 440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双人床</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1350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1500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1800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2000</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2020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2120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2000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2100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8130"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8131" name="文本框 99"/>
          <p:cNvSpPr txBox="1"/>
          <p:nvPr/>
        </p:nvSpPr>
        <p:spPr>
          <a:xfrm>
            <a:off x="352425" y="1169988"/>
            <a:ext cx="3967163" cy="1076325"/>
          </a:xfrm>
          <a:prstGeom prst="rect">
            <a:avLst/>
          </a:prstGeom>
          <a:noFill/>
          <a:ln w="9525">
            <a:noFill/>
          </a:ln>
        </p:spPr>
        <p:txBody>
          <a:bodyPr wrap="square" anchor="t">
            <a:spAutoFit/>
          </a:bodyPr>
          <a:p>
            <a:r>
              <a:rPr lang="en-US" altLang="zh-CN" sz="3200" b="1">
                <a:latin typeface="宋体" panose="02010600030101010101" pitchFamily="2" charset="-122"/>
              </a:rPr>
              <a:t>2</a:t>
            </a:r>
            <a:r>
              <a:rPr lang="zh-CN" altLang="en-US" sz="3200" b="1">
                <a:latin typeface="宋体" panose="02010600030101010101" pitchFamily="2" charset="-122"/>
                <a:ea typeface="宋体" panose="02010600030101010101" pitchFamily="2" charset="-122"/>
              </a:rPr>
              <a:t>、双层床，双层床的基本尺寸</a:t>
            </a:r>
            <a:endParaRPr lang="zh-CN" altLang="en-US" sz="3200" b="1">
              <a:latin typeface="Tahoma" panose="020B0604030504040204" pitchFamily="34" charset="0"/>
              <a:ea typeface="宋体" panose="02010600030101010101" pitchFamily="2" charset="-122"/>
            </a:endParaRPr>
          </a:p>
        </p:txBody>
      </p:sp>
      <p:pic>
        <p:nvPicPr>
          <p:cNvPr id="48132" name="图片 66" descr="IMG_256"/>
          <p:cNvPicPr>
            <a:picLocks noChangeAspect="1"/>
          </p:cNvPicPr>
          <p:nvPr/>
        </p:nvPicPr>
        <p:blipFill>
          <a:blip r:embed="rId3"/>
          <a:stretch>
            <a:fillRect/>
          </a:stretch>
        </p:blipFill>
        <p:spPr>
          <a:xfrm>
            <a:off x="4371975" y="0"/>
            <a:ext cx="4772025" cy="3465513"/>
          </a:xfrm>
          <a:prstGeom prst="rect">
            <a:avLst/>
          </a:prstGeom>
          <a:noFill/>
          <a:ln w="9525">
            <a:noFill/>
          </a:ln>
        </p:spPr>
      </p:pic>
      <p:graphicFrame>
        <p:nvGraphicFramePr>
          <p:cNvPr id="0" name="表格 -1"/>
          <p:cNvGraphicFramePr/>
          <p:nvPr/>
        </p:nvGraphicFramePr>
        <p:xfrm>
          <a:off x="236538" y="3475038"/>
          <a:ext cx="8785225" cy="2438400"/>
        </p:xfrm>
        <a:graphic>
          <a:graphicData uri="http://schemas.openxmlformats.org/drawingml/2006/table">
            <a:tbl>
              <a:tblPr firstRow="1" bandRow="1">
                <a:tableStyleId>{5940675A-B579-460E-94D1-54222C63F5DA}</a:tableStyleId>
              </a:tblPr>
              <a:tblGrid>
                <a:gridCol w="958215"/>
                <a:gridCol w="958850"/>
                <a:gridCol w="961390"/>
                <a:gridCol w="958215"/>
                <a:gridCol w="1014095"/>
                <a:gridCol w="913130"/>
                <a:gridCol w="1094740"/>
                <a:gridCol w="877570"/>
                <a:gridCol w="1049655"/>
              </a:tblGrid>
              <a:tr h="190500">
                <a:tc row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床面长</a:t>
                      </a:r>
                      <a:r>
                        <a:rPr lang="en-US" altLang="zh-CN" sz="2000" b="0">
                          <a:latin typeface="宋体" panose="02010600030101010101" pitchFamily="2" charset="-122"/>
                          <a:ea typeface="宋体" panose="02010600030101010101" pitchFamily="2" charset="-122"/>
                          <a:cs typeface="宋体" panose="02010600030101010101" pitchFamily="2" charset="-122"/>
                        </a:rPr>
                        <a:t>L</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床面宽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底床面高</a:t>
                      </a:r>
                      <a:r>
                        <a:rPr lang="en-US" altLang="zh-CN" sz="2000" b="0">
                          <a:latin typeface="宋体" panose="02010600030101010101" pitchFamily="2" charset="-122"/>
                          <a:ea typeface="宋体" panose="02010600030101010101" pitchFamily="2" charset="-122"/>
                          <a:cs typeface="宋体" panose="02010600030101010101" pitchFamily="2" charset="-122"/>
                        </a:rPr>
                        <a:t>H</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层间净高</a:t>
                      </a:r>
                      <a:r>
                        <a:rPr lang="en-US" altLang="zh-CN" sz="2000" b="0">
                          <a:latin typeface="宋体" panose="02010600030101010101" pitchFamily="2" charset="-122"/>
                          <a:ea typeface="宋体" panose="02010600030101010101" pitchFamily="2" charset="-122"/>
                          <a:cs typeface="宋体" panose="02010600030101010101" pitchFamily="2" charset="-122"/>
                        </a:rPr>
                        <a:t>H1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安全栏板缺口长度</a:t>
                      </a:r>
                      <a:r>
                        <a:rPr lang="en-US" altLang="zh-CN" sz="2000" b="0">
                          <a:latin typeface="宋体" panose="02010600030101010101" pitchFamily="2" charset="-122"/>
                          <a:ea typeface="宋体" panose="02010600030101010101" pitchFamily="2" charset="-122"/>
                          <a:cs typeface="宋体" panose="02010600030101010101" pitchFamily="2" charset="-122"/>
                        </a:rPr>
                        <a:t>L1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安全栏板高度</a:t>
                      </a:r>
                      <a:r>
                        <a:rPr lang="en-US" altLang="zh-CN" sz="2000" b="0">
                          <a:latin typeface="宋体" panose="02010600030101010101" pitchFamily="2" charset="-122"/>
                          <a:ea typeface="宋体" panose="02010600030101010101" pitchFamily="2" charset="-122"/>
                          <a:cs typeface="宋体" panose="02010600030101010101" pitchFamily="2" charset="-122"/>
                        </a:rPr>
                        <a:t>H2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0">
                <a:tc vMerge="1">
                  <a:tcP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不放置床垫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不放置床垫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 </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不放置床垫</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altLang="zh-CN" sz="2000" b="0">
                          <a:latin typeface="Calibri" panose="020F0502020204030204" charset="0"/>
                          <a:cs typeface="Calibri" panose="020F0502020204030204" charset="0"/>
                        </a:rPr>
                        <a:t>192</a:t>
                      </a:r>
                      <a:r>
                        <a:rPr lang="en-US" altLang="zh-CN" sz="2000" b="0">
                          <a:latin typeface="宋体" panose="02010600030101010101" pitchFamily="2" charset="-122"/>
                          <a:ea typeface="宋体" panose="02010600030101010101" pitchFamily="2" charset="-122"/>
                          <a:cs typeface="宋体" panose="02010600030101010101" pitchFamily="2" charset="-122"/>
                        </a:rPr>
                        <a:t>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Calibri" panose="020F0502020204030204" charset="0"/>
                          <a:cs typeface="Calibri" panose="020F0502020204030204" charset="0"/>
                        </a:rPr>
                        <a:t>19702020</a:t>
                      </a:r>
                      <a:endParaRPr lang="zh-CN" altLang="en-US" sz="2000" b="0">
                        <a:latin typeface="Calibri" panose="020F0502020204030204" charset="0"/>
                        <a:ea typeface="Calibri" panose="020F0502020204030204" charset="0"/>
                        <a:cs typeface="Calibri" panose="020F05020202040302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720</a:t>
                      </a:r>
                      <a:r>
                        <a:rPr lang="zh-CN" altLang="en-US" sz="2000" b="0">
                          <a:latin typeface="Calibri" panose="020F0502020204030204" charset="0"/>
                          <a:cs typeface="Calibri" panose="020F0502020204030204" charset="0"/>
                        </a:rPr>
                        <a:t>，</a:t>
                      </a:r>
                      <a:r>
                        <a:rPr lang="en-US" altLang="zh-CN" sz="2000" b="0">
                          <a:latin typeface="Calibri" panose="020F0502020204030204" charset="0"/>
                          <a:cs typeface="Calibri" panose="020F0502020204030204" charset="0"/>
                        </a:rPr>
                        <a:t>800900</a:t>
                      </a:r>
                      <a:r>
                        <a:rPr lang="zh-CN" altLang="en-US" sz="2000" b="0">
                          <a:latin typeface="Calibri" panose="020F0502020204030204" charset="0"/>
                          <a:cs typeface="Calibri" panose="020F0502020204030204" charset="0"/>
                        </a:rPr>
                        <a:t>，</a:t>
                      </a:r>
                      <a:r>
                        <a:rPr lang="en-US" altLang="zh-CN" sz="2000" b="0">
                          <a:latin typeface="Calibri" panose="020F0502020204030204" charset="0"/>
                          <a:cs typeface="Calibri" panose="020F0502020204030204" charset="0"/>
                        </a:rPr>
                        <a:t>1000</a:t>
                      </a:r>
                      <a:endParaRPr lang="zh-CN" altLang="en-US"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240</a:t>
                      </a: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280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400</a:t>
                      </a: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440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115</a:t>
                      </a:r>
                      <a:r>
                        <a:rPr lang="en-US" altLang="zh-CN" sz="2000" b="0">
                          <a:latin typeface="Calibri" panose="020F0502020204030204" charset="0"/>
                          <a:cs typeface="Calibri" panose="020F0502020204030204" charset="0"/>
                        </a:rPr>
                        <a:t>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98</a:t>
                      </a:r>
                      <a:r>
                        <a:rPr lang="en-US" altLang="zh-CN" sz="2000" b="0">
                          <a:latin typeface="Calibri" panose="020F0502020204030204" charset="0"/>
                          <a:cs typeface="Calibri" panose="020F0502020204030204" charset="0"/>
                        </a:rPr>
                        <a:t>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500~600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38</a:t>
                      </a:r>
                      <a:r>
                        <a:rPr lang="en-US" altLang="zh-CN" sz="2000" b="0">
                          <a:latin typeface="Calibri" panose="020F0502020204030204" charset="0"/>
                          <a:cs typeface="Calibri" panose="020F0502020204030204" charset="0"/>
                        </a:rPr>
                        <a:t>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20</a:t>
                      </a:r>
                      <a:r>
                        <a:rPr lang="en-US" altLang="zh-CN" sz="2000" b="0">
                          <a:latin typeface="Calibri" panose="020F0502020204030204" charset="0"/>
                          <a:cs typeface="Calibri" panose="020F0502020204030204" charset="0"/>
                        </a:rPr>
                        <a:t>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4915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49156" name="文本框 1"/>
          <p:cNvSpPr txBox="1"/>
          <p:nvPr/>
        </p:nvSpPr>
        <p:spPr>
          <a:xfrm>
            <a:off x="521018" y="1300163"/>
            <a:ext cx="8101012" cy="3538220"/>
          </a:xfrm>
          <a:prstGeom prst="rect">
            <a:avLst/>
          </a:prstGeom>
          <a:noFill/>
          <a:ln w="9525">
            <a:noFill/>
          </a:ln>
        </p:spPr>
        <p:txBody>
          <a:bodyPr wrap="square" anchor="t">
            <a:spAutoFit/>
          </a:bodyPr>
          <a:p>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贮藏类家具又称贮存类或贮存性家具，是收藏、整理日常生活中的器物、衣物、消费品、书籍等的家具。根据存放物品的不同，可分为柜类和架类两种不同贮存方式。柜类主要有大衣柜、小衣柜、壁橱、被褥柜、床头柜、书柜、玻璃柜、酒柜、菜柜、橱柜、各种组合柜、物品柜、陈列柜、货柜、工具柜等；架类主要有书架、餐具食品架、陈列架、装饰架、衣帽架、屏风和屏架等。</a:t>
            </a:r>
            <a:endParaRPr lang="zh-CN" altLang="en-US" sz="28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017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0179" name="文本框 99"/>
          <p:cNvSpPr txBox="1"/>
          <p:nvPr/>
        </p:nvSpPr>
        <p:spPr>
          <a:xfrm>
            <a:off x="708025" y="1005205"/>
            <a:ext cx="6109335" cy="583565"/>
          </a:xfrm>
          <a:prstGeom prst="rect">
            <a:avLst/>
          </a:prstGeom>
          <a:noFill/>
          <a:ln w="9525">
            <a:noFill/>
          </a:ln>
        </p:spPr>
        <p:txBody>
          <a:bodyPr wrap="square" anchor="t">
            <a:spAutoFit/>
          </a:bodyPr>
          <a:p>
            <a:r>
              <a:rPr lang="en-US" altLang="zh-CN" sz="3200" b="1">
                <a:solidFill>
                  <a:srgbClr val="FF0000"/>
                </a:solidFill>
                <a:latin typeface="宋体" panose="02010600030101010101" pitchFamily="2" charset="-122"/>
                <a:ea typeface="宋体" panose="02010600030101010101" pitchFamily="2" charset="-122"/>
              </a:rPr>
              <a:t>4.3.1</a:t>
            </a:r>
            <a:r>
              <a:rPr lang="zh-CN" altLang="en-US" sz="3200" b="1">
                <a:solidFill>
                  <a:srgbClr val="FF0000"/>
                </a:solidFill>
                <a:latin typeface="宋体" panose="02010600030101010101" pitchFamily="2" charset="-122"/>
                <a:ea typeface="宋体" panose="02010600030101010101" pitchFamily="2" charset="-122"/>
              </a:rPr>
              <a:t>贮藏类家具的设计依据</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50180" name="文本框 1"/>
          <p:cNvSpPr txBox="1"/>
          <p:nvPr/>
        </p:nvSpPr>
        <p:spPr>
          <a:xfrm>
            <a:off x="708025" y="2005013"/>
            <a:ext cx="7835900" cy="181483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贮藏类家具的功能设计必须考虑人与物两方面的关系：一方面要求贮存空间划分合理，方便人们存取，有利于减少人体疲劳；另一方面又要求家具贮存方式合理，贮存数量充分，满足存放条件。</a:t>
            </a:r>
            <a:endParaRPr lang="zh-CN" altLang="en-US" sz="28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120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1203" name="文本框 99"/>
          <p:cNvSpPr txBox="1"/>
          <p:nvPr/>
        </p:nvSpPr>
        <p:spPr>
          <a:xfrm>
            <a:off x="895350" y="1104900"/>
            <a:ext cx="7327900" cy="584200"/>
          </a:xfrm>
          <a:prstGeom prst="rect">
            <a:avLst/>
          </a:prstGeom>
          <a:noFill/>
          <a:ln w="9525">
            <a:noFill/>
          </a:ln>
        </p:spPr>
        <p:txBody>
          <a:bodyPr wrap="square" anchor="t">
            <a:spAutoFit/>
          </a:bodyPr>
          <a:p>
            <a:r>
              <a:rPr lang="zh-CN" altLang="en-US" sz="3200" b="1">
                <a:latin typeface="宋体" panose="02010600030101010101" pitchFamily="2" charset="-122"/>
                <a:ea typeface="宋体" panose="02010600030101010101" pitchFamily="2" charset="-122"/>
              </a:rPr>
              <a:t>一、贮藏类家具与人体尺度的关系</a:t>
            </a:r>
            <a:endParaRPr lang="zh-CN" altLang="en-US" sz="3200" b="1">
              <a:latin typeface="宋体" panose="02010600030101010101" pitchFamily="2" charset="-122"/>
              <a:ea typeface="宋体" panose="02010600030101010101" pitchFamily="2" charset="-122"/>
            </a:endParaRPr>
          </a:p>
        </p:txBody>
      </p:sp>
      <p:sp>
        <p:nvSpPr>
          <p:cNvPr id="51204" name="文本框 1"/>
          <p:cNvSpPr txBox="1"/>
          <p:nvPr/>
        </p:nvSpPr>
        <p:spPr>
          <a:xfrm>
            <a:off x="384175" y="1708150"/>
            <a:ext cx="8486775" cy="4154170"/>
          </a:xfrm>
          <a:prstGeom prst="rect">
            <a:avLst/>
          </a:prstGeom>
          <a:noFill/>
          <a:ln w="9525">
            <a:noFill/>
          </a:ln>
        </p:spPr>
        <p:txBody>
          <a:bodyPr wrap="square" anchor="t">
            <a:spAutoFit/>
          </a:bodyPr>
          <a:p>
            <a:r>
              <a:rPr lang="en-US" altLang="zh-CN" sz="2400">
                <a:latin typeface="宋体" panose="02010600030101010101" pitchFamily="2" charset="-122"/>
              </a:rPr>
              <a:t>1</a:t>
            </a:r>
            <a:r>
              <a:rPr lang="zh-CN" altLang="en-US" sz="2400">
                <a:latin typeface="宋体" panose="02010600030101010101" pitchFamily="2" charset="-122"/>
                <a:ea typeface="宋体" panose="02010600030101010101" pitchFamily="2" charset="-122"/>
              </a:rPr>
              <a:t>、高度：贮藏类家具的高度，根据人存取方便的尺度来划分，可分为三个区域（第一区域为从地面至人站立时手臂下垂指尖的垂直距离，即</a:t>
            </a:r>
            <a:r>
              <a:rPr lang="en-US" altLang="zh-CN" sz="2400">
                <a:latin typeface="Calibri" panose="020F0502020204030204" charset="0"/>
              </a:rPr>
              <a:t>650mm</a:t>
            </a:r>
            <a:r>
              <a:rPr lang="zh-CN" altLang="en-US" sz="2400">
                <a:latin typeface="宋体" panose="02010600030101010101" pitchFamily="2" charset="-122"/>
                <a:ea typeface="宋体" panose="02010600030101010101" pitchFamily="2" charset="-122"/>
              </a:rPr>
              <a:t>以下的区域，该区域存贮不便，人必须蹲下操作，一般存放较重而不常用的物品（如箱子、鞋子等杂物）；第二区域为以人肩为轴，从垂手指尖至手臂向上伸展的距离（上肢半径活动的垂直范围），高度在</a:t>
            </a:r>
            <a:r>
              <a:rPr lang="en-US" altLang="zh-CN" sz="2400">
                <a:latin typeface="Calibri" panose="020F0502020204030204" charset="0"/>
              </a:rPr>
              <a:t>650</a:t>
            </a:r>
            <a:r>
              <a:rPr lang="en-US" altLang="zh-CN" sz="2400">
                <a:latin typeface="宋体" panose="02010600030101010101" pitchFamily="2" charset="-122"/>
              </a:rPr>
              <a:t> ~ </a:t>
            </a:r>
            <a:r>
              <a:rPr lang="en-US" altLang="zh-CN" sz="2400">
                <a:latin typeface="Calibri" panose="020F0502020204030204" charset="0"/>
              </a:rPr>
              <a:t>1850mm</a:t>
            </a:r>
            <a:r>
              <a:rPr lang="zh-CN" altLang="en-US" sz="2400">
                <a:latin typeface="宋体" panose="02010600030101010101" pitchFamily="2" charset="-122"/>
                <a:ea typeface="宋体" panose="02010600030101010101" pitchFamily="2" charset="-122"/>
              </a:rPr>
              <a:t>，该区域是存取物品最方便、使用频率最多的区域，也是人的视线最易看到的视域，一般存放常用的物品（如应季衣物和日常生活用品等）；若需扩大贮存空间，节约占地面积，则可设置第三区域，即柜体</a:t>
            </a:r>
            <a:r>
              <a:rPr lang="en-US" altLang="zh-CN" sz="2400">
                <a:latin typeface="Calibri" panose="020F0502020204030204" charset="0"/>
              </a:rPr>
              <a:t>1850mm</a:t>
            </a:r>
            <a:r>
              <a:rPr lang="zh-CN" altLang="en-US" sz="2400">
                <a:latin typeface="宋体" panose="02010600030101010101" pitchFamily="2" charset="-122"/>
                <a:ea typeface="宋体" panose="02010600030101010101" pitchFamily="2" charset="-122"/>
              </a:rPr>
              <a:t>以上区域（超高空间），一般可叠放柜、架，存放较轻的过季性物品（如棉被、棉衣等）。</a:t>
            </a:r>
            <a:endParaRPr lang="zh-CN" altLang="en-US" sz="2400">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222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2227" name="文本框 99"/>
          <p:cNvSpPr txBox="1"/>
          <p:nvPr/>
        </p:nvSpPr>
        <p:spPr>
          <a:xfrm>
            <a:off x="895350" y="1801813"/>
            <a:ext cx="7640638" cy="3106737"/>
          </a:xfrm>
          <a:prstGeom prst="rect">
            <a:avLst/>
          </a:prstGeom>
          <a:noFill/>
          <a:ln w="9525">
            <a:noFill/>
          </a:ln>
        </p:spPr>
        <p:txBody>
          <a:bodyPr wrap="square" anchor="t">
            <a:spAutoFit/>
          </a:bodyPr>
          <a:p>
            <a:r>
              <a:rPr lang="en-US" altLang="zh-CN" sz="2800" b="1">
                <a:latin typeface="宋体" panose="02010600030101010101" pitchFamily="2" charset="-122"/>
              </a:rPr>
              <a:t>2</a:t>
            </a:r>
            <a:r>
              <a:rPr lang="zh-CN" altLang="en-US" sz="2800" b="1">
                <a:latin typeface="宋体" panose="02010600030101010101" pitchFamily="2" charset="-122"/>
                <a:ea typeface="宋体" panose="02010600030101010101" pitchFamily="2" charset="-122"/>
              </a:rPr>
              <a:t>、宽度与深度：至于橱、柜、架等贮存类家具的宽度和深度，是出存放物的种类、数量和存放方式以及室内空间的布局等因素来确定，而在很大程度上还取决于人造板材的合理裁割与产品设计系列化、模数化的程度。一般柜体宽度常用</a:t>
            </a:r>
            <a:r>
              <a:rPr lang="en-US" altLang="zh-CN" sz="2800" b="1">
                <a:latin typeface="Calibri" panose="020F0502020204030204" charset="0"/>
              </a:rPr>
              <a:t>800mm</a:t>
            </a:r>
            <a:r>
              <a:rPr lang="zh-CN" altLang="en-US" sz="2800" b="1">
                <a:latin typeface="宋体" panose="02010600030101010101" pitchFamily="2" charset="-122"/>
                <a:ea typeface="宋体" panose="02010600030101010101" pitchFamily="2" charset="-122"/>
              </a:rPr>
              <a:t>为基本单元，深度上衣柜为</a:t>
            </a:r>
            <a:r>
              <a:rPr lang="en-US" altLang="zh-CN" sz="2800" b="1">
                <a:latin typeface="Calibri" panose="020F0502020204030204" charset="0"/>
              </a:rPr>
              <a:t>550</a:t>
            </a:r>
            <a:r>
              <a:rPr lang="en-US" altLang="zh-CN" sz="2800" b="1">
                <a:latin typeface="宋体" panose="02010600030101010101" pitchFamily="2" charset="-122"/>
              </a:rPr>
              <a:t> ~ </a:t>
            </a:r>
            <a:r>
              <a:rPr lang="en-US" altLang="zh-CN" sz="2800" b="1">
                <a:latin typeface="Calibri" panose="020F0502020204030204" charset="0"/>
              </a:rPr>
              <a:t>600mm</a:t>
            </a:r>
            <a:r>
              <a:rPr lang="zh-CN" altLang="en-US" sz="2800" b="1">
                <a:latin typeface="宋体" panose="02010600030101010101" pitchFamily="2" charset="-122"/>
                <a:ea typeface="宋体" panose="02010600030101010101" pitchFamily="2" charset="-122"/>
              </a:rPr>
              <a:t>，书柜为</a:t>
            </a:r>
            <a:r>
              <a:rPr lang="en-US" altLang="zh-CN" sz="2800" b="1">
                <a:latin typeface="Calibri" panose="020F0502020204030204" charset="0"/>
              </a:rPr>
              <a:t>400</a:t>
            </a:r>
            <a:r>
              <a:rPr lang="en-US" altLang="zh-CN" sz="2800" b="1">
                <a:latin typeface="宋体" panose="02010600030101010101" pitchFamily="2" charset="-122"/>
              </a:rPr>
              <a:t> ~ </a:t>
            </a:r>
            <a:r>
              <a:rPr lang="en-US" altLang="zh-CN" sz="2800" b="1">
                <a:latin typeface="Calibri" panose="020F0502020204030204" charset="0"/>
              </a:rPr>
              <a:t>450mm</a:t>
            </a:r>
            <a:r>
              <a:rPr lang="zh-CN" altLang="en-US" sz="2800" b="1">
                <a:latin typeface="宋体" panose="02010600030101010101" pitchFamily="2" charset="-122"/>
                <a:ea typeface="宋体" panose="02010600030101010101" pitchFamily="2" charset="-122"/>
              </a:rPr>
              <a:t>。</a:t>
            </a:r>
            <a:endParaRPr lang="zh-CN" altLang="en-US" sz="28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4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3250"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53251" name="图片 92" descr="3-45"/>
          <p:cNvPicPr>
            <a:picLocks noChangeAspect="1"/>
          </p:cNvPicPr>
          <p:nvPr/>
        </p:nvPicPr>
        <p:blipFill>
          <a:blip r:embed="rId3"/>
          <a:srcRect r="-418" b="19263"/>
          <a:stretch>
            <a:fillRect/>
          </a:stretch>
        </p:blipFill>
        <p:spPr>
          <a:xfrm>
            <a:off x="1074738" y="1423988"/>
            <a:ext cx="3768725" cy="3433762"/>
          </a:xfrm>
          <a:prstGeom prst="rect">
            <a:avLst/>
          </a:prstGeom>
          <a:noFill/>
          <a:ln w="9525">
            <a:noFill/>
          </a:ln>
        </p:spPr>
      </p:pic>
      <p:pic>
        <p:nvPicPr>
          <p:cNvPr id="53252" name="图片 57" descr="IMG_256"/>
          <p:cNvPicPr>
            <a:picLocks noChangeAspect="1"/>
          </p:cNvPicPr>
          <p:nvPr/>
        </p:nvPicPr>
        <p:blipFill>
          <a:blip r:embed="rId4"/>
          <a:stretch>
            <a:fillRect/>
          </a:stretch>
        </p:blipFill>
        <p:spPr>
          <a:xfrm>
            <a:off x="5386388" y="1054100"/>
            <a:ext cx="3040062" cy="4703763"/>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4274"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54275" name="图片 58" descr="IMG_256"/>
          <p:cNvPicPr>
            <a:picLocks noChangeAspect="1"/>
          </p:cNvPicPr>
          <p:nvPr/>
        </p:nvPicPr>
        <p:blipFill>
          <a:blip r:embed="rId3"/>
          <a:stretch>
            <a:fillRect/>
          </a:stretch>
        </p:blipFill>
        <p:spPr>
          <a:xfrm>
            <a:off x="1812925" y="1209675"/>
            <a:ext cx="5724525" cy="467360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529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5299" name="文本框 99"/>
          <p:cNvSpPr txBox="1"/>
          <p:nvPr/>
        </p:nvSpPr>
        <p:spPr>
          <a:xfrm>
            <a:off x="805180" y="1160780"/>
            <a:ext cx="6470650" cy="583565"/>
          </a:xfrm>
          <a:prstGeom prst="rect">
            <a:avLst/>
          </a:prstGeom>
          <a:noFill/>
          <a:ln w="9525">
            <a:noFill/>
          </a:ln>
        </p:spPr>
        <p:txBody>
          <a:bodyPr wrap="square" anchor="t">
            <a:spAutoFit/>
          </a:bodyPr>
          <a:p>
            <a:r>
              <a:rPr lang="en-US" altLang="zh-CN" sz="3200" b="1">
                <a:solidFill>
                  <a:srgbClr val="FF0000"/>
                </a:solidFill>
                <a:latin typeface="宋体" panose="02010600030101010101" pitchFamily="2" charset="-122"/>
                <a:ea typeface="宋体" panose="02010600030101010101" pitchFamily="2" charset="-122"/>
              </a:rPr>
              <a:t>4.3.2</a:t>
            </a:r>
            <a:r>
              <a:rPr lang="zh-CN" altLang="en-US" sz="3200" b="1">
                <a:solidFill>
                  <a:srgbClr val="FF0000"/>
                </a:solidFill>
                <a:latin typeface="宋体" panose="02010600030101010101" pitchFamily="2" charset="-122"/>
                <a:ea typeface="宋体" panose="02010600030101010101" pitchFamily="2" charset="-122"/>
              </a:rPr>
              <a:t>贮藏类家具的主要尺寸</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55300" name="文本框 2"/>
          <p:cNvSpPr txBox="1"/>
          <p:nvPr/>
        </p:nvSpPr>
        <p:spPr>
          <a:xfrm>
            <a:off x="693738" y="2006600"/>
            <a:ext cx="7754937" cy="2676525"/>
          </a:xfrm>
          <a:prstGeom prst="rect">
            <a:avLst/>
          </a:prstGeom>
          <a:noFill/>
          <a:ln w="9525">
            <a:noFill/>
          </a:ln>
        </p:spPr>
        <p:txBody>
          <a:bodyPr wrap="square" anchor="t">
            <a:spAutoFit/>
          </a:bodyPr>
          <a:p>
            <a:pPr indent="266700"/>
            <a:r>
              <a:rPr lang="zh-CN" altLang="en-US" sz="2800" b="1">
                <a:latin typeface="宋体" panose="02010600030101010101" pitchFamily="2" charset="-122"/>
                <a:ea typeface="宋体" panose="02010600030101010101" pitchFamily="2" charset="-122"/>
              </a:rPr>
              <a:t>针对贮藏物品的繁多种类和不同尺寸以及室内空间的限制，贮藏类家具不可能制作得如此琐细，只能分门别类地合理确定设计的尺度范围。根据我国国家标准的规定，柜类家具的主要尺寸包括外部的宽度、高度、深度尺寸，以及为满足使用要求所涉及到的一些内部分隔尺寸等。</a:t>
            </a:r>
            <a:endParaRPr lang="zh-CN" altLang="en-US" sz="28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储藏类家具设计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516890" y="906780"/>
            <a:ext cx="5080000" cy="521970"/>
          </a:xfrm>
          <a:prstGeom prst="rect">
            <a:avLst/>
          </a:prstGeom>
          <a:noFill/>
          <a:ln w="9525">
            <a:noFill/>
          </a:ln>
        </p:spPr>
        <p:txBody>
          <a:bodyPr>
            <a:spAutoFit/>
          </a:bodyPr>
          <a:p>
            <a:r>
              <a:rPr lang="zh-CN" altLang="en-US" sz="2800">
                <a:latin typeface="黑体" panose="02010609060101010101" pitchFamily="2" charset="-122"/>
                <a:ea typeface="黑体" panose="02010609060101010101" pitchFamily="2" charset="-122"/>
                <a:cs typeface="宋体" panose="02010600030101010101" pitchFamily="2" charset="-122"/>
              </a:rPr>
              <a:t>一、  坐姿生理学</a:t>
            </a:r>
            <a:endParaRPr lang="zh-CN" altLang="en-US" sz="2800">
              <a:latin typeface="黑体" panose="02010609060101010101" pitchFamily="2" charset="-122"/>
              <a:ea typeface="黑体" panose="02010609060101010101" pitchFamily="2" charset="-122"/>
              <a:cs typeface="宋体" panose="02010600030101010101" pitchFamily="2" charset="-122"/>
            </a:endParaRPr>
          </a:p>
        </p:txBody>
      </p:sp>
      <p:sp>
        <p:nvSpPr>
          <p:cNvPr id="6" name="文本框 5"/>
          <p:cNvSpPr txBox="1"/>
          <p:nvPr/>
        </p:nvSpPr>
        <p:spPr>
          <a:xfrm>
            <a:off x="765175" y="1655445"/>
            <a:ext cx="7366635" cy="3969385"/>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、脊柱结构   在坐姿状态下，支持人体的主要结构是脊柱、骨盆、腿和脚等。脊柱位于人体背部中线处，有</a:t>
            </a:r>
            <a:r>
              <a:rPr lang="en-US" altLang="zh-CN" sz="2800" b="1">
                <a:latin typeface="宋体" panose="02010600030101010101" pitchFamily="2" charset="-122"/>
                <a:ea typeface="宋体" panose="02010600030101010101" pitchFamily="2" charset="-122"/>
                <a:cs typeface="宋体" panose="02010600030101010101" pitchFamily="2" charset="-122"/>
              </a:rPr>
              <a:t>33</a:t>
            </a:r>
            <a:r>
              <a:rPr lang="zh-CN" altLang="en-US" sz="2800" b="1">
                <a:latin typeface="宋体" panose="02010600030101010101" pitchFamily="2" charset="-122"/>
                <a:ea typeface="宋体" panose="02010600030101010101" pitchFamily="2" charset="-122"/>
                <a:cs typeface="宋体" panose="02010600030101010101" pitchFamily="2" charset="-122"/>
              </a:rPr>
              <a:t>块短圆柱状椎骨组成，包括</a:t>
            </a:r>
            <a:r>
              <a:rPr lang="en-US" altLang="zh-CN" sz="2800" b="1">
                <a:latin typeface="宋体" panose="02010600030101010101" pitchFamily="2" charset="-122"/>
                <a:ea typeface="宋体" panose="02010600030101010101" pitchFamily="2" charset="-122"/>
                <a:cs typeface="Calibri" panose="020F0502020204030204" charset="0"/>
              </a:rPr>
              <a:t>7</a:t>
            </a:r>
            <a:r>
              <a:rPr lang="zh-CN" altLang="en-US" sz="2800" b="1">
                <a:latin typeface="宋体" panose="02010600030101010101" pitchFamily="2" charset="-122"/>
                <a:ea typeface="宋体" panose="02010600030101010101" pitchFamily="2" charset="-122"/>
                <a:cs typeface="宋体" panose="02010600030101010101" pitchFamily="2" charset="-122"/>
              </a:rPr>
              <a:t>块颈椎、</a:t>
            </a:r>
            <a:r>
              <a:rPr lang="en-US" altLang="zh-CN" sz="2800" b="1">
                <a:latin typeface="宋体" panose="02010600030101010101" pitchFamily="2" charset="-122"/>
                <a:ea typeface="宋体" panose="02010600030101010101" pitchFamily="2" charset="-122"/>
                <a:cs typeface="Calibri" panose="020F0502020204030204" charset="0"/>
              </a:rPr>
              <a:t>12</a:t>
            </a:r>
            <a:r>
              <a:rPr lang="zh-CN" altLang="en-US" sz="2800" b="1">
                <a:latin typeface="宋体" panose="02010600030101010101" pitchFamily="2" charset="-122"/>
                <a:ea typeface="宋体" panose="02010600030101010101" pitchFamily="2" charset="-122"/>
                <a:cs typeface="宋体" panose="02010600030101010101" pitchFamily="2" charset="-122"/>
              </a:rPr>
              <a:t>块胸椎、</a:t>
            </a:r>
            <a:r>
              <a:rPr lang="en-US" altLang="zh-CN" sz="2800" b="1">
                <a:latin typeface="宋体" panose="02010600030101010101" pitchFamily="2" charset="-122"/>
                <a:ea typeface="宋体" panose="02010600030101010101" pitchFamily="2" charset="-122"/>
                <a:cs typeface="Calibri" panose="020F0502020204030204" charset="0"/>
              </a:rPr>
              <a:t>5</a:t>
            </a:r>
            <a:r>
              <a:rPr lang="zh-CN" altLang="en-US" sz="2800" b="1">
                <a:latin typeface="宋体" panose="02010600030101010101" pitchFamily="2" charset="-122"/>
                <a:ea typeface="宋体" panose="02010600030101010101" pitchFamily="2" charset="-122"/>
                <a:cs typeface="宋体" panose="02010600030101010101" pitchFamily="2" charset="-122"/>
              </a:rPr>
              <a:t>块腰椎和下方的</a:t>
            </a:r>
            <a:r>
              <a:rPr lang="en-US" altLang="zh-CN" sz="2800" b="1">
                <a:latin typeface="宋体" panose="02010600030101010101" pitchFamily="2" charset="-122"/>
                <a:ea typeface="宋体" panose="02010600030101010101" pitchFamily="2" charset="-122"/>
                <a:cs typeface="Calibri" panose="020F0502020204030204" charset="0"/>
              </a:rPr>
              <a:t>5</a:t>
            </a:r>
            <a:r>
              <a:rPr lang="zh-CN" altLang="en-US" sz="2800" b="1">
                <a:latin typeface="宋体" panose="02010600030101010101" pitchFamily="2" charset="-122"/>
                <a:ea typeface="宋体" panose="02010600030101010101" pitchFamily="2" charset="-122"/>
                <a:cs typeface="宋体" panose="02010600030101010101" pitchFamily="2" charset="-122"/>
              </a:rPr>
              <a:t>块骶骨及四块尾骨组成，相互间由肌腱和软骨连接，腰椎、骶骨和椎间盘及软组织承受坐姿时身上大部分负荷，还要实现弯腰扭转等动作。对着及而言这两部分最为重要。</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632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6323" name="文本框 99"/>
          <p:cNvSpPr txBox="1"/>
          <p:nvPr/>
        </p:nvSpPr>
        <p:spPr>
          <a:xfrm>
            <a:off x="196850" y="1014413"/>
            <a:ext cx="5080000" cy="582612"/>
          </a:xfrm>
          <a:prstGeom prst="rect">
            <a:avLst/>
          </a:prstGeom>
          <a:noFill/>
          <a:ln w="9525">
            <a:noFill/>
          </a:ln>
        </p:spPr>
        <p:txBody>
          <a:bodyPr anchor="t">
            <a:spAutoFit/>
          </a:bodyPr>
          <a:p>
            <a:r>
              <a:rPr lang="zh-CN" altLang="en-US" sz="3200" b="1">
                <a:latin typeface="宋体" panose="02010600030101010101" pitchFamily="2" charset="-122"/>
                <a:ea typeface="宋体" panose="02010600030101010101" pitchFamily="2" charset="-122"/>
              </a:rPr>
              <a:t>衣柜的基本尺寸</a:t>
            </a:r>
            <a:endParaRPr lang="zh-CN" altLang="en-US" sz="3200" b="1">
              <a:latin typeface="Tahoma" panose="020B0604030504040204" pitchFamily="34" charset="0"/>
              <a:ea typeface="宋体" panose="02010600030101010101" pitchFamily="2" charset="-122"/>
            </a:endParaRPr>
          </a:p>
        </p:txBody>
      </p:sp>
      <p:pic>
        <p:nvPicPr>
          <p:cNvPr id="56324" name="图片 68" descr="IMG_256"/>
          <p:cNvPicPr>
            <a:picLocks noChangeAspect="1"/>
          </p:cNvPicPr>
          <p:nvPr/>
        </p:nvPicPr>
        <p:blipFill>
          <a:blip r:embed="rId3"/>
          <a:srcRect b="1370"/>
          <a:stretch>
            <a:fillRect/>
          </a:stretch>
        </p:blipFill>
        <p:spPr>
          <a:xfrm>
            <a:off x="5349875" y="23813"/>
            <a:ext cx="3763963" cy="3729037"/>
          </a:xfrm>
          <a:prstGeom prst="rect">
            <a:avLst/>
          </a:prstGeom>
          <a:noFill/>
          <a:ln w="9525">
            <a:noFill/>
          </a:ln>
        </p:spPr>
      </p:pic>
      <p:graphicFrame>
        <p:nvGraphicFramePr>
          <p:cNvPr id="0" name="表格 -1"/>
          <p:cNvGraphicFramePr/>
          <p:nvPr/>
        </p:nvGraphicFramePr>
        <p:xfrm>
          <a:off x="30163" y="3752850"/>
          <a:ext cx="9083675" cy="2438400"/>
        </p:xfrm>
        <a:graphic>
          <a:graphicData uri="http://schemas.openxmlformats.org/drawingml/2006/table">
            <a:tbl>
              <a:tblPr firstRow="1" bandRow="1">
                <a:tableStyleId>{5940675A-B579-460E-94D1-54222C63F5DA}</a:tableStyleId>
              </a:tblPr>
              <a:tblGrid>
                <a:gridCol w="697230"/>
                <a:gridCol w="697865"/>
                <a:gridCol w="697230"/>
                <a:gridCol w="697230"/>
                <a:gridCol w="697230"/>
                <a:gridCol w="697865"/>
                <a:gridCol w="697230"/>
                <a:gridCol w="697230"/>
                <a:gridCol w="697865"/>
                <a:gridCol w="697230"/>
                <a:gridCol w="697230"/>
                <a:gridCol w="697230"/>
                <a:gridCol w="714375"/>
              </a:tblGrid>
              <a:tr h="914400">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柜类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挂衣空间宽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柜内空间深</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挂衣棍上沿至顶板内面距离</a:t>
                      </a:r>
                      <a:r>
                        <a:rPr lang="en-US" altLang="zh-CN" sz="2000" b="0">
                          <a:latin typeface="宋体" panose="02010600030101010101" pitchFamily="2" charset="-122"/>
                          <a:ea typeface="宋体" panose="02010600030101010101" pitchFamily="2" charset="-122"/>
                          <a:cs typeface="宋体" panose="02010600030101010101" pitchFamily="2" charset="-122"/>
                        </a:rPr>
                        <a:t>H1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挂衣棍上沿至底板内面距离</a:t>
                      </a:r>
                      <a:r>
                        <a:rPr lang="en-US" altLang="zh-CN" sz="2000" b="0">
                          <a:latin typeface="宋体" panose="02010600030101010101" pitchFamily="2" charset="-122"/>
                          <a:ea typeface="宋体" panose="02010600030101010101" pitchFamily="2" charset="-122"/>
                          <a:cs typeface="宋体" panose="02010600030101010101" pitchFamily="2" charset="-122"/>
                        </a:rPr>
                        <a:t>H2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80000"/>
                      </a:solidFill>
                      <a:prstDash val="solid"/>
                      <a:headEnd type="none" w="med" len="med"/>
                      <a:tailEnd type="none" w="med" len="med"/>
                    </a:lnB>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衣镜上缘离地面高</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顶层抽屉屉面上缘离地面高</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底层抽屉屉面下缘离地面高</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抽屉深度</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离地净高</a:t>
                      </a:r>
                      <a:r>
                        <a:rPr lang="en-US" altLang="zh-CN" sz="2000" b="0">
                          <a:latin typeface="宋体" panose="02010600030101010101" pitchFamily="2" charset="-122"/>
                          <a:ea typeface="宋体" panose="02010600030101010101" pitchFamily="2" charset="-122"/>
                          <a:cs typeface="宋体" panose="02010600030101010101" pitchFamily="2" charset="-122"/>
                        </a:rPr>
                        <a:t>H3</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0">
                <a:tc vMerge="1">
                  <a:tcP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挂衣空间深</a:t>
                      </a:r>
                      <a:r>
                        <a:rPr lang="en-US" altLang="zh-CN" sz="2000" b="0">
                          <a:latin typeface="宋体" panose="02010600030101010101" pitchFamily="2" charset="-122"/>
                          <a:ea typeface="宋体" panose="02010600030101010101" pitchFamily="2" charset="-122"/>
                          <a:cs typeface="宋体" panose="02010600030101010101" pitchFamily="2" charset="-122"/>
                        </a:rPr>
                        <a:t>T1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折叠衣物空间深</a:t>
                      </a:r>
                      <a:r>
                        <a:rPr lang="en-US" altLang="zh-CN" sz="2000" b="0">
                          <a:latin typeface="宋体" panose="02010600030101010101" pitchFamily="2" charset="-122"/>
                          <a:ea typeface="宋体" panose="02010600030101010101" pitchFamily="2" charset="-122"/>
                          <a:cs typeface="宋体" panose="02010600030101010101" pitchFamily="2" charset="-122"/>
                        </a:rPr>
                        <a:t>T2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挂长外衣</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挂短外衣</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63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亮脚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包脚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衣柜</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530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530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450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1400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900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1250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1250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400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734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7347" name="文本框 99"/>
          <p:cNvSpPr txBox="1"/>
          <p:nvPr/>
        </p:nvSpPr>
        <p:spPr>
          <a:xfrm>
            <a:off x="179388" y="1136650"/>
            <a:ext cx="5080000" cy="584200"/>
          </a:xfrm>
          <a:prstGeom prst="rect">
            <a:avLst/>
          </a:prstGeom>
          <a:noFill/>
          <a:ln w="9525">
            <a:noFill/>
          </a:ln>
        </p:spPr>
        <p:txBody>
          <a:bodyPr anchor="t">
            <a:spAutoFit/>
          </a:bodyPr>
          <a:p>
            <a:r>
              <a:rPr lang="zh-CN" altLang="en-US" sz="3200">
                <a:latin typeface="宋体" panose="02010600030101010101" pitchFamily="2" charset="-122"/>
                <a:ea typeface="宋体" panose="02010600030101010101" pitchFamily="2" charset="-122"/>
              </a:rPr>
              <a:t>床头柜和矮柜的基本尺寸</a:t>
            </a:r>
            <a:endParaRPr lang="zh-CN" altLang="en-US" sz="3200">
              <a:latin typeface="宋体" panose="02010600030101010101" pitchFamily="2" charset="-122"/>
              <a:ea typeface="宋体" panose="02010600030101010101" pitchFamily="2" charset="-122"/>
            </a:endParaRPr>
          </a:p>
        </p:txBody>
      </p:sp>
      <p:pic>
        <p:nvPicPr>
          <p:cNvPr id="57348" name="图片 69" descr="IMG_256"/>
          <p:cNvPicPr>
            <a:picLocks noChangeAspect="1"/>
          </p:cNvPicPr>
          <p:nvPr/>
        </p:nvPicPr>
        <p:blipFill>
          <a:blip r:embed="rId3"/>
          <a:stretch>
            <a:fillRect/>
          </a:stretch>
        </p:blipFill>
        <p:spPr>
          <a:xfrm>
            <a:off x="5132388" y="114300"/>
            <a:ext cx="3835400" cy="3252788"/>
          </a:xfrm>
          <a:prstGeom prst="rect">
            <a:avLst/>
          </a:prstGeom>
          <a:noFill/>
          <a:ln w="9525">
            <a:noFill/>
          </a:ln>
        </p:spPr>
      </p:pic>
      <p:graphicFrame>
        <p:nvGraphicFramePr>
          <p:cNvPr id="0" name="表格 -1"/>
          <p:cNvGraphicFramePr/>
          <p:nvPr/>
        </p:nvGraphicFramePr>
        <p:xfrm>
          <a:off x="303213" y="3975100"/>
          <a:ext cx="8696325" cy="914400"/>
        </p:xfrm>
        <a:graphic>
          <a:graphicData uri="http://schemas.openxmlformats.org/drawingml/2006/table">
            <a:tbl>
              <a:tblPr firstRow="1" bandRow="1">
                <a:tableStyleId>{5940675A-B579-460E-94D1-54222C63F5DA}</a:tableStyleId>
              </a:tblPr>
              <a:tblGrid>
                <a:gridCol w="1449070"/>
                <a:gridCol w="1448435"/>
                <a:gridCol w="1449070"/>
                <a:gridCol w="1449070"/>
                <a:gridCol w="1448435"/>
                <a:gridCol w="1452245"/>
              </a:tblGrid>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柜类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高</a:t>
                      </a:r>
                      <a:r>
                        <a:rPr lang="en-US" altLang="zh-CN" sz="2000" b="0">
                          <a:latin typeface="宋体" panose="02010600030101010101" pitchFamily="2" charset="-122"/>
                          <a:ea typeface="宋体" panose="02010600030101010101" pitchFamily="2" charset="-122"/>
                          <a:cs typeface="宋体" panose="02010600030101010101" pitchFamily="2" charset="-122"/>
                        </a:rPr>
                        <a:t>H</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离地净高</a:t>
                      </a:r>
                      <a:r>
                        <a:rPr lang="en-US" altLang="zh-CN" sz="2000" b="0">
                          <a:latin typeface="宋体" panose="02010600030101010101" pitchFamily="2" charset="-122"/>
                          <a:ea typeface="宋体" panose="02010600030101010101" pitchFamily="2" charset="-122"/>
                          <a:cs typeface="宋体" panose="02010600030101010101" pitchFamily="2" charset="-122"/>
                        </a:rPr>
                        <a:t>H3</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床头柜</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400~600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300~450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500~700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亮脚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包脚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矮柜</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400~900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6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8370"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8371" name="文本框 99"/>
          <p:cNvSpPr txBox="1"/>
          <p:nvPr/>
        </p:nvSpPr>
        <p:spPr>
          <a:xfrm>
            <a:off x="360363" y="1211263"/>
            <a:ext cx="5080000" cy="582612"/>
          </a:xfrm>
          <a:prstGeom prst="rect">
            <a:avLst/>
          </a:prstGeom>
          <a:noFill/>
          <a:ln w="9525">
            <a:noFill/>
          </a:ln>
        </p:spPr>
        <p:txBody>
          <a:bodyPr anchor="t">
            <a:spAutoFit/>
          </a:bodyPr>
          <a:p>
            <a:r>
              <a:rPr lang="zh-CN" altLang="en-US" sz="3200" b="1">
                <a:latin typeface="宋体" panose="02010600030101010101" pitchFamily="2" charset="-122"/>
                <a:ea typeface="宋体" panose="02010600030101010101" pitchFamily="2" charset="-122"/>
              </a:rPr>
              <a:t>书柜和文件柜的基本尺寸</a:t>
            </a:r>
            <a:endParaRPr lang="zh-CN" altLang="en-US" sz="3200" b="1">
              <a:latin typeface="宋体" panose="02010600030101010101" pitchFamily="2" charset="-122"/>
              <a:ea typeface="宋体" panose="02010600030101010101" pitchFamily="2" charset="-122"/>
            </a:endParaRPr>
          </a:p>
        </p:txBody>
      </p:sp>
      <p:pic>
        <p:nvPicPr>
          <p:cNvPr id="58372" name="图片 70" descr="IMG_256"/>
          <p:cNvPicPr>
            <a:picLocks noChangeAspect="1"/>
          </p:cNvPicPr>
          <p:nvPr/>
        </p:nvPicPr>
        <p:blipFill>
          <a:blip r:embed="rId3"/>
          <a:stretch>
            <a:fillRect/>
          </a:stretch>
        </p:blipFill>
        <p:spPr>
          <a:xfrm>
            <a:off x="5440363" y="0"/>
            <a:ext cx="3414712" cy="3330575"/>
          </a:xfrm>
          <a:prstGeom prst="rect">
            <a:avLst/>
          </a:prstGeom>
          <a:noFill/>
          <a:ln w="9525">
            <a:noFill/>
          </a:ln>
        </p:spPr>
      </p:pic>
      <p:graphicFrame>
        <p:nvGraphicFramePr>
          <p:cNvPr id="0" name="表格 -1"/>
          <p:cNvGraphicFramePr/>
          <p:nvPr/>
        </p:nvGraphicFramePr>
        <p:xfrm>
          <a:off x="104775" y="3421063"/>
          <a:ext cx="8978900" cy="2743200"/>
        </p:xfrm>
        <a:graphic>
          <a:graphicData uri="http://schemas.openxmlformats.org/drawingml/2006/table">
            <a:tbl>
              <a:tblPr firstRow="1" bandRow="1">
                <a:tableStyleId>{5940675A-B579-460E-94D1-54222C63F5DA}</a:tableStyleId>
              </a:tblPr>
              <a:tblGrid>
                <a:gridCol w="869950"/>
                <a:gridCol w="873760"/>
                <a:gridCol w="869950"/>
                <a:gridCol w="869950"/>
                <a:gridCol w="675640"/>
                <a:gridCol w="1064895"/>
                <a:gridCol w="869950"/>
                <a:gridCol w="569595"/>
                <a:gridCol w="569595"/>
                <a:gridCol w="875665"/>
                <a:gridCol w="869950"/>
              </a:tblGrid>
              <a:tr h="152400">
                <a:tc row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柜类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高</a:t>
                      </a:r>
                      <a:r>
                        <a:rPr lang="en-US" altLang="zh-CN" sz="2000" b="0">
                          <a:latin typeface="宋体" panose="02010600030101010101" pitchFamily="2" charset="-122"/>
                          <a:ea typeface="宋体" panose="02010600030101010101" pitchFamily="2" charset="-122"/>
                          <a:cs typeface="宋体" panose="02010600030101010101" pitchFamily="2" charset="-122"/>
                        </a:rPr>
                        <a:t>H</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层间净高</a:t>
                      </a:r>
                      <a:r>
                        <a:rPr lang="en-US" altLang="zh-CN" sz="2000" b="0">
                          <a:latin typeface="宋体" panose="02010600030101010101" pitchFamily="2" charset="-122"/>
                          <a:ea typeface="宋体" panose="02010600030101010101" pitchFamily="2" charset="-122"/>
                          <a:cs typeface="宋体" panose="02010600030101010101" pitchFamily="2" charset="-122"/>
                        </a:rPr>
                        <a:t>H2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离地净高</a:t>
                      </a:r>
                      <a:r>
                        <a:rPr lang="en-US" altLang="zh-CN" sz="2000" b="0">
                          <a:latin typeface="宋体" panose="02010600030101010101" pitchFamily="2" charset="-122"/>
                          <a:ea typeface="宋体" panose="02010600030101010101" pitchFamily="2" charset="-122"/>
                          <a:cs typeface="宋体" panose="02010600030101010101" pitchFamily="2" charset="-122"/>
                        </a:rPr>
                        <a:t>H3</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r>
              <a:tr h="0">
                <a:tc vMerge="1">
                  <a:tcP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尺寸</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级差</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尺寸</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级差</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尺寸</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级差</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亮脚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包脚</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书柜</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600 ~ 900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300 ~ 400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20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1200~2200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200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230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310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zh-CN" altLang="en-US" sz="2000" b="0">
                          <a:latin typeface="宋体" panose="02010600030101010101" pitchFamily="2" charset="-122"/>
                          <a:ea typeface="宋体" panose="02010600030101010101" pitchFamily="2" charset="-122"/>
                          <a:cs typeface="宋体" panose="02010600030101010101" pitchFamily="2" charset="-122"/>
                        </a:rPr>
                        <a:t>文件柜</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450 ~ 1050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400 ~ 450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10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370 ~ 400700 ~ 12001800~2200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330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5939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59396" name="文本框 2"/>
          <p:cNvSpPr txBox="1"/>
          <p:nvPr/>
        </p:nvSpPr>
        <p:spPr>
          <a:xfrm>
            <a:off x="665163" y="2095500"/>
            <a:ext cx="7837487" cy="2244725"/>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凭倚类家具是人们工作和生活所必需的辅助性家具。为适应各种不同的用途，出现了餐桌、写字桌、课桌、制图桌、梳妆台、茶几和炕桌等；另外还有为站立活动而设置的售货柜台、账台、讲台、陈列台和各种工作台、操作台等。</a:t>
            </a:r>
            <a:endParaRPr lang="zh-CN" altLang="en-US" sz="28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041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0419" name="文本框 99"/>
          <p:cNvSpPr txBox="1"/>
          <p:nvPr/>
        </p:nvSpPr>
        <p:spPr>
          <a:xfrm>
            <a:off x="641350" y="1211263"/>
            <a:ext cx="5080000" cy="582612"/>
          </a:xfrm>
          <a:prstGeom prst="rect">
            <a:avLst/>
          </a:prstGeom>
          <a:noFill/>
          <a:ln w="9525">
            <a:noFill/>
          </a:ln>
        </p:spPr>
        <p:txBody>
          <a:bodyPr anchor="t">
            <a:spAutoFit/>
          </a:bodyPr>
          <a:p>
            <a:r>
              <a:rPr lang="zh-CN" altLang="en-US" sz="3200" b="1">
                <a:latin typeface="宋体" panose="02010600030101010101" pitchFamily="2" charset="-122"/>
                <a:ea typeface="宋体" panose="02010600030101010101" pitchFamily="2" charset="-122"/>
              </a:rPr>
              <a:t>坐式用桌的设计要求</a:t>
            </a:r>
            <a:endParaRPr lang="zh-CN" altLang="en-US" sz="3200" b="1">
              <a:latin typeface="宋体" panose="02010600030101010101" pitchFamily="2" charset="-122"/>
              <a:ea typeface="宋体" panose="02010600030101010101" pitchFamily="2" charset="-122"/>
            </a:endParaRPr>
          </a:p>
        </p:txBody>
      </p:sp>
      <p:sp>
        <p:nvSpPr>
          <p:cNvPr id="60420" name="文本框 1"/>
          <p:cNvSpPr txBox="1"/>
          <p:nvPr/>
        </p:nvSpPr>
        <p:spPr>
          <a:xfrm>
            <a:off x="533400" y="2068513"/>
            <a:ext cx="5080000" cy="582612"/>
          </a:xfrm>
          <a:prstGeom prst="rect">
            <a:avLst/>
          </a:prstGeom>
          <a:noFill/>
          <a:ln w="9525">
            <a:noFill/>
          </a:ln>
        </p:spPr>
        <p:txBody>
          <a:bodyPr anchor="t">
            <a:spAutoFit/>
          </a:bodyPr>
          <a:p>
            <a:r>
              <a:rPr lang="en-US" altLang="zh-CN" sz="3200">
                <a:latin typeface="宋体" panose="02010600030101010101" pitchFamily="2" charset="-122"/>
              </a:rPr>
              <a:t>1</a:t>
            </a:r>
            <a:r>
              <a:rPr lang="zh-CN" altLang="en-US" sz="3200">
                <a:latin typeface="宋体" panose="02010600030101010101" pitchFamily="2" charset="-122"/>
                <a:ea typeface="宋体" panose="02010600030101010101" pitchFamily="2" charset="-122"/>
              </a:rPr>
              <a:t>、桌面高度</a:t>
            </a:r>
            <a:endParaRPr lang="zh-CN" altLang="en-US" sz="3200">
              <a:latin typeface="Tahoma" panose="020B0604030504040204" pitchFamily="34" charset="0"/>
              <a:ea typeface="宋体" panose="02010600030101010101" pitchFamily="2" charset="-122"/>
            </a:endParaRPr>
          </a:p>
        </p:txBody>
      </p:sp>
      <p:sp>
        <p:nvSpPr>
          <p:cNvPr id="60421" name="文本框 2"/>
          <p:cNvSpPr txBox="1"/>
          <p:nvPr/>
        </p:nvSpPr>
        <p:spPr>
          <a:xfrm>
            <a:off x="533400" y="2817813"/>
            <a:ext cx="7507288" cy="582612"/>
          </a:xfrm>
          <a:prstGeom prst="rect">
            <a:avLst/>
          </a:prstGeom>
          <a:noFill/>
          <a:ln w="9525">
            <a:noFill/>
          </a:ln>
        </p:spPr>
        <p:txBody>
          <a:bodyPr wrap="square" anchor="t">
            <a:spAutoFit/>
          </a:bodyPr>
          <a:p>
            <a:r>
              <a:rPr lang="zh-CN" altLang="en-US" sz="3200">
                <a:latin typeface="宋体" panose="02010600030101010101" pitchFamily="2" charset="-122"/>
                <a:ea typeface="宋体" panose="02010600030101010101" pitchFamily="2" charset="-122"/>
              </a:rPr>
              <a:t>桌高 </a:t>
            </a:r>
            <a:r>
              <a:rPr lang="en-US" altLang="zh-CN" sz="3200">
                <a:latin typeface="宋体" panose="02010600030101010101" pitchFamily="2" charset="-122"/>
              </a:rPr>
              <a:t>= </a:t>
            </a:r>
            <a:r>
              <a:rPr lang="zh-CN" altLang="en-US" sz="3200">
                <a:latin typeface="宋体" panose="02010600030101010101" pitchFamily="2" charset="-122"/>
                <a:ea typeface="宋体" panose="02010600030101010101" pitchFamily="2" charset="-122"/>
              </a:rPr>
              <a:t>坐高 </a:t>
            </a:r>
            <a:r>
              <a:rPr lang="en-US" altLang="zh-CN" sz="3200">
                <a:latin typeface="Calibri" panose="020F0502020204030204" charset="0"/>
              </a:rPr>
              <a:t>+ </a:t>
            </a:r>
            <a:r>
              <a:rPr lang="zh-CN" altLang="en-US" sz="3200">
                <a:latin typeface="宋体" panose="02010600030101010101" pitchFamily="2" charset="-122"/>
                <a:ea typeface="宋体" panose="02010600030101010101" pitchFamily="2" charset="-122"/>
              </a:rPr>
              <a:t>桌椅高差（约</a:t>
            </a:r>
            <a:r>
              <a:rPr lang="en-US" altLang="zh-CN" sz="3200">
                <a:latin typeface="Calibri" panose="020F0502020204030204" charset="0"/>
              </a:rPr>
              <a:t>1/3</a:t>
            </a:r>
            <a:r>
              <a:rPr lang="zh-CN" altLang="en-US" sz="3200">
                <a:latin typeface="宋体" panose="02010600030101010101" pitchFamily="2" charset="-122"/>
                <a:ea typeface="宋体" panose="02010600030101010101" pitchFamily="2" charset="-122"/>
              </a:rPr>
              <a:t>坐高）  </a:t>
            </a:r>
            <a:endParaRPr lang="zh-CN" altLang="en-US" sz="3200">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144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1443" name="文本框 99"/>
          <p:cNvSpPr txBox="1"/>
          <p:nvPr/>
        </p:nvSpPr>
        <p:spPr>
          <a:xfrm>
            <a:off x="501650" y="1216025"/>
            <a:ext cx="8521700" cy="4400550"/>
          </a:xfrm>
          <a:prstGeom prst="rect">
            <a:avLst/>
          </a:prstGeom>
          <a:noFill/>
          <a:ln w="9525">
            <a:noFill/>
          </a:ln>
        </p:spPr>
        <p:txBody>
          <a:bodyPr wrap="square" anchor="t">
            <a:spAutoFit/>
          </a:bodyPr>
          <a:p>
            <a:r>
              <a:rPr lang="zh-CN" altLang="en-US" sz="2800">
                <a:latin typeface="宋体" panose="02010600030101010101" pitchFamily="2" charset="-122"/>
                <a:ea typeface="宋体" panose="02010600030101010101" pitchFamily="2" charset="-122"/>
              </a:rPr>
              <a:t>餐桌，要考虑端碗吃饭的进餐方式，餐桌可略高一点；若设计西餐桌时，就要讲究用刀叉的进餐方式，餐桌就可低一点；如果是设计适于盘腿而坐的炕桌，一般多采用</a:t>
            </a:r>
            <a:r>
              <a:rPr lang="en-US" altLang="zh-CN" sz="2800">
                <a:latin typeface="Calibri" panose="020F0502020204030204" charset="0"/>
              </a:rPr>
              <a:t>320</a:t>
            </a:r>
            <a:r>
              <a:rPr lang="en-US" altLang="zh-CN" sz="2800">
                <a:latin typeface="宋体" panose="02010600030101010101" pitchFamily="2" charset="-122"/>
              </a:rPr>
              <a:t> ~ </a:t>
            </a:r>
            <a:r>
              <a:rPr lang="en-US" altLang="zh-CN" sz="2800">
                <a:latin typeface="Calibri" panose="020F0502020204030204" charset="0"/>
              </a:rPr>
              <a:t>350mm</a:t>
            </a:r>
            <a:r>
              <a:rPr lang="zh-CN" altLang="en-US" sz="2800">
                <a:latin typeface="宋体" panose="02010600030101010101" pitchFamily="2" charset="-122"/>
                <a:ea typeface="宋体" panose="02010600030101010101" pitchFamily="2" charset="-122"/>
              </a:rPr>
              <a:t>的高度；若设计与沙发等休息椅配套的茶几，可取略低于椅扶手高的尺度。</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倘若因工作内容、性质或设备的限制必须使桌面增高，则可以通过加高椅坐或升降椅面高度，并设足垫来弥补这个缺陷，使得足垫与桌面之间的距离和椅座与桌面之间的高差，可保持正常高度，桌高范围在</a:t>
            </a:r>
            <a:r>
              <a:rPr lang="en-US" altLang="zh-CN" sz="2800">
                <a:latin typeface="Calibri" panose="020F0502020204030204" charset="0"/>
              </a:rPr>
              <a:t>680</a:t>
            </a:r>
            <a:r>
              <a:rPr lang="en-US" altLang="zh-CN" sz="2800">
                <a:latin typeface="宋体" panose="02010600030101010101" pitchFamily="2" charset="-122"/>
              </a:rPr>
              <a:t> ~ </a:t>
            </a:r>
            <a:r>
              <a:rPr lang="en-US" altLang="zh-CN" sz="2800">
                <a:latin typeface="Calibri" panose="020F0502020204030204" charset="0"/>
              </a:rPr>
              <a:t>760mm</a:t>
            </a:r>
            <a:r>
              <a:rPr lang="zh-CN" altLang="en-US" sz="2800">
                <a:latin typeface="宋体" panose="02010600030101010101" pitchFamily="2" charset="-122"/>
                <a:ea typeface="宋体" panose="02010600030101010101" pitchFamily="2" charset="-122"/>
              </a:rPr>
              <a:t>。</a:t>
            </a:r>
            <a:endParaRPr lang="zh-CN" altLang="en-US" sz="2800">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246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2467" name="文本框 3"/>
          <p:cNvSpPr txBox="1"/>
          <p:nvPr/>
        </p:nvSpPr>
        <p:spPr>
          <a:xfrm>
            <a:off x="600075" y="1006475"/>
            <a:ext cx="5080000" cy="582613"/>
          </a:xfrm>
          <a:prstGeom prst="rect">
            <a:avLst/>
          </a:prstGeom>
          <a:noFill/>
          <a:ln w="9525">
            <a:noFill/>
          </a:ln>
        </p:spPr>
        <p:txBody>
          <a:bodyPr anchor="t">
            <a:spAutoFit/>
          </a:bodyPr>
          <a:p>
            <a:r>
              <a:rPr lang="en-US" altLang="zh-CN" sz="3200" b="1">
                <a:latin typeface="Calibri" panose="020F0502020204030204" charset="0"/>
              </a:rPr>
              <a:t>2</a:t>
            </a:r>
            <a:r>
              <a:rPr lang="zh-CN" altLang="en-US" sz="3200" b="1">
                <a:latin typeface="Calibri" panose="020F0502020204030204" charset="0"/>
                <a:ea typeface="宋体" panose="02010600030101010101" pitchFamily="2" charset="-122"/>
              </a:rPr>
              <a:t>、</a:t>
            </a:r>
            <a:r>
              <a:rPr lang="zh-CN" altLang="en-US" sz="3200" b="1">
                <a:latin typeface="宋体" panose="02010600030101010101" pitchFamily="2" charset="-122"/>
                <a:ea typeface="宋体" panose="02010600030101010101" pitchFamily="2" charset="-122"/>
              </a:rPr>
              <a:t>桌面尺寸</a:t>
            </a:r>
            <a:endParaRPr lang="zh-CN" altLang="en-US" sz="3200" b="1">
              <a:latin typeface="Tahoma" panose="020B0604030504040204" pitchFamily="34" charset="0"/>
              <a:ea typeface="宋体" panose="02010600030101010101" pitchFamily="2" charset="-122"/>
            </a:endParaRPr>
          </a:p>
        </p:txBody>
      </p:sp>
      <p:sp>
        <p:nvSpPr>
          <p:cNvPr id="62468" name="文本框 4"/>
          <p:cNvSpPr txBox="1"/>
          <p:nvPr/>
        </p:nvSpPr>
        <p:spPr>
          <a:xfrm>
            <a:off x="427038" y="1785938"/>
            <a:ext cx="8158162" cy="396875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桌面的尺寸应以人坐时手可达到的水平工作范围为基本依据，并考虑桌面可能置放物的性质及其尺寸大小。如果是多功能的或工作时尚需配备其他物品时，则还应在桌而上加设附加装置。双人平行或双人对坐形式的桌子，桌面的尺度应考虑双人的动作幅度互不影响（一般可用屏风隔开）、对坐时还要考虑适当加宽桌面，以符合对话中的卫生要求等。总之，要依据手的水平与竖向的活动幅度来考虑桌面的尺寸。</a:t>
            </a:r>
            <a:endParaRPr lang="zh-CN" altLang="en-US" sz="28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3490"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63491" name="图片 56" descr="IMG_256"/>
          <p:cNvPicPr>
            <a:picLocks noChangeAspect="1"/>
          </p:cNvPicPr>
          <p:nvPr/>
        </p:nvPicPr>
        <p:blipFill>
          <a:blip r:embed="rId3"/>
          <a:stretch>
            <a:fillRect/>
          </a:stretch>
        </p:blipFill>
        <p:spPr>
          <a:xfrm>
            <a:off x="3781425" y="95250"/>
            <a:ext cx="5362575" cy="2708275"/>
          </a:xfrm>
          <a:prstGeom prst="rect">
            <a:avLst/>
          </a:prstGeom>
          <a:noFill/>
          <a:ln w="9525">
            <a:noFill/>
          </a:ln>
        </p:spPr>
      </p:pic>
      <p:pic>
        <p:nvPicPr>
          <p:cNvPr id="63492" name="图片 59" descr="sectio26"/>
          <p:cNvPicPr>
            <a:picLocks noChangeAspect="1"/>
          </p:cNvPicPr>
          <p:nvPr/>
        </p:nvPicPr>
        <p:blipFill>
          <a:blip r:embed="rId4"/>
          <a:srcRect b="8006"/>
          <a:stretch>
            <a:fillRect/>
          </a:stretch>
        </p:blipFill>
        <p:spPr>
          <a:xfrm>
            <a:off x="384175" y="2798763"/>
            <a:ext cx="6054725" cy="3398837"/>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451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4515" name="文本框 99"/>
          <p:cNvSpPr txBox="1"/>
          <p:nvPr/>
        </p:nvSpPr>
        <p:spPr>
          <a:xfrm>
            <a:off x="566738" y="1169988"/>
            <a:ext cx="5080000" cy="584200"/>
          </a:xfrm>
          <a:prstGeom prst="rect">
            <a:avLst/>
          </a:prstGeom>
          <a:noFill/>
          <a:ln w="9525">
            <a:noFill/>
          </a:ln>
        </p:spPr>
        <p:txBody>
          <a:bodyPr anchor="t">
            <a:spAutoFit/>
          </a:bodyPr>
          <a:p>
            <a:r>
              <a:rPr lang="en-US" altLang="zh-CN" sz="3200">
                <a:latin typeface="Calibri" panose="020F0502020204030204" charset="0"/>
              </a:rPr>
              <a:t>3</a:t>
            </a:r>
            <a:r>
              <a:rPr lang="zh-CN" altLang="en-US" sz="3200">
                <a:latin typeface="Calibri" panose="020F0502020204030204" charset="0"/>
                <a:ea typeface="宋体" panose="02010600030101010101" pitchFamily="2" charset="-122"/>
              </a:rPr>
              <a:t>、</a:t>
            </a:r>
            <a:r>
              <a:rPr lang="zh-CN" altLang="en-US" sz="3200">
                <a:latin typeface="宋体" panose="02010600030101010101" pitchFamily="2" charset="-122"/>
                <a:ea typeface="宋体" panose="02010600030101010101" pitchFamily="2" charset="-122"/>
              </a:rPr>
              <a:t>桌下净空</a:t>
            </a:r>
            <a:endParaRPr lang="zh-CN" altLang="en-US" sz="3200">
              <a:latin typeface="Tahoma" panose="020B0604030504040204" pitchFamily="34" charset="0"/>
              <a:ea typeface="宋体" panose="02010600030101010101" pitchFamily="2" charset="-122"/>
            </a:endParaRPr>
          </a:p>
        </p:txBody>
      </p:sp>
      <p:sp>
        <p:nvSpPr>
          <p:cNvPr id="64516" name="文本框 1"/>
          <p:cNvSpPr txBox="1"/>
          <p:nvPr/>
        </p:nvSpPr>
        <p:spPr>
          <a:xfrm>
            <a:off x="322263" y="3408363"/>
            <a:ext cx="8577262" cy="2676525"/>
          </a:xfrm>
          <a:prstGeom prst="rect">
            <a:avLst/>
          </a:prstGeom>
          <a:noFill/>
          <a:ln w="9525">
            <a:noFill/>
          </a:ln>
        </p:spPr>
        <p:txBody>
          <a:bodyPr wrap="square" anchor="t">
            <a:spAutoFit/>
          </a:bodyPr>
          <a:p>
            <a:r>
              <a:rPr lang="zh-CN" altLang="en-US" sz="2800">
                <a:latin typeface="宋体" panose="02010600030101010101" pitchFamily="2" charset="-122"/>
                <a:ea typeface="宋体" panose="02010600030101010101" pitchFamily="2" charset="-122"/>
              </a:rPr>
              <a:t>为保证下肢能在桌下放置与活动，桌面下的净空高度应高于双腿交叉时的膝高，并使膝部有一定的上下活动余地。所以抽屉底板不能太低，桌面至抽屉底的距离应不超过桌椅高差</a:t>
            </a:r>
            <a:r>
              <a:rPr lang="en-US" altLang="zh-CN" sz="2800">
                <a:latin typeface="Calibri" panose="020F0502020204030204" charset="0"/>
              </a:rPr>
              <a:t>1</a:t>
            </a:r>
            <a:r>
              <a:rPr lang="en-US" altLang="zh-CN" sz="2800">
                <a:latin typeface="宋体" panose="02010600030101010101" pitchFamily="2" charset="-122"/>
              </a:rPr>
              <a:t>/</a:t>
            </a:r>
            <a:r>
              <a:rPr lang="en-US" altLang="zh-CN" sz="2800">
                <a:latin typeface="Calibri" panose="020F0502020204030204" charset="0"/>
              </a:rPr>
              <a:t>2</a:t>
            </a:r>
            <a:r>
              <a:rPr lang="zh-CN" altLang="en-US" sz="2800">
                <a:latin typeface="宋体" panose="02010600030101010101" pitchFamily="2" charset="-122"/>
                <a:ea typeface="宋体" panose="02010600030101010101" pitchFamily="2" charset="-122"/>
              </a:rPr>
              <a:t>，即</a:t>
            </a:r>
            <a:r>
              <a:rPr lang="en-US" altLang="zh-CN" sz="2800">
                <a:latin typeface="Calibri" panose="020F0502020204030204" charset="0"/>
              </a:rPr>
              <a:t>120</a:t>
            </a:r>
            <a:r>
              <a:rPr lang="en-US" altLang="zh-CN" sz="2800">
                <a:latin typeface="宋体" panose="02010600030101010101" pitchFamily="2" charset="-122"/>
              </a:rPr>
              <a:t> ~ </a:t>
            </a:r>
            <a:r>
              <a:rPr lang="en-US" altLang="zh-CN" sz="2800">
                <a:latin typeface="Calibri" panose="020F0502020204030204" charset="0"/>
              </a:rPr>
              <a:t>160mm</a:t>
            </a:r>
            <a:r>
              <a:rPr lang="zh-CN" altLang="en-US" sz="2800">
                <a:latin typeface="宋体" panose="02010600030101010101" pitchFamily="2" charset="-122"/>
                <a:ea typeface="宋体" panose="02010600030101010101" pitchFamily="2" charset="-122"/>
              </a:rPr>
              <a:t>。因此，桌子抽屉的下缘离开椅坐至少应有</a:t>
            </a:r>
            <a:r>
              <a:rPr lang="en-US" altLang="zh-CN" sz="2800">
                <a:latin typeface="Calibri" panose="020F0502020204030204" charset="0"/>
              </a:rPr>
              <a:t>178mm</a:t>
            </a:r>
            <a:r>
              <a:rPr lang="zh-CN" altLang="en-US" sz="2800">
                <a:latin typeface="宋体" panose="02010600030101010101" pitchFamily="2" charset="-122"/>
                <a:ea typeface="宋体" panose="02010600030101010101" pitchFamily="2" charset="-122"/>
              </a:rPr>
              <a:t>的净空，净空的宽度和深度应保证二腿的自由活动和伸展。</a:t>
            </a:r>
            <a:endParaRPr lang="zh-CN" altLang="en-US" sz="2800">
              <a:latin typeface="Tahoma" panose="020B0604030504040204" pitchFamily="34" charset="0"/>
              <a:ea typeface="宋体" panose="02010600030101010101" pitchFamily="2" charset="-122"/>
            </a:endParaRPr>
          </a:p>
        </p:txBody>
      </p:sp>
      <p:pic>
        <p:nvPicPr>
          <p:cNvPr id="64517" name="图片 59" descr="667bc020f71811e5b11f00163e00254c"/>
          <p:cNvPicPr>
            <a:picLocks noChangeAspect="1"/>
          </p:cNvPicPr>
          <p:nvPr/>
        </p:nvPicPr>
        <p:blipFill>
          <a:blip r:embed="rId3"/>
          <a:stretch>
            <a:fillRect/>
          </a:stretch>
        </p:blipFill>
        <p:spPr>
          <a:xfrm>
            <a:off x="4103688" y="107950"/>
            <a:ext cx="4795837" cy="3198813"/>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553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5539" name="文本框 99"/>
          <p:cNvSpPr txBox="1"/>
          <p:nvPr/>
        </p:nvSpPr>
        <p:spPr>
          <a:xfrm>
            <a:off x="549275" y="1244600"/>
            <a:ext cx="5080000" cy="584200"/>
          </a:xfrm>
          <a:prstGeom prst="rect">
            <a:avLst/>
          </a:prstGeom>
          <a:noFill/>
          <a:ln w="9525">
            <a:noFill/>
          </a:ln>
        </p:spPr>
        <p:txBody>
          <a:bodyPr anchor="t">
            <a:spAutoFit/>
          </a:bodyPr>
          <a:p>
            <a:r>
              <a:rPr lang="en-US" altLang="zh-CN" sz="3200">
                <a:latin typeface="Calibri" panose="020F0502020204030204" charset="0"/>
              </a:rPr>
              <a:t>4</a:t>
            </a:r>
            <a:r>
              <a:rPr lang="zh-CN" altLang="en-US" sz="3200">
                <a:latin typeface="Calibri" panose="020F0502020204030204" charset="0"/>
                <a:ea typeface="宋体" panose="02010600030101010101" pitchFamily="2" charset="-122"/>
              </a:rPr>
              <a:t>、</a:t>
            </a:r>
            <a:r>
              <a:rPr lang="zh-CN" altLang="en-US" sz="3200">
                <a:latin typeface="宋体" panose="02010600030101010101" pitchFamily="2" charset="-122"/>
                <a:ea typeface="宋体" panose="02010600030101010101" pitchFamily="2" charset="-122"/>
              </a:rPr>
              <a:t>桌面色泽</a:t>
            </a:r>
            <a:endParaRPr lang="zh-CN" altLang="en-US" sz="3200">
              <a:latin typeface="Tahoma" panose="020B0604030504040204" pitchFamily="34" charset="0"/>
              <a:ea typeface="宋体" panose="02010600030101010101" pitchFamily="2" charset="-122"/>
            </a:endParaRPr>
          </a:p>
        </p:txBody>
      </p:sp>
      <p:sp>
        <p:nvSpPr>
          <p:cNvPr id="65540" name="文本框 1"/>
          <p:cNvSpPr txBox="1"/>
          <p:nvPr/>
        </p:nvSpPr>
        <p:spPr>
          <a:xfrm>
            <a:off x="255588" y="1866900"/>
            <a:ext cx="8710612" cy="4400550"/>
          </a:xfrm>
          <a:prstGeom prst="rect">
            <a:avLst/>
          </a:prstGeom>
          <a:noFill/>
          <a:ln w="9525">
            <a:noFill/>
          </a:ln>
        </p:spPr>
        <p:txBody>
          <a:bodyPr wrap="square" anchor="t">
            <a:spAutoFit/>
          </a:bodyPr>
          <a:p>
            <a:r>
              <a:rPr lang="zh-CN" altLang="en-US" sz="2800" b="1">
                <a:latin typeface="宋体" panose="02010600030101010101" pitchFamily="2" charset="-122"/>
                <a:ea typeface="宋体" panose="02010600030101010101" pitchFamily="2" charset="-122"/>
              </a:rPr>
              <a:t>在人的静视野范围内，桌面色泽处理得好坏，会使人的心理、生理感受产生很大的反应，也对工作效率起着一定作用。通常认为桌面不宜采用鲜明色，因为色调鲜艳，不易使人集中视力；同时，鲜明色调往往随照明程度的亮暗而有增褪。当光照高时，色明度将增加</a:t>
            </a:r>
            <a:r>
              <a:rPr lang="en-US" altLang="zh-CN" sz="2800" b="1">
                <a:latin typeface="Calibri" panose="020F0502020204030204" charset="0"/>
              </a:rPr>
              <a:t>0.5</a:t>
            </a:r>
            <a:r>
              <a:rPr lang="en-US" altLang="zh-CN" sz="2800" b="1">
                <a:latin typeface="宋体" panose="02010600030101010101" pitchFamily="2" charset="-122"/>
              </a:rPr>
              <a:t> ~ </a:t>
            </a:r>
            <a:r>
              <a:rPr lang="en-US" altLang="zh-CN" sz="2800" b="1">
                <a:latin typeface="Calibri" panose="020F0502020204030204" charset="0"/>
              </a:rPr>
              <a:t>1</a:t>
            </a:r>
            <a:r>
              <a:rPr lang="zh-CN" altLang="en-US" sz="2800" b="1">
                <a:latin typeface="宋体" panose="02010600030101010101" pitchFamily="2" charset="-122"/>
                <a:ea typeface="宋体" panose="02010600030101010101" pitchFamily="2" charset="-122"/>
              </a:rPr>
              <a:t>倍，这样极易使视觉过早疲劳。而且，过于光亮的桌面，由于多种反射角度的影响，极易产失眩光，刺激眼睛，影响视力。此外，桌面经常与手接触，若采用导热性强的材料做桌面，易使人感到不适，如玻璃、金属材料等。</a:t>
            </a:r>
            <a:endParaRPr lang="zh-CN" altLang="en-US" sz="28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04" name="文本框 103"/>
          <p:cNvSpPr txBox="1"/>
          <p:nvPr/>
        </p:nvSpPr>
        <p:spPr>
          <a:xfrm>
            <a:off x="2032000" y="1178243"/>
            <a:ext cx="5080000" cy="252730"/>
          </a:xfrm>
          <a:prstGeom prst="rect">
            <a:avLst/>
          </a:prstGeom>
          <a:noFill/>
          <a:ln w="9525">
            <a:noFill/>
          </a:ln>
        </p:spPr>
        <p:txBody>
          <a:bodyPr>
            <a:spAutoFit/>
          </a:bodyPr>
          <a:p>
            <a:r>
              <a:rPr lang="en-US" altLang="zh-CN" sz="105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2" name="图片 1"/>
          <p:cNvPicPr/>
          <p:nvPr/>
        </p:nvPicPr>
        <p:blipFill>
          <a:blip r:embed="rId3"/>
          <a:stretch>
            <a:fillRect/>
          </a:stretch>
        </p:blipFill>
        <p:spPr>
          <a:xfrm>
            <a:off x="6355080" y="980440"/>
            <a:ext cx="2005965" cy="2555240"/>
          </a:xfrm>
          <a:prstGeom prst="rect">
            <a:avLst/>
          </a:prstGeom>
          <a:noFill/>
          <a:ln w="9525">
            <a:noFill/>
          </a:ln>
        </p:spPr>
      </p:pic>
      <p:sp>
        <p:nvSpPr>
          <p:cNvPr id="105" name="文本框 104"/>
          <p:cNvSpPr txBox="1"/>
          <p:nvPr/>
        </p:nvSpPr>
        <p:spPr>
          <a:xfrm>
            <a:off x="2032000" y="3240723"/>
            <a:ext cx="5080000" cy="252730"/>
          </a:xfrm>
          <a:prstGeom prst="rect">
            <a:avLst/>
          </a:prstGeom>
          <a:noFill/>
          <a:ln w="9525">
            <a:noFill/>
          </a:ln>
        </p:spPr>
        <p:txBody>
          <a:bodyPr>
            <a:spAutoFit/>
          </a:bodyPr>
          <a:p>
            <a:r>
              <a:rPr lang="en-US" altLang="zh-CN" sz="105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3" name="图片 2"/>
          <p:cNvPicPr/>
          <p:nvPr/>
        </p:nvPicPr>
        <p:blipFill>
          <a:blip r:embed="rId4"/>
          <a:stretch>
            <a:fillRect/>
          </a:stretch>
        </p:blipFill>
        <p:spPr>
          <a:xfrm>
            <a:off x="6479540" y="3578225"/>
            <a:ext cx="2259965" cy="2689225"/>
          </a:xfrm>
          <a:prstGeom prst="rect">
            <a:avLst/>
          </a:prstGeom>
          <a:noFill/>
          <a:ln w="9525">
            <a:noFill/>
          </a:ln>
        </p:spPr>
      </p:pic>
      <p:sp>
        <p:nvSpPr>
          <p:cNvPr id="106" name="文本框 105"/>
          <p:cNvSpPr txBox="1"/>
          <p:nvPr/>
        </p:nvSpPr>
        <p:spPr>
          <a:xfrm>
            <a:off x="2032000" y="5427028"/>
            <a:ext cx="5080000" cy="252730"/>
          </a:xfrm>
          <a:prstGeom prst="rect">
            <a:avLst/>
          </a:prstGeom>
          <a:noFill/>
          <a:ln w="9525">
            <a:noFill/>
          </a:ln>
        </p:spPr>
        <p:txBody>
          <a:bodyPr>
            <a:spAutoFit/>
          </a:bodyPr>
          <a:p>
            <a:r>
              <a:rPr lang="en-US" altLang="zh-CN" sz="1050">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7" name="文本框 6"/>
          <p:cNvSpPr txBox="1"/>
          <p:nvPr/>
        </p:nvSpPr>
        <p:spPr>
          <a:xfrm>
            <a:off x="509270" y="1095693"/>
            <a:ext cx="5080000" cy="4399915"/>
          </a:xfrm>
          <a:prstGeom prst="rect">
            <a:avLst/>
          </a:prstGeom>
          <a:noFill/>
          <a:ln w="9525">
            <a:noFill/>
          </a:ln>
        </p:spPr>
        <p:txBody>
          <a:bodyPr>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正常的姿势下，脊柱的腰椎部分前凸，而至骶骨时则后凹。在良好的坐姿状态下，压力适当地分布于各椎间盘上，肌肉组上承受均与的静载荷。 当处于非自然姿时，椎间盘内压力分布不正常，形成的压力梯度，严重的会将椎间盘从腰椎之间挤出来，压迫中枢神</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产生腰部酸痛、疲劳等不适感。</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6562"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6563" name="文本框 99"/>
          <p:cNvSpPr txBox="1"/>
          <p:nvPr/>
        </p:nvSpPr>
        <p:spPr>
          <a:xfrm>
            <a:off x="336550" y="906463"/>
            <a:ext cx="6775450" cy="584200"/>
          </a:xfrm>
          <a:prstGeom prst="rect">
            <a:avLst/>
          </a:prstGeom>
          <a:noFill/>
          <a:ln w="9525">
            <a:noFill/>
          </a:ln>
        </p:spPr>
        <p:txBody>
          <a:bodyPr wrap="square" anchor="t">
            <a:spAutoFit/>
          </a:bodyPr>
          <a:p>
            <a:r>
              <a:rPr lang="zh-CN" altLang="en-US" sz="3200" b="1">
                <a:latin typeface="宋体" panose="02010600030101010101" pitchFamily="2" charset="-122"/>
                <a:ea typeface="宋体" panose="02010600030101010101" pitchFamily="2" charset="-122"/>
              </a:rPr>
              <a:t>站立用桌的基本尺度与要求</a:t>
            </a:r>
            <a:endParaRPr lang="zh-CN" altLang="en-US" sz="3200" b="1">
              <a:latin typeface="宋体" panose="02010600030101010101" pitchFamily="2" charset="-122"/>
              <a:ea typeface="宋体" panose="02010600030101010101" pitchFamily="2" charset="-122"/>
            </a:endParaRPr>
          </a:p>
        </p:txBody>
      </p:sp>
      <p:sp>
        <p:nvSpPr>
          <p:cNvPr id="66564" name="文本框 1"/>
          <p:cNvSpPr txBox="1"/>
          <p:nvPr/>
        </p:nvSpPr>
        <p:spPr>
          <a:xfrm>
            <a:off x="336550" y="1611313"/>
            <a:ext cx="3638550" cy="4400550"/>
          </a:xfrm>
          <a:prstGeom prst="rect">
            <a:avLst/>
          </a:prstGeom>
          <a:noFill/>
          <a:ln w="9525">
            <a:noFill/>
          </a:ln>
        </p:spPr>
        <p:txBody>
          <a:bodyPr wrap="square" anchor="t">
            <a:spAutoFit/>
          </a:bodyPr>
          <a:p>
            <a:r>
              <a:rPr lang="en-US" altLang="zh-CN" sz="2800">
                <a:latin typeface="宋体" panose="02010600030101010101" pitchFamily="2" charset="-122"/>
              </a:rPr>
              <a:t>1</a:t>
            </a:r>
            <a:r>
              <a:rPr lang="zh-CN" altLang="en-US" sz="2800">
                <a:latin typeface="宋体" panose="02010600030101010101" pitchFamily="2" charset="-122"/>
                <a:ea typeface="宋体" panose="02010600030101010101" pitchFamily="2" charset="-122"/>
              </a:rPr>
              <a:t>、台面高度</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站立用工作台的高度，是根据人站立时自然屈臂的肘高来确定的。按我国人体的平均身高，工作台高以</a:t>
            </a:r>
            <a:r>
              <a:rPr lang="en-US" altLang="zh-CN" sz="2800">
                <a:latin typeface="Calibri" panose="020F0502020204030204" charset="0"/>
              </a:rPr>
              <a:t>910</a:t>
            </a:r>
            <a:r>
              <a:rPr lang="en-US" altLang="zh-CN" sz="2800">
                <a:latin typeface="宋体" panose="02010600030101010101" pitchFamily="2" charset="-122"/>
              </a:rPr>
              <a:t> ~ </a:t>
            </a:r>
            <a:r>
              <a:rPr lang="en-US" altLang="zh-CN" sz="2800">
                <a:latin typeface="Calibri" panose="020F0502020204030204" charset="0"/>
              </a:rPr>
              <a:t>965mm</a:t>
            </a:r>
            <a:r>
              <a:rPr lang="zh-CN" altLang="en-US" sz="2800">
                <a:latin typeface="宋体" panose="02010600030101010101" pitchFamily="2" charset="-122"/>
                <a:ea typeface="宋体" panose="02010600030101010101" pitchFamily="2" charset="-122"/>
              </a:rPr>
              <a:t>为宜；对于要适应于用力的工作而言，则台面可稍降低</a:t>
            </a:r>
            <a:r>
              <a:rPr lang="en-US" altLang="zh-CN" sz="2800">
                <a:latin typeface="Calibri" panose="020F0502020204030204" charset="0"/>
              </a:rPr>
              <a:t>20</a:t>
            </a:r>
            <a:r>
              <a:rPr lang="en-US" altLang="zh-CN" sz="2800">
                <a:latin typeface="宋体" panose="02010600030101010101" pitchFamily="2" charset="-122"/>
              </a:rPr>
              <a:t> ~ </a:t>
            </a:r>
            <a:r>
              <a:rPr lang="en-US" altLang="zh-CN" sz="2800">
                <a:latin typeface="Calibri" panose="020F0502020204030204" charset="0"/>
              </a:rPr>
              <a:t>50mm</a:t>
            </a:r>
            <a:r>
              <a:rPr lang="zh-CN" altLang="en-US" sz="2800">
                <a:latin typeface="宋体" panose="02010600030101010101" pitchFamily="2" charset="-122"/>
                <a:ea typeface="宋体" panose="02010600030101010101" pitchFamily="2" charset="-122"/>
              </a:rPr>
              <a:t>。</a:t>
            </a:r>
            <a:endParaRPr lang="zh-CN" altLang="en-US" sz="2800">
              <a:latin typeface="Tahoma" panose="020B0604030504040204" pitchFamily="34" charset="0"/>
              <a:ea typeface="宋体" panose="02010600030101010101" pitchFamily="2" charset="-122"/>
            </a:endParaRPr>
          </a:p>
        </p:txBody>
      </p:sp>
      <p:pic>
        <p:nvPicPr>
          <p:cNvPr id="66565" name="图片 57" descr="1R4362V4-75"/>
          <p:cNvPicPr>
            <a:picLocks noChangeAspect="1"/>
          </p:cNvPicPr>
          <p:nvPr/>
        </p:nvPicPr>
        <p:blipFill>
          <a:blip r:embed="rId3"/>
          <a:srcRect b="9039"/>
          <a:stretch>
            <a:fillRect/>
          </a:stretch>
        </p:blipFill>
        <p:spPr>
          <a:xfrm>
            <a:off x="4030663" y="2373313"/>
            <a:ext cx="4745037" cy="2506662"/>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758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7587" name="文本框 99"/>
          <p:cNvSpPr txBox="1"/>
          <p:nvPr/>
        </p:nvSpPr>
        <p:spPr>
          <a:xfrm>
            <a:off x="319088" y="1109663"/>
            <a:ext cx="4603750" cy="4398962"/>
          </a:xfrm>
          <a:prstGeom prst="rect">
            <a:avLst/>
          </a:prstGeom>
          <a:noFill/>
          <a:ln w="9525">
            <a:noFill/>
          </a:ln>
        </p:spPr>
        <p:txBody>
          <a:bodyPr wrap="square" anchor="t">
            <a:spAutoFit/>
          </a:bodyPr>
          <a:p>
            <a:r>
              <a:rPr lang="en-US" altLang="zh-CN" sz="2800" b="1">
                <a:latin typeface="Calibri" panose="020F0502020204030204" charset="0"/>
              </a:rPr>
              <a:t>2</a:t>
            </a:r>
            <a:r>
              <a:rPr lang="zh-CN" altLang="en-US" sz="2800" b="1">
                <a:latin typeface="Calibri" panose="020F0502020204030204" charset="0"/>
                <a:ea typeface="宋体" panose="02010600030101010101" pitchFamily="2" charset="-122"/>
              </a:rPr>
              <a:t>、</a:t>
            </a:r>
            <a:r>
              <a:rPr lang="zh-CN" altLang="en-US" sz="2800" b="1">
                <a:latin typeface="宋体" panose="02010600030101010101" pitchFamily="2" charset="-122"/>
                <a:ea typeface="宋体" panose="02010600030101010101" pitchFamily="2" charset="-122"/>
              </a:rPr>
              <a:t>台下净空</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站立用工作台的下部，不需要留有腿部活动的空间，通常是作为收藏物品的柜体来处理。但在底部需有置足的凹进空间，一般内凹高度为</a:t>
            </a:r>
            <a:r>
              <a:rPr lang="en-US" altLang="zh-CN" sz="2800" b="1">
                <a:latin typeface="Calibri" panose="020F0502020204030204" charset="0"/>
              </a:rPr>
              <a:t>80mm</a:t>
            </a:r>
            <a:r>
              <a:rPr lang="zh-CN" altLang="en-US" sz="2800" b="1">
                <a:latin typeface="宋体" panose="02010600030101010101" pitchFamily="2" charset="-122"/>
                <a:ea typeface="宋体" panose="02010600030101010101" pitchFamily="2" charset="-122"/>
              </a:rPr>
              <a:t>、深度为</a:t>
            </a:r>
            <a:r>
              <a:rPr lang="en-US" altLang="zh-CN" sz="2800" b="1">
                <a:latin typeface="Calibri" panose="020F0502020204030204" charset="0"/>
              </a:rPr>
              <a:t>50</a:t>
            </a:r>
            <a:r>
              <a:rPr lang="en-US" altLang="zh-CN" sz="2800" b="1">
                <a:latin typeface="宋体" panose="02010600030101010101" pitchFamily="2" charset="-122"/>
              </a:rPr>
              <a:t> ~ </a:t>
            </a:r>
            <a:r>
              <a:rPr lang="en-US" altLang="zh-CN" sz="2800" b="1">
                <a:latin typeface="Calibri" panose="020F0502020204030204" charset="0"/>
              </a:rPr>
              <a:t>100mm</a:t>
            </a:r>
            <a:r>
              <a:rPr lang="zh-CN" altLang="en-US" sz="2800" b="1">
                <a:latin typeface="宋体" panose="02010600030101010101" pitchFamily="2" charset="-122"/>
                <a:ea typeface="宋体" panose="02010600030101010101" pitchFamily="2" charset="-122"/>
              </a:rPr>
              <a:t>，以适应人紧靠工作台时着力动作之需，否则，难以借助双臂之力进行操作。</a:t>
            </a:r>
            <a:endParaRPr lang="zh-CN" altLang="en-US" sz="2800" b="1">
              <a:latin typeface="Tahoma" panose="020B0604030504040204" pitchFamily="34" charset="0"/>
              <a:ea typeface="宋体" panose="02010600030101010101" pitchFamily="2" charset="-122"/>
            </a:endParaRPr>
          </a:p>
        </p:txBody>
      </p:sp>
      <p:pic>
        <p:nvPicPr>
          <p:cNvPr id="67588" name="图片 62" descr="4e14033d44f0d"/>
          <p:cNvPicPr>
            <a:picLocks noChangeAspect="1"/>
          </p:cNvPicPr>
          <p:nvPr/>
        </p:nvPicPr>
        <p:blipFill>
          <a:blip r:embed="rId3"/>
          <a:srcRect t="5449" b="4002"/>
          <a:stretch>
            <a:fillRect/>
          </a:stretch>
        </p:blipFill>
        <p:spPr>
          <a:xfrm>
            <a:off x="5299075" y="1662113"/>
            <a:ext cx="3617913" cy="3294062"/>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0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8610"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8611" name="文本框 99"/>
          <p:cNvSpPr txBox="1"/>
          <p:nvPr/>
        </p:nvSpPr>
        <p:spPr>
          <a:xfrm>
            <a:off x="488950" y="1660525"/>
            <a:ext cx="8166100" cy="3536950"/>
          </a:xfrm>
          <a:prstGeom prst="rect">
            <a:avLst/>
          </a:prstGeom>
          <a:noFill/>
          <a:ln w="9525">
            <a:noFill/>
          </a:ln>
        </p:spPr>
        <p:txBody>
          <a:bodyPr wrap="square" anchor="t">
            <a:spAutoFit/>
          </a:bodyPr>
          <a:p>
            <a:r>
              <a:rPr lang="en-US" altLang="zh-CN" sz="3200" b="1">
                <a:latin typeface="Calibri" panose="020F0502020204030204" charset="0"/>
              </a:rPr>
              <a:t>3</a:t>
            </a:r>
            <a:r>
              <a:rPr lang="zh-CN" altLang="en-US" sz="3200" b="1">
                <a:latin typeface="Calibri" panose="020F0502020204030204" charset="0"/>
                <a:ea typeface="宋体" panose="02010600030101010101" pitchFamily="2" charset="-122"/>
              </a:rPr>
              <a:t>、</a:t>
            </a:r>
            <a:r>
              <a:rPr lang="zh-CN" altLang="en-US" sz="3200" b="1">
                <a:latin typeface="宋体" panose="02010600030101010101" pitchFamily="2" charset="-122"/>
                <a:ea typeface="宋体" panose="02010600030101010101" pitchFamily="2" charset="-122"/>
              </a:rPr>
              <a:t>台面尺寸</a:t>
            </a:r>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站立用工作台的台面尺寸主要由所需的表面尺寸和表面放置物品状况及室内空间和布置形式而定，没有统一的规定，视不同的使用功能做专门设计。至于营业柜台的设计，通常是兼采写字台和工作台两者的基本要求进行综合设计的。</a:t>
            </a:r>
            <a:endParaRPr lang="zh-CN" altLang="en-US" sz="3200" b="1">
              <a:latin typeface="Tahoma" panose="020B0604030504040204" pitchFamily="34" charset="0"/>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6963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69635" name="文本框 99"/>
          <p:cNvSpPr txBox="1"/>
          <p:nvPr/>
        </p:nvSpPr>
        <p:spPr>
          <a:xfrm>
            <a:off x="812800" y="1185863"/>
            <a:ext cx="5080000" cy="582612"/>
          </a:xfrm>
          <a:prstGeom prst="rect">
            <a:avLst/>
          </a:prstGeom>
          <a:noFill/>
          <a:ln w="9525">
            <a:noFill/>
          </a:ln>
        </p:spPr>
        <p:txBody>
          <a:bodyPr anchor="t">
            <a:spAutoFit/>
          </a:bodyPr>
          <a:p>
            <a:r>
              <a:rPr lang="zh-CN" altLang="en-US" sz="3200" b="1">
                <a:latin typeface="宋体" panose="02010600030101010101" pitchFamily="2" charset="-122"/>
                <a:ea typeface="宋体" panose="02010600030101010101" pitchFamily="2" charset="-122"/>
              </a:rPr>
              <a:t>桌台类家具的主要尺寸</a:t>
            </a:r>
            <a:endParaRPr lang="zh-CN" altLang="en-US" sz="3200" b="1">
              <a:latin typeface="宋体" panose="02010600030101010101" pitchFamily="2" charset="-122"/>
              <a:ea typeface="宋体" panose="02010600030101010101" pitchFamily="2" charset="-122"/>
            </a:endParaRPr>
          </a:p>
        </p:txBody>
      </p:sp>
      <p:sp>
        <p:nvSpPr>
          <p:cNvPr id="69636" name="文本框 1"/>
          <p:cNvSpPr txBox="1"/>
          <p:nvPr/>
        </p:nvSpPr>
        <p:spPr>
          <a:xfrm>
            <a:off x="442913" y="2254250"/>
            <a:ext cx="8258175" cy="3046413"/>
          </a:xfrm>
          <a:prstGeom prst="rect">
            <a:avLst/>
          </a:prstGeom>
          <a:noFill/>
          <a:ln w="9525">
            <a:noFill/>
          </a:ln>
        </p:spPr>
        <p:txBody>
          <a:bodyPr wrap="square" anchor="t">
            <a:spAutoFit/>
          </a:bodyPr>
          <a:p>
            <a:r>
              <a:rPr lang="zh-CN" altLang="en-US" sz="3200" b="1">
                <a:latin typeface="宋体" panose="02010600030101010101" pitchFamily="2" charset="-122"/>
                <a:ea typeface="宋体" panose="02010600030101010101" pitchFamily="2" charset="-122"/>
              </a:rPr>
              <a:t>桌台、几案等凭倚类家具的主要尺寸包括桌面高、桌面宽、桌面直径、桌面深、中间净空宽、侧柜抽屉内宽、柜脚净空高、镜子下沿离地面高、镜子上沿离地面高，以及为满足使用要求所涉及到的一些内部分隔尺寸，这些尺寸在相应的国家标准中已有规定。</a:t>
            </a:r>
            <a:endParaRPr lang="zh-CN" altLang="en-US" sz="3200" b="1">
              <a:latin typeface="宋体" panose="02010600030101010101" pitchFamily="2" charset="-122"/>
              <a:ea typeface="宋体" panose="02010600030101010101" pitchFamily="2" charset="-122"/>
            </a:endParaRPr>
          </a:p>
        </p:txBody>
      </p:sp>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0658"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70659" name="文本框 99"/>
          <p:cNvSpPr txBox="1"/>
          <p:nvPr/>
        </p:nvSpPr>
        <p:spPr>
          <a:xfrm>
            <a:off x="492125" y="1065213"/>
            <a:ext cx="8651875" cy="1568450"/>
          </a:xfrm>
          <a:prstGeom prst="rect">
            <a:avLst/>
          </a:prstGeom>
          <a:noFill/>
          <a:ln w="9525">
            <a:noFill/>
          </a:ln>
        </p:spPr>
        <p:txBody>
          <a:bodyPr wrap="square" anchor="t">
            <a:spAutoFit/>
          </a:bodyPr>
          <a:p>
            <a:r>
              <a:rPr lang="en-US" altLang="zh-CN" sz="3200">
                <a:latin typeface="Calibri" panose="020F0502020204030204" charset="0"/>
              </a:rPr>
              <a:t>1</a:t>
            </a:r>
            <a:r>
              <a:rPr lang="zh-CN" altLang="en-US" sz="3200">
                <a:latin typeface="Calibri" panose="020F0502020204030204" charset="0"/>
                <a:ea typeface="宋体" panose="02010600030101010101" pitchFamily="2" charset="-122"/>
              </a:rPr>
              <a:t>、</a:t>
            </a:r>
            <a:r>
              <a:rPr lang="zh-CN" altLang="en-US" sz="3200">
                <a:latin typeface="宋体" panose="02010600030101010101" pitchFamily="2" charset="-122"/>
                <a:ea typeface="宋体" panose="02010600030101010101" pitchFamily="2" charset="-122"/>
              </a:rPr>
              <a:t>带柜桌及单层桌</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单柜桌（或写字台）、双柜桌和单层桌的基本尺寸如图所示。</a:t>
            </a:r>
            <a:r>
              <a:rPr lang="zh-CN" altLang="en-US" sz="3200">
                <a:latin typeface="Calibri" panose="020F0502020204030204" charset="0"/>
                <a:ea typeface="宋体" panose="02010600030101010101" pitchFamily="2" charset="-122"/>
              </a:rPr>
              <a:t>  </a:t>
            </a:r>
            <a:endParaRPr lang="zh-CN" altLang="en-US" sz="3200">
              <a:latin typeface="Tahoma" panose="020B0604030504040204" pitchFamily="34" charset="0"/>
              <a:ea typeface="宋体" panose="02010600030101010101" pitchFamily="2" charset="-122"/>
            </a:endParaRPr>
          </a:p>
        </p:txBody>
      </p:sp>
      <p:pic>
        <p:nvPicPr>
          <p:cNvPr id="70660" name="图片 -2147482538" descr="IMG_256"/>
          <p:cNvPicPr>
            <a:picLocks noChangeAspect="1"/>
          </p:cNvPicPr>
          <p:nvPr/>
        </p:nvPicPr>
        <p:blipFill>
          <a:blip r:embed="rId3"/>
          <a:stretch>
            <a:fillRect/>
          </a:stretch>
        </p:blipFill>
        <p:spPr>
          <a:xfrm>
            <a:off x="427038" y="2574925"/>
            <a:ext cx="3884612" cy="3298825"/>
          </a:xfrm>
          <a:prstGeom prst="rect">
            <a:avLst/>
          </a:prstGeom>
          <a:noFill/>
          <a:ln w="9525">
            <a:noFill/>
          </a:ln>
        </p:spPr>
      </p:pic>
      <p:pic>
        <p:nvPicPr>
          <p:cNvPr id="70661" name="图片 -2147482537" descr="IMG_256"/>
          <p:cNvPicPr>
            <a:picLocks noChangeAspect="1"/>
          </p:cNvPicPr>
          <p:nvPr/>
        </p:nvPicPr>
        <p:blipFill>
          <a:blip r:embed="rId4"/>
          <a:stretch>
            <a:fillRect/>
          </a:stretch>
        </p:blipFill>
        <p:spPr>
          <a:xfrm>
            <a:off x="4238625" y="2698750"/>
            <a:ext cx="4676775" cy="317500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1682"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71683" name="图片 78" descr="IMG_256"/>
          <p:cNvPicPr>
            <a:picLocks noChangeAspect="1"/>
          </p:cNvPicPr>
          <p:nvPr/>
        </p:nvPicPr>
        <p:blipFill>
          <a:blip r:embed="rId3"/>
          <a:stretch>
            <a:fillRect/>
          </a:stretch>
        </p:blipFill>
        <p:spPr>
          <a:xfrm>
            <a:off x="5343525" y="58738"/>
            <a:ext cx="3643313" cy="3200400"/>
          </a:xfrm>
          <a:prstGeom prst="rect">
            <a:avLst/>
          </a:prstGeom>
          <a:noFill/>
          <a:ln w="9525">
            <a:noFill/>
          </a:ln>
        </p:spPr>
      </p:pic>
      <p:graphicFrame>
        <p:nvGraphicFramePr>
          <p:cNvPr id="0" name="表格 -1"/>
          <p:cNvGraphicFramePr/>
          <p:nvPr/>
        </p:nvGraphicFramePr>
        <p:xfrm>
          <a:off x="157163" y="3132138"/>
          <a:ext cx="8697913" cy="2743200"/>
        </p:xfrm>
        <a:graphic>
          <a:graphicData uri="http://schemas.openxmlformats.org/drawingml/2006/table">
            <a:tbl>
              <a:tblPr firstRow="1" bandRow="1">
                <a:tableStyleId>{5940675A-B579-460E-94D1-54222C63F5DA}</a:tableStyleId>
              </a:tblPr>
              <a:tblGrid>
                <a:gridCol w="965200"/>
                <a:gridCol w="966470"/>
                <a:gridCol w="968375"/>
                <a:gridCol w="965200"/>
                <a:gridCol w="967740"/>
                <a:gridCol w="965200"/>
                <a:gridCol w="965200"/>
                <a:gridCol w="969645"/>
                <a:gridCol w="965200"/>
              </a:tblGrid>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桌子种类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宽度</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深度</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中间净空高</a:t>
                      </a:r>
                      <a:r>
                        <a:rPr lang="en-US" altLang="zh-CN" sz="2000" b="0">
                          <a:latin typeface="宋体" panose="02010600030101010101" pitchFamily="2" charset="-122"/>
                          <a:ea typeface="宋体" panose="02010600030101010101" pitchFamily="2" charset="-122"/>
                          <a:cs typeface="宋体" panose="02010600030101010101" pitchFamily="2" charset="-122"/>
                        </a:rPr>
                        <a:t>H1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柜脚净空高</a:t>
                      </a:r>
                      <a:r>
                        <a:rPr lang="en-US" altLang="zh-CN" sz="2000" b="0">
                          <a:latin typeface="宋体" panose="02010600030101010101" pitchFamily="2" charset="-122"/>
                          <a:ea typeface="宋体" panose="02010600030101010101" pitchFamily="2" charset="-122"/>
                          <a:cs typeface="宋体" panose="02010600030101010101" pitchFamily="2" charset="-122"/>
                        </a:rPr>
                        <a:t>H2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中间净空宽</a:t>
                      </a:r>
                      <a:r>
                        <a:rPr lang="en-US" altLang="zh-CN" sz="2000" b="0">
                          <a:latin typeface="宋体" panose="02010600030101010101" pitchFamily="2" charset="-122"/>
                          <a:ea typeface="宋体" panose="02010600030101010101" pitchFamily="2" charset="-122"/>
                          <a:cs typeface="宋体" panose="02010600030101010101" pitchFamily="2" charset="-122"/>
                        </a:rPr>
                        <a:t>B1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侧柜抽屉内宽</a:t>
                      </a:r>
                      <a:r>
                        <a:rPr lang="en-US" altLang="zh-CN" sz="2000" b="0">
                          <a:latin typeface="宋体" panose="02010600030101010101" pitchFamily="2" charset="-122"/>
                          <a:ea typeface="宋体" panose="02010600030101010101" pitchFamily="2" charset="-122"/>
                          <a:cs typeface="宋体" panose="02010600030101010101" pitchFamily="2" charset="-122"/>
                        </a:rPr>
                        <a:t>B2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宽度级差</a:t>
                      </a:r>
                      <a:r>
                        <a:rPr lang="en-US" altLang="zh-CN" sz="2000" b="0">
                          <a:latin typeface="Calibri" panose="020F0502020204030204" charset="0"/>
                          <a:cs typeface="Calibri" panose="020F0502020204030204" charset="0"/>
                        </a:rPr>
                        <a:t>Δ</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深度级差</a:t>
                      </a:r>
                      <a:r>
                        <a:rPr lang="en-US" altLang="zh-CN" sz="2000" b="0">
                          <a:latin typeface="Calibri" panose="020F0502020204030204" charset="0"/>
                          <a:cs typeface="Calibri" panose="020F0502020204030204" charset="0"/>
                        </a:rPr>
                        <a:t>Δ</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单柜桌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900 ~ 1500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500 ~ 750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520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230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双柜桌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1200 ~ 2400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600 ~ 1200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520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230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单层桌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900 ~ 1200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450 ~ 600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2706"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72707" name="文本框 99"/>
          <p:cNvSpPr txBox="1"/>
          <p:nvPr/>
        </p:nvSpPr>
        <p:spPr>
          <a:xfrm>
            <a:off x="393700" y="1106488"/>
            <a:ext cx="7953375" cy="1076325"/>
          </a:xfrm>
          <a:prstGeom prst="rect">
            <a:avLst/>
          </a:prstGeom>
          <a:noFill/>
          <a:ln w="9525">
            <a:noFill/>
          </a:ln>
        </p:spPr>
        <p:txBody>
          <a:bodyPr wrap="square" anchor="t">
            <a:spAutoFit/>
          </a:bodyPr>
          <a:p>
            <a:r>
              <a:rPr lang="en-US" altLang="zh-CN" sz="3200">
                <a:latin typeface="Calibri" panose="020F0502020204030204" charset="0"/>
              </a:rPr>
              <a:t>2</a:t>
            </a:r>
            <a:r>
              <a:rPr lang="zh-CN" altLang="en-US" sz="3200">
                <a:latin typeface="Calibri" panose="020F0502020204030204" charset="0"/>
                <a:ea typeface="宋体" panose="02010600030101010101" pitchFamily="2" charset="-122"/>
              </a:rPr>
              <a:t>、</a:t>
            </a:r>
            <a:r>
              <a:rPr lang="zh-CN" altLang="en-US" sz="3200">
                <a:latin typeface="宋体" panose="02010600030101010101" pitchFamily="2" charset="-122"/>
                <a:ea typeface="宋体" panose="02010600030101010101" pitchFamily="2" charset="-122"/>
              </a:rPr>
              <a:t>餐桌</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长方餐桌和方（圆）桌的基本尺寸</a:t>
            </a:r>
            <a:endParaRPr lang="zh-CN" altLang="en-US" sz="3200">
              <a:latin typeface="Tahoma" panose="020B0604030504040204" pitchFamily="34" charset="0"/>
              <a:ea typeface="宋体" panose="02010600030101010101" pitchFamily="2" charset="-122"/>
            </a:endParaRPr>
          </a:p>
        </p:txBody>
      </p:sp>
      <p:pic>
        <p:nvPicPr>
          <p:cNvPr id="72708" name="图片 65" descr="3-42"/>
          <p:cNvPicPr>
            <a:picLocks noChangeAspect="1"/>
          </p:cNvPicPr>
          <p:nvPr/>
        </p:nvPicPr>
        <p:blipFill>
          <a:blip r:embed="rId3"/>
          <a:srcRect r="-2370" b="16899"/>
          <a:stretch>
            <a:fillRect/>
          </a:stretch>
        </p:blipFill>
        <p:spPr>
          <a:xfrm>
            <a:off x="147638" y="2511425"/>
            <a:ext cx="3548062" cy="2552700"/>
          </a:xfrm>
          <a:prstGeom prst="rect">
            <a:avLst/>
          </a:prstGeom>
          <a:noFill/>
          <a:ln w="9525">
            <a:noFill/>
          </a:ln>
        </p:spPr>
      </p:pic>
      <p:pic>
        <p:nvPicPr>
          <p:cNvPr id="72709" name="图片 79" descr="IMG_256"/>
          <p:cNvPicPr>
            <a:picLocks noChangeAspect="1"/>
          </p:cNvPicPr>
          <p:nvPr/>
        </p:nvPicPr>
        <p:blipFill>
          <a:blip r:embed="rId4"/>
          <a:stretch>
            <a:fillRect/>
          </a:stretch>
        </p:blipFill>
        <p:spPr>
          <a:xfrm>
            <a:off x="3582988" y="2374900"/>
            <a:ext cx="5561012" cy="2841625"/>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3730" name="Picture 6"/>
          <p:cNvPicPr>
            <a:picLocks noChangeAspect="1"/>
          </p:cNvPicPr>
          <p:nvPr/>
        </p:nvPicPr>
        <p:blipFill>
          <a:blip r:embed="rId2"/>
          <a:stretch>
            <a:fillRect/>
          </a:stretch>
        </p:blipFill>
        <p:spPr>
          <a:xfrm>
            <a:off x="0" y="6267450"/>
            <a:ext cx="9221788" cy="590550"/>
          </a:xfrm>
          <a:prstGeom prst="rect">
            <a:avLst/>
          </a:prstGeom>
          <a:noFill/>
          <a:ln w="9525">
            <a:noFill/>
          </a:ln>
        </p:spPr>
      </p:pic>
      <p:graphicFrame>
        <p:nvGraphicFramePr>
          <p:cNvPr id="0" name="表格 -1"/>
          <p:cNvGraphicFramePr/>
          <p:nvPr/>
        </p:nvGraphicFramePr>
        <p:xfrm>
          <a:off x="131763" y="1500188"/>
          <a:ext cx="8940800" cy="3275013"/>
        </p:xfrm>
        <a:graphic>
          <a:graphicData uri="http://schemas.openxmlformats.org/drawingml/2006/table">
            <a:tbl>
              <a:tblPr firstRow="1" bandRow="1">
                <a:tableStyleId>{5940675A-B579-460E-94D1-54222C63F5DA}</a:tableStyleId>
              </a:tblPr>
              <a:tblGrid>
                <a:gridCol w="1243965"/>
                <a:gridCol w="2462530"/>
                <a:gridCol w="1173480"/>
                <a:gridCol w="1174750"/>
                <a:gridCol w="960120"/>
                <a:gridCol w="1198880"/>
                <a:gridCol w="727075"/>
              </a:tblGrid>
              <a:tr h="91440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桌子种类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宽度</a:t>
                      </a:r>
                      <a:r>
                        <a:rPr lang="en-US" altLang="zh-CN" sz="2000" b="0">
                          <a:latin typeface="宋体" panose="02010600030101010101" pitchFamily="2" charset="-122"/>
                          <a:ea typeface="宋体" panose="02010600030101010101" pitchFamily="2" charset="-122"/>
                          <a:cs typeface="宋体" panose="02010600030101010101" pitchFamily="2" charset="-122"/>
                        </a:rPr>
                        <a:t>B</a:t>
                      </a:r>
                      <a:r>
                        <a:rPr lang="zh-CN" altLang="en-US" sz="2000" b="0">
                          <a:latin typeface="宋体" panose="02010600030101010101" pitchFamily="2" charset="-122"/>
                          <a:ea typeface="宋体" panose="02010600030101010101" pitchFamily="2" charset="-122"/>
                          <a:cs typeface="宋体" panose="02010600030101010101" pitchFamily="2" charset="-122"/>
                        </a:rPr>
                        <a:t>边长</a:t>
                      </a:r>
                      <a:r>
                        <a:rPr lang="en-US" altLang="zh-CN" sz="2000" b="0">
                          <a:latin typeface="宋体" panose="02010600030101010101" pitchFamily="2" charset="-122"/>
                          <a:ea typeface="宋体" panose="02010600030101010101" pitchFamily="2" charset="-122"/>
                          <a:cs typeface="宋体" panose="02010600030101010101" pitchFamily="2" charset="-122"/>
                        </a:rPr>
                        <a:t>B</a:t>
                      </a:r>
                      <a:r>
                        <a:rPr lang="zh-CN" altLang="en-US" sz="2000" b="0">
                          <a:latin typeface="宋体" panose="02010600030101010101" pitchFamily="2" charset="-122"/>
                          <a:ea typeface="宋体" panose="02010600030101010101" pitchFamily="2" charset="-122"/>
                          <a:cs typeface="宋体" panose="02010600030101010101" pitchFamily="2" charset="-122"/>
                        </a:rPr>
                        <a:t>（或直径</a:t>
                      </a:r>
                      <a:r>
                        <a:rPr lang="en-US" altLang="zh-CN" sz="2000" b="0">
                          <a:latin typeface="宋体" panose="02010600030101010101" pitchFamily="2" charset="-122"/>
                          <a:ea typeface="宋体" panose="02010600030101010101" pitchFamily="2" charset="-122"/>
                          <a:cs typeface="宋体" panose="02010600030101010101" pitchFamily="2" charset="-122"/>
                        </a:rPr>
                        <a:t>D</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深度</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中间净空高</a:t>
                      </a:r>
                      <a:r>
                        <a:rPr lang="en-US" altLang="zh-CN" sz="2000" b="0">
                          <a:latin typeface="宋体" panose="02010600030101010101" pitchFamily="2" charset="-122"/>
                          <a:ea typeface="宋体" panose="02010600030101010101" pitchFamily="2" charset="-122"/>
                          <a:cs typeface="宋体" panose="02010600030101010101" pitchFamily="2" charset="-122"/>
                        </a:rPr>
                        <a:t>H1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直径差（</a:t>
                      </a:r>
                      <a:r>
                        <a:rPr lang="en-US" altLang="zh-CN" sz="2000" b="0">
                          <a:latin typeface="宋体" panose="02010600030101010101" pitchFamily="2" charset="-122"/>
                          <a:ea typeface="宋体" panose="02010600030101010101" pitchFamily="2" charset="-122"/>
                          <a:cs typeface="宋体" panose="02010600030101010101" pitchFamily="2" charset="-122"/>
                        </a:rPr>
                        <a:t>D - d</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 2</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宽度级差</a:t>
                      </a:r>
                      <a:r>
                        <a:rPr lang="en-US" altLang="zh-CN" sz="2000" b="0">
                          <a:latin typeface="Calibri" panose="020F0502020204030204" charset="0"/>
                          <a:cs typeface="Calibri" panose="020F0502020204030204" charset="0"/>
                        </a:rPr>
                        <a:t>Δ</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深度级差</a:t>
                      </a:r>
                      <a:r>
                        <a:rPr lang="en-US" altLang="zh-CN" sz="2000" b="0">
                          <a:latin typeface="Calibri" panose="020F0502020204030204" charset="0"/>
                          <a:cs typeface="Calibri" panose="020F0502020204030204" charset="0"/>
                        </a:rPr>
                        <a:t>Δ</a:t>
                      </a:r>
                      <a:r>
                        <a:rPr lang="en-US" altLang="zh-CN" sz="2000" b="0">
                          <a:latin typeface="宋体" panose="02010600030101010101" pitchFamily="2" charset="-122"/>
                          <a:ea typeface="宋体" panose="02010600030101010101" pitchFamily="2" charset="-122"/>
                          <a:cs typeface="宋体" panose="02010600030101010101" pitchFamily="2" charset="-122"/>
                        </a:rPr>
                        <a:t>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185">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长方餐桌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900~1800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450~1200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100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50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8529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方（圆）桌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600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700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750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800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850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900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1000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1200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1350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1500</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1800</a:t>
                      </a:r>
                      <a:r>
                        <a:rPr lang="zh-CN" altLang="en-US" sz="2000" b="0">
                          <a:latin typeface="宋体" panose="02010600030101010101" pitchFamily="2" charset="-122"/>
                          <a:ea typeface="宋体" panose="02010600030101010101" pitchFamily="2" charset="-122"/>
                          <a:cs typeface="宋体" panose="02010600030101010101" pitchFamily="2" charset="-122"/>
                        </a:rPr>
                        <a:t>（其中方桌边长</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a:t>
                      </a:r>
                      <a:r>
                        <a:rPr lang="en-US" altLang="zh-CN" sz="2000" b="0">
                          <a:latin typeface="Calibri" panose="020F0502020204030204" charset="0"/>
                          <a:cs typeface="Calibri" panose="020F0502020204030204" charset="0"/>
                        </a:rPr>
                        <a:t>0</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185">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圆桌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700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350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Tahoma" panose="020B0604030504040204" pitchFamily="34" charset="0"/>
                          <a:ea typeface="宋体" panose="02010600030101010101" pitchFamily="2" charset="-122"/>
                          <a:cs typeface="宋体" panose="02010600030101010101" pitchFamily="2" charset="-122"/>
                        </a:rPr>
                        <a:t>—</a:t>
                      </a:r>
                      <a:endParaRPr lang="en-US" altLang="zh-CN" sz="2000" b="0">
                        <a:latin typeface="Tahoma" panose="020B0604030504040204" pitchFamily="34" charset="0"/>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3"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4754"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74755" name="文本框 99"/>
          <p:cNvSpPr txBox="1"/>
          <p:nvPr/>
        </p:nvSpPr>
        <p:spPr>
          <a:xfrm>
            <a:off x="533400" y="1228725"/>
            <a:ext cx="5080000" cy="582613"/>
          </a:xfrm>
          <a:prstGeom prst="rect">
            <a:avLst/>
          </a:prstGeom>
          <a:noFill/>
          <a:ln w="9525">
            <a:noFill/>
          </a:ln>
        </p:spPr>
        <p:txBody>
          <a:bodyPr anchor="t">
            <a:spAutoFit/>
          </a:bodyPr>
          <a:p>
            <a:r>
              <a:rPr lang="zh-CN" altLang="en-US" sz="3200" b="1">
                <a:latin typeface="宋体" panose="02010600030101010101" pitchFamily="2" charset="-122"/>
                <a:ea typeface="宋体" panose="02010600030101010101" pitchFamily="2" charset="-122"/>
              </a:rPr>
              <a:t>梳妆桌的基本尺寸</a:t>
            </a:r>
            <a:endParaRPr lang="zh-CN" altLang="en-US" sz="3200" b="1">
              <a:latin typeface="宋体" panose="02010600030101010101" pitchFamily="2" charset="-122"/>
              <a:ea typeface="宋体" panose="02010600030101010101" pitchFamily="2" charset="-122"/>
            </a:endParaRPr>
          </a:p>
        </p:txBody>
      </p:sp>
      <p:pic>
        <p:nvPicPr>
          <p:cNvPr id="74756" name="图片 80" descr="IMG_256"/>
          <p:cNvPicPr>
            <a:picLocks noChangeAspect="1"/>
          </p:cNvPicPr>
          <p:nvPr/>
        </p:nvPicPr>
        <p:blipFill>
          <a:blip r:embed="rId3"/>
          <a:stretch>
            <a:fillRect/>
          </a:stretch>
        </p:blipFill>
        <p:spPr>
          <a:xfrm>
            <a:off x="4797425" y="676275"/>
            <a:ext cx="3602038" cy="3198813"/>
          </a:xfrm>
          <a:prstGeom prst="rect">
            <a:avLst/>
          </a:prstGeom>
          <a:noFill/>
          <a:ln w="9525">
            <a:noFill/>
          </a:ln>
        </p:spPr>
      </p:pic>
      <p:graphicFrame>
        <p:nvGraphicFramePr>
          <p:cNvPr id="0" name="表格 -1"/>
          <p:cNvGraphicFramePr/>
          <p:nvPr/>
        </p:nvGraphicFramePr>
        <p:xfrm>
          <a:off x="638175" y="4187825"/>
          <a:ext cx="7874000" cy="1219200"/>
        </p:xfrm>
        <a:graphic>
          <a:graphicData uri="http://schemas.openxmlformats.org/drawingml/2006/table">
            <a:tbl>
              <a:tblPr firstRow="1" bandRow="1">
                <a:tableStyleId>{5940675A-B579-460E-94D1-54222C63F5DA}</a:tableStyleId>
              </a:tblPr>
              <a:tblGrid>
                <a:gridCol w="1311910"/>
                <a:gridCol w="1311275"/>
                <a:gridCol w="1311910"/>
                <a:gridCol w="1311910"/>
                <a:gridCol w="1312545"/>
                <a:gridCol w="1313815"/>
              </a:tblGrid>
              <a:tr h="91440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桌子种类</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桌面高</a:t>
                      </a:r>
                      <a:r>
                        <a:rPr lang="en-US" altLang="zh-CN" sz="2000" b="0">
                          <a:latin typeface="宋体" panose="02010600030101010101" pitchFamily="2" charset="-122"/>
                          <a:ea typeface="宋体" panose="02010600030101010101" pitchFamily="2" charset="-122"/>
                          <a:cs typeface="宋体" panose="02010600030101010101" pitchFamily="2" charset="-122"/>
                        </a:rPr>
                        <a:t>H</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中间净空高</a:t>
                      </a:r>
                      <a:r>
                        <a:rPr lang="en-US" altLang="zh-CN" sz="2000" b="0">
                          <a:latin typeface="宋体" panose="02010600030101010101" pitchFamily="2" charset="-122"/>
                          <a:ea typeface="宋体" panose="02010600030101010101" pitchFamily="2" charset="-122"/>
                          <a:cs typeface="宋体" panose="02010600030101010101" pitchFamily="2" charset="-122"/>
                        </a:rPr>
                        <a:t>H1</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中间净空宽</a:t>
                      </a:r>
                      <a:r>
                        <a:rPr lang="en-US" altLang="zh-CN" sz="2000" b="0">
                          <a:latin typeface="宋体" panose="02010600030101010101" pitchFamily="2" charset="-122"/>
                          <a:ea typeface="宋体" panose="02010600030101010101" pitchFamily="2" charset="-122"/>
                          <a:cs typeface="宋体" panose="02010600030101010101" pitchFamily="2" charset="-122"/>
                        </a:rPr>
                        <a:t>B</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镜子上沿离地面高</a:t>
                      </a:r>
                      <a:r>
                        <a:rPr lang="en-US" altLang="zh-CN" sz="2000" b="0">
                          <a:latin typeface="宋体" panose="02010600030101010101" pitchFamily="2" charset="-122"/>
                          <a:ea typeface="宋体" panose="02010600030101010101" pitchFamily="2" charset="-122"/>
                          <a:cs typeface="宋体" panose="02010600030101010101" pitchFamily="2" charset="-122"/>
                        </a:rPr>
                        <a:t>H3</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镜子下沿离地面高</a:t>
                      </a:r>
                      <a:r>
                        <a:rPr lang="en-US" altLang="zh-CN" sz="2000" b="0">
                          <a:latin typeface="宋体" panose="02010600030101010101" pitchFamily="2" charset="-122"/>
                          <a:ea typeface="宋体" panose="02010600030101010101" pitchFamily="2" charset="-122"/>
                          <a:cs typeface="宋体" panose="02010600030101010101" pitchFamily="2" charset="-122"/>
                        </a:rPr>
                        <a:t>H4</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zh-CN" altLang="en-US" sz="2000" b="0">
                          <a:latin typeface="宋体" panose="02010600030101010101" pitchFamily="2" charset="-122"/>
                          <a:ea typeface="宋体" panose="02010600030101010101" pitchFamily="2" charset="-122"/>
                          <a:cs typeface="宋体" panose="02010600030101010101" pitchFamily="2" charset="-122"/>
                        </a:rPr>
                        <a:t>梳妆桌</a:t>
                      </a:r>
                      <a:endParaRPr lang="zh-CN" altLang="en-US"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740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580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500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1600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2000" b="0">
                          <a:latin typeface="Calibri" panose="020F0502020204030204" charset="0"/>
                          <a:cs typeface="Calibri" panose="020F0502020204030204" charset="0"/>
                        </a:rPr>
                        <a:t>≤</a:t>
                      </a:r>
                      <a:r>
                        <a:rPr lang="en-US" altLang="zh-CN" sz="2000" b="0">
                          <a:latin typeface="宋体" panose="02010600030101010101" pitchFamily="2" charset="-122"/>
                          <a:ea typeface="宋体" panose="02010600030101010101" pitchFamily="2" charset="-122"/>
                          <a:cs typeface="宋体" panose="02010600030101010101" pitchFamily="2" charset="-122"/>
                        </a:rPr>
                        <a:t>1000</a:t>
                      </a:r>
                      <a:endParaRPr lang="en-US" altLang="zh-CN" sz="2000" b="0">
                        <a:latin typeface="Calibri" panose="020F0502020204030204" charset="0"/>
                        <a:ea typeface="Calibri" panose="020F0502020204030204" charset="0"/>
                        <a:cs typeface="Calibri" panose="020F05020202040302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桌台类家具设计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5777"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5778"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75779" name="图片 63" descr="IMG_256"/>
          <p:cNvPicPr>
            <a:picLocks noChangeAspect="1"/>
          </p:cNvPicPr>
          <p:nvPr/>
        </p:nvPicPr>
        <p:blipFill>
          <a:blip r:embed="rId3"/>
          <a:srcRect t="9840"/>
          <a:stretch>
            <a:fillRect/>
          </a:stretch>
        </p:blipFill>
        <p:spPr>
          <a:xfrm>
            <a:off x="442913" y="981075"/>
            <a:ext cx="7780337" cy="495935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106" name="文本框 105"/>
          <p:cNvSpPr txBox="1"/>
          <p:nvPr/>
        </p:nvSpPr>
        <p:spPr>
          <a:xfrm>
            <a:off x="484505" y="1474470"/>
            <a:ext cx="8331200" cy="3538220"/>
          </a:xfrm>
          <a:prstGeom prst="rect">
            <a:avLst/>
          </a:prstGeom>
          <a:noFill/>
          <a:ln w="9525">
            <a:noFill/>
          </a:ln>
        </p:spPr>
        <p:txBody>
          <a:bodyPr wrap="square">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、腰曲弧线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脊柱侧面有四个生理弯曲，颈曲、胸曲、腰曲、骶曲。</a:t>
            </a:r>
            <a:r>
              <a:rPr lang="zh-CN" altLang="en-US" sz="2800" b="1">
                <a:latin typeface="宋体" panose="02010600030101010101" pitchFamily="2" charset="-122"/>
                <a:ea typeface="宋体" panose="02010600030101010101" pitchFamily="2" charset="-122"/>
                <a:cs typeface="宋体" panose="02010600030101010101" pitchFamily="2" charset="-122"/>
              </a:rPr>
              <a:t>其中与坐姿舒适性直接相关的是腰曲。人体正常的腰曲弧线是侧卧的曲线，躯干挺直坐姿和前弯时的腰弧曲线会使腰椎严重变形，要使坐姿能形成几乎正常的腰曲弧线，躯干与大腿之间必须有大于</a:t>
            </a:r>
            <a:r>
              <a:rPr lang="en-US" altLang="zh-CN" sz="2800" b="1">
                <a:latin typeface="宋体" panose="02010600030101010101" pitchFamily="2" charset="-122"/>
                <a:ea typeface="宋体" panose="02010600030101010101" pitchFamily="2" charset="-122"/>
                <a:cs typeface="宋体" panose="02010600030101010101" pitchFamily="2" charset="-122"/>
              </a:rPr>
              <a:t>90</a:t>
            </a:r>
            <a:r>
              <a:rPr lang="zh-CN" altLang="en-US" sz="2800" b="1">
                <a:latin typeface="宋体" panose="02010600030101010101" pitchFamily="2" charset="-122"/>
                <a:ea typeface="宋体" panose="02010600030101010101" pitchFamily="2" charset="-122"/>
                <a:cs typeface="宋体" panose="02010600030101010101" pitchFamily="2" charset="-122"/>
              </a:rPr>
              <a:t>度的角度，且在腰部有所支承，保证腰椎弧线的正常形状是获得舒适坐姿的关键。</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6802"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76803" name="图片 66" descr="IMG_256"/>
          <p:cNvPicPr>
            <a:picLocks noChangeAspect="1"/>
          </p:cNvPicPr>
          <p:nvPr/>
        </p:nvPicPr>
        <p:blipFill>
          <a:blip r:embed="rId3"/>
          <a:stretch>
            <a:fillRect/>
          </a:stretch>
        </p:blipFill>
        <p:spPr>
          <a:xfrm>
            <a:off x="4708525" y="196850"/>
            <a:ext cx="4352925" cy="6157913"/>
          </a:xfrm>
          <a:prstGeom prst="rect">
            <a:avLst/>
          </a:prstGeom>
          <a:noFill/>
          <a:ln w="9525">
            <a:noFill/>
          </a:ln>
        </p:spPr>
      </p:pic>
      <p:pic>
        <p:nvPicPr>
          <p:cNvPr id="76804" name="图片 88" descr="IMG_256"/>
          <p:cNvPicPr>
            <a:picLocks noChangeAspect="1"/>
          </p:cNvPicPr>
          <p:nvPr/>
        </p:nvPicPr>
        <p:blipFill>
          <a:blip r:embed="rId4"/>
          <a:srcRect b="4962"/>
          <a:stretch>
            <a:fillRect/>
          </a:stretch>
        </p:blipFill>
        <p:spPr>
          <a:xfrm>
            <a:off x="173038" y="196850"/>
            <a:ext cx="4449762" cy="5983288"/>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5"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7826"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77827" name="图片 134" descr="IMG_256"/>
          <p:cNvPicPr>
            <a:picLocks noChangeAspect="1"/>
          </p:cNvPicPr>
          <p:nvPr/>
        </p:nvPicPr>
        <p:blipFill>
          <a:blip r:embed="rId3"/>
          <a:srcRect l="7942" r="1666" b="1151"/>
          <a:stretch>
            <a:fillRect/>
          </a:stretch>
        </p:blipFill>
        <p:spPr>
          <a:xfrm>
            <a:off x="0" y="979488"/>
            <a:ext cx="5257800" cy="4460875"/>
          </a:xfrm>
          <a:prstGeom prst="rect">
            <a:avLst/>
          </a:prstGeom>
          <a:noFill/>
          <a:ln w="9525">
            <a:noFill/>
          </a:ln>
        </p:spPr>
      </p:pic>
      <p:pic>
        <p:nvPicPr>
          <p:cNvPr id="77828" name="图片 132" descr="IMG_256"/>
          <p:cNvPicPr>
            <a:picLocks noChangeAspect="1"/>
          </p:cNvPicPr>
          <p:nvPr/>
        </p:nvPicPr>
        <p:blipFill>
          <a:blip r:embed="rId4"/>
          <a:srcRect l="6264" t="-365" r="6468" b="4305"/>
          <a:stretch>
            <a:fillRect/>
          </a:stretch>
        </p:blipFill>
        <p:spPr>
          <a:xfrm>
            <a:off x="5273675" y="1069975"/>
            <a:ext cx="3870325" cy="264160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49"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78850" name="Picture 6"/>
          <p:cNvPicPr>
            <a:picLocks noChangeAspect="1"/>
          </p:cNvPicPr>
          <p:nvPr/>
        </p:nvPicPr>
        <p:blipFill>
          <a:blip r:embed="rId2"/>
          <a:stretch>
            <a:fillRect/>
          </a:stretch>
        </p:blipFill>
        <p:spPr>
          <a:xfrm>
            <a:off x="0" y="6267450"/>
            <a:ext cx="9221788" cy="590550"/>
          </a:xfrm>
          <a:prstGeom prst="rect">
            <a:avLst/>
          </a:prstGeom>
          <a:noFill/>
          <a:ln w="9525">
            <a:noFill/>
          </a:ln>
        </p:spPr>
      </p:pic>
      <p:pic>
        <p:nvPicPr>
          <p:cNvPr id="78851" name="图片 135" descr="IMG_256"/>
          <p:cNvPicPr>
            <a:picLocks noChangeAspect="1"/>
          </p:cNvPicPr>
          <p:nvPr/>
        </p:nvPicPr>
        <p:blipFill>
          <a:blip r:embed="rId3"/>
          <a:srcRect t="14586"/>
          <a:stretch>
            <a:fillRect/>
          </a:stretch>
        </p:blipFill>
        <p:spPr>
          <a:xfrm>
            <a:off x="855663" y="981075"/>
            <a:ext cx="6831012" cy="4897438"/>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06" name="图片 105"/>
          <p:cNvPicPr/>
          <p:nvPr/>
        </p:nvPicPr>
        <p:blipFill>
          <a:blip r:embed="rId3"/>
          <a:stretch>
            <a:fillRect/>
          </a:stretch>
        </p:blipFill>
        <p:spPr>
          <a:xfrm>
            <a:off x="1621790" y="1153160"/>
            <a:ext cx="5601970" cy="4175125"/>
          </a:xfrm>
          <a:prstGeom prst="rect">
            <a:avLst/>
          </a:prstGeom>
          <a:noFill/>
          <a:ln w="9525">
            <a:noFill/>
          </a:ln>
        </p:spPr>
      </p:pic>
      <p:sp>
        <p:nvSpPr>
          <p:cNvPr id="107" name="文本框 106"/>
          <p:cNvSpPr txBox="1"/>
          <p:nvPr/>
        </p:nvSpPr>
        <p:spPr>
          <a:xfrm>
            <a:off x="2453640" y="5469255"/>
            <a:ext cx="5080000" cy="460375"/>
          </a:xfrm>
          <a:prstGeom prst="rect">
            <a:avLst/>
          </a:prstGeom>
          <a:noFill/>
          <a:ln w="9525">
            <a:noFill/>
          </a:ln>
        </p:spPr>
        <p:txBody>
          <a:bodyPr>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坐姿人机工程图</a:t>
            </a:r>
            <a:endParaRPr lang="zh-CN"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4.1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座椅类家具设计</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07" name="图片 106"/>
          <p:cNvPicPr/>
          <p:nvPr/>
        </p:nvPicPr>
        <p:blipFill>
          <a:blip r:embed="rId3"/>
          <a:stretch>
            <a:fillRect/>
          </a:stretch>
        </p:blipFill>
        <p:spPr>
          <a:xfrm>
            <a:off x="1708150" y="1162685"/>
            <a:ext cx="5629275" cy="3629025"/>
          </a:xfrm>
          <a:prstGeom prst="rect">
            <a:avLst/>
          </a:prstGeom>
          <a:noFill/>
          <a:ln w="9525">
            <a:noFill/>
          </a:ln>
        </p:spPr>
      </p:pic>
      <p:sp>
        <p:nvSpPr>
          <p:cNvPr id="108" name="文本框 107"/>
          <p:cNvSpPr txBox="1"/>
          <p:nvPr/>
        </p:nvSpPr>
        <p:spPr>
          <a:xfrm>
            <a:off x="2184083" y="5047615"/>
            <a:ext cx="5080000" cy="460375"/>
          </a:xfrm>
          <a:prstGeom prst="rect">
            <a:avLst/>
          </a:prstGeom>
          <a:noFill/>
          <a:ln w="9525">
            <a:noFill/>
          </a:ln>
        </p:spPr>
        <p:txBody>
          <a:bodyPr>
            <a:spAutoFit/>
          </a:bodyPr>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正确与错误坐姿对照</a:t>
            </a:r>
            <a:endParaRPr lang="zh-CN" altLang="en-US" sz="240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7479</Words>
  <Application>WPS 演示</Application>
  <PresentationFormat>在屏幕上显示</PresentationFormat>
  <Paragraphs>800</Paragraphs>
  <Slides>72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72</vt:i4>
      </vt:variant>
    </vt:vector>
  </HeadingPairs>
  <TitlesOfParts>
    <vt:vector size="86" baseType="lpstr">
      <vt:lpstr>Arial</vt:lpstr>
      <vt:lpstr>宋体</vt:lpstr>
      <vt:lpstr>Wingdings</vt:lpstr>
      <vt:lpstr>黑体</vt:lpstr>
      <vt:lpstr>Franklin Gothic Medium</vt:lpstr>
      <vt:lpstr>Wingdings 2</vt:lpstr>
      <vt:lpstr>Arial</vt:lpstr>
      <vt:lpstr>Times New Roman</vt:lpstr>
      <vt:lpstr>Calibri</vt:lpstr>
      <vt:lpstr>Franklin Gothic Book</vt:lpstr>
      <vt:lpstr>微软雅黑</vt:lpstr>
      <vt:lpstr>Arial Unicode MS</vt:lpstr>
      <vt:lpstr>Tahoma</vt:lpstr>
      <vt:lpstr>暗香扑面</vt:lpstr>
      <vt:lpstr>第四章   人体工程学与家具设计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凳类家具主要尺寸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eclipsed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Fun</dc:title>
  <dc:creator>eclipse</dc:creator>
  <cp:lastModifiedBy>你可以很好</cp:lastModifiedBy>
  <cp:revision>77</cp:revision>
  <dcterms:created xsi:type="dcterms:W3CDTF">2004-04-16T16:49:00Z</dcterms:created>
  <dcterms:modified xsi:type="dcterms:W3CDTF">2018-01-31T04:28:28Z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