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152400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1524000" y="6267450"/>
            <a:ext cx="9143365" cy="590550"/>
          </a:xfrm>
          <a:prstGeom prst="rect">
            <a:avLst/>
          </a:prstGeom>
          <a:noFill/>
          <a:ln w="9525">
            <a:noFill/>
          </a:ln>
        </p:spPr>
      </p:pic>
      <p:sp>
        <p:nvSpPr>
          <p:cNvPr id="100" name="文本框 99"/>
          <p:cNvSpPr txBox="1"/>
          <p:nvPr/>
        </p:nvSpPr>
        <p:spPr>
          <a:xfrm>
            <a:off x="1624965" y="1033780"/>
            <a:ext cx="8626475" cy="3784600"/>
          </a:xfrm>
          <a:prstGeom prst="rect">
            <a:avLst/>
          </a:prstGeom>
          <a:noFill/>
          <a:ln w="9525">
            <a:noFill/>
          </a:ln>
        </p:spPr>
        <p:txBody>
          <a:bodyPr wrap="square">
            <a:spAutoFit/>
          </a:bodyPr>
          <a:p>
            <a:pPr algn="l"/>
            <a:r>
              <a:rPr lang="zh-CN" altLang="en-US" sz="2000" b="1">
                <a:latin typeface="宋体" panose="02010600030101010101" pitchFamily="2" charset="-122"/>
                <a:ea typeface="宋体" panose="02010600030101010101" pitchFamily="2" charset="-122"/>
                <a:cs typeface="宋体" panose="02010600030101010101" pitchFamily="2" charset="-122"/>
              </a:rPr>
              <a:t>第六章　居室安全</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algn="l"/>
            <a:r>
              <a:rPr lang="zh-CN" altLang="en-US" sz="2000">
                <a:latin typeface="宋体" panose="02010600030101010101" pitchFamily="2" charset="-122"/>
                <a:ea typeface="宋体" panose="02010600030101010101" pitchFamily="2" charset="-122"/>
                <a:cs typeface="宋体" panose="02010600030101010101" pitchFamily="2" charset="-122"/>
                <a:sym typeface="+mn-ea"/>
              </a:rPr>
              <a:t>一、居室环境设计</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gn="l"/>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、居室空气环境：室内的绿化设计可以调节室内温度和湿度，净化室内空气，减少噪音，从而改善室内整体空气质量。</a:t>
            </a:r>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a:p>
            <a:pPr algn="l"/>
            <a:r>
              <a:rPr lang="en-US" altLang="zh-CN" sz="2000">
                <a:latin typeface="宋体" panose="02010600030101010101" pitchFamily="2" charset="-122"/>
                <a:ea typeface="宋体" panose="02010600030101010101" pitchFamily="2" charset="-122"/>
                <a:cs typeface="宋体" panose="02010600030101010101" pitchFamily="2" charset="-122"/>
              </a:rPr>
              <a:t>2</a:t>
            </a:r>
            <a:r>
              <a:rPr lang="zh-CN" altLang="en-US" sz="2000">
                <a:latin typeface="宋体" panose="02010600030101010101" pitchFamily="2" charset="-122"/>
                <a:ea typeface="宋体" panose="02010600030101010101" pitchFamily="2" charset="-122"/>
                <a:cs typeface="宋体" panose="02010600030101010101" pitchFamily="2" charset="-122"/>
              </a:rPr>
              <a:t>、居室光环境：客厅照明设计首先考虑设置全面照明或者能强调空间统一感的照明方式，使整个房间达到一定的亮度。其次，根据不同的功能分区和要求设置局部照明，以满足不同的照明需求。通常在房间的天花板中央安装吸顶灯或吊灯，距地面2m以上，一般采用直接或间接型照明，以增强顶棚和空间的亮度，虽不作为工作或学习之用，但由于它位置比较高，照明的空间又较大，所以应选择一些大功率的照明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152400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1524000" y="6267450"/>
            <a:ext cx="9143365" cy="590550"/>
          </a:xfrm>
          <a:prstGeom prst="rect">
            <a:avLst/>
          </a:prstGeom>
          <a:noFill/>
          <a:ln w="9525">
            <a:noFill/>
          </a:ln>
        </p:spPr>
      </p:pic>
      <p:sp>
        <p:nvSpPr>
          <p:cNvPr id="100" name="文本框 99"/>
          <p:cNvSpPr txBox="1"/>
          <p:nvPr/>
        </p:nvSpPr>
        <p:spPr>
          <a:xfrm>
            <a:off x="1666875" y="1033780"/>
            <a:ext cx="8642350" cy="3476625"/>
          </a:xfrm>
          <a:prstGeom prst="rect">
            <a:avLst/>
          </a:prstGeom>
          <a:noFill/>
          <a:ln w="9525">
            <a:noFill/>
          </a:ln>
        </p:spPr>
        <p:txBody>
          <a:bodyPr wrap="square">
            <a:spAutoFit/>
          </a:bodyPr>
          <a:p>
            <a:pPr algn="l"/>
            <a:r>
              <a:rPr lang="zh-CN" altLang="en-US" sz="2000">
                <a:latin typeface="宋体" panose="02010600030101010101" pitchFamily="2" charset="-122"/>
                <a:ea typeface="宋体" panose="02010600030101010101" pitchFamily="2" charset="-122"/>
                <a:cs typeface="宋体" panose="02010600030101010101" pitchFamily="2" charset="-122"/>
                <a:sym typeface="+mn-ea"/>
              </a:rPr>
              <a:t>二、居室行为安全设计</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en-US" sz="2000">
                <a:latin typeface="宋体" panose="02010600030101010101" pitchFamily="2" charset="-122"/>
                <a:ea typeface="宋体" panose="02010600030101010101" pitchFamily="2" charset="-122"/>
                <a:cs typeface="宋体" panose="02010600030101010101" pitchFamily="2" charset="-122"/>
                <a:sym typeface="+mn-ea"/>
              </a:rPr>
              <a:t>    进行室内平面布局之前，对交通路线的分析是必要的。要避免发生安全事故，其中儿童、孕妇、老人尤其要注意避免事故的发生。为了避免这些事故，需要排除室内交通行为障碍，注意地面及楼梯的使用材料，要设计扶手或者护栏以保障日常生活的安全。</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en-US" sz="2000">
                <a:latin typeface="宋体" panose="02010600030101010101" pitchFamily="2" charset="-122"/>
                <a:ea typeface="宋体" panose="02010600030101010101" pitchFamily="2" charset="-122"/>
                <a:cs typeface="宋体" panose="02010600030101010101" pitchFamily="2" charset="-122"/>
                <a:sym typeface="+mn-ea"/>
              </a:rPr>
              <a:t>    地面尽量选择防滑性能好的材料。客厅、卧室一般选择木地板铺设，而厨房和卫生间则铺设防滑地砖。在儿童的活动区域，可以将地面覆盖软性地胶。墙面装饰物应选用软质材料，例如发泡壁纸、墙布和挂毯等，以免居住者在活动时发生碰撞伤害。</a:t>
            </a:r>
            <a:endParaRPr lang="zh-CN" altLang="en-US" sz="2000">
              <a:latin typeface="宋体" panose="02010600030101010101" pitchFamily="2" charset="-122"/>
              <a:ea typeface="宋体" panose="02010600030101010101" pitchFamily="2" charset="-122"/>
              <a:cs typeface="宋体" panose="02010600030101010101" pitchFamily="2" charset="-122"/>
              <a:sym typeface="+mn-ea"/>
            </a:endParaRPr>
          </a:p>
          <a:p>
            <a:pPr algn="l"/>
            <a:endParaRPr lang="zh-CN" altLang="en-US" sz="2000"/>
          </a:p>
          <a:p>
            <a:pPr algn="l"/>
            <a:r>
              <a:rPr lang="zh-CN" altLang="en-US" sz="2000">
                <a:latin typeface="宋体" panose="02010600030101010101" pitchFamily="2" charset="-122"/>
                <a:ea typeface="宋体" panose="02010600030101010101" pitchFamily="2" charset="-122"/>
                <a:cs typeface="宋体" panose="02010600030101010101" pitchFamily="2" charset="-122"/>
              </a:rPr>
              <a:t> </a:t>
            </a:r>
            <a:r>
              <a:rPr lang="zh-CN" altLang="en-US" sz="1050">
                <a:latin typeface="宋体" panose="02010600030101010101" pitchFamily="2" charset="-122"/>
                <a:ea typeface="宋体" panose="02010600030101010101" pitchFamily="2" charset="-122"/>
                <a:cs typeface="宋体" panose="02010600030101010101" pitchFamily="2" charset="-122"/>
              </a:rPr>
              <a:t>   </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152400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1524000" y="6267450"/>
            <a:ext cx="9143365" cy="590550"/>
          </a:xfrm>
          <a:prstGeom prst="rect">
            <a:avLst/>
          </a:prstGeom>
          <a:noFill/>
          <a:ln w="9525">
            <a:noFill/>
          </a:ln>
        </p:spPr>
      </p:pic>
      <p:sp>
        <p:nvSpPr>
          <p:cNvPr id="100" name="文本框 99"/>
          <p:cNvSpPr txBox="1"/>
          <p:nvPr/>
        </p:nvSpPr>
        <p:spPr>
          <a:xfrm>
            <a:off x="1624965" y="1033780"/>
            <a:ext cx="8896985" cy="1322070"/>
          </a:xfrm>
          <a:prstGeom prst="rect">
            <a:avLst/>
          </a:prstGeom>
          <a:noFill/>
          <a:ln w="9525">
            <a:noFill/>
          </a:ln>
        </p:spPr>
        <p:txBody>
          <a:bodyPr wrap="square">
            <a:spAutoFit/>
          </a:bodyPr>
          <a:p>
            <a:pPr algn="l"/>
            <a:r>
              <a:rPr lang="zh-CN" altLang="en-US" sz="2000">
                <a:latin typeface="宋体" panose="02010600030101010101" pitchFamily="2" charset="-122"/>
                <a:ea typeface="宋体" panose="02010600030101010101" pitchFamily="2" charset="-122"/>
                <a:cs typeface="宋体" panose="02010600030101010101" pitchFamily="2" charset="-122"/>
                <a:sym typeface="+mn-ea"/>
              </a:rPr>
              <a:t>三、居室陈设与设备安全设计</a:t>
            </a:r>
            <a:endParaRPr lang="zh-CN" altLang="en-US" sz="2000">
              <a:latin typeface="宋体" panose="02010600030101010101" pitchFamily="2" charset="-122"/>
              <a:ea typeface="宋体" panose="02010600030101010101" pitchFamily="2" charset="-122"/>
            </a:endParaRPr>
          </a:p>
          <a:p>
            <a:pPr algn="l"/>
            <a:r>
              <a:rPr lang="zh-CN" altLang="en-US" sz="2000">
                <a:latin typeface="宋体" panose="02010600030101010101" pitchFamily="2" charset="-122"/>
                <a:ea typeface="宋体" panose="02010600030101010101" pitchFamily="2" charset="-122"/>
                <a:cs typeface="宋体" panose="02010600030101010101" pitchFamily="2" charset="-122"/>
              </a:rPr>
              <a:t>    居住者在室内高速移动的情况下易与家具或陈设品发生碰撞，因而在设计家具造型时应对边界部位进行倒圆或倒角处理，避免有危险锐利边缘、尖端、棱角存在如还存在危险突出物，则应选用适当的方式对其加以保护。</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6-6"/>
          <p:cNvPicPr>
            <a:picLocks noChangeAspect="1"/>
          </p:cNvPicPr>
          <p:nvPr/>
        </p:nvPicPr>
        <p:blipFill>
          <a:blip r:embed="rId3"/>
          <a:stretch>
            <a:fillRect/>
          </a:stretch>
        </p:blipFill>
        <p:spPr>
          <a:xfrm>
            <a:off x="4102100" y="2355850"/>
            <a:ext cx="3723005" cy="355028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610</Words>
  <Application>WPS 演示</Application>
  <PresentationFormat>宽屏</PresentationFormat>
  <Paragraphs>16</Paragraphs>
  <Slides>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Arial</vt:lpstr>
      <vt:lpstr>宋体</vt:lpstr>
      <vt:lpstr>Wingdings</vt:lpstr>
      <vt:lpstr>Arial Unicode MS</vt:lpstr>
      <vt:lpstr>Calibri Light</vt:lpstr>
      <vt:lpstr>Calibri</vt:lpstr>
      <vt:lpstr>微软雅黑</vt:lpstr>
      <vt:lpstr>Office 主题</vt:lpstr>
      <vt:lpstr>PowerPoint 演示文稿</vt:lpstr>
      <vt:lpstr>PowerPoint 演示文稿</vt:lpstr>
      <vt:lpstr>PowerPoint 演示文稿</vt:lpstr>
    </vt:vector>
  </TitlesOfParts>
  <Company>1111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yiyang</dc:creator>
  <cp:lastModifiedBy>yiyang</cp:lastModifiedBy>
  <cp:revision>1</cp:revision>
  <dcterms:created xsi:type="dcterms:W3CDTF">2018-03-02T12:50:17Z</dcterms:created>
  <dcterms:modified xsi:type="dcterms:W3CDTF">2018-03-02T12:51:30Z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