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sldIdLst>
    <p:sldId id="256" r:id="rId3"/>
    <p:sldId id="597" r:id="rId4"/>
    <p:sldId id="520" r:id="rId5"/>
    <p:sldId id="598" r:id="rId6"/>
    <p:sldId id="599" r:id="rId7"/>
    <p:sldId id="600" r:id="rId8"/>
    <p:sldId id="611" r:id="rId9"/>
    <p:sldId id="612" r:id="rId10"/>
    <p:sldId id="613" r:id="rId11"/>
    <p:sldId id="485" r:id="rId12"/>
    <p:sldId id="614" r:id="rId13"/>
    <p:sldId id="615" r:id="rId14"/>
    <p:sldId id="616" r:id="rId15"/>
    <p:sldId id="617" r:id="rId16"/>
    <p:sldId id="618" r:id="rId17"/>
    <p:sldId id="619" r:id="rId18"/>
    <p:sldId id="620" r:id="rId19"/>
    <p:sldId id="621" r:id="rId20"/>
    <p:sldId id="622" r:id="rId21"/>
    <p:sldId id="623" r:id="rId22"/>
    <p:sldId id="624" r:id="rId23"/>
    <p:sldId id="625" r:id="rId24"/>
    <p:sldId id="626" r:id="rId25"/>
    <p:sldId id="627" r:id="rId26"/>
    <p:sldId id="628" r:id="rId27"/>
    <p:sldId id="629" r:id="rId28"/>
    <p:sldId id="630" r:id="rId29"/>
    <p:sldId id="631" r:id="rId30"/>
    <p:sldId id="632" r:id="rId31"/>
    <p:sldId id="633" r:id="rId32"/>
    <p:sldId id="634" r:id="rId33"/>
    <p:sldId id="635" r:id="rId34"/>
    <p:sldId id="636" r:id="rId35"/>
    <p:sldId id="637" r:id="rId36"/>
    <p:sldId id="638" r:id="rId37"/>
    <p:sldId id="639" r:id="rId38"/>
    <p:sldId id="640" r:id="rId39"/>
    <p:sldId id="641" r:id="rId40"/>
    <p:sldId id="642" r:id="rId41"/>
    <p:sldId id="643" r:id="rId42"/>
    <p:sldId id="645" r:id="rId43"/>
    <p:sldId id="644" r:id="rId44"/>
    <p:sldId id="655" r:id="rId45"/>
    <p:sldId id="657" r:id="rId46"/>
    <p:sldId id="658" r:id="rId47"/>
    <p:sldId id="659" r:id="rId48"/>
    <p:sldId id="660" r:id="rId49"/>
    <p:sldId id="661" r:id="rId50"/>
    <p:sldId id="662" r:id="rId51"/>
    <p:sldId id="663" r:id="rId52"/>
    <p:sldId id="664" r:id="rId53"/>
    <p:sldId id="666" r:id="rId54"/>
    <p:sldId id="665" r:id="rId55"/>
    <p:sldId id="677" r:id="rId56"/>
    <p:sldId id="678" r:id="rId57"/>
    <p:sldId id="679" r:id="rId58"/>
    <p:sldId id="680" r:id="rId5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AFFEB"/>
    <a:srgbClr val="DEF1F2"/>
    <a:srgbClr val="339933"/>
    <a:srgbClr val="0099CC"/>
    <a:srgbClr val="00CCFF"/>
    <a:srgbClr val="00CC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570" y="-90"/>
      </p:cViewPr>
      <p:guideLst>
        <p:guide orient="horz" pos="21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772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en-US" altLang="zh-CN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en-US" altLang="zh-CN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304800"/>
            <a:ext cx="8001000" cy="5715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en-US" altLang="zh-CN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en-US" altLang="zh-CN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lvl="0" algn="ctr" eaLnBrk="1" fontAlgn="base" hangingPunct="1"/>
            <a:fld id="{9A0DB2DC-4C9A-4742-B13C-FB6460FD3503}" type="slidenum">
              <a:rPr lang="zh-CN" altLang="en-US" sz="1100" strike="noStrike" noProof="1" dirty="0">
                <a:solidFill>
                  <a:srgbClr val="636363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</a:fld>
            <a:endParaRPr lang="zh-CN" altLang="en-US" sz="1100" strike="noStrike" noProof="1" dirty="0">
              <a:solidFill>
                <a:srgbClr val="636363"/>
              </a:solidFill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8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1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2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5355" y="1870710"/>
            <a:ext cx="7272338" cy="1143000"/>
          </a:xfrm>
        </p:spPr>
        <p:txBody>
          <a:bodyPr vert="horz" wrap="square" lIns="91440" tIns="45720" rIns="91440" bIns="45720" numCol="1" rtlCol="0" anchor="b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第二章    人体工程学基础知识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2.1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290" y="1804035"/>
            <a:ext cx="314388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sz="2800" b="1" noProof="0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（3）运动和疲劳</a:t>
            </a:r>
            <a:r>
              <a:rPr 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  </a:t>
            </a:r>
            <a:endParaRPr lang="zh-CN" sz="2800" b="1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zh-CN" sz="2800" b="1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sz="2800" b="1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endParaRPr lang="zh-CN" altLang="en-US" sz="8800" b="1" noProof="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1030" y="2368550"/>
            <a:ext cx="770509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的室内活动和家务劳动引起的人体运动，要耗费大量的体能。与室内设计相关的主要是与运动有关的局部尺寸，如楼梯的踏步高度和宽度，煤气灶和洗盆的高度，生产流水线各种装配件的位置等。如何使其距离、高度有一个适合人体运动需要的合理尺寸，以减少肌力和体能的损耗，亦即减少疲劳，这也是运动中的工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2.2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人体心理学知识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7195" y="1748790"/>
            <a:ext cx="83223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心理学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是研究人的心理现象及其活动规律的科学。心理是人的感觉、知觉、注意、记忆、思维、情感、意志、性格、意识倾向等心理现象的总称。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417195" y="3292475"/>
            <a:ext cx="852106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心理和行为2. 感觉和知觉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注意和记忆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向光性和私密性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5. 领域和个人空间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7195" y="1748790"/>
            <a:ext cx="8322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2.3.1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人体测量学与室内设计的关系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10" y="2525395"/>
            <a:ext cx="82391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人体测量是工业产品设计，工业场所设计，室内空间设计的基础，这些设计也正是室内设计的主要内容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室内空间大小更离不开人的尺度要求。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7195" y="1219835"/>
            <a:ext cx="8322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2.3.2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人体测量内容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10" y="1814830"/>
            <a:ext cx="82391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 形态测量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 运动测量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(3) 生理测量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运用结构尺寸和功能尺寸来设计的驾驶室。（如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5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2463165" y="3720465"/>
            <a:ext cx="3676650" cy="231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7195" y="2051050"/>
            <a:ext cx="8322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2.3.2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人体测量内容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10" y="2646045"/>
            <a:ext cx="82391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（4）人体重量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（5）人体推拉力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7195" y="1068705"/>
            <a:ext cx="8322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2.3.3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人体测量方法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10" y="1546225"/>
            <a:ext cx="82391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 丈量法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主要用人体测量仪来测量人体构造尺寸，如用测高仪丈量身高坐高、肩高等；用直尺和卡尺丈量人体勺细部构造尺寸；用磅秤测量体重；用拉力器测量人体推拉力。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内容占位符 -2147482410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833370" y="3791585"/>
            <a:ext cx="1490980" cy="2227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内容占位符 -2147482409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746115" y="3940175"/>
            <a:ext cx="2750185" cy="1375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233795" y="54425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直脚规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56360" y="54425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弯脚规</a:t>
            </a:r>
            <a:endParaRPr lang="zh-CN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-549275" y="4625340"/>
            <a:ext cx="8186420" cy="1047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 fontScale="65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                             </a:t>
            </a:r>
            <a:r>
              <a:rPr lang="zh-CN" sz="8800" b="1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</a:t>
            </a:r>
            <a:endParaRPr lang="zh-CN" sz="8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8800" b="1" i="0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43535" y="1132205"/>
            <a:ext cx="8322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2.3.3 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人体测量方法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33795" y="54425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测高仪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84020" y="551497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角度计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8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0" y="3307080"/>
            <a:ext cx="4038600" cy="1111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9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393055" y="1826895"/>
            <a:ext cx="3030855" cy="352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1089025"/>
            <a:ext cx="72040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（2） 摄像法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“人体功能尺寸随着姿势而变化，故一般丈量法难以测得较准确结果．常用的方法是用照相机或摄象机等作投影测量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1470" y="55257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摄像法测量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0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2331085" y="3013710"/>
            <a:ext cx="3785870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1089025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 三维数学测量法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利用3D扫描仪准确测量人体各种功能尺寸。（如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1470" y="55257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扫描仪准确测量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内容占位符 -2147482613" descr="2-11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2906395" y="1865630"/>
            <a:ext cx="2790190" cy="4004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1089025"/>
            <a:ext cx="72040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根据室内设计工作的需要，分四个方面：（1） 人各种活动空间尺寸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1）立姿活动空间：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3"/>
          <p:cNvPicPr>
            <a:picLocks noChangeAspect="1"/>
          </p:cNvPicPr>
          <p:nvPr>
            <p:ph/>
          </p:nvPr>
        </p:nvPicPr>
        <p:blipFill>
          <a:blip r:embed="rId3"/>
          <a:srcRect r="-1382" b="25316"/>
          <a:stretch>
            <a:fillRect/>
          </a:stretch>
        </p:blipFill>
        <p:spPr>
          <a:xfrm>
            <a:off x="1069975" y="3334385"/>
            <a:ext cx="4119880" cy="2678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999990" y="3121025"/>
            <a:ext cx="3220720" cy="2614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A: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稍息站立时的身体轮廓，为保持身体姿势所必须的平衡活动已考虑在内；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B: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臀部不动，上身自髋关节起前弯、侧转时的活动空间；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：上身不动时手臂的活动空间；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：上身一起动时手臂的活动空间；</a:t>
            </a:r>
            <a:endParaRPr lang="zh-CN" altLang="en-US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4"/>
          <p:cNvSpPr txBox="1"/>
          <p:nvPr/>
        </p:nvSpPr>
        <p:spPr>
          <a:xfrm>
            <a:off x="952500" y="1284288"/>
            <a:ext cx="7239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人体感觉系统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00455" y="2588895"/>
            <a:ext cx="71882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人类能认识世界，改造环境，首先是依靠人的感觉系统，由此才可能实现人和环境的交互作用。人的感觉系统是由神经系统和感觉器官组成。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（1）神经系统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（2）视觉的生理基础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（3）听觉的生理基础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（4）嗅觉的生理基础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1089025"/>
            <a:ext cx="72040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根据室内设计工作的需要，分四个方面：（1） 人各种活动空间尺寸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姿活动空间：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06060" y="2730500"/>
            <a:ext cx="3220720" cy="3446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A: 上身挺直及头向前倾的身体轮廓，为保持身体姿势而必须的平衡活动已考虑在内；</a:t>
            </a:r>
            <a:endParaRPr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B：从髋关节起上身向前、向侧弯曲的活动空间；</a:t>
            </a:r>
            <a:endParaRPr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C:上身不动，自肩关节起手臂向上和向两侧的活动空间；</a:t>
            </a:r>
            <a:endParaRPr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D：上身自髋关节向前、向两侧活动时手臂自肩关节向前和两侧的活动空间；</a:t>
            </a:r>
            <a:endParaRPr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E:自髋关节、膝关节起，腿的伸、屈活动空间；</a:t>
            </a:r>
            <a:endParaRPr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4"/>
          <p:cNvPicPr>
            <a:picLocks noChangeAspect="1"/>
          </p:cNvPicPr>
          <p:nvPr>
            <p:ph/>
          </p:nvPr>
        </p:nvPicPr>
        <p:blipFill>
          <a:blip r:embed="rId3"/>
          <a:srcRect l="-778" b="33539"/>
          <a:stretch>
            <a:fillRect/>
          </a:stretch>
        </p:blipFill>
        <p:spPr>
          <a:xfrm>
            <a:off x="651510" y="3448050"/>
            <a:ext cx="4229100" cy="2569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1089025"/>
            <a:ext cx="72040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根据室内设计工作的需要，分四个方面：（1） 人各种活动空间尺寸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3）单腿跪姿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62855" y="3126105"/>
            <a:ext cx="32207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A:上身挺直前倾的身体轮廓，为稳定身体姿势所必须的平衡活动已经考虑在内；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B:上身从髋关节起侧弯的活动空间；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C:上身不动，自肩关节起手臂向前、向两侧的活动空间；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D：上身自髋关节起向前、向两侧活动时手臂自肩关节起向前和向两侧的活动空间。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61"/>
          <p:cNvPicPr>
            <a:picLocks noChangeAspect="1"/>
          </p:cNvPicPr>
          <p:nvPr>
            <p:ph/>
          </p:nvPr>
        </p:nvPicPr>
        <p:blipFill>
          <a:blip r:embed="rId3"/>
          <a:srcRect l="-403" b="29218"/>
          <a:stretch>
            <a:fillRect/>
          </a:stretch>
        </p:blipFill>
        <p:spPr>
          <a:xfrm>
            <a:off x="651510" y="3452495"/>
            <a:ext cx="4051935" cy="2423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510" y="2604135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1089025"/>
            <a:ext cx="72040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根据室内设计工作的需要，分四个方面：（1） 人各种活动空间尺寸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4）仰卧姿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63515" y="4055110"/>
            <a:ext cx="3220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A: 背朝下仰卧时的身体轮廓；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B:自肩关节起手臂伸直的活动空间；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C:腿自膝关节起的活动空间。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6"/>
          <p:cNvPicPr>
            <a:picLocks noChangeAspect="1"/>
          </p:cNvPicPr>
          <p:nvPr>
            <p:ph/>
          </p:nvPr>
        </p:nvPicPr>
        <p:blipFill>
          <a:blip r:embed="rId3"/>
          <a:srcRect l="432" b="25848"/>
          <a:stretch>
            <a:fillRect/>
          </a:stretch>
        </p:blipFill>
        <p:spPr>
          <a:xfrm>
            <a:off x="461645" y="3445510"/>
            <a:ext cx="4335145" cy="224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75030" y="862330"/>
            <a:ext cx="7204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 ）常用的功能尺寸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4300" y="1605915"/>
            <a:ext cx="279590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GB/T13547-92</a:t>
            </a:r>
            <a:r>
              <a:rPr lang="zh-CN" altLang="en-US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国家标准提供的立、坐、跪、卧、爬等常取姿势的主要功能寸。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/>
        </p:nvGraphicFramePr>
        <p:xfrm>
          <a:off x="902970" y="1616075"/>
          <a:ext cx="5485765" cy="452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5885"/>
                <a:gridCol w="676275"/>
                <a:gridCol w="651510"/>
                <a:gridCol w="684530"/>
                <a:gridCol w="718185"/>
                <a:gridCol w="709930"/>
                <a:gridCol w="679450"/>
              </a:tblGrid>
              <a:tr h="25146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测量项目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</a:t>
                      </a: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男（</a:t>
                      </a: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18-60</a:t>
                      </a: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岁）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</a:t>
                      </a: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女（</a:t>
                      </a: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18-55</a:t>
                      </a: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岁）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P5        P50        P95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P5        P50          P95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立姿双手上举高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1971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2108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2245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1845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1968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2089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立姿双手功能上举高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1869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2138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1741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1860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1976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立姿双手左右平展宽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1597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1691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1802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1457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1559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1659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立姿双臂功能平展宽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1374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1483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1593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1248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1344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1438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立姿双肘平展宽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816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875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936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811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869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坐姿前臂手前伸长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416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478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413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坐姿前臂手功能前伸长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坐姿上肢前伸长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777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834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892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712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764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818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坐姿上肢功能前伸长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730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789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657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坐姿双手上举高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1249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1339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1426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1173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1251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1328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跪姿体长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592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626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661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553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587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624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跪姿体高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1190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1260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1330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1137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1196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1258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俯卧体长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2000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2127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2257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1867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1982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2102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俯卧体高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372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爬姿体长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1247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1315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1384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1183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1239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1296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爬姿体高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761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798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836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694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738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783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99060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539865" y="4980940"/>
            <a:ext cx="44545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我国成年男女上肢功能尺寸（单位：</a:t>
            </a:r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mm</a:t>
            </a:r>
            <a:r>
              <a:rPr lang="zh-CN" altLang="en-US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 影响人体尺寸差异的因素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1） 年龄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2） 性别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3） 年代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4） 地区种族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5） 职业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（4）人体尺寸运用中应注意的问题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1） 根据设计的使用者或操作者的状况选择数据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2）百分位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  产品功能尺寸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最小功能尺寸＝人体尺寸的百分位数＋功能修正量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最佳功能尺寸＝人体尺寸的百分位数＋功能修正量＋心理修正量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1）正常坐高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408" descr="2-25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3726815" y="2484755"/>
            <a:ext cx="2422525" cy="3477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2）身高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602" descr="2-26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3432175" y="2263140"/>
            <a:ext cx="3154045" cy="4526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）眼睛高度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601" descr="2-27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3643630" y="2128520"/>
            <a:ext cx="3154045" cy="4526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4"/>
          <p:cNvSpPr txBox="1"/>
          <p:nvPr/>
        </p:nvSpPr>
        <p:spPr>
          <a:xfrm>
            <a:off x="952500" y="1302068"/>
            <a:ext cx="7239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2.2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血液循环系统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65810" y="2588895"/>
            <a:ext cx="75228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家具尺度是否科学，室内界面材料是否合理，室内气流组织好坏，都会影响人体血液循环，影响健康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）肘部高度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600" descr="2-28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4333875" y="2167890"/>
            <a:ext cx="3154045" cy="4526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）挺直坐高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9" descr="2-29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881120" y="2256155"/>
            <a:ext cx="3187700" cy="4574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）挺直坐高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9" descr="2-29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881120" y="2256155"/>
            <a:ext cx="3187700" cy="4574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）挺直坐高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9" descr="2-29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881120" y="2256155"/>
            <a:ext cx="3187700" cy="4574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）坐时眼高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8" descr="2-30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4399915" y="2294255"/>
            <a:ext cx="3011805" cy="4321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）坐时肩高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7" descr="2-31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4561205" y="2008505"/>
            <a:ext cx="3209290" cy="4606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）肩宽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6" descr="2-32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982720" y="2097405"/>
            <a:ext cx="2973705" cy="4267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）两肘宽度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5" descr="2-33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5400000">
            <a:off x="4535805" y="1750060"/>
            <a:ext cx="3452495" cy="4954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）臀部宽度 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4" descr="2-34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4680585" y="2107565"/>
            <a:ext cx="3122295" cy="4480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）肘部平放高度 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3" descr="2-35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2802890" y="2235200"/>
            <a:ext cx="3282950" cy="471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59765" y="1302385"/>
            <a:ext cx="752284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（1）人体运动系统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人体运动系统的生理特点，关系到人的姿势、人体的功能尺寸和人体活动的空间尺度，从而影响家具、设备、操作装置和支撑物的设计。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骨骼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骨骼是人体的支架。人体中有206 块骨头，占人体重量的60 ％。它们一块一块地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连接在一起组成了骨骼，支撑着人体，决定了身体的基本形。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）大腿厚度 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2" descr="2-36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499485" y="2305685"/>
            <a:ext cx="2960370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）膝盖高度 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1" descr="2-37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4417060" y="2319655"/>
            <a:ext cx="2893695" cy="415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14）膝腘高度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92" descr="2-36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499485" y="2305685"/>
            <a:ext cx="2960370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15）、臀部——膝腿部长度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89" descr="2-39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021965" y="2745105"/>
            <a:ext cx="2536825" cy="3640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16）臀部－膝盖长度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88" descr="2-40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086735" y="2498090"/>
            <a:ext cx="2540000" cy="3645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17）臀部一足尖长度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87" descr="2-41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521710" y="2294255"/>
            <a:ext cx="3011805" cy="4321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18）垂直手握高度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86" descr="2-42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2573655" y="2399030"/>
            <a:ext cx="2974340" cy="4268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19）侧向手握距离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85" descr="2-43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375660" y="2270125"/>
            <a:ext cx="3122295" cy="4480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565910"/>
            <a:ext cx="7204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常用人体尺寸在室内设计中的应用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20）向前手握距离 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584" descr="2-44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 rot="16200000">
            <a:off x="3347085" y="2477770"/>
            <a:ext cx="2995295" cy="4298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188085"/>
            <a:ext cx="72040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身高尺寸在床设计中的应用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高百分位（p99），功能修正量（38mm），      心理修正量（150mm）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1814＋38＋150＝2002≈2000mm  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12f69de73fbb8b4094464b7c912c41d0.jpg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2522220" y="4078605"/>
            <a:ext cx="4098290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59765" y="1302385"/>
            <a:ext cx="75228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（1）人体运动系统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肌肉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肌肉是人体运动系统的动力。人的全身有639 块肌肉，占体重的40 ％。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关节和韧带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关节是人体杠杆的重要联结方式和联结结构。骨骼、关节和肌肉的共同作用，完成了人体活动的各种动作。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188085"/>
            <a:ext cx="72040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2）身高尺寸在门设计中的应用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高百分位（p99），功能修正量（38mm），心理修正量（120mm）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1814＋38＋150＝2002≈2000mm   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内容占位符 -2147482411"/>
          <p:cNvPicPr>
            <a:picLocks noChangeAspect="1"/>
          </p:cNvPicPr>
          <p:nvPr>
            <p:ph/>
          </p:nvPr>
        </p:nvPicPr>
        <p:blipFill>
          <a:blip r:embed="rId3"/>
          <a:srcRect l="21565" r="21565"/>
          <a:stretch>
            <a:fillRect/>
          </a:stretch>
        </p:blipFill>
        <p:spPr>
          <a:xfrm>
            <a:off x="2546985" y="3782060"/>
            <a:ext cx="2336800" cy="2360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70280" y="1036955"/>
            <a:ext cx="72040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3)立姿眼高尺寸在卫生间隔断设计中的应用.（如图2-47）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高百分位（p99），功能修正尺寸（36mm），心理修正量（100mm）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1705＋36＋100＝1841≈1840mm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0845" y="1565910"/>
            <a:ext cx="33083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4)立姿眼高尺寸在屏风设计中的应用。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高百分位（p99），功能修正尺寸（36mm），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心理修正（100mm）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1705＋36＋100＝1841≈1840mm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0845" y="1036955"/>
            <a:ext cx="4865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zh-CN" altLang="en-US" sz="2400"/>
          </a:p>
        </p:txBody>
      </p:sp>
      <p:pic>
        <p:nvPicPr>
          <p:cNvPr id="8" name="c85c2f93bec8e8246c36c272b8da6e1d.jpg"/>
          <p:cNvPicPr>
            <a:picLocks noChangeAspect="1"/>
          </p:cNvPicPr>
          <p:nvPr>
            <p:ph/>
          </p:nvPr>
        </p:nvPicPr>
        <p:blipFill>
          <a:blip r:embed="rId3"/>
          <a:srcRect l="17967" r="17967"/>
          <a:stretch>
            <a:fillRect/>
          </a:stretch>
        </p:blipFill>
        <p:spPr>
          <a:xfrm>
            <a:off x="4579620" y="2171700"/>
            <a:ext cx="3572510" cy="267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10845" y="1565910"/>
            <a:ext cx="33083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4)立姿眼高尺寸在屏风设计中的应用。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高百分位（p99），功能修正尺寸（36mm），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心理修正（100mm）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1705＋36＋100＝1841≈1840mm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" name="598AFADE-9B3F-4DD7-A78C-9D3BFB91A340-L0-001.jpeg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4284980" y="2213610"/>
            <a:ext cx="4391660" cy="293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10845" y="1036955"/>
            <a:ext cx="4865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zh-CN" altLang="en-US" sz="24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8100" y="1693545"/>
            <a:ext cx="44672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5)立姿眼高尺寸在展览设计中的应用。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展览品：低百分位（p10），功能修正量（36mm）  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1495－36＝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1459≈1460mm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9865" y="4980940"/>
            <a:ext cx="4454525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05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r>
              <a:rPr lang="en-US" altLang="zh-CN" sz="105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altLang="zh-CN" sz="105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0845" y="1036955"/>
            <a:ext cx="4865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zh-CN" altLang="en-US" sz="2400"/>
          </a:p>
        </p:txBody>
      </p:sp>
      <p:pic>
        <p:nvPicPr>
          <p:cNvPr id="-2147482578" name="66f17814dbe28a9faca5efc24a9f50d9.jpg"/>
          <p:cNvPicPr>
            <a:picLocks noChangeAspect="1"/>
          </p:cNvPicPr>
          <p:nvPr>
            <p:ph/>
          </p:nvPr>
        </p:nvPicPr>
        <p:blipFill>
          <a:blip r:embed="rId3"/>
          <a:srcRect b="4620"/>
          <a:stretch>
            <a:fillRect/>
          </a:stretch>
        </p:blipFill>
        <p:spPr>
          <a:xfrm>
            <a:off x="4505325" y="1875155"/>
            <a:ext cx="4310380" cy="3233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8100" y="1693545"/>
            <a:ext cx="44672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6)肘部高度尺寸在厨房案台设   计中的应用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低百分位（p5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功能修正量（100mm）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920－100＝820≈800mm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845" y="1036955"/>
            <a:ext cx="4865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zh-CN" altLang="en-US" sz="2400"/>
          </a:p>
        </p:txBody>
      </p:sp>
      <p:pic>
        <p:nvPicPr>
          <p:cNvPr id="-2147482577" name="内容占位符 -2147482578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4505325" y="1873885"/>
            <a:ext cx="4510405" cy="3107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8100" y="1693545"/>
            <a:ext cx="44672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7）肘部高度尺寸在站式收银台设计中的应用	低百分位（p5），功能修正量（76mm）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920－76＝844mm≈840mm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845" y="1036955"/>
            <a:ext cx="4865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zh-CN" altLang="en-US" sz="2400"/>
          </a:p>
        </p:txBody>
      </p:sp>
      <p:pic>
        <p:nvPicPr>
          <p:cNvPr id="-2147482576" name="7a03ae4d455921ea6c2d878297579649.jpg"/>
          <p:cNvPicPr>
            <a:picLocks noChangeAspect="1"/>
          </p:cNvPicPr>
          <p:nvPr>
            <p:ph/>
          </p:nvPr>
        </p:nvPicPr>
        <p:blipFill>
          <a:blip r:embed="rId3"/>
          <a:srcRect l="5617" r="5617"/>
          <a:stretch>
            <a:fillRect/>
          </a:stretch>
        </p:blipFill>
        <p:spPr>
          <a:xfrm>
            <a:off x="4318635" y="1955165"/>
            <a:ext cx="4420870" cy="2947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143365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>
            <a:spLocks noGrp="1" noChangeArrowheads="1"/>
          </p:cNvSpPr>
          <p:nvPr/>
        </p:nvSpPr>
        <p:spPr>
          <a:xfrm>
            <a:off x="1466850" y="31750"/>
            <a:ext cx="7272655" cy="723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2.3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人体测量学知识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607310"/>
            <a:ext cx="729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solidFill>
                  <a:srgbClr val="CC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8100" y="1693545"/>
            <a:ext cx="51435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）肘部高度尺寸在工作台设计中的应用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低百分位（p5），功能修正量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（100mm）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920－100＝820≈800mm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845" y="1036955"/>
            <a:ext cx="4865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2.3.4  我国成年人人体功能尺寸</a:t>
            </a:r>
            <a:endParaRPr lang="zh-CN" altLang="en-US" sz="2400"/>
          </a:p>
        </p:txBody>
      </p:sp>
      <p:pic>
        <p:nvPicPr>
          <p:cNvPr id="-2147482410" name="内容占位符 -2147482411"/>
          <p:cNvPicPr>
            <a:picLocks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5499100" y="1752600"/>
            <a:ext cx="3352800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24180" y="1266190"/>
            <a:ext cx="75228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（2）人体力学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1）人体骨骼力学模型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人体运动系统的各个组成部分，造就了人的空间形态，也维持了人的内力和重力平衡。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作用，不仅支撑了人体各个器官，还承担了外来的负荷。而各种力的传递就是通过关节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或韧带来实现的。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24180" y="1266190"/>
            <a:ext cx="75228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（2）人体力学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2）人体姿势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根据人体测量学所制定的规范，每个人的立姿、坐姿、蹲姿、跪姿（单腿跪或双腿跪）和卧姿的基本形态及其结构尺寸几乎是不变的。唯独弯姿，由于人体活动的功能不同，弯姿也不定形，其空间功能尺寸也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同。人体静态姿势、足弓重力线（如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-2147482624" descr="1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545" y="3858260"/>
            <a:ext cx="1612900" cy="2169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23" descr="1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020" y="3858260"/>
            <a:ext cx="2272030" cy="2286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24180" y="1266190"/>
            <a:ext cx="75228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（2）人体力学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3）力的传递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由于人体姿势不同，人体内力和重力传递的路线也不相同，人体重力传递简图（如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-2147482621" descr="1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" y="3245485"/>
            <a:ext cx="7966710" cy="1084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90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7450"/>
            <a:ext cx="9221788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24180" y="1266190"/>
            <a:ext cx="7522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合适的工作面高度，可减少脊椎骨不必要的弯曲，以免引起腰肌劳损.（如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65" y="195580"/>
            <a:ext cx="5319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Font typeface="Wingdings 2" panose="05020102010507070707" pitchFamily="18" charset="2"/>
              <a:buNone/>
            </a:pPr>
            <a:r>
              <a:rPr lang="en-US" altLang="zh-CN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2.1</a:t>
            </a:r>
            <a:r>
              <a:rPr lang="zh-CN" altLang="en-US" sz="24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人体生理学知识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-2147482411" descr="2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455" y="2568575"/>
            <a:ext cx="3628390" cy="336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6647</Words>
  <Application>WPS 演示</Application>
  <PresentationFormat>在屏幕上显示</PresentationFormat>
  <Paragraphs>948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0" baseType="lpstr">
      <vt:lpstr>Arial</vt:lpstr>
      <vt:lpstr>宋体</vt:lpstr>
      <vt:lpstr>Wingdings</vt:lpstr>
      <vt:lpstr>黑体</vt:lpstr>
      <vt:lpstr>Franklin Gothic Medium</vt:lpstr>
      <vt:lpstr>Wingdings 2</vt:lpstr>
      <vt:lpstr>Arial</vt:lpstr>
      <vt:lpstr>Times New Roman</vt:lpstr>
      <vt:lpstr>Franklin Gothic Book</vt:lpstr>
      <vt:lpstr>微软雅黑</vt:lpstr>
      <vt:lpstr>Arial Unicode MS</vt:lpstr>
      <vt:lpstr>Calibri</vt:lpstr>
      <vt:lpstr>暗香扑面</vt:lpstr>
      <vt:lpstr>第二章    人体工程学基础知识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eclipsed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Fun</dc:title>
  <dc:creator>eclipse</dc:creator>
  <cp:lastModifiedBy>yiyang</cp:lastModifiedBy>
  <cp:revision>88</cp:revision>
  <dcterms:created xsi:type="dcterms:W3CDTF">2004-04-16T16:49:00Z</dcterms:created>
  <dcterms:modified xsi:type="dcterms:W3CDTF">2018-02-18T13:29:51Z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