
<file path=[Content_Types].xml><?xml version="1.0" encoding="utf-8"?>
<Types xmlns="http://schemas.openxmlformats.org/package/2006/content-types">
  <Default Extension="jpeg" ContentType="image/jpeg"/>
  <Default Extension="wav" ContentType="audio/x-wa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479" r:id="rId3"/>
    <p:sldId id="257" r:id="rId4"/>
    <p:sldId id="258" r:id="rId5"/>
    <p:sldId id="351" r:id="rId6"/>
    <p:sldId id="352" r:id="rId7"/>
    <p:sldId id="259" r:id="rId8"/>
    <p:sldId id="260" r:id="rId9"/>
    <p:sldId id="353" r:id="rId10"/>
    <p:sldId id="261" r:id="rId11"/>
    <p:sldId id="354" r:id="rId12"/>
    <p:sldId id="356" r:id="rId13"/>
    <p:sldId id="262" r:id="rId14"/>
    <p:sldId id="286" r:id="rId15"/>
    <p:sldId id="281" r:id="rId16"/>
    <p:sldId id="282" r:id="rId17"/>
    <p:sldId id="283" r:id="rId18"/>
    <p:sldId id="304" r:id="rId19"/>
    <p:sldId id="284" r:id="rId20"/>
    <p:sldId id="305" r:id="rId21"/>
    <p:sldId id="285" r:id="rId22"/>
    <p:sldId id="264" r:id="rId23"/>
    <p:sldId id="265" r:id="rId24"/>
    <p:sldId id="266" r:id="rId25"/>
    <p:sldId id="355" r:id="rId26"/>
    <p:sldId id="296" r:id="rId27"/>
    <p:sldId id="269" r:id="rId28"/>
    <p:sldId id="272" r:id="rId29"/>
    <p:sldId id="320" r:id="rId30"/>
    <p:sldId id="273" r:id="rId31"/>
    <p:sldId id="317" r:id="rId32"/>
    <p:sldId id="323" r:id="rId33"/>
    <p:sldId id="318" r:id="rId34"/>
    <p:sldId id="322" r:id="rId35"/>
    <p:sldId id="276" r:id="rId36"/>
    <p:sldId id="325" r:id="rId37"/>
    <p:sldId id="327" r:id="rId38"/>
    <p:sldId id="314" r:id="rId39"/>
    <p:sldId id="315" r:id="rId40"/>
    <p:sldId id="316" r:id="rId41"/>
    <p:sldId id="295" r:id="rId42"/>
    <p:sldId id="331" r:id="rId43"/>
    <p:sldId id="332" r:id="rId44"/>
    <p:sldId id="330" r:id="rId45"/>
    <p:sldId id="308" r:id="rId46"/>
    <p:sldId id="309" r:id="rId47"/>
    <p:sldId id="333" r:id="rId48"/>
    <p:sldId id="310" r:id="rId49"/>
    <p:sldId id="311" r:id="rId50"/>
    <p:sldId id="336" r:id="rId51"/>
    <p:sldId id="334" r:id="rId52"/>
    <p:sldId id="335" r:id="rId53"/>
    <p:sldId id="312" r:id="rId54"/>
    <p:sldId id="313" r:id="rId55"/>
    <p:sldId id="338" r:id="rId56"/>
    <p:sldId id="337" r:id="rId57"/>
    <p:sldId id="343" r:id="rId58"/>
    <p:sldId id="345" r:id="rId59"/>
    <p:sldId id="344" r:id="rId60"/>
    <p:sldId id="346" r:id="rId61"/>
    <p:sldId id="347" r:id="rId62"/>
    <p:sldId id="348" r:id="rId63"/>
    <p:sldId id="349" r:id="rId64"/>
    <p:sldId id="350" r:id="rId65"/>
    <p:sldId id="298" r:id="rId66"/>
    <p:sldId id="299" r:id="rId67"/>
    <p:sldId id="339" r:id="rId68"/>
    <p:sldId id="302" r:id="rId69"/>
    <p:sldId id="357" r:id="rId70"/>
    <p:sldId id="358" r:id="rId71"/>
    <p:sldId id="303" r:id="rId7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CC66FF"/>
    <a:srgbClr val="3399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notesMaster" Target="notesMasters/notesMaster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p>
        </p:txBody>
      </p:sp>
      <p:sp>
        <p:nvSpPr>
          <p:cNvPr id="9" name="灯片编号占位符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p>
        </p:txBody>
      </p:sp>
      <p:sp>
        <p:nvSpPr>
          <p:cNvPr id="5" name="灯片编号占位符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p>
        </p:txBody>
      </p:sp>
      <p:sp>
        <p:nvSpPr>
          <p:cNvPr id="4" name="灯片编号占位符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ransition spd="med">
    <p:random/>
    <p:sndAc>
      <p:stSnd>
        <p:snd r:embed="rId2" name="camera.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audio" Target="../media/audio1.wav"/><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CN" altLang="en-US"/>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sndAc>
      <p:stSnd>
        <p:snd r:embed="rId12" name="camera.wav"/>
      </p:stSnd>
    </p:sndAc>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1.jpeg"/><Relationship Id="rId4" Type="http://schemas.openxmlformats.org/officeDocument/2006/relationships/image" Target="../media/image60.jpeg"/><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5.jpeg"/><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9.jpeg"/><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3.jpeg"/><Relationship Id="rId4" Type="http://schemas.openxmlformats.org/officeDocument/2006/relationships/image" Target="../media/image72.jpeg"/><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7.jpeg"/><Relationship Id="rId4" Type="http://schemas.openxmlformats.org/officeDocument/2006/relationships/image" Target="../media/image76.jpeg"/><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81.jpeg"/><Relationship Id="rId4" Type="http://schemas.openxmlformats.org/officeDocument/2006/relationships/image" Target="../media/image80.jpeg"/><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94.jpeg"/><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audio" Target="../media/audio1.wav"/><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03.jpeg"/><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6.jpeg"/><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07.jpeg"/><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08.jpeg"/><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11.jpeg"/><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12.jpeg"/><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13.jpeg"/><Relationship Id="rId1" Type="http://schemas.openxmlformats.org/officeDocument/2006/relationships/image" Target="../media/image2.jpe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14.jpeg"/><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image" Target="../media/image2.jpe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17.jpeg"/><Relationship Id="rId1" Type="http://schemas.openxmlformats.org/officeDocument/2006/relationships/image" Target="../media/image2.jpe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0.jpeg"/><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image" Target="../media/image2.jpeg"/></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4.jpeg"/><Relationship Id="rId4" Type="http://schemas.openxmlformats.org/officeDocument/2006/relationships/image" Target="../media/image123.jpeg"/><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image" Target="../media/image2.jpeg"/></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7.jpeg"/><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1.wav"/><Relationship Id="rId7" Type="http://schemas.openxmlformats.org/officeDocument/2006/relationships/image" Target="../media/image133.jpeg"/><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课件封面"/>
          <p:cNvPicPr>
            <a:picLocks noChangeAspect="1"/>
          </p:cNvPicPr>
          <p:nvPr/>
        </p:nvPicPr>
        <p:blipFill>
          <a:blip r:embed="rId1"/>
          <a:stretch>
            <a:fillRect/>
          </a:stretch>
        </p:blipFill>
        <p:spPr>
          <a:xfrm>
            <a:off x="0" y="0"/>
            <a:ext cx="9144635" cy="6858635"/>
          </a:xfrm>
          <a:prstGeom prst="rect">
            <a:avLst/>
          </a:prstGeom>
        </p:spPr>
      </p:pic>
    </p:spTree>
  </p:cSld>
  <p:clrMapOvr>
    <a:masterClrMapping/>
  </p:clrMapOvr>
  <p:transition spd="med">
    <p:random/>
    <p:sndAc>
      <p:stSnd>
        <p:snd r:embed="rId2"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290" name="文本占位符 12289"/>
          <p:cNvSpPr>
            <a:spLocks noGrp="1"/>
          </p:cNvSpPr>
          <p:nvPr>
            <p:ph type="body" idx="1"/>
          </p:nvPr>
        </p:nvSpPr>
        <p:spPr>
          <a:xfrm>
            <a:off x="468313" y="692150"/>
            <a:ext cx="8229600" cy="4249738"/>
          </a:xfrm>
          <a:ln/>
        </p:spPr>
        <p:txBody>
          <a:bodyPr/>
          <a:p>
            <a:pPr>
              <a:lnSpc>
                <a:spcPct val="120000"/>
              </a:lnSpc>
            </a:pPr>
            <a:r>
              <a:rPr lang="zh-CN" altLang="en-US" sz="1800" dirty="0">
                <a:solidFill>
                  <a:schemeClr val="bg1"/>
                </a:solidFill>
              </a:rPr>
              <a:t>关于便利机能，要便于生产、便于运输、便于仓储藏、便于销售、便于使用（规格、尺寸、形状、重量、开启方法等），还必须注意废弃后的处理。</a:t>
            </a:r>
            <a:endParaRPr lang="zh-CN" altLang="en-US" sz="1800" dirty="0">
              <a:solidFill>
                <a:schemeClr val="bg1"/>
              </a:solidFill>
            </a:endParaRPr>
          </a:p>
          <a:p>
            <a:pPr>
              <a:lnSpc>
                <a:spcPct val="120000"/>
              </a:lnSpc>
            </a:pPr>
            <a:r>
              <a:rPr lang="zh-CN" altLang="en-US" sz="1800" dirty="0">
                <a:solidFill>
                  <a:schemeClr val="bg1"/>
                </a:solidFill>
                <a:latin typeface="宋体" panose="02010600030101010101" pitchFamily="2" charset="-122"/>
              </a:rPr>
              <a:t>关于商业机能，不仅要求包装在超级市场上能直接起到无声售货员的作用，而且在有营业员的商店里也要醒目地将讯息传达给顾客。</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近年来，国外给包装定出五种基本机能：</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（1）促进销售的机能</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（2）促进商品的机能</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（3）适应生产的机能</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（4）适应环境的机能</a:t>
            </a:r>
            <a:endParaRPr lang="zh-CN" altLang="en-US" sz="1800" dirty="0">
              <a:solidFill>
                <a:schemeClr val="bg1"/>
              </a:solidFill>
              <a:latin typeface="宋体" panose="02010600030101010101" pitchFamily="2" charset="-122"/>
            </a:endParaRPr>
          </a:p>
          <a:p>
            <a:pPr>
              <a:lnSpc>
                <a:spcPct val="120000"/>
              </a:lnSpc>
            </a:pPr>
            <a:r>
              <a:rPr lang="zh-CN" altLang="en-US" sz="1800" dirty="0">
                <a:solidFill>
                  <a:schemeClr val="bg1"/>
                </a:solidFill>
                <a:latin typeface="宋体" panose="02010600030101010101" pitchFamily="2" charset="-122"/>
              </a:rPr>
              <a:t>（5）适应社会的机能</a:t>
            </a:r>
            <a:r>
              <a:rPr lang="zh-CN" altLang="en-US" sz="2000" dirty="0">
                <a:solidFill>
                  <a:schemeClr val="bg1"/>
                </a:solidFill>
                <a:latin typeface="宋体" panose="02010600030101010101" pitchFamily="2" charset="-122"/>
              </a:rPr>
              <a:t>  </a:t>
            </a:r>
            <a:endParaRPr lang="zh-CN" altLang="en-US" sz="2000" dirty="0">
              <a:solidFill>
                <a:schemeClr val="bg1"/>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338" name="文本占位符 14337"/>
          <p:cNvSpPr>
            <a:spLocks noGrp="1"/>
          </p:cNvSpPr>
          <p:nvPr>
            <p:ph type="body" idx="1"/>
          </p:nvPr>
        </p:nvSpPr>
        <p:spPr>
          <a:xfrm>
            <a:off x="539750" y="476250"/>
            <a:ext cx="8229600" cy="1223963"/>
          </a:xfrm>
          <a:ln/>
        </p:spPr>
        <p:txBody>
          <a:bodyPr/>
          <a:p>
            <a:pPr marL="812800" indent="-812800" algn="ctr">
              <a:lnSpc>
                <a:spcPct val="90000"/>
              </a:lnSpc>
              <a:buNone/>
            </a:pPr>
            <a:r>
              <a:rPr lang="zh-CN" altLang="en-US" sz="2400" b="1">
                <a:solidFill>
                  <a:srgbClr val="FFFF00"/>
                </a:solidFill>
              </a:rPr>
              <a:t>第三章  包装的形式</a:t>
            </a:r>
            <a:endParaRPr lang="zh-CN" altLang="en-US" sz="2400" b="1">
              <a:solidFill>
                <a:srgbClr val="FFFF00"/>
              </a:solidFill>
            </a:endParaRPr>
          </a:p>
          <a:p>
            <a:pPr marL="812800" indent="-812800" algn="ctr">
              <a:lnSpc>
                <a:spcPct val="90000"/>
              </a:lnSpc>
              <a:buNone/>
            </a:pPr>
            <a:endParaRPr lang="zh-CN" altLang="en-US" sz="2400" b="1">
              <a:solidFill>
                <a:srgbClr val="FFFF00"/>
              </a:solidFill>
            </a:endParaRPr>
          </a:p>
          <a:p>
            <a:pPr marL="812800" indent="-812800">
              <a:lnSpc>
                <a:spcPct val="90000"/>
              </a:lnSpc>
              <a:buNone/>
            </a:pPr>
            <a:r>
              <a:rPr lang="zh-CN" altLang="en-US" sz="2000" b="1">
                <a:solidFill>
                  <a:srgbClr val="FFFF00"/>
                </a:solidFill>
              </a:rPr>
              <a:t>扩大销售的几种包装形式</a:t>
            </a:r>
            <a:endParaRPr lang="zh-CN" altLang="en-US" sz="2000" b="1">
              <a:solidFill>
                <a:srgbClr val="FFFF00"/>
              </a:solidFill>
            </a:endParaRPr>
          </a:p>
        </p:txBody>
      </p:sp>
      <p:pic>
        <p:nvPicPr>
          <p:cNvPr id="14339" name="图片 14338" descr="08"/>
          <p:cNvPicPr>
            <a:picLocks noChangeAspect="1"/>
          </p:cNvPicPr>
          <p:nvPr/>
        </p:nvPicPr>
        <p:blipFill>
          <a:blip r:embed="rId2"/>
          <a:stretch>
            <a:fillRect/>
          </a:stretch>
        </p:blipFill>
        <p:spPr>
          <a:xfrm>
            <a:off x="395288" y="2349500"/>
            <a:ext cx="4032250" cy="2959100"/>
          </a:xfrm>
          <a:prstGeom prst="rect">
            <a:avLst/>
          </a:prstGeom>
          <a:noFill/>
          <a:ln w="9525">
            <a:noFill/>
          </a:ln>
          <a:effectLst>
            <a:outerShdw dist="107763" dir="8100000" algn="ctr" rotWithShape="0">
              <a:srgbClr val="808080">
                <a:alpha val="50000"/>
              </a:srgbClr>
            </a:outerShdw>
          </a:effectLst>
        </p:spPr>
      </p:pic>
      <p:sp>
        <p:nvSpPr>
          <p:cNvPr id="14340" name="文本框 14339"/>
          <p:cNvSpPr txBox="1"/>
          <p:nvPr/>
        </p:nvSpPr>
        <p:spPr>
          <a:xfrm>
            <a:off x="250825" y="1916113"/>
            <a:ext cx="1657350" cy="366712"/>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成套包装</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pic>
        <p:nvPicPr>
          <p:cNvPr id="14341" name="图片 14340" descr="32"/>
          <p:cNvPicPr>
            <a:picLocks noChangeAspect="1"/>
          </p:cNvPicPr>
          <p:nvPr/>
        </p:nvPicPr>
        <p:blipFill>
          <a:blip r:embed="rId3"/>
          <a:stretch>
            <a:fillRect/>
          </a:stretch>
        </p:blipFill>
        <p:spPr>
          <a:xfrm>
            <a:off x="4572000" y="3429000"/>
            <a:ext cx="4338638" cy="2995613"/>
          </a:xfrm>
          <a:prstGeom prst="rect">
            <a:avLst/>
          </a:prstGeom>
          <a:noFill/>
          <a:ln w="9525">
            <a:noFill/>
          </a:ln>
          <a:effectLst>
            <a:outerShdw dist="107763" dir="2699999" algn="ctr" rotWithShape="0">
              <a:srgbClr val="808080">
                <a:alpha val="50000"/>
              </a:srgbClr>
            </a:outerShdw>
          </a:effectLst>
        </p:spPr>
      </p:pic>
      <p:sp>
        <p:nvSpPr>
          <p:cNvPr id="14342" name="文本框 14341"/>
          <p:cNvSpPr txBox="1"/>
          <p:nvPr/>
        </p:nvSpPr>
        <p:spPr>
          <a:xfrm>
            <a:off x="7812088" y="2997200"/>
            <a:ext cx="1152525" cy="366713"/>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配套包装</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Tree>
  </p:cSld>
  <p:clrMapOvr>
    <a:masterClrMapping/>
  </p:clrMapOvr>
  <p:transition spd="med">
    <p:random/>
    <p:sndAc>
      <p:stSnd>
        <p:snd r:embed="rId4"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5362" name="矩形 15361"/>
          <p:cNvSpPr/>
          <p:nvPr/>
        </p:nvSpPr>
        <p:spPr>
          <a:xfrm>
            <a:off x="3486150" y="2447925"/>
            <a:ext cx="9144000" cy="0"/>
          </a:xfrm>
          <a:prstGeom prst="rect">
            <a:avLst/>
          </a:prstGeom>
          <a:noFill/>
          <a:ln w="9525">
            <a:noFill/>
          </a:ln>
        </p:spPr>
        <p:txBody>
          <a:bodyPr/>
          <a:p>
            <a:endParaRPr lang="zh-CN" altLang="en-US"/>
          </a:p>
        </p:txBody>
      </p:sp>
      <p:pic>
        <p:nvPicPr>
          <p:cNvPr id="15363" name="图片 15362" descr="暖调2"/>
          <p:cNvPicPr>
            <a:picLocks noChangeAspect="1"/>
          </p:cNvPicPr>
          <p:nvPr/>
        </p:nvPicPr>
        <p:blipFill>
          <a:blip r:embed="rId2"/>
          <a:stretch>
            <a:fillRect/>
          </a:stretch>
        </p:blipFill>
        <p:spPr>
          <a:xfrm>
            <a:off x="684213" y="765175"/>
            <a:ext cx="3348037" cy="3025775"/>
          </a:xfrm>
          <a:prstGeom prst="rect">
            <a:avLst/>
          </a:prstGeom>
          <a:noFill/>
          <a:ln w="9525">
            <a:noFill/>
          </a:ln>
          <a:effectLst>
            <a:outerShdw dist="107763" dir="8100000" algn="ctr" rotWithShape="0">
              <a:srgbClr val="808080">
                <a:alpha val="50000"/>
              </a:srgbClr>
            </a:outerShdw>
          </a:effectLst>
        </p:spPr>
      </p:pic>
      <p:sp>
        <p:nvSpPr>
          <p:cNvPr id="15364" name="矩形 15363"/>
          <p:cNvSpPr/>
          <p:nvPr/>
        </p:nvSpPr>
        <p:spPr>
          <a:xfrm>
            <a:off x="3086100" y="2452688"/>
            <a:ext cx="9144000" cy="0"/>
          </a:xfrm>
          <a:prstGeom prst="rect">
            <a:avLst/>
          </a:prstGeom>
          <a:noFill/>
          <a:ln w="9525">
            <a:noFill/>
          </a:ln>
        </p:spPr>
        <p:txBody>
          <a:bodyPr/>
          <a:p>
            <a:endParaRPr lang="zh-CN" altLang="en-US"/>
          </a:p>
        </p:txBody>
      </p:sp>
      <p:pic>
        <p:nvPicPr>
          <p:cNvPr id="15365" name="图片 15364" descr="1-6tif"/>
          <p:cNvPicPr>
            <a:picLocks noChangeAspect="1"/>
          </p:cNvPicPr>
          <p:nvPr/>
        </p:nvPicPr>
        <p:blipFill>
          <a:blip r:embed="rId3"/>
          <a:stretch>
            <a:fillRect/>
          </a:stretch>
        </p:blipFill>
        <p:spPr>
          <a:xfrm>
            <a:off x="4140200" y="3284538"/>
            <a:ext cx="4343400" cy="2852737"/>
          </a:xfrm>
          <a:prstGeom prst="rect">
            <a:avLst/>
          </a:prstGeom>
          <a:noFill/>
          <a:ln w="9525">
            <a:noFill/>
          </a:ln>
          <a:effectLst>
            <a:outerShdw dist="107763" dir="2699999" algn="ctr" rotWithShape="0">
              <a:srgbClr val="808080">
                <a:alpha val="50000"/>
              </a:srgbClr>
            </a:outerShdw>
          </a:effectLst>
        </p:spPr>
      </p:pic>
      <p:sp>
        <p:nvSpPr>
          <p:cNvPr id="15366" name="文本框 15365"/>
          <p:cNvSpPr txBox="1"/>
          <p:nvPr/>
        </p:nvSpPr>
        <p:spPr>
          <a:xfrm>
            <a:off x="4067175" y="2852738"/>
            <a:ext cx="1873250" cy="366712"/>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系列包装</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4"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6386" name="图片 16385"/>
          <p:cNvPicPr>
            <a:picLocks noChangeAspect="1"/>
          </p:cNvPicPr>
          <p:nvPr/>
        </p:nvPicPr>
        <p:blipFill>
          <a:blip r:embed="rId2"/>
          <a:stretch>
            <a:fillRect/>
          </a:stretch>
        </p:blipFill>
        <p:spPr>
          <a:xfrm>
            <a:off x="755650" y="2997200"/>
            <a:ext cx="4533900" cy="3090863"/>
          </a:xfrm>
          <a:prstGeom prst="rect">
            <a:avLst/>
          </a:prstGeom>
          <a:noFill/>
          <a:ln w="9525">
            <a:noFill/>
          </a:ln>
          <a:effectLst>
            <a:outerShdw dist="107763" dir="8100000" algn="ctr" rotWithShape="0">
              <a:srgbClr val="808080">
                <a:alpha val="50000"/>
              </a:srgbClr>
            </a:outerShdw>
          </a:effectLst>
        </p:spPr>
      </p:pic>
      <p:pic>
        <p:nvPicPr>
          <p:cNvPr id="16387" name="图片 16386"/>
          <p:cNvPicPr>
            <a:picLocks noChangeAspect="1"/>
          </p:cNvPicPr>
          <p:nvPr/>
        </p:nvPicPr>
        <p:blipFill>
          <a:blip r:embed="rId3"/>
          <a:stretch>
            <a:fillRect/>
          </a:stretch>
        </p:blipFill>
        <p:spPr>
          <a:xfrm>
            <a:off x="3962400" y="609600"/>
            <a:ext cx="3656013" cy="2711450"/>
          </a:xfrm>
          <a:prstGeom prst="rect">
            <a:avLst/>
          </a:prstGeom>
          <a:noFill/>
          <a:ln w="9525">
            <a:noFill/>
          </a:ln>
          <a:effectLst>
            <a:outerShdw dist="107763" dir="2699999" algn="ctr" rotWithShape="0">
              <a:srgbClr val="808080">
                <a:alpha val="50000"/>
              </a:srgbClr>
            </a:outerShdw>
          </a:effectLst>
        </p:spPr>
      </p:pic>
      <p:sp>
        <p:nvSpPr>
          <p:cNvPr id="16388" name="矩形 16387"/>
          <p:cNvSpPr/>
          <p:nvPr/>
        </p:nvSpPr>
        <p:spPr>
          <a:xfrm>
            <a:off x="3429000" y="2286000"/>
            <a:ext cx="9144000" cy="0"/>
          </a:xfrm>
          <a:prstGeom prst="rect">
            <a:avLst/>
          </a:prstGeom>
          <a:noFill/>
          <a:ln w="9525">
            <a:noFill/>
          </a:ln>
        </p:spPr>
        <p:txBody>
          <a:bodyPr/>
          <a:p>
            <a:endParaRPr lang="zh-CN" altLang="en-US"/>
          </a:p>
        </p:txBody>
      </p:sp>
      <p:pic>
        <p:nvPicPr>
          <p:cNvPr id="16389" name="图片 16388" descr="Image2"/>
          <p:cNvPicPr>
            <a:picLocks noChangeAspect="1"/>
          </p:cNvPicPr>
          <p:nvPr/>
        </p:nvPicPr>
        <p:blipFill>
          <a:blip r:embed="rId4"/>
          <a:stretch>
            <a:fillRect/>
          </a:stretch>
        </p:blipFill>
        <p:spPr>
          <a:xfrm>
            <a:off x="5943600" y="3657600"/>
            <a:ext cx="2428875" cy="2438400"/>
          </a:xfrm>
          <a:prstGeom prst="rect">
            <a:avLst/>
          </a:prstGeom>
          <a:noFill/>
          <a:ln w="9525">
            <a:noFill/>
          </a:ln>
          <a:effectLst>
            <a:outerShdw dist="107763" dir="2699999" algn="ctr" rotWithShape="0">
              <a:srgbClr val="808080">
                <a:alpha val="50000"/>
              </a:srgbClr>
            </a:outerShdw>
          </a:effectLst>
        </p:spPr>
      </p:pic>
      <p:sp>
        <p:nvSpPr>
          <p:cNvPr id="16390" name="文本框 16389"/>
          <p:cNvSpPr txBox="1"/>
          <p:nvPr/>
        </p:nvSpPr>
        <p:spPr>
          <a:xfrm>
            <a:off x="2627313" y="2420938"/>
            <a:ext cx="1223962" cy="366712"/>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系列包装</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5"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410" name="标题 17409"/>
          <p:cNvSpPr>
            <a:spLocks noGrp="1"/>
          </p:cNvSpPr>
          <p:nvPr>
            <p:ph type="title"/>
          </p:nvPr>
        </p:nvSpPr>
        <p:spPr>
          <a:xfrm>
            <a:off x="539750" y="476250"/>
            <a:ext cx="8229600" cy="685800"/>
          </a:xfrm>
          <a:ln/>
        </p:spPr>
        <p:txBody>
          <a:bodyPr anchor="ctr"/>
          <a:p>
            <a:pPr algn="l"/>
            <a:r>
              <a:rPr lang="en-US" altLang="zh-CN" sz="2000" b="1">
                <a:solidFill>
                  <a:srgbClr val="FFFF00"/>
                </a:solidFill>
                <a:latin typeface="黑体" panose="02010609060101010101" pitchFamily="2" charset="-122"/>
                <a:ea typeface="Times New Roman" panose="02020603050405020304" pitchFamily="2" charset="0"/>
              </a:rPr>
              <a:t>3.1 </a:t>
            </a:r>
            <a:r>
              <a:rPr lang="zh-CN" altLang="en-US" sz="2000" b="1">
                <a:solidFill>
                  <a:srgbClr val="FFFF00"/>
                </a:solidFill>
                <a:latin typeface="黑体" panose="02010609060101010101" pitchFamily="2" charset="-122"/>
                <a:ea typeface="Times New Roman" panose="02020603050405020304" pitchFamily="2" charset="0"/>
              </a:rPr>
              <a:t>系列包装</a:t>
            </a:r>
            <a:r>
              <a:rPr lang="zh-CN" altLang="en-US" sz="2800" b="1">
                <a:solidFill>
                  <a:srgbClr val="FFFF00"/>
                </a:solidFill>
                <a:latin typeface="黑体" panose="02010609060101010101" pitchFamily="2" charset="-122"/>
                <a:ea typeface="黑体" panose="02010609060101010101" pitchFamily="2" charset="-122"/>
              </a:rPr>
              <a:t> </a:t>
            </a:r>
            <a:endParaRPr lang="zh-CN" altLang="en-US" sz="2800" b="1">
              <a:solidFill>
                <a:srgbClr val="FFFF00"/>
              </a:solidFill>
              <a:latin typeface="黑体" panose="02010609060101010101" pitchFamily="2" charset="-122"/>
              <a:ea typeface="黑体" panose="02010609060101010101" pitchFamily="2" charset="-122"/>
            </a:endParaRPr>
          </a:p>
        </p:txBody>
      </p:sp>
      <p:sp>
        <p:nvSpPr>
          <p:cNvPr id="17411" name="文本占位符 17410"/>
          <p:cNvSpPr>
            <a:spLocks noGrp="1"/>
          </p:cNvSpPr>
          <p:nvPr>
            <p:ph type="body" idx="1"/>
          </p:nvPr>
        </p:nvSpPr>
        <p:spPr>
          <a:xfrm>
            <a:off x="395288" y="1341438"/>
            <a:ext cx="8153400" cy="3959225"/>
          </a:xfrm>
          <a:ln/>
        </p:spPr>
        <p:txBody>
          <a:bodyPr/>
          <a:p>
            <a:pPr>
              <a:lnSpc>
                <a:spcPct val="80000"/>
              </a:lnSpc>
              <a:buNone/>
            </a:pPr>
            <a:r>
              <a:rPr lang="en-US" altLang="zh-CN" sz="2000" b="1">
                <a:solidFill>
                  <a:srgbClr val="FFFF00"/>
                </a:solidFill>
                <a:latin typeface="宋体" panose="02010600030101010101" pitchFamily="2" charset="-122"/>
                <a:ea typeface="Times New Roman" panose="02020603050405020304" pitchFamily="2" charset="0"/>
              </a:rPr>
              <a:t>  </a:t>
            </a:r>
            <a:r>
              <a:rPr lang="zh-CN" altLang="en-US" sz="2000" b="1">
                <a:solidFill>
                  <a:srgbClr val="FFFF00"/>
                </a:solidFill>
                <a:latin typeface="宋体" panose="02010600030101010101" pitchFamily="2" charset="-122"/>
                <a:ea typeface="Times New Roman" panose="02020603050405020304" pitchFamily="2" charset="0"/>
              </a:rPr>
              <a:t>系列包装的特点</a:t>
            </a:r>
            <a:r>
              <a:rPr lang="zh-CN" altLang="en-US" b="1">
                <a:solidFill>
                  <a:srgbClr val="FFFF00"/>
                </a:solidFill>
                <a:latin typeface="黑体" panose="02010609060101010101" pitchFamily="2" charset="-122"/>
                <a:ea typeface="黑体" panose="02010609060101010101" pitchFamily="2" charset="-122"/>
              </a:rPr>
              <a:t> </a:t>
            </a:r>
            <a:endParaRPr lang="zh-CN" altLang="en-US" b="1">
              <a:solidFill>
                <a:srgbClr val="FFFF00"/>
              </a:solidFill>
              <a:latin typeface="黑体" panose="02010609060101010101" pitchFamily="2" charset="-122"/>
              <a:ea typeface="黑体" panose="02010609060101010101" pitchFamily="2" charset="-122"/>
            </a:endParaRPr>
          </a:p>
          <a:p>
            <a:pPr>
              <a:lnSpc>
                <a:spcPct val="120000"/>
              </a:lnSpc>
              <a:buNone/>
            </a:pPr>
            <a:r>
              <a:rPr lang="zh-CN" altLang="en-US" b="1">
                <a:solidFill>
                  <a:srgbClr val="FFFF00"/>
                </a:solidFill>
                <a:latin typeface="黑体" panose="02010609060101010101" pitchFamily="2" charset="-122"/>
                <a:ea typeface="黑体" panose="02010609060101010101" pitchFamily="2" charset="-122"/>
              </a:rPr>
              <a:t>    </a:t>
            </a:r>
            <a:r>
              <a:rPr lang="zh-CN" altLang="en-US" sz="1800">
                <a:solidFill>
                  <a:schemeClr val="bg1"/>
                </a:solidFill>
                <a:latin typeface="宋体" panose="02010600030101010101" pitchFamily="2" charset="-122"/>
              </a:rPr>
              <a:t>系列包装又称“家族式”包装，是现代包装设计中较为普遍、较为流行的形式。系列化包装它是以一个企业或一个商标、牌名的不同种类的产品，用一种共性特征来统一的设计，可用特殊的包装造型特点、形体、色彩、图案、标识等统一设计，形成一种统一的视觉形象。这种设计的好处在于：既有多样的变化美、又有统一的整体美；在货架陈列中效果强烈；使消费者容易识别和记忆；并能缩短设计周期，便于商品新品种发展设计，方便制版印刷；增强广告宣传的效果，强化消费者的印象，扩大影响，树立产品特点的个性和确立品牌特征。</a:t>
            </a:r>
            <a:r>
              <a:rPr lang="zh-CN" altLang="en-US" sz="2000">
                <a:solidFill>
                  <a:schemeClr val="bg1"/>
                </a:solidFill>
                <a:latin typeface="黑体" panose="02010609060101010101" pitchFamily="2" charset="-122"/>
                <a:ea typeface="黑体" panose="02010609060101010101" pitchFamily="2" charset="-122"/>
              </a:rPr>
              <a:t> </a:t>
            </a:r>
            <a:endParaRPr lang="zh-CN" altLang="en-US" sz="20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8434" name="矩形 18433"/>
          <p:cNvSpPr/>
          <p:nvPr/>
        </p:nvSpPr>
        <p:spPr>
          <a:xfrm>
            <a:off x="3371850" y="2633663"/>
            <a:ext cx="9144000" cy="0"/>
          </a:xfrm>
          <a:prstGeom prst="rect">
            <a:avLst/>
          </a:prstGeom>
          <a:noFill/>
          <a:ln w="9525">
            <a:noFill/>
          </a:ln>
        </p:spPr>
        <p:txBody>
          <a:bodyPr/>
          <a:p>
            <a:endParaRPr lang="zh-CN" altLang="en-US"/>
          </a:p>
        </p:txBody>
      </p:sp>
      <p:pic>
        <p:nvPicPr>
          <p:cNvPr id="18435" name="图片 18434" descr="SV400012"/>
          <p:cNvPicPr>
            <a:picLocks noChangeAspect="1"/>
          </p:cNvPicPr>
          <p:nvPr/>
        </p:nvPicPr>
        <p:blipFill>
          <a:blip r:embed="rId2"/>
          <a:stretch>
            <a:fillRect/>
          </a:stretch>
        </p:blipFill>
        <p:spPr>
          <a:xfrm>
            <a:off x="684213" y="765175"/>
            <a:ext cx="3602037" cy="2322513"/>
          </a:xfrm>
          <a:prstGeom prst="rect">
            <a:avLst/>
          </a:prstGeom>
          <a:noFill/>
          <a:ln w="9525">
            <a:noFill/>
          </a:ln>
          <a:effectLst>
            <a:outerShdw dist="107763" dir="8100000" algn="ctr" rotWithShape="0">
              <a:srgbClr val="808080">
                <a:alpha val="50000"/>
              </a:srgbClr>
            </a:outerShdw>
          </a:effectLst>
        </p:spPr>
      </p:pic>
      <p:sp>
        <p:nvSpPr>
          <p:cNvPr id="18436" name="矩形 18435"/>
          <p:cNvSpPr/>
          <p:nvPr/>
        </p:nvSpPr>
        <p:spPr>
          <a:xfrm>
            <a:off x="3286125" y="2652713"/>
            <a:ext cx="9144000" cy="0"/>
          </a:xfrm>
          <a:prstGeom prst="rect">
            <a:avLst/>
          </a:prstGeom>
          <a:noFill/>
          <a:ln w="9525">
            <a:noFill/>
          </a:ln>
        </p:spPr>
        <p:txBody>
          <a:bodyPr/>
          <a:p>
            <a:endParaRPr lang="zh-CN" altLang="en-US"/>
          </a:p>
        </p:txBody>
      </p:sp>
      <p:pic>
        <p:nvPicPr>
          <p:cNvPr id="18437" name="图片 18436" descr="Sv400043"/>
          <p:cNvPicPr>
            <a:picLocks noChangeAspect="1"/>
          </p:cNvPicPr>
          <p:nvPr/>
        </p:nvPicPr>
        <p:blipFill>
          <a:blip r:embed="rId3"/>
          <a:stretch>
            <a:fillRect/>
          </a:stretch>
        </p:blipFill>
        <p:spPr>
          <a:xfrm>
            <a:off x="4787900" y="765175"/>
            <a:ext cx="3746500" cy="2346325"/>
          </a:xfrm>
          <a:prstGeom prst="rect">
            <a:avLst/>
          </a:prstGeom>
          <a:noFill/>
          <a:ln w="9525">
            <a:noFill/>
          </a:ln>
          <a:effectLst>
            <a:outerShdw dist="107763" dir="2699999" algn="ctr" rotWithShape="0">
              <a:srgbClr val="808080">
                <a:alpha val="50000"/>
              </a:srgbClr>
            </a:outerShdw>
          </a:effectLst>
        </p:spPr>
      </p:pic>
      <p:sp>
        <p:nvSpPr>
          <p:cNvPr id="18438" name="矩形 18437"/>
          <p:cNvSpPr/>
          <p:nvPr/>
        </p:nvSpPr>
        <p:spPr>
          <a:xfrm>
            <a:off x="3324225" y="2486025"/>
            <a:ext cx="9144000" cy="0"/>
          </a:xfrm>
          <a:prstGeom prst="rect">
            <a:avLst/>
          </a:prstGeom>
          <a:noFill/>
          <a:ln w="9525">
            <a:noFill/>
          </a:ln>
        </p:spPr>
        <p:txBody>
          <a:bodyPr/>
          <a:p>
            <a:endParaRPr lang="zh-CN" altLang="en-US"/>
          </a:p>
        </p:txBody>
      </p:sp>
      <p:pic>
        <p:nvPicPr>
          <p:cNvPr id="18439" name="图片 18438" descr="SV400011"/>
          <p:cNvPicPr>
            <a:picLocks noChangeAspect="1"/>
          </p:cNvPicPr>
          <p:nvPr/>
        </p:nvPicPr>
        <p:blipFill>
          <a:blip r:embed="rId4"/>
          <a:stretch>
            <a:fillRect/>
          </a:stretch>
        </p:blipFill>
        <p:spPr>
          <a:xfrm>
            <a:off x="684213" y="3500438"/>
            <a:ext cx="3627437" cy="2741612"/>
          </a:xfrm>
          <a:prstGeom prst="rect">
            <a:avLst/>
          </a:prstGeom>
          <a:noFill/>
          <a:ln w="9525">
            <a:noFill/>
          </a:ln>
          <a:effectLst>
            <a:outerShdw dist="107763" dir="8100000" algn="ctr" rotWithShape="0">
              <a:srgbClr val="808080">
                <a:alpha val="50000"/>
              </a:srgbClr>
            </a:outerShdw>
          </a:effectLst>
        </p:spPr>
      </p:pic>
      <p:sp>
        <p:nvSpPr>
          <p:cNvPr id="18440" name="矩形 18439"/>
          <p:cNvSpPr/>
          <p:nvPr/>
        </p:nvSpPr>
        <p:spPr>
          <a:xfrm>
            <a:off x="3086100" y="2347913"/>
            <a:ext cx="9144000" cy="0"/>
          </a:xfrm>
          <a:prstGeom prst="rect">
            <a:avLst/>
          </a:prstGeom>
          <a:noFill/>
          <a:ln w="9525">
            <a:noFill/>
          </a:ln>
        </p:spPr>
        <p:txBody>
          <a:bodyPr/>
          <a:p>
            <a:endParaRPr lang="zh-CN" altLang="en-US"/>
          </a:p>
        </p:txBody>
      </p:sp>
      <p:pic>
        <p:nvPicPr>
          <p:cNvPr id="18441" name="图片 18440" descr="陈允如"/>
          <p:cNvPicPr>
            <a:picLocks noChangeAspect="1"/>
          </p:cNvPicPr>
          <p:nvPr/>
        </p:nvPicPr>
        <p:blipFill>
          <a:blip r:embed="rId5"/>
          <a:stretch>
            <a:fillRect/>
          </a:stretch>
        </p:blipFill>
        <p:spPr>
          <a:xfrm>
            <a:off x="4800600" y="3505200"/>
            <a:ext cx="3733800" cy="2716213"/>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9458" name="文本占位符 19457"/>
          <p:cNvSpPr>
            <a:spLocks noGrp="1"/>
          </p:cNvSpPr>
          <p:nvPr>
            <p:ph type="body" idx="1"/>
          </p:nvPr>
        </p:nvSpPr>
        <p:spPr>
          <a:xfrm>
            <a:off x="395288" y="620713"/>
            <a:ext cx="8359775" cy="5184775"/>
          </a:xfrm>
          <a:ln/>
        </p:spPr>
        <p:txBody>
          <a:bodyPr/>
          <a:p>
            <a:pPr algn="just">
              <a:lnSpc>
                <a:spcPct val="80000"/>
              </a:lnSpc>
              <a:buNone/>
            </a:pPr>
            <a:r>
              <a:rPr lang="en-US" altLang="zh-CN" sz="2400" b="1">
                <a:solidFill>
                  <a:srgbClr val="FFFF00"/>
                </a:solidFill>
                <a:latin typeface="宋体" panose="02010600030101010101" pitchFamily="2" charset="-122"/>
              </a:rPr>
              <a:t>  </a:t>
            </a:r>
            <a:r>
              <a:rPr lang="zh-CN" altLang="en-US" sz="2000" b="1">
                <a:solidFill>
                  <a:srgbClr val="FFFF00"/>
                </a:solidFill>
                <a:latin typeface="宋体" panose="02010600030101010101" pitchFamily="2" charset="-122"/>
              </a:rPr>
              <a:t>系列包装设计的表现手法</a:t>
            </a:r>
            <a:endParaRPr lang="zh-CN" altLang="en-US" sz="2000" b="1">
              <a:solidFill>
                <a:srgbClr val="FFFF00"/>
              </a:solidFill>
              <a:latin typeface="宋体" panose="02010600030101010101" pitchFamily="2" charset="-122"/>
            </a:endParaRPr>
          </a:p>
          <a:p>
            <a:pPr algn="just">
              <a:lnSpc>
                <a:spcPct val="80000"/>
              </a:lnSpc>
              <a:buNone/>
            </a:pPr>
            <a:endParaRPr lang="zh-CN" altLang="en-US" sz="2000" b="1">
              <a:solidFill>
                <a:srgbClr val="FFFF00"/>
              </a:solidFill>
              <a:latin typeface="黑体" panose="02010609060101010101" pitchFamily="2" charset="-122"/>
              <a:ea typeface="黑体" panose="02010609060101010101" pitchFamily="2" charset="-122"/>
            </a:endParaRPr>
          </a:p>
          <a:p>
            <a:pPr>
              <a:lnSpc>
                <a:spcPct val="120000"/>
              </a:lnSpc>
              <a:spcBef>
                <a:spcPct val="0"/>
              </a:spcBef>
              <a:spcAft>
                <a:spcPct val="120000"/>
              </a:spcAft>
              <a:buNone/>
            </a:pPr>
            <a:r>
              <a:rPr lang="zh-CN" altLang="en-US" sz="2400" b="1">
                <a:solidFill>
                  <a:schemeClr val="bg1"/>
                </a:solidFill>
                <a:latin typeface="黑体" panose="02010609060101010101" pitchFamily="2" charset="-122"/>
                <a:ea typeface="黑体" panose="02010609060101010101" pitchFamily="2" charset="-122"/>
              </a:rPr>
              <a:t>　</a:t>
            </a:r>
            <a:r>
              <a:rPr lang="zh-CN" altLang="en-US" sz="1800">
                <a:solidFill>
                  <a:schemeClr val="bg1"/>
                </a:solidFill>
                <a:latin typeface="宋体" panose="02010600030101010101" pitchFamily="2" charset="-122"/>
              </a:rPr>
              <a:t>系列包装包含有大小、构图、商标、品名、技法、色彩、图形、文字、造型等这些要素，通常商标、牌名是不能改变的，其余要素至少有一项变化就可以产生系列化的效果</a:t>
            </a:r>
            <a:r>
              <a:rPr lang="zh-CN" altLang="en-US" sz="1800">
                <a:solidFill>
                  <a:srgbClr val="FFFF00"/>
                </a:solidFill>
                <a:latin typeface="宋体" panose="02010600030101010101" pitchFamily="2" charset="-122"/>
              </a:rPr>
              <a:t>。</a:t>
            </a:r>
            <a:endParaRPr lang="zh-CN" altLang="en-US" sz="1800">
              <a:solidFill>
                <a:srgbClr val="FFFF00"/>
              </a:solidFill>
              <a:latin typeface="宋体" panose="02010600030101010101" pitchFamily="2" charset="-122"/>
            </a:endParaRPr>
          </a:p>
          <a:p>
            <a:pPr algn="just">
              <a:lnSpc>
                <a:spcPct val="110000"/>
              </a:lnSpc>
              <a:buNone/>
            </a:pPr>
            <a:r>
              <a:rPr lang="en-US" altLang="zh-CN" sz="1800" b="1">
                <a:solidFill>
                  <a:srgbClr val="FFFF00"/>
                </a:solidFill>
                <a:latin typeface="宋体" panose="02010600030101010101" pitchFamily="2" charset="-122"/>
              </a:rPr>
              <a:t>◆ </a:t>
            </a:r>
            <a:r>
              <a:rPr lang="zh-CN" altLang="en-US" sz="1800" b="1">
                <a:solidFill>
                  <a:srgbClr val="FFFF00"/>
                </a:solidFill>
                <a:latin typeface="宋体" panose="02010600030101010101" pitchFamily="2" charset="-122"/>
              </a:rPr>
              <a:t>不同色彩的设计</a:t>
            </a:r>
            <a:endParaRPr lang="zh-CN" altLang="en-US" sz="1800" b="1">
              <a:solidFill>
                <a:srgbClr val="FFFF00"/>
              </a:solidFill>
              <a:latin typeface="宋体" panose="02010600030101010101" pitchFamily="2" charset="-122"/>
            </a:endParaRPr>
          </a:p>
          <a:p>
            <a:pPr>
              <a:lnSpc>
                <a:spcPct val="110000"/>
              </a:lnSpc>
              <a:buNone/>
            </a:pPr>
            <a:r>
              <a:rPr lang="zh-CN" altLang="en-US" sz="1800">
                <a:solidFill>
                  <a:srgbClr val="FFFF00"/>
                </a:solidFill>
                <a:latin typeface="宋体" panose="02010600030101010101" pitchFamily="2" charset="-122"/>
              </a:rPr>
              <a:t>  </a:t>
            </a:r>
            <a:r>
              <a:rPr lang="zh-CN" altLang="en-US" sz="1800">
                <a:solidFill>
                  <a:schemeClr val="bg1"/>
                </a:solidFill>
                <a:latin typeface="宋体" panose="02010600030101010101" pitchFamily="2" charset="-122"/>
              </a:rPr>
              <a:t>同类产品只是色彩加以变化，其他的造型、图形、文字等元素都相同。这种变化效果强烈，在变换色彩时应注意处理好颜色与产品的内在联系以及色彩的调和与对比关系。</a:t>
            </a:r>
            <a:endParaRPr lang="zh-CN" altLang="en-US" sz="1800">
              <a:solidFill>
                <a:schemeClr val="bg1"/>
              </a:solidFill>
              <a:latin typeface="宋体" panose="02010600030101010101" pitchFamily="2" charset="-122"/>
            </a:endParaRPr>
          </a:p>
          <a:p>
            <a:pPr algn="just">
              <a:lnSpc>
                <a:spcPct val="110000"/>
              </a:lnSpc>
              <a:buNone/>
            </a:pPr>
            <a:r>
              <a:rPr lang="en-US" altLang="zh-CN" sz="1800" b="1">
                <a:solidFill>
                  <a:srgbClr val="FFFF00"/>
                </a:solidFill>
                <a:latin typeface="Times New Roman" panose="02020603050405020304" pitchFamily="2" charset="0"/>
              </a:rPr>
              <a:t>◆</a:t>
            </a:r>
            <a:r>
              <a:rPr lang="en-US" altLang="zh-CN" sz="1800" b="1">
                <a:solidFill>
                  <a:srgbClr val="FFFF00"/>
                </a:solidFill>
                <a:latin typeface="宋体" panose="02010600030101010101" pitchFamily="2" charset="-122"/>
              </a:rPr>
              <a:t> </a:t>
            </a:r>
            <a:r>
              <a:rPr lang="zh-CN" altLang="en-US" sz="1800" b="1">
                <a:solidFill>
                  <a:srgbClr val="FFFF00"/>
                </a:solidFill>
                <a:latin typeface="Times New Roman" panose="02020603050405020304" pitchFamily="2" charset="0"/>
              </a:rPr>
              <a:t>不同图形的色彩设计</a:t>
            </a:r>
            <a:endParaRPr lang="zh-CN" altLang="en-US" sz="1800" b="1">
              <a:solidFill>
                <a:srgbClr val="FFFF00"/>
              </a:solidFill>
              <a:latin typeface="宋体" panose="02010600030101010101" pitchFamily="2" charset="-122"/>
            </a:endParaRPr>
          </a:p>
          <a:p>
            <a:pPr>
              <a:lnSpc>
                <a:spcPct val="110000"/>
              </a:lnSpc>
              <a:buNone/>
            </a:pPr>
            <a:r>
              <a:rPr lang="zh-CN" altLang="en-US" sz="1800">
                <a:solidFill>
                  <a:schemeClr val="bg1"/>
                </a:solidFill>
                <a:latin typeface="宋体" panose="02010600030101010101" pitchFamily="2" charset="-122"/>
              </a:rPr>
              <a:t>  同类产品的造型和文字相同，所用的色彩也往往会根据图形主色彩的变化而相应改变。这时应注意的是图形与色调的关系，应做到协调统一。</a:t>
            </a:r>
            <a:r>
              <a:rPr lang="zh-CN" altLang="en-US" sz="1800">
                <a:solidFill>
                  <a:schemeClr val="bg1"/>
                </a:solidFill>
                <a:latin typeface="宋体" panose="02010600030101010101" pitchFamily="2" charset="-122"/>
              </a:rPr>
              <a:t> </a:t>
            </a:r>
            <a:r>
              <a:rPr lang="zh-CN" altLang="en-US" sz="1800">
                <a:solidFill>
                  <a:schemeClr val="bg1"/>
                </a:solidFill>
                <a:latin typeface="黑体" panose="02010609060101010101" pitchFamily="2" charset="-122"/>
                <a:ea typeface="黑体" panose="02010609060101010101" pitchFamily="2" charset="-122"/>
              </a:rPr>
              <a:t> </a:t>
            </a:r>
            <a:endParaRPr lang="zh-CN" altLang="en-US" sz="18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0482" name="图片 20481"/>
          <p:cNvPicPr>
            <a:picLocks noChangeAspect="1"/>
          </p:cNvPicPr>
          <p:nvPr/>
        </p:nvPicPr>
        <p:blipFill>
          <a:blip r:embed="rId2"/>
          <a:stretch>
            <a:fillRect/>
          </a:stretch>
        </p:blipFill>
        <p:spPr>
          <a:xfrm>
            <a:off x="971550" y="476250"/>
            <a:ext cx="2203450" cy="3043238"/>
          </a:xfrm>
          <a:prstGeom prst="rect">
            <a:avLst/>
          </a:prstGeom>
          <a:noFill/>
          <a:ln w="9525">
            <a:noFill/>
          </a:ln>
          <a:effectLst>
            <a:outerShdw dist="107763" dir="8100000" algn="ctr" rotWithShape="0">
              <a:srgbClr val="808080">
                <a:alpha val="50000"/>
              </a:srgbClr>
            </a:outerShdw>
          </a:effectLst>
        </p:spPr>
      </p:pic>
      <p:pic>
        <p:nvPicPr>
          <p:cNvPr id="20483" name="文本占位符 20482"/>
          <p:cNvPicPr>
            <a:picLocks noChangeAspect="1"/>
          </p:cNvPicPr>
          <p:nvPr>
            <p:ph type="body" idx="1"/>
          </p:nvPr>
        </p:nvPicPr>
        <p:blipFill>
          <a:blip r:embed="rId3"/>
          <a:stretch>
            <a:fillRect/>
          </a:stretch>
        </p:blipFill>
        <p:spPr>
          <a:xfrm>
            <a:off x="3962400" y="476250"/>
            <a:ext cx="2752725" cy="3028950"/>
          </a:xfrm>
          <a:ln/>
          <a:effectLst>
            <a:outerShdw dist="107763" dir="2699999" algn="ctr" rotWithShape="0">
              <a:srgbClr val="808080">
                <a:alpha val="50000"/>
              </a:srgbClr>
            </a:outerShdw>
          </a:effectLst>
        </p:spPr>
      </p:pic>
      <p:pic>
        <p:nvPicPr>
          <p:cNvPr id="20484" name="图片 20483"/>
          <p:cNvPicPr>
            <a:picLocks noChangeAspect="1"/>
          </p:cNvPicPr>
          <p:nvPr/>
        </p:nvPicPr>
        <p:blipFill>
          <a:blip r:embed="rId4"/>
          <a:stretch>
            <a:fillRect/>
          </a:stretch>
        </p:blipFill>
        <p:spPr>
          <a:xfrm>
            <a:off x="1752600" y="3748088"/>
            <a:ext cx="3035300" cy="2617787"/>
          </a:xfrm>
          <a:prstGeom prst="rect">
            <a:avLst/>
          </a:prstGeom>
          <a:noFill/>
          <a:ln w="9525">
            <a:noFill/>
          </a:ln>
          <a:effectLst>
            <a:outerShdw dist="107763" dir="8100000" algn="ctr" rotWithShape="0">
              <a:srgbClr val="808080">
                <a:alpha val="50000"/>
              </a:srgbClr>
            </a:outerShdw>
          </a:effectLst>
        </p:spPr>
      </p:pic>
      <p:pic>
        <p:nvPicPr>
          <p:cNvPr id="20485" name="图片 20484"/>
          <p:cNvPicPr>
            <a:picLocks noChangeAspect="1"/>
          </p:cNvPicPr>
          <p:nvPr/>
        </p:nvPicPr>
        <p:blipFill>
          <a:blip r:embed="rId5"/>
          <a:stretch>
            <a:fillRect/>
          </a:stretch>
        </p:blipFill>
        <p:spPr>
          <a:xfrm flipH="1">
            <a:off x="5715000" y="3733800"/>
            <a:ext cx="2573338" cy="2590800"/>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1506" name="图片 21505"/>
          <p:cNvPicPr>
            <a:picLocks noChangeAspect="1"/>
          </p:cNvPicPr>
          <p:nvPr/>
        </p:nvPicPr>
        <p:blipFill>
          <a:blip r:embed="rId2"/>
          <a:stretch>
            <a:fillRect/>
          </a:stretch>
        </p:blipFill>
        <p:spPr>
          <a:xfrm>
            <a:off x="1042988" y="477838"/>
            <a:ext cx="2420937" cy="2840037"/>
          </a:xfrm>
          <a:prstGeom prst="rect">
            <a:avLst/>
          </a:prstGeom>
          <a:noFill/>
          <a:ln w="9525">
            <a:noFill/>
          </a:ln>
          <a:effectLst>
            <a:outerShdw dist="107763" dir="8100000" algn="ctr" rotWithShape="0">
              <a:srgbClr val="808080">
                <a:alpha val="50000"/>
              </a:srgbClr>
            </a:outerShdw>
          </a:effectLst>
        </p:spPr>
      </p:pic>
      <p:pic>
        <p:nvPicPr>
          <p:cNvPr id="21507" name="图片 21506"/>
          <p:cNvPicPr>
            <a:picLocks noChangeAspect="1"/>
          </p:cNvPicPr>
          <p:nvPr/>
        </p:nvPicPr>
        <p:blipFill>
          <a:blip r:embed="rId3"/>
          <a:stretch>
            <a:fillRect/>
          </a:stretch>
        </p:blipFill>
        <p:spPr>
          <a:xfrm>
            <a:off x="5219700" y="3644900"/>
            <a:ext cx="2638425" cy="2824163"/>
          </a:xfrm>
          <a:prstGeom prst="rect">
            <a:avLst/>
          </a:prstGeom>
          <a:noFill/>
          <a:ln w="9525">
            <a:noFill/>
          </a:ln>
          <a:effectLst>
            <a:outerShdw dist="107763" dir="2699999" algn="ctr" rotWithShape="0">
              <a:srgbClr val="808080">
                <a:alpha val="50000"/>
              </a:srgbClr>
            </a:outerShdw>
          </a:effectLst>
        </p:spPr>
      </p:pic>
      <p:pic>
        <p:nvPicPr>
          <p:cNvPr id="21508" name="图片 21507"/>
          <p:cNvPicPr>
            <a:picLocks noChangeAspect="1"/>
          </p:cNvPicPr>
          <p:nvPr/>
        </p:nvPicPr>
        <p:blipFill>
          <a:blip r:embed="rId4"/>
          <a:stretch>
            <a:fillRect/>
          </a:stretch>
        </p:blipFill>
        <p:spPr>
          <a:xfrm>
            <a:off x="1042988" y="3663950"/>
            <a:ext cx="3816350" cy="2808288"/>
          </a:xfrm>
          <a:prstGeom prst="rect">
            <a:avLst/>
          </a:prstGeom>
          <a:noFill/>
          <a:ln w="9525">
            <a:noFill/>
          </a:ln>
          <a:effectLst>
            <a:outerShdw dist="107763" dir="8100000" algn="ctr" rotWithShape="0">
              <a:srgbClr val="808080">
                <a:alpha val="50000"/>
              </a:srgbClr>
            </a:outerShdw>
          </a:effectLst>
        </p:spPr>
      </p:pic>
      <p:sp>
        <p:nvSpPr>
          <p:cNvPr id="21509" name="矩形 21508"/>
          <p:cNvSpPr/>
          <p:nvPr/>
        </p:nvSpPr>
        <p:spPr>
          <a:xfrm>
            <a:off x="3314700" y="2638425"/>
            <a:ext cx="9144000" cy="0"/>
          </a:xfrm>
          <a:prstGeom prst="rect">
            <a:avLst/>
          </a:prstGeom>
          <a:noFill/>
          <a:ln w="9525">
            <a:noFill/>
          </a:ln>
        </p:spPr>
        <p:txBody>
          <a:bodyPr/>
          <a:p>
            <a:endParaRPr lang="zh-CN" altLang="en-US"/>
          </a:p>
        </p:txBody>
      </p:sp>
      <p:pic>
        <p:nvPicPr>
          <p:cNvPr id="21510" name="图片 21509" descr="8_9H2DFSQUycQE"/>
          <p:cNvPicPr>
            <a:picLocks noChangeAspect="1"/>
          </p:cNvPicPr>
          <p:nvPr/>
        </p:nvPicPr>
        <p:blipFill>
          <a:blip r:embed="rId5"/>
          <a:stretch>
            <a:fillRect/>
          </a:stretch>
        </p:blipFill>
        <p:spPr>
          <a:xfrm>
            <a:off x="3851275" y="752475"/>
            <a:ext cx="4032250" cy="2535238"/>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2530" name="矩形 22529"/>
          <p:cNvSpPr/>
          <p:nvPr/>
        </p:nvSpPr>
        <p:spPr>
          <a:xfrm>
            <a:off x="3314700" y="2390775"/>
            <a:ext cx="9144000" cy="0"/>
          </a:xfrm>
          <a:prstGeom prst="rect">
            <a:avLst/>
          </a:prstGeom>
          <a:noFill/>
          <a:ln w="9525">
            <a:noFill/>
          </a:ln>
        </p:spPr>
        <p:txBody>
          <a:bodyPr/>
          <a:p>
            <a:endParaRPr lang="zh-CN" altLang="en-US"/>
          </a:p>
        </p:txBody>
      </p:sp>
      <p:pic>
        <p:nvPicPr>
          <p:cNvPr id="22531" name="图片 22530" descr="83_UwQzolZR6CRy"/>
          <p:cNvPicPr>
            <a:picLocks noChangeAspect="1"/>
          </p:cNvPicPr>
          <p:nvPr/>
        </p:nvPicPr>
        <p:blipFill>
          <a:blip r:embed="rId2"/>
          <a:stretch>
            <a:fillRect/>
          </a:stretch>
        </p:blipFill>
        <p:spPr>
          <a:xfrm>
            <a:off x="611188" y="1052513"/>
            <a:ext cx="3886200" cy="3209925"/>
          </a:xfrm>
          <a:prstGeom prst="rect">
            <a:avLst/>
          </a:prstGeom>
          <a:noFill/>
          <a:ln w="9525">
            <a:noFill/>
          </a:ln>
          <a:effectLst>
            <a:outerShdw dist="107763" dir="8100000" algn="ctr" rotWithShape="0">
              <a:srgbClr val="808080">
                <a:alpha val="50000"/>
              </a:srgbClr>
            </a:outerShdw>
          </a:effectLst>
        </p:spPr>
      </p:pic>
      <p:sp>
        <p:nvSpPr>
          <p:cNvPr id="22532" name="矩形 22531"/>
          <p:cNvSpPr/>
          <p:nvPr/>
        </p:nvSpPr>
        <p:spPr>
          <a:xfrm>
            <a:off x="3314700" y="2343150"/>
            <a:ext cx="9144000" cy="0"/>
          </a:xfrm>
          <a:prstGeom prst="rect">
            <a:avLst/>
          </a:prstGeom>
          <a:noFill/>
          <a:ln w="9525">
            <a:noFill/>
          </a:ln>
        </p:spPr>
        <p:txBody>
          <a:bodyPr/>
          <a:p>
            <a:endParaRPr lang="zh-CN" altLang="en-US"/>
          </a:p>
        </p:txBody>
      </p:sp>
      <p:pic>
        <p:nvPicPr>
          <p:cNvPr id="22533" name="图片 22532" descr="58_uCk36pDYFNFP"/>
          <p:cNvPicPr>
            <a:picLocks noChangeAspect="1"/>
          </p:cNvPicPr>
          <p:nvPr/>
        </p:nvPicPr>
        <p:blipFill>
          <a:blip r:embed="rId3"/>
          <a:stretch>
            <a:fillRect/>
          </a:stretch>
        </p:blipFill>
        <p:spPr>
          <a:xfrm>
            <a:off x="4643438" y="2708275"/>
            <a:ext cx="3810000" cy="3290888"/>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8" name="标题 4097"/>
          <p:cNvSpPr>
            <a:spLocks noGrp="1"/>
          </p:cNvSpPr>
          <p:nvPr>
            <p:ph type="title"/>
          </p:nvPr>
        </p:nvSpPr>
        <p:spPr>
          <a:xfrm>
            <a:off x="542290" y="640398"/>
            <a:ext cx="8229600" cy="1143000"/>
          </a:xfrm>
          <a:ln/>
        </p:spPr>
        <p:txBody>
          <a:bodyPr anchor="ctr"/>
          <a:p>
            <a:r>
              <a:rPr lang="zh-CN" altLang="en-US" sz="2400" b="1">
                <a:solidFill>
                  <a:srgbClr val="FFFF00"/>
                </a:solidFill>
                <a:latin typeface="黑体" panose="02010609060101010101" pitchFamily="2" charset="-122"/>
                <a:ea typeface="黑体" panose="02010609060101010101" pitchFamily="2" charset="-122"/>
              </a:rPr>
              <a:t>第一章  包装设计概述</a:t>
            </a:r>
            <a:r>
              <a:rPr lang="zh-CN" altLang="en-US" sz="4000" b="1">
                <a:solidFill>
                  <a:srgbClr val="FFFF00"/>
                </a:solidFill>
                <a:latin typeface="黑体" panose="02010609060101010101" pitchFamily="2" charset="-122"/>
                <a:ea typeface="黑体" panose="02010609060101010101" pitchFamily="2" charset="-122"/>
              </a:rPr>
              <a:t>　</a:t>
            </a:r>
            <a:endParaRPr lang="zh-CN" altLang="en-US"/>
          </a:p>
        </p:txBody>
      </p:sp>
      <p:sp>
        <p:nvSpPr>
          <p:cNvPr id="4099" name="文本占位符 4098"/>
          <p:cNvSpPr>
            <a:spLocks noGrp="1"/>
          </p:cNvSpPr>
          <p:nvPr>
            <p:ph type="body" idx="1"/>
          </p:nvPr>
        </p:nvSpPr>
        <p:spPr>
          <a:xfrm>
            <a:off x="408940" y="1923098"/>
            <a:ext cx="8351838" cy="4525962"/>
          </a:xfrm>
          <a:ln/>
        </p:spPr>
        <p:txBody>
          <a:bodyPr/>
          <a:p>
            <a:pPr>
              <a:lnSpc>
                <a:spcPct val="120000"/>
              </a:lnSpc>
              <a:buNone/>
            </a:pPr>
            <a:r>
              <a:rPr lang="zh-CN" altLang="en-US" b="1">
                <a:solidFill>
                  <a:srgbClr val="FFFF00"/>
                </a:solidFill>
                <a:latin typeface="黑体" panose="02010609060101010101" pitchFamily="2" charset="-122"/>
                <a:ea typeface="黑体" panose="02010609060101010101" pitchFamily="2" charset="-122"/>
              </a:rPr>
              <a:t>　　</a:t>
            </a:r>
            <a:r>
              <a:rPr lang="zh-CN" altLang="en-US" sz="2000" b="1">
                <a:solidFill>
                  <a:schemeClr val="bg1"/>
                </a:solidFill>
                <a:latin typeface="Times New Roman" panose="02020603050405020304" pitchFamily="2" charset="0"/>
              </a:rPr>
              <a:t>要点：包装产生的背景及艺术特性，包装的价值与功能，绿色包装设计的具体要求与现实意义。</a:t>
            </a:r>
            <a:r>
              <a:rPr lang="zh-CN" altLang="en-US" sz="2000" b="1">
                <a:solidFill>
                  <a:schemeClr val="bg1"/>
                </a:solidFill>
                <a:latin typeface="黑体" panose="02010609060101010101" pitchFamily="2" charset="-122"/>
                <a:ea typeface="黑体" panose="02010609060101010101" pitchFamily="2" charset="-122"/>
              </a:rPr>
              <a:t> </a:t>
            </a:r>
            <a:endParaRPr lang="zh-CN" altLang="en-US" sz="2000" b="1">
              <a:solidFill>
                <a:srgbClr val="FFFF00"/>
              </a:solidFill>
              <a:latin typeface="黑体" panose="02010609060101010101" pitchFamily="2" charset="-122"/>
              <a:ea typeface="黑体" panose="02010609060101010101" pitchFamily="2" charset="-122"/>
            </a:endParaRPr>
          </a:p>
          <a:p>
            <a:pPr>
              <a:lnSpc>
                <a:spcPct val="120000"/>
              </a:lnSpc>
              <a:buNone/>
            </a:pPr>
            <a:r>
              <a:rPr lang="zh-CN" altLang="en-US" sz="2000" b="1">
                <a:solidFill>
                  <a:schemeClr val="bg1"/>
                </a:solidFill>
                <a:latin typeface="黑体" panose="02010609060101010101" pitchFamily="2" charset="-122"/>
                <a:ea typeface="黑体" panose="02010609060101010101" pitchFamily="2" charset="-122"/>
              </a:rPr>
              <a:t>　　　</a:t>
            </a:r>
            <a:endParaRPr lang="zh-CN" altLang="en-US" sz="2000" b="1">
              <a:solidFill>
                <a:schemeClr val="bg1"/>
              </a:solidFill>
              <a:latin typeface="黑体" panose="02010609060101010101" pitchFamily="2" charset="-122"/>
              <a:ea typeface="黑体" panose="02010609060101010101" pitchFamily="2" charset="-122"/>
            </a:endParaRPr>
          </a:p>
          <a:p>
            <a:pPr>
              <a:lnSpc>
                <a:spcPct val="120000"/>
              </a:lnSpc>
              <a:buNone/>
            </a:pPr>
            <a:r>
              <a:rPr lang="zh-CN" altLang="en-US" sz="2000" b="1">
                <a:solidFill>
                  <a:schemeClr val="bg1"/>
                </a:solidFill>
                <a:latin typeface="黑体" panose="02010609060101010101" pitchFamily="2" charset="-122"/>
                <a:ea typeface="黑体" panose="02010609060101010101" pitchFamily="2" charset="-122"/>
              </a:rPr>
              <a:t>　　　</a:t>
            </a:r>
            <a:r>
              <a:rPr lang="zh-CN" altLang="en-US" sz="2000" b="1">
                <a:solidFill>
                  <a:schemeClr val="bg1"/>
                </a:solidFill>
                <a:latin typeface="Times New Roman" panose="02020603050405020304" pitchFamily="2" charset="0"/>
              </a:rPr>
              <a:t>提示：了解包装产生的历史背景以及发展过程，有助于包装设计者捕捉设计元素，表达不同的设计需求。掌握和理解包装的价值和功能后，更好地配合企业对产品做好经济实用的包装。理解绿色包装设计的概念，为包装设计者在设计上提出了进一步的要求，赋予包装设计者保护环境的使命。</a:t>
            </a:r>
            <a:r>
              <a:rPr lang="zh-CN" altLang="en-US" sz="2800" b="1">
                <a:solidFill>
                  <a:schemeClr val="bg1"/>
                </a:solidFill>
                <a:latin typeface="黑体" panose="02010609060101010101" pitchFamily="2" charset="-122"/>
                <a:ea typeface="黑体" panose="02010609060101010101" pitchFamily="2" charset="-122"/>
              </a:rPr>
              <a:t> </a:t>
            </a:r>
            <a:endParaRPr lang="zh-CN" altLang="en-US" sz="2800" b="1">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3555" name="文本占位符 23554"/>
          <p:cNvSpPr>
            <a:spLocks noGrp="1"/>
          </p:cNvSpPr>
          <p:nvPr>
            <p:ph type="body" idx="1"/>
          </p:nvPr>
        </p:nvSpPr>
        <p:spPr>
          <a:xfrm>
            <a:off x="381000" y="685800"/>
            <a:ext cx="8139113" cy="5551488"/>
          </a:xfrm>
          <a:ln/>
        </p:spPr>
        <p:txBody>
          <a:bodyPr/>
          <a:p>
            <a:pPr>
              <a:lnSpc>
                <a:spcPct val="90000"/>
              </a:lnSpc>
              <a:buNone/>
            </a:pPr>
            <a:r>
              <a:rPr lang="en-US" altLang="zh-CN" sz="2000" b="1">
                <a:solidFill>
                  <a:srgbClr val="FFFF00"/>
                </a:solidFill>
                <a:latin typeface="黑体" panose="02010609060101010101" pitchFamily="2" charset="-122"/>
                <a:ea typeface="Times New Roman" panose="02020603050405020304" pitchFamily="2" charset="0"/>
              </a:rPr>
              <a:t>  3.2  </a:t>
            </a:r>
            <a:r>
              <a:rPr lang="zh-CN" altLang="en-US" sz="2000" b="1">
                <a:solidFill>
                  <a:srgbClr val="FFFF00"/>
                </a:solidFill>
                <a:latin typeface="黑体" panose="02010609060101010101" pitchFamily="2" charset="-122"/>
                <a:ea typeface="Times New Roman" panose="02020603050405020304" pitchFamily="2" charset="0"/>
              </a:rPr>
              <a:t>礼品包装</a:t>
            </a:r>
            <a:r>
              <a:rPr lang="zh-CN" altLang="en-US" sz="2400">
                <a:solidFill>
                  <a:srgbClr val="FFFF00"/>
                </a:solidFill>
                <a:latin typeface="黑体" panose="02010609060101010101" pitchFamily="2" charset="-122"/>
                <a:ea typeface="黑体" panose="02010609060101010101" pitchFamily="2" charset="-122"/>
              </a:rPr>
              <a:t> </a:t>
            </a:r>
            <a:endParaRPr lang="zh-CN" altLang="en-US" sz="1800">
              <a:solidFill>
                <a:schemeClr val="bg1"/>
              </a:solidFill>
              <a:latin typeface="黑体" panose="02010609060101010101" pitchFamily="2" charset="-122"/>
              <a:ea typeface="黑体" panose="02010609060101010101" pitchFamily="2" charset="-122"/>
            </a:endParaRPr>
          </a:p>
          <a:p>
            <a:pPr>
              <a:lnSpc>
                <a:spcPct val="120000"/>
              </a:lnSpc>
              <a:buNone/>
            </a:pPr>
            <a:r>
              <a:rPr lang="zh-CN" altLang="en-US" sz="2400">
                <a:solidFill>
                  <a:schemeClr val="bg1"/>
                </a:solidFill>
                <a:latin typeface="宋体" panose="02010600030101010101" pitchFamily="2" charset="-122"/>
              </a:rPr>
              <a:t>      </a:t>
            </a:r>
            <a:r>
              <a:rPr lang="zh-CN" altLang="en-US" sz="2000">
                <a:solidFill>
                  <a:schemeClr val="bg1"/>
                </a:solidFill>
                <a:latin typeface="宋体" panose="02010600030101010101" pitchFamily="2" charset="-122"/>
              </a:rPr>
              <a:t>礼品在我们的生活中是美好情感的精神载体，也是情谊往来交流的“纽带”。礼品包装作为商品包装中的一类，除了它必须达到包装的基本功能，所体现的精神价值已经远远超过商品本身的物质价值，因此如何借助礼品包装来体现“礼”的含义，是值得研究的。</a:t>
            </a:r>
            <a:endParaRPr lang="zh-CN" altLang="en-US" sz="2000">
              <a:solidFill>
                <a:schemeClr val="bg1"/>
              </a:solidFill>
              <a:latin typeface="宋体" panose="02010600030101010101" pitchFamily="2" charset="-122"/>
            </a:endParaRPr>
          </a:p>
          <a:p>
            <a:pPr algn="just">
              <a:lnSpc>
                <a:spcPct val="120000"/>
              </a:lnSpc>
              <a:buNone/>
            </a:pPr>
            <a:r>
              <a:rPr lang="zh-CN" altLang="en-US" sz="2000">
                <a:solidFill>
                  <a:schemeClr val="bg1"/>
                </a:solidFill>
                <a:latin typeface="宋体" panose="02010600030101010101" pitchFamily="2" charset="-122"/>
              </a:rPr>
              <a:t>       礼品包装以</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情</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作为它的诉求点，以</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沟通</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作为设计的目的，以商品的内容与设计的形式相互整合，来提升</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礼</a:t>
            </a:r>
            <a:r>
              <a:rPr lang="en-US" altLang="zh-CN" sz="2000">
                <a:solidFill>
                  <a:schemeClr val="bg1"/>
                </a:solidFill>
                <a:latin typeface="宋体" panose="02010600030101010101" pitchFamily="2" charset="-122"/>
              </a:rPr>
              <a:t>"</a:t>
            </a:r>
            <a:r>
              <a:rPr lang="zh-CN" altLang="en-US" sz="2000">
                <a:solidFill>
                  <a:schemeClr val="bg1"/>
                </a:solidFill>
                <a:latin typeface="宋体" panose="02010600030101010101" pitchFamily="2" charset="-122"/>
              </a:rPr>
              <a:t>的品味。礼品包装除了专为节日庆典而进行的设计之外，更多的是为消费者赠送方便而设计的。</a:t>
            </a:r>
            <a:endParaRPr lang="zh-CN" altLang="en-US" sz="2000">
              <a:solidFill>
                <a:schemeClr val="bg1"/>
              </a:solidFill>
              <a:latin typeface="宋体" panose="02010600030101010101" pitchFamily="2" charset="-122"/>
            </a:endParaRPr>
          </a:p>
          <a:p>
            <a:pPr>
              <a:lnSpc>
                <a:spcPct val="120000"/>
              </a:lnSpc>
              <a:buNone/>
            </a:pPr>
            <a:r>
              <a:rPr lang="zh-CN" altLang="en-US" sz="2000">
                <a:solidFill>
                  <a:schemeClr val="bg1"/>
                </a:solidFill>
                <a:latin typeface="宋体" panose="02010600030101010101" pitchFamily="2" charset="-122"/>
              </a:rPr>
              <a:t>       一般而言，包装成本与产品成本有一定之比例。但对礼品包装来讲，这一成规是经常破例的。消费者愿意支付更多的费用，购买视觉感官上的享受与愉悦。所以礼品的造型、功能、色彩等，必须是有趣味的，扣人心弦，令人开心的，以达到促销的目的。</a:t>
            </a:r>
            <a:r>
              <a:rPr lang="zh-CN" altLang="en-US" sz="2400">
                <a:solidFill>
                  <a:schemeClr val="bg1"/>
                </a:solidFill>
                <a:latin typeface="黑体" panose="02010609060101010101" pitchFamily="2" charset="-122"/>
                <a:ea typeface="黑体" panose="02010609060101010101" pitchFamily="2" charset="-122"/>
              </a:rPr>
              <a:t> </a:t>
            </a:r>
            <a:endParaRPr lang="zh-CN" altLang="en-US" sz="24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4578" name="图片 24577"/>
          <p:cNvPicPr>
            <a:picLocks noChangeAspect="1"/>
          </p:cNvPicPr>
          <p:nvPr/>
        </p:nvPicPr>
        <p:blipFill>
          <a:blip r:embed="rId2"/>
          <a:stretch>
            <a:fillRect/>
          </a:stretch>
        </p:blipFill>
        <p:spPr>
          <a:xfrm>
            <a:off x="835025" y="533400"/>
            <a:ext cx="3962400" cy="2619375"/>
          </a:xfrm>
          <a:prstGeom prst="rect">
            <a:avLst/>
          </a:prstGeom>
          <a:noFill/>
          <a:ln w="9525">
            <a:noFill/>
          </a:ln>
          <a:effectLst>
            <a:outerShdw dist="107763" dir="8100000" algn="ctr" rotWithShape="0">
              <a:srgbClr val="808080">
                <a:alpha val="50000"/>
              </a:srgbClr>
            </a:outerShdw>
          </a:effectLst>
        </p:spPr>
      </p:pic>
      <p:pic>
        <p:nvPicPr>
          <p:cNvPr id="24579" name="图片 24578"/>
          <p:cNvPicPr>
            <a:picLocks noChangeAspect="1"/>
          </p:cNvPicPr>
          <p:nvPr/>
        </p:nvPicPr>
        <p:blipFill>
          <a:blip r:embed="rId3"/>
          <a:stretch>
            <a:fillRect/>
          </a:stretch>
        </p:blipFill>
        <p:spPr>
          <a:xfrm>
            <a:off x="4716463" y="3789363"/>
            <a:ext cx="3586162" cy="2614612"/>
          </a:xfrm>
          <a:prstGeom prst="rect">
            <a:avLst/>
          </a:prstGeom>
          <a:noFill/>
          <a:ln w="9525">
            <a:noFill/>
          </a:ln>
          <a:effectLst>
            <a:outerShdw dist="107763" dir="2699999" algn="ctr" rotWithShape="0">
              <a:srgbClr val="808080">
                <a:alpha val="50000"/>
              </a:srgbClr>
            </a:outerShdw>
          </a:effectLst>
        </p:spPr>
      </p:pic>
      <p:pic>
        <p:nvPicPr>
          <p:cNvPr id="24580" name="图片 24579"/>
          <p:cNvPicPr>
            <a:picLocks noChangeAspect="1"/>
          </p:cNvPicPr>
          <p:nvPr/>
        </p:nvPicPr>
        <p:blipFill>
          <a:blip r:embed="rId4"/>
          <a:stretch>
            <a:fillRect/>
          </a:stretch>
        </p:blipFill>
        <p:spPr>
          <a:xfrm>
            <a:off x="1216025" y="3505200"/>
            <a:ext cx="2606675" cy="2890838"/>
          </a:xfrm>
          <a:prstGeom prst="rect">
            <a:avLst/>
          </a:prstGeom>
          <a:noFill/>
          <a:ln w="9525">
            <a:noFill/>
          </a:ln>
          <a:effectLst>
            <a:outerShdw dist="107763" dir="8100000" algn="ctr" rotWithShape="0">
              <a:srgbClr val="808080">
                <a:alpha val="50000"/>
              </a:srgbClr>
            </a:outerShdw>
          </a:effectLst>
        </p:spPr>
      </p:pic>
      <p:pic>
        <p:nvPicPr>
          <p:cNvPr id="24581" name="图片 24580"/>
          <p:cNvPicPr>
            <a:picLocks noChangeAspect="1"/>
          </p:cNvPicPr>
          <p:nvPr/>
        </p:nvPicPr>
        <p:blipFill>
          <a:blip r:embed="rId5"/>
          <a:stretch>
            <a:fillRect/>
          </a:stretch>
        </p:blipFill>
        <p:spPr>
          <a:xfrm>
            <a:off x="5330825" y="533400"/>
            <a:ext cx="2619375" cy="2773363"/>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5602" name="文本占位符 25601"/>
          <p:cNvSpPr>
            <a:spLocks noGrp="1"/>
          </p:cNvSpPr>
          <p:nvPr>
            <p:ph type="body" idx="1"/>
          </p:nvPr>
        </p:nvSpPr>
        <p:spPr>
          <a:xfrm>
            <a:off x="523875" y="381000"/>
            <a:ext cx="7935913" cy="6096000"/>
          </a:xfrm>
          <a:ln/>
        </p:spPr>
        <p:txBody>
          <a:bodyPr/>
          <a:p>
            <a:pPr>
              <a:buNone/>
            </a:pPr>
            <a:r>
              <a:rPr lang="en-US" altLang="zh-CN" sz="2800" b="1">
                <a:solidFill>
                  <a:srgbClr val="FFFF00"/>
                </a:solidFill>
                <a:latin typeface="黑体" panose="02010609060101010101" pitchFamily="2" charset="-122"/>
                <a:ea typeface="Times New Roman" panose="02020603050405020304" pitchFamily="2" charset="0"/>
              </a:rPr>
              <a:t>  </a:t>
            </a:r>
            <a:r>
              <a:rPr lang="en-US" altLang="zh-CN" sz="2000" b="1">
                <a:solidFill>
                  <a:srgbClr val="FFFF00"/>
                </a:solidFill>
                <a:latin typeface="黑体" panose="02010609060101010101" pitchFamily="2" charset="-122"/>
                <a:ea typeface="Times New Roman" panose="02020603050405020304" pitchFamily="2" charset="0"/>
              </a:rPr>
              <a:t>3.3  POP</a:t>
            </a:r>
            <a:r>
              <a:rPr lang="zh-CN" altLang="en-US" sz="2000" b="1">
                <a:solidFill>
                  <a:srgbClr val="FFFF00"/>
                </a:solidFill>
                <a:latin typeface="黑体" panose="02010609060101010101" pitchFamily="2" charset="-122"/>
                <a:ea typeface="Times New Roman" panose="02020603050405020304" pitchFamily="2" charset="0"/>
              </a:rPr>
              <a:t>包装</a:t>
            </a:r>
            <a:r>
              <a:rPr lang="zh-CN" altLang="en-US" sz="2800" b="1">
                <a:solidFill>
                  <a:srgbClr val="FFFF00"/>
                </a:solidFill>
                <a:latin typeface="黑体" panose="02010609060101010101" pitchFamily="2" charset="-122"/>
                <a:ea typeface="黑体" panose="02010609060101010101" pitchFamily="2" charset="-122"/>
              </a:rPr>
              <a:t> </a:t>
            </a:r>
            <a:endParaRPr lang="zh-CN" altLang="en-US" sz="2800" b="1">
              <a:solidFill>
                <a:srgbClr val="FFFF00"/>
              </a:solidFill>
              <a:latin typeface="黑体" panose="02010609060101010101" pitchFamily="2" charset="-122"/>
              <a:ea typeface="黑体" panose="02010609060101010101" pitchFamily="2" charset="-122"/>
            </a:endParaRPr>
          </a:p>
          <a:p>
            <a:pPr>
              <a:lnSpc>
                <a:spcPct val="110000"/>
              </a:lnSpc>
              <a:buNone/>
            </a:pPr>
            <a:r>
              <a:rPr lang="zh-CN" altLang="en-US" sz="1800">
                <a:solidFill>
                  <a:schemeClr val="bg1"/>
                </a:solidFill>
                <a:latin typeface="宋体" panose="02010600030101010101" pitchFamily="2" charset="-122"/>
              </a:rPr>
              <a:t>   </a:t>
            </a:r>
            <a:r>
              <a:rPr lang="en-US" altLang="zh-CN" sz="1800">
                <a:solidFill>
                  <a:schemeClr val="bg1"/>
                </a:solidFill>
                <a:latin typeface="宋体" panose="02010600030101010101" pitchFamily="2" charset="-122"/>
              </a:rPr>
              <a:t>POP </a:t>
            </a:r>
            <a:r>
              <a:rPr lang="zh-CN" altLang="en-US" sz="1800">
                <a:solidFill>
                  <a:schemeClr val="bg1"/>
                </a:solidFill>
                <a:latin typeface="宋体" panose="02010600030101010101" pitchFamily="2" charset="-122"/>
              </a:rPr>
              <a:t>是英文 </a:t>
            </a:r>
            <a:r>
              <a:rPr lang="en-US" altLang="zh-CN" sz="1800">
                <a:solidFill>
                  <a:schemeClr val="bg1"/>
                </a:solidFill>
                <a:latin typeface="宋体" panose="02010600030101010101" pitchFamily="2" charset="-122"/>
              </a:rPr>
              <a:t>POINT OF PURCHASE </a:t>
            </a:r>
            <a:r>
              <a:rPr lang="zh-CN" altLang="en-US" sz="1800">
                <a:solidFill>
                  <a:schemeClr val="bg1"/>
                </a:solidFill>
                <a:latin typeface="宋体" panose="02010600030101010101" pitchFamily="2" charset="-122"/>
              </a:rPr>
              <a:t>的缩写形式。</a:t>
            </a:r>
            <a:r>
              <a:rPr lang="en-US" altLang="zh-CN" sz="1800">
                <a:solidFill>
                  <a:schemeClr val="bg1"/>
                </a:solidFill>
                <a:latin typeface="宋体" panose="02010600030101010101" pitchFamily="2" charset="-122"/>
              </a:rPr>
              <a:t>POINT</a:t>
            </a:r>
            <a:r>
              <a:rPr lang="zh-CN" altLang="en-US" sz="1800">
                <a:solidFill>
                  <a:schemeClr val="bg1"/>
                </a:solidFill>
                <a:latin typeface="宋体" panose="02010600030101010101" pitchFamily="2" charset="-122"/>
              </a:rPr>
              <a:t>是“点”的意思。</a:t>
            </a:r>
            <a:r>
              <a:rPr lang="en-US" altLang="zh-CN" sz="1800">
                <a:solidFill>
                  <a:schemeClr val="bg1"/>
                </a:solidFill>
                <a:latin typeface="宋体" panose="02010600030101010101" pitchFamily="2" charset="-122"/>
              </a:rPr>
              <a:t>PURCHASE </a:t>
            </a:r>
            <a:r>
              <a:rPr lang="zh-CN" altLang="en-US" sz="1800">
                <a:solidFill>
                  <a:schemeClr val="bg1"/>
                </a:solidFill>
                <a:latin typeface="宋体" panose="02010600030101010101" pitchFamily="2" charset="-122"/>
              </a:rPr>
              <a:t>是“购买”的意思，</a:t>
            </a:r>
            <a:r>
              <a:rPr lang="en-US" altLang="zh-CN" sz="1800">
                <a:solidFill>
                  <a:schemeClr val="bg1"/>
                </a:solidFill>
                <a:latin typeface="宋体" panose="02010600030101010101" pitchFamily="2" charset="-122"/>
              </a:rPr>
              <a:t>POINT OF PURCHASE </a:t>
            </a:r>
            <a:r>
              <a:rPr lang="zh-CN" altLang="en-US" sz="1800">
                <a:solidFill>
                  <a:schemeClr val="bg1"/>
                </a:solidFill>
                <a:latin typeface="宋体" panose="02010600030101010101" pitchFamily="2" charset="-122"/>
              </a:rPr>
              <a:t>即“购买点”。这里的“点”，具有双重含义，即时间概念上的点</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具有双重含义，即时间要领上的点，时点和空间的点。因此，</a:t>
            </a:r>
            <a:r>
              <a:rPr lang="en-US" altLang="zh-CN" sz="1800">
                <a:solidFill>
                  <a:schemeClr val="bg1"/>
                </a:solidFill>
                <a:latin typeface="宋体" panose="02010600030101010101" pitchFamily="2" charset="-122"/>
              </a:rPr>
              <a:t>POP</a:t>
            </a:r>
            <a:r>
              <a:rPr lang="zh-CN" altLang="en-US" sz="1800">
                <a:solidFill>
                  <a:schemeClr val="bg1"/>
                </a:solidFill>
                <a:latin typeface="宋体" panose="02010600030101010101" pitchFamily="2" charset="-122"/>
              </a:rPr>
              <a:t>式的包装的具体含义就是在购买时和购买地点出现的包装。</a:t>
            </a:r>
            <a:endParaRPr lang="zh-CN" altLang="en-US" sz="1800">
              <a:solidFill>
                <a:schemeClr val="bg1"/>
              </a:solidFill>
              <a:latin typeface="宋体" panose="02010600030101010101" pitchFamily="2" charset="-122"/>
            </a:endParaRPr>
          </a:p>
          <a:p>
            <a:pPr>
              <a:lnSpc>
                <a:spcPct val="110000"/>
              </a:lnSpc>
              <a:buNone/>
            </a:pPr>
            <a:r>
              <a:rPr lang="zh-CN" altLang="en-US" sz="1800">
                <a:solidFill>
                  <a:schemeClr val="bg1"/>
                </a:solidFill>
                <a:latin typeface="宋体" panose="02010600030101010101" pitchFamily="2" charset="-122"/>
              </a:rPr>
              <a:t>   通过</a:t>
            </a:r>
            <a:r>
              <a:rPr lang="en-US" altLang="zh-CN" sz="1800">
                <a:solidFill>
                  <a:schemeClr val="bg1"/>
                </a:solidFill>
                <a:latin typeface="宋体" panose="02010600030101010101" pitchFamily="2" charset="-122"/>
              </a:rPr>
              <a:t>POP</a:t>
            </a:r>
            <a:r>
              <a:rPr lang="zh-CN" altLang="en-US" sz="1800">
                <a:solidFill>
                  <a:schemeClr val="bg1"/>
                </a:solidFill>
                <a:latin typeface="宋体" panose="02010600030101010101" pitchFamily="2" charset="-122"/>
              </a:rPr>
              <a:t>式的包装对企业形象及产品的宣传，可提高企业的知名度和信誉度，使企业在竞争中处于有利的地位，争取更多的消费者购买本企业的商品，树立品牌形象。</a:t>
            </a:r>
            <a:endParaRPr lang="zh-CN" altLang="en-US" sz="1800">
              <a:solidFill>
                <a:schemeClr val="bg1"/>
              </a:solidFill>
              <a:latin typeface="宋体" panose="02010600030101010101" pitchFamily="2" charset="-122"/>
            </a:endParaRPr>
          </a:p>
          <a:p>
            <a:pPr algn="just">
              <a:lnSpc>
                <a:spcPct val="110000"/>
              </a:lnSpc>
              <a:buNone/>
            </a:pPr>
            <a:r>
              <a:rPr lang="zh-CN" altLang="en-US" sz="1800">
                <a:solidFill>
                  <a:schemeClr val="bg1"/>
                </a:solidFill>
                <a:latin typeface="宋体" panose="02010600030101010101" pitchFamily="2" charset="-122"/>
              </a:rPr>
              <a:t>   因此，</a:t>
            </a:r>
            <a:r>
              <a:rPr lang="en-US" altLang="zh-CN" sz="1800">
                <a:solidFill>
                  <a:schemeClr val="bg1"/>
                </a:solidFill>
                <a:latin typeface="宋体" panose="02010600030101010101" pitchFamily="2" charset="-122"/>
              </a:rPr>
              <a:t>POP</a:t>
            </a:r>
            <a:r>
              <a:rPr lang="zh-CN" altLang="en-US" sz="1800">
                <a:solidFill>
                  <a:schemeClr val="bg1"/>
                </a:solidFill>
                <a:latin typeface="宋体" panose="02010600030101010101" pitchFamily="2" charset="-122"/>
              </a:rPr>
              <a:t>式的包装受其功用和展示方式的限制，在设计时必须注意以下要点。 </a:t>
            </a:r>
            <a:endParaRPr lang="zh-CN" altLang="en-US" sz="1800">
              <a:solidFill>
                <a:schemeClr val="bg1"/>
              </a:solidFill>
              <a:latin typeface="宋体" panose="02010600030101010101" pitchFamily="2" charset="-122"/>
            </a:endParaRPr>
          </a:p>
          <a:p>
            <a:pPr algn="just">
              <a:lnSpc>
                <a:spcPct val="110000"/>
              </a:lnSpc>
              <a:buNone/>
            </a:pPr>
            <a:endParaRPr lang="zh-CN" altLang="en-US" sz="2000">
              <a:solidFill>
                <a:srgbClr val="FFFF00"/>
              </a:solidFill>
              <a:latin typeface="宋体" panose="02010600030101010101" pitchFamily="2" charset="-122"/>
            </a:endParaRPr>
          </a:p>
          <a:p>
            <a:pPr algn="just">
              <a:lnSpc>
                <a:spcPct val="110000"/>
              </a:lnSpc>
              <a:buNone/>
            </a:pPr>
            <a:r>
              <a:rPr lang="en-US" altLang="zh-CN" sz="20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必须以简练、单纯、视觉效果强烈为根本要求。 </a:t>
            </a:r>
            <a:endParaRPr lang="zh-CN" altLang="en-US" sz="1800">
              <a:solidFill>
                <a:srgbClr val="FFFF00"/>
              </a:solidFill>
              <a:latin typeface="宋体" panose="02010600030101010101" pitchFamily="2" charset="-122"/>
            </a:endParaRPr>
          </a:p>
          <a:p>
            <a:pPr algn="just">
              <a:lnSpc>
                <a:spcPct val="11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必须注意展示平面的图形与色彩，文字与广告内容的有效结合。 </a:t>
            </a:r>
            <a:endParaRPr lang="zh-CN" altLang="en-US" sz="1800">
              <a:solidFill>
                <a:srgbClr val="FFFF00"/>
              </a:solidFill>
              <a:latin typeface="宋体" panose="02010600030101010101" pitchFamily="2" charset="-122"/>
            </a:endParaRPr>
          </a:p>
          <a:p>
            <a:pPr algn="just">
              <a:lnSpc>
                <a:spcPct val="11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为了区别于一般意义上的价目卡片，应以立体造型为主，价格表示为铺。 </a:t>
            </a:r>
            <a:endParaRPr lang="zh-CN" altLang="en-US" sz="1800">
              <a:solidFill>
                <a:srgbClr val="FFFF00"/>
              </a:solidFill>
              <a:latin typeface="宋体" panose="02010600030101010101" pitchFamily="2" charset="-122"/>
            </a:endParaRPr>
          </a:p>
          <a:p>
            <a:pPr>
              <a:lnSpc>
                <a:spcPct val="11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立体造型在能支撑展示面或商品的同时，应充分考虑与广告内容的有效结合。</a:t>
            </a:r>
            <a:r>
              <a:rPr lang="zh-CN" altLang="en-US" sz="1800">
                <a:solidFill>
                  <a:schemeClr val="bg1"/>
                </a:solidFill>
                <a:latin typeface="黑体" panose="02010609060101010101" pitchFamily="2" charset="-122"/>
                <a:ea typeface="黑体" panose="02010609060101010101" pitchFamily="2" charset="-122"/>
              </a:rPr>
              <a:t> </a:t>
            </a:r>
            <a:endParaRPr lang="zh-CN" altLang="en-US" sz="18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6626" name="矩形 26625"/>
          <p:cNvSpPr/>
          <p:nvPr/>
        </p:nvSpPr>
        <p:spPr>
          <a:xfrm>
            <a:off x="3600450" y="2219325"/>
            <a:ext cx="9144000" cy="0"/>
          </a:xfrm>
          <a:prstGeom prst="rect">
            <a:avLst/>
          </a:prstGeom>
          <a:noFill/>
          <a:ln w="9525">
            <a:noFill/>
          </a:ln>
        </p:spPr>
        <p:txBody>
          <a:bodyPr/>
          <a:p>
            <a:endParaRPr lang="zh-CN" altLang="en-US"/>
          </a:p>
        </p:txBody>
      </p:sp>
      <p:pic>
        <p:nvPicPr>
          <p:cNvPr id="26627" name="图片 26626" descr="20051206130721589"/>
          <p:cNvPicPr>
            <a:picLocks noChangeAspect="1"/>
          </p:cNvPicPr>
          <p:nvPr/>
        </p:nvPicPr>
        <p:blipFill>
          <a:blip r:embed="rId2"/>
          <a:stretch>
            <a:fillRect/>
          </a:stretch>
        </p:blipFill>
        <p:spPr>
          <a:xfrm>
            <a:off x="900113" y="549275"/>
            <a:ext cx="2554287" cy="3181350"/>
          </a:xfrm>
          <a:prstGeom prst="rect">
            <a:avLst/>
          </a:prstGeom>
          <a:noFill/>
          <a:ln w="9525">
            <a:noFill/>
          </a:ln>
          <a:effectLst>
            <a:outerShdw dist="107763" dir="8100000" algn="ctr" rotWithShape="0">
              <a:srgbClr val="808080">
                <a:alpha val="50000"/>
              </a:srgbClr>
            </a:outerShdw>
          </a:effectLst>
        </p:spPr>
      </p:pic>
      <p:sp>
        <p:nvSpPr>
          <p:cNvPr id="26628" name="矩形 26627"/>
          <p:cNvSpPr/>
          <p:nvPr/>
        </p:nvSpPr>
        <p:spPr>
          <a:xfrm>
            <a:off x="3505200" y="1990725"/>
            <a:ext cx="9144000" cy="0"/>
          </a:xfrm>
          <a:prstGeom prst="rect">
            <a:avLst/>
          </a:prstGeom>
          <a:noFill/>
          <a:ln w="9525">
            <a:noFill/>
          </a:ln>
        </p:spPr>
        <p:txBody>
          <a:bodyPr/>
          <a:p>
            <a:endParaRPr lang="zh-CN" altLang="en-US"/>
          </a:p>
        </p:txBody>
      </p:sp>
      <p:pic>
        <p:nvPicPr>
          <p:cNvPr id="26629" name="图片 26628" descr="Image3"/>
          <p:cNvPicPr>
            <a:picLocks noChangeAspect="1"/>
          </p:cNvPicPr>
          <p:nvPr/>
        </p:nvPicPr>
        <p:blipFill>
          <a:blip r:embed="rId3"/>
          <a:stretch>
            <a:fillRect/>
          </a:stretch>
        </p:blipFill>
        <p:spPr>
          <a:xfrm>
            <a:off x="4643438" y="549275"/>
            <a:ext cx="3633787" cy="4899025"/>
          </a:xfrm>
          <a:prstGeom prst="rect">
            <a:avLst/>
          </a:prstGeom>
          <a:noFill/>
          <a:ln w="9525">
            <a:noFill/>
          </a:ln>
          <a:effectLst>
            <a:outerShdw dist="107763" dir="2699999" algn="ctr" rotWithShape="0">
              <a:srgbClr val="808080">
                <a:alpha val="50000"/>
              </a:srgbClr>
            </a:outerShdw>
          </a:effectLst>
        </p:spPr>
      </p:pic>
      <p:sp>
        <p:nvSpPr>
          <p:cNvPr id="26630" name="矩形 26629"/>
          <p:cNvSpPr/>
          <p:nvPr/>
        </p:nvSpPr>
        <p:spPr>
          <a:xfrm>
            <a:off x="3257550" y="2547938"/>
            <a:ext cx="9144000" cy="0"/>
          </a:xfrm>
          <a:prstGeom prst="rect">
            <a:avLst/>
          </a:prstGeom>
          <a:noFill/>
          <a:ln w="9525">
            <a:noFill/>
          </a:ln>
        </p:spPr>
        <p:txBody>
          <a:bodyPr/>
          <a:p>
            <a:endParaRPr lang="zh-CN" altLang="en-US"/>
          </a:p>
        </p:txBody>
      </p:sp>
      <p:pic>
        <p:nvPicPr>
          <p:cNvPr id="26631" name="图片 26630" descr="20051206130734682"/>
          <p:cNvPicPr>
            <a:picLocks noChangeAspect="1"/>
          </p:cNvPicPr>
          <p:nvPr/>
        </p:nvPicPr>
        <p:blipFill>
          <a:blip r:embed="rId4"/>
          <a:stretch>
            <a:fillRect/>
          </a:stretch>
        </p:blipFill>
        <p:spPr>
          <a:xfrm>
            <a:off x="914400" y="3962400"/>
            <a:ext cx="3467100" cy="2324100"/>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0" name="文本占位符 27649"/>
          <p:cNvSpPr>
            <a:spLocks noGrp="1"/>
          </p:cNvSpPr>
          <p:nvPr>
            <p:ph type="body" idx="1"/>
          </p:nvPr>
        </p:nvSpPr>
        <p:spPr>
          <a:xfrm>
            <a:off x="468313" y="515938"/>
            <a:ext cx="8229600" cy="4497387"/>
          </a:xfrm>
          <a:ln/>
        </p:spPr>
        <p:txBody>
          <a:bodyPr/>
          <a:p>
            <a:pPr>
              <a:lnSpc>
                <a:spcPct val="80000"/>
              </a:lnSpc>
              <a:buNone/>
            </a:pPr>
            <a:r>
              <a:rPr lang="en-US" altLang="zh-CN" sz="2000" b="1">
                <a:solidFill>
                  <a:srgbClr val="FFFF00"/>
                </a:solidFill>
                <a:latin typeface="宋体" panose="02010600030101010101" pitchFamily="2" charset="-122"/>
                <a:ea typeface="Times New Roman" panose="02020603050405020304" pitchFamily="2" charset="0"/>
              </a:rPr>
              <a:t>3.4 </a:t>
            </a:r>
            <a:r>
              <a:rPr lang="zh-CN" altLang="en-US" sz="2000" b="1">
                <a:solidFill>
                  <a:srgbClr val="FFFF00"/>
                </a:solidFill>
                <a:latin typeface="宋体" panose="02010600030101010101" pitchFamily="2" charset="-122"/>
                <a:ea typeface="Times New Roman" panose="02020603050405020304" pitchFamily="2" charset="0"/>
              </a:rPr>
              <a:t>民族化包装</a:t>
            </a:r>
            <a:r>
              <a:rPr lang="zh-CN" altLang="en-US" b="1">
                <a:solidFill>
                  <a:srgbClr val="FFFF00"/>
                </a:solidFill>
                <a:latin typeface="黑体" panose="02010609060101010101" pitchFamily="2" charset="-122"/>
                <a:ea typeface="黑体" panose="02010609060101010101" pitchFamily="2" charset="-122"/>
              </a:rPr>
              <a:t> </a:t>
            </a:r>
            <a:endParaRPr lang="zh-CN" altLang="en-US" b="1">
              <a:solidFill>
                <a:srgbClr val="FFFF00"/>
              </a:solidFill>
              <a:latin typeface="黑体" panose="02010609060101010101" pitchFamily="2" charset="-122"/>
              <a:ea typeface="黑体" panose="02010609060101010101" pitchFamily="2" charset="-122"/>
            </a:endParaRPr>
          </a:p>
          <a:p>
            <a:pPr>
              <a:lnSpc>
                <a:spcPct val="80000"/>
              </a:lnSpc>
            </a:pPr>
            <a:endParaRPr lang="zh-CN" altLang="en-US" sz="1800">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民族风格在现代包装的设计中经常被运用，它能增强商品在市场上的竞争能力也是企业商品包装文化价值的体现。特别是当一个国家的商品在进入国际市场后，他们民族风格的包装就显得更为重要，它可以区别与其他国家商品的不同。</a:t>
            </a:r>
            <a:endParaRPr lang="zh-CN" altLang="en-US" sz="1800">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中国传统民间艺术形成的宝贵文化和独特风格对当今包装设计有着重大的影响，民间艺术是流传于历代民间，为劳动人民的生活而服务的，为劳动人民所喜闻乐见的艺术风格，某些形象的寓意组合，所表达的意思都是世代相传下来的。如寿桃、松柏、寿、福等喻意健康长寿；鲤鱼跳龙门喻意着年年有余等，将这些约定俗成的民族形象反映在包装设计中有着丰富的内涵。</a:t>
            </a:r>
            <a:endParaRPr lang="zh-CN" altLang="en-US" sz="1800">
              <a:solidFill>
                <a:schemeClr val="bg1"/>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8674" name="图片 28673"/>
          <p:cNvPicPr>
            <a:picLocks noChangeAspect="1"/>
          </p:cNvPicPr>
          <p:nvPr/>
        </p:nvPicPr>
        <p:blipFill>
          <a:blip r:embed="rId2"/>
          <a:stretch>
            <a:fillRect/>
          </a:stretch>
        </p:blipFill>
        <p:spPr>
          <a:xfrm>
            <a:off x="755650" y="717550"/>
            <a:ext cx="3581400" cy="2717800"/>
          </a:xfrm>
          <a:prstGeom prst="rect">
            <a:avLst/>
          </a:prstGeom>
          <a:noFill/>
          <a:ln w="9525">
            <a:noFill/>
          </a:ln>
          <a:effectLst>
            <a:outerShdw dist="107763" dir="8100000" algn="ctr" rotWithShape="0">
              <a:srgbClr val="808080">
                <a:alpha val="50000"/>
              </a:srgbClr>
            </a:outerShdw>
          </a:effectLst>
        </p:spPr>
      </p:pic>
      <p:pic>
        <p:nvPicPr>
          <p:cNvPr id="28675" name="图片 28674"/>
          <p:cNvPicPr>
            <a:picLocks noChangeAspect="1"/>
          </p:cNvPicPr>
          <p:nvPr/>
        </p:nvPicPr>
        <p:blipFill>
          <a:blip r:embed="rId3"/>
          <a:stretch>
            <a:fillRect/>
          </a:stretch>
        </p:blipFill>
        <p:spPr>
          <a:xfrm>
            <a:off x="4572000" y="2060575"/>
            <a:ext cx="3960813" cy="2617788"/>
          </a:xfrm>
          <a:prstGeom prst="rect">
            <a:avLst/>
          </a:prstGeom>
          <a:noFill/>
          <a:ln w="9525">
            <a:noFill/>
          </a:ln>
          <a:effectLst>
            <a:outerShdw dist="107763" dir="2699999" algn="ctr" rotWithShape="0">
              <a:srgbClr val="808080">
                <a:alpha val="50000"/>
              </a:srgbClr>
            </a:outerShdw>
          </a:effectLst>
        </p:spPr>
      </p:pic>
      <p:pic>
        <p:nvPicPr>
          <p:cNvPr id="28676" name="图片 28675"/>
          <p:cNvPicPr>
            <a:picLocks noChangeAspect="1"/>
          </p:cNvPicPr>
          <p:nvPr/>
        </p:nvPicPr>
        <p:blipFill>
          <a:blip r:embed="rId4"/>
          <a:stretch>
            <a:fillRect/>
          </a:stretch>
        </p:blipFill>
        <p:spPr>
          <a:xfrm>
            <a:off x="755650" y="3741738"/>
            <a:ext cx="3600450" cy="2465387"/>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9698" name="图片 29697"/>
          <p:cNvPicPr>
            <a:picLocks noChangeAspect="1"/>
          </p:cNvPicPr>
          <p:nvPr/>
        </p:nvPicPr>
        <p:blipFill>
          <a:blip r:embed="rId2"/>
          <a:stretch>
            <a:fillRect/>
          </a:stretch>
        </p:blipFill>
        <p:spPr>
          <a:xfrm>
            <a:off x="1258888" y="404813"/>
            <a:ext cx="3805237" cy="3095625"/>
          </a:xfrm>
          <a:prstGeom prst="rect">
            <a:avLst/>
          </a:prstGeom>
          <a:noFill/>
          <a:ln w="9525">
            <a:noFill/>
          </a:ln>
          <a:effectLst>
            <a:outerShdw dist="107763" dir="8100000" algn="ctr" rotWithShape="0">
              <a:srgbClr val="808080">
                <a:alpha val="50000"/>
              </a:srgbClr>
            </a:outerShdw>
          </a:effectLst>
        </p:spPr>
      </p:pic>
      <p:pic>
        <p:nvPicPr>
          <p:cNvPr id="29699" name="图片 29698"/>
          <p:cNvPicPr>
            <a:picLocks noChangeAspect="1"/>
          </p:cNvPicPr>
          <p:nvPr/>
        </p:nvPicPr>
        <p:blipFill>
          <a:blip r:embed="rId3"/>
          <a:stretch>
            <a:fillRect/>
          </a:stretch>
        </p:blipFill>
        <p:spPr>
          <a:xfrm>
            <a:off x="3924300" y="3573463"/>
            <a:ext cx="4103688" cy="290671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22" name="标题 30721"/>
          <p:cNvSpPr>
            <a:spLocks noGrp="1"/>
          </p:cNvSpPr>
          <p:nvPr>
            <p:ph type="title"/>
          </p:nvPr>
        </p:nvSpPr>
        <p:spPr>
          <a:xfrm>
            <a:off x="539750" y="228600"/>
            <a:ext cx="8229600" cy="762000"/>
          </a:xfrm>
          <a:ln/>
        </p:spPr>
        <p:txBody>
          <a:bodyPr anchor="ctr"/>
          <a:p>
            <a:r>
              <a:rPr lang="zh-CN" altLang="en-US" sz="2400" b="1">
                <a:solidFill>
                  <a:srgbClr val="FFFF00"/>
                </a:solidFill>
                <a:latin typeface="宋体" panose="02010600030101010101" pitchFamily="2" charset="-122"/>
              </a:rPr>
              <a:t>第四章  包装设计的视觉传达要素</a:t>
            </a:r>
            <a:r>
              <a:rPr lang="zh-CN" altLang="en-US" sz="2400" b="1">
                <a:solidFill>
                  <a:srgbClr val="FFFF00"/>
                </a:solidFill>
                <a:ea typeface="黑体" panose="02010609060101010101" pitchFamily="2" charset="-122"/>
              </a:rPr>
              <a:t> </a:t>
            </a:r>
            <a:endParaRPr lang="zh-CN" altLang="en-US" b="1">
              <a:solidFill>
                <a:srgbClr val="FFFF00"/>
              </a:solidFill>
              <a:ea typeface="黑体" panose="02010609060101010101" pitchFamily="2" charset="-122"/>
            </a:endParaRPr>
          </a:p>
        </p:txBody>
      </p:sp>
      <p:sp>
        <p:nvSpPr>
          <p:cNvPr id="30723" name="文本占位符 30722"/>
          <p:cNvSpPr>
            <a:spLocks noGrp="1"/>
          </p:cNvSpPr>
          <p:nvPr>
            <p:ph type="body" idx="1"/>
          </p:nvPr>
        </p:nvSpPr>
        <p:spPr>
          <a:xfrm>
            <a:off x="250825" y="1052513"/>
            <a:ext cx="8496300" cy="5026025"/>
          </a:xfrm>
          <a:ln/>
        </p:spPr>
        <p:txBody>
          <a:bodyPr/>
          <a:p>
            <a:pPr>
              <a:lnSpc>
                <a:spcPct val="80000"/>
              </a:lnSpc>
              <a:buNone/>
            </a:pPr>
            <a:r>
              <a:rPr lang="en-US" altLang="zh-CN" sz="1800" b="1">
                <a:solidFill>
                  <a:srgbClr val="FFFF00"/>
                </a:solidFill>
                <a:latin typeface="宋体" panose="02010600030101010101" pitchFamily="2" charset="-122"/>
              </a:rPr>
              <a:t>   4.1</a:t>
            </a:r>
            <a:r>
              <a:rPr lang="zh-CN" altLang="en-US" sz="1800" b="1">
                <a:solidFill>
                  <a:srgbClr val="FFFF00"/>
                </a:solidFill>
                <a:latin typeface="宋体" panose="02010600030101010101" pitchFamily="2" charset="-122"/>
              </a:rPr>
              <a:t>节 色彩与包装设计</a:t>
            </a:r>
            <a:endParaRPr lang="zh-CN" altLang="en-US" sz="1800" b="1">
              <a:solidFill>
                <a:srgbClr val="FFFF00"/>
              </a:solidFill>
              <a:latin typeface="宋体" panose="02010600030101010101" pitchFamily="2" charset="-122"/>
              <a:ea typeface="Times New Roman" panose="02020603050405020304" pitchFamily="2" charset="0"/>
            </a:endParaRPr>
          </a:p>
          <a:p>
            <a:pPr>
              <a:lnSpc>
                <a:spcPct val="120000"/>
              </a:lnSpc>
              <a:buNone/>
            </a:pPr>
            <a:r>
              <a:rPr lang="zh-CN" altLang="en-US" sz="2400" b="1">
                <a:solidFill>
                  <a:srgbClr val="FFFF00"/>
                </a:solidFill>
                <a:latin typeface="Times New Roman" panose="02020603050405020304" pitchFamily="2" charset="0"/>
                <a:ea typeface="Times New Roman" panose="02020603050405020304" pitchFamily="2" charset="0"/>
              </a:rPr>
              <a:t>           </a:t>
            </a:r>
            <a:r>
              <a:rPr lang="zh-CN" altLang="en-US" sz="1800">
                <a:solidFill>
                  <a:schemeClr val="bg1"/>
                </a:solidFill>
                <a:latin typeface="宋体" panose="02010600030101010101" pitchFamily="2" charset="-122"/>
              </a:rPr>
              <a:t>色彩的运用在包装设计中有着特别重要的作用和地位。在目前的竞争激烈的商品市场中，要使我们设计的包装商品具有明显区别于其他产品包装的视觉个性，吏之更富有诱惑消费者的魅力，刺激和引导消费，以及增强人们对其商品的记忆，这都离不开色彩的设计与运用。</a:t>
            </a:r>
            <a:endParaRPr lang="zh-CN" altLang="en-US" sz="1800">
              <a:solidFill>
                <a:schemeClr val="bg1"/>
              </a:solidFill>
              <a:latin typeface="宋体" panose="02010600030101010101" pitchFamily="2" charset="-122"/>
            </a:endParaRPr>
          </a:p>
          <a:p>
            <a:pPr>
              <a:lnSpc>
                <a:spcPct val="120000"/>
              </a:lnSpc>
              <a:spcAft>
                <a:spcPct val="120000"/>
              </a:spcAft>
              <a:buNone/>
            </a:pPr>
            <a:r>
              <a:rPr lang="zh-CN" altLang="en-US" sz="1800">
                <a:solidFill>
                  <a:schemeClr val="bg1"/>
                </a:solidFill>
                <a:latin typeface="宋体" panose="02010600030101010101" pitchFamily="2" charset="-122"/>
              </a:rPr>
              <a:t>       色彩在包装设计中有两重职能：一是传达商品的特性，告之消费者商品是什么，二是引起消费者感情的共鸣以达到消费的目的。色彩具有象征性，能让人产生联想。一种是对具体事物的联想，而另一种是对抽象概念的联想。例如绿色可以联想到森林、西瓜等具体事物，同时可以联想到健康、平静等抽象概念。色彩具有感情特征，能使人引起感情上的共鸣。如红色给人热情、温暖等。色彩在表现商品整体形象中最为鲜明、最敏感的视觉要素。包装设计通过色彩的象征性和感情特征来表现商品的各类特性。色彩的表现关键在于色调正确确定，它是由色相、明度、纯度三个基本要素构成的，我们可通过它们形成六个最基本的色调。</a:t>
            </a:r>
            <a:r>
              <a:rPr lang="zh-CN" altLang="en-US" sz="2400">
                <a:solidFill>
                  <a:schemeClr val="bg1"/>
                </a:solidFill>
                <a:latin typeface="黑体" panose="02010609060101010101" pitchFamily="2" charset="-122"/>
                <a:ea typeface="黑体" panose="02010609060101010101" pitchFamily="2" charset="-122"/>
              </a:rPr>
              <a:t> </a:t>
            </a:r>
            <a:endParaRPr lang="zh-CN" altLang="en-US" sz="24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22"/>
                                        </p:tgtEl>
                                        <p:attrNameLst>
                                          <p:attrName>style.visibility</p:attrName>
                                        </p:attrNameLst>
                                      </p:cBhvr>
                                      <p:to>
                                        <p:strVal val="visible"/>
                                      </p:to>
                                    </p:set>
                                    <p:anim calcmode="lin" valueType="num">
                                      <p:cBhvr>
                                        <p:cTn id="7" dur="1" fill="hold"/>
                                        <p:tgtEl>
                                          <p:spTgt spid="30722"/>
                                        </p:tgtEl>
                                      </p:cBhvr>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723">
                                            <p:txEl>
                                              <p:charRg st="0" end="16"/>
                                            </p:txEl>
                                          </p:spTgt>
                                        </p:tgtEl>
                                        <p:attrNameLst>
                                          <p:attrName>style.visibility</p:attrName>
                                        </p:attrNameLst>
                                      </p:cBhvr>
                                      <p:to>
                                        <p:strVal val="visible"/>
                                      </p:to>
                                    </p:set>
                                    <p:anim calcmode="lin" valueType="num">
                                      <p:cBhvr>
                                        <p:cTn id="12" dur="1" fill="hold"/>
                                        <p:tgtEl>
                                          <p:spTgt spid="30723">
                                            <p:txEl>
                                              <p:charRg st="0" end="16"/>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723">
                                            <p:txEl>
                                              <p:charRg st="16" end="147"/>
                                            </p:txEl>
                                          </p:spTgt>
                                        </p:tgtEl>
                                        <p:attrNameLst>
                                          <p:attrName>style.visibility</p:attrName>
                                        </p:attrNameLst>
                                      </p:cBhvr>
                                      <p:to>
                                        <p:strVal val="visible"/>
                                      </p:to>
                                    </p:set>
                                    <p:anim calcmode="lin" valueType="num">
                                      <p:cBhvr>
                                        <p:cTn id="17" dur="1" fill="hold"/>
                                        <p:tgtEl>
                                          <p:spTgt spid="30723">
                                            <p:txEl>
                                              <p:charRg st="16" end="147"/>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723">
                                            <p:txEl>
                                              <p:charRg st="147" end="434"/>
                                            </p:txEl>
                                          </p:spTgt>
                                        </p:tgtEl>
                                        <p:attrNameLst>
                                          <p:attrName>style.visibility</p:attrName>
                                        </p:attrNameLst>
                                      </p:cBhvr>
                                      <p:to>
                                        <p:strVal val="visible"/>
                                      </p:to>
                                    </p:set>
                                    <p:anim calcmode="lin" valueType="num">
                                      <p:cBhvr>
                                        <p:cTn id="22" dur="1" fill="hold"/>
                                        <p:tgtEl>
                                          <p:spTgt spid="30723">
                                            <p:txEl>
                                              <p:charRg st="147" end="43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1746" name="标题 31745"/>
          <p:cNvSpPr>
            <a:spLocks noGrp="1"/>
          </p:cNvSpPr>
          <p:nvPr>
            <p:ph type="title"/>
          </p:nvPr>
        </p:nvSpPr>
        <p:spPr>
          <a:xfrm>
            <a:off x="-247650" y="333375"/>
            <a:ext cx="7772400" cy="1143000"/>
          </a:xfrm>
          <a:ln/>
        </p:spPr>
        <p:txBody>
          <a:bodyPr anchor="ctr"/>
          <a:p>
            <a:r>
              <a:rPr lang="en-US" altLang="zh-CN" sz="2000">
                <a:solidFill>
                  <a:srgbClr val="FFFF00"/>
                </a:solidFill>
                <a:latin typeface="宋体" panose="02010600030101010101" pitchFamily="2" charset="-122"/>
              </a:rPr>
              <a:t>◆</a:t>
            </a:r>
            <a:r>
              <a:rPr lang="en-US" altLang="zh-CN" sz="2000">
                <a:solidFill>
                  <a:srgbClr val="FFFF00"/>
                </a:solidFill>
                <a:ea typeface="黑体" panose="02010609060101010101" pitchFamily="2" charset="-122"/>
              </a:rPr>
              <a:t> </a:t>
            </a:r>
            <a:r>
              <a:rPr lang="zh-CN" altLang="en-US" sz="2000">
                <a:solidFill>
                  <a:srgbClr val="FFFF00"/>
                </a:solidFill>
                <a:ea typeface="黑体" panose="02010609060101010101" pitchFamily="2" charset="-122"/>
              </a:rPr>
              <a:t>暖调以暖色相为主，表现为兴奋、热烈、温暖等。</a:t>
            </a:r>
            <a:endParaRPr lang="zh-CN" altLang="en-US" sz="2000">
              <a:solidFill>
                <a:srgbClr val="FFFF00"/>
              </a:solidFill>
              <a:ea typeface="黑体" panose="02010609060101010101" pitchFamily="2" charset="-122"/>
            </a:endParaRPr>
          </a:p>
        </p:txBody>
      </p:sp>
      <p:sp>
        <p:nvSpPr>
          <p:cNvPr id="31747" name="矩形 31746"/>
          <p:cNvSpPr/>
          <p:nvPr/>
        </p:nvSpPr>
        <p:spPr>
          <a:xfrm>
            <a:off x="3257550" y="2228850"/>
            <a:ext cx="9144000" cy="0"/>
          </a:xfrm>
          <a:prstGeom prst="rect">
            <a:avLst/>
          </a:prstGeom>
          <a:noFill/>
          <a:ln w="9525">
            <a:noFill/>
          </a:ln>
        </p:spPr>
        <p:txBody>
          <a:bodyPr/>
          <a:p>
            <a:endParaRPr lang="zh-CN" altLang="en-US"/>
          </a:p>
        </p:txBody>
      </p:sp>
      <p:pic>
        <p:nvPicPr>
          <p:cNvPr id="31748" name="图片 31747" descr="bzss_qq72-k212"/>
          <p:cNvPicPr>
            <a:picLocks noChangeAspect="1"/>
          </p:cNvPicPr>
          <p:nvPr/>
        </p:nvPicPr>
        <p:blipFill>
          <a:blip r:embed="rId2"/>
          <a:stretch>
            <a:fillRect/>
          </a:stretch>
        </p:blipFill>
        <p:spPr>
          <a:xfrm>
            <a:off x="827088" y="1916113"/>
            <a:ext cx="4362450" cy="3983037"/>
          </a:xfrm>
          <a:prstGeom prst="rect">
            <a:avLst/>
          </a:prstGeom>
          <a:noFill/>
          <a:ln w="9525">
            <a:noFill/>
          </a:ln>
          <a:effectLst>
            <a:outerShdw dist="107763" dir="8100000" algn="ctr" rotWithShape="0">
              <a:srgbClr val="808080">
                <a:alpha val="50000"/>
              </a:srgbClr>
            </a:outerShdw>
          </a:effectLst>
        </p:spPr>
      </p:pic>
      <p:sp>
        <p:nvSpPr>
          <p:cNvPr id="31749" name="矩形 31748"/>
          <p:cNvSpPr/>
          <p:nvPr/>
        </p:nvSpPr>
        <p:spPr>
          <a:xfrm>
            <a:off x="3676650" y="2205038"/>
            <a:ext cx="9144000" cy="0"/>
          </a:xfrm>
          <a:prstGeom prst="rect">
            <a:avLst/>
          </a:prstGeom>
          <a:noFill/>
          <a:ln w="9525">
            <a:noFill/>
          </a:ln>
        </p:spPr>
        <p:txBody>
          <a:bodyPr/>
          <a:p>
            <a:endParaRPr lang="zh-CN" altLang="en-US"/>
          </a:p>
        </p:txBody>
      </p:sp>
      <p:pic>
        <p:nvPicPr>
          <p:cNvPr id="31750" name="图片 31749" descr="暖调"/>
          <p:cNvPicPr>
            <a:picLocks noChangeAspect="1"/>
          </p:cNvPicPr>
          <p:nvPr/>
        </p:nvPicPr>
        <p:blipFill>
          <a:blip r:embed="rId3"/>
          <a:stretch>
            <a:fillRect/>
          </a:stretch>
        </p:blipFill>
        <p:spPr>
          <a:xfrm>
            <a:off x="5353050" y="1916113"/>
            <a:ext cx="2897188" cy="3959225"/>
          </a:xfrm>
          <a:prstGeom prst="rect">
            <a:avLst/>
          </a:prstGeom>
          <a:noFill/>
          <a:ln w="9525">
            <a:noFill/>
          </a:ln>
          <a:effectLst>
            <a:outerShdw dist="107763" dir="189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2770" name="矩形 32769"/>
          <p:cNvSpPr/>
          <p:nvPr/>
        </p:nvSpPr>
        <p:spPr>
          <a:xfrm>
            <a:off x="0" y="3298825"/>
            <a:ext cx="9144000" cy="260350"/>
          </a:xfrm>
          <a:prstGeom prst="rect">
            <a:avLst/>
          </a:prstGeom>
          <a:noFill/>
          <a:ln w="9525">
            <a:noFill/>
          </a:ln>
        </p:spPr>
        <p:txBody>
          <a:bodyPr>
            <a:spAutoFit/>
          </a:bodyPr>
          <a:p>
            <a:pPr lvl="0"/>
            <a:r>
              <a:rPr lang="zh-CN" altLang="en-US" sz="1000">
                <a:latin typeface="Times New Roman" panose="02020603050405020304" pitchFamily="2" charset="0"/>
                <a:ea typeface="黑体" panose="02010609060101010101" pitchFamily="2" charset="-122"/>
              </a:rPr>
              <a:t>冷调以冷色相为主，表现为平静，安稳、清凉等。</a:t>
            </a:r>
            <a:r>
              <a:rPr lang="zh-CN" altLang="en-US" sz="1100">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32771" name="标题 32770"/>
          <p:cNvSpPr>
            <a:spLocks noGrp="1"/>
          </p:cNvSpPr>
          <p:nvPr>
            <p:ph type="title"/>
          </p:nvPr>
        </p:nvSpPr>
        <p:spPr>
          <a:xfrm>
            <a:off x="-392112" y="260350"/>
            <a:ext cx="8224837" cy="1143000"/>
          </a:xfrm>
          <a:ln/>
        </p:spPr>
        <p:txBody>
          <a:bodyPr anchor="ctr"/>
          <a:p>
            <a:pPr marL="838200" indent="-838200"/>
            <a:r>
              <a:rPr lang="en-US" altLang="zh-CN" sz="2000">
                <a:solidFill>
                  <a:srgbClr val="FFFF00"/>
                </a:solidFill>
                <a:latin typeface="宋体" panose="02010600030101010101" pitchFamily="2" charset="-122"/>
              </a:rPr>
              <a:t>◆ </a:t>
            </a:r>
            <a:r>
              <a:rPr lang="zh-CN" altLang="en-US" sz="2000">
                <a:solidFill>
                  <a:srgbClr val="FFFF00"/>
                </a:solidFill>
                <a:latin typeface="Times New Roman" panose="02020603050405020304" pitchFamily="2" charset="0"/>
                <a:ea typeface="黑体" panose="02010609060101010101" pitchFamily="2" charset="-122"/>
              </a:rPr>
              <a:t>冷调以冷色相为主，表现为平静，安稳、清凉等。</a:t>
            </a:r>
            <a:r>
              <a:rPr lang="zh-CN" altLang="en-US" sz="2400">
                <a:solidFill>
                  <a:srgbClr val="FFFF00"/>
                </a:solidFill>
                <a:latin typeface="Times New Roman" panose="02020603050405020304" pitchFamily="2" charset="0"/>
                <a:ea typeface="黑体" panose="02010609060101010101" pitchFamily="2" charset="-122"/>
              </a:rPr>
              <a:t> </a:t>
            </a:r>
            <a:endParaRPr lang="zh-CN" altLang="en-US" sz="2400">
              <a:solidFill>
                <a:srgbClr val="FFFF00"/>
              </a:solidFill>
              <a:latin typeface="Times New Roman" panose="02020603050405020304" pitchFamily="2" charset="0"/>
              <a:ea typeface="黑体" panose="02010609060101010101" pitchFamily="2" charset="-122"/>
            </a:endParaRPr>
          </a:p>
        </p:txBody>
      </p:sp>
      <p:sp>
        <p:nvSpPr>
          <p:cNvPr id="32772" name="矩形 32771"/>
          <p:cNvSpPr/>
          <p:nvPr/>
        </p:nvSpPr>
        <p:spPr>
          <a:xfrm>
            <a:off x="3652838" y="2509838"/>
            <a:ext cx="9144000" cy="0"/>
          </a:xfrm>
          <a:prstGeom prst="rect">
            <a:avLst/>
          </a:prstGeom>
          <a:noFill/>
          <a:ln w="9525">
            <a:noFill/>
          </a:ln>
        </p:spPr>
        <p:txBody>
          <a:bodyPr/>
          <a:p>
            <a:endParaRPr lang="zh-CN" altLang="en-US"/>
          </a:p>
        </p:txBody>
      </p:sp>
      <p:pic>
        <p:nvPicPr>
          <p:cNvPr id="32773" name="图片 32772" descr="（第四章----图2）"/>
          <p:cNvPicPr>
            <a:picLocks noChangeAspect="1"/>
          </p:cNvPicPr>
          <p:nvPr/>
        </p:nvPicPr>
        <p:blipFill>
          <a:blip r:embed="rId2"/>
          <a:stretch>
            <a:fillRect/>
          </a:stretch>
        </p:blipFill>
        <p:spPr>
          <a:xfrm>
            <a:off x="4859338" y="2636838"/>
            <a:ext cx="3471862" cy="3471862"/>
          </a:xfrm>
          <a:prstGeom prst="rect">
            <a:avLst/>
          </a:prstGeom>
          <a:noFill/>
          <a:ln w="9525">
            <a:noFill/>
          </a:ln>
          <a:effectLst>
            <a:outerShdw dist="107763" dir="2699999" algn="ctr" rotWithShape="0">
              <a:srgbClr val="808080">
                <a:alpha val="50000"/>
              </a:srgbClr>
            </a:outerShdw>
          </a:effectLst>
        </p:spPr>
      </p:pic>
      <p:sp>
        <p:nvSpPr>
          <p:cNvPr id="32774" name="矩形 32773"/>
          <p:cNvSpPr/>
          <p:nvPr/>
        </p:nvSpPr>
        <p:spPr>
          <a:xfrm>
            <a:off x="3433763" y="2486025"/>
            <a:ext cx="9144000" cy="0"/>
          </a:xfrm>
          <a:prstGeom prst="rect">
            <a:avLst/>
          </a:prstGeom>
          <a:noFill/>
          <a:ln w="9525">
            <a:noFill/>
          </a:ln>
        </p:spPr>
        <p:txBody>
          <a:bodyPr/>
          <a:p>
            <a:endParaRPr lang="zh-CN" altLang="en-US"/>
          </a:p>
        </p:txBody>
      </p:sp>
      <p:pic>
        <p:nvPicPr>
          <p:cNvPr id="32775" name="图片 32774" descr="冷调"/>
          <p:cNvPicPr>
            <a:picLocks noChangeAspect="1"/>
          </p:cNvPicPr>
          <p:nvPr/>
        </p:nvPicPr>
        <p:blipFill>
          <a:blip r:embed="rId3"/>
          <a:stretch>
            <a:fillRect/>
          </a:stretch>
        </p:blipFill>
        <p:spPr>
          <a:xfrm>
            <a:off x="755650" y="1700213"/>
            <a:ext cx="3902075" cy="3589337"/>
          </a:xfrm>
          <a:prstGeom prst="rect">
            <a:avLst/>
          </a:prstGeom>
          <a:noFill/>
          <a:ln w="9525">
            <a:noFill/>
          </a:ln>
          <a:effectLst>
            <a:outerShdw dist="107763" dir="8100000" algn="ctr" rotWithShape="0">
              <a:srgbClr val="808080">
                <a:alpha val="50000"/>
              </a:srgbClr>
            </a:outerShdw>
          </a:effectLst>
        </p:spPr>
      </p:pic>
      <p:sp>
        <p:nvSpPr>
          <p:cNvPr id="32776" name="矩形 32775"/>
          <p:cNvSpPr/>
          <p:nvPr/>
        </p:nvSpPr>
        <p:spPr>
          <a:xfrm>
            <a:off x="3767138" y="2290763"/>
            <a:ext cx="9144000" cy="0"/>
          </a:xfrm>
          <a:prstGeom prst="rect">
            <a:avLst/>
          </a:prstGeom>
          <a:noFill/>
          <a:ln w="9525">
            <a:noFill/>
          </a:ln>
        </p:spPr>
        <p:txBody>
          <a:bodyPr/>
          <a:p>
            <a:endParaRPr lang="zh-CN" altLang="en-US"/>
          </a:p>
        </p:txBody>
      </p:sp>
    </p:spTree>
  </p:cSld>
  <p:clrMapOvr>
    <a:masterClrMapping/>
  </p:clrMapOvr>
  <p:transition spd="med">
    <p:random/>
    <p:sndAc>
      <p:stSnd>
        <p:snd r:embed="rId4"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122" name="文本占位符 5121"/>
          <p:cNvSpPr>
            <a:spLocks noGrp="1"/>
          </p:cNvSpPr>
          <p:nvPr>
            <p:ph type="body" idx="1"/>
          </p:nvPr>
        </p:nvSpPr>
        <p:spPr>
          <a:xfrm>
            <a:off x="457200" y="-95250"/>
            <a:ext cx="8229600" cy="3019425"/>
          </a:xfrm>
          <a:ln/>
        </p:spPr>
        <p:txBody>
          <a:bodyPr/>
          <a:p>
            <a:pPr>
              <a:lnSpc>
                <a:spcPct val="80000"/>
              </a:lnSpc>
              <a:buNone/>
            </a:pPr>
            <a:endParaRPr lang="en-US" altLang="zh-CN" sz="3600" b="1">
              <a:solidFill>
                <a:srgbClr val="FFFF00"/>
              </a:solidFill>
              <a:latin typeface="黑体" panose="02010609060101010101" pitchFamily="2" charset="-122"/>
              <a:ea typeface="黑体" panose="02010609060101010101" pitchFamily="2" charset="-122"/>
            </a:endParaRPr>
          </a:p>
          <a:p>
            <a:pPr>
              <a:lnSpc>
                <a:spcPct val="80000"/>
              </a:lnSpc>
            </a:pPr>
            <a:r>
              <a:rPr lang="en-US" altLang="zh-CN" sz="2000" b="1">
                <a:solidFill>
                  <a:srgbClr val="FFFF00"/>
                </a:solidFill>
                <a:latin typeface="黑体" panose="02010609060101010101" pitchFamily="2" charset="-122"/>
                <a:ea typeface="Times New Roman" panose="02020603050405020304" pitchFamily="2" charset="0"/>
              </a:rPr>
              <a:t>1.1</a:t>
            </a:r>
            <a:r>
              <a:rPr lang="zh-CN" altLang="en-US" sz="2000" b="1">
                <a:solidFill>
                  <a:srgbClr val="FFFF00"/>
                </a:solidFill>
                <a:latin typeface="黑体" panose="02010609060101010101" pitchFamily="2" charset="-122"/>
                <a:ea typeface="Times New Roman" panose="02020603050405020304" pitchFamily="2" charset="0"/>
              </a:rPr>
              <a:t>节  </a:t>
            </a:r>
            <a:r>
              <a:rPr lang="zh-CN" altLang="en-US" sz="2000" b="1">
                <a:solidFill>
                  <a:srgbClr val="FFFF00"/>
                </a:solidFill>
              </a:rPr>
              <a:t>概述</a:t>
            </a:r>
            <a:endParaRPr lang="zh-CN" altLang="en-US" sz="2000" b="1">
              <a:solidFill>
                <a:srgbClr val="FFFF00"/>
              </a:solidFill>
            </a:endParaRPr>
          </a:p>
          <a:p>
            <a:pPr>
              <a:lnSpc>
                <a:spcPct val="120000"/>
              </a:lnSpc>
            </a:pPr>
            <a:r>
              <a:rPr lang="zh-CN" altLang="en-US" sz="1800" b="1">
                <a:solidFill>
                  <a:schemeClr val="bg1"/>
                </a:solidFill>
              </a:rPr>
              <a:t>包装与人们的生活密切相关。在原始社会，人们与大自然斗争，过着原始生活。那时候，由于没有粮食储藏，因此也就没有包装的需要。后来，随着生产的发展，人们靠生产可以自给自足，有了剩余便想到储藏，于是就产生了包装。</a:t>
            </a:r>
            <a:endParaRPr lang="zh-CN" altLang="en-US" sz="1800" b="1">
              <a:solidFill>
                <a:schemeClr val="bg1"/>
              </a:solidFill>
            </a:endParaRPr>
          </a:p>
          <a:p>
            <a:pPr>
              <a:lnSpc>
                <a:spcPct val="120000"/>
              </a:lnSpc>
            </a:pPr>
            <a:r>
              <a:rPr lang="zh-CN" altLang="en-US" sz="1800" b="1">
                <a:solidFill>
                  <a:schemeClr val="bg1"/>
                </a:solidFill>
              </a:rPr>
              <a:t>古代的包装大多取材于自然材料。如用泥土烧成的器皿，用草编成的篮子，以一些植物的枝、藤、叶、果壳等作为包装材料。有些材料流传到现今。</a:t>
            </a:r>
            <a:endParaRPr lang="zh-CN" altLang="en-US" sz="1800" b="1">
              <a:solidFill>
                <a:schemeClr val="bg1"/>
              </a:solidFill>
            </a:endParaRPr>
          </a:p>
        </p:txBody>
      </p:sp>
      <p:pic>
        <p:nvPicPr>
          <p:cNvPr id="5123" name="图片 5122" descr="28"/>
          <p:cNvPicPr>
            <a:picLocks noChangeAspect="1"/>
          </p:cNvPicPr>
          <p:nvPr/>
        </p:nvPicPr>
        <p:blipFill>
          <a:blip r:embed="rId2"/>
          <a:stretch>
            <a:fillRect/>
          </a:stretch>
        </p:blipFill>
        <p:spPr>
          <a:xfrm>
            <a:off x="924878" y="3201353"/>
            <a:ext cx="3816350" cy="3273425"/>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3794" name="标题 33793"/>
          <p:cNvSpPr>
            <a:spLocks noGrp="1"/>
          </p:cNvSpPr>
          <p:nvPr>
            <p:ph type="title"/>
          </p:nvPr>
        </p:nvSpPr>
        <p:spPr>
          <a:xfrm>
            <a:off x="-319087" y="333375"/>
            <a:ext cx="8224837" cy="792163"/>
          </a:xfrm>
          <a:ln/>
        </p:spPr>
        <p:txBody>
          <a:bodyPr anchor="ctr"/>
          <a:p>
            <a:r>
              <a:rPr lang="en-US" altLang="zh-CN" sz="2000">
                <a:solidFill>
                  <a:srgbClr val="FFFF00"/>
                </a:solidFill>
                <a:latin typeface="宋体" panose="02010600030101010101" pitchFamily="2" charset="-122"/>
              </a:rPr>
              <a:t>◆  </a:t>
            </a:r>
            <a:r>
              <a:rPr lang="zh-CN" altLang="en-US" sz="2000">
                <a:solidFill>
                  <a:srgbClr val="FFFF00"/>
                </a:solidFill>
                <a:latin typeface="Times New Roman" panose="02020603050405020304" pitchFamily="2" charset="0"/>
                <a:ea typeface="黑体" panose="02010609060101010101" pitchFamily="2" charset="-122"/>
              </a:rPr>
              <a:t>明调以高明度色为主，表现为明快、柔和、响亮等。</a:t>
            </a:r>
            <a:r>
              <a:rPr lang="zh-CN" altLang="en-US" sz="2000"/>
              <a:t> </a:t>
            </a:r>
            <a:endParaRPr lang="zh-CN" altLang="en-US"/>
          </a:p>
        </p:txBody>
      </p:sp>
      <p:sp>
        <p:nvSpPr>
          <p:cNvPr id="33795" name="矩形 33794"/>
          <p:cNvSpPr/>
          <p:nvPr/>
        </p:nvSpPr>
        <p:spPr>
          <a:xfrm>
            <a:off x="3714750" y="2586038"/>
            <a:ext cx="9144000" cy="0"/>
          </a:xfrm>
          <a:prstGeom prst="rect">
            <a:avLst/>
          </a:prstGeom>
          <a:noFill/>
          <a:ln w="9525">
            <a:noFill/>
          </a:ln>
        </p:spPr>
        <p:txBody>
          <a:bodyPr/>
          <a:p>
            <a:endParaRPr lang="zh-CN" altLang="en-US"/>
          </a:p>
        </p:txBody>
      </p:sp>
      <p:pic>
        <p:nvPicPr>
          <p:cNvPr id="33796" name="图片 33795" descr="（第四章----图3）"/>
          <p:cNvPicPr>
            <a:picLocks noChangeAspect="1"/>
          </p:cNvPicPr>
          <p:nvPr/>
        </p:nvPicPr>
        <p:blipFill>
          <a:blip r:embed="rId2"/>
          <a:stretch>
            <a:fillRect/>
          </a:stretch>
        </p:blipFill>
        <p:spPr>
          <a:xfrm>
            <a:off x="1114425" y="2420938"/>
            <a:ext cx="4033838" cy="3965575"/>
          </a:xfrm>
          <a:prstGeom prst="rect">
            <a:avLst/>
          </a:prstGeom>
          <a:noFill/>
          <a:ln w="9525">
            <a:noFill/>
          </a:ln>
          <a:effectLst>
            <a:outerShdw dist="107763" dir="8100000" algn="ctr" rotWithShape="0">
              <a:srgbClr val="808080">
                <a:alpha val="50000"/>
              </a:srgbClr>
            </a:outerShdw>
          </a:effectLst>
        </p:spPr>
      </p:pic>
      <p:sp>
        <p:nvSpPr>
          <p:cNvPr id="33797" name="矩形 33796"/>
          <p:cNvSpPr/>
          <p:nvPr/>
        </p:nvSpPr>
        <p:spPr>
          <a:xfrm>
            <a:off x="3943350" y="2047875"/>
            <a:ext cx="9144000" cy="0"/>
          </a:xfrm>
          <a:prstGeom prst="rect">
            <a:avLst/>
          </a:prstGeom>
          <a:noFill/>
          <a:ln w="9525">
            <a:noFill/>
          </a:ln>
        </p:spPr>
        <p:txBody>
          <a:bodyPr/>
          <a:p>
            <a:endParaRPr lang="zh-CN" altLang="en-US"/>
          </a:p>
        </p:txBody>
      </p:sp>
      <p:pic>
        <p:nvPicPr>
          <p:cNvPr id="33798" name="图片 33797" descr="明调"/>
          <p:cNvPicPr>
            <a:picLocks noChangeAspect="1"/>
          </p:cNvPicPr>
          <p:nvPr/>
        </p:nvPicPr>
        <p:blipFill>
          <a:blip r:embed="rId3"/>
          <a:stretch>
            <a:fillRect/>
          </a:stretch>
        </p:blipFill>
        <p:spPr>
          <a:xfrm>
            <a:off x="5580063" y="1341438"/>
            <a:ext cx="2287587" cy="5026025"/>
          </a:xfrm>
          <a:prstGeom prst="rect">
            <a:avLst/>
          </a:prstGeom>
          <a:noFill/>
          <a:ln w="9525">
            <a:noFill/>
          </a:ln>
          <a:effectLst>
            <a:outerShdw dist="107763" dir="2699999" algn="ctr" rotWithShape="0">
              <a:srgbClr val="808080">
                <a:alpha val="50000"/>
              </a:srgbClr>
            </a:outerShdw>
          </a:effectLst>
        </p:spPr>
      </p:pic>
      <p:sp>
        <p:nvSpPr>
          <p:cNvPr id="33799" name="矩形 33798"/>
          <p:cNvSpPr/>
          <p:nvPr/>
        </p:nvSpPr>
        <p:spPr>
          <a:xfrm>
            <a:off x="3843338" y="2433638"/>
            <a:ext cx="9144000" cy="0"/>
          </a:xfrm>
          <a:prstGeom prst="rect">
            <a:avLst/>
          </a:prstGeom>
          <a:noFill/>
          <a:ln w="9525">
            <a:noFill/>
          </a:ln>
        </p:spPr>
        <p:txBody>
          <a:bodyPr/>
          <a:p>
            <a:endParaRPr lang="zh-CN" altLang="en-US"/>
          </a:p>
        </p:txBody>
      </p:sp>
    </p:spTree>
  </p:cSld>
  <p:clrMapOvr>
    <a:masterClrMapping/>
  </p:clrMapOvr>
  <p:transition spd="med">
    <p:random/>
    <p:sndAc>
      <p:stSnd>
        <p:snd r:embed="rId4"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4818" name="文本占位符 34817"/>
          <p:cNvSpPr>
            <a:spLocks noGrp="1"/>
          </p:cNvSpPr>
          <p:nvPr>
            <p:ph type="body" idx="1"/>
          </p:nvPr>
        </p:nvSpPr>
        <p:spPr>
          <a:xfrm>
            <a:off x="395288" y="476250"/>
            <a:ext cx="8229600" cy="431800"/>
          </a:xfrm>
          <a:ln/>
        </p:spPr>
        <p:txBody>
          <a:bodyPr/>
          <a:p>
            <a:pPr>
              <a:buNone/>
            </a:pPr>
            <a:r>
              <a:rPr lang="en-US" altLang="zh-CN" sz="2000">
                <a:solidFill>
                  <a:srgbClr val="FFFF00"/>
                </a:solidFill>
                <a:latin typeface="宋体" panose="02010600030101010101" pitchFamily="2" charset="-122"/>
              </a:rPr>
              <a:t>◆  </a:t>
            </a:r>
            <a:r>
              <a:rPr lang="zh-CN" altLang="en-US" sz="2000">
                <a:solidFill>
                  <a:srgbClr val="FFFF00"/>
                </a:solidFill>
                <a:latin typeface="Times New Roman" panose="02020603050405020304" pitchFamily="2" charset="0"/>
                <a:ea typeface="黑体" panose="02010609060101010101" pitchFamily="2" charset="-122"/>
              </a:rPr>
              <a:t>暗调以低明度色为主，表现为厚重、稳健、朴素等。</a:t>
            </a:r>
            <a:r>
              <a:rPr lang="zh-CN" altLang="en-US" sz="2000">
                <a:solidFill>
                  <a:schemeClr val="bg1"/>
                </a:solidFill>
              </a:rPr>
              <a:t> </a:t>
            </a:r>
            <a:endParaRPr lang="zh-CN" altLang="en-US" sz="2000">
              <a:solidFill>
                <a:schemeClr val="bg1"/>
              </a:solidFill>
            </a:endParaRPr>
          </a:p>
        </p:txBody>
      </p:sp>
      <p:sp>
        <p:nvSpPr>
          <p:cNvPr id="34819" name="矩形 34818"/>
          <p:cNvSpPr/>
          <p:nvPr/>
        </p:nvSpPr>
        <p:spPr>
          <a:xfrm>
            <a:off x="3371850" y="2395538"/>
            <a:ext cx="9144000" cy="0"/>
          </a:xfrm>
          <a:prstGeom prst="rect">
            <a:avLst/>
          </a:prstGeom>
          <a:noFill/>
          <a:ln w="9525">
            <a:noFill/>
          </a:ln>
        </p:spPr>
        <p:txBody>
          <a:bodyPr/>
          <a:p>
            <a:endParaRPr lang="zh-CN" altLang="en-US"/>
          </a:p>
        </p:txBody>
      </p:sp>
      <p:pic>
        <p:nvPicPr>
          <p:cNvPr id="34820" name="图片 34819" descr="暗调"/>
          <p:cNvPicPr>
            <a:picLocks noChangeAspect="1"/>
          </p:cNvPicPr>
          <p:nvPr/>
        </p:nvPicPr>
        <p:blipFill>
          <a:blip r:embed="rId2"/>
          <a:stretch>
            <a:fillRect/>
          </a:stretch>
        </p:blipFill>
        <p:spPr>
          <a:xfrm>
            <a:off x="838200" y="1524000"/>
            <a:ext cx="4381500" cy="3771900"/>
          </a:xfrm>
          <a:prstGeom prst="rect">
            <a:avLst/>
          </a:prstGeom>
          <a:noFill/>
          <a:ln w="9525">
            <a:noFill/>
          </a:ln>
          <a:effectLst>
            <a:outerShdw dist="107763" dir="8100000" algn="ctr" rotWithShape="0">
              <a:srgbClr val="808080">
                <a:alpha val="50000"/>
              </a:srgbClr>
            </a:outerShdw>
          </a:effectLst>
        </p:spPr>
      </p:pic>
      <p:pic>
        <p:nvPicPr>
          <p:cNvPr id="34821" name="图片 34820" descr="暗调1"/>
          <p:cNvPicPr>
            <a:picLocks noChangeAspect="1"/>
          </p:cNvPicPr>
          <p:nvPr/>
        </p:nvPicPr>
        <p:blipFill>
          <a:blip r:embed="rId3"/>
          <a:stretch>
            <a:fillRect/>
          </a:stretch>
        </p:blipFill>
        <p:spPr>
          <a:xfrm>
            <a:off x="5410200" y="1989138"/>
            <a:ext cx="2874963" cy="418306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5842" name="标题 35841"/>
          <p:cNvSpPr>
            <a:spLocks noGrp="1"/>
          </p:cNvSpPr>
          <p:nvPr>
            <p:ph type="title"/>
          </p:nvPr>
        </p:nvSpPr>
        <p:spPr>
          <a:xfrm>
            <a:off x="-463550" y="404813"/>
            <a:ext cx="8224838" cy="563562"/>
          </a:xfrm>
          <a:ln/>
        </p:spPr>
        <p:txBody>
          <a:bodyPr anchor="ctr"/>
          <a:p>
            <a:r>
              <a:rPr lang="en-US" altLang="zh-CN" sz="2000">
                <a:solidFill>
                  <a:srgbClr val="FFFF00"/>
                </a:solidFill>
                <a:latin typeface="宋体" panose="02010600030101010101" pitchFamily="2" charset="-122"/>
              </a:rPr>
              <a:t>◆  </a:t>
            </a:r>
            <a:r>
              <a:rPr lang="zh-CN" altLang="en-US" sz="2000">
                <a:solidFill>
                  <a:srgbClr val="FFFF00"/>
                </a:solidFill>
                <a:latin typeface="Times New Roman" panose="02020603050405020304" pitchFamily="2" charset="0"/>
                <a:ea typeface="黑体" panose="02010609060101010101" pitchFamily="2" charset="-122"/>
              </a:rPr>
              <a:t>鲜调以高纯度色为主，表现为活跃、朝气、艳丽等。</a:t>
            </a:r>
            <a:endParaRPr lang="zh-CN" altLang="en-US" sz="2000">
              <a:solidFill>
                <a:srgbClr val="FFFF00"/>
              </a:solidFill>
              <a:latin typeface="Times New Roman" panose="02020603050405020304" pitchFamily="2" charset="0"/>
              <a:ea typeface="黑体" panose="02010609060101010101" pitchFamily="2" charset="-122"/>
            </a:endParaRPr>
          </a:p>
        </p:txBody>
      </p:sp>
      <p:sp>
        <p:nvSpPr>
          <p:cNvPr id="35843" name="矩形 35842"/>
          <p:cNvSpPr/>
          <p:nvPr/>
        </p:nvSpPr>
        <p:spPr>
          <a:xfrm>
            <a:off x="3152775" y="2471738"/>
            <a:ext cx="9144000" cy="0"/>
          </a:xfrm>
          <a:prstGeom prst="rect">
            <a:avLst/>
          </a:prstGeom>
          <a:noFill/>
          <a:ln w="9525">
            <a:noFill/>
          </a:ln>
        </p:spPr>
        <p:txBody>
          <a:bodyPr/>
          <a:p>
            <a:endParaRPr lang="zh-CN" altLang="en-US"/>
          </a:p>
        </p:txBody>
      </p:sp>
      <p:pic>
        <p:nvPicPr>
          <p:cNvPr id="35844" name="图片 35843" descr="鲜明调1"/>
          <p:cNvPicPr>
            <a:picLocks noChangeAspect="1"/>
          </p:cNvPicPr>
          <p:nvPr/>
        </p:nvPicPr>
        <p:blipFill>
          <a:blip r:embed="rId2"/>
          <a:stretch>
            <a:fillRect/>
          </a:stretch>
        </p:blipFill>
        <p:spPr>
          <a:xfrm>
            <a:off x="684213" y="2924175"/>
            <a:ext cx="4619625" cy="3117850"/>
          </a:xfrm>
          <a:prstGeom prst="rect">
            <a:avLst/>
          </a:prstGeom>
          <a:noFill/>
          <a:ln w="9525">
            <a:noFill/>
          </a:ln>
          <a:effectLst>
            <a:outerShdw dist="107763" dir="8100000" algn="ctr" rotWithShape="0">
              <a:srgbClr val="808080">
                <a:alpha val="50000"/>
              </a:srgbClr>
            </a:outerShdw>
          </a:effectLst>
        </p:spPr>
      </p:pic>
      <p:sp>
        <p:nvSpPr>
          <p:cNvPr id="35845" name="矩形 35844"/>
          <p:cNvSpPr/>
          <p:nvPr/>
        </p:nvSpPr>
        <p:spPr>
          <a:xfrm>
            <a:off x="3676650" y="2271713"/>
            <a:ext cx="9144000" cy="0"/>
          </a:xfrm>
          <a:prstGeom prst="rect">
            <a:avLst/>
          </a:prstGeom>
          <a:noFill/>
          <a:ln w="9525">
            <a:noFill/>
          </a:ln>
        </p:spPr>
        <p:txBody>
          <a:bodyPr/>
          <a:p>
            <a:endParaRPr lang="zh-CN" altLang="en-US"/>
          </a:p>
        </p:txBody>
      </p:sp>
      <p:pic>
        <p:nvPicPr>
          <p:cNvPr id="35846" name="图片 35845" descr="食品1"/>
          <p:cNvPicPr>
            <a:picLocks noChangeAspect="1"/>
          </p:cNvPicPr>
          <p:nvPr/>
        </p:nvPicPr>
        <p:blipFill>
          <a:blip r:embed="rId3"/>
          <a:stretch>
            <a:fillRect/>
          </a:stretch>
        </p:blipFill>
        <p:spPr>
          <a:xfrm>
            <a:off x="5364163" y="1268413"/>
            <a:ext cx="3028950" cy="3914775"/>
          </a:xfrm>
          <a:prstGeom prst="rect">
            <a:avLst/>
          </a:prstGeom>
          <a:noFill/>
          <a:ln w="9525">
            <a:noFill/>
          </a:ln>
          <a:effectLst>
            <a:outerShdw dist="107763" dir="189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6866" name="标题 36865"/>
          <p:cNvSpPr>
            <a:spLocks noGrp="1"/>
          </p:cNvSpPr>
          <p:nvPr>
            <p:ph type="title"/>
          </p:nvPr>
        </p:nvSpPr>
        <p:spPr>
          <a:xfrm>
            <a:off x="-392112" y="333375"/>
            <a:ext cx="8213725" cy="490538"/>
          </a:xfrm>
          <a:ln/>
        </p:spPr>
        <p:txBody>
          <a:bodyPr anchor="ctr"/>
          <a:p>
            <a:r>
              <a:rPr lang="en-US" altLang="zh-CN" sz="2000">
                <a:solidFill>
                  <a:srgbClr val="FFFF00"/>
                </a:solidFill>
                <a:latin typeface="宋体" panose="02010600030101010101" pitchFamily="2" charset="-122"/>
              </a:rPr>
              <a:t>◆  </a:t>
            </a:r>
            <a:r>
              <a:rPr lang="zh-CN" altLang="en-US" sz="2000">
                <a:solidFill>
                  <a:srgbClr val="FFFF00"/>
                </a:solidFill>
                <a:latin typeface="Times New Roman" panose="02020603050405020304" pitchFamily="2" charset="0"/>
                <a:ea typeface="黑体" panose="02010609060101010101" pitchFamily="2" charset="-122"/>
              </a:rPr>
              <a:t>灰调以低纯度色为主，表现为镇静、温和、细腻等。</a:t>
            </a:r>
            <a:r>
              <a:rPr lang="zh-CN" altLang="en-US" sz="4000"/>
              <a:t> </a:t>
            </a:r>
            <a:endParaRPr lang="zh-CN" altLang="en-US" sz="4000"/>
          </a:p>
        </p:txBody>
      </p:sp>
      <p:sp>
        <p:nvSpPr>
          <p:cNvPr id="36867" name="矩形 36866"/>
          <p:cNvSpPr/>
          <p:nvPr/>
        </p:nvSpPr>
        <p:spPr>
          <a:xfrm>
            <a:off x="3429000" y="2571750"/>
            <a:ext cx="9144000" cy="0"/>
          </a:xfrm>
          <a:prstGeom prst="rect">
            <a:avLst/>
          </a:prstGeom>
          <a:noFill/>
          <a:ln w="9525">
            <a:noFill/>
          </a:ln>
        </p:spPr>
        <p:txBody>
          <a:bodyPr/>
          <a:p>
            <a:endParaRPr lang="zh-CN" altLang="en-US"/>
          </a:p>
        </p:txBody>
      </p:sp>
      <p:sp>
        <p:nvSpPr>
          <p:cNvPr id="36868" name="矩形 36867"/>
          <p:cNvSpPr/>
          <p:nvPr/>
        </p:nvSpPr>
        <p:spPr>
          <a:xfrm>
            <a:off x="3371850" y="2547938"/>
            <a:ext cx="9144000" cy="0"/>
          </a:xfrm>
          <a:prstGeom prst="rect">
            <a:avLst/>
          </a:prstGeom>
          <a:noFill/>
          <a:ln w="9525">
            <a:noFill/>
          </a:ln>
        </p:spPr>
        <p:txBody>
          <a:bodyPr/>
          <a:p>
            <a:endParaRPr lang="zh-CN" altLang="en-US"/>
          </a:p>
        </p:txBody>
      </p:sp>
      <p:pic>
        <p:nvPicPr>
          <p:cNvPr id="36869" name="图片 36868" descr="灰调1"/>
          <p:cNvPicPr>
            <a:picLocks noChangeAspect="1"/>
          </p:cNvPicPr>
          <p:nvPr/>
        </p:nvPicPr>
        <p:blipFill>
          <a:blip r:embed="rId2"/>
          <a:stretch>
            <a:fillRect/>
          </a:stretch>
        </p:blipFill>
        <p:spPr>
          <a:xfrm>
            <a:off x="4211638" y="3213100"/>
            <a:ext cx="4176712" cy="3067050"/>
          </a:xfrm>
          <a:prstGeom prst="rect">
            <a:avLst/>
          </a:prstGeom>
          <a:noFill/>
          <a:ln w="9525">
            <a:noFill/>
          </a:ln>
          <a:effectLst>
            <a:outerShdw dist="107763" dir="2699999" algn="ctr" rotWithShape="0">
              <a:srgbClr val="808080">
                <a:alpha val="50000"/>
              </a:srgbClr>
            </a:outerShdw>
          </a:effectLst>
        </p:spPr>
      </p:pic>
      <p:sp>
        <p:nvSpPr>
          <p:cNvPr id="36870" name="矩形 36869"/>
          <p:cNvSpPr/>
          <p:nvPr/>
        </p:nvSpPr>
        <p:spPr>
          <a:xfrm>
            <a:off x="3529013" y="2152650"/>
            <a:ext cx="9144000" cy="0"/>
          </a:xfrm>
          <a:prstGeom prst="rect">
            <a:avLst/>
          </a:prstGeom>
          <a:noFill/>
          <a:ln w="9525">
            <a:noFill/>
          </a:ln>
        </p:spPr>
        <p:txBody>
          <a:bodyPr/>
          <a:p>
            <a:endParaRPr lang="zh-CN" altLang="en-US"/>
          </a:p>
        </p:txBody>
      </p:sp>
      <p:pic>
        <p:nvPicPr>
          <p:cNvPr id="36871" name="图片 36870" descr="bzss_qq72-k249"/>
          <p:cNvPicPr>
            <a:picLocks noChangeAspect="1"/>
          </p:cNvPicPr>
          <p:nvPr/>
        </p:nvPicPr>
        <p:blipFill>
          <a:blip r:embed="rId3"/>
          <a:stretch>
            <a:fillRect/>
          </a:stretch>
        </p:blipFill>
        <p:spPr>
          <a:xfrm>
            <a:off x="755650" y="1052513"/>
            <a:ext cx="4310063" cy="3232150"/>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7890" name="文本占位符 37889"/>
          <p:cNvSpPr>
            <a:spLocks noGrp="1"/>
          </p:cNvSpPr>
          <p:nvPr>
            <p:ph type="body" idx="1"/>
          </p:nvPr>
        </p:nvSpPr>
        <p:spPr>
          <a:xfrm>
            <a:off x="539750" y="549275"/>
            <a:ext cx="8229600" cy="5400675"/>
          </a:xfrm>
          <a:ln/>
        </p:spPr>
        <p:txBody>
          <a:bodyPr/>
          <a:p>
            <a:pPr>
              <a:lnSpc>
                <a:spcPct val="80000"/>
              </a:lnSpc>
            </a:pPr>
            <a:r>
              <a:rPr lang="en-US" altLang="zh-CN" sz="1800" b="1">
                <a:solidFill>
                  <a:srgbClr val="FFFF00"/>
                </a:solidFill>
                <a:latin typeface="宋体" panose="02010600030101010101" pitchFamily="2" charset="-122"/>
                <a:ea typeface="Times New Roman" panose="02020603050405020304" pitchFamily="2" charset="0"/>
              </a:rPr>
              <a:t>4.2</a:t>
            </a:r>
            <a:r>
              <a:rPr lang="zh-CN" altLang="en-US" sz="1800" b="1">
                <a:solidFill>
                  <a:srgbClr val="FFFF00"/>
                </a:solidFill>
                <a:latin typeface="宋体" panose="02010600030101010101" pitchFamily="2" charset="-122"/>
                <a:ea typeface="Times New Roman" panose="02020603050405020304" pitchFamily="2" charset="0"/>
              </a:rPr>
              <a:t>节 文字与包装设计</a:t>
            </a:r>
            <a:r>
              <a:rPr lang="zh-CN" altLang="en-US" sz="2800" b="1">
                <a:solidFill>
                  <a:srgbClr val="FFFF00"/>
                </a:solidFill>
                <a:latin typeface="黑体" panose="02010609060101010101" pitchFamily="2" charset="-122"/>
                <a:ea typeface="黑体" panose="02010609060101010101" pitchFamily="2" charset="-122"/>
              </a:rPr>
              <a:t> </a:t>
            </a:r>
            <a:endParaRPr lang="zh-CN" altLang="en-US" sz="2800" b="1">
              <a:solidFill>
                <a:srgbClr val="FFFF00"/>
              </a:solidFill>
              <a:latin typeface="黑体" panose="02010609060101010101" pitchFamily="2" charset="-122"/>
              <a:ea typeface="黑体" panose="02010609060101010101" pitchFamily="2" charset="-122"/>
            </a:endParaRPr>
          </a:p>
          <a:p>
            <a:pPr>
              <a:lnSpc>
                <a:spcPct val="120000"/>
              </a:lnSpc>
            </a:pPr>
            <a:r>
              <a:rPr lang="zh-CN" altLang="en-US" sz="1800">
                <a:solidFill>
                  <a:schemeClr val="bg1"/>
                </a:solidFill>
                <a:latin typeface="宋体" panose="02010600030101010101" pitchFamily="2" charset="-122"/>
              </a:rPr>
              <a:t>文字是传达思想、交流感情和信息的重要手法，表达某一主题内容的符号。在商品包装上的牌号、品名、说明文字、广告文字以及生产厂家、公司或经销单位等，反映了包装的本质内容。设计包装时必须把这些文字作为包装整体设计的一部分来统筹考虑。在商品包装上可以没有图形，但绝对不能没有文字。商品的许多信息内容，唯有通过文字才能准确传达，例如商品名称、容量、批号、使用方法、生产日期等。</a:t>
            </a:r>
            <a:endParaRPr lang="zh-CN" altLang="en-US" sz="1800">
              <a:solidFill>
                <a:schemeClr val="bg1"/>
              </a:solidFill>
              <a:latin typeface="Times New Roman" panose="02020603050405020304" pitchFamily="2" charset="0"/>
              <a:ea typeface="Times New Roman" panose="02020603050405020304" pitchFamily="2" charset="0"/>
            </a:endParaRPr>
          </a:p>
          <a:p>
            <a:pPr>
              <a:lnSpc>
                <a:spcPct val="120000"/>
              </a:lnSpc>
            </a:pPr>
            <a:r>
              <a:rPr lang="zh-CN" altLang="en-US" sz="1800">
                <a:solidFill>
                  <a:schemeClr val="bg1"/>
                </a:solidFill>
                <a:latin typeface="宋体" panose="02010600030101010101" pitchFamily="2" charset="-122"/>
              </a:rPr>
              <a:t>文字在包装设计中分为主体文字和说明文字两个部分。主体文字一般为品牌名称和商品名称，字数较少，在视觉传达处于重要位置。主体文字要围绕商品的属性和商品的整体形象来进行选择或设计。说明文字的内容和字数较多，一般采用规范的印刷标准字体，所用字体的种类不宜过多，重点是字体的大小、位置、方向、疏密上的设计处理，协调与主体图形、主体文字和其他形象要素之间的主次与秩序，达到整体统一的效果。说明文字通常安排在包装的背面和侧面，而且还要强化与主体文字的大小对比，较多采用密集性的组合编排形式，减少视觉干扰，以避免喧宾夺主，杂乱无章。</a:t>
            </a:r>
            <a:r>
              <a:rPr lang="zh-CN" altLang="en-US" sz="2400">
                <a:solidFill>
                  <a:schemeClr val="bg1"/>
                </a:solidFill>
                <a:latin typeface="黑体" panose="02010609060101010101" pitchFamily="2" charset="-122"/>
                <a:ea typeface="黑体" panose="02010609060101010101" pitchFamily="2" charset="-122"/>
              </a:rPr>
              <a:t> </a:t>
            </a:r>
            <a:endParaRPr lang="zh-CN" altLang="en-US" sz="240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8914" name="矩形 38913"/>
          <p:cNvSpPr/>
          <p:nvPr/>
        </p:nvSpPr>
        <p:spPr>
          <a:xfrm>
            <a:off x="3505200" y="2162175"/>
            <a:ext cx="9144000" cy="0"/>
          </a:xfrm>
          <a:prstGeom prst="rect">
            <a:avLst/>
          </a:prstGeom>
          <a:noFill/>
          <a:ln w="9525">
            <a:noFill/>
          </a:ln>
        </p:spPr>
        <p:txBody>
          <a:bodyPr/>
          <a:p>
            <a:endParaRPr lang="zh-CN" altLang="en-US"/>
          </a:p>
        </p:txBody>
      </p:sp>
      <p:pic>
        <p:nvPicPr>
          <p:cNvPr id="38915" name="图片 38914" descr="红"/>
          <p:cNvPicPr>
            <a:picLocks noChangeAspect="1"/>
          </p:cNvPicPr>
          <p:nvPr/>
        </p:nvPicPr>
        <p:blipFill>
          <a:blip r:embed="rId2"/>
          <a:stretch>
            <a:fillRect/>
          </a:stretch>
        </p:blipFill>
        <p:spPr>
          <a:xfrm>
            <a:off x="4716463" y="549275"/>
            <a:ext cx="3730625" cy="4432300"/>
          </a:xfrm>
          <a:prstGeom prst="rect">
            <a:avLst/>
          </a:prstGeom>
          <a:noFill/>
          <a:ln w="9525">
            <a:noFill/>
          </a:ln>
          <a:effectLst>
            <a:outerShdw dist="107763" dir="2699999" algn="ctr" rotWithShape="0">
              <a:srgbClr val="808080">
                <a:alpha val="50000"/>
              </a:srgbClr>
            </a:outerShdw>
          </a:effectLst>
        </p:spPr>
      </p:pic>
      <p:sp>
        <p:nvSpPr>
          <p:cNvPr id="38916" name="矩形 38915"/>
          <p:cNvSpPr/>
          <p:nvPr/>
        </p:nvSpPr>
        <p:spPr>
          <a:xfrm>
            <a:off x="3495675" y="2152650"/>
            <a:ext cx="9144000" cy="0"/>
          </a:xfrm>
          <a:prstGeom prst="rect">
            <a:avLst/>
          </a:prstGeom>
          <a:noFill/>
          <a:ln w="9525">
            <a:noFill/>
          </a:ln>
        </p:spPr>
        <p:txBody>
          <a:bodyPr/>
          <a:p>
            <a:endParaRPr lang="zh-CN" altLang="en-US"/>
          </a:p>
        </p:txBody>
      </p:sp>
      <p:pic>
        <p:nvPicPr>
          <p:cNvPr id="38917" name="图片 38916" descr="红1"/>
          <p:cNvPicPr>
            <a:picLocks noChangeAspect="1"/>
          </p:cNvPicPr>
          <p:nvPr/>
        </p:nvPicPr>
        <p:blipFill>
          <a:blip r:embed="rId3"/>
          <a:stretch>
            <a:fillRect/>
          </a:stretch>
        </p:blipFill>
        <p:spPr>
          <a:xfrm>
            <a:off x="1763713" y="3068638"/>
            <a:ext cx="2792412" cy="3311525"/>
          </a:xfrm>
          <a:prstGeom prst="rect">
            <a:avLst/>
          </a:prstGeom>
          <a:noFill/>
          <a:ln w="9525">
            <a:noFill/>
          </a:ln>
          <a:effectLst>
            <a:outerShdw dist="107763" dir="8100000" algn="ctr" rotWithShape="0">
              <a:srgbClr val="808080">
                <a:alpha val="50000"/>
              </a:srgbClr>
            </a:outerShdw>
          </a:effectLst>
        </p:spPr>
      </p:pic>
      <p:sp>
        <p:nvSpPr>
          <p:cNvPr id="38918" name="矩形 38917"/>
          <p:cNvSpPr/>
          <p:nvPr/>
        </p:nvSpPr>
        <p:spPr>
          <a:xfrm>
            <a:off x="3357563" y="2538413"/>
            <a:ext cx="9144000" cy="0"/>
          </a:xfrm>
          <a:prstGeom prst="rect">
            <a:avLst/>
          </a:prstGeom>
          <a:noFill/>
          <a:ln w="9525">
            <a:noFill/>
          </a:ln>
        </p:spPr>
        <p:txBody>
          <a:bodyPr/>
          <a:p>
            <a:endParaRPr lang="zh-CN" altLang="en-US"/>
          </a:p>
        </p:txBody>
      </p:sp>
      <p:pic>
        <p:nvPicPr>
          <p:cNvPr id="38919" name="图片 38918" descr="食品"/>
          <p:cNvPicPr>
            <a:picLocks noChangeAspect="1"/>
          </p:cNvPicPr>
          <p:nvPr/>
        </p:nvPicPr>
        <p:blipFill>
          <a:blip r:embed="rId4"/>
          <a:stretch>
            <a:fillRect/>
          </a:stretch>
        </p:blipFill>
        <p:spPr>
          <a:xfrm>
            <a:off x="755650" y="549275"/>
            <a:ext cx="3190875" cy="2339975"/>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9938" name="矩形 39937"/>
          <p:cNvSpPr/>
          <p:nvPr/>
        </p:nvSpPr>
        <p:spPr>
          <a:xfrm>
            <a:off x="7402513" y="3802063"/>
            <a:ext cx="9144000" cy="0"/>
          </a:xfrm>
          <a:prstGeom prst="rect">
            <a:avLst/>
          </a:prstGeom>
          <a:noFill/>
          <a:ln w="9525">
            <a:noFill/>
          </a:ln>
        </p:spPr>
        <p:txBody>
          <a:bodyPr/>
          <a:p>
            <a:endParaRPr lang="zh-CN" altLang="en-US"/>
          </a:p>
        </p:txBody>
      </p:sp>
      <p:pic>
        <p:nvPicPr>
          <p:cNvPr id="39939" name="图片 39938" descr="绿"/>
          <p:cNvPicPr>
            <a:picLocks noChangeAspect="1"/>
          </p:cNvPicPr>
          <p:nvPr/>
        </p:nvPicPr>
        <p:blipFill>
          <a:blip r:embed="rId2"/>
          <a:stretch>
            <a:fillRect/>
          </a:stretch>
        </p:blipFill>
        <p:spPr>
          <a:xfrm>
            <a:off x="1116013" y="620713"/>
            <a:ext cx="2816225" cy="2816225"/>
          </a:xfrm>
          <a:prstGeom prst="rect">
            <a:avLst/>
          </a:prstGeom>
          <a:noFill/>
          <a:ln w="9525">
            <a:noFill/>
          </a:ln>
          <a:effectLst>
            <a:outerShdw dist="107763" dir="8100000" algn="ctr" rotWithShape="0">
              <a:srgbClr val="808080">
                <a:alpha val="50000"/>
              </a:srgbClr>
            </a:outerShdw>
          </a:effectLst>
        </p:spPr>
      </p:pic>
      <p:sp>
        <p:nvSpPr>
          <p:cNvPr id="39940" name="矩形 39939"/>
          <p:cNvSpPr/>
          <p:nvPr/>
        </p:nvSpPr>
        <p:spPr>
          <a:xfrm>
            <a:off x="3338513" y="2457450"/>
            <a:ext cx="9144000" cy="0"/>
          </a:xfrm>
          <a:prstGeom prst="rect">
            <a:avLst/>
          </a:prstGeom>
          <a:noFill/>
          <a:ln w="9525">
            <a:noFill/>
          </a:ln>
        </p:spPr>
        <p:txBody>
          <a:bodyPr/>
          <a:p>
            <a:endParaRPr lang="zh-CN" altLang="en-US"/>
          </a:p>
        </p:txBody>
      </p:sp>
      <p:pic>
        <p:nvPicPr>
          <p:cNvPr id="39941" name="图片 39940" descr="绿2"/>
          <p:cNvPicPr>
            <a:picLocks noChangeAspect="1"/>
          </p:cNvPicPr>
          <p:nvPr/>
        </p:nvPicPr>
        <p:blipFill>
          <a:blip r:embed="rId3"/>
          <a:stretch>
            <a:fillRect/>
          </a:stretch>
        </p:blipFill>
        <p:spPr>
          <a:xfrm>
            <a:off x="4356100" y="620713"/>
            <a:ext cx="3562350" cy="2805112"/>
          </a:xfrm>
          <a:prstGeom prst="rect">
            <a:avLst/>
          </a:prstGeom>
          <a:noFill/>
          <a:ln w="9525">
            <a:noFill/>
          </a:ln>
          <a:effectLst>
            <a:outerShdw dist="107763" dir="2699999" algn="ctr" rotWithShape="0">
              <a:srgbClr val="808080">
                <a:alpha val="50000"/>
              </a:srgbClr>
            </a:outerShdw>
          </a:effectLst>
        </p:spPr>
      </p:pic>
      <p:sp>
        <p:nvSpPr>
          <p:cNvPr id="39942" name="矩形 39941"/>
          <p:cNvSpPr/>
          <p:nvPr/>
        </p:nvSpPr>
        <p:spPr>
          <a:xfrm>
            <a:off x="3562350" y="2419350"/>
            <a:ext cx="9144000" cy="0"/>
          </a:xfrm>
          <a:prstGeom prst="rect">
            <a:avLst/>
          </a:prstGeom>
          <a:noFill/>
          <a:ln w="9525">
            <a:noFill/>
          </a:ln>
        </p:spPr>
        <p:txBody>
          <a:bodyPr/>
          <a:p>
            <a:endParaRPr lang="zh-CN" altLang="en-US"/>
          </a:p>
        </p:txBody>
      </p:sp>
      <p:pic>
        <p:nvPicPr>
          <p:cNvPr id="39943" name="图片 39942" descr="（第四章----图29）"/>
          <p:cNvPicPr>
            <a:picLocks noChangeAspect="1"/>
          </p:cNvPicPr>
          <p:nvPr/>
        </p:nvPicPr>
        <p:blipFill>
          <a:blip r:embed="rId4"/>
          <a:stretch>
            <a:fillRect/>
          </a:stretch>
        </p:blipFill>
        <p:spPr>
          <a:xfrm>
            <a:off x="1116013" y="3733800"/>
            <a:ext cx="2859087" cy="2643188"/>
          </a:xfrm>
          <a:prstGeom prst="rect">
            <a:avLst/>
          </a:prstGeom>
          <a:noFill/>
          <a:ln w="9525">
            <a:noFill/>
          </a:ln>
          <a:effectLst>
            <a:outerShdw dist="107763" dir="8100000" algn="ctr" rotWithShape="0">
              <a:srgbClr val="808080">
                <a:alpha val="50000"/>
              </a:srgbClr>
            </a:outerShdw>
          </a:effectLst>
        </p:spPr>
      </p:pic>
      <p:sp>
        <p:nvSpPr>
          <p:cNvPr id="39944" name="矩形 39943"/>
          <p:cNvSpPr/>
          <p:nvPr/>
        </p:nvSpPr>
        <p:spPr>
          <a:xfrm>
            <a:off x="3314700" y="2400300"/>
            <a:ext cx="9144000" cy="0"/>
          </a:xfrm>
          <a:prstGeom prst="rect">
            <a:avLst/>
          </a:prstGeom>
          <a:noFill/>
          <a:ln w="9525">
            <a:noFill/>
          </a:ln>
        </p:spPr>
        <p:txBody>
          <a:bodyPr/>
          <a:p>
            <a:endParaRPr lang="zh-CN" altLang="en-US"/>
          </a:p>
        </p:txBody>
      </p:sp>
      <p:pic>
        <p:nvPicPr>
          <p:cNvPr id="39945" name="图片 39944" descr="蓝"/>
          <p:cNvPicPr>
            <a:picLocks noChangeAspect="1"/>
          </p:cNvPicPr>
          <p:nvPr/>
        </p:nvPicPr>
        <p:blipFill>
          <a:blip r:embed="rId5"/>
          <a:stretch>
            <a:fillRect/>
          </a:stretch>
        </p:blipFill>
        <p:spPr>
          <a:xfrm>
            <a:off x="4356100" y="3721100"/>
            <a:ext cx="3529013" cy="2652713"/>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62" name="矩形 40961"/>
          <p:cNvSpPr/>
          <p:nvPr/>
        </p:nvSpPr>
        <p:spPr>
          <a:xfrm>
            <a:off x="3429000" y="2690813"/>
            <a:ext cx="9144000" cy="0"/>
          </a:xfrm>
          <a:prstGeom prst="rect">
            <a:avLst/>
          </a:prstGeom>
          <a:noFill/>
          <a:ln w="9525">
            <a:noFill/>
          </a:ln>
        </p:spPr>
        <p:txBody>
          <a:bodyPr/>
          <a:p>
            <a:endParaRPr lang="zh-CN" altLang="en-US"/>
          </a:p>
        </p:txBody>
      </p:sp>
      <p:pic>
        <p:nvPicPr>
          <p:cNvPr id="40963" name="图片 40962" descr="图形5"/>
          <p:cNvPicPr>
            <a:picLocks noChangeAspect="1"/>
          </p:cNvPicPr>
          <p:nvPr/>
        </p:nvPicPr>
        <p:blipFill>
          <a:blip r:embed="rId2"/>
          <a:stretch>
            <a:fillRect/>
          </a:stretch>
        </p:blipFill>
        <p:spPr>
          <a:xfrm>
            <a:off x="4576763" y="758825"/>
            <a:ext cx="3884612" cy="2508250"/>
          </a:xfrm>
          <a:prstGeom prst="rect">
            <a:avLst/>
          </a:prstGeom>
          <a:noFill/>
          <a:ln w="9525">
            <a:noFill/>
          </a:ln>
          <a:effectLst>
            <a:outerShdw dist="107763" dir="2699999" algn="ctr" rotWithShape="0">
              <a:srgbClr val="808080">
                <a:alpha val="50000"/>
              </a:srgbClr>
            </a:outerShdw>
          </a:effectLst>
        </p:spPr>
      </p:pic>
      <p:pic>
        <p:nvPicPr>
          <p:cNvPr id="40964" name="图片 40963" descr="抽象"/>
          <p:cNvPicPr>
            <a:picLocks noChangeAspect="1"/>
          </p:cNvPicPr>
          <p:nvPr/>
        </p:nvPicPr>
        <p:blipFill>
          <a:blip r:embed="rId3"/>
          <a:stretch>
            <a:fillRect/>
          </a:stretch>
        </p:blipFill>
        <p:spPr>
          <a:xfrm>
            <a:off x="755650" y="3544888"/>
            <a:ext cx="3529013" cy="2530475"/>
          </a:xfrm>
          <a:prstGeom prst="rect">
            <a:avLst/>
          </a:prstGeom>
          <a:noFill/>
          <a:ln w="9525">
            <a:noFill/>
          </a:ln>
          <a:effectLst>
            <a:outerShdw dist="107763" dir="8100000" algn="ctr" rotWithShape="0">
              <a:srgbClr val="808080">
                <a:alpha val="50000"/>
              </a:srgbClr>
            </a:outerShdw>
          </a:effectLst>
        </p:spPr>
      </p:pic>
      <p:pic>
        <p:nvPicPr>
          <p:cNvPr id="40965" name="图片 40964" descr="图形3"/>
          <p:cNvPicPr>
            <a:picLocks noChangeAspect="1"/>
          </p:cNvPicPr>
          <p:nvPr/>
        </p:nvPicPr>
        <p:blipFill>
          <a:blip r:embed="rId4"/>
          <a:stretch>
            <a:fillRect/>
          </a:stretch>
        </p:blipFill>
        <p:spPr>
          <a:xfrm>
            <a:off x="4572000" y="3573463"/>
            <a:ext cx="3889375" cy="2513012"/>
          </a:xfrm>
          <a:prstGeom prst="rect">
            <a:avLst/>
          </a:prstGeom>
          <a:noFill/>
          <a:ln w="9525">
            <a:noFill/>
          </a:ln>
          <a:effectLst>
            <a:outerShdw dist="107763" dir="2699999" algn="ctr" rotWithShape="0">
              <a:srgbClr val="808080">
                <a:alpha val="50000"/>
              </a:srgbClr>
            </a:outerShdw>
          </a:effectLst>
        </p:spPr>
      </p:pic>
      <p:sp>
        <p:nvSpPr>
          <p:cNvPr id="40966" name="矩形 40965"/>
          <p:cNvSpPr/>
          <p:nvPr/>
        </p:nvSpPr>
        <p:spPr>
          <a:xfrm>
            <a:off x="3414713" y="2744788"/>
            <a:ext cx="9144000" cy="0"/>
          </a:xfrm>
          <a:prstGeom prst="rect">
            <a:avLst/>
          </a:prstGeom>
          <a:noFill/>
          <a:ln w="9525">
            <a:noFill/>
          </a:ln>
        </p:spPr>
        <p:txBody>
          <a:bodyPr/>
          <a:p>
            <a:endParaRPr lang="zh-CN" altLang="en-US"/>
          </a:p>
        </p:txBody>
      </p:sp>
      <p:pic>
        <p:nvPicPr>
          <p:cNvPr id="40967" name="图片 40966" descr="图形1"/>
          <p:cNvPicPr>
            <a:picLocks noChangeAspect="1"/>
          </p:cNvPicPr>
          <p:nvPr/>
        </p:nvPicPr>
        <p:blipFill>
          <a:blip r:embed="rId5"/>
          <a:stretch>
            <a:fillRect/>
          </a:stretch>
        </p:blipFill>
        <p:spPr>
          <a:xfrm>
            <a:off x="766763" y="765175"/>
            <a:ext cx="3517900" cy="2524125"/>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1986" name="矩形 41985"/>
          <p:cNvSpPr/>
          <p:nvPr/>
        </p:nvSpPr>
        <p:spPr>
          <a:xfrm>
            <a:off x="3476625" y="2643188"/>
            <a:ext cx="9144000" cy="0"/>
          </a:xfrm>
          <a:prstGeom prst="rect">
            <a:avLst/>
          </a:prstGeom>
          <a:noFill/>
          <a:ln w="9525">
            <a:noFill/>
          </a:ln>
        </p:spPr>
        <p:txBody>
          <a:bodyPr/>
          <a:p>
            <a:endParaRPr lang="zh-CN" altLang="en-US"/>
          </a:p>
        </p:txBody>
      </p:sp>
      <p:pic>
        <p:nvPicPr>
          <p:cNvPr id="41987" name="图片 41986" descr="（第四章----图36）"/>
          <p:cNvPicPr>
            <a:picLocks noChangeAspect="1"/>
          </p:cNvPicPr>
          <p:nvPr/>
        </p:nvPicPr>
        <p:blipFill>
          <a:blip r:embed="rId2"/>
          <a:stretch>
            <a:fillRect/>
          </a:stretch>
        </p:blipFill>
        <p:spPr>
          <a:xfrm>
            <a:off x="755650" y="3560763"/>
            <a:ext cx="3454400" cy="2478087"/>
          </a:xfrm>
          <a:prstGeom prst="rect">
            <a:avLst/>
          </a:prstGeom>
          <a:noFill/>
          <a:ln w="9525">
            <a:noFill/>
          </a:ln>
          <a:effectLst>
            <a:outerShdw dist="107763" dir="8100000" algn="ctr" rotWithShape="0">
              <a:srgbClr val="808080">
                <a:alpha val="50000"/>
              </a:srgbClr>
            </a:outerShdw>
          </a:effectLst>
        </p:spPr>
      </p:pic>
      <p:sp>
        <p:nvSpPr>
          <p:cNvPr id="41988" name="矩形 41987"/>
          <p:cNvSpPr/>
          <p:nvPr/>
        </p:nvSpPr>
        <p:spPr>
          <a:xfrm>
            <a:off x="3314700" y="2705100"/>
            <a:ext cx="9144000" cy="0"/>
          </a:xfrm>
          <a:prstGeom prst="rect">
            <a:avLst/>
          </a:prstGeom>
          <a:noFill/>
          <a:ln w="9525">
            <a:noFill/>
          </a:ln>
        </p:spPr>
        <p:txBody>
          <a:bodyPr/>
          <a:p>
            <a:endParaRPr lang="zh-CN" altLang="en-US"/>
          </a:p>
        </p:txBody>
      </p:sp>
      <p:pic>
        <p:nvPicPr>
          <p:cNvPr id="41989" name="图片 41988" descr="图形2"/>
          <p:cNvPicPr>
            <a:picLocks noChangeAspect="1"/>
          </p:cNvPicPr>
          <p:nvPr/>
        </p:nvPicPr>
        <p:blipFill>
          <a:blip r:embed="rId3"/>
          <a:stretch>
            <a:fillRect/>
          </a:stretch>
        </p:blipFill>
        <p:spPr>
          <a:xfrm>
            <a:off x="4572000" y="765175"/>
            <a:ext cx="3729038" cy="2449513"/>
          </a:xfrm>
          <a:prstGeom prst="rect">
            <a:avLst/>
          </a:prstGeom>
          <a:noFill/>
          <a:ln w="9525">
            <a:noFill/>
          </a:ln>
          <a:effectLst>
            <a:outerShdw dist="107763" dir="2699999" algn="ctr" rotWithShape="0">
              <a:srgbClr val="808080">
                <a:alpha val="50000"/>
              </a:srgbClr>
            </a:outerShdw>
          </a:effectLst>
        </p:spPr>
      </p:pic>
      <p:pic>
        <p:nvPicPr>
          <p:cNvPr id="41990" name="图片 41989" descr="图形4"/>
          <p:cNvPicPr>
            <a:picLocks noChangeAspect="1"/>
          </p:cNvPicPr>
          <p:nvPr/>
        </p:nvPicPr>
        <p:blipFill>
          <a:blip r:embed="rId4"/>
          <a:stretch>
            <a:fillRect/>
          </a:stretch>
        </p:blipFill>
        <p:spPr>
          <a:xfrm>
            <a:off x="4427538" y="3573463"/>
            <a:ext cx="3887787" cy="2460625"/>
          </a:xfrm>
          <a:prstGeom prst="rect">
            <a:avLst/>
          </a:prstGeom>
          <a:noFill/>
          <a:ln w="9525">
            <a:noFill/>
          </a:ln>
          <a:effectLst>
            <a:outerShdw dist="107763" dir="2699999" algn="ctr" rotWithShape="0">
              <a:srgbClr val="808080">
                <a:alpha val="50000"/>
              </a:srgbClr>
            </a:outerShdw>
          </a:effectLst>
        </p:spPr>
      </p:pic>
      <p:sp>
        <p:nvSpPr>
          <p:cNvPr id="41991" name="矩形 41990"/>
          <p:cNvSpPr/>
          <p:nvPr/>
        </p:nvSpPr>
        <p:spPr>
          <a:xfrm>
            <a:off x="3348038" y="2565400"/>
            <a:ext cx="9144000" cy="0"/>
          </a:xfrm>
          <a:prstGeom prst="rect">
            <a:avLst/>
          </a:prstGeom>
          <a:noFill/>
          <a:ln w="9525">
            <a:noFill/>
          </a:ln>
        </p:spPr>
        <p:txBody>
          <a:bodyPr/>
          <a:p>
            <a:endParaRPr lang="zh-CN" altLang="en-US"/>
          </a:p>
        </p:txBody>
      </p:sp>
      <p:pic>
        <p:nvPicPr>
          <p:cNvPr id="41992" name="图片 41991" descr="抽象1"/>
          <p:cNvPicPr>
            <a:picLocks noChangeAspect="1"/>
          </p:cNvPicPr>
          <p:nvPr/>
        </p:nvPicPr>
        <p:blipFill>
          <a:blip r:embed="rId5"/>
          <a:stretch>
            <a:fillRect/>
          </a:stretch>
        </p:blipFill>
        <p:spPr>
          <a:xfrm>
            <a:off x="755650" y="758825"/>
            <a:ext cx="3671888" cy="2447925"/>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3010" name="矩形 43009"/>
          <p:cNvSpPr/>
          <p:nvPr/>
        </p:nvSpPr>
        <p:spPr>
          <a:xfrm>
            <a:off x="3500438" y="2719388"/>
            <a:ext cx="9144000" cy="0"/>
          </a:xfrm>
          <a:prstGeom prst="rect">
            <a:avLst/>
          </a:prstGeom>
          <a:noFill/>
          <a:ln w="9525">
            <a:noFill/>
          </a:ln>
        </p:spPr>
        <p:txBody>
          <a:bodyPr/>
          <a:p>
            <a:endParaRPr lang="zh-CN" altLang="en-US"/>
          </a:p>
        </p:txBody>
      </p:sp>
      <p:sp>
        <p:nvSpPr>
          <p:cNvPr id="43011" name="矩形 43010"/>
          <p:cNvSpPr/>
          <p:nvPr/>
        </p:nvSpPr>
        <p:spPr>
          <a:xfrm>
            <a:off x="3409950" y="2614613"/>
            <a:ext cx="9144000" cy="0"/>
          </a:xfrm>
          <a:prstGeom prst="rect">
            <a:avLst/>
          </a:prstGeom>
          <a:noFill/>
          <a:ln w="9525">
            <a:noFill/>
          </a:ln>
        </p:spPr>
        <p:txBody>
          <a:bodyPr/>
          <a:p>
            <a:endParaRPr lang="zh-CN" altLang="en-US"/>
          </a:p>
        </p:txBody>
      </p:sp>
      <p:pic>
        <p:nvPicPr>
          <p:cNvPr id="43012" name="图片 43011" descr="（第四章----图47）"/>
          <p:cNvPicPr>
            <a:picLocks noChangeAspect="1"/>
          </p:cNvPicPr>
          <p:nvPr/>
        </p:nvPicPr>
        <p:blipFill>
          <a:blip r:embed="rId2"/>
          <a:stretch>
            <a:fillRect/>
          </a:stretch>
        </p:blipFill>
        <p:spPr>
          <a:xfrm>
            <a:off x="4427538" y="604838"/>
            <a:ext cx="3962400" cy="2776537"/>
          </a:xfrm>
          <a:prstGeom prst="rect">
            <a:avLst/>
          </a:prstGeom>
          <a:noFill/>
          <a:ln w="9525">
            <a:noFill/>
          </a:ln>
          <a:effectLst>
            <a:outerShdw dist="107763" dir="2699999" algn="ctr" rotWithShape="0">
              <a:srgbClr val="808080">
                <a:alpha val="50000"/>
              </a:srgbClr>
            </a:outerShdw>
          </a:effectLst>
        </p:spPr>
      </p:pic>
      <p:sp>
        <p:nvSpPr>
          <p:cNvPr id="43013" name="矩形 43012"/>
          <p:cNvSpPr/>
          <p:nvPr/>
        </p:nvSpPr>
        <p:spPr>
          <a:xfrm>
            <a:off x="3257550" y="2619375"/>
            <a:ext cx="9144000" cy="0"/>
          </a:xfrm>
          <a:prstGeom prst="rect">
            <a:avLst/>
          </a:prstGeom>
          <a:noFill/>
          <a:ln w="9525">
            <a:noFill/>
          </a:ln>
        </p:spPr>
        <p:txBody>
          <a:bodyPr/>
          <a:p>
            <a:endParaRPr lang="zh-CN" altLang="en-US"/>
          </a:p>
        </p:txBody>
      </p:sp>
      <p:pic>
        <p:nvPicPr>
          <p:cNvPr id="43014" name="图片 43013" descr="字"/>
          <p:cNvPicPr>
            <a:picLocks noChangeAspect="1"/>
          </p:cNvPicPr>
          <p:nvPr/>
        </p:nvPicPr>
        <p:blipFill>
          <a:blip r:embed="rId3"/>
          <a:stretch>
            <a:fillRect/>
          </a:stretch>
        </p:blipFill>
        <p:spPr>
          <a:xfrm>
            <a:off x="4140200" y="3500438"/>
            <a:ext cx="4330700" cy="2667000"/>
          </a:xfrm>
          <a:prstGeom prst="rect">
            <a:avLst/>
          </a:prstGeom>
          <a:noFill/>
          <a:ln w="9525">
            <a:noFill/>
          </a:ln>
          <a:effectLst>
            <a:outerShdw dist="107763" dir="2699999" algn="ctr" rotWithShape="0">
              <a:srgbClr val="808080">
                <a:alpha val="50000"/>
              </a:srgbClr>
            </a:outerShdw>
          </a:effectLst>
        </p:spPr>
      </p:pic>
      <p:sp>
        <p:nvSpPr>
          <p:cNvPr id="43015" name="矩形 43014"/>
          <p:cNvSpPr/>
          <p:nvPr/>
        </p:nvSpPr>
        <p:spPr>
          <a:xfrm>
            <a:off x="3581400" y="2062163"/>
            <a:ext cx="9144000" cy="0"/>
          </a:xfrm>
          <a:prstGeom prst="rect">
            <a:avLst/>
          </a:prstGeom>
          <a:noFill/>
          <a:ln w="9525">
            <a:noFill/>
          </a:ln>
        </p:spPr>
        <p:txBody>
          <a:bodyPr/>
          <a:p>
            <a:endParaRPr lang="zh-CN" altLang="en-US"/>
          </a:p>
        </p:txBody>
      </p:sp>
      <p:pic>
        <p:nvPicPr>
          <p:cNvPr id="43016" name="图片 43015" descr="字1"/>
          <p:cNvPicPr>
            <a:picLocks noChangeAspect="1"/>
          </p:cNvPicPr>
          <p:nvPr/>
        </p:nvPicPr>
        <p:blipFill>
          <a:blip r:embed="rId4"/>
          <a:stretch>
            <a:fillRect/>
          </a:stretch>
        </p:blipFill>
        <p:spPr>
          <a:xfrm>
            <a:off x="1258888" y="620713"/>
            <a:ext cx="1982787" cy="2735262"/>
          </a:xfrm>
          <a:prstGeom prst="rect">
            <a:avLst/>
          </a:prstGeom>
          <a:noFill/>
          <a:ln w="9525">
            <a:noFill/>
          </a:ln>
          <a:effectLst>
            <a:outerShdw dist="107763" dir="8100000" algn="ctr" rotWithShape="0">
              <a:srgbClr val="808080">
                <a:alpha val="50000"/>
              </a:srgbClr>
            </a:outerShdw>
          </a:effectLst>
        </p:spPr>
      </p:pic>
      <p:sp>
        <p:nvSpPr>
          <p:cNvPr id="43017" name="矩形 43016"/>
          <p:cNvSpPr/>
          <p:nvPr/>
        </p:nvSpPr>
        <p:spPr>
          <a:xfrm>
            <a:off x="3157538" y="2295525"/>
            <a:ext cx="9144000" cy="0"/>
          </a:xfrm>
          <a:prstGeom prst="rect">
            <a:avLst/>
          </a:prstGeom>
          <a:noFill/>
          <a:ln w="9525">
            <a:noFill/>
          </a:ln>
        </p:spPr>
        <p:txBody>
          <a:bodyPr/>
          <a:p>
            <a:endParaRPr lang="zh-CN" altLang="en-US"/>
          </a:p>
        </p:txBody>
      </p:sp>
      <p:pic>
        <p:nvPicPr>
          <p:cNvPr id="43018" name="图片 43017" descr="字2"/>
          <p:cNvPicPr>
            <a:picLocks noChangeAspect="1"/>
          </p:cNvPicPr>
          <p:nvPr/>
        </p:nvPicPr>
        <p:blipFill>
          <a:blip r:embed="rId5"/>
          <a:stretch>
            <a:fillRect/>
          </a:stretch>
        </p:blipFill>
        <p:spPr>
          <a:xfrm>
            <a:off x="611188" y="3500438"/>
            <a:ext cx="3362325" cy="2695575"/>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145" descr="27"/>
          <p:cNvPicPr>
            <a:picLocks noChangeAspect="1"/>
          </p:cNvPicPr>
          <p:nvPr/>
        </p:nvPicPr>
        <p:blipFill>
          <a:blip r:embed="rId2"/>
          <a:stretch>
            <a:fillRect/>
          </a:stretch>
        </p:blipFill>
        <p:spPr>
          <a:xfrm>
            <a:off x="1046163" y="541338"/>
            <a:ext cx="3309937" cy="3116262"/>
          </a:xfrm>
          <a:prstGeom prst="rect">
            <a:avLst/>
          </a:prstGeom>
          <a:noFill/>
          <a:ln w="9525">
            <a:noFill/>
          </a:ln>
          <a:effectLst>
            <a:outerShdw dist="107763" dir="2699999" algn="ctr" rotWithShape="0">
              <a:srgbClr val="808080">
                <a:alpha val="50000"/>
              </a:srgbClr>
            </a:outerShdw>
          </a:effectLst>
        </p:spPr>
      </p:pic>
      <p:pic>
        <p:nvPicPr>
          <p:cNvPr id="6147" name="图片 6146" descr="59"/>
          <p:cNvPicPr>
            <a:picLocks noChangeAspect="1"/>
          </p:cNvPicPr>
          <p:nvPr/>
        </p:nvPicPr>
        <p:blipFill>
          <a:blip r:embed="rId3"/>
          <a:stretch>
            <a:fillRect/>
          </a:stretch>
        </p:blipFill>
        <p:spPr>
          <a:xfrm>
            <a:off x="2627313" y="3878263"/>
            <a:ext cx="5473700" cy="243046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4034" name="文本占位符 44033"/>
          <p:cNvSpPr>
            <a:spLocks noGrp="1"/>
          </p:cNvSpPr>
          <p:nvPr>
            <p:ph type="body" idx="1"/>
          </p:nvPr>
        </p:nvSpPr>
        <p:spPr>
          <a:xfrm>
            <a:off x="304800" y="304800"/>
            <a:ext cx="8518525" cy="6297613"/>
          </a:xfrm>
          <a:ln/>
        </p:spPr>
        <p:txBody>
          <a:bodyPr/>
          <a:p>
            <a:pPr algn="ctr">
              <a:buNone/>
            </a:pPr>
            <a:r>
              <a:rPr lang="zh-CN" altLang="en-US" sz="2400" b="1">
                <a:solidFill>
                  <a:srgbClr val="FFFF00"/>
                </a:solidFill>
              </a:rPr>
              <a:t>第五章  </a:t>
            </a:r>
            <a:r>
              <a:rPr lang="zh-CN" altLang="en-US" sz="2400" b="1">
                <a:solidFill>
                  <a:srgbClr val="FFFF00"/>
                </a:solidFill>
                <a:latin typeface="Times New Roman" panose="02020603050405020304" pitchFamily="2" charset="0"/>
                <a:ea typeface="黑体" panose="02010609060101010101" pitchFamily="2" charset="-122"/>
              </a:rPr>
              <a:t>包装的材料与结构</a:t>
            </a:r>
            <a:r>
              <a:rPr lang="zh-CN" altLang="en-US" sz="2400" b="1">
                <a:solidFill>
                  <a:srgbClr val="FFFF00"/>
                </a:solidFill>
              </a:rPr>
              <a:t> </a:t>
            </a:r>
            <a:endParaRPr lang="zh-CN" altLang="en-US" sz="2400" b="1">
              <a:solidFill>
                <a:srgbClr val="FFFF00"/>
              </a:solidFill>
            </a:endParaRPr>
          </a:p>
          <a:p>
            <a:r>
              <a:rPr lang="en-US" altLang="zh-CN" sz="2000">
                <a:solidFill>
                  <a:srgbClr val="FFFF00"/>
                </a:solidFill>
                <a:ea typeface="黑体" panose="02010609060101010101" pitchFamily="2" charset="-122"/>
              </a:rPr>
              <a:t>5.1</a:t>
            </a:r>
            <a:r>
              <a:rPr lang="zh-CN" altLang="en-US" sz="2000">
                <a:solidFill>
                  <a:srgbClr val="FFFF00"/>
                </a:solidFill>
                <a:ea typeface="黑体" panose="02010609060101010101" pitchFamily="2" charset="-122"/>
              </a:rPr>
              <a:t>节 包装的材料及相应的形态</a:t>
            </a:r>
            <a:r>
              <a:rPr lang="zh-CN" altLang="en-US" sz="2400" b="1">
                <a:solidFill>
                  <a:schemeClr val="bg1"/>
                </a:solidFill>
              </a:rPr>
              <a:t> </a:t>
            </a:r>
            <a:endParaRPr lang="zh-CN" altLang="en-US" sz="2400" b="1">
              <a:solidFill>
                <a:schemeClr val="bg1"/>
              </a:solidFill>
            </a:endParaRPr>
          </a:p>
          <a:p>
            <a:pPr>
              <a:buNone/>
            </a:pPr>
            <a:r>
              <a:rPr lang="zh-CN" altLang="en-US" sz="1800">
                <a:solidFill>
                  <a:schemeClr val="bg1"/>
                </a:solidFill>
                <a:latin typeface="宋体" panose="02010600030101010101" pitchFamily="2" charset="-122"/>
              </a:rPr>
              <a:t>       包装的用料种类繁多，性能各异，设计人员在进行包装的整体设计时，不光要考虑产品的属性，而且还要熟悉包装材料的特性及相应的容器形态的造型规律。对包装材料的选择正确与否，是设计好包装的重要一环。</a:t>
            </a:r>
            <a:endParaRPr lang="zh-CN" altLang="en-US" sz="1800">
              <a:solidFill>
                <a:schemeClr val="bg1"/>
              </a:solidFill>
              <a:latin typeface="Times New Roman" panose="02020603050405020304" pitchFamily="2" charset="0"/>
              <a:ea typeface="Times New Roman" panose="02020603050405020304" pitchFamily="2" charset="0"/>
            </a:endParaRPr>
          </a:p>
          <a:p>
            <a:pPr>
              <a:buNone/>
            </a:pPr>
            <a:r>
              <a:rPr lang="zh-CN" altLang="en-US" sz="1800">
                <a:solidFill>
                  <a:schemeClr val="bg1"/>
                </a:solidFill>
                <a:latin typeface="宋体" panose="02010600030101010101" pitchFamily="2" charset="-122"/>
              </a:rPr>
              <a:t>   常见的包装材料有：纸、陶、玻璃、金属、塑料等。</a:t>
            </a:r>
            <a:endParaRPr lang="zh-CN" altLang="en-US" sz="1800">
              <a:solidFill>
                <a:schemeClr val="bg1"/>
              </a:solidFill>
              <a:latin typeface="宋体" panose="02010600030101010101" pitchFamily="2" charset="-122"/>
            </a:endParaRPr>
          </a:p>
          <a:p>
            <a:pPr algn="just"/>
            <a:r>
              <a:rPr lang="en-US" altLang="zh-CN" sz="1800">
                <a:solidFill>
                  <a:srgbClr val="FFFF00"/>
                </a:solidFill>
                <a:latin typeface="宋体" panose="02010600030101010101" pitchFamily="2" charset="-122"/>
                <a:ea typeface="黑体" panose="02010609060101010101" pitchFamily="2" charset="-122"/>
              </a:rPr>
              <a:t>5.1.1</a:t>
            </a:r>
            <a:r>
              <a:rPr lang="zh-CN" altLang="en-US" sz="1800">
                <a:solidFill>
                  <a:srgbClr val="FFFF00"/>
                </a:solidFill>
                <a:latin typeface="宋体" panose="02010600030101010101" pitchFamily="2" charset="-122"/>
                <a:ea typeface="黑体" panose="02010609060101010101" pitchFamily="2" charset="-122"/>
              </a:rPr>
              <a:t>纸材料包装</a:t>
            </a:r>
            <a:endParaRPr lang="zh-CN" altLang="en-US" sz="1800">
              <a:solidFill>
                <a:srgbClr val="FFFF00"/>
              </a:solidFill>
              <a:latin typeface="宋体" panose="02010600030101010101" pitchFamily="2" charset="-122"/>
            </a:endParaRPr>
          </a:p>
          <a:p>
            <a:pPr algn="just">
              <a:buNone/>
            </a:pPr>
            <a:r>
              <a:rPr lang="zh-CN" altLang="en-US" sz="1800">
                <a:solidFill>
                  <a:schemeClr val="bg1"/>
                </a:solidFill>
                <a:latin typeface="Times New Roman" panose="02020603050405020304" pitchFamily="2" charset="0"/>
                <a:ea typeface="Times New Roman" panose="02020603050405020304" pitchFamily="2" charset="0"/>
              </a:rPr>
              <a:t>     “纸”指凡由植物纤维经打浆及悬浮，并在细筛网上或毛布上抄制成的纤维交织的材料。通常较薄，且重量比较轻。纸包装中常用纸材有如下几种：</a:t>
            </a:r>
            <a:endParaRPr lang="zh-CN" altLang="en-US" sz="1800">
              <a:solidFill>
                <a:schemeClr val="bg1"/>
              </a:solidFill>
              <a:latin typeface="宋体" panose="02010600030101010101" pitchFamily="2" charset="-122"/>
              <a:ea typeface="Times New Roman" panose="02020603050405020304" pitchFamily="2" charset="0"/>
            </a:endParaRPr>
          </a:p>
          <a:p>
            <a:pPr algn="just">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牛皮纸</a:t>
            </a:r>
            <a:endParaRPr lang="zh-CN" altLang="en-US" sz="1800">
              <a:solidFill>
                <a:srgbClr val="FFFF00"/>
              </a:solidFill>
              <a:latin typeface="宋体" panose="02010600030101010101" pitchFamily="2" charset="-122"/>
            </a:endParaRPr>
          </a:p>
          <a:p>
            <a:pPr>
              <a:buNone/>
            </a:pPr>
            <a:r>
              <a:rPr lang="zh-CN" altLang="en-US" sz="1800">
                <a:solidFill>
                  <a:schemeClr val="bg1"/>
                </a:solidFill>
                <a:latin typeface="宋体" panose="02010600030101010101" pitchFamily="2" charset="-122"/>
                <a:ea typeface="Times New Roman" panose="02020603050405020304" pitchFamily="2" charset="0"/>
              </a:rPr>
              <a:t>   牛皮纸的特点是表面粗糙多孔、抗拉强度和撕裂强度高。牛皮纸又分为袋用牛皮纸、条纹牛皮纸、白牛皮纸等。由于成本低、价格低廉、经济实惠，并且由于其别致的肌理特征，常常被设计师们采用，大多应用在传统食品及一些小工艺品的包装上。</a:t>
            </a:r>
            <a:endParaRPr lang="zh-CN" altLang="en-US" sz="1800">
              <a:solidFill>
                <a:schemeClr val="bg1"/>
              </a:solidFill>
              <a:latin typeface="宋体" panose="02010600030101010101" pitchFamily="2" charset="-122"/>
              <a:ea typeface="Times New Roman" panose="02020603050405020304" pitchFamily="2" charset="0"/>
            </a:endParaRPr>
          </a:p>
          <a:p>
            <a:pPr algn="just">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玻璃纸</a:t>
            </a:r>
            <a:endParaRPr lang="zh-CN" altLang="en-US" sz="1800">
              <a:solidFill>
                <a:srgbClr val="FFFF00"/>
              </a:solidFill>
              <a:latin typeface="宋体" panose="02010600030101010101" pitchFamily="2" charset="-122"/>
            </a:endParaRPr>
          </a:p>
          <a:p>
            <a:pPr algn="just">
              <a:buNone/>
            </a:pPr>
            <a:r>
              <a:rPr lang="zh-CN" altLang="en-US" sz="1800">
                <a:solidFill>
                  <a:schemeClr val="bg1"/>
                </a:solidFill>
                <a:latin typeface="宋体" panose="02010600030101010101" pitchFamily="2" charset="-122"/>
                <a:ea typeface="Times New Roman" panose="02020603050405020304" pitchFamily="2" charset="0"/>
              </a:rPr>
              <a:t>   玻璃纸是以天然纤维素为原料制成的，有原色、洁白和各种彩色之分。玻璃纸的特点是薄、平滑，表面具有高强度和透明度，抗拉强度大，伸度小，印刷适应性强，富有光泽。保香味性能好，具有防潮、防尘等功效，多用于糕点等即食食品的内包装。</a:t>
            </a:r>
            <a:r>
              <a:rPr lang="zh-CN" altLang="en-US" sz="1800">
                <a:solidFill>
                  <a:schemeClr val="bg1"/>
                </a:solidFill>
                <a:latin typeface="宋体" panose="02010600030101010101" pitchFamily="2" charset="-122"/>
              </a:rPr>
              <a:t>  </a:t>
            </a:r>
            <a:r>
              <a:rPr lang="zh-CN" altLang="en-US" sz="2400">
                <a:solidFill>
                  <a:schemeClr val="bg1"/>
                </a:solidFill>
                <a:ea typeface="黑体" panose="02010609060101010101" pitchFamily="2" charset="-122"/>
              </a:rPr>
              <a:t> </a:t>
            </a:r>
            <a:endParaRPr lang="zh-CN" altLang="en-US" sz="2400">
              <a:solidFill>
                <a:schemeClr val="bg1"/>
              </a:solidFill>
              <a:ea typeface="黑体" panose="02010609060101010101" pitchFamily="2" charset="-122"/>
            </a:endParaRPr>
          </a:p>
        </p:txBody>
      </p:sp>
    </p:spTree>
  </p:cSld>
  <p:clrMapOvr>
    <a:masterClrMapping/>
  </p:clrMapOvr>
  <p:transition spd="med">
    <p:random/>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5058" name="矩形 45057"/>
          <p:cNvSpPr/>
          <p:nvPr/>
        </p:nvSpPr>
        <p:spPr>
          <a:xfrm>
            <a:off x="3548063" y="2071688"/>
            <a:ext cx="9144000" cy="0"/>
          </a:xfrm>
          <a:prstGeom prst="rect">
            <a:avLst/>
          </a:prstGeom>
          <a:noFill/>
          <a:ln w="9525">
            <a:noFill/>
          </a:ln>
        </p:spPr>
        <p:txBody>
          <a:bodyPr/>
          <a:p>
            <a:endParaRPr lang="zh-CN" altLang="en-US"/>
          </a:p>
        </p:txBody>
      </p:sp>
      <p:pic>
        <p:nvPicPr>
          <p:cNvPr id="45059" name="图片 45058" descr="5"/>
          <p:cNvPicPr>
            <a:picLocks noChangeAspect="1"/>
          </p:cNvPicPr>
          <p:nvPr/>
        </p:nvPicPr>
        <p:blipFill>
          <a:blip r:embed="rId2"/>
          <a:stretch>
            <a:fillRect/>
          </a:stretch>
        </p:blipFill>
        <p:spPr>
          <a:xfrm>
            <a:off x="1131888" y="519113"/>
            <a:ext cx="2471737" cy="3276600"/>
          </a:xfrm>
          <a:prstGeom prst="rect">
            <a:avLst/>
          </a:prstGeom>
          <a:noFill/>
          <a:ln w="9525">
            <a:noFill/>
          </a:ln>
          <a:effectLst>
            <a:outerShdw dist="107763" dir="8100000" algn="ctr" rotWithShape="0">
              <a:srgbClr val="808080">
                <a:alpha val="50000"/>
              </a:srgbClr>
            </a:outerShdw>
          </a:effectLst>
        </p:spPr>
      </p:pic>
      <p:sp>
        <p:nvSpPr>
          <p:cNvPr id="45060" name="矩形 45059"/>
          <p:cNvSpPr/>
          <p:nvPr/>
        </p:nvSpPr>
        <p:spPr>
          <a:xfrm>
            <a:off x="3271838" y="2247900"/>
            <a:ext cx="9144000" cy="0"/>
          </a:xfrm>
          <a:prstGeom prst="rect">
            <a:avLst/>
          </a:prstGeom>
          <a:noFill/>
          <a:ln w="9525">
            <a:noFill/>
          </a:ln>
        </p:spPr>
        <p:txBody>
          <a:bodyPr/>
          <a:p>
            <a:endParaRPr lang="zh-CN" altLang="en-US"/>
          </a:p>
        </p:txBody>
      </p:sp>
      <p:pic>
        <p:nvPicPr>
          <p:cNvPr id="45061" name="图片 45060" descr="牛皮"/>
          <p:cNvPicPr>
            <a:picLocks noChangeAspect="1"/>
          </p:cNvPicPr>
          <p:nvPr/>
        </p:nvPicPr>
        <p:blipFill>
          <a:blip r:embed="rId3"/>
          <a:stretch>
            <a:fillRect/>
          </a:stretch>
        </p:blipFill>
        <p:spPr>
          <a:xfrm>
            <a:off x="4373563" y="519113"/>
            <a:ext cx="3576637" cy="3249612"/>
          </a:xfrm>
          <a:prstGeom prst="rect">
            <a:avLst/>
          </a:prstGeom>
          <a:noFill/>
          <a:ln w="9525">
            <a:noFill/>
          </a:ln>
          <a:effectLst>
            <a:outerShdw dist="107763" dir="2699999" algn="ctr" rotWithShape="0">
              <a:srgbClr val="808080">
                <a:alpha val="50000"/>
              </a:srgbClr>
            </a:outerShdw>
          </a:effectLst>
        </p:spPr>
      </p:pic>
      <p:sp>
        <p:nvSpPr>
          <p:cNvPr id="45062" name="矩形 45061"/>
          <p:cNvSpPr/>
          <p:nvPr/>
        </p:nvSpPr>
        <p:spPr>
          <a:xfrm>
            <a:off x="3500438" y="2700338"/>
            <a:ext cx="9144000" cy="0"/>
          </a:xfrm>
          <a:prstGeom prst="rect">
            <a:avLst/>
          </a:prstGeom>
          <a:noFill/>
          <a:ln w="9525">
            <a:noFill/>
          </a:ln>
        </p:spPr>
        <p:txBody>
          <a:bodyPr/>
          <a:p>
            <a:endParaRPr lang="zh-CN" altLang="en-US"/>
          </a:p>
        </p:txBody>
      </p:sp>
      <p:pic>
        <p:nvPicPr>
          <p:cNvPr id="45063" name="图片 45062" descr="玻璃纸"/>
          <p:cNvPicPr>
            <a:picLocks noChangeAspect="1"/>
          </p:cNvPicPr>
          <p:nvPr/>
        </p:nvPicPr>
        <p:blipFill>
          <a:blip r:embed="rId4"/>
          <a:stretch>
            <a:fillRect/>
          </a:stretch>
        </p:blipFill>
        <p:spPr>
          <a:xfrm>
            <a:off x="546100" y="3871913"/>
            <a:ext cx="3683000" cy="2503487"/>
          </a:xfrm>
          <a:prstGeom prst="rect">
            <a:avLst/>
          </a:prstGeom>
          <a:noFill/>
          <a:ln w="9525">
            <a:noFill/>
          </a:ln>
          <a:effectLst>
            <a:outerShdw dist="107763" dir="8100000" algn="ctr" rotWithShape="0">
              <a:srgbClr val="808080">
                <a:alpha val="50000"/>
              </a:srgbClr>
            </a:outerShdw>
          </a:effectLst>
        </p:spPr>
      </p:pic>
      <p:pic>
        <p:nvPicPr>
          <p:cNvPr id="45064" name="图片 45063" descr="玻璃纸1"/>
          <p:cNvPicPr>
            <a:picLocks noChangeAspect="1"/>
          </p:cNvPicPr>
          <p:nvPr/>
        </p:nvPicPr>
        <p:blipFill>
          <a:blip r:embed="rId5"/>
          <a:stretch>
            <a:fillRect/>
          </a:stretch>
        </p:blipFill>
        <p:spPr>
          <a:xfrm>
            <a:off x="4356100" y="3860800"/>
            <a:ext cx="4267200" cy="2503488"/>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6082" name="文本占位符 46081"/>
          <p:cNvSpPr>
            <a:spLocks noGrp="1"/>
          </p:cNvSpPr>
          <p:nvPr>
            <p:ph type="body" idx="1"/>
          </p:nvPr>
        </p:nvSpPr>
        <p:spPr>
          <a:xfrm>
            <a:off x="539750" y="620713"/>
            <a:ext cx="8229600" cy="5000625"/>
          </a:xfrm>
          <a:ln/>
        </p:spPr>
        <p:txBody>
          <a:bodyPr/>
          <a:p>
            <a:pPr algn="just">
              <a:lnSpc>
                <a:spcPct val="120000"/>
              </a:lnSpc>
              <a:buNone/>
            </a:pPr>
            <a:r>
              <a:rPr lang="en-US" altLang="zh-CN" sz="1800">
                <a:solidFill>
                  <a:srgbClr val="FFFF00"/>
                </a:solidFill>
                <a:latin typeface="宋体" panose="02010600030101010101" pitchFamily="2" charset="-122"/>
              </a:rPr>
              <a:t>◆ </a:t>
            </a:r>
            <a:r>
              <a:rPr lang="zh-CN" altLang="en-US" sz="1600">
                <a:solidFill>
                  <a:srgbClr val="FFFF00"/>
                </a:solidFill>
                <a:latin typeface="宋体" panose="02010600030101010101" pitchFamily="2" charset="-122"/>
              </a:rPr>
              <a:t>蜡纸</a:t>
            </a:r>
            <a:endParaRPr lang="zh-CN" altLang="en-US" sz="16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600">
                <a:solidFill>
                  <a:schemeClr val="bg1"/>
                </a:solidFill>
                <a:latin typeface="宋体" panose="02010600030101010101" pitchFamily="2" charset="-122"/>
              </a:rPr>
              <a:t>蜡纸就是在玻璃纸的基础上涂蜡而成的，它具有半透明、不变质、不粘、不受潮、无毒性的特点，是很好的食品包装材料，可直接用来包裹食物，同时由于它半透明的特点，也常与其它材料搭配，形成朦胧的美感。</a:t>
            </a:r>
            <a:endParaRPr lang="zh-CN" altLang="en-US" sz="1600">
              <a:solidFill>
                <a:schemeClr val="bg1"/>
              </a:solidFill>
              <a:latin typeface="宋体" panose="02010600030101010101" pitchFamily="2" charset="-122"/>
            </a:endParaRPr>
          </a:p>
          <a:p>
            <a:pPr algn="just">
              <a:lnSpc>
                <a:spcPct val="120000"/>
              </a:lnSpc>
              <a:buNone/>
            </a:pPr>
            <a:r>
              <a:rPr lang="en-US" altLang="zh-CN" sz="1600">
                <a:solidFill>
                  <a:srgbClr val="FFFF00"/>
                </a:solidFill>
                <a:latin typeface="宋体" panose="02010600030101010101" pitchFamily="2" charset="-122"/>
              </a:rPr>
              <a:t>◆ </a:t>
            </a:r>
            <a:r>
              <a:rPr lang="zh-CN" altLang="en-US" sz="1600">
                <a:solidFill>
                  <a:srgbClr val="FFFF00"/>
                </a:solidFill>
                <a:latin typeface="宋体" panose="02010600030101010101" pitchFamily="2" charset="-122"/>
              </a:rPr>
              <a:t>有光纸</a:t>
            </a:r>
            <a:endParaRPr lang="zh-CN" altLang="en-US" sz="1600">
              <a:solidFill>
                <a:srgbClr val="FFFF00"/>
              </a:solidFill>
              <a:latin typeface="Times New Roman" panose="02020603050405020304" pitchFamily="2" charset="0"/>
              <a:ea typeface="Times New Roman" panose="02020603050405020304" pitchFamily="2" charset="0"/>
            </a:endParaRPr>
          </a:p>
          <a:p>
            <a:pPr algn="just">
              <a:lnSpc>
                <a:spcPct val="120000"/>
              </a:lnSpc>
            </a:pPr>
            <a:r>
              <a:rPr lang="zh-CN" altLang="en-US" sz="1600">
                <a:solidFill>
                  <a:schemeClr val="bg1"/>
                </a:solidFill>
                <a:latin typeface="宋体" panose="02010600030101010101" pitchFamily="2" charset="-122"/>
              </a:rPr>
              <a:t>有光纸比较薄，它的主要用途是印刷包装内附带说明，也可用来裱糊纸盒。</a:t>
            </a:r>
            <a:endParaRPr lang="zh-CN" altLang="en-US" sz="1600">
              <a:solidFill>
                <a:schemeClr val="bg1"/>
              </a:solidFill>
              <a:latin typeface="Times New Roman" panose="02020603050405020304" pitchFamily="2" charset="0"/>
              <a:ea typeface="Times New Roman" panose="02020603050405020304" pitchFamily="2" charset="0"/>
            </a:endParaRPr>
          </a:p>
          <a:p>
            <a:pPr algn="just">
              <a:lnSpc>
                <a:spcPct val="120000"/>
              </a:lnSpc>
              <a:buNone/>
            </a:pPr>
            <a:r>
              <a:rPr lang="en-US" altLang="zh-CN" sz="1600">
                <a:solidFill>
                  <a:srgbClr val="FFFF00"/>
                </a:solidFill>
                <a:latin typeface="宋体" panose="02010600030101010101" pitchFamily="2" charset="-122"/>
              </a:rPr>
              <a:t>◆ </a:t>
            </a:r>
            <a:r>
              <a:rPr lang="zh-CN" altLang="en-US" sz="1600">
                <a:solidFill>
                  <a:srgbClr val="FFFF00"/>
                </a:solidFill>
                <a:latin typeface="宋体" panose="02010600030101010101" pitchFamily="2" charset="-122"/>
              </a:rPr>
              <a:t>过滤纸</a:t>
            </a:r>
            <a:endParaRPr lang="zh-CN" altLang="en-US" sz="16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600">
                <a:solidFill>
                  <a:schemeClr val="bg1"/>
                </a:solidFill>
                <a:latin typeface="宋体" panose="02010600030101010101" pitchFamily="2" charset="-122"/>
                <a:ea typeface="Times New Roman" panose="02020603050405020304" pitchFamily="2" charset="0"/>
              </a:rPr>
              <a:t>过滤纸的主要用途是用来包装袋包茶。</a:t>
            </a:r>
            <a:endParaRPr lang="zh-CN" altLang="en-US" sz="1600">
              <a:solidFill>
                <a:schemeClr val="bg1"/>
              </a:solidFill>
              <a:latin typeface="宋体" panose="02010600030101010101" pitchFamily="2" charset="-122"/>
              <a:ea typeface="Times New Roman" panose="02020603050405020304" pitchFamily="2" charset="0"/>
            </a:endParaRPr>
          </a:p>
          <a:p>
            <a:pPr>
              <a:lnSpc>
                <a:spcPct val="120000"/>
              </a:lnSpc>
              <a:buNone/>
            </a:pPr>
            <a:r>
              <a:rPr lang="en-US" altLang="zh-CN" sz="1600">
                <a:solidFill>
                  <a:srgbClr val="FFFF00"/>
                </a:solidFill>
                <a:latin typeface="宋体" panose="02010600030101010101" pitchFamily="2" charset="-122"/>
              </a:rPr>
              <a:t>◆ </a:t>
            </a:r>
            <a:r>
              <a:rPr lang="zh-CN" altLang="en-US" sz="1600">
                <a:solidFill>
                  <a:srgbClr val="FFFF00"/>
                </a:solidFill>
                <a:latin typeface="宋体" panose="02010600030101010101" pitchFamily="2" charset="-122"/>
              </a:rPr>
              <a:t>白板纸</a:t>
            </a:r>
            <a:endParaRPr lang="zh-CN" altLang="en-US" sz="16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600">
                <a:solidFill>
                  <a:schemeClr val="bg1"/>
                </a:solidFill>
                <a:latin typeface="宋体" panose="02010600030101010101" pitchFamily="2" charset="-122"/>
              </a:rPr>
              <a:t>白板纸有灰底与白底两种，纸面平滑、质地坚固厚实，有较好的抗张力，耐折。有特级和普通、单面和双面之分。它可以简单套色印刷，适用于做折叠盒。</a:t>
            </a:r>
            <a:endParaRPr lang="zh-CN" altLang="en-US" sz="1600">
              <a:solidFill>
                <a:schemeClr val="bg1"/>
              </a:solidFill>
              <a:latin typeface="宋体" panose="02010600030101010101" pitchFamily="2" charset="-122"/>
            </a:endParaRPr>
          </a:p>
          <a:p>
            <a:pPr>
              <a:lnSpc>
                <a:spcPct val="120000"/>
              </a:lnSpc>
              <a:buNone/>
            </a:pPr>
            <a:r>
              <a:rPr lang="en-US" altLang="zh-CN" sz="1600">
                <a:solidFill>
                  <a:srgbClr val="FFFF00"/>
                </a:solidFill>
                <a:latin typeface="宋体" panose="02010600030101010101" pitchFamily="2" charset="-122"/>
              </a:rPr>
              <a:t>◆ </a:t>
            </a:r>
            <a:r>
              <a:rPr lang="zh-CN" altLang="en-US" sz="1600">
                <a:solidFill>
                  <a:srgbClr val="FFFF00"/>
                </a:solidFill>
                <a:latin typeface="宋体" panose="02010600030101010101" pitchFamily="2" charset="-122"/>
                <a:ea typeface="Times New Roman" panose="02020603050405020304" pitchFamily="2" charset="0"/>
              </a:rPr>
              <a:t>胶版纸</a:t>
            </a:r>
            <a:endParaRPr lang="zh-CN" altLang="en-US" sz="1600">
              <a:solidFill>
                <a:schemeClr val="bg1"/>
              </a:solidFill>
              <a:latin typeface="宋体" panose="02010600030101010101" pitchFamily="2" charset="-122"/>
              <a:ea typeface="Arial" panose="020B0604020202020204" pitchFamily="34" charset="0"/>
            </a:endParaRPr>
          </a:p>
          <a:p>
            <a:pPr>
              <a:lnSpc>
                <a:spcPct val="120000"/>
              </a:lnSpc>
            </a:pPr>
            <a:r>
              <a:rPr lang="zh-CN" altLang="en-US" sz="1600">
                <a:solidFill>
                  <a:schemeClr val="bg1"/>
                </a:solidFill>
                <a:latin typeface="宋体" panose="02010600030101010101" pitchFamily="2" charset="-122"/>
              </a:rPr>
              <a:t>胶版纸的特点是伸缩性小，对油墨的吸收性均匀、平滑度好，质地紧密不透明，白度好，抗水性能强。适用于信纸、信封、产品说明书、标签等等。   </a:t>
            </a:r>
            <a:r>
              <a:rPr lang="zh-CN" altLang="en-US" sz="1600">
                <a:solidFill>
                  <a:srgbClr val="FFFF00"/>
                </a:solidFill>
                <a:latin typeface="宋体" panose="02010600030101010101" pitchFamily="2" charset="-122"/>
              </a:rPr>
              <a:t> </a:t>
            </a:r>
            <a:endParaRPr lang="zh-CN" altLang="en-US" sz="1600">
              <a:solidFill>
                <a:srgbClr val="FFFF00"/>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7106" name="矩形 47105"/>
          <p:cNvSpPr/>
          <p:nvPr/>
        </p:nvSpPr>
        <p:spPr>
          <a:xfrm>
            <a:off x="2928938" y="2105025"/>
            <a:ext cx="9144000" cy="0"/>
          </a:xfrm>
          <a:prstGeom prst="rect">
            <a:avLst/>
          </a:prstGeom>
          <a:noFill/>
          <a:ln w="9525">
            <a:noFill/>
          </a:ln>
        </p:spPr>
        <p:txBody>
          <a:bodyPr/>
          <a:p>
            <a:endParaRPr lang="zh-CN" altLang="en-US"/>
          </a:p>
        </p:txBody>
      </p:sp>
      <p:pic>
        <p:nvPicPr>
          <p:cNvPr id="47107" name="图片 47106" descr="5"/>
          <p:cNvPicPr>
            <a:picLocks noChangeAspect="1"/>
          </p:cNvPicPr>
          <p:nvPr/>
        </p:nvPicPr>
        <p:blipFill>
          <a:blip r:embed="rId2"/>
          <a:stretch>
            <a:fillRect/>
          </a:stretch>
        </p:blipFill>
        <p:spPr>
          <a:xfrm>
            <a:off x="900113" y="403225"/>
            <a:ext cx="3313112" cy="2541588"/>
          </a:xfrm>
          <a:prstGeom prst="rect">
            <a:avLst/>
          </a:prstGeom>
          <a:noFill/>
          <a:ln w="9525">
            <a:noFill/>
          </a:ln>
          <a:effectLst>
            <a:outerShdw dist="107763" dir="8100000" algn="ctr" rotWithShape="0">
              <a:srgbClr val="808080">
                <a:alpha val="50000"/>
              </a:srgbClr>
            </a:outerShdw>
          </a:effectLst>
        </p:spPr>
      </p:pic>
      <p:sp>
        <p:nvSpPr>
          <p:cNvPr id="47108" name="矩形 47107"/>
          <p:cNvSpPr/>
          <p:nvPr/>
        </p:nvSpPr>
        <p:spPr>
          <a:xfrm>
            <a:off x="2986088" y="2524125"/>
            <a:ext cx="9144000" cy="0"/>
          </a:xfrm>
          <a:prstGeom prst="rect">
            <a:avLst/>
          </a:prstGeom>
          <a:noFill/>
          <a:ln w="9525">
            <a:noFill/>
          </a:ln>
        </p:spPr>
        <p:txBody>
          <a:bodyPr/>
          <a:p>
            <a:endParaRPr lang="zh-CN" altLang="en-US"/>
          </a:p>
        </p:txBody>
      </p:sp>
      <p:pic>
        <p:nvPicPr>
          <p:cNvPr id="47109" name="图片 47108" descr="1"/>
          <p:cNvPicPr>
            <a:picLocks noChangeAspect="1"/>
          </p:cNvPicPr>
          <p:nvPr/>
        </p:nvPicPr>
        <p:blipFill>
          <a:blip r:embed="rId3"/>
          <a:stretch>
            <a:fillRect/>
          </a:stretch>
        </p:blipFill>
        <p:spPr>
          <a:xfrm>
            <a:off x="4356100" y="4076700"/>
            <a:ext cx="4032250" cy="2300288"/>
          </a:xfrm>
          <a:prstGeom prst="rect">
            <a:avLst/>
          </a:prstGeom>
          <a:noFill/>
          <a:ln w="9525">
            <a:noFill/>
          </a:ln>
          <a:effectLst>
            <a:outerShdw dist="107763" dir="2699999" algn="ctr" rotWithShape="0">
              <a:srgbClr val="808080">
                <a:alpha val="50000"/>
              </a:srgbClr>
            </a:outerShdw>
          </a:effectLst>
        </p:spPr>
      </p:pic>
      <p:sp>
        <p:nvSpPr>
          <p:cNvPr id="47110" name="矩形 47109"/>
          <p:cNvSpPr/>
          <p:nvPr/>
        </p:nvSpPr>
        <p:spPr>
          <a:xfrm>
            <a:off x="3619500" y="2395538"/>
            <a:ext cx="9144000" cy="0"/>
          </a:xfrm>
          <a:prstGeom prst="rect">
            <a:avLst/>
          </a:prstGeom>
          <a:noFill/>
          <a:ln w="9525">
            <a:noFill/>
          </a:ln>
        </p:spPr>
        <p:txBody>
          <a:bodyPr/>
          <a:p>
            <a:endParaRPr lang="zh-CN" altLang="en-US"/>
          </a:p>
        </p:txBody>
      </p:sp>
      <p:pic>
        <p:nvPicPr>
          <p:cNvPr id="47111" name="图片 47110" descr="白板"/>
          <p:cNvPicPr>
            <a:picLocks noChangeAspect="1"/>
          </p:cNvPicPr>
          <p:nvPr/>
        </p:nvPicPr>
        <p:blipFill>
          <a:blip r:embed="rId4"/>
          <a:stretch>
            <a:fillRect/>
          </a:stretch>
        </p:blipFill>
        <p:spPr>
          <a:xfrm>
            <a:off x="4356100" y="403225"/>
            <a:ext cx="3252788" cy="3529013"/>
          </a:xfrm>
          <a:prstGeom prst="rect">
            <a:avLst/>
          </a:prstGeom>
          <a:noFill/>
          <a:ln w="9525">
            <a:noFill/>
          </a:ln>
          <a:effectLst>
            <a:outerShdw dist="107763" dir="2699999" algn="ctr" rotWithShape="0">
              <a:srgbClr val="808080">
                <a:alpha val="50000"/>
              </a:srgbClr>
            </a:outerShdw>
          </a:effectLst>
        </p:spPr>
      </p:pic>
      <p:sp>
        <p:nvSpPr>
          <p:cNvPr id="47112" name="矩形 47111"/>
          <p:cNvSpPr/>
          <p:nvPr/>
        </p:nvSpPr>
        <p:spPr>
          <a:xfrm>
            <a:off x="3590925" y="2447925"/>
            <a:ext cx="9144000" cy="0"/>
          </a:xfrm>
          <a:prstGeom prst="rect">
            <a:avLst/>
          </a:prstGeom>
          <a:noFill/>
          <a:ln w="9525">
            <a:noFill/>
          </a:ln>
        </p:spPr>
        <p:txBody>
          <a:bodyPr/>
          <a:p>
            <a:endParaRPr lang="zh-CN" altLang="en-US"/>
          </a:p>
        </p:txBody>
      </p:sp>
      <p:pic>
        <p:nvPicPr>
          <p:cNvPr id="47113" name="图片 47112" descr="5"/>
          <p:cNvPicPr>
            <a:picLocks noChangeAspect="1"/>
          </p:cNvPicPr>
          <p:nvPr/>
        </p:nvPicPr>
        <p:blipFill>
          <a:blip r:embed="rId5"/>
          <a:stretch>
            <a:fillRect/>
          </a:stretch>
        </p:blipFill>
        <p:spPr>
          <a:xfrm>
            <a:off x="900113" y="3068638"/>
            <a:ext cx="3313112" cy="3313112"/>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6"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8130" name="标题 48129"/>
          <p:cNvSpPr>
            <a:spLocks noGrp="1"/>
          </p:cNvSpPr>
          <p:nvPr>
            <p:ph type="title"/>
          </p:nvPr>
        </p:nvSpPr>
        <p:spPr>
          <a:xfrm>
            <a:off x="395288" y="549275"/>
            <a:ext cx="8229600" cy="1782763"/>
          </a:xfrm>
          <a:ln/>
        </p:spPr>
        <p:txBody>
          <a:bodyPr anchor="ctr"/>
          <a:p>
            <a:pPr algn="l">
              <a:lnSpc>
                <a:spcPct val="120000"/>
              </a:lnSpc>
            </a:pPr>
            <a:r>
              <a:rPr lang="en-US" altLang="zh-CN" sz="2000">
                <a:solidFill>
                  <a:srgbClr val="FFFF00"/>
                </a:solidFill>
                <a:latin typeface="宋体" panose="02010600030101010101" pitchFamily="2" charset="-122"/>
              </a:rPr>
              <a:t>◆ </a:t>
            </a:r>
            <a:r>
              <a:rPr lang="zh-CN" altLang="en-US" sz="2000">
                <a:solidFill>
                  <a:srgbClr val="FFFF00"/>
                </a:solidFill>
                <a:latin typeface="宋体" panose="02010600030101010101" pitchFamily="2" charset="-122"/>
              </a:rPr>
              <a:t>铜版纸</a:t>
            </a:r>
            <a:br>
              <a:rPr lang="zh-CN" altLang="en-US" sz="2000">
                <a:solidFill>
                  <a:srgbClr val="FFFF00"/>
                </a:solidFill>
                <a:latin typeface="Times New Roman" panose="02020603050405020304" pitchFamily="2" charset="0"/>
                <a:ea typeface="Times New Roman" panose="02020603050405020304" pitchFamily="2" charset="0"/>
              </a:rPr>
            </a:br>
            <a:br>
              <a:rPr lang="zh-CN" altLang="en-US" sz="2000">
                <a:solidFill>
                  <a:srgbClr val="FFFF00"/>
                </a:solidFill>
                <a:latin typeface="Times New Roman" panose="02020603050405020304" pitchFamily="2" charset="0"/>
                <a:ea typeface="Times New Roman" panose="02020603050405020304" pitchFamily="2" charset="0"/>
              </a:rPr>
            </a:br>
            <a:r>
              <a:rPr lang="zh-CN" altLang="en-US" sz="2000">
                <a:solidFill>
                  <a:srgbClr val="FFFF00"/>
                </a:solidFill>
                <a:latin typeface="Times New Roman" panose="02020603050405020304" pitchFamily="2" charset="0"/>
                <a:ea typeface="Times New Roman" panose="02020603050405020304" pitchFamily="2" charset="0"/>
              </a:rPr>
              <a:t> </a:t>
            </a:r>
            <a:r>
              <a:rPr lang="zh-CN" altLang="en-US" sz="1800">
                <a:solidFill>
                  <a:schemeClr val="bg1"/>
                </a:solidFill>
                <a:latin typeface="宋体" panose="02010600030101010101" pitchFamily="2" charset="-122"/>
              </a:rPr>
              <a:t>铜版纸分单面和双面两种。其特点是纸面平滑洁白，粘力大，防水性强，适用于精致多色套版印刷。由于印刷工艺的提高，铜版纸被广泛地应用与高档包装领域，如香烟、保健食品等。</a:t>
            </a:r>
            <a:r>
              <a:rPr lang="zh-CN" altLang="en-US" sz="1800"/>
              <a:t> </a:t>
            </a:r>
            <a:endParaRPr lang="zh-CN" altLang="en-US"/>
          </a:p>
        </p:txBody>
      </p:sp>
      <p:sp>
        <p:nvSpPr>
          <p:cNvPr id="48131" name="矩形 48130"/>
          <p:cNvSpPr/>
          <p:nvPr/>
        </p:nvSpPr>
        <p:spPr>
          <a:xfrm>
            <a:off x="3362325" y="2519363"/>
            <a:ext cx="9144000" cy="0"/>
          </a:xfrm>
          <a:prstGeom prst="rect">
            <a:avLst/>
          </a:prstGeom>
          <a:noFill/>
          <a:ln w="9525">
            <a:noFill/>
          </a:ln>
        </p:spPr>
        <p:txBody>
          <a:bodyPr/>
          <a:p>
            <a:endParaRPr lang="zh-CN" altLang="en-US"/>
          </a:p>
        </p:txBody>
      </p:sp>
      <p:pic>
        <p:nvPicPr>
          <p:cNvPr id="48132" name="图片 48131" descr="5"/>
          <p:cNvPicPr>
            <a:picLocks noChangeAspect="1"/>
          </p:cNvPicPr>
          <p:nvPr/>
        </p:nvPicPr>
        <p:blipFill>
          <a:blip r:embed="rId2"/>
          <a:stretch>
            <a:fillRect/>
          </a:stretch>
        </p:blipFill>
        <p:spPr>
          <a:xfrm>
            <a:off x="757238" y="3429000"/>
            <a:ext cx="3810000" cy="2863850"/>
          </a:xfrm>
          <a:prstGeom prst="rect">
            <a:avLst/>
          </a:prstGeom>
          <a:noFill/>
          <a:ln w="9525">
            <a:noFill/>
          </a:ln>
          <a:effectLst>
            <a:outerShdw dist="107763" dir="8100000" algn="ctr" rotWithShape="0">
              <a:srgbClr val="808080">
                <a:alpha val="50000"/>
              </a:srgbClr>
            </a:outerShdw>
          </a:effectLst>
        </p:spPr>
      </p:pic>
      <p:sp>
        <p:nvSpPr>
          <p:cNvPr id="48133" name="矩形 48132"/>
          <p:cNvSpPr/>
          <p:nvPr/>
        </p:nvSpPr>
        <p:spPr>
          <a:xfrm>
            <a:off x="3362325" y="2224088"/>
            <a:ext cx="9144000" cy="0"/>
          </a:xfrm>
          <a:prstGeom prst="rect">
            <a:avLst/>
          </a:prstGeom>
          <a:noFill/>
          <a:ln w="9525">
            <a:noFill/>
          </a:ln>
        </p:spPr>
        <p:txBody>
          <a:bodyPr/>
          <a:p>
            <a:endParaRPr lang="zh-CN" altLang="en-US"/>
          </a:p>
        </p:txBody>
      </p:sp>
      <p:pic>
        <p:nvPicPr>
          <p:cNvPr id="48134" name="图片 48133" descr="5"/>
          <p:cNvPicPr>
            <a:picLocks noChangeAspect="1"/>
          </p:cNvPicPr>
          <p:nvPr/>
        </p:nvPicPr>
        <p:blipFill>
          <a:blip r:embed="rId3"/>
          <a:stretch>
            <a:fillRect/>
          </a:stretch>
        </p:blipFill>
        <p:spPr>
          <a:xfrm>
            <a:off x="4716463" y="2636838"/>
            <a:ext cx="3657600" cy="364331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9154" name="标题 49153"/>
          <p:cNvSpPr>
            <a:spLocks noGrp="1"/>
          </p:cNvSpPr>
          <p:nvPr>
            <p:ph type="title"/>
          </p:nvPr>
        </p:nvSpPr>
        <p:spPr>
          <a:xfrm>
            <a:off x="468313" y="404813"/>
            <a:ext cx="8305800" cy="2620962"/>
          </a:xfrm>
          <a:ln/>
        </p:spPr>
        <p:txBody>
          <a:bodyPr anchor="ctr"/>
          <a:p>
            <a:pPr algn="l">
              <a:lnSpc>
                <a:spcPct val="120000"/>
              </a:lnSpc>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漂白纸</a:t>
            </a:r>
            <a:br>
              <a:rPr lang="zh-CN" altLang="en-US" sz="1800">
                <a:solidFill>
                  <a:schemeClr val="bg1"/>
                </a:solidFill>
                <a:latin typeface="Times New Roman" panose="02020603050405020304" pitchFamily="2" charset="0"/>
                <a:ea typeface="Times New Roman" panose="02020603050405020304" pitchFamily="2" charset="0"/>
              </a:rPr>
            </a:br>
            <a:r>
              <a:rPr lang="zh-CN" altLang="en-US" sz="1800">
                <a:solidFill>
                  <a:schemeClr val="bg1"/>
                </a:solidFill>
                <a:latin typeface="宋体" panose="02010600030101010101" pitchFamily="2" charset="-122"/>
              </a:rPr>
              <a:t>漂白纸的特点是强度高、纸质白、密度细、平滑度高，适用于外裹食品包装、标签等。</a:t>
            </a:r>
            <a:br>
              <a:rPr lang="zh-CN" altLang="en-US" sz="1800">
                <a:solidFill>
                  <a:schemeClr val="bg1"/>
                </a:solidFill>
                <a:latin typeface="宋体" panose="02010600030101010101" pitchFamily="2" charset="-122"/>
              </a:rPr>
            </a:b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瓦楞纸</a:t>
            </a:r>
            <a:br>
              <a:rPr lang="zh-CN" altLang="en-US" sz="1800">
                <a:solidFill>
                  <a:schemeClr val="bg1"/>
                </a:solidFill>
                <a:latin typeface="Times New Roman" panose="02020603050405020304" pitchFamily="2" charset="0"/>
                <a:ea typeface="Times New Roman" panose="02020603050405020304" pitchFamily="2" charset="0"/>
              </a:rPr>
            </a:br>
            <a:r>
              <a:rPr lang="zh-CN" altLang="en-US" sz="1800">
                <a:solidFill>
                  <a:schemeClr val="bg1"/>
                </a:solidFill>
                <a:latin typeface="宋体" panose="02010600030101010101" pitchFamily="2" charset="-122"/>
                <a:ea typeface="Times New Roman" panose="02020603050405020304" pitchFamily="2" charset="0"/>
              </a:rPr>
              <a:t>瓦楞纸又称箱板纸，是通过瓦楞机将有凹凸波纹槽形芯纸的单面或双面裱上牛皮纸或黄板纸。瓦楞纸的特点是耐压、防震、防潮、非常坚固，多用来制作纸箱。主要用来保护商品，</a:t>
            </a:r>
            <a:r>
              <a:rPr lang="zh-CN" altLang="en-US" sz="2000">
                <a:solidFill>
                  <a:schemeClr val="bg1"/>
                </a:solidFill>
                <a:latin typeface="宋体" panose="02010600030101010101" pitchFamily="2" charset="-122"/>
                <a:ea typeface="Times New Roman" panose="02020603050405020304" pitchFamily="2" charset="0"/>
              </a:rPr>
              <a:t>便于运输。</a:t>
            </a:r>
            <a:r>
              <a:rPr lang="zh-CN" altLang="en-US" sz="2000">
                <a:solidFill>
                  <a:schemeClr val="bg1"/>
                </a:solidFill>
                <a:latin typeface="宋体" panose="02010600030101010101" pitchFamily="2" charset="-122"/>
              </a:rPr>
              <a:t> </a:t>
            </a:r>
            <a:r>
              <a:rPr lang="zh-CN" altLang="en-US" sz="2000"/>
              <a:t> </a:t>
            </a:r>
            <a:endParaRPr lang="zh-CN" altLang="en-US"/>
          </a:p>
        </p:txBody>
      </p:sp>
      <p:sp>
        <p:nvSpPr>
          <p:cNvPr id="49155" name="矩形 49154"/>
          <p:cNvSpPr/>
          <p:nvPr/>
        </p:nvSpPr>
        <p:spPr>
          <a:xfrm>
            <a:off x="2933700" y="2200275"/>
            <a:ext cx="9144000" cy="0"/>
          </a:xfrm>
          <a:prstGeom prst="rect">
            <a:avLst/>
          </a:prstGeom>
          <a:noFill/>
          <a:ln w="9525">
            <a:noFill/>
          </a:ln>
        </p:spPr>
        <p:txBody>
          <a:bodyPr/>
          <a:p>
            <a:endParaRPr lang="zh-CN" altLang="en-US"/>
          </a:p>
        </p:txBody>
      </p:sp>
      <p:pic>
        <p:nvPicPr>
          <p:cNvPr id="49156" name="图片 49155" descr="5"/>
          <p:cNvPicPr>
            <a:picLocks noChangeAspect="1"/>
          </p:cNvPicPr>
          <p:nvPr/>
        </p:nvPicPr>
        <p:blipFill>
          <a:blip r:embed="rId2"/>
          <a:stretch>
            <a:fillRect/>
          </a:stretch>
        </p:blipFill>
        <p:spPr>
          <a:xfrm>
            <a:off x="684213" y="3429000"/>
            <a:ext cx="3960812" cy="2971800"/>
          </a:xfrm>
          <a:prstGeom prst="rect">
            <a:avLst/>
          </a:prstGeom>
          <a:noFill/>
          <a:ln w="9525">
            <a:noFill/>
          </a:ln>
          <a:effectLst>
            <a:outerShdw dist="107763" dir="8100000" algn="ctr" rotWithShape="0">
              <a:srgbClr val="808080">
                <a:alpha val="50000"/>
              </a:srgbClr>
            </a:outerShdw>
          </a:effectLst>
        </p:spPr>
      </p:pic>
      <p:sp>
        <p:nvSpPr>
          <p:cNvPr id="49157" name="矩形 49156"/>
          <p:cNvSpPr/>
          <p:nvPr/>
        </p:nvSpPr>
        <p:spPr>
          <a:xfrm>
            <a:off x="3190875" y="2362200"/>
            <a:ext cx="9144000" cy="0"/>
          </a:xfrm>
          <a:prstGeom prst="rect">
            <a:avLst/>
          </a:prstGeom>
          <a:noFill/>
          <a:ln w="9525">
            <a:noFill/>
          </a:ln>
        </p:spPr>
        <p:txBody>
          <a:bodyPr/>
          <a:p>
            <a:endParaRPr lang="zh-CN" altLang="en-US"/>
          </a:p>
        </p:txBody>
      </p:sp>
      <p:pic>
        <p:nvPicPr>
          <p:cNvPr id="49158" name="图片 49157" descr="瓦楞"/>
          <p:cNvPicPr>
            <a:picLocks noChangeAspect="1"/>
          </p:cNvPicPr>
          <p:nvPr/>
        </p:nvPicPr>
        <p:blipFill>
          <a:blip r:embed="rId3"/>
          <a:stretch>
            <a:fillRect/>
          </a:stretch>
        </p:blipFill>
        <p:spPr>
          <a:xfrm>
            <a:off x="4800600" y="3429000"/>
            <a:ext cx="3810000" cy="2943225"/>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0178" name="矩形 50177"/>
          <p:cNvSpPr/>
          <p:nvPr/>
        </p:nvSpPr>
        <p:spPr>
          <a:xfrm>
            <a:off x="3390900" y="2547938"/>
            <a:ext cx="9144000" cy="0"/>
          </a:xfrm>
          <a:prstGeom prst="rect">
            <a:avLst/>
          </a:prstGeom>
          <a:noFill/>
          <a:ln w="9525">
            <a:noFill/>
          </a:ln>
        </p:spPr>
        <p:txBody>
          <a:bodyPr/>
          <a:p>
            <a:endParaRPr lang="zh-CN" altLang="en-US"/>
          </a:p>
        </p:txBody>
      </p:sp>
      <p:pic>
        <p:nvPicPr>
          <p:cNvPr id="50179" name="图片 50178" descr="5"/>
          <p:cNvPicPr>
            <a:picLocks noChangeAspect="1"/>
          </p:cNvPicPr>
          <p:nvPr/>
        </p:nvPicPr>
        <p:blipFill>
          <a:blip r:embed="rId2"/>
          <a:stretch>
            <a:fillRect/>
          </a:stretch>
        </p:blipFill>
        <p:spPr>
          <a:xfrm>
            <a:off x="827088" y="620713"/>
            <a:ext cx="4310062" cy="3216275"/>
          </a:xfrm>
          <a:prstGeom prst="rect">
            <a:avLst/>
          </a:prstGeom>
          <a:noFill/>
          <a:ln w="9525">
            <a:noFill/>
          </a:ln>
          <a:effectLst>
            <a:outerShdw dist="107763" dir="8100000" algn="ctr" rotWithShape="0">
              <a:srgbClr val="808080">
                <a:alpha val="50000"/>
              </a:srgbClr>
            </a:outerShdw>
          </a:effectLst>
        </p:spPr>
      </p:pic>
      <p:sp>
        <p:nvSpPr>
          <p:cNvPr id="50180" name="矩形 50179"/>
          <p:cNvSpPr/>
          <p:nvPr/>
        </p:nvSpPr>
        <p:spPr>
          <a:xfrm>
            <a:off x="3405188" y="2481263"/>
            <a:ext cx="9144000" cy="0"/>
          </a:xfrm>
          <a:prstGeom prst="rect">
            <a:avLst/>
          </a:prstGeom>
          <a:noFill/>
          <a:ln w="9525">
            <a:noFill/>
          </a:ln>
        </p:spPr>
        <p:txBody>
          <a:bodyPr/>
          <a:p>
            <a:endParaRPr lang="zh-CN" altLang="en-US"/>
          </a:p>
        </p:txBody>
      </p:sp>
      <p:pic>
        <p:nvPicPr>
          <p:cNvPr id="50181" name="图片 50180" descr="瓦楞1"/>
          <p:cNvPicPr>
            <a:picLocks noChangeAspect="1"/>
          </p:cNvPicPr>
          <p:nvPr/>
        </p:nvPicPr>
        <p:blipFill>
          <a:blip r:embed="rId3"/>
          <a:stretch>
            <a:fillRect/>
          </a:stretch>
        </p:blipFill>
        <p:spPr>
          <a:xfrm>
            <a:off x="4211638" y="2997200"/>
            <a:ext cx="4105275" cy="3333750"/>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1202" name="标题 51201"/>
          <p:cNvSpPr>
            <a:spLocks noGrp="1"/>
          </p:cNvSpPr>
          <p:nvPr>
            <p:ph type="title"/>
          </p:nvPr>
        </p:nvSpPr>
        <p:spPr>
          <a:xfrm>
            <a:off x="395288" y="549275"/>
            <a:ext cx="8153400" cy="1400175"/>
          </a:xfrm>
          <a:ln/>
        </p:spPr>
        <p:txBody>
          <a:bodyPr anchor="ctr"/>
          <a:p>
            <a:pPr algn="l">
              <a:lnSpc>
                <a:spcPct val="120000"/>
              </a:lnSpc>
            </a:pPr>
            <a:r>
              <a:rPr lang="en-US" altLang="zh-CN" sz="2000">
                <a:solidFill>
                  <a:srgbClr val="FFFF00"/>
                </a:solidFill>
                <a:latin typeface="宋体" panose="02010600030101010101" pitchFamily="2" charset="-122"/>
              </a:rPr>
              <a:t>  </a:t>
            </a:r>
            <a:r>
              <a:rPr lang="zh-CN" altLang="en-US" sz="1800">
                <a:solidFill>
                  <a:schemeClr val="bg1"/>
                </a:solidFill>
                <a:latin typeface="宋体" panose="02010600030101010101" pitchFamily="2" charset="-122"/>
              </a:rPr>
              <a:t>纸作为包装材料应用非常普及，由纸制成的包装盒，成本低，制作工艺相对简单，而且便于印刷和大批量生产。在发展过程中，人们逐渐克服了纸包装防潮性差的特点，研究生产出适合商品特性的特种纸张。</a:t>
            </a:r>
            <a:r>
              <a:rPr lang="zh-CN" altLang="en-US" sz="4000"/>
              <a:t> </a:t>
            </a:r>
            <a:endParaRPr lang="zh-CN" altLang="en-US" sz="4000"/>
          </a:p>
        </p:txBody>
      </p:sp>
      <p:sp>
        <p:nvSpPr>
          <p:cNvPr id="51203" name="矩形 51202"/>
          <p:cNvSpPr/>
          <p:nvPr/>
        </p:nvSpPr>
        <p:spPr>
          <a:xfrm>
            <a:off x="2990850" y="2243138"/>
            <a:ext cx="9144000" cy="0"/>
          </a:xfrm>
          <a:prstGeom prst="rect">
            <a:avLst/>
          </a:prstGeom>
          <a:noFill/>
          <a:ln w="9525">
            <a:noFill/>
          </a:ln>
        </p:spPr>
        <p:txBody>
          <a:bodyPr/>
          <a:p>
            <a:endParaRPr lang="zh-CN" altLang="en-US"/>
          </a:p>
        </p:txBody>
      </p:sp>
      <p:pic>
        <p:nvPicPr>
          <p:cNvPr id="51204" name="图片 51203" descr="5"/>
          <p:cNvPicPr>
            <a:picLocks noChangeAspect="1"/>
          </p:cNvPicPr>
          <p:nvPr/>
        </p:nvPicPr>
        <p:blipFill>
          <a:blip r:embed="rId2"/>
          <a:stretch>
            <a:fillRect/>
          </a:stretch>
        </p:blipFill>
        <p:spPr>
          <a:xfrm>
            <a:off x="611188" y="3141663"/>
            <a:ext cx="3962400" cy="2971800"/>
          </a:xfrm>
          <a:prstGeom prst="rect">
            <a:avLst/>
          </a:prstGeom>
          <a:noFill/>
          <a:ln w="9525">
            <a:noFill/>
          </a:ln>
          <a:effectLst>
            <a:outerShdw dist="107763" dir="8100000" algn="ctr" rotWithShape="0">
              <a:srgbClr val="808080">
                <a:alpha val="50000"/>
              </a:srgbClr>
            </a:outerShdw>
          </a:effectLst>
        </p:spPr>
      </p:pic>
      <p:sp>
        <p:nvSpPr>
          <p:cNvPr id="51205" name="矩形 51204"/>
          <p:cNvSpPr/>
          <p:nvPr/>
        </p:nvSpPr>
        <p:spPr>
          <a:xfrm>
            <a:off x="3276600" y="2266950"/>
            <a:ext cx="9144000" cy="0"/>
          </a:xfrm>
          <a:prstGeom prst="rect">
            <a:avLst/>
          </a:prstGeom>
          <a:noFill/>
          <a:ln w="9525">
            <a:noFill/>
          </a:ln>
        </p:spPr>
        <p:txBody>
          <a:bodyPr/>
          <a:p>
            <a:endParaRPr lang="zh-CN" altLang="en-US"/>
          </a:p>
        </p:txBody>
      </p:sp>
      <p:pic>
        <p:nvPicPr>
          <p:cNvPr id="51206" name="图片 51205" descr="5"/>
          <p:cNvPicPr>
            <a:picLocks noChangeAspect="1"/>
          </p:cNvPicPr>
          <p:nvPr/>
        </p:nvPicPr>
        <p:blipFill>
          <a:blip r:embed="rId3"/>
          <a:stretch>
            <a:fillRect/>
          </a:stretch>
        </p:blipFill>
        <p:spPr>
          <a:xfrm>
            <a:off x="4724400" y="2611438"/>
            <a:ext cx="3879850" cy="3481387"/>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2226" name="矩形 52225"/>
          <p:cNvSpPr/>
          <p:nvPr/>
        </p:nvSpPr>
        <p:spPr>
          <a:xfrm>
            <a:off x="457200" y="549275"/>
            <a:ext cx="8305800" cy="1447800"/>
          </a:xfrm>
          <a:prstGeom prst="rect">
            <a:avLst/>
          </a:prstGeom>
          <a:noFill/>
          <a:ln w="9525">
            <a:noFill/>
          </a:ln>
        </p:spPr>
        <p:txBody>
          <a:bodyPr anchor="ctr">
            <a:spAutoFit/>
          </a:bodyPr>
          <a:p>
            <a:pPr lvl="0" algn="just">
              <a:lnSpc>
                <a:spcPct val="120000"/>
              </a:lnSpc>
            </a:pPr>
            <a:r>
              <a:rPr lang="en-US" altLang="zh-CN" sz="2000">
                <a:solidFill>
                  <a:srgbClr val="FFFF00"/>
                </a:solidFill>
                <a:latin typeface="Times New Roman" panose="02020603050405020304" pitchFamily="2" charset="0"/>
                <a:ea typeface="黑体" panose="02010609060101010101" pitchFamily="2" charset="-122"/>
              </a:rPr>
              <a:t>5.1.2</a:t>
            </a:r>
            <a:r>
              <a:rPr lang="zh-CN" altLang="en-US" sz="2000">
                <a:solidFill>
                  <a:srgbClr val="FFFF00"/>
                </a:solidFill>
                <a:latin typeface="Times New Roman" panose="02020603050405020304" pitchFamily="2" charset="0"/>
                <a:ea typeface="黑体" panose="02010609060101010101" pitchFamily="2" charset="-122"/>
              </a:rPr>
              <a:t>塑料材料包装</a:t>
            </a:r>
            <a:endParaRPr lang="zh-CN" altLang="en-US" sz="2000">
              <a:solidFill>
                <a:srgbClr val="FFFF00"/>
              </a:solidFill>
              <a:latin typeface="Times New Roman" panose="02020603050405020304" pitchFamily="2" charset="0"/>
              <a:ea typeface="Times New Roman" panose="02020603050405020304" pitchFamily="2" charset="0"/>
            </a:endParaRPr>
          </a:p>
          <a:p>
            <a:pPr lvl="0" algn="just">
              <a:lnSpc>
                <a:spcPct val="120000"/>
              </a:lnSpc>
            </a:pPr>
            <a:r>
              <a:rPr lang="en-US" altLang="zh-CN">
                <a:solidFill>
                  <a:srgbClr val="FFFF00"/>
                </a:solidFill>
                <a:latin typeface="Times New Roman" panose="02020603050405020304" pitchFamily="2" charset="0"/>
                <a:ea typeface="黑体" panose="02010609060101010101" pitchFamily="2" charset="-122"/>
              </a:rPr>
              <a:t>5.1.2.1</a:t>
            </a:r>
            <a:r>
              <a:rPr lang="zh-CN" altLang="en-US">
                <a:solidFill>
                  <a:srgbClr val="FFFF00"/>
                </a:solidFill>
                <a:latin typeface="Times New Roman" panose="02020603050405020304" pitchFamily="2" charset="0"/>
                <a:ea typeface="黑体" panose="02010609060101010101" pitchFamily="2" charset="-122"/>
              </a:rPr>
              <a:t>塑料薄膜</a:t>
            </a:r>
            <a:endParaRPr lang="zh-CN" altLang="en-US">
              <a:solidFill>
                <a:srgbClr val="FFFF00"/>
              </a:solidFill>
              <a:latin typeface="Times New Roman" panose="02020603050405020304" pitchFamily="2" charset="0"/>
              <a:ea typeface="Times New Roman" panose="02020603050405020304" pitchFamily="2" charset="0"/>
            </a:endParaRPr>
          </a:p>
          <a:p>
            <a:pPr lvl="0">
              <a:lnSpc>
                <a:spcPct val="120000"/>
              </a:lnSpc>
            </a:pPr>
            <a:r>
              <a:rPr lang="zh-CN" altLang="en-US">
                <a:solidFill>
                  <a:schemeClr val="bg1"/>
                </a:solidFill>
                <a:latin typeface="宋体" panose="02010600030101010101" pitchFamily="2" charset="-122"/>
                <a:ea typeface="宋体" panose="02010600030101010101" pitchFamily="2" charset="-122"/>
              </a:rPr>
              <a:t>塑料薄膜是用各种塑料加工制作的包装材料，它具有强度高、防滑性能好、保护性能好、防腐性能好等特点，是很好的内层材料，常作商品的紧缩包装。</a:t>
            </a:r>
            <a:r>
              <a:rPr lang="zh-CN" altLang="en-US">
                <a:solidFill>
                  <a:schemeClr val="bg1"/>
                </a:solidFill>
                <a:latin typeface="Arial" panose="020B0604020202020204" pitchFamily="34" charset="0"/>
                <a:ea typeface="宋体" panose="02010600030101010101" pitchFamily="2" charset="-122"/>
              </a:rPr>
              <a:t> </a:t>
            </a:r>
            <a:endParaRPr lang="zh-CN" altLang="en-US">
              <a:solidFill>
                <a:schemeClr val="bg1"/>
              </a:solidFill>
              <a:latin typeface="Arial" panose="020B0604020202020204" pitchFamily="34" charset="0"/>
              <a:ea typeface="宋体" panose="02010600030101010101" pitchFamily="2" charset="-122"/>
            </a:endParaRPr>
          </a:p>
        </p:txBody>
      </p:sp>
      <p:sp>
        <p:nvSpPr>
          <p:cNvPr id="52227" name="文本框 52226"/>
          <p:cNvSpPr txBox="1"/>
          <p:nvPr/>
        </p:nvSpPr>
        <p:spPr>
          <a:xfrm>
            <a:off x="6443663" y="5661025"/>
            <a:ext cx="184150" cy="366713"/>
          </a:xfrm>
          <a:prstGeom prst="rect">
            <a:avLst/>
          </a:prstGeom>
          <a:noFill/>
          <a:ln w="9525">
            <a:noFill/>
          </a:ln>
        </p:spPr>
        <p:txBody>
          <a:bodyPr wrap="none" anchor="t">
            <a:spAutoFit/>
          </a:bodyPr>
          <a:p>
            <a:pPr lvl="0"/>
            <a:endParaRPr>
              <a:solidFill>
                <a:schemeClr val="bg1"/>
              </a:solidFill>
              <a:latin typeface="Arial" panose="020B0604020202020204" pitchFamily="34" charset="0"/>
              <a:ea typeface="宋体" panose="02010600030101010101" pitchFamily="2" charset="-122"/>
            </a:endParaRPr>
          </a:p>
        </p:txBody>
      </p:sp>
      <p:sp>
        <p:nvSpPr>
          <p:cNvPr id="52228" name="矩形 52227"/>
          <p:cNvSpPr/>
          <p:nvPr/>
        </p:nvSpPr>
        <p:spPr>
          <a:xfrm>
            <a:off x="3733800" y="2552700"/>
            <a:ext cx="9144000" cy="0"/>
          </a:xfrm>
          <a:prstGeom prst="rect">
            <a:avLst/>
          </a:prstGeom>
          <a:noFill/>
          <a:ln w="9525">
            <a:noFill/>
          </a:ln>
        </p:spPr>
        <p:txBody>
          <a:bodyPr/>
          <a:p>
            <a:endParaRPr lang="zh-CN" altLang="en-US"/>
          </a:p>
        </p:txBody>
      </p:sp>
      <p:pic>
        <p:nvPicPr>
          <p:cNvPr id="52229" name="图片 52228" descr="5"/>
          <p:cNvPicPr>
            <a:picLocks noChangeAspect="1"/>
          </p:cNvPicPr>
          <p:nvPr/>
        </p:nvPicPr>
        <p:blipFill>
          <a:blip r:embed="rId2"/>
          <a:stretch>
            <a:fillRect/>
          </a:stretch>
        </p:blipFill>
        <p:spPr>
          <a:xfrm>
            <a:off x="846138" y="2492375"/>
            <a:ext cx="3513137" cy="3673475"/>
          </a:xfrm>
          <a:prstGeom prst="rect">
            <a:avLst/>
          </a:prstGeom>
          <a:noFill/>
          <a:ln w="9525">
            <a:noFill/>
          </a:ln>
          <a:effectLst>
            <a:outerShdw dist="107763" dir="8100000" algn="ctr" rotWithShape="0">
              <a:srgbClr val="808080">
                <a:alpha val="50000"/>
              </a:srgbClr>
            </a:outerShdw>
          </a:effectLst>
        </p:spPr>
      </p:pic>
      <p:sp>
        <p:nvSpPr>
          <p:cNvPr id="52230" name="矩形 52229"/>
          <p:cNvSpPr/>
          <p:nvPr/>
        </p:nvSpPr>
        <p:spPr>
          <a:xfrm>
            <a:off x="3276600" y="2133600"/>
            <a:ext cx="9144000" cy="0"/>
          </a:xfrm>
          <a:prstGeom prst="rect">
            <a:avLst/>
          </a:prstGeom>
          <a:noFill/>
          <a:ln w="9525">
            <a:noFill/>
          </a:ln>
        </p:spPr>
        <p:txBody>
          <a:bodyPr/>
          <a:p>
            <a:endParaRPr lang="zh-CN" altLang="en-US"/>
          </a:p>
        </p:txBody>
      </p:sp>
      <p:pic>
        <p:nvPicPr>
          <p:cNvPr id="52231" name="图片 52230" descr="5"/>
          <p:cNvPicPr>
            <a:picLocks noChangeAspect="1"/>
          </p:cNvPicPr>
          <p:nvPr/>
        </p:nvPicPr>
        <p:blipFill>
          <a:blip r:embed="rId3"/>
          <a:stretch>
            <a:fillRect/>
          </a:stretch>
        </p:blipFill>
        <p:spPr>
          <a:xfrm>
            <a:off x="4572000" y="2492375"/>
            <a:ext cx="3657600" cy="3657600"/>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3250" name="文本占位符 53249"/>
          <p:cNvSpPr>
            <a:spLocks noGrp="1"/>
          </p:cNvSpPr>
          <p:nvPr>
            <p:ph type="body" idx="1"/>
          </p:nvPr>
        </p:nvSpPr>
        <p:spPr>
          <a:xfrm>
            <a:off x="468313" y="549275"/>
            <a:ext cx="8229600" cy="315913"/>
          </a:xfrm>
          <a:ln/>
        </p:spPr>
        <p:txBody>
          <a:bodyPr/>
          <a:p>
            <a:pPr algn="just"/>
            <a:r>
              <a:rPr lang="en-US" altLang="zh-CN" sz="2000">
                <a:solidFill>
                  <a:srgbClr val="FFFF00"/>
                </a:solidFill>
                <a:latin typeface="Times New Roman" panose="02020603050405020304" pitchFamily="2" charset="0"/>
                <a:ea typeface="黑体" panose="02010609060101010101" pitchFamily="2" charset="-122"/>
              </a:rPr>
              <a:t>5.1.2.2</a:t>
            </a:r>
            <a:r>
              <a:rPr lang="zh-CN" altLang="en-US" sz="2000">
                <a:solidFill>
                  <a:srgbClr val="FFFF00"/>
                </a:solidFill>
                <a:latin typeface="Times New Roman" panose="02020603050405020304" pitchFamily="2" charset="0"/>
                <a:ea typeface="黑体" panose="02010609060101010101" pitchFamily="2" charset="-122"/>
              </a:rPr>
              <a:t>塑料容器</a:t>
            </a:r>
            <a:endParaRPr lang="zh-CN" altLang="en-US" sz="20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800">
                <a:solidFill>
                  <a:schemeClr val="bg1"/>
                </a:solidFill>
                <a:latin typeface="宋体" panose="02010600030101010101" pitchFamily="2" charset="-122"/>
              </a:rPr>
              <a:t>塑料容器，是以塑料为基材，经各种加工法制造出的硬质包装体。它的形态包括了塑料袋、热成型塑胶容器、特殊胶积包装袋等。</a:t>
            </a:r>
            <a:endParaRPr lang="zh-CN" altLang="en-US" sz="1800">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ea typeface="Times New Roman" panose="02020603050405020304" pitchFamily="2" charset="0"/>
              </a:rPr>
              <a:t>热成型塑胶容器，由热塑性胶板加热，拉至模型表现所制成的容器；</a:t>
            </a:r>
            <a:r>
              <a:rPr lang="zh-CN" altLang="en-US" sz="2000">
                <a:solidFill>
                  <a:schemeClr val="bg1"/>
                </a:solidFill>
                <a:latin typeface="宋体" panose="02010600030101010101" pitchFamily="2" charset="-122"/>
              </a:rPr>
              <a:t> </a:t>
            </a:r>
            <a:r>
              <a:rPr lang="zh-CN" altLang="en-US" sz="2000">
                <a:solidFill>
                  <a:schemeClr val="bg1"/>
                </a:solidFill>
              </a:rPr>
              <a:t> </a:t>
            </a:r>
            <a:endParaRPr lang="zh-CN" altLang="en-US" sz="2000">
              <a:solidFill>
                <a:schemeClr val="bg1"/>
              </a:solidFill>
            </a:endParaRPr>
          </a:p>
        </p:txBody>
      </p:sp>
      <p:sp>
        <p:nvSpPr>
          <p:cNvPr id="53251" name="矩形 53250"/>
          <p:cNvSpPr/>
          <p:nvPr/>
        </p:nvSpPr>
        <p:spPr>
          <a:xfrm>
            <a:off x="3362325" y="2233613"/>
            <a:ext cx="9144000" cy="0"/>
          </a:xfrm>
          <a:prstGeom prst="rect">
            <a:avLst/>
          </a:prstGeom>
          <a:noFill/>
          <a:ln w="9525">
            <a:noFill/>
          </a:ln>
        </p:spPr>
        <p:txBody>
          <a:bodyPr/>
          <a:p>
            <a:endParaRPr lang="zh-CN" altLang="en-US"/>
          </a:p>
        </p:txBody>
      </p:sp>
      <p:pic>
        <p:nvPicPr>
          <p:cNvPr id="53252" name="图片 53251" descr="5"/>
          <p:cNvPicPr>
            <a:picLocks noChangeAspect="1"/>
          </p:cNvPicPr>
          <p:nvPr/>
        </p:nvPicPr>
        <p:blipFill>
          <a:blip r:embed="rId2"/>
          <a:stretch>
            <a:fillRect/>
          </a:stretch>
        </p:blipFill>
        <p:spPr>
          <a:xfrm>
            <a:off x="611188" y="3789363"/>
            <a:ext cx="2490787" cy="2460625"/>
          </a:xfrm>
          <a:prstGeom prst="rect">
            <a:avLst/>
          </a:prstGeom>
          <a:noFill/>
          <a:ln w="9525">
            <a:noFill/>
          </a:ln>
          <a:effectLst>
            <a:outerShdw dist="107763" dir="8100000" algn="ctr" rotWithShape="0">
              <a:srgbClr val="808080">
                <a:alpha val="50000"/>
              </a:srgbClr>
            </a:outerShdw>
          </a:effectLst>
        </p:spPr>
      </p:pic>
      <p:sp>
        <p:nvSpPr>
          <p:cNvPr id="53253" name="矩形 53252"/>
          <p:cNvSpPr/>
          <p:nvPr/>
        </p:nvSpPr>
        <p:spPr>
          <a:xfrm>
            <a:off x="3305175" y="2162175"/>
            <a:ext cx="9144000" cy="0"/>
          </a:xfrm>
          <a:prstGeom prst="rect">
            <a:avLst/>
          </a:prstGeom>
          <a:noFill/>
          <a:ln w="9525">
            <a:noFill/>
          </a:ln>
        </p:spPr>
        <p:txBody>
          <a:bodyPr/>
          <a:p>
            <a:endParaRPr lang="zh-CN" altLang="en-US"/>
          </a:p>
        </p:txBody>
      </p:sp>
      <p:pic>
        <p:nvPicPr>
          <p:cNvPr id="53254" name="图片 53253" descr="5"/>
          <p:cNvPicPr>
            <a:picLocks noChangeAspect="1"/>
          </p:cNvPicPr>
          <p:nvPr/>
        </p:nvPicPr>
        <p:blipFill>
          <a:blip r:embed="rId3"/>
          <a:stretch>
            <a:fillRect/>
          </a:stretch>
        </p:blipFill>
        <p:spPr>
          <a:xfrm>
            <a:off x="6011863" y="2492375"/>
            <a:ext cx="2533650" cy="2533650"/>
          </a:xfrm>
          <a:prstGeom prst="rect">
            <a:avLst/>
          </a:prstGeom>
          <a:noFill/>
          <a:ln w="9525">
            <a:noFill/>
          </a:ln>
          <a:effectLst>
            <a:outerShdw dist="107763" dir="18900000" algn="ctr" rotWithShape="0">
              <a:srgbClr val="808080">
                <a:alpha val="50000"/>
              </a:srgbClr>
            </a:outerShdw>
          </a:effectLst>
        </p:spPr>
      </p:pic>
      <p:sp>
        <p:nvSpPr>
          <p:cNvPr id="53255" name="矩形 53254"/>
          <p:cNvSpPr/>
          <p:nvPr/>
        </p:nvSpPr>
        <p:spPr>
          <a:xfrm>
            <a:off x="3200400" y="1933575"/>
            <a:ext cx="9144000" cy="0"/>
          </a:xfrm>
          <a:prstGeom prst="rect">
            <a:avLst/>
          </a:prstGeom>
          <a:noFill/>
          <a:ln w="9525">
            <a:noFill/>
          </a:ln>
        </p:spPr>
        <p:txBody>
          <a:bodyPr/>
          <a:p>
            <a:endParaRPr lang="zh-CN" altLang="en-US"/>
          </a:p>
        </p:txBody>
      </p:sp>
      <p:pic>
        <p:nvPicPr>
          <p:cNvPr id="53256" name="图片 53255" descr="5"/>
          <p:cNvPicPr>
            <a:picLocks noChangeAspect="1"/>
          </p:cNvPicPr>
          <p:nvPr/>
        </p:nvPicPr>
        <p:blipFill>
          <a:blip r:embed="rId4"/>
          <a:stretch>
            <a:fillRect/>
          </a:stretch>
        </p:blipFill>
        <p:spPr>
          <a:xfrm>
            <a:off x="3203575" y="3213100"/>
            <a:ext cx="2773363" cy="3024188"/>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70" name="文本占位符 7169"/>
          <p:cNvSpPr>
            <a:spLocks noGrp="1"/>
          </p:cNvSpPr>
          <p:nvPr>
            <p:ph type="body" idx="1"/>
          </p:nvPr>
        </p:nvSpPr>
        <p:spPr>
          <a:xfrm>
            <a:off x="468313" y="1125538"/>
            <a:ext cx="8229600" cy="4525962"/>
          </a:xfrm>
          <a:ln/>
        </p:spPr>
        <p:txBody>
          <a:bodyPr/>
          <a:p>
            <a:pPr>
              <a:lnSpc>
                <a:spcPct val="120000"/>
              </a:lnSpc>
            </a:pPr>
            <a:r>
              <a:rPr lang="zh-CN" altLang="en-US" sz="2000" b="1">
                <a:solidFill>
                  <a:schemeClr val="bg1"/>
                </a:solidFill>
                <a:latin typeface="宋体" panose="02010600030101010101" pitchFamily="2" charset="-122"/>
              </a:rPr>
              <a:t>我们今天研究包装，不以古代包装为重点，而是侧重于现代包装。现代包装是从欧洲产业革命（</a:t>
            </a:r>
            <a:r>
              <a:rPr lang="en-US" altLang="zh-CN" sz="2000" b="1">
                <a:solidFill>
                  <a:schemeClr val="bg1"/>
                </a:solidFill>
                <a:latin typeface="宋体" panose="02010600030101010101" pitchFamily="2" charset="-122"/>
              </a:rPr>
              <a:t>1760—— 1830</a:t>
            </a:r>
            <a:r>
              <a:rPr lang="zh-CN" altLang="en-US" sz="2000" b="1">
                <a:solidFill>
                  <a:schemeClr val="bg1"/>
                </a:solidFill>
                <a:latin typeface="宋体" panose="02010600030101010101" pitchFamily="2" charset="-122"/>
              </a:rPr>
              <a:t>）开始的，距今已有</a:t>
            </a:r>
            <a:r>
              <a:rPr lang="en-US" altLang="zh-CN" sz="2000" b="1">
                <a:solidFill>
                  <a:schemeClr val="bg1"/>
                </a:solidFill>
                <a:latin typeface="宋体" panose="02010600030101010101" pitchFamily="2" charset="-122"/>
              </a:rPr>
              <a:t>200</a:t>
            </a:r>
            <a:r>
              <a:rPr lang="zh-CN" altLang="en-US" sz="2000" b="1">
                <a:solidFill>
                  <a:schemeClr val="bg1"/>
                </a:solidFill>
                <a:latin typeface="宋体" panose="02010600030101010101" pitchFamily="2" charset="-122"/>
              </a:rPr>
              <a:t>年左右的历史。</a:t>
            </a:r>
            <a:endParaRPr lang="zh-CN" altLang="en-US" sz="2000" b="1">
              <a:solidFill>
                <a:schemeClr val="bg1"/>
              </a:solidFill>
              <a:latin typeface="宋体" panose="02010600030101010101" pitchFamily="2" charset="-122"/>
            </a:endParaRPr>
          </a:p>
          <a:p>
            <a:pPr>
              <a:lnSpc>
                <a:spcPct val="120000"/>
              </a:lnSpc>
            </a:pPr>
            <a:r>
              <a:rPr lang="en-US" altLang="zh-CN" sz="2000" b="1">
                <a:solidFill>
                  <a:schemeClr val="bg1"/>
                </a:solidFill>
                <a:latin typeface="宋体" panose="02010600030101010101" pitchFamily="2" charset="-122"/>
              </a:rPr>
              <a:t>1768</a:t>
            </a:r>
            <a:r>
              <a:rPr lang="zh-CN" altLang="en-US" sz="2000" b="1">
                <a:solidFill>
                  <a:schemeClr val="bg1"/>
                </a:solidFill>
                <a:latin typeface="宋体" panose="02010600030101010101" pitchFamily="2" charset="-122"/>
              </a:rPr>
              <a:t>年瓦特发明蒸气机</a:t>
            </a:r>
            <a:endParaRPr lang="zh-CN" altLang="en-US" sz="2000" b="1">
              <a:solidFill>
                <a:schemeClr val="bg1"/>
              </a:solidFill>
              <a:latin typeface="宋体" panose="02010600030101010101" pitchFamily="2" charset="-122"/>
            </a:endParaRPr>
          </a:p>
          <a:p>
            <a:pPr>
              <a:lnSpc>
                <a:spcPct val="120000"/>
              </a:lnSpc>
            </a:pPr>
            <a:r>
              <a:rPr lang="en-US" altLang="zh-CN" sz="2000" b="1">
                <a:solidFill>
                  <a:schemeClr val="bg1"/>
                </a:solidFill>
                <a:latin typeface="宋体" panose="02010600030101010101" pitchFamily="2" charset="-122"/>
              </a:rPr>
              <a:t>1798</a:t>
            </a:r>
            <a:r>
              <a:rPr lang="zh-CN" altLang="en-US" sz="2000" b="1">
                <a:solidFill>
                  <a:schemeClr val="bg1"/>
                </a:solidFill>
                <a:latin typeface="宋体" panose="02010600030101010101" pitchFamily="2" charset="-122"/>
              </a:rPr>
              <a:t>年逊菲尔德发明石版印刷术</a:t>
            </a:r>
            <a:endParaRPr lang="zh-CN" altLang="en-US" sz="2000" b="1">
              <a:solidFill>
                <a:schemeClr val="bg1"/>
              </a:solidFill>
              <a:latin typeface="宋体" panose="02010600030101010101" pitchFamily="2" charset="-122"/>
            </a:endParaRPr>
          </a:p>
          <a:p>
            <a:pPr>
              <a:lnSpc>
                <a:spcPct val="120000"/>
              </a:lnSpc>
            </a:pPr>
            <a:r>
              <a:rPr lang="en-US" altLang="zh-CN" sz="2000" b="1">
                <a:solidFill>
                  <a:schemeClr val="bg1"/>
                </a:solidFill>
                <a:latin typeface="宋体" panose="02010600030101010101" pitchFamily="2" charset="-122"/>
              </a:rPr>
              <a:t>1856</a:t>
            </a:r>
            <a:r>
              <a:rPr lang="zh-CN" altLang="en-US" sz="2000" b="1">
                <a:solidFill>
                  <a:schemeClr val="bg1"/>
                </a:solidFill>
                <a:latin typeface="宋体" panose="02010600030101010101" pitchFamily="2" charset="-122"/>
              </a:rPr>
              <a:t>年英国发明了瓦楞纸，开始作为帽子的内衬</a:t>
            </a:r>
            <a:endParaRPr lang="zh-CN" altLang="en-US" sz="2000" b="1">
              <a:solidFill>
                <a:schemeClr val="bg1"/>
              </a:solidFill>
              <a:latin typeface="宋体" panose="02010600030101010101" pitchFamily="2" charset="-122"/>
            </a:endParaRPr>
          </a:p>
          <a:p>
            <a:pPr>
              <a:lnSpc>
                <a:spcPct val="120000"/>
              </a:lnSpc>
            </a:pPr>
            <a:r>
              <a:rPr lang="en-US" altLang="zh-CN" sz="2000" b="1">
                <a:solidFill>
                  <a:schemeClr val="bg1"/>
                </a:solidFill>
                <a:latin typeface="宋体" panose="02010600030101010101" pitchFamily="2" charset="-122"/>
              </a:rPr>
              <a:t>1871</a:t>
            </a:r>
            <a:r>
              <a:rPr lang="zh-CN" altLang="en-US" sz="2000" b="1">
                <a:solidFill>
                  <a:schemeClr val="bg1"/>
                </a:solidFill>
                <a:latin typeface="宋体" panose="02010600030101010101" pitchFamily="2" charset="-122"/>
              </a:rPr>
              <a:t>年美国人约翰用瓦楞纸板包装灯泡，在十九世纪后期发明了外包装用的瓦楞纸箱</a:t>
            </a:r>
            <a:r>
              <a:rPr lang="en-US" altLang="zh-CN" sz="2000" b="1">
                <a:solidFill>
                  <a:schemeClr val="bg1"/>
                </a:solidFill>
                <a:latin typeface="宋体" panose="02010600030101010101" pitchFamily="2" charset="-122"/>
              </a:rPr>
              <a:t>……</a:t>
            </a:r>
            <a:r>
              <a:rPr lang="zh-CN" altLang="en-US" sz="2000" b="1">
                <a:solidFill>
                  <a:schemeClr val="bg1"/>
                </a:solidFill>
                <a:latin typeface="宋体" panose="02010600030101010101" pitchFamily="2" charset="-122"/>
              </a:rPr>
              <a:t>这些都为现代包装的发展创造了条件。</a:t>
            </a:r>
            <a:r>
              <a:rPr lang="zh-CN" altLang="en-US" sz="2000" b="1"/>
              <a:t> </a:t>
            </a:r>
            <a:endParaRPr lang="zh-CN" altLang="en-US" sz="2000" b="1"/>
          </a:p>
        </p:txBody>
      </p:sp>
    </p:spTree>
  </p:cSld>
  <p:clrMapOvr>
    <a:masterClrMapping/>
  </p:clrMapOvr>
  <p:transition spd="med">
    <p:random/>
    <p:sndAc>
      <p:stSnd>
        <p:snd r:embed="rId2" name="camera.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4274" name="文本占位符 54273"/>
          <p:cNvSpPr>
            <a:spLocks noGrp="1"/>
          </p:cNvSpPr>
          <p:nvPr>
            <p:ph type="body" idx="1"/>
          </p:nvPr>
        </p:nvSpPr>
        <p:spPr>
          <a:xfrm>
            <a:off x="457200" y="620713"/>
            <a:ext cx="8229600" cy="1871662"/>
          </a:xfrm>
          <a:ln/>
        </p:spPr>
        <p:txBody>
          <a:bodyPr/>
          <a:p>
            <a:pPr>
              <a:lnSpc>
                <a:spcPct val="120000"/>
              </a:lnSpc>
            </a:pPr>
            <a:r>
              <a:rPr lang="zh-CN" altLang="en-US" sz="1800">
                <a:solidFill>
                  <a:schemeClr val="bg1"/>
                </a:solidFill>
                <a:latin typeface="宋体" panose="02010600030101010101" pitchFamily="2" charset="-122"/>
              </a:rPr>
              <a:t>特殊胶质包装袋，由各种积层材或塑胶薄膜，制成具有厚度的袋形包装容器。</a:t>
            </a:r>
            <a:r>
              <a:rPr lang="zh-CN" altLang="en-US" sz="1800"/>
              <a:t> </a:t>
            </a:r>
            <a:endParaRPr lang="zh-CN" altLang="en-US" sz="1800"/>
          </a:p>
          <a:p>
            <a:pPr>
              <a:lnSpc>
                <a:spcPct val="120000"/>
              </a:lnSpc>
            </a:pPr>
            <a:r>
              <a:rPr lang="zh-CN" altLang="en-US" sz="1800">
                <a:solidFill>
                  <a:schemeClr val="bg1"/>
                </a:solidFill>
                <a:latin typeface="宋体" panose="02010600030101010101" pitchFamily="2" charset="-122"/>
              </a:rPr>
              <a:t>塑料的强度大、质量轻和不易破碎等特点使其在包装材料的竞争中立于不败之地，不仅如此，种类繁多的塑料包装设计可在很短的时间内实现并实施于生产。</a:t>
            </a:r>
            <a:r>
              <a:rPr lang="zh-CN" altLang="en-US" sz="2000">
                <a:solidFill>
                  <a:schemeClr val="bg1"/>
                </a:solidFill>
              </a:rPr>
              <a:t> </a:t>
            </a:r>
            <a:endParaRPr lang="zh-CN" altLang="en-US" sz="2000">
              <a:solidFill>
                <a:schemeClr val="bg1"/>
              </a:solidFill>
            </a:endParaRPr>
          </a:p>
        </p:txBody>
      </p:sp>
      <p:sp>
        <p:nvSpPr>
          <p:cNvPr id="54275" name="矩形 54274"/>
          <p:cNvSpPr/>
          <p:nvPr/>
        </p:nvSpPr>
        <p:spPr>
          <a:xfrm>
            <a:off x="3019425" y="2266950"/>
            <a:ext cx="9144000" cy="0"/>
          </a:xfrm>
          <a:prstGeom prst="rect">
            <a:avLst/>
          </a:prstGeom>
          <a:noFill/>
          <a:ln w="9525">
            <a:noFill/>
          </a:ln>
        </p:spPr>
        <p:txBody>
          <a:bodyPr/>
          <a:p>
            <a:endParaRPr lang="zh-CN" altLang="en-US"/>
          </a:p>
        </p:txBody>
      </p:sp>
      <p:pic>
        <p:nvPicPr>
          <p:cNvPr id="54276" name="图片 54275" descr="5"/>
          <p:cNvPicPr>
            <a:picLocks noChangeAspect="1"/>
          </p:cNvPicPr>
          <p:nvPr/>
        </p:nvPicPr>
        <p:blipFill>
          <a:blip r:embed="rId2"/>
          <a:stretch>
            <a:fillRect/>
          </a:stretch>
        </p:blipFill>
        <p:spPr>
          <a:xfrm>
            <a:off x="533400" y="3055938"/>
            <a:ext cx="4038600" cy="3022600"/>
          </a:xfrm>
          <a:prstGeom prst="rect">
            <a:avLst/>
          </a:prstGeom>
          <a:noFill/>
          <a:ln w="9525">
            <a:noFill/>
          </a:ln>
          <a:effectLst>
            <a:outerShdw dist="107763" dir="8100000" algn="ctr" rotWithShape="0">
              <a:srgbClr val="808080">
                <a:alpha val="50000"/>
              </a:srgbClr>
            </a:outerShdw>
          </a:effectLst>
        </p:spPr>
      </p:pic>
      <p:sp>
        <p:nvSpPr>
          <p:cNvPr id="54277" name="矩形 54276"/>
          <p:cNvSpPr/>
          <p:nvPr/>
        </p:nvSpPr>
        <p:spPr>
          <a:xfrm>
            <a:off x="3048000" y="2286000"/>
            <a:ext cx="9144000" cy="0"/>
          </a:xfrm>
          <a:prstGeom prst="rect">
            <a:avLst/>
          </a:prstGeom>
          <a:noFill/>
          <a:ln w="9525">
            <a:noFill/>
          </a:ln>
        </p:spPr>
        <p:txBody>
          <a:bodyPr/>
          <a:p>
            <a:endParaRPr lang="zh-CN" altLang="en-US"/>
          </a:p>
        </p:txBody>
      </p:sp>
      <p:pic>
        <p:nvPicPr>
          <p:cNvPr id="54278" name="图片 54277" descr="5"/>
          <p:cNvPicPr>
            <a:picLocks noChangeAspect="1"/>
          </p:cNvPicPr>
          <p:nvPr/>
        </p:nvPicPr>
        <p:blipFill>
          <a:blip r:embed="rId3"/>
          <a:stretch>
            <a:fillRect/>
          </a:stretch>
        </p:blipFill>
        <p:spPr>
          <a:xfrm>
            <a:off x="4716463" y="3068638"/>
            <a:ext cx="3970337" cy="2978150"/>
          </a:xfrm>
          <a:prstGeom prst="rect">
            <a:avLst/>
          </a:prstGeom>
          <a:noFill/>
          <a:ln w="9525">
            <a:noFill/>
          </a:ln>
          <a:effectLst>
            <a:outerShdw dist="107763" dir="189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5298" name="文本占位符 55297"/>
          <p:cNvSpPr>
            <a:spLocks noGrp="1"/>
          </p:cNvSpPr>
          <p:nvPr>
            <p:ph type="body" idx="1"/>
          </p:nvPr>
        </p:nvSpPr>
        <p:spPr>
          <a:xfrm>
            <a:off x="457200" y="304800"/>
            <a:ext cx="8229600" cy="2908300"/>
          </a:xfrm>
          <a:ln/>
        </p:spPr>
        <p:txBody>
          <a:bodyPr/>
          <a:p>
            <a:pPr algn="just">
              <a:lnSpc>
                <a:spcPct val="120000"/>
              </a:lnSpc>
            </a:pPr>
            <a:r>
              <a:rPr lang="en-US" altLang="zh-CN" sz="2000">
                <a:solidFill>
                  <a:srgbClr val="FFFF00"/>
                </a:solidFill>
                <a:latin typeface="Times New Roman" panose="02020603050405020304" pitchFamily="2" charset="0"/>
                <a:ea typeface="黑体" panose="02010609060101010101" pitchFamily="2" charset="-122"/>
              </a:rPr>
              <a:t>5.1.3</a:t>
            </a:r>
            <a:r>
              <a:rPr lang="zh-CN" altLang="en-US" sz="2000">
                <a:solidFill>
                  <a:srgbClr val="FFFF00"/>
                </a:solidFill>
                <a:latin typeface="Times New Roman" panose="02020603050405020304" pitchFamily="2" charset="0"/>
                <a:ea typeface="黑体" panose="02010609060101010101" pitchFamily="2" charset="-122"/>
              </a:rPr>
              <a:t>金属材料包装</a:t>
            </a:r>
            <a:endParaRPr lang="zh-CN" altLang="en-US" sz="2000">
              <a:solidFill>
                <a:srgbClr val="FFFF00"/>
              </a:solidFill>
              <a:latin typeface="Times New Roman" panose="02020603050405020304" pitchFamily="2" charset="0"/>
              <a:ea typeface="Times New Roman" panose="02020603050405020304" pitchFamily="2" charset="0"/>
            </a:endParaRPr>
          </a:p>
          <a:p>
            <a:pPr algn="just">
              <a:lnSpc>
                <a:spcPct val="120000"/>
              </a:lnSpc>
              <a:buNone/>
            </a:pPr>
            <a:r>
              <a:rPr lang="en-US" altLang="zh-CN" sz="20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马口铁皮</a:t>
            </a:r>
            <a:endParaRPr lang="zh-CN" altLang="en-US" sz="18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800">
                <a:solidFill>
                  <a:schemeClr val="bg1"/>
                </a:solidFill>
                <a:latin typeface="宋体" panose="02010600030101010101" pitchFamily="2" charset="-122"/>
              </a:rPr>
              <a:t>马口铁皮具有牢固、抗压、不易碎、不透气、耐生锈、防潮等特点。适用于食品包装中咖啡、奶粉、茶叶等较高档商品的包装。</a:t>
            </a:r>
            <a:endParaRPr lang="zh-CN" altLang="en-US" sz="1800">
              <a:solidFill>
                <a:schemeClr val="bg1"/>
              </a:solidFill>
              <a:latin typeface="宋体" panose="02010600030101010101" pitchFamily="2" charset="-122"/>
            </a:endParaRPr>
          </a:p>
          <a:p>
            <a:pPr>
              <a:lnSpc>
                <a:spcPct val="12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铝</a:t>
            </a:r>
            <a:endParaRPr lang="zh-CN" altLang="en-US" sz="18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800">
                <a:solidFill>
                  <a:schemeClr val="bg1"/>
                </a:solidFill>
                <a:latin typeface="宋体" panose="02010600030101010101" pitchFamily="2" charset="-122"/>
                <a:ea typeface="Times New Roman" panose="02020603050405020304" pitchFamily="2" charset="0"/>
              </a:rPr>
              <a:t>铝具有优良的金属特性；耐蚀性、延展性、不易生锈、光亮持久。由于重量相对较轻，且强度高，较多运用于制作易拉罐制品。</a:t>
            </a:r>
            <a:r>
              <a:rPr lang="zh-CN" altLang="en-US" sz="1800">
                <a:solidFill>
                  <a:schemeClr val="bg1"/>
                </a:solidFill>
                <a:latin typeface="宋体" panose="02010600030101010101" pitchFamily="2" charset="-122"/>
              </a:rPr>
              <a:t> </a:t>
            </a:r>
            <a:r>
              <a:rPr lang="zh-CN" altLang="en-US" sz="1800">
                <a:solidFill>
                  <a:schemeClr val="bg1"/>
                </a:solidFill>
              </a:rPr>
              <a:t> </a:t>
            </a:r>
            <a:endParaRPr lang="zh-CN" altLang="en-US" sz="1800">
              <a:solidFill>
                <a:schemeClr val="bg1"/>
              </a:solidFill>
            </a:endParaRPr>
          </a:p>
        </p:txBody>
      </p:sp>
      <p:sp>
        <p:nvSpPr>
          <p:cNvPr id="55299" name="矩形 55298"/>
          <p:cNvSpPr/>
          <p:nvPr/>
        </p:nvSpPr>
        <p:spPr>
          <a:xfrm>
            <a:off x="3038475" y="1581150"/>
            <a:ext cx="9144000" cy="0"/>
          </a:xfrm>
          <a:prstGeom prst="rect">
            <a:avLst/>
          </a:prstGeom>
          <a:noFill/>
          <a:ln w="9525">
            <a:noFill/>
          </a:ln>
        </p:spPr>
        <p:txBody>
          <a:bodyPr/>
          <a:p>
            <a:endParaRPr lang="zh-CN" altLang="en-US"/>
          </a:p>
        </p:txBody>
      </p:sp>
      <p:pic>
        <p:nvPicPr>
          <p:cNvPr id="55300" name="图片 55299" descr="5"/>
          <p:cNvPicPr>
            <a:picLocks noChangeAspect="1"/>
          </p:cNvPicPr>
          <p:nvPr/>
        </p:nvPicPr>
        <p:blipFill>
          <a:blip r:embed="rId2"/>
          <a:stretch>
            <a:fillRect/>
          </a:stretch>
        </p:blipFill>
        <p:spPr>
          <a:xfrm>
            <a:off x="838200" y="3276600"/>
            <a:ext cx="2624138" cy="3162300"/>
          </a:xfrm>
          <a:prstGeom prst="rect">
            <a:avLst/>
          </a:prstGeom>
          <a:noFill/>
          <a:ln w="9525">
            <a:noFill/>
          </a:ln>
          <a:effectLst>
            <a:outerShdw dist="107763" dir="8100000" algn="ctr" rotWithShape="0">
              <a:srgbClr val="808080">
                <a:alpha val="50000"/>
              </a:srgbClr>
            </a:outerShdw>
          </a:effectLst>
        </p:spPr>
      </p:pic>
      <p:sp>
        <p:nvSpPr>
          <p:cNvPr id="55301" name="矩形 55300"/>
          <p:cNvSpPr/>
          <p:nvPr/>
        </p:nvSpPr>
        <p:spPr>
          <a:xfrm>
            <a:off x="2647950" y="2395538"/>
            <a:ext cx="9144000" cy="0"/>
          </a:xfrm>
          <a:prstGeom prst="rect">
            <a:avLst/>
          </a:prstGeom>
          <a:noFill/>
          <a:ln w="9525">
            <a:noFill/>
          </a:ln>
        </p:spPr>
        <p:txBody>
          <a:bodyPr/>
          <a:p>
            <a:endParaRPr lang="zh-CN" altLang="en-US"/>
          </a:p>
        </p:txBody>
      </p:sp>
      <p:pic>
        <p:nvPicPr>
          <p:cNvPr id="55302" name="图片 55301" descr="铝"/>
          <p:cNvPicPr>
            <a:picLocks noChangeAspect="1"/>
          </p:cNvPicPr>
          <p:nvPr/>
        </p:nvPicPr>
        <p:blipFill>
          <a:blip r:embed="rId3"/>
          <a:stretch>
            <a:fillRect/>
          </a:stretch>
        </p:blipFill>
        <p:spPr>
          <a:xfrm>
            <a:off x="3635375" y="3822700"/>
            <a:ext cx="4822825" cy="2589213"/>
          </a:xfrm>
          <a:prstGeom prst="rect">
            <a:avLst/>
          </a:prstGeom>
          <a:noFill/>
          <a:ln w="9525">
            <a:noFill/>
          </a:ln>
          <a:effectLst>
            <a:outerShdw dist="107763" dir="189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6322" name="文本占位符 56321"/>
          <p:cNvSpPr>
            <a:spLocks noGrp="1"/>
          </p:cNvSpPr>
          <p:nvPr>
            <p:ph type="body" idx="1"/>
          </p:nvPr>
        </p:nvSpPr>
        <p:spPr>
          <a:xfrm>
            <a:off x="457200" y="260350"/>
            <a:ext cx="8229600" cy="2160588"/>
          </a:xfrm>
          <a:ln/>
        </p:spPr>
        <p:txBody>
          <a:bodyPr/>
          <a:p>
            <a:pPr algn="just">
              <a:lnSpc>
                <a:spcPct val="12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铝箔</a:t>
            </a:r>
            <a:endParaRPr lang="zh-CN" altLang="en-US" sz="1800">
              <a:solidFill>
                <a:srgbClr val="FFFF00"/>
              </a:solidFill>
              <a:latin typeface="Times New Roman" panose="02020603050405020304" pitchFamily="2" charset="0"/>
              <a:ea typeface="Times New Roman" panose="02020603050405020304" pitchFamily="2" charset="0"/>
            </a:endParaRPr>
          </a:p>
          <a:p>
            <a:pPr algn="just">
              <a:lnSpc>
                <a:spcPct val="120000"/>
              </a:lnSpc>
            </a:pPr>
            <a:r>
              <a:rPr lang="zh-CN" altLang="en-US" sz="1800">
                <a:solidFill>
                  <a:schemeClr val="bg1"/>
                </a:solidFill>
                <a:latin typeface="宋体" panose="02010600030101010101" pitchFamily="2" charset="-122"/>
              </a:rPr>
              <a:t>铝箔具有保温、保香、保味机能，硬度大、防菌、防虫、防霉、防潮，极为清洁。印制性能良好，光泽明亮。适用于食品类包装。</a:t>
            </a:r>
            <a:endParaRPr lang="zh-CN" altLang="en-US" sz="1800">
              <a:solidFill>
                <a:schemeClr val="bg1"/>
              </a:solidFill>
              <a:latin typeface="Times New Roman" panose="02020603050405020304" pitchFamily="2" charset="0"/>
              <a:ea typeface="Times New Roman" panose="02020603050405020304" pitchFamily="2" charset="0"/>
            </a:endParaRPr>
          </a:p>
          <a:p>
            <a:pPr algn="just">
              <a:lnSpc>
                <a:spcPct val="120000"/>
              </a:lnSpc>
              <a:buNone/>
            </a:pPr>
            <a:r>
              <a:rPr lang="en-US" altLang="zh-CN" sz="1800">
                <a:solidFill>
                  <a:srgbClr val="FFFF00"/>
                </a:solidFill>
                <a:latin typeface="宋体" panose="02010600030101010101" pitchFamily="2" charset="-122"/>
              </a:rPr>
              <a:t>◆ </a:t>
            </a:r>
            <a:r>
              <a:rPr lang="zh-CN" altLang="en-US" sz="1800">
                <a:solidFill>
                  <a:srgbClr val="FFFF00"/>
                </a:solidFill>
                <a:latin typeface="宋体" panose="02010600030101010101" pitchFamily="2" charset="-122"/>
              </a:rPr>
              <a:t>镀铬无锡铁皮</a:t>
            </a:r>
            <a:endParaRPr lang="zh-CN" altLang="en-US" sz="1800">
              <a:solidFill>
                <a:srgbClr val="FFFF00"/>
              </a:solidFill>
              <a:latin typeface="Times New Roman" panose="02020603050405020304" pitchFamily="2" charset="0"/>
              <a:ea typeface="Times New Roman" panose="02020603050405020304" pitchFamily="2" charset="0"/>
            </a:endParaRPr>
          </a:p>
          <a:p>
            <a:pPr>
              <a:lnSpc>
                <a:spcPct val="120000"/>
              </a:lnSpc>
            </a:pPr>
            <a:r>
              <a:rPr lang="zh-CN" altLang="en-US" sz="1800">
                <a:solidFill>
                  <a:schemeClr val="bg1"/>
                </a:solidFill>
                <a:latin typeface="宋体" panose="02010600030101010101" pitchFamily="2" charset="-122"/>
              </a:rPr>
              <a:t>镀铬无锡铁皮具有极强的耐蚀性，但不易焊接。适用于做罐盖等等。</a:t>
            </a:r>
            <a:r>
              <a:rPr lang="zh-CN" altLang="en-US" sz="2000">
                <a:solidFill>
                  <a:schemeClr val="bg1"/>
                </a:solidFill>
              </a:rPr>
              <a:t> </a:t>
            </a:r>
            <a:endParaRPr lang="zh-CN" altLang="en-US" sz="2000">
              <a:solidFill>
                <a:schemeClr val="bg1"/>
              </a:solidFill>
            </a:endParaRPr>
          </a:p>
        </p:txBody>
      </p:sp>
      <p:sp>
        <p:nvSpPr>
          <p:cNvPr id="56323" name="矩形 56322"/>
          <p:cNvSpPr/>
          <p:nvPr/>
        </p:nvSpPr>
        <p:spPr>
          <a:xfrm>
            <a:off x="3586163" y="2366963"/>
            <a:ext cx="9144000" cy="0"/>
          </a:xfrm>
          <a:prstGeom prst="rect">
            <a:avLst/>
          </a:prstGeom>
          <a:noFill/>
          <a:ln w="9525">
            <a:noFill/>
          </a:ln>
        </p:spPr>
        <p:txBody>
          <a:bodyPr/>
          <a:p>
            <a:endParaRPr lang="zh-CN" altLang="en-US"/>
          </a:p>
        </p:txBody>
      </p:sp>
      <p:pic>
        <p:nvPicPr>
          <p:cNvPr id="56324" name="图片 56323" descr="5"/>
          <p:cNvPicPr>
            <a:picLocks noChangeAspect="1"/>
          </p:cNvPicPr>
          <p:nvPr/>
        </p:nvPicPr>
        <p:blipFill>
          <a:blip r:embed="rId2"/>
          <a:stretch>
            <a:fillRect/>
          </a:stretch>
        </p:blipFill>
        <p:spPr>
          <a:xfrm>
            <a:off x="1258888" y="2492375"/>
            <a:ext cx="3521075" cy="3794125"/>
          </a:xfrm>
          <a:prstGeom prst="rect">
            <a:avLst/>
          </a:prstGeom>
          <a:noFill/>
          <a:ln w="9525">
            <a:noFill/>
          </a:ln>
          <a:effectLst>
            <a:outerShdw dist="107763" dir="8100000" algn="ctr" rotWithShape="0">
              <a:srgbClr val="808080">
                <a:alpha val="50000"/>
              </a:srgbClr>
            </a:outerShdw>
          </a:effectLst>
        </p:spPr>
      </p:pic>
      <p:sp>
        <p:nvSpPr>
          <p:cNvPr id="56325" name="矩形 56324"/>
          <p:cNvSpPr/>
          <p:nvPr/>
        </p:nvSpPr>
        <p:spPr>
          <a:xfrm>
            <a:off x="3890963" y="2314575"/>
            <a:ext cx="9144000" cy="0"/>
          </a:xfrm>
          <a:prstGeom prst="rect">
            <a:avLst/>
          </a:prstGeom>
          <a:noFill/>
          <a:ln w="9525">
            <a:noFill/>
          </a:ln>
        </p:spPr>
        <p:txBody>
          <a:bodyPr/>
          <a:p>
            <a:endParaRPr lang="zh-CN" altLang="en-US"/>
          </a:p>
        </p:txBody>
      </p:sp>
      <p:pic>
        <p:nvPicPr>
          <p:cNvPr id="56326" name="图片 56325" descr="铝1"/>
          <p:cNvPicPr>
            <a:picLocks noChangeAspect="1"/>
          </p:cNvPicPr>
          <p:nvPr/>
        </p:nvPicPr>
        <p:blipFill>
          <a:blip r:embed="rId3"/>
          <a:stretch>
            <a:fillRect/>
          </a:stretch>
        </p:blipFill>
        <p:spPr>
          <a:xfrm>
            <a:off x="5292725" y="2492375"/>
            <a:ext cx="2317750" cy="3794125"/>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7346" name="矩形 57345"/>
          <p:cNvSpPr/>
          <p:nvPr/>
        </p:nvSpPr>
        <p:spPr>
          <a:xfrm>
            <a:off x="3146425" y="4868863"/>
            <a:ext cx="247650" cy="366712"/>
          </a:xfrm>
          <a:prstGeom prst="rect">
            <a:avLst/>
          </a:prstGeom>
          <a:noFill/>
          <a:ln w="9525">
            <a:noFill/>
          </a:ln>
        </p:spPr>
        <p:txBody>
          <a:bodyPr wrap="none" anchor="ctr">
            <a:spAutoFit/>
          </a:bodyPr>
          <a:p>
            <a:pPr lvl="0"/>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p:txBody>
      </p:sp>
      <p:sp>
        <p:nvSpPr>
          <p:cNvPr id="57347" name="矩形 57346"/>
          <p:cNvSpPr/>
          <p:nvPr/>
        </p:nvSpPr>
        <p:spPr>
          <a:xfrm>
            <a:off x="3209925" y="2676525"/>
            <a:ext cx="9144000" cy="0"/>
          </a:xfrm>
          <a:prstGeom prst="rect">
            <a:avLst/>
          </a:prstGeom>
          <a:noFill/>
          <a:ln w="9525">
            <a:noFill/>
          </a:ln>
        </p:spPr>
        <p:txBody>
          <a:bodyPr/>
          <a:p>
            <a:endParaRPr lang="zh-CN" altLang="en-US"/>
          </a:p>
        </p:txBody>
      </p:sp>
      <p:sp>
        <p:nvSpPr>
          <p:cNvPr id="57348" name="矩形 57347"/>
          <p:cNvSpPr/>
          <p:nvPr/>
        </p:nvSpPr>
        <p:spPr>
          <a:xfrm>
            <a:off x="3371850" y="2481263"/>
            <a:ext cx="9144000" cy="0"/>
          </a:xfrm>
          <a:prstGeom prst="rect">
            <a:avLst/>
          </a:prstGeom>
          <a:noFill/>
          <a:ln w="9525">
            <a:noFill/>
          </a:ln>
        </p:spPr>
        <p:txBody>
          <a:bodyPr/>
          <a:p>
            <a:endParaRPr lang="zh-CN" altLang="en-US"/>
          </a:p>
        </p:txBody>
      </p:sp>
      <p:pic>
        <p:nvPicPr>
          <p:cNvPr id="57349" name="图片 57348" descr="玻璃"/>
          <p:cNvPicPr>
            <a:picLocks noChangeAspect="1"/>
          </p:cNvPicPr>
          <p:nvPr/>
        </p:nvPicPr>
        <p:blipFill>
          <a:blip r:embed="rId2"/>
          <a:stretch>
            <a:fillRect/>
          </a:stretch>
        </p:blipFill>
        <p:spPr>
          <a:xfrm>
            <a:off x="4643438" y="3284538"/>
            <a:ext cx="3671887" cy="2952750"/>
          </a:xfrm>
          <a:prstGeom prst="rect">
            <a:avLst/>
          </a:prstGeom>
          <a:noFill/>
          <a:ln w="9525">
            <a:noFill/>
          </a:ln>
          <a:effectLst>
            <a:outerShdw dist="107763" dir="2699999" algn="ctr" rotWithShape="0">
              <a:srgbClr val="808080">
                <a:alpha val="50000"/>
              </a:srgbClr>
            </a:outerShdw>
          </a:effectLst>
        </p:spPr>
      </p:pic>
      <p:sp>
        <p:nvSpPr>
          <p:cNvPr id="57350" name="矩形 57349"/>
          <p:cNvSpPr/>
          <p:nvPr/>
        </p:nvSpPr>
        <p:spPr>
          <a:xfrm>
            <a:off x="3362325" y="2500313"/>
            <a:ext cx="9144000" cy="0"/>
          </a:xfrm>
          <a:prstGeom prst="rect">
            <a:avLst/>
          </a:prstGeom>
          <a:noFill/>
          <a:ln w="9525">
            <a:noFill/>
          </a:ln>
        </p:spPr>
        <p:txBody>
          <a:bodyPr/>
          <a:p>
            <a:endParaRPr lang="zh-CN" altLang="en-US"/>
          </a:p>
        </p:txBody>
      </p:sp>
      <p:pic>
        <p:nvPicPr>
          <p:cNvPr id="57351" name="图片 57350" descr="玻璃1"/>
          <p:cNvPicPr>
            <a:picLocks noChangeAspect="1"/>
          </p:cNvPicPr>
          <p:nvPr/>
        </p:nvPicPr>
        <p:blipFill>
          <a:blip r:embed="rId3"/>
          <a:stretch>
            <a:fillRect/>
          </a:stretch>
        </p:blipFill>
        <p:spPr>
          <a:xfrm>
            <a:off x="684213" y="3284538"/>
            <a:ext cx="3817937" cy="2930525"/>
          </a:xfrm>
          <a:prstGeom prst="rect">
            <a:avLst/>
          </a:prstGeom>
          <a:noFill/>
          <a:ln w="9525">
            <a:noFill/>
          </a:ln>
          <a:effectLst>
            <a:outerShdw dist="107763" dir="8100000" algn="ctr" rotWithShape="0">
              <a:srgbClr val="808080">
                <a:alpha val="50000"/>
              </a:srgbClr>
            </a:outerShdw>
          </a:effectLst>
        </p:spPr>
      </p:pic>
      <p:sp>
        <p:nvSpPr>
          <p:cNvPr id="57352" name="标题 57351"/>
          <p:cNvSpPr>
            <a:spLocks noGrp="1"/>
          </p:cNvSpPr>
          <p:nvPr>
            <p:ph type="title"/>
          </p:nvPr>
        </p:nvSpPr>
        <p:spPr>
          <a:xfrm>
            <a:off x="395288" y="188913"/>
            <a:ext cx="8229600" cy="3009900"/>
          </a:xfrm>
          <a:ln/>
        </p:spPr>
        <p:txBody>
          <a:bodyPr anchor="ctr"/>
          <a:p>
            <a:pPr algn="l">
              <a:lnSpc>
                <a:spcPct val="120000"/>
              </a:lnSpc>
            </a:pPr>
            <a:r>
              <a:rPr lang="en-US" altLang="zh-CN" sz="2000">
                <a:solidFill>
                  <a:srgbClr val="FFFF00"/>
                </a:solidFill>
                <a:latin typeface="Times New Roman" panose="02020603050405020304" pitchFamily="2" charset="0"/>
                <a:ea typeface="黑体" panose="02010609060101010101" pitchFamily="2" charset="-122"/>
              </a:rPr>
              <a:t>5.1.4</a:t>
            </a:r>
            <a:r>
              <a:rPr lang="zh-CN" altLang="en-US" sz="2000">
                <a:solidFill>
                  <a:srgbClr val="FFFF00"/>
                </a:solidFill>
                <a:latin typeface="Times New Roman" panose="02020603050405020304" pitchFamily="2" charset="0"/>
                <a:ea typeface="黑体" panose="02010609060101010101" pitchFamily="2" charset="-122"/>
              </a:rPr>
              <a:t>玻璃材料包装</a:t>
            </a:r>
            <a:br>
              <a:rPr lang="zh-CN" altLang="en-US" sz="2000">
                <a:solidFill>
                  <a:srgbClr val="FFFF00"/>
                </a:solidFill>
                <a:latin typeface="Times New Roman" panose="02020603050405020304" pitchFamily="2" charset="0"/>
                <a:ea typeface="Times New Roman" panose="02020603050405020304" pitchFamily="2" charset="0"/>
              </a:rPr>
            </a:br>
            <a:r>
              <a:rPr lang="zh-CN" altLang="en-US" sz="1800">
                <a:solidFill>
                  <a:schemeClr val="bg1"/>
                </a:solidFill>
                <a:latin typeface="宋体" panose="02010600030101010101" pitchFamily="2" charset="-122"/>
                <a:ea typeface="Times New Roman" panose="02020603050405020304" pitchFamily="2" charset="0"/>
              </a:rPr>
              <a:t>玻璃具有耐酸、稳定、无毒、无味、高透明性、清澈性等优点。它的工艺简便，造型自由，可分大口瓶、小口瓶，多用于饮料、酒类等包装。</a:t>
            </a:r>
            <a:br>
              <a:rPr lang="zh-CN" altLang="en-US" sz="1800">
                <a:solidFill>
                  <a:schemeClr val="bg1"/>
                </a:solidFill>
                <a:latin typeface="宋体" panose="02010600030101010101" pitchFamily="2" charset="-122"/>
                <a:ea typeface="Times New Roman" panose="02020603050405020304" pitchFamily="2" charset="0"/>
              </a:rPr>
            </a:br>
            <a:r>
              <a:rPr lang="zh-CN" altLang="en-US" sz="1800">
                <a:solidFill>
                  <a:schemeClr val="bg1"/>
                </a:solidFill>
                <a:latin typeface="宋体" panose="02010600030101010101" pitchFamily="2" charset="-122"/>
                <a:ea typeface="Times New Roman" panose="02020603050405020304" pitchFamily="2" charset="0"/>
              </a:rPr>
              <a:t>它的种类包括食品用瓶、一般饮料瓶、化妆品瓶、药品用瓶、碳酸饮料瓶等。食品用瓶，一般用广口瓶。一般饮料瓶，主要填充一些没有压力的饮料。化妆品瓶须具备抗化学性，以确保瓶中化妆品不变质，因此也是化妆品包装中的主选材料，例如玻璃的璀璨夺目非常适合于香水瓶等的包装。</a:t>
            </a:r>
            <a:endParaRPr lang="zh-CN" altLang="en-US" sz="1800"/>
          </a:p>
        </p:txBody>
      </p:sp>
    </p:spTree>
  </p:cSld>
  <p:clrMapOvr>
    <a:masterClrMapping/>
  </p:clrMapOvr>
  <p:transition spd="med">
    <p:random/>
    <p:sndAc>
      <p:stSnd>
        <p:snd r:embed="rId4"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8370" name="矩形 58369"/>
          <p:cNvSpPr/>
          <p:nvPr/>
        </p:nvSpPr>
        <p:spPr>
          <a:xfrm>
            <a:off x="2500313" y="2576513"/>
            <a:ext cx="9144000" cy="0"/>
          </a:xfrm>
          <a:prstGeom prst="rect">
            <a:avLst/>
          </a:prstGeom>
          <a:noFill/>
          <a:ln w="9525">
            <a:noFill/>
          </a:ln>
        </p:spPr>
        <p:txBody>
          <a:bodyPr/>
          <a:p>
            <a:endParaRPr lang="zh-CN" altLang="en-US"/>
          </a:p>
        </p:txBody>
      </p:sp>
      <p:pic>
        <p:nvPicPr>
          <p:cNvPr id="58371" name="图片 58370" descr="玻璃2"/>
          <p:cNvPicPr>
            <a:picLocks noChangeAspect="1"/>
          </p:cNvPicPr>
          <p:nvPr/>
        </p:nvPicPr>
        <p:blipFill>
          <a:blip r:embed="rId2"/>
          <a:stretch>
            <a:fillRect/>
          </a:stretch>
        </p:blipFill>
        <p:spPr>
          <a:xfrm>
            <a:off x="533400" y="1676400"/>
            <a:ext cx="8153400" cy="3354388"/>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9394" name="标题 59393"/>
          <p:cNvSpPr>
            <a:spLocks noGrp="1"/>
          </p:cNvSpPr>
          <p:nvPr>
            <p:ph type="title"/>
          </p:nvPr>
        </p:nvSpPr>
        <p:spPr>
          <a:xfrm>
            <a:off x="323850" y="765175"/>
            <a:ext cx="8077200" cy="2011363"/>
          </a:xfrm>
          <a:ln/>
        </p:spPr>
        <p:txBody>
          <a:bodyPr anchor="ctr"/>
          <a:p>
            <a:pPr algn="l">
              <a:lnSpc>
                <a:spcPct val="120000"/>
              </a:lnSpc>
            </a:pPr>
            <a:r>
              <a:rPr lang="en-US" altLang="zh-CN" sz="2000">
                <a:solidFill>
                  <a:srgbClr val="FFFF00"/>
                </a:solidFill>
                <a:latin typeface="Times New Roman" panose="02020603050405020304" pitchFamily="2" charset="0"/>
                <a:ea typeface="黑体" panose="02010609060101010101" pitchFamily="2" charset="-122"/>
              </a:rPr>
              <a:t>5.1.5</a:t>
            </a:r>
            <a:r>
              <a:rPr lang="zh-CN" altLang="en-US" sz="2000">
                <a:solidFill>
                  <a:srgbClr val="FFFF00"/>
                </a:solidFill>
                <a:latin typeface="Times New Roman" panose="02020603050405020304" pitchFamily="2" charset="0"/>
                <a:ea typeface="黑体" panose="02010609060101010101" pitchFamily="2" charset="-122"/>
              </a:rPr>
              <a:t>陶瓷材料包装</a:t>
            </a:r>
            <a:br>
              <a:rPr lang="zh-CN" altLang="en-US" sz="2000">
                <a:solidFill>
                  <a:schemeClr val="bg1"/>
                </a:solidFill>
                <a:latin typeface="Times New Roman" panose="02020603050405020304" pitchFamily="2" charset="0"/>
                <a:ea typeface="Times New Roman" panose="02020603050405020304" pitchFamily="2" charset="0"/>
              </a:rPr>
            </a:br>
            <a:r>
              <a:rPr lang="zh-CN" altLang="en-US" sz="1800">
                <a:solidFill>
                  <a:schemeClr val="bg1"/>
                </a:solidFill>
                <a:latin typeface="Gungsuh" panose="02030600000101010101" pitchFamily="2" charset="-127"/>
                <a:ea typeface="Gungsuh" panose="02030600000101010101" pitchFamily="2" charset="-127"/>
              </a:rPr>
              <a:t>陶瓷是我国传统的包装容器，它的造型、色彩极富装饰性，多用于酒、泡菜、酱菜等传统食品、工艺品的包装，具有耐火、耐热、坚固、不变形等特点。</a:t>
            </a:r>
            <a:br>
              <a:rPr lang="zh-CN" altLang="en-US" sz="1800">
                <a:solidFill>
                  <a:schemeClr val="bg1"/>
                </a:solidFill>
                <a:latin typeface="Gungsuh" panose="02030600000101010101" pitchFamily="2" charset="-127"/>
                <a:ea typeface="Gungsuh" panose="02030600000101010101" pitchFamily="2" charset="-127"/>
              </a:rPr>
            </a:br>
            <a:r>
              <a:rPr lang="en-US" altLang="zh-CN" sz="1800">
                <a:solidFill>
                  <a:schemeClr val="bg1"/>
                </a:solidFill>
                <a:latin typeface="Gungsuh" panose="02030600000101010101" pitchFamily="2" charset="-127"/>
                <a:ea typeface="Gungsuh" panose="02030600000101010101" pitchFamily="2" charset="-127"/>
              </a:rPr>
              <a:t>◆ </a:t>
            </a:r>
            <a:r>
              <a:rPr lang="zh-CN" altLang="en-US" sz="1800">
                <a:solidFill>
                  <a:schemeClr val="bg1"/>
                </a:solidFill>
                <a:latin typeface="Gungsuh" panose="02030600000101010101" pitchFamily="2" charset="-127"/>
                <a:ea typeface="Gungsuh" panose="02030600000101010101" pitchFamily="2" charset="-127"/>
              </a:rPr>
              <a:t>瓷器釉瓷分为高级釉瓷和普通釉瓷两种。高级釉瓷的釉面质地坚固、不透明、光洁、晶莹；普通釉瓷质地粗糙、不透明、光润，一般用于泡菜酱菜</a:t>
            </a:r>
            <a:r>
              <a:rPr lang="zh-CN" altLang="en-US" sz="1800">
                <a:solidFill>
                  <a:schemeClr val="bg1"/>
                </a:solidFill>
                <a:latin typeface="方正宋三简体" panose="03000509000000000000" pitchFamily="2" charset="-122"/>
                <a:ea typeface="方正宋三简体" panose="03000509000000000000" pitchFamily="2" charset="-122"/>
              </a:rPr>
              <a:t>等传统包装</a:t>
            </a:r>
            <a:r>
              <a:rPr lang="zh-CN" altLang="en-US" sz="1800">
                <a:solidFill>
                  <a:schemeClr val="bg1"/>
                </a:solidFill>
                <a:latin typeface="宋体" panose="02010600030101010101" pitchFamily="2" charset="-122"/>
              </a:rPr>
              <a:t>。</a:t>
            </a:r>
            <a:r>
              <a:rPr lang="zh-CN" altLang="en-US" sz="1800"/>
              <a:t> </a:t>
            </a:r>
            <a:endParaRPr lang="zh-CN" altLang="en-US"/>
          </a:p>
        </p:txBody>
      </p:sp>
      <p:sp>
        <p:nvSpPr>
          <p:cNvPr id="59395" name="矩形 59394"/>
          <p:cNvSpPr/>
          <p:nvPr/>
        </p:nvSpPr>
        <p:spPr>
          <a:xfrm>
            <a:off x="2500313" y="2486025"/>
            <a:ext cx="9144000" cy="0"/>
          </a:xfrm>
          <a:prstGeom prst="rect">
            <a:avLst/>
          </a:prstGeom>
          <a:noFill/>
          <a:ln w="9525">
            <a:noFill/>
          </a:ln>
        </p:spPr>
        <p:txBody>
          <a:bodyPr/>
          <a:p>
            <a:endParaRPr lang="zh-CN" altLang="en-US"/>
          </a:p>
        </p:txBody>
      </p:sp>
      <p:pic>
        <p:nvPicPr>
          <p:cNvPr id="59396" name="图片 59395" descr="陶2"/>
          <p:cNvPicPr>
            <a:picLocks noChangeAspect="1"/>
          </p:cNvPicPr>
          <p:nvPr/>
        </p:nvPicPr>
        <p:blipFill>
          <a:blip r:embed="rId2"/>
          <a:stretch>
            <a:fillRect/>
          </a:stretch>
        </p:blipFill>
        <p:spPr>
          <a:xfrm>
            <a:off x="4067175" y="2465388"/>
            <a:ext cx="4360863" cy="1984375"/>
          </a:xfrm>
          <a:prstGeom prst="rect">
            <a:avLst/>
          </a:prstGeom>
          <a:noFill/>
          <a:ln w="9525">
            <a:noFill/>
          </a:ln>
          <a:effectLst>
            <a:outerShdw dist="107763" dir="18900000" algn="ctr" rotWithShape="0">
              <a:srgbClr val="808080">
                <a:alpha val="50000"/>
              </a:srgbClr>
            </a:outerShdw>
          </a:effectLst>
        </p:spPr>
      </p:pic>
      <p:sp>
        <p:nvSpPr>
          <p:cNvPr id="59397" name="矩形 59396"/>
          <p:cNvSpPr/>
          <p:nvPr/>
        </p:nvSpPr>
        <p:spPr>
          <a:xfrm>
            <a:off x="3609975" y="2105025"/>
            <a:ext cx="9144000" cy="0"/>
          </a:xfrm>
          <a:prstGeom prst="rect">
            <a:avLst/>
          </a:prstGeom>
          <a:noFill/>
          <a:ln w="9525">
            <a:noFill/>
          </a:ln>
        </p:spPr>
        <p:txBody>
          <a:bodyPr/>
          <a:p>
            <a:endParaRPr lang="zh-CN" altLang="en-US"/>
          </a:p>
        </p:txBody>
      </p:sp>
      <p:pic>
        <p:nvPicPr>
          <p:cNvPr id="59398" name="图片 59397" descr="5"/>
          <p:cNvPicPr>
            <a:picLocks noChangeAspect="1"/>
          </p:cNvPicPr>
          <p:nvPr/>
        </p:nvPicPr>
        <p:blipFill>
          <a:blip r:embed="rId3"/>
          <a:stretch>
            <a:fillRect/>
          </a:stretch>
        </p:blipFill>
        <p:spPr>
          <a:xfrm>
            <a:off x="700088" y="3571875"/>
            <a:ext cx="2093912" cy="2881313"/>
          </a:xfrm>
          <a:prstGeom prst="rect">
            <a:avLst/>
          </a:prstGeom>
          <a:noFill/>
          <a:ln w="9525">
            <a:noFill/>
          </a:ln>
          <a:effectLst>
            <a:outerShdw dist="107763" dir="8100000" algn="ctr" rotWithShape="0">
              <a:srgbClr val="808080">
                <a:alpha val="50000"/>
              </a:srgbClr>
            </a:outerShdw>
          </a:effectLst>
        </p:spPr>
      </p:pic>
      <p:sp>
        <p:nvSpPr>
          <p:cNvPr id="59399" name="矩形 59398"/>
          <p:cNvSpPr/>
          <p:nvPr/>
        </p:nvSpPr>
        <p:spPr>
          <a:xfrm>
            <a:off x="3124200" y="2386013"/>
            <a:ext cx="9144000" cy="0"/>
          </a:xfrm>
          <a:prstGeom prst="rect">
            <a:avLst/>
          </a:prstGeom>
          <a:noFill/>
          <a:ln w="9525">
            <a:noFill/>
          </a:ln>
        </p:spPr>
        <p:txBody>
          <a:bodyPr/>
          <a:p>
            <a:endParaRPr lang="zh-CN" altLang="en-US"/>
          </a:p>
        </p:txBody>
      </p:sp>
      <p:pic>
        <p:nvPicPr>
          <p:cNvPr id="59400" name="图片 59399" descr="陶"/>
          <p:cNvPicPr>
            <a:picLocks noChangeAspect="1"/>
          </p:cNvPicPr>
          <p:nvPr/>
        </p:nvPicPr>
        <p:blipFill>
          <a:blip r:embed="rId4"/>
          <a:stretch>
            <a:fillRect/>
          </a:stretch>
        </p:blipFill>
        <p:spPr>
          <a:xfrm>
            <a:off x="2916238" y="4292600"/>
            <a:ext cx="2998787" cy="2162175"/>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0418" name="标题 60417"/>
          <p:cNvSpPr>
            <a:spLocks noGrp="1"/>
          </p:cNvSpPr>
          <p:nvPr>
            <p:ph type="title"/>
          </p:nvPr>
        </p:nvSpPr>
        <p:spPr>
          <a:xfrm>
            <a:off x="457200" y="274638"/>
            <a:ext cx="8229600" cy="633412"/>
          </a:xfrm>
          <a:ln/>
        </p:spPr>
        <p:txBody>
          <a:bodyPr anchor="ctr"/>
          <a:p>
            <a:r>
              <a:rPr lang="zh-CN" altLang="en-US" sz="2400" b="1">
                <a:solidFill>
                  <a:srgbClr val="FFFF00"/>
                </a:solidFill>
                <a:latin typeface="Times New Roman" panose="02020603050405020304" pitchFamily="2" charset="0"/>
                <a:ea typeface="黑体" panose="02010609060101010101" pitchFamily="2" charset="-122"/>
              </a:rPr>
              <a:t>第六章</a:t>
            </a:r>
            <a:r>
              <a:rPr lang="en-US" altLang="zh-CN" sz="2400" b="1">
                <a:solidFill>
                  <a:srgbClr val="FFFF00"/>
                </a:solidFill>
                <a:latin typeface="Times New Roman" panose="02020603050405020304" pitchFamily="2" charset="0"/>
                <a:ea typeface="Times New Roman" panose="02020603050405020304" pitchFamily="2" charset="0"/>
              </a:rPr>
              <a:t>    </a:t>
            </a:r>
            <a:r>
              <a:rPr lang="zh-CN" altLang="en-US" sz="2400" b="1">
                <a:solidFill>
                  <a:srgbClr val="FFFF00"/>
                </a:solidFill>
                <a:latin typeface="Times New Roman" panose="02020603050405020304" pitchFamily="2" charset="0"/>
                <a:ea typeface="黑体" panose="02010609060101010101" pitchFamily="2" charset="-122"/>
              </a:rPr>
              <a:t>各种经典案例分析与实践</a:t>
            </a:r>
            <a:endParaRPr lang="zh-CN" altLang="en-US" sz="2400" b="1">
              <a:solidFill>
                <a:srgbClr val="FFFF00"/>
              </a:solidFill>
              <a:latin typeface="Times New Roman" panose="02020603050405020304" pitchFamily="2" charset="0"/>
              <a:ea typeface="黑体" panose="02010609060101010101" pitchFamily="2" charset="-122"/>
            </a:endParaRPr>
          </a:p>
        </p:txBody>
      </p:sp>
      <p:sp>
        <p:nvSpPr>
          <p:cNvPr id="60419" name="文本占位符 60418"/>
          <p:cNvSpPr>
            <a:spLocks noGrp="1"/>
          </p:cNvSpPr>
          <p:nvPr>
            <p:ph type="body" idx="1"/>
          </p:nvPr>
        </p:nvSpPr>
        <p:spPr>
          <a:xfrm>
            <a:off x="457200" y="1268413"/>
            <a:ext cx="3898900" cy="5589587"/>
          </a:xfrm>
          <a:ln/>
        </p:spPr>
        <p:txBody>
          <a:bodyPr/>
          <a:p>
            <a:pPr>
              <a:lnSpc>
                <a:spcPct val="80000"/>
              </a:lnSpc>
            </a:pPr>
            <a:r>
              <a:rPr lang="en-US" altLang="zh-CN" sz="2000" b="1">
                <a:solidFill>
                  <a:srgbClr val="FFFF00"/>
                </a:solidFill>
                <a:latin typeface="宋体" panose="02010600030101010101" pitchFamily="2" charset="-122"/>
              </a:rPr>
              <a:t>6.1  </a:t>
            </a:r>
            <a:r>
              <a:rPr lang="zh-CN" altLang="en-US" sz="2000" b="1">
                <a:solidFill>
                  <a:srgbClr val="FFFF00"/>
                </a:solidFill>
                <a:latin typeface="宋体" panose="02010600030101010101" pitchFamily="2" charset="-122"/>
              </a:rPr>
              <a:t>经典案例分析</a:t>
            </a:r>
            <a:r>
              <a:rPr lang="zh-CN" altLang="en-US" sz="2400" b="1">
                <a:solidFill>
                  <a:srgbClr val="FFFF00"/>
                </a:solidFill>
                <a:latin typeface="黑体" panose="02010609060101010101" pitchFamily="2" charset="-122"/>
                <a:ea typeface="黑体" panose="02010609060101010101" pitchFamily="2" charset="-122"/>
              </a:rPr>
              <a:t> </a:t>
            </a:r>
            <a:endParaRPr lang="zh-CN" altLang="en-US" sz="2400">
              <a:solidFill>
                <a:srgbClr val="FFFF00"/>
              </a:solidFill>
              <a:latin typeface="黑体" panose="02010609060101010101" pitchFamily="2" charset="-122"/>
              <a:ea typeface="黑体" panose="02010609060101010101" pitchFamily="2" charset="-122"/>
            </a:endParaRPr>
          </a:p>
          <a:p>
            <a:pPr>
              <a:lnSpc>
                <a:spcPct val="120000"/>
              </a:lnSpc>
            </a:pPr>
            <a:r>
              <a:rPr lang="en-US" altLang="zh-CN" sz="1800" b="1">
                <a:solidFill>
                  <a:schemeClr val="bg1"/>
                </a:solidFill>
                <a:latin typeface="宋体" panose="02010600030101010101" pitchFamily="2" charset="-122"/>
              </a:rPr>
              <a:t>6.1.1</a:t>
            </a:r>
            <a:r>
              <a:rPr lang="zh-CN" altLang="en-US" sz="1800" b="1">
                <a:solidFill>
                  <a:schemeClr val="bg1"/>
                </a:solidFill>
                <a:latin typeface="宋体" panose="02010600030101010101" pitchFamily="2" charset="-122"/>
              </a:rPr>
              <a:t>儿童碳酸果汁饮料的设计过程</a:t>
            </a:r>
            <a:r>
              <a:rPr lang="zh-CN" altLang="en-US" sz="1800">
                <a:solidFill>
                  <a:schemeClr val="bg1"/>
                </a:solidFill>
                <a:latin typeface="宋体" panose="02010600030101010101" pitchFamily="2" charset="-122"/>
              </a:rPr>
              <a:t>  </a:t>
            </a:r>
            <a:endParaRPr lang="zh-CN" altLang="en-US" sz="1800">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该产品是墨西哥北部的一家大型饮料生产商和批发商，主要从事象可口可乐和芬达等国际品牌的饮料。</a:t>
            </a:r>
            <a:endParaRPr lang="zh-CN" altLang="en-US" sz="1800">
              <a:solidFill>
                <a:schemeClr val="bg1"/>
              </a:solidFill>
              <a:latin typeface="宋体" panose="02010600030101010101" pitchFamily="2" charset="-122"/>
            </a:endParaRPr>
          </a:p>
          <a:p>
            <a:pPr>
              <a:lnSpc>
                <a:spcPct val="120000"/>
              </a:lnSpc>
            </a:pPr>
            <a:endParaRPr lang="zh-CN" altLang="en-US" sz="1800">
              <a:solidFill>
                <a:schemeClr val="bg1"/>
              </a:solidFill>
              <a:latin typeface="宋体" panose="02010600030101010101" pitchFamily="2" charset="-122"/>
            </a:endParaRPr>
          </a:p>
          <a:p>
            <a:pPr>
              <a:lnSpc>
                <a:spcPct val="120000"/>
              </a:lnSpc>
            </a:pPr>
            <a:r>
              <a:rPr lang="zh-CN" altLang="en-US" sz="1800" b="1">
                <a:solidFill>
                  <a:schemeClr val="bg1"/>
                </a:solidFill>
                <a:latin typeface="宋体" panose="02010600030101010101" pitchFamily="2" charset="-122"/>
              </a:rPr>
              <a:t>改装的原因</a:t>
            </a:r>
            <a:endParaRPr lang="zh-CN" altLang="en-US" sz="1800" b="1">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原包装的设计过于成人化，黑色的标贴对儿童消费者缺乏吸引力。插图与果汁形象不符，印刷的纸质过于陈旧。 </a:t>
            </a:r>
            <a:endParaRPr lang="zh-CN" altLang="en-US" sz="1800">
              <a:solidFill>
                <a:schemeClr val="bg1"/>
              </a:solidFill>
              <a:latin typeface="宋体" panose="02010600030101010101" pitchFamily="2" charset="-122"/>
            </a:endParaRPr>
          </a:p>
          <a:p>
            <a:pPr>
              <a:lnSpc>
                <a:spcPct val="120000"/>
              </a:lnSpc>
            </a:pPr>
            <a:endParaRPr lang="zh-CN" altLang="en-US" sz="1800">
              <a:solidFill>
                <a:schemeClr val="bg1"/>
              </a:solidFill>
              <a:latin typeface="宋体" panose="02010600030101010101" pitchFamily="2" charset="-122"/>
            </a:endParaRPr>
          </a:p>
          <a:p>
            <a:pPr>
              <a:lnSpc>
                <a:spcPct val="120000"/>
              </a:lnSpc>
              <a:buNone/>
            </a:pPr>
            <a:r>
              <a:rPr lang="zh-CN" altLang="en-US" sz="2400">
                <a:solidFill>
                  <a:schemeClr val="bg1"/>
                </a:solidFill>
                <a:latin typeface="宋体" panose="02010600030101010101" pitchFamily="2" charset="-122"/>
              </a:rPr>
              <a:t>   </a:t>
            </a:r>
            <a:endParaRPr lang="zh-CN" altLang="en-US" sz="2400">
              <a:solidFill>
                <a:schemeClr val="bg1"/>
              </a:solidFill>
              <a:latin typeface="宋体" panose="02010600030101010101" pitchFamily="2" charset="-122"/>
            </a:endParaRPr>
          </a:p>
          <a:p>
            <a:pPr>
              <a:lnSpc>
                <a:spcPct val="120000"/>
              </a:lnSpc>
            </a:pPr>
            <a:endParaRPr lang="zh-CN" altLang="en-US" sz="2400">
              <a:solidFill>
                <a:schemeClr val="bg1"/>
              </a:solidFill>
              <a:latin typeface="宋体" panose="02010600030101010101" pitchFamily="2" charset="-122"/>
            </a:endParaRPr>
          </a:p>
        </p:txBody>
      </p:sp>
      <p:pic>
        <p:nvPicPr>
          <p:cNvPr id="60420" name="图片 60419" descr="8"/>
          <p:cNvPicPr>
            <a:picLocks noChangeAspect="1"/>
          </p:cNvPicPr>
          <p:nvPr/>
        </p:nvPicPr>
        <p:blipFill>
          <a:blip r:embed="rId2"/>
          <a:stretch>
            <a:fillRect/>
          </a:stretch>
        </p:blipFill>
        <p:spPr>
          <a:xfrm>
            <a:off x="5148263" y="2205038"/>
            <a:ext cx="3221037" cy="3940175"/>
          </a:xfrm>
          <a:prstGeom prst="rect">
            <a:avLst/>
          </a:prstGeom>
          <a:noFill/>
          <a:ln w="9525">
            <a:noFill/>
          </a:ln>
          <a:effectLst>
            <a:outerShdw dist="107763" dir="2699999" algn="ctr" rotWithShape="0">
              <a:srgbClr val="808080">
                <a:alpha val="50000"/>
              </a:srgbClr>
            </a:outerShdw>
          </a:effectLst>
        </p:spPr>
      </p:pic>
      <p:sp>
        <p:nvSpPr>
          <p:cNvPr id="60421" name="文本框 60420"/>
          <p:cNvSpPr txBox="1"/>
          <p:nvPr/>
        </p:nvSpPr>
        <p:spPr>
          <a:xfrm>
            <a:off x="5076825" y="1766888"/>
            <a:ext cx="1728788" cy="366712"/>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原包装</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3"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1442" name="文本占位符 61441"/>
          <p:cNvSpPr>
            <a:spLocks noGrp="1"/>
          </p:cNvSpPr>
          <p:nvPr>
            <p:ph type="body" idx="1"/>
          </p:nvPr>
        </p:nvSpPr>
        <p:spPr>
          <a:xfrm>
            <a:off x="457200" y="620713"/>
            <a:ext cx="8229600" cy="3600450"/>
          </a:xfrm>
          <a:ln/>
        </p:spPr>
        <p:txBody>
          <a:bodyPr/>
          <a:p>
            <a:pPr>
              <a:lnSpc>
                <a:spcPct val="120000"/>
              </a:lnSpc>
            </a:pPr>
            <a:r>
              <a:rPr lang="zh-CN" altLang="en-US" sz="2000" b="1">
                <a:solidFill>
                  <a:schemeClr val="bg1"/>
                </a:solidFill>
                <a:latin typeface="宋体" panose="02010600030101010101" pitchFamily="2" charset="-122"/>
              </a:rPr>
              <a:t>再设计的目的及构思</a:t>
            </a:r>
            <a:endParaRPr lang="zh-CN" altLang="en-US" sz="2000" b="1">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设计师和制造商认为新包装要富有一种丰富、亮丽的色彩，充满新鲜、活力和动感的外表，用卡通角色来激发目标消费者</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儿童的兴趣。以使产品具有强烈的视觉冲击力。改进旧有的印刷方式，更换材质，以适应改装后的设计效果。</a:t>
            </a:r>
            <a:endParaRPr lang="zh-CN" altLang="en-US" sz="1800">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设计师们提供了很多标志的构思，将水果口味的各种明快色彩与其他不同元素相融合。他们还设计了一系列角色形象</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猫儿家族，角色形象具有流行的电子游戏和现代卡通的鲜明特色，顽皮且充满活力，猫儿们在包装上有各种不同的表现，把欢快的乐趣发挥到了机致。传达出产品具有活力和年轻的讯息。也适应于包装和广告的不同用途。</a:t>
            </a:r>
            <a:endParaRPr lang="zh-CN" altLang="en-US" sz="1800">
              <a:solidFill>
                <a:schemeClr val="bg1"/>
              </a:solidFill>
              <a:latin typeface="宋体" panose="02010600030101010101" pitchFamily="2" charset="-122"/>
            </a:endParaRPr>
          </a:p>
          <a:p>
            <a:pPr>
              <a:lnSpc>
                <a:spcPct val="120000"/>
              </a:lnSpc>
            </a:pPr>
            <a:endParaRPr lang="zh-CN" altLang="en-US" sz="1800">
              <a:solidFill>
                <a:schemeClr val="bg1"/>
              </a:solidFill>
              <a:latin typeface="宋体" panose="02010600030101010101" pitchFamily="2" charset="-122"/>
            </a:endParaRPr>
          </a:p>
          <a:p>
            <a:pPr>
              <a:lnSpc>
                <a:spcPct val="120000"/>
              </a:lnSpc>
            </a:pPr>
            <a:endParaRPr lang="zh-CN" altLang="en-US" sz="2000">
              <a:solidFill>
                <a:schemeClr val="bg1"/>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2466" name="图片 62465" descr="15"/>
          <p:cNvPicPr>
            <a:picLocks noChangeAspect="1"/>
          </p:cNvPicPr>
          <p:nvPr/>
        </p:nvPicPr>
        <p:blipFill>
          <a:blip r:embed="rId2"/>
          <a:stretch>
            <a:fillRect/>
          </a:stretch>
        </p:blipFill>
        <p:spPr>
          <a:xfrm>
            <a:off x="2124075" y="620713"/>
            <a:ext cx="4398963" cy="5659437"/>
          </a:xfrm>
          <a:prstGeom prst="rect">
            <a:avLst/>
          </a:prstGeom>
          <a:noFill/>
          <a:ln w="9525">
            <a:noFill/>
          </a:ln>
          <a:effectLst>
            <a:outerShdw dist="107763" dir="8100000" algn="ctr" rotWithShape="0">
              <a:srgbClr val="808080">
                <a:alpha val="50000"/>
              </a:srgbClr>
            </a:outerShdw>
          </a:effectLst>
        </p:spPr>
      </p:pic>
      <p:sp>
        <p:nvSpPr>
          <p:cNvPr id="62467" name="文本框 62466"/>
          <p:cNvSpPr txBox="1"/>
          <p:nvPr/>
        </p:nvSpPr>
        <p:spPr>
          <a:xfrm>
            <a:off x="6732588" y="3500438"/>
            <a:ext cx="458787" cy="3024187"/>
          </a:xfrm>
          <a:prstGeom prst="rect">
            <a:avLst/>
          </a:prstGeom>
          <a:noFill/>
          <a:ln w="9525">
            <a:noFill/>
          </a:ln>
        </p:spPr>
        <p:txBody>
          <a:bodyPr vert="eaVert">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系列角色形象</a:t>
            </a:r>
            <a:r>
              <a:rPr lang="en-US" altLang="zh-CN">
                <a:solidFill>
                  <a:schemeClr val="bg1"/>
                </a:solidFill>
                <a:latin typeface="Arial" panose="020B0604020202020204" pitchFamily="34" charset="0"/>
                <a:ea typeface="宋体" panose="02010600030101010101" pitchFamily="2" charset="-122"/>
              </a:rPr>
              <a:t>——</a:t>
            </a:r>
            <a:r>
              <a:rPr lang="zh-CN" altLang="en-US">
                <a:solidFill>
                  <a:schemeClr val="bg1"/>
                </a:solidFill>
                <a:latin typeface="Arial" panose="020B0604020202020204" pitchFamily="34" charset="0"/>
                <a:ea typeface="宋体" panose="02010600030101010101" pitchFamily="2" charset="-122"/>
              </a:rPr>
              <a:t>猫儿家族</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3"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3490" name="文本占位符 63489"/>
          <p:cNvSpPr>
            <a:spLocks noGrp="1"/>
          </p:cNvSpPr>
          <p:nvPr>
            <p:ph type="body" idx="1"/>
          </p:nvPr>
        </p:nvSpPr>
        <p:spPr>
          <a:xfrm>
            <a:off x="468313" y="404813"/>
            <a:ext cx="8229600" cy="1295400"/>
          </a:xfrm>
          <a:ln/>
        </p:spPr>
        <p:txBody>
          <a:bodyPr/>
          <a:p>
            <a:pPr>
              <a:lnSpc>
                <a:spcPct val="120000"/>
              </a:lnSpc>
            </a:pPr>
            <a:r>
              <a:rPr lang="zh-CN" altLang="en-US" sz="2000" b="1">
                <a:solidFill>
                  <a:schemeClr val="bg1"/>
                </a:solidFill>
                <a:latin typeface="宋体" panose="02010600030101010101" pitchFamily="2" charset="-122"/>
              </a:rPr>
              <a:t>最终效果</a:t>
            </a:r>
            <a:endParaRPr lang="zh-CN" altLang="en-US" sz="2000" b="1">
              <a:solidFill>
                <a:schemeClr val="bg1"/>
              </a:solidFill>
              <a:latin typeface="宋体" panose="02010600030101010101" pitchFamily="2" charset="-122"/>
            </a:endParaRPr>
          </a:p>
          <a:p>
            <a:pPr>
              <a:lnSpc>
                <a:spcPct val="120000"/>
              </a:lnSpc>
            </a:pPr>
            <a:r>
              <a:rPr lang="zh-CN" altLang="en-US" sz="1800">
                <a:solidFill>
                  <a:schemeClr val="bg1"/>
                </a:solidFill>
                <a:latin typeface="宋体" panose="02010600030101010101" pitchFamily="2" charset="-122"/>
              </a:rPr>
              <a:t>根据制造商的调查报告表明，新包装推出的同时，还进行了大量的推广促销活动和传媒广告的宣传。六个月里饮料的销售额翻了一番。</a:t>
            </a:r>
            <a:endParaRPr lang="zh-CN" altLang="en-US" sz="1800">
              <a:solidFill>
                <a:schemeClr val="bg1"/>
              </a:solidFill>
              <a:latin typeface="宋体" panose="02010600030101010101" pitchFamily="2" charset="-122"/>
            </a:endParaRPr>
          </a:p>
        </p:txBody>
      </p:sp>
      <p:pic>
        <p:nvPicPr>
          <p:cNvPr id="63491" name="图片 63490" descr="14"/>
          <p:cNvPicPr>
            <a:picLocks noChangeAspect="1"/>
          </p:cNvPicPr>
          <p:nvPr/>
        </p:nvPicPr>
        <p:blipFill>
          <a:blip r:embed="rId2"/>
          <a:stretch>
            <a:fillRect/>
          </a:stretch>
        </p:blipFill>
        <p:spPr>
          <a:xfrm>
            <a:off x="1476375" y="1844675"/>
            <a:ext cx="2219325" cy="4437063"/>
          </a:xfrm>
          <a:prstGeom prst="rect">
            <a:avLst/>
          </a:prstGeom>
          <a:noFill/>
          <a:ln w="9525">
            <a:noFill/>
          </a:ln>
          <a:effectLst>
            <a:outerShdw dist="107763" dir="8100000" algn="ctr" rotWithShape="0">
              <a:srgbClr val="808080">
                <a:alpha val="50000"/>
              </a:srgbClr>
            </a:outerShdw>
          </a:effectLst>
        </p:spPr>
      </p:pic>
      <p:pic>
        <p:nvPicPr>
          <p:cNvPr id="63492" name="图片 63491" descr="9"/>
          <p:cNvPicPr>
            <a:picLocks noChangeAspect="1"/>
          </p:cNvPicPr>
          <p:nvPr/>
        </p:nvPicPr>
        <p:blipFill>
          <a:blip r:embed="rId3"/>
          <a:stretch>
            <a:fillRect/>
          </a:stretch>
        </p:blipFill>
        <p:spPr>
          <a:xfrm>
            <a:off x="3995738" y="1844675"/>
            <a:ext cx="3614737" cy="4438650"/>
          </a:xfrm>
          <a:prstGeom prst="rect">
            <a:avLst/>
          </a:prstGeom>
          <a:noFill/>
          <a:ln w="9525">
            <a:noFill/>
          </a:ln>
          <a:effectLst>
            <a:outerShdw dist="107763" dir="2699999" algn="ctr" rotWithShape="0">
              <a:srgbClr val="808080">
                <a:alpha val="50000"/>
              </a:srgbClr>
            </a:outerShdw>
          </a:effectLst>
        </p:spPr>
      </p:pic>
      <p:sp>
        <p:nvSpPr>
          <p:cNvPr id="63493" name="文本框 63492"/>
          <p:cNvSpPr txBox="1"/>
          <p:nvPr/>
        </p:nvSpPr>
        <p:spPr>
          <a:xfrm>
            <a:off x="1044575" y="5589588"/>
            <a:ext cx="458788" cy="863600"/>
          </a:xfrm>
          <a:prstGeom prst="rect">
            <a:avLst/>
          </a:prstGeom>
          <a:noFill/>
          <a:ln w="9525">
            <a:noFill/>
          </a:ln>
        </p:spPr>
        <p:txBody>
          <a:bodyPr vert="eaVert">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新商标</a:t>
            </a:r>
            <a:endParaRPr lang="zh-CN" altLang="en-US">
              <a:solidFill>
                <a:schemeClr val="bg1"/>
              </a:solidFill>
              <a:latin typeface="Arial" panose="020B0604020202020204" pitchFamily="34" charset="0"/>
              <a:ea typeface="宋体" panose="02010600030101010101" pitchFamily="2" charset="-122"/>
            </a:endParaRPr>
          </a:p>
        </p:txBody>
      </p:sp>
      <p:sp>
        <p:nvSpPr>
          <p:cNvPr id="63494" name="文本框 63493"/>
          <p:cNvSpPr txBox="1"/>
          <p:nvPr/>
        </p:nvSpPr>
        <p:spPr>
          <a:xfrm>
            <a:off x="7669213" y="1773238"/>
            <a:ext cx="458787" cy="863600"/>
          </a:xfrm>
          <a:prstGeom prst="rect">
            <a:avLst/>
          </a:prstGeom>
          <a:noFill/>
          <a:ln w="9525">
            <a:noFill/>
          </a:ln>
        </p:spPr>
        <p:txBody>
          <a:bodyPr vert="eaVert">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新包装</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4"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194" name="文本占位符 8193"/>
          <p:cNvSpPr>
            <a:spLocks noGrp="1"/>
          </p:cNvSpPr>
          <p:nvPr>
            <p:ph type="body" idx="1"/>
          </p:nvPr>
        </p:nvSpPr>
        <p:spPr>
          <a:xfrm>
            <a:off x="468313" y="476250"/>
            <a:ext cx="8382000" cy="5810250"/>
          </a:xfrm>
          <a:ln/>
        </p:spPr>
        <p:txBody>
          <a:bodyPr/>
          <a:p>
            <a:pPr marL="812800" indent="-812800">
              <a:lnSpc>
                <a:spcPct val="80000"/>
              </a:lnSpc>
              <a:buNone/>
            </a:pPr>
            <a:r>
              <a:rPr lang="en-US" altLang="zh-CN" sz="2000" b="1">
                <a:solidFill>
                  <a:srgbClr val="FFFF00"/>
                </a:solidFill>
                <a:latin typeface="黑体" panose="02010609060101010101" pitchFamily="2" charset="-122"/>
                <a:ea typeface="Times New Roman" panose="02020603050405020304" pitchFamily="2" charset="0"/>
              </a:rPr>
              <a:t>1.2</a:t>
            </a:r>
            <a:r>
              <a:rPr lang="zh-CN" altLang="en-US" sz="2000" b="1">
                <a:solidFill>
                  <a:srgbClr val="FFFF00"/>
                </a:solidFill>
                <a:latin typeface="黑体" panose="02010609060101010101" pitchFamily="2" charset="-122"/>
                <a:ea typeface="黑体" panose="02010609060101010101" pitchFamily="2" charset="-122"/>
              </a:rPr>
              <a:t>节  </a:t>
            </a:r>
            <a:r>
              <a:rPr lang="zh-CN" altLang="en-US" sz="2000" b="1">
                <a:solidFill>
                  <a:srgbClr val="FFFF00"/>
                </a:solidFill>
                <a:latin typeface="黑体" panose="02010609060101010101" pitchFamily="2" charset="-122"/>
                <a:ea typeface="Times New Roman" panose="02020603050405020304" pitchFamily="2" charset="0"/>
              </a:rPr>
              <a:t>包装的概念及分类</a:t>
            </a:r>
            <a:r>
              <a:rPr lang="zh-CN" altLang="en-US" sz="2000" b="1">
                <a:solidFill>
                  <a:srgbClr val="FFFF00"/>
                </a:solidFill>
                <a:latin typeface="黑体" panose="02010609060101010101" pitchFamily="2" charset="-122"/>
                <a:ea typeface="黑体" panose="02010609060101010101" pitchFamily="2" charset="-122"/>
              </a:rPr>
              <a:t> </a:t>
            </a:r>
            <a:r>
              <a:rPr lang="zh-CN" altLang="en-US" sz="2000" b="1">
                <a:solidFill>
                  <a:schemeClr val="bg1"/>
                </a:solidFill>
                <a:latin typeface="黑体" panose="02010609060101010101" pitchFamily="2" charset="-122"/>
                <a:ea typeface="黑体" panose="02010609060101010101" pitchFamily="2" charset="-122"/>
              </a:rPr>
              <a:t>　　　</a:t>
            </a:r>
            <a:endParaRPr lang="zh-CN" altLang="en-US" sz="2000" b="1">
              <a:solidFill>
                <a:schemeClr val="bg1"/>
              </a:solidFill>
              <a:latin typeface="黑体" panose="02010609060101010101" pitchFamily="2" charset="-122"/>
              <a:ea typeface="黑体" panose="02010609060101010101" pitchFamily="2" charset="-122"/>
            </a:endParaRPr>
          </a:p>
          <a:p>
            <a:pPr marL="812800" indent="-812800">
              <a:lnSpc>
                <a:spcPct val="80000"/>
              </a:lnSpc>
              <a:buNone/>
            </a:pPr>
            <a:r>
              <a:rPr lang="en-US" altLang="zh-CN" sz="2000" b="1">
                <a:solidFill>
                  <a:srgbClr val="FFFF00"/>
                </a:solidFill>
                <a:latin typeface="黑体" panose="02010609060101010101" pitchFamily="2" charset="-122"/>
                <a:ea typeface="Times New Roman" panose="02020603050405020304" pitchFamily="2" charset="0"/>
              </a:rPr>
              <a:t>1.2.1 </a:t>
            </a:r>
            <a:r>
              <a:rPr lang="zh-CN" altLang="en-US" sz="2000" b="1">
                <a:solidFill>
                  <a:srgbClr val="FFFF00"/>
                </a:solidFill>
                <a:latin typeface="黑体" panose="02010609060101010101" pitchFamily="2" charset="-122"/>
                <a:ea typeface="Times New Roman" panose="02020603050405020304" pitchFamily="2" charset="0"/>
              </a:rPr>
              <a:t>包装的定义</a:t>
            </a:r>
            <a:r>
              <a:rPr lang="zh-CN" altLang="en-US" sz="2000" b="1">
                <a:solidFill>
                  <a:schemeClr val="bg1"/>
                </a:solidFill>
                <a:latin typeface="黑体" panose="02010609060101010101" pitchFamily="2" charset="-122"/>
                <a:ea typeface="黑体" panose="02010609060101010101" pitchFamily="2" charset="-122"/>
              </a:rPr>
              <a:t> </a:t>
            </a:r>
            <a:endParaRPr lang="zh-CN" altLang="en-US" sz="2000" b="1">
              <a:solidFill>
                <a:schemeClr val="bg1"/>
              </a:solidFill>
              <a:latin typeface="宋体" panose="02010600030101010101" pitchFamily="2" charset="-122"/>
            </a:endParaRPr>
          </a:p>
          <a:p>
            <a:pPr marL="812800" indent="-812800">
              <a:lnSpc>
                <a:spcPct val="120000"/>
              </a:lnSpc>
              <a:buNone/>
            </a:pPr>
            <a:r>
              <a:rPr lang="zh-CN" altLang="en-US" sz="1800" b="1">
                <a:solidFill>
                  <a:schemeClr val="bg1"/>
                </a:solidFill>
                <a:latin typeface="宋体" panose="02010600030101010101" pitchFamily="2" charset="-122"/>
              </a:rPr>
              <a:t>关于包装的定义，各国家都编入包装用语辞典。</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美国包装定义</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包装是为产品的运出和销售的准备行为。</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英国包装定义</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包装是为货物的运输和销售所做的艺术、科学和技术上的 </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                准备工作。</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加拿大包装定义</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是将产品由供应者送到顾客或消费者，而能保持产品完   好状态的工具。</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日本包装定义</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包装是使用适当的材料、容器而施以技术，使产品安全到       达目的地。即产品在运输和保管过程中能保护其内容物及维护产品的价值。</a:t>
            </a:r>
            <a:endParaRPr lang="zh-CN" altLang="en-US" sz="1800" b="1">
              <a:solidFill>
                <a:schemeClr val="bg1"/>
              </a:solidFill>
              <a:latin typeface="宋体" panose="02010600030101010101" pitchFamily="2" charset="-122"/>
            </a:endParaRPr>
          </a:p>
          <a:p>
            <a:pPr marL="1168400" lvl="1" indent="-711200">
              <a:lnSpc>
                <a:spcPct val="120000"/>
              </a:lnSpc>
              <a:buNone/>
            </a:pPr>
            <a:r>
              <a:rPr lang="zh-CN" altLang="en-US" sz="1800" b="1">
                <a:solidFill>
                  <a:schemeClr val="bg1"/>
                </a:solidFill>
                <a:latin typeface="宋体" panose="02010600030101010101" pitchFamily="2" charset="-122"/>
              </a:rPr>
              <a:t>中国包装定义</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为在流通过程中保护产品、方便储运、促进销售，按一定 技术方法而采用的容器、材料及辅助物等的总体名称。也指为了达到上述目的而采用容器、材料和辅助物的过程中施加一定技术方法等的操作活动。 </a:t>
            </a:r>
            <a:endParaRPr lang="zh-CN" altLang="en-US" sz="1800" b="1">
              <a:solidFill>
                <a:schemeClr val="bg1"/>
              </a:solidFill>
              <a:latin typeface="宋体" panose="02010600030101010101" pitchFamily="2" charset="-122"/>
            </a:endParaRPr>
          </a:p>
          <a:p>
            <a:pPr marL="812800" indent="-812800">
              <a:lnSpc>
                <a:spcPct val="120000"/>
              </a:lnSpc>
              <a:buNone/>
            </a:pPr>
            <a:endParaRPr lang="zh-CN" altLang="en-US" sz="1800" b="1">
              <a:solidFill>
                <a:schemeClr val="bg1"/>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4514" name="图片 64513" descr="13"/>
          <p:cNvPicPr>
            <a:picLocks noChangeAspect="1"/>
          </p:cNvPicPr>
          <p:nvPr/>
        </p:nvPicPr>
        <p:blipFill>
          <a:blip r:embed="rId2"/>
          <a:stretch>
            <a:fillRect/>
          </a:stretch>
        </p:blipFill>
        <p:spPr>
          <a:xfrm>
            <a:off x="827088" y="1052513"/>
            <a:ext cx="7416800" cy="5064125"/>
          </a:xfrm>
          <a:prstGeom prst="rect">
            <a:avLst/>
          </a:prstGeom>
          <a:noFill/>
          <a:ln w="9525">
            <a:noFill/>
          </a:ln>
        </p:spPr>
      </p:pic>
      <p:sp>
        <p:nvSpPr>
          <p:cNvPr id="64515" name="文本框 64514"/>
          <p:cNvSpPr txBox="1"/>
          <p:nvPr/>
        </p:nvSpPr>
        <p:spPr>
          <a:xfrm>
            <a:off x="755650" y="620713"/>
            <a:ext cx="2232025" cy="366712"/>
          </a:xfrm>
          <a:prstGeom prst="rect">
            <a:avLst/>
          </a:prstGeom>
          <a:noFill/>
          <a:ln w="9525">
            <a:noFill/>
          </a:ln>
        </p:spPr>
        <p:txBody>
          <a:bodyPr>
            <a:spAutoFit/>
          </a:bodyPr>
          <a:p>
            <a:pPr lvl="0">
              <a:spcBef>
                <a:spcPct val="50000"/>
              </a:spcBef>
            </a:pPr>
            <a:r>
              <a:rPr lang="zh-CN" altLang="en-US">
                <a:solidFill>
                  <a:schemeClr val="bg1"/>
                </a:solidFill>
                <a:latin typeface="Arial" panose="020B0604020202020204" pitchFamily="34" charset="0"/>
                <a:ea typeface="宋体" panose="02010600030101010101" pitchFamily="2" charset="-122"/>
              </a:rPr>
              <a:t>新包装</a:t>
            </a:r>
            <a:endParaRPr lang="zh-CN" altLang="en-US">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random/>
    <p:sndAc>
      <p:stSnd>
        <p:snd r:embed="rId3"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5538" name="标题 65537"/>
          <p:cNvSpPr>
            <a:spLocks noGrp="1"/>
          </p:cNvSpPr>
          <p:nvPr>
            <p:ph type="title"/>
          </p:nvPr>
        </p:nvSpPr>
        <p:spPr>
          <a:xfrm>
            <a:off x="457200" y="260350"/>
            <a:ext cx="8229600" cy="863600"/>
          </a:xfrm>
          <a:ln/>
        </p:spPr>
        <p:txBody>
          <a:bodyPr anchor="ctr"/>
          <a:p>
            <a:pPr algn="l"/>
            <a:r>
              <a:rPr lang="en-US" altLang="zh-CN" sz="2000" b="1">
                <a:solidFill>
                  <a:srgbClr val="FFFF00"/>
                </a:solidFill>
                <a:latin typeface="宋体" panose="02010600030101010101" pitchFamily="2" charset="-122"/>
              </a:rPr>
              <a:t>6.2</a:t>
            </a:r>
            <a:r>
              <a:rPr lang="zh-CN" altLang="en-US" sz="2000" b="1">
                <a:solidFill>
                  <a:srgbClr val="FFFF00"/>
                </a:solidFill>
                <a:latin typeface="宋体" panose="02010600030101010101" pitchFamily="2" charset="-122"/>
              </a:rPr>
              <a:t>节  优秀作品赏析</a:t>
            </a:r>
            <a:endParaRPr lang="zh-CN" altLang="en-US" sz="2000" b="1">
              <a:solidFill>
                <a:srgbClr val="FFFF00"/>
              </a:solidFill>
              <a:latin typeface="宋体" panose="02010600030101010101" pitchFamily="2" charset="-122"/>
            </a:endParaRPr>
          </a:p>
        </p:txBody>
      </p:sp>
      <p:sp>
        <p:nvSpPr>
          <p:cNvPr id="65539" name="文本占位符 65538"/>
          <p:cNvSpPr>
            <a:spLocks noGrp="1"/>
          </p:cNvSpPr>
          <p:nvPr>
            <p:ph type="body" idx="1"/>
          </p:nvPr>
        </p:nvSpPr>
        <p:spPr>
          <a:xfrm>
            <a:off x="468313" y="1052513"/>
            <a:ext cx="8229600" cy="504825"/>
          </a:xfrm>
          <a:ln/>
        </p:spPr>
        <p:txBody>
          <a:bodyPr/>
          <a:p>
            <a:r>
              <a:rPr lang="en-US" altLang="zh-CN" sz="1800">
                <a:solidFill>
                  <a:schemeClr val="bg1"/>
                </a:solidFill>
                <a:latin typeface="宋体" panose="02010600030101010101" pitchFamily="2" charset="-122"/>
              </a:rPr>
              <a:t>6.2.1 </a:t>
            </a:r>
            <a:r>
              <a:rPr lang="zh-CN" altLang="en-US" sz="1800">
                <a:solidFill>
                  <a:schemeClr val="bg1"/>
                </a:solidFill>
                <a:latin typeface="宋体" panose="02010600030101010101" pitchFamily="2" charset="-122"/>
              </a:rPr>
              <a:t>剑酷维生素饮料设计（设计：姚乐飞 蓝天娇</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山东工艺美术学院）</a:t>
            </a:r>
            <a:endParaRPr lang="zh-CN" altLang="en-US" sz="1800">
              <a:solidFill>
                <a:schemeClr val="bg1"/>
              </a:solidFill>
              <a:latin typeface="宋体" panose="02010600030101010101" pitchFamily="2" charset="-122"/>
            </a:endParaRPr>
          </a:p>
        </p:txBody>
      </p:sp>
      <p:pic>
        <p:nvPicPr>
          <p:cNvPr id="65540" name="图片 65539" descr="1"/>
          <p:cNvPicPr>
            <a:picLocks noChangeAspect="1"/>
          </p:cNvPicPr>
          <p:nvPr/>
        </p:nvPicPr>
        <p:blipFill>
          <a:blip r:embed="rId2"/>
          <a:stretch>
            <a:fillRect/>
          </a:stretch>
        </p:blipFill>
        <p:spPr>
          <a:xfrm>
            <a:off x="2555875" y="1773238"/>
            <a:ext cx="4397375" cy="465931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6562" name="文本占位符 66561"/>
          <p:cNvSpPr>
            <a:spLocks noGrp="1"/>
          </p:cNvSpPr>
          <p:nvPr>
            <p:ph type="body" idx="1"/>
          </p:nvPr>
        </p:nvSpPr>
        <p:spPr>
          <a:xfrm>
            <a:off x="457200" y="476250"/>
            <a:ext cx="8229600" cy="576263"/>
          </a:xfrm>
          <a:ln/>
        </p:spPr>
        <p:txBody>
          <a:bodyPr/>
          <a:p>
            <a:r>
              <a:rPr lang="en-US" altLang="zh-CN" sz="1800">
                <a:solidFill>
                  <a:schemeClr val="bg1"/>
                </a:solidFill>
                <a:latin typeface="宋体" panose="02010600030101010101" pitchFamily="2" charset="-122"/>
              </a:rPr>
              <a:t>6.2.2 </a:t>
            </a:r>
            <a:r>
              <a:rPr lang="zh-CN" altLang="en-US" sz="1800">
                <a:solidFill>
                  <a:schemeClr val="bg1"/>
                </a:solidFill>
                <a:latin typeface="宋体" panose="02010600030101010101" pitchFamily="2" charset="-122"/>
              </a:rPr>
              <a:t>雀巢</a:t>
            </a:r>
            <a:r>
              <a:rPr lang="en-US" altLang="zh-CN" sz="1800">
                <a:solidFill>
                  <a:schemeClr val="bg1"/>
                </a:solidFill>
                <a:latin typeface="宋体" panose="02010600030101010101" pitchFamily="2" charset="-122"/>
              </a:rPr>
              <a:t>POGO</a:t>
            </a:r>
            <a:r>
              <a:rPr lang="zh-CN" altLang="en-US" sz="1800">
                <a:solidFill>
                  <a:schemeClr val="bg1"/>
                </a:solidFill>
                <a:latin typeface="宋体" panose="02010600030101010101" pitchFamily="2" charset="-122"/>
              </a:rPr>
              <a:t>泡果果粒冲泡饮品（设计：何微</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江南大学设计学院）</a:t>
            </a:r>
            <a:endParaRPr lang="zh-CN" altLang="en-US" sz="1800">
              <a:solidFill>
                <a:schemeClr val="bg1"/>
              </a:solidFill>
              <a:latin typeface="宋体" panose="02010600030101010101" pitchFamily="2" charset="-122"/>
            </a:endParaRPr>
          </a:p>
        </p:txBody>
      </p:sp>
      <p:pic>
        <p:nvPicPr>
          <p:cNvPr id="66563" name="图片 66562" descr="2a"/>
          <p:cNvPicPr>
            <a:picLocks noChangeAspect="1"/>
          </p:cNvPicPr>
          <p:nvPr/>
        </p:nvPicPr>
        <p:blipFill>
          <a:blip r:embed="rId2"/>
          <a:stretch>
            <a:fillRect/>
          </a:stretch>
        </p:blipFill>
        <p:spPr>
          <a:xfrm>
            <a:off x="1619250" y="1125538"/>
            <a:ext cx="5832475" cy="5151437"/>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7586" name="文本占位符 67585"/>
          <p:cNvSpPr>
            <a:spLocks noGrp="1"/>
          </p:cNvSpPr>
          <p:nvPr>
            <p:ph type="body" idx="1"/>
          </p:nvPr>
        </p:nvSpPr>
        <p:spPr>
          <a:xfrm>
            <a:off x="468313" y="520700"/>
            <a:ext cx="8229600" cy="531813"/>
          </a:xfrm>
          <a:ln/>
        </p:spPr>
        <p:txBody>
          <a:bodyPr/>
          <a:p>
            <a:r>
              <a:rPr lang="en-US" altLang="zh-CN" sz="1800">
                <a:solidFill>
                  <a:schemeClr val="bg1"/>
                </a:solidFill>
                <a:latin typeface="宋体" panose="02010600030101010101" pitchFamily="2" charset="-122"/>
              </a:rPr>
              <a:t>6.2.3 BERLIN1945 </a:t>
            </a:r>
            <a:r>
              <a:rPr lang="zh-CN" altLang="en-US" sz="1800">
                <a:solidFill>
                  <a:schemeClr val="bg1"/>
                </a:solidFill>
                <a:latin typeface="宋体" panose="02010600030101010101" pitchFamily="2" charset="-122"/>
              </a:rPr>
              <a:t>设计：黎煌明</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广州美术学院  指导</a:t>
            </a:r>
            <a:r>
              <a:rPr lang="en-US" altLang="zh-CN" sz="1800">
                <a:solidFill>
                  <a:schemeClr val="bg1"/>
                </a:solidFill>
                <a:latin typeface="宋体" panose="02010600030101010101" pitchFamily="2" charset="-122"/>
              </a:rPr>
              <a:t>/</a:t>
            </a:r>
            <a:r>
              <a:rPr lang="zh-CN" altLang="en-US" sz="1800">
                <a:solidFill>
                  <a:schemeClr val="bg1"/>
                </a:solidFill>
                <a:latin typeface="宋体" panose="02010600030101010101" pitchFamily="2" charset="-122"/>
              </a:rPr>
              <a:t>郭湘黔</a:t>
            </a:r>
            <a:endParaRPr lang="zh-CN" altLang="en-US" sz="1800">
              <a:solidFill>
                <a:schemeClr val="bg1"/>
              </a:solidFill>
              <a:latin typeface="宋体" panose="02010600030101010101" pitchFamily="2" charset="-122"/>
            </a:endParaRPr>
          </a:p>
        </p:txBody>
      </p:sp>
      <p:pic>
        <p:nvPicPr>
          <p:cNvPr id="67587" name="图片 67586" descr="3d"/>
          <p:cNvPicPr>
            <a:picLocks noChangeAspect="1"/>
          </p:cNvPicPr>
          <p:nvPr/>
        </p:nvPicPr>
        <p:blipFill>
          <a:blip r:embed="rId2"/>
          <a:stretch>
            <a:fillRect/>
          </a:stretch>
        </p:blipFill>
        <p:spPr>
          <a:xfrm>
            <a:off x="1979613" y="1341438"/>
            <a:ext cx="5229225" cy="4811712"/>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8610" name="文本占位符 68609"/>
          <p:cNvSpPr>
            <a:spLocks noGrp="1"/>
          </p:cNvSpPr>
          <p:nvPr>
            <p:ph type="body" idx="1"/>
          </p:nvPr>
        </p:nvSpPr>
        <p:spPr>
          <a:xfrm>
            <a:off x="250825" y="0"/>
            <a:ext cx="8610600" cy="6048375"/>
          </a:xfrm>
          <a:ln/>
        </p:spPr>
        <p:txBody>
          <a:bodyPr/>
          <a:p>
            <a:pPr algn="ctr">
              <a:lnSpc>
                <a:spcPct val="90000"/>
              </a:lnSpc>
              <a:buNone/>
            </a:pPr>
            <a:endParaRPr lang="en-US" altLang="zh-CN" sz="2400" b="1">
              <a:solidFill>
                <a:srgbClr val="FFFF00"/>
              </a:solidFill>
              <a:latin typeface="宋体" panose="02010600030101010101" pitchFamily="2" charset="-122"/>
            </a:endParaRPr>
          </a:p>
          <a:p>
            <a:pPr algn="ctr">
              <a:lnSpc>
                <a:spcPct val="90000"/>
              </a:lnSpc>
              <a:buNone/>
            </a:pPr>
            <a:endParaRPr lang="en-US" altLang="zh-CN" sz="2400" b="1">
              <a:solidFill>
                <a:srgbClr val="FFFF00"/>
              </a:solidFill>
              <a:latin typeface="黑体" panose="02010609060101010101" pitchFamily="2" charset="-122"/>
              <a:ea typeface="黑体" panose="02010609060101010101" pitchFamily="2" charset="-122"/>
            </a:endParaRPr>
          </a:p>
          <a:p>
            <a:pPr algn="just">
              <a:lnSpc>
                <a:spcPct val="80000"/>
              </a:lnSpc>
            </a:pPr>
            <a:r>
              <a:rPr lang="en-US" altLang="zh-CN" sz="1600" b="1">
                <a:solidFill>
                  <a:schemeClr val="bg1"/>
                </a:solidFill>
                <a:latin typeface="宋体" panose="02010600030101010101" pitchFamily="2" charset="-122"/>
                <a:ea typeface="黑体" panose="02010609060101010101" pitchFamily="2" charset="-122"/>
              </a:rPr>
              <a:t>6.2.4 </a:t>
            </a:r>
            <a:r>
              <a:rPr lang="zh-CN" altLang="en-US" sz="1600" b="1">
                <a:solidFill>
                  <a:schemeClr val="bg1"/>
                </a:solidFill>
                <a:latin typeface="宋体" panose="02010600030101010101" pitchFamily="2" charset="-122"/>
              </a:rPr>
              <a:t>南多斯沙拉酱（</a:t>
            </a:r>
            <a:r>
              <a:rPr lang="en-US" altLang="zh-CN" sz="1600" b="1">
                <a:solidFill>
                  <a:schemeClr val="bg1"/>
                </a:solidFill>
                <a:latin typeface="宋体" panose="02010600030101010101" pitchFamily="2" charset="-122"/>
              </a:rPr>
              <a:t>Nandos Salad Dressings</a:t>
            </a:r>
            <a:r>
              <a:rPr lang="zh-CN" altLang="en-US" sz="1600" b="1">
                <a:solidFill>
                  <a:schemeClr val="bg1"/>
                </a:solidFill>
                <a:latin typeface="宋体" panose="02010600030101010101" pitchFamily="2" charset="-122"/>
              </a:rPr>
              <a:t>）的设计过程</a:t>
            </a:r>
            <a:r>
              <a:rPr lang="zh-CN" altLang="en-US" sz="1600" b="1">
                <a:solidFill>
                  <a:schemeClr val="bg1"/>
                </a:solidFill>
                <a:latin typeface="宋体" panose="02010600030101010101" pitchFamily="2" charset="-122"/>
                <a:ea typeface="黑体" panose="02010609060101010101" pitchFamily="2" charset="-122"/>
              </a:rPr>
              <a:t> </a:t>
            </a:r>
            <a:endParaRPr lang="zh-CN" altLang="en-US" sz="1600" b="1">
              <a:solidFill>
                <a:schemeClr val="bg1"/>
              </a:solidFill>
              <a:latin typeface="宋体" panose="02010600030101010101" pitchFamily="2" charset="-122"/>
            </a:endParaRPr>
          </a:p>
          <a:p>
            <a:pPr lvl="1" algn="just">
              <a:lnSpc>
                <a:spcPct val="80000"/>
              </a:lnSpc>
            </a:pPr>
            <a:r>
              <a:rPr lang="en-US" altLang="zh-CN" sz="1400" b="1">
                <a:solidFill>
                  <a:schemeClr val="bg1"/>
                </a:solidFill>
                <a:latin typeface="宋体" panose="02010600030101010101" pitchFamily="2" charset="-122"/>
              </a:rPr>
              <a:t>Cross Colours</a:t>
            </a:r>
            <a:r>
              <a:rPr lang="zh-CN" altLang="en-US" sz="1400" b="1">
                <a:solidFill>
                  <a:schemeClr val="bg1"/>
                </a:solidFill>
                <a:latin typeface="宋体" panose="02010600030101010101" pitchFamily="2" charset="-122"/>
              </a:rPr>
              <a:t>设计公司（南非）</a:t>
            </a:r>
            <a:endParaRPr lang="zh-CN" altLang="en-US" sz="1400" b="1">
              <a:solidFill>
                <a:schemeClr val="bg1"/>
              </a:solidFill>
              <a:latin typeface="宋体" panose="02010600030101010101" pitchFamily="2" charset="-122"/>
            </a:endParaRPr>
          </a:p>
          <a:p>
            <a:pPr>
              <a:lnSpc>
                <a:spcPct val="120000"/>
              </a:lnSpc>
              <a:spcBef>
                <a:spcPct val="50000"/>
              </a:spcBef>
            </a:pPr>
            <a:r>
              <a:rPr lang="zh-CN" altLang="en-US" sz="1600">
                <a:solidFill>
                  <a:schemeClr val="bg1"/>
                </a:solidFill>
                <a:latin typeface="宋体" panose="02010600030101010101" pitchFamily="2" charset="-122"/>
                <a:ea typeface="Times New Roman" panose="02020603050405020304" pitchFamily="2" charset="0"/>
              </a:rPr>
              <a:t>南多斯是世界上知名的品牌，尤其是在英国和南非。该公司在世界各地开设了很多特色餐厅。提供具有葡萄牙风格的甜辣调味酱。</a:t>
            </a:r>
            <a:endParaRPr lang="zh-CN" altLang="en-US" sz="1600">
              <a:solidFill>
                <a:schemeClr val="bg1"/>
              </a:solidFill>
              <a:latin typeface="宋体" panose="02010600030101010101" pitchFamily="2" charset="-122"/>
              <a:ea typeface="Times New Roman" panose="02020603050405020304" pitchFamily="2" charset="0"/>
            </a:endParaRPr>
          </a:p>
          <a:p>
            <a:pPr>
              <a:lnSpc>
                <a:spcPct val="120000"/>
              </a:lnSpc>
              <a:spcBef>
                <a:spcPct val="50000"/>
              </a:spcBef>
            </a:pPr>
            <a:r>
              <a:rPr lang="zh-CN" altLang="en-US" sz="1600" b="1">
                <a:solidFill>
                  <a:schemeClr val="bg1"/>
                </a:solidFill>
              </a:rPr>
              <a:t>改装的原因</a:t>
            </a:r>
            <a:endParaRPr lang="zh-CN" altLang="en-US" sz="1600" b="1">
              <a:solidFill>
                <a:schemeClr val="bg1"/>
              </a:solidFill>
            </a:endParaRPr>
          </a:p>
          <a:p>
            <a:pPr>
              <a:lnSpc>
                <a:spcPct val="120000"/>
              </a:lnSpc>
              <a:spcBef>
                <a:spcPct val="50000"/>
              </a:spcBef>
            </a:pPr>
            <a:r>
              <a:rPr lang="zh-CN" altLang="en-US" sz="1600">
                <a:solidFill>
                  <a:schemeClr val="bg1"/>
                </a:solidFill>
              </a:rPr>
              <a:t>南多斯系列产品中的地中海风味沙拉酱的销量不好。在国内的调查表明沙拉酱的包装与</a:t>
            </a:r>
            <a:r>
              <a:rPr lang="en-US" altLang="zh-CN" sz="1600">
                <a:solidFill>
                  <a:schemeClr val="bg1"/>
                </a:solidFill>
              </a:rPr>
              <a:t>peri peri</a:t>
            </a:r>
            <a:r>
              <a:rPr lang="zh-CN" altLang="en-US" sz="1600">
                <a:solidFill>
                  <a:schemeClr val="bg1"/>
                </a:solidFill>
              </a:rPr>
              <a:t>甜辣酱的包装太相似。所以决定必须为沙拉酱的包装进行重新改装，使其能拥有自己独特的外貌。</a:t>
            </a:r>
            <a:endParaRPr lang="zh-CN" altLang="en-US" sz="1600">
              <a:solidFill>
                <a:schemeClr val="bg1"/>
              </a:solidFill>
            </a:endParaRPr>
          </a:p>
          <a:p>
            <a:pPr>
              <a:lnSpc>
                <a:spcPct val="120000"/>
              </a:lnSpc>
              <a:spcBef>
                <a:spcPct val="50000"/>
              </a:spcBef>
            </a:pPr>
            <a:r>
              <a:rPr lang="zh-CN" altLang="en-US" sz="1600" b="1">
                <a:solidFill>
                  <a:schemeClr val="bg1"/>
                </a:solidFill>
              </a:rPr>
              <a:t>再设计的目的及构思</a:t>
            </a:r>
            <a:endParaRPr lang="zh-CN" altLang="en-US" sz="1600" b="1">
              <a:solidFill>
                <a:schemeClr val="bg1"/>
              </a:solidFill>
            </a:endParaRPr>
          </a:p>
          <a:p>
            <a:pPr>
              <a:lnSpc>
                <a:spcPct val="120000"/>
              </a:lnSpc>
              <a:spcBef>
                <a:spcPct val="50000"/>
              </a:spcBef>
            </a:pPr>
            <a:r>
              <a:rPr lang="zh-CN" altLang="en-US" sz="1600">
                <a:solidFill>
                  <a:schemeClr val="bg1"/>
                </a:solidFill>
              </a:rPr>
              <a:t>将沙拉酱的包装与本公司其他产品的包装明显的进行区别，新的包装将赋予沙拉酱更为高档的感觉，用美观的外表和对美味的保证来吸引消费者。</a:t>
            </a:r>
            <a:endParaRPr lang="zh-CN" altLang="en-US" sz="1600">
              <a:solidFill>
                <a:schemeClr val="bg1"/>
              </a:solidFill>
            </a:endParaRPr>
          </a:p>
          <a:p>
            <a:pPr>
              <a:lnSpc>
                <a:spcPct val="120000"/>
              </a:lnSpc>
              <a:spcBef>
                <a:spcPct val="50000"/>
              </a:spcBef>
            </a:pPr>
            <a:r>
              <a:rPr lang="zh-CN" altLang="en-US" sz="1600">
                <a:solidFill>
                  <a:schemeClr val="bg1"/>
                </a:solidFill>
              </a:rPr>
              <a:t>新的创意仍体现着南多斯自然、随意、朴实的风貌，同时又能将产品定位的更为高档。设计师们尝试着把整个瓶身作为载体，设计了各种朴素的图形和符号，被直接印在瓶身上，并注意保持与南多斯识别标志条的协调，令标贴整体感觉更加清晰明快。瓶型的选择也极为独特新颖。 </a:t>
            </a:r>
            <a:endParaRPr lang="zh-CN" altLang="en-US" sz="1600">
              <a:solidFill>
                <a:schemeClr val="bg1"/>
              </a:solidFill>
              <a:latin typeface="宋体" panose="02010600030101010101" pitchFamily="2" charset="-122"/>
              <a:ea typeface="Times New Roman" panose="02020603050405020304" pitchFamily="2" charset="0"/>
            </a:endParaRPr>
          </a:p>
        </p:txBody>
      </p:sp>
    </p:spTree>
  </p:cSld>
  <p:clrMapOvr>
    <a:masterClrMapping/>
  </p:clrMapOvr>
  <p:transition spd="med">
    <p:random/>
    <p:sndAc>
      <p:stSnd>
        <p:snd r:embed="rId2" name="camera.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9634" name="矩形 69633"/>
          <p:cNvSpPr/>
          <p:nvPr/>
        </p:nvSpPr>
        <p:spPr>
          <a:xfrm>
            <a:off x="0" y="2168525"/>
            <a:ext cx="9144000" cy="0"/>
          </a:xfrm>
          <a:prstGeom prst="rect">
            <a:avLst/>
          </a:prstGeom>
          <a:noFill/>
          <a:ln w="9525">
            <a:noFill/>
          </a:ln>
        </p:spPr>
        <p:txBody>
          <a:bodyPr/>
          <a:p>
            <a:endParaRPr lang="zh-CN" altLang="en-US"/>
          </a:p>
        </p:txBody>
      </p:sp>
      <p:pic>
        <p:nvPicPr>
          <p:cNvPr id="69635" name="图片 69634" descr="6"/>
          <p:cNvPicPr>
            <a:picLocks noChangeAspect="1"/>
          </p:cNvPicPr>
          <p:nvPr/>
        </p:nvPicPr>
        <p:blipFill>
          <a:blip r:embed="rId2"/>
          <a:stretch>
            <a:fillRect/>
          </a:stretch>
        </p:blipFill>
        <p:spPr>
          <a:xfrm>
            <a:off x="514350" y="908050"/>
            <a:ext cx="4129088" cy="5114925"/>
          </a:xfrm>
          <a:prstGeom prst="rect">
            <a:avLst/>
          </a:prstGeom>
          <a:noFill/>
          <a:ln w="9525">
            <a:noFill/>
          </a:ln>
          <a:effectLst>
            <a:outerShdw dist="107763" dir="8100000" algn="ctr" rotWithShape="0">
              <a:srgbClr val="808080">
                <a:alpha val="50000"/>
              </a:srgbClr>
            </a:outerShdw>
          </a:effectLst>
        </p:spPr>
      </p:pic>
      <p:sp>
        <p:nvSpPr>
          <p:cNvPr id="69636" name="矩形 69635"/>
          <p:cNvSpPr/>
          <p:nvPr/>
        </p:nvSpPr>
        <p:spPr>
          <a:xfrm>
            <a:off x="0" y="4445000"/>
            <a:ext cx="342900" cy="244475"/>
          </a:xfrm>
          <a:prstGeom prst="rect">
            <a:avLst/>
          </a:prstGeom>
          <a:noFill/>
          <a:ln w="9525">
            <a:noFill/>
          </a:ln>
        </p:spPr>
        <p:txBody>
          <a:bodyPr wrap="none" anchor="ctr">
            <a:spAutoFit/>
          </a:bodyPr>
          <a:p>
            <a:pPr lvl="0"/>
            <a:r>
              <a:rPr lang="en-US" altLang="zh-CN" sz="1000">
                <a:latin typeface="Times New Roman" panose="02020603050405020304" pitchFamily="2" charset="0"/>
                <a:ea typeface="Times New Roman" panose="02020603050405020304" pitchFamily="2" charset="0"/>
              </a:rPr>
              <a:t>     </a:t>
            </a:r>
            <a:endParaRPr lang="en-US" altLang="zh-CN">
              <a:latin typeface="Arial" panose="020B0604020202020204" pitchFamily="34" charset="0"/>
              <a:ea typeface="宋体" panose="02010600030101010101" pitchFamily="2" charset="-122"/>
            </a:endParaRPr>
          </a:p>
        </p:txBody>
      </p:sp>
      <p:pic>
        <p:nvPicPr>
          <p:cNvPr id="69637" name="图片 69636" descr="7"/>
          <p:cNvPicPr>
            <a:picLocks noChangeAspect="1"/>
          </p:cNvPicPr>
          <p:nvPr/>
        </p:nvPicPr>
        <p:blipFill>
          <a:blip r:embed="rId3"/>
          <a:stretch>
            <a:fillRect/>
          </a:stretch>
        </p:blipFill>
        <p:spPr>
          <a:xfrm>
            <a:off x="4846638" y="908050"/>
            <a:ext cx="3829050" cy="5111750"/>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0658" name="文本占位符 70657"/>
          <p:cNvSpPr>
            <a:spLocks noGrp="1"/>
          </p:cNvSpPr>
          <p:nvPr>
            <p:ph type="body" idx="1"/>
          </p:nvPr>
        </p:nvSpPr>
        <p:spPr>
          <a:xfrm>
            <a:off x="468313" y="404813"/>
            <a:ext cx="8075612" cy="2232025"/>
          </a:xfrm>
          <a:ln/>
        </p:spPr>
        <p:txBody>
          <a:bodyPr/>
          <a:p>
            <a:pPr>
              <a:lnSpc>
                <a:spcPct val="80000"/>
              </a:lnSpc>
              <a:buNone/>
            </a:pPr>
            <a:r>
              <a:rPr lang="en-US" altLang="zh-CN" sz="1800">
                <a:solidFill>
                  <a:schemeClr val="bg1"/>
                </a:solidFill>
                <a:ea typeface="黑体" panose="02010609060101010101" pitchFamily="2" charset="-122"/>
              </a:rPr>
              <a:t>  </a:t>
            </a:r>
            <a:r>
              <a:rPr lang="en-US" altLang="zh-CN" sz="1800">
                <a:solidFill>
                  <a:schemeClr val="bg1"/>
                </a:solidFill>
                <a:latin typeface="宋体" panose="02010600030101010101" pitchFamily="2" charset="-122"/>
              </a:rPr>
              <a:t>6.2.5 </a:t>
            </a:r>
            <a:r>
              <a:rPr lang="zh-CN" altLang="en-US" sz="1800">
                <a:solidFill>
                  <a:schemeClr val="bg1"/>
                </a:solidFill>
                <a:latin typeface="宋体" panose="02010600030101010101" pitchFamily="2" charset="-122"/>
              </a:rPr>
              <a:t>古风（</a:t>
            </a:r>
            <a:r>
              <a:rPr lang="en-US" altLang="zh-CN" sz="1800">
                <a:solidFill>
                  <a:schemeClr val="bg1"/>
                </a:solidFill>
                <a:latin typeface="宋体" panose="02010600030101010101" pitchFamily="2" charset="-122"/>
              </a:rPr>
              <a:t>Old Spice</a:t>
            </a:r>
            <a:r>
              <a:rPr lang="zh-CN" altLang="en-US" sz="1800">
                <a:solidFill>
                  <a:schemeClr val="bg1"/>
                </a:solidFill>
                <a:latin typeface="宋体" panose="02010600030101010101" pitchFamily="2" charset="-122"/>
              </a:rPr>
              <a:t>） </a:t>
            </a:r>
            <a:r>
              <a:rPr lang="en-US" altLang="zh-CN" sz="1800">
                <a:solidFill>
                  <a:schemeClr val="bg1"/>
                </a:solidFill>
                <a:latin typeface="宋体" panose="02010600030101010101" pitchFamily="2" charset="-122"/>
              </a:rPr>
              <a:t>lnterbrand </a:t>
            </a:r>
            <a:r>
              <a:rPr lang="zh-CN" altLang="en-US" sz="1800">
                <a:solidFill>
                  <a:schemeClr val="bg1"/>
                </a:solidFill>
                <a:latin typeface="宋体" panose="02010600030101010101" pitchFamily="2" charset="-122"/>
              </a:rPr>
              <a:t>品牌形象公司设计（纽约）</a:t>
            </a:r>
            <a:endParaRPr lang="zh-CN" altLang="en-US" sz="1800">
              <a:solidFill>
                <a:schemeClr val="bg1"/>
              </a:solidFill>
              <a:latin typeface="宋体" panose="02010600030101010101" pitchFamily="2" charset="-122"/>
            </a:endParaRPr>
          </a:p>
          <a:p>
            <a:pPr>
              <a:lnSpc>
                <a:spcPct val="80000"/>
              </a:lnSpc>
              <a:buNone/>
            </a:pPr>
            <a:endParaRPr lang="zh-CN" altLang="en-US" sz="1400">
              <a:solidFill>
                <a:schemeClr val="bg1"/>
              </a:solidFill>
              <a:latin typeface="宋体" panose="02010600030101010101" pitchFamily="2" charset="-122"/>
            </a:endParaRPr>
          </a:p>
          <a:p>
            <a:pPr>
              <a:lnSpc>
                <a:spcPct val="120000"/>
              </a:lnSpc>
              <a:buNone/>
            </a:pPr>
            <a:r>
              <a:rPr lang="zh-CN" altLang="en-US" sz="1400">
                <a:solidFill>
                  <a:schemeClr val="bg1"/>
                </a:solidFill>
                <a:latin typeface="宋体" panose="02010600030101010101" pitchFamily="2" charset="-122"/>
              </a:rPr>
              <a:t>    </a:t>
            </a:r>
            <a:r>
              <a:rPr lang="zh-CN" altLang="en-US" sz="1800">
                <a:solidFill>
                  <a:schemeClr val="bg1"/>
                </a:solidFill>
                <a:latin typeface="宋体" panose="02010600030101010101" pitchFamily="2" charset="-122"/>
              </a:rPr>
              <a:t>国际知名品牌古风（</a:t>
            </a:r>
            <a:r>
              <a:rPr lang="en-US" altLang="zh-CN" sz="1800">
                <a:solidFill>
                  <a:schemeClr val="bg1"/>
                </a:solidFill>
                <a:latin typeface="宋体" panose="02010600030101010101" pitchFamily="2" charset="-122"/>
              </a:rPr>
              <a:t>Old Spice</a:t>
            </a:r>
            <a:r>
              <a:rPr lang="zh-CN" altLang="en-US" sz="1800">
                <a:solidFill>
                  <a:schemeClr val="bg1"/>
                </a:solidFill>
                <a:latin typeface="宋体" panose="02010600030101010101" pitchFamily="2" charset="-122"/>
              </a:rPr>
              <a:t>）是宝洁公司的产品，为世界上首屈一指的男性个人护理用品系列。主要针对年轻的、随意的、实际的男性消费者。此设计醒目而经典，具有现代感和摄人心魄的男性气概的崭新外观，体现了现代、高级的男性化特有形象，并且能吸引不同层次的消费者，是大胆与永恒的完美结合。</a:t>
            </a:r>
            <a:endParaRPr lang="zh-CN" altLang="en-US" sz="1800">
              <a:solidFill>
                <a:schemeClr val="bg1"/>
              </a:solidFill>
              <a:latin typeface="宋体" panose="02010600030101010101" pitchFamily="2" charset="-122"/>
            </a:endParaRPr>
          </a:p>
        </p:txBody>
      </p:sp>
      <p:pic>
        <p:nvPicPr>
          <p:cNvPr id="70659" name="图片 70658" descr="12"/>
          <p:cNvPicPr>
            <a:picLocks noChangeAspect="1"/>
          </p:cNvPicPr>
          <p:nvPr/>
        </p:nvPicPr>
        <p:blipFill>
          <a:blip r:embed="rId2"/>
          <a:stretch>
            <a:fillRect/>
          </a:stretch>
        </p:blipFill>
        <p:spPr>
          <a:xfrm>
            <a:off x="2339975" y="2781300"/>
            <a:ext cx="4248150" cy="3433763"/>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3" name="camera.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1682" name="标题 71681"/>
          <p:cNvSpPr>
            <a:spLocks noGrp="1"/>
          </p:cNvSpPr>
          <p:nvPr>
            <p:ph type="title"/>
          </p:nvPr>
        </p:nvSpPr>
        <p:spPr>
          <a:xfrm>
            <a:off x="468313" y="-2038350"/>
            <a:ext cx="8229600" cy="71438"/>
          </a:xfrm>
          <a:ln/>
        </p:spPr>
        <p:txBody>
          <a:bodyPr anchor="ctr"/>
          <a:p>
            <a:endParaRPr sz="4000"/>
          </a:p>
        </p:txBody>
      </p:sp>
      <p:sp>
        <p:nvSpPr>
          <p:cNvPr id="71683" name="文本占位符 71682"/>
          <p:cNvSpPr>
            <a:spLocks noGrp="1"/>
          </p:cNvSpPr>
          <p:nvPr>
            <p:ph type="body" idx="1"/>
          </p:nvPr>
        </p:nvSpPr>
        <p:spPr>
          <a:xfrm>
            <a:off x="395288" y="476250"/>
            <a:ext cx="8229600" cy="574675"/>
          </a:xfrm>
          <a:ln/>
        </p:spPr>
        <p:txBody>
          <a:bodyPr/>
          <a:p>
            <a:r>
              <a:rPr lang="en-US" altLang="zh-CN" sz="1800" b="1">
                <a:solidFill>
                  <a:srgbClr val="FFFF00"/>
                </a:solidFill>
                <a:latin typeface="宋体" panose="02010600030101010101" pitchFamily="2" charset="-122"/>
                <a:ea typeface="Times New Roman" panose="02020603050405020304" pitchFamily="2" charset="0"/>
              </a:rPr>
              <a:t>6.2.6  CD</a:t>
            </a:r>
            <a:r>
              <a:rPr lang="zh-CN" altLang="en-US" sz="1800" b="1">
                <a:solidFill>
                  <a:srgbClr val="FFFF00"/>
                </a:solidFill>
                <a:latin typeface="宋体" panose="02010600030101010101" pitchFamily="2" charset="-122"/>
                <a:ea typeface="Times New Roman" panose="02020603050405020304" pitchFamily="2" charset="0"/>
              </a:rPr>
              <a:t>包装系列  设计：</a:t>
            </a:r>
            <a:r>
              <a:rPr lang="en-US" altLang="zh-CN" sz="1800" b="1">
                <a:solidFill>
                  <a:srgbClr val="FFFF00"/>
                </a:solidFill>
                <a:latin typeface="宋体" panose="02010600030101010101" pitchFamily="2" charset="-122"/>
                <a:ea typeface="Times New Roman" panose="02020603050405020304" pitchFamily="2" charset="0"/>
              </a:rPr>
              <a:t>uki/</a:t>
            </a:r>
            <a:r>
              <a:rPr lang="zh-CN" altLang="en-US" sz="1800" b="1">
                <a:solidFill>
                  <a:srgbClr val="FFFF00"/>
                </a:solidFill>
                <a:latin typeface="宋体" panose="02010600030101010101" pitchFamily="2" charset="-122"/>
                <a:ea typeface="Times New Roman" panose="02020603050405020304" pitchFamily="2" charset="0"/>
              </a:rPr>
              <a:t>广东外语艺术职业学院  指导</a:t>
            </a:r>
            <a:r>
              <a:rPr lang="en-US" altLang="zh-CN" sz="1800" b="1">
                <a:solidFill>
                  <a:srgbClr val="FFFF00"/>
                </a:solidFill>
                <a:latin typeface="宋体" panose="02010600030101010101" pitchFamily="2" charset="-122"/>
                <a:ea typeface="Times New Roman" panose="02020603050405020304" pitchFamily="2" charset="0"/>
              </a:rPr>
              <a:t>/</a:t>
            </a:r>
            <a:r>
              <a:rPr lang="zh-CN" altLang="en-US" sz="1800" b="1">
                <a:solidFill>
                  <a:srgbClr val="FFFF00"/>
                </a:solidFill>
                <a:latin typeface="宋体" panose="02010600030101010101" pitchFamily="2" charset="-122"/>
                <a:ea typeface="Times New Roman" panose="02020603050405020304" pitchFamily="2" charset="0"/>
              </a:rPr>
              <a:t>李勤</a:t>
            </a:r>
            <a:r>
              <a:rPr lang="zh-CN" altLang="en-US" sz="1800">
                <a:solidFill>
                  <a:schemeClr val="bg1"/>
                </a:solidFill>
                <a:latin typeface="黑体" panose="02010609060101010101" pitchFamily="2" charset="-122"/>
                <a:ea typeface="Times New Roman" panose="02020603050405020304" pitchFamily="2" charset="0"/>
              </a:rPr>
              <a:t> </a:t>
            </a:r>
            <a:endParaRPr lang="zh-CN" altLang="en-US" sz="1800">
              <a:solidFill>
                <a:schemeClr val="bg1"/>
              </a:solidFill>
              <a:latin typeface="黑体" panose="02010609060101010101" pitchFamily="2" charset="-122"/>
              <a:ea typeface="黑体" panose="02010609060101010101" pitchFamily="2" charset="-122"/>
            </a:endParaRPr>
          </a:p>
          <a:p>
            <a:pPr>
              <a:buNone/>
            </a:pPr>
            <a:endParaRPr lang="zh-CN" altLang="en-US" sz="1800">
              <a:solidFill>
                <a:schemeClr val="bg1"/>
              </a:solidFill>
              <a:latin typeface="黑体" panose="02010609060101010101" pitchFamily="2" charset="-122"/>
              <a:ea typeface="黑体" panose="02010609060101010101" pitchFamily="2" charset="-122"/>
            </a:endParaRPr>
          </a:p>
        </p:txBody>
      </p:sp>
      <p:sp>
        <p:nvSpPr>
          <p:cNvPr id="71684" name="矩形 71683"/>
          <p:cNvSpPr/>
          <p:nvPr/>
        </p:nvSpPr>
        <p:spPr>
          <a:xfrm>
            <a:off x="2554288" y="4295775"/>
            <a:ext cx="9144000" cy="0"/>
          </a:xfrm>
          <a:prstGeom prst="rect">
            <a:avLst/>
          </a:prstGeom>
          <a:noFill/>
          <a:ln w="9525">
            <a:noFill/>
          </a:ln>
        </p:spPr>
        <p:txBody>
          <a:bodyPr/>
          <a:p>
            <a:endParaRPr lang="zh-CN" altLang="en-US"/>
          </a:p>
        </p:txBody>
      </p:sp>
      <p:sp>
        <p:nvSpPr>
          <p:cNvPr id="71685" name="矩形 71684"/>
          <p:cNvSpPr/>
          <p:nvPr/>
        </p:nvSpPr>
        <p:spPr>
          <a:xfrm>
            <a:off x="6880225" y="4702175"/>
            <a:ext cx="9144000" cy="0"/>
          </a:xfrm>
          <a:prstGeom prst="rect">
            <a:avLst/>
          </a:prstGeom>
          <a:noFill/>
          <a:ln w="9525">
            <a:noFill/>
          </a:ln>
        </p:spPr>
        <p:txBody>
          <a:bodyPr/>
          <a:p>
            <a:endParaRPr lang="zh-CN" altLang="en-US"/>
          </a:p>
        </p:txBody>
      </p:sp>
      <p:sp>
        <p:nvSpPr>
          <p:cNvPr id="71686" name="矩形 71685"/>
          <p:cNvSpPr/>
          <p:nvPr/>
        </p:nvSpPr>
        <p:spPr>
          <a:xfrm>
            <a:off x="3962400" y="2614613"/>
            <a:ext cx="9144000" cy="0"/>
          </a:xfrm>
          <a:prstGeom prst="rect">
            <a:avLst/>
          </a:prstGeom>
          <a:noFill/>
          <a:ln w="9525">
            <a:noFill/>
          </a:ln>
        </p:spPr>
        <p:txBody>
          <a:bodyPr/>
          <a:p>
            <a:endParaRPr lang="zh-CN" altLang="en-US"/>
          </a:p>
        </p:txBody>
      </p:sp>
      <p:pic>
        <p:nvPicPr>
          <p:cNvPr id="71687" name="图片 71686" descr="CD1"/>
          <p:cNvPicPr>
            <a:picLocks noChangeAspect="1"/>
          </p:cNvPicPr>
          <p:nvPr/>
        </p:nvPicPr>
        <p:blipFill>
          <a:blip r:embed="rId2"/>
          <a:stretch>
            <a:fillRect/>
          </a:stretch>
        </p:blipFill>
        <p:spPr>
          <a:xfrm>
            <a:off x="635000" y="1989138"/>
            <a:ext cx="3073400" cy="4103687"/>
          </a:xfrm>
          <a:prstGeom prst="rect">
            <a:avLst/>
          </a:prstGeom>
          <a:noFill/>
          <a:ln w="9525">
            <a:noFill/>
          </a:ln>
          <a:effectLst>
            <a:outerShdw dist="107763" dir="8100000" algn="ctr" rotWithShape="0">
              <a:srgbClr val="808080">
                <a:alpha val="50000"/>
              </a:srgbClr>
            </a:outerShdw>
          </a:effectLst>
        </p:spPr>
      </p:pic>
      <p:sp>
        <p:nvSpPr>
          <p:cNvPr id="71688" name="矩形 71687"/>
          <p:cNvSpPr/>
          <p:nvPr/>
        </p:nvSpPr>
        <p:spPr>
          <a:xfrm>
            <a:off x="3957638" y="2614613"/>
            <a:ext cx="9144000" cy="0"/>
          </a:xfrm>
          <a:prstGeom prst="rect">
            <a:avLst/>
          </a:prstGeom>
          <a:noFill/>
          <a:ln w="9525">
            <a:noFill/>
          </a:ln>
        </p:spPr>
        <p:txBody>
          <a:bodyPr/>
          <a:p>
            <a:endParaRPr lang="zh-CN" altLang="en-US"/>
          </a:p>
        </p:txBody>
      </p:sp>
      <p:pic>
        <p:nvPicPr>
          <p:cNvPr id="71689" name="图片 71688" descr="CD4"/>
          <p:cNvPicPr>
            <a:picLocks noChangeAspect="1"/>
          </p:cNvPicPr>
          <p:nvPr/>
        </p:nvPicPr>
        <p:blipFill>
          <a:blip r:embed="rId3"/>
          <a:stretch>
            <a:fillRect/>
          </a:stretch>
        </p:blipFill>
        <p:spPr>
          <a:xfrm>
            <a:off x="3779838" y="2636838"/>
            <a:ext cx="2608262" cy="3455987"/>
          </a:xfrm>
          <a:prstGeom prst="rect">
            <a:avLst/>
          </a:prstGeom>
          <a:noFill/>
          <a:ln w="9525">
            <a:noFill/>
          </a:ln>
          <a:effectLst>
            <a:outerShdw dist="107763" dir="2699999" algn="ctr" rotWithShape="0">
              <a:srgbClr val="808080">
                <a:alpha val="50000"/>
              </a:srgbClr>
            </a:outerShdw>
          </a:effectLst>
        </p:spPr>
      </p:pic>
      <p:pic>
        <p:nvPicPr>
          <p:cNvPr id="71690" name="图片 71689" descr="CD12"/>
          <p:cNvPicPr>
            <a:picLocks noChangeAspect="1"/>
          </p:cNvPicPr>
          <p:nvPr/>
        </p:nvPicPr>
        <p:blipFill>
          <a:blip r:embed="rId4"/>
          <a:stretch>
            <a:fillRect/>
          </a:stretch>
        </p:blipFill>
        <p:spPr>
          <a:xfrm>
            <a:off x="6011863" y="1106488"/>
            <a:ext cx="2466975" cy="2466975"/>
          </a:xfrm>
          <a:prstGeom prst="rect">
            <a:avLst/>
          </a:prstGeom>
          <a:noFill/>
          <a:ln w="9525">
            <a:noFill/>
          </a:ln>
          <a:effectLst>
            <a:outerShdw dist="107763" dir="18900000" algn="ctr" rotWithShape="0">
              <a:srgbClr val="808080">
                <a:alpha val="50000"/>
              </a:srgbClr>
            </a:outerShdw>
          </a:effectLst>
        </p:spPr>
      </p:pic>
      <p:sp>
        <p:nvSpPr>
          <p:cNvPr id="71691" name="矩形 71690"/>
          <p:cNvSpPr/>
          <p:nvPr/>
        </p:nvSpPr>
        <p:spPr>
          <a:xfrm>
            <a:off x="4057650" y="2747963"/>
            <a:ext cx="9144000" cy="0"/>
          </a:xfrm>
          <a:prstGeom prst="rect">
            <a:avLst/>
          </a:prstGeom>
          <a:noFill/>
          <a:ln w="9525">
            <a:noFill/>
          </a:ln>
        </p:spPr>
        <p:txBody>
          <a:bodyPr/>
          <a:p>
            <a:endParaRPr lang="zh-CN" altLang="en-US"/>
          </a:p>
        </p:txBody>
      </p:sp>
    </p:spTree>
  </p:cSld>
  <p:clrMapOvr>
    <a:masterClrMapping/>
  </p:clrMapOvr>
  <p:transition spd="med">
    <p:random/>
    <p:sndAc>
      <p:stSnd>
        <p:snd r:embed="rId5" name="camera.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2706" name="标题 72705"/>
          <p:cNvSpPr>
            <a:spLocks noGrp="1"/>
          </p:cNvSpPr>
          <p:nvPr>
            <p:ph type="title"/>
          </p:nvPr>
        </p:nvSpPr>
        <p:spPr>
          <a:xfrm>
            <a:off x="468313" y="-2038350"/>
            <a:ext cx="8229600" cy="71438"/>
          </a:xfrm>
          <a:ln/>
        </p:spPr>
        <p:txBody>
          <a:bodyPr anchor="ctr"/>
          <a:p>
            <a:endParaRPr sz="4000"/>
          </a:p>
        </p:txBody>
      </p:sp>
      <p:sp>
        <p:nvSpPr>
          <p:cNvPr id="72707" name="矩形 72706"/>
          <p:cNvSpPr/>
          <p:nvPr/>
        </p:nvSpPr>
        <p:spPr>
          <a:xfrm>
            <a:off x="2554288" y="4295775"/>
            <a:ext cx="9144000" cy="0"/>
          </a:xfrm>
          <a:prstGeom prst="rect">
            <a:avLst/>
          </a:prstGeom>
          <a:noFill/>
          <a:ln w="9525">
            <a:noFill/>
          </a:ln>
        </p:spPr>
        <p:txBody>
          <a:bodyPr/>
          <a:p>
            <a:endParaRPr lang="zh-CN" altLang="en-US"/>
          </a:p>
        </p:txBody>
      </p:sp>
      <p:sp>
        <p:nvSpPr>
          <p:cNvPr id="72708" name="矩形 72707"/>
          <p:cNvSpPr/>
          <p:nvPr/>
        </p:nvSpPr>
        <p:spPr>
          <a:xfrm>
            <a:off x="6880225" y="4702175"/>
            <a:ext cx="9144000" cy="0"/>
          </a:xfrm>
          <a:prstGeom prst="rect">
            <a:avLst/>
          </a:prstGeom>
          <a:noFill/>
          <a:ln w="9525">
            <a:noFill/>
          </a:ln>
        </p:spPr>
        <p:txBody>
          <a:bodyPr/>
          <a:p>
            <a:endParaRPr lang="zh-CN" altLang="en-US"/>
          </a:p>
        </p:txBody>
      </p:sp>
      <p:sp>
        <p:nvSpPr>
          <p:cNvPr id="72709" name="矩形 72708"/>
          <p:cNvSpPr/>
          <p:nvPr/>
        </p:nvSpPr>
        <p:spPr>
          <a:xfrm>
            <a:off x="3962400" y="2614613"/>
            <a:ext cx="9144000" cy="0"/>
          </a:xfrm>
          <a:prstGeom prst="rect">
            <a:avLst/>
          </a:prstGeom>
          <a:noFill/>
          <a:ln w="9525">
            <a:noFill/>
          </a:ln>
        </p:spPr>
        <p:txBody>
          <a:bodyPr/>
          <a:p>
            <a:endParaRPr lang="zh-CN" altLang="en-US"/>
          </a:p>
        </p:txBody>
      </p:sp>
      <p:sp>
        <p:nvSpPr>
          <p:cNvPr id="72710" name="矩形 72709"/>
          <p:cNvSpPr/>
          <p:nvPr/>
        </p:nvSpPr>
        <p:spPr>
          <a:xfrm>
            <a:off x="3957638" y="2614613"/>
            <a:ext cx="9144000" cy="0"/>
          </a:xfrm>
          <a:prstGeom prst="rect">
            <a:avLst/>
          </a:prstGeom>
          <a:noFill/>
          <a:ln w="9525">
            <a:noFill/>
          </a:ln>
        </p:spPr>
        <p:txBody>
          <a:bodyPr/>
          <a:p>
            <a:endParaRPr lang="zh-CN" altLang="en-US"/>
          </a:p>
        </p:txBody>
      </p:sp>
      <p:pic>
        <p:nvPicPr>
          <p:cNvPr id="72711" name="图片 72710" descr="CD2"/>
          <p:cNvPicPr>
            <a:picLocks noChangeAspect="1"/>
          </p:cNvPicPr>
          <p:nvPr/>
        </p:nvPicPr>
        <p:blipFill>
          <a:blip r:embed="rId2"/>
          <a:stretch>
            <a:fillRect/>
          </a:stretch>
        </p:blipFill>
        <p:spPr>
          <a:xfrm flipV="1">
            <a:off x="900113" y="3716338"/>
            <a:ext cx="3457575" cy="2574925"/>
          </a:xfrm>
          <a:prstGeom prst="rect">
            <a:avLst/>
          </a:prstGeom>
          <a:noFill/>
          <a:ln w="9525">
            <a:noFill/>
          </a:ln>
          <a:effectLst>
            <a:outerShdw dist="107763" dir="8100000" algn="ctr" rotWithShape="0">
              <a:srgbClr val="808080">
                <a:alpha val="50000"/>
              </a:srgbClr>
            </a:outerShdw>
          </a:effectLst>
        </p:spPr>
      </p:pic>
      <p:pic>
        <p:nvPicPr>
          <p:cNvPr id="72712" name="图片 72711" descr="CD3"/>
          <p:cNvPicPr>
            <a:picLocks noChangeAspect="1"/>
          </p:cNvPicPr>
          <p:nvPr/>
        </p:nvPicPr>
        <p:blipFill>
          <a:blip r:embed="rId3"/>
          <a:stretch>
            <a:fillRect/>
          </a:stretch>
        </p:blipFill>
        <p:spPr>
          <a:xfrm>
            <a:off x="4500563" y="692150"/>
            <a:ext cx="3536950" cy="2646363"/>
          </a:xfrm>
          <a:prstGeom prst="rect">
            <a:avLst/>
          </a:prstGeom>
          <a:noFill/>
          <a:ln w="9525">
            <a:noFill/>
          </a:ln>
          <a:effectLst>
            <a:outerShdw dist="107763" dir="2699999" algn="ctr" rotWithShape="0">
              <a:srgbClr val="808080">
                <a:alpha val="50000"/>
              </a:srgbClr>
            </a:outerShdw>
          </a:effectLst>
        </p:spPr>
      </p:pic>
      <p:pic>
        <p:nvPicPr>
          <p:cNvPr id="72713" name="图片 72712" descr="CD11"/>
          <p:cNvPicPr>
            <a:picLocks noChangeAspect="1"/>
          </p:cNvPicPr>
          <p:nvPr/>
        </p:nvPicPr>
        <p:blipFill>
          <a:blip r:embed="rId4"/>
          <a:stretch>
            <a:fillRect/>
          </a:stretch>
        </p:blipFill>
        <p:spPr>
          <a:xfrm>
            <a:off x="1620838" y="692150"/>
            <a:ext cx="2663825" cy="2663825"/>
          </a:xfrm>
          <a:prstGeom prst="rect">
            <a:avLst/>
          </a:prstGeom>
          <a:noFill/>
          <a:ln w="9525">
            <a:noFill/>
          </a:ln>
          <a:effectLst>
            <a:outerShdw dist="107763" dir="8100000" algn="ctr" rotWithShape="0">
              <a:srgbClr val="808080">
                <a:alpha val="50000"/>
              </a:srgbClr>
            </a:outerShdw>
          </a:effectLst>
        </p:spPr>
      </p:pic>
      <p:pic>
        <p:nvPicPr>
          <p:cNvPr id="72714" name="图片 72713" descr="CD17"/>
          <p:cNvPicPr>
            <a:picLocks noChangeAspect="1"/>
          </p:cNvPicPr>
          <p:nvPr/>
        </p:nvPicPr>
        <p:blipFill>
          <a:blip r:embed="rId5"/>
          <a:stretch>
            <a:fillRect/>
          </a:stretch>
        </p:blipFill>
        <p:spPr>
          <a:xfrm>
            <a:off x="4716463" y="3644900"/>
            <a:ext cx="3313112" cy="2641600"/>
          </a:xfrm>
          <a:prstGeom prst="rect">
            <a:avLst/>
          </a:prstGeom>
          <a:noFill/>
          <a:ln w="9525">
            <a:noFill/>
          </a:ln>
          <a:effectLst>
            <a:outerShdw dist="107763" dir="2699999" algn="ctr" rotWithShape="0">
              <a:srgbClr val="808080">
                <a:alpha val="50000"/>
              </a:srgbClr>
            </a:outerShdw>
          </a:effectLst>
        </p:spPr>
      </p:pic>
      <p:sp>
        <p:nvSpPr>
          <p:cNvPr id="72715" name="矩形 72714"/>
          <p:cNvSpPr/>
          <p:nvPr/>
        </p:nvSpPr>
        <p:spPr>
          <a:xfrm>
            <a:off x="4067175" y="2852738"/>
            <a:ext cx="9144000" cy="0"/>
          </a:xfrm>
          <a:prstGeom prst="rect">
            <a:avLst/>
          </a:prstGeom>
          <a:noFill/>
          <a:ln w="9525">
            <a:noFill/>
          </a:ln>
        </p:spPr>
        <p:txBody>
          <a:bodyPr/>
          <a:p>
            <a:endParaRPr lang="zh-CN" altLang="en-US"/>
          </a:p>
        </p:txBody>
      </p:sp>
    </p:spTree>
  </p:cSld>
  <p:clrMapOvr>
    <a:masterClrMapping/>
  </p:clrMapOvr>
  <p:transition spd="med">
    <p:random/>
    <p:sndAc>
      <p:stSnd>
        <p:snd r:embed="rId6" name="camera.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73730" name="图片 73729" descr="CD5"/>
          <p:cNvPicPr>
            <a:picLocks noChangeAspect="1"/>
          </p:cNvPicPr>
          <p:nvPr/>
        </p:nvPicPr>
        <p:blipFill>
          <a:blip r:embed="rId2"/>
          <a:stretch>
            <a:fillRect/>
          </a:stretch>
        </p:blipFill>
        <p:spPr>
          <a:xfrm>
            <a:off x="4859338" y="547688"/>
            <a:ext cx="2200275" cy="2913062"/>
          </a:xfrm>
          <a:prstGeom prst="rect">
            <a:avLst/>
          </a:prstGeom>
          <a:noFill/>
          <a:ln w="9525">
            <a:noFill/>
          </a:ln>
          <a:effectLst>
            <a:outerShdw dist="107763" dir="18900000" algn="ctr" rotWithShape="0">
              <a:srgbClr val="808080">
                <a:alpha val="50000"/>
              </a:srgbClr>
            </a:outerShdw>
          </a:effectLst>
        </p:spPr>
      </p:pic>
      <p:pic>
        <p:nvPicPr>
          <p:cNvPr id="73731" name="图片 73730" descr="CD7"/>
          <p:cNvPicPr>
            <a:picLocks noChangeAspect="1"/>
          </p:cNvPicPr>
          <p:nvPr/>
        </p:nvPicPr>
        <p:blipFill>
          <a:blip r:embed="rId3"/>
          <a:stretch>
            <a:fillRect/>
          </a:stretch>
        </p:blipFill>
        <p:spPr>
          <a:xfrm>
            <a:off x="4859338" y="3644900"/>
            <a:ext cx="3475037" cy="2628900"/>
          </a:xfrm>
          <a:prstGeom prst="rect">
            <a:avLst/>
          </a:prstGeom>
          <a:noFill/>
          <a:ln w="9525">
            <a:noFill/>
          </a:ln>
          <a:effectLst>
            <a:outerShdw dist="107763" dir="2699999" algn="ctr" rotWithShape="0">
              <a:srgbClr val="808080">
                <a:alpha val="50000"/>
              </a:srgbClr>
            </a:outerShdw>
          </a:effectLst>
        </p:spPr>
      </p:pic>
      <p:pic>
        <p:nvPicPr>
          <p:cNvPr id="73732" name="图片 73731" descr="CD9"/>
          <p:cNvPicPr>
            <a:picLocks noChangeAspect="1"/>
          </p:cNvPicPr>
          <p:nvPr/>
        </p:nvPicPr>
        <p:blipFill>
          <a:blip r:embed="rId4"/>
          <a:stretch>
            <a:fillRect/>
          </a:stretch>
        </p:blipFill>
        <p:spPr>
          <a:xfrm>
            <a:off x="827088" y="1339850"/>
            <a:ext cx="3887787" cy="3887788"/>
          </a:xfrm>
          <a:prstGeom prst="rect">
            <a:avLst/>
          </a:prstGeom>
          <a:noFill/>
          <a:ln w="9525">
            <a:noFill/>
          </a:ln>
          <a:effectLst>
            <a:outerShdw dist="107763" dir="8100000" algn="ctr" rotWithShape="0">
              <a:srgbClr val="808080">
                <a:alpha val="50000"/>
              </a:srgbClr>
            </a:outerShdw>
          </a:effectLst>
        </p:spPr>
      </p:pic>
    </p:spTree>
  </p:cSld>
  <p:clrMapOvr>
    <a:masterClrMapping/>
  </p:clrMapOvr>
  <p:transition spd="med">
    <p:random/>
    <p:sndAc>
      <p:stSnd>
        <p:snd r:embed="rId5"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218" name="文本占位符 9217"/>
          <p:cNvSpPr>
            <a:spLocks noGrp="1"/>
          </p:cNvSpPr>
          <p:nvPr>
            <p:ph type="body" idx="1"/>
          </p:nvPr>
        </p:nvSpPr>
        <p:spPr>
          <a:xfrm>
            <a:off x="395288" y="620713"/>
            <a:ext cx="8139112" cy="5040312"/>
          </a:xfrm>
          <a:ln/>
        </p:spPr>
        <p:txBody>
          <a:bodyPr/>
          <a:p>
            <a:pPr marL="609600" indent="-609600">
              <a:lnSpc>
                <a:spcPct val="120000"/>
              </a:lnSpc>
            </a:pPr>
            <a:r>
              <a:rPr lang="en-US" altLang="zh-CN" sz="2000" b="1">
                <a:solidFill>
                  <a:srgbClr val="FFFF00"/>
                </a:solidFill>
                <a:latin typeface="黑体" panose="02010609060101010101" pitchFamily="2" charset="-122"/>
                <a:ea typeface="黑体" panose="02010609060101010101" pitchFamily="2" charset="-122"/>
              </a:rPr>
              <a:t>1.2.2 </a:t>
            </a:r>
            <a:r>
              <a:rPr lang="zh-CN" altLang="en-US" sz="2000" b="1">
                <a:solidFill>
                  <a:srgbClr val="FFFF00"/>
                </a:solidFill>
                <a:latin typeface="宋体" panose="02010600030101010101" pitchFamily="2" charset="-122"/>
              </a:rPr>
              <a:t>包装的分类</a:t>
            </a:r>
            <a:endParaRPr lang="zh-CN" altLang="en-US" sz="2000" b="1">
              <a:solidFill>
                <a:srgbClr val="FFFF00"/>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以机能分类：可分为内销包装、外销包装、特殊包装（军用品、工艺品、珍贵文物、美术品等）。</a:t>
            </a:r>
            <a:endParaRPr lang="zh-CN" altLang="en-US" sz="1800" b="1">
              <a:solidFill>
                <a:schemeClr val="bg1"/>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以材料分类：可分为木箱包装、纸箱包装、塑料包装、金属包装、玻璃包装等。</a:t>
            </a:r>
            <a:endParaRPr lang="zh-CN" altLang="en-US" sz="1800" b="1">
              <a:solidFill>
                <a:schemeClr val="bg1"/>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以内容物分类：可分为食品包装、药品包装、五金包装、衣料包装或液体、固体、粉状包装等。</a:t>
            </a:r>
            <a:endParaRPr lang="zh-CN" altLang="en-US" sz="1800" b="1">
              <a:solidFill>
                <a:schemeClr val="bg1"/>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以包装技术分类：可分为防水包装、缓冲包装、真空包装、压缩包装、通风法包装等。</a:t>
            </a:r>
            <a:endParaRPr lang="zh-CN" altLang="en-US" sz="1800" b="1">
              <a:solidFill>
                <a:schemeClr val="bg1"/>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工业包装</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又称运输包装，也称大包装或外包装。从包装的程度看还可称为第三次包装。</a:t>
            </a:r>
            <a:endParaRPr lang="zh-CN" altLang="en-US" sz="1800" b="1">
              <a:solidFill>
                <a:schemeClr val="bg1"/>
              </a:solidFill>
              <a:latin typeface="宋体" panose="02010600030101010101" pitchFamily="2" charset="-122"/>
            </a:endParaRPr>
          </a:p>
          <a:p>
            <a:pPr marL="609600" indent="-609600">
              <a:lnSpc>
                <a:spcPct val="120000"/>
              </a:lnSpc>
            </a:pPr>
            <a:r>
              <a:rPr lang="zh-CN" altLang="en-US" sz="1800" b="1">
                <a:solidFill>
                  <a:schemeClr val="bg1"/>
                </a:solidFill>
                <a:latin typeface="宋体" panose="02010600030101010101" pitchFamily="2" charset="-122"/>
              </a:rPr>
              <a:t>商业包装</a:t>
            </a:r>
            <a:r>
              <a:rPr lang="en-US" altLang="zh-CN" sz="1800" b="1">
                <a:solidFill>
                  <a:schemeClr val="bg1"/>
                </a:solidFill>
                <a:latin typeface="宋体" panose="02010600030101010101" pitchFamily="2" charset="-122"/>
              </a:rPr>
              <a:t>——</a:t>
            </a:r>
            <a:r>
              <a:rPr lang="zh-CN" altLang="en-US" sz="1800" b="1">
                <a:solidFill>
                  <a:schemeClr val="bg1"/>
                </a:solidFill>
                <a:latin typeface="宋体" panose="02010600030101010101" pitchFamily="2" charset="-122"/>
              </a:rPr>
              <a:t>又称销售包装，也称小包装或称个装。从包装的程度看，个装称为第一次包装，内装可称为第二次包装。</a:t>
            </a:r>
            <a:r>
              <a:rPr lang="zh-CN" altLang="en-US" sz="2400" b="1">
                <a:solidFill>
                  <a:schemeClr val="bg1"/>
                </a:solidFill>
                <a:latin typeface="宋体" panose="02010600030101010101" pitchFamily="2" charset="-122"/>
              </a:rPr>
              <a:t> </a:t>
            </a:r>
            <a:endParaRPr lang="zh-CN" altLang="en-US" sz="2400" b="1">
              <a:solidFill>
                <a:schemeClr val="bg1"/>
              </a:solidFill>
              <a:latin typeface="宋体" panose="02010600030101010101" pitchFamily="2" charset="-122"/>
            </a:endParaRPr>
          </a:p>
        </p:txBody>
      </p:sp>
    </p:spTree>
  </p:cSld>
  <p:clrMapOvr>
    <a:masterClrMapping/>
  </p:clrMapOvr>
  <p:transition spd="med">
    <p:random/>
    <p:sndAc>
      <p:stSnd>
        <p:snd r:embed="rId2" name="camera.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4754" name="文本占位符 74753"/>
          <p:cNvSpPr>
            <a:spLocks noGrp="1"/>
          </p:cNvSpPr>
          <p:nvPr>
            <p:ph type="body" idx="1"/>
          </p:nvPr>
        </p:nvSpPr>
        <p:spPr>
          <a:xfrm>
            <a:off x="468313" y="404813"/>
            <a:ext cx="8229600" cy="503237"/>
          </a:xfrm>
          <a:ln/>
        </p:spPr>
        <p:txBody>
          <a:bodyPr/>
          <a:p>
            <a:r>
              <a:rPr lang="en-US" altLang="zh-CN" sz="2000" b="1">
                <a:solidFill>
                  <a:srgbClr val="FFFF00"/>
                </a:solidFill>
                <a:latin typeface="宋体" panose="02010600030101010101" pitchFamily="2" charset="-122"/>
                <a:ea typeface="Times New Roman" panose="02020603050405020304" pitchFamily="2" charset="0"/>
              </a:rPr>
              <a:t>6.2.7 </a:t>
            </a:r>
            <a:r>
              <a:rPr lang="zh-CN" altLang="en-US" sz="2000" b="1">
                <a:solidFill>
                  <a:srgbClr val="FFFF00"/>
                </a:solidFill>
                <a:latin typeface="宋体" panose="02010600030101010101" pitchFamily="2" charset="-122"/>
                <a:ea typeface="Times New Roman" panose="02020603050405020304" pitchFamily="2" charset="0"/>
              </a:rPr>
              <a:t>沐浴系列包装设计：李蕾</a:t>
            </a:r>
            <a:r>
              <a:rPr lang="en-US" altLang="zh-CN" sz="2000" b="1">
                <a:solidFill>
                  <a:srgbClr val="FFFF00"/>
                </a:solidFill>
                <a:latin typeface="宋体" panose="02010600030101010101" pitchFamily="2" charset="-122"/>
                <a:ea typeface="Times New Roman" panose="02020603050405020304" pitchFamily="2" charset="0"/>
              </a:rPr>
              <a:t>/</a:t>
            </a:r>
            <a:r>
              <a:rPr lang="zh-CN" altLang="en-US" sz="2000" b="1">
                <a:solidFill>
                  <a:srgbClr val="FFFF00"/>
                </a:solidFill>
                <a:latin typeface="宋体" panose="02010600030101010101" pitchFamily="2" charset="-122"/>
                <a:ea typeface="Times New Roman" panose="02020603050405020304" pitchFamily="2" charset="0"/>
              </a:rPr>
              <a:t>广东外语艺术职业学院  指导</a:t>
            </a:r>
            <a:r>
              <a:rPr lang="en-US" altLang="zh-CN" sz="2000" b="1">
                <a:solidFill>
                  <a:srgbClr val="FFFF00"/>
                </a:solidFill>
                <a:latin typeface="宋体" panose="02010600030101010101" pitchFamily="2" charset="-122"/>
                <a:ea typeface="Times New Roman" panose="02020603050405020304" pitchFamily="2" charset="0"/>
              </a:rPr>
              <a:t>/</a:t>
            </a:r>
            <a:r>
              <a:rPr lang="zh-CN" altLang="en-US" sz="2000" b="1">
                <a:solidFill>
                  <a:srgbClr val="FFFF00"/>
                </a:solidFill>
                <a:latin typeface="宋体" panose="02010600030101010101" pitchFamily="2" charset="-122"/>
                <a:ea typeface="Times New Roman" panose="02020603050405020304" pitchFamily="2" charset="0"/>
              </a:rPr>
              <a:t>李勤</a:t>
            </a:r>
            <a:r>
              <a:rPr lang="zh-CN" altLang="en-US" sz="2000" b="1">
                <a:solidFill>
                  <a:schemeClr val="bg1"/>
                </a:solidFill>
                <a:latin typeface="黑体" panose="02010609060101010101" pitchFamily="2" charset="-122"/>
                <a:ea typeface="黑体" panose="02010609060101010101" pitchFamily="2" charset="-122"/>
              </a:rPr>
              <a:t> </a:t>
            </a:r>
            <a:endParaRPr lang="zh-CN" altLang="en-US" sz="2000" b="1">
              <a:solidFill>
                <a:schemeClr val="bg1"/>
              </a:solidFill>
              <a:latin typeface="黑体" panose="02010609060101010101" pitchFamily="2" charset="-122"/>
              <a:ea typeface="黑体" panose="02010609060101010101" pitchFamily="2" charset="-122"/>
            </a:endParaRPr>
          </a:p>
          <a:p>
            <a:pPr>
              <a:buNone/>
            </a:pPr>
            <a:endParaRPr lang="zh-CN" altLang="en-US" sz="2000" b="1">
              <a:solidFill>
                <a:schemeClr val="bg1"/>
              </a:solidFill>
              <a:latin typeface="黑体" panose="02010609060101010101" pitchFamily="2" charset="-122"/>
              <a:ea typeface="黑体" panose="02010609060101010101" pitchFamily="2" charset="-122"/>
            </a:endParaRPr>
          </a:p>
        </p:txBody>
      </p:sp>
      <p:sp>
        <p:nvSpPr>
          <p:cNvPr id="74755" name="矩形 74754"/>
          <p:cNvSpPr/>
          <p:nvPr/>
        </p:nvSpPr>
        <p:spPr>
          <a:xfrm>
            <a:off x="2627313" y="4427538"/>
            <a:ext cx="9144000" cy="0"/>
          </a:xfrm>
          <a:prstGeom prst="rect">
            <a:avLst/>
          </a:prstGeom>
          <a:noFill/>
          <a:ln w="9525">
            <a:noFill/>
          </a:ln>
        </p:spPr>
        <p:txBody>
          <a:bodyPr/>
          <a:p>
            <a:endParaRPr lang="zh-CN" altLang="en-US"/>
          </a:p>
        </p:txBody>
      </p:sp>
      <p:sp>
        <p:nvSpPr>
          <p:cNvPr id="74756" name="矩形 74755"/>
          <p:cNvSpPr/>
          <p:nvPr/>
        </p:nvSpPr>
        <p:spPr>
          <a:xfrm>
            <a:off x="6240463" y="5181600"/>
            <a:ext cx="9144000" cy="0"/>
          </a:xfrm>
          <a:prstGeom prst="rect">
            <a:avLst/>
          </a:prstGeom>
          <a:noFill/>
          <a:ln w="9525">
            <a:noFill/>
          </a:ln>
        </p:spPr>
        <p:txBody>
          <a:bodyPr/>
          <a:p>
            <a:endParaRPr lang="zh-CN" altLang="en-US"/>
          </a:p>
        </p:txBody>
      </p:sp>
      <p:sp>
        <p:nvSpPr>
          <p:cNvPr id="74757" name="矩形 74756"/>
          <p:cNvSpPr/>
          <p:nvPr/>
        </p:nvSpPr>
        <p:spPr>
          <a:xfrm>
            <a:off x="3629025" y="2657475"/>
            <a:ext cx="9144000" cy="0"/>
          </a:xfrm>
          <a:prstGeom prst="rect">
            <a:avLst/>
          </a:prstGeom>
          <a:noFill/>
          <a:ln w="9525">
            <a:noFill/>
          </a:ln>
        </p:spPr>
        <p:txBody>
          <a:bodyPr/>
          <a:p>
            <a:endParaRPr lang="zh-CN" altLang="en-US"/>
          </a:p>
        </p:txBody>
      </p:sp>
      <p:pic>
        <p:nvPicPr>
          <p:cNvPr id="74758" name="图片 74757" descr="PICT4450"/>
          <p:cNvPicPr>
            <a:picLocks noChangeAspect="1"/>
          </p:cNvPicPr>
          <p:nvPr/>
        </p:nvPicPr>
        <p:blipFill>
          <a:blip r:embed="rId2"/>
          <a:stretch>
            <a:fillRect/>
          </a:stretch>
        </p:blipFill>
        <p:spPr>
          <a:xfrm>
            <a:off x="457200" y="1463675"/>
            <a:ext cx="3467100" cy="2836863"/>
          </a:xfrm>
          <a:prstGeom prst="rect">
            <a:avLst/>
          </a:prstGeom>
          <a:noFill/>
          <a:ln w="9525">
            <a:noFill/>
          </a:ln>
          <a:effectLst>
            <a:outerShdw dist="107763" dir="2699999" algn="ctr" rotWithShape="0">
              <a:srgbClr val="808080">
                <a:alpha val="50000"/>
              </a:srgbClr>
            </a:outerShdw>
          </a:effectLst>
        </p:spPr>
      </p:pic>
      <p:sp>
        <p:nvSpPr>
          <p:cNvPr id="74759" name="矩形 74758"/>
          <p:cNvSpPr/>
          <p:nvPr/>
        </p:nvSpPr>
        <p:spPr>
          <a:xfrm>
            <a:off x="3776663" y="2867025"/>
            <a:ext cx="9144000" cy="0"/>
          </a:xfrm>
          <a:prstGeom prst="rect">
            <a:avLst/>
          </a:prstGeom>
          <a:noFill/>
          <a:ln w="9525">
            <a:noFill/>
          </a:ln>
        </p:spPr>
        <p:txBody>
          <a:bodyPr/>
          <a:p>
            <a:endParaRPr lang="zh-CN" altLang="en-US"/>
          </a:p>
        </p:txBody>
      </p:sp>
      <p:pic>
        <p:nvPicPr>
          <p:cNvPr id="74760" name="图片 74759" descr="李医生-沐浴系列"/>
          <p:cNvPicPr>
            <a:picLocks noChangeAspect="1"/>
          </p:cNvPicPr>
          <p:nvPr/>
        </p:nvPicPr>
        <p:blipFill>
          <a:blip r:embed="rId3"/>
          <a:stretch>
            <a:fillRect/>
          </a:stretch>
        </p:blipFill>
        <p:spPr>
          <a:xfrm>
            <a:off x="4038600" y="1890713"/>
            <a:ext cx="2262188" cy="1598612"/>
          </a:xfrm>
          <a:prstGeom prst="rect">
            <a:avLst/>
          </a:prstGeom>
          <a:noFill/>
          <a:ln w="9525">
            <a:noFill/>
          </a:ln>
        </p:spPr>
      </p:pic>
      <p:sp>
        <p:nvSpPr>
          <p:cNvPr id="74761" name="矩形 74760"/>
          <p:cNvSpPr/>
          <p:nvPr/>
        </p:nvSpPr>
        <p:spPr>
          <a:xfrm>
            <a:off x="3776663" y="2867025"/>
            <a:ext cx="9144000" cy="0"/>
          </a:xfrm>
          <a:prstGeom prst="rect">
            <a:avLst/>
          </a:prstGeom>
          <a:noFill/>
          <a:ln w="9525">
            <a:noFill/>
          </a:ln>
        </p:spPr>
        <p:txBody>
          <a:bodyPr/>
          <a:p>
            <a:endParaRPr lang="zh-CN" altLang="en-US"/>
          </a:p>
        </p:txBody>
      </p:sp>
      <p:pic>
        <p:nvPicPr>
          <p:cNvPr id="74762" name="图片 74761" descr="李医生-沐浴系列3"/>
          <p:cNvPicPr>
            <a:picLocks noChangeAspect="1"/>
          </p:cNvPicPr>
          <p:nvPr/>
        </p:nvPicPr>
        <p:blipFill>
          <a:blip r:embed="rId4"/>
          <a:stretch>
            <a:fillRect/>
          </a:stretch>
        </p:blipFill>
        <p:spPr>
          <a:xfrm>
            <a:off x="6400800" y="1371600"/>
            <a:ext cx="2362200" cy="1668463"/>
          </a:xfrm>
          <a:prstGeom prst="rect">
            <a:avLst/>
          </a:prstGeom>
          <a:noFill/>
          <a:ln w="9525">
            <a:noFill/>
          </a:ln>
          <a:effectLst>
            <a:outerShdw dist="107763" dir="2699999" algn="ctr" rotWithShape="0">
              <a:srgbClr val="808080">
                <a:alpha val="50000"/>
              </a:srgbClr>
            </a:outerShdw>
          </a:effectLst>
        </p:spPr>
      </p:pic>
      <p:sp>
        <p:nvSpPr>
          <p:cNvPr id="74763" name="矩形 74762"/>
          <p:cNvSpPr/>
          <p:nvPr/>
        </p:nvSpPr>
        <p:spPr>
          <a:xfrm>
            <a:off x="3776663" y="2867025"/>
            <a:ext cx="9144000" cy="0"/>
          </a:xfrm>
          <a:prstGeom prst="rect">
            <a:avLst/>
          </a:prstGeom>
          <a:noFill/>
          <a:ln w="9525">
            <a:noFill/>
          </a:ln>
        </p:spPr>
        <p:txBody>
          <a:bodyPr/>
          <a:p>
            <a:endParaRPr lang="zh-CN" altLang="en-US"/>
          </a:p>
        </p:txBody>
      </p:sp>
      <p:pic>
        <p:nvPicPr>
          <p:cNvPr id="74764" name="图片 74763" descr="李医生-沐浴系列4"/>
          <p:cNvPicPr>
            <a:picLocks noChangeAspect="1"/>
          </p:cNvPicPr>
          <p:nvPr/>
        </p:nvPicPr>
        <p:blipFill>
          <a:blip r:embed="rId5"/>
          <a:stretch>
            <a:fillRect/>
          </a:stretch>
        </p:blipFill>
        <p:spPr>
          <a:xfrm>
            <a:off x="609600" y="4876800"/>
            <a:ext cx="2133600" cy="1508125"/>
          </a:xfrm>
          <a:prstGeom prst="rect">
            <a:avLst/>
          </a:prstGeom>
          <a:noFill/>
          <a:ln w="9525">
            <a:noFill/>
          </a:ln>
          <a:effectLst>
            <a:outerShdw dist="107763" dir="8100000" algn="ctr" rotWithShape="0">
              <a:srgbClr val="808080">
                <a:alpha val="50000"/>
              </a:srgbClr>
            </a:outerShdw>
          </a:effectLst>
        </p:spPr>
      </p:pic>
      <p:sp>
        <p:nvSpPr>
          <p:cNvPr id="74765" name="矩形 74764"/>
          <p:cNvSpPr/>
          <p:nvPr/>
        </p:nvSpPr>
        <p:spPr>
          <a:xfrm>
            <a:off x="3600450" y="2743200"/>
            <a:ext cx="9144000" cy="0"/>
          </a:xfrm>
          <a:prstGeom prst="rect">
            <a:avLst/>
          </a:prstGeom>
          <a:noFill/>
          <a:ln w="9525">
            <a:noFill/>
          </a:ln>
        </p:spPr>
        <p:txBody>
          <a:bodyPr/>
          <a:p>
            <a:endParaRPr lang="zh-CN" altLang="en-US"/>
          </a:p>
        </p:txBody>
      </p:sp>
      <p:pic>
        <p:nvPicPr>
          <p:cNvPr id="74766" name="图片 74765" descr="李医生-沐浴系列5"/>
          <p:cNvPicPr>
            <a:picLocks noChangeAspect="1"/>
          </p:cNvPicPr>
          <p:nvPr/>
        </p:nvPicPr>
        <p:blipFill>
          <a:blip r:embed="rId6"/>
          <a:stretch>
            <a:fillRect/>
          </a:stretch>
        </p:blipFill>
        <p:spPr>
          <a:xfrm>
            <a:off x="3124200" y="4419600"/>
            <a:ext cx="2819400" cy="1990725"/>
          </a:xfrm>
          <a:prstGeom prst="rect">
            <a:avLst/>
          </a:prstGeom>
          <a:noFill/>
          <a:ln w="9525">
            <a:noFill/>
          </a:ln>
          <a:effectLst>
            <a:outerShdw dist="107763" dir="2699999" algn="ctr" rotWithShape="0">
              <a:srgbClr val="808080">
                <a:alpha val="50000"/>
              </a:srgbClr>
            </a:outerShdw>
          </a:effectLst>
        </p:spPr>
      </p:pic>
      <p:sp>
        <p:nvSpPr>
          <p:cNvPr id="74767" name="矩形 74766"/>
          <p:cNvSpPr/>
          <p:nvPr/>
        </p:nvSpPr>
        <p:spPr>
          <a:xfrm>
            <a:off x="3638550" y="2757488"/>
            <a:ext cx="9144000" cy="0"/>
          </a:xfrm>
          <a:prstGeom prst="rect">
            <a:avLst/>
          </a:prstGeom>
          <a:noFill/>
          <a:ln w="9525">
            <a:noFill/>
          </a:ln>
        </p:spPr>
        <p:txBody>
          <a:bodyPr/>
          <a:p>
            <a:endParaRPr lang="zh-CN" altLang="en-US"/>
          </a:p>
        </p:txBody>
      </p:sp>
      <p:pic>
        <p:nvPicPr>
          <p:cNvPr id="74768" name="图片 74767" descr="李医生-沐浴系列6"/>
          <p:cNvPicPr>
            <a:picLocks noChangeAspect="1"/>
          </p:cNvPicPr>
          <p:nvPr/>
        </p:nvPicPr>
        <p:blipFill>
          <a:blip r:embed="rId7"/>
          <a:stretch>
            <a:fillRect/>
          </a:stretch>
        </p:blipFill>
        <p:spPr>
          <a:xfrm>
            <a:off x="6084888" y="3573463"/>
            <a:ext cx="2667000" cy="1919287"/>
          </a:xfrm>
          <a:prstGeom prst="rect">
            <a:avLst/>
          </a:prstGeom>
          <a:noFill/>
          <a:ln w="9525">
            <a:noFill/>
          </a:ln>
          <a:effectLst>
            <a:outerShdw dist="107763" dir="2699999" algn="ctr" rotWithShape="0">
              <a:srgbClr val="808080">
                <a:alpha val="50000"/>
              </a:srgbClr>
            </a:outerShdw>
          </a:effectLst>
        </p:spPr>
      </p:pic>
    </p:spTree>
  </p:cSld>
  <p:clrMapOvr>
    <a:masterClrMapping/>
  </p:clrMapOvr>
  <p:transition spd="med">
    <p:random/>
    <p:sndAc>
      <p:stSnd>
        <p:snd r:embed="rId8"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242" name="图片 10241" descr="21"/>
          <p:cNvPicPr>
            <a:picLocks noChangeAspect="1"/>
          </p:cNvPicPr>
          <p:nvPr/>
        </p:nvPicPr>
        <p:blipFill>
          <a:blip r:embed="rId2"/>
          <a:stretch>
            <a:fillRect/>
          </a:stretch>
        </p:blipFill>
        <p:spPr>
          <a:xfrm>
            <a:off x="0" y="0"/>
            <a:ext cx="5364163" cy="3762375"/>
          </a:xfrm>
          <a:prstGeom prst="rect">
            <a:avLst/>
          </a:prstGeom>
          <a:noFill/>
          <a:ln w="9525">
            <a:noFill/>
          </a:ln>
          <a:effectLst>
            <a:outerShdw dist="107763" dir="2699999" algn="ctr" rotWithShape="0">
              <a:srgbClr val="808080">
                <a:alpha val="50000"/>
              </a:srgbClr>
            </a:outerShdw>
          </a:effectLst>
        </p:spPr>
      </p:pic>
      <p:pic>
        <p:nvPicPr>
          <p:cNvPr id="10243" name="图片 10242" descr="40"/>
          <p:cNvPicPr>
            <a:picLocks noChangeAspect="1"/>
          </p:cNvPicPr>
          <p:nvPr/>
        </p:nvPicPr>
        <p:blipFill>
          <a:blip r:embed="rId3"/>
          <a:stretch>
            <a:fillRect/>
          </a:stretch>
        </p:blipFill>
        <p:spPr>
          <a:xfrm>
            <a:off x="5435600" y="1412875"/>
            <a:ext cx="3687763" cy="5445125"/>
          </a:xfrm>
          <a:prstGeom prst="rect">
            <a:avLst/>
          </a:prstGeom>
          <a:noFill/>
          <a:ln w="9525">
            <a:noFill/>
          </a:ln>
          <a:effectLst>
            <a:outerShdw dist="107763" dir="18900000" algn="ctr" rotWithShape="0">
              <a:srgbClr val="808080">
                <a:alpha val="50000"/>
              </a:srgbClr>
            </a:outerShdw>
          </a:effectLst>
        </p:spPr>
      </p:pic>
    </p:spTree>
  </p:cSld>
  <p:clrMapOvr>
    <a:masterClrMapping/>
  </p:clrMapOvr>
  <p:transition spd="med">
    <p:random/>
    <p:sndAc>
      <p:stSnd>
        <p:snd r:embed="rId4"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266" name="文本占位符 11265"/>
          <p:cNvSpPr>
            <a:spLocks noGrp="1"/>
          </p:cNvSpPr>
          <p:nvPr>
            <p:ph type="body" idx="1"/>
          </p:nvPr>
        </p:nvSpPr>
        <p:spPr>
          <a:xfrm>
            <a:off x="250825" y="476250"/>
            <a:ext cx="8512175" cy="3313113"/>
          </a:xfrm>
          <a:ln/>
        </p:spPr>
        <p:txBody>
          <a:bodyPr/>
          <a:p>
            <a:pPr marL="609600" indent="-609600" algn="ctr">
              <a:lnSpc>
                <a:spcPct val="80000"/>
              </a:lnSpc>
              <a:buNone/>
            </a:pPr>
            <a:r>
              <a:rPr lang="zh-CN" altLang="en-US" sz="2400" b="1" dirty="0">
                <a:solidFill>
                  <a:srgbClr val="FFFF00"/>
                </a:solidFill>
                <a:latin typeface="宋体" panose="02010600030101010101" pitchFamily="2" charset="-122"/>
              </a:rPr>
              <a:t>第二章  包装的作用与机能</a:t>
            </a:r>
            <a:endParaRPr lang="zh-CN" altLang="en-US" sz="2400" b="1" dirty="0">
              <a:solidFill>
                <a:srgbClr val="FFFF00"/>
              </a:solidFill>
              <a:latin typeface="宋体" panose="02010600030101010101" pitchFamily="2" charset="-122"/>
            </a:endParaRPr>
          </a:p>
          <a:p>
            <a:pPr marL="609600" indent="-609600" algn="ctr">
              <a:lnSpc>
                <a:spcPct val="80000"/>
              </a:lnSpc>
              <a:buNone/>
            </a:pPr>
            <a:endParaRPr lang="zh-CN" altLang="en-US" sz="2000" b="1" dirty="0">
              <a:solidFill>
                <a:srgbClr val="FFFF00"/>
              </a:solidFill>
              <a:latin typeface="宋体" panose="02010600030101010101" pitchFamily="2" charset="-122"/>
            </a:endParaRPr>
          </a:p>
          <a:p>
            <a:pPr marL="609600" indent="-609600">
              <a:lnSpc>
                <a:spcPct val="120000"/>
              </a:lnSpc>
            </a:pPr>
            <a:r>
              <a:rPr lang="zh-CN" altLang="en-US" sz="1600" dirty="0">
                <a:solidFill>
                  <a:schemeClr val="bg1"/>
                </a:solidFill>
                <a:latin typeface="宋体" panose="02010600030101010101" pitchFamily="2" charset="-122"/>
              </a:rPr>
              <a:t>在我国70年代初，对出口产品包装的要求是：“科学、经济、牢固、美观、 适销”。被称为十字方针。</a:t>
            </a:r>
            <a:endParaRPr lang="zh-CN" altLang="en-US" sz="1600" dirty="0">
              <a:solidFill>
                <a:schemeClr val="bg1"/>
              </a:solidFill>
              <a:latin typeface="宋体" panose="02010600030101010101" pitchFamily="2" charset="-122"/>
            </a:endParaRPr>
          </a:p>
          <a:p>
            <a:pPr marL="609600" indent="-609600">
              <a:lnSpc>
                <a:spcPct val="120000"/>
              </a:lnSpc>
            </a:pPr>
            <a:r>
              <a:rPr lang="zh-CN" altLang="en-US" sz="1600" dirty="0">
                <a:solidFill>
                  <a:schemeClr val="bg1"/>
                </a:solidFill>
                <a:latin typeface="宋体" panose="02010600030101010101" pitchFamily="2" charset="-122"/>
              </a:rPr>
              <a:t>在国外比较有代表性的提法是：</a:t>
            </a:r>
            <a:endParaRPr lang="zh-CN" altLang="en-US" sz="1600" dirty="0">
              <a:solidFill>
                <a:schemeClr val="bg1"/>
              </a:solidFill>
              <a:latin typeface="宋体" panose="02010600030101010101" pitchFamily="2" charset="-122"/>
            </a:endParaRPr>
          </a:p>
          <a:p>
            <a:pPr marL="990600" lvl="1" indent="-533400">
              <a:lnSpc>
                <a:spcPct val="120000"/>
              </a:lnSpc>
              <a:buNone/>
            </a:pPr>
            <a:r>
              <a:rPr lang="zh-CN" altLang="en-US" sz="1600" dirty="0">
                <a:solidFill>
                  <a:schemeClr val="bg1"/>
                </a:solidFill>
                <a:latin typeface="宋体" panose="02010600030101010101" pitchFamily="2" charset="-122"/>
              </a:rPr>
              <a:t> 保护机能，起到无声卫士的作用。</a:t>
            </a:r>
            <a:endParaRPr lang="zh-CN" altLang="en-US" sz="1600" dirty="0">
              <a:solidFill>
                <a:schemeClr val="bg1"/>
              </a:solidFill>
              <a:latin typeface="宋体" panose="02010600030101010101" pitchFamily="2" charset="-122"/>
            </a:endParaRPr>
          </a:p>
          <a:p>
            <a:pPr marL="990600" lvl="1" indent="-533400">
              <a:lnSpc>
                <a:spcPct val="120000"/>
              </a:lnSpc>
              <a:buNone/>
            </a:pPr>
            <a:r>
              <a:rPr lang="zh-CN" altLang="en-US" sz="1600" dirty="0">
                <a:solidFill>
                  <a:schemeClr val="bg1"/>
                </a:solidFill>
                <a:latin typeface="宋体" panose="02010600030101010101" pitchFamily="2" charset="-122"/>
              </a:rPr>
              <a:t> 便利机能，起到无声助手的作用。</a:t>
            </a:r>
            <a:endParaRPr lang="zh-CN" altLang="en-US" sz="1600" dirty="0">
              <a:solidFill>
                <a:schemeClr val="bg1"/>
              </a:solidFill>
              <a:latin typeface="宋体" panose="02010600030101010101" pitchFamily="2" charset="-122"/>
            </a:endParaRPr>
          </a:p>
          <a:p>
            <a:pPr marL="990600" lvl="1" indent="-533400">
              <a:lnSpc>
                <a:spcPct val="120000"/>
              </a:lnSpc>
              <a:buNone/>
            </a:pPr>
            <a:r>
              <a:rPr lang="zh-CN" altLang="en-US" sz="1600" dirty="0">
                <a:solidFill>
                  <a:schemeClr val="bg1"/>
                </a:solidFill>
                <a:latin typeface="宋体" panose="02010600030101010101" pitchFamily="2" charset="-122"/>
              </a:rPr>
              <a:t> 商业机能，起到无声售货员的作用。</a:t>
            </a:r>
            <a:endParaRPr lang="zh-CN" altLang="en-US" sz="1600" dirty="0">
              <a:solidFill>
                <a:schemeClr val="bg1"/>
              </a:solidFill>
              <a:latin typeface="宋体" panose="02010600030101010101" pitchFamily="2" charset="-122"/>
            </a:endParaRPr>
          </a:p>
          <a:p>
            <a:pPr marL="609600" indent="-609600">
              <a:lnSpc>
                <a:spcPct val="120000"/>
              </a:lnSpc>
            </a:pPr>
            <a:r>
              <a:rPr lang="zh-CN" altLang="en-US" sz="1600" dirty="0">
                <a:solidFill>
                  <a:schemeClr val="bg1"/>
                </a:solidFill>
                <a:latin typeface="宋体" panose="02010600030101010101" pitchFamily="2" charset="-122"/>
              </a:rPr>
              <a:t>在国外一家包装厂商做的广告上——图</a:t>
            </a:r>
            <a:endParaRPr lang="zh-CN" altLang="en-US" sz="1600" dirty="0">
              <a:solidFill>
                <a:schemeClr val="bg1"/>
              </a:solidFill>
              <a:latin typeface="宋体" panose="02010600030101010101" pitchFamily="2" charset="-122"/>
            </a:endParaRPr>
          </a:p>
        </p:txBody>
      </p:sp>
      <p:pic>
        <p:nvPicPr>
          <p:cNvPr id="11267" name="图片 11266" descr="72"/>
          <p:cNvPicPr>
            <a:picLocks noChangeAspect="1"/>
          </p:cNvPicPr>
          <p:nvPr/>
        </p:nvPicPr>
        <p:blipFill>
          <a:blip r:embed="rId2"/>
          <a:stretch>
            <a:fillRect/>
          </a:stretch>
        </p:blipFill>
        <p:spPr>
          <a:xfrm>
            <a:off x="1258888" y="4365625"/>
            <a:ext cx="3241675" cy="2079625"/>
          </a:xfrm>
          <a:prstGeom prst="rect">
            <a:avLst/>
          </a:prstGeom>
          <a:noFill/>
          <a:ln w="9525">
            <a:noFill/>
          </a:ln>
        </p:spPr>
      </p:pic>
      <p:pic>
        <p:nvPicPr>
          <p:cNvPr id="11268" name="图片 11267" descr="73"/>
          <p:cNvPicPr>
            <a:picLocks noChangeAspect="1"/>
          </p:cNvPicPr>
          <p:nvPr/>
        </p:nvPicPr>
        <p:blipFill>
          <a:blip r:embed="rId3"/>
          <a:stretch>
            <a:fillRect/>
          </a:stretch>
        </p:blipFill>
        <p:spPr>
          <a:xfrm>
            <a:off x="5148263" y="3933825"/>
            <a:ext cx="2952750" cy="2503488"/>
          </a:xfrm>
          <a:prstGeom prst="rect">
            <a:avLst/>
          </a:prstGeom>
          <a:noFill/>
          <a:ln w="9525">
            <a:noFill/>
          </a:ln>
        </p:spPr>
      </p:pic>
    </p:spTree>
  </p:cSld>
  <p:clrMapOvr>
    <a:masterClrMapping/>
  </p:clrMapOvr>
  <p:transition spd="med">
    <p:random/>
    <p:sndAc>
      <p:stSnd>
        <p:snd r:embed="rId4" name="camera.wav"/>
      </p:stSnd>
    </p:sndAc>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CDESIGNO</Template>
  <TotalTime>0</TotalTime>
  <Words>7481</Words>
  <Application>WPS 演示</Application>
  <PresentationFormat>鍦ㄥ睆骞曚笂鏄剧ず</PresentationFormat>
  <Paragraphs>239</Paragraphs>
  <Slides>70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70</vt:i4>
      </vt:variant>
    </vt:vector>
  </HeadingPairs>
  <TitlesOfParts>
    <vt:vector size="83" baseType="lpstr">
      <vt:lpstr>Arial</vt:lpstr>
      <vt:lpstr>宋体</vt:lpstr>
      <vt:lpstr>Wingdings</vt:lpstr>
      <vt:lpstr>文鼎新艺体简</vt:lpstr>
      <vt:lpstr>黑体</vt:lpstr>
      <vt:lpstr>Times New Roman</vt:lpstr>
      <vt:lpstr>汉鼎简大黑</vt:lpstr>
      <vt:lpstr>Gungsuh</vt:lpstr>
      <vt:lpstr>方正宋三简体</vt:lpstr>
      <vt:lpstr>Dotum</vt:lpstr>
      <vt:lpstr>微软雅黑</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鐣寗鑺卞洯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色　彩　构　成</dc:title>
  <dc:creator>番茄花园</dc:creator>
  <cp:lastModifiedBy>Administrator</cp:lastModifiedBy>
  <cp:revision>168</cp:revision>
  <dcterms:created xsi:type="dcterms:W3CDTF">2006-10-20T02:02:41Z</dcterms:created>
  <dcterms:modified xsi:type="dcterms:W3CDTF">2017-02-26T12:05:23Z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2</vt:r8>
  </property>
  <property fmtid="{D5CDD505-2E9C-101B-9397-08002B2CF9AE}" pid="3" name="KSOProductBuildVer">
    <vt:lpwstr>2052-10.1.0.6207</vt:lpwstr>
  </property>
</Properties>
</file>