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"/>
  </p:notesMasterIdLst>
  <p:sldIdLst>
    <p:sldId id="256" r:id="rId4"/>
    <p:sldId id="274" r:id="rId5"/>
    <p:sldId id="257" r:id="rId6"/>
    <p:sldId id="258" r:id="rId8"/>
    <p:sldId id="284" r:id="rId9"/>
    <p:sldId id="285" r:id="rId10"/>
    <p:sldId id="286" r:id="rId11"/>
    <p:sldId id="277" r:id="rId12"/>
    <p:sldId id="287" r:id="rId13"/>
    <p:sldId id="276" r:id="rId14"/>
    <p:sldId id="271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2929"/>
    <a:srgbClr val="6F4949"/>
    <a:srgbClr val="8F613F"/>
    <a:srgbClr val="655C53"/>
    <a:srgbClr val="BDA100"/>
    <a:srgbClr val="FFFBA5"/>
    <a:srgbClr val="CD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191"/>
    <p:restoredTop sz="94660"/>
  </p:normalViewPr>
  <p:slideViewPr>
    <p:cSldViewPr showGuides="1">
      <p:cViewPr>
        <p:scale>
          <a:sx n="50" d="100"/>
          <a:sy n="50" d="100"/>
        </p:scale>
        <p:origin x="-1044" y="-474"/>
      </p:cViewPr>
      <p:guideLst>
        <p:guide orient="horz" pos="226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500042"/>
            <a:ext cx="4857784" cy="917596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500042"/>
            <a:ext cx="4857784" cy="917596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F613F"/>
            </a:gs>
            <a:gs pos="100000">
              <a:srgbClr val="51292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0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2"/>
          <a:srcRect t="56260" b="21870"/>
          <a:stretch>
            <a:fillRect/>
          </a:stretch>
        </p:blipFill>
        <p:spPr bwMode="auto">
          <a:xfrm>
            <a:off x="0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C:\Documents and Settings\Administrator\桌面\ppt\fwk3p.png"/>
          <p:cNvPicPr>
            <a:picLocks noChangeAspect="1"/>
          </p:cNvPicPr>
          <p:nvPr userDrawn="1"/>
        </p:nvPicPr>
        <p:blipFill>
          <a:blip r:embed="rId13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1643063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F613F"/>
            </a:gs>
            <a:gs pos="100000">
              <a:srgbClr val="51292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0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2"/>
          <a:srcRect t="56260" b="21870"/>
          <a:stretch>
            <a:fillRect/>
          </a:stretch>
        </p:blipFill>
        <p:spPr bwMode="auto">
          <a:xfrm>
            <a:off x="0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C:\Documents and Settings\Administrator\桌面\ppt\fwk3p.png"/>
          <p:cNvPicPr>
            <a:picLocks noChangeAspect="1"/>
          </p:cNvPicPr>
          <p:nvPr userDrawn="1"/>
        </p:nvPicPr>
        <p:blipFill>
          <a:blip r:embed="rId13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1643063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0" name="Picture 6" descr="C:\Documents and Settings\Administrator\桌面\ppt\fwk3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29313" y="1571625"/>
            <a:ext cx="3214688" cy="28463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2"/>
          <a:srcRect t="56260"/>
          <a:stretch>
            <a:fillRect/>
          </a:stretch>
        </p:blipFill>
        <p:spPr bwMode="auto">
          <a:xfrm>
            <a:off x="0" y="3857625"/>
            <a:ext cx="9144000" cy="300037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3316" name="TextBox 3"/>
          <p:cNvSpPr txBox="1"/>
          <p:nvPr/>
        </p:nvSpPr>
        <p:spPr>
          <a:xfrm>
            <a:off x="1500505" y="1720533"/>
            <a:ext cx="44291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室内手绘表现技法</a:t>
            </a:r>
            <a:endParaRPr lang="zh-CN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7" name="TextBox 4"/>
          <p:cNvSpPr txBox="1"/>
          <p:nvPr/>
        </p:nvSpPr>
        <p:spPr>
          <a:xfrm>
            <a:off x="1609090" y="2507615"/>
            <a:ext cx="44291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主编：刘晶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24033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2255" y="1633855"/>
            <a:ext cx="18738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在室内设计中材质种类很多，石材、木材、玻璃等。主要运用在地面和墙面，在绘制材质时，要注意材质是否有明显的高光，在绘制时，先绘制纹理，再进行上色。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32255" y="553085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3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8.5马克笔材质表现训练</a:t>
            </a:r>
            <a:endParaRPr sz="3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1" name="图片 31" descr="材质表现"/>
          <p:cNvPicPr>
            <a:picLocks noChangeAspect="1"/>
          </p:cNvPicPr>
          <p:nvPr/>
        </p:nvPicPr>
        <p:blipFill>
          <a:blip r:embed="rId3"/>
          <a:srcRect b="5210"/>
          <a:stretch>
            <a:fillRect/>
          </a:stretch>
        </p:blipFill>
        <p:spPr>
          <a:xfrm>
            <a:off x="3702685" y="1662430"/>
            <a:ext cx="2501265" cy="3357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0" name="Picture 6" descr="C:\Documents and Settings\Administrator\桌面\ppt\fwk3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29313" y="1571625"/>
            <a:ext cx="3214688" cy="28463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2"/>
          <a:srcRect t="56260"/>
          <a:stretch>
            <a:fillRect/>
          </a:stretch>
        </p:blipFill>
        <p:spPr bwMode="auto">
          <a:xfrm>
            <a:off x="0" y="3857625"/>
            <a:ext cx="9144000" cy="300037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883206" y="2071678"/>
            <a:ext cx="3357586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</a:t>
            </a:r>
            <a:endParaRPr kumimoji="0" lang="zh-CN" altLang="en-US" sz="48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98446" y="2857496"/>
            <a:ext cx="335758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</a:t>
            </a:r>
            <a:endParaRPr kumimoji="0" lang="zh-CN" altLang="en-US" sz="24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536700"/>
            <a:ext cx="5037137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  手绘概述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   室内设计手绘材料工具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 线条篇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 透视篇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   室内单体篇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第六章   室内组合篇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第七章   室内空间篇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第八章   色彩篇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 室内手绘作品临摹篇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第十章   室内手绘作品欣赏篇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32255" y="550418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12065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4342" name="TextBox 9"/>
          <p:cNvSpPr txBox="1"/>
          <p:nvPr/>
        </p:nvSpPr>
        <p:spPr>
          <a:xfrm>
            <a:off x="2139315" y="655955"/>
            <a:ext cx="6220460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第八章 色彩篇</a:t>
            </a:r>
            <a:endParaRPr lang="zh-CN" altLang="en-US" sz="3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571308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0"/>
          <p:cNvGrpSpPr/>
          <p:nvPr/>
        </p:nvGrpSpPr>
        <p:grpSpPr>
          <a:xfrm>
            <a:off x="1419225" y="1553528"/>
            <a:ext cx="6226175" cy="719137"/>
            <a:chOff x="1501754" y="2714620"/>
            <a:chExt cx="6226175" cy="719137"/>
          </a:xfrm>
        </p:grpSpPr>
        <p:sp>
          <p:nvSpPr>
            <p:cNvPr id="14355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17" name="AutoShape 3"/>
            <p:cNvSpPr>
              <a:spLocks noChangeArrowheads="1"/>
            </p:cNvSpPr>
            <p:nvPr/>
          </p:nvSpPr>
          <p:spPr bwMode="auto">
            <a:xfrm>
              <a:off x="1654154" y="277970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392238" y="1711960"/>
            <a:ext cx="62150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8.1色彩的主要特性和种类</a:t>
            </a:r>
            <a:endParaRPr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6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grpSp>
        <p:nvGrpSpPr>
          <p:cNvPr id="3" name="组合 10"/>
          <p:cNvGrpSpPr/>
          <p:nvPr/>
        </p:nvGrpSpPr>
        <p:grpSpPr>
          <a:xfrm>
            <a:off x="1417320" y="2413635"/>
            <a:ext cx="6226175" cy="719138"/>
            <a:chOff x="1501754" y="2714620"/>
            <a:chExt cx="6226175" cy="719137"/>
          </a:xfrm>
        </p:grpSpPr>
        <p:sp>
          <p:nvSpPr>
            <p:cNvPr id="14353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21" name="AutoShape 3"/>
            <p:cNvSpPr>
              <a:spLocks noChangeArrowheads="1"/>
            </p:cNvSpPr>
            <p:nvPr/>
          </p:nvSpPr>
          <p:spPr bwMode="auto">
            <a:xfrm>
              <a:off x="1654154" y="277970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404303" y="2572068"/>
            <a:ext cx="62150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8.2</a:t>
            </a:r>
            <a:r>
              <a:rPr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马克笔色卡的制作</a:t>
            </a:r>
            <a:endParaRPr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0"/>
          <p:cNvGrpSpPr/>
          <p:nvPr/>
        </p:nvGrpSpPr>
        <p:grpSpPr>
          <a:xfrm>
            <a:off x="1400810" y="3258185"/>
            <a:ext cx="6226175" cy="719138"/>
            <a:chOff x="1501754" y="2714620"/>
            <a:chExt cx="6226175" cy="719137"/>
          </a:xfrm>
        </p:grpSpPr>
        <p:sp>
          <p:nvSpPr>
            <p:cNvPr id="20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23" name="AutoShape 3"/>
            <p:cNvSpPr>
              <a:spLocks noChangeArrowheads="1"/>
            </p:cNvSpPr>
            <p:nvPr/>
          </p:nvSpPr>
          <p:spPr bwMode="auto">
            <a:xfrm>
              <a:off x="1654154" y="277970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4" name="TextBox 21"/>
          <p:cNvSpPr txBox="1"/>
          <p:nvPr/>
        </p:nvSpPr>
        <p:spPr>
          <a:xfrm>
            <a:off x="1387793" y="3416618"/>
            <a:ext cx="62150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8.3马克笔笔触训练</a:t>
            </a:r>
            <a:endParaRPr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10"/>
          <p:cNvGrpSpPr/>
          <p:nvPr/>
        </p:nvGrpSpPr>
        <p:grpSpPr>
          <a:xfrm>
            <a:off x="1400810" y="4119245"/>
            <a:ext cx="6226175" cy="719138"/>
            <a:chOff x="1501754" y="2714620"/>
            <a:chExt cx="6226175" cy="719137"/>
          </a:xfrm>
        </p:grpSpPr>
        <p:sp>
          <p:nvSpPr>
            <p:cNvPr id="28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29" name="AutoShape 3"/>
            <p:cNvSpPr>
              <a:spLocks noChangeArrowheads="1"/>
            </p:cNvSpPr>
            <p:nvPr/>
          </p:nvSpPr>
          <p:spPr bwMode="auto">
            <a:xfrm>
              <a:off x="1654154" y="277970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TextBox 21"/>
          <p:cNvSpPr txBox="1"/>
          <p:nvPr/>
        </p:nvSpPr>
        <p:spPr>
          <a:xfrm>
            <a:off x="1387793" y="4277678"/>
            <a:ext cx="62150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8.4马克笔排线练习</a:t>
            </a:r>
            <a:endParaRPr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10"/>
          <p:cNvGrpSpPr/>
          <p:nvPr/>
        </p:nvGrpSpPr>
        <p:grpSpPr>
          <a:xfrm>
            <a:off x="1400810" y="4980305"/>
            <a:ext cx="6226175" cy="719138"/>
            <a:chOff x="1501754" y="2714620"/>
            <a:chExt cx="6226175" cy="719137"/>
          </a:xfrm>
        </p:grpSpPr>
        <p:sp>
          <p:nvSpPr>
            <p:cNvPr id="32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33" name="AutoShape 3"/>
            <p:cNvSpPr>
              <a:spLocks noChangeArrowheads="1"/>
            </p:cNvSpPr>
            <p:nvPr/>
          </p:nvSpPr>
          <p:spPr bwMode="auto">
            <a:xfrm>
              <a:off x="1654154" y="277970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4" name="TextBox 21"/>
          <p:cNvSpPr txBox="1"/>
          <p:nvPr/>
        </p:nvSpPr>
        <p:spPr>
          <a:xfrm>
            <a:off x="1387793" y="5138738"/>
            <a:ext cx="62150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8.5马克笔材质表现训练</a:t>
            </a:r>
            <a:endParaRPr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4" grpId="0"/>
      <p:bldP spid="30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928495" y="1501775"/>
            <a:ext cx="420941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1.无彩色系无彩色系是指白色、黑色和由白色黑色调；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2.有彩色系（简称彩色系）彩色是指红、橙、黄、绿；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3.有彩色系的颜色具有三个基本特性：色相、纯度（也称彩度、饱和度）、明度。在色彩学上也称为色彩的三大要素或色彩的三属性。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1．色相 色相是有彩色的最大特征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2．纯度（彩度、饱和度） 色彩的纯度是指色彩的纯净程度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3．明度 明度是指色彩的明亮程度。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604010" y="565404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8.1色彩的主要特性和种类</a:t>
            </a:r>
            <a:endParaRPr sz="3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951990" y="1645285"/>
            <a:ext cx="420941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1.无彩色系无彩色系是指白色、黑色和由白色黑色调；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2.有彩色系（简称彩色系）彩色是指红、橙、黄、绿；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3.有彩色系的颜色具有三个基本特性：色相、纯度（也称彩度、饱和度）、明度。在色彩学上也称为色彩的三大要素或色彩的三属性。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627505" y="4451985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8.1色彩的主要特性和种类</a:t>
            </a:r>
            <a:endParaRPr sz="3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951990" y="1645285"/>
            <a:ext cx="420941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1.无彩色系无彩色系是指白色、黑色和由白色黑色调；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2.有彩色系（简称彩色系）彩色是指红、橙、黄、绿；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3.有彩色系的颜色具有三个基本特性：色相、纯度（也称彩度、饱和度）、明度。在色彩学上也称为色彩的三大要素或色彩的三属性。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627505" y="4451985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8.1色彩的主要特性和种类</a:t>
            </a:r>
            <a:endParaRPr sz="3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617980" y="1389380"/>
            <a:ext cx="245681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绘制色彩有助于学生更快的认识工具和常用的颜色。在学习初期，顺利准确的找到合适的颜色上色。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准备A4绘图纸一张，用粗头在纸上画约2CM长的线条，并用马克笔在线条旁标上笔上的号码,为了便于查找，一般按照赤橙黄绿青蓝紫的颜色顺序排列。。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8" name="TextBox 9"/>
          <p:cNvSpPr txBox="1"/>
          <p:nvPr/>
        </p:nvSpPr>
        <p:spPr>
          <a:xfrm>
            <a:off x="1532255" y="645795"/>
            <a:ext cx="5678805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8.2马克笔色卡的制作</a:t>
            </a:r>
            <a:endParaRPr sz="3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37" name="图片 137" descr="IMG_3345"/>
          <p:cNvPicPr>
            <a:picLocks noChangeAspect="1"/>
          </p:cNvPicPr>
          <p:nvPr/>
        </p:nvPicPr>
        <p:blipFill>
          <a:blip r:embed="rId3"/>
          <a:srcRect l="3626" t="3264" r="8703"/>
          <a:stretch>
            <a:fillRect/>
          </a:stretch>
        </p:blipFill>
        <p:spPr>
          <a:xfrm>
            <a:off x="4146550" y="1545590"/>
            <a:ext cx="2559050" cy="3766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9" name="直接连接符 8"/>
          <p:cNvCxnSpPr/>
          <p:nvPr/>
        </p:nvCxnSpPr>
        <p:spPr>
          <a:xfrm>
            <a:off x="1532255" y="580263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8.3马克笔笔触训练</a:t>
            </a:r>
            <a:endParaRPr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643380" y="1650047"/>
            <a:ext cx="50800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8.3.1马克笔笔触大小的控制</a:t>
            </a:r>
            <a:endParaRPr 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马克笔的笔头分两头，粗头呈现出坡面，我们较长使用。利用粗头可以画出大小不一的笔触变化。</a:t>
            </a:r>
            <a:endParaRPr 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把坡面完全贴到纸上，画出来的笔触是饱满的，线条较粗。 </a:t>
            </a:r>
            <a:endParaRPr 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8.3.2马克笔笔触常见的错误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马克笔初期使用会有上色问题如下图，这些问题基本都是握笔不规范，上色力度不够，所以要多练习画直线的能力，注意握笔方法。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35" name="图片 135" descr="IMG_3347"/>
          <p:cNvPicPr>
            <a:picLocks noChangeAspect="1"/>
          </p:cNvPicPr>
          <p:nvPr/>
        </p:nvPicPr>
        <p:blipFill>
          <a:blip r:embed="rId3"/>
          <a:srcRect t="18337" r="27865" b="21232"/>
          <a:stretch>
            <a:fillRect/>
          </a:stretch>
        </p:blipFill>
        <p:spPr>
          <a:xfrm>
            <a:off x="2757488" y="4010978"/>
            <a:ext cx="2850515" cy="1791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9" name="直接连接符 8"/>
          <p:cNvCxnSpPr/>
          <p:nvPr/>
        </p:nvCxnSpPr>
        <p:spPr>
          <a:xfrm>
            <a:off x="1760220" y="538226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8.4马克笔排线练习</a:t>
            </a:r>
            <a:endParaRPr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643380" y="1649730"/>
            <a:ext cx="509206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马克笔在上色时，要注意笔触的粗细变化和笔触的方向。</a:t>
            </a:r>
            <a:endParaRPr 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绘画时，笔触要贴着边缘线，要注意光影的特点绘制出线的渐变，笔触按照结构透视方向走。</a:t>
            </a:r>
            <a:endParaRPr 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36" name="图片 136" descr="IMG_3348"/>
          <p:cNvPicPr>
            <a:picLocks noChangeAspect="1"/>
          </p:cNvPicPr>
          <p:nvPr/>
        </p:nvPicPr>
        <p:blipFill>
          <a:blip r:embed="rId3"/>
          <a:srcRect l="362" t="19302" r="-362" b="21715"/>
          <a:stretch>
            <a:fillRect/>
          </a:stretch>
        </p:blipFill>
        <p:spPr>
          <a:xfrm>
            <a:off x="1433513" y="2623503"/>
            <a:ext cx="5511165" cy="2328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1129</Words>
  <Application>WPS 演示</Application>
  <PresentationFormat>全屏显示(4:3)</PresentationFormat>
  <Paragraphs>76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Calibri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BJXX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Unique</dc:creator>
  <cp:lastModifiedBy>zh8</cp:lastModifiedBy>
  <cp:revision>24</cp:revision>
  <dcterms:created xsi:type="dcterms:W3CDTF">2009-10-19T06:11:00Z</dcterms:created>
  <dcterms:modified xsi:type="dcterms:W3CDTF">2018-09-10T03:28:54Z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