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7"/>
  </p:notesMasterIdLst>
  <p:sldIdLst>
    <p:sldId id="256" r:id="rId4"/>
    <p:sldId id="274" r:id="rId5"/>
    <p:sldId id="257" r:id="rId6"/>
    <p:sldId id="258" r:id="rId8"/>
    <p:sldId id="277" r:id="rId9"/>
    <p:sldId id="276" r:id="rId10"/>
    <p:sldId id="278" r:id="rId11"/>
    <p:sldId id="279" r:id="rId12"/>
    <p:sldId id="280" r:id="rId13"/>
    <p:sldId id="281" r:id="rId14"/>
    <p:sldId id="271" r:id="rId15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12929"/>
    <a:srgbClr val="6F4949"/>
    <a:srgbClr val="8F613F"/>
    <a:srgbClr val="655C53"/>
    <a:srgbClr val="BDA100"/>
    <a:srgbClr val="FFFBA5"/>
    <a:srgbClr val="CDB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191"/>
    <p:restoredTop sz="94660"/>
  </p:normalViewPr>
  <p:slideViewPr>
    <p:cSldViewPr showGuides="1">
      <p:cViewPr>
        <p:scale>
          <a:sx n="50" d="100"/>
          <a:sy n="50" d="100"/>
        </p:scale>
        <p:origin x="-1044" y="-474"/>
      </p:cViewPr>
      <p:guideLst>
        <p:guide orient="horz" pos="2197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71604" y="500042"/>
            <a:ext cx="4857784" cy="917596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71604" y="500042"/>
            <a:ext cx="4857784" cy="917596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F613F"/>
            </a:gs>
            <a:gs pos="100000">
              <a:srgbClr val="51292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/>
      <p:pic>
        <p:nvPicPr>
          <p:cNvPr id="10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2"/>
          <a:srcRect t="56260" b="21870"/>
          <a:stretch>
            <a:fillRect/>
          </a:stretch>
        </p:blipFill>
        <p:spPr bwMode="auto">
          <a:xfrm>
            <a:off x="0" y="5357813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030" name="Picture 6" descr="C:\Documents and Settings\Administrator\桌面\ppt\fwk3p.png"/>
          <p:cNvPicPr>
            <a:picLocks noChangeAspect="1"/>
          </p:cNvPicPr>
          <p:nvPr userDrawn="1"/>
        </p:nvPicPr>
        <p:blipFill>
          <a:blip r:embed="rId13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cxnSp>
        <p:nvCxnSpPr>
          <p:cNvPr id="12" name="直接连接符 11"/>
          <p:cNvCxnSpPr/>
          <p:nvPr/>
        </p:nvCxnSpPr>
        <p:spPr>
          <a:xfrm>
            <a:off x="1643063" y="1357313"/>
            <a:ext cx="4643438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F613F"/>
            </a:gs>
            <a:gs pos="100000">
              <a:srgbClr val="51292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/>
      <p:pic>
        <p:nvPicPr>
          <p:cNvPr id="10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2"/>
          <a:srcRect t="56260" b="21870"/>
          <a:stretch>
            <a:fillRect/>
          </a:stretch>
        </p:blipFill>
        <p:spPr bwMode="auto">
          <a:xfrm>
            <a:off x="0" y="5357813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030" name="Picture 6" descr="C:\Documents and Settings\Administrator\桌面\ppt\fwk3p.png"/>
          <p:cNvPicPr>
            <a:picLocks noChangeAspect="1"/>
          </p:cNvPicPr>
          <p:nvPr userDrawn="1"/>
        </p:nvPicPr>
        <p:blipFill>
          <a:blip r:embed="rId13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cxnSp>
        <p:nvCxnSpPr>
          <p:cNvPr id="12" name="直接连接符 11"/>
          <p:cNvCxnSpPr/>
          <p:nvPr/>
        </p:nvCxnSpPr>
        <p:spPr>
          <a:xfrm>
            <a:off x="1643063" y="1357313"/>
            <a:ext cx="4643438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30" name="Picture 6" descr="C:\Documents and Settings\Administrator\桌面\ppt\fwk3p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929313" y="1571625"/>
            <a:ext cx="3214688" cy="2846388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27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2"/>
          <a:srcRect t="56260"/>
          <a:stretch>
            <a:fillRect/>
          </a:stretch>
        </p:blipFill>
        <p:spPr bwMode="auto">
          <a:xfrm>
            <a:off x="0" y="3857625"/>
            <a:ext cx="9144000" cy="3000375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13316" name="TextBox 3"/>
          <p:cNvSpPr txBox="1"/>
          <p:nvPr/>
        </p:nvSpPr>
        <p:spPr>
          <a:xfrm>
            <a:off x="1500505" y="1720533"/>
            <a:ext cx="442912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室内手绘表现技法</a:t>
            </a:r>
            <a:endParaRPr lang="zh-CN" altLang="zh-CN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7" name="TextBox 4"/>
          <p:cNvSpPr txBox="1"/>
          <p:nvPr/>
        </p:nvSpPr>
        <p:spPr>
          <a:xfrm>
            <a:off x="1609090" y="2507615"/>
            <a:ext cx="44291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主编：刘晶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"/>
          <a:srcRect t="56260" b="21870"/>
          <a:stretch>
            <a:fillRect/>
          </a:stretch>
        </p:blipFill>
        <p:spPr bwMode="auto">
          <a:xfrm>
            <a:off x="0" y="5383848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5363" name="Picture 6" descr="C:\Documents and Settings\Administrator\桌面\ppt\fwk3p.png"/>
          <p:cNvPicPr>
            <a:picLocks noChangeAspect="1"/>
          </p:cNvPicPr>
          <p:nvPr/>
        </p:nvPicPr>
        <p:blipFill>
          <a:blip r:embed="rId2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532255" y="1536700"/>
            <a:ext cx="2445385" cy="4154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点透视用于超高层建筑，相比较一点透视和两点透视的特点，三点透视的特点是指有三个消失点，垂直线也发生了透视变化。三点透视三个点同时发生透视变化。一般情况下，透视图多为一点透视、两点透视，三点透视可以展现比较全面的角度，一般用于大楼的俯瞰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8" name="TextBox 9"/>
          <p:cNvSpPr txBox="1"/>
          <p:nvPr/>
        </p:nvSpPr>
        <p:spPr>
          <a:xfrm>
            <a:off x="1532255" y="645795"/>
            <a:ext cx="5678805" cy="6299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3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4.</a:t>
            </a:r>
            <a:r>
              <a:rPr lang="en-US" sz="3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7</a:t>
            </a:r>
            <a:r>
              <a:rPr lang="zh-CN" altLang="en-US" sz="3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三点透视</a:t>
            </a:r>
            <a:endParaRPr lang="zh-CN" altLang="en-US" sz="3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58" name="图片 58" descr="14135042_150355083762_2"/>
          <p:cNvPicPr>
            <a:picLocks noChangeAspect="1"/>
          </p:cNvPicPr>
          <p:nvPr/>
        </p:nvPicPr>
        <p:blipFill>
          <a:blip r:embed="rId3"/>
          <a:srcRect b="4470"/>
          <a:stretch>
            <a:fillRect/>
          </a:stretch>
        </p:blipFill>
        <p:spPr>
          <a:xfrm>
            <a:off x="3977640" y="1608455"/>
            <a:ext cx="2881630" cy="4011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30" name="Picture 6" descr="C:\Documents and Settings\Administrator\桌面\ppt\fwk3p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929313" y="1571625"/>
            <a:ext cx="3214688" cy="2846388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27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2"/>
          <a:srcRect t="56260"/>
          <a:stretch>
            <a:fillRect/>
          </a:stretch>
        </p:blipFill>
        <p:spPr bwMode="auto">
          <a:xfrm>
            <a:off x="0" y="3857625"/>
            <a:ext cx="9144000" cy="3000375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2883206" y="2071678"/>
            <a:ext cx="3357586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kern="1200" cap="none" spc="0" normalizeH="0" baseline="0" noProof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</a:t>
            </a:r>
            <a:endParaRPr kumimoji="0" lang="zh-CN" altLang="en-US" sz="4800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98446" y="2857496"/>
            <a:ext cx="3357586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kern="1200" cap="none" spc="0" normalizeH="0" baseline="0" noProof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Thank you</a:t>
            </a:r>
            <a:endParaRPr kumimoji="0" lang="zh-CN" altLang="en-US" sz="2400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"/>
          <a:srcRect t="56260" b="21870"/>
          <a:stretch>
            <a:fillRect/>
          </a:stretch>
        </p:blipFill>
        <p:spPr bwMode="auto">
          <a:xfrm>
            <a:off x="0" y="5383848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5363" name="Picture 6" descr="C:\Documents and Settings\Administrator\桌面\ppt\fwk3p.png"/>
          <p:cNvPicPr>
            <a:picLocks noChangeAspect="1"/>
          </p:cNvPicPr>
          <p:nvPr/>
        </p:nvPicPr>
        <p:blipFill>
          <a:blip r:embed="rId2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531938" y="1536700"/>
            <a:ext cx="5037137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第一章   手绘概述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第二章   室内设计手绘材料工具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第三章   线条篇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   透视篇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第五章   室内单体篇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第六章   室内组合篇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第七章   室内空间篇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第八章   色彩篇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第九章   室内手绘作品临摹篇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第十章   室内手绘作品欣赏篇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532255" y="5504180"/>
            <a:ext cx="4857750" cy="1588"/>
          </a:xfrm>
          <a:prstGeom prst="line">
            <a:avLst/>
          </a:prstGeom>
          <a:ln w="38100">
            <a:solidFill>
              <a:srgbClr val="FFC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8" name="TextBox 9"/>
          <p:cNvSpPr txBox="1"/>
          <p:nvPr/>
        </p:nvSpPr>
        <p:spPr>
          <a:xfrm>
            <a:off x="1532255" y="645795"/>
            <a:ext cx="5678805" cy="675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3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"/>
          <a:srcRect t="56260" b="21870"/>
          <a:stretch>
            <a:fillRect/>
          </a:stretch>
        </p:blipFill>
        <p:spPr bwMode="auto">
          <a:xfrm>
            <a:off x="12065" y="5357813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14342" name="TextBox 9"/>
          <p:cNvSpPr txBox="1"/>
          <p:nvPr/>
        </p:nvSpPr>
        <p:spPr>
          <a:xfrm>
            <a:off x="2139315" y="655955"/>
            <a:ext cx="6220460" cy="6299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 透视篇</a:t>
            </a:r>
            <a:endParaRPr lang="zh-CN" altLang="en-US" sz="3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571308" y="1357313"/>
            <a:ext cx="4643438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0"/>
          <p:cNvGrpSpPr/>
          <p:nvPr/>
        </p:nvGrpSpPr>
        <p:grpSpPr>
          <a:xfrm>
            <a:off x="1489075" y="2281238"/>
            <a:ext cx="6226175" cy="719137"/>
            <a:chOff x="1501754" y="2714620"/>
            <a:chExt cx="6226175" cy="719137"/>
          </a:xfrm>
        </p:grpSpPr>
        <p:sp>
          <p:nvSpPr>
            <p:cNvPr id="14355" name="AutoShape 3"/>
            <p:cNvSpPr/>
            <p:nvPr/>
          </p:nvSpPr>
          <p:spPr>
            <a:xfrm>
              <a:off x="1501754" y="2714620"/>
              <a:ext cx="6226175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2D1111">
                    <a:alpha val="100000"/>
                  </a:srgbClr>
                </a:gs>
                <a:gs pos="50000">
                  <a:srgbClr val="451E1E">
                    <a:alpha val="100000"/>
                  </a:srgbClr>
                </a:gs>
                <a:gs pos="100000">
                  <a:srgbClr val="542626">
                    <a:alpha val="100000"/>
                  </a:srgbClr>
                </a:gs>
              </a:gsLst>
              <a:lin ang="16200000" scaled="1"/>
              <a:tileRect/>
            </a:gradFill>
            <a:ln w="9525">
              <a:noFill/>
            </a:ln>
          </p:spPr>
          <p:txBody>
            <a:bodyPr anchor="ctr"/>
            <a:p>
              <a:endParaRPr lang="zh-CN" altLang="zh-CN" dirty="0">
                <a:latin typeface="Calibri" panose="020F0502020204030204" pitchFamily="34" charset="0"/>
              </a:endParaRPr>
            </a:p>
          </p:txBody>
        </p:sp>
        <p:sp>
          <p:nvSpPr>
            <p:cNvPr id="17" name="AutoShape 3"/>
            <p:cNvSpPr>
              <a:spLocks noChangeArrowheads="1"/>
            </p:cNvSpPr>
            <p:nvPr/>
          </p:nvSpPr>
          <p:spPr bwMode="auto">
            <a:xfrm>
              <a:off x="1654154" y="2779708"/>
              <a:ext cx="5918200" cy="585786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8F613F">
                    <a:shade val="30000"/>
                    <a:satMod val="115000"/>
                  </a:srgbClr>
                </a:gs>
                <a:gs pos="50000">
                  <a:srgbClr val="8F613F">
                    <a:shade val="67500"/>
                    <a:satMod val="115000"/>
                  </a:srgbClr>
                </a:gs>
                <a:gs pos="100000">
                  <a:srgbClr val="8F613F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 algn="ctr">
              <a:noFill/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1487488" y="2419350"/>
            <a:ext cx="6215062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4.1一点透视（平行透视） 4.2一点透视方体透视练习</a:t>
            </a:r>
            <a:endParaRPr 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46" name="Picture 6" descr="C:\Documents and Settings\Administrator\桌面\ppt\fwk3p.png"/>
          <p:cNvPicPr>
            <a:picLocks noChangeAspect="1"/>
          </p:cNvPicPr>
          <p:nvPr/>
        </p:nvPicPr>
        <p:blipFill>
          <a:blip r:embed="rId2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grpSp>
        <p:nvGrpSpPr>
          <p:cNvPr id="3" name="组合 10"/>
          <p:cNvGrpSpPr/>
          <p:nvPr/>
        </p:nvGrpSpPr>
        <p:grpSpPr>
          <a:xfrm>
            <a:off x="1489075" y="3209925"/>
            <a:ext cx="6226175" cy="719138"/>
            <a:chOff x="1501754" y="2714620"/>
            <a:chExt cx="6226175" cy="719137"/>
          </a:xfrm>
        </p:grpSpPr>
        <p:sp>
          <p:nvSpPr>
            <p:cNvPr id="14353" name="AutoShape 3"/>
            <p:cNvSpPr/>
            <p:nvPr/>
          </p:nvSpPr>
          <p:spPr>
            <a:xfrm>
              <a:off x="1501754" y="2714620"/>
              <a:ext cx="6226175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2D1111">
                    <a:alpha val="100000"/>
                  </a:srgbClr>
                </a:gs>
                <a:gs pos="50000">
                  <a:srgbClr val="451E1E">
                    <a:alpha val="100000"/>
                  </a:srgbClr>
                </a:gs>
                <a:gs pos="100000">
                  <a:srgbClr val="542626">
                    <a:alpha val="100000"/>
                  </a:srgbClr>
                </a:gs>
              </a:gsLst>
              <a:lin ang="16200000" scaled="1"/>
              <a:tileRect/>
            </a:gradFill>
            <a:ln w="9525">
              <a:noFill/>
            </a:ln>
          </p:spPr>
          <p:txBody>
            <a:bodyPr anchor="ctr"/>
            <a:p>
              <a:endParaRPr lang="zh-CN" altLang="zh-CN" dirty="0">
                <a:latin typeface="Calibri" panose="020F0502020204030204" pitchFamily="34" charset="0"/>
              </a:endParaRPr>
            </a:p>
          </p:txBody>
        </p:sp>
        <p:sp>
          <p:nvSpPr>
            <p:cNvPr id="21" name="AutoShape 3"/>
            <p:cNvSpPr>
              <a:spLocks noChangeArrowheads="1"/>
            </p:cNvSpPr>
            <p:nvPr/>
          </p:nvSpPr>
          <p:spPr bwMode="auto">
            <a:xfrm>
              <a:off x="1654154" y="2779708"/>
              <a:ext cx="5918200" cy="585786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8F613F">
                    <a:shade val="30000"/>
                    <a:satMod val="115000"/>
                  </a:srgbClr>
                </a:gs>
                <a:gs pos="50000">
                  <a:srgbClr val="8F613F">
                    <a:shade val="67500"/>
                    <a:satMod val="115000"/>
                  </a:srgbClr>
                </a:gs>
                <a:gs pos="100000">
                  <a:srgbClr val="8F613F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 algn="ctr">
              <a:noFill/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1487488" y="3348038"/>
            <a:ext cx="6215062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4.3一点透视空间练习        4.4二点透视</a:t>
            </a:r>
            <a:endParaRPr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10"/>
          <p:cNvGrpSpPr/>
          <p:nvPr/>
        </p:nvGrpSpPr>
        <p:grpSpPr>
          <a:xfrm>
            <a:off x="1472565" y="4126230"/>
            <a:ext cx="6226175" cy="719138"/>
            <a:chOff x="1501754" y="2714620"/>
            <a:chExt cx="6226175" cy="719137"/>
          </a:xfrm>
        </p:grpSpPr>
        <p:sp>
          <p:nvSpPr>
            <p:cNvPr id="8" name="AutoShape 3"/>
            <p:cNvSpPr/>
            <p:nvPr/>
          </p:nvSpPr>
          <p:spPr>
            <a:xfrm>
              <a:off x="1501754" y="2714620"/>
              <a:ext cx="6226175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2D1111">
                    <a:alpha val="100000"/>
                  </a:srgbClr>
                </a:gs>
                <a:gs pos="50000">
                  <a:srgbClr val="451E1E">
                    <a:alpha val="100000"/>
                  </a:srgbClr>
                </a:gs>
                <a:gs pos="100000">
                  <a:srgbClr val="542626">
                    <a:alpha val="100000"/>
                  </a:srgbClr>
                </a:gs>
              </a:gsLst>
              <a:lin ang="16200000" scaled="1"/>
              <a:tileRect/>
            </a:gradFill>
            <a:ln w="9525">
              <a:noFill/>
            </a:ln>
          </p:spPr>
          <p:txBody>
            <a:bodyPr anchor="ctr"/>
            <a:p>
              <a:endParaRPr lang="zh-CN" altLang="zh-CN" dirty="0">
                <a:latin typeface="Calibri" panose="020F0502020204030204" pitchFamily="34" charset="0"/>
              </a:endParaRPr>
            </a:p>
          </p:txBody>
        </p:sp>
        <p:sp>
          <p:nvSpPr>
            <p:cNvPr id="9" name="AutoShape 3"/>
            <p:cNvSpPr>
              <a:spLocks noChangeArrowheads="1"/>
            </p:cNvSpPr>
            <p:nvPr/>
          </p:nvSpPr>
          <p:spPr bwMode="auto">
            <a:xfrm>
              <a:off x="1625579" y="2780978"/>
              <a:ext cx="5918200" cy="585786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8F613F">
                    <a:shade val="30000"/>
                    <a:satMod val="115000"/>
                  </a:srgbClr>
                </a:gs>
                <a:gs pos="50000">
                  <a:srgbClr val="8F613F">
                    <a:shade val="67500"/>
                    <a:satMod val="115000"/>
                  </a:srgbClr>
                </a:gs>
                <a:gs pos="100000">
                  <a:srgbClr val="8F613F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 algn="ctr">
              <a:noFill/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p>
              <a:pPr algn="l"/>
              <a:r>
                <a:rPr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4.5两点透视方体透视练习 4.6二点透视空间练习</a:t>
              </a:r>
              <a:endParaRPr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10" name="组合 10"/>
          <p:cNvGrpSpPr/>
          <p:nvPr/>
        </p:nvGrpSpPr>
        <p:grpSpPr>
          <a:xfrm>
            <a:off x="1456055" y="5042535"/>
            <a:ext cx="6226175" cy="719138"/>
            <a:chOff x="1501754" y="2714620"/>
            <a:chExt cx="6226175" cy="719137"/>
          </a:xfrm>
        </p:grpSpPr>
        <p:sp>
          <p:nvSpPr>
            <p:cNvPr id="11" name="AutoShape 3"/>
            <p:cNvSpPr/>
            <p:nvPr/>
          </p:nvSpPr>
          <p:spPr>
            <a:xfrm>
              <a:off x="1501754" y="2714620"/>
              <a:ext cx="6226175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2D1111">
                    <a:alpha val="100000"/>
                  </a:srgbClr>
                </a:gs>
                <a:gs pos="50000">
                  <a:srgbClr val="451E1E">
                    <a:alpha val="100000"/>
                  </a:srgbClr>
                </a:gs>
                <a:gs pos="100000">
                  <a:srgbClr val="542626">
                    <a:alpha val="100000"/>
                  </a:srgbClr>
                </a:gs>
              </a:gsLst>
              <a:lin ang="16200000" scaled="1"/>
              <a:tileRect/>
            </a:gradFill>
            <a:ln w="9525">
              <a:noFill/>
            </a:ln>
          </p:spPr>
          <p:txBody>
            <a:bodyPr anchor="ctr"/>
            <a:p>
              <a:endParaRPr lang="zh-CN" altLang="zh-CN" dirty="0">
                <a:latin typeface="Calibri" panose="020F0502020204030204" pitchFamily="34" charset="0"/>
              </a:endParaRPr>
            </a:p>
          </p:txBody>
        </p:sp>
        <p:sp>
          <p:nvSpPr>
            <p:cNvPr id="12" name="AutoShape 3"/>
            <p:cNvSpPr>
              <a:spLocks noChangeArrowheads="1"/>
            </p:cNvSpPr>
            <p:nvPr/>
          </p:nvSpPr>
          <p:spPr bwMode="auto">
            <a:xfrm>
              <a:off x="1642089" y="2780978"/>
              <a:ext cx="5918200" cy="585786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8F613F">
                    <a:shade val="30000"/>
                    <a:satMod val="115000"/>
                  </a:srgbClr>
                </a:gs>
                <a:gs pos="50000">
                  <a:srgbClr val="8F613F">
                    <a:shade val="67500"/>
                    <a:satMod val="115000"/>
                  </a:srgbClr>
                </a:gs>
                <a:gs pos="100000">
                  <a:srgbClr val="8F613F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 algn="ctr">
              <a:noFill/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p>
              <a:pPr algn="l"/>
              <a:r>
                <a:rPr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4</a:t>
              </a:r>
              <a:r>
                <a:rPr 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.</a:t>
              </a:r>
              <a:r>
                <a:rPr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7三点透视</a:t>
              </a:r>
              <a:endParaRPr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"/>
          <a:srcRect t="56260" b="21870"/>
          <a:stretch>
            <a:fillRect/>
          </a:stretch>
        </p:blipFill>
        <p:spPr bwMode="auto">
          <a:xfrm>
            <a:off x="0" y="5383848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5363" name="Picture 6" descr="C:\Documents and Settings\Administrator\桌面\ppt\fwk3p.png"/>
          <p:cNvPicPr>
            <a:picLocks noChangeAspect="1"/>
          </p:cNvPicPr>
          <p:nvPr/>
        </p:nvPicPr>
        <p:blipFill>
          <a:blip r:embed="rId2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531938" y="1721485"/>
            <a:ext cx="5037137" cy="3046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一点透视又叫做平行透视，是指只有一个消失点的透视图，物体向视平线上某一点消失。透视是一种物理现象，一点透视是最常见的一种透视。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一点透视主要名称：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（1）视点：画者眼睛的位置。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（2）视平线:眼睛所在高度的一条水平线。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（3）灭点：透视线的终点、灭点即消失点。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（4）地平线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621790" y="4777740"/>
            <a:ext cx="4857750" cy="1588"/>
          </a:xfrm>
          <a:prstGeom prst="line">
            <a:avLst/>
          </a:prstGeom>
          <a:ln w="38100">
            <a:solidFill>
              <a:srgbClr val="FFC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8" name="TextBox 9"/>
          <p:cNvSpPr txBox="1"/>
          <p:nvPr/>
        </p:nvSpPr>
        <p:spPr>
          <a:xfrm>
            <a:off x="1532255" y="645795"/>
            <a:ext cx="5678805" cy="675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4.1</a:t>
            </a:r>
            <a:r>
              <a:rPr lang="en-US" sz="3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一点透视（平行透视）</a:t>
            </a:r>
            <a:endParaRPr lang="zh-CN" altLang="en-US" sz="3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"/>
          <a:srcRect t="56260" b="21870"/>
          <a:stretch>
            <a:fillRect/>
          </a:stretch>
        </p:blipFill>
        <p:spPr bwMode="auto">
          <a:xfrm>
            <a:off x="0" y="5383848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5363" name="Picture 6" descr="C:\Documents and Settings\Administrator\桌面\ppt\fwk3p.png"/>
          <p:cNvPicPr>
            <a:picLocks noChangeAspect="1"/>
          </p:cNvPicPr>
          <p:nvPr/>
        </p:nvPicPr>
        <p:blipFill>
          <a:blip r:embed="rId2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531938" y="1576705"/>
            <a:ext cx="5037137" cy="41541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正方体透视在室内着重练习一点透视、两点透视。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思考：绘制完，思考每一个正方体在建筑空间中可能是什么？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（1）水平方向与视平线平行，垂直方向与视平线垂直。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（2）绘制出九个边长相等的正方形，并绘制出正方体。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（3）将九个正方体看成是一个室内空间，思考每个正方体所代表的是什么家具。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（4）单体注意自身透视，组合注意整体透视。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（5）思考：理解一点透视方体的基础上，能否给出一点，并在其周围绘制出长方体、正方体。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621790" y="5586730"/>
            <a:ext cx="4857750" cy="1588"/>
          </a:xfrm>
          <a:prstGeom prst="line">
            <a:avLst/>
          </a:prstGeom>
          <a:ln w="38100">
            <a:solidFill>
              <a:srgbClr val="FFC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8" name="TextBox 9"/>
          <p:cNvSpPr txBox="1"/>
          <p:nvPr/>
        </p:nvSpPr>
        <p:spPr>
          <a:xfrm>
            <a:off x="1532255" y="645795"/>
            <a:ext cx="56788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4.2一点透视方体透视练习</a:t>
            </a:r>
            <a:endParaRPr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"/>
          <a:srcRect t="56260" b="21870"/>
          <a:stretch>
            <a:fillRect/>
          </a:stretch>
        </p:blipFill>
        <p:spPr bwMode="auto">
          <a:xfrm>
            <a:off x="0" y="5240338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5363" name="Picture 6" descr="C:\Documents and Settings\Administrator\桌面\ppt\fwk3p.png"/>
          <p:cNvPicPr>
            <a:picLocks noChangeAspect="1"/>
          </p:cNvPicPr>
          <p:nvPr/>
        </p:nvPicPr>
        <p:blipFill>
          <a:blip r:embed="rId2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531938" y="1414145"/>
            <a:ext cx="5037137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思考：</a:t>
            </a:r>
            <a:endParaRPr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1.坐在左边和坐在中间以及右边的同学看到的左 右墙有什么变化？</a:t>
            </a:r>
            <a:endParaRPr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2.坐在前面和坐在后面的同学看到的黑板墙有什么变化？</a:t>
            </a:r>
            <a:endParaRPr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747520" y="5238750"/>
            <a:ext cx="4857750" cy="1588"/>
          </a:xfrm>
          <a:prstGeom prst="line">
            <a:avLst/>
          </a:prstGeom>
          <a:ln w="38100">
            <a:solidFill>
              <a:srgbClr val="FFC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8" name="TextBox 9"/>
          <p:cNvSpPr txBox="1"/>
          <p:nvPr/>
        </p:nvSpPr>
        <p:spPr>
          <a:xfrm>
            <a:off x="1532255" y="645795"/>
            <a:ext cx="5678805" cy="675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3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4.3一点透视空间练习</a:t>
            </a:r>
            <a:endParaRPr sz="3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2255" y="3054350"/>
            <a:ext cx="2719070" cy="1851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1970" y="3054350"/>
            <a:ext cx="2799080" cy="18243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"/>
          <a:srcRect t="56260" b="21870"/>
          <a:stretch>
            <a:fillRect/>
          </a:stretch>
        </p:blipFill>
        <p:spPr bwMode="auto">
          <a:xfrm>
            <a:off x="0" y="5383848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5363" name="Picture 6" descr="C:\Documents and Settings\Administrator\桌面\ppt\fwk3p.png"/>
          <p:cNvPicPr>
            <a:picLocks noChangeAspect="1"/>
          </p:cNvPicPr>
          <p:nvPr/>
        </p:nvPicPr>
        <p:blipFill>
          <a:blip r:embed="rId2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531938" y="1536700"/>
            <a:ext cx="5037137" cy="267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4.4二点透视</a:t>
            </a:r>
            <a:endParaRPr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两点透视又叫做成角透视，是指一个图中有两个灭点（又称消失点）。两点透视空间表现更加灵活生动，画面更加丰富。</a:t>
            </a:r>
            <a:endParaRPr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两点透视的特点：只有竖线垂直，透视线交于两个灭点。两个灭点必须在一条水平线上。</a:t>
            </a:r>
            <a:endParaRPr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405255" y="5535930"/>
            <a:ext cx="4857750" cy="1588"/>
          </a:xfrm>
          <a:prstGeom prst="line">
            <a:avLst/>
          </a:prstGeom>
          <a:ln w="38100">
            <a:solidFill>
              <a:srgbClr val="FFC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8" name="TextBox 9"/>
          <p:cNvSpPr txBox="1"/>
          <p:nvPr/>
        </p:nvSpPr>
        <p:spPr>
          <a:xfrm>
            <a:off x="1532255" y="645795"/>
            <a:ext cx="5678805" cy="675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3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4.4二点透视</a:t>
            </a:r>
            <a:endParaRPr lang="zh-CN" altLang="en-US" sz="3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3538" y="3840163"/>
            <a:ext cx="3009265" cy="1362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7903" y="3488055"/>
            <a:ext cx="2818765" cy="1714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"/>
          <a:srcRect t="56260" b="21870"/>
          <a:stretch>
            <a:fillRect/>
          </a:stretch>
        </p:blipFill>
        <p:spPr bwMode="auto">
          <a:xfrm>
            <a:off x="0" y="5383848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5363" name="Picture 6" descr="C:\Documents and Settings\Administrator\桌面\ppt\fwk3p.png"/>
          <p:cNvPicPr>
            <a:picLocks noChangeAspect="1"/>
          </p:cNvPicPr>
          <p:nvPr/>
        </p:nvPicPr>
        <p:blipFill>
          <a:blip r:embed="rId2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531938" y="1536700"/>
            <a:ext cx="5037137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思考：分析每一个方体在建筑空间中的位置？</a:t>
            </a:r>
            <a:endParaRPr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8" name="TextBox 9"/>
          <p:cNvSpPr txBox="1"/>
          <p:nvPr/>
        </p:nvSpPr>
        <p:spPr>
          <a:xfrm>
            <a:off x="1532255" y="645795"/>
            <a:ext cx="5678805" cy="6299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3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4.5</a:t>
            </a:r>
            <a:r>
              <a:rPr lang="zh-CN" altLang="en-US" sz="3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两点透视方体透视练习</a:t>
            </a:r>
            <a:endParaRPr lang="zh-CN" altLang="en-US" sz="3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5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365" y="2331720"/>
            <a:ext cx="3503930" cy="24980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11295" y="2331085"/>
            <a:ext cx="3997325" cy="24993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"/>
          <a:srcRect t="56260" b="21870"/>
          <a:stretch>
            <a:fillRect/>
          </a:stretch>
        </p:blipFill>
        <p:spPr bwMode="auto">
          <a:xfrm>
            <a:off x="0" y="5383848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5363" name="Picture 6" descr="C:\Documents and Settings\Administrator\桌面\ppt\fwk3p.png"/>
          <p:cNvPicPr>
            <a:picLocks noChangeAspect="1"/>
          </p:cNvPicPr>
          <p:nvPr/>
        </p:nvPicPr>
        <p:blipFill>
          <a:blip r:embed="rId2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531938" y="1536700"/>
            <a:ext cx="5037137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endParaRPr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8" name="TextBox 9"/>
          <p:cNvSpPr txBox="1"/>
          <p:nvPr/>
        </p:nvSpPr>
        <p:spPr>
          <a:xfrm>
            <a:off x="1532255" y="645795"/>
            <a:ext cx="5678805" cy="6299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3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4.6二点透视空间练习</a:t>
            </a:r>
            <a:endParaRPr sz="3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57" name="图片 57" descr="IMG_326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2451735" y="913130"/>
            <a:ext cx="3067050" cy="5031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940</Words>
  <Application>WPS 演示</Application>
  <PresentationFormat>全屏显示(4:3)</PresentationFormat>
  <Paragraphs>77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Calibri</vt:lpstr>
      <vt:lpstr>Arial Unicode MS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BJXX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Unique</dc:creator>
  <cp:lastModifiedBy>zh8</cp:lastModifiedBy>
  <cp:revision>20</cp:revision>
  <dcterms:created xsi:type="dcterms:W3CDTF">2009-10-19T06:11:00Z</dcterms:created>
  <dcterms:modified xsi:type="dcterms:W3CDTF">2018-09-10T03:27:51Z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2052-10.1.0.7401</vt:lpwstr>
  </property>
</Properties>
</file>