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6" r:id="rId20"/>
    <p:sldId id="280" r:id="rId21"/>
    <p:sldId id="283" r:id="rId22"/>
    <p:sldId id="284" r:id="rId23"/>
    <p:sldId id="285" r:id="rId24"/>
    <p:sldId id="286" r:id="rId25"/>
    <p:sldId id="287" r:id="rId26"/>
    <p:sldId id="288" r:id="rId27"/>
    <p:sldId id="289" r:id="rId28"/>
    <p:sldId id="290" r:id="rId29"/>
    <p:sldId id="512" r:id="rId30"/>
    <p:sldId id="330" r:id="rId31"/>
    <p:sldId id="331" r:id="rId32"/>
    <p:sldId id="332" r:id="rId33"/>
    <p:sldId id="333" r:id="rId34"/>
    <p:sldId id="334" r:id="rId35"/>
    <p:sldId id="335" r:id="rId36"/>
    <p:sldId id="336" r:id="rId37"/>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8" d="100"/>
          <a:sy n="88" d="100"/>
        </p:scale>
        <p:origin x="-876" y="-10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14D3EFD-98DA-4901-BC7D-2FF3139A5EA1}" type="doc">
      <dgm:prSet loTypeId="urn:microsoft.com/office/officeart/2005/8/layout/hierarchy2" loCatId="hierarchy" qsTypeId="urn:microsoft.com/office/officeart/2005/8/quickstyle/simple1" qsCatId="simple" csTypeId="urn:microsoft.com/office/officeart/2005/8/colors/colorful3" csCatId="colorful" phldr="1"/>
      <dgm:spPr/>
      <dgm:t>
        <a:bodyPr/>
        <a:lstStyle/>
        <a:p>
          <a:endParaRPr lang="zh-CN" altLang="en-US"/>
        </a:p>
      </dgm:t>
    </dgm:pt>
    <dgm:pt modelId="{E3315C56-0C45-4676-82FD-9DB83E3A673E}">
      <dgm:prSet/>
      <dgm:spPr/>
      <dgm:t>
        <a:bodyPr/>
        <a:lstStyle/>
        <a:p>
          <a:pPr rtl="0"/>
          <a:r>
            <a:rPr lang="zh-CN" smtClean="0"/>
            <a:t>一、木材</a:t>
          </a:r>
          <a:endParaRPr lang="zh-CN"/>
        </a:p>
      </dgm:t>
    </dgm:pt>
    <dgm:pt modelId="{3BD554DC-5420-4AA9-A9DC-466642E5267E}" type="parTrans" cxnId="{EA50616D-58A6-4060-AF55-509AB95962A2}">
      <dgm:prSet/>
      <dgm:spPr/>
      <dgm:t>
        <a:bodyPr/>
        <a:lstStyle/>
        <a:p>
          <a:endParaRPr lang="zh-CN" altLang="en-US"/>
        </a:p>
      </dgm:t>
    </dgm:pt>
    <dgm:pt modelId="{737A2D93-D36E-41B5-85D1-A8CFD3EA41EA}" type="sibTrans" cxnId="{EA50616D-58A6-4060-AF55-509AB95962A2}">
      <dgm:prSet/>
      <dgm:spPr/>
      <dgm:t>
        <a:bodyPr/>
        <a:lstStyle/>
        <a:p>
          <a:endParaRPr lang="zh-CN" altLang="en-US"/>
        </a:p>
      </dgm:t>
    </dgm:pt>
    <dgm:pt modelId="{9C0D2F51-7669-4098-A081-3459B674476C}">
      <dgm:prSet/>
      <dgm:spPr/>
      <dgm:t>
        <a:bodyPr/>
        <a:lstStyle/>
        <a:p>
          <a:pPr rtl="0"/>
          <a:r>
            <a:rPr lang="zh-CN" dirty="0" smtClean="0"/>
            <a:t>人造木材</a:t>
          </a:r>
          <a:endParaRPr lang="zh-CN" dirty="0"/>
        </a:p>
      </dgm:t>
    </dgm:pt>
    <dgm:pt modelId="{D0977CE8-352F-44F2-B4CD-FADE973C4E47}" type="parTrans" cxnId="{FA80DFE2-9F88-4DC6-A279-CAD1D9518CBD}">
      <dgm:prSet/>
      <dgm:spPr/>
      <dgm:t>
        <a:bodyPr/>
        <a:lstStyle/>
        <a:p>
          <a:endParaRPr lang="zh-CN" altLang="en-US"/>
        </a:p>
      </dgm:t>
    </dgm:pt>
    <dgm:pt modelId="{EA593CB0-3ED6-4E81-A0E4-E6028B107B5F}" type="sibTrans" cxnId="{FA80DFE2-9F88-4DC6-A279-CAD1D9518CBD}">
      <dgm:prSet/>
      <dgm:spPr/>
      <dgm:t>
        <a:bodyPr/>
        <a:lstStyle/>
        <a:p>
          <a:endParaRPr lang="zh-CN" altLang="en-US"/>
        </a:p>
      </dgm:t>
    </dgm:pt>
    <dgm:pt modelId="{97EA09A7-5125-45CA-9AE2-EE0C86DAF22C}">
      <dgm:prSet/>
      <dgm:spPr/>
      <dgm:t>
        <a:bodyPr/>
        <a:lstStyle/>
        <a:p>
          <a:pPr rtl="0"/>
          <a:r>
            <a:rPr lang="zh-CN" smtClean="0"/>
            <a:t>天然木材</a:t>
          </a:r>
          <a:endParaRPr lang="zh-CN"/>
        </a:p>
      </dgm:t>
    </dgm:pt>
    <dgm:pt modelId="{7A8F2EEC-B4D9-4B2A-8C70-B1B5A3CB4E89}" type="parTrans" cxnId="{7C79DB95-B366-43E3-AF88-3933B7E25DAD}">
      <dgm:prSet/>
      <dgm:spPr/>
      <dgm:t>
        <a:bodyPr/>
        <a:lstStyle/>
        <a:p>
          <a:endParaRPr lang="zh-CN" altLang="en-US"/>
        </a:p>
      </dgm:t>
    </dgm:pt>
    <dgm:pt modelId="{FA802F49-B525-4CCB-9BBE-F091CF5022EC}" type="sibTrans" cxnId="{7C79DB95-B366-43E3-AF88-3933B7E25DAD}">
      <dgm:prSet/>
      <dgm:spPr/>
      <dgm:t>
        <a:bodyPr/>
        <a:lstStyle/>
        <a:p>
          <a:endParaRPr lang="zh-CN" altLang="en-US"/>
        </a:p>
      </dgm:t>
    </dgm:pt>
    <dgm:pt modelId="{ED84A78A-3526-44F7-9BA5-F628AA4C7EB5}">
      <dgm:prSet/>
      <dgm:spPr/>
      <dgm:t>
        <a:bodyPr/>
        <a:lstStyle/>
        <a:p>
          <a:pPr rtl="0"/>
          <a:r>
            <a:rPr lang="zh-CN" dirty="0" smtClean="0"/>
            <a:t>集成木材</a:t>
          </a:r>
          <a:endParaRPr lang="zh-CN" dirty="0"/>
        </a:p>
      </dgm:t>
    </dgm:pt>
    <dgm:pt modelId="{EE52F3DD-8D06-40FE-87C6-52CB15C9D62E}" type="parTrans" cxnId="{511A47F7-0811-47C9-83EB-1A0AB07F2382}">
      <dgm:prSet/>
      <dgm:spPr/>
      <dgm:t>
        <a:bodyPr/>
        <a:lstStyle/>
        <a:p>
          <a:endParaRPr lang="zh-CN" altLang="en-US"/>
        </a:p>
      </dgm:t>
    </dgm:pt>
    <dgm:pt modelId="{E7E890F3-0041-4B03-A7E2-B1AA30F6DA62}" type="sibTrans" cxnId="{511A47F7-0811-47C9-83EB-1A0AB07F2382}">
      <dgm:prSet/>
      <dgm:spPr/>
      <dgm:t>
        <a:bodyPr/>
        <a:lstStyle/>
        <a:p>
          <a:endParaRPr lang="zh-CN" altLang="en-US"/>
        </a:p>
      </dgm:t>
    </dgm:pt>
    <dgm:pt modelId="{9211C219-066B-4EB1-AAC2-551583FC2484}">
      <dgm:prSet/>
      <dgm:spPr/>
      <dgm:t>
        <a:bodyPr/>
        <a:lstStyle/>
        <a:p>
          <a:pPr rtl="0"/>
          <a:r>
            <a:rPr lang="zh-CN" dirty="0" smtClean="0"/>
            <a:t>二、玻璃</a:t>
          </a:r>
          <a:endParaRPr lang="zh-CN" dirty="0"/>
        </a:p>
      </dgm:t>
    </dgm:pt>
    <dgm:pt modelId="{3B9E296F-6026-4CB1-B62A-500C16369EB4}" type="parTrans" cxnId="{3271539C-8B6D-4B96-97DF-81C3AE21DF89}">
      <dgm:prSet/>
      <dgm:spPr/>
      <dgm:t>
        <a:bodyPr/>
        <a:lstStyle/>
        <a:p>
          <a:endParaRPr lang="zh-CN" altLang="en-US"/>
        </a:p>
      </dgm:t>
    </dgm:pt>
    <dgm:pt modelId="{7ACBBE10-41E5-4761-B084-0F96735E341E}" type="sibTrans" cxnId="{3271539C-8B6D-4B96-97DF-81C3AE21DF89}">
      <dgm:prSet/>
      <dgm:spPr/>
      <dgm:t>
        <a:bodyPr/>
        <a:lstStyle/>
        <a:p>
          <a:endParaRPr lang="zh-CN" altLang="en-US"/>
        </a:p>
      </dgm:t>
    </dgm:pt>
    <dgm:pt modelId="{2C129D76-558E-41DE-AE2D-FDD420AB9AD0}">
      <dgm:prSet/>
      <dgm:spPr/>
      <dgm:t>
        <a:bodyPr/>
        <a:lstStyle/>
        <a:p>
          <a:pPr rtl="0"/>
          <a:r>
            <a:rPr lang="zh-CN" smtClean="0"/>
            <a:t>三、织物</a:t>
          </a:r>
          <a:endParaRPr lang="zh-CN"/>
        </a:p>
      </dgm:t>
    </dgm:pt>
    <dgm:pt modelId="{21AFF2EB-7A79-49AC-BCD9-BED0A746D7B3}" type="parTrans" cxnId="{2EA7C2D6-D977-4C58-ADF2-7E66EF947FBA}">
      <dgm:prSet/>
      <dgm:spPr/>
      <dgm:t>
        <a:bodyPr/>
        <a:lstStyle/>
        <a:p>
          <a:endParaRPr lang="zh-CN" altLang="en-US"/>
        </a:p>
      </dgm:t>
    </dgm:pt>
    <dgm:pt modelId="{10534152-7E04-4DB4-95A1-5F100856BB6E}" type="sibTrans" cxnId="{2EA7C2D6-D977-4C58-ADF2-7E66EF947FBA}">
      <dgm:prSet/>
      <dgm:spPr/>
      <dgm:t>
        <a:bodyPr/>
        <a:lstStyle/>
        <a:p>
          <a:endParaRPr lang="zh-CN" altLang="en-US"/>
        </a:p>
      </dgm:t>
    </dgm:pt>
    <dgm:pt modelId="{C740B9AE-CA54-4C49-98C5-A031A68F2EC7}">
      <dgm:prSet/>
      <dgm:spPr/>
      <dgm:t>
        <a:bodyPr/>
        <a:lstStyle/>
        <a:p>
          <a:pPr rtl="0"/>
          <a:r>
            <a:rPr lang="zh-CN" smtClean="0"/>
            <a:t>四、金属</a:t>
          </a:r>
          <a:endParaRPr lang="zh-CN"/>
        </a:p>
      </dgm:t>
    </dgm:pt>
    <dgm:pt modelId="{FF075D06-62DD-4677-9D46-6BE695071349}" type="parTrans" cxnId="{687350F4-0F3F-4895-95BB-7B4F757A1368}">
      <dgm:prSet/>
      <dgm:spPr/>
      <dgm:t>
        <a:bodyPr/>
        <a:lstStyle/>
        <a:p>
          <a:endParaRPr lang="zh-CN" altLang="en-US"/>
        </a:p>
      </dgm:t>
    </dgm:pt>
    <dgm:pt modelId="{6F2D4F79-61C6-4E59-8E69-BCB8C012FBB1}" type="sibTrans" cxnId="{687350F4-0F3F-4895-95BB-7B4F757A1368}">
      <dgm:prSet/>
      <dgm:spPr/>
      <dgm:t>
        <a:bodyPr/>
        <a:lstStyle/>
        <a:p>
          <a:endParaRPr lang="zh-CN" altLang="en-US"/>
        </a:p>
      </dgm:t>
    </dgm:pt>
    <dgm:pt modelId="{C937A9D2-C6C4-45FD-A0AB-7D21F200A031}" type="pres">
      <dgm:prSet presAssocID="{914D3EFD-98DA-4901-BC7D-2FF3139A5EA1}" presName="diagram" presStyleCnt="0">
        <dgm:presLayoutVars>
          <dgm:chPref val="1"/>
          <dgm:dir/>
          <dgm:animOne val="branch"/>
          <dgm:animLvl val="lvl"/>
          <dgm:resizeHandles val="exact"/>
        </dgm:presLayoutVars>
      </dgm:prSet>
      <dgm:spPr/>
    </dgm:pt>
    <dgm:pt modelId="{60BF6A21-9EB6-44DF-8B30-84B08B488413}" type="pres">
      <dgm:prSet presAssocID="{E3315C56-0C45-4676-82FD-9DB83E3A673E}" presName="root1" presStyleCnt="0"/>
      <dgm:spPr/>
    </dgm:pt>
    <dgm:pt modelId="{F7CDF075-AFEB-4F33-9B15-A18EE9EFFD7E}" type="pres">
      <dgm:prSet presAssocID="{E3315C56-0C45-4676-82FD-9DB83E3A673E}" presName="LevelOneTextNode" presStyleLbl="node0" presStyleIdx="0" presStyleCnt="4" custScaleX="172811">
        <dgm:presLayoutVars>
          <dgm:chPref val="3"/>
        </dgm:presLayoutVars>
      </dgm:prSet>
      <dgm:spPr/>
    </dgm:pt>
    <dgm:pt modelId="{16C9DC89-AB56-4D47-B521-F054B2A38BC2}" type="pres">
      <dgm:prSet presAssocID="{E3315C56-0C45-4676-82FD-9DB83E3A673E}" presName="level2hierChild" presStyleCnt="0"/>
      <dgm:spPr/>
    </dgm:pt>
    <dgm:pt modelId="{70D7037A-8329-4457-AE6B-B468CCB293B5}" type="pres">
      <dgm:prSet presAssocID="{D0977CE8-352F-44F2-B4CD-FADE973C4E47}" presName="conn2-1" presStyleLbl="parChTrans1D2" presStyleIdx="0" presStyleCnt="3"/>
      <dgm:spPr/>
    </dgm:pt>
    <dgm:pt modelId="{CE637586-4DD6-40FC-9FCD-C534A37D407D}" type="pres">
      <dgm:prSet presAssocID="{D0977CE8-352F-44F2-B4CD-FADE973C4E47}" presName="connTx" presStyleLbl="parChTrans1D2" presStyleIdx="0" presStyleCnt="3"/>
      <dgm:spPr/>
    </dgm:pt>
    <dgm:pt modelId="{02CBBE5F-639C-4D2D-A8CB-D9492571F92B}" type="pres">
      <dgm:prSet presAssocID="{9C0D2F51-7669-4098-A081-3459B674476C}" presName="root2" presStyleCnt="0"/>
      <dgm:spPr/>
    </dgm:pt>
    <dgm:pt modelId="{40783DD7-310E-4FCC-BC61-25489792AF58}" type="pres">
      <dgm:prSet presAssocID="{9C0D2F51-7669-4098-A081-3459B674476C}" presName="LevelTwoTextNode" presStyleLbl="node2" presStyleIdx="0" presStyleCnt="3" custScaleX="172811">
        <dgm:presLayoutVars>
          <dgm:chPref val="3"/>
        </dgm:presLayoutVars>
      </dgm:prSet>
      <dgm:spPr/>
    </dgm:pt>
    <dgm:pt modelId="{829321EA-A760-466B-8173-1E263F7F6907}" type="pres">
      <dgm:prSet presAssocID="{9C0D2F51-7669-4098-A081-3459B674476C}" presName="level3hierChild" presStyleCnt="0"/>
      <dgm:spPr/>
    </dgm:pt>
    <dgm:pt modelId="{7341BF75-7294-4CF3-A056-06FF4B56D179}" type="pres">
      <dgm:prSet presAssocID="{7A8F2EEC-B4D9-4B2A-8C70-B1B5A3CB4E89}" presName="conn2-1" presStyleLbl="parChTrans1D2" presStyleIdx="1" presStyleCnt="3" custScaleX="2000000"/>
      <dgm:spPr/>
    </dgm:pt>
    <dgm:pt modelId="{1BCF2E3E-4D7B-4712-8F25-8C7978FB7355}" type="pres">
      <dgm:prSet presAssocID="{7A8F2EEC-B4D9-4B2A-8C70-B1B5A3CB4E89}" presName="connTx" presStyleLbl="parChTrans1D2" presStyleIdx="1" presStyleCnt="3"/>
      <dgm:spPr/>
    </dgm:pt>
    <dgm:pt modelId="{DB29147F-D3B1-4A45-9B80-FAC064AB661B}" type="pres">
      <dgm:prSet presAssocID="{97EA09A7-5125-45CA-9AE2-EE0C86DAF22C}" presName="root2" presStyleCnt="0"/>
      <dgm:spPr/>
    </dgm:pt>
    <dgm:pt modelId="{325C9F37-E5EB-49EA-9FF0-EDBFCB229E84}" type="pres">
      <dgm:prSet presAssocID="{97EA09A7-5125-45CA-9AE2-EE0C86DAF22C}" presName="LevelTwoTextNode" presStyleLbl="node2" presStyleIdx="1" presStyleCnt="3" custScaleX="172811">
        <dgm:presLayoutVars>
          <dgm:chPref val="3"/>
        </dgm:presLayoutVars>
      </dgm:prSet>
      <dgm:spPr/>
    </dgm:pt>
    <dgm:pt modelId="{FFC699A4-465B-4ACC-ACAE-72695E723648}" type="pres">
      <dgm:prSet presAssocID="{97EA09A7-5125-45CA-9AE2-EE0C86DAF22C}" presName="level3hierChild" presStyleCnt="0"/>
      <dgm:spPr/>
    </dgm:pt>
    <dgm:pt modelId="{368E8B3D-D1BB-41D7-BFA9-4A462D974A2C}" type="pres">
      <dgm:prSet presAssocID="{EE52F3DD-8D06-40FE-87C6-52CB15C9D62E}" presName="conn2-1" presStyleLbl="parChTrans1D2" presStyleIdx="2" presStyleCnt="3" custScaleX="2000000"/>
      <dgm:spPr/>
    </dgm:pt>
    <dgm:pt modelId="{87EFDBFB-097C-47C0-8F9B-FB3A9C04FC7D}" type="pres">
      <dgm:prSet presAssocID="{EE52F3DD-8D06-40FE-87C6-52CB15C9D62E}" presName="connTx" presStyleLbl="parChTrans1D2" presStyleIdx="2" presStyleCnt="3"/>
      <dgm:spPr/>
    </dgm:pt>
    <dgm:pt modelId="{87F65BDA-91DA-4179-944B-29644F56C4EB}" type="pres">
      <dgm:prSet presAssocID="{ED84A78A-3526-44F7-9BA5-F628AA4C7EB5}" presName="root2" presStyleCnt="0"/>
      <dgm:spPr/>
    </dgm:pt>
    <dgm:pt modelId="{745295A8-A8B0-4B7A-A248-97A653581002}" type="pres">
      <dgm:prSet presAssocID="{ED84A78A-3526-44F7-9BA5-F628AA4C7EB5}" presName="LevelTwoTextNode" presStyleLbl="node2" presStyleIdx="2" presStyleCnt="3" custScaleX="172811">
        <dgm:presLayoutVars>
          <dgm:chPref val="3"/>
        </dgm:presLayoutVars>
      </dgm:prSet>
      <dgm:spPr/>
    </dgm:pt>
    <dgm:pt modelId="{23B7FE4A-FC91-4439-B651-3A97C4AA3678}" type="pres">
      <dgm:prSet presAssocID="{ED84A78A-3526-44F7-9BA5-F628AA4C7EB5}" presName="level3hierChild" presStyleCnt="0"/>
      <dgm:spPr/>
    </dgm:pt>
    <dgm:pt modelId="{B2345556-A908-4574-B62C-A714EF7E1A44}" type="pres">
      <dgm:prSet presAssocID="{9211C219-066B-4EB1-AAC2-551583FC2484}" presName="root1" presStyleCnt="0"/>
      <dgm:spPr/>
    </dgm:pt>
    <dgm:pt modelId="{B599BA67-0C22-4720-A0A1-9D8591A3E874}" type="pres">
      <dgm:prSet presAssocID="{9211C219-066B-4EB1-AAC2-551583FC2484}" presName="LevelOneTextNode" presStyleLbl="node0" presStyleIdx="1" presStyleCnt="4" custScaleX="172811">
        <dgm:presLayoutVars>
          <dgm:chPref val="3"/>
        </dgm:presLayoutVars>
      </dgm:prSet>
      <dgm:spPr/>
    </dgm:pt>
    <dgm:pt modelId="{BAD5A96D-68F8-4EE4-ADA0-F2FAEF852674}" type="pres">
      <dgm:prSet presAssocID="{9211C219-066B-4EB1-AAC2-551583FC2484}" presName="level2hierChild" presStyleCnt="0"/>
      <dgm:spPr/>
    </dgm:pt>
    <dgm:pt modelId="{E21F981A-6C1B-409D-A48A-A29A169171B6}" type="pres">
      <dgm:prSet presAssocID="{2C129D76-558E-41DE-AE2D-FDD420AB9AD0}" presName="root1" presStyleCnt="0"/>
      <dgm:spPr/>
    </dgm:pt>
    <dgm:pt modelId="{E92E6EB4-0080-4AB4-B290-823768D9A80B}" type="pres">
      <dgm:prSet presAssocID="{2C129D76-558E-41DE-AE2D-FDD420AB9AD0}" presName="LevelOneTextNode" presStyleLbl="node0" presStyleIdx="2" presStyleCnt="4" custScaleX="172811">
        <dgm:presLayoutVars>
          <dgm:chPref val="3"/>
        </dgm:presLayoutVars>
      </dgm:prSet>
      <dgm:spPr/>
    </dgm:pt>
    <dgm:pt modelId="{4C61ED96-C2C0-46DD-BD9B-D5C690AB373B}" type="pres">
      <dgm:prSet presAssocID="{2C129D76-558E-41DE-AE2D-FDD420AB9AD0}" presName="level2hierChild" presStyleCnt="0"/>
      <dgm:spPr/>
    </dgm:pt>
    <dgm:pt modelId="{CA337842-2AAA-42F1-8746-AE42E119901B}" type="pres">
      <dgm:prSet presAssocID="{C740B9AE-CA54-4C49-98C5-A031A68F2EC7}" presName="root1" presStyleCnt="0"/>
      <dgm:spPr/>
    </dgm:pt>
    <dgm:pt modelId="{32AA5561-ACE5-43EF-80CF-149E78F1221C}" type="pres">
      <dgm:prSet presAssocID="{C740B9AE-CA54-4C49-98C5-A031A68F2EC7}" presName="LevelOneTextNode" presStyleLbl="node0" presStyleIdx="3" presStyleCnt="4" custScaleX="172811">
        <dgm:presLayoutVars>
          <dgm:chPref val="3"/>
        </dgm:presLayoutVars>
      </dgm:prSet>
      <dgm:spPr/>
    </dgm:pt>
    <dgm:pt modelId="{F379DD98-DC7D-4AC6-94D2-AA2B76730829}" type="pres">
      <dgm:prSet presAssocID="{C740B9AE-CA54-4C49-98C5-A031A68F2EC7}" presName="level2hierChild" presStyleCnt="0"/>
      <dgm:spPr/>
    </dgm:pt>
  </dgm:ptLst>
  <dgm:cxnLst>
    <dgm:cxn modelId="{1CE8A8FE-03A9-4F70-A039-3E57ACC09795}" type="presOf" srcId="{ED84A78A-3526-44F7-9BA5-F628AA4C7EB5}" destId="{745295A8-A8B0-4B7A-A248-97A653581002}" srcOrd="0" destOrd="0" presId="urn:microsoft.com/office/officeart/2005/8/layout/hierarchy2"/>
    <dgm:cxn modelId="{1CEFDE2B-C139-4BF5-AA39-3D96E2DCF266}" type="presOf" srcId="{D0977CE8-352F-44F2-B4CD-FADE973C4E47}" destId="{70D7037A-8329-4457-AE6B-B468CCB293B5}" srcOrd="0" destOrd="0" presId="urn:microsoft.com/office/officeart/2005/8/layout/hierarchy2"/>
    <dgm:cxn modelId="{48AC5B85-0ED0-421C-9656-4B280E6B5703}" type="presOf" srcId="{914D3EFD-98DA-4901-BC7D-2FF3139A5EA1}" destId="{C937A9D2-C6C4-45FD-A0AB-7D21F200A031}" srcOrd="0" destOrd="0" presId="urn:microsoft.com/office/officeart/2005/8/layout/hierarchy2"/>
    <dgm:cxn modelId="{3271539C-8B6D-4B96-97DF-81C3AE21DF89}" srcId="{914D3EFD-98DA-4901-BC7D-2FF3139A5EA1}" destId="{9211C219-066B-4EB1-AAC2-551583FC2484}" srcOrd="1" destOrd="0" parTransId="{3B9E296F-6026-4CB1-B62A-500C16369EB4}" sibTransId="{7ACBBE10-41E5-4761-B084-0F96735E341E}"/>
    <dgm:cxn modelId="{7C79DB95-B366-43E3-AF88-3933B7E25DAD}" srcId="{E3315C56-0C45-4676-82FD-9DB83E3A673E}" destId="{97EA09A7-5125-45CA-9AE2-EE0C86DAF22C}" srcOrd="1" destOrd="0" parTransId="{7A8F2EEC-B4D9-4B2A-8C70-B1B5A3CB4E89}" sibTransId="{FA802F49-B525-4CCB-9BBE-F091CF5022EC}"/>
    <dgm:cxn modelId="{2EA7C2D6-D977-4C58-ADF2-7E66EF947FBA}" srcId="{914D3EFD-98DA-4901-BC7D-2FF3139A5EA1}" destId="{2C129D76-558E-41DE-AE2D-FDD420AB9AD0}" srcOrd="2" destOrd="0" parTransId="{21AFF2EB-7A79-49AC-BCD9-BED0A746D7B3}" sibTransId="{10534152-7E04-4DB4-95A1-5F100856BB6E}"/>
    <dgm:cxn modelId="{74470257-10B4-4F20-A823-6D992F91231E}" type="presOf" srcId="{EE52F3DD-8D06-40FE-87C6-52CB15C9D62E}" destId="{87EFDBFB-097C-47C0-8F9B-FB3A9C04FC7D}" srcOrd="1" destOrd="0" presId="urn:microsoft.com/office/officeart/2005/8/layout/hierarchy2"/>
    <dgm:cxn modelId="{5CE6E388-F299-4F8E-B678-A90B7BF71090}" type="presOf" srcId="{9C0D2F51-7669-4098-A081-3459B674476C}" destId="{40783DD7-310E-4FCC-BC61-25489792AF58}" srcOrd="0" destOrd="0" presId="urn:microsoft.com/office/officeart/2005/8/layout/hierarchy2"/>
    <dgm:cxn modelId="{BDAAE3A1-BEDE-4E66-AEE3-66EAA25675B0}" type="presOf" srcId="{C740B9AE-CA54-4C49-98C5-A031A68F2EC7}" destId="{32AA5561-ACE5-43EF-80CF-149E78F1221C}" srcOrd="0" destOrd="0" presId="urn:microsoft.com/office/officeart/2005/8/layout/hierarchy2"/>
    <dgm:cxn modelId="{189E2915-D5CB-4577-9161-EE0A38FE3A7A}" type="presOf" srcId="{2C129D76-558E-41DE-AE2D-FDD420AB9AD0}" destId="{E92E6EB4-0080-4AB4-B290-823768D9A80B}" srcOrd="0" destOrd="0" presId="urn:microsoft.com/office/officeart/2005/8/layout/hierarchy2"/>
    <dgm:cxn modelId="{1493FE9C-E4EF-4648-A4B6-1A70E76E4E01}" type="presOf" srcId="{7A8F2EEC-B4D9-4B2A-8C70-B1B5A3CB4E89}" destId="{7341BF75-7294-4CF3-A056-06FF4B56D179}" srcOrd="0" destOrd="0" presId="urn:microsoft.com/office/officeart/2005/8/layout/hierarchy2"/>
    <dgm:cxn modelId="{74D8DCB1-8267-4BD0-A3DA-216172FADB24}" type="presOf" srcId="{EE52F3DD-8D06-40FE-87C6-52CB15C9D62E}" destId="{368E8B3D-D1BB-41D7-BFA9-4A462D974A2C}" srcOrd="0" destOrd="0" presId="urn:microsoft.com/office/officeart/2005/8/layout/hierarchy2"/>
    <dgm:cxn modelId="{DAEA831A-5F85-4515-A2AF-FF2B8E492C6E}" type="presOf" srcId="{9211C219-066B-4EB1-AAC2-551583FC2484}" destId="{B599BA67-0C22-4720-A0A1-9D8591A3E874}" srcOrd="0" destOrd="0" presId="urn:microsoft.com/office/officeart/2005/8/layout/hierarchy2"/>
    <dgm:cxn modelId="{687350F4-0F3F-4895-95BB-7B4F757A1368}" srcId="{914D3EFD-98DA-4901-BC7D-2FF3139A5EA1}" destId="{C740B9AE-CA54-4C49-98C5-A031A68F2EC7}" srcOrd="3" destOrd="0" parTransId="{FF075D06-62DD-4677-9D46-6BE695071349}" sibTransId="{6F2D4F79-61C6-4E59-8E69-BCB8C012FBB1}"/>
    <dgm:cxn modelId="{F1EA5DBB-3A9F-4377-8247-83F1C84846CC}" type="presOf" srcId="{D0977CE8-352F-44F2-B4CD-FADE973C4E47}" destId="{CE637586-4DD6-40FC-9FCD-C534A37D407D}" srcOrd="1" destOrd="0" presId="urn:microsoft.com/office/officeart/2005/8/layout/hierarchy2"/>
    <dgm:cxn modelId="{511A47F7-0811-47C9-83EB-1A0AB07F2382}" srcId="{E3315C56-0C45-4676-82FD-9DB83E3A673E}" destId="{ED84A78A-3526-44F7-9BA5-F628AA4C7EB5}" srcOrd="2" destOrd="0" parTransId="{EE52F3DD-8D06-40FE-87C6-52CB15C9D62E}" sibTransId="{E7E890F3-0041-4B03-A7E2-B1AA30F6DA62}"/>
    <dgm:cxn modelId="{85CADF25-9F21-42FA-BC30-801C540EF4CE}" type="presOf" srcId="{7A8F2EEC-B4D9-4B2A-8C70-B1B5A3CB4E89}" destId="{1BCF2E3E-4D7B-4712-8F25-8C7978FB7355}" srcOrd="1" destOrd="0" presId="urn:microsoft.com/office/officeart/2005/8/layout/hierarchy2"/>
    <dgm:cxn modelId="{EA50616D-58A6-4060-AF55-509AB95962A2}" srcId="{914D3EFD-98DA-4901-BC7D-2FF3139A5EA1}" destId="{E3315C56-0C45-4676-82FD-9DB83E3A673E}" srcOrd="0" destOrd="0" parTransId="{3BD554DC-5420-4AA9-A9DC-466642E5267E}" sibTransId="{737A2D93-D36E-41B5-85D1-A8CFD3EA41EA}"/>
    <dgm:cxn modelId="{C6E346DF-1F71-4D84-8DA4-AE52A5A65F98}" type="presOf" srcId="{E3315C56-0C45-4676-82FD-9DB83E3A673E}" destId="{F7CDF075-AFEB-4F33-9B15-A18EE9EFFD7E}" srcOrd="0" destOrd="0" presId="urn:microsoft.com/office/officeart/2005/8/layout/hierarchy2"/>
    <dgm:cxn modelId="{FA80DFE2-9F88-4DC6-A279-CAD1D9518CBD}" srcId="{E3315C56-0C45-4676-82FD-9DB83E3A673E}" destId="{9C0D2F51-7669-4098-A081-3459B674476C}" srcOrd="0" destOrd="0" parTransId="{D0977CE8-352F-44F2-B4CD-FADE973C4E47}" sibTransId="{EA593CB0-3ED6-4E81-A0E4-E6028B107B5F}"/>
    <dgm:cxn modelId="{3E6C7D90-2687-4EC1-A138-2E96022AA16F}" type="presOf" srcId="{97EA09A7-5125-45CA-9AE2-EE0C86DAF22C}" destId="{325C9F37-E5EB-49EA-9FF0-EDBFCB229E84}" srcOrd="0" destOrd="0" presId="urn:microsoft.com/office/officeart/2005/8/layout/hierarchy2"/>
    <dgm:cxn modelId="{23331ABE-6B1B-4A70-9502-0D7C22685207}" type="presParOf" srcId="{C937A9D2-C6C4-45FD-A0AB-7D21F200A031}" destId="{60BF6A21-9EB6-44DF-8B30-84B08B488413}" srcOrd="0" destOrd="0" presId="urn:microsoft.com/office/officeart/2005/8/layout/hierarchy2"/>
    <dgm:cxn modelId="{4B0A8E30-3CEE-4132-A823-C656E3F62936}" type="presParOf" srcId="{60BF6A21-9EB6-44DF-8B30-84B08B488413}" destId="{F7CDF075-AFEB-4F33-9B15-A18EE9EFFD7E}" srcOrd="0" destOrd="0" presId="urn:microsoft.com/office/officeart/2005/8/layout/hierarchy2"/>
    <dgm:cxn modelId="{E3232A27-35E6-46FB-930D-5F9A138AC8BE}" type="presParOf" srcId="{60BF6A21-9EB6-44DF-8B30-84B08B488413}" destId="{16C9DC89-AB56-4D47-B521-F054B2A38BC2}" srcOrd="1" destOrd="0" presId="urn:microsoft.com/office/officeart/2005/8/layout/hierarchy2"/>
    <dgm:cxn modelId="{0A5FA0EF-22C2-4861-9751-FA0B4112568C}" type="presParOf" srcId="{16C9DC89-AB56-4D47-B521-F054B2A38BC2}" destId="{70D7037A-8329-4457-AE6B-B468CCB293B5}" srcOrd="0" destOrd="0" presId="urn:microsoft.com/office/officeart/2005/8/layout/hierarchy2"/>
    <dgm:cxn modelId="{D30326B6-25CC-4789-93A4-42D5C1EDEF11}" type="presParOf" srcId="{70D7037A-8329-4457-AE6B-B468CCB293B5}" destId="{CE637586-4DD6-40FC-9FCD-C534A37D407D}" srcOrd="0" destOrd="0" presId="urn:microsoft.com/office/officeart/2005/8/layout/hierarchy2"/>
    <dgm:cxn modelId="{416278D2-8A53-4942-BD49-70C6C26DAF23}" type="presParOf" srcId="{16C9DC89-AB56-4D47-B521-F054B2A38BC2}" destId="{02CBBE5F-639C-4D2D-A8CB-D9492571F92B}" srcOrd="1" destOrd="0" presId="urn:microsoft.com/office/officeart/2005/8/layout/hierarchy2"/>
    <dgm:cxn modelId="{229E2107-DE65-41D3-A710-8E42A921F7C2}" type="presParOf" srcId="{02CBBE5F-639C-4D2D-A8CB-D9492571F92B}" destId="{40783DD7-310E-4FCC-BC61-25489792AF58}" srcOrd="0" destOrd="0" presId="urn:microsoft.com/office/officeart/2005/8/layout/hierarchy2"/>
    <dgm:cxn modelId="{ABEC5302-5DB5-4428-9100-0AF2C321971B}" type="presParOf" srcId="{02CBBE5F-639C-4D2D-A8CB-D9492571F92B}" destId="{829321EA-A760-466B-8173-1E263F7F6907}" srcOrd="1" destOrd="0" presId="urn:microsoft.com/office/officeart/2005/8/layout/hierarchy2"/>
    <dgm:cxn modelId="{5D7CF178-7B1D-4E01-A817-3787E5273E40}" type="presParOf" srcId="{16C9DC89-AB56-4D47-B521-F054B2A38BC2}" destId="{7341BF75-7294-4CF3-A056-06FF4B56D179}" srcOrd="2" destOrd="0" presId="urn:microsoft.com/office/officeart/2005/8/layout/hierarchy2"/>
    <dgm:cxn modelId="{00981F76-52EB-46FD-A092-2503B5D4E16D}" type="presParOf" srcId="{7341BF75-7294-4CF3-A056-06FF4B56D179}" destId="{1BCF2E3E-4D7B-4712-8F25-8C7978FB7355}" srcOrd="0" destOrd="0" presId="urn:microsoft.com/office/officeart/2005/8/layout/hierarchy2"/>
    <dgm:cxn modelId="{12E83075-AE5E-4DA3-9C0B-B9D5E00C0300}" type="presParOf" srcId="{16C9DC89-AB56-4D47-B521-F054B2A38BC2}" destId="{DB29147F-D3B1-4A45-9B80-FAC064AB661B}" srcOrd="3" destOrd="0" presId="urn:microsoft.com/office/officeart/2005/8/layout/hierarchy2"/>
    <dgm:cxn modelId="{8976AEFD-8B22-4699-8383-88ED7402DD4F}" type="presParOf" srcId="{DB29147F-D3B1-4A45-9B80-FAC064AB661B}" destId="{325C9F37-E5EB-49EA-9FF0-EDBFCB229E84}" srcOrd="0" destOrd="0" presId="urn:microsoft.com/office/officeart/2005/8/layout/hierarchy2"/>
    <dgm:cxn modelId="{E8FA885A-97FA-44D1-8592-311C60D2FF73}" type="presParOf" srcId="{DB29147F-D3B1-4A45-9B80-FAC064AB661B}" destId="{FFC699A4-465B-4ACC-ACAE-72695E723648}" srcOrd="1" destOrd="0" presId="urn:microsoft.com/office/officeart/2005/8/layout/hierarchy2"/>
    <dgm:cxn modelId="{D6771C3D-749E-4D60-8688-B6AFCA697056}" type="presParOf" srcId="{16C9DC89-AB56-4D47-B521-F054B2A38BC2}" destId="{368E8B3D-D1BB-41D7-BFA9-4A462D974A2C}" srcOrd="4" destOrd="0" presId="urn:microsoft.com/office/officeart/2005/8/layout/hierarchy2"/>
    <dgm:cxn modelId="{7A553606-7015-42A8-8318-F1E7A4A871F6}" type="presParOf" srcId="{368E8B3D-D1BB-41D7-BFA9-4A462D974A2C}" destId="{87EFDBFB-097C-47C0-8F9B-FB3A9C04FC7D}" srcOrd="0" destOrd="0" presId="urn:microsoft.com/office/officeart/2005/8/layout/hierarchy2"/>
    <dgm:cxn modelId="{44355331-5A8D-49B7-9174-E50ED57E3E24}" type="presParOf" srcId="{16C9DC89-AB56-4D47-B521-F054B2A38BC2}" destId="{87F65BDA-91DA-4179-944B-29644F56C4EB}" srcOrd="5" destOrd="0" presId="urn:microsoft.com/office/officeart/2005/8/layout/hierarchy2"/>
    <dgm:cxn modelId="{32134274-2A5B-4EFD-BE89-68F0B9AC0243}" type="presParOf" srcId="{87F65BDA-91DA-4179-944B-29644F56C4EB}" destId="{745295A8-A8B0-4B7A-A248-97A653581002}" srcOrd="0" destOrd="0" presId="urn:microsoft.com/office/officeart/2005/8/layout/hierarchy2"/>
    <dgm:cxn modelId="{6CE4014A-4793-4931-B830-46522358EBCF}" type="presParOf" srcId="{87F65BDA-91DA-4179-944B-29644F56C4EB}" destId="{23B7FE4A-FC91-4439-B651-3A97C4AA3678}" srcOrd="1" destOrd="0" presId="urn:microsoft.com/office/officeart/2005/8/layout/hierarchy2"/>
    <dgm:cxn modelId="{D112DB25-67ED-4AAB-8617-BC3BE8EA63E5}" type="presParOf" srcId="{C937A9D2-C6C4-45FD-A0AB-7D21F200A031}" destId="{B2345556-A908-4574-B62C-A714EF7E1A44}" srcOrd="1" destOrd="0" presId="urn:microsoft.com/office/officeart/2005/8/layout/hierarchy2"/>
    <dgm:cxn modelId="{4DCD5702-89BD-47B4-8F35-9545C0A780B1}" type="presParOf" srcId="{B2345556-A908-4574-B62C-A714EF7E1A44}" destId="{B599BA67-0C22-4720-A0A1-9D8591A3E874}" srcOrd="0" destOrd="0" presId="urn:microsoft.com/office/officeart/2005/8/layout/hierarchy2"/>
    <dgm:cxn modelId="{77D8B342-53AE-4F4C-8EB4-8D2450821548}" type="presParOf" srcId="{B2345556-A908-4574-B62C-A714EF7E1A44}" destId="{BAD5A96D-68F8-4EE4-ADA0-F2FAEF852674}" srcOrd="1" destOrd="0" presId="urn:microsoft.com/office/officeart/2005/8/layout/hierarchy2"/>
    <dgm:cxn modelId="{CCEDB281-ABFC-4D0F-A7A7-6A7F1F79D452}" type="presParOf" srcId="{C937A9D2-C6C4-45FD-A0AB-7D21F200A031}" destId="{E21F981A-6C1B-409D-A48A-A29A169171B6}" srcOrd="2" destOrd="0" presId="urn:microsoft.com/office/officeart/2005/8/layout/hierarchy2"/>
    <dgm:cxn modelId="{1907FD75-99AC-46D9-B3C0-3151CAAF96A5}" type="presParOf" srcId="{E21F981A-6C1B-409D-A48A-A29A169171B6}" destId="{E92E6EB4-0080-4AB4-B290-823768D9A80B}" srcOrd="0" destOrd="0" presId="urn:microsoft.com/office/officeart/2005/8/layout/hierarchy2"/>
    <dgm:cxn modelId="{7D9EB2F8-6B51-4691-A5FE-BF92A391A9ED}" type="presParOf" srcId="{E21F981A-6C1B-409D-A48A-A29A169171B6}" destId="{4C61ED96-C2C0-46DD-BD9B-D5C690AB373B}" srcOrd="1" destOrd="0" presId="urn:microsoft.com/office/officeart/2005/8/layout/hierarchy2"/>
    <dgm:cxn modelId="{4EE1C3E3-0155-434A-83D6-192226E430DC}" type="presParOf" srcId="{C937A9D2-C6C4-45FD-A0AB-7D21F200A031}" destId="{CA337842-2AAA-42F1-8746-AE42E119901B}" srcOrd="3" destOrd="0" presId="urn:microsoft.com/office/officeart/2005/8/layout/hierarchy2"/>
    <dgm:cxn modelId="{5CB3D9F0-D677-489A-8A38-E6DFD3163C66}" type="presParOf" srcId="{CA337842-2AAA-42F1-8746-AE42E119901B}" destId="{32AA5561-ACE5-43EF-80CF-149E78F1221C}" srcOrd="0" destOrd="0" presId="urn:microsoft.com/office/officeart/2005/8/layout/hierarchy2"/>
    <dgm:cxn modelId="{E08DACF8-70F3-4A86-81F2-10C82216327F}" type="presParOf" srcId="{CA337842-2AAA-42F1-8746-AE42E119901B}" destId="{F379DD98-DC7D-4AC6-94D2-AA2B76730829}"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147337D-B9C1-40EE-A6D3-AB063F773A88}" type="doc">
      <dgm:prSet loTypeId="urn:microsoft.com/office/officeart/2005/8/layout/hList6" loCatId="list" qsTypeId="urn:microsoft.com/office/officeart/2005/8/quickstyle/simple1" qsCatId="simple" csTypeId="urn:microsoft.com/office/officeart/2005/8/colors/colorful3" csCatId="colorful"/>
      <dgm:spPr/>
      <dgm:t>
        <a:bodyPr/>
        <a:lstStyle/>
        <a:p>
          <a:endParaRPr lang="zh-CN" altLang="en-US"/>
        </a:p>
      </dgm:t>
    </dgm:pt>
    <dgm:pt modelId="{0C540690-4C18-43D7-9A7E-C547EAC0BB8D}">
      <dgm:prSet/>
      <dgm:spPr/>
      <dgm:t>
        <a:bodyPr/>
        <a:lstStyle/>
        <a:p>
          <a:pPr rtl="0"/>
          <a:r>
            <a:rPr lang="zh-CN" dirty="0" smtClean="0"/>
            <a:t>直接式</a:t>
          </a:r>
          <a:endParaRPr lang="zh-CN" dirty="0"/>
        </a:p>
      </dgm:t>
    </dgm:pt>
    <dgm:pt modelId="{5A199363-4254-4CE1-A9B2-386B8D377B43}" type="parTrans" cxnId="{177ED807-D280-4F33-A06A-FD76B1A636A4}">
      <dgm:prSet/>
      <dgm:spPr/>
      <dgm:t>
        <a:bodyPr/>
        <a:lstStyle/>
        <a:p>
          <a:endParaRPr lang="zh-CN" altLang="en-US"/>
        </a:p>
      </dgm:t>
    </dgm:pt>
    <dgm:pt modelId="{7E43890C-CC0C-4EE3-9942-DCB37E284B84}" type="sibTrans" cxnId="{177ED807-D280-4F33-A06A-FD76B1A636A4}">
      <dgm:prSet/>
      <dgm:spPr/>
      <dgm:t>
        <a:bodyPr/>
        <a:lstStyle/>
        <a:p>
          <a:endParaRPr lang="zh-CN" altLang="en-US"/>
        </a:p>
      </dgm:t>
    </dgm:pt>
    <dgm:pt modelId="{B877A5D4-2D06-49B2-AC4F-DEEF693E3452}">
      <dgm:prSet/>
      <dgm:spPr/>
      <dgm:t>
        <a:bodyPr/>
        <a:lstStyle/>
        <a:p>
          <a:pPr rtl="0"/>
          <a:r>
            <a:rPr lang="zh-CN" smtClean="0"/>
            <a:t>吊顶式</a:t>
          </a:r>
          <a:endParaRPr lang="zh-CN"/>
        </a:p>
      </dgm:t>
    </dgm:pt>
    <dgm:pt modelId="{1F7FCE8C-7D80-4B1A-A0D7-CF088469F7BC}" type="parTrans" cxnId="{17C0169C-F724-426C-948D-BDC8C52F58BE}">
      <dgm:prSet/>
      <dgm:spPr/>
      <dgm:t>
        <a:bodyPr/>
        <a:lstStyle/>
        <a:p>
          <a:endParaRPr lang="zh-CN" altLang="en-US"/>
        </a:p>
      </dgm:t>
    </dgm:pt>
    <dgm:pt modelId="{DCC0C812-161E-4A89-AB9B-69611129DD0A}" type="sibTrans" cxnId="{17C0169C-F724-426C-948D-BDC8C52F58BE}">
      <dgm:prSet/>
      <dgm:spPr/>
      <dgm:t>
        <a:bodyPr/>
        <a:lstStyle/>
        <a:p>
          <a:endParaRPr lang="zh-CN" altLang="en-US"/>
        </a:p>
      </dgm:t>
    </dgm:pt>
    <dgm:pt modelId="{4BD8B612-9F0E-415F-90B8-5A80AA331C0F}" type="pres">
      <dgm:prSet presAssocID="{C147337D-B9C1-40EE-A6D3-AB063F773A88}" presName="Name0" presStyleCnt="0">
        <dgm:presLayoutVars>
          <dgm:dir/>
          <dgm:resizeHandles val="exact"/>
        </dgm:presLayoutVars>
      </dgm:prSet>
      <dgm:spPr/>
    </dgm:pt>
    <dgm:pt modelId="{9E0B6402-CBF2-4566-BCDD-3C0975B48A65}" type="pres">
      <dgm:prSet presAssocID="{0C540690-4C18-43D7-9A7E-C547EAC0BB8D}" presName="node" presStyleLbl="node1" presStyleIdx="0" presStyleCnt="2">
        <dgm:presLayoutVars>
          <dgm:bulletEnabled val="1"/>
        </dgm:presLayoutVars>
      </dgm:prSet>
      <dgm:spPr/>
    </dgm:pt>
    <dgm:pt modelId="{CC410071-4C96-4B8E-BAEC-9BCB097F95DC}" type="pres">
      <dgm:prSet presAssocID="{7E43890C-CC0C-4EE3-9942-DCB37E284B84}" presName="sibTrans" presStyleCnt="0"/>
      <dgm:spPr/>
    </dgm:pt>
    <dgm:pt modelId="{3E9ED87A-3830-49A6-B391-AD8927BA3EFE}" type="pres">
      <dgm:prSet presAssocID="{B877A5D4-2D06-49B2-AC4F-DEEF693E3452}" presName="node" presStyleLbl="node1" presStyleIdx="1" presStyleCnt="2">
        <dgm:presLayoutVars>
          <dgm:bulletEnabled val="1"/>
        </dgm:presLayoutVars>
      </dgm:prSet>
      <dgm:spPr/>
    </dgm:pt>
  </dgm:ptLst>
  <dgm:cxnLst>
    <dgm:cxn modelId="{177ED807-D280-4F33-A06A-FD76B1A636A4}" srcId="{C147337D-B9C1-40EE-A6D3-AB063F773A88}" destId="{0C540690-4C18-43D7-9A7E-C547EAC0BB8D}" srcOrd="0" destOrd="0" parTransId="{5A199363-4254-4CE1-A9B2-386B8D377B43}" sibTransId="{7E43890C-CC0C-4EE3-9942-DCB37E284B84}"/>
    <dgm:cxn modelId="{83CC0161-E4F0-4A98-B344-6DD710122F7D}" type="presOf" srcId="{0C540690-4C18-43D7-9A7E-C547EAC0BB8D}" destId="{9E0B6402-CBF2-4566-BCDD-3C0975B48A65}" srcOrd="0" destOrd="0" presId="urn:microsoft.com/office/officeart/2005/8/layout/hList6"/>
    <dgm:cxn modelId="{572FD9EB-1C44-4E99-83ED-124442691B8F}" type="presOf" srcId="{C147337D-B9C1-40EE-A6D3-AB063F773A88}" destId="{4BD8B612-9F0E-415F-90B8-5A80AA331C0F}" srcOrd="0" destOrd="0" presId="urn:microsoft.com/office/officeart/2005/8/layout/hList6"/>
    <dgm:cxn modelId="{17C0169C-F724-426C-948D-BDC8C52F58BE}" srcId="{C147337D-B9C1-40EE-A6D3-AB063F773A88}" destId="{B877A5D4-2D06-49B2-AC4F-DEEF693E3452}" srcOrd="1" destOrd="0" parTransId="{1F7FCE8C-7D80-4B1A-A0D7-CF088469F7BC}" sibTransId="{DCC0C812-161E-4A89-AB9B-69611129DD0A}"/>
    <dgm:cxn modelId="{E1F98E9C-4AC2-48BB-A7CA-FF60BCF4790C}" type="presOf" srcId="{B877A5D4-2D06-49B2-AC4F-DEEF693E3452}" destId="{3E9ED87A-3830-49A6-B391-AD8927BA3EFE}" srcOrd="0" destOrd="0" presId="urn:microsoft.com/office/officeart/2005/8/layout/hList6"/>
    <dgm:cxn modelId="{157AB6BB-7ABB-4A28-A9BC-02D12690AA86}" type="presParOf" srcId="{4BD8B612-9F0E-415F-90B8-5A80AA331C0F}" destId="{9E0B6402-CBF2-4566-BCDD-3C0975B48A65}" srcOrd="0" destOrd="0" presId="urn:microsoft.com/office/officeart/2005/8/layout/hList6"/>
    <dgm:cxn modelId="{B6FE06E7-BC9B-4128-A978-A626AA869280}" type="presParOf" srcId="{4BD8B612-9F0E-415F-90B8-5A80AA331C0F}" destId="{CC410071-4C96-4B8E-BAEC-9BCB097F95DC}" srcOrd="1" destOrd="0" presId="urn:microsoft.com/office/officeart/2005/8/layout/hList6"/>
    <dgm:cxn modelId="{4A977E0A-04D0-4220-94B4-C64246DE70E8}" type="presParOf" srcId="{4BD8B612-9F0E-415F-90B8-5A80AA331C0F}" destId="{3E9ED87A-3830-49A6-B391-AD8927BA3EFE}" srcOrd="2" destOrd="0" presId="urn:microsoft.com/office/officeart/2005/8/layout/h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3D2C63B-A6DB-4D9F-83E4-6FB343DD0864}" type="doc">
      <dgm:prSet loTypeId="urn:microsoft.com/office/officeart/2005/8/layout/target3" loCatId="relationship" qsTypeId="urn:microsoft.com/office/officeart/2005/8/quickstyle/simple1" qsCatId="simple" csTypeId="urn:microsoft.com/office/officeart/2005/8/colors/colorful2" csCatId="colorful" phldr="1"/>
      <dgm:spPr/>
      <dgm:t>
        <a:bodyPr/>
        <a:lstStyle/>
        <a:p>
          <a:endParaRPr lang="zh-CN" altLang="en-US"/>
        </a:p>
      </dgm:t>
    </dgm:pt>
    <dgm:pt modelId="{8C8D2799-0797-4CC2-8B9E-4AF3E87B1100}">
      <dgm:prSet/>
      <dgm:spPr/>
      <dgm:t>
        <a:bodyPr/>
        <a:lstStyle/>
        <a:p>
          <a:pPr rtl="0"/>
          <a:r>
            <a:rPr lang="zh-CN" smtClean="0"/>
            <a:t>（一）天棚抹灰按照主墙之间的净尺寸围合的面积计算。</a:t>
          </a:r>
          <a:endParaRPr lang="zh-CN"/>
        </a:p>
      </dgm:t>
    </dgm:pt>
    <dgm:pt modelId="{F57954A9-B28D-4475-9E67-EC7DBA995FA3}" type="parTrans" cxnId="{6EF076AF-E40D-4B29-8AC8-3C5BEF8E025E}">
      <dgm:prSet/>
      <dgm:spPr/>
      <dgm:t>
        <a:bodyPr/>
        <a:lstStyle/>
        <a:p>
          <a:endParaRPr lang="zh-CN" altLang="en-US"/>
        </a:p>
      </dgm:t>
    </dgm:pt>
    <dgm:pt modelId="{6EF1B9EB-1FDC-45CF-8B47-9B5C81EBCB2B}" type="sibTrans" cxnId="{6EF076AF-E40D-4B29-8AC8-3C5BEF8E025E}">
      <dgm:prSet/>
      <dgm:spPr/>
      <dgm:t>
        <a:bodyPr/>
        <a:lstStyle/>
        <a:p>
          <a:endParaRPr lang="zh-CN" altLang="en-US"/>
        </a:p>
      </dgm:t>
    </dgm:pt>
    <dgm:pt modelId="{EC1131A9-E238-4C03-ADE9-95C3A231CB80}">
      <dgm:prSet/>
      <dgm:spPr/>
      <dgm:t>
        <a:bodyPr/>
        <a:lstStyle/>
        <a:p>
          <a:pPr rtl="0"/>
          <a:r>
            <a:rPr lang="zh-CN" smtClean="0"/>
            <a:t>（二）檐口天棚的抹灰列入到天棚抹灰工程量内。</a:t>
          </a:r>
          <a:endParaRPr lang="zh-CN"/>
        </a:p>
      </dgm:t>
    </dgm:pt>
    <dgm:pt modelId="{B457A01B-5FB1-4F4B-AE66-EE3163FA2C54}" type="parTrans" cxnId="{B3D9FA52-8CEA-4684-94B7-96533A0930AA}">
      <dgm:prSet/>
      <dgm:spPr/>
      <dgm:t>
        <a:bodyPr/>
        <a:lstStyle/>
        <a:p>
          <a:endParaRPr lang="zh-CN" altLang="en-US"/>
        </a:p>
      </dgm:t>
    </dgm:pt>
    <dgm:pt modelId="{D3A765DE-7D19-4D75-8E1F-F40C3C6192A7}" type="sibTrans" cxnId="{B3D9FA52-8CEA-4684-94B7-96533A0930AA}">
      <dgm:prSet/>
      <dgm:spPr/>
      <dgm:t>
        <a:bodyPr/>
        <a:lstStyle/>
        <a:p>
          <a:endParaRPr lang="zh-CN" altLang="en-US"/>
        </a:p>
      </dgm:t>
    </dgm:pt>
    <dgm:pt modelId="{8B93BA3E-BFD3-40CA-B576-4BDE135A7776}">
      <dgm:prSet/>
      <dgm:spPr/>
      <dgm:t>
        <a:bodyPr/>
        <a:lstStyle/>
        <a:p>
          <a:pPr rtl="0"/>
          <a:r>
            <a:rPr lang="zh-CN" smtClean="0"/>
            <a:t>（三）天棚吊顶面积也是按照主墙间净距面积计算。</a:t>
          </a:r>
          <a:endParaRPr lang="zh-CN"/>
        </a:p>
      </dgm:t>
    </dgm:pt>
    <dgm:pt modelId="{69BFF128-1849-4FA4-9C0D-D424E7C6E8B4}" type="parTrans" cxnId="{1F053429-C23C-488E-9DF4-EBC7371530D7}">
      <dgm:prSet/>
      <dgm:spPr/>
      <dgm:t>
        <a:bodyPr/>
        <a:lstStyle/>
        <a:p>
          <a:endParaRPr lang="zh-CN" altLang="en-US"/>
        </a:p>
      </dgm:t>
    </dgm:pt>
    <dgm:pt modelId="{3B9744E1-EC9C-47B6-BCC4-0C2C2A5FF602}" type="sibTrans" cxnId="{1F053429-C23C-488E-9DF4-EBC7371530D7}">
      <dgm:prSet/>
      <dgm:spPr/>
      <dgm:t>
        <a:bodyPr/>
        <a:lstStyle/>
        <a:p>
          <a:endParaRPr lang="zh-CN" altLang="en-US"/>
        </a:p>
      </dgm:t>
    </dgm:pt>
    <dgm:pt modelId="{774A7809-4B02-43F4-8086-62F3C3F614EB}" type="pres">
      <dgm:prSet presAssocID="{F3D2C63B-A6DB-4D9F-83E4-6FB343DD0864}" presName="Name0" presStyleCnt="0">
        <dgm:presLayoutVars>
          <dgm:chMax val="7"/>
          <dgm:dir/>
          <dgm:animLvl val="lvl"/>
          <dgm:resizeHandles val="exact"/>
        </dgm:presLayoutVars>
      </dgm:prSet>
      <dgm:spPr/>
    </dgm:pt>
    <dgm:pt modelId="{0D1843AB-B306-48C5-B6CE-83C05DD52C4F}" type="pres">
      <dgm:prSet presAssocID="{8C8D2799-0797-4CC2-8B9E-4AF3E87B1100}" presName="circle1" presStyleLbl="node1" presStyleIdx="0" presStyleCnt="3"/>
      <dgm:spPr/>
    </dgm:pt>
    <dgm:pt modelId="{3B7243A6-F8D1-46F7-BC11-B7135DC421DE}" type="pres">
      <dgm:prSet presAssocID="{8C8D2799-0797-4CC2-8B9E-4AF3E87B1100}" presName="space" presStyleCnt="0"/>
      <dgm:spPr/>
    </dgm:pt>
    <dgm:pt modelId="{0451E5C0-1BC3-4F62-9566-3642BA4414ED}" type="pres">
      <dgm:prSet presAssocID="{8C8D2799-0797-4CC2-8B9E-4AF3E87B1100}" presName="rect1" presStyleLbl="alignAcc1" presStyleIdx="0" presStyleCnt="3" custScaleX="102666"/>
      <dgm:spPr/>
    </dgm:pt>
    <dgm:pt modelId="{AA9D5BDC-053E-4F54-A3D1-27854899B06F}" type="pres">
      <dgm:prSet presAssocID="{EC1131A9-E238-4C03-ADE9-95C3A231CB80}" presName="vertSpace2" presStyleLbl="node1" presStyleIdx="0" presStyleCnt="3"/>
      <dgm:spPr/>
    </dgm:pt>
    <dgm:pt modelId="{CBE2C9A5-4E25-44AA-988F-9B5FA84B5C3E}" type="pres">
      <dgm:prSet presAssocID="{EC1131A9-E238-4C03-ADE9-95C3A231CB80}" presName="circle2" presStyleLbl="node1" presStyleIdx="1" presStyleCnt="3"/>
      <dgm:spPr/>
    </dgm:pt>
    <dgm:pt modelId="{EF9E0B13-35F3-454E-BA42-C824B1FF5887}" type="pres">
      <dgm:prSet presAssocID="{EC1131A9-E238-4C03-ADE9-95C3A231CB80}" presName="rect2" presStyleLbl="alignAcc1" presStyleIdx="1" presStyleCnt="3"/>
      <dgm:spPr/>
    </dgm:pt>
    <dgm:pt modelId="{911ACE45-3D12-4868-B348-D7A7178470E2}" type="pres">
      <dgm:prSet presAssocID="{8B93BA3E-BFD3-40CA-B576-4BDE135A7776}" presName="vertSpace3" presStyleLbl="node1" presStyleIdx="1" presStyleCnt="3"/>
      <dgm:spPr/>
    </dgm:pt>
    <dgm:pt modelId="{51F665F6-BB3D-43D1-BE2B-2646EA84CBFF}" type="pres">
      <dgm:prSet presAssocID="{8B93BA3E-BFD3-40CA-B576-4BDE135A7776}" presName="circle3" presStyleLbl="node1" presStyleIdx="2" presStyleCnt="3"/>
      <dgm:spPr/>
    </dgm:pt>
    <dgm:pt modelId="{EC8B4169-2FDF-49CD-B126-C65ED538DBC7}" type="pres">
      <dgm:prSet presAssocID="{8B93BA3E-BFD3-40CA-B576-4BDE135A7776}" presName="rect3" presStyleLbl="alignAcc1" presStyleIdx="2" presStyleCnt="3"/>
      <dgm:spPr/>
    </dgm:pt>
    <dgm:pt modelId="{E93B765B-5E5F-4C41-B987-8427A518D93A}" type="pres">
      <dgm:prSet presAssocID="{8C8D2799-0797-4CC2-8B9E-4AF3E87B1100}" presName="rect1ParTxNoCh" presStyleLbl="alignAcc1" presStyleIdx="2" presStyleCnt="3">
        <dgm:presLayoutVars>
          <dgm:chMax val="1"/>
          <dgm:bulletEnabled val="1"/>
        </dgm:presLayoutVars>
      </dgm:prSet>
      <dgm:spPr/>
    </dgm:pt>
    <dgm:pt modelId="{7840B347-25CE-443B-A6F2-D8B10E4313ED}" type="pres">
      <dgm:prSet presAssocID="{EC1131A9-E238-4C03-ADE9-95C3A231CB80}" presName="rect2ParTxNoCh" presStyleLbl="alignAcc1" presStyleIdx="2" presStyleCnt="3">
        <dgm:presLayoutVars>
          <dgm:chMax val="1"/>
          <dgm:bulletEnabled val="1"/>
        </dgm:presLayoutVars>
      </dgm:prSet>
      <dgm:spPr/>
    </dgm:pt>
    <dgm:pt modelId="{59001C20-1251-4A29-AB08-03EF16D656A3}" type="pres">
      <dgm:prSet presAssocID="{8B93BA3E-BFD3-40CA-B576-4BDE135A7776}" presName="rect3ParTxNoCh" presStyleLbl="alignAcc1" presStyleIdx="2" presStyleCnt="3">
        <dgm:presLayoutVars>
          <dgm:chMax val="1"/>
          <dgm:bulletEnabled val="1"/>
        </dgm:presLayoutVars>
      </dgm:prSet>
      <dgm:spPr/>
    </dgm:pt>
  </dgm:ptLst>
  <dgm:cxnLst>
    <dgm:cxn modelId="{B3D9FA52-8CEA-4684-94B7-96533A0930AA}" srcId="{F3D2C63B-A6DB-4D9F-83E4-6FB343DD0864}" destId="{EC1131A9-E238-4C03-ADE9-95C3A231CB80}" srcOrd="1" destOrd="0" parTransId="{B457A01B-5FB1-4F4B-AE66-EE3163FA2C54}" sibTransId="{D3A765DE-7D19-4D75-8E1F-F40C3C6192A7}"/>
    <dgm:cxn modelId="{1F053429-C23C-488E-9DF4-EBC7371530D7}" srcId="{F3D2C63B-A6DB-4D9F-83E4-6FB343DD0864}" destId="{8B93BA3E-BFD3-40CA-B576-4BDE135A7776}" srcOrd="2" destOrd="0" parTransId="{69BFF128-1849-4FA4-9C0D-D424E7C6E8B4}" sibTransId="{3B9744E1-EC9C-47B6-BCC4-0C2C2A5FF602}"/>
    <dgm:cxn modelId="{99B1627A-6603-48C1-AB73-156153C97982}" type="presOf" srcId="{EC1131A9-E238-4C03-ADE9-95C3A231CB80}" destId="{7840B347-25CE-443B-A6F2-D8B10E4313ED}" srcOrd="1" destOrd="0" presId="urn:microsoft.com/office/officeart/2005/8/layout/target3"/>
    <dgm:cxn modelId="{F029D2AD-7698-486D-99ED-40794182534C}" type="presOf" srcId="{8B93BA3E-BFD3-40CA-B576-4BDE135A7776}" destId="{59001C20-1251-4A29-AB08-03EF16D656A3}" srcOrd="1" destOrd="0" presId="urn:microsoft.com/office/officeart/2005/8/layout/target3"/>
    <dgm:cxn modelId="{6EF076AF-E40D-4B29-8AC8-3C5BEF8E025E}" srcId="{F3D2C63B-A6DB-4D9F-83E4-6FB343DD0864}" destId="{8C8D2799-0797-4CC2-8B9E-4AF3E87B1100}" srcOrd="0" destOrd="0" parTransId="{F57954A9-B28D-4475-9E67-EC7DBA995FA3}" sibTransId="{6EF1B9EB-1FDC-45CF-8B47-9B5C81EBCB2B}"/>
    <dgm:cxn modelId="{10F1F365-C521-4A13-9BD0-58F7C1F33A4F}" type="presOf" srcId="{8C8D2799-0797-4CC2-8B9E-4AF3E87B1100}" destId="{0451E5C0-1BC3-4F62-9566-3642BA4414ED}" srcOrd="0" destOrd="0" presId="urn:microsoft.com/office/officeart/2005/8/layout/target3"/>
    <dgm:cxn modelId="{B0CF0667-8E82-46D4-824D-39B9E5EC7F02}" type="presOf" srcId="{EC1131A9-E238-4C03-ADE9-95C3A231CB80}" destId="{EF9E0B13-35F3-454E-BA42-C824B1FF5887}" srcOrd="0" destOrd="0" presId="urn:microsoft.com/office/officeart/2005/8/layout/target3"/>
    <dgm:cxn modelId="{0EE1AFC1-8D92-46F9-8FBD-453470BD856E}" type="presOf" srcId="{8B93BA3E-BFD3-40CA-B576-4BDE135A7776}" destId="{EC8B4169-2FDF-49CD-B126-C65ED538DBC7}" srcOrd="0" destOrd="0" presId="urn:microsoft.com/office/officeart/2005/8/layout/target3"/>
    <dgm:cxn modelId="{962793F9-CD3B-4E3E-B256-014E48331AAA}" type="presOf" srcId="{8C8D2799-0797-4CC2-8B9E-4AF3E87B1100}" destId="{E93B765B-5E5F-4C41-B987-8427A518D93A}" srcOrd="1" destOrd="0" presId="urn:microsoft.com/office/officeart/2005/8/layout/target3"/>
    <dgm:cxn modelId="{7B9EBCA1-9765-4E4E-9C67-2BCF8D45F09D}" type="presOf" srcId="{F3D2C63B-A6DB-4D9F-83E4-6FB343DD0864}" destId="{774A7809-4B02-43F4-8086-62F3C3F614EB}" srcOrd="0" destOrd="0" presId="urn:microsoft.com/office/officeart/2005/8/layout/target3"/>
    <dgm:cxn modelId="{2D202BBA-AFCE-41AF-8B44-1C6846548BB0}" type="presParOf" srcId="{774A7809-4B02-43F4-8086-62F3C3F614EB}" destId="{0D1843AB-B306-48C5-B6CE-83C05DD52C4F}" srcOrd="0" destOrd="0" presId="urn:microsoft.com/office/officeart/2005/8/layout/target3"/>
    <dgm:cxn modelId="{73259C35-88F3-4DB1-8162-5266E870D96E}" type="presParOf" srcId="{774A7809-4B02-43F4-8086-62F3C3F614EB}" destId="{3B7243A6-F8D1-46F7-BC11-B7135DC421DE}" srcOrd="1" destOrd="0" presId="urn:microsoft.com/office/officeart/2005/8/layout/target3"/>
    <dgm:cxn modelId="{AE4DC369-94CB-400B-9AB3-A28B60217366}" type="presParOf" srcId="{774A7809-4B02-43F4-8086-62F3C3F614EB}" destId="{0451E5C0-1BC3-4F62-9566-3642BA4414ED}" srcOrd="2" destOrd="0" presId="urn:microsoft.com/office/officeart/2005/8/layout/target3"/>
    <dgm:cxn modelId="{8EBD32D8-3655-41EC-A484-1FF75A16B306}" type="presParOf" srcId="{774A7809-4B02-43F4-8086-62F3C3F614EB}" destId="{AA9D5BDC-053E-4F54-A3D1-27854899B06F}" srcOrd="3" destOrd="0" presId="urn:microsoft.com/office/officeart/2005/8/layout/target3"/>
    <dgm:cxn modelId="{3FDF7170-5BED-4269-A564-EA2E449A8CCB}" type="presParOf" srcId="{774A7809-4B02-43F4-8086-62F3C3F614EB}" destId="{CBE2C9A5-4E25-44AA-988F-9B5FA84B5C3E}" srcOrd="4" destOrd="0" presId="urn:microsoft.com/office/officeart/2005/8/layout/target3"/>
    <dgm:cxn modelId="{48D7791F-706A-4049-B54D-E36F13FAB5B1}" type="presParOf" srcId="{774A7809-4B02-43F4-8086-62F3C3F614EB}" destId="{EF9E0B13-35F3-454E-BA42-C824B1FF5887}" srcOrd="5" destOrd="0" presId="urn:microsoft.com/office/officeart/2005/8/layout/target3"/>
    <dgm:cxn modelId="{2C66F3A6-C860-47CE-9BD3-6741B6CD7424}" type="presParOf" srcId="{774A7809-4B02-43F4-8086-62F3C3F614EB}" destId="{911ACE45-3D12-4868-B348-D7A7178470E2}" srcOrd="6" destOrd="0" presId="urn:microsoft.com/office/officeart/2005/8/layout/target3"/>
    <dgm:cxn modelId="{2A5C157B-8C13-456F-B12D-59B359F1C337}" type="presParOf" srcId="{774A7809-4B02-43F4-8086-62F3C3F614EB}" destId="{51F665F6-BB3D-43D1-BE2B-2646EA84CBFF}" srcOrd="7" destOrd="0" presId="urn:microsoft.com/office/officeart/2005/8/layout/target3"/>
    <dgm:cxn modelId="{B99395E4-5C56-449C-ADC5-86D36172D004}" type="presParOf" srcId="{774A7809-4B02-43F4-8086-62F3C3F614EB}" destId="{EC8B4169-2FDF-49CD-B126-C65ED538DBC7}" srcOrd="8" destOrd="0" presId="urn:microsoft.com/office/officeart/2005/8/layout/target3"/>
    <dgm:cxn modelId="{83510EB4-AD3B-4DD5-9120-03785E08027C}" type="presParOf" srcId="{774A7809-4B02-43F4-8086-62F3C3F614EB}" destId="{E93B765B-5E5F-4C41-B987-8427A518D93A}" srcOrd="9" destOrd="0" presId="urn:microsoft.com/office/officeart/2005/8/layout/target3"/>
    <dgm:cxn modelId="{66A1A51D-932B-4163-AF6C-916D55EB6379}" type="presParOf" srcId="{774A7809-4B02-43F4-8086-62F3C3F614EB}" destId="{7840B347-25CE-443B-A6F2-D8B10E4313ED}" srcOrd="10" destOrd="0" presId="urn:microsoft.com/office/officeart/2005/8/layout/target3"/>
    <dgm:cxn modelId="{ECED0092-A63E-4F5C-B54A-5F5285EEF725}" type="presParOf" srcId="{774A7809-4B02-43F4-8086-62F3C3F614EB}" destId="{59001C20-1251-4A29-AB08-03EF16D656A3}" srcOrd="11"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CDF075-AFEB-4F33-9B15-A18EE9EFFD7E}">
      <dsp:nvSpPr>
        <dsp:cNvPr id="0" name=""/>
        <dsp:cNvSpPr/>
      </dsp:nvSpPr>
      <dsp:spPr>
        <a:xfrm>
          <a:off x="259152" y="729036"/>
          <a:ext cx="2187930" cy="633041"/>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rtl="0">
            <a:lnSpc>
              <a:spcPct val="90000"/>
            </a:lnSpc>
            <a:spcBef>
              <a:spcPct val="0"/>
            </a:spcBef>
            <a:spcAft>
              <a:spcPct val="35000"/>
            </a:spcAft>
          </a:pPr>
          <a:r>
            <a:rPr lang="zh-CN" sz="2300" kern="1200" smtClean="0"/>
            <a:t>一、木材</a:t>
          </a:r>
          <a:endParaRPr lang="zh-CN" sz="2300" kern="1200"/>
        </a:p>
      </dsp:txBody>
      <dsp:txXfrm>
        <a:off x="277693" y="747577"/>
        <a:ext cx="2150848" cy="595959"/>
      </dsp:txXfrm>
    </dsp:sp>
    <dsp:sp modelId="{70D7037A-8329-4457-AE6B-B468CCB293B5}">
      <dsp:nvSpPr>
        <dsp:cNvPr id="0" name=""/>
        <dsp:cNvSpPr/>
      </dsp:nvSpPr>
      <dsp:spPr>
        <a:xfrm rot="18289469">
          <a:off x="2256888" y="665496"/>
          <a:ext cx="886823" cy="32124"/>
        </a:xfrm>
        <a:custGeom>
          <a:avLst/>
          <a:gdLst/>
          <a:ahLst/>
          <a:cxnLst/>
          <a:rect l="0" t="0" r="0" b="0"/>
          <a:pathLst>
            <a:path>
              <a:moveTo>
                <a:pt x="0" y="16062"/>
              </a:moveTo>
              <a:lnTo>
                <a:pt x="886823" y="16062"/>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2678129" y="659388"/>
        <a:ext cx="44341" cy="44341"/>
      </dsp:txXfrm>
    </dsp:sp>
    <dsp:sp modelId="{40783DD7-310E-4FCC-BC61-25489792AF58}">
      <dsp:nvSpPr>
        <dsp:cNvPr id="0" name=""/>
        <dsp:cNvSpPr/>
      </dsp:nvSpPr>
      <dsp:spPr>
        <a:xfrm>
          <a:off x="2953516" y="1039"/>
          <a:ext cx="2187930" cy="633041"/>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rtl="0">
            <a:lnSpc>
              <a:spcPct val="90000"/>
            </a:lnSpc>
            <a:spcBef>
              <a:spcPct val="0"/>
            </a:spcBef>
            <a:spcAft>
              <a:spcPct val="35000"/>
            </a:spcAft>
          </a:pPr>
          <a:r>
            <a:rPr lang="zh-CN" sz="2300" kern="1200" dirty="0" smtClean="0"/>
            <a:t>人造木材</a:t>
          </a:r>
          <a:endParaRPr lang="zh-CN" sz="2300" kern="1200" dirty="0"/>
        </a:p>
      </dsp:txBody>
      <dsp:txXfrm>
        <a:off x="2972057" y="19580"/>
        <a:ext cx="2150848" cy="595959"/>
      </dsp:txXfrm>
    </dsp:sp>
    <dsp:sp modelId="{7341BF75-7294-4CF3-A056-06FF4B56D179}">
      <dsp:nvSpPr>
        <dsp:cNvPr id="0" name=""/>
        <dsp:cNvSpPr/>
      </dsp:nvSpPr>
      <dsp:spPr>
        <a:xfrm>
          <a:off x="2447083" y="1029495"/>
          <a:ext cx="506433" cy="32124"/>
        </a:xfrm>
        <a:custGeom>
          <a:avLst/>
          <a:gdLst/>
          <a:ahLst/>
          <a:cxnLst/>
          <a:rect l="0" t="0" r="0" b="0"/>
          <a:pathLst>
            <a:path>
              <a:moveTo>
                <a:pt x="0" y="16062"/>
              </a:moveTo>
              <a:lnTo>
                <a:pt x="506433" y="16062"/>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2447083" y="1032896"/>
        <a:ext cx="506433" cy="25321"/>
      </dsp:txXfrm>
    </dsp:sp>
    <dsp:sp modelId="{325C9F37-E5EB-49EA-9FF0-EDBFCB229E84}">
      <dsp:nvSpPr>
        <dsp:cNvPr id="0" name=""/>
        <dsp:cNvSpPr/>
      </dsp:nvSpPr>
      <dsp:spPr>
        <a:xfrm>
          <a:off x="2953516" y="729036"/>
          <a:ext cx="2187930" cy="633041"/>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rtl="0">
            <a:lnSpc>
              <a:spcPct val="90000"/>
            </a:lnSpc>
            <a:spcBef>
              <a:spcPct val="0"/>
            </a:spcBef>
            <a:spcAft>
              <a:spcPct val="35000"/>
            </a:spcAft>
          </a:pPr>
          <a:r>
            <a:rPr lang="zh-CN" sz="2300" kern="1200" smtClean="0"/>
            <a:t>天然木材</a:t>
          </a:r>
          <a:endParaRPr lang="zh-CN" sz="2300" kern="1200"/>
        </a:p>
      </dsp:txBody>
      <dsp:txXfrm>
        <a:off x="2972057" y="747577"/>
        <a:ext cx="2150848" cy="595959"/>
      </dsp:txXfrm>
    </dsp:sp>
    <dsp:sp modelId="{368E8B3D-D1BB-41D7-BFA9-4A462D974A2C}">
      <dsp:nvSpPr>
        <dsp:cNvPr id="0" name=""/>
        <dsp:cNvSpPr/>
      </dsp:nvSpPr>
      <dsp:spPr>
        <a:xfrm rot="3310531">
          <a:off x="2256888" y="1393494"/>
          <a:ext cx="886823" cy="32124"/>
        </a:xfrm>
        <a:custGeom>
          <a:avLst/>
          <a:gdLst/>
          <a:ahLst/>
          <a:cxnLst/>
          <a:rect l="0" t="0" r="0" b="0"/>
          <a:pathLst>
            <a:path>
              <a:moveTo>
                <a:pt x="0" y="16062"/>
              </a:moveTo>
              <a:lnTo>
                <a:pt x="886823" y="16062"/>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2256888" y="1387386"/>
        <a:ext cx="886823" cy="44341"/>
      </dsp:txXfrm>
    </dsp:sp>
    <dsp:sp modelId="{745295A8-A8B0-4B7A-A248-97A653581002}">
      <dsp:nvSpPr>
        <dsp:cNvPr id="0" name=""/>
        <dsp:cNvSpPr/>
      </dsp:nvSpPr>
      <dsp:spPr>
        <a:xfrm>
          <a:off x="2953516" y="1457034"/>
          <a:ext cx="2187930" cy="633041"/>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rtl="0">
            <a:lnSpc>
              <a:spcPct val="90000"/>
            </a:lnSpc>
            <a:spcBef>
              <a:spcPct val="0"/>
            </a:spcBef>
            <a:spcAft>
              <a:spcPct val="35000"/>
            </a:spcAft>
          </a:pPr>
          <a:r>
            <a:rPr lang="zh-CN" sz="2300" kern="1200" dirty="0" smtClean="0"/>
            <a:t>集成木材</a:t>
          </a:r>
          <a:endParaRPr lang="zh-CN" sz="2300" kern="1200" dirty="0"/>
        </a:p>
      </dsp:txBody>
      <dsp:txXfrm>
        <a:off x="2972057" y="1475575"/>
        <a:ext cx="2150848" cy="595959"/>
      </dsp:txXfrm>
    </dsp:sp>
    <dsp:sp modelId="{B599BA67-0C22-4720-A0A1-9D8591A3E874}">
      <dsp:nvSpPr>
        <dsp:cNvPr id="0" name=""/>
        <dsp:cNvSpPr/>
      </dsp:nvSpPr>
      <dsp:spPr>
        <a:xfrm>
          <a:off x="259152" y="1457034"/>
          <a:ext cx="2187930" cy="633041"/>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rtl="0">
            <a:lnSpc>
              <a:spcPct val="90000"/>
            </a:lnSpc>
            <a:spcBef>
              <a:spcPct val="0"/>
            </a:spcBef>
            <a:spcAft>
              <a:spcPct val="35000"/>
            </a:spcAft>
          </a:pPr>
          <a:r>
            <a:rPr lang="zh-CN" sz="2300" kern="1200" dirty="0" smtClean="0"/>
            <a:t>二、玻璃</a:t>
          </a:r>
          <a:endParaRPr lang="zh-CN" sz="2300" kern="1200" dirty="0"/>
        </a:p>
      </dsp:txBody>
      <dsp:txXfrm>
        <a:off x="277693" y="1475575"/>
        <a:ext cx="2150848" cy="595959"/>
      </dsp:txXfrm>
    </dsp:sp>
    <dsp:sp modelId="{E92E6EB4-0080-4AB4-B290-823768D9A80B}">
      <dsp:nvSpPr>
        <dsp:cNvPr id="0" name=""/>
        <dsp:cNvSpPr/>
      </dsp:nvSpPr>
      <dsp:spPr>
        <a:xfrm>
          <a:off x="259152" y="2185032"/>
          <a:ext cx="2187930" cy="633041"/>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rtl="0">
            <a:lnSpc>
              <a:spcPct val="90000"/>
            </a:lnSpc>
            <a:spcBef>
              <a:spcPct val="0"/>
            </a:spcBef>
            <a:spcAft>
              <a:spcPct val="35000"/>
            </a:spcAft>
          </a:pPr>
          <a:r>
            <a:rPr lang="zh-CN" sz="2300" kern="1200" smtClean="0"/>
            <a:t>三、织物</a:t>
          </a:r>
          <a:endParaRPr lang="zh-CN" sz="2300" kern="1200"/>
        </a:p>
      </dsp:txBody>
      <dsp:txXfrm>
        <a:off x="277693" y="2203573"/>
        <a:ext cx="2150848" cy="595959"/>
      </dsp:txXfrm>
    </dsp:sp>
    <dsp:sp modelId="{32AA5561-ACE5-43EF-80CF-149E78F1221C}">
      <dsp:nvSpPr>
        <dsp:cNvPr id="0" name=""/>
        <dsp:cNvSpPr/>
      </dsp:nvSpPr>
      <dsp:spPr>
        <a:xfrm>
          <a:off x="259152" y="2913030"/>
          <a:ext cx="2187930" cy="633041"/>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rtl="0">
            <a:lnSpc>
              <a:spcPct val="90000"/>
            </a:lnSpc>
            <a:spcBef>
              <a:spcPct val="0"/>
            </a:spcBef>
            <a:spcAft>
              <a:spcPct val="35000"/>
            </a:spcAft>
          </a:pPr>
          <a:r>
            <a:rPr lang="zh-CN" sz="2300" kern="1200" smtClean="0"/>
            <a:t>四、金属</a:t>
          </a:r>
          <a:endParaRPr lang="zh-CN" sz="2300" kern="1200"/>
        </a:p>
      </dsp:txBody>
      <dsp:txXfrm>
        <a:off x="277693" y="2931571"/>
        <a:ext cx="2150848" cy="59595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E0B6402-CBF2-4566-BCDD-3C0975B48A65}">
      <dsp:nvSpPr>
        <dsp:cNvPr id="0" name=""/>
        <dsp:cNvSpPr/>
      </dsp:nvSpPr>
      <dsp:spPr>
        <a:xfrm rot="16200000">
          <a:off x="-598957" y="599966"/>
          <a:ext cx="2170635" cy="970701"/>
        </a:xfrm>
        <a:prstGeom prst="flowChartManualOperation">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150" tIns="0" rIns="184299" bIns="0" numCol="1" spcCol="1270" anchor="ctr" anchorCtr="0">
          <a:noAutofit/>
        </a:bodyPr>
        <a:lstStyle/>
        <a:p>
          <a:pPr lvl="0" algn="ctr" defTabSz="1289050" rtl="0">
            <a:lnSpc>
              <a:spcPct val="90000"/>
            </a:lnSpc>
            <a:spcBef>
              <a:spcPct val="0"/>
            </a:spcBef>
            <a:spcAft>
              <a:spcPct val="35000"/>
            </a:spcAft>
          </a:pPr>
          <a:r>
            <a:rPr lang="zh-CN" sz="2900" kern="1200" dirty="0" smtClean="0"/>
            <a:t>直接式</a:t>
          </a:r>
          <a:endParaRPr lang="zh-CN" sz="2900" kern="1200" dirty="0"/>
        </a:p>
      </dsp:txBody>
      <dsp:txXfrm rot="5400000">
        <a:off x="1010" y="434126"/>
        <a:ext cx="970701" cy="1302381"/>
      </dsp:txXfrm>
    </dsp:sp>
    <dsp:sp modelId="{3E9ED87A-3830-49A6-B391-AD8927BA3EFE}">
      <dsp:nvSpPr>
        <dsp:cNvPr id="0" name=""/>
        <dsp:cNvSpPr/>
      </dsp:nvSpPr>
      <dsp:spPr>
        <a:xfrm rot="16200000">
          <a:off x="444546" y="599966"/>
          <a:ext cx="2170635" cy="970701"/>
        </a:xfrm>
        <a:prstGeom prst="flowChartManualOperation">
          <a:avLst/>
        </a:prstGeom>
        <a:solidFill>
          <a:schemeClr val="accent3">
            <a:hueOff val="9001922"/>
            <a:satOff val="813"/>
            <a:lumOff val="-863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150" tIns="0" rIns="184299" bIns="0" numCol="1" spcCol="1270" anchor="ctr" anchorCtr="0">
          <a:noAutofit/>
        </a:bodyPr>
        <a:lstStyle/>
        <a:p>
          <a:pPr lvl="0" algn="ctr" defTabSz="1289050" rtl="0">
            <a:lnSpc>
              <a:spcPct val="90000"/>
            </a:lnSpc>
            <a:spcBef>
              <a:spcPct val="0"/>
            </a:spcBef>
            <a:spcAft>
              <a:spcPct val="35000"/>
            </a:spcAft>
          </a:pPr>
          <a:r>
            <a:rPr lang="zh-CN" sz="2900" kern="1200" smtClean="0"/>
            <a:t>吊顶式</a:t>
          </a:r>
          <a:endParaRPr lang="zh-CN" sz="2900" kern="1200"/>
        </a:p>
      </dsp:txBody>
      <dsp:txXfrm rot="5400000">
        <a:off x="1044513" y="434126"/>
        <a:ext cx="970701" cy="130238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1843AB-B306-48C5-B6CE-83C05DD52C4F}">
      <dsp:nvSpPr>
        <dsp:cNvPr id="0" name=""/>
        <dsp:cNvSpPr/>
      </dsp:nvSpPr>
      <dsp:spPr>
        <a:xfrm>
          <a:off x="-39354" y="0"/>
          <a:ext cx="2160240" cy="2160240"/>
        </a:xfrm>
        <a:prstGeom prst="pie">
          <a:avLst>
            <a:gd name="adj1" fmla="val 5400000"/>
            <a:gd name="adj2" fmla="val 1620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451E5C0-1BC3-4F62-9566-3642BA4414ED}">
      <dsp:nvSpPr>
        <dsp:cNvPr id="0" name=""/>
        <dsp:cNvSpPr/>
      </dsp:nvSpPr>
      <dsp:spPr>
        <a:xfrm>
          <a:off x="962056" y="0"/>
          <a:ext cx="6062074" cy="2160240"/>
        </a:xfrm>
        <a:prstGeom prst="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lvl="0" algn="ctr" defTabSz="844550" rtl="0">
            <a:lnSpc>
              <a:spcPct val="90000"/>
            </a:lnSpc>
            <a:spcBef>
              <a:spcPct val="0"/>
            </a:spcBef>
            <a:spcAft>
              <a:spcPct val="35000"/>
            </a:spcAft>
          </a:pPr>
          <a:r>
            <a:rPr lang="zh-CN" sz="1900" kern="1200" smtClean="0"/>
            <a:t>（一）天棚抹灰按照主墙之间的净尺寸围合的面积计算。</a:t>
          </a:r>
          <a:endParaRPr lang="zh-CN" sz="1900" kern="1200"/>
        </a:p>
      </dsp:txBody>
      <dsp:txXfrm>
        <a:off x="962056" y="0"/>
        <a:ext cx="6062074" cy="648073"/>
      </dsp:txXfrm>
    </dsp:sp>
    <dsp:sp modelId="{CBE2C9A5-4E25-44AA-988F-9B5FA84B5C3E}">
      <dsp:nvSpPr>
        <dsp:cNvPr id="0" name=""/>
        <dsp:cNvSpPr/>
      </dsp:nvSpPr>
      <dsp:spPr>
        <a:xfrm>
          <a:off x="338688" y="648073"/>
          <a:ext cx="1404154" cy="1404154"/>
        </a:xfrm>
        <a:prstGeom prst="pie">
          <a:avLst>
            <a:gd name="adj1" fmla="val 5400000"/>
            <a:gd name="adj2" fmla="val 16200000"/>
          </a:avLst>
        </a:prstGeom>
        <a:solidFill>
          <a:schemeClr val="accent2">
            <a:hueOff val="-8662909"/>
            <a:satOff val="7828"/>
            <a:lumOff val="88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F9E0B13-35F3-454E-BA42-C824B1FF5887}">
      <dsp:nvSpPr>
        <dsp:cNvPr id="0" name=""/>
        <dsp:cNvSpPr/>
      </dsp:nvSpPr>
      <dsp:spPr>
        <a:xfrm>
          <a:off x="1040765" y="648073"/>
          <a:ext cx="5904656" cy="1404154"/>
        </a:xfrm>
        <a:prstGeom prst="rect">
          <a:avLst/>
        </a:prstGeom>
        <a:solidFill>
          <a:schemeClr val="lt1">
            <a:alpha val="90000"/>
            <a:hueOff val="0"/>
            <a:satOff val="0"/>
            <a:lumOff val="0"/>
            <a:alphaOff val="0"/>
          </a:schemeClr>
        </a:solidFill>
        <a:ln w="25400" cap="flat" cmpd="sng" algn="ctr">
          <a:solidFill>
            <a:schemeClr val="accent2">
              <a:hueOff val="-8662909"/>
              <a:satOff val="7828"/>
              <a:lumOff val="88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lvl="0" algn="ctr" defTabSz="844550" rtl="0">
            <a:lnSpc>
              <a:spcPct val="90000"/>
            </a:lnSpc>
            <a:spcBef>
              <a:spcPct val="0"/>
            </a:spcBef>
            <a:spcAft>
              <a:spcPct val="35000"/>
            </a:spcAft>
          </a:pPr>
          <a:r>
            <a:rPr lang="zh-CN" sz="1900" kern="1200" smtClean="0"/>
            <a:t>（二）檐口天棚的抹灰列入到天棚抹灰工程量内。</a:t>
          </a:r>
          <a:endParaRPr lang="zh-CN" sz="1900" kern="1200"/>
        </a:p>
      </dsp:txBody>
      <dsp:txXfrm>
        <a:off x="1040765" y="648073"/>
        <a:ext cx="5904656" cy="648071"/>
      </dsp:txXfrm>
    </dsp:sp>
    <dsp:sp modelId="{51F665F6-BB3D-43D1-BE2B-2646EA84CBFF}">
      <dsp:nvSpPr>
        <dsp:cNvPr id="0" name=""/>
        <dsp:cNvSpPr/>
      </dsp:nvSpPr>
      <dsp:spPr>
        <a:xfrm>
          <a:off x="716729" y="1296144"/>
          <a:ext cx="648071" cy="648071"/>
        </a:xfrm>
        <a:prstGeom prst="pie">
          <a:avLst>
            <a:gd name="adj1" fmla="val 5400000"/>
            <a:gd name="adj2" fmla="val 16200000"/>
          </a:avLst>
        </a:prstGeom>
        <a:solidFill>
          <a:schemeClr val="accent2">
            <a:hueOff val="-17325818"/>
            <a:satOff val="15657"/>
            <a:lumOff val="176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C8B4169-2FDF-49CD-B126-C65ED538DBC7}">
      <dsp:nvSpPr>
        <dsp:cNvPr id="0" name=""/>
        <dsp:cNvSpPr/>
      </dsp:nvSpPr>
      <dsp:spPr>
        <a:xfrm>
          <a:off x="1040765" y="1296144"/>
          <a:ext cx="5904656" cy="648071"/>
        </a:xfrm>
        <a:prstGeom prst="rect">
          <a:avLst/>
        </a:prstGeom>
        <a:solidFill>
          <a:schemeClr val="lt1">
            <a:alpha val="90000"/>
            <a:hueOff val="0"/>
            <a:satOff val="0"/>
            <a:lumOff val="0"/>
            <a:alphaOff val="0"/>
          </a:schemeClr>
        </a:solidFill>
        <a:ln w="25400" cap="flat" cmpd="sng" algn="ctr">
          <a:solidFill>
            <a:schemeClr val="accent2">
              <a:hueOff val="-17325818"/>
              <a:satOff val="15657"/>
              <a:lumOff val="176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lvl="0" algn="ctr" defTabSz="844550" rtl="0">
            <a:lnSpc>
              <a:spcPct val="90000"/>
            </a:lnSpc>
            <a:spcBef>
              <a:spcPct val="0"/>
            </a:spcBef>
            <a:spcAft>
              <a:spcPct val="35000"/>
            </a:spcAft>
          </a:pPr>
          <a:r>
            <a:rPr lang="zh-CN" sz="1900" kern="1200" smtClean="0"/>
            <a:t>（三）天棚吊顶面积也是按照主墙间净距面积计算。</a:t>
          </a:r>
          <a:endParaRPr lang="zh-CN" sz="1900" kern="1200"/>
        </a:p>
      </dsp:txBody>
      <dsp:txXfrm>
        <a:off x="1040765" y="1296144"/>
        <a:ext cx="5904656" cy="648071"/>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428751"/>
            <a:ext cx="7543800" cy="1945481"/>
          </a:xfrm>
        </p:spPr>
        <p:txBody>
          <a:bodyPr anchor="b"/>
          <a:lstStyle>
            <a:lvl1pPr>
              <a:defRPr sz="6600">
                <a:ln>
                  <a:noFill/>
                </a:ln>
                <a:solidFill>
                  <a:schemeClr val="tx2"/>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685800" y="3429000"/>
            <a:ext cx="6461760" cy="8001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FEDE2BAB-ADB3-4FD6-8DE4-5534782B539A}" type="datetimeFigureOut">
              <a:rPr lang="zh-CN" altLang="en-US" smtClean="0"/>
              <a:t>2018/2/27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8B5562D-2FFA-48BA-B8D1-E896C683A11C}"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FEDE2BAB-ADB3-4FD6-8DE4-5534782B539A}" type="datetimeFigureOut">
              <a:rPr lang="zh-CN" altLang="en-US" smtClean="0"/>
              <a:t>2018/2/27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8B5562D-2FFA-48BA-B8D1-E896C683A11C}"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1752600" cy="4388644"/>
          </a:xfrm>
        </p:spPr>
        <p:txBody>
          <a:bodyPr vert="eaVert" anchor="b" anchorCtr="0"/>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FEDE2BAB-ADB3-4FD6-8DE4-5534782B539A}" type="datetimeFigureOut">
              <a:rPr lang="zh-CN" altLang="en-US" smtClean="0"/>
              <a:t>2018/2/27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8B5562D-2FFA-48BA-B8D1-E896C683A11C}"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FEDE2BAB-ADB3-4FD6-8DE4-5534782B539A}" type="datetimeFigureOut">
              <a:rPr lang="zh-CN" altLang="en-US" smtClean="0"/>
              <a:t>2018/2/27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8B5562D-2FFA-48BA-B8D1-E896C683A11C}"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22314" y="4114800"/>
            <a:ext cx="7659687" cy="876300"/>
          </a:xfrm>
        </p:spPr>
        <p:txBody>
          <a:bodyPr anchor="t"/>
          <a:lstStyle>
            <a:lvl1pPr algn="l">
              <a:defRPr sz="3600" b="0" cap="all"/>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722314" y="2889647"/>
            <a:ext cx="6135687" cy="1225154"/>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FEDE2BAB-ADB3-4FD6-8DE4-5534782B539A}" type="datetimeFigureOut">
              <a:rPr lang="zh-CN" altLang="en-US" smtClean="0"/>
              <a:t>2018/2/27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8B5562D-2FFA-48BA-B8D1-E896C683A11C}"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sz="half" idx="1"/>
          </p:nvPr>
        </p:nvSpPr>
        <p:spPr>
          <a:xfrm>
            <a:off x="457200" y="1152144"/>
            <a:ext cx="3657600" cy="34427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419600" y="1152144"/>
            <a:ext cx="3657600" cy="34427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FEDE2BAB-ADB3-4FD6-8DE4-5534782B539A}" type="datetimeFigureOut">
              <a:rPr lang="zh-CN" altLang="en-US" smtClean="0"/>
              <a:t>2018/2/27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8B5562D-2FFA-48BA-B8D1-E896C683A11C}"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457200" y="1151335"/>
            <a:ext cx="3657600" cy="47982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457200" y="1631156"/>
            <a:ext cx="3657600"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419600" y="1151335"/>
            <a:ext cx="3657600" cy="47982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419600" y="1631156"/>
            <a:ext cx="3657600"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Date Placeholder 6"/>
          <p:cNvSpPr>
            <a:spLocks noGrp="1"/>
          </p:cNvSpPr>
          <p:nvPr>
            <p:ph type="dt" sz="half" idx="10"/>
          </p:nvPr>
        </p:nvSpPr>
        <p:spPr/>
        <p:txBody>
          <a:bodyPr/>
          <a:lstStyle/>
          <a:p>
            <a:fld id="{FEDE2BAB-ADB3-4FD6-8DE4-5534782B539A}" type="datetimeFigureOut">
              <a:rPr lang="zh-CN" altLang="en-US" smtClean="0"/>
              <a:t>2018/2/27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C8B5562D-2FFA-48BA-B8D1-E896C683A11C}"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FEDE2BAB-ADB3-4FD6-8DE4-5534782B539A}" type="datetimeFigureOut">
              <a:rPr lang="zh-CN" altLang="en-US" smtClean="0"/>
              <a:t>2018/2/27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C8B5562D-2FFA-48BA-B8D1-E896C683A11C}"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EDE2BAB-ADB3-4FD6-8DE4-5534782B539A}" type="datetimeFigureOut">
              <a:rPr lang="zh-CN" altLang="en-US" smtClean="0"/>
              <a:t>2018/2/27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C8B5562D-2FFA-48BA-B8D1-E896C683A11C}"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304801" y="4121658"/>
            <a:ext cx="7772400" cy="445770"/>
          </a:xfrm>
        </p:spPr>
        <p:txBody>
          <a:bodyPr anchor="b"/>
          <a:lstStyle>
            <a:lvl1pPr algn="ctr">
              <a:defRPr sz="2200" b="1"/>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304800" y="4572000"/>
            <a:ext cx="7772401" cy="4572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FEDE2BAB-ADB3-4FD6-8DE4-5534782B539A}" type="datetimeFigureOut">
              <a:rPr lang="zh-CN" altLang="en-US" smtClean="0"/>
              <a:t>2018/2/27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8B5562D-2FFA-48BA-B8D1-E896C683A11C}" type="slidenum">
              <a:rPr lang="zh-CN" altLang="en-US" smtClean="0"/>
              <a:t>‹#›</a:t>
            </a:fld>
            <a:endParaRPr lang="zh-CN" altLang="en-US"/>
          </a:p>
        </p:txBody>
      </p:sp>
      <p:sp>
        <p:nvSpPr>
          <p:cNvPr id="9" name="Content Placeholder 8"/>
          <p:cNvSpPr>
            <a:spLocks noGrp="1"/>
          </p:cNvSpPr>
          <p:nvPr>
            <p:ph sz="quarter" idx="13"/>
          </p:nvPr>
        </p:nvSpPr>
        <p:spPr>
          <a:xfrm>
            <a:off x="304800" y="285750"/>
            <a:ext cx="7772400" cy="370713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301752" y="4121458"/>
            <a:ext cx="7772400" cy="445970"/>
          </a:xfrm>
        </p:spPr>
        <p:txBody>
          <a:bodyPr anchor="b"/>
          <a:lstStyle>
            <a:lvl1pPr algn="ctr">
              <a:defRPr sz="2200" b="1">
                <a:ln>
                  <a:noFill/>
                </a:ln>
                <a:solidFill>
                  <a:schemeClr val="tx2"/>
                </a:solidFill>
              </a:defRPr>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0" y="0"/>
            <a:ext cx="8458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301752" y="4572000"/>
            <a:ext cx="7772400" cy="459486"/>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8" name="Date Placeholder 7"/>
          <p:cNvSpPr>
            <a:spLocks noGrp="1"/>
          </p:cNvSpPr>
          <p:nvPr>
            <p:ph type="dt" sz="half" idx="10"/>
          </p:nvPr>
        </p:nvSpPr>
        <p:spPr/>
        <p:txBody>
          <a:bodyPr/>
          <a:lstStyle/>
          <a:p>
            <a:fld id="{FEDE2BAB-ADB3-4FD6-8DE4-5534782B539A}" type="datetimeFigureOut">
              <a:rPr lang="zh-CN" altLang="en-US" smtClean="0"/>
              <a:t>2018/2/27</a:t>
            </a:fld>
            <a:endParaRPr lang="zh-CN" altLang="en-US"/>
          </a:p>
        </p:txBody>
      </p:sp>
      <p:sp>
        <p:nvSpPr>
          <p:cNvPr id="9" name="Slide Number Placeholder 8"/>
          <p:cNvSpPr>
            <a:spLocks noGrp="1"/>
          </p:cNvSpPr>
          <p:nvPr>
            <p:ph type="sldNum" sz="quarter" idx="11"/>
          </p:nvPr>
        </p:nvSpPr>
        <p:spPr/>
        <p:txBody>
          <a:bodyPr/>
          <a:lstStyle/>
          <a:p>
            <a:fld id="{C8B5562D-2FFA-48BA-B8D1-E896C683A11C}" type="slidenum">
              <a:rPr lang="zh-CN" altLang="en-US" smtClean="0"/>
              <a:t>‹#›</a:t>
            </a:fld>
            <a:endParaRPr lang="zh-CN" altLang="en-US"/>
          </a:p>
        </p:txBody>
      </p:sp>
      <p:sp>
        <p:nvSpPr>
          <p:cNvPr id="10" name="Footer Placeholder 9"/>
          <p:cNvSpPr>
            <a:spLocks noGrp="1"/>
          </p:cNvSpPr>
          <p:nvPr>
            <p:ph type="ftr" sz="quarter" idx="12"/>
          </p:nvPr>
        </p:nvSpPr>
        <p:spPr/>
        <p:txBody>
          <a:body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7620000" cy="857250"/>
          </a:xfrm>
          <a:prstGeom prst="rect">
            <a:avLst/>
          </a:prstGeom>
        </p:spPr>
        <p:txBody>
          <a:bodyPr vert="horz" lIns="91440" tIns="45720" rIns="91440" bIns="45720" rtlCol="0" anchor="ctr">
            <a:no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457200" y="1200150"/>
            <a:ext cx="7620000" cy="360045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Rectangle 6"/>
          <p:cNvSpPr/>
          <p:nvPr/>
        </p:nvSpPr>
        <p:spPr>
          <a:xfrm>
            <a:off x="8458200" y="0"/>
            <a:ext cx="6858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4114800"/>
            <a:ext cx="685800" cy="5143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4236720"/>
            <a:ext cx="548640" cy="29718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C8B5562D-2FFA-48BA-B8D1-E896C683A11C}" type="slidenum">
              <a:rPr lang="zh-CN" altLang="en-US" smtClean="0"/>
              <a:t>‹#›</a:t>
            </a:fld>
            <a:endParaRPr lang="zh-CN" altLang="en-US"/>
          </a:p>
        </p:txBody>
      </p:sp>
      <p:sp>
        <p:nvSpPr>
          <p:cNvPr id="5" name="Footer Placeholder 4"/>
          <p:cNvSpPr>
            <a:spLocks noGrp="1"/>
          </p:cNvSpPr>
          <p:nvPr>
            <p:ph type="ftr" sz="quarter" idx="3"/>
          </p:nvPr>
        </p:nvSpPr>
        <p:spPr>
          <a:xfrm rot="16200000">
            <a:off x="7882821" y="2990850"/>
            <a:ext cx="1775461" cy="365760"/>
          </a:xfrm>
          <a:prstGeom prst="rect">
            <a:avLst/>
          </a:prstGeom>
        </p:spPr>
        <p:txBody>
          <a:bodyPr vert="horz" lIns="91440" tIns="45720" rIns="91440" bIns="45720" rtlCol="0" anchor="ctr"/>
          <a:lstStyle>
            <a:lvl1pPr algn="r">
              <a:defRPr sz="1200">
                <a:solidFill>
                  <a:schemeClr val="bg2"/>
                </a:solidFill>
              </a:defRPr>
            </a:lvl1pPr>
          </a:lstStyle>
          <a:p>
            <a:endParaRPr lang="zh-CN" altLang="en-US"/>
          </a:p>
        </p:txBody>
      </p:sp>
      <p:sp>
        <p:nvSpPr>
          <p:cNvPr id="4" name="Date Placeholder 3"/>
          <p:cNvSpPr>
            <a:spLocks noGrp="1"/>
          </p:cNvSpPr>
          <p:nvPr>
            <p:ph type="dt" sz="half" idx="2"/>
          </p:nvPr>
        </p:nvSpPr>
        <p:spPr>
          <a:xfrm rot="16200000">
            <a:off x="7856152" y="1188720"/>
            <a:ext cx="1828799" cy="365760"/>
          </a:xfrm>
          <a:prstGeom prst="rect">
            <a:avLst/>
          </a:prstGeom>
        </p:spPr>
        <p:txBody>
          <a:bodyPr vert="horz" lIns="91440" tIns="45720" rIns="91440" bIns="45720" rtlCol="0" anchor="ctr"/>
          <a:lstStyle>
            <a:lvl1pPr algn="l">
              <a:defRPr sz="1200">
                <a:solidFill>
                  <a:schemeClr val="bg2"/>
                </a:solidFill>
              </a:defRPr>
            </a:lvl1pPr>
          </a:lstStyle>
          <a:p>
            <a:fld id="{FEDE2BAB-ADB3-4FD6-8DE4-5534782B539A}" type="datetimeFigureOut">
              <a:rPr lang="zh-CN" altLang="en-US" smtClean="0"/>
              <a:t>2018/2/27</a:t>
            </a:fld>
            <a:endParaRPr lang="zh-CN"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4.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322704" y="915566"/>
            <a:ext cx="5827236" cy="2554545"/>
          </a:xfrm>
          <a:prstGeom prst="rect">
            <a:avLst/>
          </a:prstGeom>
        </p:spPr>
        <p:txBody>
          <a:bodyPr wrap="none">
            <a:spAutoFit/>
          </a:bodyPr>
          <a:lstStyle/>
          <a:p>
            <a:pPr algn="ctr">
              <a:lnSpc>
                <a:spcPct val="200000"/>
              </a:lnSpc>
            </a:pPr>
            <a:r>
              <a:rPr lang="zh-CN" altLang="zh-CN" sz="4000" b="1" dirty="0">
                <a:latin typeface="华文隶书" pitchFamily="2" charset="-122"/>
                <a:ea typeface="华文隶书" pitchFamily="2" charset="-122"/>
              </a:rPr>
              <a:t>第四章 </a:t>
            </a:r>
            <a:endParaRPr lang="en-US" altLang="zh-CN" sz="4000" b="1" dirty="0" smtClean="0">
              <a:latin typeface="华文隶书" pitchFamily="2" charset="-122"/>
              <a:ea typeface="华文隶书" pitchFamily="2" charset="-122"/>
            </a:endParaRPr>
          </a:p>
          <a:p>
            <a:pPr algn="ctr">
              <a:lnSpc>
                <a:spcPct val="200000"/>
              </a:lnSpc>
            </a:pPr>
            <a:r>
              <a:rPr lang="zh-CN" altLang="zh-CN" sz="4000" b="1" dirty="0" smtClean="0">
                <a:latin typeface="华文隶书" pitchFamily="2" charset="-122"/>
                <a:ea typeface="华文隶书" pitchFamily="2" charset="-122"/>
              </a:rPr>
              <a:t>室内装饰</a:t>
            </a:r>
            <a:r>
              <a:rPr lang="zh-CN" altLang="zh-CN" sz="4000" b="1" dirty="0">
                <a:latin typeface="华文隶书" pitchFamily="2" charset="-122"/>
                <a:ea typeface="华文隶书" pitchFamily="2" charset="-122"/>
              </a:rPr>
              <a:t>材料与装饰构造</a:t>
            </a:r>
            <a:endParaRPr lang="zh-CN" altLang="zh-CN" sz="4000" dirty="0">
              <a:latin typeface="华文隶书" pitchFamily="2" charset="-122"/>
              <a:ea typeface="华文隶书" pitchFamily="2" charset="-122"/>
            </a:endParaRPr>
          </a:p>
        </p:txBody>
      </p:sp>
    </p:spTree>
    <p:extLst>
      <p:ext uri="{BB962C8B-B14F-4D97-AF65-F5344CB8AC3E}">
        <p14:creationId xmlns:p14="http://schemas.microsoft.com/office/powerpoint/2010/main" val="34528450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32440" y="1851670"/>
            <a:ext cx="461665" cy="1890902"/>
          </a:xfrm>
          <a:prstGeom prst="rect">
            <a:avLst/>
          </a:prstGeom>
        </p:spPr>
        <p:txBody>
          <a:bodyPr vert="eaVert" wrap="none">
            <a:spAutoFit/>
          </a:bodyPr>
          <a:lstStyle/>
          <a:p>
            <a:r>
              <a:rPr lang="zh-CN" altLang="zh-CN" b="1" dirty="0" smtClean="0">
                <a:solidFill>
                  <a:schemeClr val="bg1"/>
                </a:solidFill>
                <a:latin typeface="华文中宋" pitchFamily="2" charset="-122"/>
                <a:ea typeface="华文中宋" pitchFamily="2" charset="-122"/>
              </a:rPr>
              <a:t>室内装饰</a:t>
            </a:r>
            <a:r>
              <a:rPr lang="zh-CN" altLang="zh-CN" b="1" dirty="0">
                <a:solidFill>
                  <a:schemeClr val="bg1"/>
                </a:solidFill>
                <a:latin typeface="华文中宋" pitchFamily="2" charset="-122"/>
                <a:ea typeface="华文中宋" pitchFamily="2" charset="-122"/>
              </a:rPr>
              <a:t>材料</a:t>
            </a:r>
            <a:endParaRPr lang="zh-CN" altLang="zh-CN" dirty="0">
              <a:solidFill>
                <a:schemeClr val="bg1"/>
              </a:solidFill>
              <a:latin typeface="华文中宋" pitchFamily="2" charset="-122"/>
              <a:ea typeface="华文中宋" pitchFamily="2" charset="-122"/>
            </a:endParaRPr>
          </a:p>
        </p:txBody>
      </p:sp>
      <p:sp>
        <p:nvSpPr>
          <p:cNvPr id="3" name="矩形 2"/>
          <p:cNvSpPr/>
          <p:nvPr/>
        </p:nvSpPr>
        <p:spPr>
          <a:xfrm>
            <a:off x="8433549" y="4083918"/>
            <a:ext cx="710451" cy="584775"/>
          </a:xfrm>
          <a:prstGeom prst="rect">
            <a:avLst/>
          </a:prstGeom>
          <a:noFill/>
        </p:spPr>
        <p:txBody>
          <a:bodyPr wrap="none" lIns="91440" tIns="45720" rIns="91440" bIns="45720">
            <a:spAutoFit/>
          </a:bodyPr>
          <a:lstStyle/>
          <a:p>
            <a:pPr algn="ctr"/>
            <a:r>
              <a:rPr lang="en-US" altLang="zh-CN"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4.1</a:t>
            </a:r>
            <a:endParaRPr lang="zh-CN" altLang="en-US" sz="32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4" name="Rectangle 3"/>
          <p:cNvSpPr>
            <a:spLocks noChangeArrowheads="1"/>
          </p:cNvSpPr>
          <p:nvPr/>
        </p:nvSpPr>
        <p:spPr bwMode="auto">
          <a:xfrm>
            <a:off x="827584" y="1123315"/>
            <a:ext cx="2952328" cy="2585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R="0" lvl="0" indent="355600" fontAlgn="base">
              <a:lnSpc>
                <a:spcPct val="150000"/>
              </a:lnSpc>
              <a:spcBef>
                <a:spcPct val="0"/>
              </a:spcBef>
              <a:spcAft>
                <a:spcPct val="0"/>
              </a:spcAft>
              <a:buClrTx/>
              <a:buSzTx/>
              <a:buFontTx/>
              <a:buNone/>
              <a:tabLst/>
            </a:pPr>
            <a:r>
              <a:rPr lang="zh-CN" altLang="en-US" b="1" dirty="0">
                <a:solidFill>
                  <a:schemeClr val="accent2">
                    <a:lumMod val="75000"/>
                  </a:schemeClr>
                </a:solidFill>
              </a:rPr>
              <a:t>（</a:t>
            </a:r>
            <a:r>
              <a:rPr lang="en-US" altLang="zh-CN" b="1" dirty="0">
                <a:solidFill>
                  <a:schemeClr val="accent2">
                    <a:lumMod val="75000"/>
                  </a:schemeClr>
                </a:solidFill>
              </a:rPr>
              <a:t>2</a:t>
            </a:r>
            <a:r>
              <a:rPr lang="zh-CN" altLang="en-US" b="1" dirty="0">
                <a:solidFill>
                  <a:schemeClr val="accent2">
                    <a:lumMod val="75000"/>
                  </a:schemeClr>
                </a:solidFill>
              </a:rPr>
              <a:t>）毛玻璃</a:t>
            </a:r>
          </a:p>
          <a:p>
            <a:pPr marR="0" lvl="0" indent="355600" fontAlgn="base">
              <a:lnSpc>
                <a:spcPct val="150000"/>
              </a:lnSpc>
              <a:spcBef>
                <a:spcPct val="0"/>
              </a:spcBef>
              <a:spcAft>
                <a:spcPct val="0"/>
              </a:spcAft>
              <a:buClrTx/>
              <a:buSzTx/>
              <a:buFontTx/>
              <a:buNone/>
              <a:tabLst/>
            </a:pPr>
            <a:r>
              <a:rPr lang="zh-CN" altLang="en-US" dirty="0"/>
              <a:t>毛玻璃表面的粗糙可以让光在其表面上发生漫射，所以虽然透光，但不透视，私密性更加强一点。多用于医院的手术室、卫生间</a:t>
            </a:r>
            <a:r>
              <a:rPr lang="zh-CN" altLang="en-US" dirty="0" smtClean="0"/>
              <a:t>等。</a:t>
            </a: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pic>
        <p:nvPicPr>
          <p:cNvPr id="6146" name="图片 79" descr="851091_20160430191218774600_1"/>
          <p:cNvPicPr>
            <a:picLocks noChangeAspect="1" noChangeArrowheads="1"/>
          </p:cNvPicPr>
          <p:nvPr/>
        </p:nvPicPr>
        <p:blipFill>
          <a:blip r:embed="rId2">
            <a:extLst>
              <a:ext uri="{28A0092B-C50C-407E-A947-70E740481C1C}">
                <a14:useLocalDpi xmlns:a14="http://schemas.microsoft.com/office/drawing/2010/main" val="0"/>
              </a:ext>
            </a:extLst>
          </a:blip>
          <a:srcRect t="6921" r="17163" b="44868"/>
          <a:stretch>
            <a:fillRect/>
          </a:stretch>
        </p:blipFill>
        <p:spPr bwMode="auto">
          <a:xfrm>
            <a:off x="4067944" y="830928"/>
            <a:ext cx="3917201" cy="3252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615675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32440" y="1851670"/>
            <a:ext cx="461665" cy="1890902"/>
          </a:xfrm>
          <a:prstGeom prst="rect">
            <a:avLst/>
          </a:prstGeom>
        </p:spPr>
        <p:txBody>
          <a:bodyPr vert="eaVert" wrap="none">
            <a:spAutoFit/>
          </a:bodyPr>
          <a:lstStyle/>
          <a:p>
            <a:r>
              <a:rPr lang="zh-CN" altLang="zh-CN" b="1" dirty="0" smtClean="0">
                <a:solidFill>
                  <a:schemeClr val="bg1"/>
                </a:solidFill>
                <a:latin typeface="华文中宋" pitchFamily="2" charset="-122"/>
                <a:ea typeface="华文中宋" pitchFamily="2" charset="-122"/>
              </a:rPr>
              <a:t>室内装饰</a:t>
            </a:r>
            <a:r>
              <a:rPr lang="zh-CN" altLang="zh-CN" b="1" dirty="0">
                <a:solidFill>
                  <a:schemeClr val="bg1"/>
                </a:solidFill>
                <a:latin typeface="华文中宋" pitchFamily="2" charset="-122"/>
                <a:ea typeface="华文中宋" pitchFamily="2" charset="-122"/>
              </a:rPr>
              <a:t>材料</a:t>
            </a:r>
            <a:endParaRPr lang="zh-CN" altLang="zh-CN" dirty="0">
              <a:solidFill>
                <a:schemeClr val="bg1"/>
              </a:solidFill>
              <a:latin typeface="华文中宋" pitchFamily="2" charset="-122"/>
              <a:ea typeface="华文中宋" pitchFamily="2" charset="-122"/>
            </a:endParaRPr>
          </a:p>
        </p:txBody>
      </p:sp>
      <p:sp>
        <p:nvSpPr>
          <p:cNvPr id="3" name="矩形 2"/>
          <p:cNvSpPr/>
          <p:nvPr/>
        </p:nvSpPr>
        <p:spPr>
          <a:xfrm>
            <a:off x="8433549" y="4083918"/>
            <a:ext cx="710451" cy="584775"/>
          </a:xfrm>
          <a:prstGeom prst="rect">
            <a:avLst/>
          </a:prstGeom>
          <a:noFill/>
        </p:spPr>
        <p:txBody>
          <a:bodyPr wrap="none" lIns="91440" tIns="45720" rIns="91440" bIns="45720">
            <a:spAutoFit/>
          </a:bodyPr>
          <a:lstStyle/>
          <a:p>
            <a:pPr algn="ctr"/>
            <a:r>
              <a:rPr lang="en-US" altLang="zh-CN"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4.1</a:t>
            </a:r>
            <a:endParaRPr lang="zh-CN" altLang="en-US" sz="32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4" name="矩形 3"/>
          <p:cNvSpPr/>
          <p:nvPr/>
        </p:nvSpPr>
        <p:spPr>
          <a:xfrm>
            <a:off x="683568" y="339502"/>
            <a:ext cx="7560840" cy="1754326"/>
          </a:xfrm>
          <a:prstGeom prst="rect">
            <a:avLst/>
          </a:prstGeom>
        </p:spPr>
        <p:txBody>
          <a:bodyPr wrap="square">
            <a:spAutoFit/>
          </a:bodyPr>
          <a:lstStyle/>
          <a:p>
            <a:pPr>
              <a:lnSpc>
                <a:spcPct val="150000"/>
              </a:lnSpc>
            </a:pPr>
            <a:r>
              <a:rPr lang="zh-CN" altLang="zh-CN" b="1" dirty="0">
                <a:solidFill>
                  <a:schemeClr val="accent2">
                    <a:lumMod val="75000"/>
                  </a:schemeClr>
                </a:solidFill>
              </a:rPr>
              <a:t>（</a:t>
            </a:r>
            <a:r>
              <a:rPr lang="en-US" altLang="zh-CN" b="1" dirty="0">
                <a:solidFill>
                  <a:schemeClr val="accent2">
                    <a:lumMod val="75000"/>
                  </a:schemeClr>
                </a:solidFill>
              </a:rPr>
              <a:t>3</a:t>
            </a:r>
            <a:r>
              <a:rPr lang="zh-CN" altLang="zh-CN" b="1" dirty="0">
                <a:solidFill>
                  <a:schemeClr val="accent2">
                    <a:lumMod val="75000"/>
                  </a:schemeClr>
                </a:solidFill>
              </a:rPr>
              <a:t>）彩色玻璃</a:t>
            </a:r>
          </a:p>
          <a:p>
            <a:pPr>
              <a:lnSpc>
                <a:spcPct val="150000"/>
              </a:lnSpc>
            </a:pPr>
            <a:r>
              <a:rPr lang="zh-CN" altLang="zh-CN" dirty="0"/>
              <a:t>彩色玻璃主要分为透明和不透明的两种，透明的彩色玻璃是在加工制作中加入一些金属元素</a:t>
            </a:r>
            <a:r>
              <a:rPr lang="zh-CN" altLang="zh-CN" dirty="0" smtClean="0"/>
              <a:t>，呈现</a:t>
            </a:r>
            <a:r>
              <a:rPr lang="zh-CN" altLang="zh-CN" dirty="0"/>
              <a:t>一些彩色的</a:t>
            </a:r>
            <a:r>
              <a:rPr lang="zh-CN" altLang="zh-CN" dirty="0"/>
              <a:t>平板玻璃</a:t>
            </a:r>
            <a:r>
              <a:rPr lang="zh-CN" altLang="en-US" dirty="0"/>
              <a:t>，</a:t>
            </a:r>
            <a:r>
              <a:rPr lang="zh-CN" altLang="zh-CN" dirty="0"/>
              <a:t>见</a:t>
            </a:r>
            <a:r>
              <a:rPr lang="zh-CN" altLang="en-US" dirty="0"/>
              <a:t>左下</a:t>
            </a:r>
            <a:r>
              <a:rPr lang="zh-CN" altLang="zh-CN" dirty="0"/>
              <a:t>图。</a:t>
            </a:r>
            <a:r>
              <a:rPr lang="zh-CN" altLang="zh-CN" dirty="0"/>
              <a:t>不透明的彩色玻璃则是在无色玻璃表面上涂刷一些材料，使其呈现一些</a:t>
            </a:r>
            <a:r>
              <a:rPr lang="zh-CN" altLang="zh-CN" dirty="0"/>
              <a:t>图案</a:t>
            </a:r>
            <a:r>
              <a:rPr lang="zh-CN" altLang="en-US" dirty="0"/>
              <a:t>，</a:t>
            </a:r>
            <a:r>
              <a:rPr lang="zh-CN" altLang="zh-CN" dirty="0"/>
              <a:t>见</a:t>
            </a:r>
            <a:r>
              <a:rPr lang="zh-CN" altLang="en-US" dirty="0"/>
              <a:t>右下</a:t>
            </a:r>
            <a:r>
              <a:rPr lang="zh-CN" altLang="zh-CN" dirty="0"/>
              <a:t>图</a:t>
            </a:r>
            <a:r>
              <a:rPr lang="zh-CN" altLang="zh-CN" dirty="0" smtClean="0"/>
              <a:t>。</a:t>
            </a:r>
            <a:endParaRPr lang="zh-CN" altLang="en-US" dirty="0"/>
          </a:p>
        </p:txBody>
      </p:sp>
      <p:pic>
        <p:nvPicPr>
          <p:cNvPr id="7170" name="图片 80" descr="u=3871799738,1952523679&amp;fm=214&amp;gp=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03648" y="2139702"/>
            <a:ext cx="1872208" cy="2820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图片 81" descr="a9d3fd1f4134970aa6b030009fcad1c8a6865dd9"/>
          <p:cNvPicPr>
            <a:picLocks noChangeAspect="1" noChangeArrowheads="1"/>
          </p:cNvPicPr>
          <p:nvPr/>
        </p:nvPicPr>
        <p:blipFill>
          <a:blip r:embed="rId3" cstate="print">
            <a:extLst>
              <a:ext uri="{28A0092B-C50C-407E-A947-70E740481C1C}">
                <a14:useLocalDpi xmlns:a14="http://schemas.microsoft.com/office/drawing/2010/main" val="0"/>
              </a:ext>
            </a:extLst>
          </a:blip>
          <a:srcRect b="3999"/>
          <a:stretch>
            <a:fillRect/>
          </a:stretch>
        </p:blipFill>
        <p:spPr bwMode="auto">
          <a:xfrm>
            <a:off x="3635895" y="2139702"/>
            <a:ext cx="3105939" cy="2820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432131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7584" y="1059582"/>
            <a:ext cx="3384376" cy="2169825"/>
          </a:xfrm>
          <a:prstGeom prst="rect">
            <a:avLst/>
          </a:prstGeom>
        </p:spPr>
        <p:txBody>
          <a:bodyPr wrap="square">
            <a:spAutoFit/>
          </a:bodyPr>
          <a:lstStyle/>
          <a:p>
            <a:pPr>
              <a:lnSpc>
                <a:spcPct val="150000"/>
              </a:lnSpc>
            </a:pPr>
            <a:r>
              <a:rPr lang="zh-CN" altLang="zh-CN" b="1" dirty="0">
                <a:solidFill>
                  <a:schemeClr val="accent2">
                    <a:lumMod val="75000"/>
                  </a:schemeClr>
                </a:solidFill>
              </a:rPr>
              <a:t>（</a:t>
            </a:r>
            <a:r>
              <a:rPr lang="en-US" altLang="zh-CN" b="1" dirty="0">
                <a:solidFill>
                  <a:schemeClr val="accent2">
                    <a:lumMod val="75000"/>
                  </a:schemeClr>
                </a:solidFill>
              </a:rPr>
              <a:t>4</a:t>
            </a:r>
            <a:r>
              <a:rPr lang="zh-CN" altLang="zh-CN" b="1" dirty="0">
                <a:solidFill>
                  <a:schemeClr val="accent2">
                    <a:lumMod val="75000"/>
                  </a:schemeClr>
                </a:solidFill>
              </a:rPr>
              <a:t>）镀膜玻璃</a:t>
            </a:r>
          </a:p>
          <a:p>
            <a:pPr>
              <a:lnSpc>
                <a:spcPct val="150000"/>
              </a:lnSpc>
            </a:pPr>
            <a:r>
              <a:rPr lang="zh-CN" altLang="zh-CN" dirty="0"/>
              <a:t>多</a:t>
            </a:r>
            <a:r>
              <a:rPr lang="zh-CN" altLang="zh-CN" dirty="0"/>
              <a:t>用于建筑的幕墙和门窗、生活中使用的镜子等，但是有的城市夜景为了光彩夺目，大量使用这样的玻璃会造成</a:t>
            </a:r>
            <a:r>
              <a:rPr lang="zh-CN" altLang="zh-CN" dirty="0"/>
              <a:t>光污染。</a:t>
            </a:r>
            <a:endParaRPr lang="zh-CN" altLang="zh-CN" dirty="0"/>
          </a:p>
        </p:txBody>
      </p:sp>
      <p:pic>
        <p:nvPicPr>
          <p:cNvPr id="8194" name="图片 82" descr="20146268489722445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6016" y="555526"/>
            <a:ext cx="3361949" cy="3096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579039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32440" y="1851670"/>
            <a:ext cx="461665" cy="1890902"/>
          </a:xfrm>
          <a:prstGeom prst="rect">
            <a:avLst/>
          </a:prstGeom>
        </p:spPr>
        <p:txBody>
          <a:bodyPr vert="eaVert" wrap="none">
            <a:spAutoFit/>
          </a:bodyPr>
          <a:lstStyle/>
          <a:p>
            <a:r>
              <a:rPr lang="zh-CN" altLang="zh-CN" b="1" dirty="0" smtClean="0">
                <a:solidFill>
                  <a:schemeClr val="bg1"/>
                </a:solidFill>
                <a:latin typeface="华文中宋" pitchFamily="2" charset="-122"/>
                <a:ea typeface="华文中宋" pitchFamily="2" charset="-122"/>
              </a:rPr>
              <a:t>室内装饰</a:t>
            </a:r>
            <a:r>
              <a:rPr lang="zh-CN" altLang="zh-CN" b="1" dirty="0">
                <a:solidFill>
                  <a:schemeClr val="bg1"/>
                </a:solidFill>
                <a:latin typeface="华文中宋" pitchFamily="2" charset="-122"/>
                <a:ea typeface="华文中宋" pitchFamily="2" charset="-122"/>
              </a:rPr>
              <a:t>材料</a:t>
            </a:r>
            <a:endParaRPr lang="zh-CN" altLang="zh-CN" dirty="0">
              <a:solidFill>
                <a:schemeClr val="bg1"/>
              </a:solidFill>
              <a:latin typeface="华文中宋" pitchFamily="2" charset="-122"/>
              <a:ea typeface="华文中宋" pitchFamily="2" charset="-122"/>
            </a:endParaRPr>
          </a:p>
        </p:txBody>
      </p:sp>
      <p:sp>
        <p:nvSpPr>
          <p:cNvPr id="3" name="矩形 2"/>
          <p:cNvSpPr/>
          <p:nvPr/>
        </p:nvSpPr>
        <p:spPr>
          <a:xfrm>
            <a:off x="8433549" y="4083918"/>
            <a:ext cx="710451" cy="584775"/>
          </a:xfrm>
          <a:prstGeom prst="rect">
            <a:avLst/>
          </a:prstGeom>
          <a:noFill/>
        </p:spPr>
        <p:txBody>
          <a:bodyPr wrap="none" lIns="91440" tIns="45720" rIns="91440" bIns="45720">
            <a:spAutoFit/>
          </a:bodyPr>
          <a:lstStyle/>
          <a:p>
            <a:pPr algn="ctr"/>
            <a:r>
              <a:rPr lang="en-US" altLang="zh-CN"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4.1</a:t>
            </a:r>
            <a:endParaRPr lang="zh-CN" altLang="en-US" sz="32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4" name="矩形 3"/>
          <p:cNvSpPr/>
          <p:nvPr/>
        </p:nvSpPr>
        <p:spPr>
          <a:xfrm>
            <a:off x="681336" y="341227"/>
            <a:ext cx="7272808" cy="2169825"/>
          </a:xfrm>
          <a:prstGeom prst="rect">
            <a:avLst/>
          </a:prstGeom>
        </p:spPr>
        <p:txBody>
          <a:bodyPr wrap="square">
            <a:spAutoFit/>
          </a:bodyPr>
          <a:lstStyle/>
          <a:p>
            <a:pPr>
              <a:lnSpc>
                <a:spcPct val="150000"/>
              </a:lnSpc>
            </a:pPr>
            <a:r>
              <a:rPr lang="zh-CN" altLang="zh-CN" b="1" dirty="0">
                <a:solidFill>
                  <a:schemeClr val="accent2">
                    <a:lumMod val="75000"/>
                  </a:schemeClr>
                </a:solidFill>
              </a:rPr>
              <a:t>（</a:t>
            </a:r>
            <a:r>
              <a:rPr lang="en-US" altLang="zh-CN" b="1" dirty="0">
                <a:solidFill>
                  <a:schemeClr val="accent2">
                    <a:lumMod val="75000"/>
                  </a:schemeClr>
                </a:solidFill>
              </a:rPr>
              <a:t>5</a:t>
            </a:r>
            <a:r>
              <a:rPr lang="zh-CN" altLang="zh-CN" b="1" dirty="0">
                <a:solidFill>
                  <a:schemeClr val="accent2">
                    <a:lumMod val="75000"/>
                  </a:schemeClr>
                </a:solidFill>
              </a:rPr>
              <a:t>）安全玻璃</a:t>
            </a:r>
          </a:p>
          <a:p>
            <a:pPr>
              <a:lnSpc>
                <a:spcPct val="150000"/>
              </a:lnSpc>
            </a:pPr>
            <a:r>
              <a:rPr lang="zh-CN" altLang="zh-CN" dirty="0"/>
              <a:t>分为钢化玻璃和夹丝玻璃</a:t>
            </a:r>
            <a:r>
              <a:rPr lang="zh-CN" altLang="zh-CN" dirty="0"/>
              <a:t>两种</a:t>
            </a:r>
            <a:r>
              <a:rPr lang="zh-CN" altLang="en-US" dirty="0"/>
              <a:t>。</a:t>
            </a:r>
            <a:endParaRPr lang="en-US" altLang="zh-CN" dirty="0"/>
          </a:p>
          <a:p>
            <a:pPr>
              <a:lnSpc>
                <a:spcPct val="150000"/>
              </a:lnSpc>
            </a:pPr>
            <a:r>
              <a:rPr lang="zh-CN" altLang="zh-CN" dirty="0"/>
              <a:t>钢化玻璃具有</a:t>
            </a:r>
            <a:r>
              <a:rPr lang="zh-CN" altLang="zh-CN" dirty="0"/>
              <a:t>强度高、抗冲击能力强、弹性好等性质。最重要的一点是即使是损坏了，也不易伤害别人，始终保持一个</a:t>
            </a:r>
            <a:r>
              <a:rPr lang="zh-CN" altLang="zh-CN" dirty="0"/>
              <a:t>整体</a:t>
            </a:r>
            <a:r>
              <a:rPr lang="zh-CN" altLang="en-US" dirty="0"/>
              <a:t>，见左下图。</a:t>
            </a:r>
            <a:endParaRPr lang="en-US" altLang="zh-CN" dirty="0"/>
          </a:p>
          <a:p>
            <a:pPr>
              <a:lnSpc>
                <a:spcPct val="150000"/>
              </a:lnSpc>
            </a:pPr>
            <a:r>
              <a:rPr lang="zh-CN" altLang="zh-CN" dirty="0"/>
              <a:t>夹丝玻璃具有</a:t>
            </a:r>
            <a:r>
              <a:rPr lang="zh-CN" altLang="zh-CN" dirty="0"/>
              <a:t>较强的抗冲击能力和耐热性</a:t>
            </a:r>
            <a:r>
              <a:rPr lang="zh-CN" altLang="zh-CN" dirty="0"/>
              <a:t>能</a:t>
            </a:r>
            <a:r>
              <a:rPr lang="zh-CN" altLang="en-US" dirty="0"/>
              <a:t>，</a:t>
            </a:r>
            <a:r>
              <a:rPr lang="zh-CN" altLang="zh-CN" dirty="0"/>
              <a:t>始终</a:t>
            </a:r>
            <a:r>
              <a:rPr lang="zh-CN" altLang="zh-CN" dirty="0"/>
              <a:t>保持</a:t>
            </a:r>
            <a:r>
              <a:rPr lang="zh-CN" altLang="zh-CN" dirty="0"/>
              <a:t>原样</a:t>
            </a:r>
            <a:r>
              <a:rPr lang="zh-CN" altLang="en-US" dirty="0"/>
              <a:t>，见右下图</a:t>
            </a:r>
            <a:r>
              <a:rPr lang="zh-CN" altLang="zh-CN" dirty="0" smtClean="0"/>
              <a:t>。</a:t>
            </a:r>
            <a:endParaRPr lang="zh-CN" altLang="zh-CN" dirty="0"/>
          </a:p>
        </p:txBody>
      </p:sp>
      <p:pic>
        <p:nvPicPr>
          <p:cNvPr id="9218" name="图片 83" descr="u=4159773063,3378071347&amp;fm=27&amp;gp=0"/>
          <p:cNvPicPr>
            <a:picLocks noChangeAspect="1" noChangeArrowheads="1"/>
          </p:cNvPicPr>
          <p:nvPr/>
        </p:nvPicPr>
        <p:blipFill>
          <a:blip r:embed="rId2">
            <a:extLst>
              <a:ext uri="{28A0092B-C50C-407E-A947-70E740481C1C}">
                <a14:useLocalDpi xmlns:a14="http://schemas.microsoft.com/office/drawing/2010/main" val="0"/>
              </a:ext>
            </a:extLst>
          </a:blip>
          <a:srcRect l="18535" t="12816" r="20624"/>
          <a:stretch>
            <a:fillRect/>
          </a:stretch>
        </p:blipFill>
        <p:spPr bwMode="auto">
          <a:xfrm>
            <a:off x="1403648" y="2643758"/>
            <a:ext cx="2362200" cy="2343150"/>
          </a:xfrm>
          <a:prstGeom prst="rect">
            <a:avLst/>
          </a:prstGeom>
          <a:noFill/>
          <a:extLst>
            <a:ext uri="{909E8E84-426E-40DD-AFC4-6F175D3DCCD1}">
              <a14:hiddenFill xmlns:a14="http://schemas.microsoft.com/office/drawing/2010/main">
                <a:solidFill>
                  <a:srgbClr val="FFFFFF"/>
                </a:solidFill>
              </a14:hiddenFill>
            </a:ext>
          </a:extLst>
        </p:spPr>
      </p:pic>
      <p:pic>
        <p:nvPicPr>
          <p:cNvPr id="9217" name="图片 84" descr="20170605164115_638453571"/>
          <p:cNvPicPr>
            <a:picLocks noChangeAspect="1" noChangeArrowheads="1"/>
          </p:cNvPicPr>
          <p:nvPr/>
        </p:nvPicPr>
        <p:blipFill>
          <a:blip r:embed="rId3">
            <a:extLst>
              <a:ext uri="{28A0092B-C50C-407E-A947-70E740481C1C}">
                <a14:useLocalDpi xmlns:a14="http://schemas.microsoft.com/office/drawing/2010/main" val="0"/>
              </a:ext>
            </a:extLst>
          </a:blip>
          <a:srcRect l="9833" t="-447" r="9779" b="-710"/>
          <a:stretch>
            <a:fillRect/>
          </a:stretch>
        </p:blipFill>
        <p:spPr bwMode="auto">
          <a:xfrm>
            <a:off x="4073624" y="2643758"/>
            <a:ext cx="3024793" cy="234315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Calibri" pitchFamily="34" charset="0"/>
                <a:ea typeface="宋体" pitchFamily="2" charset="-122"/>
                <a:cs typeface="宋体" pitchFamily="2" charset="-122"/>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 name="Rectangle 4"/>
          <p:cNvSpPr>
            <a:spLocks noChangeArrowheads="1"/>
          </p:cNvSpPr>
          <p:nvPr/>
        </p:nvSpPr>
        <p:spPr bwMode="auto">
          <a:xfrm>
            <a:off x="0" y="28003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Calibri" pitchFamily="34" charset="0"/>
                <a:ea typeface="宋体" pitchFamily="2" charset="-122"/>
                <a:cs typeface="宋体" pitchFamily="2" charset="-122"/>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1520518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32440" y="1851670"/>
            <a:ext cx="461665" cy="1890902"/>
          </a:xfrm>
          <a:prstGeom prst="rect">
            <a:avLst/>
          </a:prstGeom>
        </p:spPr>
        <p:txBody>
          <a:bodyPr vert="eaVert" wrap="none">
            <a:spAutoFit/>
          </a:bodyPr>
          <a:lstStyle/>
          <a:p>
            <a:r>
              <a:rPr lang="zh-CN" altLang="zh-CN" b="1" dirty="0" smtClean="0">
                <a:solidFill>
                  <a:schemeClr val="bg1"/>
                </a:solidFill>
                <a:latin typeface="华文中宋" pitchFamily="2" charset="-122"/>
                <a:ea typeface="华文中宋" pitchFamily="2" charset="-122"/>
              </a:rPr>
              <a:t>室内装饰</a:t>
            </a:r>
            <a:r>
              <a:rPr lang="zh-CN" altLang="zh-CN" b="1" dirty="0">
                <a:solidFill>
                  <a:schemeClr val="bg1"/>
                </a:solidFill>
                <a:latin typeface="华文中宋" pitchFamily="2" charset="-122"/>
                <a:ea typeface="华文中宋" pitchFamily="2" charset="-122"/>
              </a:rPr>
              <a:t>材料</a:t>
            </a:r>
            <a:endParaRPr lang="zh-CN" altLang="zh-CN" dirty="0">
              <a:solidFill>
                <a:schemeClr val="bg1"/>
              </a:solidFill>
              <a:latin typeface="华文中宋" pitchFamily="2" charset="-122"/>
              <a:ea typeface="华文中宋" pitchFamily="2" charset="-122"/>
            </a:endParaRPr>
          </a:p>
        </p:txBody>
      </p:sp>
      <p:sp>
        <p:nvSpPr>
          <p:cNvPr id="3" name="矩形 2"/>
          <p:cNvSpPr/>
          <p:nvPr/>
        </p:nvSpPr>
        <p:spPr>
          <a:xfrm>
            <a:off x="8433549" y="4083918"/>
            <a:ext cx="710451" cy="584775"/>
          </a:xfrm>
          <a:prstGeom prst="rect">
            <a:avLst/>
          </a:prstGeom>
          <a:noFill/>
        </p:spPr>
        <p:txBody>
          <a:bodyPr wrap="none" lIns="91440" tIns="45720" rIns="91440" bIns="45720">
            <a:spAutoFit/>
          </a:bodyPr>
          <a:lstStyle/>
          <a:p>
            <a:pPr algn="ctr"/>
            <a:r>
              <a:rPr lang="en-US" altLang="zh-CN"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4.1</a:t>
            </a:r>
            <a:endParaRPr lang="zh-CN" altLang="en-US" sz="32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4" name="矩形 3"/>
          <p:cNvSpPr/>
          <p:nvPr/>
        </p:nvSpPr>
        <p:spPr>
          <a:xfrm>
            <a:off x="698643" y="185057"/>
            <a:ext cx="7560840" cy="1800493"/>
          </a:xfrm>
          <a:prstGeom prst="rect">
            <a:avLst/>
          </a:prstGeom>
        </p:spPr>
        <p:txBody>
          <a:bodyPr wrap="square">
            <a:spAutoFit/>
          </a:bodyPr>
          <a:lstStyle/>
          <a:p>
            <a:pPr>
              <a:lnSpc>
                <a:spcPct val="150000"/>
              </a:lnSpc>
            </a:pPr>
            <a:r>
              <a:rPr lang="zh-CN" altLang="zh-CN" sz="2000" dirty="0">
                <a:solidFill>
                  <a:schemeClr val="accent2">
                    <a:lumMod val="75000"/>
                  </a:schemeClr>
                </a:solidFill>
                <a:latin typeface="华文琥珀" pitchFamily="2" charset="-122"/>
                <a:ea typeface="华文琥珀" pitchFamily="2" charset="-122"/>
              </a:rPr>
              <a:t>三、织物</a:t>
            </a:r>
          </a:p>
          <a:p>
            <a:pPr indent="-285750">
              <a:lnSpc>
                <a:spcPct val="150000"/>
              </a:lnSpc>
              <a:buFont typeface="Arial" pitchFamily="34" charset="0"/>
              <a:buChar char="•"/>
            </a:pPr>
            <a:r>
              <a:rPr lang="zh-CN" altLang="zh-CN" dirty="0"/>
              <a:t>以纤维作为主要原料、通过手工或者机械编织而成的材料称为织物</a:t>
            </a:r>
            <a:r>
              <a:rPr lang="zh-CN" altLang="zh-CN" dirty="0"/>
              <a:t>。</a:t>
            </a:r>
            <a:endParaRPr lang="en-US" altLang="zh-CN" dirty="0"/>
          </a:p>
          <a:p>
            <a:pPr indent="-285750">
              <a:lnSpc>
                <a:spcPct val="150000"/>
              </a:lnSpc>
              <a:buFont typeface="Arial" pitchFamily="34" charset="0"/>
              <a:buChar char="•"/>
            </a:pPr>
            <a:r>
              <a:rPr lang="zh-CN" altLang="zh-CN" dirty="0"/>
              <a:t>天然纤维</a:t>
            </a:r>
            <a:r>
              <a:rPr lang="zh-CN" altLang="en-US" dirty="0"/>
              <a:t>，</a:t>
            </a:r>
            <a:r>
              <a:rPr lang="zh-CN" altLang="zh-CN" dirty="0"/>
              <a:t>主要</a:t>
            </a:r>
            <a:r>
              <a:rPr lang="zh-CN" altLang="zh-CN" dirty="0"/>
              <a:t>是从植物或者是动物中获得，但是天然纤维不是很容易获得，况且造价</a:t>
            </a:r>
            <a:r>
              <a:rPr lang="zh-CN" altLang="zh-CN" dirty="0"/>
              <a:t>高</a:t>
            </a:r>
            <a:r>
              <a:rPr lang="zh-CN" altLang="en-US" dirty="0"/>
              <a:t>。</a:t>
            </a:r>
            <a:endParaRPr lang="en-US" altLang="zh-CN" dirty="0"/>
          </a:p>
        </p:txBody>
      </p:sp>
      <p:pic>
        <p:nvPicPr>
          <p:cNvPr id="10242" name="图片 85" descr="8644ebf81a4c510f889f25a76a59252dd42aa53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2066553"/>
            <a:ext cx="4190766" cy="2556483"/>
          </a:xfrm>
          <a:prstGeom prst="rect">
            <a:avLst/>
          </a:prstGeom>
          <a:noFill/>
          <a:extLst>
            <a:ext uri="{909E8E84-426E-40DD-AFC4-6F175D3DCCD1}">
              <a14:hiddenFill xmlns:a14="http://schemas.microsoft.com/office/drawing/2010/main">
                <a:solidFill>
                  <a:srgbClr val="FFFFFF"/>
                </a:solidFill>
              </a14:hiddenFill>
            </a:ext>
          </a:extLst>
        </p:spPr>
      </p:pic>
      <p:pic>
        <p:nvPicPr>
          <p:cNvPr id="10241" name="图片 86" descr="d62a6059252dd42ad2707abf093b5bb5c9eab8ad"/>
          <p:cNvPicPr>
            <a:picLocks noChangeAspect="1" noChangeArrowheads="1"/>
          </p:cNvPicPr>
          <p:nvPr/>
        </p:nvPicPr>
        <p:blipFill>
          <a:blip r:embed="rId3" cstate="print">
            <a:extLst>
              <a:ext uri="{28A0092B-C50C-407E-A947-70E740481C1C}">
                <a14:useLocalDpi xmlns:a14="http://schemas.microsoft.com/office/drawing/2010/main" val="0"/>
              </a:ext>
            </a:extLst>
          </a:blip>
          <a:srcRect t="-1534" r="888" b="6010"/>
          <a:stretch>
            <a:fillRect/>
          </a:stretch>
        </p:blipFill>
        <p:spPr bwMode="auto">
          <a:xfrm>
            <a:off x="5220072" y="1815919"/>
            <a:ext cx="2345656" cy="1369429"/>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25431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Calibri" pitchFamily="34" charset="0"/>
                <a:ea typeface="宋体" pitchFamily="2" charset="-122"/>
                <a:cs typeface="宋体" pitchFamily="2" charset="-122"/>
              </a:rPr>
              <a:t> </a:t>
            </a:r>
            <a:endParaRPr kumimoji="0" lang="en-US"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10245" name="图片 87" descr="7aec54e736d12f2eaba0fd4545c2d56285356869"/>
          <p:cNvPicPr>
            <a:picLocks noChangeAspect="1" noChangeArrowheads="1"/>
          </p:cNvPicPr>
          <p:nvPr/>
        </p:nvPicPr>
        <p:blipFill>
          <a:blip r:embed="rId4" cstate="print">
            <a:extLst>
              <a:ext uri="{28A0092B-C50C-407E-A947-70E740481C1C}">
                <a14:useLocalDpi xmlns:a14="http://schemas.microsoft.com/office/drawing/2010/main" val="0"/>
              </a:ext>
            </a:extLst>
          </a:blip>
          <a:srcRect b="7472"/>
          <a:stretch>
            <a:fillRect/>
          </a:stretch>
        </p:blipFill>
        <p:spPr bwMode="auto">
          <a:xfrm>
            <a:off x="5220072" y="3359474"/>
            <a:ext cx="2345656" cy="1456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723636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32440" y="1851670"/>
            <a:ext cx="461665" cy="1890902"/>
          </a:xfrm>
          <a:prstGeom prst="rect">
            <a:avLst/>
          </a:prstGeom>
        </p:spPr>
        <p:txBody>
          <a:bodyPr vert="eaVert" wrap="none">
            <a:spAutoFit/>
          </a:bodyPr>
          <a:lstStyle/>
          <a:p>
            <a:r>
              <a:rPr lang="zh-CN" altLang="zh-CN" b="1" dirty="0" smtClean="0">
                <a:solidFill>
                  <a:schemeClr val="bg1"/>
                </a:solidFill>
                <a:latin typeface="华文中宋" pitchFamily="2" charset="-122"/>
                <a:ea typeface="华文中宋" pitchFamily="2" charset="-122"/>
              </a:rPr>
              <a:t>室内装饰</a:t>
            </a:r>
            <a:r>
              <a:rPr lang="zh-CN" altLang="zh-CN" b="1" dirty="0">
                <a:solidFill>
                  <a:schemeClr val="bg1"/>
                </a:solidFill>
                <a:latin typeface="华文中宋" pitchFamily="2" charset="-122"/>
                <a:ea typeface="华文中宋" pitchFamily="2" charset="-122"/>
              </a:rPr>
              <a:t>材料</a:t>
            </a:r>
            <a:endParaRPr lang="zh-CN" altLang="zh-CN" dirty="0">
              <a:solidFill>
                <a:schemeClr val="bg1"/>
              </a:solidFill>
              <a:latin typeface="华文中宋" pitchFamily="2" charset="-122"/>
              <a:ea typeface="华文中宋" pitchFamily="2" charset="-122"/>
            </a:endParaRPr>
          </a:p>
        </p:txBody>
      </p:sp>
      <p:sp>
        <p:nvSpPr>
          <p:cNvPr id="3" name="矩形 2"/>
          <p:cNvSpPr/>
          <p:nvPr/>
        </p:nvSpPr>
        <p:spPr>
          <a:xfrm>
            <a:off x="8433549" y="4083918"/>
            <a:ext cx="710451" cy="584775"/>
          </a:xfrm>
          <a:prstGeom prst="rect">
            <a:avLst/>
          </a:prstGeom>
          <a:noFill/>
        </p:spPr>
        <p:txBody>
          <a:bodyPr wrap="none" lIns="91440" tIns="45720" rIns="91440" bIns="45720">
            <a:spAutoFit/>
          </a:bodyPr>
          <a:lstStyle/>
          <a:p>
            <a:pPr algn="ctr"/>
            <a:r>
              <a:rPr lang="en-US" altLang="zh-CN"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4.1</a:t>
            </a:r>
            <a:endParaRPr lang="zh-CN" altLang="en-US" sz="32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4" name="矩形 3"/>
          <p:cNvSpPr/>
          <p:nvPr/>
        </p:nvSpPr>
        <p:spPr>
          <a:xfrm>
            <a:off x="611560" y="339502"/>
            <a:ext cx="7488832" cy="923330"/>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nSpc>
                <a:spcPct val="150000"/>
              </a:lnSpc>
            </a:pPr>
            <a:r>
              <a:rPr lang="zh-CN" altLang="zh-CN" dirty="0"/>
              <a:t>人们通常是通过化学手段</a:t>
            </a:r>
            <a:r>
              <a:rPr lang="zh-CN" altLang="zh-CN" dirty="0"/>
              <a:t>获得</a:t>
            </a:r>
            <a:r>
              <a:rPr lang="zh-CN" altLang="en-US" dirty="0"/>
              <a:t>纤维。</a:t>
            </a:r>
            <a:r>
              <a:rPr lang="zh-CN" altLang="zh-CN" dirty="0"/>
              <a:t>化学纤维主要有人造的和合成的两样，人造的纤维就是通过化学手段提取的；合成纤维就是化工制品</a:t>
            </a:r>
            <a:r>
              <a:rPr lang="zh-CN" altLang="zh-CN" dirty="0"/>
              <a:t>。</a:t>
            </a:r>
            <a:endParaRPr lang="zh-CN" altLang="en-US" dirty="0"/>
          </a:p>
        </p:txBody>
      </p:sp>
      <p:pic>
        <p:nvPicPr>
          <p:cNvPr id="11267" name="图片 88" descr="图片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64087" y="3044216"/>
            <a:ext cx="2019707" cy="1615766"/>
          </a:xfrm>
          <a:prstGeom prst="rect">
            <a:avLst/>
          </a:prstGeom>
          <a:noFill/>
          <a:extLst>
            <a:ext uri="{909E8E84-426E-40DD-AFC4-6F175D3DCCD1}">
              <a14:hiddenFill xmlns:a14="http://schemas.microsoft.com/office/drawing/2010/main">
                <a:solidFill>
                  <a:srgbClr val="FFFFFF"/>
                </a:solidFill>
              </a14:hiddenFill>
            </a:ext>
          </a:extLst>
        </p:spPr>
      </p:pic>
      <p:pic>
        <p:nvPicPr>
          <p:cNvPr id="11266" name="图片 89" descr="u=1327838671,396422506&amp;fm=27&amp;gp=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64086" y="1634642"/>
            <a:ext cx="2019707" cy="1313105"/>
          </a:xfrm>
          <a:prstGeom prst="rect">
            <a:avLst/>
          </a:prstGeom>
          <a:noFill/>
          <a:extLst>
            <a:ext uri="{909E8E84-426E-40DD-AFC4-6F175D3DCCD1}">
              <a14:hiddenFill xmlns:a14="http://schemas.microsoft.com/office/drawing/2010/main">
                <a:solidFill>
                  <a:srgbClr val="FFFFFF"/>
                </a:solidFill>
              </a14:hiddenFill>
            </a:ext>
          </a:extLst>
        </p:spPr>
      </p:pic>
      <p:pic>
        <p:nvPicPr>
          <p:cNvPr id="11265" name="图片 90" descr="u=1098648963,3870594200&amp;fm=27&amp;gp=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5553075"/>
            <a:ext cx="3590925" cy="263842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5"/>
          <p:cNvSpPr>
            <a:spLocks noChangeArrowheads="1"/>
          </p:cNvSpPr>
          <p:nvPr/>
        </p:nvSpPr>
        <p:spPr bwMode="auto">
          <a:xfrm>
            <a:off x="0" y="29718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6"/>
          <p:cNvSpPr>
            <a:spLocks noChangeArrowheads="1"/>
          </p:cNvSpPr>
          <p:nvPr/>
        </p:nvSpPr>
        <p:spPr bwMode="auto">
          <a:xfrm>
            <a:off x="0" y="55530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35560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Calibri" pitchFamily="34" charset="0"/>
                <a:ea typeface="宋体" pitchFamily="2" charset="-122"/>
                <a:cs typeface="宋体" pitchFamily="2" charset="-122"/>
              </a:rPr>
              <a:t> </a:t>
            </a:r>
            <a:endParaRPr kumimoji="0" lang="en-US"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355600"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chemeClr val="tx1"/>
                </a:solidFill>
                <a:effectLst/>
                <a:latin typeface="Calibri" pitchFamily="34" charset="0"/>
                <a:ea typeface="宋体" pitchFamily="2" charset="-122"/>
                <a:cs typeface="宋体" pitchFamily="2" charset="-122"/>
              </a:rPr>
              <a:t>图</a:t>
            </a:r>
            <a:r>
              <a:rPr kumimoji="0" lang="en-US" altLang="zh-CN" sz="1400" b="0" i="0" u="none" strike="noStrike" cap="none" normalizeH="0" baseline="0" smtClean="0">
                <a:ln>
                  <a:noFill/>
                </a:ln>
                <a:solidFill>
                  <a:schemeClr val="tx1"/>
                </a:solidFill>
                <a:effectLst/>
                <a:latin typeface="Calibri" pitchFamily="34" charset="0"/>
                <a:ea typeface="宋体" pitchFamily="2" charset="-122"/>
                <a:cs typeface="宋体" pitchFamily="2" charset="-122"/>
              </a:rPr>
              <a:t>4-20</a:t>
            </a:r>
            <a:endParaRPr kumimoji="0" lang="en-US"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35560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11271" name="图片 90" descr="u=1098648963,3870594200&amp;fm=27&amp;gp=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544" y="1745817"/>
            <a:ext cx="3594100" cy="2630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223586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7584" y="555526"/>
            <a:ext cx="7416824" cy="2215991"/>
          </a:xfrm>
          <a:prstGeom prst="rect">
            <a:avLst/>
          </a:prstGeom>
        </p:spPr>
        <p:txBody>
          <a:bodyPr wrap="square">
            <a:spAutoFit/>
          </a:bodyPr>
          <a:lstStyle/>
          <a:p>
            <a:pPr>
              <a:lnSpc>
                <a:spcPct val="150000"/>
              </a:lnSpc>
            </a:pPr>
            <a:r>
              <a:rPr lang="zh-CN" altLang="zh-CN" sz="2000" dirty="0">
                <a:solidFill>
                  <a:schemeClr val="accent2">
                    <a:lumMod val="75000"/>
                  </a:schemeClr>
                </a:solidFill>
                <a:latin typeface="华文琥珀" pitchFamily="2" charset="-122"/>
                <a:ea typeface="华文琥珀" pitchFamily="2" charset="-122"/>
              </a:rPr>
              <a:t>四、金属</a:t>
            </a:r>
          </a:p>
          <a:p>
            <a:pPr>
              <a:lnSpc>
                <a:spcPct val="150000"/>
              </a:lnSpc>
            </a:pPr>
            <a:r>
              <a:rPr lang="zh-CN" altLang="zh-CN" dirty="0"/>
              <a:t>金属</a:t>
            </a:r>
            <a:r>
              <a:rPr lang="zh-CN" altLang="zh-CN" dirty="0"/>
              <a:t>分为有色和黑色两种，建筑装饰中所涉及的有钢、铁、铜等。</a:t>
            </a:r>
          </a:p>
          <a:p>
            <a:pPr>
              <a:lnSpc>
                <a:spcPct val="150000"/>
              </a:lnSpc>
            </a:pPr>
            <a:r>
              <a:rPr lang="zh-CN" altLang="zh-CN" b="1" dirty="0">
                <a:solidFill>
                  <a:schemeClr val="accent2">
                    <a:lumMod val="75000"/>
                  </a:schemeClr>
                </a:solidFill>
              </a:rPr>
              <a:t>（一）黑色金属材料</a:t>
            </a:r>
            <a:endParaRPr lang="en-US" altLang="zh-CN" b="1" dirty="0">
              <a:solidFill>
                <a:schemeClr val="accent2">
                  <a:lumMod val="75000"/>
                </a:schemeClr>
              </a:solidFill>
            </a:endParaRPr>
          </a:p>
          <a:p>
            <a:pPr>
              <a:lnSpc>
                <a:spcPct val="150000"/>
              </a:lnSpc>
            </a:pPr>
            <a:r>
              <a:rPr lang="zh-CN" altLang="zh-CN" dirty="0"/>
              <a:t>主要</a:t>
            </a:r>
            <a:r>
              <a:rPr lang="zh-CN" altLang="zh-CN" dirty="0"/>
              <a:t>分为钢材和铁材两种，钢材具有较强的物理性能，包括韧性和延展性等，是主要的建筑装饰</a:t>
            </a:r>
            <a:r>
              <a:rPr lang="zh-CN" altLang="zh-CN" dirty="0"/>
              <a:t>材料</a:t>
            </a:r>
            <a:r>
              <a:rPr lang="zh-CN" altLang="en-US" dirty="0"/>
              <a:t>。</a:t>
            </a:r>
            <a:endParaRPr lang="zh-CN" altLang="zh-CN" dirty="0"/>
          </a:p>
        </p:txBody>
      </p:sp>
      <p:pic>
        <p:nvPicPr>
          <p:cNvPr id="4098" name="Picture 2" descr="http://p0.so.qhimgs1.com/bdr/_240_/t01cefaa86f3252206c.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7944" y="2768289"/>
            <a:ext cx="3810000" cy="2286001"/>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p5.so.qhimgs1.com/bdr/_240_/t0153ba72611d6b580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2" y="2921226"/>
            <a:ext cx="3012951" cy="2133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19971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32440" y="1851670"/>
            <a:ext cx="461665" cy="1890902"/>
          </a:xfrm>
          <a:prstGeom prst="rect">
            <a:avLst/>
          </a:prstGeom>
        </p:spPr>
        <p:txBody>
          <a:bodyPr vert="eaVert" wrap="none">
            <a:spAutoFit/>
          </a:bodyPr>
          <a:lstStyle/>
          <a:p>
            <a:r>
              <a:rPr lang="zh-CN" altLang="zh-CN" b="1" dirty="0" smtClean="0">
                <a:solidFill>
                  <a:schemeClr val="bg1"/>
                </a:solidFill>
                <a:latin typeface="华文中宋" pitchFamily="2" charset="-122"/>
                <a:ea typeface="华文中宋" pitchFamily="2" charset="-122"/>
              </a:rPr>
              <a:t>室内装饰</a:t>
            </a:r>
            <a:r>
              <a:rPr lang="zh-CN" altLang="zh-CN" b="1" dirty="0">
                <a:solidFill>
                  <a:schemeClr val="bg1"/>
                </a:solidFill>
                <a:latin typeface="华文中宋" pitchFamily="2" charset="-122"/>
                <a:ea typeface="华文中宋" pitchFamily="2" charset="-122"/>
              </a:rPr>
              <a:t>材料</a:t>
            </a:r>
            <a:endParaRPr lang="zh-CN" altLang="zh-CN" dirty="0">
              <a:solidFill>
                <a:schemeClr val="bg1"/>
              </a:solidFill>
              <a:latin typeface="华文中宋" pitchFamily="2" charset="-122"/>
              <a:ea typeface="华文中宋" pitchFamily="2" charset="-122"/>
            </a:endParaRPr>
          </a:p>
        </p:txBody>
      </p:sp>
      <p:sp>
        <p:nvSpPr>
          <p:cNvPr id="3" name="矩形 2"/>
          <p:cNvSpPr/>
          <p:nvPr/>
        </p:nvSpPr>
        <p:spPr>
          <a:xfrm>
            <a:off x="8433549" y="4083918"/>
            <a:ext cx="710451" cy="584775"/>
          </a:xfrm>
          <a:prstGeom prst="rect">
            <a:avLst/>
          </a:prstGeom>
          <a:noFill/>
        </p:spPr>
        <p:txBody>
          <a:bodyPr wrap="none" lIns="91440" tIns="45720" rIns="91440" bIns="45720">
            <a:spAutoFit/>
          </a:bodyPr>
          <a:lstStyle/>
          <a:p>
            <a:pPr algn="ctr"/>
            <a:r>
              <a:rPr lang="en-US" altLang="zh-CN"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4.1</a:t>
            </a:r>
            <a:endParaRPr lang="zh-CN" altLang="en-US" sz="32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4" name="矩形 3"/>
          <p:cNvSpPr/>
          <p:nvPr/>
        </p:nvSpPr>
        <p:spPr>
          <a:xfrm>
            <a:off x="755576" y="411510"/>
            <a:ext cx="3528392" cy="1754326"/>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lnSpc>
                <a:spcPct val="150000"/>
              </a:lnSpc>
            </a:pPr>
            <a:r>
              <a:rPr lang="zh-CN" altLang="zh-CN" dirty="0"/>
              <a:t>大型建筑中多以钢材为主要框架</a:t>
            </a:r>
            <a:r>
              <a:rPr lang="zh-CN" altLang="zh-CN" dirty="0" smtClean="0"/>
              <a:t>，见</a:t>
            </a:r>
            <a:r>
              <a:rPr lang="zh-CN" altLang="en-US" dirty="0"/>
              <a:t>左下</a:t>
            </a:r>
            <a:r>
              <a:rPr lang="zh-CN" altLang="zh-CN" dirty="0"/>
              <a:t>图。</a:t>
            </a:r>
            <a:r>
              <a:rPr lang="zh-CN" altLang="zh-CN" dirty="0"/>
              <a:t>而铁材则机械性能略逊于钢材，通常应用于栅栏和铁艺护栏、装饰构件</a:t>
            </a:r>
            <a:r>
              <a:rPr lang="zh-CN" altLang="zh-CN" dirty="0"/>
              <a:t>等</a:t>
            </a:r>
            <a:r>
              <a:rPr lang="zh-CN" altLang="en-US" dirty="0"/>
              <a:t>，</a:t>
            </a:r>
            <a:r>
              <a:rPr lang="zh-CN" altLang="zh-CN" dirty="0"/>
              <a:t>见</a:t>
            </a:r>
            <a:r>
              <a:rPr lang="zh-CN" altLang="en-US" dirty="0"/>
              <a:t>右</a:t>
            </a:r>
            <a:r>
              <a:rPr lang="zh-CN" altLang="zh-CN" dirty="0"/>
              <a:t>图。</a:t>
            </a:r>
            <a:endParaRPr lang="zh-CN" altLang="zh-CN" dirty="0"/>
          </a:p>
        </p:txBody>
      </p:sp>
      <p:pic>
        <p:nvPicPr>
          <p:cNvPr id="12290" name="图片 91" descr="20161101163648-73222078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8273" y="2318821"/>
            <a:ext cx="3510755" cy="264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图片 92" descr="u=2496664995,3944181819&amp;fm=27&amp;gp=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20885" y="411510"/>
            <a:ext cx="3157122" cy="4548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042211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32440" y="1851670"/>
            <a:ext cx="461665" cy="1890902"/>
          </a:xfrm>
          <a:prstGeom prst="rect">
            <a:avLst/>
          </a:prstGeom>
        </p:spPr>
        <p:txBody>
          <a:bodyPr vert="eaVert" wrap="none">
            <a:spAutoFit/>
          </a:bodyPr>
          <a:lstStyle/>
          <a:p>
            <a:r>
              <a:rPr lang="zh-CN" altLang="zh-CN" b="1" dirty="0" smtClean="0">
                <a:solidFill>
                  <a:schemeClr val="bg1"/>
                </a:solidFill>
                <a:latin typeface="华文中宋" pitchFamily="2" charset="-122"/>
                <a:ea typeface="华文中宋" pitchFamily="2" charset="-122"/>
              </a:rPr>
              <a:t>室内装饰</a:t>
            </a:r>
            <a:r>
              <a:rPr lang="zh-CN" altLang="zh-CN" b="1" dirty="0">
                <a:solidFill>
                  <a:schemeClr val="bg1"/>
                </a:solidFill>
                <a:latin typeface="华文中宋" pitchFamily="2" charset="-122"/>
                <a:ea typeface="华文中宋" pitchFamily="2" charset="-122"/>
              </a:rPr>
              <a:t>材料</a:t>
            </a:r>
            <a:endParaRPr lang="zh-CN" altLang="zh-CN" dirty="0">
              <a:solidFill>
                <a:schemeClr val="bg1"/>
              </a:solidFill>
              <a:latin typeface="华文中宋" pitchFamily="2" charset="-122"/>
              <a:ea typeface="华文中宋" pitchFamily="2" charset="-122"/>
            </a:endParaRPr>
          </a:p>
        </p:txBody>
      </p:sp>
      <p:sp>
        <p:nvSpPr>
          <p:cNvPr id="3" name="矩形 2"/>
          <p:cNvSpPr/>
          <p:nvPr/>
        </p:nvSpPr>
        <p:spPr>
          <a:xfrm>
            <a:off x="8433549" y="4083918"/>
            <a:ext cx="710451" cy="584775"/>
          </a:xfrm>
          <a:prstGeom prst="rect">
            <a:avLst/>
          </a:prstGeom>
          <a:noFill/>
        </p:spPr>
        <p:txBody>
          <a:bodyPr wrap="none" lIns="91440" tIns="45720" rIns="91440" bIns="45720">
            <a:spAutoFit/>
          </a:bodyPr>
          <a:lstStyle/>
          <a:p>
            <a:pPr algn="ctr"/>
            <a:r>
              <a:rPr lang="en-US" altLang="zh-CN"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4.1</a:t>
            </a:r>
            <a:endParaRPr lang="zh-CN" altLang="en-US" sz="32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3313" name="图片 93" descr="tim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0" y="457200"/>
            <a:ext cx="3753129" cy="3753129"/>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539552" y="987574"/>
            <a:ext cx="3960440"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355600" algn="l" defTabSz="914400" rtl="0" eaLnBrk="1" fontAlgn="base" latinLnBrk="0" hangingPunct="1">
              <a:lnSpc>
                <a:spcPct val="100000"/>
              </a:lnSpc>
              <a:spcBef>
                <a:spcPct val="0"/>
              </a:spcBef>
              <a:spcAft>
                <a:spcPct val="0"/>
              </a:spcAft>
              <a:buClrTx/>
              <a:buSzTx/>
              <a:buFontTx/>
              <a:buNone/>
              <a:tabLst/>
            </a:pPr>
            <a:r>
              <a:rPr lang="zh-CN" b="1" dirty="0">
                <a:solidFill>
                  <a:schemeClr val="accent2">
                    <a:lumMod val="75000"/>
                  </a:schemeClr>
                </a:solidFill>
              </a:rPr>
              <a:t>（二）有色金属材料</a:t>
            </a:r>
            <a:endParaRPr lang="en-US" altLang="zh-CN" b="1" dirty="0">
              <a:solidFill>
                <a:schemeClr val="accent2">
                  <a:lumMod val="75000"/>
                </a:schemeClr>
              </a:solidFill>
            </a:endParaRPr>
          </a:p>
          <a:p>
            <a:pPr marL="0" marR="0" lvl="0" indent="355600" algn="l" defTabSz="914400" rtl="0" eaLnBrk="1" fontAlgn="base" latinLnBrk="0" hangingPunct="1">
              <a:lnSpc>
                <a:spcPct val="150000"/>
              </a:lnSpc>
              <a:spcBef>
                <a:spcPct val="0"/>
              </a:spcBef>
              <a:spcAft>
                <a:spcPct val="0"/>
              </a:spcAft>
              <a:buClrTx/>
              <a:buSzTx/>
              <a:buFontTx/>
              <a:buNone/>
              <a:tabLst/>
            </a:pPr>
            <a:r>
              <a:rPr lang="zh-CN" dirty="0"/>
              <a:t>铜是有色金属材料中应用最早的材料之一，青铜时代就是更好的说明铜的使用历史，很多造型各异、造型优美的艺术精品都是那时候流传下来的。铜是一种高雅华贵的象征，宫廷中多用于装饰空间</a:t>
            </a:r>
            <a:r>
              <a:rPr lang="zh-CN" altLang="en-US" dirty="0"/>
              <a:t>，</a:t>
            </a:r>
            <a:r>
              <a:rPr lang="zh-CN" dirty="0"/>
              <a:t>见</a:t>
            </a:r>
            <a:r>
              <a:rPr lang="zh-CN" altLang="en-US" dirty="0"/>
              <a:t>右</a:t>
            </a:r>
            <a:r>
              <a:rPr lang="zh-CN" dirty="0"/>
              <a:t>图</a:t>
            </a:r>
            <a:r>
              <a:rPr lang="zh-CN" altLang="en-US" dirty="0"/>
              <a:t>。</a:t>
            </a:r>
          </a:p>
        </p:txBody>
      </p:sp>
    </p:spTree>
    <p:extLst>
      <p:ext uri="{BB962C8B-B14F-4D97-AF65-F5344CB8AC3E}">
        <p14:creationId xmlns:p14="http://schemas.microsoft.com/office/powerpoint/2010/main" val="32910019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32440" y="1851670"/>
            <a:ext cx="461665" cy="1890902"/>
          </a:xfrm>
          <a:prstGeom prst="rect">
            <a:avLst/>
          </a:prstGeom>
        </p:spPr>
        <p:txBody>
          <a:bodyPr vert="eaVert" wrap="none">
            <a:spAutoFit/>
          </a:bodyPr>
          <a:lstStyle/>
          <a:p>
            <a:r>
              <a:rPr lang="zh-CN" altLang="zh-CN" b="1" dirty="0" smtClean="0">
                <a:solidFill>
                  <a:schemeClr val="bg1"/>
                </a:solidFill>
                <a:latin typeface="华文中宋" pitchFamily="2" charset="-122"/>
                <a:ea typeface="华文中宋" pitchFamily="2" charset="-122"/>
              </a:rPr>
              <a:t>室内装饰</a:t>
            </a:r>
            <a:r>
              <a:rPr lang="zh-CN" altLang="en-US" b="1" dirty="0" smtClean="0">
                <a:solidFill>
                  <a:schemeClr val="bg1"/>
                </a:solidFill>
                <a:latin typeface="华文中宋" pitchFamily="2" charset="-122"/>
                <a:ea typeface="华文中宋" pitchFamily="2" charset="-122"/>
              </a:rPr>
              <a:t>构造</a:t>
            </a:r>
            <a:endParaRPr lang="zh-CN" altLang="zh-CN" dirty="0">
              <a:solidFill>
                <a:schemeClr val="bg1"/>
              </a:solidFill>
              <a:latin typeface="华文中宋" pitchFamily="2" charset="-122"/>
              <a:ea typeface="华文中宋" pitchFamily="2" charset="-122"/>
            </a:endParaRPr>
          </a:p>
        </p:txBody>
      </p:sp>
      <p:sp>
        <p:nvSpPr>
          <p:cNvPr id="3" name="矩形 2"/>
          <p:cNvSpPr/>
          <p:nvPr/>
        </p:nvSpPr>
        <p:spPr>
          <a:xfrm>
            <a:off x="8433549" y="4083918"/>
            <a:ext cx="710452" cy="584775"/>
          </a:xfrm>
          <a:prstGeom prst="rect">
            <a:avLst/>
          </a:prstGeom>
          <a:noFill/>
        </p:spPr>
        <p:txBody>
          <a:bodyPr wrap="none" lIns="91440" tIns="45720" rIns="91440" bIns="45720">
            <a:spAutoFit/>
          </a:bodyPr>
          <a:lstStyle/>
          <a:p>
            <a:pPr algn="ctr"/>
            <a:r>
              <a:rPr lang="en-US" altLang="zh-CN"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4.2</a:t>
            </a:r>
            <a:endParaRPr lang="zh-CN" altLang="en-US" sz="32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4" name="矩形 3"/>
          <p:cNvSpPr/>
          <p:nvPr/>
        </p:nvSpPr>
        <p:spPr>
          <a:xfrm>
            <a:off x="1115616" y="755426"/>
            <a:ext cx="6120680" cy="3416320"/>
          </a:xfrm>
          <a:prstGeom prst="rect">
            <a:avLst/>
          </a:prstGeom>
        </p:spPr>
        <p:txBody>
          <a:bodyPr wrap="square">
            <a:spAutoFit/>
          </a:bodyPr>
          <a:lstStyle/>
          <a:p>
            <a:pPr>
              <a:lnSpc>
                <a:spcPct val="150000"/>
              </a:lnSpc>
            </a:pPr>
            <a:r>
              <a:rPr lang="zh-CN" altLang="zh-CN" b="1" dirty="0">
                <a:solidFill>
                  <a:schemeClr val="accent2">
                    <a:lumMod val="75000"/>
                  </a:schemeClr>
                </a:solidFill>
              </a:rPr>
              <a:t>一、天棚设计原则和设计要求</a:t>
            </a:r>
          </a:p>
          <a:p>
            <a:pPr marL="285750" indent="-285750">
              <a:lnSpc>
                <a:spcPct val="150000"/>
              </a:lnSpc>
              <a:buFont typeface="Arial" pitchFamily="34" charset="0"/>
              <a:buChar char="•"/>
            </a:pPr>
            <a:r>
              <a:rPr lang="zh-CN" altLang="zh-CN" dirty="0"/>
              <a:t>天棚设计因其在室内空间的构造不同、功能要求不同导致构造设计不同。在满足人们使用功能的要求外，还要满足空间的舒适性，使人们感受到空间舒适的氛围</a:t>
            </a:r>
            <a:r>
              <a:rPr lang="zh-CN" altLang="zh-CN" dirty="0"/>
              <a:t>。</a:t>
            </a:r>
            <a:endParaRPr lang="en-US" altLang="zh-CN" dirty="0"/>
          </a:p>
          <a:p>
            <a:pPr marL="285750" indent="-285750">
              <a:lnSpc>
                <a:spcPct val="150000"/>
              </a:lnSpc>
              <a:buFont typeface="Arial" pitchFamily="34" charset="0"/>
              <a:buChar char="•"/>
            </a:pPr>
            <a:r>
              <a:rPr lang="zh-CN" altLang="zh-CN" dirty="0"/>
              <a:t>由于</a:t>
            </a:r>
            <a:r>
              <a:rPr lang="zh-CN" altLang="zh-CN" dirty="0"/>
              <a:t>顶棚在室内空间顶部，里面藏有很多管线和设备等，所以我们在选择材料的时候要尽量选择一些强度好、稳定性和耐久性强的材料。还要考虑材料的无毒、无污染、环保等方面</a:t>
            </a:r>
            <a:r>
              <a:rPr lang="zh-CN" altLang="zh-CN" dirty="0"/>
              <a:t>。</a:t>
            </a:r>
            <a:endParaRPr lang="zh-CN" altLang="zh-CN" dirty="0"/>
          </a:p>
        </p:txBody>
      </p:sp>
    </p:spTree>
    <p:extLst>
      <p:ext uri="{BB962C8B-B14F-4D97-AF65-F5344CB8AC3E}">
        <p14:creationId xmlns:p14="http://schemas.microsoft.com/office/powerpoint/2010/main" val="7028470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32440" y="1851670"/>
            <a:ext cx="461665" cy="1890902"/>
          </a:xfrm>
          <a:prstGeom prst="rect">
            <a:avLst/>
          </a:prstGeom>
        </p:spPr>
        <p:txBody>
          <a:bodyPr vert="eaVert" wrap="none">
            <a:spAutoFit/>
          </a:bodyPr>
          <a:lstStyle/>
          <a:p>
            <a:r>
              <a:rPr lang="zh-CN" altLang="zh-CN" b="1" dirty="0" smtClean="0">
                <a:solidFill>
                  <a:schemeClr val="bg1"/>
                </a:solidFill>
                <a:latin typeface="华文中宋" pitchFamily="2" charset="-122"/>
                <a:ea typeface="华文中宋" pitchFamily="2" charset="-122"/>
              </a:rPr>
              <a:t>室内装饰</a:t>
            </a:r>
            <a:r>
              <a:rPr lang="zh-CN" altLang="zh-CN" b="1" dirty="0">
                <a:solidFill>
                  <a:schemeClr val="bg1"/>
                </a:solidFill>
                <a:latin typeface="华文中宋" pitchFamily="2" charset="-122"/>
                <a:ea typeface="华文中宋" pitchFamily="2" charset="-122"/>
              </a:rPr>
              <a:t>材料</a:t>
            </a:r>
            <a:endParaRPr lang="zh-CN" altLang="zh-CN" dirty="0">
              <a:solidFill>
                <a:schemeClr val="bg1"/>
              </a:solidFill>
              <a:latin typeface="华文中宋" pitchFamily="2" charset="-122"/>
              <a:ea typeface="华文中宋" pitchFamily="2" charset="-122"/>
            </a:endParaRPr>
          </a:p>
        </p:txBody>
      </p:sp>
      <p:sp>
        <p:nvSpPr>
          <p:cNvPr id="3" name="矩形 2"/>
          <p:cNvSpPr/>
          <p:nvPr/>
        </p:nvSpPr>
        <p:spPr>
          <a:xfrm>
            <a:off x="8433549" y="4083918"/>
            <a:ext cx="710451" cy="584775"/>
          </a:xfrm>
          <a:prstGeom prst="rect">
            <a:avLst/>
          </a:prstGeom>
          <a:noFill/>
        </p:spPr>
        <p:txBody>
          <a:bodyPr wrap="none" lIns="91440" tIns="45720" rIns="91440" bIns="45720">
            <a:spAutoFit/>
          </a:bodyPr>
          <a:lstStyle/>
          <a:p>
            <a:pPr algn="ctr"/>
            <a:r>
              <a:rPr lang="en-US" altLang="zh-CN"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4.1</a:t>
            </a:r>
            <a:endParaRPr lang="zh-CN" altLang="en-US" sz="32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graphicFrame>
        <p:nvGraphicFramePr>
          <p:cNvPr id="5" name="图示 4"/>
          <p:cNvGraphicFramePr/>
          <p:nvPr>
            <p:extLst>
              <p:ext uri="{D42A27DB-BD31-4B8C-83A1-F6EECF244321}">
                <p14:modId xmlns:p14="http://schemas.microsoft.com/office/powerpoint/2010/main" val="3344321911"/>
              </p:ext>
            </p:extLst>
          </p:nvPr>
        </p:nvGraphicFramePr>
        <p:xfrm>
          <a:off x="1619672" y="830293"/>
          <a:ext cx="5400600" cy="35471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015547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32440" y="1851670"/>
            <a:ext cx="461665" cy="1890902"/>
          </a:xfrm>
          <a:prstGeom prst="rect">
            <a:avLst/>
          </a:prstGeom>
        </p:spPr>
        <p:txBody>
          <a:bodyPr vert="eaVert" wrap="none">
            <a:spAutoFit/>
          </a:bodyPr>
          <a:lstStyle/>
          <a:p>
            <a:r>
              <a:rPr lang="zh-CN" altLang="zh-CN" b="1" dirty="0" smtClean="0">
                <a:solidFill>
                  <a:schemeClr val="bg1"/>
                </a:solidFill>
                <a:latin typeface="华文中宋" pitchFamily="2" charset="-122"/>
                <a:ea typeface="华文中宋" pitchFamily="2" charset="-122"/>
              </a:rPr>
              <a:t>室内装饰</a:t>
            </a:r>
            <a:r>
              <a:rPr lang="zh-CN" altLang="en-US" b="1" dirty="0" smtClean="0">
                <a:solidFill>
                  <a:schemeClr val="bg1"/>
                </a:solidFill>
                <a:latin typeface="华文中宋" pitchFamily="2" charset="-122"/>
                <a:ea typeface="华文中宋" pitchFamily="2" charset="-122"/>
              </a:rPr>
              <a:t>构造</a:t>
            </a:r>
            <a:endParaRPr lang="zh-CN" altLang="zh-CN" dirty="0">
              <a:solidFill>
                <a:schemeClr val="bg1"/>
              </a:solidFill>
              <a:latin typeface="华文中宋" pitchFamily="2" charset="-122"/>
              <a:ea typeface="华文中宋" pitchFamily="2" charset="-122"/>
            </a:endParaRPr>
          </a:p>
        </p:txBody>
      </p:sp>
      <p:sp>
        <p:nvSpPr>
          <p:cNvPr id="3" name="矩形 2"/>
          <p:cNvSpPr/>
          <p:nvPr/>
        </p:nvSpPr>
        <p:spPr>
          <a:xfrm>
            <a:off x="8433549" y="4083918"/>
            <a:ext cx="710452" cy="584775"/>
          </a:xfrm>
          <a:prstGeom prst="rect">
            <a:avLst/>
          </a:prstGeom>
          <a:noFill/>
        </p:spPr>
        <p:txBody>
          <a:bodyPr wrap="none" lIns="91440" tIns="45720" rIns="91440" bIns="45720">
            <a:spAutoFit/>
          </a:bodyPr>
          <a:lstStyle/>
          <a:p>
            <a:pPr algn="ctr"/>
            <a:r>
              <a:rPr lang="en-US" altLang="zh-CN"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4.2</a:t>
            </a:r>
            <a:endParaRPr lang="zh-CN" altLang="en-US" sz="32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4" name="矩形 3"/>
          <p:cNvSpPr/>
          <p:nvPr/>
        </p:nvSpPr>
        <p:spPr>
          <a:xfrm>
            <a:off x="467544" y="267494"/>
            <a:ext cx="7560840" cy="1754326"/>
          </a:xfrm>
          <a:prstGeom prst="rect">
            <a:avLst/>
          </a:prstGeom>
        </p:spPr>
        <p:txBody>
          <a:bodyPr wrap="square">
            <a:spAutoFit/>
          </a:bodyPr>
          <a:lstStyle/>
          <a:p>
            <a:pPr>
              <a:lnSpc>
                <a:spcPct val="150000"/>
              </a:lnSpc>
            </a:pPr>
            <a:r>
              <a:rPr lang="zh-CN" altLang="zh-CN" b="1" dirty="0">
                <a:solidFill>
                  <a:schemeClr val="accent2">
                    <a:lumMod val="75000"/>
                  </a:schemeClr>
                </a:solidFill>
              </a:rPr>
              <a:t>二、天棚的分类</a:t>
            </a:r>
          </a:p>
          <a:p>
            <a:pPr>
              <a:lnSpc>
                <a:spcPct val="150000"/>
              </a:lnSpc>
            </a:pPr>
            <a:r>
              <a:rPr lang="zh-CN" altLang="zh-CN" dirty="0"/>
              <a:t>天棚的样式很多，随着样式更新的步伐快，技术应用广泛和功能应用不同等方面分为很多种类。比如说，直接式天棚主要分为隔音天棚、防火天棚、井字</a:t>
            </a:r>
            <a:r>
              <a:rPr lang="zh-CN" altLang="zh-CN" dirty="0"/>
              <a:t>天棚</a:t>
            </a:r>
            <a:r>
              <a:rPr lang="zh-CN" altLang="en-US" dirty="0"/>
              <a:t>（</a:t>
            </a:r>
            <a:r>
              <a:rPr lang="zh-CN" altLang="zh-CN" dirty="0"/>
              <a:t>见</a:t>
            </a:r>
            <a:r>
              <a:rPr lang="zh-CN" altLang="en-US" dirty="0"/>
              <a:t>左下</a:t>
            </a:r>
            <a:r>
              <a:rPr lang="zh-CN" altLang="zh-CN" dirty="0"/>
              <a:t>图</a:t>
            </a:r>
            <a:r>
              <a:rPr lang="zh-CN" altLang="en-US" dirty="0"/>
              <a:t>）</a:t>
            </a:r>
            <a:r>
              <a:rPr lang="zh-CN" altLang="zh-CN" dirty="0"/>
              <a:t>、</a:t>
            </a:r>
            <a:r>
              <a:rPr lang="zh-CN" altLang="zh-CN" dirty="0"/>
              <a:t>分层式天棚、金属天棚、玻璃</a:t>
            </a:r>
            <a:r>
              <a:rPr lang="zh-CN" altLang="zh-CN" dirty="0"/>
              <a:t>天棚</a:t>
            </a:r>
            <a:r>
              <a:rPr lang="zh-CN" altLang="en-US" dirty="0"/>
              <a:t>（</a:t>
            </a:r>
            <a:r>
              <a:rPr lang="zh-CN" altLang="zh-CN" dirty="0"/>
              <a:t>见</a:t>
            </a:r>
            <a:r>
              <a:rPr lang="zh-CN" altLang="en-US" dirty="0"/>
              <a:t>右下</a:t>
            </a:r>
            <a:r>
              <a:rPr lang="zh-CN" altLang="zh-CN" dirty="0"/>
              <a:t>图</a:t>
            </a:r>
            <a:r>
              <a:rPr lang="zh-CN" altLang="en-US" dirty="0"/>
              <a:t>）</a:t>
            </a:r>
            <a:r>
              <a:rPr lang="zh-CN" altLang="zh-CN" dirty="0"/>
              <a:t>。</a:t>
            </a:r>
            <a:endParaRPr lang="zh-CN" altLang="zh-CN" dirty="0"/>
          </a:p>
        </p:txBody>
      </p:sp>
      <p:pic>
        <p:nvPicPr>
          <p:cNvPr id="14338" name="图片 94" descr="timg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2139702"/>
            <a:ext cx="2123728" cy="2816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 name="图片 95" descr="u=4064346037,659925158&amp;fm=27&amp;gp=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5936" y="2139702"/>
            <a:ext cx="2255236" cy="2816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499591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32440" y="1851670"/>
            <a:ext cx="461665" cy="1890902"/>
          </a:xfrm>
          <a:prstGeom prst="rect">
            <a:avLst/>
          </a:prstGeom>
        </p:spPr>
        <p:txBody>
          <a:bodyPr vert="eaVert" wrap="none">
            <a:spAutoFit/>
          </a:bodyPr>
          <a:lstStyle/>
          <a:p>
            <a:r>
              <a:rPr lang="zh-CN" altLang="zh-CN" b="1" dirty="0" smtClean="0">
                <a:solidFill>
                  <a:schemeClr val="bg1"/>
                </a:solidFill>
                <a:latin typeface="华文中宋" pitchFamily="2" charset="-122"/>
                <a:ea typeface="华文中宋" pitchFamily="2" charset="-122"/>
              </a:rPr>
              <a:t>室内装饰</a:t>
            </a:r>
            <a:r>
              <a:rPr lang="zh-CN" altLang="en-US" b="1" dirty="0" smtClean="0">
                <a:solidFill>
                  <a:schemeClr val="bg1"/>
                </a:solidFill>
                <a:latin typeface="华文中宋" pitchFamily="2" charset="-122"/>
                <a:ea typeface="华文中宋" pitchFamily="2" charset="-122"/>
              </a:rPr>
              <a:t>构造</a:t>
            </a:r>
            <a:endParaRPr lang="zh-CN" altLang="zh-CN" dirty="0">
              <a:solidFill>
                <a:schemeClr val="bg1"/>
              </a:solidFill>
              <a:latin typeface="华文中宋" pitchFamily="2" charset="-122"/>
              <a:ea typeface="华文中宋" pitchFamily="2" charset="-122"/>
            </a:endParaRPr>
          </a:p>
        </p:txBody>
      </p:sp>
      <p:sp>
        <p:nvSpPr>
          <p:cNvPr id="3" name="矩形 2"/>
          <p:cNvSpPr/>
          <p:nvPr/>
        </p:nvSpPr>
        <p:spPr>
          <a:xfrm>
            <a:off x="8433549" y="4083918"/>
            <a:ext cx="710452" cy="584775"/>
          </a:xfrm>
          <a:prstGeom prst="rect">
            <a:avLst/>
          </a:prstGeom>
          <a:noFill/>
        </p:spPr>
        <p:txBody>
          <a:bodyPr wrap="none" lIns="91440" tIns="45720" rIns="91440" bIns="45720">
            <a:spAutoFit/>
          </a:bodyPr>
          <a:lstStyle/>
          <a:p>
            <a:pPr algn="ctr"/>
            <a:r>
              <a:rPr lang="en-US" altLang="zh-CN"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4.2</a:t>
            </a:r>
            <a:endParaRPr lang="zh-CN" altLang="en-US" sz="32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4" name="矩形 3"/>
          <p:cNvSpPr/>
          <p:nvPr/>
        </p:nvSpPr>
        <p:spPr>
          <a:xfrm>
            <a:off x="456117" y="586938"/>
            <a:ext cx="3888432" cy="3693319"/>
          </a:xfrm>
          <a:prstGeom prst="rect">
            <a:avLst/>
          </a:prstGeom>
        </p:spPr>
        <p:txBody>
          <a:bodyPr wrap="square">
            <a:spAutoFit/>
          </a:bodyPr>
          <a:lstStyle/>
          <a:p>
            <a:r>
              <a:rPr lang="en-US" altLang="zh-CN" dirty="0"/>
              <a:t> </a:t>
            </a:r>
            <a:endParaRPr lang="zh-CN" altLang="zh-CN" dirty="0"/>
          </a:p>
          <a:p>
            <a:pPr>
              <a:lnSpc>
                <a:spcPct val="150000"/>
              </a:lnSpc>
            </a:pPr>
            <a:r>
              <a:rPr lang="zh-CN" altLang="zh-CN" b="1" dirty="0">
                <a:solidFill>
                  <a:schemeClr val="accent2">
                    <a:lumMod val="75000"/>
                  </a:schemeClr>
                </a:solidFill>
              </a:rPr>
              <a:t>三、天棚装饰材料</a:t>
            </a:r>
          </a:p>
          <a:p>
            <a:pPr>
              <a:lnSpc>
                <a:spcPct val="150000"/>
              </a:lnSpc>
            </a:pPr>
            <a:r>
              <a:rPr lang="zh-CN" altLang="zh-CN" b="1" dirty="0">
                <a:solidFill>
                  <a:schemeClr val="accent2">
                    <a:lumMod val="75000"/>
                  </a:schemeClr>
                </a:solidFill>
              </a:rPr>
              <a:t>（一）骨架材料</a:t>
            </a:r>
          </a:p>
          <a:p>
            <a:pPr>
              <a:lnSpc>
                <a:spcPct val="150000"/>
              </a:lnSpc>
            </a:pPr>
            <a:r>
              <a:rPr lang="zh-CN" altLang="zh-CN" dirty="0"/>
              <a:t>骨架材料主要用于室内的天棚、隔墙、造型骨架，起到固定和支撑等作用。</a:t>
            </a:r>
          </a:p>
          <a:p>
            <a:pPr>
              <a:lnSpc>
                <a:spcPct val="150000"/>
              </a:lnSpc>
            </a:pPr>
            <a:r>
              <a:rPr lang="zh-CN" altLang="zh-CN" b="1" dirty="0">
                <a:solidFill>
                  <a:schemeClr val="accent2">
                    <a:lumMod val="75000"/>
                  </a:schemeClr>
                </a:solidFill>
              </a:rPr>
              <a:t>（</a:t>
            </a:r>
            <a:r>
              <a:rPr lang="en-US" altLang="zh-CN" b="1" dirty="0">
                <a:solidFill>
                  <a:schemeClr val="accent2">
                    <a:lumMod val="75000"/>
                  </a:schemeClr>
                </a:solidFill>
              </a:rPr>
              <a:t>1</a:t>
            </a:r>
            <a:r>
              <a:rPr lang="zh-CN" altLang="zh-CN" b="1" dirty="0">
                <a:solidFill>
                  <a:schemeClr val="accent2">
                    <a:lumMod val="75000"/>
                  </a:schemeClr>
                </a:solidFill>
              </a:rPr>
              <a:t>）木骨架材料</a:t>
            </a:r>
          </a:p>
          <a:p>
            <a:pPr>
              <a:lnSpc>
                <a:spcPct val="150000"/>
              </a:lnSpc>
            </a:pPr>
            <a:r>
              <a:rPr lang="en-US" altLang="zh-CN" dirty="0"/>
              <a:t>    </a:t>
            </a:r>
            <a:r>
              <a:rPr lang="zh-CN" altLang="zh-CN" dirty="0"/>
              <a:t>隐藏式木骨架：隐藏在天棚内部，表面有基面和饰面材料。大多采用方形</a:t>
            </a:r>
            <a:r>
              <a:rPr lang="zh-CN" altLang="zh-CN" dirty="0"/>
              <a:t>木条</a:t>
            </a:r>
            <a:r>
              <a:rPr lang="zh-CN" altLang="en-US" dirty="0"/>
              <a:t>，</a:t>
            </a:r>
            <a:r>
              <a:rPr lang="zh-CN" altLang="zh-CN" dirty="0"/>
              <a:t>见图</a:t>
            </a:r>
            <a:r>
              <a:rPr lang="zh-CN" altLang="en-US" dirty="0"/>
              <a:t>。</a:t>
            </a:r>
            <a:endParaRPr lang="en-US" altLang="zh-CN" dirty="0"/>
          </a:p>
        </p:txBody>
      </p:sp>
      <p:pic>
        <p:nvPicPr>
          <p:cNvPr id="15362" name="图片 96" descr="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67606" y="940090"/>
            <a:ext cx="3883025" cy="332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268499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32440" y="1851670"/>
            <a:ext cx="461665" cy="1890902"/>
          </a:xfrm>
          <a:prstGeom prst="rect">
            <a:avLst/>
          </a:prstGeom>
        </p:spPr>
        <p:txBody>
          <a:bodyPr vert="eaVert" wrap="none">
            <a:spAutoFit/>
          </a:bodyPr>
          <a:lstStyle/>
          <a:p>
            <a:r>
              <a:rPr lang="zh-CN" altLang="zh-CN" b="1" dirty="0" smtClean="0">
                <a:solidFill>
                  <a:schemeClr val="bg1"/>
                </a:solidFill>
                <a:latin typeface="华文中宋" pitchFamily="2" charset="-122"/>
                <a:ea typeface="华文中宋" pitchFamily="2" charset="-122"/>
              </a:rPr>
              <a:t>室内装饰</a:t>
            </a:r>
            <a:r>
              <a:rPr lang="zh-CN" altLang="en-US" b="1" dirty="0" smtClean="0">
                <a:solidFill>
                  <a:schemeClr val="bg1"/>
                </a:solidFill>
                <a:latin typeface="华文中宋" pitchFamily="2" charset="-122"/>
                <a:ea typeface="华文中宋" pitchFamily="2" charset="-122"/>
              </a:rPr>
              <a:t>构造</a:t>
            </a:r>
            <a:endParaRPr lang="zh-CN" altLang="zh-CN" dirty="0">
              <a:solidFill>
                <a:schemeClr val="bg1"/>
              </a:solidFill>
              <a:latin typeface="华文中宋" pitchFamily="2" charset="-122"/>
              <a:ea typeface="华文中宋" pitchFamily="2" charset="-122"/>
            </a:endParaRPr>
          </a:p>
        </p:txBody>
      </p:sp>
      <p:sp>
        <p:nvSpPr>
          <p:cNvPr id="3" name="矩形 2"/>
          <p:cNvSpPr/>
          <p:nvPr/>
        </p:nvSpPr>
        <p:spPr>
          <a:xfrm>
            <a:off x="8433549" y="4083918"/>
            <a:ext cx="710452" cy="584775"/>
          </a:xfrm>
          <a:prstGeom prst="rect">
            <a:avLst/>
          </a:prstGeom>
          <a:noFill/>
        </p:spPr>
        <p:txBody>
          <a:bodyPr wrap="none" lIns="91440" tIns="45720" rIns="91440" bIns="45720">
            <a:spAutoFit/>
          </a:bodyPr>
          <a:lstStyle/>
          <a:p>
            <a:pPr algn="ctr"/>
            <a:r>
              <a:rPr lang="en-US" altLang="zh-CN"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4.2</a:t>
            </a:r>
            <a:endParaRPr lang="zh-CN" altLang="en-US" sz="32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4" name="矩形 3"/>
          <p:cNvSpPr/>
          <p:nvPr/>
        </p:nvSpPr>
        <p:spPr>
          <a:xfrm>
            <a:off x="4427984" y="1491630"/>
            <a:ext cx="2592288" cy="2537874"/>
          </a:xfrm>
          <a:prstGeom prst="rect">
            <a:avLst/>
          </a:prstGeom>
        </p:spPr>
        <p:txBody>
          <a:bodyPr wrap="square">
            <a:spAutoFit/>
          </a:bodyPr>
          <a:lstStyle/>
          <a:p>
            <a:pPr>
              <a:lnSpc>
                <a:spcPct val="150000"/>
              </a:lnSpc>
            </a:pPr>
            <a:r>
              <a:rPr lang="zh-CN" altLang="zh-CN" dirty="0"/>
              <a:t>接悬吊在楼板或者装饰面层上，外侧没有覆面材料，这样主要是为了天棚的装饰、美化作用，常用阔叶木加工而成</a:t>
            </a:r>
            <a:r>
              <a:rPr lang="zh-CN" altLang="en-US" dirty="0"/>
              <a:t>，</a:t>
            </a:r>
            <a:r>
              <a:rPr lang="zh-CN" altLang="zh-CN" dirty="0"/>
              <a:t>见图。</a:t>
            </a:r>
          </a:p>
        </p:txBody>
      </p:sp>
      <p:pic>
        <p:nvPicPr>
          <p:cNvPr id="16386" name="图片 97" descr="tim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771551"/>
            <a:ext cx="3312368" cy="302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307975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32440" y="1851670"/>
            <a:ext cx="461665" cy="1890902"/>
          </a:xfrm>
          <a:prstGeom prst="rect">
            <a:avLst/>
          </a:prstGeom>
        </p:spPr>
        <p:txBody>
          <a:bodyPr vert="eaVert" wrap="none">
            <a:spAutoFit/>
          </a:bodyPr>
          <a:lstStyle/>
          <a:p>
            <a:r>
              <a:rPr lang="zh-CN" altLang="zh-CN" b="1" dirty="0" smtClean="0">
                <a:solidFill>
                  <a:schemeClr val="bg1"/>
                </a:solidFill>
                <a:latin typeface="华文中宋" pitchFamily="2" charset="-122"/>
                <a:ea typeface="华文中宋" pitchFamily="2" charset="-122"/>
              </a:rPr>
              <a:t>室内装饰</a:t>
            </a:r>
            <a:r>
              <a:rPr lang="zh-CN" altLang="en-US" b="1" dirty="0" smtClean="0">
                <a:solidFill>
                  <a:schemeClr val="bg1"/>
                </a:solidFill>
                <a:latin typeface="华文中宋" pitchFamily="2" charset="-122"/>
                <a:ea typeface="华文中宋" pitchFamily="2" charset="-122"/>
              </a:rPr>
              <a:t>构造</a:t>
            </a:r>
            <a:endParaRPr lang="zh-CN" altLang="zh-CN" dirty="0">
              <a:solidFill>
                <a:schemeClr val="bg1"/>
              </a:solidFill>
              <a:latin typeface="华文中宋" pitchFamily="2" charset="-122"/>
              <a:ea typeface="华文中宋" pitchFamily="2" charset="-122"/>
            </a:endParaRPr>
          </a:p>
        </p:txBody>
      </p:sp>
      <p:sp>
        <p:nvSpPr>
          <p:cNvPr id="3" name="矩形 2"/>
          <p:cNvSpPr/>
          <p:nvPr/>
        </p:nvSpPr>
        <p:spPr>
          <a:xfrm>
            <a:off x="8433549" y="4083918"/>
            <a:ext cx="710452" cy="584775"/>
          </a:xfrm>
          <a:prstGeom prst="rect">
            <a:avLst/>
          </a:prstGeom>
          <a:noFill/>
        </p:spPr>
        <p:txBody>
          <a:bodyPr wrap="none" lIns="91440" tIns="45720" rIns="91440" bIns="45720">
            <a:spAutoFit/>
          </a:bodyPr>
          <a:lstStyle/>
          <a:p>
            <a:pPr algn="ctr"/>
            <a:r>
              <a:rPr lang="en-US" altLang="zh-CN"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4.2</a:t>
            </a:r>
            <a:endParaRPr lang="zh-CN" altLang="en-US" sz="32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4" name="Rectangle 2"/>
          <p:cNvSpPr>
            <a:spLocks noChangeArrowheads="1"/>
          </p:cNvSpPr>
          <p:nvPr/>
        </p:nvSpPr>
        <p:spPr bwMode="auto">
          <a:xfrm>
            <a:off x="522102" y="39421"/>
            <a:ext cx="7434274" cy="16158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R="0" lvl="0" indent="355600" fontAlgn="base">
              <a:lnSpc>
                <a:spcPct val="150000"/>
              </a:lnSpc>
              <a:spcBef>
                <a:spcPct val="0"/>
              </a:spcBef>
              <a:spcAft>
                <a:spcPct val="0"/>
              </a:spcAft>
              <a:buClrTx/>
              <a:buSzTx/>
              <a:buFontTx/>
              <a:buNone/>
              <a:tabLst/>
            </a:pPr>
            <a:r>
              <a:rPr lang="zh-CN" b="1" dirty="0">
                <a:solidFill>
                  <a:schemeClr val="accent2">
                    <a:lumMod val="75000"/>
                  </a:schemeClr>
                </a:solidFill>
              </a:rPr>
              <a:t>（</a:t>
            </a:r>
            <a:r>
              <a:rPr lang="en-US" altLang="zh-CN" b="1" dirty="0">
                <a:solidFill>
                  <a:schemeClr val="accent2">
                    <a:lumMod val="75000"/>
                  </a:schemeClr>
                </a:solidFill>
              </a:rPr>
              <a:t>2</a:t>
            </a:r>
            <a:r>
              <a:rPr lang="zh-CN" altLang="en-US" b="1" dirty="0">
                <a:solidFill>
                  <a:schemeClr val="accent2">
                    <a:lumMod val="75000"/>
                  </a:schemeClr>
                </a:solidFill>
              </a:rPr>
              <a:t>）金属骨架材料</a:t>
            </a:r>
          </a:p>
          <a:p>
            <a:pPr lvl="0" indent="355600" fontAlgn="base">
              <a:lnSpc>
                <a:spcPct val="150000"/>
              </a:lnSpc>
              <a:spcBef>
                <a:spcPct val="0"/>
              </a:spcBef>
              <a:spcAft>
                <a:spcPct val="0"/>
              </a:spcAft>
            </a:pPr>
            <a:r>
              <a:rPr lang="zh-CN" altLang="en-US" dirty="0"/>
              <a:t>室内装修工程中金属骨架材料主要分为轻钢龙骨（见右图）和铝合金龙骨（见左下图）两种。</a:t>
            </a:r>
          </a:p>
          <a:p>
            <a:pPr marL="0" marR="0" lvl="0" indent="35560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pic>
        <p:nvPicPr>
          <p:cNvPr id="50177" name="图片 98" descr="u=1040652260,3068721577&amp;fm=27&amp;gp=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1209487"/>
            <a:ext cx="3384376" cy="3478864"/>
          </a:xfrm>
          <a:prstGeom prst="rect">
            <a:avLst/>
          </a:prstGeom>
          <a:noFill/>
          <a:extLst>
            <a:ext uri="{909E8E84-426E-40DD-AFC4-6F175D3DCCD1}">
              <a14:hiddenFill xmlns:a14="http://schemas.microsoft.com/office/drawing/2010/main">
                <a:solidFill>
                  <a:srgbClr val="FFFFFF"/>
                </a:solidFill>
              </a14:hiddenFill>
            </a:ext>
          </a:extLst>
        </p:spPr>
      </p:pic>
      <p:pic>
        <p:nvPicPr>
          <p:cNvPr id="50179" name="图片 99" descr="timgr"/>
          <p:cNvPicPr>
            <a:picLocks noChangeAspect="1" noChangeArrowheads="1"/>
          </p:cNvPicPr>
          <p:nvPr/>
        </p:nvPicPr>
        <p:blipFill>
          <a:blip r:embed="rId3">
            <a:extLst>
              <a:ext uri="{28A0092B-C50C-407E-A947-70E740481C1C}">
                <a14:useLocalDpi xmlns:a14="http://schemas.microsoft.com/office/drawing/2010/main" val="0"/>
              </a:ext>
            </a:extLst>
          </a:blip>
          <a:srcRect b="11037"/>
          <a:stretch>
            <a:fillRect/>
          </a:stretch>
        </p:blipFill>
        <p:spPr bwMode="auto">
          <a:xfrm>
            <a:off x="971600" y="1777244"/>
            <a:ext cx="2322810" cy="2740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177699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32440" y="1851670"/>
            <a:ext cx="461665" cy="1890902"/>
          </a:xfrm>
          <a:prstGeom prst="rect">
            <a:avLst/>
          </a:prstGeom>
        </p:spPr>
        <p:txBody>
          <a:bodyPr vert="eaVert" wrap="none">
            <a:spAutoFit/>
          </a:bodyPr>
          <a:lstStyle/>
          <a:p>
            <a:r>
              <a:rPr lang="zh-CN" altLang="zh-CN" b="1" dirty="0" smtClean="0">
                <a:solidFill>
                  <a:schemeClr val="bg1"/>
                </a:solidFill>
                <a:latin typeface="华文中宋" pitchFamily="2" charset="-122"/>
                <a:ea typeface="华文中宋" pitchFamily="2" charset="-122"/>
              </a:rPr>
              <a:t>室内装饰</a:t>
            </a:r>
            <a:r>
              <a:rPr lang="zh-CN" altLang="en-US" b="1" dirty="0" smtClean="0">
                <a:solidFill>
                  <a:schemeClr val="bg1"/>
                </a:solidFill>
                <a:latin typeface="华文中宋" pitchFamily="2" charset="-122"/>
                <a:ea typeface="华文中宋" pitchFamily="2" charset="-122"/>
              </a:rPr>
              <a:t>构造</a:t>
            </a:r>
            <a:endParaRPr lang="zh-CN" altLang="zh-CN" dirty="0">
              <a:solidFill>
                <a:schemeClr val="bg1"/>
              </a:solidFill>
              <a:latin typeface="华文中宋" pitchFamily="2" charset="-122"/>
              <a:ea typeface="华文中宋" pitchFamily="2" charset="-122"/>
            </a:endParaRPr>
          </a:p>
        </p:txBody>
      </p:sp>
      <p:sp>
        <p:nvSpPr>
          <p:cNvPr id="3" name="矩形 2"/>
          <p:cNvSpPr/>
          <p:nvPr/>
        </p:nvSpPr>
        <p:spPr>
          <a:xfrm>
            <a:off x="8433549" y="4083918"/>
            <a:ext cx="710452" cy="584775"/>
          </a:xfrm>
          <a:prstGeom prst="rect">
            <a:avLst/>
          </a:prstGeom>
          <a:noFill/>
        </p:spPr>
        <p:txBody>
          <a:bodyPr wrap="none" lIns="91440" tIns="45720" rIns="91440" bIns="45720">
            <a:spAutoFit/>
          </a:bodyPr>
          <a:lstStyle/>
          <a:p>
            <a:pPr algn="ctr"/>
            <a:r>
              <a:rPr lang="en-US" altLang="zh-CN"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4.2</a:t>
            </a:r>
            <a:endParaRPr lang="zh-CN" altLang="en-US" sz="32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4" name="矩形 3"/>
          <p:cNvSpPr/>
          <p:nvPr/>
        </p:nvSpPr>
        <p:spPr>
          <a:xfrm>
            <a:off x="659564" y="339502"/>
            <a:ext cx="7152795" cy="1338828"/>
          </a:xfrm>
          <a:prstGeom prst="rect">
            <a:avLst/>
          </a:prstGeom>
        </p:spPr>
        <p:txBody>
          <a:bodyPr wrap="square">
            <a:spAutoFit/>
          </a:bodyPr>
          <a:lstStyle/>
          <a:p>
            <a:pPr>
              <a:lnSpc>
                <a:spcPct val="150000"/>
              </a:lnSpc>
            </a:pPr>
            <a:r>
              <a:rPr lang="zh-CN" altLang="zh-CN" b="1" dirty="0">
                <a:solidFill>
                  <a:schemeClr val="accent2">
                    <a:lumMod val="75000"/>
                  </a:schemeClr>
                </a:solidFill>
              </a:rPr>
              <a:t>（二）覆面材料</a:t>
            </a:r>
          </a:p>
          <a:p>
            <a:pPr>
              <a:lnSpc>
                <a:spcPct val="150000"/>
              </a:lnSpc>
            </a:pPr>
            <a:r>
              <a:rPr lang="zh-CN" altLang="zh-CN" dirty="0"/>
              <a:t>常用</a:t>
            </a:r>
            <a:r>
              <a:rPr lang="zh-CN" altLang="zh-CN" dirty="0"/>
              <a:t>的材料主要有胶合板、装饰石膏板、矿棉装饰吸声板、金属装饰板、纸面石膏板等</a:t>
            </a:r>
            <a:r>
              <a:rPr lang="zh-CN" altLang="zh-CN" dirty="0"/>
              <a:t>。</a:t>
            </a:r>
            <a:endParaRPr lang="zh-CN" altLang="zh-CN" dirty="0"/>
          </a:p>
        </p:txBody>
      </p:sp>
      <p:pic>
        <p:nvPicPr>
          <p:cNvPr id="3074" name="Picture 2" descr="http://p1.so.qhmsg.com/bdr/_240_/t01fae1cb83ec3cb01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80563" y="1952345"/>
            <a:ext cx="2403994" cy="2721504"/>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p4.so.qhmsg.com/bdr/_240_/t01a0131aa0c178925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0032" y="1952345"/>
            <a:ext cx="1995769" cy="27215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73457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32440" y="1851670"/>
            <a:ext cx="461665" cy="1890902"/>
          </a:xfrm>
          <a:prstGeom prst="rect">
            <a:avLst/>
          </a:prstGeom>
        </p:spPr>
        <p:txBody>
          <a:bodyPr vert="eaVert" wrap="none">
            <a:spAutoFit/>
          </a:bodyPr>
          <a:lstStyle/>
          <a:p>
            <a:r>
              <a:rPr lang="zh-CN" altLang="zh-CN" b="1" dirty="0" smtClean="0">
                <a:solidFill>
                  <a:schemeClr val="bg1"/>
                </a:solidFill>
                <a:latin typeface="华文中宋" pitchFamily="2" charset="-122"/>
                <a:ea typeface="华文中宋" pitchFamily="2" charset="-122"/>
              </a:rPr>
              <a:t>室内装饰</a:t>
            </a:r>
            <a:r>
              <a:rPr lang="zh-CN" altLang="en-US" b="1" dirty="0" smtClean="0">
                <a:solidFill>
                  <a:schemeClr val="bg1"/>
                </a:solidFill>
                <a:latin typeface="华文中宋" pitchFamily="2" charset="-122"/>
                <a:ea typeface="华文中宋" pitchFamily="2" charset="-122"/>
              </a:rPr>
              <a:t>构造</a:t>
            </a:r>
            <a:endParaRPr lang="zh-CN" altLang="zh-CN" dirty="0">
              <a:solidFill>
                <a:schemeClr val="bg1"/>
              </a:solidFill>
              <a:latin typeface="华文中宋" pitchFamily="2" charset="-122"/>
              <a:ea typeface="华文中宋" pitchFamily="2" charset="-122"/>
            </a:endParaRPr>
          </a:p>
        </p:txBody>
      </p:sp>
      <p:sp>
        <p:nvSpPr>
          <p:cNvPr id="3" name="矩形 2"/>
          <p:cNvSpPr/>
          <p:nvPr/>
        </p:nvSpPr>
        <p:spPr>
          <a:xfrm>
            <a:off x="8433549" y="4083918"/>
            <a:ext cx="710452" cy="584775"/>
          </a:xfrm>
          <a:prstGeom prst="rect">
            <a:avLst/>
          </a:prstGeom>
          <a:noFill/>
        </p:spPr>
        <p:txBody>
          <a:bodyPr wrap="none" lIns="91440" tIns="45720" rIns="91440" bIns="45720">
            <a:spAutoFit/>
          </a:bodyPr>
          <a:lstStyle/>
          <a:p>
            <a:pPr algn="ctr"/>
            <a:r>
              <a:rPr lang="en-US" altLang="zh-CN"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4.2</a:t>
            </a:r>
            <a:endParaRPr lang="zh-CN" altLang="en-US" sz="32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4" name="矩形 3"/>
          <p:cNvSpPr/>
          <p:nvPr/>
        </p:nvSpPr>
        <p:spPr>
          <a:xfrm>
            <a:off x="755576" y="733493"/>
            <a:ext cx="6984776" cy="3831818"/>
          </a:xfrm>
          <a:prstGeom prst="rect">
            <a:avLst/>
          </a:prstGeom>
        </p:spPr>
        <p:txBody>
          <a:bodyPr wrap="square">
            <a:spAutoFit/>
          </a:bodyPr>
          <a:lstStyle/>
          <a:p>
            <a:pPr>
              <a:lnSpc>
                <a:spcPct val="150000"/>
              </a:lnSpc>
            </a:pPr>
            <a:r>
              <a:rPr lang="zh-CN" altLang="zh-CN" b="1" dirty="0">
                <a:solidFill>
                  <a:schemeClr val="accent2">
                    <a:lumMod val="75000"/>
                  </a:schemeClr>
                </a:solidFill>
              </a:rPr>
              <a:t>（</a:t>
            </a:r>
            <a:r>
              <a:rPr lang="en-US" altLang="zh-CN" b="1" dirty="0">
                <a:solidFill>
                  <a:schemeClr val="accent2">
                    <a:lumMod val="75000"/>
                  </a:schemeClr>
                </a:solidFill>
              </a:rPr>
              <a:t>1</a:t>
            </a:r>
            <a:r>
              <a:rPr lang="zh-CN" altLang="zh-CN" b="1" dirty="0">
                <a:solidFill>
                  <a:schemeClr val="accent2">
                    <a:lumMod val="75000"/>
                  </a:schemeClr>
                </a:solidFill>
              </a:rPr>
              <a:t>）胶合板</a:t>
            </a:r>
          </a:p>
          <a:p>
            <a:pPr>
              <a:lnSpc>
                <a:spcPct val="150000"/>
              </a:lnSpc>
            </a:pPr>
            <a:r>
              <a:rPr lang="zh-CN" altLang="zh-CN" dirty="0"/>
              <a:t>胶合板又</a:t>
            </a:r>
            <a:r>
              <a:rPr lang="zh-CN" altLang="zh-CN" dirty="0"/>
              <a:t>称木夹板，经过特殊工艺处理后粘合、压制而成，有的有三层、五层、七层、九层板等。胶合板一般用于基层使用，多用于吊顶、隔墙、家具的结构层。</a:t>
            </a:r>
          </a:p>
          <a:p>
            <a:pPr>
              <a:lnSpc>
                <a:spcPct val="150000"/>
              </a:lnSpc>
            </a:pPr>
            <a:r>
              <a:rPr lang="en-US" altLang="zh-CN" dirty="0"/>
              <a:t>    </a:t>
            </a:r>
            <a:r>
              <a:rPr lang="zh-CN" altLang="zh-CN" dirty="0"/>
              <a:t>尺寸规格有</a:t>
            </a:r>
            <a:r>
              <a:rPr lang="en-US" altLang="zh-CN" dirty="0"/>
              <a:t>915mm</a:t>
            </a:r>
            <a:r>
              <a:rPr lang="zh-CN" altLang="zh-CN" dirty="0"/>
              <a:t>×</a:t>
            </a:r>
            <a:r>
              <a:rPr lang="en-US" altLang="zh-CN" dirty="0"/>
              <a:t>915mm</a:t>
            </a:r>
            <a:r>
              <a:rPr lang="zh-CN" altLang="zh-CN" dirty="0"/>
              <a:t>、</a:t>
            </a:r>
            <a:r>
              <a:rPr lang="en-US" altLang="zh-CN" dirty="0"/>
              <a:t>1220mm</a:t>
            </a:r>
            <a:r>
              <a:rPr lang="zh-CN" altLang="zh-CN" dirty="0"/>
              <a:t>×</a:t>
            </a:r>
            <a:r>
              <a:rPr lang="en-US" altLang="zh-CN" dirty="0"/>
              <a:t>1830mm</a:t>
            </a:r>
            <a:r>
              <a:rPr lang="zh-CN" altLang="zh-CN" dirty="0"/>
              <a:t>等</a:t>
            </a:r>
            <a:r>
              <a:rPr lang="zh-CN" altLang="zh-CN" dirty="0"/>
              <a:t>。</a:t>
            </a:r>
            <a:endParaRPr lang="en-US" altLang="zh-CN" dirty="0"/>
          </a:p>
          <a:p>
            <a:pPr>
              <a:lnSpc>
                <a:spcPct val="150000"/>
              </a:lnSpc>
            </a:pPr>
            <a:r>
              <a:rPr lang="zh-CN" altLang="zh-CN" b="1" dirty="0">
                <a:solidFill>
                  <a:schemeClr val="accent2">
                    <a:lumMod val="75000"/>
                  </a:schemeClr>
                </a:solidFill>
              </a:rPr>
              <a:t>（</a:t>
            </a:r>
            <a:r>
              <a:rPr lang="en-US" altLang="zh-CN" b="1" dirty="0">
                <a:solidFill>
                  <a:schemeClr val="accent2">
                    <a:lumMod val="75000"/>
                  </a:schemeClr>
                </a:solidFill>
              </a:rPr>
              <a:t>2</a:t>
            </a:r>
            <a:r>
              <a:rPr lang="zh-CN" altLang="zh-CN" b="1" dirty="0">
                <a:solidFill>
                  <a:schemeClr val="accent2">
                    <a:lumMod val="75000"/>
                  </a:schemeClr>
                </a:solidFill>
              </a:rPr>
              <a:t>）装饰石膏板</a:t>
            </a:r>
          </a:p>
          <a:p>
            <a:pPr>
              <a:lnSpc>
                <a:spcPct val="150000"/>
              </a:lnSpc>
            </a:pPr>
            <a:r>
              <a:rPr lang="zh-CN" altLang="zh-CN" dirty="0"/>
              <a:t>该材料具有高强度，而且具有耐火、防潮、不变形、隔音等功能，施工安装方面快捷，后期维修也很省事。</a:t>
            </a:r>
          </a:p>
          <a:p>
            <a:pPr>
              <a:lnSpc>
                <a:spcPct val="150000"/>
              </a:lnSpc>
            </a:pPr>
            <a:endParaRPr lang="zh-CN" altLang="zh-CN" dirty="0"/>
          </a:p>
        </p:txBody>
      </p:sp>
    </p:spTree>
    <p:extLst>
      <p:ext uri="{BB962C8B-B14F-4D97-AF65-F5344CB8AC3E}">
        <p14:creationId xmlns:p14="http://schemas.microsoft.com/office/powerpoint/2010/main" val="25439609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32440" y="1851670"/>
            <a:ext cx="461665" cy="1890902"/>
          </a:xfrm>
          <a:prstGeom prst="rect">
            <a:avLst/>
          </a:prstGeom>
        </p:spPr>
        <p:txBody>
          <a:bodyPr vert="eaVert" wrap="none">
            <a:spAutoFit/>
          </a:bodyPr>
          <a:lstStyle/>
          <a:p>
            <a:r>
              <a:rPr lang="zh-CN" altLang="zh-CN" b="1" dirty="0" smtClean="0">
                <a:solidFill>
                  <a:schemeClr val="bg1"/>
                </a:solidFill>
                <a:latin typeface="华文中宋" pitchFamily="2" charset="-122"/>
                <a:ea typeface="华文中宋" pitchFamily="2" charset="-122"/>
              </a:rPr>
              <a:t>室内装饰</a:t>
            </a:r>
            <a:r>
              <a:rPr lang="zh-CN" altLang="en-US" b="1" dirty="0" smtClean="0">
                <a:solidFill>
                  <a:schemeClr val="bg1"/>
                </a:solidFill>
                <a:latin typeface="华文中宋" pitchFamily="2" charset="-122"/>
                <a:ea typeface="华文中宋" pitchFamily="2" charset="-122"/>
              </a:rPr>
              <a:t>构造</a:t>
            </a:r>
            <a:endParaRPr lang="zh-CN" altLang="zh-CN" dirty="0">
              <a:solidFill>
                <a:schemeClr val="bg1"/>
              </a:solidFill>
              <a:latin typeface="华文中宋" pitchFamily="2" charset="-122"/>
              <a:ea typeface="华文中宋" pitchFamily="2" charset="-122"/>
            </a:endParaRPr>
          </a:p>
        </p:txBody>
      </p:sp>
      <p:sp>
        <p:nvSpPr>
          <p:cNvPr id="3" name="矩形 2"/>
          <p:cNvSpPr/>
          <p:nvPr/>
        </p:nvSpPr>
        <p:spPr>
          <a:xfrm>
            <a:off x="8433549" y="4083918"/>
            <a:ext cx="710452" cy="584775"/>
          </a:xfrm>
          <a:prstGeom prst="rect">
            <a:avLst/>
          </a:prstGeom>
          <a:noFill/>
        </p:spPr>
        <p:txBody>
          <a:bodyPr wrap="none" lIns="91440" tIns="45720" rIns="91440" bIns="45720">
            <a:spAutoFit/>
          </a:bodyPr>
          <a:lstStyle/>
          <a:p>
            <a:pPr algn="ctr"/>
            <a:r>
              <a:rPr lang="en-US" altLang="zh-CN"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4.2</a:t>
            </a:r>
            <a:endParaRPr lang="zh-CN" altLang="en-US" sz="32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4" name="矩形 3"/>
          <p:cNvSpPr/>
          <p:nvPr/>
        </p:nvSpPr>
        <p:spPr>
          <a:xfrm>
            <a:off x="683568" y="891319"/>
            <a:ext cx="3726160" cy="3000821"/>
          </a:xfrm>
          <a:prstGeom prst="rect">
            <a:avLst/>
          </a:prstGeom>
        </p:spPr>
        <p:txBody>
          <a:bodyPr wrap="square">
            <a:spAutoFit/>
          </a:bodyPr>
          <a:lstStyle/>
          <a:p>
            <a:pPr>
              <a:lnSpc>
                <a:spcPct val="150000"/>
              </a:lnSpc>
            </a:pPr>
            <a:r>
              <a:rPr lang="zh-CN" altLang="zh-CN" b="1" dirty="0">
                <a:solidFill>
                  <a:schemeClr val="accent2">
                    <a:lumMod val="75000"/>
                  </a:schemeClr>
                </a:solidFill>
              </a:rPr>
              <a:t>（</a:t>
            </a:r>
            <a:r>
              <a:rPr lang="en-US" altLang="zh-CN" b="1" dirty="0">
                <a:solidFill>
                  <a:schemeClr val="accent2">
                    <a:lumMod val="75000"/>
                  </a:schemeClr>
                </a:solidFill>
              </a:rPr>
              <a:t>3</a:t>
            </a:r>
            <a:r>
              <a:rPr lang="zh-CN" altLang="zh-CN" b="1" dirty="0">
                <a:solidFill>
                  <a:schemeClr val="accent2">
                    <a:lumMod val="75000"/>
                  </a:schemeClr>
                </a:solidFill>
              </a:rPr>
              <a:t>）矿棉装饰吸声板</a:t>
            </a:r>
          </a:p>
          <a:p>
            <a:pPr>
              <a:lnSpc>
                <a:spcPct val="150000"/>
              </a:lnSpc>
            </a:pPr>
            <a:r>
              <a:rPr lang="zh-CN" altLang="zh-CN" dirty="0"/>
              <a:t>矿棉装饰吸声板主要是以岩棉或者是矿物纤维和多种外加剂混合成型后，经过加压烘干、表面处理等制成的。具有阻燃、隔热、吸声、保温等功能，表面美观且不变形，施工</a:t>
            </a:r>
            <a:r>
              <a:rPr lang="zh-CN" altLang="zh-CN" dirty="0"/>
              <a:t>方便。</a:t>
            </a:r>
            <a:endParaRPr lang="zh-CN" altLang="zh-CN" dirty="0"/>
          </a:p>
        </p:txBody>
      </p:sp>
      <p:pic>
        <p:nvPicPr>
          <p:cNvPr id="18433" name="图片 100" descr="s"/>
          <p:cNvPicPr>
            <a:picLocks noChangeAspect="1" noChangeArrowheads="1"/>
          </p:cNvPicPr>
          <p:nvPr/>
        </p:nvPicPr>
        <p:blipFill>
          <a:blip r:embed="rId2">
            <a:extLst>
              <a:ext uri="{28A0092B-C50C-407E-A947-70E740481C1C}">
                <a14:useLocalDpi xmlns:a14="http://schemas.microsoft.com/office/drawing/2010/main" val="0"/>
              </a:ext>
            </a:extLst>
          </a:blip>
          <a:srcRect l="7634" r="9081"/>
          <a:stretch>
            <a:fillRect/>
          </a:stretch>
        </p:blipFill>
        <p:spPr bwMode="auto">
          <a:xfrm>
            <a:off x="4932040" y="555526"/>
            <a:ext cx="3239137" cy="3672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00977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32440" y="1851670"/>
            <a:ext cx="461665" cy="1890902"/>
          </a:xfrm>
          <a:prstGeom prst="rect">
            <a:avLst/>
          </a:prstGeom>
        </p:spPr>
        <p:txBody>
          <a:bodyPr vert="eaVert" wrap="none">
            <a:spAutoFit/>
          </a:bodyPr>
          <a:lstStyle/>
          <a:p>
            <a:r>
              <a:rPr lang="zh-CN" altLang="zh-CN" b="1" dirty="0" smtClean="0">
                <a:solidFill>
                  <a:schemeClr val="bg1"/>
                </a:solidFill>
                <a:latin typeface="华文中宋" pitchFamily="2" charset="-122"/>
                <a:ea typeface="华文中宋" pitchFamily="2" charset="-122"/>
              </a:rPr>
              <a:t>室内装饰</a:t>
            </a:r>
            <a:r>
              <a:rPr lang="zh-CN" altLang="en-US" b="1" dirty="0" smtClean="0">
                <a:solidFill>
                  <a:schemeClr val="bg1"/>
                </a:solidFill>
                <a:latin typeface="华文中宋" pitchFamily="2" charset="-122"/>
                <a:ea typeface="华文中宋" pitchFamily="2" charset="-122"/>
              </a:rPr>
              <a:t>构造</a:t>
            </a:r>
            <a:endParaRPr lang="zh-CN" altLang="zh-CN" dirty="0">
              <a:solidFill>
                <a:schemeClr val="bg1"/>
              </a:solidFill>
              <a:latin typeface="华文中宋" pitchFamily="2" charset="-122"/>
              <a:ea typeface="华文中宋" pitchFamily="2" charset="-122"/>
            </a:endParaRPr>
          </a:p>
        </p:txBody>
      </p:sp>
      <p:sp>
        <p:nvSpPr>
          <p:cNvPr id="3" name="矩形 2"/>
          <p:cNvSpPr/>
          <p:nvPr/>
        </p:nvSpPr>
        <p:spPr>
          <a:xfrm>
            <a:off x="8433549" y="4083918"/>
            <a:ext cx="710452" cy="584775"/>
          </a:xfrm>
          <a:prstGeom prst="rect">
            <a:avLst/>
          </a:prstGeom>
          <a:noFill/>
        </p:spPr>
        <p:txBody>
          <a:bodyPr wrap="none" lIns="91440" tIns="45720" rIns="91440" bIns="45720">
            <a:spAutoFit/>
          </a:bodyPr>
          <a:lstStyle/>
          <a:p>
            <a:pPr algn="ctr"/>
            <a:r>
              <a:rPr lang="en-US" altLang="zh-CN"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4.2</a:t>
            </a:r>
            <a:endParaRPr lang="zh-CN" altLang="en-US" sz="32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5" name="矩形 4"/>
          <p:cNvSpPr/>
          <p:nvPr/>
        </p:nvSpPr>
        <p:spPr>
          <a:xfrm>
            <a:off x="4644008" y="1635646"/>
            <a:ext cx="3168352" cy="2169825"/>
          </a:xfrm>
          <a:prstGeom prst="rect">
            <a:avLst/>
          </a:prstGeom>
        </p:spPr>
        <p:txBody>
          <a:bodyPr wrap="square">
            <a:spAutoFit/>
          </a:bodyPr>
          <a:lstStyle/>
          <a:p>
            <a:pPr>
              <a:lnSpc>
                <a:spcPct val="150000"/>
              </a:lnSpc>
            </a:pPr>
            <a:r>
              <a:rPr lang="zh-CN" altLang="zh-CN" b="1" dirty="0">
                <a:solidFill>
                  <a:schemeClr val="accent2">
                    <a:lumMod val="75000"/>
                  </a:schemeClr>
                </a:solidFill>
              </a:rPr>
              <a:t>（</a:t>
            </a:r>
            <a:r>
              <a:rPr lang="en-US" altLang="zh-CN" b="1" dirty="0">
                <a:solidFill>
                  <a:schemeClr val="accent2">
                    <a:lumMod val="75000"/>
                  </a:schemeClr>
                </a:solidFill>
              </a:rPr>
              <a:t>4</a:t>
            </a:r>
            <a:r>
              <a:rPr lang="zh-CN" altLang="zh-CN" b="1" dirty="0">
                <a:solidFill>
                  <a:schemeClr val="accent2">
                    <a:lumMod val="75000"/>
                  </a:schemeClr>
                </a:solidFill>
              </a:rPr>
              <a:t>）金属装饰板</a:t>
            </a:r>
          </a:p>
          <a:p>
            <a:pPr>
              <a:lnSpc>
                <a:spcPct val="150000"/>
              </a:lnSpc>
            </a:pPr>
            <a:r>
              <a:rPr lang="zh-CN" altLang="zh-CN" dirty="0"/>
              <a:t>金属</a:t>
            </a:r>
            <a:r>
              <a:rPr lang="zh-CN" altLang="zh-CN" dirty="0"/>
              <a:t>装饰板自重轻、钢度大、防潮、外表鲜艳等，多用于大型公共场所，比如说候车室、商城、游泳馆等。</a:t>
            </a:r>
            <a:r>
              <a:rPr lang="en-US" altLang="zh-CN" dirty="0"/>
              <a:t>  </a:t>
            </a:r>
            <a:endParaRPr lang="zh-CN" altLang="zh-CN" dirty="0"/>
          </a:p>
        </p:txBody>
      </p:sp>
      <p:pic>
        <p:nvPicPr>
          <p:cNvPr id="48129" name="图片 101" descr="u=3059828901,2238763789&amp;fm=27&amp;gp=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699542"/>
            <a:ext cx="3624643" cy="3918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291265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552" y="1275606"/>
            <a:ext cx="3744416" cy="1754326"/>
          </a:xfrm>
          <a:prstGeom prst="rect">
            <a:avLst/>
          </a:prstGeom>
        </p:spPr>
        <p:txBody>
          <a:bodyPr wrap="square">
            <a:spAutoFit/>
          </a:bodyPr>
          <a:lstStyle/>
          <a:p>
            <a:pPr>
              <a:lnSpc>
                <a:spcPct val="150000"/>
              </a:lnSpc>
            </a:pPr>
            <a:r>
              <a:rPr lang="zh-CN" altLang="zh-CN" b="1" dirty="0">
                <a:solidFill>
                  <a:schemeClr val="accent2">
                    <a:lumMod val="75000"/>
                  </a:schemeClr>
                </a:solidFill>
              </a:rPr>
              <a:t>（</a:t>
            </a:r>
            <a:r>
              <a:rPr lang="en-US" altLang="zh-CN" b="1" dirty="0">
                <a:solidFill>
                  <a:schemeClr val="accent2">
                    <a:lumMod val="75000"/>
                  </a:schemeClr>
                </a:solidFill>
              </a:rPr>
              <a:t>5</a:t>
            </a:r>
            <a:r>
              <a:rPr lang="zh-CN" altLang="zh-CN" b="1" dirty="0">
                <a:solidFill>
                  <a:schemeClr val="accent2">
                    <a:lumMod val="75000"/>
                  </a:schemeClr>
                </a:solidFill>
              </a:rPr>
              <a:t>）纸面石膏板</a:t>
            </a:r>
          </a:p>
          <a:p>
            <a:pPr>
              <a:lnSpc>
                <a:spcPct val="150000"/>
              </a:lnSpc>
            </a:pPr>
            <a:r>
              <a:rPr lang="en-US" altLang="zh-CN" dirty="0"/>
              <a:t>  </a:t>
            </a:r>
            <a:r>
              <a:rPr lang="zh-CN" altLang="zh-CN" dirty="0"/>
              <a:t>纸面石膏板自重极轻、强度较高、隔潮隔热、阻燃、施工方便，在室内吊顶、隔墙多见。</a:t>
            </a:r>
          </a:p>
        </p:txBody>
      </p:sp>
      <p:pic>
        <p:nvPicPr>
          <p:cNvPr id="52226" name="图片 102" descr="tim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6016" y="606046"/>
            <a:ext cx="3317596" cy="3770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8532440" y="1851670"/>
            <a:ext cx="461665" cy="1890902"/>
          </a:xfrm>
          <a:prstGeom prst="rect">
            <a:avLst/>
          </a:prstGeom>
        </p:spPr>
        <p:txBody>
          <a:bodyPr vert="eaVert" wrap="none">
            <a:spAutoFit/>
          </a:bodyPr>
          <a:lstStyle/>
          <a:p>
            <a:r>
              <a:rPr lang="zh-CN" altLang="zh-CN" b="1" dirty="0" smtClean="0">
                <a:solidFill>
                  <a:schemeClr val="bg1"/>
                </a:solidFill>
                <a:latin typeface="华文中宋" pitchFamily="2" charset="-122"/>
                <a:ea typeface="华文中宋" pitchFamily="2" charset="-122"/>
              </a:rPr>
              <a:t>室内装饰</a:t>
            </a:r>
            <a:r>
              <a:rPr lang="zh-CN" altLang="en-US" b="1" dirty="0" smtClean="0">
                <a:solidFill>
                  <a:schemeClr val="bg1"/>
                </a:solidFill>
                <a:latin typeface="华文中宋" pitchFamily="2" charset="-122"/>
                <a:ea typeface="华文中宋" pitchFamily="2" charset="-122"/>
              </a:rPr>
              <a:t>构造</a:t>
            </a:r>
            <a:endParaRPr lang="zh-CN" altLang="zh-CN" dirty="0">
              <a:solidFill>
                <a:schemeClr val="bg1"/>
              </a:solidFill>
              <a:latin typeface="华文中宋" pitchFamily="2" charset="-122"/>
              <a:ea typeface="华文中宋" pitchFamily="2" charset="-122"/>
            </a:endParaRPr>
          </a:p>
        </p:txBody>
      </p:sp>
      <p:sp>
        <p:nvSpPr>
          <p:cNvPr id="5" name="矩形 4"/>
          <p:cNvSpPr/>
          <p:nvPr/>
        </p:nvSpPr>
        <p:spPr>
          <a:xfrm>
            <a:off x="8433549" y="4083918"/>
            <a:ext cx="710452" cy="584775"/>
          </a:xfrm>
          <a:prstGeom prst="rect">
            <a:avLst/>
          </a:prstGeom>
          <a:noFill/>
        </p:spPr>
        <p:txBody>
          <a:bodyPr wrap="none" lIns="91440" tIns="45720" rIns="91440" bIns="45720">
            <a:spAutoFit/>
          </a:bodyPr>
          <a:lstStyle/>
          <a:p>
            <a:pPr algn="ctr"/>
            <a:r>
              <a:rPr lang="en-US" altLang="zh-CN"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4.2</a:t>
            </a:r>
            <a:endParaRPr lang="zh-CN" altLang="en-US" sz="32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extLst>
      <p:ext uri="{BB962C8B-B14F-4D97-AF65-F5344CB8AC3E}">
        <p14:creationId xmlns:p14="http://schemas.microsoft.com/office/powerpoint/2010/main" val="40973398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32440" y="2444029"/>
            <a:ext cx="461665" cy="1291379"/>
          </a:xfrm>
          <a:prstGeom prst="rect">
            <a:avLst/>
          </a:prstGeom>
        </p:spPr>
        <p:txBody>
          <a:bodyPr vert="eaVert" wrap="none">
            <a:spAutoFit/>
          </a:bodyPr>
          <a:lstStyle/>
          <a:p>
            <a:r>
              <a:rPr lang="zh-CN" altLang="zh-CN" b="1" dirty="0" smtClean="0">
                <a:solidFill>
                  <a:schemeClr val="bg1"/>
                </a:solidFill>
                <a:latin typeface="华文中宋" pitchFamily="2" charset="-122"/>
                <a:ea typeface="华文中宋" pitchFamily="2" charset="-122"/>
              </a:rPr>
              <a:t>装饰</a:t>
            </a:r>
            <a:r>
              <a:rPr lang="zh-CN" altLang="en-US" b="1" dirty="0" smtClean="0">
                <a:solidFill>
                  <a:schemeClr val="bg1"/>
                </a:solidFill>
                <a:latin typeface="华文中宋" pitchFamily="2" charset="-122"/>
                <a:ea typeface="华文中宋" pitchFamily="2" charset="-122"/>
              </a:rPr>
              <a:t>预算</a:t>
            </a:r>
            <a:endParaRPr lang="zh-CN" altLang="zh-CN" dirty="0">
              <a:solidFill>
                <a:schemeClr val="bg1"/>
              </a:solidFill>
              <a:latin typeface="华文中宋" pitchFamily="2" charset="-122"/>
              <a:ea typeface="华文中宋" pitchFamily="2" charset="-122"/>
            </a:endParaRPr>
          </a:p>
        </p:txBody>
      </p:sp>
      <p:sp>
        <p:nvSpPr>
          <p:cNvPr id="3" name="矩形 2"/>
          <p:cNvSpPr/>
          <p:nvPr/>
        </p:nvSpPr>
        <p:spPr>
          <a:xfrm>
            <a:off x="8433549" y="4083918"/>
            <a:ext cx="710452" cy="584775"/>
          </a:xfrm>
          <a:prstGeom prst="rect">
            <a:avLst/>
          </a:prstGeom>
          <a:noFill/>
        </p:spPr>
        <p:txBody>
          <a:bodyPr wrap="none" lIns="91440" tIns="45720" rIns="91440" bIns="45720">
            <a:spAutoFit/>
          </a:bodyPr>
          <a:lstStyle/>
          <a:p>
            <a:pPr algn="ctr"/>
            <a:r>
              <a:rPr lang="en-US" altLang="zh-CN"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4.3</a:t>
            </a:r>
            <a:endParaRPr lang="zh-CN" altLang="en-US" sz="32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4" name="矩形 3"/>
          <p:cNvSpPr/>
          <p:nvPr/>
        </p:nvSpPr>
        <p:spPr>
          <a:xfrm>
            <a:off x="536236" y="480685"/>
            <a:ext cx="7636163" cy="4247317"/>
          </a:xfrm>
          <a:prstGeom prst="rect">
            <a:avLst/>
          </a:prstGeom>
        </p:spPr>
        <p:txBody>
          <a:bodyPr wrap="square">
            <a:spAutoFit/>
          </a:bodyPr>
          <a:lstStyle/>
          <a:p>
            <a:pPr>
              <a:lnSpc>
                <a:spcPct val="150000"/>
              </a:lnSpc>
            </a:pPr>
            <a:r>
              <a:rPr lang="zh-CN" altLang="zh-CN" b="1" dirty="0">
                <a:solidFill>
                  <a:schemeClr val="accent2">
                    <a:lumMod val="75000"/>
                  </a:schemeClr>
                </a:solidFill>
              </a:rPr>
              <a:t>楼地面工程量计算规则</a:t>
            </a:r>
          </a:p>
          <a:p>
            <a:pPr>
              <a:lnSpc>
                <a:spcPct val="150000"/>
              </a:lnSpc>
            </a:pPr>
            <a:r>
              <a:rPr lang="zh-CN" altLang="zh-CN" dirty="0"/>
              <a:t>（一）整体计算楼地面的面积主要是对主墙间净空面积，对凸出地面构筑物、地沟等占的面积予以扣除，但是对分隔墙和小于</a:t>
            </a:r>
            <a:r>
              <a:rPr lang="en-US" altLang="zh-CN" dirty="0"/>
              <a:t>0.3</a:t>
            </a:r>
            <a:r>
              <a:rPr lang="zh-CN" altLang="zh-CN" dirty="0"/>
              <a:t>㎡的柱和垛子及某些口洞不扣除。门洞、暖气包槽等开口位置不增加面积。</a:t>
            </a:r>
          </a:p>
          <a:p>
            <a:pPr>
              <a:lnSpc>
                <a:spcPct val="150000"/>
              </a:lnSpc>
            </a:pPr>
            <a:r>
              <a:rPr lang="zh-CN" altLang="zh-CN" dirty="0"/>
              <a:t>（二）块料的面积计算应该以实际粘灰面计算，该去除的面积去除，但是门洞或者是暖气包槽开口部位有工程量的话就应计算进去。</a:t>
            </a:r>
          </a:p>
          <a:p>
            <a:pPr>
              <a:lnSpc>
                <a:spcPct val="150000"/>
              </a:lnSpc>
            </a:pPr>
            <a:r>
              <a:rPr lang="zh-CN" altLang="zh-CN" dirty="0"/>
              <a:t>（三）橡胶面层和块料基本一致，以实际施工面积计算。</a:t>
            </a:r>
          </a:p>
          <a:p>
            <a:pPr>
              <a:lnSpc>
                <a:spcPct val="150000"/>
              </a:lnSpc>
            </a:pPr>
            <a:r>
              <a:rPr lang="zh-CN" altLang="zh-CN" dirty="0"/>
              <a:t>（四）其他材料的面层也是一样的，需要列入计算的一定要计算。</a:t>
            </a:r>
          </a:p>
          <a:p>
            <a:pPr>
              <a:lnSpc>
                <a:spcPct val="150000"/>
              </a:lnSpc>
            </a:pPr>
            <a:r>
              <a:rPr lang="zh-CN" altLang="zh-CN" dirty="0"/>
              <a:t>（五）踢脚线就是按照长</a:t>
            </a:r>
            <a:r>
              <a:rPr lang="en-US" altLang="zh-CN" dirty="0"/>
              <a:t>*</a:t>
            </a:r>
            <a:r>
              <a:rPr lang="zh-CN" altLang="zh-CN" dirty="0"/>
              <a:t>宽计算，楼梯踏步旁的踢脚线按照梯跑长度的水平投影</a:t>
            </a:r>
            <a:r>
              <a:rPr lang="en-US" altLang="zh-CN" dirty="0"/>
              <a:t>*1.15</a:t>
            </a:r>
            <a:r>
              <a:rPr lang="zh-CN" altLang="zh-CN" dirty="0"/>
              <a:t>（系数）计算。成品踢脚线和水泥砂浆的按照水平延米计算</a:t>
            </a:r>
            <a:r>
              <a:rPr lang="zh-CN" altLang="zh-CN" dirty="0"/>
              <a:t>。</a:t>
            </a:r>
            <a:endParaRPr lang="zh-CN" altLang="zh-CN" dirty="0"/>
          </a:p>
        </p:txBody>
      </p:sp>
    </p:spTree>
    <p:extLst>
      <p:ext uri="{BB962C8B-B14F-4D97-AF65-F5344CB8AC3E}">
        <p14:creationId xmlns:p14="http://schemas.microsoft.com/office/powerpoint/2010/main" val="38114355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32440" y="1851670"/>
            <a:ext cx="461665" cy="1890902"/>
          </a:xfrm>
          <a:prstGeom prst="rect">
            <a:avLst/>
          </a:prstGeom>
        </p:spPr>
        <p:txBody>
          <a:bodyPr vert="eaVert" wrap="none">
            <a:spAutoFit/>
          </a:bodyPr>
          <a:lstStyle/>
          <a:p>
            <a:r>
              <a:rPr lang="zh-CN" altLang="zh-CN" b="1" dirty="0" smtClean="0">
                <a:solidFill>
                  <a:schemeClr val="bg1"/>
                </a:solidFill>
                <a:latin typeface="华文中宋" pitchFamily="2" charset="-122"/>
                <a:ea typeface="华文中宋" pitchFamily="2" charset="-122"/>
              </a:rPr>
              <a:t>室内装饰</a:t>
            </a:r>
            <a:r>
              <a:rPr lang="zh-CN" altLang="zh-CN" b="1" dirty="0">
                <a:solidFill>
                  <a:schemeClr val="bg1"/>
                </a:solidFill>
                <a:latin typeface="华文中宋" pitchFamily="2" charset="-122"/>
                <a:ea typeface="华文中宋" pitchFamily="2" charset="-122"/>
              </a:rPr>
              <a:t>材料</a:t>
            </a:r>
            <a:endParaRPr lang="zh-CN" altLang="zh-CN" dirty="0">
              <a:solidFill>
                <a:schemeClr val="bg1"/>
              </a:solidFill>
              <a:latin typeface="华文中宋" pitchFamily="2" charset="-122"/>
              <a:ea typeface="华文中宋" pitchFamily="2" charset="-122"/>
            </a:endParaRPr>
          </a:p>
        </p:txBody>
      </p:sp>
      <p:sp>
        <p:nvSpPr>
          <p:cNvPr id="3" name="矩形 2"/>
          <p:cNvSpPr/>
          <p:nvPr/>
        </p:nvSpPr>
        <p:spPr>
          <a:xfrm>
            <a:off x="8433549" y="4083918"/>
            <a:ext cx="710451" cy="584775"/>
          </a:xfrm>
          <a:prstGeom prst="rect">
            <a:avLst/>
          </a:prstGeom>
          <a:noFill/>
        </p:spPr>
        <p:txBody>
          <a:bodyPr wrap="none" lIns="91440" tIns="45720" rIns="91440" bIns="45720">
            <a:spAutoFit/>
          </a:bodyPr>
          <a:lstStyle/>
          <a:p>
            <a:pPr algn="ctr"/>
            <a:r>
              <a:rPr lang="en-US" altLang="zh-CN"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4.1</a:t>
            </a:r>
            <a:endParaRPr lang="zh-CN" altLang="en-US" sz="32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4" name="矩形 3"/>
          <p:cNvSpPr/>
          <p:nvPr/>
        </p:nvSpPr>
        <p:spPr>
          <a:xfrm>
            <a:off x="1187624" y="1059582"/>
            <a:ext cx="6120680" cy="2631490"/>
          </a:xfrm>
          <a:prstGeom prst="rect">
            <a:avLst/>
          </a:prstGeom>
        </p:spPr>
        <p:txBody>
          <a:bodyPr wrap="square">
            <a:spAutoFit/>
          </a:bodyPr>
          <a:lstStyle/>
          <a:p>
            <a:pPr>
              <a:lnSpc>
                <a:spcPct val="150000"/>
              </a:lnSpc>
            </a:pPr>
            <a:r>
              <a:rPr lang="zh-CN" altLang="zh-CN" sz="2000" b="1" dirty="0">
                <a:solidFill>
                  <a:schemeClr val="accent2">
                    <a:lumMod val="75000"/>
                  </a:schemeClr>
                </a:solidFill>
              </a:rPr>
              <a:t>（一）人造</a:t>
            </a:r>
            <a:r>
              <a:rPr lang="zh-CN" altLang="zh-CN" sz="2000" b="1" dirty="0">
                <a:solidFill>
                  <a:schemeClr val="accent2">
                    <a:lumMod val="75000"/>
                  </a:schemeClr>
                </a:solidFill>
              </a:rPr>
              <a:t>木材</a:t>
            </a:r>
            <a:endParaRPr lang="en-US" altLang="zh-CN" sz="2000" b="1" dirty="0">
              <a:solidFill>
                <a:schemeClr val="accent2">
                  <a:lumMod val="75000"/>
                </a:schemeClr>
              </a:solidFill>
            </a:endParaRPr>
          </a:p>
          <a:p>
            <a:pPr marL="285750" indent="-285750">
              <a:lnSpc>
                <a:spcPct val="150000"/>
              </a:lnSpc>
              <a:buFont typeface="Arial" pitchFamily="34" charset="0"/>
              <a:buChar char="•"/>
            </a:pPr>
            <a:r>
              <a:rPr lang="zh-CN" altLang="zh-CN" dirty="0"/>
              <a:t>人造</a:t>
            </a:r>
            <a:r>
              <a:rPr lang="zh-CN" altLang="zh-CN" dirty="0"/>
              <a:t>木材就是指天然生长的慢，人类不能以需要为借口，肆意乱砍乱</a:t>
            </a:r>
            <a:r>
              <a:rPr lang="zh-CN" altLang="zh-CN" dirty="0" smtClean="0"/>
              <a:t>伐</a:t>
            </a:r>
            <a:r>
              <a:rPr lang="zh-CN" altLang="en-US" dirty="0" smtClean="0"/>
              <a:t>。</a:t>
            </a:r>
            <a:endParaRPr lang="en-US" altLang="zh-CN" dirty="0"/>
          </a:p>
          <a:p>
            <a:pPr marL="285750" indent="-285750">
              <a:lnSpc>
                <a:spcPct val="150000"/>
              </a:lnSpc>
              <a:buFont typeface="Arial" pitchFamily="34" charset="0"/>
              <a:buChar char="•"/>
            </a:pPr>
            <a:r>
              <a:rPr lang="zh-CN" altLang="zh-CN" dirty="0"/>
              <a:t>所以</a:t>
            </a:r>
            <a:r>
              <a:rPr lang="zh-CN" altLang="zh-CN" dirty="0"/>
              <a:t>人们为了更好的提高木材使用率而通过加工，利用碎料等小颗粒的材料通过深加工后而生产出了很多人造材，大大降低了成本</a:t>
            </a:r>
            <a:r>
              <a:rPr lang="zh-CN" altLang="zh-CN" dirty="0" smtClean="0"/>
              <a:t>。</a:t>
            </a:r>
            <a:endParaRPr lang="zh-CN" altLang="zh-CN" dirty="0"/>
          </a:p>
        </p:txBody>
      </p:sp>
    </p:spTree>
    <p:extLst>
      <p:ext uri="{BB962C8B-B14F-4D97-AF65-F5344CB8AC3E}">
        <p14:creationId xmlns:p14="http://schemas.microsoft.com/office/powerpoint/2010/main" val="7965921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32440" y="2444029"/>
            <a:ext cx="461665" cy="1291379"/>
          </a:xfrm>
          <a:prstGeom prst="rect">
            <a:avLst/>
          </a:prstGeom>
        </p:spPr>
        <p:txBody>
          <a:bodyPr vert="eaVert" wrap="none">
            <a:spAutoFit/>
          </a:bodyPr>
          <a:lstStyle/>
          <a:p>
            <a:r>
              <a:rPr lang="zh-CN" altLang="zh-CN" b="1" dirty="0" smtClean="0">
                <a:solidFill>
                  <a:schemeClr val="bg1"/>
                </a:solidFill>
                <a:latin typeface="华文中宋" pitchFamily="2" charset="-122"/>
                <a:ea typeface="华文中宋" pitchFamily="2" charset="-122"/>
              </a:rPr>
              <a:t>装饰</a:t>
            </a:r>
            <a:r>
              <a:rPr lang="zh-CN" altLang="en-US" b="1" dirty="0" smtClean="0">
                <a:solidFill>
                  <a:schemeClr val="bg1"/>
                </a:solidFill>
                <a:latin typeface="华文中宋" pitchFamily="2" charset="-122"/>
                <a:ea typeface="华文中宋" pitchFamily="2" charset="-122"/>
              </a:rPr>
              <a:t>预算</a:t>
            </a:r>
            <a:endParaRPr lang="zh-CN" altLang="zh-CN" dirty="0">
              <a:solidFill>
                <a:schemeClr val="bg1"/>
              </a:solidFill>
              <a:latin typeface="华文中宋" pitchFamily="2" charset="-122"/>
              <a:ea typeface="华文中宋" pitchFamily="2" charset="-122"/>
            </a:endParaRPr>
          </a:p>
        </p:txBody>
      </p:sp>
      <p:sp>
        <p:nvSpPr>
          <p:cNvPr id="3" name="矩形 2"/>
          <p:cNvSpPr/>
          <p:nvPr/>
        </p:nvSpPr>
        <p:spPr>
          <a:xfrm>
            <a:off x="8433549" y="4083918"/>
            <a:ext cx="710452" cy="584775"/>
          </a:xfrm>
          <a:prstGeom prst="rect">
            <a:avLst/>
          </a:prstGeom>
          <a:noFill/>
        </p:spPr>
        <p:txBody>
          <a:bodyPr wrap="none" lIns="91440" tIns="45720" rIns="91440" bIns="45720">
            <a:spAutoFit/>
          </a:bodyPr>
          <a:lstStyle/>
          <a:p>
            <a:pPr algn="ctr"/>
            <a:r>
              <a:rPr lang="en-US" altLang="zh-CN"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4.3</a:t>
            </a:r>
            <a:endParaRPr lang="zh-CN" altLang="en-US" sz="32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4" name="矩形 3"/>
          <p:cNvSpPr/>
          <p:nvPr/>
        </p:nvSpPr>
        <p:spPr>
          <a:xfrm>
            <a:off x="683568" y="730435"/>
            <a:ext cx="6966520" cy="3645870"/>
          </a:xfrm>
          <a:prstGeom prst="rect">
            <a:avLst/>
          </a:prstGeom>
        </p:spPr>
        <p:txBody>
          <a:bodyPr wrap="square">
            <a:spAutoFit/>
          </a:bodyPr>
          <a:lstStyle/>
          <a:p>
            <a:endParaRPr lang="zh-CN" altLang="zh-CN" dirty="0"/>
          </a:p>
          <a:p>
            <a:pPr>
              <a:lnSpc>
                <a:spcPct val="150000"/>
              </a:lnSpc>
            </a:pPr>
            <a:r>
              <a:rPr lang="zh-CN" altLang="zh-CN" dirty="0"/>
              <a:t>（</a:t>
            </a:r>
            <a:r>
              <a:rPr lang="zh-CN" altLang="zh-CN" dirty="0"/>
              <a:t>六）楼梯装饰按照水平投影计算面积。</a:t>
            </a:r>
          </a:p>
          <a:p>
            <a:pPr>
              <a:lnSpc>
                <a:spcPct val="150000"/>
              </a:lnSpc>
            </a:pPr>
            <a:r>
              <a:rPr lang="zh-CN" altLang="zh-CN" dirty="0"/>
              <a:t>（七）栏杆、扶手按照设计图纸尺寸以延米计算长度，斜长的和踢脚线一样乘以系数</a:t>
            </a:r>
            <a:r>
              <a:rPr lang="en-US" altLang="zh-CN" dirty="0"/>
              <a:t>1.15</a:t>
            </a:r>
            <a:r>
              <a:rPr lang="zh-CN" altLang="zh-CN" dirty="0"/>
              <a:t>计算。</a:t>
            </a:r>
          </a:p>
          <a:p>
            <a:pPr>
              <a:lnSpc>
                <a:spcPct val="150000"/>
              </a:lnSpc>
            </a:pPr>
            <a:r>
              <a:rPr lang="zh-CN" altLang="zh-CN" dirty="0"/>
              <a:t>（八）台阶装饰按照设计图纸尺寸的水平投影面积计算。</a:t>
            </a:r>
          </a:p>
          <a:p>
            <a:pPr>
              <a:lnSpc>
                <a:spcPct val="150000"/>
              </a:lnSpc>
            </a:pPr>
            <a:r>
              <a:rPr lang="zh-CN" altLang="zh-CN" dirty="0"/>
              <a:t>（九）地面的垫层按照地面面积减去地沟面积乘以垫层的厚度以体积来计算。</a:t>
            </a:r>
          </a:p>
          <a:p>
            <a:pPr>
              <a:lnSpc>
                <a:spcPct val="150000"/>
              </a:lnSpc>
            </a:pPr>
            <a:r>
              <a:rPr lang="zh-CN" altLang="zh-CN" dirty="0"/>
              <a:t>（十）防滑条按照楼梯踏步上下两侧各减去</a:t>
            </a:r>
            <a:r>
              <a:rPr lang="en-US" altLang="zh-CN" dirty="0"/>
              <a:t>300mm</a:t>
            </a:r>
            <a:r>
              <a:rPr lang="zh-CN" altLang="zh-CN" dirty="0"/>
              <a:t>，以米计算。</a:t>
            </a:r>
          </a:p>
          <a:p>
            <a:pPr>
              <a:lnSpc>
                <a:spcPct val="150000"/>
              </a:lnSpc>
            </a:pPr>
            <a:r>
              <a:rPr lang="zh-CN" altLang="zh-CN" dirty="0"/>
              <a:t>（十一）找平层面积按照施工面积计算。</a:t>
            </a:r>
          </a:p>
        </p:txBody>
      </p:sp>
    </p:spTree>
    <p:extLst>
      <p:ext uri="{BB962C8B-B14F-4D97-AF65-F5344CB8AC3E}">
        <p14:creationId xmlns:p14="http://schemas.microsoft.com/office/powerpoint/2010/main" val="15781377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32440" y="2444029"/>
            <a:ext cx="461665" cy="1291379"/>
          </a:xfrm>
          <a:prstGeom prst="rect">
            <a:avLst/>
          </a:prstGeom>
        </p:spPr>
        <p:txBody>
          <a:bodyPr vert="eaVert" wrap="none">
            <a:spAutoFit/>
          </a:bodyPr>
          <a:lstStyle/>
          <a:p>
            <a:r>
              <a:rPr lang="zh-CN" altLang="zh-CN" b="1" dirty="0" smtClean="0">
                <a:solidFill>
                  <a:schemeClr val="bg1"/>
                </a:solidFill>
                <a:latin typeface="华文中宋" pitchFamily="2" charset="-122"/>
                <a:ea typeface="华文中宋" pitchFamily="2" charset="-122"/>
              </a:rPr>
              <a:t>装饰</a:t>
            </a:r>
            <a:r>
              <a:rPr lang="zh-CN" altLang="en-US" b="1" dirty="0" smtClean="0">
                <a:solidFill>
                  <a:schemeClr val="bg1"/>
                </a:solidFill>
                <a:latin typeface="华文中宋" pitchFamily="2" charset="-122"/>
                <a:ea typeface="华文中宋" pitchFamily="2" charset="-122"/>
              </a:rPr>
              <a:t>预算</a:t>
            </a:r>
            <a:endParaRPr lang="zh-CN" altLang="zh-CN" dirty="0">
              <a:solidFill>
                <a:schemeClr val="bg1"/>
              </a:solidFill>
              <a:latin typeface="华文中宋" pitchFamily="2" charset="-122"/>
              <a:ea typeface="华文中宋" pitchFamily="2" charset="-122"/>
            </a:endParaRPr>
          </a:p>
        </p:txBody>
      </p:sp>
      <p:sp>
        <p:nvSpPr>
          <p:cNvPr id="3" name="矩形 2"/>
          <p:cNvSpPr/>
          <p:nvPr/>
        </p:nvSpPr>
        <p:spPr>
          <a:xfrm>
            <a:off x="8433549" y="4083918"/>
            <a:ext cx="710452" cy="584775"/>
          </a:xfrm>
          <a:prstGeom prst="rect">
            <a:avLst/>
          </a:prstGeom>
          <a:noFill/>
        </p:spPr>
        <p:txBody>
          <a:bodyPr wrap="none" lIns="91440" tIns="45720" rIns="91440" bIns="45720">
            <a:spAutoFit/>
          </a:bodyPr>
          <a:lstStyle/>
          <a:p>
            <a:pPr algn="ctr"/>
            <a:r>
              <a:rPr lang="en-US" altLang="zh-CN"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4.3</a:t>
            </a:r>
            <a:endParaRPr lang="zh-CN" altLang="en-US" sz="32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4" name="矩形 3"/>
          <p:cNvSpPr/>
          <p:nvPr/>
        </p:nvSpPr>
        <p:spPr>
          <a:xfrm>
            <a:off x="539552" y="1131590"/>
            <a:ext cx="4572000" cy="2169825"/>
          </a:xfrm>
          <a:prstGeom prst="rect">
            <a:avLst/>
          </a:prstGeom>
        </p:spPr>
        <p:txBody>
          <a:bodyPr>
            <a:spAutoFit/>
          </a:bodyPr>
          <a:lstStyle/>
          <a:p>
            <a:pPr>
              <a:lnSpc>
                <a:spcPct val="150000"/>
              </a:lnSpc>
            </a:pPr>
            <a:r>
              <a:rPr lang="zh-CN" altLang="zh-CN" b="1" dirty="0">
                <a:solidFill>
                  <a:schemeClr val="accent2">
                    <a:lumMod val="75000"/>
                  </a:schemeClr>
                </a:solidFill>
              </a:rPr>
              <a:t>二、墙、柱工程预算</a:t>
            </a:r>
          </a:p>
          <a:p>
            <a:pPr>
              <a:lnSpc>
                <a:spcPct val="150000"/>
              </a:lnSpc>
            </a:pPr>
            <a:r>
              <a:rPr lang="zh-CN" altLang="zh-CN" dirty="0"/>
              <a:t>（一）墙柱面层装饰工程分为干作业施工和湿作业施工两</a:t>
            </a:r>
            <a:r>
              <a:rPr lang="zh-CN" altLang="zh-CN" dirty="0"/>
              <a:t>类</a:t>
            </a:r>
            <a:endParaRPr lang="en-US" altLang="zh-CN" dirty="0"/>
          </a:p>
          <a:p>
            <a:pPr>
              <a:lnSpc>
                <a:spcPct val="150000"/>
              </a:lnSpc>
            </a:pPr>
            <a:r>
              <a:rPr lang="zh-CN" altLang="zh-CN" dirty="0"/>
              <a:t>（</a:t>
            </a:r>
            <a:r>
              <a:rPr lang="zh-CN" altLang="zh-CN" dirty="0"/>
              <a:t>二）墙柱抹灰工程分为内墙抹灰、外墙抹灰、独立柱。</a:t>
            </a:r>
          </a:p>
        </p:txBody>
      </p:sp>
      <p:pic>
        <p:nvPicPr>
          <p:cNvPr id="53250" name="图片 103" descr="tim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52120" y="339502"/>
            <a:ext cx="2572383" cy="2444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430589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32440" y="2444029"/>
            <a:ext cx="461665" cy="1291379"/>
          </a:xfrm>
          <a:prstGeom prst="rect">
            <a:avLst/>
          </a:prstGeom>
        </p:spPr>
        <p:txBody>
          <a:bodyPr vert="eaVert" wrap="none">
            <a:spAutoFit/>
          </a:bodyPr>
          <a:lstStyle/>
          <a:p>
            <a:r>
              <a:rPr lang="zh-CN" altLang="zh-CN" b="1" dirty="0" smtClean="0">
                <a:solidFill>
                  <a:schemeClr val="bg1"/>
                </a:solidFill>
                <a:latin typeface="华文中宋" pitchFamily="2" charset="-122"/>
                <a:ea typeface="华文中宋" pitchFamily="2" charset="-122"/>
              </a:rPr>
              <a:t>装饰</a:t>
            </a:r>
            <a:r>
              <a:rPr lang="zh-CN" altLang="en-US" b="1" dirty="0" smtClean="0">
                <a:solidFill>
                  <a:schemeClr val="bg1"/>
                </a:solidFill>
                <a:latin typeface="华文中宋" pitchFamily="2" charset="-122"/>
                <a:ea typeface="华文中宋" pitchFamily="2" charset="-122"/>
              </a:rPr>
              <a:t>预算</a:t>
            </a:r>
            <a:endParaRPr lang="zh-CN" altLang="zh-CN" dirty="0">
              <a:solidFill>
                <a:schemeClr val="bg1"/>
              </a:solidFill>
              <a:latin typeface="华文中宋" pitchFamily="2" charset="-122"/>
              <a:ea typeface="华文中宋" pitchFamily="2" charset="-122"/>
            </a:endParaRPr>
          </a:p>
        </p:txBody>
      </p:sp>
      <p:sp>
        <p:nvSpPr>
          <p:cNvPr id="3" name="矩形 2"/>
          <p:cNvSpPr/>
          <p:nvPr/>
        </p:nvSpPr>
        <p:spPr>
          <a:xfrm>
            <a:off x="8433549" y="4083918"/>
            <a:ext cx="710452" cy="584775"/>
          </a:xfrm>
          <a:prstGeom prst="rect">
            <a:avLst/>
          </a:prstGeom>
          <a:noFill/>
        </p:spPr>
        <p:txBody>
          <a:bodyPr wrap="none" lIns="91440" tIns="45720" rIns="91440" bIns="45720">
            <a:spAutoFit/>
          </a:bodyPr>
          <a:lstStyle/>
          <a:p>
            <a:pPr algn="ctr"/>
            <a:r>
              <a:rPr lang="en-US" altLang="zh-CN"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4.3</a:t>
            </a:r>
            <a:endParaRPr lang="zh-CN" altLang="en-US" sz="32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4" name="矩形 3"/>
          <p:cNvSpPr/>
          <p:nvPr/>
        </p:nvSpPr>
        <p:spPr>
          <a:xfrm>
            <a:off x="539552" y="1203598"/>
            <a:ext cx="5760640" cy="1754326"/>
          </a:xfrm>
          <a:prstGeom prst="rect">
            <a:avLst/>
          </a:prstGeom>
        </p:spPr>
        <p:txBody>
          <a:bodyPr wrap="square">
            <a:spAutoFit/>
          </a:bodyPr>
          <a:lstStyle/>
          <a:p>
            <a:pPr>
              <a:lnSpc>
                <a:spcPct val="150000"/>
              </a:lnSpc>
            </a:pPr>
            <a:r>
              <a:rPr lang="zh-CN" altLang="zh-CN" b="1" dirty="0">
                <a:solidFill>
                  <a:schemeClr val="accent2">
                    <a:lumMod val="75000"/>
                  </a:schemeClr>
                </a:solidFill>
              </a:rPr>
              <a:t>三、天棚工程预算</a:t>
            </a:r>
          </a:p>
          <a:p>
            <a:pPr>
              <a:lnSpc>
                <a:spcPct val="150000"/>
              </a:lnSpc>
            </a:pPr>
            <a:r>
              <a:rPr lang="zh-CN" altLang="zh-CN" dirty="0"/>
              <a:t>天棚也就是天花板</a:t>
            </a:r>
            <a:r>
              <a:rPr lang="zh-CN" altLang="zh-CN" dirty="0"/>
              <a:t>，</a:t>
            </a:r>
            <a:r>
              <a:rPr lang="zh-CN" altLang="en-US" dirty="0"/>
              <a:t>分为</a:t>
            </a:r>
            <a:r>
              <a:rPr lang="zh-CN" altLang="zh-CN" dirty="0"/>
              <a:t>直接式</a:t>
            </a:r>
            <a:r>
              <a:rPr lang="zh-CN" altLang="zh-CN" dirty="0"/>
              <a:t>和吊顶式的两种</a:t>
            </a:r>
            <a:r>
              <a:rPr lang="zh-CN" altLang="zh-CN" dirty="0"/>
              <a:t>。</a:t>
            </a:r>
            <a:endParaRPr lang="en-US" altLang="zh-CN" dirty="0"/>
          </a:p>
          <a:p>
            <a:pPr>
              <a:lnSpc>
                <a:spcPct val="150000"/>
              </a:lnSpc>
            </a:pPr>
            <a:r>
              <a:rPr lang="zh-CN" altLang="zh-CN" dirty="0"/>
              <a:t>直接式</a:t>
            </a:r>
            <a:r>
              <a:rPr lang="zh-CN" altLang="zh-CN" dirty="0"/>
              <a:t>的就是直接在顶板面层上进行粉刷、粘贴等</a:t>
            </a:r>
            <a:r>
              <a:rPr lang="zh-CN" altLang="zh-CN" dirty="0"/>
              <a:t>；</a:t>
            </a:r>
            <a:endParaRPr lang="en-US" altLang="zh-CN" dirty="0"/>
          </a:p>
          <a:p>
            <a:pPr>
              <a:lnSpc>
                <a:spcPct val="150000"/>
              </a:lnSpc>
            </a:pPr>
            <a:r>
              <a:rPr lang="zh-CN" altLang="zh-CN" dirty="0"/>
              <a:t>吊顶</a:t>
            </a:r>
            <a:r>
              <a:rPr lang="zh-CN" altLang="zh-CN" dirty="0"/>
              <a:t>式就是指能够很好隐藏管线、设备的顶棚结构形式</a:t>
            </a:r>
            <a:r>
              <a:rPr lang="zh-CN" altLang="zh-CN" dirty="0"/>
              <a:t>。</a:t>
            </a:r>
            <a:endParaRPr lang="zh-CN" altLang="zh-CN" dirty="0"/>
          </a:p>
        </p:txBody>
      </p:sp>
      <p:graphicFrame>
        <p:nvGraphicFramePr>
          <p:cNvPr id="6" name="图示 5"/>
          <p:cNvGraphicFramePr/>
          <p:nvPr>
            <p:extLst>
              <p:ext uri="{D42A27DB-BD31-4B8C-83A1-F6EECF244321}">
                <p14:modId xmlns:p14="http://schemas.microsoft.com/office/powerpoint/2010/main" val="779528677"/>
              </p:ext>
            </p:extLst>
          </p:nvPr>
        </p:nvGraphicFramePr>
        <p:xfrm>
          <a:off x="6228184" y="273394"/>
          <a:ext cx="2016224" cy="217063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156589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32440" y="2444029"/>
            <a:ext cx="461665" cy="1291379"/>
          </a:xfrm>
          <a:prstGeom prst="rect">
            <a:avLst/>
          </a:prstGeom>
        </p:spPr>
        <p:txBody>
          <a:bodyPr vert="eaVert" wrap="none">
            <a:spAutoFit/>
          </a:bodyPr>
          <a:lstStyle/>
          <a:p>
            <a:r>
              <a:rPr lang="zh-CN" altLang="zh-CN" b="1" dirty="0" smtClean="0">
                <a:solidFill>
                  <a:schemeClr val="bg1"/>
                </a:solidFill>
                <a:latin typeface="华文中宋" pitchFamily="2" charset="-122"/>
                <a:ea typeface="华文中宋" pitchFamily="2" charset="-122"/>
              </a:rPr>
              <a:t>装饰</a:t>
            </a:r>
            <a:r>
              <a:rPr lang="zh-CN" altLang="en-US" b="1" dirty="0" smtClean="0">
                <a:solidFill>
                  <a:schemeClr val="bg1"/>
                </a:solidFill>
                <a:latin typeface="华文中宋" pitchFamily="2" charset="-122"/>
                <a:ea typeface="华文中宋" pitchFamily="2" charset="-122"/>
              </a:rPr>
              <a:t>预算</a:t>
            </a:r>
            <a:endParaRPr lang="zh-CN" altLang="zh-CN" dirty="0">
              <a:solidFill>
                <a:schemeClr val="bg1"/>
              </a:solidFill>
              <a:latin typeface="华文中宋" pitchFamily="2" charset="-122"/>
              <a:ea typeface="华文中宋" pitchFamily="2" charset="-122"/>
            </a:endParaRPr>
          </a:p>
        </p:txBody>
      </p:sp>
      <p:sp>
        <p:nvSpPr>
          <p:cNvPr id="3" name="矩形 2"/>
          <p:cNvSpPr/>
          <p:nvPr/>
        </p:nvSpPr>
        <p:spPr>
          <a:xfrm>
            <a:off x="8433549" y="4083918"/>
            <a:ext cx="710452" cy="584775"/>
          </a:xfrm>
          <a:prstGeom prst="rect">
            <a:avLst/>
          </a:prstGeom>
          <a:noFill/>
        </p:spPr>
        <p:txBody>
          <a:bodyPr wrap="none" lIns="91440" tIns="45720" rIns="91440" bIns="45720">
            <a:spAutoFit/>
          </a:bodyPr>
          <a:lstStyle/>
          <a:p>
            <a:pPr algn="ctr"/>
            <a:r>
              <a:rPr lang="en-US" altLang="zh-CN"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4.3</a:t>
            </a:r>
            <a:endParaRPr lang="zh-CN" altLang="en-US" sz="32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graphicFrame>
        <p:nvGraphicFramePr>
          <p:cNvPr id="5" name="图示 4"/>
          <p:cNvGraphicFramePr/>
          <p:nvPr>
            <p:extLst>
              <p:ext uri="{D42A27DB-BD31-4B8C-83A1-F6EECF244321}">
                <p14:modId xmlns:p14="http://schemas.microsoft.com/office/powerpoint/2010/main" val="2568075677"/>
              </p:ext>
            </p:extLst>
          </p:nvPr>
        </p:nvGraphicFramePr>
        <p:xfrm>
          <a:off x="827584" y="1363909"/>
          <a:ext cx="6984776" cy="21602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201393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32440" y="2444029"/>
            <a:ext cx="461665" cy="1291379"/>
          </a:xfrm>
          <a:prstGeom prst="rect">
            <a:avLst/>
          </a:prstGeom>
        </p:spPr>
        <p:txBody>
          <a:bodyPr vert="eaVert" wrap="none">
            <a:spAutoFit/>
          </a:bodyPr>
          <a:lstStyle/>
          <a:p>
            <a:r>
              <a:rPr lang="zh-CN" altLang="zh-CN" b="1" dirty="0" smtClean="0">
                <a:solidFill>
                  <a:schemeClr val="bg1"/>
                </a:solidFill>
                <a:latin typeface="华文中宋" pitchFamily="2" charset="-122"/>
                <a:ea typeface="华文中宋" pitchFamily="2" charset="-122"/>
              </a:rPr>
              <a:t>装饰</a:t>
            </a:r>
            <a:r>
              <a:rPr lang="zh-CN" altLang="en-US" b="1" dirty="0" smtClean="0">
                <a:solidFill>
                  <a:schemeClr val="bg1"/>
                </a:solidFill>
                <a:latin typeface="华文中宋" pitchFamily="2" charset="-122"/>
                <a:ea typeface="华文中宋" pitchFamily="2" charset="-122"/>
              </a:rPr>
              <a:t>预算</a:t>
            </a:r>
            <a:endParaRPr lang="zh-CN" altLang="zh-CN" dirty="0">
              <a:solidFill>
                <a:schemeClr val="bg1"/>
              </a:solidFill>
              <a:latin typeface="华文中宋" pitchFamily="2" charset="-122"/>
              <a:ea typeface="华文中宋" pitchFamily="2" charset="-122"/>
            </a:endParaRPr>
          </a:p>
        </p:txBody>
      </p:sp>
      <p:sp>
        <p:nvSpPr>
          <p:cNvPr id="3" name="矩形 2"/>
          <p:cNvSpPr/>
          <p:nvPr/>
        </p:nvSpPr>
        <p:spPr>
          <a:xfrm>
            <a:off x="8433549" y="4083918"/>
            <a:ext cx="710452" cy="584775"/>
          </a:xfrm>
          <a:prstGeom prst="rect">
            <a:avLst/>
          </a:prstGeom>
          <a:noFill/>
        </p:spPr>
        <p:txBody>
          <a:bodyPr wrap="none" lIns="91440" tIns="45720" rIns="91440" bIns="45720">
            <a:spAutoFit/>
          </a:bodyPr>
          <a:lstStyle/>
          <a:p>
            <a:pPr algn="ctr"/>
            <a:r>
              <a:rPr lang="en-US" altLang="zh-CN"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4.3</a:t>
            </a:r>
            <a:endParaRPr lang="zh-CN" altLang="en-US" sz="32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4" name="矩形 3"/>
          <p:cNvSpPr/>
          <p:nvPr/>
        </p:nvSpPr>
        <p:spPr>
          <a:xfrm>
            <a:off x="323528" y="1083097"/>
            <a:ext cx="5886400" cy="3416320"/>
          </a:xfrm>
          <a:prstGeom prst="rect">
            <a:avLst/>
          </a:prstGeom>
        </p:spPr>
        <p:txBody>
          <a:bodyPr wrap="square">
            <a:spAutoFit/>
          </a:bodyPr>
          <a:lstStyle/>
          <a:p>
            <a:pPr>
              <a:lnSpc>
                <a:spcPct val="150000"/>
              </a:lnSpc>
            </a:pPr>
            <a:r>
              <a:rPr lang="zh-CN" altLang="zh-CN" b="1" dirty="0">
                <a:solidFill>
                  <a:schemeClr val="accent2">
                    <a:lumMod val="75000"/>
                  </a:schemeClr>
                </a:solidFill>
              </a:rPr>
              <a:t>四、门窗工程预算</a:t>
            </a:r>
          </a:p>
          <a:p>
            <a:pPr>
              <a:lnSpc>
                <a:spcPct val="150000"/>
              </a:lnSpc>
            </a:pPr>
            <a:r>
              <a:rPr lang="zh-CN" altLang="zh-CN" dirty="0"/>
              <a:t>（一）门窗工程都是以外框</a:t>
            </a:r>
            <a:r>
              <a:rPr lang="zh-CN" altLang="zh-CN" dirty="0" smtClean="0"/>
              <a:t>面</a:t>
            </a:r>
            <a:endParaRPr lang="en-US" altLang="zh-CN" dirty="0" smtClean="0"/>
          </a:p>
          <a:p>
            <a:pPr>
              <a:lnSpc>
                <a:spcPct val="150000"/>
              </a:lnSpc>
            </a:pPr>
            <a:r>
              <a:rPr lang="zh-CN" altLang="zh-CN" dirty="0" smtClean="0"/>
              <a:t>积</a:t>
            </a:r>
            <a:r>
              <a:rPr lang="zh-CN" altLang="zh-CN" dirty="0"/>
              <a:t>计算的。</a:t>
            </a:r>
          </a:p>
          <a:p>
            <a:pPr>
              <a:lnSpc>
                <a:spcPct val="150000"/>
              </a:lnSpc>
            </a:pPr>
            <a:r>
              <a:rPr lang="zh-CN" altLang="zh-CN" dirty="0"/>
              <a:t>（二）无下槛的按照基价中</a:t>
            </a:r>
            <a:r>
              <a:rPr lang="zh-CN" altLang="zh-CN" dirty="0" smtClean="0"/>
              <a:t>门</a:t>
            </a:r>
            <a:endParaRPr lang="en-US" altLang="zh-CN" dirty="0" smtClean="0"/>
          </a:p>
          <a:p>
            <a:pPr>
              <a:lnSpc>
                <a:spcPct val="150000"/>
              </a:lnSpc>
            </a:pPr>
            <a:r>
              <a:rPr lang="zh-CN" altLang="zh-CN" dirty="0" smtClean="0"/>
              <a:t>框</a:t>
            </a:r>
            <a:r>
              <a:rPr lang="zh-CN" altLang="zh-CN" dirty="0"/>
              <a:t>料计算，有的直接按照外框面积计算。</a:t>
            </a:r>
          </a:p>
          <a:p>
            <a:pPr>
              <a:lnSpc>
                <a:spcPct val="150000"/>
              </a:lnSpc>
            </a:pPr>
            <a:r>
              <a:rPr lang="zh-CN" altLang="zh-CN" dirty="0"/>
              <a:t>（三）门窗纱按照实际安装外围面积计算。</a:t>
            </a:r>
          </a:p>
          <a:p>
            <a:pPr>
              <a:lnSpc>
                <a:spcPct val="150000"/>
              </a:lnSpc>
            </a:pPr>
            <a:r>
              <a:rPr lang="zh-CN" altLang="zh-CN" dirty="0"/>
              <a:t>（四）特殊五金件按照延米计算。</a:t>
            </a:r>
          </a:p>
          <a:p>
            <a:pPr>
              <a:lnSpc>
                <a:spcPct val="150000"/>
              </a:lnSpc>
            </a:pPr>
            <a:r>
              <a:rPr lang="zh-CN" altLang="zh-CN" dirty="0"/>
              <a:t>（五）木窗台、石窗台按照实际铺装面积计算。</a:t>
            </a:r>
          </a:p>
        </p:txBody>
      </p:sp>
      <p:pic>
        <p:nvPicPr>
          <p:cNvPr id="2050" name="Picture 2" descr="http://p0.so.qhimgs1.com/bdr/_240_/t017e576c9a7a94f5a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28662" y="339502"/>
            <a:ext cx="4524375" cy="2286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015651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32440" y="2444029"/>
            <a:ext cx="461665" cy="1291379"/>
          </a:xfrm>
          <a:prstGeom prst="rect">
            <a:avLst/>
          </a:prstGeom>
        </p:spPr>
        <p:txBody>
          <a:bodyPr vert="eaVert" wrap="none">
            <a:spAutoFit/>
          </a:bodyPr>
          <a:lstStyle/>
          <a:p>
            <a:r>
              <a:rPr lang="zh-CN" altLang="zh-CN" b="1" dirty="0" smtClean="0">
                <a:solidFill>
                  <a:schemeClr val="bg1"/>
                </a:solidFill>
                <a:latin typeface="华文中宋" pitchFamily="2" charset="-122"/>
                <a:ea typeface="华文中宋" pitchFamily="2" charset="-122"/>
              </a:rPr>
              <a:t>装饰</a:t>
            </a:r>
            <a:r>
              <a:rPr lang="zh-CN" altLang="en-US" b="1" dirty="0" smtClean="0">
                <a:solidFill>
                  <a:schemeClr val="bg1"/>
                </a:solidFill>
                <a:latin typeface="华文中宋" pitchFamily="2" charset="-122"/>
                <a:ea typeface="华文中宋" pitchFamily="2" charset="-122"/>
              </a:rPr>
              <a:t>预算</a:t>
            </a:r>
            <a:endParaRPr lang="zh-CN" altLang="zh-CN" dirty="0">
              <a:solidFill>
                <a:schemeClr val="bg1"/>
              </a:solidFill>
              <a:latin typeface="华文中宋" pitchFamily="2" charset="-122"/>
              <a:ea typeface="华文中宋" pitchFamily="2" charset="-122"/>
            </a:endParaRPr>
          </a:p>
        </p:txBody>
      </p:sp>
      <p:sp>
        <p:nvSpPr>
          <p:cNvPr id="3" name="矩形 2"/>
          <p:cNvSpPr/>
          <p:nvPr/>
        </p:nvSpPr>
        <p:spPr>
          <a:xfrm>
            <a:off x="8433549" y="4083918"/>
            <a:ext cx="710452" cy="584775"/>
          </a:xfrm>
          <a:prstGeom prst="rect">
            <a:avLst/>
          </a:prstGeom>
          <a:noFill/>
        </p:spPr>
        <p:txBody>
          <a:bodyPr wrap="none" lIns="91440" tIns="45720" rIns="91440" bIns="45720">
            <a:spAutoFit/>
          </a:bodyPr>
          <a:lstStyle/>
          <a:p>
            <a:pPr algn="ctr"/>
            <a:r>
              <a:rPr lang="en-US" altLang="zh-CN"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4.3</a:t>
            </a:r>
            <a:endParaRPr lang="zh-CN" altLang="en-US" sz="32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4" name="矩形 3"/>
          <p:cNvSpPr/>
          <p:nvPr/>
        </p:nvSpPr>
        <p:spPr>
          <a:xfrm>
            <a:off x="395536" y="1045317"/>
            <a:ext cx="6768752" cy="3416320"/>
          </a:xfrm>
          <a:prstGeom prst="rect">
            <a:avLst/>
          </a:prstGeom>
        </p:spPr>
        <p:txBody>
          <a:bodyPr wrap="square">
            <a:spAutoFit/>
          </a:bodyPr>
          <a:lstStyle/>
          <a:p>
            <a:pPr>
              <a:lnSpc>
                <a:spcPct val="150000"/>
              </a:lnSpc>
            </a:pPr>
            <a:r>
              <a:rPr lang="zh-CN" altLang="zh-CN" b="1" dirty="0">
                <a:solidFill>
                  <a:schemeClr val="accent2">
                    <a:lumMod val="75000"/>
                  </a:schemeClr>
                </a:solidFill>
              </a:rPr>
              <a:t>五、裱糊类工程预算</a:t>
            </a:r>
          </a:p>
          <a:p>
            <a:pPr>
              <a:lnSpc>
                <a:spcPct val="150000"/>
              </a:lnSpc>
            </a:pPr>
            <a:r>
              <a:rPr lang="zh-CN" altLang="zh-CN" dirty="0"/>
              <a:t>（一）地面、顶棚、墙柱面的面层</a:t>
            </a:r>
            <a:r>
              <a:rPr lang="zh-CN" altLang="zh-CN" dirty="0" smtClean="0"/>
              <a:t>喷</a:t>
            </a:r>
            <a:endParaRPr lang="en-US" altLang="zh-CN" dirty="0" smtClean="0"/>
          </a:p>
          <a:p>
            <a:pPr>
              <a:lnSpc>
                <a:spcPct val="150000"/>
              </a:lnSpc>
            </a:pPr>
            <a:r>
              <a:rPr lang="zh-CN" altLang="zh-CN" dirty="0" smtClean="0"/>
              <a:t>涂</a:t>
            </a:r>
            <a:r>
              <a:rPr lang="zh-CN" altLang="zh-CN" dirty="0"/>
              <a:t>等均按照工程相应实际施工量计算。</a:t>
            </a:r>
          </a:p>
          <a:p>
            <a:pPr>
              <a:lnSpc>
                <a:spcPct val="150000"/>
              </a:lnSpc>
            </a:pPr>
            <a:r>
              <a:rPr lang="zh-CN" altLang="zh-CN" dirty="0"/>
              <a:t>（二）特殊材料的面层施工按照</a:t>
            </a:r>
            <a:r>
              <a:rPr lang="zh-CN" altLang="zh-CN" dirty="0" smtClean="0"/>
              <a:t>预算</a:t>
            </a:r>
            <a:endParaRPr lang="en-US" altLang="zh-CN" dirty="0" smtClean="0"/>
          </a:p>
          <a:p>
            <a:pPr>
              <a:lnSpc>
                <a:spcPct val="150000"/>
              </a:lnSpc>
            </a:pPr>
            <a:r>
              <a:rPr lang="zh-CN" altLang="zh-CN" dirty="0" smtClean="0"/>
              <a:t>基价</a:t>
            </a:r>
            <a:r>
              <a:rPr lang="zh-CN" altLang="zh-CN" dirty="0"/>
              <a:t>指定的项目计算。</a:t>
            </a:r>
          </a:p>
          <a:p>
            <a:pPr>
              <a:lnSpc>
                <a:spcPct val="150000"/>
              </a:lnSpc>
            </a:pPr>
            <a:r>
              <a:rPr lang="zh-CN" altLang="zh-CN" dirty="0"/>
              <a:t>（三）线条施工按照施工的展开面计算。</a:t>
            </a:r>
          </a:p>
          <a:p>
            <a:pPr>
              <a:lnSpc>
                <a:spcPct val="150000"/>
              </a:lnSpc>
            </a:pPr>
            <a:r>
              <a:rPr lang="zh-CN" altLang="zh-CN" dirty="0"/>
              <a:t>（四）施工中应扣除的面积直接扣除。墙面按照垂直投影面积计算刷浆时，应扣除墙裙面积</a:t>
            </a:r>
            <a:r>
              <a:rPr lang="zh-CN" altLang="zh-CN" dirty="0"/>
              <a:t>。</a:t>
            </a:r>
            <a:endParaRPr lang="zh-CN" altLang="en-US" dirty="0"/>
          </a:p>
        </p:txBody>
      </p:sp>
      <p:pic>
        <p:nvPicPr>
          <p:cNvPr id="1026" name="Picture 2" descr="http://p5.so.qhimgs1.com/bdr/_240_/t018a2d8daabf97c74b.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6429" y="1045317"/>
            <a:ext cx="3672408" cy="21979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76687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15616" y="987574"/>
            <a:ext cx="6030416" cy="2446824"/>
          </a:xfrm>
          <a:prstGeom prst="rect">
            <a:avLst/>
          </a:prstGeom>
        </p:spPr>
        <p:txBody>
          <a:bodyPr wrap="square">
            <a:spAutoFit/>
          </a:bodyPr>
          <a:lstStyle/>
          <a:p>
            <a:endParaRPr lang="zh-CN" altLang="zh-CN" dirty="0"/>
          </a:p>
          <a:p>
            <a:pPr>
              <a:lnSpc>
                <a:spcPct val="150000"/>
              </a:lnSpc>
            </a:pPr>
            <a:r>
              <a:rPr lang="zh-CN" altLang="zh-CN" b="1" dirty="0">
                <a:solidFill>
                  <a:schemeClr val="accent2">
                    <a:lumMod val="75000"/>
                  </a:schemeClr>
                </a:solidFill>
              </a:rPr>
              <a:t>六、其他工程预算</a:t>
            </a:r>
          </a:p>
          <a:p>
            <a:pPr>
              <a:lnSpc>
                <a:spcPct val="150000"/>
              </a:lnSpc>
            </a:pPr>
            <a:r>
              <a:rPr lang="zh-CN" altLang="zh-CN" dirty="0"/>
              <a:t>（一）暖气罩按照外框尺寸的垂直投影面积计算。</a:t>
            </a:r>
          </a:p>
          <a:p>
            <a:pPr>
              <a:lnSpc>
                <a:spcPct val="150000"/>
              </a:lnSpc>
            </a:pPr>
            <a:r>
              <a:rPr lang="zh-CN" altLang="zh-CN" dirty="0"/>
              <a:t>（二）窗帘杆、毛巾架等按照实际使用数量乘以单价计算。</a:t>
            </a:r>
          </a:p>
          <a:p>
            <a:pPr>
              <a:lnSpc>
                <a:spcPct val="150000"/>
              </a:lnSpc>
            </a:pPr>
            <a:r>
              <a:rPr lang="zh-CN" altLang="zh-CN" dirty="0"/>
              <a:t>（三）镜面玻璃按照实际使用面积计算。</a:t>
            </a:r>
          </a:p>
          <a:p>
            <a:pPr>
              <a:lnSpc>
                <a:spcPct val="150000"/>
              </a:lnSpc>
            </a:pPr>
            <a:r>
              <a:rPr lang="zh-CN" altLang="zh-CN" dirty="0"/>
              <a:t>（四）压条等装饰线按照实际施工尺寸的长度计算。</a:t>
            </a:r>
            <a:endParaRPr lang="zh-CN" altLang="en-US" dirty="0"/>
          </a:p>
        </p:txBody>
      </p:sp>
    </p:spTree>
    <p:extLst>
      <p:ext uri="{BB962C8B-B14F-4D97-AF65-F5344CB8AC3E}">
        <p14:creationId xmlns:p14="http://schemas.microsoft.com/office/powerpoint/2010/main" val="42257122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32440" y="1851670"/>
            <a:ext cx="461665" cy="1890902"/>
          </a:xfrm>
          <a:prstGeom prst="rect">
            <a:avLst/>
          </a:prstGeom>
        </p:spPr>
        <p:txBody>
          <a:bodyPr vert="eaVert" wrap="none">
            <a:spAutoFit/>
          </a:bodyPr>
          <a:lstStyle/>
          <a:p>
            <a:r>
              <a:rPr lang="zh-CN" altLang="zh-CN" b="1" dirty="0" smtClean="0">
                <a:solidFill>
                  <a:schemeClr val="bg1"/>
                </a:solidFill>
                <a:latin typeface="华文中宋" pitchFamily="2" charset="-122"/>
                <a:ea typeface="华文中宋" pitchFamily="2" charset="-122"/>
              </a:rPr>
              <a:t>室内装饰</a:t>
            </a:r>
            <a:r>
              <a:rPr lang="zh-CN" altLang="zh-CN" b="1" dirty="0">
                <a:solidFill>
                  <a:schemeClr val="bg1"/>
                </a:solidFill>
                <a:latin typeface="华文中宋" pitchFamily="2" charset="-122"/>
                <a:ea typeface="华文中宋" pitchFamily="2" charset="-122"/>
              </a:rPr>
              <a:t>材料</a:t>
            </a:r>
            <a:endParaRPr lang="zh-CN" altLang="zh-CN" dirty="0">
              <a:solidFill>
                <a:schemeClr val="bg1"/>
              </a:solidFill>
              <a:latin typeface="华文中宋" pitchFamily="2" charset="-122"/>
              <a:ea typeface="华文中宋" pitchFamily="2" charset="-122"/>
            </a:endParaRPr>
          </a:p>
        </p:txBody>
      </p:sp>
      <p:sp>
        <p:nvSpPr>
          <p:cNvPr id="3" name="矩形 2"/>
          <p:cNvSpPr/>
          <p:nvPr/>
        </p:nvSpPr>
        <p:spPr>
          <a:xfrm>
            <a:off x="8433549" y="4083918"/>
            <a:ext cx="710451" cy="584775"/>
          </a:xfrm>
          <a:prstGeom prst="rect">
            <a:avLst/>
          </a:prstGeom>
          <a:noFill/>
        </p:spPr>
        <p:txBody>
          <a:bodyPr wrap="none" lIns="91440" tIns="45720" rIns="91440" bIns="45720">
            <a:spAutoFit/>
          </a:bodyPr>
          <a:lstStyle/>
          <a:p>
            <a:pPr algn="ctr"/>
            <a:r>
              <a:rPr lang="en-US" altLang="zh-CN"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4.1</a:t>
            </a:r>
            <a:endParaRPr lang="zh-CN" altLang="en-US" sz="32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4" name="矩形 3"/>
          <p:cNvSpPr/>
          <p:nvPr/>
        </p:nvSpPr>
        <p:spPr>
          <a:xfrm>
            <a:off x="971600" y="987574"/>
            <a:ext cx="4572000" cy="2862322"/>
          </a:xfrm>
          <a:prstGeom prst="rect">
            <a:avLst/>
          </a:prstGeom>
        </p:spPr>
        <p:txBody>
          <a:bodyPr>
            <a:spAutoFit/>
          </a:bodyPr>
          <a:lstStyle/>
          <a:p>
            <a:r>
              <a:rPr lang="zh-CN" altLang="zh-CN" dirty="0" smtClean="0">
                <a:solidFill>
                  <a:schemeClr val="accent2">
                    <a:lumMod val="75000"/>
                  </a:schemeClr>
                </a:solidFill>
                <a:latin typeface="华文楷体" pitchFamily="2" charset="-122"/>
                <a:ea typeface="华文楷体" pitchFamily="2" charset="-122"/>
              </a:rPr>
              <a:t>胶合板</a:t>
            </a:r>
            <a:endParaRPr lang="en-US" altLang="zh-CN" dirty="0">
              <a:solidFill>
                <a:schemeClr val="accent2">
                  <a:lumMod val="75000"/>
                </a:schemeClr>
              </a:solidFill>
              <a:latin typeface="华文楷体" pitchFamily="2" charset="-122"/>
              <a:ea typeface="华文楷体" pitchFamily="2" charset="-122"/>
            </a:endParaRPr>
          </a:p>
          <a:p>
            <a:endParaRPr lang="en-US" altLang="zh-CN" dirty="0" smtClean="0">
              <a:solidFill>
                <a:schemeClr val="accent2">
                  <a:lumMod val="75000"/>
                </a:schemeClr>
              </a:solidFill>
              <a:latin typeface="华文楷体" pitchFamily="2" charset="-122"/>
              <a:ea typeface="华文楷体" pitchFamily="2" charset="-122"/>
            </a:endParaRPr>
          </a:p>
          <a:p>
            <a:endParaRPr lang="en-US" altLang="zh-CN" dirty="0" smtClean="0">
              <a:solidFill>
                <a:schemeClr val="accent2">
                  <a:lumMod val="75000"/>
                </a:schemeClr>
              </a:solidFill>
              <a:latin typeface="华文楷体" pitchFamily="2" charset="-122"/>
              <a:ea typeface="华文楷体" pitchFamily="2" charset="-122"/>
            </a:endParaRPr>
          </a:p>
          <a:p>
            <a:endParaRPr lang="en-US" altLang="zh-CN" dirty="0">
              <a:solidFill>
                <a:schemeClr val="accent2">
                  <a:lumMod val="75000"/>
                </a:schemeClr>
              </a:solidFill>
              <a:latin typeface="华文楷体" pitchFamily="2" charset="-122"/>
              <a:ea typeface="华文楷体" pitchFamily="2" charset="-122"/>
            </a:endParaRPr>
          </a:p>
          <a:p>
            <a:endParaRPr lang="en-US" altLang="zh-CN" dirty="0" smtClean="0">
              <a:solidFill>
                <a:schemeClr val="accent2">
                  <a:lumMod val="75000"/>
                </a:schemeClr>
              </a:solidFill>
              <a:latin typeface="华文楷体" pitchFamily="2" charset="-122"/>
              <a:ea typeface="华文楷体" pitchFamily="2" charset="-122"/>
            </a:endParaRPr>
          </a:p>
          <a:p>
            <a:endParaRPr lang="en-US" altLang="zh-CN" dirty="0" smtClean="0">
              <a:solidFill>
                <a:schemeClr val="accent2">
                  <a:lumMod val="75000"/>
                </a:schemeClr>
              </a:solidFill>
              <a:latin typeface="华文楷体" pitchFamily="2" charset="-122"/>
              <a:ea typeface="华文楷体" pitchFamily="2" charset="-122"/>
            </a:endParaRPr>
          </a:p>
          <a:p>
            <a:endParaRPr lang="en-US" altLang="zh-CN" dirty="0">
              <a:solidFill>
                <a:schemeClr val="accent2">
                  <a:lumMod val="75000"/>
                </a:schemeClr>
              </a:solidFill>
              <a:latin typeface="华文楷体" pitchFamily="2" charset="-122"/>
              <a:ea typeface="华文楷体" pitchFamily="2" charset="-122"/>
            </a:endParaRPr>
          </a:p>
          <a:p>
            <a:endParaRPr lang="en-US" altLang="zh-CN" dirty="0" smtClean="0">
              <a:solidFill>
                <a:schemeClr val="accent2">
                  <a:lumMod val="75000"/>
                </a:schemeClr>
              </a:solidFill>
              <a:latin typeface="华文楷体" pitchFamily="2" charset="-122"/>
              <a:ea typeface="华文楷体" pitchFamily="2" charset="-122"/>
            </a:endParaRPr>
          </a:p>
          <a:p>
            <a:endParaRPr lang="en-US" altLang="zh-CN" dirty="0">
              <a:solidFill>
                <a:schemeClr val="accent2">
                  <a:lumMod val="75000"/>
                </a:schemeClr>
              </a:solidFill>
              <a:latin typeface="华文楷体" pitchFamily="2" charset="-122"/>
              <a:ea typeface="华文楷体" pitchFamily="2" charset="-122"/>
            </a:endParaRPr>
          </a:p>
          <a:p>
            <a:r>
              <a:rPr lang="zh-CN" altLang="zh-CN" dirty="0" smtClean="0">
                <a:solidFill>
                  <a:schemeClr val="accent2">
                    <a:lumMod val="75000"/>
                  </a:schemeClr>
                </a:solidFill>
                <a:latin typeface="华文楷体" pitchFamily="2" charset="-122"/>
                <a:ea typeface="华文楷体" pitchFamily="2" charset="-122"/>
              </a:rPr>
              <a:t>细木工板</a:t>
            </a:r>
            <a:endParaRPr lang="zh-CN" altLang="zh-CN" dirty="0">
              <a:solidFill>
                <a:schemeClr val="accent2">
                  <a:lumMod val="75000"/>
                </a:schemeClr>
              </a:solidFill>
              <a:latin typeface="华文楷体" pitchFamily="2" charset="-122"/>
              <a:ea typeface="华文楷体" pitchFamily="2" charset="-122"/>
            </a:endParaRPr>
          </a:p>
        </p:txBody>
      </p:sp>
      <p:pic>
        <p:nvPicPr>
          <p:cNvPr id="1026" name="图片 70" descr="ac4bd11373f08202208ccfca41fbfbedab641b2c"/>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83969" y="90165"/>
            <a:ext cx="3096343" cy="2202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图片 71" descr="8b13632762d0f70361c19c9f09fa513d2697c50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3969" y="2641222"/>
            <a:ext cx="3131913" cy="2228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右箭头 4"/>
          <p:cNvSpPr/>
          <p:nvPr/>
        </p:nvSpPr>
        <p:spPr>
          <a:xfrm>
            <a:off x="2637993" y="1113006"/>
            <a:ext cx="432048" cy="300116"/>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8" name="右箭头 7"/>
          <p:cNvSpPr/>
          <p:nvPr/>
        </p:nvSpPr>
        <p:spPr>
          <a:xfrm>
            <a:off x="2637993" y="3474765"/>
            <a:ext cx="432048" cy="300116"/>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Tree>
    <p:extLst>
      <p:ext uri="{BB962C8B-B14F-4D97-AF65-F5344CB8AC3E}">
        <p14:creationId xmlns:p14="http://schemas.microsoft.com/office/powerpoint/2010/main" val="37399616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32440" y="1851670"/>
            <a:ext cx="461665" cy="1890902"/>
          </a:xfrm>
          <a:prstGeom prst="rect">
            <a:avLst/>
          </a:prstGeom>
        </p:spPr>
        <p:txBody>
          <a:bodyPr vert="eaVert" wrap="none">
            <a:spAutoFit/>
          </a:bodyPr>
          <a:lstStyle/>
          <a:p>
            <a:r>
              <a:rPr lang="zh-CN" altLang="zh-CN" b="1" dirty="0" smtClean="0">
                <a:solidFill>
                  <a:schemeClr val="bg1"/>
                </a:solidFill>
                <a:latin typeface="华文中宋" pitchFamily="2" charset="-122"/>
                <a:ea typeface="华文中宋" pitchFamily="2" charset="-122"/>
              </a:rPr>
              <a:t>室内装饰</a:t>
            </a:r>
            <a:r>
              <a:rPr lang="zh-CN" altLang="zh-CN" b="1" dirty="0">
                <a:solidFill>
                  <a:schemeClr val="bg1"/>
                </a:solidFill>
                <a:latin typeface="华文中宋" pitchFamily="2" charset="-122"/>
                <a:ea typeface="华文中宋" pitchFamily="2" charset="-122"/>
              </a:rPr>
              <a:t>材料</a:t>
            </a:r>
            <a:endParaRPr lang="zh-CN" altLang="zh-CN" dirty="0">
              <a:solidFill>
                <a:schemeClr val="bg1"/>
              </a:solidFill>
              <a:latin typeface="华文中宋" pitchFamily="2" charset="-122"/>
              <a:ea typeface="华文中宋" pitchFamily="2" charset="-122"/>
            </a:endParaRPr>
          </a:p>
        </p:txBody>
      </p:sp>
      <p:sp>
        <p:nvSpPr>
          <p:cNvPr id="3" name="矩形 2"/>
          <p:cNvSpPr/>
          <p:nvPr/>
        </p:nvSpPr>
        <p:spPr>
          <a:xfrm>
            <a:off x="8433549" y="4083918"/>
            <a:ext cx="710451" cy="584775"/>
          </a:xfrm>
          <a:prstGeom prst="rect">
            <a:avLst/>
          </a:prstGeom>
          <a:noFill/>
        </p:spPr>
        <p:txBody>
          <a:bodyPr wrap="none" lIns="91440" tIns="45720" rIns="91440" bIns="45720">
            <a:spAutoFit/>
          </a:bodyPr>
          <a:lstStyle/>
          <a:p>
            <a:pPr algn="ctr"/>
            <a:r>
              <a:rPr lang="en-US" altLang="zh-CN"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4.1</a:t>
            </a:r>
            <a:endParaRPr lang="zh-CN" altLang="en-US" sz="32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4" name="矩形 3"/>
          <p:cNvSpPr/>
          <p:nvPr/>
        </p:nvSpPr>
        <p:spPr>
          <a:xfrm>
            <a:off x="5076056" y="1711247"/>
            <a:ext cx="1781944" cy="2031325"/>
          </a:xfrm>
          <a:prstGeom prst="rect">
            <a:avLst/>
          </a:prstGeom>
        </p:spPr>
        <p:txBody>
          <a:bodyPr wrap="square">
            <a:spAutoFit/>
          </a:bodyPr>
          <a:lstStyle/>
          <a:p>
            <a:r>
              <a:rPr lang="zh-CN" altLang="zh-CN" dirty="0" smtClean="0">
                <a:solidFill>
                  <a:schemeClr val="accent2">
                    <a:lumMod val="75000"/>
                  </a:schemeClr>
                </a:solidFill>
                <a:latin typeface="华文楷体" pitchFamily="2" charset="-122"/>
                <a:ea typeface="华文楷体" pitchFamily="2" charset="-122"/>
              </a:rPr>
              <a:t>纤维板</a:t>
            </a:r>
            <a:endParaRPr lang="en-US" altLang="zh-CN" dirty="0" smtClean="0">
              <a:solidFill>
                <a:schemeClr val="accent2">
                  <a:lumMod val="75000"/>
                </a:schemeClr>
              </a:solidFill>
              <a:latin typeface="华文楷体" pitchFamily="2" charset="-122"/>
              <a:ea typeface="华文楷体" pitchFamily="2" charset="-122"/>
            </a:endParaRPr>
          </a:p>
          <a:p>
            <a:endParaRPr lang="en-US" altLang="zh-CN" dirty="0">
              <a:solidFill>
                <a:schemeClr val="accent2">
                  <a:lumMod val="75000"/>
                </a:schemeClr>
              </a:solidFill>
              <a:latin typeface="华文楷体" pitchFamily="2" charset="-122"/>
              <a:ea typeface="华文楷体" pitchFamily="2" charset="-122"/>
            </a:endParaRPr>
          </a:p>
          <a:p>
            <a:endParaRPr lang="en-US" altLang="zh-CN" dirty="0" smtClean="0">
              <a:solidFill>
                <a:schemeClr val="accent2">
                  <a:lumMod val="75000"/>
                </a:schemeClr>
              </a:solidFill>
              <a:latin typeface="华文楷体" pitchFamily="2" charset="-122"/>
              <a:ea typeface="华文楷体" pitchFamily="2" charset="-122"/>
            </a:endParaRPr>
          </a:p>
          <a:p>
            <a:endParaRPr lang="en-US" altLang="zh-CN" dirty="0">
              <a:solidFill>
                <a:schemeClr val="accent2">
                  <a:lumMod val="75000"/>
                </a:schemeClr>
              </a:solidFill>
              <a:latin typeface="华文楷体" pitchFamily="2" charset="-122"/>
              <a:ea typeface="华文楷体" pitchFamily="2" charset="-122"/>
            </a:endParaRPr>
          </a:p>
          <a:p>
            <a:endParaRPr lang="en-US" altLang="zh-CN" dirty="0" smtClean="0">
              <a:solidFill>
                <a:schemeClr val="accent2">
                  <a:lumMod val="75000"/>
                </a:schemeClr>
              </a:solidFill>
              <a:latin typeface="华文楷体" pitchFamily="2" charset="-122"/>
              <a:ea typeface="华文楷体" pitchFamily="2" charset="-122"/>
            </a:endParaRPr>
          </a:p>
          <a:p>
            <a:endParaRPr lang="en-US" altLang="zh-CN" dirty="0">
              <a:solidFill>
                <a:schemeClr val="accent2">
                  <a:lumMod val="75000"/>
                </a:schemeClr>
              </a:solidFill>
              <a:latin typeface="华文楷体" pitchFamily="2" charset="-122"/>
              <a:ea typeface="华文楷体" pitchFamily="2" charset="-122"/>
            </a:endParaRPr>
          </a:p>
          <a:p>
            <a:r>
              <a:rPr lang="zh-CN" altLang="zh-CN" dirty="0" smtClean="0">
                <a:solidFill>
                  <a:schemeClr val="accent2">
                    <a:lumMod val="75000"/>
                  </a:schemeClr>
                </a:solidFill>
                <a:latin typeface="华文楷体" pitchFamily="2" charset="-122"/>
                <a:ea typeface="华文楷体" pitchFamily="2" charset="-122"/>
              </a:rPr>
              <a:t>刨花板</a:t>
            </a:r>
            <a:endParaRPr lang="en-US" altLang="zh-CN" dirty="0">
              <a:solidFill>
                <a:schemeClr val="accent2">
                  <a:lumMod val="75000"/>
                </a:schemeClr>
              </a:solidFill>
              <a:latin typeface="华文楷体" pitchFamily="2" charset="-122"/>
              <a:ea typeface="华文楷体" pitchFamily="2" charset="-122"/>
            </a:endParaRPr>
          </a:p>
        </p:txBody>
      </p:sp>
      <p:pic>
        <p:nvPicPr>
          <p:cNvPr id="2050" name="图片 72" descr="tim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7850" y="284863"/>
            <a:ext cx="3119475" cy="2138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图片 73" descr="cefc1e178a82b90151f5135f708da9773912ef06"/>
          <p:cNvPicPr>
            <a:picLocks noChangeAspect="1" noChangeArrowheads="1"/>
          </p:cNvPicPr>
          <p:nvPr/>
        </p:nvPicPr>
        <p:blipFill>
          <a:blip r:embed="rId3">
            <a:extLst>
              <a:ext uri="{28A0092B-C50C-407E-A947-70E740481C1C}">
                <a14:useLocalDpi xmlns:a14="http://schemas.microsoft.com/office/drawing/2010/main" val="0"/>
              </a:ext>
            </a:extLst>
          </a:blip>
          <a:srcRect l="6108" t="6352" r="113" b="12920"/>
          <a:stretch>
            <a:fillRect/>
          </a:stretch>
        </p:blipFill>
        <p:spPr bwMode="auto">
          <a:xfrm>
            <a:off x="577849" y="2547747"/>
            <a:ext cx="3136848" cy="1968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左箭头 4"/>
          <p:cNvSpPr/>
          <p:nvPr/>
        </p:nvSpPr>
        <p:spPr>
          <a:xfrm>
            <a:off x="4427984" y="1711247"/>
            <a:ext cx="360040" cy="284439"/>
          </a:xfrm>
          <a:prstGeom prst="lef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8" name="左箭头 7"/>
          <p:cNvSpPr/>
          <p:nvPr/>
        </p:nvSpPr>
        <p:spPr>
          <a:xfrm>
            <a:off x="4427984" y="3372749"/>
            <a:ext cx="360040" cy="284439"/>
          </a:xfrm>
          <a:prstGeom prst="lef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Tree>
    <p:extLst>
      <p:ext uri="{BB962C8B-B14F-4D97-AF65-F5344CB8AC3E}">
        <p14:creationId xmlns:p14="http://schemas.microsoft.com/office/powerpoint/2010/main" val="36881570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32440" y="1851670"/>
            <a:ext cx="461665" cy="1890902"/>
          </a:xfrm>
          <a:prstGeom prst="rect">
            <a:avLst/>
          </a:prstGeom>
        </p:spPr>
        <p:txBody>
          <a:bodyPr vert="eaVert" wrap="none">
            <a:spAutoFit/>
          </a:bodyPr>
          <a:lstStyle/>
          <a:p>
            <a:r>
              <a:rPr lang="zh-CN" altLang="zh-CN" b="1" dirty="0" smtClean="0">
                <a:solidFill>
                  <a:schemeClr val="bg1"/>
                </a:solidFill>
                <a:latin typeface="华文中宋" pitchFamily="2" charset="-122"/>
                <a:ea typeface="华文中宋" pitchFamily="2" charset="-122"/>
              </a:rPr>
              <a:t>室内装饰</a:t>
            </a:r>
            <a:r>
              <a:rPr lang="zh-CN" altLang="zh-CN" b="1" dirty="0">
                <a:solidFill>
                  <a:schemeClr val="bg1"/>
                </a:solidFill>
                <a:latin typeface="华文中宋" pitchFamily="2" charset="-122"/>
                <a:ea typeface="华文中宋" pitchFamily="2" charset="-122"/>
              </a:rPr>
              <a:t>材料</a:t>
            </a:r>
            <a:endParaRPr lang="zh-CN" altLang="zh-CN" dirty="0">
              <a:solidFill>
                <a:schemeClr val="bg1"/>
              </a:solidFill>
              <a:latin typeface="华文中宋" pitchFamily="2" charset="-122"/>
              <a:ea typeface="华文中宋" pitchFamily="2" charset="-122"/>
            </a:endParaRPr>
          </a:p>
        </p:txBody>
      </p:sp>
      <p:sp>
        <p:nvSpPr>
          <p:cNvPr id="3" name="矩形 2"/>
          <p:cNvSpPr/>
          <p:nvPr/>
        </p:nvSpPr>
        <p:spPr>
          <a:xfrm>
            <a:off x="8433549" y="4083918"/>
            <a:ext cx="710451" cy="584775"/>
          </a:xfrm>
          <a:prstGeom prst="rect">
            <a:avLst/>
          </a:prstGeom>
          <a:noFill/>
        </p:spPr>
        <p:txBody>
          <a:bodyPr wrap="none" lIns="91440" tIns="45720" rIns="91440" bIns="45720">
            <a:spAutoFit/>
          </a:bodyPr>
          <a:lstStyle/>
          <a:p>
            <a:pPr algn="ctr"/>
            <a:r>
              <a:rPr lang="en-US" altLang="zh-CN"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4.1</a:t>
            </a:r>
            <a:endParaRPr lang="zh-CN" altLang="en-US" sz="32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3074" name="图片 74" descr="2014111011531694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2715766"/>
            <a:ext cx="3015294" cy="1841508"/>
          </a:xfrm>
          <a:prstGeom prst="rect">
            <a:avLst/>
          </a:prstGeom>
          <a:noFill/>
          <a:extLst>
            <a:ext uri="{909E8E84-426E-40DD-AFC4-6F175D3DCCD1}">
              <a14:hiddenFill xmlns:a14="http://schemas.microsoft.com/office/drawing/2010/main">
                <a:solidFill>
                  <a:srgbClr val="FFFFFF"/>
                </a:solidFill>
              </a14:hiddenFill>
            </a:ext>
          </a:extLst>
        </p:spPr>
      </p:pic>
      <p:pic>
        <p:nvPicPr>
          <p:cNvPr id="3073" name="图片 75" descr="91529822720e0cf378c0ea880a46f21fbe09aa8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30910" y="2715766"/>
            <a:ext cx="2883237" cy="184150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539552" y="411510"/>
            <a:ext cx="7623713" cy="18928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R="0" lvl="0" indent="355600" fontAlgn="base">
              <a:lnSpc>
                <a:spcPct val="150000"/>
              </a:lnSpc>
              <a:spcBef>
                <a:spcPct val="0"/>
              </a:spcBef>
              <a:spcAft>
                <a:spcPct val="0"/>
              </a:spcAft>
              <a:buClrTx/>
              <a:buSzTx/>
              <a:buFontTx/>
              <a:buNone/>
              <a:tabLst/>
            </a:pPr>
            <a:r>
              <a:rPr kumimoji="0" lang="zh-CN" sz="1400" b="1" i="0" u="none" strike="noStrike" cap="none" normalizeH="0" baseline="0" dirty="0" smtClean="0">
                <a:ln>
                  <a:noFill/>
                </a:ln>
                <a:solidFill>
                  <a:schemeClr val="accent2">
                    <a:lumMod val="75000"/>
                  </a:schemeClr>
                </a:solidFill>
                <a:effectLst/>
                <a:latin typeface="Calibri" pitchFamily="34" charset="0"/>
                <a:ea typeface="宋体" pitchFamily="2" charset="-122"/>
                <a:cs typeface="宋体" pitchFamily="2" charset="-122"/>
              </a:rPr>
              <a:t>（</a:t>
            </a:r>
            <a:r>
              <a:rPr lang="zh-CN" b="1" dirty="0">
                <a:solidFill>
                  <a:schemeClr val="accent2">
                    <a:lumMod val="75000"/>
                  </a:schemeClr>
                </a:solidFill>
              </a:rPr>
              <a:t>二）天然木材</a:t>
            </a:r>
          </a:p>
          <a:p>
            <a:pPr marR="0" lvl="0" indent="355600" fontAlgn="base">
              <a:spcBef>
                <a:spcPct val="0"/>
              </a:spcBef>
              <a:spcAft>
                <a:spcPct val="0"/>
              </a:spcAft>
              <a:buClrTx/>
              <a:buSzTx/>
              <a:buFontTx/>
              <a:buNone/>
              <a:tabLst/>
            </a:pPr>
            <a:r>
              <a:rPr lang="zh-CN" dirty="0"/>
              <a:t>天然木材主要分为软木和硬木两种</a:t>
            </a:r>
            <a:r>
              <a:rPr lang="zh-CN" altLang="en-US" dirty="0"/>
              <a:t>。</a:t>
            </a:r>
            <a:endParaRPr lang="en-US" altLang="zh-CN" dirty="0"/>
          </a:p>
          <a:p>
            <a:pPr marL="285750" lvl="0" indent="-285750" fontAlgn="base">
              <a:spcBef>
                <a:spcPct val="0"/>
              </a:spcBef>
              <a:spcAft>
                <a:spcPct val="0"/>
              </a:spcAft>
              <a:buFont typeface="Arial" pitchFamily="34" charset="0"/>
              <a:buChar char="•"/>
            </a:pPr>
            <a:r>
              <a:rPr lang="zh-CN" dirty="0"/>
              <a:t>软木主要指松木</a:t>
            </a:r>
            <a:r>
              <a:rPr lang="zh-CN" altLang="en-US" dirty="0"/>
              <a:t>（</a:t>
            </a:r>
            <a:r>
              <a:rPr lang="zh-CN" dirty="0"/>
              <a:t>见</a:t>
            </a:r>
            <a:r>
              <a:rPr lang="zh-CN" altLang="en-US" dirty="0"/>
              <a:t>左下</a:t>
            </a:r>
            <a:r>
              <a:rPr lang="zh-CN" dirty="0"/>
              <a:t>图</a:t>
            </a:r>
            <a:r>
              <a:rPr lang="zh-CN" altLang="en-US" dirty="0"/>
              <a:t>）等针叶树，其木质较清，很方面加工，多用于很多家具的主材。</a:t>
            </a:r>
            <a:endParaRPr lang="en-US" altLang="zh-CN" dirty="0"/>
          </a:p>
          <a:p>
            <a:pPr marL="285750" lvl="0" indent="-285750" fontAlgn="base">
              <a:spcBef>
                <a:spcPct val="0"/>
              </a:spcBef>
              <a:spcAft>
                <a:spcPct val="0"/>
              </a:spcAft>
              <a:buFont typeface="Arial" pitchFamily="34" charset="0"/>
              <a:buChar char="•"/>
            </a:pPr>
            <a:r>
              <a:rPr lang="zh-CN" altLang="en-US" dirty="0"/>
              <a:t>硬木主要是枫木（见右下图）、檀木等硬度较高的家具制作上，天然木材制品包括地板、龙骨等</a:t>
            </a: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a:t>
            </a:r>
            <a:endParaRPr kumimoji="0" lang="zh-CN" altLang="en-US" sz="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6" name="Rectangle 5"/>
          <p:cNvSpPr>
            <a:spLocks noChangeArrowheads="1"/>
          </p:cNvSpPr>
          <p:nvPr/>
        </p:nvSpPr>
        <p:spPr bwMode="auto">
          <a:xfrm>
            <a:off x="0" y="5562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CN" sz="1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3035858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32440" y="1851670"/>
            <a:ext cx="461665" cy="1890902"/>
          </a:xfrm>
          <a:prstGeom prst="rect">
            <a:avLst/>
          </a:prstGeom>
        </p:spPr>
        <p:txBody>
          <a:bodyPr vert="eaVert" wrap="none">
            <a:spAutoFit/>
          </a:bodyPr>
          <a:lstStyle/>
          <a:p>
            <a:r>
              <a:rPr lang="zh-CN" altLang="zh-CN" b="1" dirty="0" smtClean="0">
                <a:solidFill>
                  <a:schemeClr val="bg1"/>
                </a:solidFill>
                <a:latin typeface="华文中宋" pitchFamily="2" charset="-122"/>
                <a:ea typeface="华文中宋" pitchFamily="2" charset="-122"/>
              </a:rPr>
              <a:t>室内装饰</a:t>
            </a:r>
            <a:r>
              <a:rPr lang="zh-CN" altLang="zh-CN" b="1" dirty="0">
                <a:solidFill>
                  <a:schemeClr val="bg1"/>
                </a:solidFill>
                <a:latin typeface="华文中宋" pitchFamily="2" charset="-122"/>
                <a:ea typeface="华文中宋" pitchFamily="2" charset="-122"/>
              </a:rPr>
              <a:t>材料</a:t>
            </a:r>
            <a:endParaRPr lang="zh-CN" altLang="zh-CN" dirty="0">
              <a:solidFill>
                <a:schemeClr val="bg1"/>
              </a:solidFill>
              <a:latin typeface="华文中宋" pitchFamily="2" charset="-122"/>
              <a:ea typeface="华文中宋" pitchFamily="2" charset="-122"/>
            </a:endParaRPr>
          </a:p>
        </p:txBody>
      </p:sp>
      <p:sp>
        <p:nvSpPr>
          <p:cNvPr id="3" name="矩形 2"/>
          <p:cNvSpPr/>
          <p:nvPr/>
        </p:nvSpPr>
        <p:spPr>
          <a:xfrm>
            <a:off x="8433549" y="4083918"/>
            <a:ext cx="710451" cy="584775"/>
          </a:xfrm>
          <a:prstGeom prst="rect">
            <a:avLst/>
          </a:prstGeom>
          <a:noFill/>
        </p:spPr>
        <p:txBody>
          <a:bodyPr wrap="none" lIns="91440" tIns="45720" rIns="91440" bIns="45720">
            <a:spAutoFit/>
          </a:bodyPr>
          <a:lstStyle/>
          <a:p>
            <a:pPr algn="ctr"/>
            <a:r>
              <a:rPr lang="en-US" altLang="zh-CN"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4.1</a:t>
            </a:r>
            <a:endParaRPr lang="zh-CN" altLang="en-US" sz="32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4" name="矩形 3"/>
          <p:cNvSpPr/>
          <p:nvPr/>
        </p:nvSpPr>
        <p:spPr>
          <a:xfrm>
            <a:off x="3635896" y="1476299"/>
            <a:ext cx="3816424" cy="2585323"/>
          </a:xfrm>
          <a:prstGeom prst="rect">
            <a:avLst/>
          </a:prstGeom>
        </p:spPr>
        <p:txBody>
          <a:bodyPr wrap="square">
            <a:spAutoFit/>
          </a:bodyPr>
          <a:lstStyle/>
          <a:p>
            <a:pPr>
              <a:lnSpc>
                <a:spcPct val="150000"/>
              </a:lnSpc>
            </a:pPr>
            <a:r>
              <a:rPr lang="zh-CN" altLang="zh-CN" b="1" dirty="0">
                <a:solidFill>
                  <a:schemeClr val="accent2">
                    <a:lumMod val="75000"/>
                  </a:schemeClr>
                </a:solidFill>
              </a:rPr>
              <a:t>（三）集成木材</a:t>
            </a:r>
          </a:p>
          <a:p>
            <a:pPr>
              <a:lnSpc>
                <a:spcPct val="150000"/>
              </a:lnSpc>
            </a:pPr>
            <a:r>
              <a:rPr lang="zh-CN" altLang="zh-CN" dirty="0"/>
              <a:t>将短小的薄板或方材在长宽方向按纤维走向粘结而成的材料是集成木材，它的优点主要是稳定性好、变形小、提高木材的利用率，多用于地板等家具制作。</a:t>
            </a:r>
          </a:p>
        </p:txBody>
      </p:sp>
      <p:pic>
        <p:nvPicPr>
          <p:cNvPr id="5122" name="Picture 2" descr="http://p2.so.qhimgs1.com/bdr/_240_/t011562b73879877a3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872338"/>
            <a:ext cx="2822712" cy="35283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68823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32440" y="1851670"/>
            <a:ext cx="461665" cy="1890902"/>
          </a:xfrm>
          <a:prstGeom prst="rect">
            <a:avLst/>
          </a:prstGeom>
        </p:spPr>
        <p:txBody>
          <a:bodyPr vert="eaVert" wrap="none">
            <a:spAutoFit/>
          </a:bodyPr>
          <a:lstStyle/>
          <a:p>
            <a:r>
              <a:rPr lang="zh-CN" altLang="zh-CN" b="1" dirty="0" smtClean="0">
                <a:solidFill>
                  <a:schemeClr val="bg1"/>
                </a:solidFill>
                <a:latin typeface="华文中宋" pitchFamily="2" charset="-122"/>
                <a:ea typeface="华文中宋" pitchFamily="2" charset="-122"/>
              </a:rPr>
              <a:t>室内装饰</a:t>
            </a:r>
            <a:r>
              <a:rPr lang="zh-CN" altLang="zh-CN" b="1" dirty="0">
                <a:solidFill>
                  <a:schemeClr val="bg1"/>
                </a:solidFill>
                <a:latin typeface="华文中宋" pitchFamily="2" charset="-122"/>
                <a:ea typeface="华文中宋" pitchFamily="2" charset="-122"/>
              </a:rPr>
              <a:t>材料</a:t>
            </a:r>
            <a:endParaRPr lang="zh-CN" altLang="zh-CN" dirty="0">
              <a:solidFill>
                <a:schemeClr val="bg1"/>
              </a:solidFill>
              <a:latin typeface="华文中宋" pitchFamily="2" charset="-122"/>
              <a:ea typeface="华文中宋" pitchFamily="2" charset="-122"/>
            </a:endParaRPr>
          </a:p>
        </p:txBody>
      </p:sp>
      <p:sp>
        <p:nvSpPr>
          <p:cNvPr id="3" name="矩形 2"/>
          <p:cNvSpPr/>
          <p:nvPr/>
        </p:nvSpPr>
        <p:spPr>
          <a:xfrm>
            <a:off x="8433549" y="4083918"/>
            <a:ext cx="710451" cy="584775"/>
          </a:xfrm>
          <a:prstGeom prst="rect">
            <a:avLst/>
          </a:prstGeom>
          <a:noFill/>
        </p:spPr>
        <p:txBody>
          <a:bodyPr wrap="none" lIns="91440" tIns="45720" rIns="91440" bIns="45720">
            <a:spAutoFit/>
          </a:bodyPr>
          <a:lstStyle/>
          <a:p>
            <a:pPr algn="ctr"/>
            <a:r>
              <a:rPr lang="en-US" altLang="zh-CN"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4.1</a:t>
            </a:r>
            <a:endParaRPr lang="zh-CN" altLang="en-US" sz="32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4" name="矩形 3"/>
          <p:cNvSpPr/>
          <p:nvPr/>
        </p:nvSpPr>
        <p:spPr>
          <a:xfrm>
            <a:off x="816698" y="257145"/>
            <a:ext cx="1210588" cy="400110"/>
          </a:xfrm>
          <a:prstGeom prst="rect">
            <a:avLst/>
          </a:prstGeom>
        </p:spPr>
        <p:txBody>
          <a:bodyPr wrap="none">
            <a:spAutoFit/>
          </a:bodyPr>
          <a:lstStyle/>
          <a:p>
            <a:r>
              <a:rPr lang="zh-CN" altLang="zh-CN" sz="2000" dirty="0">
                <a:solidFill>
                  <a:schemeClr val="accent2">
                    <a:lumMod val="75000"/>
                  </a:schemeClr>
                </a:solidFill>
                <a:latin typeface="华文琥珀" pitchFamily="2" charset="-122"/>
                <a:ea typeface="华文琥珀" pitchFamily="2" charset="-122"/>
              </a:rPr>
              <a:t>二、玻璃</a:t>
            </a:r>
          </a:p>
        </p:txBody>
      </p:sp>
      <p:sp>
        <p:nvSpPr>
          <p:cNvPr id="5" name="矩形 4"/>
          <p:cNvSpPr/>
          <p:nvPr/>
        </p:nvSpPr>
        <p:spPr>
          <a:xfrm>
            <a:off x="930153" y="657255"/>
            <a:ext cx="7283694" cy="1706878"/>
          </a:xfrm>
          <a:prstGeom prst="rect">
            <a:avLst/>
          </a:prstGeom>
        </p:spPr>
        <p:txBody>
          <a:bodyPr wrap="square">
            <a:spAutoFit/>
          </a:bodyPr>
          <a:lstStyle/>
          <a:p>
            <a:pPr indent="-285750">
              <a:lnSpc>
                <a:spcPct val="150000"/>
              </a:lnSpc>
              <a:buFont typeface="Arial" pitchFamily="34" charset="0"/>
              <a:buChar char="•"/>
            </a:pPr>
            <a:r>
              <a:rPr lang="zh-CN" altLang="zh-CN" dirty="0"/>
              <a:t> 玻璃的制造和使用发源地在中东地区，当时有些建筑也有</a:t>
            </a:r>
            <a:r>
              <a:rPr lang="zh-CN" altLang="zh-CN" dirty="0"/>
              <a:t>使用</a:t>
            </a:r>
            <a:r>
              <a:rPr lang="zh-CN" altLang="en-US" dirty="0"/>
              <a:t>（</a:t>
            </a:r>
            <a:r>
              <a:rPr lang="zh-CN" altLang="zh-CN" dirty="0"/>
              <a:t>见</a:t>
            </a:r>
            <a:r>
              <a:rPr lang="zh-CN" altLang="en-US" dirty="0"/>
              <a:t>左下</a:t>
            </a:r>
            <a:r>
              <a:rPr lang="zh-CN" altLang="zh-CN" dirty="0"/>
              <a:t>图</a:t>
            </a:r>
            <a:r>
              <a:rPr lang="zh-CN" altLang="en-US" dirty="0"/>
              <a:t>）</a:t>
            </a:r>
            <a:r>
              <a:rPr lang="zh-CN" altLang="zh-CN" dirty="0"/>
              <a:t>，</a:t>
            </a:r>
            <a:r>
              <a:rPr lang="zh-CN" altLang="zh-CN" dirty="0"/>
              <a:t>但是当时的价格很贵，所以没有普及使用</a:t>
            </a:r>
            <a:r>
              <a:rPr lang="zh-CN" altLang="zh-CN" dirty="0"/>
              <a:t>。</a:t>
            </a:r>
            <a:endParaRPr lang="en-US" altLang="zh-CN" dirty="0"/>
          </a:p>
          <a:p>
            <a:pPr indent="-285750">
              <a:lnSpc>
                <a:spcPct val="150000"/>
              </a:lnSpc>
              <a:buFont typeface="Arial" pitchFamily="34" charset="0"/>
              <a:buChar char="•"/>
            </a:pPr>
            <a:r>
              <a:rPr lang="en-US" altLang="zh-CN" dirty="0"/>
              <a:t>1000</a:t>
            </a:r>
            <a:r>
              <a:rPr lang="zh-CN" altLang="zh-CN" dirty="0"/>
              <a:t>多年前的教堂在施工用含有马赛克的玻璃来装饰墙面和顶棚，渲染宗教</a:t>
            </a:r>
            <a:r>
              <a:rPr lang="zh-CN" altLang="zh-CN" dirty="0"/>
              <a:t>气息</a:t>
            </a:r>
            <a:r>
              <a:rPr lang="zh-CN" altLang="en-US" dirty="0"/>
              <a:t>（</a:t>
            </a:r>
            <a:r>
              <a:rPr lang="zh-CN" altLang="zh-CN" dirty="0"/>
              <a:t>见</a:t>
            </a:r>
            <a:r>
              <a:rPr lang="zh-CN" altLang="en-US" dirty="0"/>
              <a:t>右下</a:t>
            </a:r>
            <a:r>
              <a:rPr lang="zh-CN" altLang="zh-CN" dirty="0"/>
              <a:t>图</a:t>
            </a:r>
            <a:r>
              <a:rPr lang="zh-CN" altLang="en-US" dirty="0"/>
              <a:t>）</a:t>
            </a:r>
            <a:r>
              <a:rPr lang="zh-CN" altLang="zh-CN" dirty="0"/>
              <a:t>。</a:t>
            </a:r>
            <a:endParaRPr lang="zh-CN" altLang="en-US" dirty="0"/>
          </a:p>
        </p:txBody>
      </p:sp>
      <p:pic>
        <p:nvPicPr>
          <p:cNvPr id="4098" name="图片 76" descr="8ad4b31c8701a18b36bb7ed1942f07082938fed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91680" y="2356892"/>
            <a:ext cx="1758753" cy="2512504"/>
          </a:xfrm>
          <a:prstGeom prst="rect">
            <a:avLst/>
          </a:prstGeom>
          <a:noFill/>
          <a:extLst>
            <a:ext uri="{909E8E84-426E-40DD-AFC4-6F175D3DCCD1}">
              <a14:hiddenFill xmlns:a14="http://schemas.microsoft.com/office/drawing/2010/main">
                <a:solidFill>
                  <a:srgbClr val="FFFFFF"/>
                </a:solidFill>
              </a14:hiddenFill>
            </a:ext>
          </a:extLst>
        </p:spPr>
      </p:pic>
      <p:pic>
        <p:nvPicPr>
          <p:cNvPr id="4097" name="图片 77" descr="u=1683744430,2870829934&amp;fm=27&amp;gp=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9912" y="2355726"/>
            <a:ext cx="1953394" cy="251367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Calibri" pitchFamily="34" charset="0"/>
                <a:ea typeface="宋体" pitchFamily="2" charset="-122"/>
                <a:cs typeface="宋体" pitchFamily="2" charset="-122"/>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5981969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32440" y="1851670"/>
            <a:ext cx="461665" cy="1890902"/>
          </a:xfrm>
          <a:prstGeom prst="rect">
            <a:avLst/>
          </a:prstGeom>
        </p:spPr>
        <p:txBody>
          <a:bodyPr vert="eaVert" wrap="none">
            <a:spAutoFit/>
          </a:bodyPr>
          <a:lstStyle/>
          <a:p>
            <a:r>
              <a:rPr lang="zh-CN" altLang="zh-CN" b="1" dirty="0" smtClean="0">
                <a:solidFill>
                  <a:schemeClr val="bg1"/>
                </a:solidFill>
                <a:latin typeface="华文中宋" pitchFamily="2" charset="-122"/>
                <a:ea typeface="华文中宋" pitchFamily="2" charset="-122"/>
              </a:rPr>
              <a:t>室内装饰</a:t>
            </a:r>
            <a:r>
              <a:rPr lang="zh-CN" altLang="zh-CN" b="1" dirty="0">
                <a:solidFill>
                  <a:schemeClr val="bg1"/>
                </a:solidFill>
                <a:latin typeface="华文中宋" pitchFamily="2" charset="-122"/>
                <a:ea typeface="华文中宋" pitchFamily="2" charset="-122"/>
              </a:rPr>
              <a:t>材料</a:t>
            </a:r>
            <a:endParaRPr lang="zh-CN" altLang="zh-CN" dirty="0">
              <a:solidFill>
                <a:schemeClr val="bg1"/>
              </a:solidFill>
              <a:latin typeface="华文中宋" pitchFamily="2" charset="-122"/>
              <a:ea typeface="华文中宋" pitchFamily="2" charset="-122"/>
            </a:endParaRPr>
          </a:p>
        </p:txBody>
      </p:sp>
      <p:sp>
        <p:nvSpPr>
          <p:cNvPr id="3" name="矩形 2"/>
          <p:cNvSpPr/>
          <p:nvPr/>
        </p:nvSpPr>
        <p:spPr>
          <a:xfrm>
            <a:off x="8433549" y="4083918"/>
            <a:ext cx="710451" cy="584775"/>
          </a:xfrm>
          <a:prstGeom prst="rect">
            <a:avLst/>
          </a:prstGeom>
          <a:noFill/>
        </p:spPr>
        <p:txBody>
          <a:bodyPr wrap="none" lIns="91440" tIns="45720" rIns="91440" bIns="45720">
            <a:spAutoFit/>
          </a:bodyPr>
          <a:lstStyle/>
          <a:p>
            <a:pPr algn="ctr"/>
            <a:r>
              <a:rPr lang="en-US" altLang="zh-CN"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4.1</a:t>
            </a:r>
            <a:endParaRPr lang="zh-CN" altLang="en-US" sz="32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4" name="Rectangle 2"/>
          <p:cNvSpPr>
            <a:spLocks noChangeArrowheads="1"/>
          </p:cNvSpPr>
          <p:nvPr/>
        </p:nvSpPr>
        <p:spPr bwMode="auto">
          <a:xfrm>
            <a:off x="554996" y="1051307"/>
            <a:ext cx="4233027" cy="29084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R="0" lvl="0" indent="355600" fontAlgn="base">
              <a:lnSpc>
                <a:spcPct val="150000"/>
              </a:lnSpc>
              <a:spcBef>
                <a:spcPct val="0"/>
              </a:spcBef>
              <a:spcAft>
                <a:spcPct val="0"/>
              </a:spcAft>
              <a:buClrTx/>
              <a:buSzTx/>
              <a:buFontTx/>
              <a:buNone/>
              <a:tabLst/>
            </a:pPr>
            <a:r>
              <a:rPr lang="zh-CN" sz="2000" b="1" dirty="0">
                <a:solidFill>
                  <a:schemeClr val="accent2">
                    <a:lumMod val="75000"/>
                  </a:schemeClr>
                </a:solidFill>
              </a:rPr>
              <a:t>（一）玻璃的分类</a:t>
            </a:r>
            <a:endParaRPr lang="en-US" altLang="zh-CN" sz="2000" b="1" dirty="0">
              <a:solidFill>
                <a:schemeClr val="accent2">
                  <a:lumMod val="75000"/>
                </a:schemeClr>
              </a:solidFill>
            </a:endParaRPr>
          </a:p>
          <a:p>
            <a:pPr marR="0" lvl="0" indent="355600" fontAlgn="base">
              <a:lnSpc>
                <a:spcPct val="150000"/>
              </a:lnSpc>
              <a:spcBef>
                <a:spcPct val="0"/>
              </a:spcBef>
              <a:spcAft>
                <a:spcPct val="0"/>
              </a:spcAft>
              <a:buClrTx/>
              <a:buSzTx/>
              <a:buFontTx/>
              <a:buNone/>
              <a:tabLst/>
            </a:pPr>
            <a:r>
              <a:rPr lang="zh-CN" b="1" dirty="0">
                <a:solidFill>
                  <a:schemeClr val="accent2">
                    <a:lumMod val="75000"/>
                  </a:schemeClr>
                </a:solidFill>
              </a:rPr>
              <a:t>（</a:t>
            </a:r>
            <a:r>
              <a:rPr lang="en-US" altLang="zh-CN" b="1" dirty="0">
                <a:solidFill>
                  <a:schemeClr val="accent2">
                    <a:lumMod val="75000"/>
                  </a:schemeClr>
                </a:solidFill>
              </a:rPr>
              <a:t>1</a:t>
            </a:r>
            <a:r>
              <a:rPr lang="zh-CN" altLang="en-US" b="1" dirty="0">
                <a:solidFill>
                  <a:schemeClr val="accent2">
                    <a:lumMod val="75000"/>
                  </a:schemeClr>
                </a:solidFill>
              </a:rPr>
              <a:t>）平板玻璃</a:t>
            </a:r>
          </a:p>
          <a:p>
            <a:pPr marR="0" lvl="0" indent="355600" fontAlgn="base">
              <a:lnSpc>
                <a:spcPct val="150000"/>
              </a:lnSpc>
              <a:spcBef>
                <a:spcPct val="0"/>
              </a:spcBef>
              <a:spcAft>
                <a:spcPct val="0"/>
              </a:spcAft>
              <a:buClrTx/>
              <a:buSzTx/>
              <a:buFontTx/>
              <a:buNone/>
              <a:tabLst/>
            </a:pPr>
            <a:r>
              <a:rPr lang="zh-CN" altLang="en-US" dirty="0"/>
              <a:t>即片状的玻璃，当代应用最广、用量最大，通常为透明的、平整的、光滑的等，也可以为毛面的、波纹的，同时也可以保护人们的私密性，见右图。</a:t>
            </a:r>
          </a:p>
          <a:p>
            <a:pPr marL="0" marR="0" lvl="0" indent="35560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pic>
        <p:nvPicPr>
          <p:cNvPr id="5121" name="图片 78" descr="wKhQb1RM_ymEKll9AAAAAINpKDQ35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35015" y="1146745"/>
            <a:ext cx="2864743" cy="27176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101912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相邻">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相邻">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Calligraphy</Template>
  <TotalTime>71</TotalTime>
  <Words>2023</Words>
  <Application>Microsoft Office PowerPoint</Application>
  <PresentationFormat>全屏显示(16:9)</PresentationFormat>
  <Paragraphs>207</Paragraphs>
  <Slides>36</Slides>
  <Notes>0</Notes>
  <HiddenSlides>0</HiddenSlides>
  <MMClips>0</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相邻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User</cp:lastModifiedBy>
  <cp:revision>10</cp:revision>
  <dcterms:created xsi:type="dcterms:W3CDTF">2018-02-26T10:15:50Z</dcterms:created>
  <dcterms:modified xsi:type="dcterms:W3CDTF">2018-02-27T09:14:59Z</dcterms:modified>
</cp:coreProperties>
</file>