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8" r:id="rId20"/>
    <p:sldId id="275" r:id="rId21"/>
    <p:sldId id="276" r:id="rId22"/>
    <p:sldId id="277" r:id="rId23"/>
    <p:sldId id="279" r:id="rId24"/>
    <p:sldId id="280" r:id="rId25"/>
    <p:sldId id="281" r:id="rId26"/>
    <p:sldId id="282" r:id="rId27"/>
    <p:sldId id="283" r:id="rId28"/>
    <p:sldId id="387" r:id="rId29"/>
    <p:sldId id="284" r:id="rId30"/>
    <p:sldId id="386" r:id="rId31"/>
    <p:sldId id="385" r:id="rId32"/>
    <p:sldId id="286" r:id="rId33"/>
    <p:sldId id="285" r:id="rId34"/>
    <p:sldId id="290" r:id="rId35"/>
    <p:sldId id="287" r:id="rId36"/>
    <p:sldId id="288" r:id="rId37"/>
    <p:sldId id="289" r:id="rId38"/>
    <p:sldId id="292" r:id="rId39"/>
    <p:sldId id="295" r:id="rId40"/>
    <p:sldId id="293" r:id="rId41"/>
    <p:sldId id="296" r:id="rId42"/>
    <p:sldId id="297" r:id="rId43"/>
    <p:sldId id="298"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876"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EBCA17-C145-4311-B833-8AB13BD9D319}" type="doc">
      <dgm:prSet loTypeId="urn:microsoft.com/office/officeart/2008/layout/VerticalAccentList" loCatId="list" qsTypeId="urn:microsoft.com/office/officeart/2005/8/quickstyle/simple1" qsCatId="simple" csTypeId="urn:microsoft.com/office/officeart/2005/8/colors/colorful4" csCatId="colorful"/>
      <dgm:spPr/>
      <dgm:t>
        <a:bodyPr/>
        <a:lstStyle/>
        <a:p>
          <a:endParaRPr lang="zh-CN" altLang="en-US"/>
        </a:p>
      </dgm:t>
    </dgm:pt>
    <dgm:pt modelId="{9B91BB34-06AB-4060-9705-C6DD0C7C6A14}">
      <dgm:prSet/>
      <dgm:spPr/>
      <dgm:t>
        <a:bodyPr/>
        <a:lstStyle/>
        <a:p>
          <a:pPr rtl="0"/>
          <a:r>
            <a:rPr lang="en-US" smtClean="0"/>
            <a:t>1</a:t>
          </a:r>
          <a:r>
            <a:rPr lang="zh-CN" smtClean="0"/>
            <a:t>、主导高技派风格的社会阶层对空间的需求</a:t>
          </a:r>
          <a:endParaRPr lang="zh-CN"/>
        </a:p>
      </dgm:t>
    </dgm:pt>
    <dgm:pt modelId="{B9153F6B-44E2-4253-86E1-FB90FA4CB0AD}" type="parTrans" cxnId="{3861EDAC-1E19-4D4E-9D06-FE726E140A23}">
      <dgm:prSet/>
      <dgm:spPr/>
      <dgm:t>
        <a:bodyPr/>
        <a:lstStyle/>
        <a:p>
          <a:endParaRPr lang="zh-CN" altLang="en-US"/>
        </a:p>
      </dgm:t>
    </dgm:pt>
    <dgm:pt modelId="{19C525FC-3573-498B-B48F-27497E50E77C}" type="sibTrans" cxnId="{3861EDAC-1E19-4D4E-9D06-FE726E140A23}">
      <dgm:prSet/>
      <dgm:spPr/>
      <dgm:t>
        <a:bodyPr/>
        <a:lstStyle/>
        <a:p>
          <a:endParaRPr lang="zh-CN" altLang="en-US"/>
        </a:p>
      </dgm:t>
    </dgm:pt>
    <dgm:pt modelId="{58A0E03D-556A-48C4-834F-77BE4FE1CC31}">
      <dgm:prSet/>
      <dgm:spPr/>
      <dgm:t>
        <a:bodyPr/>
        <a:lstStyle/>
        <a:p>
          <a:pPr rtl="0"/>
          <a:r>
            <a:rPr lang="en-US" smtClean="0"/>
            <a:t>2</a:t>
          </a:r>
          <a:r>
            <a:rPr lang="zh-CN" smtClean="0"/>
            <a:t>、空间样式及风格</a:t>
          </a:r>
          <a:endParaRPr lang="zh-CN"/>
        </a:p>
      </dgm:t>
    </dgm:pt>
    <dgm:pt modelId="{EBE9307B-7023-4AAC-97C8-093A4D7A3BB3}" type="parTrans" cxnId="{E26AA8DD-F7CA-4D39-A3AF-DF551129FA35}">
      <dgm:prSet/>
      <dgm:spPr/>
      <dgm:t>
        <a:bodyPr/>
        <a:lstStyle/>
        <a:p>
          <a:endParaRPr lang="zh-CN" altLang="en-US"/>
        </a:p>
      </dgm:t>
    </dgm:pt>
    <dgm:pt modelId="{E0C4E365-F2A2-434E-AD20-B81F6F393F8F}" type="sibTrans" cxnId="{E26AA8DD-F7CA-4D39-A3AF-DF551129FA35}">
      <dgm:prSet/>
      <dgm:spPr/>
      <dgm:t>
        <a:bodyPr/>
        <a:lstStyle/>
        <a:p>
          <a:endParaRPr lang="zh-CN" altLang="en-US"/>
        </a:p>
      </dgm:t>
    </dgm:pt>
    <dgm:pt modelId="{DE700B45-B09B-4320-BEE1-8CBDE598C260}">
      <dgm:prSet/>
      <dgm:spPr/>
      <dgm:t>
        <a:bodyPr/>
        <a:lstStyle/>
        <a:p>
          <a:pPr rtl="0"/>
          <a:r>
            <a:rPr lang="en-US" dirty="0" smtClean="0"/>
            <a:t>3</a:t>
          </a:r>
          <a:r>
            <a:rPr lang="zh-CN" dirty="0" smtClean="0"/>
            <a:t>、家具和陈列 </a:t>
          </a:r>
          <a:endParaRPr lang="zh-CN" dirty="0"/>
        </a:p>
      </dgm:t>
    </dgm:pt>
    <dgm:pt modelId="{F1FB2540-E143-41EC-ABDF-BF51B6177E7C}" type="parTrans" cxnId="{75354025-6476-4270-A74F-0AAC5AA241A2}">
      <dgm:prSet/>
      <dgm:spPr/>
      <dgm:t>
        <a:bodyPr/>
        <a:lstStyle/>
        <a:p>
          <a:endParaRPr lang="zh-CN" altLang="en-US"/>
        </a:p>
      </dgm:t>
    </dgm:pt>
    <dgm:pt modelId="{93E94F49-7C5E-43D9-B0A4-7D4E72DCFB26}" type="sibTrans" cxnId="{75354025-6476-4270-A74F-0AAC5AA241A2}">
      <dgm:prSet/>
      <dgm:spPr/>
      <dgm:t>
        <a:bodyPr/>
        <a:lstStyle/>
        <a:p>
          <a:endParaRPr lang="zh-CN" altLang="en-US"/>
        </a:p>
      </dgm:t>
    </dgm:pt>
    <dgm:pt modelId="{143A7B60-9E7C-4986-8BCB-FB2B402FA042}">
      <dgm:prSet/>
      <dgm:spPr/>
      <dgm:t>
        <a:bodyPr/>
        <a:lstStyle/>
        <a:p>
          <a:pPr rtl="0"/>
          <a:r>
            <a:rPr lang="en-US" smtClean="0"/>
            <a:t>4</a:t>
          </a:r>
          <a:r>
            <a:rPr lang="zh-CN" smtClean="0"/>
            <a:t>、材料工艺</a:t>
          </a:r>
          <a:endParaRPr lang="zh-CN"/>
        </a:p>
      </dgm:t>
    </dgm:pt>
    <dgm:pt modelId="{BFE5270E-AE07-4921-B4E6-02A7467048EF}" type="parTrans" cxnId="{7139C61E-646D-4237-991D-310FF525A138}">
      <dgm:prSet/>
      <dgm:spPr/>
      <dgm:t>
        <a:bodyPr/>
        <a:lstStyle/>
        <a:p>
          <a:endParaRPr lang="zh-CN" altLang="en-US"/>
        </a:p>
      </dgm:t>
    </dgm:pt>
    <dgm:pt modelId="{5B07A0C7-7439-422C-8A8D-3A7BE7E1280C}" type="sibTrans" cxnId="{7139C61E-646D-4237-991D-310FF525A138}">
      <dgm:prSet/>
      <dgm:spPr/>
      <dgm:t>
        <a:bodyPr/>
        <a:lstStyle/>
        <a:p>
          <a:endParaRPr lang="zh-CN" altLang="en-US"/>
        </a:p>
      </dgm:t>
    </dgm:pt>
    <dgm:pt modelId="{D03E1C5B-7F23-4846-B14B-500F0BE061A9}">
      <dgm:prSet/>
      <dgm:spPr/>
      <dgm:t>
        <a:bodyPr/>
        <a:lstStyle/>
        <a:p>
          <a:pPr rtl="0"/>
          <a:r>
            <a:rPr lang="en-US" smtClean="0"/>
            <a:t>5</a:t>
          </a:r>
          <a:r>
            <a:rPr lang="zh-CN" smtClean="0"/>
            <a:t>、人文思想</a:t>
          </a:r>
          <a:endParaRPr lang="zh-CN"/>
        </a:p>
      </dgm:t>
    </dgm:pt>
    <dgm:pt modelId="{0380591E-B813-4C3D-B0A5-CA05580C8C37}" type="parTrans" cxnId="{7C0653C9-E7CC-4CA5-8EAC-01A6541504B9}">
      <dgm:prSet/>
      <dgm:spPr/>
      <dgm:t>
        <a:bodyPr/>
        <a:lstStyle/>
        <a:p>
          <a:endParaRPr lang="zh-CN" altLang="en-US"/>
        </a:p>
      </dgm:t>
    </dgm:pt>
    <dgm:pt modelId="{F19B15D7-A925-4D70-A382-CE5103B67639}" type="sibTrans" cxnId="{7C0653C9-E7CC-4CA5-8EAC-01A6541504B9}">
      <dgm:prSet/>
      <dgm:spPr/>
      <dgm:t>
        <a:bodyPr/>
        <a:lstStyle/>
        <a:p>
          <a:endParaRPr lang="zh-CN" altLang="en-US"/>
        </a:p>
      </dgm:t>
    </dgm:pt>
    <dgm:pt modelId="{5A916F03-E907-431C-95B4-77FD95E756D2}" type="pres">
      <dgm:prSet presAssocID="{AAEBCA17-C145-4311-B833-8AB13BD9D319}" presName="Name0" presStyleCnt="0">
        <dgm:presLayoutVars>
          <dgm:chMax/>
          <dgm:chPref/>
          <dgm:dir/>
        </dgm:presLayoutVars>
      </dgm:prSet>
      <dgm:spPr/>
    </dgm:pt>
    <dgm:pt modelId="{04D04DF1-F4DF-445D-B815-4E0F87B56A96}" type="pres">
      <dgm:prSet presAssocID="{9B91BB34-06AB-4060-9705-C6DD0C7C6A14}" presName="parenttextcomposite" presStyleCnt="0"/>
      <dgm:spPr/>
    </dgm:pt>
    <dgm:pt modelId="{EB7570B8-E9C1-41C8-92A5-0FD264A9CB2B}" type="pres">
      <dgm:prSet presAssocID="{9B91BB34-06AB-4060-9705-C6DD0C7C6A14}" presName="parenttext" presStyleLbl="revTx" presStyleIdx="0" presStyleCnt="5">
        <dgm:presLayoutVars>
          <dgm:chMax/>
          <dgm:chPref val="2"/>
          <dgm:bulletEnabled val="1"/>
        </dgm:presLayoutVars>
      </dgm:prSet>
      <dgm:spPr/>
    </dgm:pt>
    <dgm:pt modelId="{CA77547B-DE98-4DBB-876F-0E3AD8B98A6D}" type="pres">
      <dgm:prSet presAssocID="{9B91BB34-06AB-4060-9705-C6DD0C7C6A14}" presName="parallelogramComposite" presStyleCnt="0"/>
      <dgm:spPr/>
    </dgm:pt>
    <dgm:pt modelId="{3291AD20-484A-47AA-A365-4F3FCE8A98EE}" type="pres">
      <dgm:prSet presAssocID="{9B91BB34-06AB-4060-9705-C6DD0C7C6A14}" presName="parallelogram1" presStyleLbl="alignNode1" presStyleIdx="0" presStyleCnt="35"/>
      <dgm:spPr/>
    </dgm:pt>
    <dgm:pt modelId="{5AE7E28A-1FE2-4334-99B1-06BE9D95501E}" type="pres">
      <dgm:prSet presAssocID="{9B91BB34-06AB-4060-9705-C6DD0C7C6A14}" presName="parallelogram2" presStyleLbl="alignNode1" presStyleIdx="1" presStyleCnt="35"/>
      <dgm:spPr/>
    </dgm:pt>
    <dgm:pt modelId="{3E978A21-D67C-4CCE-8730-528D4113F4D0}" type="pres">
      <dgm:prSet presAssocID="{9B91BB34-06AB-4060-9705-C6DD0C7C6A14}" presName="parallelogram3" presStyleLbl="alignNode1" presStyleIdx="2" presStyleCnt="35"/>
      <dgm:spPr/>
    </dgm:pt>
    <dgm:pt modelId="{CEEDFF45-03C7-499D-8F7D-5B5AC1359D66}" type="pres">
      <dgm:prSet presAssocID="{9B91BB34-06AB-4060-9705-C6DD0C7C6A14}" presName="parallelogram4" presStyleLbl="alignNode1" presStyleIdx="3" presStyleCnt="35"/>
      <dgm:spPr/>
    </dgm:pt>
    <dgm:pt modelId="{ECA4207F-7F35-4240-9400-773F23F82C2E}" type="pres">
      <dgm:prSet presAssocID="{9B91BB34-06AB-4060-9705-C6DD0C7C6A14}" presName="parallelogram5" presStyleLbl="alignNode1" presStyleIdx="4" presStyleCnt="35"/>
      <dgm:spPr/>
    </dgm:pt>
    <dgm:pt modelId="{29D3F327-2898-4FC6-B606-DE4D37A96FB0}" type="pres">
      <dgm:prSet presAssocID="{9B91BB34-06AB-4060-9705-C6DD0C7C6A14}" presName="parallelogram6" presStyleLbl="alignNode1" presStyleIdx="5" presStyleCnt="35"/>
      <dgm:spPr/>
    </dgm:pt>
    <dgm:pt modelId="{C8182D34-06E4-4251-95F2-7C293D11C3D2}" type="pres">
      <dgm:prSet presAssocID="{9B91BB34-06AB-4060-9705-C6DD0C7C6A14}" presName="parallelogram7" presStyleLbl="alignNode1" presStyleIdx="6" presStyleCnt="35"/>
      <dgm:spPr/>
    </dgm:pt>
    <dgm:pt modelId="{A5B37ACC-0F85-4059-BF77-72774279E3AE}" type="pres">
      <dgm:prSet presAssocID="{19C525FC-3573-498B-B48F-27497E50E77C}" presName="sibTrans" presStyleCnt="0"/>
      <dgm:spPr/>
    </dgm:pt>
    <dgm:pt modelId="{2365FA16-BBD0-4418-AA25-42871DE468C4}" type="pres">
      <dgm:prSet presAssocID="{58A0E03D-556A-48C4-834F-77BE4FE1CC31}" presName="parenttextcomposite" presStyleCnt="0"/>
      <dgm:spPr/>
    </dgm:pt>
    <dgm:pt modelId="{C2DB0174-44C9-4E5D-AB5C-BFA17C4FE7E0}" type="pres">
      <dgm:prSet presAssocID="{58A0E03D-556A-48C4-834F-77BE4FE1CC31}" presName="parenttext" presStyleLbl="revTx" presStyleIdx="1" presStyleCnt="5">
        <dgm:presLayoutVars>
          <dgm:chMax/>
          <dgm:chPref val="2"/>
          <dgm:bulletEnabled val="1"/>
        </dgm:presLayoutVars>
      </dgm:prSet>
      <dgm:spPr/>
    </dgm:pt>
    <dgm:pt modelId="{EDB7C029-DA9D-4616-BD53-AD1AC2E067AB}" type="pres">
      <dgm:prSet presAssocID="{58A0E03D-556A-48C4-834F-77BE4FE1CC31}" presName="parallelogramComposite" presStyleCnt="0"/>
      <dgm:spPr/>
    </dgm:pt>
    <dgm:pt modelId="{F560231E-083D-40C4-ACE1-4DB5233A449A}" type="pres">
      <dgm:prSet presAssocID="{58A0E03D-556A-48C4-834F-77BE4FE1CC31}" presName="parallelogram1" presStyleLbl="alignNode1" presStyleIdx="7" presStyleCnt="35"/>
      <dgm:spPr/>
    </dgm:pt>
    <dgm:pt modelId="{40F010C1-8425-46B5-8DE6-2D0C5318C2D7}" type="pres">
      <dgm:prSet presAssocID="{58A0E03D-556A-48C4-834F-77BE4FE1CC31}" presName="parallelogram2" presStyleLbl="alignNode1" presStyleIdx="8" presStyleCnt="35"/>
      <dgm:spPr/>
    </dgm:pt>
    <dgm:pt modelId="{74471E02-C621-4B31-96B2-A7FFE8FE7888}" type="pres">
      <dgm:prSet presAssocID="{58A0E03D-556A-48C4-834F-77BE4FE1CC31}" presName="parallelogram3" presStyleLbl="alignNode1" presStyleIdx="9" presStyleCnt="35"/>
      <dgm:spPr/>
    </dgm:pt>
    <dgm:pt modelId="{53EA9B42-16AE-450C-BE13-10F4A1322E30}" type="pres">
      <dgm:prSet presAssocID="{58A0E03D-556A-48C4-834F-77BE4FE1CC31}" presName="parallelogram4" presStyleLbl="alignNode1" presStyleIdx="10" presStyleCnt="35"/>
      <dgm:spPr/>
    </dgm:pt>
    <dgm:pt modelId="{3F6BBC40-E041-40D8-A6FB-C21E9DF1249A}" type="pres">
      <dgm:prSet presAssocID="{58A0E03D-556A-48C4-834F-77BE4FE1CC31}" presName="parallelogram5" presStyleLbl="alignNode1" presStyleIdx="11" presStyleCnt="35"/>
      <dgm:spPr/>
    </dgm:pt>
    <dgm:pt modelId="{DCB5B615-6E4E-472E-99A8-4B7E94E5589D}" type="pres">
      <dgm:prSet presAssocID="{58A0E03D-556A-48C4-834F-77BE4FE1CC31}" presName="parallelogram6" presStyleLbl="alignNode1" presStyleIdx="12" presStyleCnt="35"/>
      <dgm:spPr/>
    </dgm:pt>
    <dgm:pt modelId="{D49F5B1A-0FBB-4FF3-8033-DCAD864A2B25}" type="pres">
      <dgm:prSet presAssocID="{58A0E03D-556A-48C4-834F-77BE4FE1CC31}" presName="parallelogram7" presStyleLbl="alignNode1" presStyleIdx="13" presStyleCnt="35"/>
      <dgm:spPr/>
    </dgm:pt>
    <dgm:pt modelId="{1E8EC291-633A-459C-AF08-E142C019D0D1}" type="pres">
      <dgm:prSet presAssocID="{E0C4E365-F2A2-434E-AD20-B81F6F393F8F}" presName="sibTrans" presStyleCnt="0"/>
      <dgm:spPr/>
    </dgm:pt>
    <dgm:pt modelId="{2CB7A5C1-9C86-455D-9437-7DCAB730088D}" type="pres">
      <dgm:prSet presAssocID="{DE700B45-B09B-4320-BEE1-8CBDE598C260}" presName="parenttextcomposite" presStyleCnt="0"/>
      <dgm:spPr/>
    </dgm:pt>
    <dgm:pt modelId="{F9AA64F2-840D-4FE2-9CDD-53C929A68A15}" type="pres">
      <dgm:prSet presAssocID="{DE700B45-B09B-4320-BEE1-8CBDE598C260}" presName="parenttext" presStyleLbl="revTx" presStyleIdx="2" presStyleCnt="5">
        <dgm:presLayoutVars>
          <dgm:chMax/>
          <dgm:chPref val="2"/>
          <dgm:bulletEnabled val="1"/>
        </dgm:presLayoutVars>
      </dgm:prSet>
      <dgm:spPr/>
    </dgm:pt>
    <dgm:pt modelId="{D0873882-E917-4BBA-8E77-70CA31E86F70}" type="pres">
      <dgm:prSet presAssocID="{DE700B45-B09B-4320-BEE1-8CBDE598C260}" presName="parallelogramComposite" presStyleCnt="0"/>
      <dgm:spPr/>
    </dgm:pt>
    <dgm:pt modelId="{C9BEDCC0-4B43-457F-BA39-1D06B712E6DE}" type="pres">
      <dgm:prSet presAssocID="{DE700B45-B09B-4320-BEE1-8CBDE598C260}" presName="parallelogram1" presStyleLbl="alignNode1" presStyleIdx="14" presStyleCnt="35"/>
      <dgm:spPr/>
    </dgm:pt>
    <dgm:pt modelId="{186367D7-66D3-46AF-B667-27F7A09081DA}" type="pres">
      <dgm:prSet presAssocID="{DE700B45-B09B-4320-BEE1-8CBDE598C260}" presName="parallelogram2" presStyleLbl="alignNode1" presStyleIdx="15" presStyleCnt="35"/>
      <dgm:spPr/>
    </dgm:pt>
    <dgm:pt modelId="{12DDED5D-26F5-442D-8391-FA35188A078A}" type="pres">
      <dgm:prSet presAssocID="{DE700B45-B09B-4320-BEE1-8CBDE598C260}" presName="parallelogram3" presStyleLbl="alignNode1" presStyleIdx="16" presStyleCnt="35"/>
      <dgm:spPr/>
    </dgm:pt>
    <dgm:pt modelId="{A9597CB1-A9FE-4C25-B94A-68C175ADCBC5}" type="pres">
      <dgm:prSet presAssocID="{DE700B45-B09B-4320-BEE1-8CBDE598C260}" presName="parallelogram4" presStyleLbl="alignNode1" presStyleIdx="17" presStyleCnt="35"/>
      <dgm:spPr/>
    </dgm:pt>
    <dgm:pt modelId="{7664E1F7-2874-4E46-8A2A-A0B6E452EB01}" type="pres">
      <dgm:prSet presAssocID="{DE700B45-B09B-4320-BEE1-8CBDE598C260}" presName="parallelogram5" presStyleLbl="alignNode1" presStyleIdx="18" presStyleCnt="35"/>
      <dgm:spPr/>
    </dgm:pt>
    <dgm:pt modelId="{2792AA55-6A97-48FC-9273-2F9271AE1530}" type="pres">
      <dgm:prSet presAssocID="{DE700B45-B09B-4320-BEE1-8CBDE598C260}" presName="parallelogram6" presStyleLbl="alignNode1" presStyleIdx="19" presStyleCnt="35"/>
      <dgm:spPr/>
    </dgm:pt>
    <dgm:pt modelId="{A227A604-756C-4BF4-9263-84870144E39A}" type="pres">
      <dgm:prSet presAssocID="{DE700B45-B09B-4320-BEE1-8CBDE598C260}" presName="parallelogram7" presStyleLbl="alignNode1" presStyleIdx="20" presStyleCnt="35"/>
      <dgm:spPr/>
    </dgm:pt>
    <dgm:pt modelId="{741EB21E-25BB-4D3B-8E14-7BCF9B8D1E53}" type="pres">
      <dgm:prSet presAssocID="{93E94F49-7C5E-43D9-B0A4-7D4E72DCFB26}" presName="sibTrans" presStyleCnt="0"/>
      <dgm:spPr/>
    </dgm:pt>
    <dgm:pt modelId="{A5C742A9-FD3B-4D74-BCD2-20435B32801E}" type="pres">
      <dgm:prSet presAssocID="{143A7B60-9E7C-4986-8BCB-FB2B402FA042}" presName="parenttextcomposite" presStyleCnt="0"/>
      <dgm:spPr/>
    </dgm:pt>
    <dgm:pt modelId="{0B870631-41E8-4478-9B4B-324EEFBABF7C}" type="pres">
      <dgm:prSet presAssocID="{143A7B60-9E7C-4986-8BCB-FB2B402FA042}" presName="parenttext" presStyleLbl="revTx" presStyleIdx="3" presStyleCnt="5">
        <dgm:presLayoutVars>
          <dgm:chMax/>
          <dgm:chPref val="2"/>
          <dgm:bulletEnabled val="1"/>
        </dgm:presLayoutVars>
      </dgm:prSet>
      <dgm:spPr/>
    </dgm:pt>
    <dgm:pt modelId="{45639626-1348-4347-9613-6ED1836CEED6}" type="pres">
      <dgm:prSet presAssocID="{143A7B60-9E7C-4986-8BCB-FB2B402FA042}" presName="parallelogramComposite" presStyleCnt="0"/>
      <dgm:spPr/>
    </dgm:pt>
    <dgm:pt modelId="{2D1A8D8F-0939-4359-AA1D-2BDDF40E119C}" type="pres">
      <dgm:prSet presAssocID="{143A7B60-9E7C-4986-8BCB-FB2B402FA042}" presName="parallelogram1" presStyleLbl="alignNode1" presStyleIdx="21" presStyleCnt="35"/>
      <dgm:spPr/>
    </dgm:pt>
    <dgm:pt modelId="{F188C403-B471-4F54-ACD9-F512D07E8B46}" type="pres">
      <dgm:prSet presAssocID="{143A7B60-9E7C-4986-8BCB-FB2B402FA042}" presName="parallelogram2" presStyleLbl="alignNode1" presStyleIdx="22" presStyleCnt="35"/>
      <dgm:spPr/>
    </dgm:pt>
    <dgm:pt modelId="{AFC58F76-7F39-414C-AB34-E05FA85756AB}" type="pres">
      <dgm:prSet presAssocID="{143A7B60-9E7C-4986-8BCB-FB2B402FA042}" presName="parallelogram3" presStyleLbl="alignNode1" presStyleIdx="23" presStyleCnt="35"/>
      <dgm:spPr/>
    </dgm:pt>
    <dgm:pt modelId="{292EB26B-37BA-4D60-A7E4-E59C44223459}" type="pres">
      <dgm:prSet presAssocID="{143A7B60-9E7C-4986-8BCB-FB2B402FA042}" presName="parallelogram4" presStyleLbl="alignNode1" presStyleIdx="24" presStyleCnt="35"/>
      <dgm:spPr/>
    </dgm:pt>
    <dgm:pt modelId="{BF5FFE25-249E-4FAA-B66E-36A9721F2614}" type="pres">
      <dgm:prSet presAssocID="{143A7B60-9E7C-4986-8BCB-FB2B402FA042}" presName="parallelogram5" presStyleLbl="alignNode1" presStyleIdx="25" presStyleCnt="35"/>
      <dgm:spPr/>
    </dgm:pt>
    <dgm:pt modelId="{339DB0EA-DE36-4072-A03C-3FF74C92A1D8}" type="pres">
      <dgm:prSet presAssocID="{143A7B60-9E7C-4986-8BCB-FB2B402FA042}" presName="parallelogram6" presStyleLbl="alignNode1" presStyleIdx="26" presStyleCnt="35"/>
      <dgm:spPr/>
    </dgm:pt>
    <dgm:pt modelId="{B5E3B2A4-92AF-4919-B31E-8A1B9C12287B}" type="pres">
      <dgm:prSet presAssocID="{143A7B60-9E7C-4986-8BCB-FB2B402FA042}" presName="parallelogram7" presStyleLbl="alignNode1" presStyleIdx="27" presStyleCnt="35"/>
      <dgm:spPr/>
    </dgm:pt>
    <dgm:pt modelId="{F008242C-1214-4E50-A868-760DB423AD3B}" type="pres">
      <dgm:prSet presAssocID="{5B07A0C7-7439-422C-8A8D-3A7BE7E1280C}" presName="sibTrans" presStyleCnt="0"/>
      <dgm:spPr/>
    </dgm:pt>
    <dgm:pt modelId="{28243E46-82B8-4C60-980F-51C5E34D628B}" type="pres">
      <dgm:prSet presAssocID="{D03E1C5B-7F23-4846-B14B-500F0BE061A9}" presName="parenttextcomposite" presStyleCnt="0"/>
      <dgm:spPr/>
    </dgm:pt>
    <dgm:pt modelId="{C4600FED-0A2B-45D2-B413-FB91CADB481F}" type="pres">
      <dgm:prSet presAssocID="{D03E1C5B-7F23-4846-B14B-500F0BE061A9}" presName="parenttext" presStyleLbl="revTx" presStyleIdx="4" presStyleCnt="5">
        <dgm:presLayoutVars>
          <dgm:chMax/>
          <dgm:chPref val="2"/>
          <dgm:bulletEnabled val="1"/>
        </dgm:presLayoutVars>
      </dgm:prSet>
      <dgm:spPr/>
    </dgm:pt>
    <dgm:pt modelId="{255500B0-B40C-405A-AEC1-205CC2403CD9}" type="pres">
      <dgm:prSet presAssocID="{D03E1C5B-7F23-4846-B14B-500F0BE061A9}" presName="parallelogramComposite" presStyleCnt="0"/>
      <dgm:spPr/>
    </dgm:pt>
    <dgm:pt modelId="{CBB0B7F9-8177-47D7-9BB9-DE7E88C4BA8F}" type="pres">
      <dgm:prSet presAssocID="{D03E1C5B-7F23-4846-B14B-500F0BE061A9}" presName="parallelogram1" presStyleLbl="alignNode1" presStyleIdx="28" presStyleCnt="35"/>
      <dgm:spPr/>
    </dgm:pt>
    <dgm:pt modelId="{98714992-97F2-46EA-B884-EEA289B8AE44}" type="pres">
      <dgm:prSet presAssocID="{D03E1C5B-7F23-4846-B14B-500F0BE061A9}" presName="parallelogram2" presStyleLbl="alignNode1" presStyleIdx="29" presStyleCnt="35"/>
      <dgm:spPr/>
    </dgm:pt>
    <dgm:pt modelId="{56281643-A8D7-4FF4-A926-7323090003FB}" type="pres">
      <dgm:prSet presAssocID="{D03E1C5B-7F23-4846-B14B-500F0BE061A9}" presName="parallelogram3" presStyleLbl="alignNode1" presStyleIdx="30" presStyleCnt="35"/>
      <dgm:spPr/>
    </dgm:pt>
    <dgm:pt modelId="{5530D3A9-ACD3-444E-BEB5-6FD97A57E29C}" type="pres">
      <dgm:prSet presAssocID="{D03E1C5B-7F23-4846-B14B-500F0BE061A9}" presName="parallelogram4" presStyleLbl="alignNode1" presStyleIdx="31" presStyleCnt="35"/>
      <dgm:spPr/>
    </dgm:pt>
    <dgm:pt modelId="{C4DB0F74-A2F6-49A1-A260-7D8834BE0AAB}" type="pres">
      <dgm:prSet presAssocID="{D03E1C5B-7F23-4846-B14B-500F0BE061A9}" presName="parallelogram5" presStyleLbl="alignNode1" presStyleIdx="32" presStyleCnt="35"/>
      <dgm:spPr/>
    </dgm:pt>
    <dgm:pt modelId="{FE5B77EE-016A-4403-9563-4FB4B78EA71A}" type="pres">
      <dgm:prSet presAssocID="{D03E1C5B-7F23-4846-B14B-500F0BE061A9}" presName="parallelogram6" presStyleLbl="alignNode1" presStyleIdx="33" presStyleCnt="35"/>
      <dgm:spPr/>
    </dgm:pt>
    <dgm:pt modelId="{179B5850-6457-4B80-804D-DB37E2C04004}" type="pres">
      <dgm:prSet presAssocID="{D03E1C5B-7F23-4846-B14B-500F0BE061A9}" presName="parallelogram7" presStyleLbl="alignNode1" presStyleIdx="34" presStyleCnt="35"/>
      <dgm:spPr/>
    </dgm:pt>
  </dgm:ptLst>
  <dgm:cxnLst>
    <dgm:cxn modelId="{4FC78186-AE1C-4ECC-85C4-4AC0DA582D4E}" type="presOf" srcId="{AAEBCA17-C145-4311-B833-8AB13BD9D319}" destId="{5A916F03-E907-431C-95B4-77FD95E756D2}" srcOrd="0" destOrd="0" presId="urn:microsoft.com/office/officeart/2008/layout/VerticalAccentList"/>
    <dgm:cxn modelId="{75354025-6476-4270-A74F-0AAC5AA241A2}" srcId="{AAEBCA17-C145-4311-B833-8AB13BD9D319}" destId="{DE700B45-B09B-4320-BEE1-8CBDE598C260}" srcOrd="2" destOrd="0" parTransId="{F1FB2540-E143-41EC-ABDF-BF51B6177E7C}" sibTransId="{93E94F49-7C5E-43D9-B0A4-7D4E72DCFB26}"/>
    <dgm:cxn modelId="{7139C61E-646D-4237-991D-310FF525A138}" srcId="{AAEBCA17-C145-4311-B833-8AB13BD9D319}" destId="{143A7B60-9E7C-4986-8BCB-FB2B402FA042}" srcOrd="3" destOrd="0" parTransId="{BFE5270E-AE07-4921-B4E6-02A7467048EF}" sibTransId="{5B07A0C7-7439-422C-8A8D-3A7BE7E1280C}"/>
    <dgm:cxn modelId="{3861EDAC-1E19-4D4E-9D06-FE726E140A23}" srcId="{AAEBCA17-C145-4311-B833-8AB13BD9D319}" destId="{9B91BB34-06AB-4060-9705-C6DD0C7C6A14}" srcOrd="0" destOrd="0" parTransId="{B9153F6B-44E2-4253-86E1-FB90FA4CB0AD}" sibTransId="{19C525FC-3573-498B-B48F-27497E50E77C}"/>
    <dgm:cxn modelId="{E26AA8DD-F7CA-4D39-A3AF-DF551129FA35}" srcId="{AAEBCA17-C145-4311-B833-8AB13BD9D319}" destId="{58A0E03D-556A-48C4-834F-77BE4FE1CC31}" srcOrd="1" destOrd="0" parTransId="{EBE9307B-7023-4AAC-97C8-093A4D7A3BB3}" sibTransId="{E0C4E365-F2A2-434E-AD20-B81F6F393F8F}"/>
    <dgm:cxn modelId="{845A0210-81A0-48D6-A1FF-95021E778891}" type="presOf" srcId="{D03E1C5B-7F23-4846-B14B-500F0BE061A9}" destId="{C4600FED-0A2B-45D2-B413-FB91CADB481F}" srcOrd="0" destOrd="0" presId="urn:microsoft.com/office/officeart/2008/layout/VerticalAccentList"/>
    <dgm:cxn modelId="{78AE6FA0-D3E0-4FA6-A15F-12152BDA7560}" type="presOf" srcId="{DE700B45-B09B-4320-BEE1-8CBDE598C260}" destId="{F9AA64F2-840D-4FE2-9CDD-53C929A68A15}" srcOrd="0" destOrd="0" presId="urn:microsoft.com/office/officeart/2008/layout/VerticalAccentList"/>
    <dgm:cxn modelId="{E6AE9121-B0D1-481E-9B4B-8A174C59F8C8}" type="presOf" srcId="{9B91BB34-06AB-4060-9705-C6DD0C7C6A14}" destId="{EB7570B8-E9C1-41C8-92A5-0FD264A9CB2B}" srcOrd="0" destOrd="0" presId="urn:microsoft.com/office/officeart/2008/layout/VerticalAccentList"/>
    <dgm:cxn modelId="{C704DC42-9624-470C-A5FF-9B432277E388}" type="presOf" srcId="{58A0E03D-556A-48C4-834F-77BE4FE1CC31}" destId="{C2DB0174-44C9-4E5D-AB5C-BFA17C4FE7E0}" srcOrd="0" destOrd="0" presId="urn:microsoft.com/office/officeart/2008/layout/VerticalAccentList"/>
    <dgm:cxn modelId="{2FD59BC7-61BD-4B22-B79C-202A62142D70}" type="presOf" srcId="{143A7B60-9E7C-4986-8BCB-FB2B402FA042}" destId="{0B870631-41E8-4478-9B4B-324EEFBABF7C}" srcOrd="0" destOrd="0" presId="urn:microsoft.com/office/officeart/2008/layout/VerticalAccentList"/>
    <dgm:cxn modelId="{7C0653C9-E7CC-4CA5-8EAC-01A6541504B9}" srcId="{AAEBCA17-C145-4311-B833-8AB13BD9D319}" destId="{D03E1C5B-7F23-4846-B14B-500F0BE061A9}" srcOrd="4" destOrd="0" parTransId="{0380591E-B813-4C3D-B0A5-CA05580C8C37}" sibTransId="{F19B15D7-A925-4D70-A382-CE5103B67639}"/>
    <dgm:cxn modelId="{5B389B95-78FD-486B-B538-CD1105B87C4D}" type="presParOf" srcId="{5A916F03-E907-431C-95B4-77FD95E756D2}" destId="{04D04DF1-F4DF-445D-B815-4E0F87B56A96}" srcOrd="0" destOrd="0" presId="urn:microsoft.com/office/officeart/2008/layout/VerticalAccentList"/>
    <dgm:cxn modelId="{7803ECD0-FC19-47C9-A60F-19D68833FFAB}" type="presParOf" srcId="{04D04DF1-F4DF-445D-B815-4E0F87B56A96}" destId="{EB7570B8-E9C1-41C8-92A5-0FD264A9CB2B}" srcOrd="0" destOrd="0" presId="urn:microsoft.com/office/officeart/2008/layout/VerticalAccentList"/>
    <dgm:cxn modelId="{FFF2FFC0-7FB8-4A89-8439-45C1370F785A}" type="presParOf" srcId="{5A916F03-E907-431C-95B4-77FD95E756D2}" destId="{CA77547B-DE98-4DBB-876F-0E3AD8B98A6D}" srcOrd="1" destOrd="0" presId="urn:microsoft.com/office/officeart/2008/layout/VerticalAccentList"/>
    <dgm:cxn modelId="{010E0A00-3488-481F-84D0-FADAE3557FE1}" type="presParOf" srcId="{CA77547B-DE98-4DBB-876F-0E3AD8B98A6D}" destId="{3291AD20-484A-47AA-A365-4F3FCE8A98EE}" srcOrd="0" destOrd="0" presId="urn:microsoft.com/office/officeart/2008/layout/VerticalAccentList"/>
    <dgm:cxn modelId="{5F31703F-E078-461D-8AD2-C44AFB73E3DB}" type="presParOf" srcId="{CA77547B-DE98-4DBB-876F-0E3AD8B98A6D}" destId="{5AE7E28A-1FE2-4334-99B1-06BE9D95501E}" srcOrd="1" destOrd="0" presId="urn:microsoft.com/office/officeart/2008/layout/VerticalAccentList"/>
    <dgm:cxn modelId="{F680D359-5C58-4B80-809A-8DD667C092D2}" type="presParOf" srcId="{CA77547B-DE98-4DBB-876F-0E3AD8B98A6D}" destId="{3E978A21-D67C-4CCE-8730-528D4113F4D0}" srcOrd="2" destOrd="0" presId="urn:microsoft.com/office/officeart/2008/layout/VerticalAccentList"/>
    <dgm:cxn modelId="{09014D38-C0B9-4F6F-BBCB-53CB0C825881}" type="presParOf" srcId="{CA77547B-DE98-4DBB-876F-0E3AD8B98A6D}" destId="{CEEDFF45-03C7-499D-8F7D-5B5AC1359D66}" srcOrd="3" destOrd="0" presId="urn:microsoft.com/office/officeart/2008/layout/VerticalAccentList"/>
    <dgm:cxn modelId="{4CDDE965-18FC-4557-9A8A-E783BE99808D}" type="presParOf" srcId="{CA77547B-DE98-4DBB-876F-0E3AD8B98A6D}" destId="{ECA4207F-7F35-4240-9400-773F23F82C2E}" srcOrd="4" destOrd="0" presId="urn:microsoft.com/office/officeart/2008/layout/VerticalAccentList"/>
    <dgm:cxn modelId="{3561DA85-6249-49BF-9EEB-A6A4D2F955A8}" type="presParOf" srcId="{CA77547B-DE98-4DBB-876F-0E3AD8B98A6D}" destId="{29D3F327-2898-4FC6-B606-DE4D37A96FB0}" srcOrd="5" destOrd="0" presId="urn:microsoft.com/office/officeart/2008/layout/VerticalAccentList"/>
    <dgm:cxn modelId="{23282E1F-D6AA-432B-8FEC-121A9C615C4E}" type="presParOf" srcId="{CA77547B-DE98-4DBB-876F-0E3AD8B98A6D}" destId="{C8182D34-06E4-4251-95F2-7C293D11C3D2}" srcOrd="6" destOrd="0" presId="urn:microsoft.com/office/officeart/2008/layout/VerticalAccentList"/>
    <dgm:cxn modelId="{70B82CD7-517B-4419-90D7-16052FA5A385}" type="presParOf" srcId="{5A916F03-E907-431C-95B4-77FD95E756D2}" destId="{A5B37ACC-0F85-4059-BF77-72774279E3AE}" srcOrd="2" destOrd="0" presId="urn:microsoft.com/office/officeart/2008/layout/VerticalAccentList"/>
    <dgm:cxn modelId="{81D07A73-7FDD-4DDD-A3D2-B8217FCB5EC9}" type="presParOf" srcId="{5A916F03-E907-431C-95B4-77FD95E756D2}" destId="{2365FA16-BBD0-4418-AA25-42871DE468C4}" srcOrd="3" destOrd="0" presId="urn:microsoft.com/office/officeart/2008/layout/VerticalAccentList"/>
    <dgm:cxn modelId="{6AFD2A78-F6EA-4100-808A-7D2CE4F67645}" type="presParOf" srcId="{2365FA16-BBD0-4418-AA25-42871DE468C4}" destId="{C2DB0174-44C9-4E5D-AB5C-BFA17C4FE7E0}" srcOrd="0" destOrd="0" presId="urn:microsoft.com/office/officeart/2008/layout/VerticalAccentList"/>
    <dgm:cxn modelId="{D74AEBB3-33E8-4F7A-AC45-F087F5BE96A1}" type="presParOf" srcId="{5A916F03-E907-431C-95B4-77FD95E756D2}" destId="{EDB7C029-DA9D-4616-BD53-AD1AC2E067AB}" srcOrd="4" destOrd="0" presId="urn:microsoft.com/office/officeart/2008/layout/VerticalAccentList"/>
    <dgm:cxn modelId="{8046ACD5-A1EA-4F32-A478-4C1709872FEF}" type="presParOf" srcId="{EDB7C029-DA9D-4616-BD53-AD1AC2E067AB}" destId="{F560231E-083D-40C4-ACE1-4DB5233A449A}" srcOrd="0" destOrd="0" presId="urn:microsoft.com/office/officeart/2008/layout/VerticalAccentList"/>
    <dgm:cxn modelId="{AAFED1C1-3186-4AFE-9A0D-574B25B18386}" type="presParOf" srcId="{EDB7C029-DA9D-4616-BD53-AD1AC2E067AB}" destId="{40F010C1-8425-46B5-8DE6-2D0C5318C2D7}" srcOrd="1" destOrd="0" presId="urn:microsoft.com/office/officeart/2008/layout/VerticalAccentList"/>
    <dgm:cxn modelId="{75B8E3CB-7949-4742-BC67-B3E333B1BE6B}" type="presParOf" srcId="{EDB7C029-DA9D-4616-BD53-AD1AC2E067AB}" destId="{74471E02-C621-4B31-96B2-A7FFE8FE7888}" srcOrd="2" destOrd="0" presId="urn:microsoft.com/office/officeart/2008/layout/VerticalAccentList"/>
    <dgm:cxn modelId="{67827F07-23BE-46FE-9B09-8F883FE6F02C}" type="presParOf" srcId="{EDB7C029-DA9D-4616-BD53-AD1AC2E067AB}" destId="{53EA9B42-16AE-450C-BE13-10F4A1322E30}" srcOrd="3" destOrd="0" presId="urn:microsoft.com/office/officeart/2008/layout/VerticalAccentList"/>
    <dgm:cxn modelId="{A6F7DB29-0E32-488A-AC17-DAC4E701CDD4}" type="presParOf" srcId="{EDB7C029-DA9D-4616-BD53-AD1AC2E067AB}" destId="{3F6BBC40-E041-40D8-A6FB-C21E9DF1249A}" srcOrd="4" destOrd="0" presId="urn:microsoft.com/office/officeart/2008/layout/VerticalAccentList"/>
    <dgm:cxn modelId="{25AE60F8-B87B-4441-B08F-B2DDB1785BFB}" type="presParOf" srcId="{EDB7C029-DA9D-4616-BD53-AD1AC2E067AB}" destId="{DCB5B615-6E4E-472E-99A8-4B7E94E5589D}" srcOrd="5" destOrd="0" presId="urn:microsoft.com/office/officeart/2008/layout/VerticalAccentList"/>
    <dgm:cxn modelId="{15D7C2AD-E5B3-450E-B1BA-76C69AB5E818}" type="presParOf" srcId="{EDB7C029-DA9D-4616-BD53-AD1AC2E067AB}" destId="{D49F5B1A-0FBB-4FF3-8033-DCAD864A2B25}" srcOrd="6" destOrd="0" presId="urn:microsoft.com/office/officeart/2008/layout/VerticalAccentList"/>
    <dgm:cxn modelId="{36687A92-0B08-4275-8F0D-A2153519181D}" type="presParOf" srcId="{5A916F03-E907-431C-95B4-77FD95E756D2}" destId="{1E8EC291-633A-459C-AF08-E142C019D0D1}" srcOrd="5" destOrd="0" presId="urn:microsoft.com/office/officeart/2008/layout/VerticalAccentList"/>
    <dgm:cxn modelId="{37CBCE7E-1F9F-44D2-BC45-0D8E35175182}" type="presParOf" srcId="{5A916F03-E907-431C-95B4-77FD95E756D2}" destId="{2CB7A5C1-9C86-455D-9437-7DCAB730088D}" srcOrd="6" destOrd="0" presId="urn:microsoft.com/office/officeart/2008/layout/VerticalAccentList"/>
    <dgm:cxn modelId="{9D5244B5-6803-42CB-AAC0-77B7EC5CC75A}" type="presParOf" srcId="{2CB7A5C1-9C86-455D-9437-7DCAB730088D}" destId="{F9AA64F2-840D-4FE2-9CDD-53C929A68A15}" srcOrd="0" destOrd="0" presId="urn:microsoft.com/office/officeart/2008/layout/VerticalAccentList"/>
    <dgm:cxn modelId="{CE513825-2926-4A36-9866-0A08C75323BA}" type="presParOf" srcId="{5A916F03-E907-431C-95B4-77FD95E756D2}" destId="{D0873882-E917-4BBA-8E77-70CA31E86F70}" srcOrd="7" destOrd="0" presId="urn:microsoft.com/office/officeart/2008/layout/VerticalAccentList"/>
    <dgm:cxn modelId="{CF073B6C-9AB5-419F-B700-FC9D6FC4182D}" type="presParOf" srcId="{D0873882-E917-4BBA-8E77-70CA31E86F70}" destId="{C9BEDCC0-4B43-457F-BA39-1D06B712E6DE}" srcOrd="0" destOrd="0" presId="urn:microsoft.com/office/officeart/2008/layout/VerticalAccentList"/>
    <dgm:cxn modelId="{E119950C-2A13-421C-B16B-F12D113E0A49}" type="presParOf" srcId="{D0873882-E917-4BBA-8E77-70CA31E86F70}" destId="{186367D7-66D3-46AF-B667-27F7A09081DA}" srcOrd="1" destOrd="0" presId="urn:microsoft.com/office/officeart/2008/layout/VerticalAccentList"/>
    <dgm:cxn modelId="{87CA34CB-DB13-4C8A-917F-890E9BAFDE07}" type="presParOf" srcId="{D0873882-E917-4BBA-8E77-70CA31E86F70}" destId="{12DDED5D-26F5-442D-8391-FA35188A078A}" srcOrd="2" destOrd="0" presId="urn:microsoft.com/office/officeart/2008/layout/VerticalAccentList"/>
    <dgm:cxn modelId="{C04E3C18-A2F2-45C8-9219-4A7BAA1BABD0}" type="presParOf" srcId="{D0873882-E917-4BBA-8E77-70CA31E86F70}" destId="{A9597CB1-A9FE-4C25-B94A-68C175ADCBC5}" srcOrd="3" destOrd="0" presId="urn:microsoft.com/office/officeart/2008/layout/VerticalAccentList"/>
    <dgm:cxn modelId="{193E0DB2-1C5D-439C-AAA8-0286D85E30BA}" type="presParOf" srcId="{D0873882-E917-4BBA-8E77-70CA31E86F70}" destId="{7664E1F7-2874-4E46-8A2A-A0B6E452EB01}" srcOrd="4" destOrd="0" presId="urn:microsoft.com/office/officeart/2008/layout/VerticalAccentList"/>
    <dgm:cxn modelId="{4DF814E7-B1EE-4DE5-8805-0A76372A0F0B}" type="presParOf" srcId="{D0873882-E917-4BBA-8E77-70CA31E86F70}" destId="{2792AA55-6A97-48FC-9273-2F9271AE1530}" srcOrd="5" destOrd="0" presId="urn:microsoft.com/office/officeart/2008/layout/VerticalAccentList"/>
    <dgm:cxn modelId="{65E4ADB9-A0F3-4807-A9E4-948E6E39134F}" type="presParOf" srcId="{D0873882-E917-4BBA-8E77-70CA31E86F70}" destId="{A227A604-756C-4BF4-9263-84870144E39A}" srcOrd="6" destOrd="0" presId="urn:microsoft.com/office/officeart/2008/layout/VerticalAccentList"/>
    <dgm:cxn modelId="{948CB041-406E-4EE0-99C0-595283F3101B}" type="presParOf" srcId="{5A916F03-E907-431C-95B4-77FD95E756D2}" destId="{741EB21E-25BB-4D3B-8E14-7BCF9B8D1E53}" srcOrd="8" destOrd="0" presId="urn:microsoft.com/office/officeart/2008/layout/VerticalAccentList"/>
    <dgm:cxn modelId="{4790C0B8-FF6E-4AFC-9B6C-37E6F1D15B5C}" type="presParOf" srcId="{5A916F03-E907-431C-95B4-77FD95E756D2}" destId="{A5C742A9-FD3B-4D74-BCD2-20435B32801E}" srcOrd="9" destOrd="0" presId="urn:microsoft.com/office/officeart/2008/layout/VerticalAccentList"/>
    <dgm:cxn modelId="{DD2F4E8B-EE72-48A2-B781-E7AF1FBEE80A}" type="presParOf" srcId="{A5C742A9-FD3B-4D74-BCD2-20435B32801E}" destId="{0B870631-41E8-4478-9B4B-324EEFBABF7C}" srcOrd="0" destOrd="0" presId="urn:microsoft.com/office/officeart/2008/layout/VerticalAccentList"/>
    <dgm:cxn modelId="{593BC075-D28B-4FDF-BFB0-B4D15E045F8A}" type="presParOf" srcId="{5A916F03-E907-431C-95B4-77FD95E756D2}" destId="{45639626-1348-4347-9613-6ED1836CEED6}" srcOrd="10" destOrd="0" presId="urn:microsoft.com/office/officeart/2008/layout/VerticalAccentList"/>
    <dgm:cxn modelId="{4201C37A-8AD7-49CD-A85C-40A61BB40523}" type="presParOf" srcId="{45639626-1348-4347-9613-6ED1836CEED6}" destId="{2D1A8D8F-0939-4359-AA1D-2BDDF40E119C}" srcOrd="0" destOrd="0" presId="urn:microsoft.com/office/officeart/2008/layout/VerticalAccentList"/>
    <dgm:cxn modelId="{FD907A27-A494-4534-9029-74D008A83403}" type="presParOf" srcId="{45639626-1348-4347-9613-6ED1836CEED6}" destId="{F188C403-B471-4F54-ACD9-F512D07E8B46}" srcOrd="1" destOrd="0" presId="urn:microsoft.com/office/officeart/2008/layout/VerticalAccentList"/>
    <dgm:cxn modelId="{A6604127-0170-4BEC-BD79-80AC499F12A8}" type="presParOf" srcId="{45639626-1348-4347-9613-6ED1836CEED6}" destId="{AFC58F76-7F39-414C-AB34-E05FA85756AB}" srcOrd="2" destOrd="0" presId="urn:microsoft.com/office/officeart/2008/layout/VerticalAccentList"/>
    <dgm:cxn modelId="{5D099EF2-799E-40AA-87A3-2A0F9E6BDFC8}" type="presParOf" srcId="{45639626-1348-4347-9613-6ED1836CEED6}" destId="{292EB26B-37BA-4D60-A7E4-E59C44223459}" srcOrd="3" destOrd="0" presId="urn:microsoft.com/office/officeart/2008/layout/VerticalAccentList"/>
    <dgm:cxn modelId="{ADD72B8D-1E0F-4AA0-B3EE-0BBFF2B8B80C}" type="presParOf" srcId="{45639626-1348-4347-9613-6ED1836CEED6}" destId="{BF5FFE25-249E-4FAA-B66E-36A9721F2614}" srcOrd="4" destOrd="0" presId="urn:microsoft.com/office/officeart/2008/layout/VerticalAccentList"/>
    <dgm:cxn modelId="{936C9AC1-7083-4934-AA60-B5455603493B}" type="presParOf" srcId="{45639626-1348-4347-9613-6ED1836CEED6}" destId="{339DB0EA-DE36-4072-A03C-3FF74C92A1D8}" srcOrd="5" destOrd="0" presId="urn:microsoft.com/office/officeart/2008/layout/VerticalAccentList"/>
    <dgm:cxn modelId="{77724FEB-EDBD-4417-9D6A-B44D3DD37BA1}" type="presParOf" srcId="{45639626-1348-4347-9613-6ED1836CEED6}" destId="{B5E3B2A4-92AF-4919-B31E-8A1B9C12287B}" srcOrd="6" destOrd="0" presId="urn:microsoft.com/office/officeart/2008/layout/VerticalAccentList"/>
    <dgm:cxn modelId="{B2A23178-60B2-4B7B-9694-ACC95A9FE502}" type="presParOf" srcId="{5A916F03-E907-431C-95B4-77FD95E756D2}" destId="{F008242C-1214-4E50-A868-760DB423AD3B}" srcOrd="11" destOrd="0" presId="urn:microsoft.com/office/officeart/2008/layout/VerticalAccentList"/>
    <dgm:cxn modelId="{826F7C1D-554F-409C-B92E-5797CDFD2E5F}" type="presParOf" srcId="{5A916F03-E907-431C-95B4-77FD95E756D2}" destId="{28243E46-82B8-4C60-980F-51C5E34D628B}" srcOrd="12" destOrd="0" presId="urn:microsoft.com/office/officeart/2008/layout/VerticalAccentList"/>
    <dgm:cxn modelId="{EE0F4D39-EF8E-4D62-B830-507AB1DF1775}" type="presParOf" srcId="{28243E46-82B8-4C60-980F-51C5E34D628B}" destId="{C4600FED-0A2B-45D2-B413-FB91CADB481F}" srcOrd="0" destOrd="0" presId="urn:microsoft.com/office/officeart/2008/layout/VerticalAccentList"/>
    <dgm:cxn modelId="{FF1C2898-CC78-4C61-83D9-4C1884630EFF}" type="presParOf" srcId="{5A916F03-E907-431C-95B4-77FD95E756D2}" destId="{255500B0-B40C-405A-AEC1-205CC2403CD9}" srcOrd="13" destOrd="0" presId="urn:microsoft.com/office/officeart/2008/layout/VerticalAccentList"/>
    <dgm:cxn modelId="{7BFFFE22-6B51-4B59-907E-D394C60F397C}" type="presParOf" srcId="{255500B0-B40C-405A-AEC1-205CC2403CD9}" destId="{CBB0B7F9-8177-47D7-9BB9-DE7E88C4BA8F}" srcOrd="0" destOrd="0" presId="urn:microsoft.com/office/officeart/2008/layout/VerticalAccentList"/>
    <dgm:cxn modelId="{A93FC310-2BBE-4FC1-9136-25CA788F5A8E}" type="presParOf" srcId="{255500B0-B40C-405A-AEC1-205CC2403CD9}" destId="{98714992-97F2-46EA-B884-EEA289B8AE44}" srcOrd="1" destOrd="0" presId="urn:microsoft.com/office/officeart/2008/layout/VerticalAccentList"/>
    <dgm:cxn modelId="{A080D47A-A159-43EC-9E7F-E815BD0051A7}" type="presParOf" srcId="{255500B0-B40C-405A-AEC1-205CC2403CD9}" destId="{56281643-A8D7-4FF4-A926-7323090003FB}" srcOrd="2" destOrd="0" presId="urn:microsoft.com/office/officeart/2008/layout/VerticalAccentList"/>
    <dgm:cxn modelId="{CE14F7F9-418A-4E1E-B36C-0DB62D088F23}" type="presParOf" srcId="{255500B0-B40C-405A-AEC1-205CC2403CD9}" destId="{5530D3A9-ACD3-444E-BEB5-6FD97A57E29C}" srcOrd="3" destOrd="0" presId="urn:microsoft.com/office/officeart/2008/layout/VerticalAccentList"/>
    <dgm:cxn modelId="{D2F95B83-8E13-4C9A-B97A-ED5E84F3D1BE}" type="presParOf" srcId="{255500B0-B40C-405A-AEC1-205CC2403CD9}" destId="{C4DB0F74-A2F6-49A1-A260-7D8834BE0AAB}" srcOrd="4" destOrd="0" presId="urn:microsoft.com/office/officeart/2008/layout/VerticalAccentList"/>
    <dgm:cxn modelId="{BF41C8DB-C532-4849-9477-4BAC2C84B99E}" type="presParOf" srcId="{255500B0-B40C-405A-AEC1-205CC2403CD9}" destId="{FE5B77EE-016A-4403-9563-4FB4B78EA71A}" srcOrd="5" destOrd="0" presId="urn:microsoft.com/office/officeart/2008/layout/VerticalAccentList"/>
    <dgm:cxn modelId="{F26DEA32-EB52-4B3E-9DF2-C694FFA9AAEA}" type="presParOf" srcId="{255500B0-B40C-405A-AEC1-205CC2403CD9}" destId="{179B5850-6457-4B80-804D-DB37E2C04004}"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7570B8-E9C1-41C8-92A5-0FD264A9CB2B}">
      <dsp:nvSpPr>
        <dsp:cNvPr id="0" name=""/>
        <dsp:cNvSpPr/>
      </dsp:nvSpPr>
      <dsp:spPr>
        <a:xfrm>
          <a:off x="846881" y="1780"/>
          <a:ext cx="5219004" cy="474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en-US" sz="2000" kern="1200" smtClean="0"/>
            <a:t>1</a:t>
          </a:r>
          <a:r>
            <a:rPr lang="zh-CN" sz="2000" kern="1200" smtClean="0"/>
            <a:t>、主导高技派风格的社会阶层对空间的需求</a:t>
          </a:r>
          <a:endParaRPr lang="zh-CN" sz="2000" kern="1200"/>
        </a:p>
      </dsp:txBody>
      <dsp:txXfrm>
        <a:off x="846881" y="1780"/>
        <a:ext cx="5219004" cy="474454"/>
      </dsp:txXfrm>
    </dsp:sp>
    <dsp:sp modelId="{3291AD20-484A-47AA-A365-4F3FCE8A98EE}">
      <dsp:nvSpPr>
        <dsp:cNvPr id="0" name=""/>
        <dsp:cNvSpPr/>
      </dsp:nvSpPr>
      <dsp:spPr>
        <a:xfrm>
          <a:off x="846881" y="476235"/>
          <a:ext cx="695867" cy="115977"/>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E7E28A-1FE2-4334-99B1-06BE9D95501E}">
      <dsp:nvSpPr>
        <dsp:cNvPr id="0" name=""/>
        <dsp:cNvSpPr/>
      </dsp:nvSpPr>
      <dsp:spPr>
        <a:xfrm>
          <a:off x="1583341" y="476235"/>
          <a:ext cx="695867" cy="115977"/>
        </a:xfrm>
        <a:prstGeom prst="parallelogram">
          <a:avLst>
            <a:gd name="adj" fmla="val 140840"/>
          </a:avLst>
        </a:prstGeom>
        <a:solidFill>
          <a:schemeClr val="accent4">
            <a:hueOff val="305756"/>
            <a:satOff val="-1411"/>
            <a:lumOff val="52"/>
            <a:alphaOff val="0"/>
          </a:schemeClr>
        </a:solidFill>
        <a:ln w="12700" cap="flat" cmpd="sng" algn="ctr">
          <a:solidFill>
            <a:schemeClr val="accent4">
              <a:hueOff val="305756"/>
              <a:satOff val="-1411"/>
              <a:lumOff val="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978A21-D67C-4CCE-8730-528D4113F4D0}">
      <dsp:nvSpPr>
        <dsp:cNvPr id="0" name=""/>
        <dsp:cNvSpPr/>
      </dsp:nvSpPr>
      <dsp:spPr>
        <a:xfrm>
          <a:off x="2319800" y="476235"/>
          <a:ext cx="695867" cy="115977"/>
        </a:xfrm>
        <a:prstGeom prst="parallelogram">
          <a:avLst>
            <a:gd name="adj" fmla="val 140840"/>
          </a:avLst>
        </a:prstGeom>
        <a:solidFill>
          <a:schemeClr val="accent4">
            <a:hueOff val="611511"/>
            <a:satOff val="-2822"/>
            <a:lumOff val="104"/>
            <a:alphaOff val="0"/>
          </a:schemeClr>
        </a:solidFill>
        <a:ln w="12700" cap="flat" cmpd="sng" algn="ctr">
          <a:solidFill>
            <a:schemeClr val="accent4">
              <a:hueOff val="611511"/>
              <a:satOff val="-2822"/>
              <a:lumOff val="10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EDFF45-03C7-499D-8F7D-5B5AC1359D66}">
      <dsp:nvSpPr>
        <dsp:cNvPr id="0" name=""/>
        <dsp:cNvSpPr/>
      </dsp:nvSpPr>
      <dsp:spPr>
        <a:xfrm>
          <a:off x="3056260" y="476235"/>
          <a:ext cx="695867" cy="115977"/>
        </a:xfrm>
        <a:prstGeom prst="parallelogram">
          <a:avLst>
            <a:gd name="adj" fmla="val 140840"/>
          </a:avLst>
        </a:prstGeom>
        <a:solidFill>
          <a:schemeClr val="accent4">
            <a:hueOff val="917267"/>
            <a:satOff val="-4232"/>
            <a:lumOff val="156"/>
            <a:alphaOff val="0"/>
          </a:schemeClr>
        </a:solidFill>
        <a:ln w="12700" cap="flat" cmpd="sng" algn="ctr">
          <a:solidFill>
            <a:schemeClr val="accent4">
              <a:hueOff val="917267"/>
              <a:satOff val="-4232"/>
              <a:lumOff val="15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A4207F-7F35-4240-9400-773F23F82C2E}">
      <dsp:nvSpPr>
        <dsp:cNvPr id="0" name=""/>
        <dsp:cNvSpPr/>
      </dsp:nvSpPr>
      <dsp:spPr>
        <a:xfrm>
          <a:off x="3792719" y="476235"/>
          <a:ext cx="695867" cy="115977"/>
        </a:xfrm>
        <a:prstGeom prst="parallelogram">
          <a:avLst>
            <a:gd name="adj" fmla="val 140840"/>
          </a:avLst>
        </a:prstGeom>
        <a:solidFill>
          <a:schemeClr val="accent4">
            <a:hueOff val="1223023"/>
            <a:satOff val="-5643"/>
            <a:lumOff val="208"/>
            <a:alphaOff val="0"/>
          </a:schemeClr>
        </a:solidFill>
        <a:ln w="12700" cap="flat" cmpd="sng" algn="ctr">
          <a:solidFill>
            <a:schemeClr val="accent4">
              <a:hueOff val="1223023"/>
              <a:satOff val="-5643"/>
              <a:lumOff val="2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D3F327-2898-4FC6-B606-DE4D37A96FB0}">
      <dsp:nvSpPr>
        <dsp:cNvPr id="0" name=""/>
        <dsp:cNvSpPr/>
      </dsp:nvSpPr>
      <dsp:spPr>
        <a:xfrm>
          <a:off x="4529179" y="476235"/>
          <a:ext cx="695867" cy="115977"/>
        </a:xfrm>
        <a:prstGeom prst="parallelogram">
          <a:avLst>
            <a:gd name="adj" fmla="val 140840"/>
          </a:avLst>
        </a:prstGeom>
        <a:solidFill>
          <a:schemeClr val="accent4">
            <a:hueOff val="1528778"/>
            <a:satOff val="-7054"/>
            <a:lumOff val="260"/>
            <a:alphaOff val="0"/>
          </a:schemeClr>
        </a:solidFill>
        <a:ln w="12700" cap="flat" cmpd="sng" algn="ctr">
          <a:solidFill>
            <a:schemeClr val="accent4">
              <a:hueOff val="1528778"/>
              <a:satOff val="-7054"/>
              <a:lumOff val="26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182D34-06E4-4251-95F2-7C293D11C3D2}">
      <dsp:nvSpPr>
        <dsp:cNvPr id="0" name=""/>
        <dsp:cNvSpPr/>
      </dsp:nvSpPr>
      <dsp:spPr>
        <a:xfrm>
          <a:off x="5265639" y="476235"/>
          <a:ext cx="695867" cy="115977"/>
        </a:xfrm>
        <a:prstGeom prst="parallelogram">
          <a:avLst>
            <a:gd name="adj" fmla="val 140840"/>
          </a:avLst>
        </a:prstGeom>
        <a:solidFill>
          <a:schemeClr val="accent4">
            <a:hueOff val="1834534"/>
            <a:satOff val="-8465"/>
            <a:lumOff val="311"/>
            <a:alphaOff val="0"/>
          </a:schemeClr>
        </a:solidFill>
        <a:ln w="12700" cap="flat" cmpd="sng" algn="ctr">
          <a:solidFill>
            <a:schemeClr val="accent4">
              <a:hueOff val="1834534"/>
              <a:satOff val="-8465"/>
              <a:lumOff val="31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DB0174-44C9-4E5D-AB5C-BFA17C4FE7E0}">
      <dsp:nvSpPr>
        <dsp:cNvPr id="0" name=""/>
        <dsp:cNvSpPr/>
      </dsp:nvSpPr>
      <dsp:spPr>
        <a:xfrm>
          <a:off x="846881" y="645370"/>
          <a:ext cx="5219004" cy="474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en-US" sz="2000" kern="1200" smtClean="0"/>
            <a:t>2</a:t>
          </a:r>
          <a:r>
            <a:rPr lang="zh-CN" sz="2000" kern="1200" smtClean="0"/>
            <a:t>、空间样式及风格</a:t>
          </a:r>
          <a:endParaRPr lang="zh-CN" sz="2000" kern="1200"/>
        </a:p>
      </dsp:txBody>
      <dsp:txXfrm>
        <a:off x="846881" y="645370"/>
        <a:ext cx="5219004" cy="474454"/>
      </dsp:txXfrm>
    </dsp:sp>
    <dsp:sp modelId="{F560231E-083D-40C4-ACE1-4DB5233A449A}">
      <dsp:nvSpPr>
        <dsp:cNvPr id="0" name=""/>
        <dsp:cNvSpPr/>
      </dsp:nvSpPr>
      <dsp:spPr>
        <a:xfrm>
          <a:off x="846881" y="1119825"/>
          <a:ext cx="695867" cy="115977"/>
        </a:xfrm>
        <a:prstGeom prst="parallelogram">
          <a:avLst>
            <a:gd name="adj" fmla="val 140840"/>
          </a:avLst>
        </a:prstGeom>
        <a:solidFill>
          <a:schemeClr val="accent4">
            <a:hueOff val="2140290"/>
            <a:satOff val="-9876"/>
            <a:lumOff val="363"/>
            <a:alphaOff val="0"/>
          </a:schemeClr>
        </a:solidFill>
        <a:ln w="12700" cap="flat" cmpd="sng" algn="ctr">
          <a:solidFill>
            <a:schemeClr val="accent4">
              <a:hueOff val="2140290"/>
              <a:satOff val="-9876"/>
              <a:lumOff val="36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F010C1-8425-46B5-8DE6-2D0C5318C2D7}">
      <dsp:nvSpPr>
        <dsp:cNvPr id="0" name=""/>
        <dsp:cNvSpPr/>
      </dsp:nvSpPr>
      <dsp:spPr>
        <a:xfrm>
          <a:off x="1583341" y="1119825"/>
          <a:ext cx="695867" cy="115977"/>
        </a:xfrm>
        <a:prstGeom prst="parallelogram">
          <a:avLst>
            <a:gd name="adj" fmla="val 140840"/>
          </a:avLst>
        </a:prstGeom>
        <a:solidFill>
          <a:schemeClr val="accent4">
            <a:hueOff val="2446046"/>
            <a:satOff val="-11287"/>
            <a:lumOff val="415"/>
            <a:alphaOff val="0"/>
          </a:schemeClr>
        </a:solidFill>
        <a:ln w="12700" cap="flat" cmpd="sng" algn="ctr">
          <a:solidFill>
            <a:schemeClr val="accent4">
              <a:hueOff val="2446046"/>
              <a:satOff val="-11287"/>
              <a:lumOff val="41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4471E02-C621-4B31-96B2-A7FFE8FE7888}">
      <dsp:nvSpPr>
        <dsp:cNvPr id="0" name=""/>
        <dsp:cNvSpPr/>
      </dsp:nvSpPr>
      <dsp:spPr>
        <a:xfrm>
          <a:off x="2319800" y="1119825"/>
          <a:ext cx="695867" cy="115977"/>
        </a:xfrm>
        <a:prstGeom prst="parallelogram">
          <a:avLst>
            <a:gd name="adj" fmla="val 140840"/>
          </a:avLst>
        </a:prstGeom>
        <a:solidFill>
          <a:schemeClr val="accent4">
            <a:hueOff val="2751801"/>
            <a:satOff val="-12697"/>
            <a:lumOff val="467"/>
            <a:alphaOff val="0"/>
          </a:schemeClr>
        </a:solidFill>
        <a:ln w="12700" cap="flat" cmpd="sng" algn="ctr">
          <a:solidFill>
            <a:schemeClr val="accent4">
              <a:hueOff val="2751801"/>
              <a:satOff val="-12697"/>
              <a:lumOff val="46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EA9B42-16AE-450C-BE13-10F4A1322E30}">
      <dsp:nvSpPr>
        <dsp:cNvPr id="0" name=""/>
        <dsp:cNvSpPr/>
      </dsp:nvSpPr>
      <dsp:spPr>
        <a:xfrm>
          <a:off x="3056260" y="1119825"/>
          <a:ext cx="695867" cy="115977"/>
        </a:xfrm>
        <a:prstGeom prst="parallelogram">
          <a:avLst>
            <a:gd name="adj" fmla="val 140840"/>
          </a:avLst>
        </a:prstGeom>
        <a:solidFill>
          <a:schemeClr val="accent4">
            <a:hueOff val="3057557"/>
            <a:satOff val="-14108"/>
            <a:lumOff val="519"/>
            <a:alphaOff val="0"/>
          </a:schemeClr>
        </a:solidFill>
        <a:ln w="12700" cap="flat" cmpd="sng" algn="ctr">
          <a:solidFill>
            <a:schemeClr val="accent4">
              <a:hueOff val="3057557"/>
              <a:satOff val="-14108"/>
              <a:lumOff val="51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6BBC40-E041-40D8-A6FB-C21E9DF1249A}">
      <dsp:nvSpPr>
        <dsp:cNvPr id="0" name=""/>
        <dsp:cNvSpPr/>
      </dsp:nvSpPr>
      <dsp:spPr>
        <a:xfrm>
          <a:off x="3792719" y="1119825"/>
          <a:ext cx="695867" cy="115977"/>
        </a:xfrm>
        <a:prstGeom prst="parallelogram">
          <a:avLst>
            <a:gd name="adj" fmla="val 140840"/>
          </a:avLst>
        </a:prstGeom>
        <a:solidFill>
          <a:schemeClr val="accent4">
            <a:hueOff val="3363313"/>
            <a:satOff val="-15519"/>
            <a:lumOff val="571"/>
            <a:alphaOff val="0"/>
          </a:schemeClr>
        </a:solidFill>
        <a:ln w="12700" cap="flat" cmpd="sng" algn="ctr">
          <a:solidFill>
            <a:schemeClr val="accent4">
              <a:hueOff val="3363313"/>
              <a:satOff val="-15519"/>
              <a:lumOff val="57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B5B615-6E4E-472E-99A8-4B7E94E5589D}">
      <dsp:nvSpPr>
        <dsp:cNvPr id="0" name=""/>
        <dsp:cNvSpPr/>
      </dsp:nvSpPr>
      <dsp:spPr>
        <a:xfrm>
          <a:off x="4529179" y="1119825"/>
          <a:ext cx="695867" cy="115977"/>
        </a:xfrm>
        <a:prstGeom prst="parallelogram">
          <a:avLst>
            <a:gd name="adj" fmla="val 140840"/>
          </a:avLst>
        </a:prstGeom>
        <a:solidFill>
          <a:schemeClr val="accent4">
            <a:hueOff val="3669068"/>
            <a:satOff val="-16930"/>
            <a:lumOff val="623"/>
            <a:alphaOff val="0"/>
          </a:schemeClr>
        </a:solidFill>
        <a:ln w="12700" cap="flat" cmpd="sng" algn="ctr">
          <a:solidFill>
            <a:schemeClr val="accent4">
              <a:hueOff val="3669068"/>
              <a:satOff val="-16930"/>
              <a:lumOff val="62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49F5B1A-0FBB-4FF3-8033-DCAD864A2B25}">
      <dsp:nvSpPr>
        <dsp:cNvPr id="0" name=""/>
        <dsp:cNvSpPr/>
      </dsp:nvSpPr>
      <dsp:spPr>
        <a:xfrm>
          <a:off x="5265639" y="1119825"/>
          <a:ext cx="695867" cy="115977"/>
        </a:xfrm>
        <a:prstGeom prst="parallelogram">
          <a:avLst>
            <a:gd name="adj" fmla="val 140840"/>
          </a:avLst>
        </a:prstGeom>
        <a:solidFill>
          <a:schemeClr val="accent4">
            <a:hueOff val="3974824"/>
            <a:satOff val="-18341"/>
            <a:lumOff val="675"/>
            <a:alphaOff val="0"/>
          </a:schemeClr>
        </a:solidFill>
        <a:ln w="12700" cap="flat" cmpd="sng" algn="ctr">
          <a:solidFill>
            <a:schemeClr val="accent4">
              <a:hueOff val="3974824"/>
              <a:satOff val="-18341"/>
              <a:lumOff val="67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AA64F2-840D-4FE2-9CDD-53C929A68A15}">
      <dsp:nvSpPr>
        <dsp:cNvPr id="0" name=""/>
        <dsp:cNvSpPr/>
      </dsp:nvSpPr>
      <dsp:spPr>
        <a:xfrm>
          <a:off x="846881" y="1288959"/>
          <a:ext cx="5219004" cy="474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en-US" sz="2000" kern="1200" dirty="0" smtClean="0"/>
            <a:t>3</a:t>
          </a:r>
          <a:r>
            <a:rPr lang="zh-CN" sz="2000" kern="1200" dirty="0" smtClean="0"/>
            <a:t>、家具和陈列 </a:t>
          </a:r>
          <a:endParaRPr lang="zh-CN" sz="2000" kern="1200" dirty="0"/>
        </a:p>
      </dsp:txBody>
      <dsp:txXfrm>
        <a:off x="846881" y="1288959"/>
        <a:ext cx="5219004" cy="474454"/>
      </dsp:txXfrm>
    </dsp:sp>
    <dsp:sp modelId="{C9BEDCC0-4B43-457F-BA39-1D06B712E6DE}">
      <dsp:nvSpPr>
        <dsp:cNvPr id="0" name=""/>
        <dsp:cNvSpPr/>
      </dsp:nvSpPr>
      <dsp:spPr>
        <a:xfrm>
          <a:off x="846881" y="1763414"/>
          <a:ext cx="695867" cy="115977"/>
        </a:xfrm>
        <a:prstGeom prst="parallelogram">
          <a:avLst>
            <a:gd name="adj" fmla="val 140840"/>
          </a:avLst>
        </a:prstGeom>
        <a:solidFill>
          <a:schemeClr val="accent4">
            <a:hueOff val="4280580"/>
            <a:satOff val="-19752"/>
            <a:lumOff val="727"/>
            <a:alphaOff val="0"/>
          </a:schemeClr>
        </a:solidFill>
        <a:ln w="12700" cap="flat" cmpd="sng" algn="ctr">
          <a:solidFill>
            <a:schemeClr val="accent4">
              <a:hueOff val="4280580"/>
              <a:satOff val="-19752"/>
              <a:lumOff val="72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6367D7-66D3-46AF-B667-27F7A09081DA}">
      <dsp:nvSpPr>
        <dsp:cNvPr id="0" name=""/>
        <dsp:cNvSpPr/>
      </dsp:nvSpPr>
      <dsp:spPr>
        <a:xfrm>
          <a:off x="1583341" y="1763414"/>
          <a:ext cx="695867" cy="115977"/>
        </a:xfrm>
        <a:prstGeom prst="parallelogram">
          <a:avLst>
            <a:gd name="adj" fmla="val 140840"/>
          </a:avLst>
        </a:prstGeom>
        <a:solidFill>
          <a:schemeClr val="accent4">
            <a:hueOff val="4586335"/>
            <a:satOff val="-21162"/>
            <a:lumOff val="779"/>
            <a:alphaOff val="0"/>
          </a:schemeClr>
        </a:solidFill>
        <a:ln w="12700" cap="flat" cmpd="sng" algn="ctr">
          <a:solidFill>
            <a:schemeClr val="accent4">
              <a:hueOff val="4586335"/>
              <a:satOff val="-21162"/>
              <a:lumOff val="77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DDED5D-26F5-442D-8391-FA35188A078A}">
      <dsp:nvSpPr>
        <dsp:cNvPr id="0" name=""/>
        <dsp:cNvSpPr/>
      </dsp:nvSpPr>
      <dsp:spPr>
        <a:xfrm>
          <a:off x="2319800" y="1763414"/>
          <a:ext cx="695867" cy="115977"/>
        </a:xfrm>
        <a:prstGeom prst="parallelogram">
          <a:avLst>
            <a:gd name="adj" fmla="val 140840"/>
          </a:avLst>
        </a:prstGeom>
        <a:solidFill>
          <a:schemeClr val="accent4">
            <a:hueOff val="4892091"/>
            <a:satOff val="-22573"/>
            <a:lumOff val="831"/>
            <a:alphaOff val="0"/>
          </a:schemeClr>
        </a:solidFill>
        <a:ln w="12700" cap="flat" cmpd="sng" algn="ctr">
          <a:solidFill>
            <a:schemeClr val="accent4">
              <a:hueOff val="4892091"/>
              <a:satOff val="-22573"/>
              <a:lumOff val="83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597CB1-A9FE-4C25-B94A-68C175ADCBC5}">
      <dsp:nvSpPr>
        <dsp:cNvPr id="0" name=""/>
        <dsp:cNvSpPr/>
      </dsp:nvSpPr>
      <dsp:spPr>
        <a:xfrm>
          <a:off x="3056260" y="1763414"/>
          <a:ext cx="695867" cy="115977"/>
        </a:xfrm>
        <a:prstGeom prst="parallelogram">
          <a:avLst>
            <a:gd name="adj" fmla="val 140840"/>
          </a:avLst>
        </a:prstGeom>
        <a:solidFill>
          <a:schemeClr val="accent4">
            <a:hueOff val="5197847"/>
            <a:satOff val="-23984"/>
            <a:lumOff val="883"/>
            <a:alphaOff val="0"/>
          </a:schemeClr>
        </a:solidFill>
        <a:ln w="12700" cap="flat" cmpd="sng" algn="ctr">
          <a:solidFill>
            <a:schemeClr val="accent4">
              <a:hueOff val="5197847"/>
              <a:satOff val="-23984"/>
              <a:lumOff val="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64E1F7-2874-4E46-8A2A-A0B6E452EB01}">
      <dsp:nvSpPr>
        <dsp:cNvPr id="0" name=""/>
        <dsp:cNvSpPr/>
      </dsp:nvSpPr>
      <dsp:spPr>
        <a:xfrm>
          <a:off x="3792719" y="1763414"/>
          <a:ext cx="695867" cy="115977"/>
        </a:xfrm>
        <a:prstGeom prst="parallelogram">
          <a:avLst>
            <a:gd name="adj" fmla="val 140840"/>
          </a:avLst>
        </a:prstGeom>
        <a:solidFill>
          <a:schemeClr val="accent4">
            <a:hueOff val="5503602"/>
            <a:satOff val="-25395"/>
            <a:lumOff val="934"/>
            <a:alphaOff val="0"/>
          </a:schemeClr>
        </a:solidFill>
        <a:ln w="12700" cap="flat" cmpd="sng" algn="ctr">
          <a:solidFill>
            <a:schemeClr val="accent4">
              <a:hueOff val="5503602"/>
              <a:satOff val="-25395"/>
              <a:lumOff val="93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92AA55-6A97-48FC-9273-2F9271AE1530}">
      <dsp:nvSpPr>
        <dsp:cNvPr id="0" name=""/>
        <dsp:cNvSpPr/>
      </dsp:nvSpPr>
      <dsp:spPr>
        <a:xfrm>
          <a:off x="4529179" y="1763414"/>
          <a:ext cx="695867" cy="115977"/>
        </a:xfrm>
        <a:prstGeom prst="parallelogram">
          <a:avLst>
            <a:gd name="adj" fmla="val 140840"/>
          </a:avLst>
        </a:prstGeom>
        <a:solidFill>
          <a:schemeClr val="accent4">
            <a:hueOff val="5809358"/>
            <a:satOff val="-26806"/>
            <a:lumOff val="986"/>
            <a:alphaOff val="0"/>
          </a:schemeClr>
        </a:solidFill>
        <a:ln w="12700" cap="flat" cmpd="sng" algn="ctr">
          <a:solidFill>
            <a:schemeClr val="accent4">
              <a:hueOff val="5809358"/>
              <a:satOff val="-26806"/>
              <a:lumOff val="98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27A604-756C-4BF4-9263-84870144E39A}">
      <dsp:nvSpPr>
        <dsp:cNvPr id="0" name=""/>
        <dsp:cNvSpPr/>
      </dsp:nvSpPr>
      <dsp:spPr>
        <a:xfrm>
          <a:off x="5265639" y="1763414"/>
          <a:ext cx="695867" cy="115977"/>
        </a:xfrm>
        <a:prstGeom prst="parallelogram">
          <a:avLst>
            <a:gd name="adj" fmla="val 140840"/>
          </a:avLst>
        </a:prstGeom>
        <a:solidFill>
          <a:schemeClr val="accent4">
            <a:hueOff val="6115114"/>
            <a:satOff val="-28216"/>
            <a:lumOff val="1038"/>
            <a:alphaOff val="0"/>
          </a:schemeClr>
        </a:solidFill>
        <a:ln w="12700" cap="flat" cmpd="sng" algn="ctr">
          <a:solidFill>
            <a:schemeClr val="accent4">
              <a:hueOff val="6115114"/>
              <a:satOff val="-28216"/>
              <a:lumOff val="103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870631-41E8-4478-9B4B-324EEFBABF7C}">
      <dsp:nvSpPr>
        <dsp:cNvPr id="0" name=""/>
        <dsp:cNvSpPr/>
      </dsp:nvSpPr>
      <dsp:spPr>
        <a:xfrm>
          <a:off x="846881" y="1932548"/>
          <a:ext cx="5219004" cy="474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en-US" sz="2000" kern="1200" smtClean="0"/>
            <a:t>4</a:t>
          </a:r>
          <a:r>
            <a:rPr lang="zh-CN" sz="2000" kern="1200" smtClean="0"/>
            <a:t>、材料工艺</a:t>
          </a:r>
          <a:endParaRPr lang="zh-CN" sz="2000" kern="1200"/>
        </a:p>
      </dsp:txBody>
      <dsp:txXfrm>
        <a:off x="846881" y="1932548"/>
        <a:ext cx="5219004" cy="474454"/>
      </dsp:txXfrm>
    </dsp:sp>
    <dsp:sp modelId="{2D1A8D8F-0939-4359-AA1D-2BDDF40E119C}">
      <dsp:nvSpPr>
        <dsp:cNvPr id="0" name=""/>
        <dsp:cNvSpPr/>
      </dsp:nvSpPr>
      <dsp:spPr>
        <a:xfrm>
          <a:off x="846881" y="2407003"/>
          <a:ext cx="695867" cy="115977"/>
        </a:xfrm>
        <a:prstGeom prst="parallelogram">
          <a:avLst>
            <a:gd name="adj" fmla="val 140840"/>
          </a:avLst>
        </a:prstGeom>
        <a:solidFill>
          <a:schemeClr val="accent4">
            <a:hueOff val="6420869"/>
            <a:satOff val="-29627"/>
            <a:lumOff val="1090"/>
            <a:alphaOff val="0"/>
          </a:schemeClr>
        </a:solidFill>
        <a:ln w="12700" cap="flat" cmpd="sng" algn="ctr">
          <a:solidFill>
            <a:schemeClr val="accent4">
              <a:hueOff val="6420869"/>
              <a:satOff val="-29627"/>
              <a:lumOff val="109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88C403-B471-4F54-ACD9-F512D07E8B46}">
      <dsp:nvSpPr>
        <dsp:cNvPr id="0" name=""/>
        <dsp:cNvSpPr/>
      </dsp:nvSpPr>
      <dsp:spPr>
        <a:xfrm>
          <a:off x="1583341" y="2407003"/>
          <a:ext cx="695867" cy="115977"/>
        </a:xfrm>
        <a:prstGeom prst="parallelogram">
          <a:avLst>
            <a:gd name="adj" fmla="val 140840"/>
          </a:avLst>
        </a:prstGeom>
        <a:solidFill>
          <a:schemeClr val="accent4">
            <a:hueOff val="6726625"/>
            <a:satOff val="-31038"/>
            <a:lumOff val="1142"/>
            <a:alphaOff val="0"/>
          </a:schemeClr>
        </a:solidFill>
        <a:ln w="12700" cap="flat" cmpd="sng" algn="ctr">
          <a:solidFill>
            <a:schemeClr val="accent4">
              <a:hueOff val="6726625"/>
              <a:satOff val="-31038"/>
              <a:lumOff val="114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C58F76-7F39-414C-AB34-E05FA85756AB}">
      <dsp:nvSpPr>
        <dsp:cNvPr id="0" name=""/>
        <dsp:cNvSpPr/>
      </dsp:nvSpPr>
      <dsp:spPr>
        <a:xfrm>
          <a:off x="2319800" y="2407003"/>
          <a:ext cx="695867" cy="115977"/>
        </a:xfrm>
        <a:prstGeom prst="parallelogram">
          <a:avLst>
            <a:gd name="adj" fmla="val 140840"/>
          </a:avLst>
        </a:prstGeom>
        <a:solidFill>
          <a:schemeClr val="accent4">
            <a:hueOff val="7032381"/>
            <a:satOff val="-32449"/>
            <a:lumOff val="1194"/>
            <a:alphaOff val="0"/>
          </a:schemeClr>
        </a:solidFill>
        <a:ln w="12700" cap="flat" cmpd="sng" algn="ctr">
          <a:solidFill>
            <a:schemeClr val="accent4">
              <a:hueOff val="7032381"/>
              <a:satOff val="-32449"/>
              <a:lumOff val="119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2EB26B-37BA-4D60-A7E4-E59C44223459}">
      <dsp:nvSpPr>
        <dsp:cNvPr id="0" name=""/>
        <dsp:cNvSpPr/>
      </dsp:nvSpPr>
      <dsp:spPr>
        <a:xfrm>
          <a:off x="3056260" y="2407003"/>
          <a:ext cx="695867" cy="115977"/>
        </a:xfrm>
        <a:prstGeom prst="parallelogram">
          <a:avLst>
            <a:gd name="adj" fmla="val 140840"/>
          </a:avLst>
        </a:prstGeom>
        <a:solidFill>
          <a:schemeClr val="accent4">
            <a:hueOff val="7338137"/>
            <a:satOff val="-33860"/>
            <a:lumOff val="1246"/>
            <a:alphaOff val="0"/>
          </a:schemeClr>
        </a:solidFill>
        <a:ln w="12700" cap="flat" cmpd="sng" algn="ctr">
          <a:solidFill>
            <a:schemeClr val="accent4">
              <a:hueOff val="7338137"/>
              <a:satOff val="-33860"/>
              <a:lumOff val="124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5FFE25-249E-4FAA-B66E-36A9721F2614}">
      <dsp:nvSpPr>
        <dsp:cNvPr id="0" name=""/>
        <dsp:cNvSpPr/>
      </dsp:nvSpPr>
      <dsp:spPr>
        <a:xfrm>
          <a:off x="3792719" y="2407003"/>
          <a:ext cx="695867" cy="115977"/>
        </a:xfrm>
        <a:prstGeom prst="parallelogram">
          <a:avLst>
            <a:gd name="adj" fmla="val 140840"/>
          </a:avLst>
        </a:prstGeom>
        <a:solidFill>
          <a:schemeClr val="accent4">
            <a:hueOff val="7643892"/>
            <a:satOff val="-35271"/>
            <a:lumOff val="1298"/>
            <a:alphaOff val="0"/>
          </a:schemeClr>
        </a:solidFill>
        <a:ln w="12700" cap="flat" cmpd="sng" algn="ctr">
          <a:solidFill>
            <a:schemeClr val="accent4">
              <a:hueOff val="7643892"/>
              <a:satOff val="-35271"/>
              <a:lumOff val="129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9DB0EA-DE36-4072-A03C-3FF74C92A1D8}">
      <dsp:nvSpPr>
        <dsp:cNvPr id="0" name=""/>
        <dsp:cNvSpPr/>
      </dsp:nvSpPr>
      <dsp:spPr>
        <a:xfrm>
          <a:off x="4529179" y="2407003"/>
          <a:ext cx="695867" cy="115977"/>
        </a:xfrm>
        <a:prstGeom prst="parallelogram">
          <a:avLst>
            <a:gd name="adj" fmla="val 140840"/>
          </a:avLst>
        </a:prstGeom>
        <a:solidFill>
          <a:schemeClr val="accent4">
            <a:hueOff val="7949648"/>
            <a:satOff val="-36681"/>
            <a:lumOff val="1350"/>
            <a:alphaOff val="0"/>
          </a:schemeClr>
        </a:solidFill>
        <a:ln w="12700" cap="flat" cmpd="sng" algn="ctr">
          <a:solidFill>
            <a:schemeClr val="accent4">
              <a:hueOff val="7949648"/>
              <a:satOff val="-36681"/>
              <a:lumOff val="135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E3B2A4-92AF-4919-B31E-8A1B9C12287B}">
      <dsp:nvSpPr>
        <dsp:cNvPr id="0" name=""/>
        <dsp:cNvSpPr/>
      </dsp:nvSpPr>
      <dsp:spPr>
        <a:xfrm>
          <a:off x="5265639" y="2407003"/>
          <a:ext cx="695867" cy="115977"/>
        </a:xfrm>
        <a:prstGeom prst="parallelogram">
          <a:avLst>
            <a:gd name="adj" fmla="val 140840"/>
          </a:avLst>
        </a:prstGeom>
        <a:solidFill>
          <a:schemeClr val="accent4">
            <a:hueOff val="8255403"/>
            <a:satOff val="-38092"/>
            <a:lumOff val="1402"/>
            <a:alphaOff val="0"/>
          </a:schemeClr>
        </a:solidFill>
        <a:ln w="12700" cap="flat" cmpd="sng" algn="ctr">
          <a:solidFill>
            <a:schemeClr val="accent4">
              <a:hueOff val="8255403"/>
              <a:satOff val="-38092"/>
              <a:lumOff val="14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600FED-0A2B-45D2-B413-FB91CADB481F}">
      <dsp:nvSpPr>
        <dsp:cNvPr id="0" name=""/>
        <dsp:cNvSpPr/>
      </dsp:nvSpPr>
      <dsp:spPr>
        <a:xfrm>
          <a:off x="846881" y="2576138"/>
          <a:ext cx="5219004" cy="474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en-US" sz="2000" kern="1200" smtClean="0"/>
            <a:t>5</a:t>
          </a:r>
          <a:r>
            <a:rPr lang="zh-CN" sz="2000" kern="1200" smtClean="0"/>
            <a:t>、人文思想</a:t>
          </a:r>
          <a:endParaRPr lang="zh-CN" sz="2000" kern="1200"/>
        </a:p>
      </dsp:txBody>
      <dsp:txXfrm>
        <a:off x="846881" y="2576138"/>
        <a:ext cx="5219004" cy="474454"/>
      </dsp:txXfrm>
    </dsp:sp>
    <dsp:sp modelId="{CBB0B7F9-8177-47D7-9BB9-DE7E88C4BA8F}">
      <dsp:nvSpPr>
        <dsp:cNvPr id="0" name=""/>
        <dsp:cNvSpPr/>
      </dsp:nvSpPr>
      <dsp:spPr>
        <a:xfrm>
          <a:off x="846881" y="3050593"/>
          <a:ext cx="695867" cy="115977"/>
        </a:xfrm>
        <a:prstGeom prst="parallelogram">
          <a:avLst>
            <a:gd name="adj" fmla="val 140840"/>
          </a:avLst>
        </a:prstGeom>
        <a:solidFill>
          <a:schemeClr val="accent4">
            <a:hueOff val="8561159"/>
            <a:satOff val="-39503"/>
            <a:lumOff val="1454"/>
            <a:alphaOff val="0"/>
          </a:schemeClr>
        </a:solidFill>
        <a:ln w="12700" cap="flat" cmpd="sng" algn="ctr">
          <a:solidFill>
            <a:schemeClr val="accent4">
              <a:hueOff val="8561159"/>
              <a:satOff val="-39503"/>
              <a:lumOff val="145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714992-97F2-46EA-B884-EEA289B8AE44}">
      <dsp:nvSpPr>
        <dsp:cNvPr id="0" name=""/>
        <dsp:cNvSpPr/>
      </dsp:nvSpPr>
      <dsp:spPr>
        <a:xfrm>
          <a:off x="1583341" y="3050593"/>
          <a:ext cx="695867" cy="115977"/>
        </a:xfrm>
        <a:prstGeom prst="parallelogram">
          <a:avLst>
            <a:gd name="adj" fmla="val 140840"/>
          </a:avLst>
        </a:prstGeom>
        <a:solidFill>
          <a:schemeClr val="accent4">
            <a:hueOff val="8866914"/>
            <a:satOff val="-40914"/>
            <a:lumOff val="1505"/>
            <a:alphaOff val="0"/>
          </a:schemeClr>
        </a:solidFill>
        <a:ln w="12700" cap="flat" cmpd="sng" algn="ctr">
          <a:solidFill>
            <a:schemeClr val="accent4">
              <a:hueOff val="8866914"/>
              <a:satOff val="-40914"/>
              <a:lumOff val="15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281643-A8D7-4FF4-A926-7323090003FB}">
      <dsp:nvSpPr>
        <dsp:cNvPr id="0" name=""/>
        <dsp:cNvSpPr/>
      </dsp:nvSpPr>
      <dsp:spPr>
        <a:xfrm>
          <a:off x="2319800" y="3050593"/>
          <a:ext cx="695867" cy="115977"/>
        </a:xfrm>
        <a:prstGeom prst="parallelogram">
          <a:avLst>
            <a:gd name="adj" fmla="val 140840"/>
          </a:avLst>
        </a:prstGeom>
        <a:solidFill>
          <a:schemeClr val="accent4">
            <a:hueOff val="9172670"/>
            <a:satOff val="-42325"/>
            <a:lumOff val="1557"/>
            <a:alphaOff val="0"/>
          </a:schemeClr>
        </a:solidFill>
        <a:ln w="12700" cap="flat" cmpd="sng" algn="ctr">
          <a:solidFill>
            <a:schemeClr val="accent4">
              <a:hueOff val="9172670"/>
              <a:satOff val="-42325"/>
              <a:lumOff val="155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530D3A9-ACD3-444E-BEB5-6FD97A57E29C}">
      <dsp:nvSpPr>
        <dsp:cNvPr id="0" name=""/>
        <dsp:cNvSpPr/>
      </dsp:nvSpPr>
      <dsp:spPr>
        <a:xfrm>
          <a:off x="3056260" y="3050593"/>
          <a:ext cx="695867" cy="115977"/>
        </a:xfrm>
        <a:prstGeom prst="parallelogram">
          <a:avLst>
            <a:gd name="adj" fmla="val 140840"/>
          </a:avLst>
        </a:prstGeom>
        <a:solidFill>
          <a:schemeClr val="accent4">
            <a:hueOff val="9478426"/>
            <a:satOff val="-43736"/>
            <a:lumOff val="1609"/>
            <a:alphaOff val="0"/>
          </a:schemeClr>
        </a:solidFill>
        <a:ln w="12700" cap="flat" cmpd="sng" algn="ctr">
          <a:solidFill>
            <a:schemeClr val="accent4">
              <a:hueOff val="9478426"/>
              <a:satOff val="-43736"/>
              <a:lumOff val="160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DB0F74-A2F6-49A1-A260-7D8834BE0AAB}">
      <dsp:nvSpPr>
        <dsp:cNvPr id="0" name=""/>
        <dsp:cNvSpPr/>
      </dsp:nvSpPr>
      <dsp:spPr>
        <a:xfrm>
          <a:off x="3792719" y="3050593"/>
          <a:ext cx="695867" cy="115977"/>
        </a:xfrm>
        <a:prstGeom prst="parallelogram">
          <a:avLst>
            <a:gd name="adj" fmla="val 140840"/>
          </a:avLst>
        </a:prstGeom>
        <a:solidFill>
          <a:schemeClr val="accent4">
            <a:hueOff val="9784182"/>
            <a:satOff val="-45146"/>
            <a:lumOff val="1661"/>
            <a:alphaOff val="0"/>
          </a:schemeClr>
        </a:solidFill>
        <a:ln w="12700" cap="flat" cmpd="sng" algn="ctr">
          <a:solidFill>
            <a:schemeClr val="accent4">
              <a:hueOff val="9784182"/>
              <a:satOff val="-45146"/>
              <a:lumOff val="16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5B77EE-016A-4403-9563-4FB4B78EA71A}">
      <dsp:nvSpPr>
        <dsp:cNvPr id="0" name=""/>
        <dsp:cNvSpPr/>
      </dsp:nvSpPr>
      <dsp:spPr>
        <a:xfrm>
          <a:off x="4529179" y="3050593"/>
          <a:ext cx="695867" cy="115977"/>
        </a:xfrm>
        <a:prstGeom prst="parallelogram">
          <a:avLst>
            <a:gd name="adj" fmla="val 140840"/>
          </a:avLst>
        </a:prstGeom>
        <a:solidFill>
          <a:schemeClr val="accent4">
            <a:hueOff val="10089937"/>
            <a:satOff val="-46557"/>
            <a:lumOff val="1713"/>
            <a:alphaOff val="0"/>
          </a:schemeClr>
        </a:solidFill>
        <a:ln w="12700" cap="flat" cmpd="sng" algn="ctr">
          <a:solidFill>
            <a:schemeClr val="accent4">
              <a:hueOff val="10089937"/>
              <a:satOff val="-46557"/>
              <a:lumOff val="171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9B5850-6457-4B80-804D-DB37E2C04004}">
      <dsp:nvSpPr>
        <dsp:cNvPr id="0" name=""/>
        <dsp:cNvSpPr/>
      </dsp:nvSpPr>
      <dsp:spPr>
        <a:xfrm>
          <a:off x="5265639" y="3050593"/>
          <a:ext cx="695867" cy="115977"/>
        </a:xfrm>
        <a:prstGeom prst="parallelogram">
          <a:avLst>
            <a:gd name="adj" fmla="val 140840"/>
          </a:avLst>
        </a:prstGeom>
        <a:solidFill>
          <a:schemeClr val="accent4">
            <a:hueOff val="10395693"/>
            <a:satOff val="-47968"/>
            <a:lumOff val="1765"/>
            <a:alphaOff val="0"/>
          </a:schemeClr>
        </a:solidFill>
        <a:ln w="12700" cap="flat" cmpd="sng" algn="ctr">
          <a:solidFill>
            <a:schemeClr val="accent4">
              <a:hueOff val="10395693"/>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6631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0819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813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1638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7563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158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6648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9281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2464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4389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0779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a:fld id="{5D93427B-6C94-4BDC-B7EF-149495BD3E4D}" type="datetimeFigureOut">
              <a:rPr lang="zh-CN" altLang="en-US" smtClean="0">
                <a:solidFill>
                  <a:prstClr val="black">
                    <a:tint val="75000"/>
                  </a:prstClr>
                </a:solidFill>
              </a:rPr>
              <a:pPr defTabSz="685800"/>
              <a:t>2018/2/27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a:fld id="{D7A0F8EE-AA04-43C4-A429-C3C0DDF5E45C}"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24317637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ype="http://schemas.openxmlformats.org/officeDocument/2006/relationships/hyperlink" Target="http://www.baike.com/sowiki/%E5%BB%BA%E7%AD%91?prd=content_doc_search" TargetMode="External"/><Relationship Id="rId2" Type="http://schemas.openxmlformats.org/officeDocument/2006/relationships/hyperlink" Target="http://www.baike.com/sowiki/%E7%BE%8E%E5%9B%BD?prd=content_doc_search"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hyperlink" Target="http://www.baike.com/sowiki/%E5%B7%B4%E9%BB%8E?prd=content_doc_search" TargetMode="Externa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www.zwbk.org/MyLemmaInter.aspx?title=%e6%8a%bd%e8%b1%a1%e8%a1%a8%e7%8e%b0%e4%b8%bb%e4%b9%89" TargetMode="External"/><Relationship Id="rId2" Type="http://schemas.openxmlformats.org/officeDocument/2006/relationships/hyperlink" Target="http://www.zwbk.org/MyLemmaShow.aspx?lid=593" TargetMode="External"/><Relationship Id="rId1" Type="http://schemas.openxmlformats.org/officeDocument/2006/relationships/slideLayout" Target="../slideLayouts/slideLayout6.xml"/><Relationship Id="rId4" Type="http://schemas.openxmlformats.org/officeDocument/2006/relationships/hyperlink" Target="http://www.zwbk.org/MyLemmaInter.aspx?title=%e7%b1%b3%e6%96%af%e5%87%a1%e5%be%b7%e6%b4%9b"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第一节  新现代主义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3" name="矩形 2"/>
          <p:cNvSpPr/>
          <p:nvPr/>
        </p:nvSpPr>
        <p:spPr>
          <a:xfrm>
            <a:off x="1346109" y="843558"/>
            <a:ext cx="6336704" cy="2631490"/>
          </a:xfrm>
          <a:prstGeom prst="rect">
            <a:avLst/>
          </a:prstGeom>
        </p:spPr>
        <p:txBody>
          <a:bodyPr wrap="square">
            <a:spAutoFit/>
          </a:bodyPr>
          <a:lstStyle/>
          <a:p>
            <a:pPr indent="457200" algn="ctr">
              <a:lnSpc>
                <a:spcPct val="150000"/>
              </a:lnSpc>
            </a:pPr>
            <a:r>
              <a:rPr lang="zh-CN" altLang="zh-CN" sz="2000" dirty="0">
                <a:solidFill>
                  <a:schemeClr val="accent2">
                    <a:lumMod val="75000"/>
                  </a:schemeClr>
                </a:solidFill>
                <a:latin typeface="华文琥珀" pitchFamily="2" charset="-122"/>
                <a:ea typeface="华文琥珀" pitchFamily="2" charset="-122"/>
              </a:rPr>
              <a:t>观念产生原因和背景</a:t>
            </a:r>
            <a:r>
              <a:rPr lang="en-US" altLang="zh-CN" sz="2000" dirty="0">
                <a:solidFill>
                  <a:schemeClr val="accent2">
                    <a:lumMod val="75000"/>
                  </a:schemeClr>
                </a:solidFill>
                <a:latin typeface="华文琥珀" pitchFamily="2" charset="-122"/>
                <a:ea typeface="华文琥珀" pitchFamily="2" charset="-122"/>
              </a:rPr>
              <a:t>  </a:t>
            </a:r>
            <a:endParaRPr lang="en-US" altLang="zh-CN" sz="2000" dirty="0" smtClean="0">
              <a:solidFill>
                <a:schemeClr val="accent2">
                  <a:lumMod val="75000"/>
                </a:schemeClr>
              </a:solidFill>
              <a:latin typeface="华文琥珀" pitchFamily="2" charset="-122"/>
              <a:ea typeface="华文琥珀" pitchFamily="2" charset="-122"/>
            </a:endParaRPr>
          </a:p>
          <a:p>
            <a:pPr indent="457200">
              <a:lnSpc>
                <a:spcPct val="150000"/>
              </a:lnSpc>
            </a:pPr>
            <a:r>
              <a:rPr lang="zh-CN" altLang="zh-CN" dirty="0"/>
              <a:t>为大众设计简单、廉价、经济适用、小格子公寓式的社会性建筑，是现代主义风格的宗旨</a:t>
            </a:r>
            <a:r>
              <a:rPr lang="zh-CN" altLang="en-US" dirty="0"/>
              <a:t>。</a:t>
            </a:r>
            <a:endParaRPr lang="en-US" altLang="zh-CN" dirty="0"/>
          </a:p>
          <a:p>
            <a:pPr indent="457200">
              <a:lnSpc>
                <a:spcPct val="150000"/>
              </a:lnSpc>
            </a:pPr>
            <a:r>
              <a:rPr lang="zh-CN" altLang="zh-CN" dirty="0"/>
              <a:t>现代主义因为主张空间功能与结构的统一性，被社会大众推崇了几十年，虽因风格单一和单调被后现代主义否定和修正，然而，它的合理内涵是难以完全否定和推翻的。</a:t>
            </a:r>
          </a:p>
        </p:txBody>
      </p:sp>
    </p:spTree>
    <p:extLst>
      <p:ext uri="{BB962C8B-B14F-4D97-AF65-F5344CB8AC3E}">
        <p14:creationId xmlns:p14="http://schemas.microsoft.com/office/powerpoint/2010/main" val="1617928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83717"/>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第二节    极少主义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978274" y="1275606"/>
            <a:ext cx="6858000" cy="2585323"/>
          </a:xfrm>
          <a:prstGeom prst="rect">
            <a:avLst/>
          </a:prstGeom>
        </p:spPr>
        <p:txBody>
          <a:bodyPr wrap="square">
            <a:spAutoFit/>
          </a:bodyPr>
          <a:lstStyle/>
          <a:p>
            <a:pPr marL="285750" indent="-285750">
              <a:lnSpc>
                <a:spcPct val="150000"/>
              </a:lnSpc>
              <a:buFont typeface="Arial" pitchFamily="34" charset="0"/>
              <a:buChar char="•"/>
            </a:pPr>
            <a:r>
              <a:rPr lang="zh-CN" altLang="zh-CN" dirty="0" smtClean="0"/>
              <a:t>上个世纪二三十年代，这种极少主义设计风格曾经风靡一时，为西方后现代多种风格的设计提供了结构上变化的基础</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在</a:t>
            </a:r>
            <a:r>
              <a:rPr lang="zh-CN" altLang="zh-CN" dirty="0" smtClean="0"/>
              <a:t>建筑上，信奉极少主义的建筑设计师和室内设计师们以减少装饰、净化材料表面获得简洁明快的空间，在简洁的表面下隐藏着精巧的结构</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追求</a:t>
            </a:r>
            <a:r>
              <a:rPr lang="zh-CN" altLang="zh-CN" dirty="0" smtClean="0"/>
              <a:t>的是空间的质量，材料的表现</a:t>
            </a:r>
            <a:r>
              <a:rPr lang="zh-CN" altLang="zh-CN" dirty="0" smtClean="0"/>
              <a:t>。</a:t>
            </a:r>
            <a:endParaRPr lang="zh-CN" altLang="zh-CN" dirty="0" smtClean="0"/>
          </a:p>
        </p:txBody>
      </p:sp>
    </p:spTree>
    <p:extLst>
      <p:ext uri="{BB962C8B-B14F-4D97-AF65-F5344CB8AC3E}">
        <p14:creationId xmlns:p14="http://schemas.microsoft.com/office/powerpoint/2010/main" val="1038619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83717"/>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第二节    极少主义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873898" y="771550"/>
            <a:ext cx="7442518" cy="3462486"/>
          </a:xfrm>
          <a:prstGeom prst="rect">
            <a:avLst/>
          </a:prstGeom>
        </p:spPr>
        <p:txBody>
          <a:bodyPr wrap="square">
            <a:spAutoFit/>
          </a:bodyPr>
          <a:lstStyle/>
          <a:p>
            <a:pPr algn="ctr">
              <a:lnSpc>
                <a:spcPct val="150000"/>
              </a:lnSpc>
            </a:pPr>
            <a:r>
              <a:rPr lang="zh-CN" altLang="zh-CN" sz="2000" b="1" dirty="0">
                <a:solidFill>
                  <a:schemeClr val="accent2">
                    <a:lumMod val="75000"/>
                  </a:schemeClr>
                </a:solidFill>
                <a:latin typeface="华文琥珀" pitchFamily="2" charset="-122"/>
                <a:ea typeface="华文琥珀" pitchFamily="2" charset="-122"/>
              </a:rPr>
              <a:t>极少主义的</a:t>
            </a:r>
            <a:r>
              <a:rPr lang="zh-CN" altLang="zh-CN" sz="2000" b="1" dirty="0" smtClean="0">
                <a:solidFill>
                  <a:schemeClr val="accent2">
                    <a:lumMod val="75000"/>
                  </a:schemeClr>
                </a:solidFill>
                <a:latin typeface="华文琥珀" pitchFamily="2" charset="-122"/>
                <a:ea typeface="华文琥珀" pitchFamily="2" charset="-122"/>
              </a:rPr>
              <a:t>特征</a:t>
            </a:r>
            <a:endParaRPr lang="en-US" altLang="zh-CN" dirty="0" smtClean="0"/>
          </a:p>
          <a:p>
            <a:pPr>
              <a:lnSpc>
                <a:spcPct val="150000"/>
              </a:lnSpc>
            </a:pPr>
            <a:r>
              <a:rPr lang="en-US" altLang="zh-CN" dirty="0" smtClean="0"/>
              <a:t> </a:t>
            </a:r>
            <a:r>
              <a:rPr lang="en-US" altLang="zh-CN" dirty="0"/>
              <a:t>1</a:t>
            </a:r>
            <a:r>
              <a:rPr lang="zh-CN" altLang="zh-CN" dirty="0"/>
              <a:t>、非人格化。取消个性的表达意愿。形式主义，无内容，无主题，强调形式与功能的抽象化表达</a:t>
            </a:r>
            <a:r>
              <a:rPr lang="zh-CN" altLang="zh-CN" dirty="0" smtClean="0"/>
              <a:t>。</a:t>
            </a:r>
            <a:endParaRPr lang="en-US" altLang="zh-CN" dirty="0" smtClean="0"/>
          </a:p>
          <a:p>
            <a:pPr>
              <a:lnSpc>
                <a:spcPct val="150000"/>
              </a:lnSpc>
            </a:pPr>
            <a:r>
              <a:rPr lang="en-US" altLang="zh-CN" dirty="0" smtClean="0"/>
              <a:t>2</a:t>
            </a:r>
            <a:r>
              <a:rPr lang="zh-CN" altLang="zh-CN" dirty="0"/>
              <a:t>、设计师对待空间的理解如同工程师一样，显现的是社会性</a:t>
            </a:r>
            <a:r>
              <a:rPr lang="zh-CN" altLang="zh-CN" dirty="0" smtClean="0"/>
              <a:t>。</a:t>
            </a:r>
            <a:endParaRPr lang="en-US" altLang="zh-CN" dirty="0" smtClean="0"/>
          </a:p>
          <a:p>
            <a:pPr>
              <a:lnSpc>
                <a:spcPct val="150000"/>
              </a:lnSpc>
            </a:pPr>
            <a:r>
              <a:rPr lang="en-US" altLang="zh-CN" dirty="0" smtClean="0"/>
              <a:t>3</a:t>
            </a:r>
            <a:r>
              <a:rPr lang="zh-CN" altLang="zh-CN" dirty="0"/>
              <a:t>、创作手段。大多数艺术家崇尚工业化材料组合带来的极简的结构化</a:t>
            </a:r>
            <a:r>
              <a:rPr lang="zh-CN" altLang="zh-CN" dirty="0" smtClean="0"/>
              <a:t>美感</a:t>
            </a:r>
            <a:r>
              <a:rPr lang="zh-CN" altLang="en-US" dirty="0" smtClean="0"/>
              <a:t>，</a:t>
            </a:r>
            <a:r>
              <a:rPr lang="zh-CN" altLang="zh-CN" dirty="0" smtClean="0"/>
              <a:t>对</a:t>
            </a:r>
            <a:r>
              <a:rPr lang="zh-CN" altLang="zh-CN" dirty="0"/>
              <a:t>建筑空间和周边环境，进行整体设计突出现代城市的工业气息</a:t>
            </a:r>
            <a:r>
              <a:rPr lang="zh-CN" altLang="zh-CN" dirty="0" smtClean="0"/>
              <a:t>。</a:t>
            </a:r>
            <a:endParaRPr lang="en-US" altLang="zh-CN" dirty="0" smtClean="0"/>
          </a:p>
          <a:p>
            <a:pPr>
              <a:lnSpc>
                <a:spcPct val="150000"/>
              </a:lnSpc>
            </a:pPr>
            <a:r>
              <a:rPr lang="en-US" altLang="zh-CN" dirty="0" smtClean="0"/>
              <a:t>4</a:t>
            </a:r>
            <a:r>
              <a:rPr lang="zh-CN" altLang="zh-CN" dirty="0"/>
              <a:t>、形式特征简约、明晰、外向，追求单一性，几何化的，不做任何表面装饰，具有几何纪念碑式的风格。</a:t>
            </a:r>
          </a:p>
        </p:txBody>
      </p:sp>
    </p:spTree>
    <p:extLst>
      <p:ext uri="{BB962C8B-B14F-4D97-AF65-F5344CB8AC3E}">
        <p14:creationId xmlns:p14="http://schemas.microsoft.com/office/powerpoint/2010/main" val="2818994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83717"/>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第二节    极少主义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1000044" y="987574"/>
            <a:ext cx="6381349" cy="3046988"/>
          </a:xfrm>
          <a:prstGeom prst="rect">
            <a:avLst/>
          </a:prstGeom>
        </p:spPr>
        <p:txBody>
          <a:bodyPr wrap="square">
            <a:spAutoFit/>
          </a:bodyPr>
          <a:lstStyle/>
          <a:p>
            <a:pPr algn="ctr">
              <a:lnSpc>
                <a:spcPct val="150000"/>
              </a:lnSpc>
            </a:pPr>
            <a:r>
              <a:rPr lang="zh-CN" altLang="zh-CN" sz="2000" dirty="0">
                <a:solidFill>
                  <a:schemeClr val="accent2">
                    <a:lumMod val="75000"/>
                  </a:schemeClr>
                </a:solidFill>
                <a:latin typeface="华文琥珀" pitchFamily="2" charset="-122"/>
                <a:ea typeface="华文琥珀" pitchFamily="2" charset="-122"/>
              </a:rPr>
              <a:t>极少主义室内设计流派特点</a:t>
            </a:r>
          </a:p>
          <a:p>
            <a:pPr>
              <a:lnSpc>
                <a:spcPct val="150000"/>
              </a:lnSpc>
            </a:pPr>
            <a:r>
              <a:rPr lang="en-US" altLang="zh-CN" b="1" dirty="0">
                <a:solidFill>
                  <a:schemeClr val="accent2">
                    <a:lumMod val="75000"/>
                  </a:schemeClr>
                </a:solidFill>
              </a:rPr>
              <a:t>1</a:t>
            </a:r>
            <a:r>
              <a:rPr lang="zh-CN" altLang="zh-CN" b="1" dirty="0">
                <a:solidFill>
                  <a:schemeClr val="accent2">
                    <a:lumMod val="75000"/>
                  </a:schemeClr>
                </a:solidFill>
              </a:rPr>
              <a:t>、主导极少主义风格的社会阶层对空间的需求</a:t>
            </a:r>
            <a:r>
              <a:rPr lang="en-US" altLang="zh-CN" b="1" dirty="0">
                <a:solidFill>
                  <a:schemeClr val="accent2">
                    <a:lumMod val="75000"/>
                  </a:schemeClr>
                </a:solidFill>
              </a:rPr>
              <a:t>  </a:t>
            </a:r>
            <a:r>
              <a:rPr lang="zh-CN" altLang="zh-CN" dirty="0"/>
              <a:t>社会大众的简单而有序的生活。居住者被无差别的社会化都市生活所围绕。</a:t>
            </a:r>
          </a:p>
          <a:p>
            <a:pPr>
              <a:lnSpc>
                <a:spcPct val="150000"/>
              </a:lnSpc>
            </a:pPr>
            <a:r>
              <a:rPr lang="en-US" altLang="zh-CN" b="1" dirty="0">
                <a:solidFill>
                  <a:schemeClr val="accent2">
                    <a:lumMod val="75000"/>
                  </a:schemeClr>
                </a:solidFill>
              </a:rPr>
              <a:t>2</a:t>
            </a:r>
            <a:r>
              <a:rPr lang="zh-CN" altLang="zh-CN" b="1" dirty="0">
                <a:solidFill>
                  <a:schemeClr val="accent2">
                    <a:lumMod val="75000"/>
                  </a:schemeClr>
                </a:solidFill>
              </a:rPr>
              <a:t>、空间样式及风格</a:t>
            </a:r>
            <a:r>
              <a:rPr lang="en-US" altLang="zh-CN" dirty="0"/>
              <a:t/>
            </a:r>
            <a:br>
              <a:rPr lang="en-US" altLang="zh-CN" dirty="0"/>
            </a:br>
            <a:r>
              <a:rPr lang="zh-CN" altLang="zh-CN" dirty="0"/>
              <a:t>　　极少主义建筑以自己的实践证实了</a:t>
            </a:r>
            <a:r>
              <a:rPr lang="en-US" altLang="zh-CN" dirty="0"/>
              <a:t>“</a:t>
            </a:r>
            <a:r>
              <a:rPr lang="zh-CN" altLang="zh-CN" dirty="0"/>
              <a:t>简洁性</a:t>
            </a:r>
            <a:r>
              <a:rPr lang="en-US" altLang="zh-CN" dirty="0"/>
              <a:t>”</a:t>
            </a:r>
            <a:r>
              <a:rPr lang="zh-CN" altLang="zh-CN" dirty="0"/>
              <a:t>并没有失去对于现代建筑的意义。证实了少中可以有多，少也不同于单调乏味，而是一样具有着可以探索到的、精致的和丰富的内涵。</a:t>
            </a:r>
            <a:endParaRPr lang="zh-CN" altLang="en-US" dirty="0"/>
          </a:p>
        </p:txBody>
      </p:sp>
    </p:spTree>
    <p:extLst>
      <p:ext uri="{BB962C8B-B14F-4D97-AF65-F5344CB8AC3E}">
        <p14:creationId xmlns:p14="http://schemas.microsoft.com/office/powerpoint/2010/main" val="1077874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83717"/>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第二节    极少主义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873898" y="987574"/>
            <a:ext cx="6582337" cy="3000821"/>
          </a:xfrm>
          <a:prstGeom prst="rect">
            <a:avLst/>
          </a:prstGeom>
        </p:spPr>
        <p:txBody>
          <a:bodyPr wrap="square">
            <a:spAutoFit/>
          </a:bodyPr>
          <a:lstStyle/>
          <a:p>
            <a:pPr>
              <a:lnSpc>
                <a:spcPct val="150000"/>
              </a:lnSpc>
            </a:pPr>
            <a:r>
              <a:rPr lang="en-US" altLang="zh-CN" b="1" dirty="0">
                <a:solidFill>
                  <a:schemeClr val="accent2">
                    <a:lumMod val="75000"/>
                  </a:schemeClr>
                </a:solidFill>
              </a:rPr>
              <a:t>3</a:t>
            </a:r>
            <a:r>
              <a:rPr lang="zh-CN" altLang="zh-CN" b="1" dirty="0">
                <a:solidFill>
                  <a:schemeClr val="accent2">
                    <a:lumMod val="75000"/>
                  </a:schemeClr>
                </a:solidFill>
              </a:rPr>
              <a:t>、家具和陈列</a:t>
            </a:r>
            <a:r>
              <a:rPr lang="en-US" altLang="zh-CN" b="1" dirty="0">
                <a:solidFill>
                  <a:schemeClr val="accent2">
                    <a:lumMod val="75000"/>
                  </a:schemeClr>
                </a:solidFill>
              </a:rPr>
              <a:t>   </a:t>
            </a:r>
            <a:r>
              <a:rPr lang="zh-CN" altLang="zh-CN" dirty="0"/>
              <a:t>实现运用高科技手段和工业材料，最少的几何形态和色彩设计和制造室内陈列物品。</a:t>
            </a:r>
          </a:p>
          <a:p>
            <a:pPr>
              <a:lnSpc>
                <a:spcPct val="150000"/>
              </a:lnSpc>
            </a:pPr>
            <a:r>
              <a:rPr lang="en-US" altLang="zh-CN" b="1" dirty="0">
                <a:solidFill>
                  <a:schemeClr val="accent2">
                    <a:lumMod val="75000"/>
                  </a:schemeClr>
                </a:solidFill>
              </a:rPr>
              <a:t>4</a:t>
            </a:r>
            <a:r>
              <a:rPr lang="zh-CN" altLang="zh-CN" b="1" dirty="0">
                <a:solidFill>
                  <a:schemeClr val="accent2">
                    <a:lumMod val="75000"/>
                  </a:schemeClr>
                </a:solidFill>
              </a:rPr>
              <a:t>、材料及工艺</a:t>
            </a:r>
            <a:r>
              <a:rPr lang="en-US" altLang="zh-CN" b="1" dirty="0">
                <a:solidFill>
                  <a:schemeClr val="accent2">
                    <a:lumMod val="75000"/>
                  </a:schemeClr>
                </a:solidFill>
              </a:rPr>
              <a:t>   </a:t>
            </a:r>
            <a:r>
              <a:rPr lang="zh-CN" altLang="zh-CN" dirty="0"/>
              <a:t>极少主义建筑中，形体是简单而统一的，且取消了多余的装饰和其他繁琐的细节，因而空间和精确处理的结构细部或界面材料就成为主导者。利用建筑在体块、空间设计等方面的整体夸张的几何化的抽象美，配合结构之间搭配的精细，来塑造和表现建筑内部空间的艺术效果。</a:t>
            </a:r>
          </a:p>
        </p:txBody>
      </p:sp>
    </p:spTree>
    <p:extLst>
      <p:ext uri="{BB962C8B-B14F-4D97-AF65-F5344CB8AC3E}">
        <p14:creationId xmlns:p14="http://schemas.microsoft.com/office/powerpoint/2010/main" val="9485824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978274" y="1084775"/>
            <a:ext cx="6858001" cy="3000821"/>
          </a:xfrm>
          <a:prstGeom prst="rect">
            <a:avLst/>
          </a:prstGeom>
        </p:spPr>
        <p:txBody>
          <a:bodyPr wrap="square">
            <a:spAutoFit/>
          </a:bodyPr>
          <a:lstStyle/>
          <a:p>
            <a:pPr>
              <a:lnSpc>
                <a:spcPct val="150000"/>
              </a:lnSpc>
            </a:pPr>
            <a:r>
              <a:rPr lang="en-US" altLang="zh-CN" b="1" dirty="0">
                <a:solidFill>
                  <a:schemeClr val="accent2">
                    <a:lumMod val="75000"/>
                  </a:schemeClr>
                </a:solidFill>
              </a:rPr>
              <a:t>5 </a:t>
            </a:r>
            <a:r>
              <a:rPr lang="zh-CN" altLang="zh-CN" b="1" dirty="0">
                <a:solidFill>
                  <a:schemeClr val="accent2">
                    <a:lumMod val="75000"/>
                  </a:schemeClr>
                </a:solidFill>
              </a:rPr>
              <a:t>人文思想</a:t>
            </a:r>
            <a:r>
              <a:rPr lang="en-US" altLang="zh-CN" b="1" dirty="0">
                <a:solidFill>
                  <a:schemeClr val="accent2">
                    <a:lumMod val="75000"/>
                  </a:schemeClr>
                </a:solidFill>
              </a:rPr>
              <a:t>  </a:t>
            </a:r>
            <a:endParaRPr lang="en-US" altLang="zh-CN" dirty="0" smtClean="0"/>
          </a:p>
          <a:p>
            <a:pPr>
              <a:lnSpc>
                <a:spcPct val="150000"/>
              </a:lnSpc>
            </a:pPr>
            <a:r>
              <a:rPr lang="zh-CN" altLang="zh-CN" dirty="0" smtClean="0"/>
              <a:t>极</a:t>
            </a:r>
            <a:r>
              <a:rPr lang="zh-CN" altLang="zh-CN" dirty="0"/>
              <a:t>少主义建筑的形式可能走向多元化，但其精神内涵</a:t>
            </a:r>
            <a:r>
              <a:rPr lang="en-US" altLang="zh-CN" dirty="0"/>
              <a:t>——</a:t>
            </a:r>
            <a:r>
              <a:rPr lang="zh-CN" altLang="zh-CN" dirty="0"/>
              <a:t>对建筑本质的探寻会一直持续下去。极少主义不仅作为一种独具个性的建筑美学具有一定的存在价值，同时也因为其对建筑本质的追求而成为现代建筑在困顿中寻求发展和突破的具有启示意义的途径之一。即，通过结构和材料体现功能理性之美。</a:t>
            </a:r>
            <a:r>
              <a:rPr lang="en-US" altLang="zh-CN" dirty="0"/>
              <a:t/>
            </a:r>
            <a:br>
              <a:rPr lang="en-US" altLang="zh-CN" dirty="0"/>
            </a:br>
            <a:endParaRPr lang="zh-CN" altLang="en-US" dirty="0"/>
          </a:p>
        </p:txBody>
      </p:sp>
    </p:spTree>
    <p:extLst>
      <p:ext uri="{BB962C8B-B14F-4D97-AF65-F5344CB8AC3E}">
        <p14:creationId xmlns:p14="http://schemas.microsoft.com/office/powerpoint/2010/main" val="1655090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83717"/>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第二节    极少主义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4098" name="图片 223" descr="法国国家图书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6211" y="618242"/>
            <a:ext cx="5721494" cy="382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635896" y="4594361"/>
            <a:ext cx="2627620" cy="369332"/>
          </a:xfrm>
          <a:prstGeom prst="rect">
            <a:avLst/>
          </a:prstGeom>
        </p:spPr>
        <p:txBody>
          <a:bodyPr wrap="square">
            <a:spAutoFit/>
          </a:bodyPr>
          <a:lstStyle/>
          <a:p>
            <a:r>
              <a:rPr lang="zh-CN" altLang="en-US" dirty="0" smtClean="0"/>
              <a:t>法</a:t>
            </a:r>
            <a:r>
              <a:rPr lang="zh-CN" altLang="zh-CN" dirty="0" smtClean="0"/>
              <a:t>国国家博物馆</a:t>
            </a:r>
            <a:r>
              <a:rPr lang="zh-CN" altLang="zh-CN" dirty="0"/>
              <a:t>内部</a:t>
            </a:r>
          </a:p>
        </p:txBody>
      </p:sp>
    </p:spTree>
    <p:extLst>
      <p:ext uri="{BB962C8B-B14F-4D97-AF65-F5344CB8AC3E}">
        <p14:creationId xmlns:p14="http://schemas.microsoft.com/office/powerpoint/2010/main" val="42603824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83717"/>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第二节    极少主义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5122" name="图片 224" descr="戈兹美术馆外观和内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033" y="843558"/>
            <a:ext cx="7724037"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325505" y="4299942"/>
            <a:ext cx="2236510" cy="338554"/>
          </a:xfrm>
          <a:prstGeom prst="rect">
            <a:avLst/>
          </a:prstGeom>
        </p:spPr>
        <p:txBody>
          <a:bodyPr wrap="none">
            <a:spAutoFit/>
          </a:bodyPr>
          <a:lstStyle/>
          <a:p>
            <a:r>
              <a:rPr lang="zh-CN" altLang="zh-CN" sz="1600" dirty="0">
                <a:solidFill>
                  <a:schemeClr val="accent1">
                    <a:lumMod val="50000"/>
                  </a:schemeClr>
                </a:solidFill>
                <a:latin typeface="仿宋" pitchFamily="49" charset="-122"/>
                <a:ea typeface="仿宋" pitchFamily="49" charset="-122"/>
              </a:rPr>
              <a:t>戈兹美术馆外观和内部</a:t>
            </a:r>
          </a:p>
        </p:txBody>
      </p:sp>
    </p:spTree>
    <p:extLst>
      <p:ext uri="{BB962C8B-B14F-4D97-AF65-F5344CB8AC3E}">
        <p14:creationId xmlns:p14="http://schemas.microsoft.com/office/powerpoint/2010/main" val="26383624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06769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第三节    高技派</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528161" y="838554"/>
            <a:ext cx="4052506" cy="3462486"/>
          </a:xfrm>
          <a:prstGeom prst="rect">
            <a:avLst/>
          </a:prstGeom>
        </p:spPr>
        <p:txBody>
          <a:bodyPr wrap="square">
            <a:spAutoFit/>
          </a:bodyPr>
          <a:lstStyle/>
          <a:p>
            <a:pPr algn="ctr">
              <a:lnSpc>
                <a:spcPct val="150000"/>
              </a:lnSpc>
            </a:pPr>
            <a:r>
              <a:rPr lang="zh-CN" altLang="zh-CN" sz="2000" b="1" dirty="0">
                <a:solidFill>
                  <a:schemeClr val="accent2">
                    <a:lumMod val="75000"/>
                  </a:schemeClr>
                </a:solidFill>
                <a:latin typeface="华文琥珀" pitchFamily="2" charset="-122"/>
                <a:ea typeface="华文琥珀" pitchFamily="2" charset="-122"/>
              </a:rPr>
              <a:t>观念产生原因和背景 </a:t>
            </a:r>
            <a:endParaRPr lang="en-US" altLang="zh-CN" sz="2000" b="1" dirty="0">
              <a:solidFill>
                <a:schemeClr val="accent2">
                  <a:lumMod val="75000"/>
                </a:schemeClr>
              </a:solidFill>
              <a:latin typeface="华文琥珀" pitchFamily="2" charset="-122"/>
              <a:ea typeface="华文琥珀" pitchFamily="2" charset="-122"/>
            </a:endParaRPr>
          </a:p>
          <a:p>
            <a:pPr>
              <a:lnSpc>
                <a:spcPct val="150000"/>
              </a:lnSpc>
            </a:pPr>
            <a:r>
              <a:rPr lang="zh-CN" altLang="zh-CN" dirty="0" smtClean="0"/>
              <a:t>高</a:t>
            </a:r>
            <a:r>
              <a:rPr lang="zh-CN" altLang="zh-CN" dirty="0"/>
              <a:t>技派或称重技派，注重“高度工业技术”的表现，密斯曾说过：</a:t>
            </a:r>
            <a:r>
              <a:rPr lang="en-US" altLang="zh-CN" dirty="0"/>
              <a:t>“</a:t>
            </a:r>
            <a:r>
              <a:rPr lang="zh-CN" altLang="zh-CN" dirty="0"/>
              <a:t>当技术实现了它的真正使命，它就升华为艺术。</a:t>
            </a:r>
            <a:r>
              <a:rPr lang="en-US" altLang="zh-CN" dirty="0"/>
              <a:t>”</a:t>
            </a:r>
            <a:r>
              <a:rPr lang="zh-CN" altLang="zh-CN" dirty="0"/>
              <a:t>这段名言似乎是把技术等同于艺术了。其实，应该说，这里所展示的正是建筑艺术的又一个新的流派，一个建立在高科技基础上的艺术流派。 </a:t>
            </a:r>
          </a:p>
        </p:txBody>
      </p:sp>
      <p:pic>
        <p:nvPicPr>
          <p:cNvPr id="6146" name="图片 225" descr="香港汇丰大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064" y="206748"/>
            <a:ext cx="3075742" cy="409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192481" y="4417773"/>
            <a:ext cx="1826141" cy="338554"/>
          </a:xfrm>
          <a:prstGeom prst="rect">
            <a:avLst/>
          </a:prstGeom>
        </p:spPr>
        <p:txBody>
          <a:bodyPr wrap="none">
            <a:spAutoFit/>
          </a:bodyPr>
          <a:lstStyle/>
          <a:p>
            <a:r>
              <a:rPr lang="zh-CN" altLang="zh-CN" sz="1600" dirty="0">
                <a:solidFill>
                  <a:schemeClr val="accent1">
                    <a:lumMod val="50000"/>
                  </a:schemeClr>
                </a:solidFill>
                <a:latin typeface="仿宋" pitchFamily="49" charset="-122"/>
                <a:ea typeface="仿宋" pitchFamily="49" charset="-122"/>
              </a:rPr>
              <a:t>香港汇丰大楼外观</a:t>
            </a:r>
          </a:p>
        </p:txBody>
      </p:sp>
    </p:spTree>
    <p:extLst>
      <p:ext uri="{BB962C8B-B14F-4D97-AF65-F5344CB8AC3E}">
        <p14:creationId xmlns:p14="http://schemas.microsoft.com/office/powerpoint/2010/main" val="12016718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06769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第三节    高技派</a:t>
            </a:r>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7170" name="图片 226" descr="香港汇丰大厦内部"/>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5496" y="708878"/>
            <a:ext cx="2876819" cy="359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738242" y="4413129"/>
            <a:ext cx="2031325" cy="369332"/>
          </a:xfrm>
          <a:prstGeom prst="rect">
            <a:avLst/>
          </a:prstGeom>
        </p:spPr>
        <p:txBody>
          <a:bodyPr wrap="none">
            <a:spAutoFit/>
          </a:bodyPr>
          <a:lstStyle/>
          <a:p>
            <a:r>
              <a:rPr lang="zh-CN" altLang="zh-CN" dirty="0">
                <a:latin typeface="仿宋" pitchFamily="49" charset="-122"/>
                <a:ea typeface="仿宋" pitchFamily="49" charset="-122"/>
              </a:rPr>
              <a:t>香港汇丰大楼内部</a:t>
            </a:r>
            <a:endParaRPr lang="zh-CN" altLang="en-US" dirty="0">
              <a:latin typeface="仿宋" pitchFamily="49" charset="-122"/>
              <a:ea typeface="仿宋" pitchFamily="49" charset="-122"/>
            </a:endParaRPr>
          </a:p>
        </p:txBody>
      </p:sp>
    </p:spTree>
    <p:extLst>
      <p:ext uri="{BB962C8B-B14F-4D97-AF65-F5344CB8AC3E}">
        <p14:creationId xmlns:p14="http://schemas.microsoft.com/office/powerpoint/2010/main" val="1751460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06769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第三节    高技派</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3063982" y="571239"/>
            <a:ext cx="3005951" cy="400110"/>
          </a:xfrm>
          <a:prstGeom prst="rect">
            <a:avLst/>
          </a:prstGeom>
        </p:spPr>
        <p:txBody>
          <a:bodyPr wrap="none">
            <a:spAutoFit/>
          </a:bodyPr>
          <a:lstStyle/>
          <a:p>
            <a:r>
              <a:rPr lang="zh-CN" altLang="zh-CN" sz="2000" b="1" dirty="0">
                <a:solidFill>
                  <a:schemeClr val="accent2">
                    <a:lumMod val="75000"/>
                  </a:schemeClr>
                </a:solidFill>
                <a:latin typeface="华文琥珀" pitchFamily="2" charset="-122"/>
                <a:ea typeface="华文琥珀" pitchFamily="2" charset="-122"/>
              </a:rPr>
              <a:t>高技派室内设计流派特点</a:t>
            </a:r>
            <a:endParaRPr lang="zh-CN" altLang="zh-CN" sz="2000" b="1" dirty="0">
              <a:solidFill>
                <a:schemeClr val="accent2">
                  <a:lumMod val="75000"/>
                </a:schemeClr>
              </a:solidFill>
              <a:latin typeface="华文琥珀" pitchFamily="2" charset="-122"/>
              <a:ea typeface="华文琥珀" pitchFamily="2" charset="-122"/>
            </a:endParaRPr>
          </a:p>
        </p:txBody>
      </p:sp>
      <p:graphicFrame>
        <p:nvGraphicFramePr>
          <p:cNvPr id="6" name="图示 5"/>
          <p:cNvGraphicFramePr/>
          <p:nvPr>
            <p:extLst>
              <p:ext uri="{D42A27DB-BD31-4B8C-83A1-F6EECF244321}">
                <p14:modId xmlns:p14="http://schemas.microsoft.com/office/powerpoint/2010/main" val="2787986098"/>
              </p:ext>
            </p:extLst>
          </p:nvPr>
        </p:nvGraphicFramePr>
        <p:xfrm>
          <a:off x="855167" y="1275606"/>
          <a:ext cx="6912768"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69640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5" name="矩形 14"/>
          <p:cNvSpPr/>
          <p:nvPr/>
        </p:nvSpPr>
        <p:spPr>
          <a:xfrm>
            <a:off x="8711537" y="33012"/>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第一节  新现代主义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3" name="矩形 2"/>
          <p:cNvSpPr/>
          <p:nvPr/>
        </p:nvSpPr>
        <p:spPr>
          <a:xfrm>
            <a:off x="611560" y="467346"/>
            <a:ext cx="7776864" cy="4247317"/>
          </a:xfrm>
          <a:prstGeom prst="rect">
            <a:avLst/>
          </a:prstGeom>
        </p:spPr>
        <p:txBody>
          <a:bodyPr wrap="square">
            <a:spAutoFit/>
          </a:bodyPr>
          <a:lstStyle/>
          <a:p>
            <a:pPr marL="285750" indent="-285750">
              <a:lnSpc>
                <a:spcPct val="150000"/>
              </a:lnSpc>
              <a:buFont typeface="Arial" pitchFamily="34" charset="0"/>
              <a:buChar char="•"/>
            </a:pPr>
            <a:r>
              <a:rPr lang="zh-CN" altLang="zh-CN" dirty="0"/>
              <a:t>从</a:t>
            </a:r>
            <a:r>
              <a:rPr lang="en-US" altLang="zh-CN" dirty="0" err="1">
                <a:hlinkClick r:id="rId2" tooltip="美国"/>
              </a:rPr>
              <a:t>美国</a:t>
            </a:r>
            <a:r>
              <a:rPr lang="zh-CN" altLang="zh-CN" dirty="0"/>
              <a:t>当代的</a:t>
            </a:r>
            <a:r>
              <a:rPr lang="en-US" altLang="zh-CN" dirty="0" err="1">
                <a:hlinkClick r:id="rId3" tooltip="建筑"/>
              </a:rPr>
              <a:t>建筑</a:t>
            </a:r>
            <a:r>
              <a:rPr lang="zh-CN" altLang="zh-CN" dirty="0"/>
              <a:t>发展来看，也充分证明了这一观点</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从</a:t>
            </a:r>
            <a:r>
              <a:rPr lang="zh-CN" altLang="zh-CN" dirty="0"/>
              <a:t>温图利提出向现代主义挑战以来，设计上有两条发展的主要脉络，其中一条是后现代主义的探索，另外一条则是对现代主义的重新研究和发展，它们基本是并行发展的</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第二</a:t>
            </a:r>
            <a:r>
              <a:rPr lang="zh-CN" altLang="zh-CN" dirty="0"/>
              <a:t>个方式的发展，被称为“新现代主义”，或者“新现代”设计。虽然新现代主义重新恢复现代主义设计和国际主义设计的一些理性的、次序的、功能性的思想，但设计不再具有那种强烈的社会工程内容</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这些</a:t>
            </a:r>
            <a:r>
              <a:rPr lang="zh-CN" altLang="zh-CN" dirty="0"/>
              <a:t>设计根据新的需要给现代主义加入了新的简单形式的象征意义，这种依然以理性主义、功能主义、减少主义方式进行设计的建筑家，虽然人数不多，但是影响却很大</a:t>
            </a:r>
            <a:r>
              <a:rPr lang="zh-CN" altLang="zh-CN" dirty="0" smtClean="0"/>
              <a:t>。</a:t>
            </a:r>
            <a:endParaRPr lang="zh-CN" altLang="en-US" dirty="0"/>
          </a:p>
        </p:txBody>
      </p:sp>
    </p:spTree>
    <p:extLst>
      <p:ext uri="{BB962C8B-B14F-4D97-AF65-F5344CB8AC3E}">
        <p14:creationId xmlns:p14="http://schemas.microsoft.com/office/powerpoint/2010/main" val="1344837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82555" y="1"/>
            <a:ext cx="353941" cy="206769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第三节    高技派</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1187624" y="1275606"/>
            <a:ext cx="6192688" cy="2677656"/>
          </a:xfrm>
          <a:prstGeom prst="rect">
            <a:avLst/>
          </a:prstGeom>
        </p:spPr>
        <p:txBody>
          <a:bodyPr wrap="square">
            <a:spAutoFit/>
          </a:bodyPr>
          <a:lstStyle/>
          <a:p>
            <a:pPr>
              <a:lnSpc>
                <a:spcPct val="150000"/>
              </a:lnSpc>
            </a:pPr>
            <a:r>
              <a:rPr lang="en-US" altLang="zh-CN" sz="2000" dirty="0">
                <a:solidFill>
                  <a:schemeClr val="accent2">
                    <a:lumMod val="75000"/>
                  </a:schemeClr>
                </a:solidFill>
                <a:latin typeface="华文琥珀" pitchFamily="2" charset="-122"/>
                <a:ea typeface="华文琥珀" pitchFamily="2" charset="-122"/>
              </a:rPr>
              <a:t>1</a:t>
            </a:r>
            <a:r>
              <a:rPr lang="zh-CN" altLang="zh-CN" sz="2000" dirty="0">
                <a:solidFill>
                  <a:schemeClr val="accent2">
                    <a:lumMod val="75000"/>
                  </a:schemeClr>
                </a:solidFill>
                <a:latin typeface="华文琥珀" pitchFamily="2" charset="-122"/>
                <a:ea typeface="华文琥珀" pitchFamily="2" charset="-122"/>
              </a:rPr>
              <a:t>、主导高技派风格的社会阶层对空间的</a:t>
            </a:r>
            <a:r>
              <a:rPr lang="zh-CN" altLang="zh-CN" sz="2000" dirty="0">
                <a:solidFill>
                  <a:schemeClr val="accent2">
                    <a:lumMod val="75000"/>
                  </a:schemeClr>
                </a:solidFill>
                <a:latin typeface="华文琥珀" pitchFamily="2" charset="-122"/>
                <a:ea typeface="华文琥珀" pitchFamily="2" charset="-122"/>
              </a:rPr>
              <a:t>需求</a:t>
            </a:r>
            <a:endParaRPr lang="en-US" altLang="zh-CN" sz="2000" dirty="0">
              <a:solidFill>
                <a:schemeClr val="accent2">
                  <a:lumMod val="75000"/>
                </a:schemeClr>
              </a:solidFill>
              <a:latin typeface="华文琥珀" pitchFamily="2" charset="-122"/>
              <a:ea typeface="华文琥珀" pitchFamily="2" charset="-122"/>
            </a:endParaRPr>
          </a:p>
          <a:p>
            <a:pPr>
              <a:lnSpc>
                <a:spcPct val="150000"/>
              </a:lnSpc>
            </a:pPr>
            <a:r>
              <a:rPr lang="zh-CN" altLang="zh-CN" dirty="0" smtClean="0"/>
              <a:t>高度</a:t>
            </a:r>
            <a:r>
              <a:rPr lang="zh-CN" altLang="zh-CN" dirty="0"/>
              <a:t>工业技术接近人们习惯的生活方式和传统的美学观，使人们容易接受并产生愉悦。 </a:t>
            </a:r>
          </a:p>
          <a:p>
            <a:pPr>
              <a:lnSpc>
                <a:spcPct val="150000"/>
              </a:lnSpc>
            </a:pPr>
            <a:r>
              <a:rPr lang="en-US" altLang="zh-CN" sz="2000" dirty="0">
                <a:solidFill>
                  <a:schemeClr val="accent2">
                    <a:lumMod val="75000"/>
                  </a:schemeClr>
                </a:solidFill>
                <a:latin typeface="华文琥珀" pitchFamily="2" charset="-122"/>
                <a:ea typeface="华文琥珀" pitchFamily="2" charset="-122"/>
              </a:rPr>
              <a:t>2</a:t>
            </a:r>
            <a:r>
              <a:rPr lang="zh-CN" altLang="zh-CN" sz="2000" dirty="0">
                <a:solidFill>
                  <a:schemeClr val="accent2">
                    <a:lumMod val="75000"/>
                  </a:schemeClr>
                </a:solidFill>
                <a:latin typeface="华文琥珀" pitchFamily="2" charset="-122"/>
                <a:ea typeface="华文琥珀" pitchFamily="2" charset="-122"/>
              </a:rPr>
              <a:t>、空间样式及</a:t>
            </a:r>
            <a:r>
              <a:rPr lang="zh-CN" altLang="zh-CN" sz="2000" dirty="0">
                <a:solidFill>
                  <a:schemeClr val="accent2">
                    <a:lumMod val="75000"/>
                  </a:schemeClr>
                </a:solidFill>
                <a:latin typeface="华文琥珀" pitchFamily="2" charset="-122"/>
                <a:ea typeface="华文琥珀" pitchFamily="2" charset="-122"/>
              </a:rPr>
              <a:t>风格</a:t>
            </a:r>
            <a:endParaRPr lang="en-US" altLang="zh-CN" sz="2000" dirty="0">
              <a:solidFill>
                <a:schemeClr val="accent2">
                  <a:lumMod val="75000"/>
                </a:schemeClr>
              </a:solidFill>
              <a:latin typeface="华文琥珀" pitchFamily="2" charset="-122"/>
              <a:ea typeface="华文琥珀" pitchFamily="2" charset="-122"/>
            </a:endParaRPr>
          </a:p>
          <a:p>
            <a:pPr>
              <a:lnSpc>
                <a:spcPct val="150000"/>
              </a:lnSpc>
            </a:pPr>
            <a:r>
              <a:rPr lang="zh-CN" altLang="zh-CN" dirty="0" smtClean="0"/>
              <a:t>结构</a:t>
            </a:r>
            <a:r>
              <a:rPr lang="zh-CN" altLang="zh-CN" dirty="0"/>
              <a:t>或机械组织的暴露，如把室内水管、风管暴露在外，或使用透明的、裸露机械零件的</a:t>
            </a:r>
            <a:r>
              <a:rPr lang="zh-CN" altLang="zh-CN" dirty="0" smtClean="0"/>
              <a:t>家用电器</a:t>
            </a:r>
            <a:endParaRPr lang="zh-CN" altLang="zh-CN" dirty="0"/>
          </a:p>
        </p:txBody>
      </p:sp>
    </p:spTree>
    <p:extLst>
      <p:ext uri="{BB962C8B-B14F-4D97-AF65-F5344CB8AC3E}">
        <p14:creationId xmlns:p14="http://schemas.microsoft.com/office/powerpoint/2010/main" val="1202468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06769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第三节    高技派</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1434610" y="1347614"/>
            <a:ext cx="6264696" cy="2215991"/>
          </a:xfrm>
          <a:prstGeom prst="rect">
            <a:avLst/>
          </a:prstGeom>
        </p:spPr>
        <p:txBody>
          <a:bodyPr wrap="square">
            <a:spAutoFit/>
          </a:bodyPr>
          <a:lstStyle/>
          <a:p>
            <a:pPr>
              <a:lnSpc>
                <a:spcPct val="150000"/>
              </a:lnSpc>
            </a:pPr>
            <a:r>
              <a:rPr lang="en-US" altLang="zh-CN" sz="2000" b="1" dirty="0">
                <a:solidFill>
                  <a:schemeClr val="accent2">
                    <a:lumMod val="75000"/>
                  </a:schemeClr>
                </a:solidFill>
                <a:latin typeface="华文琥珀" pitchFamily="2" charset="-122"/>
                <a:ea typeface="华文琥珀" pitchFamily="2" charset="-122"/>
              </a:rPr>
              <a:t>3</a:t>
            </a:r>
            <a:r>
              <a:rPr lang="zh-CN" altLang="zh-CN" sz="2000" b="1" dirty="0">
                <a:solidFill>
                  <a:schemeClr val="accent2">
                    <a:lumMod val="75000"/>
                  </a:schemeClr>
                </a:solidFill>
                <a:latin typeface="华文琥珀" pitchFamily="2" charset="-122"/>
                <a:ea typeface="华文琥珀" pitchFamily="2" charset="-122"/>
              </a:rPr>
              <a:t>、家具和陈列</a:t>
            </a:r>
            <a:r>
              <a:rPr lang="en-US" altLang="zh-CN" sz="2000" b="1" dirty="0">
                <a:solidFill>
                  <a:schemeClr val="accent2">
                    <a:lumMod val="75000"/>
                  </a:schemeClr>
                </a:solidFill>
                <a:latin typeface="华文琥珀" pitchFamily="2" charset="-122"/>
                <a:ea typeface="华文琥珀" pitchFamily="2" charset="-122"/>
              </a:rPr>
              <a:t>  </a:t>
            </a:r>
          </a:p>
          <a:p>
            <a:pPr>
              <a:lnSpc>
                <a:spcPct val="150000"/>
              </a:lnSpc>
            </a:pPr>
            <a:r>
              <a:rPr lang="zh-CN" altLang="zh-CN" dirty="0" smtClean="0"/>
              <a:t>在功能上强调现代居室的视听功能或自动化设施，家用电器为主要陈设，构件节点精致、细巧，室内艺术品均为</a:t>
            </a:r>
            <a:r>
              <a:rPr lang="en-US" altLang="zh-CN" dirty="0" err="1" smtClean="0"/>
              <a:t>抽象艺术风格</a:t>
            </a:r>
            <a:r>
              <a:rPr lang="zh-CN" altLang="zh-CN" dirty="0" smtClean="0"/>
              <a:t>。高技派典型的实例为法国</a:t>
            </a:r>
            <a:r>
              <a:rPr lang="en-US" altLang="zh-CN" dirty="0" err="1" smtClean="0">
                <a:hlinkClick r:id="rId2" tooltip="巴黎"/>
              </a:rPr>
              <a:t>巴黎</a:t>
            </a:r>
            <a:r>
              <a:rPr lang="zh-CN" altLang="zh-CN" dirty="0" smtClean="0"/>
              <a:t>蓬皮杜国家艺术与文化中心、香港中国银行等。</a:t>
            </a:r>
          </a:p>
        </p:txBody>
      </p:sp>
    </p:spTree>
    <p:extLst>
      <p:ext uri="{BB962C8B-B14F-4D97-AF65-F5344CB8AC3E}">
        <p14:creationId xmlns:p14="http://schemas.microsoft.com/office/powerpoint/2010/main" val="32457048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06769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第三节    高技派</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884784" y="699542"/>
            <a:ext cx="7182544" cy="3462486"/>
          </a:xfrm>
          <a:prstGeom prst="rect">
            <a:avLst/>
          </a:prstGeom>
        </p:spPr>
        <p:txBody>
          <a:bodyPr wrap="square">
            <a:spAutoFit/>
          </a:bodyPr>
          <a:lstStyle/>
          <a:p>
            <a:pPr>
              <a:lnSpc>
                <a:spcPct val="150000"/>
              </a:lnSpc>
            </a:pPr>
            <a:r>
              <a:rPr lang="en-US" altLang="zh-CN" sz="2000" b="1" dirty="0">
                <a:solidFill>
                  <a:schemeClr val="accent2">
                    <a:lumMod val="75000"/>
                  </a:schemeClr>
                </a:solidFill>
                <a:latin typeface="华文琥珀" pitchFamily="2" charset="-122"/>
                <a:ea typeface="华文琥珀" pitchFamily="2" charset="-122"/>
              </a:rPr>
              <a:t>4</a:t>
            </a:r>
            <a:r>
              <a:rPr lang="zh-CN" altLang="zh-CN" sz="2000" b="1" dirty="0">
                <a:solidFill>
                  <a:schemeClr val="accent2">
                    <a:lumMod val="75000"/>
                  </a:schemeClr>
                </a:solidFill>
                <a:latin typeface="华文琥珀" pitchFamily="2" charset="-122"/>
                <a:ea typeface="华文琥珀" pitchFamily="2" charset="-122"/>
              </a:rPr>
              <a:t>、材料工艺</a:t>
            </a:r>
            <a:endParaRPr lang="en-US" altLang="zh-CN" sz="2000" b="1" dirty="0">
              <a:solidFill>
                <a:schemeClr val="accent2">
                  <a:lumMod val="75000"/>
                </a:schemeClr>
              </a:solidFill>
              <a:latin typeface="华文琥珀" pitchFamily="2" charset="-122"/>
              <a:ea typeface="华文琥珀" pitchFamily="2" charset="-122"/>
            </a:endParaRPr>
          </a:p>
          <a:p>
            <a:pPr>
              <a:lnSpc>
                <a:spcPct val="150000"/>
              </a:lnSpc>
            </a:pPr>
            <a:r>
              <a:rPr lang="zh-CN" altLang="zh-CN" dirty="0" smtClean="0"/>
              <a:t>现在</a:t>
            </a:r>
            <a:r>
              <a:rPr lang="en-US" altLang="zh-CN" dirty="0" smtClean="0"/>
              <a:t>“</a:t>
            </a:r>
            <a:r>
              <a:rPr lang="zh-CN" altLang="zh-CN" dirty="0" smtClean="0"/>
              <a:t>高技派</a:t>
            </a:r>
            <a:r>
              <a:rPr lang="en-US" altLang="zh-CN" dirty="0" smtClean="0"/>
              <a:t>”</a:t>
            </a:r>
            <a:r>
              <a:rPr lang="zh-CN" altLang="zh-CN" dirty="0" smtClean="0"/>
              <a:t>风格的室内装修中多使用金属材料、玻璃、石材这三大材料。其中金属材料，以铝材、不锈钢为主</a:t>
            </a:r>
            <a:r>
              <a:rPr lang="zh-CN" altLang="zh-CN" dirty="0" smtClean="0"/>
              <a:t>。</a:t>
            </a:r>
            <a:endParaRPr lang="en-US" altLang="zh-CN" dirty="0" smtClean="0"/>
          </a:p>
          <a:p>
            <a:pPr marL="742950" lvl="1" indent="-285750">
              <a:lnSpc>
                <a:spcPct val="150000"/>
              </a:lnSpc>
              <a:buFont typeface="Arial" pitchFamily="34" charset="0"/>
              <a:buChar char="•"/>
            </a:pPr>
            <a:r>
              <a:rPr lang="zh-CN" altLang="zh-CN" dirty="0" smtClean="0"/>
              <a:t>其中</a:t>
            </a:r>
            <a:r>
              <a:rPr lang="zh-CN" altLang="zh-CN" dirty="0" smtClean="0"/>
              <a:t>，铝材有铝通、铝单板，其表面涂饰有氟碳喷涂、静电粉末喷涂、锔漆和本色四大工艺</a:t>
            </a:r>
            <a:r>
              <a:rPr lang="zh-CN" altLang="zh-CN" dirty="0" smtClean="0"/>
              <a:t>；</a:t>
            </a:r>
            <a:endParaRPr lang="en-US" altLang="zh-CN" dirty="0" smtClean="0"/>
          </a:p>
          <a:p>
            <a:pPr marL="742950" lvl="1" indent="-285750">
              <a:lnSpc>
                <a:spcPct val="150000"/>
              </a:lnSpc>
              <a:buFont typeface="Arial" pitchFamily="34" charset="0"/>
              <a:buChar char="•"/>
            </a:pPr>
            <a:r>
              <a:rPr lang="zh-CN" altLang="zh-CN" dirty="0" smtClean="0"/>
              <a:t>不锈钢</a:t>
            </a:r>
            <a:r>
              <a:rPr lang="zh-CN" altLang="zh-CN" dirty="0" smtClean="0"/>
              <a:t>有钢通、板材和钢板网之分，其表面处理常用的有镜面、拉丝面、砂面、腐蚀面工艺，特别是在镜面不锈钢上加药水砂，其视觉效果很特别</a:t>
            </a:r>
            <a:r>
              <a:rPr lang="zh-CN" altLang="zh-CN" dirty="0" smtClean="0"/>
              <a:t>。</a:t>
            </a:r>
            <a:endParaRPr lang="zh-CN" altLang="zh-CN" dirty="0"/>
          </a:p>
        </p:txBody>
      </p:sp>
    </p:spTree>
    <p:extLst>
      <p:ext uri="{BB962C8B-B14F-4D97-AF65-F5344CB8AC3E}">
        <p14:creationId xmlns:p14="http://schemas.microsoft.com/office/powerpoint/2010/main" val="906593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06769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第三节    高技派</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1187624" y="1203598"/>
            <a:ext cx="6912768" cy="1384995"/>
          </a:xfrm>
          <a:prstGeom prst="rect">
            <a:avLst/>
          </a:prstGeom>
        </p:spPr>
        <p:txBody>
          <a:bodyPr wrap="square">
            <a:spAutoFit/>
          </a:bodyPr>
          <a:lstStyle/>
          <a:p>
            <a:pPr>
              <a:lnSpc>
                <a:spcPct val="150000"/>
              </a:lnSpc>
            </a:pPr>
            <a:r>
              <a:rPr lang="en-US" altLang="zh-CN" sz="2000" b="1" dirty="0">
                <a:solidFill>
                  <a:schemeClr val="accent2">
                    <a:lumMod val="75000"/>
                  </a:schemeClr>
                </a:solidFill>
                <a:latin typeface="华文琥珀" pitchFamily="2" charset="-122"/>
                <a:ea typeface="华文琥珀" pitchFamily="2" charset="-122"/>
              </a:rPr>
              <a:t>5</a:t>
            </a:r>
            <a:r>
              <a:rPr lang="zh-CN" altLang="en-US" sz="2000" b="1" dirty="0">
                <a:solidFill>
                  <a:schemeClr val="accent2">
                    <a:lumMod val="75000"/>
                  </a:schemeClr>
                </a:solidFill>
                <a:latin typeface="华文琥珀" pitchFamily="2" charset="-122"/>
                <a:ea typeface="华文琥珀" pitchFamily="2" charset="-122"/>
              </a:rPr>
              <a:t>、人文思想</a:t>
            </a:r>
            <a:endParaRPr lang="en-US" altLang="zh-CN" sz="2000" b="1" dirty="0">
              <a:solidFill>
                <a:schemeClr val="accent2">
                  <a:lumMod val="75000"/>
                </a:schemeClr>
              </a:solidFill>
              <a:latin typeface="华文琥珀" pitchFamily="2" charset="-122"/>
              <a:ea typeface="华文琥珀" pitchFamily="2" charset="-122"/>
            </a:endParaRPr>
          </a:p>
          <a:p>
            <a:pPr marL="285750" indent="-285750">
              <a:lnSpc>
                <a:spcPct val="150000"/>
              </a:lnSpc>
              <a:buFont typeface="Arial" pitchFamily="34" charset="0"/>
              <a:buChar char="•"/>
            </a:pPr>
            <a:r>
              <a:rPr lang="zh-CN" altLang="en-US" dirty="0" smtClean="0"/>
              <a:t>注意表现“高度工业技术”的设计倾向</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高</a:t>
            </a:r>
            <a:r>
              <a:rPr lang="zh-CN" altLang="en-US" dirty="0" smtClean="0"/>
              <a:t>技派理论上极力宣扬机器美学和新技术的美感</a:t>
            </a:r>
            <a:endParaRPr lang="zh-CN" altLang="en-US" dirty="0"/>
          </a:p>
        </p:txBody>
      </p:sp>
    </p:spTree>
    <p:extLst>
      <p:ext uri="{BB962C8B-B14F-4D97-AF65-F5344CB8AC3E}">
        <p14:creationId xmlns:p14="http://schemas.microsoft.com/office/powerpoint/2010/main" val="684224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06769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第三节    高技派</a:t>
            </a:r>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13314" name="图片 227" descr="乔治蓬皮杜中心 餐厅内部"/>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1894710"/>
            <a:ext cx="3627666" cy="234075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02"/>
          <p:cNvSpPr txBox="1">
            <a:spLocks noChangeArrowheads="1"/>
          </p:cNvSpPr>
          <p:nvPr/>
        </p:nvSpPr>
        <p:spPr bwMode="auto">
          <a:xfrm>
            <a:off x="5364088" y="4328573"/>
            <a:ext cx="2880320" cy="475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accent1">
                    <a:lumMod val="75000"/>
                  </a:schemeClr>
                </a:solidFill>
                <a:effectLst/>
                <a:latin typeface="仿宋" pitchFamily="49" charset="-122"/>
                <a:ea typeface="仿宋" pitchFamily="49" charset="-122"/>
                <a:cs typeface="Times New Roman" pitchFamily="18" charset="0"/>
              </a:rPr>
              <a:t>乔治</a:t>
            </a:r>
            <a:r>
              <a:rPr kumimoji="0" lang="zh-CN" altLang="en-US" sz="1600" b="0" i="0" u="none" strike="noStrike" cap="none" normalizeH="0" baseline="0" dirty="0" smtClean="0">
                <a:ln>
                  <a:noFill/>
                </a:ln>
                <a:solidFill>
                  <a:schemeClr val="accent1">
                    <a:lumMod val="75000"/>
                  </a:schemeClr>
                </a:solidFill>
                <a:effectLst/>
                <a:latin typeface="仿宋" pitchFamily="49" charset="-122"/>
                <a:ea typeface="仿宋" pitchFamily="49" charset="-122"/>
                <a:cs typeface="Times New Roman" pitchFamily="18" charset="0"/>
              </a:rPr>
              <a:t>蓬皮杜中心内部餐厅</a:t>
            </a:r>
            <a:endParaRPr kumimoji="0" lang="zh-CN" altLang="en-US" sz="1600" b="0" i="0" u="none" strike="noStrike" cap="none" normalizeH="0" baseline="0" dirty="0" smtClean="0">
              <a:ln>
                <a:noFill/>
              </a:ln>
              <a:solidFill>
                <a:schemeClr val="accent1">
                  <a:lumMod val="75000"/>
                </a:schemeClr>
              </a:solidFill>
              <a:effectLst/>
              <a:latin typeface="仿宋" pitchFamily="49" charset="-122"/>
              <a:ea typeface="仿宋" pitchFamily="49" charset="-122"/>
              <a:cs typeface="宋体" pitchFamily="2" charset="-122"/>
            </a:endParaRPr>
          </a:p>
        </p:txBody>
      </p:sp>
      <p:sp>
        <p:nvSpPr>
          <p:cNvPr id="3" name="Rectangle 3"/>
          <p:cNvSpPr>
            <a:spLocks noChangeArrowheads="1"/>
          </p:cNvSpPr>
          <p:nvPr/>
        </p:nvSpPr>
        <p:spPr bwMode="auto">
          <a:xfrm>
            <a:off x="3324788" y="633737"/>
            <a:ext cx="27363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i="0" u="none" strike="noStrike" cap="none" normalizeH="0" baseline="0" dirty="0" smtClean="0">
                <a:ln>
                  <a:noFill/>
                </a:ln>
                <a:solidFill>
                  <a:schemeClr val="accent2">
                    <a:lumMod val="75000"/>
                  </a:schemeClr>
                </a:solidFill>
                <a:effectLst/>
                <a:latin typeface="华文琥珀" pitchFamily="2" charset="-122"/>
                <a:ea typeface="华文琥珀" pitchFamily="2" charset="-122"/>
                <a:cs typeface="Times New Roman" pitchFamily="18" charset="0"/>
              </a:rPr>
              <a:t>代表设计师和作品　</a:t>
            </a:r>
            <a:endParaRPr kumimoji="0" lang="zh-CN" sz="2000" i="0" u="none" strike="noStrike" cap="none" normalizeH="0" baseline="0" dirty="0" smtClean="0">
              <a:ln>
                <a:noFill/>
              </a:ln>
              <a:solidFill>
                <a:schemeClr val="accent2">
                  <a:lumMod val="75000"/>
                </a:schemeClr>
              </a:solidFill>
              <a:effectLst/>
              <a:latin typeface="华文琥珀" pitchFamily="2" charset="-122"/>
              <a:ea typeface="华文琥珀" pitchFamily="2" charset="-122"/>
              <a:cs typeface="宋体" pitchFamily="2" charset="-122"/>
            </a:endParaRPr>
          </a:p>
        </p:txBody>
      </p:sp>
      <p:sp>
        <p:nvSpPr>
          <p:cNvPr id="6"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6"/>
          <p:cNvSpPr>
            <a:spLocks noChangeArrowheads="1"/>
          </p:cNvSpPr>
          <p:nvPr/>
        </p:nvSpPr>
        <p:spPr bwMode="auto">
          <a:xfrm>
            <a:off x="451526" y="633737"/>
            <a:ext cx="156966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171450" marR="0" lvl="0" indent="-171450" algn="l" defTabSz="914400" rtl="0" eaLnBrk="1" fontAlgn="base" latinLnBrk="0" hangingPunct="1">
              <a:lnSpc>
                <a:spcPct val="100000"/>
              </a:lnSpc>
              <a:spcBef>
                <a:spcPct val="0"/>
              </a:spcBef>
              <a:spcAft>
                <a:spcPct val="0"/>
              </a:spcAft>
              <a:buClrTx/>
              <a:buSzTx/>
              <a:buFont typeface="Wingdings" pitchFamily="2" charset="2"/>
              <a:buChar char="Ø"/>
              <a:tabLst/>
            </a:pPr>
            <a:endParaRPr kumimoji="0" lang="en-US" altLang="zh-CN" sz="1200" b="0"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endParaRPr>
          </a:p>
          <a:p>
            <a:pPr marL="171450" marR="0" lvl="0" indent="-17145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zh-CN" altLang="en-US" sz="2000" b="1" i="0" u="none" strike="noStrike" cap="none" normalizeH="0" baseline="0" dirty="0" smtClean="0">
                <a:ln>
                  <a:noFill/>
                </a:ln>
                <a:solidFill>
                  <a:schemeClr val="accent2">
                    <a:lumMod val="75000"/>
                  </a:schemeClr>
                </a:solidFill>
                <a:effectLst/>
                <a:latin typeface="Calibri" pitchFamily="34" charset="0"/>
                <a:ea typeface="宋体" pitchFamily="2" charset="-122"/>
                <a:cs typeface="Times New Roman" pitchFamily="18" charset="0"/>
              </a:rPr>
              <a:t>伦佐</a:t>
            </a:r>
            <a:r>
              <a:rPr kumimoji="0" lang="en-US" altLang="zh-CN" sz="2000" b="1" i="0" u="none" strike="noStrike" cap="none" normalizeH="0" baseline="0" dirty="0" smtClean="0">
                <a:ln>
                  <a:noFill/>
                </a:ln>
                <a:solidFill>
                  <a:schemeClr val="accent2">
                    <a:lumMod val="75000"/>
                  </a:schemeClr>
                </a:solidFill>
                <a:effectLst/>
                <a:latin typeface="Arial"/>
                <a:ea typeface="宋体" pitchFamily="2" charset="-122"/>
                <a:cs typeface="Times New Roman" pitchFamily="18" charset="0"/>
              </a:rPr>
              <a:t>·</a:t>
            </a:r>
            <a:r>
              <a:rPr kumimoji="0" lang="zh-CN" altLang="en-US" sz="2000" b="1" i="0" u="none" strike="noStrike" cap="none" normalizeH="0" baseline="0" dirty="0" smtClean="0">
                <a:ln>
                  <a:noFill/>
                </a:ln>
                <a:solidFill>
                  <a:schemeClr val="accent2">
                    <a:lumMod val="75000"/>
                  </a:schemeClr>
                </a:solidFill>
                <a:effectLst/>
                <a:latin typeface="Calibri" pitchFamily="34" charset="0"/>
                <a:ea typeface="宋体" pitchFamily="2" charset="-122"/>
                <a:cs typeface="Times New Roman" pitchFamily="18" charset="0"/>
              </a:rPr>
              <a:t>亚诺</a:t>
            </a:r>
            <a:r>
              <a:rPr kumimoji="0" lang="zh-CN" altLang="en-US" sz="2000" b="1" i="0" u="none" strike="noStrike" cap="none" normalizeH="0" baseline="0" dirty="0" smtClean="0">
                <a:ln>
                  <a:noFill/>
                </a:ln>
                <a:solidFill>
                  <a:schemeClr val="accent2">
                    <a:lumMod val="75000"/>
                  </a:schemeClr>
                </a:solidFill>
                <a:effectLst/>
                <a:latin typeface="Arial" pitchFamily="34" charset="0"/>
                <a:ea typeface="宋体" pitchFamily="2" charset="-122"/>
                <a:cs typeface="宋体" pitchFamily="2" charset="-122"/>
              </a:rPr>
              <a:t> </a:t>
            </a:r>
          </a:p>
        </p:txBody>
      </p:sp>
      <p:sp>
        <p:nvSpPr>
          <p:cNvPr id="10" name="矩形 9"/>
          <p:cNvSpPr/>
          <p:nvPr/>
        </p:nvSpPr>
        <p:spPr>
          <a:xfrm>
            <a:off x="450885" y="1149179"/>
            <a:ext cx="4287922" cy="3831818"/>
          </a:xfrm>
          <a:prstGeom prst="rect">
            <a:avLst/>
          </a:prstGeom>
        </p:spPr>
        <p:txBody>
          <a:bodyPr wrap="square">
            <a:spAutoFit/>
          </a:bodyPr>
          <a:lstStyle/>
          <a:p>
            <a:pPr marL="285750" indent="-285750">
              <a:lnSpc>
                <a:spcPct val="150000"/>
              </a:lnSpc>
              <a:buFont typeface="Arial" pitchFamily="34" charset="0"/>
              <a:buChar char="•"/>
            </a:pPr>
            <a:r>
              <a:rPr lang="zh-CN" altLang="zh-CN" dirty="0"/>
              <a:t>皮亚诺与他的英国搭档理查德</a:t>
            </a:r>
            <a:r>
              <a:rPr lang="en-US" altLang="zh-CN" dirty="0"/>
              <a:t>·</a:t>
            </a:r>
            <a:r>
              <a:rPr lang="zh-CN" altLang="zh-CN" dirty="0"/>
              <a:t>罗格斯以乔治</a:t>
            </a:r>
            <a:r>
              <a:rPr lang="en-US" altLang="zh-CN" dirty="0"/>
              <a:t>·</a:t>
            </a:r>
            <a:r>
              <a:rPr lang="zh-CN" altLang="zh-CN" dirty="0"/>
              <a:t>蓬皮杜中心震惊了整个建筑界，这座高科技建筑矗立于巴黎１８世纪时的市中心</a:t>
            </a:r>
            <a:r>
              <a:rPr lang="zh-CN" altLang="zh-CN" dirty="0" smtClean="0"/>
              <a:t>。</a:t>
            </a:r>
            <a:endParaRPr lang="en-US" altLang="zh-CN" dirty="0" smtClean="0"/>
          </a:p>
          <a:p>
            <a:pPr marL="285750" indent="-285750">
              <a:lnSpc>
                <a:spcPct val="150000"/>
              </a:lnSpc>
              <a:buFont typeface="Arial" pitchFamily="34" charset="0"/>
              <a:buChar char="•"/>
            </a:pPr>
            <a:r>
              <a:rPr lang="zh-CN" altLang="zh-CN" dirty="0"/>
              <a:t>这座上下五层、占地近百万平方米的文化中心，包括专门收藏现代艺术的博物馆、临时展厅、电影院、音乐厅、多媒体图书馆和档案馆，以及壮观的观景屋顶。</a:t>
            </a:r>
            <a:endParaRPr lang="zh-CN" altLang="en-US" dirty="0"/>
          </a:p>
        </p:txBody>
      </p:sp>
    </p:spTree>
    <p:extLst>
      <p:ext uri="{BB962C8B-B14F-4D97-AF65-F5344CB8AC3E}">
        <p14:creationId xmlns:p14="http://schemas.microsoft.com/office/powerpoint/2010/main" val="4161744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06769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第三节    高技派</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873898" y="863590"/>
            <a:ext cx="6794446" cy="3831818"/>
          </a:xfrm>
          <a:prstGeom prst="rect">
            <a:avLst/>
          </a:prstGeom>
        </p:spPr>
        <p:txBody>
          <a:bodyPr wrap="square">
            <a:spAutoFit/>
          </a:bodyPr>
          <a:lstStyle/>
          <a:p>
            <a:pPr marL="285750" indent="-285750">
              <a:lnSpc>
                <a:spcPct val="150000"/>
              </a:lnSpc>
              <a:buFont typeface="Wingdings" pitchFamily="2" charset="2"/>
              <a:buChar char="Ø"/>
            </a:pPr>
            <a:r>
              <a:rPr lang="zh-CN" altLang="zh-CN" b="1" dirty="0">
                <a:solidFill>
                  <a:schemeClr val="accent2">
                    <a:lumMod val="75000"/>
                  </a:schemeClr>
                </a:solidFill>
              </a:rPr>
              <a:t>诺曼</a:t>
            </a:r>
            <a:r>
              <a:rPr lang="en-US" altLang="zh-CN" b="1" dirty="0">
                <a:solidFill>
                  <a:schemeClr val="accent2">
                    <a:lumMod val="75000"/>
                  </a:schemeClr>
                </a:solidFill>
              </a:rPr>
              <a:t>·</a:t>
            </a:r>
            <a:r>
              <a:rPr lang="zh-CN" altLang="zh-CN" b="1" dirty="0">
                <a:solidFill>
                  <a:schemeClr val="accent2">
                    <a:lumMod val="75000"/>
                  </a:schemeClr>
                </a:solidFill>
              </a:rPr>
              <a:t>福斯</a:t>
            </a:r>
            <a:r>
              <a:rPr lang="zh-CN" altLang="zh-CN" b="1" dirty="0" smtClean="0">
                <a:solidFill>
                  <a:schemeClr val="accent2">
                    <a:lumMod val="75000"/>
                  </a:schemeClr>
                </a:solidFill>
              </a:rPr>
              <a:t>特</a:t>
            </a:r>
            <a:endParaRPr lang="en-US" altLang="zh-CN" b="1" dirty="0" smtClean="0">
              <a:solidFill>
                <a:schemeClr val="accent2">
                  <a:lumMod val="75000"/>
                </a:schemeClr>
              </a:solidFill>
            </a:endParaRPr>
          </a:p>
          <a:p>
            <a:pPr marL="285750" indent="-285750">
              <a:lnSpc>
                <a:spcPct val="150000"/>
              </a:lnSpc>
              <a:buFont typeface="Arial" pitchFamily="34" charset="0"/>
              <a:buChar char="•"/>
            </a:pPr>
            <a:r>
              <a:rPr lang="zh-CN" altLang="zh-CN" dirty="0" smtClean="0"/>
              <a:t>英国</a:t>
            </a:r>
            <a:r>
              <a:rPr lang="zh-CN" altLang="zh-CN" dirty="0"/>
              <a:t>皇家建筑师学会会员，国际上最杰出的建筑大师之一，被誉为</a:t>
            </a:r>
            <a:r>
              <a:rPr lang="en-US" altLang="zh-CN" dirty="0"/>
              <a:t>“</a:t>
            </a:r>
            <a:r>
              <a:rPr lang="zh-CN" altLang="zh-CN" dirty="0"/>
              <a:t>高技派</a:t>
            </a:r>
            <a:r>
              <a:rPr lang="en-US" altLang="zh-CN" dirty="0"/>
              <a:t>”</a:t>
            </a:r>
            <a:r>
              <a:rPr lang="zh-CN" altLang="zh-CN" dirty="0"/>
              <a:t>的代表人物，第</a:t>
            </a:r>
            <a:r>
              <a:rPr lang="en-US" altLang="zh-CN" dirty="0"/>
              <a:t>21</a:t>
            </a:r>
            <a:r>
              <a:rPr lang="zh-CN" altLang="zh-CN" dirty="0"/>
              <a:t>届普利策建筑大奖得主</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诺</a:t>
            </a:r>
            <a:r>
              <a:rPr lang="zh-CN" altLang="zh-CN" dirty="0"/>
              <a:t>曼</a:t>
            </a:r>
            <a:r>
              <a:rPr lang="en-US" altLang="zh-CN" dirty="0"/>
              <a:t>·</a:t>
            </a:r>
            <a:r>
              <a:rPr lang="zh-CN" altLang="zh-CN" dirty="0"/>
              <a:t>福斯特特别强调人类与自然的共同存在，而不是互相抵触，强调要从过去的文化形态中吸取教训，提倡那些适合人类生活形态需要的建筑方式</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一生</a:t>
            </a:r>
            <a:r>
              <a:rPr lang="zh-CN" altLang="zh-CN" dirty="0"/>
              <a:t>的荣誉很多，作品</a:t>
            </a:r>
            <a:r>
              <a:rPr lang="zh-CN" altLang="zh-CN" dirty="0" smtClean="0"/>
              <a:t>很多</a:t>
            </a:r>
            <a:r>
              <a:rPr lang="zh-CN" altLang="en-US" dirty="0" smtClean="0"/>
              <a:t>，包括</a:t>
            </a:r>
            <a:r>
              <a:rPr lang="zh-CN" altLang="zh-CN" dirty="0" smtClean="0"/>
              <a:t>柏林议会大厦</a:t>
            </a:r>
            <a:r>
              <a:rPr lang="zh-CN" altLang="en-US" dirty="0" smtClean="0"/>
              <a:t>、</a:t>
            </a:r>
            <a:r>
              <a:rPr lang="zh-CN" altLang="zh-CN" dirty="0" smtClean="0"/>
              <a:t>柏林议会大厦</a:t>
            </a:r>
            <a:r>
              <a:rPr lang="zh-CN" altLang="en-US" dirty="0" smtClean="0"/>
              <a:t>、</a:t>
            </a:r>
            <a:r>
              <a:rPr lang="zh-CN" altLang="zh-CN" dirty="0" smtClean="0"/>
              <a:t>法兰克福商业银行</a:t>
            </a:r>
            <a:r>
              <a:rPr lang="zh-CN" altLang="en-US" dirty="0" smtClean="0"/>
              <a:t>、</a:t>
            </a:r>
            <a:r>
              <a:rPr lang="zh-CN" altLang="zh-CN" dirty="0" smtClean="0"/>
              <a:t>国加里</a:t>
            </a:r>
            <a:r>
              <a:rPr lang="zh-CN" altLang="zh-CN" dirty="0"/>
              <a:t>艺术</a:t>
            </a:r>
            <a:r>
              <a:rPr lang="zh-CN" altLang="zh-CN" dirty="0" smtClean="0"/>
              <a:t>中心</a:t>
            </a:r>
            <a:r>
              <a:rPr lang="zh-CN" altLang="en-US" dirty="0" smtClean="0"/>
              <a:t>、</a:t>
            </a:r>
            <a:r>
              <a:rPr lang="zh-CN" altLang="zh-CN" dirty="0" smtClean="0"/>
              <a:t>西班牙</a:t>
            </a:r>
            <a:r>
              <a:rPr lang="zh-CN" altLang="zh-CN" dirty="0"/>
              <a:t>巴仑西亚会议中心等著名建筑。</a:t>
            </a:r>
            <a:endParaRPr lang="zh-CN" altLang="en-US" dirty="0"/>
          </a:p>
        </p:txBody>
      </p:sp>
    </p:spTree>
    <p:extLst>
      <p:ext uri="{BB962C8B-B14F-4D97-AF65-F5344CB8AC3E}">
        <p14:creationId xmlns:p14="http://schemas.microsoft.com/office/powerpoint/2010/main" val="1392801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822542" y="447255"/>
            <a:ext cx="7488832" cy="4293483"/>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观念产生原因和背景  </a:t>
            </a:r>
            <a:endParaRPr lang="en-US" altLang="zh-CN" sz="2000" dirty="0">
              <a:solidFill>
                <a:schemeClr val="accent2">
                  <a:lumMod val="75000"/>
                </a:schemeClr>
              </a:solidFill>
              <a:latin typeface="华文琥珀" pitchFamily="2" charset="-122"/>
              <a:ea typeface="华文琥珀" pitchFamily="2" charset="-122"/>
            </a:endParaRPr>
          </a:p>
          <a:p>
            <a:pPr marL="285750" indent="-285750">
              <a:lnSpc>
                <a:spcPct val="150000"/>
              </a:lnSpc>
              <a:buFont typeface="Arial" pitchFamily="34" charset="0"/>
              <a:buChar char="•"/>
            </a:pPr>
            <a:r>
              <a:rPr lang="zh-CN" altLang="en-US" dirty="0" smtClean="0"/>
              <a:t>对于后现代主义，各个理论家有自己不同的理解，有些认为仅仅指某种设计风格，有些认为是现代主义之后整个时代的名称。在这个名称的使用上，全世界的建筑理论界都还没有达成统一的标准和认识。</a:t>
            </a:r>
            <a:endParaRPr lang="en-US" altLang="zh-CN" dirty="0" smtClean="0"/>
          </a:p>
          <a:p>
            <a:pPr marL="285750" indent="-285750">
              <a:lnSpc>
                <a:spcPct val="150000"/>
              </a:lnSpc>
              <a:buFont typeface="Arial" pitchFamily="34" charset="0"/>
              <a:buChar char="•"/>
            </a:pPr>
            <a:r>
              <a:rPr lang="zh-CN" altLang="en-US" dirty="0" smtClean="0"/>
              <a:t>笼统的划分，可以说</a:t>
            </a:r>
            <a:r>
              <a:rPr lang="en-US" altLang="zh-CN" dirty="0" smtClean="0"/>
              <a:t>40</a:t>
            </a:r>
            <a:r>
              <a:rPr lang="zh-CN" altLang="en-US" dirty="0" smtClean="0"/>
              <a:t>年代到</a:t>
            </a:r>
            <a:r>
              <a:rPr lang="en-US" altLang="zh-CN" dirty="0" smtClean="0"/>
              <a:t>60</a:t>
            </a:r>
            <a:r>
              <a:rPr lang="zh-CN" altLang="en-US" dirty="0" smtClean="0"/>
              <a:t>年代是现代主义建筑、国际主义风格垄断的时期，经历了</a:t>
            </a:r>
            <a:r>
              <a:rPr lang="en-US" altLang="zh-CN" dirty="0" smtClean="0"/>
              <a:t>30</a:t>
            </a:r>
            <a:r>
              <a:rPr lang="zh-CN" altLang="en-US" dirty="0" smtClean="0"/>
              <a:t>年的国际主义垄断建筑，产品和平面设计的时期，世界建筑日趋相同，地方特色，民族特色逐渐消退，建筑和城市面貌日渐呆板，单调，加上勒</a:t>
            </a:r>
            <a:r>
              <a:rPr lang="en-US" altLang="zh-CN" dirty="0" smtClean="0"/>
              <a:t>·</a:t>
            </a:r>
            <a:r>
              <a:rPr lang="zh-CN" altLang="en-US" dirty="0" smtClean="0"/>
              <a:t>柯布西耶的粗野主义，往日具有人情味的建筑形式逐步被非人性化的国际主义建筑取代。建筑界出现了一批青年建筑家试图改变国际主义面貌。</a:t>
            </a:r>
            <a:endParaRPr lang="zh-CN" altLang="en-US" dirty="0"/>
          </a:p>
        </p:txBody>
      </p:sp>
    </p:spTree>
    <p:extLst>
      <p:ext uri="{BB962C8B-B14F-4D97-AF65-F5344CB8AC3E}">
        <p14:creationId xmlns:p14="http://schemas.microsoft.com/office/powerpoint/2010/main" val="9621833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978274" y="1158797"/>
            <a:ext cx="6114006" cy="3000821"/>
          </a:xfrm>
          <a:prstGeom prst="rect">
            <a:avLst/>
          </a:prstGeom>
        </p:spPr>
        <p:txBody>
          <a:bodyPr wrap="square">
            <a:spAutoFit/>
          </a:bodyPr>
          <a:lstStyle/>
          <a:p>
            <a:pPr marL="285750" indent="-285750">
              <a:lnSpc>
                <a:spcPct val="150000"/>
              </a:lnSpc>
              <a:buFont typeface="Arial" pitchFamily="34" charset="0"/>
              <a:buChar char="•"/>
            </a:pPr>
            <a:r>
              <a:rPr lang="en-US" altLang="zh-CN" dirty="0" smtClean="0"/>
              <a:t>20</a:t>
            </a:r>
            <a:r>
              <a:rPr lang="zh-CN" altLang="en-US" dirty="0" smtClean="0"/>
              <a:t>世纪六七十年代以来，随着大工业生产规模的不断发展，科技发展更是迅猛</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当</a:t>
            </a:r>
            <a:r>
              <a:rPr lang="zh-CN" altLang="en-US" dirty="0" smtClean="0"/>
              <a:t>社会的技术条件发展到处理简单的功能问题已毫无困难时，如结构、材料、保温、隔声等，人们就不再满足于只有遮风避雨的居住环境，还要求与环境有更复杂的交流环境，尤其是生活环境的文化内涵，其负载的信息成了人们关心的课题</a:t>
            </a:r>
            <a:r>
              <a:rPr lang="zh-CN" altLang="en-US" dirty="0" smtClean="0"/>
              <a:t>。</a:t>
            </a:r>
            <a:endParaRPr lang="en-US" altLang="zh-CN" dirty="0" smtClean="0"/>
          </a:p>
        </p:txBody>
      </p:sp>
    </p:spTree>
    <p:extLst>
      <p:ext uri="{BB962C8B-B14F-4D97-AF65-F5344CB8AC3E}">
        <p14:creationId xmlns:p14="http://schemas.microsoft.com/office/powerpoint/2010/main" val="18561443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720414" y="951047"/>
            <a:ext cx="7128792" cy="2953373"/>
          </a:xfrm>
          <a:prstGeom prst="rect">
            <a:avLst/>
          </a:prstGeom>
        </p:spPr>
        <p:txBody>
          <a:bodyPr wrap="square">
            <a:spAutoFit/>
          </a:bodyPr>
          <a:lstStyle/>
          <a:p>
            <a:pPr marL="285750" indent="-285750">
              <a:lnSpc>
                <a:spcPct val="150000"/>
              </a:lnSpc>
              <a:buFont typeface="Arial" pitchFamily="34" charset="0"/>
              <a:buChar char="•"/>
            </a:pPr>
            <a:r>
              <a:rPr lang="zh-CN" altLang="en-US" dirty="0" smtClean="0"/>
              <a:t>消费</a:t>
            </a:r>
            <a:r>
              <a:rPr lang="zh-CN" altLang="en-US" dirty="0" smtClean="0"/>
              <a:t>文化从而进入了新的阶段：不仅仅消费物质产品，还要将文化作为消费对象</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后现代主义</a:t>
            </a:r>
            <a:r>
              <a:rPr lang="zh-CN" altLang="en-US" dirty="0" smtClean="0"/>
              <a:t>的建筑与室内设计，追求一种文化媒体的传播，寻求时间的流逝与历史的价值；强调室内的复杂性与矛盾性，反对简单化、模式化；讲究历史文化蕴意，追求人情味，从地域历史出发，以及从地区文化、传统文化出发，创造使人有一种归属感的环境，这种历史主题与现代感的融合真正体现了大众的风格。</a:t>
            </a:r>
            <a:endParaRPr lang="zh-CN" altLang="en-US" dirty="0"/>
          </a:p>
        </p:txBody>
      </p:sp>
    </p:spTree>
    <p:extLst>
      <p:ext uri="{BB962C8B-B14F-4D97-AF65-F5344CB8AC3E}">
        <p14:creationId xmlns:p14="http://schemas.microsoft.com/office/powerpoint/2010/main" val="34321178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873898" y="771550"/>
            <a:ext cx="6984776" cy="3784369"/>
          </a:xfrm>
          <a:prstGeom prst="rect">
            <a:avLst/>
          </a:prstGeom>
        </p:spPr>
        <p:txBody>
          <a:bodyPr wrap="square">
            <a:spAutoFit/>
          </a:bodyPr>
          <a:lstStyle/>
          <a:p>
            <a:pPr marL="285750" indent="-285750">
              <a:lnSpc>
                <a:spcPct val="150000"/>
              </a:lnSpc>
              <a:buFont typeface="Arial" pitchFamily="34" charset="0"/>
              <a:buChar char="•"/>
            </a:pPr>
            <a:r>
              <a:rPr lang="zh-CN" altLang="en-US" b="1" dirty="0">
                <a:solidFill>
                  <a:schemeClr val="accent2">
                    <a:lumMod val="75000"/>
                  </a:schemeClr>
                </a:solidFill>
              </a:rPr>
              <a:t>后现代主义崇尚隐喻与象征的表现</a:t>
            </a:r>
            <a:r>
              <a:rPr lang="zh-CN" altLang="en-US" dirty="0" smtClean="0"/>
              <a:t>，尤其室内设置的家具、陈设艺术品等往往突出隐喻的意义；提倡空间一时间的新概念，以“多层</a:t>
            </a:r>
            <a:r>
              <a:rPr lang="zh-CN" altLang="en-US" dirty="0" smtClean="0"/>
              <a:t>空间扩展</a:t>
            </a:r>
            <a:r>
              <a:rPr lang="zh-CN" altLang="en-US" dirty="0" smtClean="0"/>
              <a:t>视野的空间</a:t>
            </a:r>
            <a:r>
              <a:rPr lang="zh-CN" altLang="en-US" dirty="0" smtClean="0"/>
              <a:t>；大胆</a:t>
            </a:r>
            <a:r>
              <a:rPr lang="zh-CN" altLang="en-US" dirty="0" smtClean="0"/>
              <a:t>运用装饰色彩，追求人们喜欢的古典的精神与</a:t>
            </a:r>
            <a:r>
              <a:rPr lang="zh-CN" altLang="en-US" dirty="0" smtClean="0"/>
              <a:t>文化。</a:t>
            </a:r>
            <a:endParaRPr lang="en-US" altLang="zh-CN" dirty="0" smtClean="0"/>
          </a:p>
          <a:p>
            <a:pPr marL="285750" indent="-285750">
              <a:lnSpc>
                <a:spcPct val="150000"/>
              </a:lnSpc>
              <a:buFont typeface="Arial" pitchFamily="34" charset="0"/>
              <a:buChar char="•"/>
            </a:pPr>
            <a:r>
              <a:rPr lang="zh-CN" altLang="en-US" dirty="0" smtClean="0"/>
              <a:t>在</a:t>
            </a:r>
            <a:r>
              <a:rPr lang="zh-CN" altLang="en-US" dirty="0" smtClean="0"/>
              <a:t>造型设计的构图中吸收其他艺术和自然科学的概念，如夸张、片断、折射、裂变、变形等；也用非传统的方法来运用传统，刻意制造各种矛盾，如：断裂、错位、扭曲、矛盾共处等，把传统的构件组合在新的情景中，让人产生复杂的联想，目的是创造有意义的环境。</a:t>
            </a:r>
            <a:r>
              <a:rPr lang="en-US" altLang="zh-CN" dirty="0" smtClean="0"/>
              <a:t> </a:t>
            </a:r>
            <a:endParaRPr lang="zh-CN" altLang="en-US" dirty="0" smtClean="0"/>
          </a:p>
        </p:txBody>
      </p:sp>
    </p:spTree>
    <p:extLst>
      <p:ext uri="{BB962C8B-B14F-4D97-AF65-F5344CB8AC3E}">
        <p14:creationId xmlns:p14="http://schemas.microsoft.com/office/powerpoint/2010/main" val="80304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第一节  新现代主义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1026" name="图片 220" descr="2-1 新现代主义建筑"/>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659732"/>
            <a:ext cx="5776361" cy="385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84384" y="4141307"/>
            <a:ext cx="1800493" cy="369332"/>
          </a:xfrm>
          <a:prstGeom prst="rect">
            <a:avLst/>
          </a:prstGeom>
        </p:spPr>
        <p:txBody>
          <a:bodyPr wrap="none">
            <a:spAutoFit/>
          </a:bodyPr>
          <a:lstStyle/>
          <a:p>
            <a:r>
              <a:rPr lang="zh-CN" altLang="zh-CN" dirty="0">
                <a:solidFill>
                  <a:schemeClr val="accent1">
                    <a:lumMod val="75000"/>
                  </a:schemeClr>
                </a:solidFill>
                <a:latin typeface="华文仿宋" pitchFamily="2" charset="-122"/>
                <a:ea typeface="华文仿宋" pitchFamily="2" charset="-122"/>
              </a:rPr>
              <a:t>新现代主义建筑</a:t>
            </a:r>
            <a:endParaRPr lang="zh-CN" altLang="en-US" dirty="0">
              <a:solidFill>
                <a:schemeClr val="accent1">
                  <a:lumMod val="75000"/>
                </a:schemeClr>
              </a:solidFill>
              <a:latin typeface="华文仿宋" pitchFamily="2" charset="-122"/>
              <a:ea typeface="华文仿宋" pitchFamily="2" charset="-122"/>
            </a:endParaRPr>
          </a:p>
        </p:txBody>
      </p:sp>
    </p:spTree>
    <p:extLst>
      <p:ext uri="{BB962C8B-B14F-4D97-AF65-F5344CB8AC3E}">
        <p14:creationId xmlns:p14="http://schemas.microsoft.com/office/powerpoint/2010/main" val="1490347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839009" y="743298"/>
            <a:ext cx="7488832" cy="3368871"/>
          </a:xfrm>
          <a:prstGeom prst="rect">
            <a:avLst/>
          </a:prstGeom>
        </p:spPr>
        <p:txBody>
          <a:bodyPr wrap="square">
            <a:spAutoFit/>
          </a:bodyPr>
          <a:lstStyle/>
          <a:p>
            <a:pPr>
              <a:lnSpc>
                <a:spcPct val="150000"/>
              </a:lnSpc>
            </a:pPr>
            <a:r>
              <a:rPr lang="zh-CN" altLang="en-US" b="1" dirty="0">
                <a:solidFill>
                  <a:schemeClr val="accent2">
                    <a:lumMod val="75000"/>
                  </a:schemeClr>
                </a:solidFill>
              </a:rPr>
              <a:t>（二）后现代主义室内设计流派特点</a:t>
            </a:r>
          </a:p>
          <a:p>
            <a:pPr>
              <a:lnSpc>
                <a:spcPct val="150000"/>
              </a:lnSpc>
            </a:pPr>
            <a:r>
              <a:rPr lang="en-US" altLang="zh-CN" dirty="0" smtClean="0"/>
              <a:t>1</a:t>
            </a:r>
            <a:r>
              <a:rPr lang="zh-CN" altLang="en-US" dirty="0" smtClean="0"/>
              <a:t>、主导后现代主义风格的社会阶层对空间的需求；</a:t>
            </a:r>
            <a:r>
              <a:rPr lang="en-US" altLang="zh-CN" dirty="0" smtClean="0"/>
              <a:t>20</a:t>
            </a:r>
            <a:r>
              <a:rPr lang="zh-CN" altLang="en-US" dirty="0" smtClean="0"/>
              <a:t>世纪六七十年代以来，随着大工业生产规模的不断发展，科技发展更是迅猛。当社会的技术条件发展到处理简单的功能问题已毫无困难时，如结构、材料、保温、隔声等，人们就不再满足于只有遮风避雨的居住环境，还要求与环境有更复杂的交流环境，尤其是生活环境的文化内涵，其负载的信息成了人们关心的课题。崇尚隐喻与象征的表现，尤其室内设置的家具、陈设艺术品等往往突出隐喻的意义。</a:t>
            </a:r>
          </a:p>
        </p:txBody>
      </p:sp>
    </p:spTree>
    <p:extLst>
      <p:ext uri="{BB962C8B-B14F-4D97-AF65-F5344CB8AC3E}">
        <p14:creationId xmlns:p14="http://schemas.microsoft.com/office/powerpoint/2010/main" val="41595176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770923" y="699542"/>
            <a:ext cx="7272808" cy="3831818"/>
          </a:xfrm>
          <a:prstGeom prst="rect">
            <a:avLst/>
          </a:prstGeom>
        </p:spPr>
        <p:txBody>
          <a:bodyPr wrap="square">
            <a:spAutoFit/>
          </a:bodyPr>
          <a:lstStyle/>
          <a:p>
            <a:pPr>
              <a:lnSpc>
                <a:spcPct val="150000"/>
              </a:lnSpc>
            </a:pPr>
            <a:r>
              <a:rPr lang="en-US" altLang="zh-CN" b="1" dirty="0">
                <a:solidFill>
                  <a:schemeClr val="accent2">
                    <a:lumMod val="75000"/>
                  </a:schemeClr>
                </a:solidFill>
              </a:rPr>
              <a:t>2</a:t>
            </a:r>
            <a:r>
              <a:rPr lang="zh-CN" altLang="en-US" b="1" dirty="0">
                <a:solidFill>
                  <a:schemeClr val="accent2">
                    <a:lumMod val="75000"/>
                  </a:schemeClr>
                </a:solidFill>
              </a:rPr>
              <a:t>、空间样式及</a:t>
            </a:r>
            <a:r>
              <a:rPr lang="zh-CN" altLang="en-US" b="1" dirty="0" smtClean="0">
                <a:solidFill>
                  <a:schemeClr val="accent2">
                    <a:lumMod val="75000"/>
                  </a:schemeClr>
                </a:solidFill>
              </a:rPr>
              <a:t>风格</a:t>
            </a:r>
            <a:endParaRPr lang="en-US" altLang="zh-CN" dirty="0" smtClean="0"/>
          </a:p>
          <a:p>
            <a:pPr marL="285750" indent="-285750">
              <a:lnSpc>
                <a:spcPct val="150000"/>
              </a:lnSpc>
              <a:buFont typeface="Arial" pitchFamily="34" charset="0"/>
              <a:buChar char="•"/>
            </a:pPr>
            <a:r>
              <a:rPr lang="zh-CN" altLang="en-US" dirty="0" smtClean="0"/>
              <a:t>美国</a:t>
            </a:r>
            <a:r>
              <a:rPr lang="zh-CN" altLang="en-US" dirty="0" smtClean="0"/>
              <a:t>建筑师斯特恩提出后现代主义建筑有三个特征：采用装饰；具有象征性或隐喻性；与现有环境融合</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后</a:t>
            </a:r>
            <a:r>
              <a:rPr lang="zh-CN" altLang="en-US" dirty="0" smtClean="0"/>
              <a:t>现代风格强调建筑及室内设计应具有历史的延续性，但又不拘泥于传统的逻辑思维方式，探索创新造型手法，讲究人情味，常在室内设置夸张、变形、柱式和断裂的拱券，或把古典构件的抽象形式以新的手法组合一起，即采用非传统的混合、叠加、错位、裂变等手法和象征、隐喻等手段，以期创造一种融感性与理性、集传统与现代、糅 大众和行家于一体的即“亦此亦彼”的建筑和室内环境。</a:t>
            </a:r>
          </a:p>
        </p:txBody>
      </p:sp>
    </p:spTree>
    <p:extLst>
      <p:ext uri="{BB962C8B-B14F-4D97-AF65-F5344CB8AC3E}">
        <p14:creationId xmlns:p14="http://schemas.microsoft.com/office/powerpoint/2010/main" val="3780291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905114" y="699542"/>
            <a:ext cx="6912768" cy="3831818"/>
          </a:xfrm>
          <a:prstGeom prst="rect">
            <a:avLst/>
          </a:prstGeom>
        </p:spPr>
        <p:txBody>
          <a:bodyPr wrap="square">
            <a:spAutoFit/>
          </a:bodyPr>
          <a:lstStyle/>
          <a:p>
            <a:pPr>
              <a:lnSpc>
                <a:spcPct val="150000"/>
              </a:lnSpc>
            </a:pPr>
            <a:r>
              <a:rPr lang="en-US" altLang="zh-CN" b="1" dirty="0" smtClean="0">
                <a:solidFill>
                  <a:schemeClr val="accent2">
                    <a:lumMod val="75000"/>
                  </a:schemeClr>
                </a:solidFill>
              </a:rPr>
              <a:t>3</a:t>
            </a:r>
            <a:r>
              <a:rPr lang="zh-CN" altLang="en-US" b="1" dirty="0">
                <a:solidFill>
                  <a:schemeClr val="accent2">
                    <a:lumMod val="75000"/>
                  </a:schemeClr>
                </a:solidFill>
              </a:rPr>
              <a:t>、家具与</a:t>
            </a:r>
            <a:r>
              <a:rPr lang="zh-CN" altLang="en-US" b="1" dirty="0" smtClean="0">
                <a:solidFill>
                  <a:schemeClr val="accent2">
                    <a:lumMod val="75000"/>
                  </a:schemeClr>
                </a:solidFill>
              </a:rPr>
              <a:t>陈列</a:t>
            </a:r>
            <a:endParaRPr lang="en-US" altLang="zh-CN" b="1" dirty="0" smtClean="0">
              <a:solidFill>
                <a:schemeClr val="accent2">
                  <a:lumMod val="75000"/>
                </a:schemeClr>
              </a:solidFill>
            </a:endParaRPr>
          </a:p>
          <a:p>
            <a:pPr marL="285750" indent="-285750">
              <a:lnSpc>
                <a:spcPct val="150000"/>
              </a:lnSpc>
              <a:buFont typeface="Arial" pitchFamily="34" charset="0"/>
              <a:buChar char="•"/>
            </a:pPr>
            <a:r>
              <a:rPr lang="zh-CN" altLang="en-US" dirty="0" smtClean="0"/>
              <a:t>后</a:t>
            </a:r>
            <a:r>
              <a:rPr lang="zh-CN" altLang="en-US" dirty="0" smtClean="0"/>
              <a:t>现代家具由于使用功能的降低、审美功能的上升，使得后现代家具的外观形式及结构完全没有固定程序可依，设计师可进行随意的创造，其表现形式从天真、滑稽直到怪诞离奇，简直到了一切幻想的形式均可实现境地</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大胆</a:t>
            </a:r>
            <a:r>
              <a:rPr lang="zh-CN" altLang="en-US" dirty="0" smtClean="0"/>
              <a:t>的构思，光怪离奇的造型在整个家具史上是空前的。在色彩设计方面，后现代家具又一反色彩的配置规则，色调没有主次之分，喜欢用不同色调的色块并置，使其之间相互干扰，从而生产一种特有的新的视觉效果。</a:t>
            </a:r>
          </a:p>
        </p:txBody>
      </p:sp>
    </p:spTree>
    <p:extLst>
      <p:ext uri="{BB962C8B-B14F-4D97-AF65-F5344CB8AC3E}">
        <p14:creationId xmlns:p14="http://schemas.microsoft.com/office/powerpoint/2010/main" val="27238559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873898" y="1059582"/>
            <a:ext cx="7514526" cy="2169825"/>
          </a:xfrm>
          <a:prstGeom prst="rect">
            <a:avLst/>
          </a:prstGeom>
        </p:spPr>
        <p:txBody>
          <a:bodyPr wrap="square">
            <a:spAutoFit/>
          </a:bodyPr>
          <a:lstStyle/>
          <a:p>
            <a:pPr>
              <a:lnSpc>
                <a:spcPct val="150000"/>
              </a:lnSpc>
            </a:pPr>
            <a:r>
              <a:rPr lang="en-US" altLang="zh-CN" b="1" dirty="0" smtClean="0">
                <a:solidFill>
                  <a:schemeClr val="accent2">
                    <a:lumMod val="75000"/>
                  </a:schemeClr>
                </a:solidFill>
              </a:rPr>
              <a:t>4</a:t>
            </a:r>
            <a:r>
              <a:rPr lang="zh-CN" altLang="en-US" b="1" dirty="0">
                <a:solidFill>
                  <a:schemeClr val="accent2">
                    <a:lumMod val="75000"/>
                  </a:schemeClr>
                </a:solidFill>
              </a:rPr>
              <a:t>、材料</a:t>
            </a:r>
            <a:r>
              <a:rPr lang="zh-CN" altLang="en-US" b="1" dirty="0" smtClean="0">
                <a:solidFill>
                  <a:schemeClr val="accent2">
                    <a:lumMod val="75000"/>
                  </a:schemeClr>
                </a:solidFill>
              </a:rPr>
              <a:t>工艺</a:t>
            </a:r>
            <a:endParaRPr lang="en-US" altLang="zh-CN" b="1" dirty="0" smtClean="0">
              <a:solidFill>
                <a:schemeClr val="accent2">
                  <a:lumMod val="75000"/>
                </a:schemeClr>
              </a:solidFill>
            </a:endParaRPr>
          </a:p>
          <a:p>
            <a:pPr marL="285750" indent="-285750">
              <a:lnSpc>
                <a:spcPct val="150000"/>
              </a:lnSpc>
              <a:buFont typeface="Arial" pitchFamily="34" charset="0"/>
              <a:buChar char="•"/>
            </a:pPr>
            <a:r>
              <a:rPr lang="zh-CN" altLang="en-US" dirty="0" smtClean="0"/>
              <a:t>材料</a:t>
            </a:r>
            <a:r>
              <a:rPr lang="zh-CN" altLang="en-US" dirty="0" smtClean="0"/>
              <a:t>应用方面，后现代家具不重视材料的时代感真实性，而着重考虑的是材料本身的肌理、花纹、透明度、发光度及其所具有的</a:t>
            </a:r>
            <a:r>
              <a:rPr lang="zh-CN" altLang="en-US" dirty="0" smtClean="0"/>
              <a:t>表现力。</a:t>
            </a:r>
            <a:endParaRPr lang="en-US" altLang="zh-CN" dirty="0" smtClean="0"/>
          </a:p>
          <a:p>
            <a:pPr marL="285750" indent="-285750">
              <a:lnSpc>
                <a:spcPct val="150000"/>
              </a:lnSpc>
              <a:buFont typeface="Arial" pitchFamily="34" charset="0"/>
              <a:buChar char="•"/>
            </a:pPr>
            <a:r>
              <a:rPr lang="zh-CN" altLang="en-US" dirty="0" smtClean="0"/>
              <a:t>十分</a:t>
            </a:r>
            <a:r>
              <a:rPr lang="zh-CN" altLang="en-US" dirty="0" smtClean="0"/>
              <a:t>重视不同材料之间的组合，如廉价材料与贵重材料之间的结合，光洁材料与粗糙的组合等，使产品成为一个和谐的复杂系统 。</a:t>
            </a:r>
          </a:p>
        </p:txBody>
      </p:sp>
    </p:spTree>
    <p:extLst>
      <p:ext uri="{BB962C8B-B14F-4D97-AF65-F5344CB8AC3E}">
        <p14:creationId xmlns:p14="http://schemas.microsoft.com/office/powerpoint/2010/main" val="14019737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73898" y="771550"/>
            <a:ext cx="7370510" cy="3831818"/>
          </a:xfrm>
          <a:prstGeom prst="rect">
            <a:avLst/>
          </a:prstGeom>
        </p:spPr>
        <p:txBody>
          <a:bodyPr wrap="square">
            <a:spAutoFit/>
          </a:bodyPr>
          <a:lstStyle/>
          <a:p>
            <a:pPr>
              <a:lnSpc>
                <a:spcPct val="150000"/>
              </a:lnSpc>
            </a:pPr>
            <a:r>
              <a:rPr lang="en-US" altLang="zh-CN" b="1" dirty="0">
                <a:solidFill>
                  <a:schemeClr val="accent2">
                    <a:lumMod val="75000"/>
                  </a:schemeClr>
                </a:solidFill>
              </a:rPr>
              <a:t>5</a:t>
            </a:r>
            <a:r>
              <a:rPr lang="zh-CN" altLang="en-US" b="1" dirty="0">
                <a:solidFill>
                  <a:schemeClr val="accent2">
                    <a:lumMod val="75000"/>
                  </a:schemeClr>
                </a:solidFill>
              </a:rPr>
              <a:t>、人文</a:t>
            </a:r>
            <a:r>
              <a:rPr lang="zh-CN" altLang="en-US" b="1" dirty="0" smtClean="0">
                <a:solidFill>
                  <a:schemeClr val="accent2">
                    <a:lumMod val="75000"/>
                  </a:schemeClr>
                </a:solidFill>
              </a:rPr>
              <a:t>思想</a:t>
            </a:r>
            <a:endParaRPr lang="en-US" altLang="zh-CN" dirty="0" smtClean="0"/>
          </a:p>
          <a:p>
            <a:pPr>
              <a:lnSpc>
                <a:spcPct val="150000"/>
              </a:lnSpc>
            </a:pPr>
            <a:r>
              <a:rPr lang="zh-CN" altLang="en-US" dirty="0" smtClean="0"/>
              <a:t>戏谑</a:t>
            </a:r>
            <a:r>
              <a:rPr lang="zh-CN" altLang="en-US" dirty="0" smtClean="0"/>
              <a:t>的古典主义 基本特征：使用部分的古典主义建筑的形式和符号，而表现手法却具有折衷的、戏谑的、嘲讽的特点。</a:t>
            </a:r>
            <a:endParaRPr lang="en-US" altLang="zh-CN" dirty="0" smtClean="0"/>
          </a:p>
          <a:p>
            <a:pPr>
              <a:lnSpc>
                <a:spcPct val="150000"/>
              </a:lnSpc>
            </a:pPr>
            <a:r>
              <a:rPr lang="zh-CN" altLang="en-US" dirty="0" smtClean="0"/>
              <a:t>在建筑创作实践当中的共同特征：</a:t>
            </a:r>
            <a:endParaRPr lang="en-US" altLang="zh-CN" dirty="0" smtClean="0"/>
          </a:p>
          <a:p>
            <a:pPr>
              <a:lnSpc>
                <a:spcPct val="150000"/>
              </a:lnSpc>
            </a:pPr>
            <a:r>
              <a:rPr lang="zh-CN" altLang="en-US" dirty="0" smtClean="0"/>
              <a:t>（</a:t>
            </a:r>
            <a:r>
              <a:rPr lang="en-US" altLang="zh-CN" dirty="0" smtClean="0"/>
              <a:t>1</a:t>
            </a:r>
            <a:r>
              <a:rPr lang="zh-CN" altLang="en-US" dirty="0" smtClean="0"/>
              <a:t>）重新确立历史传统的价值，采用古典建筑元素。</a:t>
            </a:r>
            <a:endParaRPr lang="en-US" altLang="zh-CN" dirty="0" smtClean="0"/>
          </a:p>
          <a:p>
            <a:pPr>
              <a:lnSpc>
                <a:spcPct val="150000"/>
              </a:lnSpc>
            </a:pPr>
            <a:r>
              <a:rPr lang="zh-CN" altLang="en-US" dirty="0" smtClean="0"/>
              <a:t>（</a:t>
            </a:r>
            <a:r>
              <a:rPr lang="en-US" altLang="zh-CN" dirty="0" smtClean="0"/>
              <a:t>2</a:t>
            </a:r>
            <a:r>
              <a:rPr lang="zh-CN" altLang="en-US" dirty="0" smtClean="0"/>
              <a:t>）建筑形式有独立存在的联想及象征含义。</a:t>
            </a:r>
            <a:endParaRPr lang="en-US" altLang="zh-CN" dirty="0" smtClean="0"/>
          </a:p>
          <a:p>
            <a:pPr>
              <a:lnSpc>
                <a:spcPct val="150000"/>
              </a:lnSpc>
            </a:pPr>
            <a:r>
              <a:rPr lang="zh-CN" altLang="en-US" dirty="0" smtClean="0"/>
              <a:t>（</a:t>
            </a:r>
            <a:r>
              <a:rPr lang="en-US" altLang="zh-CN" dirty="0" smtClean="0"/>
              <a:t>3</a:t>
            </a:r>
            <a:r>
              <a:rPr lang="zh-CN" altLang="en-US" dirty="0" smtClean="0"/>
              <a:t>）采用装饰、追求隐喻与象征。</a:t>
            </a:r>
            <a:endParaRPr lang="en-US" altLang="zh-CN" dirty="0" smtClean="0"/>
          </a:p>
          <a:p>
            <a:pPr>
              <a:lnSpc>
                <a:spcPct val="150000"/>
              </a:lnSpc>
            </a:pPr>
            <a:r>
              <a:rPr lang="zh-CN" altLang="en-US" dirty="0" smtClean="0"/>
              <a:t>（</a:t>
            </a:r>
            <a:r>
              <a:rPr lang="en-US" altLang="zh-CN" dirty="0" smtClean="0"/>
              <a:t>4</a:t>
            </a:r>
            <a:r>
              <a:rPr lang="zh-CN" altLang="en-US" dirty="0" smtClean="0"/>
              <a:t>）走向多元、大众与通俗文化。</a:t>
            </a:r>
            <a:endParaRPr lang="en-US" altLang="zh-CN" dirty="0" smtClean="0"/>
          </a:p>
          <a:p>
            <a:pPr>
              <a:lnSpc>
                <a:spcPct val="150000"/>
              </a:lnSpc>
            </a:pPr>
            <a:r>
              <a:rPr lang="zh-CN" altLang="en-US" dirty="0" smtClean="0"/>
              <a:t>（</a:t>
            </a:r>
            <a:r>
              <a:rPr lang="en-US" altLang="zh-CN" dirty="0" smtClean="0"/>
              <a:t>5</a:t>
            </a:r>
            <a:r>
              <a:rPr lang="zh-CN" altLang="en-US" dirty="0" smtClean="0"/>
              <a:t>）具有开放性与折中性，主张二元论。</a:t>
            </a:r>
            <a:endParaRPr lang="en-US" altLang="zh-CN" dirty="0" smtClean="0"/>
          </a:p>
        </p:txBody>
      </p:sp>
      <p:sp>
        <p:nvSpPr>
          <p:cNvPr id="10" name="矩形 9"/>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142047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84784" y="987574"/>
            <a:ext cx="7143600" cy="2169825"/>
          </a:xfrm>
          <a:prstGeom prst="rect">
            <a:avLst/>
          </a:prstGeom>
        </p:spPr>
        <p:txBody>
          <a:bodyPr wrap="square">
            <a:spAutoFit/>
          </a:bodyPr>
          <a:lstStyle/>
          <a:p>
            <a:pPr marL="285750" indent="-285750">
              <a:lnSpc>
                <a:spcPct val="150000"/>
              </a:lnSpc>
              <a:buFont typeface="Arial" pitchFamily="34" charset="0"/>
              <a:buChar char="•"/>
            </a:pPr>
            <a:r>
              <a:rPr lang="zh-CN" altLang="en-US" dirty="0" smtClean="0"/>
              <a:t>后现代主义特别有一种现代主义纯理性的逆反心理，对后现代风格不能仅仅以所看到的视觉形象来评价，需要我们受过形象从设计思想来分析</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后</a:t>
            </a:r>
            <a:r>
              <a:rPr lang="zh-CN" altLang="en-US" dirty="0" smtClean="0"/>
              <a:t>现代风格强调建筑及室内设计应具有历史的延续性，但又不拘泥于传统的逻辑思维方式，探索创新造型手法，讲究人情味。</a:t>
            </a:r>
            <a:endParaRPr lang="zh-CN" altLang="en-US" dirty="0"/>
          </a:p>
        </p:txBody>
      </p:sp>
      <p:sp>
        <p:nvSpPr>
          <p:cNvPr id="10" name="矩形 9"/>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2819851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323528" y="646262"/>
            <a:ext cx="4572000" cy="969496"/>
          </a:xfrm>
          <a:prstGeom prst="rect">
            <a:avLst/>
          </a:prstGeom>
        </p:spPr>
        <p:txBody>
          <a:bodyPr>
            <a:spAutoFit/>
          </a:bodyPr>
          <a:lstStyle/>
          <a:p>
            <a:pPr algn="ctr">
              <a:lnSpc>
                <a:spcPct val="150000"/>
              </a:lnSpc>
            </a:pPr>
            <a:r>
              <a:rPr lang="zh-CN" altLang="zh-CN" sz="2000" dirty="0">
                <a:solidFill>
                  <a:schemeClr val="accent2">
                    <a:lumMod val="75000"/>
                  </a:schemeClr>
                </a:solidFill>
                <a:latin typeface="华文琥珀" pitchFamily="2" charset="-122"/>
                <a:ea typeface="华文琥珀" pitchFamily="2" charset="-122"/>
              </a:rPr>
              <a:t>代表设计师和作品　</a:t>
            </a:r>
          </a:p>
          <a:p>
            <a:pPr>
              <a:lnSpc>
                <a:spcPct val="150000"/>
              </a:lnSpc>
            </a:pPr>
            <a:r>
              <a:rPr lang="zh-CN" altLang="zh-CN" b="1" dirty="0">
                <a:solidFill>
                  <a:schemeClr val="accent2">
                    <a:lumMod val="75000"/>
                  </a:schemeClr>
                </a:solidFill>
              </a:rPr>
              <a:t>迈克尔·格雷夫斯</a:t>
            </a:r>
            <a:r>
              <a:rPr lang="zh-CN" altLang="zh-CN" dirty="0"/>
              <a:t>，美国后现代主义建筑师。</a:t>
            </a:r>
            <a:endParaRPr lang="zh-CN" altLang="en-US" dirty="0"/>
          </a:p>
        </p:txBody>
      </p:sp>
      <p:sp>
        <p:nvSpPr>
          <p:cNvPr id="3" name="矩形 2"/>
          <p:cNvSpPr/>
          <p:nvPr/>
        </p:nvSpPr>
        <p:spPr>
          <a:xfrm>
            <a:off x="345298" y="1624337"/>
            <a:ext cx="4802765" cy="2585323"/>
          </a:xfrm>
          <a:prstGeom prst="rect">
            <a:avLst/>
          </a:prstGeom>
        </p:spPr>
        <p:txBody>
          <a:bodyPr wrap="square">
            <a:spAutoFit/>
          </a:bodyPr>
          <a:lstStyle/>
          <a:p>
            <a:pPr marL="285750" indent="-285750">
              <a:lnSpc>
                <a:spcPct val="150000"/>
              </a:lnSpc>
              <a:buFont typeface="Arial" pitchFamily="34" charset="0"/>
              <a:buChar char="•"/>
            </a:pPr>
            <a:r>
              <a:rPr lang="zh-CN" altLang="zh-CN" dirty="0"/>
              <a:t>迈克尔·格雷夫斯的代表作品有波特兰</a:t>
            </a:r>
            <a:r>
              <a:rPr lang="zh-CN" altLang="zh-CN" dirty="0" smtClean="0"/>
              <a:t>市政厅、</a:t>
            </a:r>
            <a:r>
              <a:rPr lang="zh-CN" altLang="zh-CN" dirty="0"/>
              <a:t>和佛罗里达天鹅</a:t>
            </a:r>
            <a:r>
              <a:rPr lang="zh-CN" altLang="zh-CN" dirty="0" smtClean="0"/>
              <a:t>饭店。</a:t>
            </a:r>
            <a:endParaRPr lang="en-US" altLang="zh-CN" dirty="0" smtClean="0"/>
          </a:p>
          <a:p>
            <a:pPr marL="285750" indent="-285750">
              <a:lnSpc>
                <a:spcPct val="150000"/>
              </a:lnSpc>
              <a:buFont typeface="Arial" pitchFamily="34" charset="0"/>
              <a:buChar char="•"/>
            </a:pPr>
            <a:r>
              <a:rPr lang="zh-CN" altLang="zh-CN" dirty="0" smtClean="0"/>
              <a:t>波特</a:t>
            </a:r>
            <a:r>
              <a:rPr lang="zh-CN" altLang="zh-CN" dirty="0"/>
              <a:t>兰市政厅是一次设计竞赛的中标方案，它给人的第一印象既不像充斥世界的冷冰冰的火柴盒式现代建筑，也不同于法国凡尔赛宫那样繁琐的古典主义建筑</a:t>
            </a:r>
            <a:r>
              <a:rPr lang="zh-CN" altLang="zh-CN" dirty="0" smtClean="0"/>
              <a:t>。</a:t>
            </a:r>
            <a:endParaRPr lang="zh-CN" altLang="en-US" dirty="0"/>
          </a:p>
        </p:txBody>
      </p:sp>
      <p:pic>
        <p:nvPicPr>
          <p:cNvPr id="26626" name="图片 228" descr="波特兰市政厅外观"/>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679491"/>
            <a:ext cx="3204732" cy="3811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491052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427733"/>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第四节    后现代主义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27650" name="图片 229" descr="波特兰市政厅内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954" y="913217"/>
            <a:ext cx="5865223"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402425" y="4371950"/>
            <a:ext cx="1826141" cy="338554"/>
          </a:xfrm>
          <a:prstGeom prst="rect">
            <a:avLst/>
          </a:prstGeom>
        </p:spPr>
        <p:txBody>
          <a:bodyPr wrap="none">
            <a:spAutoFit/>
          </a:bodyPr>
          <a:lstStyle/>
          <a:p>
            <a:r>
              <a:rPr lang="zh-CN" altLang="zh-CN" sz="1600" dirty="0">
                <a:solidFill>
                  <a:schemeClr val="accent1">
                    <a:lumMod val="75000"/>
                  </a:schemeClr>
                </a:solidFill>
                <a:latin typeface="华文仿宋" pitchFamily="2" charset="-122"/>
                <a:ea typeface="华文仿宋" pitchFamily="2" charset="-122"/>
              </a:rPr>
              <a:t>波特兰市政厅内部</a:t>
            </a:r>
          </a:p>
        </p:txBody>
      </p:sp>
    </p:spTree>
    <p:extLst>
      <p:ext uri="{BB962C8B-B14F-4D97-AF65-F5344CB8AC3E}">
        <p14:creationId xmlns:p14="http://schemas.microsoft.com/office/powerpoint/2010/main" val="2670972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211709"/>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第五节   解构主义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141731" y="772716"/>
            <a:ext cx="8532441" cy="3462486"/>
          </a:xfrm>
          <a:prstGeom prst="rect">
            <a:avLst/>
          </a:prstGeom>
        </p:spPr>
        <p:txBody>
          <a:bodyPr wrap="square">
            <a:spAutoFit/>
          </a:bodyPr>
          <a:lstStyle/>
          <a:p>
            <a:pPr algn="ctr">
              <a:lnSpc>
                <a:spcPct val="150000"/>
              </a:lnSpc>
            </a:pPr>
            <a:r>
              <a:rPr lang="zh-CN" altLang="zh-CN" sz="2000" dirty="0">
                <a:solidFill>
                  <a:schemeClr val="accent2">
                    <a:lumMod val="75000"/>
                  </a:schemeClr>
                </a:solidFill>
                <a:latin typeface="华文琥珀" pitchFamily="2" charset="-122"/>
                <a:ea typeface="华文琥珀" pitchFamily="2" charset="-122"/>
              </a:rPr>
              <a:t>观念产生原因和</a:t>
            </a:r>
            <a:r>
              <a:rPr lang="zh-CN" altLang="zh-CN" sz="2000" dirty="0" smtClean="0">
                <a:solidFill>
                  <a:schemeClr val="accent2">
                    <a:lumMod val="75000"/>
                  </a:schemeClr>
                </a:solidFill>
                <a:latin typeface="华文琥珀" pitchFamily="2" charset="-122"/>
                <a:ea typeface="华文琥珀" pitchFamily="2" charset="-122"/>
              </a:rPr>
              <a:t>背景</a:t>
            </a:r>
            <a:endParaRPr lang="en-US" altLang="zh-CN" sz="2000" dirty="0" smtClean="0">
              <a:solidFill>
                <a:schemeClr val="accent2">
                  <a:lumMod val="75000"/>
                </a:schemeClr>
              </a:solidFill>
              <a:latin typeface="华文琥珀" pitchFamily="2" charset="-122"/>
              <a:ea typeface="华文琥珀" pitchFamily="2" charset="-122"/>
            </a:endParaRPr>
          </a:p>
          <a:p>
            <a:pPr marL="285750" indent="-285750">
              <a:lnSpc>
                <a:spcPct val="150000"/>
              </a:lnSpc>
              <a:buFont typeface="Arial" pitchFamily="34" charset="0"/>
              <a:buChar char="•"/>
            </a:pPr>
            <a:r>
              <a:rPr lang="zh-CN" altLang="zh-CN" dirty="0" smtClean="0"/>
              <a:t>一</a:t>
            </a:r>
            <a:r>
              <a:rPr lang="zh-CN" altLang="zh-CN" dirty="0"/>
              <a:t>个从</a:t>
            </a:r>
            <a:r>
              <a:rPr lang="en-US" altLang="zh-CN" dirty="0"/>
              <a:t>1980</a:t>
            </a:r>
            <a:r>
              <a:rPr lang="zh-CN" altLang="zh-CN" dirty="0"/>
              <a:t>年代晚期开始的后现代建筑思潮。它的特点是把整体破碎化（解构）</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主要</a:t>
            </a:r>
            <a:r>
              <a:rPr lang="zh-CN" altLang="zh-CN" dirty="0"/>
              <a:t>想法是对外观的处理，通过非线性或非欧几里得几何的设计，来形成建筑元素之间关系的变形与移位，譬如楼层和墙壁，或者结构和外廓</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大厦</a:t>
            </a:r>
            <a:r>
              <a:rPr lang="zh-CN" altLang="zh-CN" dirty="0"/>
              <a:t>完成后的视觉外观产生的各种解构“样式”刺激性的不可预测性和可控的混乱为特征</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解构主义</a:t>
            </a:r>
            <a:r>
              <a:rPr lang="zh-CN" altLang="zh-CN" dirty="0"/>
              <a:t>并没有能够真正成为引导性的风格，它一直是一种知识分子的前卫的探索，具有强烈的试验气息</a:t>
            </a:r>
            <a:r>
              <a:rPr lang="zh-CN" altLang="zh-CN" dirty="0" smtClean="0"/>
              <a:t>。</a:t>
            </a:r>
            <a:endParaRPr lang="zh-CN" altLang="zh-CN" dirty="0"/>
          </a:p>
        </p:txBody>
      </p:sp>
    </p:spTree>
    <p:extLst>
      <p:ext uri="{BB962C8B-B14F-4D97-AF65-F5344CB8AC3E}">
        <p14:creationId xmlns:p14="http://schemas.microsoft.com/office/powerpoint/2010/main" val="34739415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11709"/>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第五节   解构主义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28674" name="图片 230" descr="2-11 美国电话电报公司总部大楼外观和内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627534"/>
            <a:ext cx="5881641"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531468" y="4649111"/>
            <a:ext cx="3672800" cy="338554"/>
          </a:xfrm>
          <a:prstGeom prst="rect">
            <a:avLst/>
          </a:prstGeom>
        </p:spPr>
        <p:txBody>
          <a:bodyPr wrap="none">
            <a:spAutoFit/>
          </a:bodyPr>
          <a:lstStyle/>
          <a:p>
            <a:r>
              <a:rPr lang="zh-CN" altLang="zh-CN" sz="1600" dirty="0">
                <a:solidFill>
                  <a:schemeClr val="accent1">
                    <a:lumMod val="75000"/>
                  </a:schemeClr>
                </a:solidFill>
                <a:latin typeface="华文仿宋" pitchFamily="2" charset="-122"/>
                <a:ea typeface="华文仿宋" pitchFamily="2" charset="-122"/>
              </a:rPr>
              <a:t>美国电话电报公司总部大楼外观和内部</a:t>
            </a:r>
            <a:endParaRPr lang="zh-CN" altLang="en-US" sz="1600" dirty="0">
              <a:solidFill>
                <a:schemeClr val="accent1">
                  <a:lumMod val="75000"/>
                </a:schemeClr>
              </a:solidFill>
              <a:latin typeface="华文仿宋" pitchFamily="2" charset="-122"/>
              <a:ea typeface="华文仿宋" pitchFamily="2" charset="-122"/>
            </a:endParaRPr>
          </a:p>
        </p:txBody>
      </p:sp>
    </p:spTree>
    <p:extLst>
      <p:ext uri="{BB962C8B-B14F-4D97-AF65-F5344CB8AC3E}">
        <p14:creationId xmlns:p14="http://schemas.microsoft.com/office/powerpoint/2010/main" val="487777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第一节  新现代主义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958463" y="1419622"/>
            <a:ext cx="6735290" cy="2169825"/>
          </a:xfrm>
          <a:prstGeom prst="rect">
            <a:avLst/>
          </a:prstGeom>
        </p:spPr>
        <p:txBody>
          <a:bodyPr wrap="square">
            <a:spAutoFit/>
          </a:bodyPr>
          <a:lstStyle/>
          <a:p>
            <a:pPr>
              <a:lnSpc>
                <a:spcPct val="150000"/>
              </a:lnSpc>
            </a:pPr>
            <a:r>
              <a:rPr lang="zh-CN" altLang="zh-CN" dirty="0"/>
              <a:t>贝聿铭设计的华盛顿的国家艺术博物馆东厅（</a:t>
            </a:r>
            <a:r>
              <a:rPr lang="en-US" altLang="zh-CN" dirty="0"/>
              <a:t>1968-1978</a:t>
            </a:r>
            <a:r>
              <a:rPr lang="zh-CN" altLang="zh-CN" dirty="0"/>
              <a:t>）、香港的中国银行大楼（</a:t>
            </a:r>
            <a:r>
              <a:rPr lang="en-US" altLang="zh-CN" dirty="0"/>
              <a:t>1982-1989</a:t>
            </a:r>
            <a:r>
              <a:rPr lang="zh-CN" altLang="zh-CN" dirty="0"/>
              <a:t>）、得克萨斯的达拉斯的莫顿·</a:t>
            </a:r>
            <a:r>
              <a:rPr lang="en-US" altLang="zh-CN" dirty="0"/>
              <a:t> </a:t>
            </a:r>
            <a:r>
              <a:rPr lang="zh-CN" altLang="zh-CN" dirty="0"/>
              <a:t>迈耶逊交响乐中心（</a:t>
            </a:r>
            <a:r>
              <a:rPr lang="en-US" altLang="zh-CN" dirty="0"/>
              <a:t>1981-1989</a:t>
            </a:r>
            <a:r>
              <a:rPr lang="zh-CN" altLang="zh-CN" dirty="0"/>
              <a:t>）都是非常典型的代表作品。这些作品没有繁琐的装饰，从结构上和细节上都遵循了现代主义的功能主义、理性主义基本原则。</a:t>
            </a:r>
          </a:p>
        </p:txBody>
      </p:sp>
    </p:spTree>
    <p:extLst>
      <p:ext uri="{BB962C8B-B14F-4D97-AF65-F5344CB8AC3E}">
        <p14:creationId xmlns:p14="http://schemas.microsoft.com/office/powerpoint/2010/main" val="24320598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11709"/>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第五节   解构主义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755576" y="843558"/>
            <a:ext cx="7421866" cy="3046988"/>
          </a:xfrm>
          <a:prstGeom prst="rect">
            <a:avLst/>
          </a:prstGeom>
        </p:spPr>
        <p:txBody>
          <a:bodyPr wrap="square">
            <a:spAutoFit/>
          </a:bodyPr>
          <a:lstStyle/>
          <a:p>
            <a:pPr algn="ctr">
              <a:lnSpc>
                <a:spcPct val="150000"/>
              </a:lnSpc>
            </a:pPr>
            <a:r>
              <a:rPr lang="zh-CN" altLang="zh-CN" sz="2000" dirty="0" smtClean="0">
                <a:solidFill>
                  <a:schemeClr val="accent2">
                    <a:lumMod val="75000"/>
                  </a:schemeClr>
                </a:solidFill>
                <a:latin typeface="华文琥珀" pitchFamily="2" charset="-122"/>
                <a:ea typeface="华文琥珀" pitchFamily="2" charset="-122"/>
              </a:rPr>
              <a:t>解构主义</a:t>
            </a:r>
            <a:r>
              <a:rPr lang="zh-CN" altLang="zh-CN" sz="2000" dirty="0">
                <a:solidFill>
                  <a:schemeClr val="accent2">
                    <a:lumMod val="75000"/>
                  </a:schemeClr>
                </a:solidFill>
                <a:latin typeface="华文琥珀" pitchFamily="2" charset="-122"/>
                <a:ea typeface="华文琥珀" pitchFamily="2" charset="-122"/>
              </a:rPr>
              <a:t>室内设计流派特点</a:t>
            </a:r>
          </a:p>
          <a:p>
            <a:pPr>
              <a:lnSpc>
                <a:spcPct val="150000"/>
              </a:lnSpc>
            </a:pPr>
            <a:r>
              <a:rPr lang="en-US" altLang="zh-CN" b="1" dirty="0">
                <a:solidFill>
                  <a:schemeClr val="accent2">
                    <a:lumMod val="75000"/>
                  </a:schemeClr>
                </a:solidFill>
              </a:rPr>
              <a:t>1</a:t>
            </a:r>
            <a:r>
              <a:rPr lang="zh-CN" altLang="zh-CN" b="1" dirty="0">
                <a:solidFill>
                  <a:schemeClr val="accent2">
                    <a:lumMod val="75000"/>
                  </a:schemeClr>
                </a:solidFill>
              </a:rPr>
              <a:t>、主导某类风格的社会阶层对空间的需求</a:t>
            </a:r>
            <a:r>
              <a:rPr lang="zh-CN" altLang="en-US" dirty="0" smtClean="0"/>
              <a:t>。</a:t>
            </a:r>
            <a:endParaRPr lang="en-US" altLang="zh-CN" dirty="0" smtClean="0"/>
          </a:p>
          <a:p>
            <a:pPr>
              <a:lnSpc>
                <a:spcPct val="150000"/>
              </a:lnSpc>
            </a:pPr>
            <a:r>
              <a:rPr lang="en-US" altLang="zh-CN" b="1" dirty="0">
                <a:solidFill>
                  <a:schemeClr val="accent2">
                    <a:lumMod val="75000"/>
                  </a:schemeClr>
                </a:solidFill>
              </a:rPr>
              <a:t>2</a:t>
            </a:r>
            <a:r>
              <a:rPr lang="zh-CN" altLang="zh-CN" b="1" dirty="0">
                <a:solidFill>
                  <a:schemeClr val="accent2">
                    <a:lumMod val="75000"/>
                  </a:schemeClr>
                </a:solidFill>
              </a:rPr>
              <a:t>、空间样式及</a:t>
            </a:r>
            <a:r>
              <a:rPr lang="zh-CN" altLang="zh-CN" b="1" dirty="0">
                <a:solidFill>
                  <a:schemeClr val="accent2">
                    <a:lumMod val="75000"/>
                  </a:schemeClr>
                </a:solidFill>
              </a:rPr>
              <a:t>风格</a:t>
            </a:r>
            <a:r>
              <a:rPr lang="zh-CN" altLang="en-US" dirty="0"/>
              <a:t>。</a:t>
            </a:r>
            <a:r>
              <a:rPr lang="zh-CN" altLang="zh-CN" dirty="0" smtClean="0"/>
              <a:t>由于 </a:t>
            </a:r>
            <a:r>
              <a:rPr lang="zh-CN" altLang="zh-CN" dirty="0"/>
              <a:t>“解构主义”的表现形式是以“块”出现，主要考虑形体变化，所以色彩的应用也应通过大色块来体现，但色彩的对比一定要错开，这样处理能表现较强的逻辑性，形体交代清楚，明显弱化装饰，会产生非常好的室内装修设计的整体效果。</a:t>
            </a:r>
          </a:p>
          <a:p>
            <a:pPr>
              <a:lnSpc>
                <a:spcPct val="150000"/>
              </a:lnSpc>
            </a:pPr>
            <a:endParaRPr lang="zh-CN" altLang="zh-CN" dirty="0"/>
          </a:p>
        </p:txBody>
      </p:sp>
    </p:spTree>
    <p:extLst>
      <p:ext uri="{BB962C8B-B14F-4D97-AF65-F5344CB8AC3E}">
        <p14:creationId xmlns:p14="http://schemas.microsoft.com/office/powerpoint/2010/main" val="21708732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11709"/>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第五节   解构主义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998604" y="843558"/>
            <a:ext cx="6723527" cy="3416320"/>
          </a:xfrm>
          <a:prstGeom prst="rect">
            <a:avLst/>
          </a:prstGeom>
        </p:spPr>
        <p:txBody>
          <a:bodyPr wrap="square">
            <a:spAutoFit/>
          </a:bodyPr>
          <a:lstStyle/>
          <a:p>
            <a:pPr>
              <a:lnSpc>
                <a:spcPct val="150000"/>
              </a:lnSpc>
            </a:pPr>
            <a:r>
              <a:rPr lang="en-US" altLang="zh-CN" b="1" dirty="0">
                <a:solidFill>
                  <a:schemeClr val="accent2">
                    <a:lumMod val="75000"/>
                  </a:schemeClr>
                </a:solidFill>
              </a:rPr>
              <a:t>3</a:t>
            </a:r>
            <a:r>
              <a:rPr lang="zh-CN" altLang="zh-CN" b="1" dirty="0">
                <a:solidFill>
                  <a:schemeClr val="accent2">
                    <a:lumMod val="75000"/>
                  </a:schemeClr>
                </a:solidFill>
              </a:rPr>
              <a:t>、家具和</a:t>
            </a:r>
            <a:r>
              <a:rPr lang="zh-CN" altLang="zh-CN" b="1" dirty="0">
                <a:solidFill>
                  <a:schemeClr val="accent2">
                    <a:lumMod val="75000"/>
                  </a:schemeClr>
                </a:solidFill>
              </a:rPr>
              <a:t>陈列</a:t>
            </a:r>
            <a:r>
              <a:rPr lang="zh-CN" altLang="en-US" dirty="0" smtClean="0"/>
              <a:t>。</a:t>
            </a:r>
            <a:r>
              <a:rPr lang="zh-CN" altLang="zh-CN" dirty="0" smtClean="0"/>
              <a:t>解构主义</a:t>
            </a:r>
            <a:r>
              <a:rPr lang="zh-CN" altLang="zh-CN" dirty="0"/>
              <a:t>的家具往往可以产生出一种冲突又残缺的美感。解构主义设计可由五种特征观察：散乱、残缺、突变、失重、超常，它们将形体、意识形态重新解构，将人们的思维带往另一个境界。而在这一理念设计下设计的家具和室内布置则给人一种随意和轻松的感觉。</a:t>
            </a:r>
          </a:p>
          <a:p>
            <a:pPr>
              <a:lnSpc>
                <a:spcPct val="150000"/>
              </a:lnSpc>
            </a:pPr>
            <a:r>
              <a:rPr lang="en-US" altLang="zh-CN" b="1" dirty="0">
                <a:solidFill>
                  <a:schemeClr val="accent2">
                    <a:lumMod val="75000"/>
                  </a:schemeClr>
                </a:solidFill>
              </a:rPr>
              <a:t>4</a:t>
            </a:r>
            <a:r>
              <a:rPr lang="zh-CN" altLang="zh-CN" b="1" dirty="0">
                <a:solidFill>
                  <a:schemeClr val="accent2">
                    <a:lumMod val="75000"/>
                  </a:schemeClr>
                </a:solidFill>
              </a:rPr>
              <a:t>、材料</a:t>
            </a:r>
            <a:r>
              <a:rPr lang="zh-CN" altLang="zh-CN" b="1" dirty="0">
                <a:solidFill>
                  <a:schemeClr val="accent2">
                    <a:lumMod val="75000"/>
                  </a:schemeClr>
                </a:solidFill>
              </a:rPr>
              <a:t>工艺</a:t>
            </a:r>
            <a:r>
              <a:rPr lang="zh-CN" altLang="en-US" dirty="0" smtClean="0"/>
              <a:t>。</a:t>
            </a:r>
            <a:r>
              <a:rPr lang="zh-CN" altLang="zh-CN" dirty="0" smtClean="0"/>
              <a:t>现代</a:t>
            </a:r>
            <a:r>
              <a:rPr lang="zh-CN" altLang="zh-CN" dirty="0"/>
              <a:t>高科技工业材料 比如塑料、金属复合材料等。</a:t>
            </a:r>
          </a:p>
          <a:p>
            <a:pPr>
              <a:lnSpc>
                <a:spcPct val="150000"/>
              </a:lnSpc>
            </a:pPr>
            <a:r>
              <a:rPr lang="en-US" altLang="zh-CN" b="1" dirty="0">
                <a:solidFill>
                  <a:schemeClr val="accent2">
                    <a:lumMod val="75000"/>
                  </a:schemeClr>
                </a:solidFill>
              </a:rPr>
              <a:t>5</a:t>
            </a:r>
            <a:r>
              <a:rPr lang="zh-CN" altLang="zh-CN" b="1" dirty="0">
                <a:solidFill>
                  <a:schemeClr val="accent2">
                    <a:lumMod val="75000"/>
                  </a:schemeClr>
                </a:solidFill>
              </a:rPr>
              <a:t>、人文思想</a:t>
            </a:r>
            <a:r>
              <a:rPr lang="zh-CN" altLang="zh-CN" dirty="0"/>
              <a:t>。解构主义并没有能够真正成为引导性的风格，它一直是一种知识分子的前卫的探索，具有强烈的试验气息。</a:t>
            </a:r>
            <a:r>
              <a:rPr lang="en-US" altLang="zh-CN" dirty="0"/>
              <a:t> </a:t>
            </a:r>
            <a:endParaRPr lang="zh-CN" altLang="zh-CN" dirty="0"/>
          </a:p>
        </p:txBody>
      </p:sp>
    </p:spTree>
    <p:extLst>
      <p:ext uri="{BB962C8B-B14F-4D97-AF65-F5344CB8AC3E}">
        <p14:creationId xmlns:p14="http://schemas.microsoft.com/office/powerpoint/2010/main" val="21757677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11709"/>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第五节   解构主义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395536" y="782689"/>
            <a:ext cx="4572000" cy="1231106"/>
          </a:xfrm>
          <a:prstGeom prst="rect">
            <a:avLst/>
          </a:prstGeom>
        </p:spPr>
        <p:txBody>
          <a:bodyPr>
            <a:spAutoFit/>
          </a:bodyPr>
          <a:lstStyle/>
          <a:p>
            <a:pPr algn="ctr"/>
            <a:r>
              <a:rPr lang="zh-CN" altLang="zh-CN" sz="2000" dirty="0">
                <a:solidFill>
                  <a:schemeClr val="accent2">
                    <a:lumMod val="75000"/>
                  </a:schemeClr>
                </a:solidFill>
                <a:latin typeface="华文琥珀" pitchFamily="2" charset="-122"/>
                <a:ea typeface="华文琥珀" pitchFamily="2" charset="-122"/>
              </a:rPr>
              <a:t>代表设计师和作品</a:t>
            </a:r>
            <a:r>
              <a:rPr lang="zh-CN" altLang="zh-CN" b="1" dirty="0"/>
              <a:t>　</a:t>
            </a:r>
            <a:endParaRPr lang="zh-CN" altLang="zh-CN" dirty="0"/>
          </a:p>
          <a:p>
            <a:pPr marL="285750" indent="-285750">
              <a:buFont typeface="Wingdings" pitchFamily="2" charset="2"/>
              <a:buChar char="Ø"/>
            </a:pPr>
            <a:r>
              <a:rPr lang="en-US" altLang="zh-CN" b="1" dirty="0">
                <a:solidFill>
                  <a:schemeClr val="accent2">
                    <a:lumMod val="75000"/>
                  </a:schemeClr>
                </a:solidFill>
              </a:rPr>
              <a:t> </a:t>
            </a:r>
            <a:r>
              <a:rPr lang="zh-CN" altLang="zh-CN" b="1" dirty="0">
                <a:solidFill>
                  <a:schemeClr val="accent2">
                    <a:lumMod val="75000"/>
                  </a:schemeClr>
                </a:solidFill>
              </a:rPr>
              <a:t>盖里</a:t>
            </a:r>
            <a:r>
              <a:rPr lang="en-US" altLang="zh-CN" b="1" dirty="0">
                <a:solidFill>
                  <a:schemeClr val="accent2">
                    <a:lumMod val="75000"/>
                  </a:schemeClr>
                </a:solidFill>
              </a:rPr>
              <a:t> </a:t>
            </a:r>
          </a:p>
          <a:p>
            <a:r>
              <a:rPr lang="zh-CN" altLang="zh-CN" dirty="0"/>
              <a:t>盖里被认为是世界上第一个解构主义的建筑设计家，号称解构主义建筑之父</a:t>
            </a:r>
            <a:r>
              <a:rPr lang="zh-CN" altLang="zh-CN" dirty="0" smtClean="0"/>
              <a:t>。</a:t>
            </a:r>
            <a:endParaRPr lang="zh-CN" altLang="en-US" dirty="0"/>
          </a:p>
        </p:txBody>
      </p:sp>
      <p:pic>
        <p:nvPicPr>
          <p:cNvPr id="29699" name="图片 232" descr="洛杉矶的迪斯尼音乐中心"/>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093" y="2211710"/>
            <a:ext cx="3750459"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图片 231" descr="洛杉矶迪斯尼音乐中心内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4444" y="1514154"/>
            <a:ext cx="3494819" cy="2713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295559" y="4510169"/>
            <a:ext cx="3877985" cy="338554"/>
          </a:xfrm>
          <a:prstGeom prst="rect">
            <a:avLst/>
          </a:prstGeom>
        </p:spPr>
        <p:txBody>
          <a:bodyPr wrap="none">
            <a:spAutoFit/>
          </a:bodyPr>
          <a:lstStyle/>
          <a:p>
            <a:r>
              <a:rPr lang="zh-CN" altLang="zh-CN" sz="1600" dirty="0">
                <a:solidFill>
                  <a:schemeClr val="accent1">
                    <a:lumMod val="75000"/>
                  </a:schemeClr>
                </a:solidFill>
                <a:latin typeface="华文仿宋" pitchFamily="2" charset="-122"/>
                <a:ea typeface="华文仿宋" pitchFamily="2" charset="-122"/>
              </a:rPr>
              <a:t>美国洛杉矶的迪斯尼音乐中心</a:t>
            </a:r>
            <a:r>
              <a:rPr lang="zh-CN" altLang="zh-CN" sz="1600" dirty="0" smtClean="0">
                <a:solidFill>
                  <a:schemeClr val="accent1">
                    <a:lumMod val="75000"/>
                  </a:schemeClr>
                </a:solidFill>
                <a:latin typeface="华文仿宋" pitchFamily="2" charset="-122"/>
                <a:ea typeface="华文仿宋" pitchFamily="2" charset="-122"/>
              </a:rPr>
              <a:t>外观</a:t>
            </a:r>
            <a:r>
              <a:rPr lang="zh-CN" altLang="en-US" sz="1600" dirty="0" smtClean="0">
                <a:solidFill>
                  <a:schemeClr val="accent1">
                    <a:lumMod val="75000"/>
                  </a:schemeClr>
                </a:solidFill>
                <a:latin typeface="华文仿宋" pitchFamily="2" charset="-122"/>
                <a:ea typeface="华文仿宋" pitchFamily="2" charset="-122"/>
              </a:rPr>
              <a:t>、内部</a:t>
            </a:r>
            <a:endParaRPr lang="zh-CN" altLang="en-US" sz="1600" dirty="0">
              <a:solidFill>
                <a:schemeClr val="accent1">
                  <a:lumMod val="75000"/>
                </a:schemeClr>
              </a:solidFill>
              <a:latin typeface="华文仿宋" pitchFamily="2" charset="-122"/>
              <a:ea typeface="华文仿宋" pitchFamily="2" charset="-122"/>
            </a:endParaRPr>
          </a:p>
        </p:txBody>
      </p:sp>
    </p:spTree>
    <p:extLst>
      <p:ext uri="{BB962C8B-B14F-4D97-AF65-F5344CB8AC3E}">
        <p14:creationId xmlns:p14="http://schemas.microsoft.com/office/powerpoint/2010/main" val="22689570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11709"/>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第五节   解构主义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992200" y="1139611"/>
            <a:ext cx="6858001" cy="3000821"/>
          </a:xfrm>
          <a:prstGeom prst="rect">
            <a:avLst/>
          </a:prstGeom>
        </p:spPr>
        <p:txBody>
          <a:bodyPr wrap="square">
            <a:spAutoFit/>
          </a:bodyPr>
          <a:lstStyle/>
          <a:p>
            <a:pPr marL="285750" indent="-285750">
              <a:lnSpc>
                <a:spcPct val="150000"/>
              </a:lnSpc>
              <a:buFont typeface="Wingdings" pitchFamily="2" charset="2"/>
              <a:buChar char="u"/>
            </a:pPr>
            <a:r>
              <a:rPr lang="zh-CN" altLang="zh-CN" dirty="0"/>
              <a:t>盖里的设计把完整的现代主义、结构主义建筑整体打破，然后重新组合，形成一种所谓“完整”的空间和形态</a:t>
            </a:r>
            <a:r>
              <a:rPr lang="zh-CN" altLang="zh-CN" dirty="0" smtClean="0"/>
              <a:t>。</a:t>
            </a:r>
            <a:endParaRPr lang="en-US" altLang="zh-CN" dirty="0" smtClean="0"/>
          </a:p>
          <a:p>
            <a:pPr marL="285750" indent="-285750">
              <a:lnSpc>
                <a:spcPct val="150000"/>
              </a:lnSpc>
              <a:buFont typeface="Wingdings" pitchFamily="2" charset="2"/>
              <a:buChar char="u"/>
            </a:pPr>
            <a:r>
              <a:rPr lang="zh-CN" altLang="zh-CN" dirty="0" smtClean="0"/>
              <a:t>他</a:t>
            </a:r>
            <a:r>
              <a:rPr lang="zh-CN" altLang="zh-CN" dirty="0"/>
              <a:t>的作品具有鲜明的个人特征。他重视结构的基本部件，认为基本部件本身就具有表现的特征，完整性不在于建筑本身总体风格的统一，而在于部件个体的充分</a:t>
            </a:r>
            <a:r>
              <a:rPr lang="zh-CN" altLang="zh-CN" dirty="0" smtClean="0"/>
              <a:t>表达</a:t>
            </a:r>
            <a:r>
              <a:rPr lang="zh-CN" altLang="en-US" dirty="0" smtClean="0"/>
              <a:t>，</a:t>
            </a:r>
            <a:r>
              <a:rPr lang="zh-CN" altLang="zh-CN" dirty="0" smtClean="0"/>
              <a:t>摆脱</a:t>
            </a:r>
            <a:r>
              <a:rPr lang="zh-CN" altLang="zh-CN" dirty="0"/>
              <a:t>了现代主义、国际主义建筑设计的所谓总体性功能性细节而具有更加丰富的形式感。</a:t>
            </a:r>
            <a:endParaRPr lang="zh-CN" altLang="en-US" dirty="0"/>
          </a:p>
        </p:txBody>
      </p:sp>
    </p:spTree>
    <p:extLst>
      <p:ext uri="{BB962C8B-B14F-4D97-AF65-F5344CB8AC3E}">
        <p14:creationId xmlns:p14="http://schemas.microsoft.com/office/powerpoint/2010/main" val="8843948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1157414" y="839506"/>
            <a:ext cx="6819087" cy="3877985"/>
          </a:xfrm>
          <a:prstGeom prst="rect">
            <a:avLst/>
          </a:prstGeom>
        </p:spPr>
        <p:txBody>
          <a:bodyPr wrap="square">
            <a:spAutoFit/>
          </a:bodyPr>
          <a:lstStyle/>
          <a:p>
            <a:pPr algn="ctr">
              <a:lnSpc>
                <a:spcPct val="150000"/>
              </a:lnSpc>
            </a:pPr>
            <a:r>
              <a:rPr lang="zh-CN" altLang="zh-CN" sz="2000" dirty="0">
                <a:solidFill>
                  <a:schemeClr val="accent2">
                    <a:lumMod val="75000"/>
                  </a:schemeClr>
                </a:solidFill>
                <a:latin typeface="华文琥珀" pitchFamily="2" charset="-122"/>
                <a:ea typeface="华文琥珀" pitchFamily="2" charset="-122"/>
              </a:rPr>
              <a:t>观念产生原因和</a:t>
            </a:r>
            <a:r>
              <a:rPr lang="zh-CN" altLang="zh-CN" sz="2000" dirty="0">
                <a:solidFill>
                  <a:schemeClr val="accent2">
                    <a:lumMod val="75000"/>
                  </a:schemeClr>
                </a:solidFill>
                <a:latin typeface="华文琥珀" pitchFamily="2" charset="-122"/>
                <a:ea typeface="华文琥珀" pitchFamily="2" charset="-122"/>
              </a:rPr>
              <a:t>背景</a:t>
            </a:r>
            <a:endParaRPr lang="en-US" altLang="zh-CN" sz="2000" dirty="0">
              <a:solidFill>
                <a:schemeClr val="accent2">
                  <a:lumMod val="75000"/>
                </a:schemeClr>
              </a:solidFill>
              <a:latin typeface="华文琥珀" pitchFamily="2" charset="-122"/>
              <a:ea typeface="华文琥珀" pitchFamily="2" charset="-122"/>
            </a:endParaRPr>
          </a:p>
          <a:p>
            <a:pPr marL="285750" indent="-285750">
              <a:lnSpc>
                <a:spcPct val="150000"/>
              </a:lnSpc>
              <a:buFont typeface="Arial" pitchFamily="34" charset="0"/>
              <a:buChar char="•"/>
            </a:pPr>
            <a:r>
              <a:rPr lang="zh-CN" altLang="zh-CN" dirty="0" smtClean="0"/>
              <a:t>重视</a:t>
            </a:r>
            <a:r>
              <a:rPr lang="zh-CN" altLang="zh-CN" dirty="0"/>
              <a:t>生态环境的一些设计家，从建筑设计和产品设计上探索如何能够通过设计达到良好的生态平衡的目的，比较重要的设计家</a:t>
            </a:r>
            <a:r>
              <a:rPr lang="zh-CN" altLang="zh-CN" dirty="0" smtClean="0"/>
              <a:t>包括安东尼</a:t>
            </a:r>
            <a:r>
              <a:rPr lang="zh-CN" altLang="zh-CN" dirty="0"/>
              <a:t>•普列多克（</a:t>
            </a:r>
            <a:r>
              <a:rPr lang="en-US" altLang="zh-CN" dirty="0"/>
              <a:t>1936-</a:t>
            </a:r>
            <a:r>
              <a:rPr lang="zh-CN" altLang="zh-CN" dirty="0"/>
              <a:t>）</a:t>
            </a:r>
            <a:r>
              <a:rPr lang="zh-CN" altLang="zh-CN" dirty="0" smtClean="0"/>
              <a:t>、巴特</a:t>
            </a:r>
            <a:r>
              <a:rPr lang="en-US" altLang="zh-CN" dirty="0" smtClean="0"/>
              <a:t>·</a:t>
            </a:r>
            <a:r>
              <a:rPr lang="zh-CN" altLang="zh-CN" dirty="0" smtClean="0"/>
              <a:t>普林斯</a:t>
            </a:r>
            <a:r>
              <a:rPr lang="zh-CN" altLang="zh-CN" dirty="0"/>
              <a:t>（</a:t>
            </a:r>
            <a:r>
              <a:rPr lang="en-US" altLang="zh-CN" dirty="0"/>
              <a:t>Bart Prince , 1947-</a:t>
            </a:r>
            <a:r>
              <a:rPr lang="zh-CN" altLang="zh-CN" dirty="0" smtClean="0"/>
              <a:t>）等</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保护</a:t>
            </a:r>
            <a:r>
              <a:rPr lang="zh-CN" altLang="zh-CN" dirty="0"/>
              <a:t>环境、关注生态是我们每一个设计师责无旁贷的责任。很难想象，一个从来不关注生态和环境问题，从来不有意识地吸收生态、环境等相关专业的知识的设计师，能够提出注重生态的设计理念来</a:t>
            </a:r>
            <a:r>
              <a:rPr lang="zh-CN" altLang="zh-CN" dirty="0" smtClean="0"/>
              <a:t>。</a:t>
            </a:r>
            <a:endParaRPr lang="en-US" altLang="zh-CN" dirty="0" smtClean="0"/>
          </a:p>
        </p:txBody>
      </p:sp>
    </p:spTree>
    <p:extLst>
      <p:ext uri="{BB962C8B-B14F-4D97-AF65-F5344CB8AC3E}">
        <p14:creationId xmlns:p14="http://schemas.microsoft.com/office/powerpoint/2010/main" val="12124037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横卷形 5"/>
          <p:cNvSpPr/>
          <p:nvPr/>
        </p:nvSpPr>
        <p:spPr>
          <a:xfrm>
            <a:off x="484094" y="360844"/>
            <a:ext cx="7920880" cy="216024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1265704" y="2556062"/>
            <a:ext cx="6602508" cy="2122376"/>
          </a:xfrm>
          <a:prstGeom prst="rect">
            <a:avLst/>
          </a:prstGeom>
        </p:spPr>
        <p:txBody>
          <a:bodyPr wrap="square">
            <a:spAutoFit/>
          </a:bodyPr>
          <a:lstStyle/>
          <a:p>
            <a:pPr>
              <a:lnSpc>
                <a:spcPct val="150000"/>
              </a:lnSpc>
            </a:pPr>
            <a:r>
              <a:rPr lang="zh-CN" altLang="zh-CN" dirty="0" smtClean="0"/>
              <a:t>在</a:t>
            </a:r>
            <a:r>
              <a:rPr lang="zh-CN" altLang="zh-CN" dirty="0" smtClean="0"/>
              <a:t>这个背景下，我们需要进一步探讨室内设计的未来发展趋势，如何尽可能地节省自然资源，保护人类赖以生存的环境；如何建造出适合居住的室内环境。在中国的文化中，那种</a:t>
            </a:r>
            <a:r>
              <a:rPr lang="en-US" altLang="zh-CN" dirty="0" smtClean="0"/>
              <a:t>“</a:t>
            </a:r>
            <a:r>
              <a:rPr lang="zh-CN" altLang="zh-CN" dirty="0" smtClean="0"/>
              <a:t>回返</a:t>
            </a:r>
            <a:r>
              <a:rPr lang="en-US" altLang="zh-CN" dirty="0" smtClean="0"/>
              <a:t>”</a:t>
            </a:r>
            <a:r>
              <a:rPr lang="zh-CN" altLang="zh-CN" dirty="0" smtClean="0"/>
              <a:t>传统（文化的和自然的）的大趋势已经是日趋成为大众追寻的社会现象，回归对社会和自然的法则的尊重。</a:t>
            </a:r>
            <a:endParaRPr lang="zh-CN" altLang="zh-CN" dirty="0"/>
          </a:p>
        </p:txBody>
      </p:sp>
      <p:sp>
        <p:nvSpPr>
          <p:cNvPr id="3" name="矩形 2"/>
          <p:cNvSpPr/>
          <p:nvPr/>
        </p:nvSpPr>
        <p:spPr>
          <a:xfrm>
            <a:off x="1065780" y="771550"/>
            <a:ext cx="7002355" cy="1338828"/>
          </a:xfrm>
          <a:prstGeom prst="rect">
            <a:avLst/>
          </a:prstGeom>
        </p:spPr>
        <p:txBody>
          <a:bodyPr wrap="square">
            <a:spAutoFit/>
          </a:bodyPr>
          <a:lstStyle/>
          <a:p>
            <a:pPr>
              <a:lnSpc>
                <a:spcPct val="150000"/>
              </a:lnSpc>
            </a:pPr>
            <a:r>
              <a:rPr lang="zh-CN" altLang="zh-CN" b="1" dirty="0">
                <a:solidFill>
                  <a:schemeClr val="bg1"/>
                </a:solidFill>
              </a:rPr>
              <a:t>人类社会的面貌由于人类自身的经济行为和科技研发而有很大的改变</a:t>
            </a:r>
            <a:r>
              <a:rPr lang="zh-CN" altLang="zh-CN" dirty="0">
                <a:solidFill>
                  <a:schemeClr val="bg1"/>
                </a:solidFill>
              </a:rPr>
              <a:t>：一方面使城市建筑空间更加适合人的居住和生活，另一方面又对原有自然生态环境平衡造成了很大的破坏。</a:t>
            </a:r>
            <a:endParaRPr lang="en-US" altLang="zh-CN" dirty="0">
              <a:solidFill>
                <a:schemeClr val="bg1"/>
              </a:solidFill>
            </a:endParaRPr>
          </a:p>
        </p:txBody>
      </p:sp>
    </p:spTree>
    <p:extLst>
      <p:ext uri="{BB962C8B-B14F-4D97-AF65-F5344CB8AC3E}">
        <p14:creationId xmlns:p14="http://schemas.microsoft.com/office/powerpoint/2010/main" val="19422036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978274" y="987574"/>
            <a:ext cx="6912768" cy="3046988"/>
          </a:xfrm>
          <a:prstGeom prst="rect">
            <a:avLst/>
          </a:prstGeom>
        </p:spPr>
        <p:txBody>
          <a:bodyPr wrap="square">
            <a:spAutoFit/>
          </a:bodyPr>
          <a:lstStyle/>
          <a:p>
            <a:pPr algn="ctr">
              <a:lnSpc>
                <a:spcPct val="150000"/>
              </a:lnSpc>
            </a:pPr>
            <a:r>
              <a:rPr lang="zh-CN" altLang="zh-CN" sz="2000" b="1" dirty="0">
                <a:solidFill>
                  <a:schemeClr val="accent2">
                    <a:lumMod val="75000"/>
                  </a:schemeClr>
                </a:solidFill>
                <a:latin typeface="华文琥珀" pitchFamily="2" charset="-122"/>
                <a:ea typeface="华文琥珀" pitchFamily="2" charset="-122"/>
              </a:rPr>
              <a:t>绿色室内设计流派特点</a:t>
            </a:r>
            <a:endParaRPr lang="zh-CN" altLang="zh-CN" sz="2000" dirty="0">
              <a:solidFill>
                <a:schemeClr val="accent2">
                  <a:lumMod val="75000"/>
                </a:schemeClr>
              </a:solidFill>
              <a:latin typeface="华文琥珀" pitchFamily="2" charset="-122"/>
              <a:ea typeface="华文琥珀" pitchFamily="2" charset="-122"/>
            </a:endParaRPr>
          </a:p>
          <a:p>
            <a:pPr>
              <a:lnSpc>
                <a:spcPct val="150000"/>
              </a:lnSpc>
            </a:pPr>
            <a:r>
              <a:rPr lang="en-US" altLang="zh-CN" b="1" dirty="0">
                <a:solidFill>
                  <a:schemeClr val="accent2">
                    <a:lumMod val="75000"/>
                  </a:schemeClr>
                </a:solidFill>
              </a:rPr>
              <a:t>1</a:t>
            </a:r>
            <a:r>
              <a:rPr lang="zh-CN" altLang="zh-CN" b="1" dirty="0">
                <a:solidFill>
                  <a:schemeClr val="accent2">
                    <a:lumMod val="75000"/>
                  </a:schemeClr>
                </a:solidFill>
              </a:rPr>
              <a:t>、主导某类风格的社会阶层对空间的</a:t>
            </a:r>
            <a:r>
              <a:rPr lang="zh-CN" altLang="zh-CN" b="1" dirty="0" smtClean="0">
                <a:solidFill>
                  <a:schemeClr val="accent2">
                    <a:lumMod val="75000"/>
                  </a:schemeClr>
                </a:solidFill>
              </a:rPr>
              <a:t>需求</a:t>
            </a:r>
            <a:endParaRPr lang="en-US" altLang="zh-CN" dirty="0" smtClean="0"/>
          </a:p>
          <a:p>
            <a:pPr>
              <a:lnSpc>
                <a:spcPct val="150000"/>
              </a:lnSpc>
            </a:pPr>
            <a:r>
              <a:rPr lang="zh-CN" altLang="zh-CN" dirty="0" smtClean="0"/>
              <a:t>在</a:t>
            </a:r>
            <a:r>
              <a:rPr lang="zh-CN" altLang="zh-CN" dirty="0"/>
              <a:t>满足了人们对环境的基本需求后，高楼大厦已不再是环境美的追求，回归自然成了我们现代人的追求。现在，人们正在不遗余力地把自然界中的植物、水体、山石等引入到环境艺术设计中来，在人类生存的空间中进行自然景观的再创造。在科学技术如此发达的今天，使人们在生存空间中最大限度地接近自然成为可能</a:t>
            </a:r>
            <a:r>
              <a:rPr lang="zh-CN" altLang="zh-CN" dirty="0" smtClean="0"/>
              <a:t>。</a:t>
            </a:r>
            <a:endParaRPr lang="zh-CN" altLang="zh-CN" dirty="0"/>
          </a:p>
        </p:txBody>
      </p:sp>
    </p:spTree>
    <p:extLst>
      <p:ext uri="{BB962C8B-B14F-4D97-AF65-F5344CB8AC3E}">
        <p14:creationId xmlns:p14="http://schemas.microsoft.com/office/powerpoint/2010/main" val="37959742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1259632" y="1131590"/>
            <a:ext cx="6381349" cy="1754326"/>
          </a:xfrm>
          <a:prstGeom prst="rect">
            <a:avLst/>
          </a:prstGeom>
        </p:spPr>
        <p:txBody>
          <a:bodyPr wrap="square">
            <a:spAutoFit/>
          </a:bodyPr>
          <a:lstStyle/>
          <a:p>
            <a:pPr>
              <a:lnSpc>
                <a:spcPct val="150000"/>
              </a:lnSpc>
            </a:pPr>
            <a:r>
              <a:rPr lang="en-US" altLang="zh-CN" b="1" dirty="0" smtClean="0">
                <a:solidFill>
                  <a:schemeClr val="accent2">
                    <a:lumMod val="75000"/>
                  </a:schemeClr>
                </a:solidFill>
              </a:rPr>
              <a:t>2</a:t>
            </a:r>
            <a:r>
              <a:rPr lang="zh-CN" altLang="zh-CN" b="1" dirty="0">
                <a:solidFill>
                  <a:schemeClr val="accent2">
                    <a:lumMod val="75000"/>
                  </a:schemeClr>
                </a:solidFill>
              </a:rPr>
              <a:t>、空间样式及风格  </a:t>
            </a:r>
            <a:r>
              <a:rPr lang="zh-CN" altLang="zh-CN" dirty="0" smtClean="0"/>
              <a:t>利用空间的长宽、界面最大可能的尝试与室外空间的联系，形成一个良好的统一的环境。</a:t>
            </a:r>
          </a:p>
          <a:p>
            <a:pPr>
              <a:lnSpc>
                <a:spcPct val="150000"/>
              </a:lnSpc>
            </a:pPr>
            <a:r>
              <a:rPr lang="en-US" altLang="zh-CN" b="1" dirty="0">
                <a:solidFill>
                  <a:schemeClr val="accent2">
                    <a:lumMod val="75000"/>
                  </a:schemeClr>
                </a:solidFill>
              </a:rPr>
              <a:t>3</a:t>
            </a:r>
            <a:r>
              <a:rPr lang="zh-CN" altLang="zh-CN" b="1" dirty="0">
                <a:solidFill>
                  <a:schemeClr val="accent2">
                    <a:lumMod val="75000"/>
                  </a:schemeClr>
                </a:solidFill>
              </a:rPr>
              <a:t>、家具和陈列</a:t>
            </a:r>
            <a:r>
              <a:rPr lang="en-US" altLang="zh-CN" b="1" dirty="0">
                <a:solidFill>
                  <a:schemeClr val="accent2">
                    <a:lumMod val="75000"/>
                  </a:schemeClr>
                </a:solidFill>
              </a:rPr>
              <a:t>   </a:t>
            </a:r>
            <a:r>
              <a:rPr lang="zh-CN" altLang="zh-CN" dirty="0" smtClean="0"/>
              <a:t>仿生形态、以及与自然环境融合很好的有机造型，满足人体工程学规律。</a:t>
            </a:r>
            <a:endParaRPr lang="zh-CN" altLang="zh-CN" dirty="0"/>
          </a:p>
        </p:txBody>
      </p:sp>
    </p:spTree>
    <p:extLst>
      <p:ext uri="{BB962C8B-B14F-4D97-AF65-F5344CB8AC3E}">
        <p14:creationId xmlns:p14="http://schemas.microsoft.com/office/powerpoint/2010/main" val="5271157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978274" y="1131590"/>
            <a:ext cx="7194126" cy="3416320"/>
          </a:xfrm>
          <a:prstGeom prst="rect">
            <a:avLst/>
          </a:prstGeom>
        </p:spPr>
        <p:txBody>
          <a:bodyPr wrap="square">
            <a:spAutoFit/>
          </a:bodyPr>
          <a:lstStyle/>
          <a:p>
            <a:pPr>
              <a:lnSpc>
                <a:spcPct val="150000"/>
              </a:lnSpc>
            </a:pPr>
            <a:r>
              <a:rPr lang="en-US" altLang="zh-CN" b="1" dirty="0">
                <a:solidFill>
                  <a:schemeClr val="accent2">
                    <a:lumMod val="75000"/>
                  </a:schemeClr>
                </a:solidFill>
              </a:rPr>
              <a:t>4</a:t>
            </a:r>
            <a:r>
              <a:rPr lang="zh-CN" altLang="zh-CN" b="1" dirty="0">
                <a:solidFill>
                  <a:schemeClr val="accent2">
                    <a:lumMod val="75000"/>
                  </a:schemeClr>
                </a:solidFill>
              </a:rPr>
              <a:t>、材料</a:t>
            </a:r>
            <a:r>
              <a:rPr lang="zh-CN" altLang="zh-CN" b="1" dirty="0" smtClean="0">
                <a:solidFill>
                  <a:schemeClr val="accent2">
                    <a:lumMod val="75000"/>
                  </a:schemeClr>
                </a:solidFill>
              </a:rPr>
              <a:t>工艺</a:t>
            </a:r>
            <a:endParaRPr lang="en-US" altLang="zh-CN" dirty="0" smtClean="0"/>
          </a:p>
          <a:p>
            <a:pPr marL="285750" indent="-285750">
              <a:lnSpc>
                <a:spcPct val="150000"/>
              </a:lnSpc>
              <a:buFont typeface="Arial" pitchFamily="34" charset="0"/>
              <a:buChar char="•"/>
            </a:pPr>
            <a:r>
              <a:rPr lang="zh-CN" altLang="zh-CN" dirty="0" smtClean="0"/>
              <a:t>随着</a:t>
            </a:r>
            <a:r>
              <a:rPr lang="zh-CN" altLang="zh-CN" dirty="0" smtClean="0"/>
              <a:t>科技的发展，建筑技术不断进步，新型建筑材料层出不穷，设计师们的设计有了更广阔的天地，除了为艺术形象上的突破和创新提供了更为坚实的物质基础外，也为充分利用自然环境、节约能源、保护生态环境提供了可能</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譬如</a:t>
            </a:r>
            <a:r>
              <a:rPr lang="zh-CN" altLang="zh-CN" dirty="0" smtClean="0"/>
              <a:t>用材料吸热降温，利用构造通风和降温等是目前设计师正在尝试的技术。这样不仅可以降低建筑中设备的投资和运行费用。应用自然光在建筑使用自然光有着漫长的历史。　</a:t>
            </a:r>
            <a:endParaRPr lang="zh-CN" altLang="en-US" dirty="0"/>
          </a:p>
        </p:txBody>
      </p:sp>
    </p:spTree>
    <p:extLst>
      <p:ext uri="{BB962C8B-B14F-4D97-AF65-F5344CB8AC3E}">
        <p14:creationId xmlns:p14="http://schemas.microsoft.com/office/powerpoint/2010/main" val="35384957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1043608" y="987574"/>
            <a:ext cx="6558319" cy="2585323"/>
          </a:xfrm>
          <a:prstGeom prst="rect">
            <a:avLst/>
          </a:prstGeom>
        </p:spPr>
        <p:txBody>
          <a:bodyPr wrap="square">
            <a:spAutoFit/>
          </a:bodyPr>
          <a:lstStyle/>
          <a:p>
            <a:pPr>
              <a:lnSpc>
                <a:spcPct val="150000"/>
              </a:lnSpc>
            </a:pPr>
            <a:r>
              <a:rPr lang="zh-CN" altLang="zh-CN" dirty="0" smtClean="0"/>
              <a:t>　</a:t>
            </a:r>
          </a:p>
          <a:p>
            <a:pPr>
              <a:lnSpc>
                <a:spcPct val="150000"/>
              </a:lnSpc>
            </a:pPr>
            <a:r>
              <a:rPr lang="en-US" altLang="zh-CN" b="1" dirty="0">
                <a:solidFill>
                  <a:schemeClr val="accent2">
                    <a:lumMod val="75000"/>
                  </a:schemeClr>
                </a:solidFill>
              </a:rPr>
              <a:t>5</a:t>
            </a:r>
            <a:r>
              <a:rPr lang="zh-CN" altLang="zh-CN" b="1" dirty="0">
                <a:solidFill>
                  <a:schemeClr val="accent2">
                    <a:lumMod val="75000"/>
                  </a:schemeClr>
                </a:solidFill>
              </a:rPr>
              <a:t>、人文</a:t>
            </a:r>
            <a:r>
              <a:rPr lang="zh-CN" altLang="zh-CN" b="1" dirty="0" smtClean="0">
                <a:solidFill>
                  <a:schemeClr val="accent2">
                    <a:lumMod val="75000"/>
                  </a:schemeClr>
                </a:solidFill>
              </a:rPr>
              <a:t>思想</a:t>
            </a:r>
            <a:endParaRPr lang="en-US" altLang="zh-CN" dirty="0" smtClean="0"/>
          </a:p>
          <a:p>
            <a:pPr>
              <a:lnSpc>
                <a:spcPct val="150000"/>
              </a:lnSpc>
            </a:pPr>
            <a:r>
              <a:rPr lang="zh-CN" altLang="zh-CN" dirty="0" smtClean="0"/>
              <a:t>生态</a:t>
            </a:r>
            <a:r>
              <a:rPr lang="zh-CN" altLang="zh-CN" dirty="0" smtClean="0"/>
              <a:t>设计包含两方面的内容，一是设计师必须要有环境保护意识，尽可能多地节约自然资源，少制造垃圾（广义上的垃圾）；二是设计师要尽可能地创造生态环境，让人类最大限度地接近自然，满足人们回归自然的要求。</a:t>
            </a:r>
            <a:endParaRPr lang="zh-CN" altLang="en-US" dirty="0"/>
          </a:p>
        </p:txBody>
      </p:sp>
    </p:spTree>
    <p:extLst>
      <p:ext uri="{BB962C8B-B14F-4D97-AF65-F5344CB8AC3E}">
        <p14:creationId xmlns:p14="http://schemas.microsoft.com/office/powerpoint/2010/main" val="1861849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第一节  新现代主义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2050" name="图片 221" descr="贝聿铭 东馆内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8226" y="670423"/>
            <a:ext cx="5321687" cy="3557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830654" y="4481800"/>
            <a:ext cx="5472608" cy="369332"/>
          </a:xfrm>
          <a:prstGeom prst="rect">
            <a:avLst/>
          </a:prstGeom>
        </p:spPr>
        <p:txBody>
          <a:bodyPr wrap="square">
            <a:spAutoFit/>
          </a:bodyPr>
          <a:lstStyle/>
          <a:p>
            <a:r>
              <a:rPr lang="zh-CN" altLang="zh-CN" dirty="0">
                <a:solidFill>
                  <a:schemeClr val="accent1">
                    <a:lumMod val="75000"/>
                  </a:schemeClr>
                </a:solidFill>
                <a:latin typeface="华文仿宋" pitchFamily="2" charset="-122"/>
                <a:ea typeface="华文仿宋" pitchFamily="2" charset="-122"/>
              </a:rPr>
              <a:t>贝聿铭设计的华盛顿的国家艺术博物馆东厅内部</a:t>
            </a:r>
          </a:p>
        </p:txBody>
      </p:sp>
    </p:spTree>
    <p:extLst>
      <p:ext uri="{BB962C8B-B14F-4D97-AF65-F5344CB8AC3E}">
        <p14:creationId xmlns:p14="http://schemas.microsoft.com/office/powerpoint/2010/main" val="35701532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458520" y="771550"/>
            <a:ext cx="7891484" cy="3462486"/>
          </a:xfrm>
          <a:prstGeom prst="rect">
            <a:avLst/>
          </a:prstGeom>
        </p:spPr>
        <p:txBody>
          <a:bodyPr wrap="square">
            <a:spAutoFit/>
          </a:bodyPr>
          <a:lstStyle/>
          <a:p>
            <a:pPr algn="ctr">
              <a:lnSpc>
                <a:spcPct val="150000"/>
              </a:lnSpc>
            </a:pPr>
            <a:r>
              <a:rPr lang="zh-CN" altLang="zh-CN" sz="2000" b="1" dirty="0">
                <a:solidFill>
                  <a:schemeClr val="accent2">
                    <a:lumMod val="75000"/>
                  </a:schemeClr>
                </a:solidFill>
                <a:latin typeface="华文琥珀" pitchFamily="2" charset="-122"/>
                <a:ea typeface="华文琥珀" pitchFamily="2" charset="-122"/>
              </a:rPr>
              <a:t>代表设计师和作品</a:t>
            </a:r>
            <a:r>
              <a:rPr lang="zh-CN" altLang="zh-CN" b="1" dirty="0"/>
              <a:t>　</a:t>
            </a:r>
            <a:endParaRPr lang="zh-CN" altLang="zh-CN" dirty="0"/>
          </a:p>
          <a:p>
            <a:pPr marL="285750" indent="-285750">
              <a:lnSpc>
                <a:spcPct val="150000"/>
              </a:lnSpc>
              <a:buFont typeface="Wingdings" pitchFamily="2" charset="2"/>
              <a:buChar char="Ø"/>
            </a:pPr>
            <a:r>
              <a:rPr lang="zh-CN" altLang="zh-CN" b="1" dirty="0">
                <a:solidFill>
                  <a:schemeClr val="accent2">
                    <a:lumMod val="75000"/>
                  </a:schemeClr>
                </a:solidFill>
              </a:rPr>
              <a:t>柏林国会大厦</a:t>
            </a:r>
            <a:endParaRPr lang="en-US" altLang="zh-CN" b="1" dirty="0">
              <a:solidFill>
                <a:schemeClr val="accent2">
                  <a:lumMod val="75000"/>
                </a:schemeClr>
              </a:solidFill>
            </a:endParaRPr>
          </a:p>
          <a:p>
            <a:pPr marL="285750" indent="-285750">
              <a:lnSpc>
                <a:spcPct val="150000"/>
              </a:lnSpc>
              <a:buFont typeface="Arial" pitchFamily="34" charset="0"/>
              <a:buChar char="•"/>
            </a:pPr>
            <a:r>
              <a:rPr lang="zh-CN" altLang="zh-CN" dirty="0" smtClean="0"/>
              <a:t>始建</a:t>
            </a:r>
            <a:r>
              <a:rPr lang="zh-CN" altLang="zh-CN" dirty="0"/>
              <a:t>于</a:t>
            </a:r>
            <a:r>
              <a:rPr lang="en-US" altLang="zh-CN" dirty="0"/>
              <a:t>1894</a:t>
            </a:r>
            <a:r>
              <a:rPr lang="zh-CN" altLang="zh-CN" dirty="0"/>
              <a:t>年，原名帝国大厦，帝国大厦在二战期间被严重破坏</a:t>
            </a:r>
            <a:r>
              <a:rPr lang="zh-CN" altLang="zh-CN" dirty="0" smtClean="0"/>
              <a:t>。</a:t>
            </a:r>
            <a:endParaRPr lang="en-US" altLang="zh-CN" dirty="0" smtClean="0"/>
          </a:p>
          <a:p>
            <a:pPr marL="285750" indent="-285750">
              <a:lnSpc>
                <a:spcPct val="150000"/>
              </a:lnSpc>
              <a:buFont typeface="Arial" pitchFamily="34" charset="0"/>
              <a:buChar char="•"/>
            </a:pPr>
            <a:r>
              <a:rPr lang="en-US" altLang="zh-CN" dirty="0" smtClean="0"/>
              <a:t>1992</a:t>
            </a:r>
            <a:r>
              <a:rPr lang="zh-CN" altLang="zh-CN" dirty="0"/>
              <a:t>年经过公开的国际竞标，德国政府指定英国建筑师</a:t>
            </a:r>
            <a:r>
              <a:rPr lang="zh-CN" altLang="zh-CN" dirty="0" smtClean="0"/>
              <a:t>诺曼</a:t>
            </a:r>
            <a:r>
              <a:rPr lang="en-US" altLang="zh-CN" dirty="0" smtClean="0"/>
              <a:t>·</a:t>
            </a:r>
            <a:r>
              <a:rPr lang="zh-CN" altLang="zh-CN" dirty="0" smtClean="0"/>
              <a:t>福斯特</a:t>
            </a:r>
            <a:r>
              <a:rPr lang="zh-CN" altLang="zh-CN" dirty="0"/>
              <a:t>（</a:t>
            </a:r>
            <a:r>
              <a:rPr lang="en-US" altLang="zh-CN" dirty="0"/>
              <a:t>Norman Foster</a:t>
            </a:r>
            <a:r>
              <a:rPr lang="zh-CN" altLang="zh-CN" dirty="0"/>
              <a:t>）作为改建国传授大厦的设计主</a:t>
            </a:r>
            <a:r>
              <a:rPr lang="zh-CN" altLang="zh-CN" dirty="0" smtClean="0"/>
              <a:t>待人</a:t>
            </a:r>
            <a:r>
              <a:rPr lang="zh-CN" altLang="en-US" dirty="0" smtClean="0"/>
              <a:t>，</a:t>
            </a:r>
            <a:r>
              <a:rPr lang="zh-CN" altLang="zh-CN" dirty="0" smtClean="0"/>
              <a:t>通过</a:t>
            </a:r>
            <a:r>
              <a:rPr lang="zh-CN" altLang="zh-CN" dirty="0"/>
              <a:t>对竞赛方案的修改，福斯特完善了原有的设计</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完善</a:t>
            </a:r>
            <a:r>
              <a:rPr lang="zh-CN" altLang="zh-CN" dirty="0"/>
              <a:t>后方案的高明之处在于不仅仅保留了原有建筑的外形，而且使它变成了一座生态建筑，使看上去貌似简单的玻璃穹顶具有丰富的内涵。</a:t>
            </a:r>
          </a:p>
        </p:txBody>
      </p:sp>
    </p:spTree>
    <p:extLst>
      <p:ext uri="{BB962C8B-B14F-4D97-AF65-F5344CB8AC3E}">
        <p14:creationId xmlns:p14="http://schemas.microsoft.com/office/powerpoint/2010/main" val="28961656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30722" name="图片 233" descr="德国柏林国会大厦内部"/>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5936" y="95476"/>
            <a:ext cx="3310949" cy="402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576153" y="4340592"/>
            <a:ext cx="2031325" cy="369332"/>
          </a:xfrm>
          <a:prstGeom prst="rect">
            <a:avLst/>
          </a:prstGeom>
        </p:spPr>
        <p:txBody>
          <a:bodyPr wrap="none">
            <a:spAutoFit/>
          </a:bodyPr>
          <a:lstStyle/>
          <a:p>
            <a:r>
              <a:rPr lang="zh-CN" altLang="zh-CN" dirty="0">
                <a:solidFill>
                  <a:schemeClr val="accent1">
                    <a:lumMod val="75000"/>
                  </a:schemeClr>
                </a:solidFill>
                <a:latin typeface="华文仿宋" pitchFamily="2" charset="-122"/>
                <a:ea typeface="华文仿宋" pitchFamily="2" charset="-122"/>
              </a:rPr>
              <a:t>柏林国会大厦内部</a:t>
            </a:r>
          </a:p>
        </p:txBody>
      </p:sp>
    </p:spTree>
    <p:extLst>
      <p:ext uri="{BB962C8B-B14F-4D97-AF65-F5344CB8AC3E}">
        <p14:creationId xmlns:p14="http://schemas.microsoft.com/office/powerpoint/2010/main" val="2621180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882821" y="987574"/>
            <a:ext cx="7146102" cy="3000821"/>
          </a:xfrm>
          <a:prstGeom prst="rect">
            <a:avLst/>
          </a:prstGeom>
        </p:spPr>
        <p:txBody>
          <a:bodyPr wrap="square">
            <a:spAutoFit/>
          </a:bodyPr>
          <a:lstStyle/>
          <a:p>
            <a:pPr marL="285750" indent="-285750">
              <a:lnSpc>
                <a:spcPct val="150000"/>
              </a:lnSpc>
              <a:buFont typeface="Wingdings" pitchFamily="2" charset="2"/>
              <a:buChar char="Ø"/>
            </a:pPr>
            <a:r>
              <a:rPr lang="zh-CN" altLang="zh-CN" b="1" dirty="0">
                <a:solidFill>
                  <a:schemeClr val="accent2">
                    <a:lumMod val="75000"/>
                  </a:schemeClr>
                </a:solidFill>
              </a:rPr>
              <a:t>伊甸园工程</a:t>
            </a:r>
            <a:endParaRPr lang="en-US" altLang="zh-CN" b="1" dirty="0">
              <a:solidFill>
                <a:schemeClr val="accent2">
                  <a:lumMod val="75000"/>
                </a:schemeClr>
              </a:solidFill>
            </a:endParaRPr>
          </a:p>
          <a:p>
            <a:pPr marL="285750" indent="-285750">
              <a:lnSpc>
                <a:spcPct val="150000"/>
              </a:lnSpc>
              <a:buFont typeface="Arial" pitchFamily="34" charset="0"/>
              <a:buChar char="•"/>
            </a:pPr>
            <a:r>
              <a:rPr lang="zh-CN" altLang="zh-CN" dirty="0" smtClean="0"/>
              <a:t>由</a:t>
            </a:r>
            <a:r>
              <a:rPr lang="zh-CN" altLang="zh-CN" dirty="0"/>
              <a:t>布置在精心设计的园林景观中的相互连接、气候可以调整的多个透明穹隆。穹隆总面积达</a:t>
            </a:r>
            <a:r>
              <a:rPr lang="en-US" altLang="zh-CN" dirty="0"/>
              <a:t>2.2</a:t>
            </a:r>
            <a:r>
              <a:rPr lang="zh-CN" altLang="zh-CN" dirty="0"/>
              <a:t>万㎡，参观者</a:t>
            </a:r>
            <a:r>
              <a:rPr lang="zh-CN" altLang="zh-CN" dirty="0" smtClean="0"/>
              <a:t>可以体验</a:t>
            </a:r>
            <a:r>
              <a:rPr lang="zh-CN" altLang="zh-CN" dirty="0"/>
              <a:t>到由微观摄影和高速摄影图片组成的植物世界抵达生物穹隆</a:t>
            </a:r>
            <a:r>
              <a:rPr lang="zh-CN" altLang="zh-CN" dirty="0" smtClean="0"/>
              <a:t>。</a:t>
            </a:r>
            <a:endParaRPr lang="en-US" altLang="zh-CN" dirty="0" smtClean="0"/>
          </a:p>
          <a:p>
            <a:pPr marL="285750" indent="-285750">
              <a:lnSpc>
                <a:spcPct val="150000"/>
              </a:lnSpc>
              <a:buFont typeface="Arial" pitchFamily="34" charset="0"/>
              <a:buChar char="•"/>
            </a:pPr>
            <a:r>
              <a:rPr lang="zh-CN" altLang="zh-CN" dirty="0"/>
              <a:t>穹隆表面的面层材料由一层透明的聚四氟乙烯薄膜嵌入三层的充气垫制成</a:t>
            </a:r>
            <a:r>
              <a:rPr lang="en-US" altLang="zh-CN" dirty="0"/>
              <a:t>——</a:t>
            </a:r>
            <a:r>
              <a:rPr lang="zh-CN" altLang="zh-CN" dirty="0"/>
              <a:t>这一做法性能良好，维护方便，在格雷姆肖的其他一些作品中也频繁采用</a:t>
            </a:r>
            <a:r>
              <a:rPr lang="zh-CN" altLang="zh-CN" dirty="0" smtClean="0"/>
              <a:t>。</a:t>
            </a:r>
            <a:endParaRPr lang="zh-CN" altLang="zh-CN" dirty="0"/>
          </a:p>
        </p:txBody>
      </p:sp>
    </p:spTree>
    <p:extLst>
      <p:ext uri="{BB962C8B-B14F-4D97-AF65-F5344CB8AC3E}">
        <p14:creationId xmlns:p14="http://schemas.microsoft.com/office/powerpoint/2010/main" val="39013808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31748" name="图片 235" descr="伊甸园工程"/>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843558"/>
            <a:ext cx="4613539" cy="290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448703" y="4115672"/>
            <a:ext cx="2236510" cy="338554"/>
          </a:xfrm>
          <a:prstGeom prst="rect">
            <a:avLst/>
          </a:prstGeom>
        </p:spPr>
        <p:txBody>
          <a:bodyPr wrap="none">
            <a:spAutoFit/>
          </a:bodyPr>
          <a:lstStyle/>
          <a:p>
            <a:r>
              <a:rPr lang="zh-CN" altLang="zh-CN" sz="1600" dirty="0">
                <a:solidFill>
                  <a:schemeClr val="accent1">
                    <a:lumMod val="75000"/>
                  </a:schemeClr>
                </a:solidFill>
                <a:latin typeface="华文仿宋" pitchFamily="2" charset="-122"/>
                <a:ea typeface="华文仿宋" pitchFamily="2" charset="-122"/>
              </a:rPr>
              <a:t>伊甸园工程</a:t>
            </a:r>
            <a:r>
              <a:rPr lang="zh-CN" altLang="zh-CN" sz="1600" dirty="0" smtClean="0">
                <a:solidFill>
                  <a:schemeClr val="accent1">
                    <a:lumMod val="75000"/>
                  </a:schemeClr>
                </a:solidFill>
                <a:latin typeface="华文仿宋" pitchFamily="2" charset="-122"/>
                <a:ea typeface="华文仿宋" pitchFamily="2" charset="-122"/>
              </a:rPr>
              <a:t>外观</a:t>
            </a:r>
            <a:r>
              <a:rPr lang="zh-CN" altLang="en-US" sz="1600" dirty="0" smtClean="0">
                <a:solidFill>
                  <a:schemeClr val="accent1">
                    <a:lumMod val="75000"/>
                  </a:schemeClr>
                </a:solidFill>
                <a:latin typeface="华文仿宋" pitchFamily="2" charset="-122"/>
                <a:ea typeface="华文仿宋" pitchFamily="2" charset="-122"/>
              </a:rPr>
              <a:t>、内部</a:t>
            </a:r>
            <a:endParaRPr lang="zh-CN" altLang="zh-CN" sz="1600" dirty="0">
              <a:solidFill>
                <a:schemeClr val="accent1">
                  <a:lumMod val="75000"/>
                </a:schemeClr>
              </a:solidFill>
              <a:latin typeface="华文仿宋" pitchFamily="2" charset="-122"/>
              <a:ea typeface="华文仿宋" pitchFamily="2" charset="-122"/>
            </a:endParaRPr>
          </a:p>
        </p:txBody>
      </p:sp>
      <p:pic>
        <p:nvPicPr>
          <p:cNvPr id="31749" name="图片 236" descr="伊甸园工程内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843558"/>
            <a:ext cx="3623916" cy="290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06219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611560" y="1131590"/>
            <a:ext cx="4176464" cy="3368871"/>
          </a:xfrm>
          <a:prstGeom prst="rect">
            <a:avLst/>
          </a:prstGeom>
        </p:spPr>
        <p:txBody>
          <a:bodyPr wrap="square">
            <a:spAutoFit/>
          </a:bodyPr>
          <a:lstStyle/>
          <a:p>
            <a:pPr marL="285750" indent="-285750">
              <a:lnSpc>
                <a:spcPct val="150000"/>
              </a:lnSpc>
              <a:buFont typeface="Wingdings" pitchFamily="2" charset="2"/>
              <a:buChar char="Ø"/>
            </a:pPr>
            <a:r>
              <a:rPr lang="zh-CN" altLang="zh-CN" b="1" dirty="0">
                <a:solidFill>
                  <a:schemeClr val="accent2">
                    <a:lumMod val="75000"/>
                  </a:schemeClr>
                </a:solidFill>
              </a:rPr>
              <a:t>德国的埃森</a:t>
            </a:r>
            <a:r>
              <a:rPr lang="en-US" altLang="zh-CN" b="1" dirty="0">
                <a:solidFill>
                  <a:schemeClr val="accent2">
                    <a:lumMod val="75000"/>
                  </a:schemeClr>
                </a:solidFill>
              </a:rPr>
              <a:t>RWE</a:t>
            </a:r>
            <a:r>
              <a:rPr lang="zh-CN" altLang="zh-CN" b="1" dirty="0">
                <a:solidFill>
                  <a:schemeClr val="accent2">
                    <a:lumMod val="75000"/>
                  </a:schemeClr>
                </a:solidFill>
              </a:rPr>
              <a:t>办公</a:t>
            </a:r>
            <a:r>
              <a:rPr lang="zh-CN" altLang="zh-CN" b="1" dirty="0">
                <a:solidFill>
                  <a:schemeClr val="accent2">
                    <a:lumMod val="75000"/>
                  </a:schemeClr>
                </a:solidFill>
              </a:rPr>
              <a:t>大楼</a:t>
            </a:r>
            <a:endParaRPr lang="en-US" altLang="zh-CN" b="1" dirty="0">
              <a:solidFill>
                <a:schemeClr val="accent2">
                  <a:lumMod val="75000"/>
                </a:schemeClr>
              </a:solidFill>
            </a:endParaRPr>
          </a:p>
          <a:p>
            <a:pPr>
              <a:lnSpc>
                <a:spcPct val="150000"/>
              </a:lnSpc>
            </a:pPr>
            <a:r>
              <a:rPr lang="zh-CN" altLang="zh-CN" dirty="0" smtClean="0"/>
              <a:t>由</a:t>
            </a:r>
            <a:r>
              <a:rPr lang="zh-CN" altLang="zh-CN" dirty="0"/>
              <a:t>英恩霍文欧文迪克建筑设计事务所（</a:t>
            </a:r>
            <a:r>
              <a:rPr lang="en-US" altLang="zh-CN" dirty="0" err="1"/>
              <a:t>Ingenhoven</a:t>
            </a:r>
            <a:r>
              <a:rPr lang="en-US" altLang="zh-CN" dirty="0"/>
              <a:t> </a:t>
            </a:r>
            <a:r>
              <a:rPr lang="en-US" altLang="zh-CN" dirty="0" err="1"/>
              <a:t>Overdiek</a:t>
            </a:r>
            <a:r>
              <a:rPr lang="en-US" altLang="zh-CN" dirty="0"/>
              <a:t> and Partners</a:t>
            </a:r>
            <a:r>
              <a:rPr lang="zh-CN" altLang="zh-CN" dirty="0"/>
              <a:t>）设计，是一栋圆柱形的办公大楼，矗立在其自带的湖水和绿色花园的环绕之中，</a:t>
            </a:r>
            <a:r>
              <a:rPr lang="en-US" altLang="zh-CN" dirty="0"/>
              <a:t>25m</a:t>
            </a:r>
            <a:r>
              <a:rPr lang="zh-CN" altLang="zh-CN" dirty="0"/>
              <a:t>高的入口环形遮阳棚，使得该大厦整个形体在城市规划的意义上向外扩展，成为一个公共空间。</a:t>
            </a:r>
          </a:p>
        </p:txBody>
      </p:sp>
      <p:pic>
        <p:nvPicPr>
          <p:cNvPr id="32770" name="图片 237" descr="德国的埃森RWE办公大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40418" y="1779662"/>
            <a:ext cx="3726932" cy="2433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5018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4" name="矩形 13"/>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endParaRPr lang="en-US" altLang="zh-CN" sz="1400" dirty="0">
              <a:solidFill>
                <a:prstClr val="black"/>
              </a:solidFill>
              <a:latin typeface="华文楷体" panose="02010600040101010101" pitchFamily="2" charset="-122"/>
              <a:ea typeface="华文楷体" panose="02010600040101010101" pitchFamily="2" charset="-122"/>
            </a:endParaRPr>
          </a:p>
        </p:txBody>
      </p:sp>
      <p:pic>
        <p:nvPicPr>
          <p:cNvPr id="33794" name="图片 238" descr="德国的埃森RWE办公大楼内部"/>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094" y="627534"/>
            <a:ext cx="2647746" cy="392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25867" y="4609097"/>
            <a:ext cx="2885726" cy="338554"/>
          </a:xfrm>
          <a:prstGeom prst="rect">
            <a:avLst/>
          </a:prstGeom>
        </p:spPr>
        <p:txBody>
          <a:bodyPr wrap="none">
            <a:spAutoFit/>
          </a:bodyPr>
          <a:lstStyle/>
          <a:p>
            <a:r>
              <a:rPr lang="zh-CN" altLang="zh-CN" sz="1600" dirty="0">
                <a:solidFill>
                  <a:schemeClr val="accent1">
                    <a:lumMod val="75000"/>
                  </a:schemeClr>
                </a:solidFill>
                <a:latin typeface="华文仿宋" pitchFamily="2" charset="-122"/>
                <a:ea typeface="华文仿宋" pitchFamily="2" charset="-122"/>
              </a:rPr>
              <a:t>德国的埃森</a:t>
            </a:r>
            <a:r>
              <a:rPr lang="en-US" altLang="zh-CN" sz="1600" dirty="0">
                <a:solidFill>
                  <a:schemeClr val="accent1">
                    <a:lumMod val="75000"/>
                  </a:schemeClr>
                </a:solidFill>
                <a:latin typeface="华文仿宋" pitchFamily="2" charset="-122"/>
                <a:ea typeface="华文仿宋" pitchFamily="2" charset="-122"/>
              </a:rPr>
              <a:t>RWE</a:t>
            </a:r>
            <a:r>
              <a:rPr lang="zh-CN" altLang="zh-CN" sz="1600" dirty="0">
                <a:solidFill>
                  <a:schemeClr val="accent1">
                    <a:lumMod val="75000"/>
                  </a:schemeClr>
                </a:solidFill>
                <a:latin typeface="华文仿宋" pitchFamily="2" charset="-122"/>
                <a:ea typeface="华文仿宋" pitchFamily="2" charset="-122"/>
              </a:rPr>
              <a:t>办公大楼内部</a:t>
            </a:r>
            <a:endParaRPr lang="zh-CN" altLang="en-US" sz="1600" dirty="0">
              <a:solidFill>
                <a:schemeClr val="accent1">
                  <a:lumMod val="75000"/>
                </a:schemeClr>
              </a:solidFill>
              <a:latin typeface="华文仿宋" pitchFamily="2" charset="-122"/>
              <a:ea typeface="华文仿宋" pitchFamily="2" charset="-122"/>
            </a:endParaRPr>
          </a:p>
        </p:txBody>
      </p:sp>
      <p:sp>
        <p:nvSpPr>
          <p:cNvPr id="3" name="矩形 2"/>
          <p:cNvSpPr/>
          <p:nvPr/>
        </p:nvSpPr>
        <p:spPr>
          <a:xfrm>
            <a:off x="3725550" y="901519"/>
            <a:ext cx="4014801" cy="3416320"/>
          </a:xfrm>
          <a:prstGeom prst="rect">
            <a:avLst/>
          </a:prstGeom>
        </p:spPr>
        <p:txBody>
          <a:bodyPr wrap="square">
            <a:spAutoFit/>
          </a:bodyPr>
          <a:lstStyle/>
          <a:p>
            <a:pPr>
              <a:lnSpc>
                <a:spcPct val="150000"/>
              </a:lnSpc>
            </a:pPr>
            <a:r>
              <a:rPr lang="zh-CN" altLang="zh-CN" dirty="0"/>
              <a:t>内走廊的墙面与顶部采光玻璃，使射入办公室的阳光再通过这些玻璃进入走廊，这既改善走廊的照明状况又节约了能源。大楼的外墙是由双层玻璃构成，通过内层可开启的无玻璃窗，办公室内的空气可以自然流通。</a:t>
            </a:r>
            <a:r>
              <a:rPr lang="en-US" altLang="zh-CN" dirty="0"/>
              <a:t>30</a:t>
            </a:r>
            <a:r>
              <a:rPr lang="zh-CN" altLang="zh-CN" dirty="0"/>
              <a:t>层上的屋顶花园通过高矗的玻墙防止高空的风力，从面得到保护。</a:t>
            </a:r>
          </a:p>
        </p:txBody>
      </p:sp>
    </p:spTree>
    <p:extLst>
      <p:ext uri="{BB962C8B-B14F-4D97-AF65-F5344CB8AC3E}">
        <p14:creationId xmlns:p14="http://schemas.microsoft.com/office/powerpoint/2010/main" val="3810301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73898" y="987574"/>
            <a:ext cx="7226494" cy="2631490"/>
          </a:xfrm>
          <a:prstGeom prst="rect">
            <a:avLst/>
          </a:prstGeom>
        </p:spPr>
        <p:txBody>
          <a:bodyPr wrap="square">
            <a:spAutoFit/>
          </a:bodyPr>
          <a:lstStyle/>
          <a:p>
            <a:pPr algn="ctr">
              <a:lnSpc>
                <a:spcPct val="150000"/>
              </a:lnSpc>
            </a:pPr>
            <a:r>
              <a:rPr lang="zh-CN" altLang="zh-CN" sz="2000" b="1" dirty="0">
                <a:solidFill>
                  <a:schemeClr val="accent2">
                    <a:lumMod val="75000"/>
                  </a:schemeClr>
                </a:solidFill>
                <a:latin typeface="华文琥珀" pitchFamily="2" charset="-122"/>
                <a:ea typeface="华文琥珀" pitchFamily="2" charset="-122"/>
              </a:rPr>
              <a:t>新现代主义室内设计</a:t>
            </a:r>
            <a:r>
              <a:rPr lang="zh-CN" altLang="zh-CN" sz="2000" b="1" dirty="0">
                <a:solidFill>
                  <a:schemeClr val="accent2">
                    <a:lumMod val="75000"/>
                  </a:schemeClr>
                </a:solidFill>
                <a:latin typeface="华文琥珀" pitchFamily="2" charset="-122"/>
                <a:ea typeface="华文琥珀" pitchFamily="2" charset="-122"/>
              </a:rPr>
              <a:t>流派特点</a:t>
            </a:r>
            <a:endParaRPr lang="zh-CN" altLang="zh-CN" sz="2000" dirty="0">
              <a:solidFill>
                <a:schemeClr val="accent2">
                  <a:lumMod val="75000"/>
                </a:schemeClr>
              </a:solidFill>
              <a:latin typeface="华文琥珀" pitchFamily="2" charset="-122"/>
              <a:ea typeface="华文琥珀" pitchFamily="2" charset="-122"/>
            </a:endParaRPr>
          </a:p>
          <a:p>
            <a:pPr>
              <a:lnSpc>
                <a:spcPct val="150000"/>
              </a:lnSpc>
            </a:pPr>
            <a:r>
              <a:rPr lang="en-US" altLang="zh-CN" b="1" dirty="0">
                <a:solidFill>
                  <a:schemeClr val="accent2">
                    <a:lumMod val="75000"/>
                  </a:schemeClr>
                </a:solidFill>
              </a:rPr>
              <a:t>1</a:t>
            </a:r>
            <a:r>
              <a:rPr lang="zh-CN" altLang="zh-CN" b="1" dirty="0">
                <a:solidFill>
                  <a:schemeClr val="accent2">
                    <a:lumMod val="75000"/>
                  </a:schemeClr>
                </a:solidFill>
              </a:rPr>
              <a:t>、主导新</a:t>
            </a:r>
            <a:r>
              <a:rPr lang="zh-CN" altLang="zh-CN" b="1" dirty="0">
                <a:solidFill>
                  <a:schemeClr val="accent2">
                    <a:lumMod val="75000"/>
                  </a:schemeClr>
                </a:solidFill>
              </a:rPr>
              <a:t>现代主</a:t>
            </a:r>
            <a:r>
              <a:rPr lang="zh-CN" altLang="zh-CN" b="1" dirty="0">
                <a:solidFill>
                  <a:schemeClr val="accent2">
                    <a:lumMod val="75000"/>
                  </a:schemeClr>
                </a:solidFill>
              </a:rPr>
              <a:t>义风格的社会阶层对空间的需求人对空间的需求：</a:t>
            </a:r>
            <a:r>
              <a:rPr lang="zh-CN" altLang="zh-CN" dirty="0"/>
              <a:t>简单实用是顺应社会化管理的需要，以德国少则多观念为代表</a:t>
            </a:r>
            <a:r>
              <a:rPr lang="zh-CN" altLang="zh-CN" dirty="0" smtClean="0"/>
              <a:t>。</a:t>
            </a:r>
            <a:r>
              <a:rPr lang="en-US" altLang="zh-CN" dirty="0" smtClean="0"/>
              <a:t> </a:t>
            </a:r>
            <a:endParaRPr lang="zh-CN" altLang="zh-CN" dirty="0"/>
          </a:p>
          <a:p>
            <a:pPr>
              <a:lnSpc>
                <a:spcPct val="150000"/>
              </a:lnSpc>
            </a:pPr>
            <a:r>
              <a:rPr lang="en-US" altLang="zh-CN" b="1" dirty="0">
                <a:solidFill>
                  <a:schemeClr val="accent2">
                    <a:lumMod val="75000"/>
                  </a:schemeClr>
                </a:solidFill>
              </a:rPr>
              <a:t>2</a:t>
            </a:r>
            <a:r>
              <a:rPr lang="zh-CN" altLang="zh-CN" b="1" dirty="0">
                <a:solidFill>
                  <a:schemeClr val="accent2">
                    <a:lumMod val="75000"/>
                  </a:schemeClr>
                </a:solidFill>
              </a:rPr>
              <a:t>、空间样式及风格 空间样式及风格：</a:t>
            </a:r>
            <a:r>
              <a:rPr lang="zh-CN" altLang="zh-CN" dirty="0"/>
              <a:t>崇尚结构之美，强调功能就是结构，绝大多数现代室内设计都是这种思想。但也有先结构后功能分区的，以米斯·凡德罗的“流动空间”概念为代表</a:t>
            </a:r>
            <a:r>
              <a:rPr lang="zh-CN" altLang="zh-CN" dirty="0" smtClean="0"/>
              <a:t>。</a:t>
            </a:r>
            <a:r>
              <a:rPr lang="en-US" altLang="zh-CN" dirty="0" smtClean="0"/>
              <a:t> </a:t>
            </a:r>
            <a:endParaRPr lang="zh-CN" altLang="zh-CN" dirty="0"/>
          </a:p>
        </p:txBody>
      </p:sp>
      <p:sp>
        <p:nvSpPr>
          <p:cNvPr id="10" name="矩形 9"/>
          <p:cNvSpPr/>
          <p:nvPr/>
        </p:nvSpPr>
        <p:spPr>
          <a:xfrm>
            <a:off x="8671195" y="33626"/>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第一节  新现代主义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744763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683568" y="654840"/>
            <a:ext cx="7344816" cy="3416320"/>
          </a:xfrm>
          <a:prstGeom prst="rect">
            <a:avLst/>
          </a:prstGeom>
        </p:spPr>
        <p:txBody>
          <a:bodyPr wrap="square">
            <a:spAutoFit/>
          </a:bodyPr>
          <a:lstStyle/>
          <a:p>
            <a:pPr>
              <a:lnSpc>
                <a:spcPct val="150000"/>
              </a:lnSpc>
            </a:pPr>
            <a:r>
              <a:rPr lang="en-US" altLang="zh-CN" b="1" dirty="0">
                <a:solidFill>
                  <a:schemeClr val="accent2">
                    <a:lumMod val="75000"/>
                  </a:schemeClr>
                </a:solidFill>
              </a:rPr>
              <a:t>3</a:t>
            </a:r>
            <a:r>
              <a:rPr lang="zh-CN" altLang="zh-CN" b="1" dirty="0">
                <a:solidFill>
                  <a:schemeClr val="accent2">
                    <a:lumMod val="75000"/>
                  </a:schemeClr>
                </a:solidFill>
              </a:rPr>
              <a:t>、家具和陈列 结构感强</a:t>
            </a:r>
            <a:r>
              <a:rPr lang="zh-CN" altLang="en-US" dirty="0" smtClean="0"/>
              <a:t>：</a:t>
            </a:r>
            <a:r>
              <a:rPr lang="zh-CN" altLang="zh-CN" dirty="0" smtClean="0"/>
              <a:t>外形</a:t>
            </a:r>
            <a:r>
              <a:rPr lang="zh-CN" altLang="zh-CN" dirty="0" smtClean="0"/>
              <a:t>几何化特征明显。辅助设施科技含量：简单耐用，材料工艺以拼接为主，但缺乏人机互动。新现代主义不排斥任何时代、风格的装饰物，但千万别变成商品陈列柜。</a:t>
            </a:r>
          </a:p>
          <a:p>
            <a:pPr>
              <a:lnSpc>
                <a:spcPct val="150000"/>
              </a:lnSpc>
            </a:pPr>
            <a:r>
              <a:rPr lang="en-US" altLang="zh-CN" b="1" dirty="0">
                <a:solidFill>
                  <a:schemeClr val="accent2">
                    <a:lumMod val="75000"/>
                  </a:schemeClr>
                </a:solidFill>
              </a:rPr>
              <a:t>4</a:t>
            </a:r>
            <a:r>
              <a:rPr lang="zh-CN" altLang="zh-CN" b="1" dirty="0">
                <a:solidFill>
                  <a:schemeClr val="accent2">
                    <a:lumMod val="75000"/>
                  </a:schemeClr>
                </a:solidFill>
              </a:rPr>
              <a:t>、材料工艺</a:t>
            </a:r>
            <a:r>
              <a:rPr lang="zh-CN" altLang="en-US" b="1" dirty="0">
                <a:solidFill>
                  <a:schemeClr val="accent2">
                    <a:lumMod val="75000"/>
                  </a:schemeClr>
                </a:solidFill>
              </a:rPr>
              <a:t>：</a:t>
            </a:r>
            <a:r>
              <a:rPr lang="zh-CN" altLang="zh-CN" dirty="0" smtClean="0"/>
              <a:t>现代工业</a:t>
            </a:r>
            <a:r>
              <a:rPr lang="zh-CN" altLang="zh-CN" dirty="0" smtClean="0"/>
              <a:t>材料 尤其是合金钢材，塑料等新材料。</a:t>
            </a:r>
          </a:p>
          <a:p>
            <a:pPr>
              <a:lnSpc>
                <a:spcPct val="150000"/>
              </a:lnSpc>
            </a:pPr>
            <a:r>
              <a:rPr lang="en-US" altLang="zh-CN" b="1" dirty="0">
                <a:solidFill>
                  <a:schemeClr val="accent2">
                    <a:lumMod val="75000"/>
                  </a:schemeClr>
                </a:solidFill>
              </a:rPr>
              <a:t>5</a:t>
            </a:r>
            <a:r>
              <a:rPr lang="zh-CN" altLang="zh-CN" b="1" dirty="0">
                <a:solidFill>
                  <a:schemeClr val="accent2">
                    <a:lumMod val="75000"/>
                  </a:schemeClr>
                </a:solidFill>
              </a:rPr>
              <a:t>、人文思想</a:t>
            </a:r>
            <a:r>
              <a:rPr lang="zh-CN" altLang="en-US" dirty="0" smtClean="0"/>
              <a:t>：新</a:t>
            </a:r>
            <a:r>
              <a:rPr lang="zh-CN" altLang="en-US" dirty="0" smtClean="0"/>
              <a:t>现代建筑透过新的简约而平民化的设计而对后现代建筑的复杂建筑结构及折衷主义的回应。有评论指，这种对现行建筑风格的反思精神，“正是当代中国建筑所缺乏的”，从而“导致建筑师们以模仿代替创作、以平庸代替创新”。</a:t>
            </a:r>
            <a:endParaRPr lang="zh-CN" altLang="zh-CN" dirty="0"/>
          </a:p>
        </p:txBody>
      </p:sp>
      <p:sp>
        <p:nvSpPr>
          <p:cNvPr id="10" name="矩形 9"/>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第一节  新现代主义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300836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3348629" y="626872"/>
            <a:ext cx="2236510" cy="400110"/>
          </a:xfrm>
          <a:prstGeom prst="rect">
            <a:avLst/>
          </a:prstGeom>
        </p:spPr>
        <p:txBody>
          <a:bodyPr wrap="none">
            <a:spAutoFit/>
          </a:bodyPr>
          <a:lstStyle/>
          <a:p>
            <a:r>
              <a:rPr lang="zh-CN" altLang="zh-CN" sz="2000" b="1" dirty="0">
                <a:solidFill>
                  <a:schemeClr val="accent2">
                    <a:lumMod val="75000"/>
                  </a:schemeClr>
                </a:solidFill>
                <a:latin typeface="华文琥珀" pitchFamily="2" charset="-122"/>
                <a:ea typeface="华文琥珀" pitchFamily="2" charset="-122"/>
              </a:rPr>
              <a:t>代表设计师和作品</a:t>
            </a:r>
            <a:endParaRPr lang="zh-CN" altLang="en-US" sz="2000" b="1" dirty="0">
              <a:solidFill>
                <a:schemeClr val="accent2">
                  <a:lumMod val="75000"/>
                </a:schemeClr>
              </a:solidFill>
              <a:latin typeface="华文琥珀" pitchFamily="2" charset="-122"/>
              <a:ea typeface="华文琥珀" pitchFamily="2" charset="-122"/>
            </a:endParaRPr>
          </a:p>
        </p:txBody>
      </p:sp>
      <p:sp>
        <p:nvSpPr>
          <p:cNvPr id="3" name="矩形 2"/>
          <p:cNvSpPr/>
          <p:nvPr/>
        </p:nvSpPr>
        <p:spPr>
          <a:xfrm>
            <a:off x="611560" y="1094546"/>
            <a:ext cx="6818989" cy="400110"/>
          </a:xfrm>
          <a:prstGeom prst="rect">
            <a:avLst/>
          </a:prstGeom>
        </p:spPr>
        <p:txBody>
          <a:bodyPr wrap="square">
            <a:spAutoFit/>
          </a:bodyPr>
          <a:lstStyle/>
          <a:p>
            <a:pPr marL="285750" indent="-285750">
              <a:buFont typeface="Wingdings" pitchFamily="2" charset="2"/>
              <a:buChar char="Ø"/>
            </a:pPr>
            <a:r>
              <a:rPr lang="zh-CN" altLang="zh-CN" sz="2000" b="1" dirty="0">
                <a:solidFill>
                  <a:schemeClr val="accent2">
                    <a:lumMod val="75000"/>
                  </a:schemeClr>
                </a:solidFill>
              </a:rPr>
              <a:t>理查德•迈耶</a:t>
            </a:r>
            <a:r>
              <a:rPr lang="zh-CN" altLang="zh-CN" dirty="0"/>
              <a:t>是新现代主义的主要代表设计家。</a:t>
            </a:r>
            <a:endParaRPr lang="zh-CN" altLang="en-US" dirty="0"/>
          </a:p>
        </p:txBody>
      </p:sp>
      <p:sp>
        <p:nvSpPr>
          <p:cNvPr id="15" name="矩形 14"/>
          <p:cNvSpPr/>
          <p:nvPr/>
        </p:nvSpPr>
        <p:spPr>
          <a:xfrm>
            <a:off x="802470" y="1494656"/>
            <a:ext cx="7585954" cy="3000821"/>
          </a:xfrm>
          <a:prstGeom prst="rect">
            <a:avLst/>
          </a:prstGeom>
        </p:spPr>
        <p:txBody>
          <a:bodyPr wrap="square">
            <a:spAutoFit/>
          </a:bodyPr>
          <a:lstStyle/>
          <a:p>
            <a:pPr>
              <a:lnSpc>
                <a:spcPct val="150000"/>
              </a:lnSpc>
            </a:pPr>
            <a:r>
              <a:rPr lang="zh-CN" altLang="en-US" dirty="0" smtClean="0"/>
              <a:t>他喜欢现代主义大师，特别是科布西耶的简单格子结构，他同时采用现代主义的白色为自己的色彩计划中心，极端地发展了这种冷漠的白色方块，并成为他的标志。迈耶的代表作品非常多，比如在法兰克福的装饰艺术博物馆（</a:t>
            </a:r>
            <a:r>
              <a:rPr lang="en-US" altLang="zh-CN" dirty="0" smtClean="0"/>
              <a:t>1979-1985</a:t>
            </a:r>
            <a:r>
              <a:rPr lang="zh-CN" altLang="en-US" dirty="0" smtClean="0"/>
              <a:t>）、巴黎的戛纳总部大厦（</a:t>
            </a:r>
            <a:r>
              <a:rPr lang="en-US" altLang="zh-CN" dirty="0" smtClean="0"/>
              <a:t>Canal Plus Headquarters , Paris , France , 1959-1992</a:t>
            </a:r>
            <a:r>
              <a:rPr lang="zh-CN" altLang="en-US" dirty="0" smtClean="0"/>
              <a:t>）、亚特兰大的艺术博物馆（</a:t>
            </a:r>
            <a:r>
              <a:rPr lang="en-US" altLang="zh-CN" dirty="0" smtClean="0"/>
              <a:t>High Museum or Art , Atlanta , Georgia , 1980-1983) , </a:t>
            </a:r>
            <a:r>
              <a:rPr lang="zh-CN" altLang="en-US" dirty="0" smtClean="0"/>
              <a:t>特别是他在洛杉矶地区设计的、世界最昂贵的博物馆项目</a:t>
            </a:r>
            <a:r>
              <a:rPr lang="en-US" altLang="zh-CN" dirty="0" smtClean="0"/>
              <a:t>-</a:t>
            </a:r>
            <a:r>
              <a:rPr lang="zh-CN" altLang="en-US" dirty="0" smtClean="0"/>
              <a:t>保罗</a:t>
            </a:r>
            <a:r>
              <a:rPr lang="en-US" altLang="zh-CN" dirty="0" smtClean="0"/>
              <a:t>·</a:t>
            </a:r>
            <a:r>
              <a:rPr lang="zh-CN" altLang="en-US" dirty="0" smtClean="0"/>
              <a:t>盖蒂中心（</a:t>
            </a:r>
            <a:r>
              <a:rPr lang="en-US" altLang="zh-CN" dirty="0" smtClean="0"/>
              <a:t>1954-1996) </a:t>
            </a:r>
            <a:endParaRPr lang="zh-CN" altLang="en-US" dirty="0"/>
          </a:p>
        </p:txBody>
      </p:sp>
      <p:sp>
        <p:nvSpPr>
          <p:cNvPr id="17" name="矩形 16"/>
          <p:cNvSpPr/>
          <p:nvPr/>
        </p:nvSpPr>
        <p:spPr>
          <a:xfrm>
            <a:off x="8667349" y="1"/>
            <a:ext cx="353941" cy="2585185"/>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第一节  新现代主义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163055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a:off x="-10085" y="1"/>
            <a:ext cx="988358" cy="413498"/>
          </a:xfrm>
          <a:prstGeom prst="flowChartOnlineStorage">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altLang="zh-CN" sz="2400" dirty="0" smtClean="0">
                <a:solidFill>
                  <a:prstClr val="white"/>
                </a:solidFill>
                <a:latin typeface="华文彩云" panose="02010800040101010101" pitchFamily="2" charset="-122"/>
                <a:ea typeface="华文彩云" panose="02010800040101010101" pitchFamily="2" charset="-122"/>
              </a:rPr>
              <a:t>2</a:t>
            </a:r>
            <a:r>
              <a:rPr lang="zh-CN" altLang="en-US" sz="2400" dirty="0" smtClean="0">
                <a:solidFill>
                  <a:prstClr val="white"/>
                </a:solidFill>
                <a:latin typeface="华文彩云" panose="02010800040101010101" pitchFamily="2" charset="-122"/>
                <a:ea typeface="华文彩云" panose="02010800040101010101" pitchFamily="2" charset="-122"/>
              </a:rPr>
              <a:t>章</a:t>
            </a:r>
            <a:endParaRPr lang="zh-CN" altLang="en-US" sz="2400" dirty="0">
              <a:solidFill>
                <a:prstClr val="white"/>
              </a:solidFill>
              <a:latin typeface="华文彩云" panose="02010800040101010101" pitchFamily="2" charset="-122"/>
              <a:ea typeface="华文彩云" panose="02010800040101010101" pitchFamily="2" charset="-122"/>
            </a:endParaRPr>
          </a:p>
        </p:txBody>
      </p:sp>
      <p:sp>
        <p:nvSpPr>
          <p:cNvPr id="5" name="矩形 4"/>
          <p:cNvSpPr/>
          <p:nvPr/>
        </p:nvSpPr>
        <p:spPr>
          <a:xfrm>
            <a:off x="873898" y="33626"/>
            <a:ext cx="2441598" cy="346247"/>
          </a:xfrm>
          <a:prstGeom prst="rect">
            <a:avLst/>
          </a:prstGeom>
          <a:noFill/>
          <a:ln>
            <a:noFill/>
          </a:ln>
        </p:spPr>
        <p:style>
          <a:lnRef idx="3">
            <a:schemeClr val="lt1"/>
          </a:lnRef>
          <a:fillRef idx="1">
            <a:schemeClr val="accent2"/>
          </a:fillRef>
          <a:effectRef idx="1">
            <a:schemeClr val="accent2"/>
          </a:effectRef>
          <a:fontRef idx="minor">
            <a:schemeClr val="lt1"/>
          </a:fontRef>
        </p:style>
        <p:txBody>
          <a:bodyPr wrap="square" lIns="68579" tIns="34289" rIns="68579" bIns="34289">
            <a:spAutoFit/>
          </a:bodyPr>
          <a:lstStyle/>
          <a:p>
            <a:pPr algn="ctr" defTabSz="685783"/>
            <a:r>
              <a:rPr lang="zh-CN" altLang="zh-CN" dirty="0">
                <a:solidFill>
                  <a:schemeClr val="accent1">
                    <a:lumMod val="75000"/>
                  </a:schemeClr>
                </a:solidFill>
                <a:latin typeface="幼圆" pitchFamily="49" charset="-122"/>
                <a:ea typeface="幼圆" pitchFamily="49" charset="-122"/>
              </a:rPr>
              <a:t>室内设计风格和流派</a:t>
            </a:r>
            <a:endParaRPr lang="zh-CN" altLang="en-US" dirty="0">
              <a:solidFill>
                <a:schemeClr val="accent1">
                  <a:lumMod val="75000"/>
                </a:schemeClr>
              </a:solidFill>
              <a:latin typeface="幼圆" pitchFamily="49" charset="-122"/>
              <a:ea typeface="幼圆" pitchFamily="49" charset="-122"/>
            </a:endParaRPr>
          </a:p>
        </p:txBody>
      </p:sp>
      <p:cxnSp>
        <p:nvCxnSpPr>
          <p:cNvPr id="7" name="直接连接符 6"/>
          <p:cNvCxnSpPr/>
          <p:nvPr/>
        </p:nvCxnSpPr>
        <p:spPr>
          <a:xfrm>
            <a:off x="978274" y="413498"/>
            <a:ext cx="2337222" cy="1"/>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848166"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10084" y="5018443"/>
            <a:ext cx="9154085" cy="4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94131" y="413498"/>
            <a:ext cx="40342" cy="473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8667349" y="1"/>
            <a:ext cx="353941" cy="2283717"/>
          </a:xfrm>
          <a:prstGeom prst="rect">
            <a:avLst/>
          </a:prstGeom>
        </p:spPr>
        <p:style>
          <a:lnRef idx="1">
            <a:schemeClr val="accent4"/>
          </a:lnRef>
          <a:fillRef idx="2">
            <a:schemeClr val="accent4"/>
          </a:fillRef>
          <a:effectRef idx="1">
            <a:schemeClr val="accent4"/>
          </a:effectRef>
          <a:fontRef idx="minor">
            <a:schemeClr val="dk1"/>
          </a:fontRef>
        </p:style>
        <p:txBody>
          <a:bodyPr vert="eaVert" wrap="square" lIns="68579" tIns="34289" rIns="68579" bIns="34289">
            <a:spAutoFit/>
          </a:bodyPr>
          <a:lstStyle/>
          <a:p>
            <a:pPr defTabSz="685783"/>
            <a:r>
              <a:rPr lang="zh-CN" altLang="en-US" sz="1400" dirty="0" smtClean="0">
                <a:solidFill>
                  <a:prstClr val="black"/>
                </a:solidFill>
                <a:latin typeface="华文楷体" panose="02010600040101010101" pitchFamily="2" charset="-122"/>
                <a:ea typeface="华文楷体" panose="02010600040101010101" pitchFamily="2" charset="-122"/>
              </a:rPr>
              <a:t>第二节    极少主义</a:t>
            </a:r>
            <a:endParaRPr lang="en-US" altLang="zh-CN" sz="1400" dirty="0">
              <a:solidFill>
                <a:prstClr val="black"/>
              </a:solidFill>
              <a:latin typeface="华文楷体" panose="02010600040101010101" pitchFamily="2" charset="-122"/>
              <a:ea typeface="华文楷体" panose="02010600040101010101" pitchFamily="2" charset="-122"/>
            </a:endParaRPr>
          </a:p>
        </p:txBody>
      </p:sp>
      <p:sp>
        <p:nvSpPr>
          <p:cNvPr id="2" name="矩形 1"/>
          <p:cNvSpPr/>
          <p:nvPr/>
        </p:nvSpPr>
        <p:spPr>
          <a:xfrm>
            <a:off x="611560" y="843558"/>
            <a:ext cx="7488832" cy="3046988"/>
          </a:xfrm>
          <a:prstGeom prst="rect">
            <a:avLst/>
          </a:prstGeom>
        </p:spPr>
        <p:txBody>
          <a:bodyPr wrap="square">
            <a:spAutoFit/>
          </a:bodyPr>
          <a:lstStyle/>
          <a:p>
            <a:pPr algn="ctr">
              <a:lnSpc>
                <a:spcPct val="150000"/>
              </a:lnSpc>
            </a:pPr>
            <a:r>
              <a:rPr lang="zh-CN" altLang="zh-CN" sz="2000" b="1" dirty="0">
                <a:solidFill>
                  <a:schemeClr val="accent2">
                    <a:lumMod val="75000"/>
                  </a:schemeClr>
                </a:solidFill>
                <a:latin typeface="华文琥珀" pitchFamily="2" charset="-122"/>
                <a:ea typeface="华文琥珀" pitchFamily="2" charset="-122"/>
              </a:rPr>
              <a:t>观念产生原因和</a:t>
            </a:r>
            <a:r>
              <a:rPr lang="zh-CN" altLang="zh-CN" sz="2000" b="1" dirty="0" smtClean="0">
                <a:solidFill>
                  <a:schemeClr val="accent2">
                    <a:lumMod val="75000"/>
                  </a:schemeClr>
                </a:solidFill>
                <a:latin typeface="华文琥珀" pitchFamily="2" charset="-122"/>
                <a:ea typeface="华文琥珀" pitchFamily="2" charset="-122"/>
              </a:rPr>
              <a:t>背景</a:t>
            </a:r>
            <a:endParaRPr lang="en-US" altLang="zh-CN" sz="2000" dirty="0" smtClean="0">
              <a:latin typeface="华文琥珀" pitchFamily="2" charset="-122"/>
              <a:ea typeface="华文琥珀" pitchFamily="2" charset="-122"/>
            </a:endParaRPr>
          </a:p>
          <a:p>
            <a:pPr>
              <a:lnSpc>
                <a:spcPct val="150000"/>
              </a:lnSpc>
            </a:pPr>
            <a:r>
              <a:rPr lang="zh-CN" altLang="zh-CN" dirty="0" smtClean="0"/>
              <a:t>极</a:t>
            </a:r>
            <a:r>
              <a:rPr lang="zh-CN" altLang="zh-CN" dirty="0"/>
              <a:t>少主义思想产生于</a:t>
            </a:r>
            <a:r>
              <a:rPr lang="en-US" altLang="zh-CN" dirty="0"/>
              <a:t>20</a:t>
            </a:r>
            <a:r>
              <a:rPr lang="zh-CN" altLang="zh-CN" dirty="0"/>
              <a:t>世纪</a:t>
            </a:r>
            <a:r>
              <a:rPr lang="en-US" altLang="zh-CN" dirty="0"/>
              <a:t>50</a:t>
            </a:r>
            <a:r>
              <a:rPr lang="zh-CN" altLang="zh-CN" dirty="0"/>
              <a:t>年代以</a:t>
            </a:r>
            <a:r>
              <a:rPr lang="en-US" altLang="zh-CN" dirty="0" err="1">
                <a:hlinkClick r:id="rId2"/>
              </a:rPr>
              <a:t>美国</a:t>
            </a:r>
            <a:r>
              <a:rPr lang="zh-CN" altLang="zh-CN" dirty="0"/>
              <a:t>为中心的美术流派，</a:t>
            </a:r>
            <a:r>
              <a:rPr lang="en-US" altLang="zh-CN" dirty="0">
                <a:hlinkClick r:id="rId3"/>
              </a:rPr>
              <a:t>极少艺术的根源可以追朔到蒙德里安的冷抽象以及后来的构成主义，同时也汲取了达达派和包毫斯学院的一些因素。极少主义标志着形式主义走向顶峰，走向形式唯美主义。</a:t>
            </a:r>
            <a:r>
              <a:rPr lang="zh-CN" altLang="zh-CN" dirty="0"/>
              <a:t>著名现代主义建筑与设计大师</a:t>
            </a:r>
            <a:r>
              <a:rPr lang="en-US" altLang="zh-CN" dirty="0" err="1">
                <a:hlinkClick r:id="rId4"/>
              </a:rPr>
              <a:t>米斯·凡德洛</a:t>
            </a:r>
            <a:r>
              <a:rPr lang="zh-CN" altLang="zh-CN" dirty="0"/>
              <a:t>曾经提出过一句经典设计名言</a:t>
            </a:r>
            <a:r>
              <a:rPr lang="en-US" altLang="zh-CN" dirty="0"/>
              <a:t>“</a:t>
            </a:r>
            <a:r>
              <a:rPr lang="zh-CN" altLang="zh-CN" dirty="0"/>
              <a:t>少即多（</a:t>
            </a:r>
            <a:r>
              <a:rPr lang="en-US" altLang="zh-CN" dirty="0"/>
              <a:t>less is more</a:t>
            </a:r>
            <a:r>
              <a:rPr lang="zh-CN" altLang="zh-CN" dirty="0"/>
              <a:t>）</a:t>
            </a:r>
            <a:r>
              <a:rPr lang="en-US" altLang="zh-CN" dirty="0"/>
              <a:t>”</a:t>
            </a:r>
            <a:r>
              <a:rPr lang="zh-CN" altLang="zh-CN" dirty="0"/>
              <a:t>，主张形式简单、强调功能与结构相结合的设计理念，反对复杂装饰。</a:t>
            </a:r>
            <a:r>
              <a:rPr lang="zh-CN" altLang="zh-CN" dirty="0" smtClean="0"/>
              <a:t>在</a:t>
            </a:r>
            <a:endParaRPr lang="zh-CN" altLang="zh-CN" dirty="0"/>
          </a:p>
        </p:txBody>
      </p:sp>
    </p:spTree>
    <p:extLst>
      <p:ext uri="{BB962C8B-B14F-4D97-AF65-F5344CB8AC3E}">
        <p14:creationId xmlns:p14="http://schemas.microsoft.com/office/powerpoint/2010/main" val="373456819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TotalTime>
  <Words>4590</Words>
  <Application>Microsoft Office PowerPoint</Application>
  <PresentationFormat>全屏显示(16:9)</PresentationFormat>
  <Paragraphs>306</Paragraphs>
  <Slides>55</Slides>
  <Notes>0</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cp:lastModifiedBy>
  <cp:revision>10</cp:revision>
  <dcterms:created xsi:type="dcterms:W3CDTF">2018-02-26T04:47:09Z</dcterms:created>
  <dcterms:modified xsi:type="dcterms:W3CDTF">2018-02-27T08:18:34Z</dcterms:modified>
</cp:coreProperties>
</file>