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tiff" ContentType="image/tiff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69" r:id="rId1"/>
  </p:sldMasterIdLst>
  <p:sldIdLst>
    <p:sldId id="536" r:id="rId2"/>
    <p:sldId id="326" r:id="rId3"/>
    <p:sldId id="537" r:id="rId4"/>
    <p:sldId id="543" r:id="rId5"/>
    <p:sldId id="544" r:id="rId6"/>
    <p:sldId id="545" r:id="rId7"/>
    <p:sldId id="546" r:id="rId8"/>
    <p:sldId id="538" r:id="rId9"/>
    <p:sldId id="547" r:id="rId10"/>
    <p:sldId id="548" r:id="rId11"/>
    <p:sldId id="549" r:id="rId12"/>
    <p:sldId id="550" r:id="rId13"/>
    <p:sldId id="551" r:id="rId14"/>
    <p:sldId id="539" r:id="rId15"/>
    <p:sldId id="540" r:id="rId16"/>
    <p:sldId id="555" r:id="rId17"/>
    <p:sldId id="556" r:id="rId18"/>
    <p:sldId id="557" r:id="rId19"/>
    <p:sldId id="552" r:id="rId20"/>
    <p:sldId id="553" r:id="rId21"/>
    <p:sldId id="554" r:id="rId22"/>
    <p:sldId id="541" r:id="rId23"/>
    <p:sldId id="558" r:id="rId24"/>
    <p:sldId id="559" r:id="rId25"/>
    <p:sldId id="560" r:id="rId26"/>
    <p:sldId id="561" r:id="rId27"/>
    <p:sldId id="542" r:id="rId28"/>
    <p:sldId id="533" r:id="rId29"/>
    <p:sldId id="534" r:id="rId30"/>
    <p:sldId id="535" r:id="rId31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charset="0"/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charset="0"/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charset="0"/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charset="0"/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charset="0"/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3333"/>
    <a:srgbClr val="1C1C1C"/>
    <a:srgbClr val="5F5F5F"/>
    <a:srgbClr val="FFFF00"/>
    <a:srgbClr val="CCFFCC"/>
    <a:srgbClr val="800000"/>
    <a:srgbClr val="312E38"/>
    <a:srgbClr val="2B283E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3131" autoAdjust="0"/>
    <p:restoredTop sz="94620" autoAdjust="0"/>
  </p:normalViewPr>
  <p:slideViewPr>
    <p:cSldViewPr>
      <p:cViewPr>
        <p:scale>
          <a:sx n="75" d="100"/>
          <a:sy n="75" d="100"/>
        </p:scale>
        <p:origin x="-1494" y="-216"/>
      </p:cViewPr>
      <p:guideLst>
        <p:guide orient="horz" pos="2149"/>
        <p:guide pos="2880"/>
      </p:guideLst>
    </p:cSldViewPr>
  </p:slideViewPr>
  <p:outlineViewPr>
    <p:cViewPr>
      <p:scale>
        <a:sx n="33" d="100"/>
        <a:sy n="33" d="100"/>
      </p:scale>
      <p:origin x="0" y="624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A7E319-2E9B-4C26-8AF5-90BEEB2B9815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57C9F5-5F0C-4FC9-8987-16609E6063F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36A684-A7A9-4009-970F-26F0904B2EE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1EF915-70E0-4D1F-874E-FA8A72F7658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583E28-4EF8-49B7-9078-73A4DB39562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4B7886-F259-4D71-B61E-50B61EFE08AA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D419A1-85B0-43BC-8839-46D197EC9F4C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A408B8-AA57-40BE-AAC9-664D2386D9BE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CB6F39-8974-457C-8A9B-6AA950873E2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1543AB-DA25-4246-ADAA-DE44CBB00B5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69A72A-F2F1-4461-A296-0FECC4C6C94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18" Type="http://schemas.openxmlformats.org/officeDocument/2006/relationships/image" Target="../media/image6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3" name="文本占位符 2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buFont typeface="Arial" pitchFamily="34" charset="0"/>
              <a:buNone/>
              <a:defRPr sz="1200">
                <a:solidFill>
                  <a:srgbClr val="898989"/>
                </a:solidFill>
                <a:latin typeface="Arial" pitchFamily="34" charset="0"/>
              </a:defRPr>
            </a:lvl1pPr>
          </a:lstStyle>
          <a:p>
            <a:pPr>
              <a:defRPr/>
            </a:pPr>
            <a:fld id="{997889ED-AB62-4BC1-91E7-1AE216B92E3B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10" name="灯片编号占位符 5"/>
          <p:cNvSpPr txBox="1">
            <a:spLocks/>
          </p:cNvSpPr>
          <p:nvPr userDrawn="1"/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anchor="ctr"/>
          <a:lstStyle>
            <a:lvl1pPr algn="r">
              <a:buFont typeface="Arial" pitchFamily="34" charset="0"/>
              <a:buNone/>
              <a:defRPr sz="1200">
                <a:solidFill>
                  <a:srgbClr val="898989"/>
                </a:solidFill>
                <a:latin typeface="Arial" pitchFamily="34" charset="0"/>
              </a:defRPr>
            </a:lvl1pPr>
          </a:lstStyle>
          <a:p>
            <a:pPr>
              <a:defRPr/>
            </a:pPr>
            <a:fld id="{ECA35420-7DAE-4787-BBD7-232EB8FF5C88}" type="slidenum">
              <a:rPr lang="en-US" altLang="zh-CN" smtClean="0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11" name="灯片编号占位符 5"/>
          <p:cNvSpPr txBox="1">
            <a:spLocks/>
          </p:cNvSpPr>
          <p:nvPr userDrawn="1"/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F21C3A-3F67-4BFB-9DE6-2955EB29F3FF}" type="slidenum">
              <a:rPr lang="en-US" altLang="zh-CN" smtClean="0"/>
              <a:pPr>
                <a:defRPr/>
              </a:pPr>
              <a:t>‹#›</a:t>
            </a:fld>
            <a:endParaRPr lang="en-US" altLang="zh-CN"/>
          </a:p>
        </p:txBody>
      </p:sp>
      <p:grpSp>
        <p:nvGrpSpPr>
          <p:cNvPr id="1033" name="组合 7"/>
          <p:cNvGrpSpPr>
            <a:grpSpLocks/>
          </p:cNvGrpSpPr>
          <p:nvPr userDrawn="1"/>
        </p:nvGrpSpPr>
        <p:grpSpPr bwMode="auto">
          <a:xfrm>
            <a:off x="0" y="5965825"/>
            <a:ext cx="9215438" cy="892175"/>
            <a:chOff x="0" y="5965825"/>
            <a:chExt cx="9215470" cy="892175"/>
          </a:xfrm>
        </p:grpSpPr>
        <p:sp>
          <p:nvSpPr>
            <p:cNvPr id="13" name="Rectangle 13"/>
            <p:cNvSpPr>
              <a:spLocks noChangeArrowheads="1"/>
            </p:cNvSpPr>
            <p:nvPr/>
          </p:nvSpPr>
          <p:spPr bwMode="auto">
            <a:xfrm>
              <a:off x="0" y="6021388"/>
              <a:ext cx="9144032" cy="836612"/>
            </a:xfrm>
            <a:prstGeom prst="rect">
              <a:avLst/>
            </a:prstGeom>
            <a:solidFill>
              <a:srgbClr val="00B050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4" name="TextBox 13"/>
            <p:cNvSpPr txBox="1">
              <a:spLocks noChangeArrowheads="1"/>
            </p:cNvSpPr>
            <p:nvPr/>
          </p:nvSpPr>
          <p:spPr bwMode="auto">
            <a:xfrm>
              <a:off x="468315" y="6165850"/>
              <a:ext cx="2387608" cy="5540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zh-CN" altLang="en-US" dirty="0">
                  <a:ea typeface="黑体" pitchFamily="49" charset="-122"/>
                </a:rPr>
                <a:t>标志设计与实训 </a:t>
              </a:r>
              <a:r>
                <a:rPr lang="en-US" altLang="zh-CN" dirty="0">
                  <a:ea typeface="黑体" pitchFamily="49" charset="-122"/>
                </a:rPr>
                <a:t>2018</a:t>
              </a:r>
            </a:p>
            <a:p>
              <a:pPr>
                <a:defRPr/>
              </a:pPr>
              <a:r>
                <a:rPr lang="zh-CN" altLang="en-US" sz="1200" b="0" dirty="0">
                  <a:ea typeface="黑体" pitchFamily="49" charset="-122"/>
                </a:rPr>
                <a:t>安徽美术出版社</a:t>
              </a:r>
              <a:endParaRPr lang="zh-CN" altLang="en-US" sz="1200" b="0" dirty="0"/>
            </a:p>
          </p:txBody>
        </p:sp>
        <p:pic>
          <p:nvPicPr>
            <p:cNvPr id="1037" name="Imagen 5" descr="C:\Users\Design\Documents\Edu\Product Launch\shadown.png"/>
            <p:cNvPicPr>
              <a:picLocks noChangeAspect="1" noChangeArrowheads="1"/>
            </p:cNvPicPr>
            <p:nvPr/>
          </p:nvPicPr>
          <p:blipFill>
            <a:blip r:embed="rId13"/>
            <a:srcRect/>
            <a:stretch>
              <a:fillRect/>
            </a:stretch>
          </p:blipFill>
          <p:spPr bwMode="auto">
            <a:xfrm>
              <a:off x="3354388" y="5965825"/>
              <a:ext cx="762000" cy="7191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38" name="27 Imagen"/>
            <p:cNvPicPr>
              <a:picLocks noChangeAspect="1" noChangeArrowheads="1"/>
            </p:cNvPicPr>
            <p:nvPr/>
          </p:nvPicPr>
          <p:blipFill>
            <a:blip r:embed="rId14"/>
            <a:srcRect/>
            <a:stretch>
              <a:fillRect/>
            </a:stretch>
          </p:blipFill>
          <p:spPr bwMode="auto">
            <a:xfrm>
              <a:off x="4167188" y="6170613"/>
              <a:ext cx="363537" cy="303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39" name="28 Imagen"/>
            <p:cNvPicPr>
              <a:picLocks noChangeAspect="1" noChangeArrowheads="1"/>
            </p:cNvPicPr>
            <p:nvPr/>
          </p:nvPicPr>
          <p:blipFill>
            <a:blip r:embed="rId14"/>
            <a:srcRect/>
            <a:stretch>
              <a:fillRect/>
            </a:stretch>
          </p:blipFill>
          <p:spPr bwMode="auto">
            <a:xfrm>
              <a:off x="4741863" y="6170613"/>
              <a:ext cx="363537" cy="303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8" name="29 CuadroTexto"/>
            <p:cNvSpPr txBox="1">
              <a:spLocks noChangeArrowheads="1"/>
            </p:cNvSpPr>
            <p:nvPr/>
          </p:nvSpPr>
          <p:spPr bwMode="auto">
            <a:xfrm>
              <a:off x="4205303" y="6181725"/>
              <a:ext cx="261938" cy="2746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s-HN" altLang="en-US" sz="1200" dirty="0">
                  <a:solidFill>
                    <a:srgbClr val="5AD00A"/>
                  </a:solidFill>
                  <a:latin typeface="Calibri" pitchFamily="34" charset="0"/>
                </a:rPr>
                <a:t>1</a:t>
              </a:r>
              <a:endParaRPr lang="zh-CN" altLang="en-US" sz="1200" dirty="0">
                <a:solidFill>
                  <a:srgbClr val="5AD00A"/>
                </a:solidFill>
                <a:latin typeface="Calibri" pitchFamily="34" charset="0"/>
              </a:endParaRPr>
            </a:p>
          </p:txBody>
        </p:sp>
        <p:sp>
          <p:nvSpPr>
            <p:cNvPr id="19" name="30 CuadroTexto"/>
            <p:cNvSpPr txBox="1">
              <a:spLocks noChangeArrowheads="1"/>
            </p:cNvSpPr>
            <p:nvPr/>
          </p:nvSpPr>
          <p:spPr bwMode="auto">
            <a:xfrm>
              <a:off x="4467241" y="6181725"/>
              <a:ext cx="315914" cy="2778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s-HN" altLang="en-US" sz="1200" i="1" dirty="0">
                  <a:latin typeface="Calibri" pitchFamily="34" charset="0"/>
                </a:rPr>
                <a:t>of</a:t>
              </a:r>
              <a:endParaRPr lang="zh-CN" altLang="en-US" sz="1200" i="1" dirty="0">
                <a:latin typeface="Calibri" pitchFamily="34" charset="0"/>
              </a:endParaRPr>
            </a:p>
          </p:txBody>
        </p:sp>
        <p:sp>
          <p:nvSpPr>
            <p:cNvPr id="20" name="31 CuadroTexto"/>
            <p:cNvSpPr txBox="1">
              <a:spLocks noChangeArrowheads="1"/>
            </p:cNvSpPr>
            <p:nvPr/>
          </p:nvSpPr>
          <p:spPr bwMode="auto">
            <a:xfrm>
              <a:off x="4787917" y="6181725"/>
              <a:ext cx="263526" cy="2778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s-HN" altLang="en-US" sz="1200" dirty="0">
                  <a:solidFill>
                    <a:srgbClr val="7F7F7F"/>
                  </a:solidFill>
                  <a:latin typeface="Calibri" pitchFamily="34" charset="0"/>
                </a:rPr>
                <a:t>6</a:t>
              </a:r>
              <a:endParaRPr lang="zh-CN" altLang="en-US" sz="1200" dirty="0">
                <a:solidFill>
                  <a:srgbClr val="7F7F7F"/>
                </a:solidFill>
                <a:latin typeface="Calibri" pitchFamily="34" charset="0"/>
              </a:endParaRPr>
            </a:p>
          </p:txBody>
        </p:sp>
        <p:pic>
          <p:nvPicPr>
            <p:cNvPr id="1043" name="Imagen 5" descr="C:\Users\Design\Documents\Edu\Product Launch\shadown.png"/>
            <p:cNvPicPr>
              <a:picLocks noChangeAspect="1" noChangeArrowheads="1"/>
            </p:cNvPicPr>
            <p:nvPr/>
          </p:nvPicPr>
          <p:blipFill>
            <a:blip r:embed="rId15"/>
            <a:srcRect/>
            <a:stretch>
              <a:fillRect/>
            </a:stretch>
          </p:blipFill>
          <p:spPr bwMode="auto">
            <a:xfrm>
              <a:off x="5127625" y="5983288"/>
              <a:ext cx="763588" cy="7207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2" name="1 Título"/>
            <p:cNvSpPr txBox="1">
              <a:spLocks noChangeArrowheads="1"/>
            </p:cNvSpPr>
            <p:nvPr/>
          </p:nvSpPr>
          <p:spPr bwMode="auto">
            <a:xfrm>
              <a:off x="6732611" y="6143625"/>
              <a:ext cx="2482859" cy="4746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>
                <a:defRPr/>
              </a:pPr>
              <a:r>
                <a:rPr lang="en-US" altLang="zh-CN" sz="900" dirty="0">
                  <a:latin typeface="Calibri" pitchFamily="34" charset="0"/>
                </a:rPr>
                <a:t>Contact Us</a:t>
              </a:r>
            </a:p>
            <a:p>
              <a:pPr>
                <a:defRPr/>
              </a:pPr>
              <a:r>
                <a:rPr lang="en-US" altLang="zh-CN" sz="900" dirty="0">
                  <a:latin typeface="Calibri" pitchFamily="34" charset="0"/>
                </a:rPr>
                <a:t>Changchun road, N0.169, JILIN,JILIN, CHINA</a:t>
              </a:r>
            </a:p>
            <a:p>
              <a:pPr marL="228600" indent="-228600">
                <a:buFont typeface="Arial" charset="0"/>
                <a:buAutoNum type="alphaUcPeriod" startAt="16"/>
                <a:defRPr/>
              </a:pPr>
              <a:r>
                <a:rPr lang="en-US" altLang="zh-CN" sz="900" dirty="0">
                  <a:latin typeface="Calibri" pitchFamily="34" charset="0"/>
                </a:rPr>
                <a:t>13504380916/ xiaochen6074@163.com</a:t>
              </a:r>
            </a:p>
            <a:p>
              <a:pPr marL="228600" indent="-228600">
                <a:buFont typeface="Arial" charset="0"/>
                <a:buAutoNum type="alphaUcPeriod" startAt="16"/>
                <a:defRPr/>
              </a:pPr>
              <a:r>
                <a:rPr lang="en-US" altLang="zh-CN" sz="900" dirty="0">
                  <a:latin typeface="Calibri" pitchFamily="34" charset="0"/>
                </a:rPr>
                <a:t>www.jpppsj.com</a:t>
              </a:r>
            </a:p>
          </p:txBody>
        </p:sp>
        <p:pic>
          <p:nvPicPr>
            <p:cNvPr id="1045" name="Imagen 27">
              <a:hlinkClick r:id="" action="ppaction://hlinkshowjump?jump=nextslide"/>
            </p:cNvPr>
            <p:cNvPicPr>
              <a:picLocks noChangeAspect="1" noChangeArrowheads="1"/>
            </p:cNvPicPr>
            <p:nvPr/>
          </p:nvPicPr>
          <p:blipFill>
            <a:blip r:embed="rId16"/>
            <a:srcRect/>
            <a:stretch>
              <a:fillRect/>
            </a:stretch>
          </p:blipFill>
          <p:spPr bwMode="auto">
            <a:xfrm>
              <a:off x="5103813" y="6221413"/>
              <a:ext cx="209550" cy="2111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46" name="Imagen 28">
              <a:hlinkClick r:id="" action="ppaction://hlinkshowjump?jump=previousslide"/>
            </p:cNvPr>
            <p:cNvPicPr>
              <a:picLocks noChangeAspect="1" noChangeArrowheads="1"/>
            </p:cNvPicPr>
            <p:nvPr/>
          </p:nvPicPr>
          <p:blipFill>
            <a:blip r:embed="rId17"/>
            <a:srcRect/>
            <a:stretch>
              <a:fillRect/>
            </a:stretch>
          </p:blipFill>
          <p:spPr bwMode="auto">
            <a:xfrm>
              <a:off x="3925888" y="6221413"/>
              <a:ext cx="211137" cy="2111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5" name="TextBox 12"/>
            <p:cNvSpPr txBox="1">
              <a:spLocks noChangeArrowheads="1"/>
            </p:cNvSpPr>
            <p:nvPr/>
          </p:nvSpPr>
          <p:spPr bwMode="auto">
            <a:xfrm>
              <a:off x="5643583" y="6072188"/>
              <a:ext cx="1851031" cy="7080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altLang="zh-CN" sz="2000" dirty="0">
                  <a:latin typeface="微软雅黑" pitchFamily="34" charset="-122"/>
                  <a:ea typeface="微软雅黑" pitchFamily="34" charset="-122"/>
                </a:rPr>
                <a:t>LOGO DESIGN</a:t>
              </a:r>
              <a:endParaRPr lang="zh-CN" altLang="en-US" sz="2000" dirty="0"/>
            </a:p>
          </p:txBody>
        </p:sp>
      </p:grpSp>
      <p:pic>
        <p:nvPicPr>
          <p:cNvPr id="1034" name="图片 9" descr="横版"/>
          <p:cNvPicPr>
            <a:picLocks noChangeAspect="1" noChangeArrowheads="1"/>
          </p:cNvPicPr>
          <p:nvPr userDrawn="1"/>
        </p:nvPicPr>
        <p:blipFill>
          <a:blip r:embed="rId18"/>
          <a:srcRect/>
          <a:stretch>
            <a:fillRect/>
          </a:stretch>
        </p:blipFill>
        <p:spPr bwMode="auto">
          <a:xfrm>
            <a:off x="6804025" y="260350"/>
            <a:ext cx="2016125" cy="608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070" r:id="rId1"/>
    <p:sldLayoutId id="2147484071" r:id="rId2"/>
    <p:sldLayoutId id="2147484072" r:id="rId3"/>
    <p:sldLayoutId id="2147484073" r:id="rId4"/>
    <p:sldLayoutId id="2147484074" r:id="rId5"/>
    <p:sldLayoutId id="2147484075" r:id="rId6"/>
    <p:sldLayoutId id="2147484076" r:id="rId7"/>
    <p:sldLayoutId id="2147484077" r:id="rId8"/>
    <p:sldLayoutId id="2147484078" r:id="rId9"/>
    <p:sldLayoutId id="2147484079" r:id="rId10"/>
    <p:sldLayoutId id="2147484080" r:id="rId11"/>
  </p:sldLayoutIdLst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>
        <p:tmplLst>
          <p:tmpl lvl="1">
            <p:tnLst>
              <p:par>
                <p:cTn presetID="44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0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05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2">
            <p:tnLst>
              <p:par>
                <p:cTn presetID="44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0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05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3">
            <p:tnLst>
              <p:par>
                <p:cTn presetID="44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0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05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4">
            <p:tnLst>
              <p:par>
                <p:cTn presetID="44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0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05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5">
            <p:tnLst>
              <p:par>
                <p:cTn presetID="44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0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05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6.jpeg"/><Relationship Id="rId5" Type="http://schemas.openxmlformats.org/officeDocument/2006/relationships/image" Target="../media/image45.jpeg"/><Relationship Id="rId4" Type="http://schemas.openxmlformats.org/officeDocument/2006/relationships/image" Target="../media/image44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0.jpeg"/><Relationship Id="rId5" Type="http://schemas.openxmlformats.org/officeDocument/2006/relationships/image" Target="../media/image49.jpeg"/><Relationship Id="rId4" Type="http://schemas.openxmlformats.org/officeDocument/2006/relationships/image" Target="../media/image48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4.png"/><Relationship Id="rId5" Type="http://schemas.openxmlformats.org/officeDocument/2006/relationships/image" Target="../media/image53.png"/><Relationship Id="rId4" Type="http://schemas.openxmlformats.org/officeDocument/2006/relationships/image" Target="../media/image5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7" Type="http://schemas.openxmlformats.org/officeDocument/2006/relationships/image" Target="../media/image59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8.jpeg"/><Relationship Id="rId5" Type="http://schemas.openxmlformats.org/officeDocument/2006/relationships/image" Target="../media/image57.jpeg"/><Relationship Id="rId4" Type="http://schemas.openxmlformats.org/officeDocument/2006/relationships/image" Target="../media/image56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7" Type="http://schemas.openxmlformats.org/officeDocument/2006/relationships/image" Target="../media/image64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3.jpeg"/><Relationship Id="rId5" Type="http://schemas.openxmlformats.org/officeDocument/2006/relationships/image" Target="../media/image62.jpeg"/><Relationship Id="rId4" Type="http://schemas.openxmlformats.org/officeDocument/2006/relationships/image" Target="../media/image6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7" Type="http://schemas.openxmlformats.org/officeDocument/2006/relationships/image" Target="../media/image69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8.gif"/><Relationship Id="rId5" Type="http://schemas.openxmlformats.org/officeDocument/2006/relationships/image" Target="../media/image67.jpeg"/><Relationship Id="rId4" Type="http://schemas.openxmlformats.org/officeDocument/2006/relationships/image" Target="../media/image66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3.jpeg"/><Relationship Id="rId5" Type="http://schemas.openxmlformats.org/officeDocument/2006/relationships/image" Target="../media/image72.jpeg"/><Relationship Id="rId4" Type="http://schemas.openxmlformats.org/officeDocument/2006/relationships/image" Target="../media/image71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gif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7.jpeg"/><Relationship Id="rId5" Type="http://schemas.openxmlformats.org/officeDocument/2006/relationships/image" Target="../media/image76.jpeg"/><Relationship Id="rId4" Type="http://schemas.openxmlformats.org/officeDocument/2006/relationships/image" Target="../media/image75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1.jpeg"/><Relationship Id="rId5" Type="http://schemas.openxmlformats.org/officeDocument/2006/relationships/image" Target="../media/image80.jpeg"/><Relationship Id="rId4" Type="http://schemas.openxmlformats.org/officeDocument/2006/relationships/image" Target="../media/image7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png"/><Relationship Id="rId7" Type="http://schemas.openxmlformats.org/officeDocument/2006/relationships/image" Target="../media/image86.gif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5.png"/><Relationship Id="rId5" Type="http://schemas.openxmlformats.org/officeDocument/2006/relationships/image" Target="../media/image84.jpeg"/><Relationship Id="rId4" Type="http://schemas.openxmlformats.org/officeDocument/2006/relationships/image" Target="../media/image83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0.jpeg"/><Relationship Id="rId5" Type="http://schemas.openxmlformats.org/officeDocument/2006/relationships/image" Target="../media/image89.jpeg"/><Relationship Id="rId4" Type="http://schemas.openxmlformats.org/officeDocument/2006/relationships/image" Target="../media/image8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jpeg"/><Relationship Id="rId7" Type="http://schemas.openxmlformats.org/officeDocument/2006/relationships/image" Target="../media/image95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4.jpeg"/><Relationship Id="rId5" Type="http://schemas.openxmlformats.org/officeDocument/2006/relationships/image" Target="../media/image93.jpeg"/><Relationship Id="rId4" Type="http://schemas.openxmlformats.org/officeDocument/2006/relationships/image" Target="../media/image92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1.jpeg"/><Relationship Id="rId3" Type="http://schemas.openxmlformats.org/officeDocument/2006/relationships/image" Target="../media/image96.jpeg"/><Relationship Id="rId7" Type="http://schemas.openxmlformats.org/officeDocument/2006/relationships/image" Target="../media/image100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9.jpeg"/><Relationship Id="rId5" Type="http://schemas.openxmlformats.org/officeDocument/2006/relationships/image" Target="../media/image98.jpeg"/><Relationship Id="rId4" Type="http://schemas.openxmlformats.org/officeDocument/2006/relationships/image" Target="../media/image97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2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5.jpeg"/><Relationship Id="rId5" Type="http://schemas.openxmlformats.org/officeDocument/2006/relationships/image" Target="../media/image104.jpeg"/><Relationship Id="rId4" Type="http://schemas.openxmlformats.org/officeDocument/2006/relationships/image" Target="../media/image103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6.jpeg"/><Relationship Id="rId7" Type="http://schemas.openxmlformats.org/officeDocument/2006/relationships/image" Target="../media/image110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9.jpeg"/><Relationship Id="rId5" Type="http://schemas.openxmlformats.org/officeDocument/2006/relationships/image" Target="../media/image108.jpeg"/><Relationship Id="rId4" Type="http://schemas.openxmlformats.org/officeDocument/2006/relationships/image" Target="../media/image107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1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4.jpeg"/><Relationship Id="rId5" Type="http://schemas.openxmlformats.org/officeDocument/2006/relationships/image" Target="../media/image113.jpeg"/><Relationship Id="rId4" Type="http://schemas.openxmlformats.org/officeDocument/2006/relationships/image" Target="../media/image112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5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8.jpeg"/><Relationship Id="rId5" Type="http://schemas.openxmlformats.org/officeDocument/2006/relationships/image" Target="../media/image117.jpeg"/><Relationship Id="rId4" Type="http://schemas.openxmlformats.org/officeDocument/2006/relationships/image" Target="../media/image116.jpe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4.png"/><Relationship Id="rId3" Type="http://schemas.openxmlformats.org/officeDocument/2006/relationships/image" Target="../media/image119.jpeg"/><Relationship Id="rId7" Type="http://schemas.openxmlformats.org/officeDocument/2006/relationships/image" Target="../media/image123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2.jpeg"/><Relationship Id="rId5" Type="http://schemas.openxmlformats.org/officeDocument/2006/relationships/image" Target="../media/image121.jpeg"/><Relationship Id="rId4" Type="http://schemas.openxmlformats.org/officeDocument/2006/relationships/image" Target="../media/image120.jpe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eg"/><Relationship Id="rId3" Type="http://schemas.openxmlformats.org/officeDocument/2006/relationships/image" Target="../media/image126.jpeg"/><Relationship Id="rId7" Type="http://schemas.openxmlformats.org/officeDocument/2006/relationships/image" Target="../media/image130.jpeg"/><Relationship Id="rId2" Type="http://schemas.openxmlformats.org/officeDocument/2006/relationships/image" Target="../media/image12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9.jpeg"/><Relationship Id="rId5" Type="http://schemas.openxmlformats.org/officeDocument/2006/relationships/image" Target="../media/image128.jpeg"/><Relationship Id="rId4" Type="http://schemas.openxmlformats.org/officeDocument/2006/relationships/image" Target="../media/image127.jpe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eg"/><Relationship Id="rId3" Type="http://schemas.openxmlformats.org/officeDocument/2006/relationships/image" Target="../media/image132.jpeg"/><Relationship Id="rId7" Type="http://schemas.openxmlformats.org/officeDocument/2006/relationships/image" Target="../media/image136.jpeg"/><Relationship Id="rId2" Type="http://schemas.openxmlformats.org/officeDocument/2006/relationships/image" Target="../media/image13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5.jpeg"/><Relationship Id="rId5" Type="http://schemas.openxmlformats.org/officeDocument/2006/relationships/image" Target="../media/image134.png"/><Relationship Id="rId4" Type="http://schemas.openxmlformats.org/officeDocument/2006/relationships/image" Target="../media/image13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7" Type="http://schemas.openxmlformats.org/officeDocument/2006/relationships/image" Target="../media/image12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jpe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tiff"/><Relationship Id="rId7" Type="http://schemas.openxmlformats.org/officeDocument/2006/relationships/image" Target="../media/image1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jpeg"/><Relationship Id="rId5" Type="http://schemas.openxmlformats.org/officeDocument/2006/relationships/image" Target="../media/image15.png"/><Relationship Id="rId4" Type="http://schemas.openxmlformats.org/officeDocument/2006/relationships/image" Target="../media/image1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7" Type="http://schemas.openxmlformats.org/officeDocument/2006/relationships/image" Target="../media/image22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jpe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7" Type="http://schemas.openxmlformats.org/officeDocument/2006/relationships/image" Target="../media/image2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4" Type="http://schemas.openxmlformats.org/officeDocument/2006/relationships/image" Target="../media/image2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7" Type="http://schemas.openxmlformats.org/officeDocument/2006/relationships/image" Target="../media/image32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jpeg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gif"/><Relationship Id="rId7" Type="http://schemas.openxmlformats.org/officeDocument/2006/relationships/image" Target="../media/image3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6.jpeg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7" Type="http://schemas.openxmlformats.org/officeDocument/2006/relationships/image" Target="../media/image42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1.jpeg"/><Relationship Id="rId5" Type="http://schemas.openxmlformats.org/officeDocument/2006/relationships/image" Target="../media/image40.jpeg"/><Relationship Id="rId4" Type="http://schemas.openxmlformats.org/officeDocument/2006/relationships/image" Target="../media/image3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0" y="0"/>
            <a:ext cx="6572250" cy="6000750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2053" name="Picture 5" descr="3-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58000" y="0"/>
            <a:ext cx="1928813" cy="4076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2" name="Text Box 8"/>
          <p:cNvSpPr txBox="1">
            <a:spLocks noChangeArrowheads="1"/>
          </p:cNvSpPr>
          <p:nvPr/>
        </p:nvSpPr>
        <p:spPr bwMode="auto">
          <a:xfrm>
            <a:off x="428625" y="1071563"/>
            <a:ext cx="6000750" cy="203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b="0">
                <a:solidFill>
                  <a:schemeClr val="bg1"/>
                </a:solidFill>
                <a:latin typeface="Adobe 黑体 Std R" pitchFamily="34" charset="-122"/>
                <a:ea typeface="Adobe 黑体 Std R" pitchFamily="34" charset="-122"/>
              </a:rPr>
              <a:t>标志设计与实训</a:t>
            </a:r>
            <a:endParaRPr lang="en-US" altLang="zh-CN" sz="3600" b="0">
              <a:solidFill>
                <a:schemeClr val="bg1"/>
              </a:solidFill>
              <a:latin typeface="Adobe 黑体 Std R" pitchFamily="34" charset="-122"/>
              <a:ea typeface="Adobe 黑体 Std R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0">
                <a:solidFill>
                  <a:schemeClr val="bg1"/>
                </a:solidFill>
                <a:latin typeface="Adobe 黑体 Std R" pitchFamily="34" charset="-122"/>
                <a:ea typeface="Adobe 黑体 Std R" pitchFamily="34" charset="-122"/>
              </a:rPr>
              <a:t>安徽美术出版社</a:t>
            </a:r>
            <a:endParaRPr lang="en-US" altLang="zh-CN" sz="2400" b="0">
              <a:solidFill>
                <a:schemeClr val="bg1"/>
              </a:solidFill>
              <a:latin typeface="Adobe 黑体 Std R" pitchFamily="34" charset="-122"/>
              <a:ea typeface="Adobe 黑体 Std R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0">
                <a:solidFill>
                  <a:schemeClr val="bg1"/>
                </a:solidFill>
                <a:latin typeface="Adobe 黑体 Std R" pitchFamily="34" charset="-122"/>
                <a:ea typeface="Adobe 黑体 Std R" pitchFamily="34" charset="-122"/>
              </a:rPr>
              <a:t>李金涛 </a:t>
            </a:r>
            <a:r>
              <a:rPr lang="en-US" altLang="zh-CN" sz="2400" b="0">
                <a:solidFill>
                  <a:schemeClr val="bg1"/>
                </a:solidFill>
                <a:latin typeface="Adobe 黑体 Std R" pitchFamily="34" charset="-122"/>
                <a:ea typeface="Adobe 黑体 Std R" pitchFamily="34" charset="-122"/>
              </a:rPr>
              <a:t> </a:t>
            </a:r>
            <a:r>
              <a:rPr lang="zh-CN" altLang="en-US" sz="2400" b="0">
                <a:solidFill>
                  <a:schemeClr val="bg1"/>
                </a:solidFill>
                <a:latin typeface="Adobe 黑体 Std R" pitchFamily="34" charset="-122"/>
                <a:ea typeface="Adobe 黑体 Std R" pitchFamily="34" charset="-122"/>
              </a:rPr>
              <a:t>东北电力大学</a:t>
            </a:r>
          </a:p>
        </p:txBody>
      </p:sp>
      <p:pic>
        <p:nvPicPr>
          <p:cNvPr id="2" name="图片 9" descr="横版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000875" y="5286375"/>
            <a:ext cx="2143125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301645" y="5715016"/>
            <a:ext cx="7127875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marL="838200" indent="-838200"/>
            <a:r>
              <a:rPr lang="zh-CN" altLang="en-US" sz="2400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第四</a:t>
            </a:r>
            <a:r>
              <a:rPr lang="zh-CN" altLang="en-US" sz="24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章 标志的创意构思及视觉元素形态化</a:t>
            </a:r>
          </a:p>
          <a:p>
            <a:pPr marL="838200" indent="-838200"/>
            <a:endParaRPr lang="zh-CN" altLang="en-US" sz="2400" dirty="0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  <a:p>
            <a:pPr marL="838200" indent="-838200"/>
            <a:endParaRPr lang="zh-CN" altLang="en-US" sz="2400" dirty="0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图片 9" descr="横版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04025" y="260350"/>
            <a:ext cx="2016125" cy="608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3" name="TextBox 8"/>
          <p:cNvSpPr txBox="1">
            <a:spLocks noChangeArrowheads="1"/>
          </p:cNvSpPr>
          <p:nvPr/>
        </p:nvSpPr>
        <p:spPr bwMode="auto">
          <a:xfrm>
            <a:off x="642910" y="317352"/>
            <a:ext cx="6500813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dirty="0" smtClean="0"/>
              <a:t>4.2</a:t>
            </a:r>
            <a:r>
              <a:rPr lang="zh-CN" altLang="en-US" dirty="0" smtClean="0"/>
              <a:t>标志的创意构思及设计步骤</a:t>
            </a:r>
          </a:p>
          <a:p>
            <a:r>
              <a:rPr lang="en-US" dirty="0" smtClean="0"/>
              <a:t>4.2.3 </a:t>
            </a:r>
            <a:r>
              <a:rPr lang="zh-CN" altLang="en-US" dirty="0" smtClean="0"/>
              <a:t>草图创意</a:t>
            </a:r>
          </a:p>
        </p:txBody>
      </p:sp>
      <p:pic>
        <p:nvPicPr>
          <p:cNvPr id="26627" name="Picture 3" descr="C:\Users\李金涛\Desktop\标志设计课件\标志设计书稿word文件+图片\第四章 标志的创意构思及视觉元素语言形态化\4.2.3草图创意\481b2c0b95819dfa2046db96fa6f63ec_hd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2910" y="1075224"/>
            <a:ext cx="3643338" cy="2301375"/>
          </a:xfrm>
          <a:prstGeom prst="rect">
            <a:avLst/>
          </a:prstGeom>
          <a:noFill/>
        </p:spPr>
      </p:pic>
      <p:pic>
        <p:nvPicPr>
          <p:cNvPr id="26628" name="Picture 4" descr="C:\Users\李金涛\Desktop\标志设计课件\标志设计书稿word文件+图片\第四章 标志的创意构思及视觉元素语言形态化\4.2.3草图创意\c571e8975f3899c7f90b0299fc905f27_hd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00628" y="3571876"/>
            <a:ext cx="3857652" cy="2436750"/>
          </a:xfrm>
          <a:prstGeom prst="rect">
            <a:avLst/>
          </a:prstGeom>
          <a:noFill/>
        </p:spPr>
      </p:pic>
      <p:pic>
        <p:nvPicPr>
          <p:cNvPr id="26629" name="Picture 5" descr="C:\Users\李金涛\Desktop\标志设计课件\标志设计书稿word文件+图片\第四章 标志的创意构思及视觉元素语言形态化\4.2.3草图创意\c6990264cde0993c5000176d3d11d26b_hd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714876" y="928670"/>
            <a:ext cx="3875349" cy="2447929"/>
          </a:xfrm>
          <a:prstGeom prst="rect">
            <a:avLst/>
          </a:prstGeom>
          <a:noFill/>
        </p:spPr>
      </p:pic>
      <p:pic>
        <p:nvPicPr>
          <p:cNvPr id="26630" name="Picture 6" descr="C:\Users\李金涛\Desktop\标志设计课件\标志设计书稿word文件+图片\第四章 标志的创意构思及视觉元素语言形态化\4.2.3草图创意\cd466c0d2b2a9aea91f1d979e9039e05_hd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71472" y="3643314"/>
            <a:ext cx="3571900" cy="2256250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图片 9" descr="横版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04025" y="260350"/>
            <a:ext cx="2016125" cy="608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3" name="TextBox 8"/>
          <p:cNvSpPr txBox="1">
            <a:spLocks noChangeArrowheads="1"/>
          </p:cNvSpPr>
          <p:nvPr/>
        </p:nvSpPr>
        <p:spPr bwMode="auto">
          <a:xfrm>
            <a:off x="642910" y="317352"/>
            <a:ext cx="6500813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dirty="0" smtClean="0"/>
              <a:t>4.2</a:t>
            </a:r>
            <a:r>
              <a:rPr lang="zh-CN" altLang="en-US" dirty="0" smtClean="0"/>
              <a:t>标志的创意构思及设计步骤</a:t>
            </a:r>
          </a:p>
          <a:p>
            <a:r>
              <a:rPr lang="en-US" dirty="0" smtClean="0"/>
              <a:t>4.2.4</a:t>
            </a:r>
            <a:r>
              <a:rPr lang="zh-CN" altLang="en-US" dirty="0" smtClean="0"/>
              <a:t>创意转化</a:t>
            </a:r>
          </a:p>
        </p:txBody>
      </p:sp>
      <p:pic>
        <p:nvPicPr>
          <p:cNvPr id="27650" name="Picture 2" descr="C:\Users\李金涛\Desktop\标志设计课件\标志设计书稿word文件+图片\第四章 标志的创意构思及视觉元素语言形态化\4.2.4创意转化\图4-69创意转化1 (2)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57752" y="1500174"/>
            <a:ext cx="3086122" cy="1928826"/>
          </a:xfrm>
          <a:prstGeom prst="rect">
            <a:avLst/>
          </a:prstGeom>
          <a:noFill/>
        </p:spPr>
      </p:pic>
      <p:pic>
        <p:nvPicPr>
          <p:cNvPr id="27651" name="Picture 3" descr="C:\Users\李金涛\Desktop\标志设计课件\标志设计书稿word文件+图片\第四章 标志的创意构思及视觉元素语言形态化\4.2.4创意转化\图4-70 策划创意转化 (1)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057878" y="3929066"/>
            <a:ext cx="3086122" cy="1928826"/>
          </a:xfrm>
          <a:prstGeom prst="rect">
            <a:avLst/>
          </a:prstGeom>
          <a:noFill/>
        </p:spPr>
      </p:pic>
      <p:pic>
        <p:nvPicPr>
          <p:cNvPr id="27652" name="Picture 4" descr="C:\Users\李金涛\Desktop\标志设计课件\标志设计书稿word文件+图片\第四章 标志的创意构思及视觉元素语言形态化\4.2.4创意转化\图4-70 策划创意转化 (2)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571604" y="1428736"/>
            <a:ext cx="3086122" cy="1928826"/>
          </a:xfrm>
          <a:prstGeom prst="rect">
            <a:avLst/>
          </a:prstGeom>
          <a:noFill/>
        </p:spPr>
      </p:pic>
      <p:pic>
        <p:nvPicPr>
          <p:cNvPr id="27653" name="Picture 5" descr="C:\Users\李金涛\Desktop\标志设计课件\标志设计书稿word文件+图片\第四章 标志的创意构思及视觉元素语言形态化\4.2.4创意转化\图4-73 创意转化(1)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857224" y="3857628"/>
            <a:ext cx="3086122" cy="1928826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图片 9" descr="横版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04025" y="260350"/>
            <a:ext cx="2016125" cy="608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3" name="TextBox 8"/>
          <p:cNvSpPr txBox="1">
            <a:spLocks noChangeArrowheads="1"/>
          </p:cNvSpPr>
          <p:nvPr/>
        </p:nvSpPr>
        <p:spPr bwMode="auto">
          <a:xfrm>
            <a:off x="642910" y="317352"/>
            <a:ext cx="6500813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dirty="0" smtClean="0"/>
              <a:t>4.2</a:t>
            </a:r>
            <a:r>
              <a:rPr lang="zh-CN" altLang="en-US" dirty="0" smtClean="0"/>
              <a:t>标志的创意构思及设计步骤</a:t>
            </a:r>
          </a:p>
          <a:p>
            <a:r>
              <a:rPr lang="en-US" dirty="0"/>
              <a:t>4.2.5</a:t>
            </a:r>
            <a:r>
              <a:rPr lang="zh-CN" altLang="en-US" dirty="0"/>
              <a:t>视觉完善</a:t>
            </a:r>
          </a:p>
        </p:txBody>
      </p:sp>
      <p:pic>
        <p:nvPicPr>
          <p:cNvPr id="28674" name="Picture 2" descr="C:\Users\李金涛\Desktop\标志设计课件\标志设计书稿word文件+图片\第四章 标志的创意构思及视觉元素语言形态化\4.2.5视觉完善\图4-74 细节调整1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357686" y="3643314"/>
            <a:ext cx="4347837" cy="2284307"/>
          </a:xfrm>
          <a:prstGeom prst="rect">
            <a:avLst/>
          </a:prstGeom>
          <a:noFill/>
        </p:spPr>
      </p:pic>
      <p:pic>
        <p:nvPicPr>
          <p:cNvPr id="28675" name="Picture 3" descr="C:\Users\李金涛\Desktop\标志设计课件\标志设计书稿word文件+图片\第四章 标志的创意构思及视觉元素语言形态化\4.2.5视觉完善\图4-74 细节调整2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1142984"/>
            <a:ext cx="4347836" cy="2417754"/>
          </a:xfrm>
          <a:prstGeom prst="rect">
            <a:avLst/>
          </a:prstGeom>
          <a:noFill/>
        </p:spPr>
      </p:pic>
      <p:pic>
        <p:nvPicPr>
          <p:cNvPr id="28676" name="Picture 4" descr="C:\Users\李金涛\Desktop\标志设计课件\标志设计书稿word文件+图片\第四章 标志的创意构思及视觉元素语言形态化\4.2.5视觉完善\图4-75 细节调整1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28596" y="3929066"/>
            <a:ext cx="3261614" cy="1889852"/>
          </a:xfrm>
          <a:prstGeom prst="rect">
            <a:avLst/>
          </a:prstGeom>
          <a:noFill/>
        </p:spPr>
      </p:pic>
      <p:pic>
        <p:nvPicPr>
          <p:cNvPr id="28677" name="Picture 5" descr="C:\Users\李金涛\Desktop\标志设计课件\标志设计书稿word文件+图片\第四章 标志的创意构思及视觉元素语言形态化\4.2.5视觉完善\图4-75 细节调整2.pn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929190" y="1357298"/>
            <a:ext cx="3261614" cy="2072361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图片 9" descr="横版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04025" y="260350"/>
            <a:ext cx="2016125" cy="608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7" name="TextBox 8"/>
          <p:cNvSpPr txBox="1">
            <a:spLocks noChangeArrowheads="1"/>
          </p:cNvSpPr>
          <p:nvPr/>
        </p:nvSpPr>
        <p:spPr bwMode="auto">
          <a:xfrm>
            <a:off x="0" y="214290"/>
            <a:ext cx="6500813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dirty="0" smtClean="0"/>
              <a:t>4.3</a:t>
            </a:r>
            <a:r>
              <a:rPr lang="zh-CN" altLang="en-US" dirty="0" smtClean="0"/>
              <a:t>标志的设计元素提取</a:t>
            </a:r>
          </a:p>
          <a:p>
            <a:r>
              <a:rPr lang="en-US" dirty="0" smtClean="0"/>
              <a:t>4.3.1</a:t>
            </a:r>
            <a:r>
              <a:rPr lang="zh-CN" altLang="en-US" dirty="0" smtClean="0"/>
              <a:t>具象视觉元素</a:t>
            </a:r>
          </a:p>
        </p:txBody>
      </p:sp>
      <p:pic>
        <p:nvPicPr>
          <p:cNvPr id="29698" name="Picture 2" descr="C:\Users\李金涛\Desktop\标志设计课件\标志设计书稿word文件+图片\第四章 标志的创意构思及视觉元素语言形态化\4.3.1具象视觉元素\图4-76 NBC美国广播公司标志.png"/>
          <p:cNvPicPr>
            <a:picLocks noChangeAspect="1" noChangeArrowheads="1"/>
          </p:cNvPicPr>
          <p:nvPr/>
        </p:nvPicPr>
        <p:blipFill>
          <a:blip r:embed="rId3"/>
          <a:srcRect b="10576"/>
          <a:stretch>
            <a:fillRect/>
          </a:stretch>
        </p:blipFill>
        <p:spPr bwMode="auto">
          <a:xfrm>
            <a:off x="1214414" y="1142984"/>
            <a:ext cx="3095625" cy="2214578"/>
          </a:xfrm>
          <a:prstGeom prst="rect">
            <a:avLst/>
          </a:prstGeom>
          <a:noFill/>
        </p:spPr>
      </p:pic>
      <p:pic>
        <p:nvPicPr>
          <p:cNvPr id="29699" name="Picture 3" descr="C:\Users\李金涛\Desktop\标志设计课件\标志设计书稿word文件+图片\第四章 标志的创意构思及视觉元素语言形态化\4.3.1具象视觉元素\图4-77 日本寿司店标志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3500438"/>
            <a:ext cx="3095625" cy="2476500"/>
          </a:xfrm>
          <a:prstGeom prst="rect">
            <a:avLst/>
          </a:prstGeom>
          <a:noFill/>
        </p:spPr>
      </p:pic>
      <p:pic>
        <p:nvPicPr>
          <p:cNvPr id="29700" name="Picture 4" descr="C:\Users\李金涛\Desktop\标志设计课件\标志设计书稿word文件+图片\第四章 标志的创意构思及视觉元素语言形态化\4.3.1具象视觉元素\图4-78 日本面具标志设计.jpg"/>
          <p:cNvPicPr>
            <a:picLocks noChangeAspect="1" noChangeArrowheads="1"/>
          </p:cNvPicPr>
          <p:nvPr/>
        </p:nvPicPr>
        <p:blipFill>
          <a:blip r:embed="rId5"/>
          <a:srcRect r="16922" b="7692"/>
          <a:stretch>
            <a:fillRect/>
          </a:stretch>
        </p:blipFill>
        <p:spPr bwMode="auto">
          <a:xfrm>
            <a:off x="2786050" y="3571876"/>
            <a:ext cx="2571768" cy="2286016"/>
          </a:xfrm>
          <a:prstGeom prst="rect">
            <a:avLst/>
          </a:prstGeom>
          <a:noFill/>
        </p:spPr>
      </p:pic>
      <p:pic>
        <p:nvPicPr>
          <p:cNvPr id="29701" name="Picture 5" descr="C:\Users\李金涛\Desktop\标志设计课件\标志设计书稿word文件+图片\第四章 标志的创意构思及视觉元素语言形态化\4.3.1具象视觉元素\图4-79 roseman顾问公司logo设计.jpg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EAEAEA"/>
              </a:clrFrom>
              <a:clrTo>
                <a:srgbClr val="EAEAEA">
                  <a:alpha val="0"/>
                </a:srgbClr>
              </a:clrTo>
            </a:clrChange>
          </a:blip>
          <a:srcRect l="18462" t="14423" r="21538" b="10576"/>
          <a:stretch>
            <a:fillRect/>
          </a:stretch>
        </p:blipFill>
        <p:spPr bwMode="auto">
          <a:xfrm>
            <a:off x="4857752" y="1071546"/>
            <a:ext cx="2286016" cy="2286016"/>
          </a:xfrm>
          <a:prstGeom prst="rect">
            <a:avLst/>
          </a:prstGeom>
          <a:noFill/>
        </p:spPr>
      </p:pic>
      <p:pic>
        <p:nvPicPr>
          <p:cNvPr id="29702" name="Picture 6" descr="C:\Users\李金涛\Desktop\标志设计课件\标志设计书稿word文件+图片\第四章 标志的创意构思及视觉元素语言形态化\4.3.1具象视觉元素\图4-80 Shamrock Glass吹制玻璃公司标志.png"/>
          <p:cNvPicPr>
            <a:picLocks noChangeAspect="1" noChangeArrowheads="1"/>
          </p:cNvPicPr>
          <p:nvPr/>
        </p:nvPicPr>
        <p:blipFill>
          <a:blip r:embed="rId7"/>
          <a:srcRect b="13461"/>
          <a:stretch>
            <a:fillRect/>
          </a:stretch>
        </p:blipFill>
        <p:spPr bwMode="auto">
          <a:xfrm>
            <a:off x="5857884" y="3500438"/>
            <a:ext cx="3095625" cy="2143140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图片 9" descr="横版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04025" y="260350"/>
            <a:ext cx="2016125" cy="608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7" name="TextBox 8"/>
          <p:cNvSpPr txBox="1">
            <a:spLocks noChangeArrowheads="1"/>
          </p:cNvSpPr>
          <p:nvPr/>
        </p:nvSpPr>
        <p:spPr bwMode="auto">
          <a:xfrm>
            <a:off x="0" y="214290"/>
            <a:ext cx="6500813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dirty="0" smtClean="0"/>
              <a:t>4.3</a:t>
            </a:r>
            <a:r>
              <a:rPr lang="zh-CN" altLang="en-US" dirty="0" smtClean="0"/>
              <a:t>标志的设计元素提取</a:t>
            </a:r>
          </a:p>
          <a:p>
            <a:r>
              <a:rPr lang="en-US" dirty="0" smtClean="0"/>
              <a:t>4.3.2</a:t>
            </a:r>
            <a:r>
              <a:rPr lang="zh-CN" altLang="en-US" dirty="0" smtClean="0"/>
              <a:t>抽象视觉元素</a:t>
            </a:r>
          </a:p>
        </p:txBody>
      </p:sp>
      <p:pic>
        <p:nvPicPr>
          <p:cNvPr id="6154" name="Picture 10" descr="C:\Users\李金涛\Desktop\标志设计课件\标志设计书稿word文件+图片\第四章 标志的创意构思及视觉元素语言形态化\4.3.1 抽象视觉元素\图4-81 Coliseum古罗马竞技场标志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2857496"/>
            <a:ext cx="3857652" cy="3086121"/>
          </a:xfrm>
          <a:prstGeom prst="rect">
            <a:avLst/>
          </a:prstGeom>
          <a:noFill/>
        </p:spPr>
      </p:pic>
      <p:pic>
        <p:nvPicPr>
          <p:cNvPr id="6155" name="Picture 11" descr="C:\Users\李金涛\Desktop\标志设计课件\标志设计书稿word文件+图片\第四章 标志的创意构思及视觉元素语言形态化\4.3.1 抽象视觉元素\图4-82沐发堂字体设计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5720" y="1285860"/>
            <a:ext cx="2321725" cy="1857876"/>
          </a:xfrm>
          <a:prstGeom prst="rect">
            <a:avLst/>
          </a:prstGeom>
          <a:noFill/>
        </p:spPr>
      </p:pic>
      <p:pic>
        <p:nvPicPr>
          <p:cNvPr id="6156" name="Picture 12" descr="C:\Users\李金涛\Desktop\标志设计课件\标志设计书稿word文件+图片\第四章 标志的创意构思及视觉元素语言形态化\4.3.1 抽象视觉元素\图4-83 台湾地铁标志图片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929322" y="1142984"/>
            <a:ext cx="2321735" cy="1857388"/>
          </a:xfrm>
          <a:prstGeom prst="rect">
            <a:avLst/>
          </a:prstGeom>
          <a:noFill/>
        </p:spPr>
      </p:pic>
      <p:pic>
        <p:nvPicPr>
          <p:cNvPr id="6157" name="Picture 13" descr="C:\Users\李金涛\Desktop\标志设计课件\标志设计书稿word文件+图片\第四章 标志的创意构思及视觉元素语言形态化\4.3.1 抽象视觉元素\图4-84 三湘渔府餐饮商标设计图片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786050" y="928670"/>
            <a:ext cx="3143272" cy="2514617"/>
          </a:xfrm>
          <a:prstGeom prst="rect">
            <a:avLst/>
          </a:prstGeom>
          <a:noFill/>
        </p:spPr>
      </p:pic>
      <p:pic>
        <p:nvPicPr>
          <p:cNvPr id="6158" name="Picture 14" descr="C:\Users\李金涛\Desktop\标志设计课件\标志设计书稿word文件+图片\第四章 标志的创意构思及视觉元素语言形态化\4.3.1 抽象视觉元素\图4-85 仟吉西饼商标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429256" y="3357562"/>
            <a:ext cx="3224618" cy="2579694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图片 9" descr="横版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04025" y="260350"/>
            <a:ext cx="2016125" cy="608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7" name="TextBox 8"/>
          <p:cNvSpPr txBox="1">
            <a:spLocks noChangeArrowheads="1"/>
          </p:cNvSpPr>
          <p:nvPr/>
        </p:nvSpPr>
        <p:spPr bwMode="auto">
          <a:xfrm>
            <a:off x="0" y="214290"/>
            <a:ext cx="6500813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dirty="0" smtClean="0"/>
              <a:t>4.4</a:t>
            </a:r>
            <a:r>
              <a:rPr lang="zh-CN" altLang="en-US" dirty="0" smtClean="0"/>
              <a:t>标志视觉元素形态化</a:t>
            </a:r>
          </a:p>
          <a:p>
            <a:r>
              <a:rPr lang="en-US" dirty="0" smtClean="0"/>
              <a:t>4.4.1</a:t>
            </a:r>
            <a:r>
              <a:rPr lang="zh-CN" altLang="en-US" dirty="0" smtClean="0"/>
              <a:t>传统吉祥图案、民间艺术形态元素借用</a:t>
            </a:r>
          </a:p>
        </p:txBody>
      </p:sp>
      <p:pic>
        <p:nvPicPr>
          <p:cNvPr id="30722" name="Picture 2" descr="C:\Users\李金涛\Desktop\标志设计课件\标志设计书稿word文件+图片\第四章 标志的创意构思及视觉元素语言形态化\4.4标志视觉元素形态化\图4-93 2017鸡年标志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85786" y="1500174"/>
            <a:ext cx="2244333" cy="1795466"/>
          </a:xfrm>
          <a:prstGeom prst="rect">
            <a:avLst/>
          </a:prstGeom>
          <a:noFill/>
        </p:spPr>
      </p:pic>
      <p:pic>
        <p:nvPicPr>
          <p:cNvPr id="30723" name="Picture 3" descr="C:\Users\李金涛\Desktop\标志设计课件\标志设计书稿word文件+图片\第四章 标志的创意构思及视觉元素语言形态化\4.4标志视觉元素形态化\图4-87 苏顺成餐饮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214678" y="1071546"/>
            <a:ext cx="2992444" cy="2393955"/>
          </a:xfrm>
          <a:prstGeom prst="rect">
            <a:avLst/>
          </a:prstGeom>
          <a:noFill/>
        </p:spPr>
      </p:pic>
      <p:pic>
        <p:nvPicPr>
          <p:cNvPr id="30724" name="Picture 4" descr="C:\Users\李金涛\Desktop\标志设计课件\标志设计书稿word文件+图片\第四章 标志的创意构思及视觉元素语言形态化\4.4标志视觉元素形态化\图4-88 中国京剧院logo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357950" y="1428736"/>
            <a:ext cx="2244333" cy="1795466"/>
          </a:xfrm>
          <a:prstGeom prst="rect">
            <a:avLst/>
          </a:prstGeom>
          <a:noFill/>
        </p:spPr>
      </p:pic>
      <p:pic>
        <p:nvPicPr>
          <p:cNvPr id="30725" name="Picture 5" descr="C:\Users\李金涛\Desktop\标志设计课件\标志设计书稿word文件+图片\第四章 标志的创意构思及视觉元素语言形态化\4.4标志视觉元素形态化\图4-89 深圳航空公司标志.gif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42910" y="3643314"/>
            <a:ext cx="2244333" cy="1795466"/>
          </a:xfrm>
          <a:prstGeom prst="rect">
            <a:avLst/>
          </a:prstGeom>
          <a:noFill/>
        </p:spPr>
      </p:pic>
      <p:pic>
        <p:nvPicPr>
          <p:cNvPr id="30727" name="Picture 7" descr="C:\Users\李金涛\Desktop\标志设计课件\标志设计书稿word文件+图片\第四章 标志的创意构思及视觉元素语言形态化\4.4标志视觉元素形态化\图4-92 谭鱼头tanyoto火锅标志【矢量图】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715140" y="3857628"/>
            <a:ext cx="2244333" cy="1795466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图片 9" descr="横版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04025" y="260350"/>
            <a:ext cx="2016125" cy="608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7" name="TextBox 8"/>
          <p:cNvSpPr txBox="1">
            <a:spLocks noChangeArrowheads="1"/>
          </p:cNvSpPr>
          <p:nvPr/>
        </p:nvSpPr>
        <p:spPr bwMode="auto">
          <a:xfrm>
            <a:off x="0" y="214290"/>
            <a:ext cx="6500813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dirty="0" smtClean="0"/>
              <a:t>4.4</a:t>
            </a:r>
            <a:r>
              <a:rPr lang="zh-CN" altLang="en-US" dirty="0" smtClean="0"/>
              <a:t>标志视觉元素形态化</a:t>
            </a:r>
          </a:p>
          <a:p>
            <a:r>
              <a:rPr lang="en-US" dirty="0" smtClean="0"/>
              <a:t>4.4.2</a:t>
            </a:r>
            <a:r>
              <a:rPr lang="zh-CN" altLang="en-US" dirty="0" smtClean="0"/>
              <a:t>历代传统书法、汉字元素</a:t>
            </a:r>
          </a:p>
        </p:txBody>
      </p:sp>
      <p:pic>
        <p:nvPicPr>
          <p:cNvPr id="31747" name="Picture 3" descr="C:\Users\李金涛\Desktop\标志设计课件\标志设计书稿word文件+图片\第四章 标志的创意构思及视觉元素语言形态化\4.4标志视觉元素形态化\图4-91 绿石头玉器标志.png"/>
          <p:cNvPicPr>
            <a:picLocks noChangeAspect="1" noChangeArrowheads="1"/>
          </p:cNvPicPr>
          <p:nvPr/>
        </p:nvPicPr>
        <p:blipFill>
          <a:blip r:embed="rId3"/>
          <a:srcRect b="10576"/>
          <a:stretch>
            <a:fillRect/>
          </a:stretch>
        </p:blipFill>
        <p:spPr bwMode="auto">
          <a:xfrm>
            <a:off x="500034" y="1000108"/>
            <a:ext cx="3095625" cy="2214578"/>
          </a:xfrm>
          <a:prstGeom prst="rect">
            <a:avLst/>
          </a:prstGeom>
          <a:noFill/>
        </p:spPr>
      </p:pic>
      <p:pic>
        <p:nvPicPr>
          <p:cNvPr id="31749" name="Picture 5" descr="C:\Users\李金涛\Desktop\标志设计课件\标志设计书稿word文件+图片\第四章 标志的创意构思及视觉元素语言形态化\4.4标志视觉元素形态化\图4-95 花薰treasure女装店logo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000100" y="3857628"/>
            <a:ext cx="2214578" cy="1771662"/>
          </a:xfrm>
          <a:prstGeom prst="rect">
            <a:avLst/>
          </a:prstGeom>
          <a:noFill/>
        </p:spPr>
      </p:pic>
      <p:pic>
        <p:nvPicPr>
          <p:cNvPr id="31750" name="Picture 6" descr="C:\Users\李金涛\Desktop\标志设计课件\标志设计书稿word文件+图片\第四章 标志的创意构思及视觉元素语言形态化\4.4标志视觉元素形态化\图4-96 瑞丰上茶茶叶商标设计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357686" y="3429000"/>
            <a:ext cx="2202650" cy="1762120"/>
          </a:xfrm>
          <a:prstGeom prst="rect">
            <a:avLst/>
          </a:prstGeom>
          <a:noFill/>
        </p:spPr>
      </p:pic>
      <p:pic>
        <p:nvPicPr>
          <p:cNvPr id="31751" name="Picture 7" descr="C:\Users\李金涛\Desktop\标志设计课件\标志设计书稿word文件+图片\第四章 标志的创意构思及视觉元素语言形态化\4.4标志视觉元素形态化\图4-97 小牧谣羊汤馆标志.jpg"/>
          <p:cNvPicPr>
            <a:picLocks noChangeAspect="1" noChangeArrowheads="1"/>
          </p:cNvPicPr>
          <p:nvPr/>
        </p:nvPicPr>
        <p:blipFill>
          <a:blip r:embed="rId6"/>
          <a:srcRect b="13461"/>
          <a:stretch>
            <a:fillRect/>
          </a:stretch>
        </p:blipFill>
        <p:spPr bwMode="auto">
          <a:xfrm>
            <a:off x="3929058" y="1000108"/>
            <a:ext cx="3095625" cy="2143140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图片 9" descr="横版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04025" y="260350"/>
            <a:ext cx="2016125" cy="608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7" name="TextBox 8"/>
          <p:cNvSpPr txBox="1">
            <a:spLocks noChangeArrowheads="1"/>
          </p:cNvSpPr>
          <p:nvPr/>
        </p:nvSpPr>
        <p:spPr bwMode="auto">
          <a:xfrm>
            <a:off x="0" y="214290"/>
            <a:ext cx="6500813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dirty="0" smtClean="0"/>
              <a:t>4.4</a:t>
            </a:r>
            <a:r>
              <a:rPr lang="zh-CN" altLang="en-US" dirty="0" smtClean="0"/>
              <a:t>标志视觉元素形态化</a:t>
            </a:r>
          </a:p>
          <a:p>
            <a:r>
              <a:rPr lang="en-US" dirty="0" smtClean="0"/>
              <a:t>4.4.3</a:t>
            </a:r>
            <a:r>
              <a:rPr lang="zh-CN" altLang="en-US" dirty="0" smtClean="0"/>
              <a:t>印章徽章艺术元素</a:t>
            </a:r>
          </a:p>
        </p:txBody>
      </p:sp>
      <p:pic>
        <p:nvPicPr>
          <p:cNvPr id="4" name="Picture 4" descr="C:\Users\李金涛\Desktop\标志设计课件\标志设计书稿word文件+图片\第四章 标志的创意构思及视觉元素语言形态化\4.4标志视觉元素形态化\图4-94 2010上海世博会安徽馆标志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714356"/>
            <a:ext cx="3095625" cy="2476500"/>
          </a:xfrm>
          <a:prstGeom prst="rect">
            <a:avLst/>
          </a:prstGeom>
          <a:noFill/>
        </p:spPr>
      </p:pic>
      <p:pic>
        <p:nvPicPr>
          <p:cNvPr id="5" name="Picture 6" descr="C:\Users\李金涛\Desktop\标志设计课件\标志设计书稿word文件+图片\第四章 标志的创意构思及视觉元素语言形态化\4.4标志视觉元素形态化\图4-90 知味轩商标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857620" y="1214422"/>
            <a:ext cx="2244333" cy="1795466"/>
          </a:xfrm>
          <a:prstGeom prst="rect">
            <a:avLst/>
          </a:prstGeom>
          <a:noFill/>
        </p:spPr>
      </p:pic>
      <p:pic>
        <p:nvPicPr>
          <p:cNvPr id="6" name="Picture 3" descr="C:\Users\李金涛\Desktop\标志设计课件\标志设计书稿word文件+图片\第四章 标志的创意构思及视觉元素语言形态化\4.4标志视觉元素形态化\图4-99 Shepherd男人logo设计欣赏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42910" y="3571876"/>
            <a:ext cx="2559840" cy="2047872"/>
          </a:xfrm>
          <a:prstGeom prst="rect">
            <a:avLst/>
          </a:prstGeom>
          <a:noFill/>
        </p:spPr>
      </p:pic>
      <p:pic>
        <p:nvPicPr>
          <p:cNvPr id="7" name="Picture 4" descr="C:\Users\李金涛\Desktop\标志设计课件\标志设计书稿word文件+图片\第四章 标志的创意构思及视觉元素语言形态化\4.4标志视觉元素形态化\图4-100 Simonson木材和五金制品公司标志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500430" y="3214686"/>
            <a:ext cx="2857520" cy="2286016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图片 9" descr="横版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04025" y="260350"/>
            <a:ext cx="2016125" cy="608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7" name="TextBox 8"/>
          <p:cNvSpPr txBox="1">
            <a:spLocks noChangeArrowheads="1"/>
          </p:cNvSpPr>
          <p:nvPr/>
        </p:nvSpPr>
        <p:spPr bwMode="auto">
          <a:xfrm>
            <a:off x="0" y="214290"/>
            <a:ext cx="6500813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dirty="0" smtClean="0"/>
              <a:t>4.4</a:t>
            </a:r>
            <a:r>
              <a:rPr lang="zh-CN" altLang="en-US" dirty="0" smtClean="0"/>
              <a:t>标志视觉元素形态化</a:t>
            </a:r>
          </a:p>
          <a:p>
            <a:r>
              <a:rPr lang="en-US" dirty="0" smtClean="0"/>
              <a:t>4.4.4</a:t>
            </a:r>
            <a:r>
              <a:rPr lang="zh-CN" altLang="en-US" dirty="0" smtClean="0"/>
              <a:t>国、油、版、雕等绘画艺术元素</a:t>
            </a:r>
          </a:p>
        </p:txBody>
      </p:sp>
      <p:pic>
        <p:nvPicPr>
          <p:cNvPr id="32770" name="Picture 2" descr="C:\Users\李金涛\Desktop\标志设计课件\标志设计书稿word文件+图片\第四章 标志的创意构思及视觉元素语言形态化\4.4标志视觉元素形态化\图4-104  广东阿湖鲍鱼标志设计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596" y="3500438"/>
            <a:ext cx="3074815" cy="2000264"/>
          </a:xfrm>
          <a:prstGeom prst="rect">
            <a:avLst/>
          </a:prstGeom>
          <a:noFill/>
        </p:spPr>
      </p:pic>
      <p:pic>
        <p:nvPicPr>
          <p:cNvPr id="32773" name="Picture 5" descr="C:\Users\李金涛\Desktop\标志设计课件\标志设计书稿word文件+图片\第四章 标志的创意构思及视觉元素语言形态化\4.4标志视觉元素形态化\图4-101 官井渔夫商标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714876" y="1285860"/>
            <a:ext cx="2545856" cy="2039949"/>
          </a:xfrm>
          <a:prstGeom prst="rect">
            <a:avLst/>
          </a:prstGeom>
          <a:noFill/>
        </p:spPr>
      </p:pic>
      <p:pic>
        <p:nvPicPr>
          <p:cNvPr id="32774" name="Picture 6" descr="C:\Users\李金涛\Desktop\标志设计课件\标志设计书稿word文件+图片\第四章 标志的创意构思及视觉元素语言形态化\4.4标志视觉元素形态化\图4-102 堂吉诃德自助餐厅标志设计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786314" y="3429000"/>
            <a:ext cx="3095625" cy="2476500"/>
          </a:xfrm>
          <a:prstGeom prst="rect">
            <a:avLst/>
          </a:prstGeom>
          <a:noFill/>
        </p:spPr>
      </p:pic>
      <p:pic>
        <p:nvPicPr>
          <p:cNvPr id="32775" name="Picture 7" descr="C:\Users\李金涛\Desktop\标志设计课件\标志设计书稿word文件+图片\第四章 标志的创意构思及视觉元素语言形态化\4.4标志视觉元素形态化\图4-103 Beluga渔业公司logo设计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857224" y="1214422"/>
            <a:ext cx="2559840" cy="2047872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图片 9" descr="横版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04025" y="260350"/>
            <a:ext cx="2016125" cy="608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7" name="TextBox 8"/>
          <p:cNvSpPr txBox="1">
            <a:spLocks noChangeArrowheads="1"/>
          </p:cNvSpPr>
          <p:nvPr/>
        </p:nvSpPr>
        <p:spPr bwMode="auto">
          <a:xfrm>
            <a:off x="0" y="214290"/>
            <a:ext cx="6500813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dirty="0" smtClean="0"/>
              <a:t>4.4</a:t>
            </a:r>
            <a:r>
              <a:rPr lang="zh-CN" altLang="en-US" dirty="0" smtClean="0"/>
              <a:t>标志视觉元素形态化</a:t>
            </a:r>
          </a:p>
          <a:p>
            <a:r>
              <a:rPr lang="en-US" dirty="0" smtClean="0"/>
              <a:t>4.4.5</a:t>
            </a:r>
            <a:r>
              <a:rPr lang="zh-CN" altLang="en-US" dirty="0" smtClean="0"/>
              <a:t>动画、插图、漫画等现代技术元素</a:t>
            </a:r>
          </a:p>
        </p:txBody>
      </p:sp>
      <p:pic>
        <p:nvPicPr>
          <p:cNvPr id="33794" name="Picture 2" descr="C:\Users\李金涛\Desktop\标志设计课件\标志设计书稿word文件+图片\第四章 标志的创意构思及视觉元素语言形态化\4.4标志视觉元素形态化\图4-110 鼎香居快餐配送标志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3429000"/>
            <a:ext cx="3095625" cy="2476500"/>
          </a:xfrm>
          <a:prstGeom prst="rect">
            <a:avLst/>
          </a:prstGeom>
          <a:noFill/>
        </p:spPr>
      </p:pic>
      <p:pic>
        <p:nvPicPr>
          <p:cNvPr id="33795" name="Picture 3" descr="C:\Users\李金涛\Desktop\标志设计课件\标志设计书稿word文件+图片\第四章 标志的创意构思及视觉元素语言形态化\4.4标志视觉元素形态化\图4-106 Ruben's Nuts坚果店商标设计图片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500166" y="1071546"/>
            <a:ext cx="3095625" cy="2476500"/>
          </a:xfrm>
          <a:prstGeom prst="rect">
            <a:avLst/>
          </a:prstGeom>
          <a:noFill/>
        </p:spPr>
      </p:pic>
      <p:pic>
        <p:nvPicPr>
          <p:cNvPr id="33796" name="Picture 4" descr="C:\Users\李金涛\Desktop\标志设计课件\标志设计书稿word文件+图片\第四章 标志的创意构思及视觉元素语言形态化\4.4标志视觉元素形态化\图4-107 金汉斯啤酒标志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071802" y="3500438"/>
            <a:ext cx="3095625" cy="2476500"/>
          </a:xfrm>
          <a:prstGeom prst="rect">
            <a:avLst/>
          </a:prstGeom>
          <a:noFill/>
        </p:spPr>
      </p:pic>
      <p:pic>
        <p:nvPicPr>
          <p:cNvPr id="33797" name="Picture 5" descr="C:\Users\李金涛\Desktop\标志设计课件\标志设计书稿word文件+图片\第四章 标志的创意构思及视觉元素语言形态化\4.4标志视觉元素形态化\图4-108  米老头食品标志.pn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857884" y="3571876"/>
            <a:ext cx="3095625" cy="2476500"/>
          </a:xfrm>
          <a:prstGeom prst="rect">
            <a:avLst/>
          </a:prstGeom>
          <a:noFill/>
        </p:spPr>
      </p:pic>
      <p:pic>
        <p:nvPicPr>
          <p:cNvPr id="33798" name="Picture 6" descr="C:\Users\李金涛\Desktop\标志设计课件\标志设计书稿word文件+图片\第四章 标志的创意构思及视觉元素语言形态化\4.4标志视觉元素形态化\图4-109 摩托艇标志.gif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048375" y="1285860"/>
            <a:ext cx="3095625" cy="2476500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3"/>
          <p:cNvSpPr>
            <a:spLocks noChangeArrowheads="1"/>
          </p:cNvSpPr>
          <p:nvPr/>
        </p:nvSpPr>
        <p:spPr bwMode="auto">
          <a:xfrm>
            <a:off x="0" y="2492375"/>
            <a:ext cx="9144000" cy="1368425"/>
          </a:xfrm>
          <a:prstGeom prst="rect">
            <a:avLst/>
          </a:prstGeom>
          <a:solidFill>
            <a:srgbClr val="CCFFCC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075" name="Rectangle 4"/>
          <p:cNvSpPr>
            <a:spLocks noChangeArrowheads="1"/>
          </p:cNvSpPr>
          <p:nvPr/>
        </p:nvSpPr>
        <p:spPr bwMode="auto">
          <a:xfrm>
            <a:off x="1331913" y="3497265"/>
            <a:ext cx="7127875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marL="838200" indent="-838200"/>
            <a:r>
              <a:rPr lang="zh-CN" altLang="en-US" sz="2800" dirty="0" smtClean="0">
                <a:solidFill>
                  <a:srgbClr val="996600"/>
                </a:solidFill>
                <a:latin typeface="黑体" pitchFamily="49" charset="-122"/>
                <a:ea typeface="黑体" pitchFamily="49" charset="-122"/>
              </a:rPr>
              <a:t>第四</a:t>
            </a:r>
            <a:r>
              <a:rPr lang="zh-CN" altLang="en-US" sz="2800" dirty="0">
                <a:solidFill>
                  <a:srgbClr val="996600"/>
                </a:solidFill>
                <a:latin typeface="黑体" pitchFamily="49" charset="-122"/>
                <a:ea typeface="黑体" pitchFamily="49" charset="-122"/>
              </a:rPr>
              <a:t>章 标志的创意构思及视觉元素形态化</a:t>
            </a:r>
          </a:p>
          <a:p>
            <a:pPr marL="838200" indent="-838200"/>
            <a:endParaRPr lang="zh-CN" altLang="en-US" sz="4000" dirty="0">
              <a:solidFill>
                <a:srgbClr val="996600"/>
              </a:solidFill>
              <a:latin typeface="黑体" pitchFamily="49" charset="-122"/>
              <a:ea typeface="黑体" pitchFamily="49" charset="-122"/>
            </a:endParaRPr>
          </a:p>
          <a:p>
            <a:pPr marL="838200" indent="-838200"/>
            <a:endParaRPr lang="zh-CN" altLang="en-US" sz="4000" dirty="0">
              <a:solidFill>
                <a:srgbClr val="9966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ransition>
    <p:fade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图片 9" descr="横版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04025" y="260350"/>
            <a:ext cx="2016125" cy="608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7" name="TextBox 8"/>
          <p:cNvSpPr txBox="1">
            <a:spLocks noChangeArrowheads="1"/>
          </p:cNvSpPr>
          <p:nvPr/>
        </p:nvSpPr>
        <p:spPr bwMode="auto">
          <a:xfrm>
            <a:off x="0" y="214290"/>
            <a:ext cx="6500813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dirty="0" smtClean="0"/>
              <a:t>4.4</a:t>
            </a:r>
            <a:r>
              <a:rPr lang="zh-CN" altLang="en-US" dirty="0" smtClean="0"/>
              <a:t>标志视觉元素形态化</a:t>
            </a:r>
          </a:p>
          <a:p>
            <a:r>
              <a:rPr lang="en-US" dirty="0" smtClean="0"/>
              <a:t>4.4.6</a:t>
            </a:r>
            <a:r>
              <a:rPr lang="zh-CN" altLang="en-US" dirty="0" smtClean="0"/>
              <a:t>图形、图像符号立体化、动态化视觉元素</a:t>
            </a:r>
          </a:p>
        </p:txBody>
      </p:sp>
      <p:pic>
        <p:nvPicPr>
          <p:cNvPr id="34819" name="Picture 3" descr="C:\Users\李金涛\Desktop\标志设计课件\标志设计书稿word文件+图片\第四章 标志的创意构思及视觉元素语言形态化\4.4标志视觉元素形态化\图4-111 三全食品标志.jpg"/>
          <p:cNvPicPr>
            <a:picLocks noChangeAspect="1" noChangeArrowheads="1"/>
          </p:cNvPicPr>
          <p:nvPr/>
        </p:nvPicPr>
        <p:blipFill>
          <a:blip r:embed="rId3"/>
          <a:srcRect b="12121"/>
          <a:stretch>
            <a:fillRect/>
          </a:stretch>
        </p:blipFill>
        <p:spPr bwMode="auto">
          <a:xfrm>
            <a:off x="214282" y="1214422"/>
            <a:ext cx="2946817" cy="2071702"/>
          </a:xfrm>
          <a:prstGeom prst="rect">
            <a:avLst/>
          </a:prstGeom>
          <a:noFill/>
        </p:spPr>
      </p:pic>
      <p:pic>
        <p:nvPicPr>
          <p:cNvPr id="34820" name="Picture 4" descr="C:\Users\李金涛\Desktop\标志设计课件\标志设计书稿word文件+图片\第四章 标志的创意构思及视觉元素语言形态化\4.4标志视觉元素形态化\图4-112 体育彩票管理中心标志.png"/>
          <p:cNvPicPr>
            <a:picLocks noChangeAspect="1" noChangeArrowheads="1"/>
          </p:cNvPicPr>
          <p:nvPr/>
        </p:nvPicPr>
        <p:blipFill>
          <a:blip r:embed="rId4"/>
          <a:srcRect b="11664"/>
          <a:stretch>
            <a:fillRect/>
          </a:stretch>
        </p:blipFill>
        <p:spPr bwMode="auto">
          <a:xfrm>
            <a:off x="642910" y="3643314"/>
            <a:ext cx="2729403" cy="1928826"/>
          </a:xfrm>
          <a:prstGeom prst="rect">
            <a:avLst/>
          </a:prstGeom>
          <a:noFill/>
        </p:spPr>
      </p:pic>
      <p:pic>
        <p:nvPicPr>
          <p:cNvPr id="34821" name="Picture 5" descr="C:\Users\李金涛\Desktop\标志设计课件\标志设计书稿word文件+图片\第四章 标志的创意构思及视觉元素语言形态化\4.4标志视觉元素形态化\图4-113 哥伦比亚电影公司标志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357554" y="2357430"/>
            <a:ext cx="2800841" cy="2240673"/>
          </a:xfrm>
          <a:prstGeom prst="rect">
            <a:avLst/>
          </a:prstGeom>
          <a:noFill/>
        </p:spPr>
      </p:pic>
      <p:pic>
        <p:nvPicPr>
          <p:cNvPr id="34822" name="Picture 6" descr="C:\Users\李金涛\Desktop\标志设计课件\标志设计书稿word文件+图片\第四章 标志的创意构思及视觉元素语言形态化\4.4标志视觉元素形态化\图4-114 匹兹堡儿童博物馆标志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786578" y="2571744"/>
            <a:ext cx="1315005" cy="1867115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图片 9" descr="横版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04025" y="260350"/>
            <a:ext cx="2016125" cy="608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7" name="TextBox 8"/>
          <p:cNvSpPr txBox="1">
            <a:spLocks noChangeArrowheads="1"/>
          </p:cNvSpPr>
          <p:nvPr/>
        </p:nvSpPr>
        <p:spPr bwMode="auto">
          <a:xfrm>
            <a:off x="0" y="214290"/>
            <a:ext cx="6500813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dirty="0" smtClean="0"/>
              <a:t>4.4</a:t>
            </a:r>
            <a:r>
              <a:rPr lang="zh-CN" altLang="en-US" dirty="0" smtClean="0"/>
              <a:t>标志视觉元素形态化</a:t>
            </a:r>
          </a:p>
          <a:p>
            <a:r>
              <a:rPr lang="en-US" dirty="0" smtClean="0"/>
              <a:t>4.4.7</a:t>
            </a:r>
            <a:r>
              <a:rPr lang="zh-CN" altLang="en-US" dirty="0" smtClean="0"/>
              <a:t>肌理、材质视觉形态元素</a:t>
            </a:r>
          </a:p>
        </p:txBody>
      </p:sp>
      <p:pic>
        <p:nvPicPr>
          <p:cNvPr id="35843" name="Picture 3" descr="C:\Users\李金涛\Desktop\标志设计课件\标志设计书稿word文件+图片\第四章 标志的创意构思及视觉元素语言形态化\4.4标志视觉元素形态化\图4-117 天佑牧业标志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71802" y="1000108"/>
            <a:ext cx="3643306" cy="2370085"/>
          </a:xfrm>
          <a:prstGeom prst="rect">
            <a:avLst/>
          </a:prstGeom>
          <a:noFill/>
        </p:spPr>
      </p:pic>
      <p:pic>
        <p:nvPicPr>
          <p:cNvPr id="35844" name="Picture 4" descr="C:\Users\李金涛\Desktop\标志设计课件\标志设计书稿word文件+图片\第四章 标志的创意构思及视觉元素语言形态化\4.4标志视觉元素形态化\图4-118 数码艺术博物馆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048375" y="1000108"/>
            <a:ext cx="3095625" cy="2476500"/>
          </a:xfrm>
          <a:prstGeom prst="rect">
            <a:avLst/>
          </a:prstGeom>
          <a:noFill/>
        </p:spPr>
      </p:pic>
      <p:pic>
        <p:nvPicPr>
          <p:cNvPr id="35845" name="Picture 5" descr="C:\Users\李金涛\Desktop\标志设计课件\标志设计书稿word文件+图片\第四章 标志的创意构思及视觉元素语言形态化\4.4标志视觉元素形态化\图4-119 苏威集团标志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048375" y="3286124"/>
            <a:ext cx="3095625" cy="2476500"/>
          </a:xfrm>
          <a:prstGeom prst="rect">
            <a:avLst/>
          </a:prstGeom>
          <a:noFill/>
        </p:spPr>
      </p:pic>
      <p:pic>
        <p:nvPicPr>
          <p:cNvPr id="35846" name="Picture 6" descr="C:\Users\李金涛\Desktop\标志设计课件\标志设计书稿word文件+图片\第四章 标志的创意构思及视觉元素语言形态化\4.4标志视觉元素形态化\图4-120 University of Heidelberg 海德堡大学校徽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071802" y="3500438"/>
            <a:ext cx="3095625" cy="2476500"/>
          </a:xfrm>
          <a:prstGeom prst="rect">
            <a:avLst/>
          </a:prstGeom>
          <a:noFill/>
        </p:spPr>
      </p:pic>
      <p:pic>
        <p:nvPicPr>
          <p:cNvPr id="9" name="Picture 2" descr="C:\Users\李金涛\Desktop\标志设计课件\标志设计书稿word文件+图片\第四章 标志的创意构思及视觉元素语言形态化\4.4标志视觉元素形态化\图4-116 马自达标志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0" y="2071678"/>
            <a:ext cx="2495561" cy="2495561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图片 9" descr="横版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04025" y="260350"/>
            <a:ext cx="2016125" cy="608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7" name="TextBox 8"/>
          <p:cNvSpPr txBox="1">
            <a:spLocks noChangeArrowheads="1"/>
          </p:cNvSpPr>
          <p:nvPr/>
        </p:nvSpPr>
        <p:spPr bwMode="auto">
          <a:xfrm>
            <a:off x="0" y="214290"/>
            <a:ext cx="6500813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dirty="0" smtClean="0"/>
              <a:t>4.5</a:t>
            </a:r>
            <a:r>
              <a:rPr lang="zh-CN" altLang="en-US" dirty="0" smtClean="0"/>
              <a:t>标志设计中传统元素的创意传承与构思借用</a:t>
            </a:r>
          </a:p>
          <a:p>
            <a:r>
              <a:rPr lang="en-US" dirty="0" smtClean="0"/>
              <a:t>4.5.1</a:t>
            </a:r>
            <a:r>
              <a:rPr lang="zh-CN" altLang="en-US" dirty="0" smtClean="0"/>
              <a:t>原始符号及造型艺术</a:t>
            </a:r>
          </a:p>
        </p:txBody>
      </p:sp>
      <p:pic>
        <p:nvPicPr>
          <p:cNvPr id="36866" name="Picture 2" descr="C:\Users\李金涛\Desktop\标志设计课件\标志设计书稿word文件+图片\第四章 标志的创意构思及视觉元素语言形态化\4.4标志视觉元素形态化\图4-130 青铜象纹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86380" y="4500570"/>
            <a:ext cx="2678777" cy="1263684"/>
          </a:xfrm>
          <a:prstGeom prst="rect">
            <a:avLst/>
          </a:prstGeom>
          <a:noFill/>
        </p:spPr>
      </p:pic>
      <p:pic>
        <p:nvPicPr>
          <p:cNvPr id="36867" name="Picture 3" descr="C:\Users\李金涛\Desktop\标志设计课件\标志设计书稿word文件+图片\第四章 标志的创意构思及视觉元素语言形态化\4.4标志视觉元素形态化\图4-121 原始彩陶单体及双体鱼纹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928662" y="1428736"/>
            <a:ext cx="1747029" cy="1985790"/>
          </a:xfrm>
          <a:prstGeom prst="rect">
            <a:avLst/>
          </a:prstGeom>
          <a:noFill/>
        </p:spPr>
      </p:pic>
      <p:pic>
        <p:nvPicPr>
          <p:cNvPr id="36868" name="Picture 4" descr="C:\Users\李金涛\Desktop\标志设计课件\标志设计书稿word文件+图片\第四章 标志的创意构思及视觉元素语言形态化\4.4标志视觉元素形态化\图4-122 原始彩陶人面鱼纹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357950" y="1357298"/>
            <a:ext cx="2183786" cy="1624737"/>
          </a:xfrm>
          <a:prstGeom prst="rect">
            <a:avLst/>
          </a:prstGeom>
          <a:noFill/>
        </p:spPr>
      </p:pic>
      <p:pic>
        <p:nvPicPr>
          <p:cNvPr id="36869" name="Picture 5" descr="C:\Users\李金涛\Desktop\标志设计课件\标志设计书稿word文件+图片\第四章 标志的创意构思及视觉元素语言形态化\4.4标志视觉元素形态化\图4-123 原始彩陶蛙纹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85786" y="4500570"/>
            <a:ext cx="2678778" cy="1230928"/>
          </a:xfrm>
          <a:prstGeom prst="rect">
            <a:avLst/>
          </a:prstGeom>
          <a:noFill/>
        </p:spPr>
      </p:pic>
      <p:pic>
        <p:nvPicPr>
          <p:cNvPr id="36870" name="Picture 6" descr="C:\Users\李金涛\Desktop\标志设计课件\标志设计书稿word文件+图片\第四章 标志的创意构思及视觉元素语言形态化\4.4标志视觉元素形态化\图4-124 原始彩陶植物纹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643306" y="3071810"/>
            <a:ext cx="2751571" cy="1310272"/>
          </a:xfrm>
          <a:prstGeom prst="rect">
            <a:avLst/>
          </a:prstGeom>
          <a:noFill/>
        </p:spPr>
      </p:pic>
      <p:pic>
        <p:nvPicPr>
          <p:cNvPr id="36875" name="Picture 11" descr="C:\Users\李金涛\Desktop\标志设计课件\标志设计书稿word文件+图片\第四章 标志的创意构思及视觉元素语言形态化\4.4标志视觉元素形态化\图4-128 青铜火纹.jp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3643306" y="1357298"/>
            <a:ext cx="1476240" cy="1410726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图片 9" descr="横版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04025" y="260350"/>
            <a:ext cx="2016125" cy="608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7" name="TextBox 8"/>
          <p:cNvSpPr txBox="1">
            <a:spLocks noChangeArrowheads="1"/>
          </p:cNvSpPr>
          <p:nvPr/>
        </p:nvSpPr>
        <p:spPr bwMode="auto">
          <a:xfrm>
            <a:off x="0" y="214290"/>
            <a:ext cx="6500813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dirty="0" smtClean="0"/>
              <a:t>4.5</a:t>
            </a:r>
            <a:r>
              <a:rPr lang="zh-CN" altLang="en-US" dirty="0" smtClean="0"/>
              <a:t>标志设计中传统元素的创意传承与构思借用</a:t>
            </a:r>
          </a:p>
          <a:p>
            <a:r>
              <a:rPr lang="en-US" dirty="0" smtClean="0"/>
              <a:t>4.5.2</a:t>
            </a:r>
            <a:r>
              <a:rPr lang="zh-CN" altLang="en-US" dirty="0" smtClean="0"/>
              <a:t>青铜时代装饰纹样</a:t>
            </a:r>
          </a:p>
        </p:txBody>
      </p:sp>
      <p:pic>
        <p:nvPicPr>
          <p:cNvPr id="4" name="Picture 8" descr="C:\Users\李金涛\Desktop\标志设计课件\标志设计书稿word文件+图片\第四章 标志的创意构思及视觉元素语言形态化\4.4标志视觉元素形态化\图4-126 青铜饕餮纹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00562" y="1928802"/>
            <a:ext cx="3494058" cy="1022012"/>
          </a:xfrm>
          <a:prstGeom prst="rect">
            <a:avLst/>
          </a:prstGeom>
          <a:noFill/>
        </p:spPr>
      </p:pic>
      <p:pic>
        <p:nvPicPr>
          <p:cNvPr id="5" name="Picture 9" descr="C:\Users\李金涛\Desktop\标志设计课件\标志设计书稿word文件+图片\第四章 标志的创意构思及视觉元素语言形态化\4.4标志视觉元素形态化\图4-127 青铜凤鸟纹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000100" y="1643050"/>
            <a:ext cx="2445840" cy="1314639"/>
          </a:xfrm>
          <a:prstGeom prst="rect">
            <a:avLst/>
          </a:prstGeom>
          <a:noFill/>
        </p:spPr>
      </p:pic>
      <p:pic>
        <p:nvPicPr>
          <p:cNvPr id="6" name="Picture 10" descr="C:\Users\李金涛\Desktop\标志设计课件\标志设计书稿word文件+图片\第四章 标志的创意构思及视觉元素语言形态化\4.4标志视觉元素形态化\图4-128 青铜环形窃曲纹.jpg"/>
          <p:cNvPicPr>
            <a:picLocks noChangeAspect="1" noChangeArrowheads="1"/>
          </p:cNvPicPr>
          <p:nvPr/>
        </p:nvPicPr>
        <p:blipFill>
          <a:blip r:embed="rId5"/>
          <a:srcRect t="7959" b="12447"/>
          <a:stretch>
            <a:fillRect/>
          </a:stretch>
        </p:blipFill>
        <p:spPr bwMode="auto">
          <a:xfrm>
            <a:off x="5072066" y="3929066"/>
            <a:ext cx="3494057" cy="1428760"/>
          </a:xfrm>
          <a:prstGeom prst="rect">
            <a:avLst/>
          </a:prstGeom>
          <a:noFill/>
        </p:spPr>
      </p:pic>
      <p:pic>
        <p:nvPicPr>
          <p:cNvPr id="7" name="Picture 12" descr="C:\Users\李金涛\Desktop\标志设计课件\标志设计书稿word文件+图片\第四章 标志的创意构思及视觉元素语言形态化\4.4标志视觉元素形态化\图4-129 青铜云雷纹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142976" y="3286124"/>
            <a:ext cx="2579779" cy="2370136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图片 9" descr="横版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04025" y="260350"/>
            <a:ext cx="2016125" cy="608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7" name="TextBox 8"/>
          <p:cNvSpPr txBox="1">
            <a:spLocks noChangeArrowheads="1"/>
          </p:cNvSpPr>
          <p:nvPr/>
        </p:nvSpPr>
        <p:spPr bwMode="auto">
          <a:xfrm>
            <a:off x="0" y="214290"/>
            <a:ext cx="6500813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dirty="0" smtClean="0"/>
              <a:t>4.5</a:t>
            </a:r>
            <a:r>
              <a:rPr lang="zh-CN" altLang="en-US" dirty="0" smtClean="0"/>
              <a:t>标志设计中传统元素的创意传承与构思借用</a:t>
            </a:r>
          </a:p>
          <a:p>
            <a:r>
              <a:rPr lang="en-US" dirty="0" smtClean="0"/>
              <a:t>4.5.3</a:t>
            </a:r>
            <a:r>
              <a:rPr lang="zh-CN" altLang="en-US" dirty="0" smtClean="0"/>
              <a:t>瓦当艺术元素</a:t>
            </a:r>
          </a:p>
        </p:txBody>
      </p:sp>
      <p:pic>
        <p:nvPicPr>
          <p:cNvPr id="37890" name="Picture 2" descr="C:\Users\李金涛\Desktop\标志设计课件\标志设计书稿word文件+图片\第四章 标志的创意构思及视觉元素语言形态化\4.4标志视觉元素形态化\图4-135十字叶羊角卷云纹.jpg"/>
          <p:cNvPicPr>
            <a:picLocks noChangeAspect="1" noChangeArrowheads="1"/>
          </p:cNvPicPr>
          <p:nvPr/>
        </p:nvPicPr>
        <p:blipFill>
          <a:blip r:embed="rId3"/>
          <a:srcRect t="3078" b="7669"/>
          <a:stretch>
            <a:fillRect/>
          </a:stretch>
        </p:blipFill>
        <p:spPr bwMode="auto">
          <a:xfrm>
            <a:off x="3143240" y="3643314"/>
            <a:ext cx="2344605" cy="2071702"/>
          </a:xfrm>
          <a:prstGeom prst="rect">
            <a:avLst/>
          </a:prstGeom>
          <a:noFill/>
        </p:spPr>
      </p:pic>
      <p:pic>
        <p:nvPicPr>
          <p:cNvPr id="37891" name="Picture 3" descr="C:\Users\李金涛\Desktop\标志设计课件\标志设计书稿word文件+图片\第四章 标志的创意构思及视觉元素语言形态化\4.4标志视觉元素形态化\图4-131 汉代瓦当四神纹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500694" y="1285860"/>
            <a:ext cx="3714776" cy="3714776"/>
          </a:xfrm>
          <a:prstGeom prst="rect">
            <a:avLst/>
          </a:prstGeom>
          <a:noFill/>
        </p:spPr>
      </p:pic>
      <p:pic>
        <p:nvPicPr>
          <p:cNvPr id="37892" name="Picture 4" descr="C:\Users\李金涛\Desktop\标志设计课件\标志设计书稿word文件+图片\第四章 标志的创意构思及视觉元素语言形态化\4.4标志视觉元素形态化\图4-132 闽越瓦当纹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857488" y="1071546"/>
            <a:ext cx="2643206" cy="2421176"/>
          </a:xfrm>
          <a:prstGeom prst="rect">
            <a:avLst/>
          </a:prstGeom>
          <a:noFill/>
        </p:spPr>
      </p:pic>
      <p:pic>
        <p:nvPicPr>
          <p:cNvPr id="37893" name="Picture 5" descr="C:\Users\李金涛\Desktop\标志设计课件\标志设计书稿word文件+图片\第四章 标志的创意构思及视觉元素语言形态化\4.4标志视觉元素形态化\图4-133 延寿长久瓦当文字纹.jpg"/>
          <p:cNvPicPr>
            <a:picLocks noChangeAspect="1" noChangeArrowheads="1"/>
          </p:cNvPicPr>
          <p:nvPr/>
        </p:nvPicPr>
        <p:blipFill>
          <a:blip r:embed="rId6"/>
          <a:srcRect t="3157" b="8435"/>
          <a:stretch>
            <a:fillRect/>
          </a:stretch>
        </p:blipFill>
        <p:spPr bwMode="auto">
          <a:xfrm>
            <a:off x="428596" y="3571876"/>
            <a:ext cx="2344605" cy="2000264"/>
          </a:xfrm>
          <a:prstGeom prst="rect">
            <a:avLst/>
          </a:prstGeom>
          <a:noFill/>
        </p:spPr>
      </p:pic>
      <p:pic>
        <p:nvPicPr>
          <p:cNvPr id="37894" name="Picture 6" descr="C:\Users\李金涛\Desktop\标志设计课件\标志设计书稿word文件+图片\第四章 标志的创意构思及视觉元素语言形态化\4.4标志视觉元素形态化\图4-134 圆点目纹羊角云纹.jpg"/>
          <p:cNvPicPr>
            <a:picLocks noChangeAspect="1" noChangeArrowheads="1"/>
          </p:cNvPicPr>
          <p:nvPr/>
        </p:nvPicPr>
        <p:blipFill>
          <a:blip r:embed="rId7"/>
          <a:srcRect t="2976" b="7737"/>
          <a:stretch>
            <a:fillRect/>
          </a:stretch>
        </p:blipFill>
        <p:spPr bwMode="auto">
          <a:xfrm>
            <a:off x="214282" y="928670"/>
            <a:ext cx="2344605" cy="2143140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图片 9" descr="横版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04025" y="260350"/>
            <a:ext cx="2016125" cy="608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7" name="TextBox 8"/>
          <p:cNvSpPr txBox="1">
            <a:spLocks noChangeArrowheads="1"/>
          </p:cNvSpPr>
          <p:nvPr/>
        </p:nvSpPr>
        <p:spPr bwMode="auto">
          <a:xfrm>
            <a:off x="0" y="214290"/>
            <a:ext cx="6500813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dirty="0" smtClean="0"/>
              <a:t>4.5</a:t>
            </a:r>
            <a:r>
              <a:rPr lang="zh-CN" altLang="en-US" dirty="0" smtClean="0"/>
              <a:t>标志设计中传统元素的创意传承与构思借用</a:t>
            </a:r>
          </a:p>
          <a:p>
            <a:r>
              <a:rPr lang="en-US" dirty="0" smtClean="0"/>
              <a:t>4.5.4</a:t>
            </a:r>
            <a:r>
              <a:rPr lang="zh-CN" altLang="en-US" dirty="0" smtClean="0"/>
              <a:t>吉祥图案元素</a:t>
            </a:r>
          </a:p>
        </p:txBody>
      </p:sp>
      <p:pic>
        <p:nvPicPr>
          <p:cNvPr id="38914" name="Picture 2" descr="C:\Users\李金涛\Desktop\标志设计课件\标志设计书稿word文件+图片\第四章 标志的创意构思及视觉元素语言形态化\4.4标志视觉元素形态化\图4-136 吉祥葫芦图案.jpg"/>
          <p:cNvPicPr>
            <a:picLocks noChangeAspect="1" noChangeArrowheads="1"/>
          </p:cNvPicPr>
          <p:nvPr/>
        </p:nvPicPr>
        <p:blipFill>
          <a:blip r:embed="rId3"/>
          <a:srcRect t="4405"/>
          <a:stretch>
            <a:fillRect/>
          </a:stretch>
        </p:blipFill>
        <p:spPr bwMode="auto">
          <a:xfrm>
            <a:off x="0" y="928670"/>
            <a:ext cx="2765135" cy="3100535"/>
          </a:xfrm>
          <a:prstGeom prst="rect">
            <a:avLst/>
          </a:prstGeom>
          <a:noFill/>
        </p:spPr>
      </p:pic>
      <p:pic>
        <p:nvPicPr>
          <p:cNvPr id="38915" name="Picture 3" descr="C:\Users\李金涛\Desktop\标志设计课件\标志设计书稿word文件+图片\第四章 标志的创意构思及视觉元素语言形态化\4.4标志视觉元素形态化\图4-138 吉祥双鱼图案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286512" y="3643314"/>
            <a:ext cx="2533915" cy="1985956"/>
          </a:xfrm>
          <a:prstGeom prst="rect">
            <a:avLst/>
          </a:prstGeom>
          <a:noFill/>
        </p:spPr>
      </p:pic>
      <p:pic>
        <p:nvPicPr>
          <p:cNvPr id="38916" name="Picture 4" descr="C:\Users\李金涛\Desktop\标志设计课件\标志设计书稿word文件+图片\第四章 标志的创意构思及视觉元素语言形态化\4.4标志视觉元素形态化\图4-139 吉祥万字纹图案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643306" y="3714752"/>
            <a:ext cx="2282297" cy="2018278"/>
          </a:xfrm>
          <a:prstGeom prst="rect">
            <a:avLst/>
          </a:prstGeom>
          <a:noFill/>
        </p:spPr>
      </p:pic>
      <p:pic>
        <p:nvPicPr>
          <p:cNvPr id="38917" name="Picture 5" descr="C:\Users\李金涛\Desktop\标志设计课件\标志设计书稿word文件+图片\第四章 标志的创意构思及视觉元素语言形态化\4.4标志视觉元素形态化\图4-140 如意吉祥图案.jpg"/>
          <p:cNvPicPr>
            <a:picLocks noChangeAspect="1" noChangeArrowheads="1"/>
          </p:cNvPicPr>
          <p:nvPr/>
        </p:nvPicPr>
        <p:blipFill>
          <a:blip r:embed="rId6"/>
          <a:srcRect b="5837"/>
          <a:stretch>
            <a:fillRect/>
          </a:stretch>
        </p:blipFill>
        <p:spPr bwMode="auto">
          <a:xfrm>
            <a:off x="3143240" y="1214422"/>
            <a:ext cx="2875994" cy="2000264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图片 9" descr="横版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04025" y="260350"/>
            <a:ext cx="2016125" cy="608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7" name="TextBox 8"/>
          <p:cNvSpPr txBox="1">
            <a:spLocks noChangeArrowheads="1"/>
          </p:cNvSpPr>
          <p:nvPr/>
        </p:nvSpPr>
        <p:spPr bwMode="auto">
          <a:xfrm>
            <a:off x="0" y="214290"/>
            <a:ext cx="6500813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dirty="0" smtClean="0"/>
              <a:t>4.5</a:t>
            </a:r>
            <a:r>
              <a:rPr lang="zh-CN" altLang="en-US" dirty="0" smtClean="0"/>
              <a:t>标志设计中传统元素的创意传承与构思借用</a:t>
            </a:r>
          </a:p>
          <a:p>
            <a:r>
              <a:rPr lang="en-US" dirty="0" smtClean="0"/>
              <a:t>4.5.5</a:t>
            </a:r>
            <a:r>
              <a:rPr lang="zh-CN" altLang="en-US" dirty="0" smtClean="0"/>
              <a:t>幌子、作坊、徽章等元素</a:t>
            </a:r>
          </a:p>
        </p:txBody>
      </p:sp>
      <p:pic>
        <p:nvPicPr>
          <p:cNvPr id="39938" name="Picture 2" descr="C:\Users\李金涛\Desktop\标志设计课件\标志设计书稿word文件+图片\第四章 标志的创意构思及视觉元素语言形态化\4.4标志视觉元素形态化\图4-144 吉祥图文艺术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85786" y="1357298"/>
            <a:ext cx="2988222" cy="1637102"/>
          </a:xfrm>
          <a:prstGeom prst="rect">
            <a:avLst/>
          </a:prstGeom>
          <a:noFill/>
        </p:spPr>
      </p:pic>
      <p:pic>
        <p:nvPicPr>
          <p:cNvPr id="39939" name="Picture 3" descr="C:\Users\李金涛\Desktop\标志设计课件\标志设计书稿word文件+图片\第四章 标志的创意构思及视觉元素语言形态化\4.4标志视觉元素形态化\图4-141 幌子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57224" y="3500438"/>
            <a:ext cx="2986507" cy="2443958"/>
          </a:xfrm>
          <a:prstGeom prst="rect">
            <a:avLst/>
          </a:prstGeom>
          <a:noFill/>
        </p:spPr>
      </p:pic>
      <p:pic>
        <p:nvPicPr>
          <p:cNvPr id="39940" name="Picture 4" descr="C:\Users\李金涛\Desktop\标志设计课件\标志设计书稿word文件+图片\第四章 标志的创意构思及视觉元素语言形态化\4.4标志视觉元素形态化\图4-142 印章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214942" y="3714752"/>
            <a:ext cx="2108218" cy="2032042"/>
          </a:xfrm>
          <a:prstGeom prst="rect">
            <a:avLst/>
          </a:prstGeom>
          <a:noFill/>
        </p:spPr>
      </p:pic>
      <p:pic>
        <p:nvPicPr>
          <p:cNvPr id="39941" name="Picture 5" descr="C:\Users\李金涛\Desktop\标志设计课件\标志设计书稿word文件+图片\第四章 标志的创意构思及视觉元素语言形态化\4.4标志视觉元素形态化\图4-143 民间艺术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643438" y="928670"/>
            <a:ext cx="3822729" cy="2590795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图片 9" descr="横版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04025" y="260350"/>
            <a:ext cx="2016125" cy="608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7" name="TextBox 8"/>
          <p:cNvSpPr txBox="1">
            <a:spLocks noChangeArrowheads="1"/>
          </p:cNvSpPr>
          <p:nvPr/>
        </p:nvSpPr>
        <p:spPr bwMode="auto">
          <a:xfrm>
            <a:off x="0" y="214290"/>
            <a:ext cx="6500813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dirty="0" smtClean="0"/>
              <a:t>4.6</a:t>
            </a:r>
            <a:r>
              <a:rPr lang="zh-CN" altLang="en-US" dirty="0" smtClean="0"/>
              <a:t>标准字体设计形态化</a:t>
            </a:r>
          </a:p>
          <a:p>
            <a:r>
              <a:rPr lang="en-US" dirty="0" smtClean="0"/>
              <a:t>4.7</a:t>
            </a:r>
            <a:r>
              <a:rPr lang="zh-CN" altLang="en-US" dirty="0" smtClean="0"/>
              <a:t>标准色彩设计视觉化</a:t>
            </a:r>
          </a:p>
          <a:p>
            <a:r>
              <a:rPr lang="en-US" dirty="0" smtClean="0"/>
              <a:t>4.8</a:t>
            </a:r>
            <a:r>
              <a:rPr lang="zh-CN" altLang="en-US" dirty="0" smtClean="0"/>
              <a:t>标准组合多样化</a:t>
            </a:r>
            <a:endParaRPr lang="zh-CN" altLang="en-US" dirty="0"/>
          </a:p>
        </p:txBody>
      </p:sp>
      <p:pic>
        <p:nvPicPr>
          <p:cNvPr id="40962" name="Picture 2" descr="C:\Users\李金涛\Desktop\标志设计课件\标志设计书稿word文件+图片\第四章 标志的创意构思及视觉元素语言形态化\4.4标志视觉元素形态化\图4-155 星巴克绿色系.jpg"/>
          <p:cNvPicPr>
            <a:picLocks noChangeAspect="1" noChangeArrowheads="1"/>
          </p:cNvPicPr>
          <p:nvPr/>
        </p:nvPicPr>
        <p:blipFill>
          <a:blip r:embed="rId3" cstate="print"/>
          <a:srcRect l="15150" t="26308" r="12121" b="12305"/>
          <a:stretch>
            <a:fillRect/>
          </a:stretch>
        </p:blipFill>
        <p:spPr bwMode="auto">
          <a:xfrm>
            <a:off x="571472" y="1571612"/>
            <a:ext cx="1714512" cy="1500198"/>
          </a:xfrm>
          <a:prstGeom prst="rect">
            <a:avLst/>
          </a:prstGeom>
          <a:noFill/>
        </p:spPr>
      </p:pic>
      <p:pic>
        <p:nvPicPr>
          <p:cNvPr id="40963" name="Picture 3" descr="C:\Users\李金涛\Desktop\标志设计课件\标志设计书稿word文件+图片\第四章 标志的创意构思及视觉元素语言形态化\4.4标志视觉元素形态化\图4-156 海仔酒楼标志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357554" y="1142984"/>
            <a:ext cx="1928826" cy="2170837"/>
          </a:xfrm>
          <a:prstGeom prst="rect">
            <a:avLst/>
          </a:prstGeom>
          <a:noFill/>
        </p:spPr>
      </p:pic>
      <p:pic>
        <p:nvPicPr>
          <p:cNvPr id="40964" name="Picture 4" descr="C:\Users\李金涛\Desktop\标志设计课件\标志设计书稿word文件+图片\第四章 标志的创意构思及视觉元素语言形态化\4.4标志视觉元素形态化\图4-157 硬手设计Hard Hand Design标志.jpg"/>
          <p:cNvPicPr>
            <a:picLocks noChangeAspect="1" noChangeArrowheads="1"/>
          </p:cNvPicPr>
          <p:nvPr/>
        </p:nvPicPr>
        <p:blipFill>
          <a:blip r:embed="rId5"/>
          <a:srcRect l="16524" t="20655" r="12658" b="20330"/>
          <a:stretch>
            <a:fillRect/>
          </a:stretch>
        </p:blipFill>
        <p:spPr bwMode="auto">
          <a:xfrm>
            <a:off x="6072198" y="1500174"/>
            <a:ext cx="2143140" cy="1428760"/>
          </a:xfrm>
          <a:prstGeom prst="rect">
            <a:avLst/>
          </a:prstGeom>
          <a:noFill/>
        </p:spPr>
      </p:pic>
      <p:pic>
        <p:nvPicPr>
          <p:cNvPr id="40965" name="Picture 5" descr="C:\Users\李金涛\Desktop\标志设计课件\标志设计书稿word文件+图片\第四章 标志的创意构思及视觉元素语言形态化\4.4标志视觉元素形态化\图4-158 中法建交50周年标志.jpg"/>
          <p:cNvPicPr>
            <a:picLocks noChangeAspect="1" noChangeArrowheads="1"/>
          </p:cNvPicPr>
          <p:nvPr/>
        </p:nvPicPr>
        <p:blipFill>
          <a:blip r:embed="rId6"/>
          <a:srcRect l="13333" r="12000"/>
          <a:stretch>
            <a:fillRect/>
          </a:stretch>
        </p:blipFill>
        <p:spPr bwMode="auto">
          <a:xfrm>
            <a:off x="571472" y="3429000"/>
            <a:ext cx="2000264" cy="2143140"/>
          </a:xfrm>
          <a:prstGeom prst="rect">
            <a:avLst/>
          </a:prstGeom>
          <a:noFill/>
        </p:spPr>
      </p:pic>
      <p:pic>
        <p:nvPicPr>
          <p:cNvPr id="40966" name="Picture 6" descr="C:\Users\李金涛\Desktop\标志设计课件\标志设计书稿word文件+图片\第四章 标志的创意构思及视觉元素语言形态化\4.4标志视觉元素形态化\图4-159 中国红十字基金会标志.jpg"/>
          <p:cNvPicPr>
            <a:picLocks noChangeAspect="1" noChangeArrowheads="1"/>
          </p:cNvPicPr>
          <p:nvPr/>
        </p:nvPicPr>
        <p:blipFill>
          <a:blip r:embed="rId7"/>
          <a:srcRect l="11803" r="7937" b="8527"/>
          <a:stretch>
            <a:fillRect/>
          </a:stretch>
        </p:blipFill>
        <p:spPr bwMode="auto">
          <a:xfrm>
            <a:off x="3214678" y="3357562"/>
            <a:ext cx="2428892" cy="2214578"/>
          </a:xfrm>
          <a:prstGeom prst="rect">
            <a:avLst/>
          </a:prstGeom>
          <a:noFill/>
        </p:spPr>
      </p:pic>
      <p:pic>
        <p:nvPicPr>
          <p:cNvPr id="40967" name="Picture 7" descr="C:\Users\李金涛\Desktop\标志设计课件\标志设计书稿word文件+图片\第四章 标志的创意构思及视觉元素语言形态化\4.4标志视觉元素形态化\图4-160 BP新能源标志.pn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6143636" y="3500438"/>
            <a:ext cx="1870859" cy="2203456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smjclogo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1188" y="836613"/>
            <a:ext cx="2159000" cy="215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1" name="Picture 3" descr="kyl000"/>
          <p:cNvPicPr>
            <a:picLocks noChangeAspect="1" noChangeArrowheads="1"/>
          </p:cNvPicPr>
          <p:nvPr/>
        </p:nvPicPr>
        <p:blipFill>
          <a:blip r:embed="rId3"/>
          <a:srcRect l="6706" t="10001" r="3094" b="6618"/>
          <a:stretch>
            <a:fillRect/>
          </a:stretch>
        </p:blipFill>
        <p:spPr bwMode="auto">
          <a:xfrm>
            <a:off x="6443663" y="1125538"/>
            <a:ext cx="1943100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2" name="Picture 4" descr="thyx00"/>
          <p:cNvPicPr>
            <a:picLocks noChangeAspect="1" noChangeArrowheads="1"/>
          </p:cNvPicPr>
          <p:nvPr/>
        </p:nvPicPr>
        <p:blipFill>
          <a:blip r:embed="rId4"/>
          <a:srcRect l="6618" t="6691" r="3308" b="6618"/>
          <a:stretch>
            <a:fillRect/>
          </a:stretch>
        </p:blipFill>
        <p:spPr bwMode="auto">
          <a:xfrm>
            <a:off x="3851275" y="981075"/>
            <a:ext cx="1944688" cy="1871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3" name="Picture 5" descr="logo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84213" y="3141663"/>
            <a:ext cx="2232025" cy="2120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4" name="Picture 6" descr="1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563938" y="3141663"/>
            <a:ext cx="2078037" cy="2160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5" name="Picture 7" descr="家家美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300788" y="3141663"/>
            <a:ext cx="2254250" cy="2254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6" name="图片 9" descr="横版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6804025" y="260350"/>
            <a:ext cx="2016125" cy="608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9" descr="5eb6720f111cb0eb7acbe1c2"/>
          <p:cNvPicPr>
            <a:picLocks noChangeAspect="1" noChangeArrowheads="1"/>
          </p:cNvPicPr>
          <p:nvPr/>
        </p:nvPicPr>
        <p:blipFill>
          <a:blip r:embed="rId2"/>
          <a:srcRect l="10225" t="10284" r="10089" b="9830"/>
          <a:stretch>
            <a:fillRect/>
          </a:stretch>
        </p:blipFill>
        <p:spPr bwMode="auto">
          <a:xfrm>
            <a:off x="179388" y="3141663"/>
            <a:ext cx="2808287" cy="223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5" name="Picture 3" descr="4b8401e860f1461eb90e2dc3"/>
          <p:cNvPicPr>
            <a:picLocks noChangeAspect="1" noChangeArrowheads="1"/>
          </p:cNvPicPr>
          <p:nvPr/>
        </p:nvPicPr>
        <p:blipFill>
          <a:blip r:embed="rId3"/>
          <a:srcRect l="23058" r="19318"/>
          <a:stretch>
            <a:fillRect/>
          </a:stretch>
        </p:blipFill>
        <p:spPr bwMode="auto">
          <a:xfrm>
            <a:off x="323850" y="188913"/>
            <a:ext cx="2519363" cy="282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6" name="Picture 4" descr="4c16b900ab659122728da5c9"/>
          <p:cNvPicPr>
            <a:picLocks noChangeAspect="1" noChangeArrowheads="1"/>
          </p:cNvPicPr>
          <p:nvPr/>
        </p:nvPicPr>
        <p:blipFill>
          <a:blip r:embed="rId4"/>
          <a:srcRect t="8189" b="12671"/>
          <a:stretch>
            <a:fillRect/>
          </a:stretch>
        </p:blipFill>
        <p:spPr bwMode="auto">
          <a:xfrm>
            <a:off x="2771775" y="260350"/>
            <a:ext cx="2808288" cy="2516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7" name="Picture 5" descr="200713011321780461"/>
          <p:cNvPicPr>
            <a:picLocks noChangeAspect="1" noChangeArrowheads="1"/>
          </p:cNvPicPr>
          <p:nvPr/>
        </p:nvPicPr>
        <p:blipFill>
          <a:blip r:embed="rId5"/>
          <a:srcRect l="10110" t="11383" r="6778" b="17296"/>
          <a:stretch>
            <a:fillRect/>
          </a:stretch>
        </p:blipFill>
        <p:spPr bwMode="auto">
          <a:xfrm>
            <a:off x="5724525" y="981075"/>
            <a:ext cx="2808288" cy="2128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8" name="Picture 6" descr="0460010449"/>
          <p:cNvPicPr>
            <a:picLocks noChangeAspect="1" noChangeArrowheads="1"/>
          </p:cNvPicPr>
          <p:nvPr/>
        </p:nvPicPr>
        <p:blipFill>
          <a:blip r:embed="rId6"/>
          <a:srcRect t="17128" b="20026"/>
          <a:stretch>
            <a:fillRect/>
          </a:stretch>
        </p:blipFill>
        <p:spPr bwMode="auto">
          <a:xfrm>
            <a:off x="2771775" y="3430588"/>
            <a:ext cx="3095625" cy="1944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9" name="Picture 7" descr="0460160079"/>
          <p:cNvPicPr>
            <a:picLocks noChangeAspect="1" noChangeArrowheads="1"/>
          </p:cNvPicPr>
          <p:nvPr/>
        </p:nvPicPr>
        <p:blipFill>
          <a:blip r:embed="rId7"/>
          <a:srcRect t="20992" b="21542"/>
          <a:stretch>
            <a:fillRect/>
          </a:stretch>
        </p:blipFill>
        <p:spPr bwMode="auto">
          <a:xfrm>
            <a:off x="5724525" y="3575050"/>
            <a:ext cx="2881313" cy="1655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00" name="图片 9" descr="横版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6804025" y="260350"/>
            <a:ext cx="2016125" cy="608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图片 9" descr="横版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04025" y="260350"/>
            <a:ext cx="2016125" cy="608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9" name="TextBox 8"/>
          <p:cNvSpPr txBox="1">
            <a:spLocks noChangeArrowheads="1"/>
          </p:cNvSpPr>
          <p:nvPr/>
        </p:nvSpPr>
        <p:spPr bwMode="auto">
          <a:xfrm>
            <a:off x="642910" y="357166"/>
            <a:ext cx="6500813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dirty="0"/>
              <a:t>4.1 </a:t>
            </a:r>
            <a:r>
              <a:rPr lang="zh-CN" altLang="en-US" dirty="0"/>
              <a:t>标志的创意构思</a:t>
            </a:r>
          </a:p>
          <a:p>
            <a:r>
              <a:rPr lang="en-US" dirty="0"/>
              <a:t>4.1.1</a:t>
            </a:r>
            <a:r>
              <a:rPr lang="zh-CN" altLang="en-US" dirty="0"/>
              <a:t>构思方向</a:t>
            </a:r>
            <a:r>
              <a:rPr lang="en-US" altLang="zh-CN" dirty="0"/>
              <a:t>——</a:t>
            </a:r>
            <a:r>
              <a:rPr lang="zh-CN" altLang="en-US" dirty="0"/>
              <a:t>企业</a:t>
            </a:r>
            <a:r>
              <a:rPr lang="zh-CN" altLang="en-US" dirty="0" smtClean="0"/>
              <a:t>理念</a:t>
            </a:r>
            <a:endParaRPr lang="zh-CN" altLang="en-US" dirty="0"/>
          </a:p>
        </p:txBody>
      </p:sp>
      <p:pic>
        <p:nvPicPr>
          <p:cNvPr id="4106" name="Picture 10" descr="C:\Users\李金涛\Desktop\标志设计课件\标志设计书稿word文件+图片\第四章 标志的创意构思及视觉元素语言形态化\4.1.1构思方向—企业理念\图4-26 汇丰银行标志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6248" y="1357298"/>
            <a:ext cx="3934008" cy="871534"/>
          </a:xfrm>
          <a:prstGeom prst="rect">
            <a:avLst/>
          </a:prstGeom>
          <a:noFill/>
        </p:spPr>
      </p:pic>
      <p:pic>
        <p:nvPicPr>
          <p:cNvPr id="4107" name="Picture 11" descr="C:\Users\李金涛\Desktop\标志设计课件\标志设计书稿word文件+图片\第四章 标志的创意构思及视觉元素语言形态化\4.1.1构思方向—企业理念\图4-27 日本财产保险公司标志.jpg"/>
          <p:cNvPicPr>
            <a:picLocks noChangeAspect="1" noChangeArrowheads="1"/>
          </p:cNvPicPr>
          <p:nvPr/>
        </p:nvPicPr>
        <p:blipFill>
          <a:blip r:embed="rId4"/>
          <a:srcRect r="5384"/>
          <a:stretch>
            <a:fillRect/>
          </a:stretch>
        </p:blipFill>
        <p:spPr bwMode="auto">
          <a:xfrm>
            <a:off x="3929058" y="3429000"/>
            <a:ext cx="2337530" cy="1976434"/>
          </a:xfrm>
          <a:prstGeom prst="rect">
            <a:avLst/>
          </a:prstGeom>
          <a:noFill/>
        </p:spPr>
      </p:pic>
      <p:pic>
        <p:nvPicPr>
          <p:cNvPr id="4108" name="Picture 12" descr="C:\Users\李金涛\Desktop\标志设计课件\标志设计书稿word文件+图片\第四章 标志的创意构思及视觉元素语言形态化\4.1.1构思方向—企业理念\图4-28 seagate希捷硬盘标志.png"/>
          <p:cNvPicPr>
            <a:picLocks noChangeAspect="1" noChangeArrowheads="1"/>
          </p:cNvPicPr>
          <p:nvPr/>
        </p:nvPicPr>
        <p:blipFill>
          <a:blip r:embed="rId5"/>
          <a:srcRect b="19230"/>
          <a:stretch>
            <a:fillRect/>
          </a:stretch>
        </p:blipFill>
        <p:spPr bwMode="auto">
          <a:xfrm>
            <a:off x="642910" y="3571876"/>
            <a:ext cx="3095625" cy="2000264"/>
          </a:xfrm>
          <a:prstGeom prst="rect">
            <a:avLst/>
          </a:prstGeom>
          <a:noFill/>
        </p:spPr>
      </p:pic>
      <p:pic>
        <p:nvPicPr>
          <p:cNvPr id="4109" name="Picture 13" descr="C:\Users\李金涛\Desktop\标志设计课件\标志设计书稿word文件+图片\第四章 标志的创意构思及视觉元素语言形态化\4.1.1构思方向—企业理念\图4-29  沈阳经济技术开发区标识.png"/>
          <p:cNvPicPr>
            <a:picLocks noChangeAspect="1" noChangeArrowheads="1"/>
          </p:cNvPicPr>
          <p:nvPr/>
        </p:nvPicPr>
        <p:blipFill>
          <a:blip r:embed="rId6"/>
          <a:srcRect b="16346"/>
          <a:stretch>
            <a:fillRect/>
          </a:stretch>
        </p:blipFill>
        <p:spPr bwMode="auto">
          <a:xfrm>
            <a:off x="357158" y="1214422"/>
            <a:ext cx="3095625" cy="2071702"/>
          </a:xfrm>
          <a:prstGeom prst="rect">
            <a:avLst/>
          </a:prstGeom>
          <a:noFill/>
        </p:spPr>
      </p:pic>
      <p:pic>
        <p:nvPicPr>
          <p:cNvPr id="4110" name="Picture 14" descr="C:\Users\李金涛\Desktop\标志设计课件\标志设计书稿word文件+图片\第四章 标志的创意构思及视觉元素语言形态化\4.1.1构思方向—企业理念\图4-30 吉林大润德畜牧业标志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500826" y="3786190"/>
            <a:ext cx="2286016" cy="1487125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9144000" cy="6072188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graphicFrame>
        <p:nvGraphicFramePr>
          <p:cNvPr id="26629" name="Group 5"/>
          <p:cNvGraphicFramePr>
            <a:graphicFrameLocks noGrp="1"/>
          </p:cNvGraphicFramePr>
          <p:nvPr/>
        </p:nvGraphicFramePr>
        <p:xfrm>
          <a:off x="1285875" y="1214438"/>
          <a:ext cx="5761038" cy="3673475"/>
        </p:xfrm>
        <a:graphic>
          <a:graphicData uri="http://schemas.openxmlformats.org/drawingml/2006/table">
            <a:tbl>
              <a:tblPr/>
              <a:tblGrid>
                <a:gridCol w="5761038"/>
              </a:tblGrid>
              <a:tr h="36734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黑体" panose="02010600030101010101" pitchFamily="49" charset="-122"/>
                          <a:ea typeface="黑体" panose="02010600030101010101" pitchFamily="49" charset="-122"/>
                          <a:cs typeface="Times New Roman" panose="02020603050405020304" pitchFamily="18" charset="0"/>
                        </a:rPr>
                        <a:t>Thanks</a:t>
                      </a:r>
                      <a:r>
                        <a:rPr kumimoji="0" lang="zh-CN" alt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黑体" panose="02010600030101010101" pitchFamily="49" charset="-122"/>
                          <a:ea typeface="黑体" panose="02010600030101010101" pitchFamily="49" charset="-122"/>
                          <a:cs typeface="Times New Roman" panose="02020603050405020304" pitchFamily="18" charset="0"/>
                        </a:rPr>
                        <a:t>！</a:t>
                      </a:r>
                      <a:endParaRPr kumimoji="0" lang="en-US" alt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黑体" panose="02010600030101010101" pitchFamily="49" charset="-122"/>
                        <a:ea typeface="黑体" panose="0201060003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anchor="ctr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66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66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66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66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图片 9" descr="横版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04025" y="260350"/>
            <a:ext cx="2016125" cy="608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9" name="TextBox 8"/>
          <p:cNvSpPr txBox="1">
            <a:spLocks noChangeArrowheads="1"/>
          </p:cNvSpPr>
          <p:nvPr/>
        </p:nvSpPr>
        <p:spPr bwMode="auto">
          <a:xfrm>
            <a:off x="642910" y="357166"/>
            <a:ext cx="6500813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dirty="0"/>
              <a:t>4.1 </a:t>
            </a:r>
            <a:r>
              <a:rPr lang="zh-CN" altLang="en-US" dirty="0"/>
              <a:t>标志的创意构思</a:t>
            </a:r>
          </a:p>
          <a:p>
            <a:r>
              <a:rPr lang="en-US" dirty="0" smtClean="0"/>
              <a:t>4.1.2</a:t>
            </a:r>
            <a:r>
              <a:rPr lang="zh-CN" altLang="en-US" dirty="0"/>
              <a:t>构思方向</a:t>
            </a:r>
            <a:r>
              <a:rPr lang="en-US" altLang="zh-CN" dirty="0"/>
              <a:t>——</a:t>
            </a:r>
            <a:r>
              <a:rPr lang="zh-CN" altLang="en-US" dirty="0"/>
              <a:t>对象</a:t>
            </a:r>
            <a:r>
              <a:rPr lang="zh-CN" altLang="en-US" dirty="0" smtClean="0"/>
              <a:t>名称</a:t>
            </a:r>
            <a:endParaRPr lang="zh-CN" altLang="en-US" dirty="0"/>
          </a:p>
        </p:txBody>
      </p:sp>
      <p:pic>
        <p:nvPicPr>
          <p:cNvPr id="21506" name="Picture 2" descr="C:\Users\李金涛\Desktop\标志设计课件\标志设计书稿word文件+图片\第四章 标志的创意构思及视觉元素语言形态化\4.1.2构思方向—对象名称\图4-31 2010EXPO SHANGHAI CHINA中国上海世博会.t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85786" y="1214422"/>
            <a:ext cx="4143404" cy="3107552"/>
          </a:xfrm>
          <a:prstGeom prst="rect">
            <a:avLst/>
          </a:prstGeom>
          <a:noFill/>
        </p:spPr>
      </p:pic>
      <p:pic>
        <p:nvPicPr>
          <p:cNvPr id="21507" name="Picture 3" descr="C:\Users\李金涛\Desktop\标志设计课件\标志设计书稿word文件+图片\第四章 标志的创意构思及视觉元素语言形态化\4.1.2构思方向—对象名称\图4-32 英国国家歌剧院ENO标志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714744" y="3929066"/>
            <a:ext cx="2286016" cy="1828812"/>
          </a:xfrm>
          <a:prstGeom prst="rect">
            <a:avLst/>
          </a:prstGeom>
          <a:noFill/>
        </p:spPr>
      </p:pic>
      <p:pic>
        <p:nvPicPr>
          <p:cNvPr id="21508" name="Picture 4" descr="C:\Users\李金涛\Desktop\标志设计课件\标志设计书稿word文件+图片\第四章 标志的创意构思及视觉元素语言形态化\4.1.2构思方向—对象名称\图4-33 National Escrow金融公司商标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071538" y="3929066"/>
            <a:ext cx="2357454" cy="1885963"/>
          </a:xfrm>
          <a:prstGeom prst="rect">
            <a:avLst/>
          </a:prstGeom>
          <a:noFill/>
        </p:spPr>
      </p:pic>
      <p:pic>
        <p:nvPicPr>
          <p:cNvPr id="21509" name="Picture 5" descr="C:\Users\李金涛\Desktop\标志设计课件\标志设计书稿word文件+图片\第四章 标志的创意构思及视觉元素语言形态化\4.1.2构思方向—对象名称\图4-34 Mediametrie媒体收视监测公司标志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429388" y="4000504"/>
            <a:ext cx="2033988" cy="1627190"/>
          </a:xfrm>
          <a:prstGeom prst="rect">
            <a:avLst/>
          </a:prstGeom>
          <a:noFill/>
        </p:spPr>
      </p:pic>
      <p:pic>
        <p:nvPicPr>
          <p:cNvPr id="21510" name="Picture 6" descr="C:\Users\李金涛\Desktop\标志设计课件\标志设计书稿word文件+图片\第四章 标志的创意构思及视觉元素语言形态化\4.1.2构思方向—对象名称\图4-35 清风纸业标志.pn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429388" y="2000240"/>
            <a:ext cx="1676798" cy="1341438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图片 9" descr="横版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04025" y="260350"/>
            <a:ext cx="2016125" cy="608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9" name="TextBox 8"/>
          <p:cNvSpPr txBox="1">
            <a:spLocks noChangeArrowheads="1"/>
          </p:cNvSpPr>
          <p:nvPr/>
        </p:nvSpPr>
        <p:spPr bwMode="auto">
          <a:xfrm>
            <a:off x="642910" y="357166"/>
            <a:ext cx="6500813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dirty="0"/>
              <a:t>4.1 </a:t>
            </a:r>
            <a:r>
              <a:rPr lang="zh-CN" altLang="en-US" dirty="0"/>
              <a:t>标志的创意构思</a:t>
            </a:r>
          </a:p>
          <a:p>
            <a:r>
              <a:rPr lang="en-US" dirty="0" smtClean="0"/>
              <a:t>4.1.3</a:t>
            </a:r>
            <a:r>
              <a:rPr lang="zh-CN" altLang="en-US" dirty="0"/>
              <a:t>构思方向</a:t>
            </a:r>
            <a:r>
              <a:rPr lang="en-US" altLang="zh-CN" dirty="0"/>
              <a:t>——</a:t>
            </a:r>
            <a:r>
              <a:rPr lang="zh-CN" altLang="en-US" dirty="0"/>
              <a:t>行业</a:t>
            </a:r>
            <a:r>
              <a:rPr lang="zh-CN" altLang="en-US" dirty="0" smtClean="0"/>
              <a:t>特征</a:t>
            </a:r>
            <a:endParaRPr lang="zh-CN" altLang="en-US" dirty="0"/>
          </a:p>
        </p:txBody>
      </p:sp>
      <p:pic>
        <p:nvPicPr>
          <p:cNvPr id="22530" name="Picture 2" descr="C:\Users\李金涛\Desktop\标志设计课件\标志设计书稿word文件+图片\第四章 标志的创意构思及视觉元素语言形态化\4.1.3构思方向—行业特征\图4-36 中国建设银行标志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928802"/>
            <a:ext cx="3095625" cy="2476500"/>
          </a:xfrm>
          <a:prstGeom prst="rect">
            <a:avLst/>
          </a:prstGeom>
          <a:noFill/>
        </p:spPr>
      </p:pic>
      <p:pic>
        <p:nvPicPr>
          <p:cNvPr id="22531" name="Picture 3" descr="C:\Users\李金涛\Desktop\标志设计课件\标志设计书稿word文件+图片\第四章 标志的创意构思及视觉元素语言形态化\4.1.3构思方向—行业特征\图4-37 raspberry咖啡标志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643174" y="1000108"/>
            <a:ext cx="3095625" cy="2476500"/>
          </a:xfrm>
          <a:prstGeom prst="rect">
            <a:avLst/>
          </a:prstGeom>
          <a:noFill/>
        </p:spPr>
      </p:pic>
      <p:pic>
        <p:nvPicPr>
          <p:cNvPr id="22532" name="Picture 4" descr="C:\Users\李金涛\Desktop\标志设计课件\标志设计书稿word文件+图片\第四章 标志的创意构思及视觉元素语言形态化\4.1.3构思方向—行业特征\图4-38 Red Room红房子ktv商标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643174" y="3500438"/>
            <a:ext cx="3095625" cy="2476500"/>
          </a:xfrm>
          <a:prstGeom prst="rect">
            <a:avLst/>
          </a:prstGeom>
          <a:noFill/>
        </p:spPr>
      </p:pic>
      <p:pic>
        <p:nvPicPr>
          <p:cNvPr id="22533" name="Picture 5" descr="C:\Users\李金涛\Desktop\标志设计课件\标志设计书稿word文件+图片\第四章 标志的创意构思及视觉元素语言形态化\4.1.3构思方向—行业特征\图4-39 Tromsø sport登山运动标志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786446" y="1000108"/>
            <a:ext cx="3095625" cy="2476500"/>
          </a:xfrm>
          <a:prstGeom prst="rect">
            <a:avLst/>
          </a:prstGeom>
          <a:noFill/>
        </p:spPr>
      </p:pic>
      <p:pic>
        <p:nvPicPr>
          <p:cNvPr id="22534" name="Picture 6" descr="C:\Users\李金涛\Desktop\标志设计课件\标志设计书稿word文件+图片\第四章 标志的创意构思及视觉元素语言形态化\4.1.3构思方向—行业特征\图4-40 TULIP MAGNATE郁金香花店标志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786446" y="3429000"/>
            <a:ext cx="3095625" cy="2476500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图片 9" descr="横版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04025" y="260350"/>
            <a:ext cx="2016125" cy="608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9" name="TextBox 8"/>
          <p:cNvSpPr txBox="1">
            <a:spLocks noChangeArrowheads="1"/>
          </p:cNvSpPr>
          <p:nvPr/>
        </p:nvSpPr>
        <p:spPr bwMode="auto">
          <a:xfrm>
            <a:off x="642910" y="357166"/>
            <a:ext cx="6500813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dirty="0"/>
              <a:t>4.1 </a:t>
            </a:r>
            <a:r>
              <a:rPr lang="zh-CN" altLang="en-US" dirty="0"/>
              <a:t>标志的创意构思</a:t>
            </a:r>
          </a:p>
          <a:p>
            <a:r>
              <a:rPr lang="en-US" dirty="0" smtClean="0"/>
              <a:t>4.1.4</a:t>
            </a:r>
            <a:r>
              <a:rPr lang="zh-CN" altLang="en-US" dirty="0"/>
              <a:t>构思方向</a:t>
            </a:r>
            <a:r>
              <a:rPr lang="en-US" altLang="zh-CN" dirty="0"/>
              <a:t>——</a:t>
            </a:r>
            <a:r>
              <a:rPr lang="zh-CN" altLang="en-US" dirty="0"/>
              <a:t>象征</a:t>
            </a:r>
            <a:r>
              <a:rPr lang="zh-CN" altLang="en-US" dirty="0" smtClean="0"/>
              <a:t>图形</a:t>
            </a:r>
            <a:endParaRPr lang="zh-CN" altLang="en-US" dirty="0"/>
          </a:p>
        </p:txBody>
      </p:sp>
      <p:pic>
        <p:nvPicPr>
          <p:cNvPr id="23554" name="Picture 2" descr="C:\Users\李金涛\Desktop\标志设计课件\标志设计书稿word文件+图片\第四章 标志的创意构思及视觉元素语言形态化\4.1.4构思方向—象征图形\图4-41  中国银行标志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10768" y="1363008"/>
            <a:ext cx="4624387" cy="1385930"/>
          </a:xfrm>
          <a:prstGeom prst="rect">
            <a:avLst/>
          </a:prstGeom>
          <a:noFill/>
        </p:spPr>
      </p:pic>
      <p:pic>
        <p:nvPicPr>
          <p:cNvPr id="23555" name="Picture 3" descr="C:\Users\李金涛\Desktop\标志设计课件\标志设计书稿word文件+图片\第四章 标志的创意构思及视觉元素语言形态化\4.1.4构思方向—象征图形\图4-42 NISSAN日产汽车车标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42843" y="3571876"/>
            <a:ext cx="2394399" cy="1915519"/>
          </a:xfrm>
          <a:prstGeom prst="rect">
            <a:avLst/>
          </a:prstGeom>
          <a:noFill/>
        </p:spPr>
      </p:pic>
      <p:pic>
        <p:nvPicPr>
          <p:cNvPr id="23556" name="Picture 4" descr="C:\Users\李金涛\Desktop\标志设计课件\标志设计书稿word文件+图片\第四章 标志的创意构思及视觉元素语言形态化\4.1.4构思方向—象征图形\图4-43 Mark灯塔标志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714612" y="3429000"/>
            <a:ext cx="2857520" cy="2286016"/>
          </a:xfrm>
          <a:prstGeom prst="rect">
            <a:avLst/>
          </a:prstGeom>
          <a:noFill/>
        </p:spPr>
      </p:pic>
      <p:pic>
        <p:nvPicPr>
          <p:cNvPr id="23557" name="Picture 5" descr="C:\Users\李金涛\Desktop\标志设计课件\标志设计书稿word文件+图片\第四章 标志的创意构思及视觉元素语言形态化\4.1.4构思方向—象征图形\图4-44 Music Hall 音乐公园标志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572132" y="3429000"/>
            <a:ext cx="3019482" cy="2415585"/>
          </a:xfrm>
          <a:prstGeom prst="rect">
            <a:avLst/>
          </a:prstGeom>
          <a:noFill/>
        </p:spPr>
      </p:pic>
      <p:pic>
        <p:nvPicPr>
          <p:cNvPr id="23558" name="Picture 6" descr="C:\Users\李金涛\Desktop\标志设计课件\标志设计书稿word文件+图片\第四章 标志的创意构思及视觉元素语言形态化\4.1.4构思方向—象征图形\图4-45 MercedesBenz梅赛德斯奔驰车标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643570" y="714356"/>
            <a:ext cx="3000396" cy="2400316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图片 9" descr="横版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04025" y="260350"/>
            <a:ext cx="2016125" cy="608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9" name="TextBox 8"/>
          <p:cNvSpPr txBox="1">
            <a:spLocks noChangeArrowheads="1"/>
          </p:cNvSpPr>
          <p:nvPr/>
        </p:nvSpPr>
        <p:spPr bwMode="auto">
          <a:xfrm>
            <a:off x="642910" y="357166"/>
            <a:ext cx="6500813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dirty="0"/>
              <a:t>4.1 </a:t>
            </a:r>
            <a:r>
              <a:rPr lang="zh-CN" altLang="en-US" dirty="0"/>
              <a:t>标志的创意构思</a:t>
            </a:r>
          </a:p>
          <a:p>
            <a:r>
              <a:rPr lang="en-US" dirty="0" smtClean="0"/>
              <a:t>4.1.5</a:t>
            </a:r>
            <a:r>
              <a:rPr lang="zh-CN" altLang="en-US" dirty="0" smtClean="0"/>
              <a:t>构思方向</a:t>
            </a:r>
            <a:r>
              <a:rPr lang="en-US" altLang="zh-CN" dirty="0" smtClean="0"/>
              <a:t>——</a:t>
            </a:r>
            <a:r>
              <a:rPr lang="zh-CN" altLang="en-US" dirty="0" smtClean="0"/>
              <a:t>典故风俗</a:t>
            </a:r>
            <a:endParaRPr lang="zh-CN" altLang="en-US" dirty="0"/>
          </a:p>
        </p:txBody>
      </p:sp>
      <p:pic>
        <p:nvPicPr>
          <p:cNvPr id="24578" name="Picture 2" descr="C:\Users\李金涛\Desktop\标志设计课件\标志设计书稿word文件+图片\第四章 标志的创意构思及视觉元素语言形态化\4.1.5构思方向—典故风俗\图4-46 世界卫生组织会徽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643174" y="2071678"/>
            <a:ext cx="3224618" cy="2579694"/>
          </a:xfrm>
          <a:prstGeom prst="rect">
            <a:avLst/>
          </a:prstGeom>
          <a:noFill/>
        </p:spPr>
      </p:pic>
      <p:pic>
        <p:nvPicPr>
          <p:cNvPr id="24579" name="Picture 3" descr="C:\Users\李金涛\Desktop\标志设计课件\标志设计书稿word文件+图片\第四章 标志的创意构思及视觉元素语言形态化\4.1.5构思方向—典故风俗\图4-47 土王酒业标志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919382" y="3357562"/>
            <a:ext cx="3224618" cy="2579694"/>
          </a:xfrm>
          <a:prstGeom prst="rect">
            <a:avLst/>
          </a:prstGeom>
          <a:noFill/>
        </p:spPr>
      </p:pic>
      <p:pic>
        <p:nvPicPr>
          <p:cNvPr id="24580" name="Picture 4" descr="C:\Users\李金涛\Desktop\标志设计课件\标志设计书稿word文件+图片\第四章 标志的创意构思及视觉元素语言形态化\4.1.5构思方向—典故风俗\图4-48 闽师傅鸡精标志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919382" y="857232"/>
            <a:ext cx="3224618" cy="2579694"/>
          </a:xfrm>
          <a:prstGeom prst="rect">
            <a:avLst/>
          </a:prstGeom>
          <a:noFill/>
        </p:spPr>
      </p:pic>
      <p:pic>
        <p:nvPicPr>
          <p:cNvPr id="24581" name="Picture 5" descr="C:\Users\李金涛\Desktop\标志设计课件\标志设计书稿word文件+图片\第四章 标志的创意构思及视觉元素语言形态化\4.1.5构思方向—典故风俗\图4-49 老高头坛肉馆标志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0" y="3357562"/>
            <a:ext cx="3224618" cy="2579694"/>
          </a:xfrm>
          <a:prstGeom prst="rect">
            <a:avLst/>
          </a:prstGeom>
          <a:noFill/>
        </p:spPr>
      </p:pic>
      <p:pic>
        <p:nvPicPr>
          <p:cNvPr id="24582" name="Picture 6" descr="C:\Users\李金涛\Desktop\标志设计课件\标志设计书稿word文件+图片\第四章 标志的创意构思及视觉元素语言形态化\4.1.5构思方向—典故风俗\图4-50 上海博物馆标志.pn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0" y="1071546"/>
            <a:ext cx="3143240" cy="2514592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图片 9" descr="横版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04025" y="260350"/>
            <a:ext cx="2016125" cy="608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3" name="TextBox 8"/>
          <p:cNvSpPr txBox="1">
            <a:spLocks noChangeArrowheads="1"/>
          </p:cNvSpPr>
          <p:nvPr/>
        </p:nvSpPr>
        <p:spPr bwMode="auto">
          <a:xfrm>
            <a:off x="642910" y="317352"/>
            <a:ext cx="6500813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dirty="0" smtClean="0"/>
              <a:t>4.2</a:t>
            </a:r>
            <a:r>
              <a:rPr lang="zh-CN" altLang="en-US" dirty="0" smtClean="0"/>
              <a:t>标志的创意构思及设计步骤</a:t>
            </a:r>
          </a:p>
          <a:p>
            <a:r>
              <a:rPr lang="en-US" dirty="0" smtClean="0"/>
              <a:t>4.2.1</a:t>
            </a:r>
            <a:r>
              <a:rPr lang="zh-CN" altLang="en-US" dirty="0" smtClean="0"/>
              <a:t>选题定位</a:t>
            </a:r>
          </a:p>
        </p:txBody>
      </p:sp>
      <p:pic>
        <p:nvPicPr>
          <p:cNvPr id="5130" name="Picture 10" descr="C:\Users\李金涛\Desktop\标志设计课件\标志设计书稿word文件+图片\第四章 标志的创意构思及视觉元素语言形态化\4.2.1选题定位\图4-51 ibis宜必思酒店标志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43438" y="928670"/>
            <a:ext cx="3000396" cy="2400317"/>
          </a:xfrm>
          <a:prstGeom prst="rect">
            <a:avLst/>
          </a:prstGeom>
          <a:noFill/>
        </p:spPr>
      </p:pic>
      <p:pic>
        <p:nvPicPr>
          <p:cNvPr id="5131" name="Picture 11" descr="C:\Users\李金涛\Desktop\标志设计课件\标志设计书稿word文件+图片\第四章 标志的创意构思及视觉元素语言形态化\4.2.1选题定位\图4-52 CQC中国质量认证中心标志含义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214414" y="1214422"/>
            <a:ext cx="2571768" cy="2057415"/>
          </a:xfrm>
          <a:prstGeom prst="rect">
            <a:avLst/>
          </a:prstGeom>
          <a:noFill/>
        </p:spPr>
      </p:pic>
      <p:pic>
        <p:nvPicPr>
          <p:cNvPr id="5132" name="Picture 12" descr="C:\Users\李金涛\Desktop\标志设计课件\标志设计书稿word文件+图片\第四章 标志的创意构思及视觉元素语言形态化\4.2.1选题定位\图4-53 Jaguar Pale Ale啤酒标志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500826" y="3929066"/>
            <a:ext cx="2311856" cy="1849485"/>
          </a:xfrm>
          <a:prstGeom prst="rect">
            <a:avLst/>
          </a:prstGeom>
          <a:noFill/>
        </p:spPr>
      </p:pic>
      <p:pic>
        <p:nvPicPr>
          <p:cNvPr id="5133" name="Picture 13" descr="C:\Users\李金涛\Desktop\标志设计课件\标志设计书稿word文件+图片\第四章 标志的创意构思及视觉元素语言形态化\4.2.1选题定位\图4-54 茶语茶馆标志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00034" y="3429000"/>
            <a:ext cx="3051651" cy="2233609"/>
          </a:xfrm>
          <a:prstGeom prst="rect">
            <a:avLst/>
          </a:prstGeom>
          <a:noFill/>
        </p:spPr>
      </p:pic>
      <p:pic>
        <p:nvPicPr>
          <p:cNvPr id="5134" name="Picture 14" descr="C:\Users\李金涛\Desktop\标志设计课件\标志设计书稿word文件+图片\第四章 标志的创意构思及视觉元素语言形态化\4.2.1选题定位\图4-55 步步高vivo智能手机标志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786182" y="3857628"/>
            <a:ext cx="2311856" cy="1849485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图片 9" descr="横版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04025" y="260350"/>
            <a:ext cx="2016125" cy="608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3" name="TextBox 8"/>
          <p:cNvSpPr txBox="1">
            <a:spLocks noChangeArrowheads="1"/>
          </p:cNvSpPr>
          <p:nvPr/>
        </p:nvSpPr>
        <p:spPr bwMode="auto">
          <a:xfrm>
            <a:off x="642910" y="317352"/>
            <a:ext cx="6500813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dirty="0" smtClean="0"/>
              <a:t>4.2</a:t>
            </a:r>
            <a:r>
              <a:rPr lang="zh-CN" altLang="en-US" dirty="0" smtClean="0"/>
              <a:t>标志的创意构思及设计步骤</a:t>
            </a:r>
          </a:p>
          <a:p>
            <a:r>
              <a:rPr lang="en-US" dirty="0" smtClean="0"/>
              <a:t>4.2.2</a:t>
            </a:r>
            <a:r>
              <a:rPr lang="zh-CN" altLang="en-US" dirty="0" smtClean="0"/>
              <a:t>计划流程</a:t>
            </a:r>
          </a:p>
        </p:txBody>
      </p:sp>
      <p:pic>
        <p:nvPicPr>
          <p:cNvPr id="25603" name="Picture 3" descr="C:\Users\李金涛\Desktop\标志设计课件\标志设计书稿word文件+图片\第四章 标志的创意构思及视觉元素语言形态化\4.2.2计划流程\图4-56 计划流程之资料采集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500174"/>
            <a:ext cx="3052503" cy="1928164"/>
          </a:xfrm>
          <a:prstGeom prst="rect">
            <a:avLst/>
          </a:prstGeom>
          <a:noFill/>
        </p:spPr>
      </p:pic>
      <p:pic>
        <p:nvPicPr>
          <p:cNvPr id="25606" name="Picture 6" descr="C:\Users\李金涛\Desktop\标志设计课件\标志设计书稿word文件+图片\第四章 标志的创意构思及视觉元素语言形态化\4.2.2计划流程\图4-56 计划流程4 (1)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429256" y="3857628"/>
            <a:ext cx="3052503" cy="1907814"/>
          </a:xfrm>
          <a:prstGeom prst="rect">
            <a:avLst/>
          </a:prstGeom>
          <a:noFill/>
        </p:spPr>
      </p:pic>
      <p:pic>
        <p:nvPicPr>
          <p:cNvPr id="25607" name="Picture 7" descr="C:\Users\李金涛\Desktop\标志设计课件\标志设计书稿word文件+图片\第四章 标志的创意构思及视觉元素语言形态化\4.2.2计划流程\图4-56 计划流程4 (2)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357950" y="1428736"/>
            <a:ext cx="3052503" cy="1907814"/>
          </a:xfrm>
          <a:prstGeom prst="rect">
            <a:avLst/>
          </a:prstGeom>
          <a:noFill/>
        </p:spPr>
      </p:pic>
      <p:pic>
        <p:nvPicPr>
          <p:cNvPr id="25608" name="Picture 8" descr="C:\Users\李金涛\Desktop\标志设计课件\标志设计书稿word文件+图片\第四章 标志的创意构思及视觉元素语言形态化\4.2.2计划流程\图4-56 计划流程4 (3)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286116" y="1571612"/>
            <a:ext cx="3052504" cy="2035002"/>
          </a:xfrm>
          <a:prstGeom prst="rect">
            <a:avLst/>
          </a:prstGeom>
          <a:noFill/>
        </p:spPr>
      </p:pic>
      <p:pic>
        <p:nvPicPr>
          <p:cNvPr id="25610" name="Picture 10" descr="C:\Users\李金涛\Desktop\标志设计课件\标志设计书稿word文件+图片\第四章 标志的创意构思及视觉元素语言形态化\4.2.2计划流程\图4-56 计划流程4 (5)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214414" y="4000504"/>
            <a:ext cx="3052503" cy="1907814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15759</TotalTime>
  <Pages>0</Pages>
  <Words>369</Words>
  <Characters>0</Characters>
  <Application>Microsoft Office PowerPoint</Application>
  <DocSecurity>0</DocSecurity>
  <PresentationFormat>全屏显示(4:3)</PresentationFormat>
  <Lines>0</Lines>
  <Paragraphs>57</Paragraphs>
  <Slides>30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1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</vt:vector>
  </TitlesOfParts>
  <Company>KCITY</Company>
  <LinksUpToDate>false</LinksUpToDate>
  <CharactersWithSpaces>0</CharactersWithSpaces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hadouken</dc:creator>
  <cp:lastModifiedBy>李金涛</cp:lastModifiedBy>
  <cp:revision>148</cp:revision>
  <dcterms:created xsi:type="dcterms:W3CDTF">2009-06-23T15:19:56Z</dcterms:created>
  <dcterms:modified xsi:type="dcterms:W3CDTF">2018-01-20T08:18:45Z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2052-10.1.0.6489</vt:lpwstr>
  </property>
</Properties>
</file>