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049" descr="bg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7"/>
          <p:cNvSpPr>
            <a:spLocks noGrp="1"/>
          </p:cNvSpPr>
          <p:nvPr>
            <p:ph type="ctrTitle"/>
          </p:nvPr>
        </p:nvSpPr>
        <p:spPr>
          <a:xfrm>
            <a:off x="624417" y="2997200"/>
            <a:ext cx="10943167" cy="9604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r">
              <a:defRPr sz="3400" b="0">
                <a:solidFill>
                  <a:schemeClr val="tx1"/>
                </a:solidFill>
                <a:ea typeface="微软雅黑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Rectangle 31"/>
          <p:cNvSpPr>
            <a:spLocks noGrp="1"/>
          </p:cNvSpPr>
          <p:nvPr>
            <p:ph type="subTitle" idx="1" hasCustomPrompt="1"/>
          </p:nvPr>
        </p:nvSpPr>
        <p:spPr>
          <a:xfrm>
            <a:off x="624417" y="3952875"/>
            <a:ext cx="10943167" cy="4079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r">
              <a:buNone/>
              <a:defRPr sz="1800" b="0">
                <a:ea typeface="微软雅黑" charset="-122"/>
              </a:defRPr>
            </a:lvl1pPr>
            <a:lvl2pPr marL="457200" lvl="1" indent="0" algn="ctr">
              <a:buNone/>
              <a:defRPr sz="1800" b="1">
                <a:ea typeface="华文细黑" pitchFamily="2" charset="-122"/>
              </a:defRPr>
            </a:lvl2pPr>
            <a:lvl3pPr marL="914400" lvl="2" indent="0" algn="ctr">
              <a:buNone/>
              <a:defRPr sz="1800" b="1">
                <a:ea typeface="华文细黑" pitchFamily="2" charset="-122"/>
              </a:defRPr>
            </a:lvl3pPr>
            <a:lvl4pPr marL="1371600" lvl="3" indent="0" algn="ctr">
              <a:buNone/>
              <a:defRPr sz="1800" b="1">
                <a:ea typeface="华文细黑" pitchFamily="2" charset="-122"/>
              </a:defRPr>
            </a:lvl4pPr>
            <a:lvl5pPr marL="1828800" lvl="4" indent="0" algn="ctr">
              <a:buNone/>
              <a:defRPr sz="1800" b="1">
                <a:ea typeface="华文细黑" pitchFamily="2" charset="-122"/>
              </a:defRPr>
            </a:lvl5pPr>
          </a:lstStyle>
          <a:p>
            <a:pPr lvl="0"/>
            <a:r>
              <a:rPr lang="zh-CN" altLang="en-US"/>
              <a:t>单击添加署名或公司信息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3380" y="190500"/>
            <a:ext cx="2736320" cy="61182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7" y="190500"/>
            <a:ext cx="8050335" cy="61182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62152" cy="5183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432" y="1125538"/>
            <a:ext cx="5362152" cy="5183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1"/>
          <p:cNvSpPr>
            <a:spLocks noGrp="1"/>
          </p:cNvSpPr>
          <p:nvPr>
            <p:ph type="body" idx="1"/>
          </p:nvPr>
        </p:nvSpPr>
        <p:spPr>
          <a:xfrm>
            <a:off x="624417" y="1125538"/>
            <a:ext cx="10943167" cy="51831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</p:txBody>
      </p:sp>
      <p:sp>
        <p:nvSpPr>
          <p:cNvPr id="1027" name="Rectangle 27"/>
          <p:cNvSpPr>
            <a:spLocks noGrp="1"/>
          </p:cNvSpPr>
          <p:nvPr>
            <p:ph type="title"/>
          </p:nvPr>
        </p:nvSpPr>
        <p:spPr>
          <a:xfrm>
            <a:off x="626533" y="190500"/>
            <a:ext cx="10943167" cy="863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矩形 1027"/>
          <p:cNvSpPr/>
          <p:nvPr/>
        </p:nvSpPr>
        <p:spPr>
          <a:xfrm>
            <a:off x="5135033" y="6524625"/>
            <a:ext cx="1919817" cy="196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ctr" eaLnBrk="0" hangingPunct="0"/>
            <a:r>
              <a:rPr lang="de-DE" altLang="en-US" sz="1000" b="1" dirty="0">
                <a:latin typeface="Arial" panose="020B0604020202020204" pitchFamily="34" charset="0"/>
              </a:rPr>
              <a:t>Page </a:t>
            </a:r>
            <a:r>
              <a:rPr lang="de-DE" altLang="en-US" sz="1000" b="1" dirty="0">
                <a:latin typeface="Arial" panose="020B0604020202020204" pitchFamily="34" charset="0"/>
                <a:sym typeface="MS UI Gothic" panose="020B0600070205080204" pitchFamily="2" charset="-128"/>
              </a:rPr>
              <a:t></a:t>
            </a:r>
            <a:r>
              <a:rPr lang="de-DE" altLang="en-US" sz="1000" b="1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zh-CN" altLang="en-US" sz="1000" b="1" dirty="0">
                <a:latin typeface="Arial" panose="020B0604020202020204" pitchFamily="34" charset="0"/>
              </a:rPr>
            </a:fld>
            <a:endParaRPr lang="zh-CN" altLang="en-US" sz="1000" b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itchFamily="2" charset="-122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1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pPr algn="ctr"/>
            <a:r>
              <a:rPr lang="en-US" altLang="zh-CN">
                <a:ea typeface="宋体" panose="02010600030101010101" pitchFamily="2" charset="-122"/>
              </a:rPr>
              <a:t>                              </a:t>
            </a:r>
            <a:r>
              <a:rPr lang="zh-CN" altLang="zh-CN" sz="6000">
                <a:latin typeface="黑体" panose="02010600030101010101" charset="-122"/>
                <a:ea typeface="黑体" panose="02010600030101010101" charset="-122"/>
              </a:rPr>
              <a:t>立体构成</a:t>
            </a:r>
            <a:endParaRPr lang="zh-CN" altLang="zh-CN" sz="6000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24205" y="4325620"/>
            <a:ext cx="10416540" cy="408305"/>
          </a:xfrm>
        </p:spPr>
        <p:txBody>
          <a:bodyPr/>
          <a:p>
            <a:r>
              <a:rPr lang="zh-CN" altLang="en-US"/>
              <a:t>薛文勇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第二节  立体构成形式美法则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一  比例美</a:t>
            </a:r>
            <a:endParaRPr lang="zh-CN" altLang="en-US"/>
          </a:p>
          <a:p>
            <a:r>
              <a:rPr lang="zh-CN" altLang="en-US"/>
              <a:t>二  单纯美</a:t>
            </a:r>
            <a:endParaRPr lang="zh-CN" altLang="en-US"/>
          </a:p>
          <a:p>
            <a:r>
              <a:rPr lang="zh-CN" altLang="en-US"/>
              <a:t>三  平衡美</a:t>
            </a:r>
            <a:endParaRPr lang="zh-CN" altLang="en-US"/>
          </a:p>
          <a:p>
            <a:r>
              <a:rPr lang="zh-CN" altLang="en-US"/>
              <a:t>四  节奏美 </a:t>
            </a:r>
            <a:endParaRPr lang="zh-CN" altLang="en-US"/>
          </a:p>
          <a:p>
            <a:r>
              <a:rPr lang="zh-CN" altLang="en-US"/>
              <a:t>五  韵律美</a:t>
            </a:r>
            <a:endParaRPr lang="zh-CN" altLang="en-US"/>
          </a:p>
          <a:p>
            <a:r>
              <a:rPr lang="zh-CN" altLang="en-US"/>
              <a:t>六、对比美</a:t>
            </a:r>
            <a:endParaRPr lang="zh-CN" altLang="en-US"/>
          </a:p>
          <a:p>
            <a:r>
              <a:rPr lang="zh-CN" altLang="en-US"/>
              <a:t>七、强调美</a:t>
            </a:r>
            <a:endParaRPr lang="zh-CN" altLang="en-US"/>
          </a:p>
          <a:p>
            <a:r>
              <a:rPr lang="zh-CN" altLang="en-US"/>
              <a:t>八 统一美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-2147482549" name="图片 2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978" y="1363028"/>
            <a:ext cx="5266055" cy="3862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 第五章   面体的空间构成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 第一节 面体的基本概念</a:t>
            </a:r>
            <a:endParaRPr lang="zh-CN" altLang="en-US"/>
          </a:p>
          <a:p>
            <a:r>
              <a:rPr lang="zh-CN" altLang="en-US"/>
              <a:t>第二节 面体的半立体构成方法</a:t>
            </a:r>
            <a:endParaRPr lang="zh-CN" altLang="en-US"/>
          </a:p>
          <a:p>
            <a:r>
              <a:rPr lang="zh-CN" altLang="en-US"/>
              <a:t>第三节 面体的单板伫立构成方法</a:t>
            </a:r>
            <a:endParaRPr lang="zh-CN" altLang="en-US"/>
          </a:p>
          <a:p>
            <a:r>
              <a:rPr lang="zh-CN" altLang="en-US"/>
              <a:t>第四节   面体的层板排列构成方法</a:t>
            </a:r>
            <a:endParaRPr lang="zh-CN" altLang="en-US"/>
          </a:p>
          <a:p>
            <a:r>
              <a:rPr lang="zh-CN" altLang="en-US"/>
              <a:t>第五节   面体的单形插接构成方法</a:t>
            </a:r>
            <a:endParaRPr lang="zh-CN" altLang="en-US"/>
          </a:p>
          <a:p>
            <a:r>
              <a:rPr lang="zh-CN" altLang="en-US"/>
              <a:t>第六节  面体柱结构构成方法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073743060" name="图片 1073743059"/>
          <p:cNvPicPr>
            <a:picLocks noRot="1" noChangeAspect="1"/>
          </p:cNvPicPr>
          <p:nvPr/>
        </p:nvPicPr>
        <p:blipFill>
          <a:blip r:embed="rId1"/>
          <a:srcRect r="1866" b="5902"/>
          <a:stretch>
            <a:fillRect/>
          </a:stretch>
        </p:blipFill>
        <p:spPr>
          <a:xfrm>
            <a:off x="6120448" y="2162810"/>
            <a:ext cx="5205095" cy="2717800"/>
          </a:xfrm>
          <a:prstGeom prst="rect">
            <a:avLst/>
          </a:prstGeom>
          <a:noFill/>
          <a:ln w="38100" cap="flat" cmpd="sng">
            <a:solidFill>
              <a:srgbClr val="4D4D4D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第六章    线体的空间构成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第一节  线体的概述</a:t>
            </a:r>
            <a:endParaRPr lang="zh-CN" altLang="en-US"/>
          </a:p>
          <a:p>
            <a:r>
              <a:rPr lang="zh-CN" altLang="en-US"/>
              <a:t>第二节  线体的空间构成方法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073743083" name="图片 1073743082" descr="DSC02527"/>
          <p:cNvPicPr>
            <a:picLocks noRot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0" y="849948"/>
            <a:ext cx="3868420" cy="5158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第七章   块体的空间构成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第一节  块单元体的造型概述</a:t>
            </a:r>
            <a:endParaRPr lang="zh-CN" altLang="en-US"/>
          </a:p>
          <a:p>
            <a:r>
              <a:rPr lang="zh-CN" altLang="en-US"/>
              <a:t>第二节  块单元体的处理方法</a:t>
            </a:r>
            <a:endParaRPr lang="zh-CN" altLang="en-US"/>
          </a:p>
          <a:p>
            <a:r>
              <a:rPr lang="zh-CN" altLang="en-US"/>
              <a:t>第三节、块单元体的连接与组合方法</a:t>
            </a:r>
            <a:endParaRPr lang="zh-CN" altLang="en-US"/>
          </a:p>
          <a:p>
            <a:r>
              <a:rPr lang="zh-CN" altLang="en-US"/>
              <a:t>第四节、块体的分解重构空间构成方法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-2147482491" name="图片 1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1688" y="1850390"/>
            <a:ext cx="3371215" cy="3444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第八章 立体构成设计原理在设计领域中的应用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第一节  立体构成原理在包装设计中的应用</a:t>
            </a:r>
            <a:endParaRPr lang="zh-CN" altLang="en-US"/>
          </a:p>
          <a:p>
            <a:r>
              <a:rPr lang="zh-CN" altLang="en-US"/>
              <a:t>第二节  立体构成原理在工业产品设计中的应用</a:t>
            </a:r>
            <a:endParaRPr lang="zh-CN" altLang="en-US"/>
          </a:p>
          <a:p>
            <a:r>
              <a:rPr lang="zh-CN" altLang="en-US"/>
              <a:t>第三节  立体构成原理在建筑设计中的应用</a:t>
            </a:r>
            <a:endParaRPr lang="zh-CN" altLang="en-US"/>
          </a:p>
          <a:p>
            <a:r>
              <a:rPr lang="zh-CN" altLang="en-US"/>
              <a:t>第四节  立体构成原理在公共艺术设计中的应用</a:t>
            </a:r>
            <a:endParaRPr lang="zh-CN" altLang="en-US"/>
          </a:p>
          <a:p>
            <a:r>
              <a:rPr lang="zh-CN" altLang="en-US"/>
              <a:t> 第五节  立体构成原理在室内设计中的应用</a:t>
            </a:r>
            <a:endParaRPr lang="zh-CN" altLang="en-US"/>
          </a:p>
          <a:p>
            <a:r>
              <a:rPr lang="zh-CN" altLang="en-US"/>
              <a:t>第六节  立体构成原理在展示设计中的应用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-2147482464" name="图片 149" descr="c5991b3daf7774f57c1e714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2320" y="3163570"/>
            <a:ext cx="4437380" cy="3220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第一章        立体构成概述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第一节  立体构成的概念与特征</a:t>
            </a:r>
            <a:endParaRPr lang="zh-CN" altLang="en-US"/>
          </a:p>
          <a:p>
            <a:r>
              <a:rPr lang="zh-CN" altLang="en-US"/>
              <a:t>        立体构成是现代设计领域中一门基础造型课，是平面构成与色彩构成的延伸，是进行立体设计的专业基础，同时也是一门艺术创作设计课。立体构成也称为空间构成。构成，就是“组装”或“组合” 形成一个整体。指将一定的形态元素，按照视觉规律、力学原理、心理特征、审美法则进行的创造性的组合。立体构成是将一定的材料，以视觉为基础，以力学为依据，将造型要素按一定的构成原则，组合成的形体。它是研究立体造型各元素的构成法则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第二节  立体构成与平面构成、色彩构成的关系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平面构成、色彩构成是在平面基础上进行的构成艺术，立体构成是立体的三维构成方式，所处空间与位置不同。</a:t>
            </a:r>
            <a:endParaRPr lang="zh-CN" altLang="en-US"/>
          </a:p>
          <a:p>
            <a:r>
              <a:rPr lang="zh-CN" altLang="en-US"/>
              <a:t>平面构成是具象形或抽象形的点、线、面、体在二维空间内进行的分解、组合的过程。色彩构成则是运用色彩关系（色相、明度、纯度等）表示点、线、面之间的关系。而立体构成是建立在三维空间内的一门构成艺术学，其点、线、面、体都占据一定的空间位置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第三节  立体构成的起源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“立体构成”这门课程起源于1919年，是德国包豪斯学院在创办后确立的（图1-3-1）。其教学宗旨在把学生从传统的美学意识中解放出来，代之以非具象形态和抽象性的思维。围绕着这种思想，包豪斯学院聚集了一批卓越的艺术教师队伍，其中包括康定斯基、克利、蒙克、莫霍利等艺术家。包豪斯在当时成为国际性的学术研究发展中心。立体构成这门课程起源于现代艺术形成之初，因此对现代艺术起源的了解十分必要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第二章 立体构成的因素研究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第一节 立体构成的三个因素</a:t>
            </a:r>
            <a:endParaRPr lang="zh-CN" altLang="en-US"/>
          </a:p>
          <a:p>
            <a:r>
              <a:rPr lang="zh-CN" altLang="en-US"/>
              <a:t>就宽泛意义而言，可分为视觉因素、环境条件因素、形态因素这3个方面。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-2147482609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898" y="3088640"/>
            <a:ext cx="2162175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608" name="图片 197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85" y="2526348"/>
            <a:ext cx="5048250" cy="3220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 第二节  形态因素的构成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（一）点的因素 </a:t>
            </a:r>
            <a:endParaRPr lang="zh-CN" altLang="en-US"/>
          </a:p>
          <a:p>
            <a:r>
              <a:rPr lang="zh-CN" altLang="en-US"/>
              <a:t>（二）线的因素 </a:t>
            </a:r>
            <a:endParaRPr lang="zh-CN" altLang="en-US"/>
          </a:p>
          <a:p>
            <a:r>
              <a:rPr lang="zh-CN" altLang="en-US"/>
              <a:t>（三）面的因素 </a:t>
            </a:r>
            <a:endParaRPr lang="zh-CN" altLang="en-US"/>
          </a:p>
          <a:p>
            <a:r>
              <a:rPr lang="zh-CN" altLang="en-US"/>
              <a:t>（四）体的因素 </a:t>
            </a:r>
            <a:endParaRPr lang="zh-CN" altLang="en-US"/>
          </a:p>
          <a:p>
            <a:r>
              <a:rPr lang="zh-CN" altLang="en-US"/>
              <a:t>（五）色彩的因素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-2147482591" name="图片 2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0098" y="2215833"/>
            <a:ext cx="5266055" cy="3291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第三章 立体形态材料研究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第一节      常用材料种类</a:t>
            </a:r>
            <a:endParaRPr lang="zh-CN" altLang="en-US"/>
          </a:p>
          <a:p>
            <a:r>
              <a:rPr lang="zh-CN" altLang="en-US"/>
              <a:t>（一）纸类材料 </a:t>
            </a:r>
            <a:endParaRPr lang="zh-CN" altLang="en-US"/>
          </a:p>
          <a:p>
            <a:r>
              <a:rPr lang="zh-CN" altLang="en-US"/>
              <a:t>（二）泡塑材料</a:t>
            </a:r>
            <a:endParaRPr lang="zh-CN" altLang="en-US"/>
          </a:p>
          <a:p>
            <a:r>
              <a:rPr lang="zh-CN" altLang="en-US"/>
              <a:t>（三）布绳材料</a:t>
            </a:r>
            <a:endParaRPr lang="zh-CN" altLang="en-US"/>
          </a:p>
          <a:p>
            <a:r>
              <a:rPr lang="zh-CN" altLang="en-US"/>
              <a:t>（四）竹木材料</a:t>
            </a:r>
            <a:endParaRPr lang="zh-CN" altLang="en-US"/>
          </a:p>
          <a:p>
            <a:r>
              <a:rPr lang="zh-CN" altLang="en-US"/>
              <a:t>（五）泥石材料</a:t>
            </a:r>
            <a:endParaRPr lang="zh-CN" altLang="en-US"/>
          </a:p>
          <a:p>
            <a:r>
              <a:rPr lang="zh-CN" altLang="en-US"/>
              <a:t>（六）金属材料 </a:t>
            </a:r>
            <a:endParaRPr lang="zh-CN" altLang="en-US"/>
          </a:p>
          <a:p>
            <a:r>
              <a:rPr lang="zh-CN" altLang="en-US"/>
              <a:t>（七）废旧材料</a:t>
            </a:r>
            <a:endParaRPr lang="zh-CN" altLang="en-US"/>
          </a:p>
        </p:txBody>
      </p:sp>
      <p:pic>
        <p:nvPicPr>
          <p:cNvPr id="-2147482581" name="图片 65" descr="3337848487_3142f52dee_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8110" y="2520950"/>
            <a:ext cx="3469640" cy="2602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第二节      材料造型方法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>
                <a:ea typeface="宋体" panose="02010600030101010101" pitchFamily="2" charset="-122"/>
              </a:rPr>
              <a:t>、</a:t>
            </a:r>
            <a:r>
              <a:rPr lang="zh-CN" altLang="en-US"/>
              <a:t>“减法创造”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>
                <a:ea typeface="宋体" panose="02010600030101010101" pitchFamily="2" charset="-122"/>
              </a:rPr>
              <a:t>、“加法创造”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zh-CN" altLang="en-US">
                <a:ea typeface="宋体" panose="02010600030101010101" pitchFamily="2" charset="-122"/>
              </a:rPr>
              <a:t>、变形与扭曲</a:t>
            </a:r>
            <a:endParaRPr lang="zh-CN" altLang="en-US">
              <a:ea typeface="宋体" panose="02010600030101010101" pitchFamily="2" charset="-122"/>
            </a:endParaRPr>
          </a:p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-2147482572" name="图片 69" descr="01200000012881116213236921240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4399280" y="2583815"/>
            <a:ext cx="3186430" cy="31381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第四章       立体形态形式感觉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第一节  立体形态感觉</a:t>
            </a:r>
            <a:endParaRPr lang="zh-CN" altLang="en-US"/>
          </a:p>
          <a:p>
            <a:r>
              <a:rPr lang="zh-CN" altLang="en-US"/>
              <a:t>一．量感</a:t>
            </a:r>
            <a:endParaRPr lang="zh-CN" altLang="en-US"/>
          </a:p>
          <a:p>
            <a:r>
              <a:rPr lang="zh-CN" altLang="en-US"/>
              <a:t>二．运动感</a:t>
            </a:r>
            <a:endParaRPr lang="zh-CN" altLang="en-US"/>
          </a:p>
          <a:p>
            <a:r>
              <a:rPr lang="zh-CN" altLang="en-US"/>
              <a:t>三.  空间感</a:t>
            </a:r>
            <a:endParaRPr lang="zh-CN" altLang="en-US"/>
          </a:p>
          <a:p>
            <a:r>
              <a:rPr lang="zh-CN" altLang="en-US"/>
              <a:t>四.  肌理感</a:t>
            </a:r>
            <a:endParaRPr lang="zh-CN" altLang="en-US"/>
          </a:p>
          <a:p>
            <a:r>
              <a:rPr lang="zh-CN" altLang="en-US"/>
              <a:t>五  错觉感</a:t>
            </a:r>
            <a:endParaRPr lang="zh-CN" altLang="en-US"/>
          </a:p>
          <a:p>
            <a:r>
              <a:rPr lang="zh-CN" altLang="en-US"/>
              <a:t>六  色彩感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-2147482562" name="图片 2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7833" y="1807528"/>
            <a:ext cx="5268595" cy="35121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海阔天空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B2B2B2"/>
      </a:accent1>
      <a:accent2>
        <a:srgbClr val="5F5F5F"/>
      </a:accent2>
      <a:accent3>
        <a:srgbClr val="FFFFFF"/>
      </a:accent3>
      <a:accent4>
        <a:srgbClr val="000000"/>
      </a:accent4>
      <a:accent5>
        <a:srgbClr val="D5D5D5"/>
      </a:accent5>
      <a:accent6>
        <a:srgbClr val="555555"/>
      </a:accent6>
      <a:hlink>
        <a:srgbClr val="1C1C1C"/>
      </a:hlink>
      <a:folHlink>
        <a:srgbClr val="DDDDDD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WPS 演示</Application>
  <PresentationFormat>宽屏</PresentationFormat>
  <Paragraphs>108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Arial Unicode MS</vt:lpstr>
      <vt:lpstr>Calibri Light</vt:lpstr>
      <vt:lpstr>Courier New</vt:lpstr>
      <vt:lpstr>Calibri</vt:lpstr>
      <vt:lpstr>Lucida Sans</vt:lpstr>
      <vt:lpstr>微软雅黑</vt:lpstr>
      <vt:lpstr>MS UI Gothic</vt:lpstr>
      <vt:lpstr>华文细黑</vt:lpstr>
      <vt:lpstr>仿宋_GB2312</vt:lpstr>
      <vt:lpstr>Adobe 仿宋 Std R</vt:lpstr>
      <vt:lpstr>黑体</vt:lpstr>
      <vt:lpstr>微软雅黑</vt:lpstr>
      <vt:lpstr>海阔天空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</cp:revision>
  <dcterms:created xsi:type="dcterms:W3CDTF">2017-09-02T14:20:47Z</dcterms:created>
  <dcterms:modified xsi:type="dcterms:W3CDTF">2017-09-02T15:01:07Z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