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59" r:id="rId5"/>
    <p:sldId id="312" r:id="rId6"/>
    <p:sldId id="260" r:id="rId7"/>
    <p:sldId id="313" r:id="rId8"/>
    <p:sldId id="261" r:id="rId9"/>
    <p:sldId id="262" r:id="rId10"/>
    <p:sldId id="314" r:id="rId11"/>
    <p:sldId id="311" r:id="rId12"/>
    <p:sldId id="264" r:id="rId13"/>
    <p:sldId id="315" r:id="rId14"/>
    <p:sldId id="265" r:id="rId15"/>
    <p:sldId id="266" r:id="rId16"/>
    <p:sldId id="267" r:id="rId17"/>
    <p:sldId id="268" r:id="rId18"/>
    <p:sldId id="316" r:id="rId19"/>
    <p:sldId id="271" r:id="rId20"/>
    <p:sldId id="270" r:id="rId21"/>
    <p:sldId id="317" r:id="rId22"/>
    <p:sldId id="269" r:id="rId23"/>
    <p:sldId id="318" r:id="rId24"/>
    <p:sldId id="272" r:id="rId25"/>
    <p:sldId id="273" r:id="rId26"/>
    <p:sldId id="309" r:id="rId27"/>
    <p:sldId id="276" r:id="rId28"/>
    <p:sldId id="274" r:id="rId29"/>
    <p:sldId id="319" r:id="rId30"/>
    <p:sldId id="275" r:id="rId31"/>
    <p:sldId id="277" r:id="rId32"/>
    <p:sldId id="278" r:id="rId33"/>
    <p:sldId id="320" r:id="rId34"/>
    <p:sldId id="279" r:id="rId35"/>
    <p:sldId id="280" r:id="rId36"/>
    <p:sldId id="281" r:id="rId37"/>
    <p:sldId id="282" r:id="rId38"/>
    <p:sldId id="321" r:id="rId39"/>
    <p:sldId id="283" r:id="rId40"/>
    <p:sldId id="290" r:id="rId41"/>
    <p:sldId id="291" r:id="rId42"/>
    <p:sldId id="322" r:id="rId43"/>
    <p:sldId id="292" r:id="rId44"/>
    <p:sldId id="323" r:id="rId45"/>
    <p:sldId id="293" r:id="rId46"/>
    <p:sldId id="296" r:id="rId47"/>
    <p:sldId id="294" r:id="rId48"/>
    <p:sldId id="324" r:id="rId49"/>
    <p:sldId id="295" r:id="rId50"/>
    <p:sldId id="325" r:id="rId51"/>
    <p:sldId id="297" r:id="rId52"/>
    <p:sldId id="284" r:id="rId53"/>
    <p:sldId id="285" r:id="rId54"/>
    <p:sldId id="286" r:id="rId55"/>
    <p:sldId id="326" r:id="rId56"/>
    <p:sldId id="287" r:id="rId57"/>
    <p:sldId id="288" r:id="rId58"/>
    <p:sldId id="327" r:id="rId59"/>
    <p:sldId id="289" r:id="rId60"/>
    <p:sldId id="298" r:id="rId61"/>
    <p:sldId id="300" r:id="rId62"/>
    <p:sldId id="301" r:id="rId6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3" autoAdjust="0"/>
    <p:restoredTop sz="94660"/>
  </p:normalViewPr>
  <p:slideViewPr>
    <p:cSldViewPr snapToGrid="0">
      <p:cViewPr varScale="1">
        <p:scale>
          <a:sx n="74" d="100"/>
          <a:sy n="74" d="100"/>
        </p:scale>
        <p:origin x="56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EA08932-DFD2-44A6-99D4-9296972ACABE}" type="doc">
      <dgm:prSet loTypeId="urn:microsoft.com/office/officeart/2005/8/layout/hProcess9" loCatId="process" qsTypeId="urn:microsoft.com/office/officeart/2005/8/quickstyle/simple1" qsCatId="simple" csTypeId="urn:microsoft.com/office/officeart/2005/8/colors/colorful1" csCatId="colorful"/>
      <dgm:spPr/>
      <dgm:t>
        <a:bodyPr/>
        <a:lstStyle/>
        <a:p>
          <a:endParaRPr lang="zh-CN" altLang="en-US"/>
        </a:p>
      </dgm:t>
    </dgm:pt>
    <dgm:pt modelId="{695B2E6C-37A0-4AF0-8871-5314ECC25D72}">
      <dgm:prSet/>
      <dgm:spPr/>
      <dgm:t>
        <a:bodyPr/>
        <a:lstStyle/>
        <a:p>
          <a:pPr rtl="0"/>
          <a:r>
            <a:rPr lang="zh-CN" smtClean="0"/>
            <a:t>资料搜集</a:t>
          </a:r>
          <a:endParaRPr lang="zh-CN"/>
        </a:p>
      </dgm:t>
    </dgm:pt>
    <dgm:pt modelId="{1C843D95-3FE4-4F72-BFCE-66A68EE7A14E}" type="parTrans" cxnId="{E7A0A54A-E2CC-4659-94D5-BE80E2E3CE3C}">
      <dgm:prSet/>
      <dgm:spPr/>
      <dgm:t>
        <a:bodyPr/>
        <a:lstStyle/>
        <a:p>
          <a:endParaRPr lang="zh-CN" altLang="en-US"/>
        </a:p>
      </dgm:t>
    </dgm:pt>
    <dgm:pt modelId="{F49E8A2B-29E3-48AA-996D-E058568AC304}" type="sibTrans" cxnId="{E7A0A54A-E2CC-4659-94D5-BE80E2E3CE3C}">
      <dgm:prSet/>
      <dgm:spPr/>
      <dgm:t>
        <a:bodyPr/>
        <a:lstStyle/>
        <a:p>
          <a:endParaRPr lang="zh-CN" altLang="en-US"/>
        </a:p>
      </dgm:t>
    </dgm:pt>
    <dgm:pt modelId="{EDB6062B-C855-4018-A99A-9C02155F6AD9}">
      <dgm:prSet/>
      <dgm:spPr/>
      <dgm:t>
        <a:bodyPr/>
        <a:lstStyle/>
        <a:p>
          <a:pPr rtl="0"/>
          <a:r>
            <a:rPr lang="zh-CN" smtClean="0"/>
            <a:t>整体规划</a:t>
          </a:r>
          <a:endParaRPr lang="zh-CN"/>
        </a:p>
      </dgm:t>
    </dgm:pt>
    <dgm:pt modelId="{96E2799B-52E3-488D-938C-AEFEC86BB128}" type="parTrans" cxnId="{CBDC71A0-DFC7-49B2-BDF6-2F81B53CC8B4}">
      <dgm:prSet/>
      <dgm:spPr/>
      <dgm:t>
        <a:bodyPr/>
        <a:lstStyle/>
        <a:p>
          <a:endParaRPr lang="zh-CN" altLang="en-US"/>
        </a:p>
      </dgm:t>
    </dgm:pt>
    <dgm:pt modelId="{0C869526-353A-47E3-B197-46795FB95048}" type="sibTrans" cxnId="{CBDC71A0-DFC7-49B2-BDF6-2F81B53CC8B4}">
      <dgm:prSet/>
      <dgm:spPr/>
      <dgm:t>
        <a:bodyPr/>
        <a:lstStyle/>
        <a:p>
          <a:endParaRPr lang="zh-CN" altLang="en-US"/>
        </a:p>
      </dgm:t>
    </dgm:pt>
    <dgm:pt modelId="{25C0462D-8467-4E24-A7C9-58AF7762486E}">
      <dgm:prSet/>
      <dgm:spPr/>
      <dgm:t>
        <a:bodyPr/>
        <a:lstStyle/>
        <a:p>
          <a:pPr rtl="0"/>
          <a:r>
            <a:rPr lang="zh-CN" smtClean="0"/>
            <a:t>制定计划</a:t>
          </a:r>
          <a:endParaRPr lang="zh-CN"/>
        </a:p>
      </dgm:t>
    </dgm:pt>
    <dgm:pt modelId="{49A7EDC3-3288-4F3F-B656-D7A7F7C21F27}" type="parTrans" cxnId="{75589B10-6224-4673-B404-DE6F55A731D1}">
      <dgm:prSet/>
      <dgm:spPr/>
      <dgm:t>
        <a:bodyPr/>
        <a:lstStyle/>
        <a:p>
          <a:endParaRPr lang="zh-CN" altLang="en-US"/>
        </a:p>
      </dgm:t>
    </dgm:pt>
    <dgm:pt modelId="{6A79DBD4-9F14-470D-9A7C-D3A8B670409C}" type="sibTrans" cxnId="{75589B10-6224-4673-B404-DE6F55A731D1}">
      <dgm:prSet/>
      <dgm:spPr/>
      <dgm:t>
        <a:bodyPr/>
        <a:lstStyle/>
        <a:p>
          <a:endParaRPr lang="zh-CN" altLang="en-US"/>
        </a:p>
      </dgm:t>
    </dgm:pt>
    <dgm:pt modelId="{0E9765B2-2493-4F9D-A99E-85DA1BBD4309}" type="pres">
      <dgm:prSet presAssocID="{DEA08932-DFD2-44A6-99D4-9296972ACABE}" presName="CompostProcess" presStyleCnt="0">
        <dgm:presLayoutVars>
          <dgm:dir/>
          <dgm:resizeHandles val="exact"/>
        </dgm:presLayoutVars>
      </dgm:prSet>
      <dgm:spPr/>
    </dgm:pt>
    <dgm:pt modelId="{F232316A-554B-4D51-9D64-62906937994E}" type="pres">
      <dgm:prSet presAssocID="{DEA08932-DFD2-44A6-99D4-9296972ACABE}" presName="arrow" presStyleLbl="bgShp" presStyleIdx="0" presStyleCnt="1"/>
      <dgm:spPr/>
    </dgm:pt>
    <dgm:pt modelId="{8FCB8BAA-E083-486C-9DFB-4F13EF44E4FA}" type="pres">
      <dgm:prSet presAssocID="{DEA08932-DFD2-44A6-99D4-9296972ACABE}" presName="linearProcess" presStyleCnt="0"/>
      <dgm:spPr/>
    </dgm:pt>
    <dgm:pt modelId="{FB22B148-B8C4-4E3E-9498-5312667F1CFA}" type="pres">
      <dgm:prSet presAssocID="{695B2E6C-37A0-4AF0-8871-5314ECC25D72}" presName="textNode" presStyleLbl="node1" presStyleIdx="0" presStyleCnt="3">
        <dgm:presLayoutVars>
          <dgm:bulletEnabled val="1"/>
        </dgm:presLayoutVars>
      </dgm:prSet>
      <dgm:spPr/>
    </dgm:pt>
    <dgm:pt modelId="{B8EFC3C8-D342-4CA0-A5A5-9F3642B7B583}" type="pres">
      <dgm:prSet presAssocID="{F49E8A2B-29E3-48AA-996D-E058568AC304}" presName="sibTrans" presStyleCnt="0"/>
      <dgm:spPr/>
    </dgm:pt>
    <dgm:pt modelId="{318D8C5C-3C3A-452C-A24A-BCBD59AD0327}" type="pres">
      <dgm:prSet presAssocID="{EDB6062B-C855-4018-A99A-9C02155F6AD9}" presName="textNode" presStyleLbl="node1" presStyleIdx="1" presStyleCnt="3">
        <dgm:presLayoutVars>
          <dgm:bulletEnabled val="1"/>
        </dgm:presLayoutVars>
      </dgm:prSet>
      <dgm:spPr/>
    </dgm:pt>
    <dgm:pt modelId="{963249F3-BB80-42A0-B0C7-69A7B42A0FA6}" type="pres">
      <dgm:prSet presAssocID="{0C869526-353A-47E3-B197-46795FB95048}" presName="sibTrans" presStyleCnt="0"/>
      <dgm:spPr/>
    </dgm:pt>
    <dgm:pt modelId="{FF3EF895-9A4E-4FF2-A57C-241A46EDDB28}" type="pres">
      <dgm:prSet presAssocID="{25C0462D-8467-4E24-A7C9-58AF7762486E}" presName="textNode" presStyleLbl="node1" presStyleIdx="2" presStyleCnt="3">
        <dgm:presLayoutVars>
          <dgm:bulletEnabled val="1"/>
        </dgm:presLayoutVars>
      </dgm:prSet>
      <dgm:spPr/>
    </dgm:pt>
  </dgm:ptLst>
  <dgm:cxnLst>
    <dgm:cxn modelId="{91E71ABE-365A-4F2A-AE4B-B1B48B2C89CF}" type="presOf" srcId="{DEA08932-DFD2-44A6-99D4-9296972ACABE}" destId="{0E9765B2-2493-4F9D-A99E-85DA1BBD4309}" srcOrd="0" destOrd="0" presId="urn:microsoft.com/office/officeart/2005/8/layout/hProcess9"/>
    <dgm:cxn modelId="{4F3D115A-E252-44F3-99B1-801B1808A1C5}" type="presOf" srcId="{25C0462D-8467-4E24-A7C9-58AF7762486E}" destId="{FF3EF895-9A4E-4FF2-A57C-241A46EDDB28}" srcOrd="0" destOrd="0" presId="urn:microsoft.com/office/officeart/2005/8/layout/hProcess9"/>
    <dgm:cxn modelId="{E7A0A54A-E2CC-4659-94D5-BE80E2E3CE3C}" srcId="{DEA08932-DFD2-44A6-99D4-9296972ACABE}" destId="{695B2E6C-37A0-4AF0-8871-5314ECC25D72}" srcOrd="0" destOrd="0" parTransId="{1C843D95-3FE4-4F72-BFCE-66A68EE7A14E}" sibTransId="{F49E8A2B-29E3-48AA-996D-E058568AC304}"/>
    <dgm:cxn modelId="{75589B10-6224-4673-B404-DE6F55A731D1}" srcId="{DEA08932-DFD2-44A6-99D4-9296972ACABE}" destId="{25C0462D-8467-4E24-A7C9-58AF7762486E}" srcOrd="2" destOrd="0" parTransId="{49A7EDC3-3288-4F3F-B656-D7A7F7C21F27}" sibTransId="{6A79DBD4-9F14-470D-9A7C-D3A8B670409C}"/>
    <dgm:cxn modelId="{2F483E30-EAE4-439F-AE6C-43183D2E4ED9}" type="presOf" srcId="{EDB6062B-C855-4018-A99A-9C02155F6AD9}" destId="{318D8C5C-3C3A-452C-A24A-BCBD59AD0327}" srcOrd="0" destOrd="0" presId="urn:microsoft.com/office/officeart/2005/8/layout/hProcess9"/>
    <dgm:cxn modelId="{BC6D3EA1-1F64-4DFE-8319-D77F0477DD9D}" type="presOf" srcId="{695B2E6C-37A0-4AF0-8871-5314ECC25D72}" destId="{FB22B148-B8C4-4E3E-9498-5312667F1CFA}" srcOrd="0" destOrd="0" presId="urn:microsoft.com/office/officeart/2005/8/layout/hProcess9"/>
    <dgm:cxn modelId="{CBDC71A0-DFC7-49B2-BDF6-2F81B53CC8B4}" srcId="{DEA08932-DFD2-44A6-99D4-9296972ACABE}" destId="{EDB6062B-C855-4018-A99A-9C02155F6AD9}" srcOrd="1" destOrd="0" parTransId="{96E2799B-52E3-488D-938C-AEFEC86BB128}" sibTransId="{0C869526-353A-47E3-B197-46795FB95048}"/>
    <dgm:cxn modelId="{7335D7CD-EC93-4148-8600-4250B0BDAFA1}" type="presParOf" srcId="{0E9765B2-2493-4F9D-A99E-85DA1BBD4309}" destId="{F232316A-554B-4D51-9D64-62906937994E}" srcOrd="0" destOrd="0" presId="urn:microsoft.com/office/officeart/2005/8/layout/hProcess9"/>
    <dgm:cxn modelId="{A1E8D40E-AED7-4357-8E38-B24193F46D81}" type="presParOf" srcId="{0E9765B2-2493-4F9D-A99E-85DA1BBD4309}" destId="{8FCB8BAA-E083-486C-9DFB-4F13EF44E4FA}" srcOrd="1" destOrd="0" presId="urn:microsoft.com/office/officeart/2005/8/layout/hProcess9"/>
    <dgm:cxn modelId="{9DC7A5BB-8525-493A-8368-52EA8374D1C1}" type="presParOf" srcId="{8FCB8BAA-E083-486C-9DFB-4F13EF44E4FA}" destId="{FB22B148-B8C4-4E3E-9498-5312667F1CFA}" srcOrd="0" destOrd="0" presId="urn:microsoft.com/office/officeart/2005/8/layout/hProcess9"/>
    <dgm:cxn modelId="{40286E2B-AB7D-4A6F-8A22-CC2723D820F9}" type="presParOf" srcId="{8FCB8BAA-E083-486C-9DFB-4F13EF44E4FA}" destId="{B8EFC3C8-D342-4CA0-A5A5-9F3642B7B583}" srcOrd="1" destOrd="0" presId="urn:microsoft.com/office/officeart/2005/8/layout/hProcess9"/>
    <dgm:cxn modelId="{6DDBD05B-3DD9-4642-84D6-F175FE20C4DC}" type="presParOf" srcId="{8FCB8BAA-E083-486C-9DFB-4F13EF44E4FA}" destId="{318D8C5C-3C3A-452C-A24A-BCBD59AD0327}" srcOrd="2" destOrd="0" presId="urn:microsoft.com/office/officeart/2005/8/layout/hProcess9"/>
    <dgm:cxn modelId="{10B926E3-CD33-491C-ADC1-A69F805203D6}" type="presParOf" srcId="{8FCB8BAA-E083-486C-9DFB-4F13EF44E4FA}" destId="{963249F3-BB80-42A0-B0C7-69A7B42A0FA6}" srcOrd="3" destOrd="0" presId="urn:microsoft.com/office/officeart/2005/8/layout/hProcess9"/>
    <dgm:cxn modelId="{BF7F0CA1-34A8-41D7-8E41-3AF549505C66}" type="presParOf" srcId="{8FCB8BAA-E083-486C-9DFB-4F13EF44E4FA}" destId="{FF3EF895-9A4E-4FF2-A57C-241A46EDDB28}"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9BA4346C-4277-4D8D-9B1E-3C9BB74874A1}" type="doc">
      <dgm:prSet loTypeId="urn:microsoft.com/office/officeart/2008/layout/VerticalCurvedList" loCatId="list" qsTypeId="urn:microsoft.com/office/officeart/2005/8/quickstyle/simple1" qsCatId="simple" csTypeId="urn:microsoft.com/office/officeart/2005/8/colors/colorful1" csCatId="colorful" phldr="1"/>
      <dgm:spPr/>
      <dgm:t>
        <a:bodyPr/>
        <a:lstStyle/>
        <a:p>
          <a:endParaRPr lang="zh-CN" altLang="en-US"/>
        </a:p>
      </dgm:t>
    </dgm:pt>
    <dgm:pt modelId="{44C62EA5-74F8-4340-B8B6-15108B3F8D7F}">
      <dgm:prSet custT="1"/>
      <dgm:spPr/>
      <dgm:t>
        <a:bodyPr/>
        <a:lstStyle/>
        <a:p>
          <a:pPr rtl="0">
            <a:lnSpc>
              <a:spcPct val="150000"/>
            </a:lnSpc>
          </a:pPr>
          <a:r>
            <a:rPr lang="zh-CN" altLang="en-US" sz="2000" dirty="0" smtClean="0"/>
            <a:t>任何网站项目在正式开展之前，都需要进行一个整体的规划与布局，这也是通用核心过程的内涵之一，是对项目的全面综合管理与思考。</a:t>
          </a:r>
          <a:endParaRPr lang="zh-CN" altLang="en-US" sz="2000" dirty="0"/>
        </a:p>
      </dgm:t>
    </dgm:pt>
    <dgm:pt modelId="{D1CF851A-4ACD-4701-97F7-362DEBA96D27}" type="parTrans" cxnId="{7D6A3DFA-E905-43D5-A46B-2803537039E4}">
      <dgm:prSet/>
      <dgm:spPr/>
      <dgm:t>
        <a:bodyPr/>
        <a:lstStyle/>
        <a:p>
          <a:endParaRPr lang="zh-CN" altLang="en-US"/>
        </a:p>
      </dgm:t>
    </dgm:pt>
    <dgm:pt modelId="{50928D72-8D08-4DA4-90F6-18449D4A068F}" type="sibTrans" cxnId="{7D6A3DFA-E905-43D5-A46B-2803537039E4}">
      <dgm:prSet/>
      <dgm:spPr/>
      <dgm:t>
        <a:bodyPr/>
        <a:lstStyle/>
        <a:p>
          <a:endParaRPr lang="zh-CN" altLang="en-US"/>
        </a:p>
      </dgm:t>
    </dgm:pt>
    <dgm:pt modelId="{E056DE71-680A-4088-AE96-CBD2F9C07411}">
      <dgm:prSet custT="1"/>
      <dgm:spPr/>
      <dgm:t>
        <a:bodyPr/>
        <a:lstStyle/>
        <a:p>
          <a:pPr rtl="0">
            <a:lnSpc>
              <a:spcPct val="150000"/>
            </a:lnSpc>
          </a:pPr>
          <a:r>
            <a:rPr lang="zh-CN" altLang="en-US" sz="2000" dirty="0" smtClean="0">
              <a:solidFill>
                <a:schemeClr val="bg1"/>
              </a:solidFill>
            </a:rPr>
            <a:t>在项目的前期工作中，完成了信息的调研与搜集后，整体的规划蓝图就应该有了清晰的眉目，这个时候需要设计者准确把握调研资料的内容，给出整体规划的合理建议与方法。</a:t>
          </a:r>
          <a:endParaRPr lang="zh-CN" altLang="en-US" sz="2000" dirty="0">
            <a:solidFill>
              <a:schemeClr val="bg1"/>
            </a:solidFill>
          </a:endParaRPr>
        </a:p>
      </dgm:t>
    </dgm:pt>
    <dgm:pt modelId="{CE23F2A2-2153-41CF-9C04-9DD7D7DC14B2}" type="parTrans" cxnId="{91614EA0-B486-4BE8-9904-E0D7E2B560AA}">
      <dgm:prSet/>
      <dgm:spPr/>
      <dgm:t>
        <a:bodyPr/>
        <a:lstStyle/>
        <a:p>
          <a:endParaRPr lang="zh-CN" altLang="en-US"/>
        </a:p>
      </dgm:t>
    </dgm:pt>
    <dgm:pt modelId="{1C6CBE61-29CA-4668-BBD1-95776411C4EA}" type="sibTrans" cxnId="{91614EA0-B486-4BE8-9904-E0D7E2B560AA}">
      <dgm:prSet/>
      <dgm:spPr/>
      <dgm:t>
        <a:bodyPr/>
        <a:lstStyle/>
        <a:p>
          <a:endParaRPr lang="zh-CN" altLang="en-US"/>
        </a:p>
      </dgm:t>
    </dgm:pt>
    <dgm:pt modelId="{71F20378-20FE-4799-A8E6-37BE618C6501}" type="pres">
      <dgm:prSet presAssocID="{9BA4346C-4277-4D8D-9B1E-3C9BB74874A1}" presName="Name0" presStyleCnt="0">
        <dgm:presLayoutVars>
          <dgm:chMax val="7"/>
          <dgm:chPref val="7"/>
          <dgm:dir/>
        </dgm:presLayoutVars>
      </dgm:prSet>
      <dgm:spPr/>
    </dgm:pt>
    <dgm:pt modelId="{95042E71-18B2-4312-83C3-3CD1634C946D}" type="pres">
      <dgm:prSet presAssocID="{9BA4346C-4277-4D8D-9B1E-3C9BB74874A1}" presName="Name1" presStyleCnt="0"/>
      <dgm:spPr/>
    </dgm:pt>
    <dgm:pt modelId="{23F52FD6-2FF6-4C3A-AD90-C2D3CC5E8E25}" type="pres">
      <dgm:prSet presAssocID="{9BA4346C-4277-4D8D-9B1E-3C9BB74874A1}" presName="cycle" presStyleCnt="0"/>
      <dgm:spPr/>
    </dgm:pt>
    <dgm:pt modelId="{50F823D3-FB8A-4750-99BA-BD640E1CAB2C}" type="pres">
      <dgm:prSet presAssocID="{9BA4346C-4277-4D8D-9B1E-3C9BB74874A1}" presName="srcNode" presStyleLbl="node1" presStyleIdx="0" presStyleCnt="2"/>
      <dgm:spPr/>
    </dgm:pt>
    <dgm:pt modelId="{12F50D4D-E7E5-4056-9F72-9C652D9D6BF7}" type="pres">
      <dgm:prSet presAssocID="{9BA4346C-4277-4D8D-9B1E-3C9BB74874A1}" presName="conn" presStyleLbl="parChTrans1D2" presStyleIdx="0" presStyleCnt="1"/>
      <dgm:spPr/>
    </dgm:pt>
    <dgm:pt modelId="{D25BF95F-FE57-482B-B289-DFCBF61134F3}" type="pres">
      <dgm:prSet presAssocID="{9BA4346C-4277-4D8D-9B1E-3C9BB74874A1}" presName="extraNode" presStyleLbl="node1" presStyleIdx="0" presStyleCnt="2"/>
      <dgm:spPr/>
    </dgm:pt>
    <dgm:pt modelId="{087F15A5-7E78-4A53-9F4D-8D80928AB856}" type="pres">
      <dgm:prSet presAssocID="{9BA4346C-4277-4D8D-9B1E-3C9BB74874A1}" presName="dstNode" presStyleLbl="node1" presStyleIdx="0" presStyleCnt="2"/>
      <dgm:spPr/>
    </dgm:pt>
    <dgm:pt modelId="{E192A5D8-B101-4EED-9BD8-13BF47B831C6}" type="pres">
      <dgm:prSet presAssocID="{44C62EA5-74F8-4340-B8B6-15108B3F8D7F}" presName="text_1" presStyleLbl="node1" presStyleIdx="0" presStyleCnt="2">
        <dgm:presLayoutVars>
          <dgm:bulletEnabled val="1"/>
        </dgm:presLayoutVars>
      </dgm:prSet>
      <dgm:spPr/>
    </dgm:pt>
    <dgm:pt modelId="{30623ED0-EB49-428D-8631-8F62865A5C61}" type="pres">
      <dgm:prSet presAssocID="{44C62EA5-74F8-4340-B8B6-15108B3F8D7F}" presName="accent_1" presStyleCnt="0"/>
      <dgm:spPr/>
    </dgm:pt>
    <dgm:pt modelId="{806236E4-446F-43E0-A4BB-99B45E8B3BF2}" type="pres">
      <dgm:prSet presAssocID="{44C62EA5-74F8-4340-B8B6-15108B3F8D7F}" presName="accentRepeatNode" presStyleLbl="solidFgAcc1" presStyleIdx="0" presStyleCnt="2"/>
      <dgm:spPr/>
    </dgm:pt>
    <dgm:pt modelId="{7C4F1F41-FAB2-4469-8690-72C1312C51C7}" type="pres">
      <dgm:prSet presAssocID="{E056DE71-680A-4088-AE96-CBD2F9C07411}" presName="text_2" presStyleLbl="node1" presStyleIdx="1" presStyleCnt="2" custScaleY="120531">
        <dgm:presLayoutVars>
          <dgm:bulletEnabled val="1"/>
        </dgm:presLayoutVars>
      </dgm:prSet>
      <dgm:spPr/>
    </dgm:pt>
    <dgm:pt modelId="{B58A0E12-0F09-4DE9-BB1C-8258A8A9D7D7}" type="pres">
      <dgm:prSet presAssocID="{E056DE71-680A-4088-AE96-CBD2F9C07411}" presName="accent_2" presStyleCnt="0"/>
      <dgm:spPr/>
    </dgm:pt>
    <dgm:pt modelId="{96CFAC03-2234-4A31-940D-8A814C9D7646}" type="pres">
      <dgm:prSet presAssocID="{E056DE71-680A-4088-AE96-CBD2F9C07411}" presName="accentRepeatNode" presStyleLbl="solidFgAcc1" presStyleIdx="1" presStyleCnt="2"/>
      <dgm:spPr/>
    </dgm:pt>
  </dgm:ptLst>
  <dgm:cxnLst>
    <dgm:cxn modelId="{7D6A3DFA-E905-43D5-A46B-2803537039E4}" srcId="{9BA4346C-4277-4D8D-9B1E-3C9BB74874A1}" destId="{44C62EA5-74F8-4340-B8B6-15108B3F8D7F}" srcOrd="0" destOrd="0" parTransId="{D1CF851A-4ACD-4701-97F7-362DEBA96D27}" sibTransId="{50928D72-8D08-4DA4-90F6-18449D4A068F}"/>
    <dgm:cxn modelId="{3F9FC1E0-0169-4163-A903-6BF81FE73E8F}" type="presOf" srcId="{9BA4346C-4277-4D8D-9B1E-3C9BB74874A1}" destId="{71F20378-20FE-4799-A8E6-37BE618C6501}" srcOrd="0" destOrd="0" presId="urn:microsoft.com/office/officeart/2008/layout/VerticalCurvedList"/>
    <dgm:cxn modelId="{F4EF9B46-E23A-468B-8A15-5728AB0EED43}" type="presOf" srcId="{E056DE71-680A-4088-AE96-CBD2F9C07411}" destId="{7C4F1F41-FAB2-4469-8690-72C1312C51C7}" srcOrd="0" destOrd="0" presId="urn:microsoft.com/office/officeart/2008/layout/VerticalCurvedList"/>
    <dgm:cxn modelId="{91614EA0-B486-4BE8-9904-E0D7E2B560AA}" srcId="{9BA4346C-4277-4D8D-9B1E-3C9BB74874A1}" destId="{E056DE71-680A-4088-AE96-CBD2F9C07411}" srcOrd="1" destOrd="0" parTransId="{CE23F2A2-2153-41CF-9C04-9DD7D7DC14B2}" sibTransId="{1C6CBE61-29CA-4668-BBD1-95776411C4EA}"/>
    <dgm:cxn modelId="{6C3815BE-9AE8-47C5-B285-1DD78FA0909D}" type="presOf" srcId="{44C62EA5-74F8-4340-B8B6-15108B3F8D7F}" destId="{E192A5D8-B101-4EED-9BD8-13BF47B831C6}" srcOrd="0" destOrd="0" presId="urn:microsoft.com/office/officeart/2008/layout/VerticalCurvedList"/>
    <dgm:cxn modelId="{D6E69071-35F2-4E2E-9D0D-0DA6CC9FBC96}" type="presOf" srcId="{50928D72-8D08-4DA4-90F6-18449D4A068F}" destId="{12F50D4D-E7E5-4056-9F72-9C652D9D6BF7}" srcOrd="0" destOrd="0" presId="urn:microsoft.com/office/officeart/2008/layout/VerticalCurvedList"/>
    <dgm:cxn modelId="{32F4BBCA-7B9B-4F28-90D0-C9DECCF834C9}" type="presParOf" srcId="{71F20378-20FE-4799-A8E6-37BE618C6501}" destId="{95042E71-18B2-4312-83C3-3CD1634C946D}" srcOrd="0" destOrd="0" presId="urn:microsoft.com/office/officeart/2008/layout/VerticalCurvedList"/>
    <dgm:cxn modelId="{9348221B-2735-4990-995E-5027D2794197}" type="presParOf" srcId="{95042E71-18B2-4312-83C3-3CD1634C946D}" destId="{23F52FD6-2FF6-4C3A-AD90-C2D3CC5E8E25}" srcOrd="0" destOrd="0" presId="urn:microsoft.com/office/officeart/2008/layout/VerticalCurvedList"/>
    <dgm:cxn modelId="{8C255384-4043-42D1-9FAD-237D6A55B8FB}" type="presParOf" srcId="{23F52FD6-2FF6-4C3A-AD90-C2D3CC5E8E25}" destId="{50F823D3-FB8A-4750-99BA-BD640E1CAB2C}" srcOrd="0" destOrd="0" presId="urn:microsoft.com/office/officeart/2008/layout/VerticalCurvedList"/>
    <dgm:cxn modelId="{5FB79DF5-0AA3-49FD-9626-2FA3CB6650C0}" type="presParOf" srcId="{23F52FD6-2FF6-4C3A-AD90-C2D3CC5E8E25}" destId="{12F50D4D-E7E5-4056-9F72-9C652D9D6BF7}" srcOrd="1" destOrd="0" presId="urn:microsoft.com/office/officeart/2008/layout/VerticalCurvedList"/>
    <dgm:cxn modelId="{48AB3B9D-809A-4B28-A629-937DAD9CF29D}" type="presParOf" srcId="{23F52FD6-2FF6-4C3A-AD90-C2D3CC5E8E25}" destId="{D25BF95F-FE57-482B-B289-DFCBF61134F3}" srcOrd="2" destOrd="0" presId="urn:microsoft.com/office/officeart/2008/layout/VerticalCurvedList"/>
    <dgm:cxn modelId="{4EC0FA22-310B-4643-B81F-A29D7B7C465E}" type="presParOf" srcId="{23F52FD6-2FF6-4C3A-AD90-C2D3CC5E8E25}" destId="{087F15A5-7E78-4A53-9F4D-8D80928AB856}" srcOrd="3" destOrd="0" presId="urn:microsoft.com/office/officeart/2008/layout/VerticalCurvedList"/>
    <dgm:cxn modelId="{5073298D-4882-450E-AF6F-3CAEEA673BF1}" type="presParOf" srcId="{95042E71-18B2-4312-83C3-3CD1634C946D}" destId="{E192A5D8-B101-4EED-9BD8-13BF47B831C6}" srcOrd="1" destOrd="0" presId="urn:microsoft.com/office/officeart/2008/layout/VerticalCurvedList"/>
    <dgm:cxn modelId="{EF387F51-531C-4368-B271-1B3B61D0F3E8}" type="presParOf" srcId="{95042E71-18B2-4312-83C3-3CD1634C946D}" destId="{30623ED0-EB49-428D-8631-8F62865A5C61}" srcOrd="2" destOrd="0" presId="urn:microsoft.com/office/officeart/2008/layout/VerticalCurvedList"/>
    <dgm:cxn modelId="{ED1A72A6-A330-4F54-A1B1-CE88BD98DEFC}" type="presParOf" srcId="{30623ED0-EB49-428D-8631-8F62865A5C61}" destId="{806236E4-446F-43E0-A4BB-99B45E8B3BF2}" srcOrd="0" destOrd="0" presId="urn:microsoft.com/office/officeart/2008/layout/VerticalCurvedList"/>
    <dgm:cxn modelId="{F43EAC23-438A-478A-AC5C-B750270039F0}" type="presParOf" srcId="{95042E71-18B2-4312-83C3-3CD1634C946D}" destId="{7C4F1F41-FAB2-4469-8690-72C1312C51C7}" srcOrd="3" destOrd="0" presId="urn:microsoft.com/office/officeart/2008/layout/VerticalCurvedList"/>
    <dgm:cxn modelId="{0F19D1A9-1335-43A1-9680-F42A4923DD3E}" type="presParOf" srcId="{95042E71-18B2-4312-83C3-3CD1634C946D}" destId="{B58A0E12-0F09-4DE9-BB1C-8258A8A9D7D7}" srcOrd="4" destOrd="0" presId="urn:microsoft.com/office/officeart/2008/layout/VerticalCurvedList"/>
    <dgm:cxn modelId="{BA134AF7-2031-4720-AAF1-6EF47F284452}" type="presParOf" srcId="{B58A0E12-0F09-4DE9-BB1C-8258A8A9D7D7}" destId="{96CFAC03-2234-4A31-940D-8A814C9D7646}"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11B9EAFB-1E2C-48BD-8353-43754738F9D9}" type="doc">
      <dgm:prSet loTypeId="urn:microsoft.com/office/officeart/2008/layout/VerticalAccentList" loCatId="list" qsTypeId="urn:microsoft.com/office/officeart/2005/8/quickstyle/simple1" qsCatId="simple" csTypeId="urn:microsoft.com/office/officeart/2005/8/colors/colorful2" csCatId="colorful"/>
      <dgm:spPr/>
      <dgm:t>
        <a:bodyPr/>
        <a:lstStyle/>
        <a:p>
          <a:endParaRPr lang="zh-CN" altLang="en-US"/>
        </a:p>
      </dgm:t>
    </dgm:pt>
    <dgm:pt modelId="{C9FE5974-6EEA-4E30-9EB7-627ECAC57D0B}">
      <dgm:prSet/>
      <dgm:spPr/>
      <dgm:t>
        <a:bodyPr/>
        <a:lstStyle/>
        <a:p>
          <a:pPr rtl="0"/>
          <a:r>
            <a:rPr lang="zh-CN" smtClean="0"/>
            <a:t>方法有时也叫方法论，方法是指整个设计过程中所遵循的原则与框架，包括计划使用的网站规则、技能以及科学的流程。</a:t>
          </a:r>
          <a:endParaRPr lang="zh-CN"/>
        </a:p>
      </dgm:t>
    </dgm:pt>
    <dgm:pt modelId="{FC7D48BE-F76F-4DB8-9925-5C7649A33457}" type="parTrans" cxnId="{D4D3503B-366E-4368-BCBD-99991FE45409}">
      <dgm:prSet/>
      <dgm:spPr/>
      <dgm:t>
        <a:bodyPr/>
        <a:lstStyle/>
        <a:p>
          <a:endParaRPr lang="zh-CN" altLang="en-US"/>
        </a:p>
      </dgm:t>
    </dgm:pt>
    <dgm:pt modelId="{1E59B492-C2C0-4E02-B324-6F47D5F2BD26}" type="sibTrans" cxnId="{D4D3503B-366E-4368-BCBD-99991FE45409}">
      <dgm:prSet/>
      <dgm:spPr/>
      <dgm:t>
        <a:bodyPr/>
        <a:lstStyle/>
        <a:p>
          <a:endParaRPr lang="zh-CN" altLang="en-US"/>
        </a:p>
      </dgm:t>
    </dgm:pt>
    <dgm:pt modelId="{66AF2679-63CA-4756-91C8-1C574026EEA1}">
      <dgm:prSet/>
      <dgm:spPr/>
      <dgm:t>
        <a:bodyPr/>
        <a:lstStyle/>
        <a:p>
          <a:pPr rtl="0"/>
          <a:r>
            <a:rPr lang="zh-CN" dirty="0" smtClean="0"/>
            <a:t>方法还包含获取网站设计所需信息的渠道与方式，团队合作过程中的工作流程与分工，与客户进行沟通的诠释与交流技巧，以及为了更好地完成网站项目所需要的相关理论与理念。</a:t>
          </a:r>
          <a:endParaRPr lang="zh-CN" dirty="0"/>
        </a:p>
      </dgm:t>
    </dgm:pt>
    <dgm:pt modelId="{F3F54F8B-77FC-4AF5-81F1-3A678F747C5F}" type="parTrans" cxnId="{61404D68-C856-4030-916F-86309FC3FDE4}">
      <dgm:prSet/>
      <dgm:spPr/>
      <dgm:t>
        <a:bodyPr/>
        <a:lstStyle/>
        <a:p>
          <a:endParaRPr lang="zh-CN" altLang="en-US"/>
        </a:p>
      </dgm:t>
    </dgm:pt>
    <dgm:pt modelId="{EF06DE26-D086-4280-B125-A4B47F406A33}" type="sibTrans" cxnId="{61404D68-C856-4030-916F-86309FC3FDE4}">
      <dgm:prSet/>
      <dgm:spPr/>
      <dgm:t>
        <a:bodyPr/>
        <a:lstStyle/>
        <a:p>
          <a:endParaRPr lang="zh-CN" altLang="en-US"/>
        </a:p>
      </dgm:t>
    </dgm:pt>
    <dgm:pt modelId="{8C66C50E-19B1-419D-8094-F6B4156C453E}">
      <dgm:prSet/>
      <dgm:spPr/>
      <dgm:t>
        <a:bodyPr/>
        <a:lstStyle/>
        <a:p>
          <a:pPr rtl="0"/>
          <a:r>
            <a:rPr lang="zh-CN" smtClean="0"/>
            <a:t>由此可以看出，方法论包含非常广泛的知识与范畴，囊括了整个设计项目过程中所有步骤所需要的知识基础与专业细节。</a:t>
          </a:r>
          <a:endParaRPr lang="zh-CN"/>
        </a:p>
      </dgm:t>
    </dgm:pt>
    <dgm:pt modelId="{9851716A-34C9-48ED-A4DC-9DB37F537735}" type="parTrans" cxnId="{B77F65EF-0618-4417-88D5-F2536D507321}">
      <dgm:prSet/>
      <dgm:spPr/>
      <dgm:t>
        <a:bodyPr/>
        <a:lstStyle/>
        <a:p>
          <a:endParaRPr lang="zh-CN" altLang="en-US"/>
        </a:p>
      </dgm:t>
    </dgm:pt>
    <dgm:pt modelId="{756DC998-A101-436B-A683-ADECF5EEAF86}" type="sibTrans" cxnId="{B77F65EF-0618-4417-88D5-F2536D507321}">
      <dgm:prSet/>
      <dgm:spPr/>
      <dgm:t>
        <a:bodyPr/>
        <a:lstStyle/>
        <a:p>
          <a:endParaRPr lang="zh-CN" altLang="en-US"/>
        </a:p>
      </dgm:t>
    </dgm:pt>
    <dgm:pt modelId="{36F61823-0067-4B60-97B1-94AF03A786D6}">
      <dgm:prSet/>
      <dgm:spPr/>
      <dgm:t>
        <a:bodyPr/>
        <a:lstStyle/>
        <a:p>
          <a:pPr rtl="0"/>
          <a:r>
            <a:rPr lang="zh-CN" smtClean="0"/>
            <a:t>概括方法最好的办法就是开会，整个团队坐在一起集思广益，认真分析罗列。方法论的确立需要考虑该设计项目所在的行业、目标受众、技术难度，以及再设计目标中需要处理的问题，最大限度地提出问题，做到有的放矢。</a:t>
          </a:r>
          <a:endParaRPr lang="zh-CN"/>
        </a:p>
      </dgm:t>
    </dgm:pt>
    <dgm:pt modelId="{5BFBED87-F1DD-487F-AC40-DC13E7924096}" type="parTrans" cxnId="{A3771089-77DC-4493-B756-81F68B4087B1}">
      <dgm:prSet/>
      <dgm:spPr/>
      <dgm:t>
        <a:bodyPr/>
        <a:lstStyle/>
        <a:p>
          <a:endParaRPr lang="zh-CN" altLang="en-US"/>
        </a:p>
      </dgm:t>
    </dgm:pt>
    <dgm:pt modelId="{57C9F12E-9206-4C81-B347-6C275728C1AE}" type="sibTrans" cxnId="{A3771089-77DC-4493-B756-81F68B4087B1}">
      <dgm:prSet/>
      <dgm:spPr/>
      <dgm:t>
        <a:bodyPr/>
        <a:lstStyle/>
        <a:p>
          <a:endParaRPr lang="zh-CN" altLang="en-US"/>
        </a:p>
      </dgm:t>
    </dgm:pt>
    <dgm:pt modelId="{AB397983-D140-422C-B5B4-D15FE30AAC6C}" type="pres">
      <dgm:prSet presAssocID="{11B9EAFB-1E2C-48BD-8353-43754738F9D9}" presName="Name0" presStyleCnt="0">
        <dgm:presLayoutVars>
          <dgm:chMax/>
          <dgm:chPref/>
          <dgm:dir/>
        </dgm:presLayoutVars>
      </dgm:prSet>
      <dgm:spPr/>
    </dgm:pt>
    <dgm:pt modelId="{E747D93F-DFA5-4989-96CB-E62E527836C8}" type="pres">
      <dgm:prSet presAssocID="{C9FE5974-6EEA-4E30-9EB7-627ECAC57D0B}" presName="parenttextcomposite" presStyleCnt="0"/>
      <dgm:spPr/>
    </dgm:pt>
    <dgm:pt modelId="{C182EFB3-FBD9-4901-91F0-3AF8165B8F6D}" type="pres">
      <dgm:prSet presAssocID="{C9FE5974-6EEA-4E30-9EB7-627ECAC57D0B}" presName="parenttext" presStyleLbl="revTx" presStyleIdx="0" presStyleCnt="4">
        <dgm:presLayoutVars>
          <dgm:chMax/>
          <dgm:chPref val="2"/>
          <dgm:bulletEnabled val="1"/>
        </dgm:presLayoutVars>
      </dgm:prSet>
      <dgm:spPr/>
    </dgm:pt>
    <dgm:pt modelId="{9BA11B39-F2FD-45B7-BD91-6AC4F9B7E15B}" type="pres">
      <dgm:prSet presAssocID="{C9FE5974-6EEA-4E30-9EB7-627ECAC57D0B}" presName="parallelogramComposite" presStyleCnt="0"/>
      <dgm:spPr/>
    </dgm:pt>
    <dgm:pt modelId="{30B22F05-5D68-41D4-B98C-20688F39850C}" type="pres">
      <dgm:prSet presAssocID="{C9FE5974-6EEA-4E30-9EB7-627ECAC57D0B}" presName="parallelogram1" presStyleLbl="alignNode1" presStyleIdx="0" presStyleCnt="28"/>
      <dgm:spPr/>
    </dgm:pt>
    <dgm:pt modelId="{F2B05542-C23E-4B59-9EAC-BF9ABA615CC6}" type="pres">
      <dgm:prSet presAssocID="{C9FE5974-6EEA-4E30-9EB7-627ECAC57D0B}" presName="parallelogram2" presStyleLbl="alignNode1" presStyleIdx="1" presStyleCnt="28"/>
      <dgm:spPr/>
    </dgm:pt>
    <dgm:pt modelId="{C87DB304-D24B-4D85-85B0-7EAE17C2440A}" type="pres">
      <dgm:prSet presAssocID="{C9FE5974-6EEA-4E30-9EB7-627ECAC57D0B}" presName="parallelogram3" presStyleLbl="alignNode1" presStyleIdx="2" presStyleCnt="28"/>
      <dgm:spPr/>
    </dgm:pt>
    <dgm:pt modelId="{4FE0DB36-6176-431D-8026-AB64E57B8E4A}" type="pres">
      <dgm:prSet presAssocID="{C9FE5974-6EEA-4E30-9EB7-627ECAC57D0B}" presName="parallelogram4" presStyleLbl="alignNode1" presStyleIdx="3" presStyleCnt="28"/>
      <dgm:spPr/>
    </dgm:pt>
    <dgm:pt modelId="{DBAC39D4-2896-4E1F-B0D4-31DC0760DF1A}" type="pres">
      <dgm:prSet presAssocID="{C9FE5974-6EEA-4E30-9EB7-627ECAC57D0B}" presName="parallelogram5" presStyleLbl="alignNode1" presStyleIdx="4" presStyleCnt="28"/>
      <dgm:spPr/>
    </dgm:pt>
    <dgm:pt modelId="{6467F1BC-5DEF-4237-8258-90DC155E8C7E}" type="pres">
      <dgm:prSet presAssocID="{C9FE5974-6EEA-4E30-9EB7-627ECAC57D0B}" presName="parallelogram6" presStyleLbl="alignNode1" presStyleIdx="5" presStyleCnt="28"/>
      <dgm:spPr/>
    </dgm:pt>
    <dgm:pt modelId="{16E40BCE-EB45-455C-B700-0FF9340DF2D8}" type="pres">
      <dgm:prSet presAssocID="{C9FE5974-6EEA-4E30-9EB7-627ECAC57D0B}" presName="parallelogram7" presStyleLbl="alignNode1" presStyleIdx="6" presStyleCnt="28"/>
      <dgm:spPr/>
    </dgm:pt>
    <dgm:pt modelId="{6B77012B-E117-447A-9D36-EC2E698CC714}" type="pres">
      <dgm:prSet presAssocID="{1E59B492-C2C0-4E02-B324-6F47D5F2BD26}" presName="sibTrans" presStyleCnt="0"/>
      <dgm:spPr/>
    </dgm:pt>
    <dgm:pt modelId="{5018573F-2A9F-47E4-BBAE-309A84C9188E}" type="pres">
      <dgm:prSet presAssocID="{66AF2679-63CA-4756-91C8-1C574026EEA1}" presName="parenttextcomposite" presStyleCnt="0"/>
      <dgm:spPr/>
    </dgm:pt>
    <dgm:pt modelId="{84F03F64-A97D-419B-909E-B7024F2D256F}" type="pres">
      <dgm:prSet presAssocID="{66AF2679-63CA-4756-91C8-1C574026EEA1}" presName="parenttext" presStyleLbl="revTx" presStyleIdx="1" presStyleCnt="4">
        <dgm:presLayoutVars>
          <dgm:chMax/>
          <dgm:chPref val="2"/>
          <dgm:bulletEnabled val="1"/>
        </dgm:presLayoutVars>
      </dgm:prSet>
      <dgm:spPr/>
    </dgm:pt>
    <dgm:pt modelId="{F15312B4-884D-4437-82AA-2C255E2239FA}" type="pres">
      <dgm:prSet presAssocID="{66AF2679-63CA-4756-91C8-1C574026EEA1}" presName="parallelogramComposite" presStyleCnt="0"/>
      <dgm:spPr/>
    </dgm:pt>
    <dgm:pt modelId="{CAB19045-B116-4BCB-9DD0-954F93963DB8}" type="pres">
      <dgm:prSet presAssocID="{66AF2679-63CA-4756-91C8-1C574026EEA1}" presName="parallelogram1" presStyleLbl="alignNode1" presStyleIdx="7" presStyleCnt="28"/>
      <dgm:spPr/>
    </dgm:pt>
    <dgm:pt modelId="{474297D4-6DAD-4F74-AE53-80C5BDF1B310}" type="pres">
      <dgm:prSet presAssocID="{66AF2679-63CA-4756-91C8-1C574026EEA1}" presName="parallelogram2" presStyleLbl="alignNode1" presStyleIdx="8" presStyleCnt="28"/>
      <dgm:spPr/>
    </dgm:pt>
    <dgm:pt modelId="{EFFE5BDD-22F0-433C-867B-FBE1707D9BDC}" type="pres">
      <dgm:prSet presAssocID="{66AF2679-63CA-4756-91C8-1C574026EEA1}" presName="parallelogram3" presStyleLbl="alignNode1" presStyleIdx="9" presStyleCnt="28"/>
      <dgm:spPr/>
    </dgm:pt>
    <dgm:pt modelId="{510C7966-7AD9-4FF2-907B-2736F924C969}" type="pres">
      <dgm:prSet presAssocID="{66AF2679-63CA-4756-91C8-1C574026EEA1}" presName="parallelogram4" presStyleLbl="alignNode1" presStyleIdx="10" presStyleCnt="28"/>
      <dgm:spPr/>
    </dgm:pt>
    <dgm:pt modelId="{DF916C9F-41D1-4521-8CEA-DE4AC93F25BF}" type="pres">
      <dgm:prSet presAssocID="{66AF2679-63CA-4756-91C8-1C574026EEA1}" presName="parallelogram5" presStyleLbl="alignNode1" presStyleIdx="11" presStyleCnt="28"/>
      <dgm:spPr/>
    </dgm:pt>
    <dgm:pt modelId="{138A3BCD-4082-46AE-90F8-36C227A81F75}" type="pres">
      <dgm:prSet presAssocID="{66AF2679-63CA-4756-91C8-1C574026EEA1}" presName="parallelogram6" presStyleLbl="alignNode1" presStyleIdx="12" presStyleCnt="28"/>
      <dgm:spPr/>
    </dgm:pt>
    <dgm:pt modelId="{4E77D2E3-D005-4D1B-B642-52990404A747}" type="pres">
      <dgm:prSet presAssocID="{66AF2679-63CA-4756-91C8-1C574026EEA1}" presName="parallelogram7" presStyleLbl="alignNode1" presStyleIdx="13" presStyleCnt="28"/>
      <dgm:spPr/>
    </dgm:pt>
    <dgm:pt modelId="{BEEBCA21-973E-4D6F-829E-DD45BDAC27F6}" type="pres">
      <dgm:prSet presAssocID="{EF06DE26-D086-4280-B125-A4B47F406A33}" presName="sibTrans" presStyleCnt="0"/>
      <dgm:spPr/>
    </dgm:pt>
    <dgm:pt modelId="{8A9E9F6F-A461-4F9A-BBD5-6EF851339CD7}" type="pres">
      <dgm:prSet presAssocID="{8C66C50E-19B1-419D-8094-F6B4156C453E}" presName="parenttextcomposite" presStyleCnt="0"/>
      <dgm:spPr/>
    </dgm:pt>
    <dgm:pt modelId="{7D285FBD-AC78-4932-9767-F33F835CECEE}" type="pres">
      <dgm:prSet presAssocID="{8C66C50E-19B1-419D-8094-F6B4156C453E}" presName="parenttext" presStyleLbl="revTx" presStyleIdx="2" presStyleCnt="4">
        <dgm:presLayoutVars>
          <dgm:chMax/>
          <dgm:chPref val="2"/>
          <dgm:bulletEnabled val="1"/>
        </dgm:presLayoutVars>
      </dgm:prSet>
      <dgm:spPr/>
    </dgm:pt>
    <dgm:pt modelId="{64DEFEDC-173F-424C-B8DF-CA671800CB9C}" type="pres">
      <dgm:prSet presAssocID="{8C66C50E-19B1-419D-8094-F6B4156C453E}" presName="parallelogramComposite" presStyleCnt="0"/>
      <dgm:spPr/>
    </dgm:pt>
    <dgm:pt modelId="{777FD1A1-65D8-4360-A68C-FDAA2C2B214D}" type="pres">
      <dgm:prSet presAssocID="{8C66C50E-19B1-419D-8094-F6B4156C453E}" presName="parallelogram1" presStyleLbl="alignNode1" presStyleIdx="14" presStyleCnt="28"/>
      <dgm:spPr/>
    </dgm:pt>
    <dgm:pt modelId="{1C1DA945-0104-4609-BBD0-EC9AB9C97BF8}" type="pres">
      <dgm:prSet presAssocID="{8C66C50E-19B1-419D-8094-F6B4156C453E}" presName="parallelogram2" presStyleLbl="alignNode1" presStyleIdx="15" presStyleCnt="28"/>
      <dgm:spPr/>
    </dgm:pt>
    <dgm:pt modelId="{5E8599A9-DC66-43EA-BF9B-BBAB3401D397}" type="pres">
      <dgm:prSet presAssocID="{8C66C50E-19B1-419D-8094-F6B4156C453E}" presName="parallelogram3" presStyleLbl="alignNode1" presStyleIdx="16" presStyleCnt="28"/>
      <dgm:spPr/>
    </dgm:pt>
    <dgm:pt modelId="{F49C77B6-1A59-455F-A1AC-49B3C547E9FD}" type="pres">
      <dgm:prSet presAssocID="{8C66C50E-19B1-419D-8094-F6B4156C453E}" presName="parallelogram4" presStyleLbl="alignNode1" presStyleIdx="17" presStyleCnt="28"/>
      <dgm:spPr/>
    </dgm:pt>
    <dgm:pt modelId="{5CC9193E-8633-472D-B959-B4691337FF2A}" type="pres">
      <dgm:prSet presAssocID="{8C66C50E-19B1-419D-8094-F6B4156C453E}" presName="parallelogram5" presStyleLbl="alignNode1" presStyleIdx="18" presStyleCnt="28"/>
      <dgm:spPr/>
    </dgm:pt>
    <dgm:pt modelId="{4942D19E-CAF5-472E-96FA-1D3F117A873D}" type="pres">
      <dgm:prSet presAssocID="{8C66C50E-19B1-419D-8094-F6B4156C453E}" presName="parallelogram6" presStyleLbl="alignNode1" presStyleIdx="19" presStyleCnt="28"/>
      <dgm:spPr/>
    </dgm:pt>
    <dgm:pt modelId="{5D58A8F7-C8D5-4CBA-9CFA-910348662D58}" type="pres">
      <dgm:prSet presAssocID="{8C66C50E-19B1-419D-8094-F6B4156C453E}" presName="parallelogram7" presStyleLbl="alignNode1" presStyleIdx="20" presStyleCnt="28"/>
      <dgm:spPr/>
    </dgm:pt>
    <dgm:pt modelId="{94286435-4B68-4BED-954D-3A0DE7AF95E6}" type="pres">
      <dgm:prSet presAssocID="{756DC998-A101-436B-A683-ADECF5EEAF86}" presName="sibTrans" presStyleCnt="0"/>
      <dgm:spPr/>
    </dgm:pt>
    <dgm:pt modelId="{6295E419-7CE4-4605-BC99-1926607E2B6A}" type="pres">
      <dgm:prSet presAssocID="{36F61823-0067-4B60-97B1-94AF03A786D6}" presName="parenttextcomposite" presStyleCnt="0"/>
      <dgm:spPr/>
    </dgm:pt>
    <dgm:pt modelId="{0F0EAD11-2259-4689-A4C8-45BE223415FA}" type="pres">
      <dgm:prSet presAssocID="{36F61823-0067-4B60-97B1-94AF03A786D6}" presName="parenttext" presStyleLbl="revTx" presStyleIdx="3" presStyleCnt="4">
        <dgm:presLayoutVars>
          <dgm:chMax/>
          <dgm:chPref val="2"/>
          <dgm:bulletEnabled val="1"/>
        </dgm:presLayoutVars>
      </dgm:prSet>
      <dgm:spPr/>
    </dgm:pt>
    <dgm:pt modelId="{CB7CEFA6-B199-49F4-9EC2-CE3960DA50BD}" type="pres">
      <dgm:prSet presAssocID="{36F61823-0067-4B60-97B1-94AF03A786D6}" presName="parallelogramComposite" presStyleCnt="0"/>
      <dgm:spPr/>
    </dgm:pt>
    <dgm:pt modelId="{F95B1E21-E86A-4EB2-9650-EB3B7C915544}" type="pres">
      <dgm:prSet presAssocID="{36F61823-0067-4B60-97B1-94AF03A786D6}" presName="parallelogram1" presStyleLbl="alignNode1" presStyleIdx="21" presStyleCnt="28"/>
      <dgm:spPr/>
    </dgm:pt>
    <dgm:pt modelId="{0BF9C4EC-7ECC-48E5-95EB-1F88FC117518}" type="pres">
      <dgm:prSet presAssocID="{36F61823-0067-4B60-97B1-94AF03A786D6}" presName="parallelogram2" presStyleLbl="alignNode1" presStyleIdx="22" presStyleCnt="28"/>
      <dgm:spPr/>
    </dgm:pt>
    <dgm:pt modelId="{0D9EBCDF-32C1-47A3-97D0-F66128CB2FBD}" type="pres">
      <dgm:prSet presAssocID="{36F61823-0067-4B60-97B1-94AF03A786D6}" presName="parallelogram3" presStyleLbl="alignNode1" presStyleIdx="23" presStyleCnt="28"/>
      <dgm:spPr/>
    </dgm:pt>
    <dgm:pt modelId="{4AAE2AA9-A14F-4DE4-9B77-F96729A24B99}" type="pres">
      <dgm:prSet presAssocID="{36F61823-0067-4B60-97B1-94AF03A786D6}" presName="parallelogram4" presStyleLbl="alignNode1" presStyleIdx="24" presStyleCnt="28"/>
      <dgm:spPr/>
    </dgm:pt>
    <dgm:pt modelId="{4F376DDD-B34E-497D-97BC-0D24C406D78D}" type="pres">
      <dgm:prSet presAssocID="{36F61823-0067-4B60-97B1-94AF03A786D6}" presName="parallelogram5" presStyleLbl="alignNode1" presStyleIdx="25" presStyleCnt="28"/>
      <dgm:spPr/>
    </dgm:pt>
    <dgm:pt modelId="{EC936F51-E3C4-499A-8D1F-D20F947B25BB}" type="pres">
      <dgm:prSet presAssocID="{36F61823-0067-4B60-97B1-94AF03A786D6}" presName="parallelogram6" presStyleLbl="alignNode1" presStyleIdx="26" presStyleCnt="28"/>
      <dgm:spPr/>
    </dgm:pt>
    <dgm:pt modelId="{36BB61FB-4393-45F1-987C-7CF114E84A4B}" type="pres">
      <dgm:prSet presAssocID="{36F61823-0067-4B60-97B1-94AF03A786D6}" presName="parallelogram7" presStyleLbl="alignNode1" presStyleIdx="27" presStyleCnt="28"/>
      <dgm:spPr/>
    </dgm:pt>
  </dgm:ptLst>
  <dgm:cxnLst>
    <dgm:cxn modelId="{61404D68-C856-4030-916F-86309FC3FDE4}" srcId="{11B9EAFB-1E2C-48BD-8353-43754738F9D9}" destId="{66AF2679-63CA-4756-91C8-1C574026EEA1}" srcOrd="1" destOrd="0" parTransId="{F3F54F8B-77FC-4AF5-81F1-3A678F747C5F}" sibTransId="{EF06DE26-D086-4280-B125-A4B47F406A33}"/>
    <dgm:cxn modelId="{BC7E7DFC-97B9-4BD3-A544-F67EA89BB681}" type="presOf" srcId="{36F61823-0067-4B60-97B1-94AF03A786D6}" destId="{0F0EAD11-2259-4689-A4C8-45BE223415FA}" srcOrd="0" destOrd="0" presId="urn:microsoft.com/office/officeart/2008/layout/VerticalAccentList"/>
    <dgm:cxn modelId="{6A768201-269E-4CFF-B0FD-7F3F36D5B262}" type="presOf" srcId="{66AF2679-63CA-4756-91C8-1C574026EEA1}" destId="{84F03F64-A97D-419B-909E-B7024F2D256F}" srcOrd="0" destOrd="0" presId="urn:microsoft.com/office/officeart/2008/layout/VerticalAccentList"/>
    <dgm:cxn modelId="{D4D3503B-366E-4368-BCBD-99991FE45409}" srcId="{11B9EAFB-1E2C-48BD-8353-43754738F9D9}" destId="{C9FE5974-6EEA-4E30-9EB7-627ECAC57D0B}" srcOrd="0" destOrd="0" parTransId="{FC7D48BE-F76F-4DB8-9925-5C7649A33457}" sibTransId="{1E59B492-C2C0-4E02-B324-6F47D5F2BD26}"/>
    <dgm:cxn modelId="{B77F65EF-0618-4417-88D5-F2536D507321}" srcId="{11B9EAFB-1E2C-48BD-8353-43754738F9D9}" destId="{8C66C50E-19B1-419D-8094-F6B4156C453E}" srcOrd="2" destOrd="0" parTransId="{9851716A-34C9-48ED-A4DC-9DB37F537735}" sibTransId="{756DC998-A101-436B-A683-ADECF5EEAF86}"/>
    <dgm:cxn modelId="{690A0321-9407-4EAA-AAE7-50F3AFDE97DD}" type="presOf" srcId="{11B9EAFB-1E2C-48BD-8353-43754738F9D9}" destId="{AB397983-D140-422C-B5B4-D15FE30AAC6C}" srcOrd="0" destOrd="0" presId="urn:microsoft.com/office/officeart/2008/layout/VerticalAccentList"/>
    <dgm:cxn modelId="{F334AE2D-E6FE-41E7-A47E-2FAF9E068C07}" type="presOf" srcId="{8C66C50E-19B1-419D-8094-F6B4156C453E}" destId="{7D285FBD-AC78-4932-9767-F33F835CECEE}" srcOrd="0" destOrd="0" presId="urn:microsoft.com/office/officeart/2008/layout/VerticalAccentList"/>
    <dgm:cxn modelId="{D3B5A391-767C-4F39-80A0-3BBFCF79A8CC}" type="presOf" srcId="{C9FE5974-6EEA-4E30-9EB7-627ECAC57D0B}" destId="{C182EFB3-FBD9-4901-91F0-3AF8165B8F6D}" srcOrd="0" destOrd="0" presId="urn:microsoft.com/office/officeart/2008/layout/VerticalAccentList"/>
    <dgm:cxn modelId="{A3771089-77DC-4493-B756-81F68B4087B1}" srcId="{11B9EAFB-1E2C-48BD-8353-43754738F9D9}" destId="{36F61823-0067-4B60-97B1-94AF03A786D6}" srcOrd="3" destOrd="0" parTransId="{5BFBED87-F1DD-487F-AC40-DC13E7924096}" sibTransId="{57C9F12E-9206-4C81-B347-6C275728C1AE}"/>
    <dgm:cxn modelId="{AC46853B-C25D-46CB-9C44-D50E7136F1BB}" type="presParOf" srcId="{AB397983-D140-422C-B5B4-D15FE30AAC6C}" destId="{E747D93F-DFA5-4989-96CB-E62E527836C8}" srcOrd="0" destOrd="0" presId="urn:microsoft.com/office/officeart/2008/layout/VerticalAccentList"/>
    <dgm:cxn modelId="{6947D03D-AFD5-4A69-854A-AE0AF99E04AB}" type="presParOf" srcId="{E747D93F-DFA5-4989-96CB-E62E527836C8}" destId="{C182EFB3-FBD9-4901-91F0-3AF8165B8F6D}" srcOrd="0" destOrd="0" presId="urn:microsoft.com/office/officeart/2008/layout/VerticalAccentList"/>
    <dgm:cxn modelId="{2A3FE035-1BF2-448C-A300-184B340A0409}" type="presParOf" srcId="{AB397983-D140-422C-B5B4-D15FE30AAC6C}" destId="{9BA11B39-F2FD-45B7-BD91-6AC4F9B7E15B}" srcOrd="1" destOrd="0" presId="urn:microsoft.com/office/officeart/2008/layout/VerticalAccentList"/>
    <dgm:cxn modelId="{DDBD6687-B2B6-40AA-8DD9-DAFC3396072B}" type="presParOf" srcId="{9BA11B39-F2FD-45B7-BD91-6AC4F9B7E15B}" destId="{30B22F05-5D68-41D4-B98C-20688F39850C}" srcOrd="0" destOrd="0" presId="urn:microsoft.com/office/officeart/2008/layout/VerticalAccentList"/>
    <dgm:cxn modelId="{6D777A8E-AD0D-4DCE-BFBF-849690D7D963}" type="presParOf" srcId="{9BA11B39-F2FD-45B7-BD91-6AC4F9B7E15B}" destId="{F2B05542-C23E-4B59-9EAC-BF9ABA615CC6}" srcOrd="1" destOrd="0" presId="urn:microsoft.com/office/officeart/2008/layout/VerticalAccentList"/>
    <dgm:cxn modelId="{EBD03856-FACD-4137-8F49-EB0DA2626D5C}" type="presParOf" srcId="{9BA11B39-F2FD-45B7-BD91-6AC4F9B7E15B}" destId="{C87DB304-D24B-4D85-85B0-7EAE17C2440A}" srcOrd="2" destOrd="0" presId="urn:microsoft.com/office/officeart/2008/layout/VerticalAccentList"/>
    <dgm:cxn modelId="{235DF0FD-95AB-4B67-B113-50A6B028B377}" type="presParOf" srcId="{9BA11B39-F2FD-45B7-BD91-6AC4F9B7E15B}" destId="{4FE0DB36-6176-431D-8026-AB64E57B8E4A}" srcOrd="3" destOrd="0" presId="urn:microsoft.com/office/officeart/2008/layout/VerticalAccentList"/>
    <dgm:cxn modelId="{7DDB2E03-E3D7-4444-AA9B-AFD77610BEA0}" type="presParOf" srcId="{9BA11B39-F2FD-45B7-BD91-6AC4F9B7E15B}" destId="{DBAC39D4-2896-4E1F-B0D4-31DC0760DF1A}" srcOrd="4" destOrd="0" presId="urn:microsoft.com/office/officeart/2008/layout/VerticalAccentList"/>
    <dgm:cxn modelId="{18C7CA84-068F-4FE5-A0F5-C6FC8CCB81C2}" type="presParOf" srcId="{9BA11B39-F2FD-45B7-BD91-6AC4F9B7E15B}" destId="{6467F1BC-5DEF-4237-8258-90DC155E8C7E}" srcOrd="5" destOrd="0" presId="urn:microsoft.com/office/officeart/2008/layout/VerticalAccentList"/>
    <dgm:cxn modelId="{E677A629-438D-455F-9C02-590A061BF3E2}" type="presParOf" srcId="{9BA11B39-F2FD-45B7-BD91-6AC4F9B7E15B}" destId="{16E40BCE-EB45-455C-B700-0FF9340DF2D8}" srcOrd="6" destOrd="0" presId="urn:microsoft.com/office/officeart/2008/layout/VerticalAccentList"/>
    <dgm:cxn modelId="{D8FBD61E-B5AD-4050-BAB8-3B5191588AA5}" type="presParOf" srcId="{AB397983-D140-422C-B5B4-D15FE30AAC6C}" destId="{6B77012B-E117-447A-9D36-EC2E698CC714}" srcOrd="2" destOrd="0" presId="urn:microsoft.com/office/officeart/2008/layout/VerticalAccentList"/>
    <dgm:cxn modelId="{0340A75E-EAFE-4DCA-A58E-EFCFAE2CC834}" type="presParOf" srcId="{AB397983-D140-422C-B5B4-D15FE30AAC6C}" destId="{5018573F-2A9F-47E4-BBAE-309A84C9188E}" srcOrd="3" destOrd="0" presId="urn:microsoft.com/office/officeart/2008/layout/VerticalAccentList"/>
    <dgm:cxn modelId="{EFC8D118-0013-461D-8D58-A7711708D101}" type="presParOf" srcId="{5018573F-2A9F-47E4-BBAE-309A84C9188E}" destId="{84F03F64-A97D-419B-909E-B7024F2D256F}" srcOrd="0" destOrd="0" presId="urn:microsoft.com/office/officeart/2008/layout/VerticalAccentList"/>
    <dgm:cxn modelId="{048A75F9-6121-46FA-AAC8-CCEBE445EFB0}" type="presParOf" srcId="{AB397983-D140-422C-B5B4-D15FE30AAC6C}" destId="{F15312B4-884D-4437-82AA-2C255E2239FA}" srcOrd="4" destOrd="0" presId="urn:microsoft.com/office/officeart/2008/layout/VerticalAccentList"/>
    <dgm:cxn modelId="{3391E657-AF40-4629-984B-67D56104921B}" type="presParOf" srcId="{F15312B4-884D-4437-82AA-2C255E2239FA}" destId="{CAB19045-B116-4BCB-9DD0-954F93963DB8}" srcOrd="0" destOrd="0" presId="urn:microsoft.com/office/officeart/2008/layout/VerticalAccentList"/>
    <dgm:cxn modelId="{7A229EB4-8C51-46B7-992F-FCF81AC6282D}" type="presParOf" srcId="{F15312B4-884D-4437-82AA-2C255E2239FA}" destId="{474297D4-6DAD-4F74-AE53-80C5BDF1B310}" srcOrd="1" destOrd="0" presId="urn:microsoft.com/office/officeart/2008/layout/VerticalAccentList"/>
    <dgm:cxn modelId="{117661D8-36FE-4CE0-B3C8-20BDFDB44A45}" type="presParOf" srcId="{F15312B4-884D-4437-82AA-2C255E2239FA}" destId="{EFFE5BDD-22F0-433C-867B-FBE1707D9BDC}" srcOrd="2" destOrd="0" presId="urn:microsoft.com/office/officeart/2008/layout/VerticalAccentList"/>
    <dgm:cxn modelId="{58283600-EA3F-46C5-9DB5-9AD1F4BBA0BC}" type="presParOf" srcId="{F15312B4-884D-4437-82AA-2C255E2239FA}" destId="{510C7966-7AD9-4FF2-907B-2736F924C969}" srcOrd="3" destOrd="0" presId="urn:microsoft.com/office/officeart/2008/layout/VerticalAccentList"/>
    <dgm:cxn modelId="{719256B3-7F9A-4325-8E59-F049E723A837}" type="presParOf" srcId="{F15312B4-884D-4437-82AA-2C255E2239FA}" destId="{DF916C9F-41D1-4521-8CEA-DE4AC93F25BF}" srcOrd="4" destOrd="0" presId="urn:microsoft.com/office/officeart/2008/layout/VerticalAccentList"/>
    <dgm:cxn modelId="{DEB93D0B-ACA5-47D4-9B05-1DE8F53BEB61}" type="presParOf" srcId="{F15312B4-884D-4437-82AA-2C255E2239FA}" destId="{138A3BCD-4082-46AE-90F8-36C227A81F75}" srcOrd="5" destOrd="0" presId="urn:microsoft.com/office/officeart/2008/layout/VerticalAccentList"/>
    <dgm:cxn modelId="{6754EC78-9CDB-4C41-94BC-FCE9697E4777}" type="presParOf" srcId="{F15312B4-884D-4437-82AA-2C255E2239FA}" destId="{4E77D2E3-D005-4D1B-B642-52990404A747}" srcOrd="6" destOrd="0" presId="urn:microsoft.com/office/officeart/2008/layout/VerticalAccentList"/>
    <dgm:cxn modelId="{EC15EA12-FBAF-4FFE-9181-C2D033410296}" type="presParOf" srcId="{AB397983-D140-422C-B5B4-D15FE30AAC6C}" destId="{BEEBCA21-973E-4D6F-829E-DD45BDAC27F6}" srcOrd="5" destOrd="0" presId="urn:microsoft.com/office/officeart/2008/layout/VerticalAccentList"/>
    <dgm:cxn modelId="{7C6C905B-27C8-4064-B744-A757AB7C9FC0}" type="presParOf" srcId="{AB397983-D140-422C-B5B4-D15FE30AAC6C}" destId="{8A9E9F6F-A461-4F9A-BBD5-6EF851339CD7}" srcOrd="6" destOrd="0" presId="urn:microsoft.com/office/officeart/2008/layout/VerticalAccentList"/>
    <dgm:cxn modelId="{090C2D3B-D96F-42CA-BD47-1A0A310B3205}" type="presParOf" srcId="{8A9E9F6F-A461-4F9A-BBD5-6EF851339CD7}" destId="{7D285FBD-AC78-4932-9767-F33F835CECEE}" srcOrd="0" destOrd="0" presId="urn:microsoft.com/office/officeart/2008/layout/VerticalAccentList"/>
    <dgm:cxn modelId="{F4D3AE77-DE54-414B-8347-8569DDEDB7FB}" type="presParOf" srcId="{AB397983-D140-422C-B5B4-D15FE30AAC6C}" destId="{64DEFEDC-173F-424C-B8DF-CA671800CB9C}" srcOrd="7" destOrd="0" presId="urn:microsoft.com/office/officeart/2008/layout/VerticalAccentList"/>
    <dgm:cxn modelId="{75F498E0-D4AD-4084-B4BB-A483C9469B88}" type="presParOf" srcId="{64DEFEDC-173F-424C-B8DF-CA671800CB9C}" destId="{777FD1A1-65D8-4360-A68C-FDAA2C2B214D}" srcOrd="0" destOrd="0" presId="urn:microsoft.com/office/officeart/2008/layout/VerticalAccentList"/>
    <dgm:cxn modelId="{E183B634-845D-4B4E-8813-CB5AC7CF2A38}" type="presParOf" srcId="{64DEFEDC-173F-424C-B8DF-CA671800CB9C}" destId="{1C1DA945-0104-4609-BBD0-EC9AB9C97BF8}" srcOrd="1" destOrd="0" presId="urn:microsoft.com/office/officeart/2008/layout/VerticalAccentList"/>
    <dgm:cxn modelId="{C1081D82-44F8-45DA-9051-1190D37AEBD9}" type="presParOf" srcId="{64DEFEDC-173F-424C-B8DF-CA671800CB9C}" destId="{5E8599A9-DC66-43EA-BF9B-BBAB3401D397}" srcOrd="2" destOrd="0" presId="urn:microsoft.com/office/officeart/2008/layout/VerticalAccentList"/>
    <dgm:cxn modelId="{3D39DCA7-F6B8-4182-ADB7-9614D40EAD8B}" type="presParOf" srcId="{64DEFEDC-173F-424C-B8DF-CA671800CB9C}" destId="{F49C77B6-1A59-455F-A1AC-49B3C547E9FD}" srcOrd="3" destOrd="0" presId="urn:microsoft.com/office/officeart/2008/layout/VerticalAccentList"/>
    <dgm:cxn modelId="{03C9095C-30D7-49EB-88D3-456F0D1CC357}" type="presParOf" srcId="{64DEFEDC-173F-424C-B8DF-CA671800CB9C}" destId="{5CC9193E-8633-472D-B959-B4691337FF2A}" srcOrd="4" destOrd="0" presId="urn:microsoft.com/office/officeart/2008/layout/VerticalAccentList"/>
    <dgm:cxn modelId="{B2B2AFC9-B467-4CA7-9741-551EE5FA00D8}" type="presParOf" srcId="{64DEFEDC-173F-424C-B8DF-CA671800CB9C}" destId="{4942D19E-CAF5-472E-96FA-1D3F117A873D}" srcOrd="5" destOrd="0" presId="urn:microsoft.com/office/officeart/2008/layout/VerticalAccentList"/>
    <dgm:cxn modelId="{8FD48B8C-A49D-4254-AEE4-1F0D809E618A}" type="presParOf" srcId="{64DEFEDC-173F-424C-B8DF-CA671800CB9C}" destId="{5D58A8F7-C8D5-4CBA-9CFA-910348662D58}" srcOrd="6" destOrd="0" presId="urn:microsoft.com/office/officeart/2008/layout/VerticalAccentList"/>
    <dgm:cxn modelId="{A849427D-F987-4C1D-96FC-4F82B6E84A4E}" type="presParOf" srcId="{AB397983-D140-422C-B5B4-D15FE30AAC6C}" destId="{94286435-4B68-4BED-954D-3A0DE7AF95E6}" srcOrd="8" destOrd="0" presId="urn:microsoft.com/office/officeart/2008/layout/VerticalAccentList"/>
    <dgm:cxn modelId="{A750FAF1-A80A-4CF5-BE5E-BC227C047A78}" type="presParOf" srcId="{AB397983-D140-422C-B5B4-D15FE30AAC6C}" destId="{6295E419-7CE4-4605-BC99-1926607E2B6A}" srcOrd="9" destOrd="0" presId="urn:microsoft.com/office/officeart/2008/layout/VerticalAccentList"/>
    <dgm:cxn modelId="{265B3BDD-936F-4852-B006-9DF34818BD5D}" type="presParOf" srcId="{6295E419-7CE4-4605-BC99-1926607E2B6A}" destId="{0F0EAD11-2259-4689-A4C8-45BE223415FA}" srcOrd="0" destOrd="0" presId="urn:microsoft.com/office/officeart/2008/layout/VerticalAccentList"/>
    <dgm:cxn modelId="{20C83D5E-A7F1-485A-AAE5-A466035CF485}" type="presParOf" srcId="{AB397983-D140-422C-B5B4-D15FE30AAC6C}" destId="{CB7CEFA6-B199-49F4-9EC2-CE3960DA50BD}" srcOrd="10" destOrd="0" presId="urn:microsoft.com/office/officeart/2008/layout/VerticalAccentList"/>
    <dgm:cxn modelId="{89C3AF6E-AA69-47C4-94E2-75A3DF67D4F5}" type="presParOf" srcId="{CB7CEFA6-B199-49F4-9EC2-CE3960DA50BD}" destId="{F95B1E21-E86A-4EB2-9650-EB3B7C915544}" srcOrd="0" destOrd="0" presId="urn:microsoft.com/office/officeart/2008/layout/VerticalAccentList"/>
    <dgm:cxn modelId="{AE115559-97ED-42E4-B201-5C81FFA1A85D}" type="presParOf" srcId="{CB7CEFA6-B199-49F4-9EC2-CE3960DA50BD}" destId="{0BF9C4EC-7ECC-48E5-95EB-1F88FC117518}" srcOrd="1" destOrd="0" presId="urn:microsoft.com/office/officeart/2008/layout/VerticalAccentList"/>
    <dgm:cxn modelId="{E7AB96BB-39B2-4FF7-97F6-B39CAF3A5C0D}" type="presParOf" srcId="{CB7CEFA6-B199-49F4-9EC2-CE3960DA50BD}" destId="{0D9EBCDF-32C1-47A3-97D0-F66128CB2FBD}" srcOrd="2" destOrd="0" presId="urn:microsoft.com/office/officeart/2008/layout/VerticalAccentList"/>
    <dgm:cxn modelId="{880BDD72-E064-4153-85C4-1BAD04144354}" type="presParOf" srcId="{CB7CEFA6-B199-49F4-9EC2-CE3960DA50BD}" destId="{4AAE2AA9-A14F-4DE4-9B77-F96729A24B99}" srcOrd="3" destOrd="0" presId="urn:microsoft.com/office/officeart/2008/layout/VerticalAccentList"/>
    <dgm:cxn modelId="{B15DF93D-D705-491D-A7D3-9FCFA563FE0D}" type="presParOf" srcId="{CB7CEFA6-B199-49F4-9EC2-CE3960DA50BD}" destId="{4F376DDD-B34E-497D-97BC-0D24C406D78D}" srcOrd="4" destOrd="0" presId="urn:microsoft.com/office/officeart/2008/layout/VerticalAccentList"/>
    <dgm:cxn modelId="{332D1E03-B8C7-4C16-BC87-A28E70437ABE}" type="presParOf" srcId="{CB7CEFA6-B199-49F4-9EC2-CE3960DA50BD}" destId="{EC936F51-E3C4-499A-8D1F-D20F947B25BB}" srcOrd="5" destOrd="0" presId="urn:microsoft.com/office/officeart/2008/layout/VerticalAccentList"/>
    <dgm:cxn modelId="{BFB6912B-EFB0-46F8-B82D-01245A4F6F95}" type="presParOf" srcId="{CB7CEFA6-B199-49F4-9EC2-CE3960DA50BD}" destId="{36BB61FB-4393-45F1-987C-7CF114E84A4B}"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1CA90194-6526-4B04-9D53-F629FFFA7B16}" type="doc">
      <dgm:prSet loTypeId="urn:microsoft.com/office/officeart/2005/8/layout/target3" loCatId="relationship" qsTypeId="urn:microsoft.com/office/officeart/2005/8/quickstyle/simple1" qsCatId="simple" csTypeId="urn:microsoft.com/office/officeart/2005/8/colors/colorful2" csCatId="colorful"/>
      <dgm:spPr/>
      <dgm:t>
        <a:bodyPr/>
        <a:lstStyle/>
        <a:p>
          <a:endParaRPr lang="zh-CN" altLang="en-US"/>
        </a:p>
      </dgm:t>
    </dgm:pt>
    <dgm:pt modelId="{5F80882A-F543-4813-9D66-15D12AE357CE}">
      <dgm:prSet custT="1"/>
      <dgm:spPr/>
      <dgm:t>
        <a:bodyPr/>
        <a:lstStyle/>
        <a:p>
          <a:pPr algn="l" rtl="0"/>
          <a:r>
            <a:rPr lang="zh-CN" altLang="en-US" sz="2000" dirty="0" smtClean="0">
              <a:solidFill>
                <a:schemeClr val="accent2">
                  <a:lumMod val="50000"/>
                </a:schemeClr>
              </a:solidFill>
              <a:latin typeface="华文中宋" panose="02010600040101010101" pitchFamily="2" charset="-122"/>
              <a:ea typeface="华文中宋" panose="02010600040101010101" pitchFamily="2" charset="-122"/>
            </a:rPr>
            <a:t>很好地开展项目的一个方法就是从中心位置开始</a:t>
          </a:r>
          <a:r>
            <a:rPr lang="en-US" altLang="zh-CN" sz="2000" dirty="0" smtClean="0">
              <a:solidFill>
                <a:schemeClr val="accent2">
                  <a:lumMod val="50000"/>
                </a:schemeClr>
              </a:solidFill>
              <a:latin typeface="华文中宋" panose="02010600040101010101" pitchFamily="2" charset="-122"/>
              <a:ea typeface="华文中宋" panose="02010600040101010101" pitchFamily="2" charset="-122"/>
            </a:rPr>
            <a:t>——</a:t>
          </a:r>
          <a:r>
            <a:rPr lang="zh-CN" altLang="en-US" sz="2000" dirty="0" smtClean="0">
              <a:solidFill>
                <a:schemeClr val="accent2">
                  <a:lumMod val="50000"/>
                </a:schemeClr>
              </a:solidFill>
              <a:latin typeface="华文中宋" panose="02010600040101010101" pitchFamily="2" charset="-122"/>
              <a:ea typeface="华文中宋" panose="02010600040101010101" pitchFamily="2" charset="-122"/>
            </a:rPr>
            <a:t>用户期望。</a:t>
          </a:r>
          <a:endParaRPr lang="zh-CN" altLang="en-US" sz="2000" dirty="0">
            <a:solidFill>
              <a:schemeClr val="accent2">
                <a:lumMod val="50000"/>
              </a:schemeClr>
            </a:solidFill>
            <a:latin typeface="华文中宋" panose="02010600040101010101" pitchFamily="2" charset="-122"/>
            <a:ea typeface="华文中宋" panose="02010600040101010101" pitchFamily="2" charset="-122"/>
          </a:endParaRPr>
        </a:p>
      </dgm:t>
    </dgm:pt>
    <dgm:pt modelId="{606253D0-E664-4A09-8BD9-8CF48620086C}" type="parTrans" cxnId="{702D7F60-AC28-4DD2-BF6B-1B7409E4085A}">
      <dgm:prSet/>
      <dgm:spPr/>
      <dgm:t>
        <a:bodyPr/>
        <a:lstStyle/>
        <a:p>
          <a:endParaRPr lang="zh-CN" altLang="en-US"/>
        </a:p>
      </dgm:t>
    </dgm:pt>
    <dgm:pt modelId="{A169E18C-9698-4CC6-8ADF-6F5D5390D3E1}" type="sibTrans" cxnId="{702D7F60-AC28-4DD2-BF6B-1B7409E4085A}">
      <dgm:prSet/>
      <dgm:spPr/>
      <dgm:t>
        <a:bodyPr/>
        <a:lstStyle/>
        <a:p>
          <a:endParaRPr lang="zh-CN" altLang="en-US"/>
        </a:p>
      </dgm:t>
    </dgm:pt>
    <dgm:pt modelId="{9EC1857B-6154-496E-BE6B-343E684F061E}">
      <dgm:prSet custT="1"/>
      <dgm:spPr/>
      <dgm:t>
        <a:bodyPr/>
        <a:lstStyle/>
        <a:p>
          <a:pPr algn="l" rtl="0"/>
          <a:r>
            <a:rPr lang="zh-CN" altLang="en-US" sz="2000" dirty="0" smtClean="0">
              <a:solidFill>
                <a:schemeClr val="accent2">
                  <a:lumMod val="50000"/>
                </a:schemeClr>
              </a:solidFill>
              <a:latin typeface="华文中宋" panose="02010600040101010101" pitchFamily="2" charset="-122"/>
              <a:ea typeface="华文中宋" panose="02010600040101010101" pitchFamily="2" charset="-122"/>
            </a:rPr>
            <a:t>发展用户为中心的期望是成功设计策略的最重要方面。</a:t>
          </a:r>
          <a:endParaRPr lang="zh-CN" altLang="en-US" sz="2000" dirty="0">
            <a:solidFill>
              <a:schemeClr val="accent2">
                <a:lumMod val="50000"/>
              </a:schemeClr>
            </a:solidFill>
            <a:latin typeface="华文中宋" panose="02010600040101010101" pitchFamily="2" charset="-122"/>
            <a:ea typeface="华文中宋" panose="02010600040101010101" pitchFamily="2" charset="-122"/>
          </a:endParaRPr>
        </a:p>
      </dgm:t>
    </dgm:pt>
    <dgm:pt modelId="{1796D365-163B-4542-9E77-7AC81788B3DC}" type="parTrans" cxnId="{2D7C79F1-D1A2-4E38-9EA2-54073F53B73A}">
      <dgm:prSet/>
      <dgm:spPr/>
      <dgm:t>
        <a:bodyPr/>
        <a:lstStyle/>
        <a:p>
          <a:endParaRPr lang="zh-CN" altLang="en-US"/>
        </a:p>
      </dgm:t>
    </dgm:pt>
    <dgm:pt modelId="{FB0F50B8-D0E9-468F-9D12-D98C1790E60A}" type="sibTrans" cxnId="{2D7C79F1-D1A2-4E38-9EA2-54073F53B73A}">
      <dgm:prSet/>
      <dgm:spPr/>
      <dgm:t>
        <a:bodyPr/>
        <a:lstStyle/>
        <a:p>
          <a:endParaRPr lang="zh-CN" altLang="en-US"/>
        </a:p>
      </dgm:t>
    </dgm:pt>
    <dgm:pt modelId="{A194C81F-1E20-4382-A0BA-6ED1A5670523}">
      <dgm:prSet custT="1"/>
      <dgm:spPr/>
      <dgm:t>
        <a:bodyPr/>
        <a:lstStyle/>
        <a:p>
          <a:pPr algn="l" rtl="0"/>
          <a:r>
            <a:rPr lang="zh-CN" altLang="en-US" sz="2000" smtClean="0">
              <a:solidFill>
                <a:schemeClr val="accent2">
                  <a:lumMod val="50000"/>
                </a:schemeClr>
              </a:solidFill>
              <a:latin typeface="华文中宋" panose="02010600040101010101" pitchFamily="2" charset="-122"/>
              <a:ea typeface="华文中宋" panose="02010600040101010101" pitchFamily="2" charset="-122"/>
            </a:rPr>
            <a:t>这要求所有设计参与者回到细节的商业考量，更好地贴近用户需求。</a:t>
          </a:r>
          <a:endParaRPr lang="zh-CN" altLang="en-US" sz="2000">
            <a:solidFill>
              <a:schemeClr val="accent2">
                <a:lumMod val="50000"/>
              </a:schemeClr>
            </a:solidFill>
            <a:latin typeface="华文中宋" panose="02010600040101010101" pitchFamily="2" charset="-122"/>
            <a:ea typeface="华文中宋" panose="02010600040101010101" pitchFamily="2" charset="-122"/>
          </a:endParaRPr>
        </a:p>
      </dgm:t>
    </dgm:pt>
    <dgm:pt modelId="{CB0DDB14-99D9-4367-B6EB-9844B5FEFAF8}" type="parTrans" cxnId="{415F3A8E-8122-401E-95B4-0CAE69EADECE}">
      <dgm:prSet/>
      <dgm:spPr/>
      <dgm:t>
        <a:bodyPr/>
        <a:lstStyle/>
        <a:p>
          <a:endParaRPr lang="zh-CN" altLang="en-US"/>
        </a:p>
      </dgm:t>
    </dgm:pt>
    <dgm:pt modelId="{576523DD-4057-4F95-81BE-793CFCCD8B3A}" type="sibTrans" cxnId="{415F3A8E-8122-401E-95B4-0CAE69EADECE}">
      <dgm:prSet/>
      <dgm:spPr/>
      <dgm:t>
        <a:bodyPr/>
        <a:lstStyle/>
        <a:p>
          <a:endParaRPr lang="zh-CN" altLang="en-US"/>
        </a:p>
      </dgm:t>
    </dgm:pt>
    <dgm:pt modelId="{0200D37C-B567-4D0D-839B-7F7930D59D1D}" type="pres">
      <dgm:prSet presAssocID="{1CA90194-6526-4B04-9D53-F629FFFA7B16}" presName="Name0" presStyleCnt="0">
        <dgm:presLayoutVars>
          <dgm:chMax val="7"/>
          <dgm:dir/>
          <dgm:animLvl val="lvl"/>
          <dgm:resizeHandles val="exact"/>
        </dgm:presLayoutVars>
      </dgm:prSet>
      <dgm:spPr/>
    </dgm:pt>
    <dgm:pt modelId="{88F4675D-D2AC-4CF9-991E-D3509ECC619B}" type="pres">
      <dgm:prSet presAssocID="{5F80882A-F543-4813-9D66-15D12AE357CE}" presName="circle1" presStyleLbl="node1" presStyleIdx="0" presStyleCnt="3"/>
      <dgm:spPr/>
    </dgm:pt>
    <dgm:pt modelId="{5BBCB7C5-5BEF-4507-B1A4-8B074BA8ED8D}" type="pres">
      <dgm:prSet presAssocID="{5F80882A-F543-4813-9D66-15D12AE357CE}" presName="space" presStyleCnt="0"/>
      <dgm:spPr/>
    </dgm:pt>
    <dgm:pt modelId="{9A77BD0C-7725-4821-B2E9-4092B9CF6C77}" type="pres">
      <dgm:prSet presAssocID="{5F80882A-F543-4813-9D66-15D12AE357CE}" presName="rect1" presStyleLbl="alignAcc1" presStyleIdx="0" presStyleCnt="3"/>
      <dgm:spPr/>
    </dgm:pt>
    <dgm:pt modelId="{E9BE785F-60F2-4F72-A877-9981E01E9928}" type="pres">
      <dgm:prSet presAssocID="{9EC1857B-6154-496E-BE6B-343E684F061E}" presName="vertSpace2" presStyleLbl="node1" presStyleIdx="0" presStyleCnt="3"/>
      <dgm:spPr/>
    </dgm:pt>
    <dgm:pt modelId="{B46773F9-8D9B-40B9-8AB9-E267270F9CC9}" type="pres">
      <dgm:prSet presAssocID="{9EC1857B-6154-496E-BE6B-343E684F061E}" presName="circle2" presStyleLbl="node1" presStyleIdx="1" presStyleCnt="3"/>
      <dgm:spPr/>
    </dgm:pt>
    <dgm:pt modelId="{AB91C14B-ED83-4EA3-B64E-6F7448833A0F}" type="pres">
      <dgm:prSet presAssocID="{9EC1857B-6154-496E-BE6B-343E684F061E}" presName="rect2" presStyleLbl="alignAcc1" presStyleIdx="1" presStyleCnt="3"/>
      <dgm:spPr/>
    </dgm:pt>
    <dgm:pt modelId="{C70D58C4-A0A3-4431-9E39-2ECC7D1A9496}" type="pres">
      <dgm:prSet presAssocID="{A194C81F-1E20-4382-A0BA-6ED1A5670523}" presName="vertSpace3" presStyleLbl="node1" presStyleIdx="1" presStyleCnt="3"/>
      <dgm:spPr/>
    </dgm:pt>
    <dgm:pt modelId="{9D64372D-4D2E-4538-9CCB-5B4183E0590C}" type="pres">
      <dgm:prSet presAssocID="{A194C81F-1E20-4382-A0BA-6ED1A5670523}" presName="circle3" presStyleLbl="node1" presStyleIdx="2" presStyleCnt="3"/>
      <dgm:spPr/>
    </dgm:pt>
    <dgm:pt modelId="{1A62C4F4-8AF7-4AD3-ABCA-3DC44E56C1BE}" type="pres">
      <dgm:prSet presAssocID="{A194C81F-1E20-4382-A0BA-6ED1A5670523}" presName="rect3" presStyleLbl="alignAcc1" presStyleIdx="2" presStyleCnt="3"/>
      <dgm:spPr/>
    </dgm:pt>
    <dgm:pt modelId="{1D83B28F-3AAC-44D6-9F2F-A7787D52289E}" type="pres">
      <dgm:prSet presAssocID="{5F80882A-F543-4813-9D66-15D12AE357CE}" presName="rect1ParTxNoCh" presStyleLbl="alignAcc1" presStyleIdx="2" presStyleCnt="3">
        <dgm:presLayoutVars>
          <dgm:chMax val="1"/>
          <dgm:bulletEnabled val="1"/>
        </dgm:presLayoutVars>
      </dgm:prSet>
      <dgm:spPr/>
    </dgm:pt>
    <dgm:pt modelId="{33B9723E-209E-4CEC-9B62-F7CB1921F3F9}" type="pres">
      <dgm:prSet presAssocID="{9EC1857B-6154-496E-BE6B-343E684F061E}" presName="rect2ParTxNoCh" presStyleLbl="alignAcc1" presStyleIdx="2" presStyleCnt="3">
        <dgm:presLayoutVars>
          <dgm:chMax val="1"/>
          <dgm:bulletEnabled val="1"/>
        </dgm:presLayoutVars>
      </dgm:prSet>
      <dgm:spPr/>
    </dgm:pt>
    <dgm:pt modelId="{044EDA3B-A9E7-4CC6-8F64-A7626D1B3590}" type="pres">
      <dgm:prSet presAssocID="{A194C81F-1E20-4382-A0BA-6ED1A5670523}" presName="rect3ParTxNoCh" presStyleLbl="alignAcc1" presStyleIdx="2" presStyleCnt="3">
        <dgm:presLayoutVars>
          <dgm:chMax val="1"/>
          <dgm:bulletEnabled val="1"/>
        </dgm:presLayoutVars>
      </dgm:prSet>
      <dgm:spPr/>
    </dgm:pt>
  </dgm:ptLst>
  <dgm:cxnLst>
    <dgm:cxn modelId="{2D7C79F1-D1A2-4E38-9EA2-54073F53B73A}" srcId="{1CA90194-6526-4B04-9D53-F629FFFA7B16}" destId="{9EC1857B-6154-496E-BE6B-343E684F061E}" srcOrd="1" destOrd="0" parTransId="{1796D365-163B-4542-9E77-7AC81788B3DC}" sibTransId="{FB0F50B8-D0E9-468F-9D12-D98C1790E60A}"/>
    <dgm:cxn modelId="{AC8C188B-7A98-4C82-B028-73EA739E65FD}" type="presOf" srcId="{5F80882A-F543-4813-9D66-15D12AE357CE}" destId="{1D83B28F-3AAC-44D6-9F2F-A7787D52289E}" srcOrd="1" destOrd="0" presId="urn:microsoft.com/office/officeart/2005/8/layout/target3"/>
    <dgm:cxn modelId="{EE4FBFAF-8F7B-4393-8BAC-BAA789FD654B}" type="presOf" srcId="{1CA90194-6526-4B04-9D53-F629FFFA7B16}" destId="{0200D37C-B567-4D0D-839B-7F7930D59D1D}" srcOrd="0" destOrd="0" presId="urn:microsoft.com/office/officeart/2005/8/layout/target3"/>
    <dgm:cxn modelId="{02D04FAC-A662-4B5A-8996-9073E385D6B1}" type="presOf" srcId="{5F80882A-F543-4813-9D66-15D12AE357CE}" destId="{9A77BD0C-7725-4821-B2E9-4092B9CF6C77}" srcOrd="0" destOrd="0" presId="urn:microsoft.com/office/officeart/2005/8/layout/target3"/>
    <dgm:cxn modelId="{415F3A8E-8122-401E-95B4-0CAE69EADECE}" srcId="{1CA90194-6526-4B04-9D53-F629FFFA7B16}" destId="{A194C81F-1E20-4382-A0BA-6ED1A5670523}" srcOrd="2" destOrd="0" parTransId="{CB0DDB14-99D9-4367-B6EB-9844B5FEFAF8}" sibTransId="{576523DD-4057-4F95-81BE-793CFCCD8B3A}"/>
    <dgm:cxn modelId="{C5D8F711-CBD8-48EC-AD80-E19E0F0D9131}" type="presOf" srcId="{9EC1857B-6154-496E-BE6B-343E684F061E}" destId="{33B9723E-209E-4CEC-9B62-F7CB1921F3F9}" srcOrd="1" destOrd="0" presId="urn:microsoft.com/office/officeart/2005/8/layout/target3"/>
    <dgm:cxn modelId="{DC751D51-01D5-4786-BB7A-C931FC1F8705}" type="presOf" srcId="{9EC1857B-6154-496E-BE6B-343E684F061E}" destId="{AB91C14B-ED83-4EA3-B64E-6F7448833A0F}" srcOrd="0" destOrd="0" presId="urn:microsoft.com/office/officeart/2005/8/layout/target3"/>
    <dgm:cxn modelId="{140939DB-5D0D-4ECB-9D1D-DF6D01DC483C}" type="presOf" srcId="{A194C81F-1E20-4382-A0BA-6ED1A5670523}" destId="{1A62C4F4-8AF7-4AD3-ABCA-3DC44E56C1BE}" srcOrd="0" destOrd="0" presId="urn:microsoft.com/office/officeart/2005/8/layout/target3"/>
    <dgm:cxn modelId="{2CD72FD8-CD0D-4A73-846B-779A3E8A6CDD}" type="presOf" srcId="{A194C81F-1E20-4382-A0BA-6ED1A5670523}" destId="{044EDA3B-A9E7-4CC6-8F64-A7626D1B3590}" srcOrd="1" destOrd="0" presId="urn:microsoft.com/office/officeart/2005/8/layout/target3"/>
    <dgm:cxn modelId="{702D7F60-AC28-4DD2-BF6B-1B7409E4085A}" srcId="{1CA90194-6526-4B04-9D53-F629FFFA7B16}" destId="{5F80882A-F543-4813-9D66-15D12AE357CE}" srcOrd="0" destOrd="0" parTransId="{606253D0-E664-4A09-8BD9-8CF48620086C}" sibTransId="{A169E18C-9698-4CC6-8ADF-6F5D5390D3E1}"/>
    <dgm:cxn modelId="{8358186D-7190-4214-9DFC-0CB9F9D02D0C}" type="presParOf" srcId="{0200D37C-B567-4D0D-839B-7F7930D59D1D}" destId="{88F4675D-D2AC-4CF9-991E-D3509ECC619B}" srcOrd="0" destOrd="0" presId="urn:microsoft.com/office/officeart/2005/8/layout/target3"/>
    <dgm:cxn modelId="{F72BD852-09AB-45A8-A935-E345299ACF73}" type="presParOf" srcId="{0200D37C-B567-4D0D-839B-7F7930D59D1D}" destId="{5BBCB7C5-5BEF-4507-B1A4-8B074BA8ED8D}" srcOrd="1" destOrd="0" presId="urn:microsoft.com/office/officeart/2005/8/layout/target3"/>
    <dgm:cxn modelId="{4520D1F9-1F2C-4517-92DE-A1A810621DF6}" type="presParOf" srcId="{0200D37C-B567-4D0D-839B-7F7930D59D1D}" destId="{9A77BD0C-7725-4821-B2E9-4092B9CF6C77}" srcOrd="2" destOrd="0" presId="urn:microsoft.com/office/officeart/2005/8/layout/target3"/>
    <dgm:cxn modelId="{288A9C36-A8B6-4F6C-8456-37B45C0C7C41}" type="presParOf" srcId="{0200D37C-B567-4D0D-839B-7F7930D59D1D}" destId="{E9BE785F-60F2-4F72-A877-9981E01E9928}" srcOrd="3" destOrd="0" presId="urn:microsoft.com/office/officeart/2005/8/layout/target3"/>
    <dgm:cxn modelId="{E9639ECA-D2AE-4257-91E3-DDBAD0F247E7}" type="presParOf" srcId="{0200D37C-B567-4D0D-839B-7F7930D59D1D}" destId="{B46773F9-8D9B-40B9-8AB9-E267270F9CC9}" srcOrd="4" destOrd="0" presId="urn:microsoft.com/office/officeart/2005/8/layout/target3"/>
    <dgm:cxn modelId="{44571B8F-63B7-4C1E-AF43-1FA6B9F42DC4}" type="presParOf" srcId="{0200D37C-B567-4D0D-839B-7F7930D59D1D}" destId="{AB91C14B-ED83-4EA3-B64E-6F7448833A0F}" srcOrd="5" destOrd="0" presId="urn:microsoft.com/office/officeart/2005/8/layout/target3"/>
    <dgm:cxn modelId="{C01B8656-FD24-4C7A-9391-BEFDD0CAA4C9}" type="presParOf" srcId="{0200D37C-B567-4D0D-839B-7F7930D59D1D}" destId="{C70D58C4-A0A3-4431-9E39-2ECC7D1A9496}" srcOrd="6" destOrd="0" presId="urn:microsoft.com/office/officeart/2005/8/layout/target3"/>
    <dgm:cxn modelId="{BFA964A8-264E-4C01-A8DB-C543E6FE2AF2}" type="presParOf" srcId="{0200D37C-B567-4D0D-839B-7F7930D59D1D}" destId="{9D64372D-4D2E-4538-9CCB-5B4183E0590C}" srcOrd="7" destOrd="0" presId="urn:microsoft.com/office/officeart/2005/8/layout/target3"/>
    <dgm:cxn modelId="{C3391FD7-1E70-418F-B086-6A9C150A0A89}" type="presParOf" srcId="{0200D37C-B567-4D0D-839B-7F7930D59D1D}" destId="{1A62C4F4-8AF7-4AD3-ABCA-3DC44E56C1BE}" srcOrd="8" destOrd="0" presId="urn:microsoft.com/office/officeart/2005/8/layout/target3"/>
    <dgm:cxn modelId="{38F0A2A2-D234-4CC4-BEEF-EAEBBE51652A}" type="presParOf" srcId="{0200D37C-B567-4D0D-839B-7F7930D59D1D}" destId="{1D83B28F-3AAC-44D6-9F2F-A7787D52289E}" srcOrd="9" destOrd="0" presId="urn:microsoft.com/office/officeart/2005/8/layout/target3"/>
    <dgm:cxn modelId="{D72C3C2C-4C14-481A-82CB-4FE6096063CC}" type="presParOf" srcId="{0200D37C-B567-4D0D-839B-7F7930D59D1D}" destId="{33B9723E-209E-4CEC-9B62-F7CB1921F3F9}" srcOrd="10" destOrd="0" presId="urn:microsoft.com/office/officeart/2005/8/layout/target3"/>
    <dgm:cxn modelId="{4902807D-24CB-4933-AE86-6948D4768015}" type="presParOf" srcId="{0200D37C-B567-4D0D-839B-7F7930D59D1D}" destId="{044EDA3B-A9E7-4CC6-8F64-A7626D1B3590}" srcOrd="11"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88A422CD-95B9-4B06-BE0F-5CC0FA703139}" type="doc">
      <dgm:prSet loTypeId="urn:microsoft.com/office/officeart/2005/8/layout/vList2" loCatId="list" qsTypeId="urn:microsoft.com/office/officeart/2005/8/quickstyle/simple1" qsCatId="simple" csTypeId="urn:microsoft.com/office/officeart/2005/8/colors/accent1_4" csCatId="accent1"/>
      <dgm:spPr/>
      <dgm:t>
        <a:bodyPr/>
        <a:lstStyle/>
        <a:p>
          <a:endParaRPr lang="zh-CN" altLang="en-US"/>
        </a:p>
      </dgm:t>
    </dgm:pt>
    <dgm:pt modelId="{8166B6CD-9D6C-43E2-AB53-F0978417D9AA}">
      <dgm:prSet custT="1"/>
      <dgm:spPr/>
      <dgm:t>
        <a:bodyPr/>
        <a:lstStyle/>
        <a:p>
          <a:pPr rtl="0"/>
          <a:r>
            <a:rPr lang="en-US" altLang="zh-CN" sz="2000" smtClean="0">
              <a:latin typeface="楷体" panose="02010609060101010101" pitchFamily="49" charset="-122"/>
              <a:ea typeface="楷体" panose="02010609060101010101" pitchFamily="49" charset="-122"/>
            </a:rPr>
            <a:t>· </a:t>
          </a:r>
          <a:r>
            <a:rPr lang="zh-CN" altLang="en-US" sz="2000" smtClean="0">
              <a:latin typeface="楷体" panose="02010609060101010101" pitchFamily="49" charset="-122"/>
              <a:ea typeface="楷体" panose="02010609060101010101" pitchFamily="49" charset="-122"/>
            </a:rPr>
            <a:t>一些基本物理信息，如年龄、性别以及职业；</a:t>
          </a:r>
          <a:endParaRPr lang="zh-CN" altLang="en-US" sz="2000">
            <a:latin typeface="楷体" panose="02010609060101010101" pitchFamily="49" charset="-122"/>
            <a:ea typeface="楷体" panose="02010609060101010101" pitchFamily="49" charset="-122"/>
          </a:endParaRPr>
        </a:p>
      </dgm:t>
    </dgm:pt>
    <dgm:pt modelId="{4218C7DA-0769-41AD-830E-B975CD1040CD}" type="parTrans" cxnId="{C125C23B-D464-4BBF-8FF5-29435F200BB2}">
      <dgm:prSet/>
      <dgm:spPr/>
      <dgm:t>
        <a:bodyPr/>
        <a:lstStyle/>
        <a:p>
          <a:endParaRPr lang="zh-CN" altLang="en-US"/>
        </a:p>
      </dgm:t>
    </dgm:pt>
    <dgm:pt modelId="{4C934DC2-BDBB-402D-9A1F-F9B8C4B9DC21}" type="sibTrans" cxnId="{C125C23B-D464-4BBF-8FF5-29435F200BB2}">
      <dgm:prSet/>
      <dgm:spPr/>
      <dgm:t>
        <a:bodyPr/>
        <a:lstStyle/>
        <a:p>
          <a:endParaRPr lang="zh-CN" altLang="en-US"/>
        </a:p>
      </dgm:t>
    </dgm:pt>
    <dgm:pt modelId="{BE1420ED-A81E-424A-ACDC-3126B62A7708}">
      <dgm:prSet custT="1"/>
      <dgm:spPr/>
      <dgm:t>
        <a:bodyPr/>
        <a:lstStyle/>
        <a:p>
          <a:pPr rtl="0"/>
          <a:r>
            <a:rPr lang="en-US" altLang="zh-CN" sz="2000" dirty="0" smtClean="0">
              <a:latin typeface="楷体" panose="02010609060101010101" pitchFamily="49" charset="-122"/>
              <a:ea typeface="楷体" panose="02010609060101010101" pitchFamily="49" charset="-122"/>
            </a:rPr>
            <a:t>· </a:t>
          </a:r>
          <a:r>
            <a:rPr lang="zh-CN" altLang="en-US" sz="2000" dirty="0" smtClean="0">
              <a:latin typeface="楷体" panose="02010609060101010101" pitchFamily="49" charset="-122"/>
              <a:ea typeface="楷体" panose="02010609060101010101" pitchFamily="49" charset="-122"/>
            </a:rPr>
            <a:t>针对网站的总体态度与印象；</a:t>
          </a:r>
          <a:endParaRPr lang="zh-CN" altLang="en-US" sz="2000" dirty="0">
            <a:latin typeface="楷体" panose="02010609060101010101" pitchFamily="49" charset="-122"/>
            <a:ea typeface="楷体" panose="02010609060101010101" pitchFamily="49" charset="-122"/>
          </a:endParaRPr>
        </a:p>
      </dgm:t>
    </dgm:pt>
    <dgm:pt modelId="{D4CD27F3-3C6B-4E69-9B7C-5A809452F1E6}" type="parTrans" cxnId="{E488228A-ADED-4FFF-B0C8-509D4550C68F}">
      <dgm:prSet/>
      <dgm:spPr/>
      <dgm:t>
        <a:bodyPr/>
        <a:lstStyle/>
        <a:p>
          <a:endParaRPr lang="zh-CN" altLang="en-US"/>
        </a:p>
      </dgm:t>
    </dgm:pt>
    <dgm:pt modelId="{36714EF0-25A6-429B-A90B-4E6765E152EB}" type="sibTrans" cxnId="{E488228A-ADED-4FFF-B0C8-509D4550C68F}">
      <dgm:prSet/>
      <dgm:spPr/>
      <dgm:t>
        <a:bodyPr/>
        <a:lstStyle/>
        <a:p>
          <a:endParaRPr lang="zh-CN" altLang="en-US"/>
        </a:p>
      </dgm:t>
    </dgm:pt>
    <dgm:pt modelId="{1B9DCDCD-5B48-4004-B3A4-6820A39B484A}">
      <dgm:prSet custT="1"/>
      <dgm:spPr/>
      <dgm:t>
        <a:bodyPr/>
        <a:lstStyle/>
        <a:p>
          <a:pPr rtl="0"/>
          <a:r>
            <a:rPr lang="en-US" altLang="zh-CN" sz="2000" smtClean="0">
              <a:latin typeface="楷体" panose="02010609060101010101" pitchFamily="49" charset="-122"/>
              <a:ea typeface="楷体" panose="02010609060101010101" pitchFamily="49" charset="-122"/>
            </a:rPr>
            <a:t>· </a:t>
          </a:r>
          <a:r>
            <a:rPr lang="zh-CN" altLang="en-US" sz="2000" smtClean="0">
              <a:latin typeface="楷体" panose="02010609060101010101" pitchFamily="49" charset="-122"/>
              <a:ea typeface="楷体" panose="02010609060101010101" pitchFamily="49" charset="-122"/>
            </a:rPr>
            <a:t>针对网站特定内容与功能的态度；</a:t>
          </a:r>
          <a:endParaRPr lang="zh-CN" altLang="en-US" sz="2000">
            <a:latin typeface="楷体" panose="02010609060101010101" pitchFamily="49" charset="-122"/>
            <a:ea typeface="楷体" panose="02010609060101010101" pitchFamily="49" charset="-122"/>
          </a:endParaRPr>
        </a:p>
      </dgm:t>
    </dgm:pt>
    <dgm:pt modelId="{0A635E51-43A5-4984-9825-F41DE66E54F2}" type="parTrans" cxnId="{45AD1570-F589-4E3E-B299-983E36967EEE}">
      <dgm:prSet/>
      <dgm:spPr/>
      <dgm:t>
        <a:bodyPr/>
        <a:lstStyle/>
        <a:p>
          <a:endParaRPr lang="zh-CN" altLang="en-US"/>
        </a:p>
      </dgm:t>
    </dgm:pt>
    <dgm:pt modelId="{6B9D2C28-F6D8-479D-AC72-5004D4EBF438}" type="sibTrans" cxnId="{45AD1570-F589-4E3E-B299-983E36967EEE}">
      <dgm:prSet/>
      <dgm:spPr/>
      <dgm:t>
        <a:bodyPr/>
        <a:lstStyle/>
        <a:p>
          <a:endParaRPr lang="zh-CN" altLang="en-US"/>
        </a:p>
      </dgm:t>
    </dgm:pt>
    <dgm:pt modelId="{6C018CFD-F5D1-4FD6-878A-CCF8C0B2C3D9}">
      <dgm:prSet custT="1"/>
      <dgm:spPr/>
      <dgm:t>
        <a:bodyPr/>
        <a:lstStyle/>
        <a:p>
          <a:pPr rtl="0"/>
          <a:r>
            <a:rPr lang="en-US" altLang="zh-CN" sz="2000" dirty="0" smtClean="0">
              <a:latin typeface="楷体" panose="02010609060101010101" pitchFamily="49" charset="-122"/>
              <a:ea typeface="楷体" panose="02010609060101010101" pitchFamily="49" charset="-122"/>
            </a:rPr>
            <a:t>· </a:t>
          </a:r>
          <a:r>
            <a:rPr lang="zh-CN" altLang="en-US" sz="2000" dirty="0" smtClean="0">
              <a:latin typeface="楷体" panose="02010609060101010101" pitchFamily="49" charset="-122"/>
              <a:ea typeface="楷体" panose="02010609060101010101" pitchFamily="49" charset="-122"/>
            </a:rPr>
            <a:t>对网站风格设计的偏好或时尚喜好；</a:t>
          </a:r>
          <a:endParaRPr lang="zh-CN" altLang="en-US" sz="2000" dirty="0">
            <a:latin typeface="楷体" panose="02010609060101010101" pitchFamily="49" charset="-122"/>
            <a:ea typeface="楷体" panose="02010609060101010101" pitchFamily="49" charset="-122"/>
          </a:endParaRPr>
        </a:p>
      </dgm:t>
    </dgm:pt>
    <dgm:pt modelId="{2CFF9117-0B44-4EA8-AA0A-16F2EDB088AF}" type="parTrans" cxnId="{FD10AA61-E24B-4348-8535-46AD0BD5D37A}">
      <dgm:prSet/>
      <dgm:spPr/>
      <dgm:t>
        <a:bodyPr/>
        <a:lstStyle/>
        <a:p>
          <a:endParaRPr lang="zh-CN" altLang="en-US"/>
        </a:p>
      </dgm:t>
    </dgm:pt>
    <dgm:pt modelId="{6C29E3E4-E0FA-43DA-8D92-FA9B33913E66}" type="sibTrans" cxnId="{FD10AA61-E24B-4348-8535-46AD0BD5D37A}">
      <dgm:prSet/>
      <dgm:spPr/>
      <dgm:t>
        <a:bodyPr/>
        <a:lstStyle/>
        <a:p>
          <a:endParaRPr lang="zh-CN" altLang="en-US"/>
        </a:p>
      </dgm:t>
    </dgm:pt>
    <dgm:pt modelId="{44168ED7-E759-46D1-8795-DE08FD03880B}">
      <dgm:prSet custT="1"/>
      <dgm:spPr/>
      <dgm:t>
        <a:bodyPr/>
        <a:lstStyle/>
        <a:p>
          <a:pPr rtl="0"/>
          <a:r>
            <a:rPr lang="en-US" altLang="zh-CN" sz="2000" smtClean="0">
              <a:latin typeface="楷体" panose="02010609060101010101" pitchFamily="49" charset="-122"/>
              <a:ea typeface="楷体" panose="02010609060101010101" pitchFamily="49" charset="-122"/>
            </a:rPr>
            <a:t>· </a:t>
          </a:r>
          <a:r>
            <a:rPr lang="zh-CN" altLang="en-US" sz="2000" smtClean="0">
              <a:latin typeface="楷体" panose="02010609060101010101" pitchFamily="49" charset="-122"/>
              <a:ea typeface="楷体" panose="02010609060101010101" pitchFamily="49" charset="-122"/>
            </a:rPr>
            <a:t>对网站浏览的习惯与偏好，如喜欢的内容，习惯的操作方式。</a:t>
          </a:r>
          <a:endParaRPr lang="zh-CN" altLang="en-US" sz="2000">
            <a:latin typeface="楷体" panose="02010609060101010101" pitchFamily="49" charset="-122"/>
            <a:ea typeface="楷体" panose="02010609060101010101" pitchFamily="49" charset="-122"/>
          </a:endParaRPr>
        </a:p>
      </dgm:t>
    </dgm:pt>
    <dgm:pt modelId="{E9645A17-D198-4B8E-BE33-CF011F03B704}" type="parTrans" cxnId="{EE7EDBAC-4EEA-42EE-A2BB-51DA9948A4B7}">
      <dgm:prSet/>
      <dgm:spPr/>
      <dgm:t>
        <a:bodyPr/>
        <a:lstStyle/>
        <a:p>
          <a:endParaRPr lang="zh-CN" altLang="en-US"/>
        </a:p>
      </dgm:t>
    </dgm:pt>
    <dgm:pt modelId="{DEB4FE8B-FCD4-4894-900C-5CC96B9FDEDB}" type="sibTrans" cxnId="{EE7EDBAC-4EEA-42EE-A2BB-51DA9948A4B7}">
      <dgm:prSet/>
      <dgm:spPr/>
      <dgm:t>
        <a:bodyPr/>
        <a:lstStyle/>
        <a:p>
          <a:endParaRPr lang="zh-CN" altLang="en-US"/>
        </a:p>
      </dgm:t>
    </dgm:pt>
    <dgm:pt modelId="{100DA862-D7E6-4701-9045-F66D30DCD85C}" type="pres">
      <dgm:prSet presAssocID="{88A422CD-95B9-4B06-BE0F-5CC0FA703139}" presName="linear" presStyleCnt="0">
        <dgm:presLayoutVars>
          <dgm:animLvl val="lvl"/>
          <dgm:resizeHandles val="exact"/>
        </dgm:presLayoutVars>
      </dgm:prSet>
      <dgm:spPr/>
    </dgm:pt>
    <dgm:pt modelId="{F1D96424-1990-42FE-A34F-6016278086E1}" type="pres">
      <dgm:prSet presAssocID="{8166B6CD-9D6C-43E2-AB53-F0978417D9AA}" presName="parentText" presStyleLbl="node1" presStyleIdx="0" presStyleCnt="5">
        <dgm:presLayoutVars>
          <dgm:chMax val="0"/>
          <dgm:bulletEnabled val="1"/>
        </dgm:presLayoutVars>
      </dgm:prSet>
      <dgm:spPr/>
    </dgm:pt>
    <dgm:pt modelId="{8D3F3CB7-4C9C-48BC-866F-38AAA08671F3}" type="pres">
      <dgm:prSet presAssocID="{4C934DC2-BDBB-402D-9A1F-F9B8C4B9DC21}" presName="spacer" presStyleCnt="0"/>
      <dgm:spPr/>
    </dgm:pt>
    <dgm:pt modelId="{1EAE5D5F-EA94-4702-B9FD-211C86C55933}" type="pres">
      <dgm:prSet presAssocID="{BE1420ED-A81E-424A-ACDC-3126B62A7708}" presName="parentText" presStyleLbl="node1" presStyleIdx="1" presStyleCnt="5">
        <dgm:presLayoutVars>
          <dgm:chMax val="0"/>
          <dgm:bulletEnabled val="1"/>
        </dgm:presLayoutVars>
      </dgm:prSet>
      <dgm:spPr/>
    </dgm:pt>
    <dgm:pt modelId="{18A391E5-F1C3-4DAA-9A27-E97D1BB4AF34}" type="pres">
      <dgm:prSet presAssocID="{36714EF0-25A6-429B-A90B-4E6765E152EB}" presName="spacer" presStyleCnt="0"/>
      <dgm:spPr/>
    </dgm:pt>
    <dgm:pt modelId="{E4A8DC45-97FF-4EF6-92C5-E3D5184AD9B1}" type="pres">
      <dgm:prSet presAssocID="{1B9DCDCD-5B48-4004-B3A4-6820A39B484A}" presName="parentText" presStyleLbl="node1" presStyleIdx="2" presStyleCnt="5">
        <dgm:presLayoutVars>
          <dgm:chMax val="0"/>
          <dgm:bulletEnabled val="1"/>
        </dgm:presLayoutVars>
      </dgm:prSet>
      <dgm:spPr/>
    </dgm:pt>
    <dgm:pt modelId="{133AE13C-B628-4D4A-AD35-9425AF6C7C88}" type="pres">
      <dgm:prSet presAssocID="{6B9D2C28-F6D8-479D-AC72-5004D4EBF438}" presName="spacer" presStyleCnt="0"/>
      <dgm:spPr/>
    </dgm:pt>
    <dgm:pt modelId="{DE92C13A-517A-443B-A56A-207D1809429B}" type="pres">
      <dgm:prSet presAssocID="{6C018CFD-F5D1-4FD6-878A-CCF8C0B2C3D9}" presName="parentText" presStyleLbl="node1" presStyleIdx="3" presStyleCnt="5">
        <dgm:presLayoutVars>
          <dgm:chMax val="0"/>
          <dgm:bulletEnabled val="1"/>
        </dgm:presLayoutVars>
      </dgm:prSet>
      <dgm:spPr/>
    </dgm:pt>
    <dgm:pt modelId="{93EF0422-ED7E-4CA9-B388-3D835C3C37D2}" type="pres">
      <dgm:prSet presAssocID="{6C29E3E4-E0FA-43DA-8D92-FA9B33913E66}" presName="spacer" presStyleCnt="0"/>
      <dgm:spPr/>
    </dgm:pt>
    <dgm:pt modelId="{AC9FFA53-780B-4CFD-9129-25D8B35F8F3C}" type="pres">
      <dgm:prSet presAssocID="{44168ED7-E759-46D1-8795-DE08FD03880B}" presName="parentText" presStyleLbl="node1" presStyleIdx="4" presStyleCnt="5">
        <dgm:presLayoutVars>
          <dgm:chMax val="0"/>
          <dgm:bulletEnabled val="1"/>
        </dgm:presLayoutVars>
      </dgm:prSet>
      <dgm:spPr/>
    </dgm:pt>
  </dgm:ptLst>
  <dgm:cxnLst>
    <dgm:cxn modelId="{33AB0495-1502-4003-89F3-C2BB9B8CF498}" type="presOf" srcId="{BE1420ED-A81E-424A-ACDC-3126B62A7708}" destId="{1EAE5D5F-EA94-4702-B9FD-211C86C55933}" srcOrd="0" destOrd="0" presId="urn:microsoft.com/office/officeart/2005/8/layout/vList2"/>
    <dgm:cxn modelId="{BC270F66-8A0B-445B-B690-55660C243E22}" type="presOf" srcId="{44168ED7-E759-46D1-8795-DE08FD03880B}" destId="{AC9FFA53-780B-4CFD-9129-25D8B35F8F3C}" srcOrd="0" destOrd="0" presId="urn:microsoft.com/office/officeart/2005/8/layout/vList2"/>
    <dgm:cxn modelId="{FD10AA61-E24B-4348-8535-46AD0BD5D37A}" srcId="{88A422CD-95B9-4B06-BE0F-5CC0FA703139}" destId="{6C018CFD-F5D1-4FD6-878A-CCF8C0B2C3D9}" srcOrd="3" destOrd="0" parTransId="{2CFF9117-0B44-4EA8-AA0A-16F2EDB088AF}" sibTransId="{6C29E3E4-E0FA-43DA-8D92-FA9B33913E66}"/>
    <dgm:cxn modelId="{E488228A-ADED-4FFF-B0C8-509D4550C68F}" srcId="{88A422CD-95B9-4B06-BE0F-5CC0FA703139}" destId="{BE1420ED-A81E-424A-ACDC-3126B62A7708}" srcOrd="1" destOrd="0" parTransId="{D4CD27F3-3C6B-4E69-9B7C-5A809452F1E6}" sibTransId="{36714EF0-25A6-429B-A90B-4E6765E152EB}"/>
    <dgm:cxn modelId="{252A4C70-D801-4C28-8ED5-E2F290C37C97}" type="presOf" srcId="{8166B6CD-9D6C-43E2-AB53-F0978417D9AA}" destId="{F1D96424-1990-42FE-A34F-6016278086E1}" srcOrd="0" destOrd="0" presId="urn:microsoft.com/office/officeart/2005/8/layout/vList2"/>
    <dgm:cxn modelId="{C125C23B-D464-4BBF-8FF5-29435F200BB2}" srcId="{88A422CD-95B9-4B06-BE0F-5CC0FA703139}" destId="{8166B6CD-9D6C-43E2-AB53-F0978417D9AA}" srcOrd="0" destOrd="0" parTransId="{4218C7DA-0769-41AD-830E-B975CD1040CD}" sibTransId="{4C934DC2-BDBB-402D-9A1F-F9B8C4B9DC21}"/>
    <dgm:cxn modelId="{8814B364-D388-4D7A-B7E6-AF46501A5D38}" type="presOf" srcId="{6C018CFD-F5D1-4FD6-878A-CCF8C0B2C3D9}" destId="{DE92C13A-517A-443B-A56A-207D1809429B}" srcOrd="0" destOrd="0" presId="urn:microsoft.com/office/officeart/2005/8/layout/vList2"/>
    <dgm:cxn modelId="{F4471197-A679-4F52-AC02-A85668D27EFC}" type="presOf" srcId="{88A422CD-95B9-4B06-BE0F-5CC0FA703139}" destId="{100DA862-D7E6-4701-9045-F66D30DCD85C}" srcOrd="0" destOrd="0" presId="urn:microsoft.com/office/officeart/2005/8/layout/vList2"/>
    <dgm:cxn modelId="{EE7EDBAC-4EEA-42EE-A2BB-51DA9948A4B7}" srcId="{88A422CD-95B9-4B06-BE0F-5CC0FA703139}" destId="{44168ED7-E759-46D1-8795-DE08FD03880B}" srcOrd="4" destOrd="0" parTransId="{E9645A17-D198-4B8E-BE33-CF011F03B704}" sibTransId="{DEB4FE8B-FCD4-4894-900C-5CC96B9FDEDB}"/>
    <dgm:cxn modelId="{45AD1570-F589-4E3E-B299-983E36967EEE}" srcId="{88A422CD-95B9-4B06-BE0F-5CC0FA703139}" destId="{1B9DCDCD-5B48-4004-B3A4-6820A39B484A}" srcOrd="2" destOrd="0" parTransId="{0A635E51-43A5-4984-9825-F41DE66E54F2}" sibTransId="{6B9D2C28-F6D8-479D-AC72-5004D4EBF438}"/>
    <dgm:cxn modelId="{C28B1930-FE05-4B46-B4A1-29750F0ECF29}" type="presOf" srcId="{1B9DCDCD-5B48-4004-B3A4-6820A39B484A}" destId="{E4A8DC45-97FF-4EF6-92C5-E3D5184AD9B1}" srcOrd="0" destOrd="0" presId="urn:microsoft.com/office/officeart/2005/8/layout/vList2"/>
    <dgm:cxn modelId="{41C658EE-AAED-42F9-BBDC-C08154AA2121}" type="presParOf" srcId="{100DA862-D7E6-4701-9045-F66D30DCD85C}" destId="{F1D96424-1990-42FE-A34F-6016278086E1}" srcOrd="0" destOrd="0" presId="urn:microsoft.com/office/officeart/2005/8/layout/vList2"/>
    <dgm:cxn modelId="{AA35D6CD-E854-4805-BB92-88749088027D}" type="presParOf" srcId="{100DA862-D7E6-4701-9045-F66D30DCD85C}" destId="{8D3F3CB7-4C9C-48BC-866F-38AAA08671F3}" srcOrd="1" destOrd="0" presId="urn:microsoft.com/office/officeart/2005/8/layout/vList2"/>
    <dgm:cxn modelId="{91A45E22-311F-4D1F-B2C0-825E9F937F47}" type="presParOf" srcId="{100DA862-D7E6-4701-9045-F66D30DCD85C}" destId="{1EAE5D5F-EA94-4702-B9FD-211C86C55933}" srcOrd="2" destOrd="0" presId="urn:microsoft.com/office/officeart/2005/8/layout/vList2"/>
    <dgm:cxn modelId="{B60A4262-64FC-406F-939C-A27E1B0D184C}" type="presParOf" srcId="{100DA862-D7E6-4701-9045-F66D30DCD85C}" destId="{18A391E5-F1C3-4DAA-9A27-E97D1BB4AF34}" srcOrd="3" destOrd="0" presId="urn:microsoft.com/office/officeart/2005/8/layout/vList2"/>
    <dgm:cxn modelId="{34C44059-9C6F-4655-9F7B-523E7AA72D96}" type="presParOf" srcId="{100DA862-D7E6-4701-9045-F66D30DCD85C}" destId="{E4A8DC45-97FF-4EF6-92C5-E3D5184AD9B1}" srcOrd="4" destOrd="0" presId="urn:microsoft.com/office/officeart/2005/8/layout/vList2"/>
    <dgm:cxn modelId="{6D9283A4-5280-4DF3-8889-C398F49B23FE}" type="presParOf" srcId="{100DA862-D7E6-4701-9045-F66D30DCD85C}" destId="{133AE13C-B628-4D4A-AD35-9425AF6C7C88}" srcOrd="5" destOrd="0" presId="urn:microsoft.com/office/officeart/2005/8/layout/vList2"/>
    <dgm:cxn modelId="{B4A4D356-8E38-4A50-A36A-8E283AED931B}" type="presParOf" srcId="{100DA862-D7E6-4701-9045-F66D30DCD85C}" destId="{DE92C13A-517A-443B-A56A-207D1809429B}" srcOrd="6" destOrd="0" presId="urn:microsoft.com/office/officeart/2005/8/layout/vList2"/>
    <dgm:cxn modelId="{A357C5BE-2375-4560-8CF2-A45DB6F0C277}" type="presParOf" srcId="{100DA862-D7E6-4701-9045-F66D30DCD85C}" destId="{93EF0422-ED7E-4CA9-B388-3D835C3C37D2}" srcOrd="7" destOrd="0" presId="urn:microsoft.com/office/officeart/2005/8/layout/vList2"/>
    <dgm:cxn modelId="{658BBC44-7879-4C1A-865D-B0859E283AE7}" type="presParOf" srcId="{100DA862-D7E6-4701-9045-F66D30DCD85C}" destId="{AC9FFA53-780B-4CFD-9129-25D8B35F8F3C}"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22A390C2-6C14-4884-9236-034A14DC38C2}" type="doc">
      <dgm:prSet loTypeId="urn:microsoft.com/office/officeart/2008/layout/VerticalAccentList" loCatId="list" qsTypeId="urn:microsoft.com/office/officeart/2005/8/quickstyle/simple1" qsCatId="simple" csTypeId="urn:microsoft.com/office/officeart/2005/8/colors/colorful2" csCatId="colorful"/>
      <dgm:spPr/>
      <dgm:t>
        <a:bodyPr/>
        <a:lstStyle/>
        <a:p>
          <a:endParaRPr lang="zh-CN" altLang="en-US"/>
        </a:p>
      </dgm:t>
    </dgm:pt>
    <dgm:pt modelId="{A8D1A6FD-57C9-4F95-AA4F-829D4A23544B}">
      <dgm:prSet/>
      <dgm:spPr/>
      <dgm:t>
        <a:bodyPr/>
        <a:lstStyle/>
        <a:p>
          <a:pPr rtl="0"/>
          <a:r>
            <a:rPr lang="zh-CN" smtClean="0"/>
            <a:t>以上问题肯定不是绝对的，设计者可以根据目标进行扩充，但这些问题肯定能帮助设计者获得一些明确的趋势和指引。</a:t>
          </a:r>
          <a:endParaRPr lang="zh-CN"/>
        </a:p>
      </dgm:t>
    </dgm:pt>
    <dgm:pt modelId="{F21A6DBE-CAF5-41DC-9BD0-A57FF6CD7D8E}" type="parTrans" cxnId="{DBEFA394-E59D-4EE4-9C01-BC2F233247AE}">
      <dgm:prSet/>
      <dgm:spPr/>
      <dgm:t>
        <a:bodyPr/>
        <a:lstStyle/>
        <a:p>
          <a:endParaRPr lang="zh-CN" altLang="en-US"/>
        </a:p>
      </dgm:t>
    </dgm:pt>
    <dgm:pt modelId="{1D819BF0-84BA-41A9-A6E2-856BF61B9D9F}" type="sibTrans" cxnId="{DBEFA394-E59D-4EE4-9C01-BC2F233247AE}">
      <dgm:prSet/>
      <dgm:spPr/>
      <dgm:t>
        <a:bodyPr/>
        <a:lstStyle/>
        <a:p>
          <a:endParaRPr lang="zh-CN" altLang="en-US"/>
        </a:p>
      </dgm:t>
    </dgm:pt>
    <dgm:pt modelId="{2C1FA647-340B-430A-9DB9-7C9DBFB28105}">
      <dgm:prSet/>
      <dgm:spPr/>
      <dgm:t>
        <a:bodyPr/>
        <a:lstStyle/>
        <a:p>
          <a:pPr rtl="0"/>
          <a:r>
            <a:rPr lang="zh-CN" smtClean="0"/>
            <a:t>问题一般采用开放式的，给予受访者足够的时间和空间，阐释他们自己对网站的理解。</a:t>
          </a:r>
          <a:endParaRPr lang="zh-CN"/>
        </a:p>
      </dgm:t>
    </dgm:pt>
    <dgm:pt modelId="{FDC7566E-B945-433B-9E2C-52C015E1BE0B}" type="parTrans" cxnId="{B9D841FA-298C-4E1B-B6E7-FC78DC7EE5C5}">
      <dgm:prSet/>
      <dgm:spPr/>
      <dgm:t>
        <a:bodyPr/>
        <a:lstStyle/>
        <a:p>
          <a:endParaRPr lang="zh-CN" altLang="en-US"/>
        </a:p>
      </dgm:t>
    </dgm:pt>
    <dgm:pt modelId="{BA7314C0-557D-4FD5-ABC7-C27F1F4BEEF9}" type="sibTrans" cxnId="{B9D841FA-298C-4E1B-B6E7-FC78DC7EE5C5}">
      <dgm:prSet/>
      <dgm:spPr/>
      <dgm:t>
        <a:bodyPr/>
        <a:lstStyle/>
        <a:p>
          <a:endParaRPr lang="zh-CN" altLang="en-US"/>
        </a:p>
      </dgm:t>
    </dgm:pt>
    <dgm:pt modelId="{2B46377A-9181-4D23-A6A2-C7E24CD3D052}">
      <dgm:prSet/>
      <dgm:spPr/>
      <dgm:t>
        <a:bodyPr/>
        <a:lstStyle/>
        <a:p>
          <a:pPr rtl="0"/>
          <a:r>
            <a:rPr lang="zh-CN" smtClean="0"/>
            <a:t>一般问卷调研不仅可以在设计前期进行，在设计项目快结束时，也可以进行用户测试，以检验这个网站项目的成效。</a:t>
          </a:r>
          <a:endParaRPr lang="zh-CN"/>
        </a:p>
      </dgm:t>
    </dgm:pt>
    <dgm:pt modelId="{C5F059B8-BACE-4A28-BA11-D03C39B5CD4F}" type="parTrans" cxnId="{F59FF4B6-4523-44D7-BB51-FB3463385C05}">
      <dgm:prSet/>
      <dgm:spPr/>
      <dgm:t>
        <a:bodyPr/>
        <a:lstStyle/>
        <a:p>
          <a:endParaRPr lang="zh-CN" altLang="en-US"/>
        </a:p>
      </dgm:t>
    </dgm:pt>
    <dgm:pt modelId="{A90D9CB9-7CE4-4CB2-8CA5-BC661807EF56}" type="sibTrans" cxnId="{F59FF4B6-4523-44D7-BB51-FB3463385C05}">
      <dgm:prSet/>
      <dgm:spPr/>
      <dgm:t>
        <a:bodyPr/>
        <a:lstStyle/>
        <a:p>
          <a:endParaRPr lang="zh-CN" altLang="en-US"/>
        </a:p>
      </dgm:t>
    </dgm:pt>
    <dgm:pt modelId="{FA3FEA5B-1B24-4BF7-8B86-24CE3081FE4D}" type="pres">
      <dgm:prSet presAssocID="{22A390C2-6C14-4884-9236-034A14DC38C2}" presName="Name0" presStyleCnt="0">
        <dgm:presLayoutVars>
          <dgm:chMax/>
          <dgm:chPref/>
          <dgm:dir/>
        </dgm:presLayoutVars>
      </dgm:prSet>
      <dgm:spPr/>
    </dgm:pt>
    <dgm:pt modelId="{9592A522-09D5-4421-AE9E-160A70D785C0}" type="pres">
      <dgm:prSet presAssocID="{A8D1A6FD-57C9-4F95-AA4F-829D4A23544B}" presName="parenttextcomposite" presStyleCnt="0"/>
      <dgm:spPr/>
    </dgm:pt>
    <dgm:pt modelId="{DE6C8E76-6746-4924-9B1F-601EED9EFC73}" type="pres">
      <dgm:prSet presAssocID="{A8D1A6FD-57C9-4F95-AA4F-829D4A23544B}" presName="parenttext" presStyleLbl="revTx" presStyleIdx="0" presStyleCnt="3">
        <dgm:presLayoutVars>
          <dgm:chMax/>
          <dgm:chPref val="2"/>
          <dgm:bulletEnabled val="1"/>
        </dgm:presLayoutVars>
      </dgm:prSet>
      <dgm:spPr/>
    </dgm:pt>
    <dgm:pt modelId="{52D1B0DD-FF03-4A23-8FE5-7B419A185CF5}" type="pres">
      <dgm:prSet presAssocID="{A8D1A6FD-57C9-4F95-AA4F-829D4A23544B}" presName="parallelogramComposite" presStyleCnt="0"/>
      <dgm:spPr/>
    </dgm:pt>
    <dgm:pt modelId="{1542C9C1-5F96-4E3B-92C2-41B21CEB5C00}" type="pres">
      <dgm:prSet presAssocID="{A8D1A6FD-57C9-4F95-AA4F-829D4A23544B}" presName="parallelogram1" presStyleLbl="alignNode1" presStyleIdx="0" presStyleCnt="21"/>
      <dgm:spPr/>
    </dgm:pt>
    <dgm:pt modelId="{67F1CB8B-DF7D-49B0-8017-C600885EA340}" type="pres">
      <dgm:prSet presAssocID="{A8D1A6FD-57C9-4F95-AA4F-829D4A23544B}" presName="parallelogram2" presStyleLbl="alignNode1" presStyleIdx="1" presStyleCnt="21"/>
      <dgm:spPr/>
    </dgm:pt>
    <dgm:pt modelId="{1203FD26-87E5-40A5-B752-DB3CE9C90434}" type="pres">
      <dgm:prSet presAssocID="{A8D1A6FD-57C9-4F95-AA4F-829D4A23544B}" presName="parallelogram3" presStyleLbl="alignNode1" presStyleIdx="2" presStyleCnt="21"/>
      <dgm:spPr/>
    </dgm:pt>
    <dgm:pt modelId="{1057DD3A-6D65-4C48-ACC2-17D3276DC5DF}" type="pres">
      <dgm:prSet presAssocID="{A8D1A6FD-57C9-4F95-AA4F-829D4A23544B}" presName="parallelogram4" presStyleLbl="alignNode1" presStyleIdx="3" presStyleCnt="21"/>
      <dgm:spPr/>
    </dgm:pt>
    <dgm:pt modelId="{5B4AEA3C-2A2C-42A0-BFDD-83C1BF02850A}" type="pres">
      <dgm:prSet presAssocID="{A8D1A6FD-57C9-4F95-AA4F-829D4A23544B}" presName="parallelogram5" presStyleLbl="alignNode1" presStyleIdx="4" presStyleCnt="21"/>
      <dgm:spPr/>
    </dgm:pt>
    <dgm:pt modelId="{9ADF3CF8-15F7-4BBE-9348-2D8165082D43}" type="pres">
      <dgm:prSet presAssocID="{A8D1A6FD-57C9-4F95-AA4F-829D4A23544B}" presName="parallelogram6" presStyleLbl="alignNode1" presStyleIdx="5" presStyleCnt="21"/>
      <dgm:spPr/>
    </dgm:pt>
    <dgm:pt modelId="{4137E16F-47C0-4B97-8BED-092F9A90DF53}" type="pres">
      <dgm:prSet presAssocID="{A8D1A6FD-57C9-4F95-AA4F-829D4A23544B}" presName="parallelogram7" presStyleLbl="alignNode1" presStyleIdx="6" presStyleCnt="21"/>
      <dgm:spPr/>
    </dgm:pt>
    <dgm:pt modelId="{8467355B-A37E-449B-80E5-5E2533FB434B}" type="pres">
      <dgm:prSet presAssocID="{1D819BF0-84BA-41A9-A6E2-856BF61B9D9F}" presName="sibTrans" presStyleCnt="0"/>
      <dgm:spPr/>
    </dgm:pt>
    <dgm:pt modelId="{C037A943-2975-4CEE-8329-80F256665837}" type="pres">
      <dgm:prSet presAssocID="{2C1FA647-340B-430A-9DB9-7C9DBFB28105}" presName="parenttextcomposite" presStyleCnt="0"/>
      <dgm:spPr/>
    </dgm:pt>
    <dgm:pt modelId="{C95F79FE-EF37-4BC4-9D0D-A1EFAA248ADD}" type="pres">
      <dgm:prSet presAssocID="{2C1FA647-340B-430A-9DB9-7C9DBFB28105}" presName="parenttext" presStyleLbl="revTx" presStyleIdx="1" presStyleCnt="3">
        <dgm:presLayoutVars>
          <dgm:chMax/>
          <dgm:chPref val="2"/>
          <dgm:bulletEnabled val="1"/>
        </dgm:presLayoutVars>
      </dgm:prSet>
      <dgm:spPr/>
    </dgm:pt>
    <dgm:pt modelId="{6BAA0C87-4741-4BDE-86BE-8F6F7AF58C18}" type="pres">
      <dgm:prSet presAssocID="{2C1FA647-340B-430A-9DB9-7C9DBFB28105}" presName="parallelogramComposite" presStyleCnt="0"/>
      <dgm:spPr/>
    </dgm:pt>
    <dgm:pt modelId="{28DDE548-1BA0-4099-827C-F9BFF19B23AC}" type="pres">
      <dgm:prSet presAssocID="{2C1FA647-340B-430A-9DB9-7C9DBFB28105}" presName="parallelogram1" presStyleLbl="alignNode1" presStyleIdx="7" presStyleCnt="21"/>
      <dgm:spPr/>
    </dgm:pt>
    <dgm:pt modelId="{D49E1750-C455-43B2-B9E3-7A4F07B94159}" type="pres">
      <dgm:prSet presAssocID="{2C1FA647-340B-430A-9DB9-7C9DBFB28105}" presName="parallelogram2" presStyleLbl="alignNode1" presStyleIdx="8" presStyleCnt="21"/>
      <dgm:spPr/>
    </dgm:pt>
    <dgm:pt modelId="{CAA7AE5C-D8AB-47C2-8E18-417AD648A04D}" type="pres">
      <dgm:prSet presAssocID="{2C1FA647-340B-430A-9DB9-7C9DBFB28105}" presName="parallelogram3" presStyleLbl="alignNode1" presStyleIdx="9" presStyleCnt="21"/>
      <dgm:spPr/>
    </dgm:pt>
    <dgm:pt modelId="{41824671-4B91-46EF-A34E-BDDF60D87324}" type="pres">
      <dgm:prSet presAssocID="{2C1FA647-340B-430A-9DB9-7C9DBFB28105}" presName="parallelogram4" presStyleLbl="alignNode1" presStyleIdx="10" presStyleCnt="21"/>
      <dgm:spPr/>
    </dgm:pt>
    <dgm:pt modelId="{95C39C50-4F5B-4A69-AD6C-6342D1705059}" type="pres">
      <dgm:prSet presAssocID="{2C1FA647-340B-430A-9DB9-7C9DBFB28105}" presName="parallelogram5" presStyleLbl="alignNode1" presStyleIdx="11" presStyleCnt="21"/>
      <dgm:spPr/>
    </dgm:pt>
    <dgm:pt modelId="{12160EE1-5F62-4FE5-8BFF-C36B266AD584}" type="pres">
      <dgm:prSet presAssocID="{2C1FA647-340B-430A-9DB9-7C9DBFB28105}" presName="parallelogram6" presStyleLbl="alignNode1" presStyleIdx="12" presStyleCnt="21"/>
      <dgm:spPr/>
    </dgm:pt>
    <dgm:pt modelId="{40F51CA6-80BA-40ED-A10F-074537B0BD76}" type="pres">
      <dgm:prSet presAssocID="{2C1FA647-340B-430A-9DB9-7C9DBFB28105}" presName="parallelogram7" presStyleLbl="alignNode1" presStyleIdx="13" presStyleCnt="21"/>
      <dgm:spPr/>
    </dgm:pt>
    <dgm:pt modelId="{E82BED40-841B-481A-AC1D-9B77B2F8629F}" type="pres">
      <dgm:prSet presAssocID="{BA7314C0-557D-4FD5-ABC7-C27F1F4BEEF9}" presName="sibTrans" presStyleCnt="0"/>
      <dgm:spPr/>
    </dgm:pt>
    <dgm:pt modelId="{FB709108-7BC7-401D-85FD-8BCDB9396FC8}" type="pres">
      <dgm:prSet presAssocID="{2B46377A-9181-4D23-A6A2-C7E24CD3D052}" presName="parenttextcomposite" presStyleCnt="0"/>
      <dgm:spPr/>
    </dgm:pt>
    <dgm:pt modelId="{37D234F1-EBA9-4122-BD10-BECB3A4048B1}" type="pres">
      <dgm:prSet presAssocID="{2B46377A-9181-4D23-A6A2-C7E24CD3D052}" presName="parenttext" presStyleLbl="revTx" presStyleIdx="2" presStyleCnt="3">
        <dgm:presLayoutVars>
          <dgm:chMax/>
          <dgm:chPref val="2"/>
          <dgm:bulletEnabled val="1"/>
        </dgm:presLayoutVars>
      </dgm:prSet>
      <dgm:spPr/>
    </dgm:pt>
    <dgm:pt modelId="{FCF9D490-52A1-48F4-ACC0-4DB2BF38BA71}" type="pres">
      <dgm:prSet presAssocID="{2B46377A-9181-4D23-A6A2-C7E24CD3D052}" presName="parallelogramComposite" presStyleCnt="0"/>
      <dgm:spPr/>
    </dgm:pt>
    <dgm:pt modelId="{2BD7CC1B-0800-47BB-A8ED-65F329423BA4}" type="pres">
      <dgm:prSet presAssocID="{2B46377A-9181-4D23-A6A2-C7E24CD3D052}" presName="parallelogram1" presStyleLbl="alignNode1" presStyleIdx="14" presStyleCnt="21"/>
      <dgm:spPr/>
    </dgm:pt>
    <dgm:pt modelId="{0F6D2A70-9411-4FE7-BA68-255D17665F60}" type="pres">
      <dgm:prSet presAssocID="{2B46377A-9181-4D23-A6A2-C7E24CD3D052}" presName="parallelogram2" presStyleLbl="alignNode1" presStyleIdx="15" presStyleCnt="21"/>
      <dgm:spPr/>
    </dgm:pt>
    <dgm:pt modelId="{9D198465-B142-4CDB-9B1F-AAD1D780AD7F}" type="pres">
      <dgm:prSet presAssocID="{2B46377A-9181-4D23-A6A2-C7E24CD3D052}" presName="parallelogram3" presStyleLbl="alignNode1" presStyleIdx="16" presStyleCnt="21"/>
      <dgm:spPr/>
    </dgm:pt>
    <dgm:pt modelId="{C03FD6C9-54FF-4B78-8AB3-386160694144}" type="pres">
      <dgm:prSet presAssocID="{2B46377A-9181-4D23-A6A2-C7E24CD3D052}" presName="parallelogram4" presStyleLbl="alignNode1" presStyleIdx="17" presStyleCnt="21"/>
      <dgm:spPr/>
    </dgm:pt>
    <dgm:pt modelId="{2E1A54D4-E9F1-4371-AECC-DAAA0648063A}" type="pres">
      <dgm:prSet presAssocID="{2B46377A-9181-4D23-A6A2-C7E24CD3D052}" presName="parallelogram5" presStyleLbl="alignNode1" presStyleIdx="18" presStyleCnt="21"/>
      <dgm:spPr/>
    </dgm:pt>
    <dgm:pt modelId="{EDB9795B-1CBC-4AE9-B605-7A77381961CB}" type="pres">
      <dgm:prSet presAssocID="{2B46377A-9181-4D23-A6A2-C7E24CD3D052}" presName="parallelogram6" presStyleLbl="alignNode1" presStyleIdx="19" presStyleCnt="21"/>
      <dgm:spPr/>
    </dgm:pt>
    <dgm:pt modelId="{0E5E53C5-4A75-45A6-AF67-56C5E47A3F14}" type="pres">
      <dgm:prSet presAssocID="{2B46377A-9181-4D23-A6A2-C7E24CD3D052}" presName="parallelogram7" presStyleLbl="alignNode1" presStyleIdx="20" presStyleCnt="21"/>
      <dgm:spPr/>
    </dgm:pt>
  </dgm:ptLst>
  <dgm:cxnLst>
    <dgm:cxn modelId="{F59FF4B6-4523-44D7-BB51-FB3463385C05}" srcId="{22A390C2-6C14-4884-9236-034A14DC38C2}" destId="{2B46377A-9181-4D23-A6A2-C7E24CD3D052}" srcOrd="2" destOrd="0" parTransId="{C5F059B8-BACE-4A28-BA11-D03C39B5CD4F}" sibTransId="{A90D9CB9-7CE4-4CB2-8CA5-BC661807EF56}"/>
    <dgm:cxn modelId="{58AE4A52-A4C4-41A7-A37C-3DC0A9190175}" type="presOf" srcId="{22A390C2-6C14-4884-9236-034A14DC38C2}" destId="{FA3FEA5B-1B24-4BF7-8B86-24CE3081FE4D}" srcOrd="0" destOrd="0" presId="urn:microsoft.com/office/officeart/2008/layout/VerticalAccentList"/>
    <dgm:cxn modelId="{DBEFA394-E59D-4EE4-9C01-BC2F233247AE}" srcId="{22A390C2-6C14-4884-9236-034A14DC38C2}" destId="{A8D1A6FD-57C9-4F95-AA4F-829D4A23544B}" srcOrd="0" destOrd="0" parTransId="{F21A6DBE-CAF5-41DC-9BD0-A57FF6CD7D8E}" sibTransId="{1D819BF0-84BA-41A9-A6E2-856BF61B9D9F}"/>
    <dgm:cxn modelId="{B9D841FA-298C-4E1B-B6E7-FC78DC7EE5C5}" srcId="{22A390C2-6C14-4884-9236-034A14DC38C2}" destId="{2C1FA647-340B-430A-9DB9-7C9DBFB28105}" srcOrd="1" destOrd="0" parTransId="{FDC7566E-B945-433B-9E2C-52C015E1BE0B}" sibTransId="{BA7314C0-557D-4FD5-ABC7-C27F1F4BEEF9}"/>
    <dgm:cxn modelId="{78535789-B7FD-4863-862D-796587087905}" type="presOf" srcId="{2B46377A-9181-4D23-A6A2-C7E24CD3D052}" destId="{37D234F1-EBA9-4122-BD10-BECB3A4048B1}" srcOrd="0" destOrd="0" presId="urn:microsoft.com/office/officeart/2008/layout/VerticalAccentList"/>
    <dgm:cxn modelId="{31E221E7-0E0F-41C5-BAC1-9384BCAA67B1}" type="presOf" srcId="{A8D1A6FD-57C9-4F95-AA4F-829D4A23544B}" destId="{DE6C8E76-6746-4924-9B1F-601EED9EFC73}" srcOrd="0" destOrd="0" presId="urn:microsoft.com/office/officeart/2008/layout/VerticalAccentList"/>
    <dgm:cxn modelId="{93BB0931-2AD1-4EB0-B304-3FE70ED66EFE}" type="presOf" srcId="{2C1FA647-340B-430A-9DB9-7C9DBFB28105}" destId="{C95F79FE-EF37-4BC4-9D0D-A1EFAA248ADD}" srcOrd="0" destOrd="0" presId="urn:microsoft.com/office/officeart/2008/layout/VerticalAccentList"/>
    <dgm:cxn modelId="{4321713A-2E38-4965-B2A4-F8CA1D7E47DA}" type="presParOf" srcId="{FA3FEA5B-1B24-4BF7-8B86-24CE3081FE4D}" destId="{9592A522-09D5-4421-AE9E-160A70D785C0}" srcOrd="0" destOrd="0" presId="urn:microsoft.com/office/officeart/2008/layout/VerticalAccentList"/>
    <dgm:cxn modelId="{18921B4B-645A-461E-B478-8A5A506A8FAC}" type="presParOf" srcId="{9592A522-09D5-4421-AE9E-160A70D785C0}" destId="{DE6C8E76-6746-4924-9B1F-601EED9EFC73}" srcOrd="0" destOrd="0" presId="urn:microsoft.com/office/officeart/2008/layout/VerticalAccentList"/>
    <dgm:cxn modelId="{5E2CFBC5-301E-4C24-81A2-A75BE563BFA8}" type="presParOf" srcId="{FA3FEA5B-1B24-4BF7-8B86-24CE3081FE4D}" destId="{52D1B0DD-FF03-4A23-8FE5-7B419A185CF5}" srcOrd="1" destOrd="0" presId="urn:microsoft.com/office/officeart/2008/layout/VerticalAccentList"/>
    <dgm:cxn modelId="{BE309FC5-39BB-4692-9D48-4E667682958F}" type="presParOf" srcId="{52D1B0DD-FF03-4A23-8FE5-7B419A185CF5}" destId="{1542C9C1-5F96-4E3B-92C2-41B21CEB5C00}" srcOrd="0" destOrd="0" presId="urn:microsoft.com/office/officeart/2008/layout/VerticalAccentList"/>
    <dgm:cxn modelId="{A8862031-B44C-41BD-8D4C-42713191D97B}" type="presParOf" srcId="{52D1B0DD-FF03-4A23-8FE5-7B419A185CF5}" destId="{67F1CB8B-DF7D-49B0-8017-C600885EA340}" srcOrd="1" destOrd="0" presId="urn:microsoft.com/office/officeart/2008/layout/VerticalAccentList"/>
    <dgm:cxn modelId="{FCC8B479-7B28-443C-807C-49D4BA9B79D6}" type="presParOf" srcId="{52D1B0DD-FF03-4A23-8FE5-7B419A185CF5}" destId="{1203FD26-87E5-40A5-B752-DB3CE9C90434}" srcOrd="2" destOrd="0" presId="urn:microsoft.com/office/officeart/2008/layout/VerticalAccentList"/>
    <dgm:cxn modelId="{20F92D34-6A24-4179-A39B-FE45E321C8F0}" type="presParOf" srcId="{52D1B0DD-FF03-4A23-8FE5-7B419A185CF5}" destId="{1057DD3A-6D65-4C48-ACC2-17D3276DC5DF}" srcOrd="3" destOrd="0" presId="urn:microsoft.com/office/officeart/2008/layout/VerticalAccentList"/>
    <dgm:cxn modelId="{059187F9-38D5-4C3F-B520-2F48525B24B1}" type="presParOf" srcId="{52D1B0DD-FF03-4A23-8FE5-7B419A185CF5}" destId="{5B4AEA3C-2A2C-42A0-BFDD-83C1BF02850A}" srcOrd="4" destOrd="0" presId="urn:microsoft.com/office/officeart/2008/layout/VerticalAccentList"/>
    <dgm:cxn modelId="{B27E20B8-8F5C-4B3D-A1A9-E695E7C16130}" type="presParOf" srcId="{52D1B0DD-FF03-4A23-8FE5-7B419A185CF5}" destId="{9ADF3CF8-15F7-4BBE-9348-2D8165082D43}" srcOrd="5" destOrd="0" presId="urn:microsoft.com/office/officeart/2008/layout/VerticalAccentList"/>
    <dgm:cxn modelId="{4875024C-58A2-4CDD-8F15-E82A6514EC4B}" type="presParOf" srcId="{52D1B0DD-FF03-4A23-8FE5-7B419A185CF5}" destId="{4137E16F-47C0-4B97-8BED-092F9A90DF53}" srcOrd="6" destOrd="0" presId="urn:microsoft.com/office/officeart/2008/layout/VerticalAccentList"/>
    <dgm:cxn modelId="{446DAA70-E9B7-42E4-94B0-A3F26C8324D1}" type="presParOf" srcId="{FA3FEA5B-1B24-4BF7-8B86-24CE3081FE4D}" destId="{8467355B-A37E-449B-80E5-5E2533FB434B}" srcOrd="2" destOrd="0" presId="urn:microsoft.com/office/officeart/2008/layout/VerticalAccentList"/>
    <dgm:cxn modelId="{A9EECCE1-3643-4C4E-BB36-CA9C18312356}" type="presParOf" srcId="{FA3FEA5B-1B24-4BF7-8B86-24CE3081FE4D}" destId="{C037A943-2975-4CEE-8329-80F256665837}" srcOrd="3" destOrd="0" presId="urn:microsoft.com/office/officeart/2008/layout/VerticalAccentList"/>
    <dgm:cxn modelId="{2853ACE7-E1F0-467A-8F24-02250BD518E7}" type="presParOf" srcId="{C037A943-2975-4CEE-8329-80F256665837}" destId="{C95F79FE-EF37-4BC4-9D0D-A1EFAA248ADD}" srcOrd="0" destOrd="0" presId="urn:microsoft.com/office/officeart/2008/layout/VerticalAccentList"/>
    <dgm:cxn modelId="{8F913F73-414B-489A-8A1D-B6EF2CBCEFD1}" type="presParOf" srcId="{FA3FEA5B-1B24-4BF7-8B86-24CE3081FE4D}" destId="{6BAA0C87-4741-4BDE-86BE-8F6F7AF58C18}" srcOrd="4" destOrd="0" presId="urn:microsoft.com/office/officeart/2008/layout/VerticalAccentList"/>
    <dgm:cxn modelId="{911A7772-AACC-4616-961E-D33C4C16F4F9}" type="presParOf" srcId="{6BAA0C87-4741-4BDE-86BE-8F6F7AF58C18}" destId="{28DDE548-1BA0-4099-827C-F9BFF19B23AC}" srcOrd="0" destOrd="0" presId="urn:microsoft.com/office/officeart/2008/layout/VerticalAccentList"/>
    <dgm:cxn modelId="{723DFEDE-D322-4AEB-9EFF-BD1754E19C04}" type="presParOf" srcId="{6BAA0C87-4741-4BDE-86BE-8F6F7AF58C18}" destId="{D49E1750-C455-43B2-B9E3-7A4F07B94159}" srcOrd="1" destOrd="0" presId="urn:microsoft.com/office/officeart/2008/layout/VerticalAccentList"/>
    <dgm:cxn modelId="{90F8DE37-E3C6-4C5D-9B00-D7BC24F80E43}" type="presParOf" srcId="{6BAA0C87-4741-4BDE-86BE-8F6F7AF58C18}" destId="{CAA7AE5C-D8AB-47C2-8E18-417AD648A04D}" srcOrd="2" destOrd="0" presId="urn:microsoft.com/office/officeart/2008/layout/VerticalAccentList"/>
    <dgm:cxn modelId="{C0D956FA-58D5-43C7-BD6D-BDCACF8985C3}" type="presParOf" srcId="{6BAA0C87-4741-4BDE-86BE-8F6F7AF58C18}" destId="{41824671-4B91-46EF-A34E-BDDF60D87324}" srcOrd="3" destOrd="0" presId="urn:microsoft.com/office/officeart/2008/layout/VerticalAccentList"/>
    <dgm:cxn modelId="{720A9225-37F3-4769-A6EE-37CD1860B132}" type="presParOf" srcId="{6BAA0C87-4741-4BDE-86BE-8F6F7AF58C18}" destId="{95C39C50-4F5B-4A69-AD6C-6342D1705059}" srcOrd="4" destOrd="0" presId="urn:microsoft.com/office/officeart/2008/layout/VerticalAccentList"/>
    <dgm:cxn modelId="{4A5431DB-8E3A-48DC-A752-3C762D508380}" type="presParOf" srcId="{6BAA0C87-4741-4BDE-86BE-8F6F7AF58C18}" destId="{12160EE1-5F62-4FE5-8BFF-C36B266AD584}" srcOrd="5" destOrd="0" presId="urn:microsoft.com/office/officeart/2008/layout/VerticalAccentList"/>
    <dgm:cxn modelId="{391F4E26-D7EA-482C-9EFA-1B90A8847A4F}" type="presParOf" srcId="{6BAA0C87-4741-4BDE-86BE-8F6F7AF58C18}" destId="{40F51CA6-80BA-40ED-A10F-074537B0BD76}" srcOrd="6" destOrd="0" presId="urn:microsoft.com/office/officeart/2008/layout/VerticalAccentList"/>
    <dgm:cxn modelId="{975FED74-8BA3-4D45-B2A2-1A4D80219C53}" type="presParOf" srcId="{FA3FEA5B-1B24-4BF7-8B86-24CE3081FE4D}" destId="{E82BED40-841B-481A-AC1D-9B77B2F8629F}" srcOrd="5" destOrd="0" presId="urn:microsoft.com/office/officeart/2008/layout/VerticalAccentList"/>
    <dgm:cxn modelId="{18466989-BB65-4921-956C-E643458D75C4}" type="presParOf" srcId="{FA3FEA5B-1B24-4BF7-8B86-24CE3081FE4D}" destId="{FB709108-7BC7-401D-85FD-8BCDB9396FC8}" srcOrd="6" destOrd="0" presId="urn:microsoft.com/office/officeart/2008/layout/VerticalAccentList"/>
    <dgm:cxn modelId="{ACC80096-A879-453E-B46C-B773DDFD4566}" type="presParOf" srcId="{FB709108-7BC7-401D-85FD-8BCDB9396FC8}" destId="{37D234F1-EBA9-4122-BD10-BECB3A4048B1}" srcOrd="0" destOrd="0" presId="urn:microsoft.com/office/officeart/2008/layout/VerticalAccentList"/>
    <dgm:cxn modelId="{1294BD81-5E2E-4120-AE53-73F9352D7CC8}" type="presParOf" srcId="{FA3FEA5B-1B24-4BF7-8B86-24CE3081FE4D}" destId="{FCF9D490-52A1-48F4-ACC0-4DB2BF38BA71}" srcOrd="7" destOrd="0" presId="urn:microsoft.com/office/officeart/2008/layout/VerticalAccentList"/>
    <dgm:cxn modelId="{41539757-7BD3-4C92-B477-FCFB17C5936B}" type="presParOf" srcId="{FCF9D490-52A1-48F4-ACC0-4DB2BF38BA71}" destId="{2BD7CC1B-0800-47BB-A8ED-65F329423BA4}" srcOrd="0" destOrd="0" presId="urn:microsoft.com/office/officeart/2008/layout/VerticalAccentList"/>
    <dgm:cxn modelId="{C20DE5B2-989C-4385-9E4D-12CA121B6543}" type="presParOf" srcId="{FCF9D490-52A1-48F4-ACC0-4DB2BF38BA71}" destId="{0F6D2A70-9411-4FE7-BA68-255D17665F60}" srcOrd="1" destOrd="0" presId="urn:microsoft.com/office/officeart/2008/layout/VerticalAccentList"/>
    <dgm:cxn modelId="{01B1C21C-9AEA-40C4-91E7-9BB96884F717}" type="presParOf" srcId="{FCF9D490-52A1-48F4-ACC0-4DB2BF38BA71}" destId="{9D198465-B142-4CDB-9B1F-AAD1D780AD7F}" srcOrd="2" destOrd="0" presId="urn:microsoft.com/office/officeart/2008/layout/VerticalAccentList"/>
    <dgm:cxn modelId="{C43B751F-316A-43B6-83DB-6F7706E8C7AB}" type="presParOf" srcId="{FCF9D490-52A1-48F4-ACC0-4DB2BF38BA71}" destId="{C03FD6C9-54FF-4B78-8AB3-386160694144}" srcOrd="3" destOrd="0" presId="urn:microsoft.com/office/officeart/2008/layout/VerticalAccentList"/>
    <dgm:cxn modelId="{CEDEC737-59F6-41E3-A337-8841B92A8E0E}" type="presParOf" srcId="{FCF9D490-52A1-48F4-ACC0-4DB2BF38BA71}" destId="{2E1A54D4-E9F1-4371-AECC-DAAA0648063A}" srcOrd="4" destOrd="0" presId="urn:microsoft.com/office/officeart/2008/layout/VerticalAccentList"/>
    <dgm:cxn modelId="{0C24C67D-5A71-4CA9-AAC9-CFDEEB047392}" type="presParOf" srcId="{FCF9D490-52A1-48F4-ACC0-4DB2BF38BA71}" destId="{EDB9795B-1CBC-4AE9-B605-7A77381961CB}" srcOrd="5" destOrd="0" presId="urn:microsoft.com/office/officeart/2008/layout/VerticalAccentList"/>
    <dgm:cxn modelId="{D715DFBF-DCB8-40C2-AB3D-254E7E94295C}" type="presParOf" srcId="{FCF9D490-52A1-48F4-ACC0-4DB2BF38BA71}" destId="{0E5E53C5-4A75-45A6-AF67-56C5E47A3F14}"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904CAB9-57ED-4DA9-8E7D-8FB91C8E002F}" type="doc">
      <dgm:prSet loTypeId="urn:microsoft.com/office/officeart/2005/8/layout/vList2" loCatId="list" qsTypeId="urn:microsoft.com/office/officeart/2005/8/quickstyle/simple1" qsCatId="simple" csTypeId="urn:microsoft.com/office/officeart/2005/8/colors/colorful4" csCatId="colorful"/>
      <dgm:spPr/>
      <dgm:t>
        <a:bodyPr/>
        <a:lstStyle/>
        <a:p>
          <a:endParaRPr lang="zh-CN" altLang="en-US"/>
        </a:p>
      </dgm:t>
    </dgm:pt>
    <dgm:pt modelId="{2172D3D5-5D46-435E-B7A7-8F2767BD74F3}">
      <dgm:prSet/>
      <dgm:spPr/>
      <dgm:t>
        <a:bodyPr/>
        <a:lstStyle/>
        <a:p>
          <a:pPr rtl="0"/>
          <a:r>
            <a:rPr lang="zh-CN" dirty="0" smtClean="0"/>
            <a:t>前期工作的主要目的就是进行网站的项目定位，确立网站的建设目标、与客户进行深入沟通、分配好团队工作、制定整个过程计划。</a:t>
          </a:r>
          <a:endParaRPr lang="zh-CN" dirty="0"/>
        </a:p>
      </dgm:t>
    </dgm:pt>
    <dgm:pt modelId="{1C96AED8-E93B-45FC-BB9D-8503AB8A0FA4}" type="parTrans" cxnId="{E4EC14BE-2153-4E06-ABC1-917675E3DA4E}">
      <dgm:prSet/>
      <dgm:spPr/>
      <dgm:t>
        <a:bodyPr/>
        <a:lstStyle/>
        <a:p>
          <a:endParaRPr lang="zh-CN" altLang="en-US"/>
        </a:p>
      </dgm:t>
    </dgm:pt>
    <dgm:pt modelId="{57BA1C16-024A-4D78-AAF5-6846AED4B65F}" type="sibTrans" cxnId="{E4EC14BE-2153-4E06-ABC1-917675E3DA4E}">
      <dgm:prSet/>
      <dgm:spPr/>
      <dgm:t>
        <a:bodyPr/>
        <a:lstStyle/>
        <a:p>
          <a:endParaRPr lang="zh-CN" altLang="en-US"/>
        </a:p>
      </dgm:t>
    </dgm:pt>
    <dgm:pt modelId="{C8FC3453-1F28-41E0-AF18-857C038E6246}">
      <dgm:prSet/>
      <dgm:spPr/>
      <dgm:t>
        <a:bodyPr/>
        <a:lstStyle/>
        <a:p>
          <a:pPr rtl="0"/>
          <a:r>
            <a:rPr lang="zh-CN" dirty="0" smtClean="0"/>
            <a:t>前期工作可能很琐碎，却能拨开迷雾逐渐清晰对整个网站项目的细节，深入行业内部了解企业、受众和竞争对手，确立明确的设计方向。</a:t>
          </a:r>
          <a:endParaRPr lang="zh-CN" dirty="0"/>
        </a:p>
      </dgm:t>
    </dgm:pt>
    <dgm:pt modelId="{DD78B003-F8E3-423B-B393-06933E5B743A}" type="parTrans" cxnId="{CF63CAA4-A89D-4EA0-A48B-36BD57B01242}">
      <dgm:prSet/>
      <dgm:spPr/>
      <dgm:t>
        <a:bodyPr/>
        <a:lstStyle/>
        <a:p>
          <a:endParaRPr lang="zh-CN" altLang="en-US"/>
        </a:p>
      </dgm:t>
    </dgm:pt>
    <dgm:pt modelId="{B769691C-B2B5-425E-8FBF-2F7BB3972BCE}" type="sibTrans" cxnId="{CF63CAA4-A89D-4EA0-A48B-36BD57B01242}">
      <dgm:prSet/>
      <dgm:spPr/>
      <dgm:t>
        <a:bodyPr/>
        <a:lstStyle/>
        <a:p>
          <a:endParaRPr lang="zh-CN" altLang="en-US"/>
        </a:p>
      </dgm:t>
    </dgm:pt>
    <dgm:pt modelId="{D658411B-A277-4D92-B9A1-CB6618FCCCF2}">
      <dgm:prSet/>
      <dgm:spPr/>
      <dgm:t>
        <a:bodyPr/>
        <a:lstStyle/>
        <a:p>
          <a:pPr rtl="0"/>
          <a:r>
            <a:rPr lang="zh-CN" dirty="0" smtClean="0"/>
            <a:t>可以说，前期工作做得好，有利于后续步骤的顺利实施，也有利于整个项目管理的有条不紊。</a:t>
          </a:r>
          <a:endParaRPr lang="zh-CN" dirty="0"/>
        </a:p>
      </dgm:t>
    </dgm:pt>
    <dgm:pt modelId="{8437D92E-49E9-43C0-8F06-149EC0C2A94A}" type="parTrans" cxnId="{EBFFD2C7-5138-443F-B66B-0CCF24B6D5DF}">
      <dgm:prSet/>
      <dgm:spPr/>
      <dgm:t>
        <a:bodyPr/>
        <a:lstStyle/>
        <a:p>
          <a:endParaRPr lang="zh-CN" altLang="en-US"/>
        </a:p>
      </dgm:t>
    </dgm:pt>
    <dgm:pt modelId="{CF8BCE47-DD60-40BA-A36F-C25EED60D4E3}" type="sibTrans" cxnId="{EBFFD2C7-5138-443F-B66B-0CCF24B6D5DF}">
      <dgm:prSet/>
      <dgm:spPr/>
      <dgm:t>
        <a:bodyPr/>
        <a:lstStyle/>
        <a:p>
          <a:endParaRPr lang="zh-CN" altLang="en-US"/>
        </a:p>
      </dgm:t>
    </dgm:pt>
    <dgm:pt modelId="{1A408D1A-0194-44C5-9983-30C06B6FEEDF}" type="pres">
      <dgm:prSet presAssocID="{1904CAB9-57ED-4DA9-8E7D-8FB91C8E002F}" presName="linear" presStyleCnt="0">
        <dgm:presLayoutVars>
          <dgm:animLvl val="lvl"/>
          <dgm:resizeHandles val="exact"/>
        </dgm:presLayoutVars>
      </dgm:prSet>
      <dgm:spPr/>
    </dgm:pt>
    <dgm:pt modelId="{6369B5BE-49A3-4453-BBF4-106BCEF4C311}" type="pres">
      <dgm:prSet presAssocID="{2172D3D5-5D46-435E-B7A7-8F2767BD74F3}" presName="parentText" presStyleLbl="node1" presStyleIdx="0" presStyleCnt="3" custLinFactY="-46653" custLinFactNeighborY="-100000">
        <dgm:presLayoutVars>
          <dgm:chMax val="0"/>
          <dgm:bulletEnabled val="1"/>
        </dgm:presLayoutVars>
      </dgm:prSet>
      <dgm:spPr/>
    </dgm:pt>
    <dgm:pt modelId="{258764B5-6966-4A2C-A9BC-BCB89444E6F8}" type="pres">
      <dgm:prSet presAssocID="{57BA1C16-024A-4D78-AAF5-6846AED4B65F}" presName="spacer" presStyleCnt="0"/>
      <dgm:spPr/>
    </dgm:pt>
    <dgm:pt modelId="{6281E28F-5CAC-49F0-AE04-422D840CEE3E}" type="pres">
      <dgm:prSet presAssocID="{C8FC3453-1F28-41E0-AF18-857C038E6246}" presName="parentText" presStyleLbl="node1" presStyleIdx="1" presStyleCnt="3">
        <dgm:presLayoutVars>
          <dgm:chMax val="0"/>
          <dgm:bulletEnabled val="1"/>
        </dgm:presLayoutVars>
      </dgm:prSet>
      <dgm:spPr/>
    </dgm:pt>
    <dgm:pt modelId="{BF181D02-9758-4ABE-A391-1B6813561836}" type="pres">
      <dgm:prSet presAssocID="{B769691C-B2B5-425E-8FBF-2F7BB3972BCE}" presName="spacer" presStyleCnt="0"/>
      <dgm:spPr/>
    </dgm:pt>
    <dgm:pt modelId="{5333F930-1FD0-4D6D-8ABB-4901DE25FC74}" type="pres">
      <dgm:prSet presAssocID="{D658411B-A277-4D92-B9A1-CB6618FCCCF2}" presName="parentText" presStyleLbl="node1" presStyleIdx="2" presStyleCnt="3" custLinFactY="31076" custLinFactNeighborY="100000">
        <dgm:presLayoutVars>
          <dgm:chMax val="0"/>
          <dgm:bulletEnabled val="1"/>
        </dgm:presLayoutVars>
      </dgm:prSet>
      <dgm:spPr/>
    </dgm:pt>
  </dgm:ptLst>
  <dgm:cxnLst>
    <dgm:cxn modelId="{DF2BB305-2C70-43B1-B4B9-70E39177F5E3}" type="presOf" srcId="{D658411B-A277-4D92-B9A1-CB6618FCCCF2}" destId="{5333F930-1FD0-4D6D-8ABB-4901DE25FC74}" srcOrd="0" destOrd="0" presId="urn:microsoft.com/office/officeart/2005/8/layout/vList2"/>
    <dgm:cxn modelId="{0F0E9E29-5304-4D7E-B092-9EBE18875CDC}" type="presOf" srcId="{1904CAB9-57ED-4DA9-8E7D-8FB91C8E002F}" destId="{1A408D1A-0194-44C5-9983-30C06B6FEEDF}" srcOrd="0" destOrd="0" presId="urn:microsoft.com/office/officeart/2005/8/layout/vList2"/>
    <dgm:cxn modelId="{573EEEE9-2C70-4281-8DF0-CF7767B83D70}" type="presOf" srcId="{2172D3D5-5D46-435E-B7A7-8F2767BD74F3}" destId="{6369B5BE-49A3-4453-BBF4-106BCEF4C311}" srcOrd="0" destOrd="0" presId="urn:microsoft.com/office/officeart/2005/8/layout/vList2"/>
    <dgm:cxn modelId="{E4EC14BE-2153-4E06-ABC1-917675E3DA4E}" srcId="{1904CAB9-57ED-4DA9-8E7D-8FB91C8E002F}" destId="{2172D3D5-5D46-435E-B7A7-8F2767BD74F3}" srcOrd="0" destOrd="0" parTransId="{1C96AED8-E93B-45FC-BB9D-8503AB8A0FA4}" sibTransId="{57BA1C16-024A-4D78-AAF5-6846AED4B65F}"/>
    <dgm:cxn modelId="{CF63CAA4-A89D-4EA0-A48B-36BD57B01242}" srcId="{1904CAB9-57ED-4DA9-8E7D-8FB91C8E002F}" destId="{C8FC3453-1F28-41E0-AF18-857C038E6246}" srcOrd="1" destOrd="0" parTransId="{DD78B003-F8E3-423B-B393-06933E5B743A}" sibTransId="{B769691C-B2B5-425E-8FBF-2F7BB3972BCE}"/>
    <dgm:cxn modelId="{3DEE8E22-7A44-4881-879C-8B56FCBF524D}" type="presOf" srcId="{C8FC3453-1F28-41E0-AF18-857C038E6246}" destId="{6281E28F-5CAC-49F0-AE04-422D840CEE3E}" srcOrd="0" destOrd="0" presId="urn:microsoft.com/office/officeart/2005/8/layout/vList2"/>
    <dgm:cxn modelId="{EBFFD2C7-5138-443F-B66B-0CCF24B6D5DF}" srcId="{1904CAB9-57ED-4DA9-8E7D-8FB91C8E002F}" destId="{D658411B-A277-4D92-B9A1-CB6618FCCCF2}" srcOrd="2" destOrd="0" parTransId="{8437D92E-49E9-43C0-8F06-149EC0C2A94A}" sibTransId="{CF8BCE47-DD60-40BA-A36F-C25EED60D4E3}"/>
    <dgm:cxn modelId="{8A7B6010-1B6D-41E0-BBA4-32B8F0BBD872}" type="presParOf" srcId="{1A408D1A-0194-44C5-9983-30C06B6FEEDF}" destId="{6369B5BE-49A3-4453-BBF4-106BCEF4C311}" srcOrd="0" destOrd="0" presId="urn:microsoft.com/office/officeart/2005/8/layout/vList2"/>
    <dgm:cxn modelId="{D735747B-7FCB-467B-A15A-76D6514AE75E}" type="presParOf" srcId="{1A408D1A-0194-44C5-9983-30C06B6FEEDF}" destId="{258764B5-6966-4A2C-A9BC-BCB89444E6F8}" srcOrd="1" destOrd="0" presId="urn:microsoft.com/office/officeart/2005/8/layout/vList2"/>
    <dgm:cxn modelId="{DF01A6AE-D707-4B2A-8FBC-02AAE3605FC1}" type="presParOf" srcId="{1A408D1A-0194-44C5-9983-30C06B6FEEDF}" destId="{6281E28F-5CAC-49F0-AE04-422D840CEE3E}" srcOrd="2" destOrd="0" presId="urn:microsoft.com/office/officeart/2005/8/layout/vList2"/>
    <dgm:cxn modelId="{99C0F4C8-0CAC-4A7B-B18D-31BF24D66EC1}" type="presParOf" srcId="{1A408D1A-0194-44C5-9983-30C06B6FEEDF}" destId="{BF181D02-9758-4ABE-A391-1B6813561836}" srcOrd="3" destOrd="0" presId="urn:microsoft.com/office/officeart/2005/8/layout/vList2"/>
    <dgm:cxn modelId="{39ECB46D-750C-4450-9D21-E18524F486F9}" type="presParOf" srcId="{1A408D1A-0194-44C5-9983-30C06B6FEEDF}" destId="{5333F930-1FD0-4D6D-8ABB-4901DE25FC74}"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820DABD-376C-4095-B12A-4F2D6500C3C2}" type="doc">
      <dgm:prSet loTypeId="urn:microsoft.com/office/officeart/2005/8/layout/target3" loCatId="relationship" qsTypeId="urn:microsoft.com/office/officeart/2005/8/quickstyle/simple1" qsCatId="simple" csTypeId="urn:microsoft.com/office/officeart/2005/8/colors/accent1_2" csCatId="accent1"/>
      <dgm:spPr/>
      <dgm:t>
        <a:bodyPr/>
        <a:lstStyle/>
        <a:p>
          <a:endParaRPr lang="zh-CN" altLang="en-US"/>
        </a:p>
      </dgm:t>
    </dgm:pt>
    <dgm:pt modelId="{95FC51BC-0FEE-4A42-97CB-AB41E9538465}">
      <dgm:prSet/>
      <dgm:spPr/>
      <dgm:t>
        <a:bodyPr/>
        <a:lstStyle/>
        <a:p>
          <a:pPr rtl="0"/>
          <a:r>
            <a:rPr lang="zh-CN" smtClean="0"/>
            <a:t>调研的方法千差万别，这取决于项目的内容和规模。</a:t>
          </a:r>
          <a:endParaRPr lang="zh-CN"/>
        </a:p>
      </dgm:t>
    </dgm:pt>
    <dgm:pt modelId="{F52D75CC-1C7B-4695-A9BB-E0B476B8D107}" type="parTrans" cxnId="{FE8A7980-ACB3-4CEF-9C7C-FF22414CC247}">
      <dgm:prSet/>
      <dgm:spPr/>
      <dgm:t>
        <a:bodyPr/>
        <a:lstStyle/>
        <a:p>
          <a:endParaRPr lang="zh-CN" altLang="en-US"/>
        </a:p>
      </dgm:t>
    </dgm:pt>
    <dgm:pt modelId="{B9E68F9F-7A35-42D0-B36A-E67CBAF58963}" type="sibTrans" cxnId="{FE8A7980-ACB3-4CEF-9C7C-FF22414CC247}">
      <dgm:prSet/>
      <dgm:spPr/>
      <dgm:t>
        <a:bodyPr/>
        <a:lstStyle/>
        <a:p>
          <a:endParaRPr lang="zh-CN" altLang="en-US"/>
        </a:p>
      </dgm:t>
    </dgm:pt>
    <dgm:pt modelId="{CAD65A32-DF97-4934-8B2A-C3D2B36255D2}">
      <dgm:prSet/>
      <dgm:spPr/>
      <dgm:t>
        <a:bodyPr/>
        <a:lstStyle/>
        <a:p>
          <a:pPr rtl="0"/>
          <a:r>
            <a:rPr lang="zh-CN" smtClean="0"/>
            <a:t>规模较大的项目需要深入收集并分析信息，而规模较小的日常项目有些甚至可以依靠现有经验与知识来对付。</a:t>
          </a:r>
          <a:endParaRPr lang="zh-CN"/>
        </a:p>
      </dgm:t>
    </dgm:pt>
    <dgm:pt modelId="{12D196D4-6373-4E1E-9AE2-6D0117B3D2B3}" type="parTrans" cxnId="{1CD7970E-F493-4C94-A846-03F35588725A}">
      <dgm:prSet/>
      <dgm:spPr/>
      <dgm:t>
        <a:bodyPr/>
        <a:lstStyle/>
        <a:p>
          <a:endParaRPr lang="zh-CN" altLang="en-US"/>
        </a:p>
      </dgm:t>
    </dgm:pt>
    <dgm:pt modelId="{2F2BBB74-B9D1-490A-8094-71EC375B95DB}" type="sibTrans" cxnId="{1CD7970E-F493-4C94-A846-03F35588725A}">
      <dgm:prSet/>
      <dgm:spPr/>
      <dgm:t>
        <a:bodyPr/>
        <a:lstStyle/>
        <a:p>
          <a:endParaRPr lang="zh-CN" altLang="en-US"/>
        </a:p>
      </dgm:t>
    </dgm:pt>
    <dgm:pt modelId="{ED18198B-B9D9-43A0-B0A0-BE320FB61DE3}">
      <dgm:prSet/>
      <dgm:spPr/>
      <dgm:t>
        <a:bodyPr/>
        <a:lstStyle/>
        <a:p>
          <a:pPr rtl="0"/>
          <a:r>
            <a:rPr lang="zh-CN" smtClean="0"/>
            <a:t>通常情况下，一个项目开始，就必须把前期调研的实践预算进工作所需的总时间内。</a:t>
          </a:r>
          <a:endParaRPr lang="zh-CN"/>
        </a:p>
      </dgm:t>
    </dgm:pt>
    <dgm:pt modelId="{06F0CA19-A214-4F51-8297-9842AAF2EFB9}" type="parTrans" cxnId="{F76E2B5C-E60A-4D64-B19C-0047BE8ABCEB}">
      <dgm:prSet/>
      <dgm:spPr/>
      <dgm:t>
        <a:bodyPr/>
        <a:lstStyle/>
        <a:p>
          <a:endParaRPr lang="zh-CN" altLang="en-US"/>
        </a:p>
      </dgm:t>
    </dgm:pt>
    <dgm:pt modelId="{9C1E6025-2B88-423E-A0AE-C90874FDF686}" type="sibTrans" cxnId="{F76E2B5C-E60A-4D64-B19C-0047BE8ABCEB}">
      <dgm:prSet/>
      <dgm:spPr/>
      <dgm:t>
        <a:bodyPr/>
        <a:lstStyle/>
        <a:p>
          <a:endParaRPr lang="zh-CN" altLang="en-US"/>
        </a:p>
      </dgm:t>
    </dgm:pt>
    <dgm:pt modelId="{15BA1453-E8B4-453A-959D-168456BC642F}" type="pres">
      <dgm:prSet presAssocID="{3820DABD-376C-4095-B12A-4F2D6500C3C2}" presName="Name0" presStyleCnt="0">
        <dgm:presLayoutVars>
          <dgm:chMax val="7"/>
          <dgm:dir/>
          <dgm:animLvl val="lvl"/>
          <dgm:resizeHandles val="exact"/>
        </dgm:presLayoutVars>
      </dgm:prSet>
      <dgm:spPr/>
    </dgm:pt>
    <dgm:pt modelId="{2AB9B14F-4701-45B6-8760-10C4105D664C}" type="pres">
      <dgm:prSet presAssocID="{95FC51BC-0FEE-4A42-97CB-AB41E9538465}" presName="circle1" presStyleLbl="node1" presStyleIdx="0" presStyleCnt="3"/>
      <dgm:spPr/>
    </dgm:pt>
    <dgm:pt modelId="{C4DD15CD-C972-4048-B122-418ED6F1E292}" type="pres">
      <dgm:prSet presAssocID="{95FC51BC-0FEE-4A42-97CB-AB41E9538465}" presName="space" presStyleCnt="0"/>
      <dgm:spPr/>
    </dgm:pt>
    <dgm:pt modelId="{BF5A9959-006E-4A8D-98CB-D4B5CD27AF3D}" type="pres">
      <dgm:prSet presAssocID="{95FC51BC-0FEE-4A42-97CB-AB41E9538465}" presName="rect1" presStyleLbl="alignAcc1" presStyleIdx="0" presStyleCnt="3"/>
      <dgm:spPr/>
    </dgm:pt>
    <dgm:pt modelId="{5A910D86-D19A-4780-A21B-66004F3EEA61}" type="pres">
      <dgm:prSet presAssocID="{CAD65A32-DF97-4934-8B2A-C3D2B36255D2}" presName="vertSpace2" presStyleLbl="node1" presStyleIdx="0" presStyleCnt="3"/>
      <dgm:spPr/>
    </dgm:pt>
    <dgm:pt modelId="{1B1A54AB-C88F-4ED2-B57F-606FB1828E57}" type="pres">
      <dgm:prSet presAssocID="{CAD65A32-DF97-4934-8B2A-C3D2B36255D2}" presName="circle2" presStyleLbl="node1" presStyleIdx="1" presStyleCnt="3"/>
      <dgm:spPr/>
    </dgm:pt>
    <dgm:pt modelId="{5B6F7C7E-992C-46EF-BC46-3AF501B27637}" type="pres">
      <dgm:prSet presAssocID="{CAD65A32-DF97-4934-8B2A-C3D2B36255D2}" presName="rect2" presStyleLbl="alignAcc1" presStyleIdx="1" presStyleCnt="3"/>
      <dgm:spPr/>
    </dgm:pt>
    <dgm:pt modelId="{9A42696B-0917-44F3-BCEA-9C9F0224B940}" type="pres">
      <dgm:prSet presAssocID="{ED18198B-B9D9-43A0-B0A0-BE320FB61DE3}" presName="vertSpace3" presStyleLbl="node1" presStyleIdx="1" presStyleCnt="3"/>
      <dgm:spPr/>
    </dgm:pt>
    <dgm:pt modelId="{5ACB1482-8B30-4B24-92A8-4DC496DBA829}" type="pres">
      <dgm:prSet presAssocID="{ED18198B-B9D9-43A0-B0A0-BE320FB61DE3}" presName="circle3" presStyleLbl="node1" presStyleIdx="2" presStyleCnt="3"/>
      <dgm:spPr/>
    </dgm:pt>
    <dgm:pt modelId="{C605858D-496C-4EC5-B512-C22A61CB2B94}" type="pres">
      <dgm:prSet presAssocID="{ED18198B-B9D9-43A0-B0A0-BE320FB61DE3}" presName="rect3" presStyleLbl="alignAcc1" presStyleIdx="2" presStyleCnt="3"/>
      <dgm:spPr/>
    </dgm:pt>
    <dgm:pt modelId="{458D23E7-A4D4-49B3-876B-D714B2B7D374}" type="pres">
      <dgm:prSet presAssocID="{95FC51BC-0FEE-4A42-97CB-AB41E9538465}" presName="rect1ParTxNoCh" presStyleLbl="alignAcc1" presStyleIdx="2" presStyleCnt="3">
        <dgm:presLayoutVars>
          <dgm:chMax val="1"/>
          <dgm:bulletEnabled val="1"/>
        </dgm:presLayoutVars>
      </dgm:prSet>
      <dgm:spPr/>
    </dgm:pt>
    <dgm:pt modelId="{8A5D5404-D99C-484B-BFDC-374A09BCC8EC}" type="pres">
      <dgm:prSet presAssocID="{CAD65A32-DF97-4934-8B2A-C3D2B36255D2}" presName="rect2ParTxNoCh" presStyleLbl="alignAcc1" presStyleIdx="2" presStyleCnt="3">
        <dgm:presLayoutVars>
          <dgm:chMax val="1"/>
          <dgm:bulletEnabled val="1"/>
        </dgm:presLayoutVars>
      </dgm:prSet>
      <dgm:spPr/>
    </dgm:pt>
    <dgm:pt modelId="{9031ED53-1CE4-4A80-9647-0A2686EE44E5}" type="pres">
      <dgm:prSet presAssocID="{ED18198B-B9D9-43A0-B0A0-BE320FB61DE3}" presName="rect3ParTxNoCh" presStyleLbl="alignAcc1" presStyleIdx="2" presStyleCnt="3">
        <dgm:presLayoutVars>
          <dgm:chMax val="1"/>
          <dgm:bulletEnabled val="1"/>
        </dgm:presLayoutVars>
      </dgm:prSet>
      <dgm:spPr/>
    </dgm:pt>
  </dgm:ptLst>
  <dgm:cxnLst>
    <dgm:cxn modelId="{1CD7970E-F493-4C94-A846-03F35588725A}" srcId="{3820DABD-376C-4095-B12A-4F2D6500C3C2}" destId="{CAD65A32-DF97-4934-8B2A-C3D2B36255D2}" srcOrd="1" destOrd="0" parTransId="{12D196D4-6373-4E1E-9AE2-6D0117B3D2B3}" sibTransId="{2F2BBB74-B9D1-490A-8094-71EC375B95DB}"/>
    <dgm:cxn modelId="{4ADF7958-8F34-4D99-AA97-FFB6059FB1D1}" type="presOf" srcId="{ED18198B-B9D9-43A0-B0A0-BE320FB61DE3}" destId="{C605858D-496C-4EC5-B512-C22A61CB2B94}" srcOrd="0" destOrd="0" presId="urn:microsoft.com/office/officeart/2005/8/layout/target3"/>
    <dgm:cxn modelId="{F76E2B5C-E60A-4D64-B19C-0047BE8ABCEB}" srcId="{3820DABD-376C-4095-B12A-4F2D6500C3C2}" destId="{ED18198B-B9D9-43A0-B0A0-BE320FB61DE3}" srcOrd="2" destOrd="0" parTransId="{06F0CA19-A214-4F51-8297-9842AAF2EFB9}" sibTransId="{9C1E6025-2B88-423E-A0AE-C90874FDF686}"/>
    <dgm:cxn modelId="{3B7E6AF5-6EE6-4FE2-9F41-6FA3C81EA82C}" type="presOf" srcId="{CAD65A32-DF97-4934-8B2A-C3D2B36255D2}" destId="{8A5D5404-D99C-484B-BFDC-374A09BCC8EC}" srcOrd="1" destOrd="0" presId="urn:microsoft.com/office/officeart/2005/8/layout/target3"/>
    <dgm:cxn modelId="{3DFED461-BC1A-4314-8472-5D6F5C381080}" type="presOf" srcId="{95FC51BC-0FEE-4A42-97CB-AB41E9538465}" destId="{BF5A9959-006E-4A8D-98CB-D4B5CD27AF3D}" srcOrd="0" destOrd="0" presId="urn:microsoft.com/office/officeart/2005/8/layout/target3"/>
    <dgm:cxn modelId="{7C4D02FA-C884-458F-8936-C43317D23053}" type="presOf" srcId="{CAD65A32-DF97-4934-8B2A-C3D2B36255D2}" destId="{5B6F7C7E-992C-46EF-BC46-3AF501B27637}" srcOrd="0" destOrd="0" presId="urn:microsoft.com/office/officeart/2005/8/layout/target3"/>
    <dgm:cxn modelId="{361B4C7C-34DB-4FD2-AB61-B991834CCE03}" type="presOf" srcId="{ED18198B-B9D9-43A0-B0A0-BE320FB61DE3}" destId="{9031ED53-1CE4-4A80-9647-0A2686EE44E5}" srcOrd="1" destOrd="0" presId="urn:microsoft.com/office/officeart/2005/8/layout/target3"/>
    <dgm:cxn modelId="{3C1E896F-D38E-4F51-9A7E-FBA298860BF1}" type="presOf" srcId="{95FC51BC-0FEE-4A42-97CB-AB41E9538465}" destId="{458D23E7-A4D4-49B3-876B-D714B2B7D374}" srcOrd="1" destOrd="0" presId="urn:microsoft.com/office/officeart/2005/8/layout/target3"/>
    <dgm:cxn modelId="{9E29DECE-F7F3-4016-BB54-3E588E510C2D}" type="presOf" srcId="{3820DABD-376C-4095-B12A-4F2D6500C3C2}" destId="{15BA1453-E8B4-453A-959D-168456BC642F}" srcOrd="0" destOrd="0" presId="urn:microsoft.com/office/officeart/2005/8/layout/target3"/>
    <dgm:cxn modelId="{FE8A7980-ACB3-4CEF-9C7C-FF22414CC247}" srcId="{3820DABD-376C-4095-B12A-4F2D6500C3C2}" destId="{95FC51BC-0FEE-4A42-97CB-AB41E9538465}" srcOrd="0" destOrd="0" parTransId="{F52D75CC-1C7B-4695-A9BB-E0B476B8D107}" sibTransId="{B9E68F9F-7A35-42D0-B36A-E67CBAF58963}"/>
    <dgm:cxn modelId="{4E1B6612-1CCF-46F5-BF2C-7F9A2DECC4BD}" type="presParOf" srcId="{15BA1453-E8B4-453A-959D-168456BC642F}" destId="{2AB9B14F-4701-45B6-8760-10C4105D664C}" srcOrd="0" destOrd="0" presId="urn:microsoft.com/office/officeart/2005/8/layout/target3"/>
    <dgm:cxn modelId="{86A950E2-4F09-4756-834F-D743F6EA332B}" type="presParOf" srcId="{15BA1453-E8B4-453A-959D-168456BC642F}" destId="{C4DD15CD-C972-4048-B122-418ED6F1E292}" srcOrd="1" destOrd="0" presId="urn:microsoft.com/office/officeart/2005/8/layout/target3"/>
    <dgm:cxn modelId="{28F43F68-97C7-414B-BA56-78FEB9C93D0B}" type="presParOf" srcId="{15BA1453-E8B4-453A-959D-168456BC642F}" destId="{BF5A9959-006E-4A8D-98CB-D4B5CD27AF3D}" srcOrd="2" destOrd="0" presId="urn:microsoft.com/office/officeart/2005/8/layout/target3"/>
    <dgm:cxn modelId="{D9BA1C42-A47F-49BC-8545-68DCD7C6CC87}" type="presParOf" srcId="{15BA1453-E8B4-453A-959D-168456BC642F}" destId="{5A910D86-D19A-4780-A21B-66004F3EEA61}" srcOrd="3" destOrd="0" presId="urn:microsoft.com/office/officeart/2005/8/layout/target3"/>
    <dgm:cxn modelId="{A22B0D52-6C37-448E-BD41-42004FA5E029}" type="presParOf" srcId="{15BA1453-E8B4-453A-959D-168456BC642F}" destId="{1B1A54AB-C88F-4ED2-B57F-606FB1828E57}" srcOrd="4" destOrd="0" presId="urn:microsoft.com/office/officeart/2005/8/layout/target3"/>
    <dgm:cxn modelId="{A9DFBEF1-2358-4579-973D-78378533CBEC}" type="presParOf" srcId="{15BA1453-E8B4-453A-959D-168456BC642F}" destId="{5B6F7C7E-992C-46EF-BC46-3AF501B27637}" srcOrd="5" destOrd="0" presId="urn:microsoft.com/office/officeart/2005/8/layout/target3"/>
    <dgm:cxn modelId="{A896A7BA-6769-437E-AE55-90D7B660317A}" type="presParOf" srcId="{15BA1453-E8B4-453A-959D-168456BC642F}" destId="{9A42696B-0917-44F3-BCEA-9C9F0224B940}" srcOrd="6" destOrd="0" presId="urn:microsoft.com/office/officeart/2005/8/layout/target3"/>
    <dgm:cxn modelId="{2B6965CA-C872-4BB8-B054-7F0366F79454}" type="presParOf" srcId="{15BA1453-E8B4-453A-959D-168456BC642F}" destId="{5ACB1482-8B30-4B24-92A8-4DC496DBA829}" srcOrd="7" destOrd="0" presId="urn:microsoft.com/office/officeart/2005/8/layout/target3"/>
    <dgm:cxn modelId="{30CA9D42-5488-4659-BB05-A94443B3520C}" type="presParOf" srcId="{15BA1453-E8B4-453A-959D-168456BC642F}" destId="{C605858D-496C-4EC5-B512-C22A61CB2B94}" srcOrd="8" destOrd="0" presId="urn:microsoft.com/office/officeart/2005/8/layout/target3"/>
    <dgm:cxn modelId="{2E06DFA1-E55B-4A1C-95E7-27777E46DE72}" type="presParOf" srcId="{15BA1453-E8B4-453A-959D-168456BC642F}" destId="{458D23E7-A4D4-49B3-876B-D714B2B7D374}" srcOrd="9" destOrd="0" presId="urn:microsoft.com/office/officeart/2005/8/layout/target3"/>
    <dgm:cxn modelId="{DE2A46F5-63D6-4772-ACB4-B127A2E8B442}" type="presParOf" srcId="{15BA1453-E8B4-453A-959D-168456BC642F}" destId="{8A5D5404-D99C-484B-BFDC-374A09BCC8EC}" srcOrd="10" destOrd="0" presId="urn:microsoft.com/office/officeart/2005/8/layout/target3"/>
    <dgm:cxn modelId="{5ECB89E6-2748-4F4F-B4FD-01D85505C1B8}" type="presParOf" srcId="{15BA1453-E8B4-453A-959D-168456BC642F}" destId="{9031ED53-1CE4-4A80-9647-0A2686EE44E5}" srcOrd="11"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C81AD6B-3DC0-41D9-82D6-47D2AE762FE0}" type="doc">
      <dgm:prSet loTypeId="urn:microsoft.com/office/officeart/2008/layout/VerticalAccentList" loCatId="list" qsTypeId="urn:microsoft.com/office/officeart/2005/8/quickstyle/simple1" qsCatId="simple" csTypeId="urn:microsoft.com/office/officeart/2005/8/colors/colorful2" csCatId="colorful"/>
      <dgm:spPr/>
      <dgm:t>
        <a:bodyPr/>
        <a:lstStyle/>
        <a:p>
          <a:endParaRPr lang="zh-CN" altLang="en-US"/>
        </a:p>
      </dgm:t>
    </dgm:pt>
    <dgm:pt modelId="{EFA23BA4-B672-4F1B-8E99-87C674DFA68F}">
      <dgm:prSet/>
      <dgm:spPr/>
      <dgm:t>
        <a:bodyPr/>
        <a:lstStyle/>
        <a:p>
          <a:pPr rtl="0"/>
          <a:r>
            <a:rPr lang="zh-CN" smtClean="0"/>
            <a:t>客户将网站项目交付给团队之时，调研就开始，哪怕双方还没有进行过一次实质性的谈话。</a:t>
          </a:r>
          <a:endParaRPr lang="zh-CN"/>
        </a:p>
      </dgm:t>
    </dgm:pt>
    <dgm:pt modelId="{1DC4475A-5ACA-4919-9E7F-2EEDAECEFDC7}" type="parTrans" cxnId="{CE0D149E-39DF-40CF-BA0C-450A9068507C}">
      <dgm:prSet/>
      <dgm:spPr/>
      <dgm:t>
        <a:bodyPr/>
        <a:lstStyle/>
        <a:p>
          <a:endParaRPr lang="zh-CN" altLang="en-US"/>
        </a:p>
      </dgm:t>
    </dgm:pt>
    <dgm:pt modelId="{66423285-C87A-4251-9738-041E7A512C77}" type="sibTrans" cxnId="{CE0D149E-39DF-40CF-BA0C-450A9068507C}">
      <dgm:prSet/>
      <dgm:spPr/>
      <dgm:t>
        <a:bodyPr/>
        <a:lstStyle/>
        <a:p>
          <a:endParaRPr lang="zh-CN" altLang="en-US"/>
        </a:p>
      </dgm:t>
    </dgm:pt>
    <dgm:pt modelId="{EEF85A63-B285-4316-9BE9-59C94766EA93}">
      <dgm:prSet/>
      <dgm:spPr/>
      <dgm:t>
        <a:bodyPr/>
        <a:lstStyle/>
        <a:p>
          <a:pPr rtl="0"/>
          <a:r>
            <a:rPr lang="zh-CN" smtClean="0"/>
            <a:t>这是一个好习惯，帮助我们确认设计项目是否能够胜任，也能对预期工作结果的背景信息有一个具体的认识。</a:t>
          </a:r>
          <a:endParaRPr lang="zh-CN"/>
        </a:p>
      </dgm:t>
    </dgm:pt>
    <dgm:pt modelId="{605A5552-3B1F-4F07-B72F-D57571FE7D62}" type="parTrans" cxnId="{ACC44CD5-06CC-406B-AC6D-532C0DDCD980}">
      <dgm:prSet/>
      <dgm:spPr/>
      <dgm:t>
        <a:bodyPr/>
        <a:lstStyle/>
        <a:p>
          <a:endParaRPr lang="zh-CN" altLang="en-US"/>
        </a:p>
      </dgm:t>
    </dgm:pt>
    <dgm:pt modelId="{41302136-AF30-49C0-BFDD-12E3567F1241}" type="sibTrans" cxnId="{ACC44CD5-06CC-406B-AC6D-532C0DDCD980}">
      <dgm:prSet/>
      <dgm:spPr/>
      <dgm:t>
        <a:bodyPr/>
        <a:lstStyle/>
        <a:p>
          <a:endParaRPr lang="zh-CN" altLang="en-US"/>
        </a:p>
      </dgm:t>
    </dgm:pt>
    <dgm:pt modelId="{080F1A6F-8915-41ED-9104-1D0E659F5372}">
      <dgm:prSet/>
      <dgm:spPr/>
      <dgm:t>
        <a:bodyPr/>
        <a:lstStyle/>
        <a:p>
          <a:pPr rtl="0"/>
          <a:r>
            <a:rPr lang="zh-CN" smtClean="0"/>
            <a:t>对客户和项目有一定的了解，还能更好地与客户交流，树立专业的形象。</a:t>
          </a:r>
          <a:endParaRPr lang="zh-CN"/>
        </a:p>
      </dgm:t>
    </dgm:pt>
    <dgm:pt modelId="{B814AB59-470B-414D-8AE6-319261E7F689}" type="parTrans" cxnId="{D4A78DAF-C01D-4A95-8B38-A6102E954A05}">
      <dgm:prSet/>
      <dgm:spPr/>
      <dgm:t>
        <a:bodyPr/>
        <a:lstStyle/>
        <a:p>
          <a:endParaRPr lang="zh-CN" altLang="en-US"/>
        </a:p>
      </dgm:t>
    </dgm:pt>
    <dgm:pt modelId="{F1B83084-77EF-49B4-9EF6-9835E52CF778}" type="sibTrans" cxnId="{D4A78DAF-C01D-4A95-8B38-A6102E954A05}">
      <dgm:prSet/>
      <dgm:spPr/>
      <dgm:t>
        <a:bodyPr/>
        <a:lstStyle/>
        <a:p>
          <a:endParaRPr lang="zh-CN" altLang="en-US"/>
        </a:p>
      </dgm:t>
    </dgm:pt>
    <dgm:pt modelId="{21AA270E-5E41-4325-8405-573E957259D1}">
      <dgm:prSet/>
      <dgm:spPr/>
      <dgm:t>
        <a:bodyPr/>
        <a:lstStyle/>
        <a:p>
          <a:pPr rtl="0"/>
          <a:r>
            <a:rPr lang="zh-CN" smtClean="0"/>
            <a:t>一旦有了初步的认识，就应该关注客户的基础了。</a:t>
          </a:r>
          <a:endParaRPr lang="zh-CN"/>
        </a:p>
      </dgm:t>
    </dgm:pt>
    <dgm:pt modelId="{7C6511A6-4291-4C7E-A2E7-96398764542B}" type="parTrans" cxnId="{EEA79C6D-D68E-40D1-B3BE-EE82257E4AA9}">
      <dgm:prSet/>
      <dgm:spPr/>
      <dgm:t>
        <a:bodyPr/>
        <a:lstStyle/>
        <a:p>
          <a:endParaRPr lang="zh-CN" altLang="en-US"/>
        </a:p>
      </dgm:t>
    </dgm:pt>
    <dgm:pt modelId="{7B0E7C02-67B9-410F-8D56-7FD6A4762A3A}" type="sibTrans" cxnId="{EEA79C6D-D68E-40D1-B3BE-EE82257E4AA9}">
      <dgm:prSet/>
      <dgm:spPr/>
      <dgm:t>
        <a:bodyPr/>
        <a:lstStyle/>
        <a:p>
          <a:endParaRPr lang="zh-CN" altLang="en-US"/>
        </a:p>
      </dgm:t>
    </dgm:pt>
    <dgm:pt modelId="{C07C9235-0F8A-4688-A90E-4F459B322DD8}">
      <dgm:prSet/>
      <dgm:spPr/>
      <dgm:t>
        <a:bodyPr/>
        <a:lstStyle/>
        <a:p>
          <a:pPr rtl="0"/>
          <a:r>
            <a:rPr lang="zh-CN" smtClean="0"/>
            <a:t>对于客户委托的网站项目，最好首先由客户提供一份详细的设计简报，对设计内容与要求有具体的描述，提供给设计者关于项目的具体结论，了解工作会带来怎样的影响，项目的工作量有多大，还包括会使用到哪些材料或选择怎样的流程等等。</a:t>
          </a:r>
          <a:endParaRPr lang="zh-CN"/>
        </a:p>
      </dgm:t>
    </dgm:pt>
    <dgm:pt modelId="{27E5359C-5C67-42A0-A629-415FF0269C6B}" type="parTrans" cxnId="{12B01BF0-B96F-45FC-83EB-1153042ED4FB}">
      <dgm:prSet/>
      <dgm:spPr/>
      <dgm:t>
        <a:bodyPr/>
        <a:lstStyle/>
        <a:p>
          <a:endParaRPr lang="zh-CN" altLang="en-US"/>
        </a:p>
      </dgm:t>
    </dgm:pt>
    <dgm:pt modelId="{944C9A2F-0A8F-41D6-96AC-AD57F7C03D36}" type="sibTrans" cxnId="{12B01BF0-B96F-45FC-83EB-1153042ED4FB}">
      <dgm:prSet/>
      <dgm:spPr/>
      <dgm:t>
        <a:bodyPr/>
        <a:lstStyle/>
        <a:p>
          <a:endParaRPr lang="zh-CN" altLang="en-US"/>
        </a:p>
      </dgm:t>
    </dgm:pt>
    <dgm:pt modelId="{8DCE260D-D05F-474E-A94D-5348F6B55238}" type="pres">
      <dgm:prSet presAssocID="{DC81AD6B-3DC0-41D9-82D6-47D2AE762FE0}" presName="Name0" presStyleCnt="0">
        <dgm:presLayoutVars>
          <dgm:chMax/>
          <dgm:chPref/>
          <dgm:dir/>
        </dgm:presLayoutVars>
      </dgm:prSet>
      <dgm:spPr/>
    </dgm:pt>
    <dgm:pt modelId="{D096EC83-8939-446F-B39A-5E6C04A29282}" type="pres">
      <dgm:prSet presAssocID="{EFA23BA4-B672-4F1B-8E99-87C674DFA68F}" presName="parenttextcomposite" presStyleCnt="0"/>
      <dgm:spPr/>
    </dgm:pt>
    <dgm:pt modelId="{DE7AED3B-DDAE-475C-BF24-C8092772C030}" type="pres">
      <dgm:prSet presAssocID="{EFA23BA4-B672-4F1B-8E99-87C674DFA68F}" presName="parenttext" presStyleLbl="revTx" presStyleIdx="0" presStyleCnt="5">
        <dgm:presLayoutVars>
          <dgm:chMax/>
          <dgm:chPref val="2"/>
          <dgm:bulletEnabled val="1"/>
        </dgm:presLayoutVars>
      </dgm:prSet>
      <dgm:spPr/>
    </dgm:pt>
    <dgm:pt modelId="{75125B0E-4484-4E0C-9086-7BF726777431}" type="pres">
      <dgm:prSet presAssocID="{EFA23BA4-B672-4F1B-8E99-87C674DFA68F}" presName="parallelogramComposite" presStyleCnt="0"/>
      <dgm:spPr/>
    </dgm:pt>
    <dgm:pt modelId="{0A001B79-B638-484A-8D2E-398B0A1D60B0}" type="pres">
      <dgm:prSet presAssocID="{EFA23BA4-B672-4F1B-8E99-87C674DFA68F}" presName="parallelogram1" presStyleLbl="alignNode1" presStyleIdx="0" presStyleCnt="35"/>
      <dgm:spPr/>
    </dgm:pt>
    <dgm:pt modelId="{6D420268-E6F5-4F33-B87D-66852202940C}" type="pres">
      <dgm:prSet presAssocID="{EFA23BA4-B672-4F1B-8E99-87C674DFA68F}" presName="parallelogram2" presStyleLbl="alignNode1" presStyleIdx="1" presStyleCnt="35"/>
      <dgm:spPr/>
    </dgm:pt>
    <dgm:pt modelId="{83D02892-008C-403C-BBA8-BC933DFA60C2}" type="pres">
      <dgm:prSet presAssocID="{EFA23BA4-B672-4F1B-8E99-87C674DFA68F}" presName="parallelogram3" presStyleLbl="alignNode1" presStyleIdx="2" presStyleCnt="35"/>
      <dgm:spPr/>
    </dgm:pt>
    <dgm:pt modelId="{83F452A3-4D4B-4C5B-805C-1D7213FE1421}" type="pres">
      <dgm:prSet presAssocID="{EFA23BA4-B672-4F1B-8E99-87C674DFA68F}" presName="parallelogram4" presStyleLbl="alignNode1" presStyleIdx="3" presStyleCnt="35"/>
      <dgm:spPr/>
    </dgm:pt>
    <dgm:pt modelId="{55B1E3B7-E678-4F8D-886A-3D43C2E28A0C}" type="pres">
      <dgm:prSet presAssocID="{EFA23BA4-B672-4F1B-8E99-87C674DFA68F}" presName="parallelogram5" presStyleLbl="alignNode1" presStyleIdx="4" presStyleCnt="35"/>
      <dgm:spPr/>
    </dgm:pt>
    <dgm:pt modelId="{0E19C35F-F007-4228-942B-90CC9032D7E8}" type="pres">
      <dgm:prSet presAssocID="{EFA23BA4-B672-4F1B-8E99-87C674DFA68F}" presName="parallelogram6" presStyleLbl="alignNode1" presStyleIdx="5" presStyleCnt="35"/>
      <dgm:spPr/>
    </dgm:pt>
    <dgm:pt modelId="{65F553DA-198C-4AA8-AC3F-2199CDE34F9B}" type="pres">
      <dgm:prSet presAssocID="{EFA23BA4-B672-4F1B-8E99-87C674DFA68F}" presName="parallelogram7" presStyleLbl="alignNode1" presStyleIdx="6" presStyleCnt="35"/>
      <dgm:spPr/>
    </dgm:pt>
    <dgm:pt modelId="{5E24770B-7A02-409E-9B38-BDA9A659A582}" type="pres">
      <dgm:prSet presAssocID="{66423285-C87A-4251-9738-041E7A512C77}" presName="sibTrans" presStyleCnt="0"/>
      <dgm:spPr/>
    </dgm:pt>
    <dgm:pt modelId="{F9208D96-6182-4BBE-BBA5-4E2EC97BA775}" type="pres">
      <dgm:prSet presAssocID="{EEF85A63-B285-4316-9BE9-59C94766EA93}" presName="parenttextcomposite" presStyleCnt="0"/>
      <dgm:spPr/>
    </dgm:pt>
    <dgm:pt modelId="{69F9C0C4-5150-4C9A-83BD-2301AB8547F5}" type="pres">
      <dgm:prSet presAssocID="{EEF85A63-B285-4316-9BE9-59C94766EA93}" presName="parenttext" presStyleLbl="revTx" presStyleIdx="1" presStyleCnt="5">
        <dgm:presLayoutVars>
          <dgm:chMax/>
          <dgm:chPref val="2"/>
          <dgm:bulletEnabled val="1"/>
        </dgm:presLayoutVars>
      </dgm:prSet>
      <dgm:spPr/>
    </dgm:pt>
    <dgm:pt modelId="{AE5955A8-82A6-4793-A951-C2C71B7481FA}" type="pres">
      <dgm:prSet presAssocID="{EEF85A63-B285-4316-9BE9-59C94766EA93}" presName="parallelogramComposite" presStyleCnt="0"/>
      <dgm:spPr/>
    </dgm:pt>
    <dgm:pt modelId="{248C4B2D-12D2-47C8-A45A-4796FA593081}" type="pres">
      <dgm:prSet presAssocID="{EEF85A63-B285-4316-9BE9-59C94766EA93}" presName="parallelogram1" presStyleLbl="alignNode1" presStyleIdx="7" presStyleCnt="35"/>
      <dgm:spPr/>
    </dgm:pt>
    <dgm:pt modelId="{08795699-3BCF-4B24-A7DB-36331FECB537}" type="pres">
      <dgm:prSet presAssocID="{EEF85A63-B285-4316-9BE9-59C94766EA93}" presName="parallelogram2" presStyleLbl="alignNode1" presStyleIdx="8" presStyleCnt="35"/>
      <dgm:spPr/>
    </dgm:pt>
    <dgm:pt modelId="{207B6A43-8AED-4FBE-9BBB-2ECA6A281D94}" type="pres">
      <dgm:prSet presAssocID="{EEF85A63-B285-4316-9BE9-59C94766EA93}" presName="parallelogram3" presStyleLbl="alignNode1" presStyleIdx="9" presStyleCnt="35"/>
      <dgm:spPr/>
    </dgm:pt>
    <dgm:pt modelId="{97E7DE88-6FC5-44A5-89BD-999F8488742C}" type="pres">
      <dgm:prSet presAssocID="{EEF85A63-B285-4316-9BE9-59C94766EA93}" presName="parallelogram4" presStyleLbl="alignNode1" presStyleIdx="10" presStyleCnt="35"/>
      <dgm:spPr/>
    </dgm:pt>
    <dgm:pt modelId="{EEC82CA3-1015-4BA6-A4EA-C6407AD662AE}" type="pres">
      <dgm:prSet presAssocID="{EEF85A63-B285-4316-9BE9-59C94766EA93}" presName="parallelogram5" presStyleLbl="alignNode1" presStyleIdx="11" presStyleCnt="35"/>
      <dgm:spPr/>
    </dgm:pt>
    <dgm:pt modelId="{0AC7B461-C8B9-42A4-A5BF-575F368A0E89}" type="pres">
      <dgm:prSet presAssocID="{EEF85A63-B285-4316-9BE9-59C94766EA93}" presName="parallelogram6" presStyleLbl="alignNode1" presStyleIdx="12" presStyleCnt="35"/>
      <dgm:spPr/>
    </dgm:pt>
    <dgm:pt modelId="{D2F048A3-AE13-47E7-A3DB-CDA9189D40EF}" type="pres">
      <dgm:prSet presAssocID="{EEF85A63-B285-4316-9BE9-59C94766EA93}" presName="parallelogram7" presStyleLbl="alignNode1" presStyleIdx="13" presStyleCnt="35"/>
      <dgm:spPr/>
    </dgm:pt>
    <dgm:pt modelId="{EDFC3FC2-760E-4CF2-B3E6-3E4D33C617CD}" type="pres">
      <dgm:prSet presAssocID="{41302136-AF30-49C0-BFDD-12E3567F1241}" presName="sibTrans" presStyleCnt="0"/>
      <dgm:spPr/>
    </dgm:pt>
    <dgm:pt modelId="{B0483735-80D2-4F85-96FF-1A70EFAB10D1}" type="pres">
      <dgm:prSet presAssocID="{080F1A6F-8915-41ED-9104-1D0E659F5372}" presName="parenttextcomposite" presStyleCnt="0"/>
      <dgm:spPr/>
    </dgm:pt>
    <dgm:pt modelId="{CA10975E-CD8A-4BAC-82F8-57744D595AAB}" type="pres">
      <dgm:prSet presAssocID="{080F1A6F-8915-41ED-9104-1D0E659F5372}" presName="parenttext" presStyleLbl="revTx" presStyleIdx="2" presStyleCnt="5">
        <dgm:presLayoutVars>
          <dgm:chMax/>
          <dgm:chPref val="2"/>
          <dgm:bulletEnabled val="1"/>
        </dgm:presLayoutVars>
      </dgm:prSet>
      <dgm:spPr/>
    </dgm:pt>
    <dgm:pt modelId="{506ABE70-07AC-4CDA-8240-CB01D2570577}" type="pres">
      <dgm:prSet presAssocID="{080F1A6F-8915-41ED-9104-1D0E659F5372}" presName="parallelogramComposite" presStyleCnt="0"/>
      <dgm:spPr/>
    </dgm:pt>
    <dgm:pt modelId="{DE0FAA38-3A21-4C51-8150-64167822035C}" type="pres">
      <dgm:prSet presAssocID="{080F1A6F-8915-41ED-9104-1D0E659F5372}" presName="parallelogram1" presStyleLbl="alignNode1" presStyleIdx="14" presStyleCnt="35"/>
      <dgm:spPr/>
    </dgm:pt>
    <dgm:pt modelId="{855C5051-5FAA-4BE8-94C7-DAB1C4E825CC}" type="pres">
      <dgm:prSet presAssocID="{080F1A6F-8915-41ED-9104-1D0E659F5372}" presName="parallelogram2" presStyleLbl="alignNode1" presStyleIdx="15" presStyleCnt="35"/>
      <dgm:spPr/>
    </dgm:pt>
    <dgm:pt modelId="{DACD4370-D837-40A4-ACFB-7ADD9C88447A}" type="pres">
      <dgm:prSet presAssocID="{080F1A6F-8915-41ED-9104-1D0E659F5372}" presName="parallelogram3" presStyleLbl="alignNode1" presStyleIdx="16" presStyleCnt="35"/>
      <dgm:spPr/>
    </dgm:pt>
    <dgm:pt modelId="{2BA44349-F6C0-444B-92C4-237C4D0E65AB}" type="pres">
      <dgm:prSet presAssocID="{080F1A6F-8915-41ED-9104-1D0E659F5372}" presName="parallelogram4" presStyleLbl="alignNode1" presStyleIdx="17" presStyleCnt="35"/>
      <dgm:spPr/>
    </dgm:pt>
    <dgm:pt modelId="{54E85976-238D-40CA-94A4-9878B8A40639}" type="pres">
      <dgm:prSet presAssocID="{080F1A6F-8915-41ED-9104-1D0E659F5372}" presName="parallelogram5" presStyleLbl="alignNode1" presStyleIdx="18" presStyleCnt="35"/>
      <dgm:spPr/>
    </dgm:pt>
    <dgm:pt modelId="{FA123326-279F-43E4-99C6-3390CC924E86}" type="pres">
      <dgm:prSet presAssocID="{080F1A6F-8915-41ED-9104-1D0E659F5372}" presName="parallelogram6" presStyleLbl="alignNode1" presStyleIdx="19" presStyleCnt="35"/>
      <dgm:spPr/>
    </dgm:pt>
    <dgm:pt modelId="{4113A10A-CB02-4F00-9E61-EEE36E3D4733}" type="pres">
      <dgm:prSet presAssocID="{080F1A6F-8915-41ED-9104-1D0E659F5372}" presName="parallelogram7" presStyleLbl="alignNode1" presStyleIdx="20" presStyleCnt="35"/>
      <dgm:spPr/>
    </dgm:pt>
    <dgm:pt modelId="{BD4C238B-6BF4-41A9-A20C-8FDCE86E2AE3}" type="pres">
      <dgm:prSet presAssocID="{F1B83084-77EF-49B4-9EF6-9835E52CF778}" presName="sibTrans" presStyleCnt="0"/>
      <dgm:spPr/>
    </dgm:pt>
    <dgm:pt modelId="{1512D594-2A46-4F82-8B06-1162C959B5B4}" type="pres">
      <dgm:prSet presAssocID="{21AA270E-5E41-4325-8405-573E957259D1}" presName="parenttextcomposite" presStyleCnt="0"/>
      <dgm:spPr/>
    </dgm:pt>
    <dgm:pt modelId="{BF584DFC-1DF3-47F8-923B-4E46A7DB1F69}" type="pres">
      <dgm:prSet presAssocID="{21AA270E-5E41-4325-8405-573E957259D1}" presName="parenttext" presStyleLbl="revTx" presStyleIdx="3" presStyleCnt="5">
        <dgm:presLayoutVars>
          <dgm:chMax/>
          <dgm:chPref val="2"/>
          <dgm:bulletEnabled val="1"/>
        </dgm:presLayoutVars>
      </dgm:prSet>
      <dgm:spPr/>
    </dgm:pt>
    <dgm:pt modelId="{4ED68BF2-181D-4D1F-AC62-54ADC1928BEE}" type="pres">
      <dgm:prSet presAssocID="{21AA270E-5E41-4325-8405-573E957259D1}" presName="parallelogramComposite" presStyleCnt="0"/>
      <dgm:spPr/>
    </dgm:pt>
    <dgm:pt modelId="{63A50B8D-2F9D-4B99-AECA-912194136801}" type="pres">
      <dgm:prSet presAssocID="{21AA270E-5E41-4325-8405-573E957259D1}" presName="parallelogram1" presStyleLbl="alignNode1" presStyleIdx="21" presStyleCnt="35"/>
      <dgm:spPr/>
    </dgm:pt>
    <dgm:pt modelId="{E512722C-8BF6-4A2F-84D8-60C2CB5F74D1}" type="pres">
      <dgm:prSet presAssocID="{21AA270E-5E41-4325-8405-573E957259D1}" presName="parallelogram2" presStyleLbl="alignNode1" presStyleIdx="22" presStyleCnt="35"/>
      <dgm:spPr/>
    </dgm:pt>
    <dgm:pt modelId="{BE2EC415-1691-4CEE-A183-76A6D8274D2F}" type="pres">
      <dgm:prSet presAssocID="{21AA270E-5E41-4325-8405-573E957259D1}" presName="parallelogram3" presStyleLbl="alignNode1" presStyleIdx="23" presStyleCnt="35"/>
      <dgm:spPr/>
    </dgm:pt>
    <dgm:pt modelId="{7DD3651B-A9D5-40C6-A79D-9F78F56BB8FE}" type="pres">
      <dgm:prSet presAssocID="{21AA270E-5E41-4325-8405-573E957259D1}" presName="parallelogram4" presStyleLbl="alignNode1" presStyleIdx="24" presStyleCnt="35"/>
      <dgm:spPr/>
    </dgm:pt>
    <dgm:pt modelId="{9FC3A0B5-0966-45DA-95D8-293D26CA2DDF}" type="pres">
      <dgm:prSet presAssocID="{21AA270E-5E41-4325-8405-573E957259D1}" presName="parallelogram5" presStyleLbl="alignNode1" presStyleIdx="25" presStyleCnt="35"/>
      <dgm:spPr/>
    </dgm:pt>
    <dgm:pt modelId="{ACFB5F1D-1F94-49F3-BE4A-E324BFC4C760}" type="pres">
      <dgm:prSet presAssocID="{21AA270E-5E41-4325-8405-573E957259D1}" presName="parallelogram6" presStyleLbl="alignNode1" presStyleIdx="26" presStyleCnt="35"/>
      <dgm:spPr/>
    </dgm:pt>
    <dgm:pt modelId="{18378F3F-4972-4CEE-B13D-8736B24376F7}" type="pres">
      <dgm:prSet presAssocID="{21AA270E-5E41-4325-8405-573E957259D1}" presName="parallelogram7" presStyleLbl="alignNode1" presStyleIdx="27" presStyleCnt="35"/>
      <dgm:spPr/>
    </dgm:pt>
    <dgm:pt modelId="{CF042E42-88CA-43FC-BD90-D7F613223474}" type="pres">
      <dgm:prSet presAssocID="{7B0E7C02-67B9-410F-8D56-7FD6A4762A3A}" presName="sibTrans" presStyleCnt="0"/>
      <dgm:spPr/>
    </dgm:pt>
    <dgm:pt modelId="{89258A1A-2CB7-46A1-A17B-4BD761BD0CAB}" type="pres">
      <dgm:prSet presAssocID="{C07C9235-0F8A-4688-A90E-4F459B322DD8}" presName="parenttextcomposite" presStyleCnt="0"/>
      <dgm:spPr/>
    </dgm:pt>
    <dgm:pt modelId="{1DA39332-FC92-4BC7-A8D7-39E56E025D6C}" type="pres">
      <dgm:prSet presAssocID="{C07C9235-0F8A-4688-A90E-4F459B322DD8}" presName="parenttext" presStyleLbl="revTx" presStyleIdx="4" presStyleCnt="5">
        <dgm:presLayoutVars>
          <dgm:chMax/>
          <dgm:chPref val="2"/>
          <dgm:bulletEnabled val="1"/>
        </dgm:presLayoutVars>
      </dgm:prSet>
      <dgm:spPr/>
    </dgm:pt>
    <dgm:pt modelId="{3279479A-2FC9-414F-9250-69D8E8433C95}" type="pres">
      <dgm:prSet presAssocID="{C07C9235-0F8A-4688-A90E-4F459B322DD8}" presName="parallelogramComposite" presStyleCnt="0"/>
      <dgm:spPr/>
    </dgm:pt>
    <dgm:pt modelId="{BB0505CE-85C4-4160-8585-BB4DEBD59920}" type="pres">
      <dgm:prSet presAssocID="{C07C9235-0F8A-4688-A90E-4F459B322DD8}" presName="parallelogram1" presStyleLbl="alignNode1" presStyleIdx="28" presStyleCnt="35"/>
      <dgm:spPr/>
    </dgm:pt>
    <dgm:pt modelId="{E765CC4E-9F81-41DA-A399-F07E93C14291}" type="pres">
      <dgm:prSet presAssocID="{C07C9235-0F8A-4688-A90E-4F459B322DD8}" presName="parallelogram2" presStyleLbl="alignNode1" presStyleIdx="29" presStyleCnt="35"/>
      <dgm:spPr/>
    </dgm:pt>
    <dgm:pt modelId="{A8F2F5FB-A639-4709-9302-2DBD6EEC4CAB}" type="pres">
      <dgm:prSet presAssocID="{C07C9235-0F8A-4688-A90E-4F459B322DD8}" presName="parallelogram3" presStyleLbl="alignNode1" presStyleIdx="30" presStyleCnt="35"/>
      <dgm:spPr/>
    </dgm:pt>
    <dgm:pt modelId="{E4057581-937D-4D91-B82D-59881021C53C}" type="pres">
      <dgm:prSet presAssocID="{C07C9235-0F8A-4688-A90E-4F459B322DD8}" presName="parallelogram4" presStyleLbl="alignNode1" presStyleIdx="31" presStyleCnt="35"/>
      <dgm:spPr/>
    </dgm:pt>
    <dgm:pt modelId="{119CDFC8-DA9D-4DCC-9E98-6AFBDD3E9B3A}" type="pres">
      <dgm:prSet presAssocID="{C07C9235-0F8A-4688-A90E-4F459B322DD8}" presName="parallelogram5" presStyleLbl="alignNode1" presStyleIdx="32" presStyleCnt="35"/>
      <dgm:spPr/>
    </dgm:pt>
    <dgm:pt modelId="{06AF50DD-EE0F-4BF6-B8F0-28353CFF1CAC}" type="pres">
      <dgm:prSet presAssocID="{C07C9235-0F8A-4688-A90E-4F459B322DD8}" presName="parallelogram6" presStyleLbl="alignNode1" presStyleIdx="33" presStyleCnt="35"/>
      <dgm:spPr/>
    </dgm:pt>
    <dgm:pt modelId="{AAE3F4E7-E83C-4891-B43A-F785426A1EE0}" type="pres">
      <dgm:prSet presAssocID="{C07C9235-0F8A-4688-A90E-4F459B322DD8}" presName="parallelogram7" presStyleLbl="alignNode1" presStyleIdx="34" presStyleCnt="35"/>
      <dgm:spPr/>
    </dgm:pt>
  </dgm:ptLst>
  <dgm:cxnLst>
    <dgm:cxn modelId="{44F97C9A-5E98-4CA0-9075-AE00FDC2BC80}" type="presOf" srcId="{EFA23BA4-B672-4F1B-8E99-87C674DFA68F}" destId="{DE7AED3B-DDAE-475C-BF24-C8092772C030}" srcOrd="0" destOrd="0" presId="urn:microsoft.com/office/officeart/2008/layout/VerticalAccentList"/>
    <dgm:cxn modelId="{D831E466-A48C-4835-8E5A-0C29AF725EED}" type="presOf" srcId="{DC81AD6B-3DC0-41D9-82D6-47D2AE762FE0}" destId="{8DCE260D-D05F-474E-A94D-5348F6B55238}" srcOrd="0" destOrd="0" presId="urn:microsoft.com/office/officeart/2008/layout/VerticalAccentList"/>
    <dgm:cxn modelId="{EEA79C6D-D68E-40D1-B3BE-EE82257E4AA9}" srcId="{DC81AD6B-3DC0-41D9-82D6-47D2AE762FE0}" destId="{21AA270E-5E41-4325-8405-573E957259D1}" srcOrd="3" destOrd="0" parTransId="{7C6511A6-4291-4C7E-A2E7-96398764542B}" sibTransId="{7B0E7C02-67B9-410F-8D56-7FD6A4762A3A}"/>
    <dgm:cxn modelId="{D4A78DAF-C01D-4A95-8B38-A6102E954A05}" srcId="{DC81AD6B-3DC0-41D9-82D6-47D2AE762FE0}" destId="{080F1A6F-8915-41ED-9104-1D0E659F5372}" srcOrd="2" destOrd="0" parTransId="{B814AB59-470B-414D-8AE6-319261E7F689}" sibTransId="{F1B83084-77EF-49B4-9EF6-9835E52CF778}"/>
    <dgm:cxn modelId="{CE0D149E-39DF-40CF-BA0C-450A9068507C}" srcId="{DC81AD6B-3DC0-41D9-82D6-47D2AE762FE0}" destId="{EFA23BA4-B672-4F1B-8E99-87C674DFA68F}" srcOrd="0" destOrd="0" parTransId="{1DC4475A-5ACA-4919-9E7F-2EEDAECEFDC7}" sibTransId="{66423285-C87A-4251-9738-041E7A512C77}"/>
    <dgm:cxn modelId="{7DA17128-B788-48C5-88E6-CEB9669FA958}" type="presOf" srcId="{21AA270E-5E41-4325-8405-573E957259D1}" destId="{BF584DFC-1DF3-47F8-923B-4E46A7DB1F69}" srcOrd="0" destOrd="0" presId="urn:microsoft.com/office/officeart/2008/layout/VerticalAccentList"/>
    <dgm:cxn modelId="{EFAA7E03-9FCD-4EC3-8DC3-6CC11EA1F9E0}" type="presOf" srcId="{080F1A6F-8915-41ED-9104-1D0E659F5372}" destId="{CA10975E-CD8A-4BAC-82F8-57744D595AAB}" srcOrd="0" destOrd="0" presId="urn:microsoft.com/office/officeart/2008/layout/VerticalAccentList"/>
    <dgm:cxn modelId="{57DEB4F8-01A6-4AD5-9A16-5ED5E1B7C0FD}" type="presOf" srcId="{C07C9235-0F8A-4688-A90E-4F459B322DD8}" destId="{1DA39332-FC92-4BC7-A8D7-39E56E025D6C}" srcOrd="0" destOrd="0" presId="urn:microsoft.com/office/officeart/2008/layout/VerticalAccentList"/>
    <dgm:cxn modelId="{3B014C77-DDCF-4E49-809F-2BA4CD5E4B21}" type="presOf" srcId="{EEF85A63-B285-4316-9BE9-59C94766EA93}" destId="{69F9C0C4-5150-4C9A-83BD-2301AB8547F5}" srcOrd="0" destOrd="0" presId="urn:microsoft.com/office/officeart/2008/layout/VerticalAccentList"/>
    <dgm:cxn modelId="{12B01BF0-B96F-45FC-83EB-1153042ED4FB}" srcId="{DC81AD6B-3DC0-41D9-82D6-47D2AE762FE0}" destId="{C07C9235-0F8A-4688-A90E-4F459B322DD8}" srcOrd="4" destOrd="0" parTransId="{27E5359C-5C67-42A0-A629-415FF0269C6B}" sibTransId="{944C9A2F-0A8F-41D6-96AC-AD57F7C03D36}"/>
    <dgm:cxn modelId="{ACC44CD5-06CC-406B-AC6D-532C0DDCD980}" srcId="{DC81AD6B-3DC0-41D9-82D6-47D2AE762FE0}" destId="{EEF85A63-B285-4316-9BE9-59C94766EA93}" srcOrd="1" destOrd="0" parTransId="{605A5552-3B1F-4F07-B72F-D57571FE7D62}" sibTransId="{41302136-AF30-49C0-BFDD-12E3567F1241}"/>
    <dgm:cxn modelId="{93FD0B16-FF91-4E01-8176-CE2AF898B95C}" type="presParOf" srcId="{8DCE260D-D05F-474E-A94D-5348F6B55238}" destId="{D096EC83-8939-446F-B39A-5E6C04A29282}" srcOrd="0" destOrd="0" presId="urn:microsoft.com/office/officeart/2008/layout/VerticalAccentList"/>
    <dgm:cxn modelId="{6C71C402-BAE8-4C12-8006-A830929316AD}" type="presParOf" srcId="{D096EC83-8939-446F-B39A-5E6C04A29282}" destId="{DE7AED3B-DDAE-475C-BF24-C8092772C030}" srcOrd="0" destOrd="0" presId="urn:microsoft.com/office/officeart/2008/layout/VerticalAccentList"/>
    <dgm:cxn modelId="{AF04E0B5-BE4E-4E68-98FE-40C95A8F60AB}" type="presParOf" srcId="{8DCE260D-D05F-474E-A94D-5348F6B55238}" destId="{75125B0E-4484-4E0C-9086-7BF726777431}" srcOrd="1" destOrd="0" presId="urn:microsoft.com/office/officeart/2008/layout/VerticalAccentList"/>
    <dgm:cxn modelId="{2A54265D-DA8F-4673-A6DF-302F6DBFD9DF}" type="presParOf" srcId="{75125B0E-4484-4E0C-9086-7BF726777431}" destId="{0A001B79-B638-484A-8D2E-398B0A1D60B0}" srcOrd="0" destOrd="0" presId="urn:microsoft.com/office/officeart/2008/layout/VerticalAccentList"/>
    <dgm:cxn modelId="{59FE6D25-63BA-485A-9B51-15AFBB65CD3D}" type="presParOf" srcId="{75125B0E-4484-4E0C-9086-7BF726777431}" destId="{6D420268-E6F5-4F33-B87D-66852202940C}" srcOrd="1" destOrd="0" presId="urn:microsoft.com/office/officeart/2008/layout/VerticalAccentList"/>
    <dgm:cxn modelId="{88BF1348-8A3D-4DF7-9CA3-948E585AFC01}" type="presParOf" srcId="{75125B0E-4484-4E0C-9086-7BF726777431}" destId="{83D02892-008C-403C-BBA8-BC933DFA60C2}" srcOrd="2" destOrd="0" presId="urn:microsoft.com/office/officeart/2008/layout/VerticalAccentList"/>
    <dgm:cxn modelId="{4B18AA13-E8DB-4856-B493-DDDD7584018E}" type="presParOf" srcId="{75125B0E-4484-4E0C-9086-7BF726777431}" destId="{83F452A3-4D4B-4C5B-805C-1D7213FE1421}" srcOrd="3" destOrd="0" presId="urn:microsoft.com/office/officeart/2008/layout/VerticalAccentList"/>
    <dgm:cxn modelId="{EB934CBD-7B45-4DF0-BDFD-14EFDFFAF72C}" type="presParOf" srcId="{75125B0E-4484-4E0C-9086-7BF726777431}" destId="{55B1E3B7-E678-4F8D-886A-3D43C2E28A0C}" srcOrd="4" destOrd="0" presId="urn:microsoft.com/office/officeart/2008/layout/VerticalAccentList"/>
    <dgm:cxn modelId="{4C0F1F6D-D46D-4808-A0B9-3B6E46CBC402}" type="presParOf" srcId="{75125B0E-4484-4E0C-9086-7BF726777431}" destId="{0E19C35F-F007-4228-942B-90CC9032D7E8}" srcOrd="5" destOrd="0" presId="urn:microsoft.com/office/officeart/2008/layout/VerticalAccentList"/>
    <dgm:cxn modelId="{2B39B6FD-D8F3-4B4F-A4B2-1698D577626F}" type="presParOf" srcId="{75125B0E-4484-4E0C-9086-7BF726777431}" destId="{65F553DA-198C-4AA8-AC3F-2199CDE34F9B}" srcOrd="6" destOrd="0" presId="urn:microsoft.com/office/officeart/2008/layout/VerticalAccentList"/>
    <dgm:cxn modelId="{B2526858-E364-414F-8F11-637E054F51B0}" type="presParOf" srcId="{8DCE260D-D05F-474E-A94D-5348F6B55238}" destId="{5E24770B-7A02-409E-9B38-BDA9A659A582}" srcOrd="2" destOrd="0" presId="urn:microsoft.com/office/officeart/2008/layout/VerticalAccentList"/>
    <dgm:cxn modelId="{E2857C64-631D-4DA9-AF12-4E5C2C10C43B}" type="presParOf" srcId="{8DCE260D-D05F-474E-A94D-5348F6B55238}" destId="{F9208D96-6182-4BBE-BBA5-4E2EC97BA775}" srcOrd="3" destOrd="0" presId="urn:microsoft.com/office/officeart/2008/layout/VerticalAccentList"/>
    <dgm:cxn modelId="{CDCBC50E-E4D3-4BC3-86D1-E90C32CAB212}" type="presParOf" srcId="{F9208D96-6182-4BBE-BBA5-4E2EC97BA775}" destId="{69F9C0C4-5150-4C9A-83BD-2301AB8547F5}" srcOrd="0" destOrd="0" presId="urn:microsoft.com/office/officeart/2008/layout/VerticalAccentList"/>
    <dgm:cxn modelId="{10E595D3-D6A9-4E4B-830D-1B917501753F}" type="presParOf" srcId="{8DCE260D-D05F-474E-A94D-5348F6B55238}" destId="{AE5955A8-82A6-4793-A951-C2C71B7481FA}" srcOrd="4" destOrd="0" presId="urn:microsoft.com/office/officeart/2008/layout/VerticalAccentList"/>
    <dgm:cxn modelId="{C495EA96-B013-4E65-8F55-AD30EB8EA7C6}" type="presParOf" srcId="{AE5955A8-82A6-4793-A951-C2C71B7481FA}" destId="{248C4B2D-12D2-47C8-A45A-4796FA593081}" srcOrd="0" destOrd="0" presId="urn:microsoft.com/office/officeart/2008/layout/VerticalAccentList"/>
    <dgm:cxn modelId="{09FDE8BE-A770-43BF-8FED-1F7913FB8840}" type="presParOf" srcId="{AE5955A8-82A6-4793-A951-C2C71B7481FA}" destId="{08795699-3BCF-4B24-A7DB-36331FECB537}" srcOrd="1" destOrd="0" presId="urn:microsoft.com/office/officeart/2008/layout/VerticalAccentList"/>
    <dgm:cxn modelId="{B7030B8A-0071-4346-A099-2110594839D5}" type="presParOf" srcId="{AE5955A8-82A6-4793-A951-C2C71B7481FA}" destId="{207B6A43-8AED-4FBE-9BBB-2ECA6A281D94}" srcOrd="2" destOrd="0" presId="urn:microsoft.com/office/officeart/2008/layout/VerticalAccentList"/>
    <dgm:cxn modelId="{36AC7319-5E16-4BF5-B521-4A45EAA73574}" type="presParOf" srcId="{AE5955A8-82A6-4793-A951-C2C71B7481FA}" destId="{97E7DE88-6FC5-44A5-89BD-999F8488742C}" srcOrd="3" destOrd="0" presId="urn:microsoft.com/office/officeart/2008/layout/VerticalAccentList"/>
    <dgm:cxn modelId="{9DDFAB82-0A82-4FC6-A9F0-DB5D467B0732}" type="presParOf" srcId="{AE5955A8-82A6-4793-A951-C2C71B7481FA}" destId="{EEC82CA3-1015-4BA6-A4EA-C6407AD662AE}" srcOrd="4" destOrd="0" presId="urn:microsoft.com/office/officeart/2008/layout/VerticalAccentList"/>
    <dgm:cxn modelId="{3E230B34-6E60-40D1-AAB4-AF0FCC8C8362}" type="presParOf" srcId="{AE5955A8-82A6-4793-A951-C2C71B7481FA}" destId="{0AC7B461-C8B9-42A4-A5BF-575F368A0E89}" srcOrd="5" destOrd="0" presId="urn:microsoft.com/office/officeart/2008/layout/VerticalAccentList"/>
    <dgm:cxn modelId="{0F6FA925-B8D7-4D7E-AB5C-0ED8CA83AB0E}" type="presParOf" srcId="{AE5955A8-82A6-4793-A951-C2C71B7481FA}" destId="{D2F048A3-AE13-47E7-A3DB-CDA9189D40EF}" srcOrd="6" destOrd="0" presId="urn:microsoft.com/office/officeart/2008/layout/VerticalAccentList"/>
    <dgm:cxn modelId="{98B654B0-2BCD-4DBE-91BC-5EACEC491F07}" type="presParOf" srcId="{8DCE260D-D05F-474E-A94D-5348F6B55238}" destId="{EDFC3FC2-760E-4CF2-B3E6-3E4D33C617CD}" srcOrd="5" destOrd="0" presId="urn:microsoft.com/office/officeart/2008/layout/VerticalAccentList"/>
    <dgm:cxn modelId="{10A7E172-8BC5-4E66-9FCA-4B68FB8EB0D9}" type="presParOf" srcId="{8DCE260D-D05F-474E-A94D-5348F6B55238}" destId="{B0483735-80D2-4F85-96FF-1A70EFAB10D1}" srcOrd="6" destOrd="0" presId="urn:microsoft.com/office/officeart/2008/layout/VerticalAccentList"/>
    <dgm:cxn modelId="{297A8101-0E4A-4D88-BB90-87D8552AF0F3}" type="presParOf" srcId="{B0483735-80D2-4F85-96FF-1A70EFAB10D1}" destId="{CA10975E-CD8A-4BAC-82F8-57744D595AAB}" srcOrd="0" destOrd="0" presId="urn:microsoft.com/office/officeart/2008/layout/VerticalAccentList"/>
    <dgm:cxn modelId="{ED3119EC-E467-4119-8493-578CB3E06DD5}" type="presParOf" srcId="{8DCE260D-D05F-474E-A94D-5348F6B55238}" destId="{506ABE70-07AC-4CDA-8240-CB01D2570577}" srcOrd="7" destOrd="0" presId="urn:microsoft.com/office/officeart/2008/layout/VerticalAccentList"/>
    <dgm:cxn modelId="{A8D4F212-3CC3-4367-9D26-9FF09929CCA2}" type="presParOf" srcId="{506ABE70-07AC-4CDA-8240-CB01D2570577}" destId="{DE0FAA38-3A21-4C51-8150-64167822035C}" srcOrd="0" destOrd="0" presId="urn:microsoft.com/office/officeart/2008/layout/VerticalAccentList"/>
    <dgm:cxn modelId="{BD4AC67C-777C-417C-9D49-702E48FE121F}" type="presParOf" srcId="{506ABE70-07AC-4CDA-8240-CB01D2570577}" destId="{855C5051-5FAA-4BE8-94C7-DAB1C4E825CC}" srcOrd="1" destOrd="0" presId="urn:microsoft.com/office/officeart/2008/layout/VerticalAccentList"/>
    <dgm:cxn modelId="{2D1C7A3D-F59E-483E-A116-A660DADA8EC4}" type="presParOf" srcId="{506ABE70-07AC-4CDA-8240-CB01D2570577}" destId="{DACD4370-D837-40A4-ACFB-7ADD9C88447A}" srcOrd="2" destOrd="0" presId="urn:microsoft.com/office/officeart/2008/layout/VerticalAccentList"/>
    <dgm:cxn modelId="{D4BC6FBF-1C48-4F95-9632-8FFC656660A5}" type="presParOf" srcId="{506ABE70-07AC-4CDA-8240-CB01D2570577}" destId="{2BA44349-F6C0-444B-92C4-237C4D0E65AB}" srcOrd="3" destOrd="0" presId="urn:microsoft.com/office/officeart/2008/layout/VerticalAccentList"/>
    <dgm:cxn modelId="{2C494270-388E-43E1-8106-C0FDB5CF6E5C}" type="presParOf" srcId="{506ABE70-07AC-4CDA-8240-CB01D2570577}" destId="{54E85976-238D-40CA-94A4-9878B8A40639}" srcOrd="4" destOrd="0" presId="urn:microsoft.com/office/officeart/2008/layout/VerticalAccentList"/>
    <dgm:cxn modelId="{93D6A17B-FF87-458E-B0D4-76F46F4E45B3}" type="presParOf" srcId="{506ABE70-07AC-4CDA-8240-CB01D2570577}" destId="{FA123326-279F-43E4-99C6-3390CC924E86}" srcOrd="5" destOrd="0" presId="urn:microsoft.com/office/officeart/2008/layout/VerticalAccentList"/>
    <dgm:cxn modelId="{9F60C195-783C-4AEB-BBCE-87535BE1F98A}" type="presParOf" srcId="{506ABE70-07AC-4CDA-8240-CB01D2570577}" destId="{4113A10A-CB02-4F00-9E61-EEE36E3D4733}" srcOrd="6" destOrd="0" presId="urn:microsoft.com/office/officeart/2008/layout/VerticalAccentList"/>
    <dgm:cxn modelId="{792BAAC1-D90C-4FBF-A3E9-224E3237A307}" type="presParOf" srcId="{8DCE260D-D05F-474E-A94D-5348F6B55238}" destId="{BD4C238B-6BF4-41A9-A20C-8FDCE86E2AE3}" srcOrd="8" destOrd="0" presId="urn:microsoft.com/office/officeart/2008/layout/VerticalAccentList"/>
    <dgm:cxn modelId="{9AB0247E-1769-4831-8D08-4F0BB8C19D55}" type="presParOf" srcId="{8DCE260D-D05F-474E-A94D-5348F6B55238}" destId="{1512D594-2A46-4F82-8B06-1162C959B5B4}" srcOrd="9" destOrd="0" presId="urn:microsoft.com/office/officeart/2008/layout/VerticalAccentList"/>
    <dgm:cxn modelId="{08059A0F-79D7-4639-AFFD-0325CB3CDBD8}" type="presParOf" srcId="{1512D594-2A46-4F82-8B06-1162C959B5B4}" destId="{BF584DFC-1DF3-47F8-923B-4E46A7DB1F69}" srcOrd="0" destOrd="0" presId="urn:microsoft.com/office/officeart/2008/layout/VerticalAccentList"/>
    <dgm:cxn modelId="{27C1DAEA-EAB8-4D85-AB33-DE297F56F640}" type="presParOf" srcId="{8DCE260D-D05F-474E-A94D-5348F6B55238}" destId="{4ED68BF2-181D-4D1F-AC62-54ADC1928BEE}" srcOrd="10" destOrd="0" presId="urn:microsoft.com/office/officeart/2008/layout/VerticalAccentList"/>
    <dgm:cxn modelId="{AEFAEFC0-5DDE-4267-9117-6C551F912C98}" type="presParOf" srcId="{4ED68BF2-181D-4D1F-AC62-54ADC1928BEE}" destId="{63A50B8D-2F9D-4B99-AECA-912194136801}" srcOrd="0" destOrd="0" presId="urn:microsoft.com/office/officeart/2008/layout/VerticalAccentList"/>
    <dgm:cxn modelId="{EF0A7178-8397-46C9-8F55-D94101581222}" type="presParOf" srcId="{4ED68BF2-181D-4D1F-AC62-54ADC1928BEE}" destId="{E512722C-8BF6-4A2F-84D8-60C2CB5F74D1}" srcOrd="1" destOrd="0" presId="urn:microsoft.com/office/officeart/2008/layout/VerticalAccentList"/>
    <dgm:cxn modelId="{4DA1B257-5776-400C-807F-49366CE93B23}" type="presParOf" srcId="{4ED68BF2-181D-4D1F-AC62-54ADC1928BEE}" destId="{BE2EC415-1691-4CEE-A183-76A6D8274D2F}" srcOrd="2" destOrd="0" presId="urn:microsoft.com/office/officeart/2008/layout/VerticalAccentList"/>
    <dgm:cxn modelId="{BEA86B62-C8BE-45DE-8626-D62F624679E2}" type="presParOf" srcId="{4ED68BF2-181D-4D1F-AC62-54ADC1928BEE}" destId="{7DD3651B-A9D5-40C6-A79D-9F78F56BB8FE}" srcOrd="3" destOrd="0" presId="urn:microsoft.com/office/officeart/2008/layout/VerticalAccentList"/>
    <dgm:cxn modelId="{BB92A198-8FAC-4069-91FC-47E1BCA7E443}" type="presParOf" srcId="{4ED68BF2-181D-4D1F-AC62-54ADC1928BEE}" destId="{9FC3A0B5-0966-45DA-95D8-293D26CA2DDF}" srcOrd="4" destOrd="0" presId="urn:microsoft.com/office/officeart/2008/layout/VerticalAccentList"/>
    <dgm:cxn modelId="{EEEAC476-F5AB-4AB0-8D22-59EDF9C7A581}" type="presParOf" srcId="{4ED68BF2-181D-4D1F-AC62-54ADC1928BEE}" destId="{ACFB5F1D-1F94-49F3-BE4A-E324BFC4C760}" srcOrd="5" destOrd="0" presId="urn:microsoft.com/office/officeart/2008/layout/VerticalAccentList"/>
    <dgm:cxn modelId="{E74E6663-A123-4FB7-B5D3-C07CC1E0861D}" type="presParOf" srcId="{4ED68BF2-181D-4D1F-AC62-54ADC1928BEE}" destId="{18378F3F-4972-4CEE-B13D-8736B24376F7}" srcOrd="6" destOrd="0" presId="urn:microsoft.com/office/officeart/2008/layout/VerticalAccentList"/>
    <dgm:cxn modelId="{FCF9F292-92DE-4E01-87C9-22A6FCB409DF}" type="presParOf" srcId="{8DCE260D-D05F-474E-A94D-5348F6B55238}" destId="{CF042E42-88CA-43FC-BD90-D7F613223474}" srcOrd="11" destOrd="0" presId="urn:microsoft.com/office/officeart/2008/layout/VerticalAccentList"/>
    <dgm:cxn modelId="{592E69A1-08C9-4DC5-8C50-A9D79A1A3337}" type="presParOf" srcId="{8DCE260D-D05F-474E-A94D-5348F6B55238}" destId="{89258A1A-2CB7-46A1-A17B-4BD761BD0CAB}" srcOrd="12" destOrd="0" presId="urn:microsoft.com/office/officeart/2008/layout/VerticalAccentList"/>
    <dgm:cxn modelId="{10F2DF34-6F33-4AB8-B416-780DD5E72CB6}" type="presParOf" srcId="{89258A1A-2CB7-46A1-A17B-4BD761BD0CAB}" destId="{1DA39332-FC92-4BC7-A8D7-39E56E025D6C}" srcOrd="0" destOrd="0" presId="urn:microsoft.com/office/officeart/2008/layout/VerticalAccentList"/>
    <dgm:cxn modelId="{38CFF333-D0AF-404B-B06E-4B98E0B210A4}" type="presParOf" srcId="{8DCE260D-D05F-474E-A94D-5348F6B55238}" destId="{3279479A-2FC9-414F-9250-69D8E8433C95}" srcOrd="13" destOrd="0" presId="urn:microsoft.com/office/officeart/2008/layout/VerticalAccentList"/>
    <dgm:cxn modelId="{001825B5-6BF2-4ADA-97FB-D4BE173AA882}" type="presParOf" srcId="{3279479A-2FC9-414F-9250-69D8E8433C95}" destId="{BB0505CE-85C4-4160-8585-BB4DEBD59920}" srcOrd="0" destOrd="0" presId="urn:microsoft.com/office/officeart/2008/layout/VerticalAccentList"/>
    <dgm:cxn modelId="{1CD506E4-81A1-45C1-9FA9-43EC6D8ADB0C}" type="presParOf" srcId="{3279479A-2FC9-414F-9250-69D8E8433C95}" destId="{E765CC4E-9F81-41DA-A399-F07E93C14291}" srcOrd="1" destOrd="0" presId="urn:microsoft.com/office/officeart/2008/layout/VerticalAccentList"/>
    <dgm:cxn modelId="{E2916864-0D0C-4F24-ACC3-3D57D4614246}" type="presParOf" srcId="{3279479A-2FC9-414F-9250-69D8E8433C95}" destId="{A8F2F5FB-A639-4709-9302-2DBD6EEC4CAB}" srcOrd="2" destOrd="0" presId="urn:microsoft.com/office/officeart/2008/layout/VerticalAccentList"/>
    <dgm:cxn modelId="{FAD6306E-9F8E-4CC9-BD8E-C1FAD0451631}" type="presParOf" srcId="{3279479A-2FC9-414F-9250-69D8E8433C95}" destId="{E4057581-937D-4D91-B82D-59881021C53C}" srcOrd="3" destOrd="0" presId="urn:microsoft.com/office/officeart/2008/layout/VerticalAccentList"/>
    <dgm:cxn modelId="{ADF995FB-5AA1-4F0D-AB1A-D4C661A4585F}" type="presParOf" srcId="{3279479A-2FC9-414F-9250-69D8E8433C95}" destId="{119CDFC8-DA9D-4DCC-9E98-6AFBDD3E9B3A}" srcOrd="4" destOrd="0" presId="urn:microsoft.com/office/officeart/2008/layout/VerticalAccentList"/>
    <dgm:cxn modelId="{702CB180-9131-4885-BE7D-D78DC8B20035}" type="presParOf" srcId="{3279479A-2FC9-414F-9250-69D8E8433C95}" destId="{06AF50DD-EE0F-4BF6-B8F0-28353CFF1CAC}" srcOrd="5" destOrd="0" presId="urn:microsoft.com/office/officeart/2008/layout/VerticalAccentList"/>
    <dgm:cxn modelId="{4A315469-018D-4F7B-9951-7EB13BA64314}" type="presParOf" srcId="{3279479A-2FC9-414F-9250-69D8E8433C95}" destId="{AAE3F4E7-E83C-4891-B43A-F785426A1EE0}"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C9A444A-A35F-4AFA-8BC8-48FEEB41CD88}"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zh-CN" altLang="en-US"/>
        </a:p>
      </dgm:t>
    </dgm:pt>
    <dgm:pt modelId="{75205253-47BE-4B90-9B39-5B6FEE75848D}">
      <dgm:prSet/>
      <dgm:spPr/>
      <dgm:t>
        <a:bodyPr/>
        <a:lstStyle/>
        <a:p>
          <a:pPr algn="l" rtl="0"/>
          <a:r>
            <a:rPr lang="zh-CN" dirty="0" smtClean="0"/>
            <a:t>资料搜集是开始一个网站项目的第一步，设计者或是团队需要花尽可能多的时间去了解该网站的企业或机构信息，汇集资料，提出问题，了解受众，熟悉现有网站，并分析现有网站的优缺点，与竞争对手进行对比（不仅是线上的）。</a:t>
          </a:r>
          <a:endParaRPr lang="zh-CN" dirty="0"/>
        </a:p>
      </dgm:t>
    </dgm:pt>
    <dgm:pt modelId="{C01321C0-419E-4BF7-AAAB-8A077E88F63A}" type="parTrans" cxnId="{FEDA4CC3-FCCA-4BD6-A4DE-AFE87DFAC997}">
      <dgm:prSet/>
      <dgm:spPr/>
      <dgm:t>
        <a:bodyPr/>
        <a:lstStyle/>
        <a:p>
          <a:endParaRPr lang="zh-CN" altLang="en-US"/>
        </a:p>
      </dgm:t>
    </dgm:pt>
    <dgm:pt modelId="{6EA147AA-2239-4876-8FE1-14C973408D8D}" type="sibTrans" cxnId="{FEDA4CC3-FCCA-4BD6-A4DE-AFE87DFAC997}">
      <dgm:prSet/>
      <dgm:spPr/>
      <dgm:t>
        <a:bodyPr/>
        <a:lstStyle/>
        <a:p>
          <a:endParaRPr lang="zh-CN" altLang="en-US"/>
        </a:p>
      </dgm:t>
    </dgm:pt>
    <dgm:pt modelId="{0BBE9189-07FC-4748-9FD5-288123BB7212}">
      <dgm:prSet/>
      <dgm:spPr/>
      <dgm:t>
        <a:bodyPr/>
        <a:lstStyle/>
        <a:p>
          <a:pPr algn="l" rtl="0"/>
          <a:r>
            <a:rPr lang="zh-CN" smtClean="0"/>
            <a:t>我们必须像一个专业用户一样，在客户业务中形成有理解力的策略，清楚用户在网站里能获得哪些价值。</a:t>
          </a:r>
          <a:endParaRPr lang="zh-CN"/>
        </a:p>
      </dgm:t>
    </dgm:pt>
    <dgm:pt modelId="{A0006E99-8331-43E8-A636-51C6EF233D7F}" type="parTrans" cxnId="{F9D3C74E-3AA6-41AA-8F3C-F5C7966C6EED}">
      <dgm:prSet/>
      <dgm:spPr/>
      <dgm:t>
        <a:bodyPr/>
        <a:lstStyle/>
        <a:p>
          <a:endParaRPr lang="zh-CN" altLang="en-US"/>
        </a:p>
      </dgm:t>
    </dgm:pt>
    <dgm:pt modelId="{2AFA1B72-6A37-4855-924C-503730AEF6CC}" type="sibTrans" cxnId="{F9D3C74E-3AA6-41AA-8F3C-F5C7966C6EED}">
      <dgm:prSet/>
      <dgm:spPr/>
      <dgm:t>
        <a:bodyPr/>
        <a:lstStyle/>
        <a:p>
          <a:endParaRPr lang="zh-CN" altLang="en-US"/>
        </a:p>
      </dgm:t>
    </dgm:pt>
    <dgm:pt modelId="{0D763330-6864-4365-8BF5-90274F23DF34}" type="pres">
      <dgm:prSet presAssocID="{FC9A444A-A35F-4AFA-8BC8-48FEEB41CD88}" presName="Name0" presStyleCnt="0">
        <dgm:presLayoutVars>
          <dgm:dir/>
          <dgm:resizeHandles val="exact"/>
        </dgm:presLayoutVars>
      </dgm:prSet>
      <dgm:spPr/>
    </dgm:pt>
    <dgm:pt modelId="{21A3D225-D779-42E5-AE10-CFB808AE68CF}" type="pres">
      <dgm:prSet presAssocID="{75205253-47BE-4B90-9B39-5B6FEE75848D}" presName="node" presStyleLbl="node1" presStyleIdx="0" presStyleCnt="2" custScaleX="42850" custLinFactNeighborX="4113" custLinFactNeighborY="256">
        <dgm:presLayoutVars>
          <dgm:bulletEnabled val="1"/>
        </dgm:presLayoutVars>
      </dgm:prSet>
      <dgm:spPr/>
    </dgm:pt>
    <dgm:pt modelId="{D527DD49-743B-4CD2-B48A-F8B32202A91B}" type="pres">
      <dgm:prSet presAssocID="{6EA147AA-2239-4876-8FE1-14C973408D8D}" presName="sibTrans" presStyleCnt="0"/>
      <dgm:spPr/>
    </dgm:pt>
    <dgm:pt modelId="{70A76721-81CB-4B6D-A2C0-CD4945889F86}" type="pres">
      <dgm:prSet presAssocID="{0BBE9189-07FC-4748-9FD5-288123BB7212}" presName="node" presStyleLbl="node1" presStyleIdx="1" presStyleCnt="2" custScaleX="34284">
        <dgm:presLayoutVars>
          <dgm:bulletEnabled val="1"/>
        </dgm:presLayoutVars>
      </dgm:prSet>
      <dgm:spPr/>
    </dgm:pt>
  </dgm:ptLst>
  <dgm:cxnLst>
    <dgm:cxn modelId="{D73B33CF-9A4B-43C5-AB94-D9F2538C3581}" type="presOf" srcId="{75205253-47BE-4B90-9B39-5B6FEE75848D}" destId="{21A3D225-D779-42E5-AE10-CFB808AE68CF}" srcOrd="0" destOrd="0" presId="urn:microsoft.com/office/officeart/2005/8/layout/hList6"/>
    <dgm:cxn modelId="{FEDA4CC3-FCCA-4BD6-A4DE-AFE87DFAC997}" srcId="{FC9A444A-A35F-4AFA-8BC8-48FEEB41CD88}" destId="{75205253-47BE-4B90-9B39-5B6FEE75848D}" srcOrd="0" destOrd="0" parTransId="{C01321C0-419E-4BF7-AAAB-8A077E88F63A}" sibTransId="{6EA147AA-2239-4876-8FE1-14C973408D8D}"/>
    <dgm:cxn modelId="{BB036887-EE6A-4639-A8B7-77CAC2C0283C}" type="presOf" srcId="{FC9A444A-A35F-4AFA-8BC8-48FEEB41CD88}" destId="{0D763330-6864-4365-8BF5-90274F23DF34}" srcOrd="0" destOrd="0" presId="urn:microsoft.com/office/officeart/2005/8/layout/hList6"/>
    <dgm:cxn modelId="{30B1B0DE-ABEF-4B33-A040-D7EF70E659BF}" type="presOf" srcId="{0BBE9189-07FC-4748-9FD5-288123BB7212}" destId="{70A76721-81CB-4B6D-A2C0-CD4945889F86}" srcOrd="0" destOrd="0" presId="urn:microsoft.com/office/officeart/2005/8/layout/hList6"/>
    <dgm:cxn modelId="{F9D3C74E-3AA6-41AA-8F3C-F5C7966C6EED}" srcId="{FC9A444A-A35F-4AFA-8BC8-48FEEB41CD88}" destId="{0BBE9189-07FC-4748-9FD5-288123BB7212}" srcOrd="1" destOrd="0" parTransId="{A0006E99-8331-43E8-A636-51C6EF233D7F}" sibTransId="{2AFA1B72-6A37-4855-924C-503730AEF6CC}"/>
    <dgm:cxn modelId="{B453679D-4FDC-4942-8C53-EE3A08DB459B}" type="presParOf" srcId="{0D763330-6864-4365-8BF5-90274F23DF34}" destId="{21A3D225-D779-42E5-AE10-CFB808AE68CF}" srcOrd="0" destOrd="0" presId="urn:microsoft.com/office/officeart/2005/8/layout/hList6"/>
    <dgm:cxn modelId="{70F302D7-3F04-4AA8-B9C6-DDD437223287}" type="presParOf" srcId="{0D763330-6864-4365-8BF5-90274F23DF34}" destId="{D527DD49-743B-4CD2-B48A-F8B32202A91B}" srcOrd="1" destOrd="0" presId="urn:microsoft.com/office/officeart/2005/8/layout/hList6"/>
    <dgm:cxn modelId="{1258CFA1-EEE0-4069-83EE-4E658683ED34}" type="presParOf" srcId="{0D763330-6864-4365-8BF5-90274F23DF34}" destId="{70A76721-81CB-4B6D-A2C0-CD4945889F86}" srcOrd="2"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6817DE9-BCE8-4B55-B5AE-70F992C682EE}" type="doc">
      <dgm:prSet loTypeId="urn:microsoft.com/office/officeart/2009/3/layout/IncreasingArrowsProcess" loCatId="process" qsTypeId="urn:microsoft.com/office/officeart/2005/8/quickstyle/simple1" qsCatId="simple" csTypeId="urn:microsoft.com/office/officeart/2005/8/colors/colorful4" csCatId="colorful"/>
      <dgm:spPr/>
      <dgm:t>
        <a:bodyPr/>
        <a:lstStyle/>
        <a:p>
          <a:endParaRPr lang="zh-CN" altLang="en-US"/>
        </a:p>
      </dgm:t>
    </dgm:pt>
    <dgm:pt modelId="{12BDA17E-FAB5-493E-A819-140F40AC7AF2}">
      <dgm:prSet/>
      <dgm:spPr/>
      <dgm:t>
        <a:bodyPr/>
        <a:lstStyle/>
        <a:p>
          <a:pPr rtl="0"/>
          <a:r>
            <a:rPr lang="zh-CN" smtClean="0"/>
            <a:t>2、资料调研方法</a:t>
          </a:r>
          <a:endParaRPr lang="zh-CN"/>
        </a:p>
      </dgm:t>
    </dgm:pt>
    <dgm:pt modelId="{88D1C90B-648D-4F6B-8229-E605E27E3B39}" type="parTrans" cxnId="{71315426-2685-4EEB-8C38-601C91854460}">
      <dgm:prSet/>
      <dgm:spPr/>
      <dgm:t>
        <a:bodyPr/>
        <a:lstStyle/>
        <a:p>
          <a:endParaRPr lang="zh-CN" altLang="en-US"/>
        </a:p>
      </dgm:t>
    </dgm:pt>
    <dgm:pt modelId="{D1FC3A5C-DDBD-45CE-AB4C-C548DEC91E87}" type="sibTrans" cxnId="{71315426-2685-4EEB-8C38-601C91854460}">
      <dgm:prSet/>
      <dgm:spPr/>
      <dgm:t>
        <a:bodyPr/>
        <a:lstStyle/>
        <a:p>
          <a:endParaRPr lang="zh-CN" altLang="en-US"/>
        </a:p>
      </dgm:t>
    </dgm:pt>
    <dgm:pt modelId="{14185F50-9D92-47C7-A649-DB43287DCA35}">
      <dgm:prSet/>
      <dgm:spPr/>
      <dgm:t>
        <a:bodyPr/>
        <a:lstStyle/>
        <a:p>
          <a:pPr rtl="0"/>
          <a:r>
            <a:rPr lang="zh-CN" smtClean="0"/>
            <a:t>（1）定性与定量研究</a:t>
          </a:r>
          <a:endParaRPr lang="zh-CN"/>
        </a:p>
      </dgm:t>
    </dgm:pt>
    <dgm:pt modelId="{8F471219-EE67-4819-842D-BD68B3951C9D}" type="parTrans" cxnId="{C631208F-609B-4DCF-AB59-A8F3F605FBFF}">
      <dgm:prSet/>
      <dgm:spPr/>
      <dgm:t>
        <a:bodyPr/>
        <a:lstStyle/>
        <a:p>
          <a:endParaRPr lang="zh-CN" altLang="en-US"/>
        </a:p>
      </dgm:t>
    </dgm:pt>
    <dgm:pt modelId="{26BA53DF-8FAC-4872-B95C-784EA9E4E77E}" type="sibTrans" cxnId="{C631208F-609B-4DCF-AB59-A8F3F605FBFF}">
      <dgm:prSet/>
      <dgm:spPr/>
      <dgm:t>
        <a:bodyPr/>
        <a:lstStyle/>
        <a:p>
          <a:endParaRPr lang="zh-CN" altLang="en-US"/>
        </a:p>
      </dgm:t>
    </dgm:pt>
    <dgm:pt modelId="{65695481-2D3C-4676-83D7-3B6C13009C16}">
      <dgm:prSet/>
      <dgm:spPr/>
      <dgm:t>
        <a:bodyPr/>
        <a:lstStyle/>
        <a:p>
          <a:pPr rtl="0"/>
          <a:r>
            <a:rPr lang="zh-CN" smtClean="0"/>
            <a:t>（2）描述性研究　　</a:t>
          </a:r>
          <a:endParaRPr lang="zh-CN"/>
        </a:p>
      </dgm:t>
    </dgm:pt>
    <dgm:pt modelId="{359B9D5C-D593-44C9-B6D9-1271103F6843}" type="parTrans" cxnId="{FEAA6879-2B96-4B56-A3C2-4B454D6C964E}">
      <dgm:prSet/>
      <dgm:spPr/>
      <dgm:t>
        <a:bodyPr/>
        <a:lstStyle/>
        <a:p>
          <a:endParaRPr lang="zh-CN" altLang="en-US"/>
        </a:p>
      </dgm:t>
    </dgm:pt>
    <dgm:pt modelId="{AE679C31-D1F8-4CDF-9533-1451BAA5AA1E}" type="sibTrans" cxnId="{FEAA6879-2B96-4B56-A3C2-4B454D6C964E}">
      <dgm:prSet/>
      <dgm:spPr/>
      <dgm:t>
        <a:bodyPr/>
        <a:lstStyle/>
        <a:p>
          <a:endParaRPr lang="zh-CN" altLang="en-US"/>
        </a:p>
      </dgm:t>
    </dgm:pt>
    <dgm:pt modelId="{9056FBC2-D95F-4265-A953-5407D7FD275D}">
      <dgm:prSet/>
      <dgm:spPr/>
      <dgm:t>
        <a:bodyPr/>
        <a:lstStyle/>
        <a:p>
          <a:pPr rtl="0"/>
          <a:r>
            <a:rPr lang="zh-CN" smtClean="0"/>
            <a:t>（3）命题性研究</a:t>
          </a:r>
          <a:endParaRPr lang="zh-CN"/>
        </a:p>
      </dgm:t>
    </dgm:pt>
    <dgm:pt modelId="{48C5204F-8E69-48C6-A66F-EAD1AFB3ABE6}" type="parTrans" cxnId="{3DBC9F96-56EB-4F59-A903-4380E274DE7C}">
      <dgm:prSet/>
      <dgm:spPr/>
      <dgm:t>
        <a:bodyPr/>
        <a:lstStyle/>
        <a:p>
          <a:endParaRPr lang="zh-CN" altLang="en-US"/>
        </a:p>
      </dgm:t>
    </dgm:pt>
    <dgm:pt modelId="{638D10F1-023A-49FB-ABD3-97D683CBA689}" type="sibTrans" cxnId="{3DBC9F96-56EB-4F59-A903-4380E274DE7C}">
      <dgm:prSet/>
      <dgm:spPr/>
      <dgm:t>
        <a:bodyPr/>
        <a:lstStyle/>
        <a:p>
          <a:endParaRPr lang="zh-CN" altLang="en-US"/>
        </a:p>
      </dgm:t>
    </dgm:pt>
    <dgm:pt modelId="{EF41882D-0E75-4F3D-A7B1-41723DF069EF}">
      <dgm:prSet/>
      <dgm:spPr/>
      <dgm:t>
        <a:bodyPr/>
        <a:lstStyle/>
        <a:p>
          <a:pPr rtl="0"/>
          <a:r>
            <a:rPr lang="zh-CN" smtClean="0"/>
            <a:t>（4）分析性研究</a:t>
          </a:r>
          <a:endParaRPr lang="zh-CN"/>
        </a:p>
      </dgm:t>
    </dgm:pt>
    <dgm:pt modelId="{070FC66D-8EC5-4C13-B346-8FA2069F4A9D}" type="parTrans" cxnId="{6A9ECA26-7ECD-4F11-BC9C-34B2708F2BCF}">
      <dgm:prSet/>
      <dgm:spPr/>
      <dgm:t>
        <a:bodyPr/>
        <a:lstStyle/>
        <a:p>
          <a:endParaRPr lang="zh-CN" altLang="en-US"/>
        </a:p>
      </dgm:t>
    </dgm:pt>
    <dgm:pt modelId="{D79F8212-D644-4CEA-A02A-A219D8A6002F}" type="sibTrans" cxnId="{6A9ECA26-7ECD-4F11-BC9C-34B2708F2BCF}">
      <dgm:prSet/>
      <dgm:spPr/>
      <dgm:t>
        <a:bodyPr/>
        <a:lstStyle/>
        <a:p>
          <a:endParaRPr lang="zh-CN" altLang="en-US"/>
        </a:p>
      </dgm:t>
    </dgm:pt>
    <dgm:pt modelId="{4298C456-B6DB-4E93-B7E9-867393058B9A}">
      <dgm:prSet/>
      <dgm:spPr/>
      <dgm:t>
        <a:bodyPr/>
        <a:lstStyle/>
        <a:p>
          <a:pPr rtl="0"/>
          <a:endParaRPr lang="zh-CN"/>
        </a:p>
      </dgm:t>
    </dgm:pt>
    <dgm:pt modelId="{B675AF54-61D0-4276-8120-7C68BF2C2E6B}" type="parTrans" cxnId="{81FED475-B448-478F-84C7-35E838E39C25}">
      <dgm:prSet/>
      <dgm:spPr/>
      <dgm:t>
        <a:bodyPr/>
        <a:lstStyle/>
        <a:p>
          <a:endParaRPr lang="zh-CN" altLang="en-US"/>
        </a:p>
      </dgm:t>
    </dgm:pt>
    <dgm:pt modelId="{E78A62D2-A439-414A-81E0-42E3EB0778A8}" type="sibTrans" cxnId="{81FED475-B448-478F-84C7-35E838E39C25}">
      <dgm:prSet/>
      <dgm:spPr/>
      <dgm:t>
        <a:bodyPr/>
        <a:lstStyle/>
        <a:p>
          <a:endParaRPr lang="zh-CN" altLang="en-US"/>
        </a:p>
      </dgm:t>
    </dgm:pt>
    <dgm:pt modelId="{1F3AE2F8-9DC7-4C6E-8C29-5EA196BB1382}" type="pres">
      <dgm:prSet presAssocID="{16817DE9-BCE8-4B55-B5AE-70F992C682EE}" presName="Name0" presStyleCnt="0">
        <dgm:presLayoutVars>
          <dgm:chMax val="5"/>
          <dgm:chPref val="5"/>
          <dgm:dir/>
          <dgm:animLvl val="lvl"/>
        </dgm:presLayoutVars>
      </dgm:prSet>
      <dgm:spPr/>
    </dgm:pt>
    <dgm:pt modelId="{67839B6D-2751-4BF0-B2DF-38B763E5F987}" type="pres">
      <dgm:prSet presAssocID="{12BDA17E-FAB5-493E-A819-140F40AC7AF2}" presName="parentText1" presStyleLbl="node1" presStyleIdx="0" presStyleCnt="5">
        <dgm:presLayoutVars>
          <dgm:chMax/>
          <dgm:chPref val="3"/>
          <dgm:bulletEnabled val="1"/>
        </dgm:presLayoutVars>
      </dgm:prSet>
      <dgm:spPr/>
    </dgm:pt>
    <dgm:pt modelId="{25D019C1-312B-4934-90A5-E46FE55AB459}" type="pres">
      <dgm:prSet presAssocID="{14185F50-9D92-47C7-A649-DB43287DCA35}" presName="parentText2" presStyleLbl="node1" presStyleIdx="1" presStyleCnt="5">
        <dgm:presLayoutVars>
          <dgm:chMax/>
          <dgm:chPref val="3"/>
          <dgm:bulletEnabled val="1"/>
        </dgm:presLayoutVars>
      </dgm:prSet>
      <dgm:spPr/>
    </dgm:pt>
    <dgm:pt modelId="{E9F15480-835E-48ED-B251-FA19B485A2E1}" type="pres">
      <dgm:prSet presAssocID="{65695481-2D3C-4676-83D7-3B6C13009C16}" presName="parentText3" presStyleLbl="node1" presStyleIdx="2" presStyleCnt="5">
        <dgm:presLayoutVars>
          <dgm:chMax/>
          <dgm:chPref val="3"/>
          <dgm:bulletEnabled val="1"/>
        </dgm:presLayoutVars>
      </dgm:prSet>
      <dgm:spPr/>
    </dgm:pt>
    <dgm:pt modelId="{7849FDB5-663B-4348-AE60-D4BFE8878E70}" type="pres">
      <dgm:prSet presAssocID="{9056FBC2-D95F-4265-A953-5407D7FD275D}" presName="parentText4" presStyleLbl="node1" presStyleIdx="3" presStyleCnt="5">
        <dgm:presLayoutVars>
          <dgm:chMax/>
          <dgm:chPref val="3"/>
          <dgm:bulletEnabled val="1"/>
        </dgm:presLayoutVars>
      </dgm:prSet>
      <dgm:spPr/>
    </dgm:pt>
    <dgm:pt modelId="{1B82866E-583C-4560-BEF9-012A65F3150A}" type="pres">
      <dgm:prSet presAssocID="{EF41882D-0E75-4F3D-A7B1-41723DF069EF}" presName="parentText5" presStyleLbl="node1" presStyleIdx="4" presStyleCnt="5">
        <dgm:presLayoutVars>
          <dgm:chMax/>
          <dgm:chPref val="3"/>
          <dgm:bulletEnabled val="1"/>
        </dgm:presLayoutVars>
      </dgm:prSet>
      <dgm:spPr/>
    </dgm:pt>
  </dgm:ptLst>
  <dgm:cxnLst>
    <dgm:cxn modelId="{71315426-2685-4EEB-8C38-601C91854460}" srcId="{16817DE9-BCE8-4B55-B5AE-70F992C682EE}" destId="{12BDA17E-FAB5-493E-A819-140F40AC7AF2}" srcOrd="0" destOrd="0" parTransId="{88D1C90B-648D-4F6B-8229-E605E27E3B39}" sibTransId="{D1FC3A5C-DDBD-45CE-AB4C-C548DEC91E87}"/>
    <dgm:cxn modelId="{25D8CDE0-11F4-4D91-9936-C114E3E3CB5E}" type="presOf" srcId="{16817DE9-BCE8-4B55-B5AE-70F992C682EE}" destId="{1F3AE2F8-9DC7-4C6E-8C29-5EA196BB1382}" srcOrd="0" destOrd="0" presId="urn:microsoft.com/office/officeart/2009/3/layout/IncreasingArrowsProcess"/>
    <dgm:cxn modelId="{25444433-AA3C-4627-81CC-B0890F24D0A4}" type="presOf" srcId="{9056FBC2-D95F-4265-A953-5407D7FD275D}" destId="{7849FDB5-663B-4348-AE60-D4BFE8878E70}" srcOrd="0" destOrd="0" presId="urn:microsoft.com/office/officeart/2009/3/layout/IncreasingArrowsProcess"/>
    <dgm:cxn modelId="{C631208F-609B-4DCF-AB59-A8F3F605FBFF}" srcId="{16817DE9-BCE8-4B55-B5AE-70F992C682EE}" destId="{14185F50-9D92-47C7-A649-DB43287DCA35}" srcOrd="1" destOrd="0" parTransId="{8F471219-EE67-4819-842D-BD68B3951C9D}" sibTransId="{26BA53DF-8FAC-4872-B95C-784EA9E4E77E}"/>
    <dgm:cxn modelId="{81FED475-B448-478F-84C7-35E838E39C25}" srcId="{16817DE9-BCE8-4B55-B5AE-70F992C682EE}" destId="{4298C456-B6DB-4E93-B7E9-867393058B9A}" srcOrd="5" destOrd="0" parTransId="{B675AF54-61D0-4276-8120-7C68BF2C2E6B}" sibTransId="{E78A62D2-A439-414A-81E0-42E3EB0778A8}"/>
    <dgm:cxn modelId="{91D4EE8C-3367-47BC-9237-7E3AF8758659}" type="presOf" srcId="{14185F50-9D92-47C7-A649-DB43287DCA35}" destId="{25D019C1-312B-4934-90A5-E46FE55AB459}" srcOrd="0" destOrd="0" presId="urn:microsoft.com/office/officeart/2009/3/layout/IncreasingArrowsProcess"/>
    <dgm:cxn modelId="{417420B9-59FE-4015-A170-8181C7E76A5F}" type="presOf" srcId="{EF41882D-0E75-4F3D-A7B1-41723DF069EF}" destId="{1B82866E-583C-4560-BEF9-012A65F3150A}" srcOrd="0" destOrd="0" presId="urn:microsoft.com/office/officeart/2009/3/layout/IncreasingArrowsProcess"/>
    <dgm:cxn modelId="{A2D452B9-CF2A-46E4-899A-39F6BB35EA07}" type="presOf" srcId="{12BDA17E-FAB5-493E-A819-140F40AC7AF2}" destId="{67839B6D-2751-4BF0-B2DF-38B763E5F987}" srcOrd="0" destOrd="0" presId="urn:microsoft.com/office/officeart/2009/3/layout/IncreasingArrowsProcess"/>
    <dgm:cxn modelId="{6A9ECA26-7ECD-4F11-BC9C-34B2708F2BCF}" srcId="{16817DE9-BCE8-4B55-B5AE-70F992C682EE}" destId="{EF41882D-0E75-4F3D-A7B1-41723DF069EF}" srcOrd="4" destOrd="0" parTransId="{070FC66D-8EC5-4C13-B346-8FA2069F4A9D}" sibTransId="{D79F8212-D644-4CEA-A02A-A219D8A6002F}"/>
    <dgm:cxn modelId="{3DBC9F96-56EB-4F59-A903-4380E274DE7C}" srcId="{16817DE9-BCE8-4B55-B5AE-70F992C682EE}" destId="{9056FBC2-D95F-4265-A953-5407D7FD275D}" srcOrd="3" destOrd="0" parTransId="{48C5204F-8E69-48C6-A66F-EAD1AFB3ABE6}" sibTransId="{638D10F1-023A-49FB-ABD3-97D683CBA689}"/>
    <dgm:cxn modelId="{FEAA6879-2B96-4B56-A3C2-4B454D6C964E}" srcId="{16817DE9-BCE8-4B55-B5AE-70F992C682EE}" destId="{65695481-2D3C-4676-83D7-3B6C13009C16}" srcOrd="2" destOrd="0" parTransId="{359B9D5C-D593-44C9-B6D9-1271103F6843}" sibTransId="{AE679C31-D1F8-4CDF-9533-1451BAA5AA1E}"/>
    <dgm:cxn modelId="{F010D3E9-8CBE-447F-B192-142B0AB284D1}" type="presOf" srcId="{65695481-2D3C-4676-83D7-3B6C13009C16}" destId="{E9F15480-835E-48ED-B251-FA19B485A2E1}" srcOrd="0" destOrd="0" presId="urn:microsoft.com/office/officeart/2009/3/layout/IncreasingArrowsProcess"/>
    <dgm:cxn modelId="{1BE14935-623B-4AA0-AE50-B8AC5CA895FA}" type="presParOf" srcId="{1F3AE2F8-9DC7-4C6E-8C29-5EA196BB1382}" destId="{67839B6D-2751-4BF0-B2DF-38B763E5F987}" srcOrd="0" destOrd="0" presId="urn:microsoft.com/office/officeart/2009/3/layout/IncreasingArrowsProcess"/>
    <dgm:cxn modelId="{B933669C-70C3-4CD8-927F-8DF79568B691}" type="presParOf" srcId="{1F3AE2F8-9DC7-4C6E-8C29-5EA196BB1382}" destId="{25D019C1-312B-4934-90A5-E46FE55AB459}" srcOrd="1" destOrd="0" presId="urn:microsoft.com/office/officeart/2009/3/layout/IncreasingArrowsProcess"/>
    <dgm:cxn modelId="{FB596C90-E047-40B5-8D56-E17FEE9E8940}" type="presParOf" srcId="{1F3AE2F8-9DC7-4C6E-8C29-5EA196BB1382}" destId="{E9F15480-835E-48ED-B251-FA19B485A2E1}" srcOrd="2" destOrd="0" presId="urn:microsoft.com/office/officeart/2009/3/layout/IncreasingArrowsProcess"/>
    <dgm:cxn modelId="{C0E7C60D-3C84-4690-B978-1C6ADC4874BA}" type="presParOf" srcId="{1F3AE2F8-9DC7-4C6E-8C29-5EA196BB1382}" destId="{7849FDB5-663B-4348-AE60-D4BFE8878E70}" srcOrd="3" destOrd="0" presId="urn:microsoft.com/office/officeart/2009/3/layout/IncreasingArrowsProcess"/>
    <dgm:cxn modelId="{05CEFDEF-169E-4DBB-AFF2-20770B9FCF32}" type="presParOf" srcId="{1F3AE2F8-9DC7-4C6E-8C29-5EA196BB1382}" destId="{1B82866E-583C-4560-BEF9-012A65F3150A}" srcOrd="4" destOrd="0" presId="urn:microsoft.com/office/officeart/2009/3/layout/IncreasingArrows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346F7B4-D338-4C34-96B2-AE75BD1E5579}" type="doc">
      <dgm:prSet loTypeId="urn:microsoft.com/office/officeart/2005/8/layout/arrow6" loCatId="relationship" qsTypeId="urn:microsoft.com/office/officeart/2005/8/quickstyle/simple1" qsCatId="simple" csTypeId="urn:microsoft.com/office/officeart/2005/8/colors/accent2_4" csCatId="accent2" phldr="1"/>
      <dgm:spPr/>
      <dgm:t>
        <a:bodyPr/>
        <a:lstStyle/>
        <a:p>
          <a:endParaRPr lang="zh-CN" altLang="en-US"/>
        </a:p>
      </dgm:t>
    </dgm:pt>
    <dgm:pt modelId="{4B300396-5053-49F1-AD9F-304EEFD90BEB}">
      <dgm:prSet/>
      <dgm:spPr/>
      <dgm:t>
        <a:bodyPr/>
        <a:lstStyle/>
        <a:p>
          <a:pPr rtl="0"/>
          <a:r>
            <a:rPr lang="zh-CN" dirty="0" smtClean="0"/>
            <a:t>定性研究</a:t>
          </a:r>
          <a:endParaRPr lang="zh-CN" dirty="0"/>
        </a:p>
      </dgm:t>
    </dgm:pt>
    <dgm:pt modelId="{B8F5A2C6-4F58-4A4D-8F6B-05437F4FB2D5}" type="parTrans" cxnId="{DE9BDBB6-02E1-41F1-8AE9-F61EFFF0A66E}">
      <dgm:prSet/>
      <dgm:spPr/>
      <dgm:t>
        <a:bodyPr/>
        <a:lstStyle/>
        <a:p>
          <a:endParaRPr lang="zh-CN" altLang="en-US"/>
        </a:p>
      </dgm:t>
    </dgm:pt>
    <dgm:pt modelId="{867E6466-72B3-4071-AE48-95EEBED0E78C}" type="sibTrans" cxnId="{DE9BDBB6-02E1-41F1-8AE9-F61EFFF0A66E}">
      <dgm:prSet/>
      <dgm:spPr/>
      <dgm:t>
        <a:bodyPr/>
        <a:lstStyle/>
        <a:p>
          <a:endParaRPr lang="zh-CN" altLang="en-US"/>
        </a:p>
      </dgm:t>
    </dgm:pt>
    <dgm:pt modelId="{FD13C08F-8807-4501-B5D1-4CE260E21D70}">
      <dgm:prSet/>
      <dgm:spPr/>
      <dgm:t>
        <a:bodyPr/>
        <a:lstStyle/>
        <a:p>
          <a:pPr rtl="0"/>
          <a:r>
            <a:rPr lang="zh-CN" dirty="0" smtClean="0"/>
            <a:t>定量研究</a:t>
          </a:r>
          <a:endParaRPr lang="zh-CN" dirty="0"/>
        </a:p>
      </dgm:t>
    </dgm:pt>
    <dgm:pt modelId="{5588D8A6-38E7-4B97-9BCA-8E4A4E6596D6}" type="parTrans" cxnId="{AEC2AF80-1D1D-4BFE-BAA6-17604288CC16}">
      <dgm:prSet/>
      <dgm:spPr/>
      <dgm:t>
        <a:bodyPr/>
        <a:lstStyle/>
        <a:p>
          <a:endParaRPr lang="zh-CN" altLang="en-US"/>
        </a:p>
      </dgm:t>
    </dgm:pt>
    <dgm:pt modelId="{5631D544-F756-469E-A4ED-7E9EA52174C0}" type="sibTrans" cxnId="{AEC2AF80-1D1D-4BFE-BAA6-17604288CC16}">
      <dgm:prSet/>
      <dgm:spPr/>
      <dgm:t>
        <a:bodyPr/>
        <a:lstStyle/>
        <a:p>
          <a:endParaRPr lang="zh-CN" altLang="en-US"/>
        </a:p>
      </dgm:t>
    </dgm:pt>
    <dgm:pt modelId="{219456B0-E875-4BB4-B67A-7FD9CC0BB9AE}" type="pres">
      <dgm:prSet presAssocID="{E346F7B4-D338-4C34-96B2-AE75BD1E5579}" presName="compositeShape" presStyleCnt="0">
        <dgm:presLayoutVars>
          <dgm:chMax val="2"/>
          <dgm:dir/>
          <dgm:resizeHandles val="exact"/>
        </dgm:presLayoutVars>
      </dgm:prSet>
      <dgm:spPr/>
    </dgm:pt>
    <dgm:pt modelId="{BE4F3AE0-D183-45D4-9D77-382A969AC026}" type="pres">
      <dgm:prSet presAssocID="{E346F7B4-D338-4C34-96B2-AE75BD1E5579}" presName="ribbon" presStyleLbl="node1" presStyleIdx="0" presStyleCnt="1" custScaleX="139832"/>
      <dgm:spPr/>
    </dgm:pt>
    <dgm:pt modelId="{4B833945-CCBE-45F5-9D69-39020858EBB0}" type="pres">
      <dgm:prSet presAssocID="{E346F7B4-D338-4C34-96B2-AE75BD1E5579}" presName="leftArrowText" presStyleLbl="node1" presStyleIdx="0" presStyleCnt="1">
        <dgm:presLayoutVars>
          <dgm:chMax val="0"/>
          <dgm:bulletEnabled val="1"/>
        </dgm:presLayoutVars>
      </dgm:prSet>
      <dgm:spPr/>
    </dgm:pt>
    <dgm:pt modelId="{B7A1C61E-4233-49AB-9934-2512E3FCF94C}" type="pres">
      <dgm:prSet presAssocID="{E346F7B4-D338-4C34-96B2-AE75BD1E5579}" presName="rightArrowText" presStyleLbl="node1" presStyleIdx="0" presStyleCnt="1">
        <dgm:presLayoutVars>
          <dgm:chMax val="0"/>
          <dgm:bulletEnabled val="1"/>
        </dgm:presLayoutVars>
      </dgm:prSet>
      <dgm:spPr/>
    </dgm:pt>
  </dgm:ptLst>
  <dgm:cxnLst>
    <dgm:cxn modelId="{72824563-46CC-4A0A-9B4E-1A1700CA0F3D}" type="presOf" srcId="{FD13C08F-8807-4501-B5D1-4CE260E21D70}" destId="{B7A1C61E-4233-49AB-9934-2512E3FCF94C}" srcOrd="0" destOrd="0" presId="urn:microsoft.com/office/officeart/2005/8/layout/arrow6"/>
    <dgm:cxn modelId="{DE9BDBB6-02E1-41F1-8AE9-F61EFFF0A66E}" srcId="{E346F7B4-D338-4C34-96B2-AE75BD1E5579}" destId="{4B300396-5053-49F1-AD9F-304EEFD90BEB}" srcOrd="0" destOrd="0" parTransId="{B8F5A2C6-4F58-4A4D-8F6B-05437F4FB2D5}" sibTransId="{867E6466-72B3-4071-AE48-95EEBED0E78C}"/>
    <dgm:cxn modelId="{88FEF072-E3D4-4D64-A585-2A6CEC5B726B}" type="presOf" srcId="{4B300396-5053-49F1-AD9F-304EEFD90BEB}" destId="{4B833945-CCBE-45F5-9D69-39020858EBB0}" srcOrd="0" destOrd="0" presId="urn:microsoft.com/office/officeart/2005/8/layout/arrow6"/>
    <dgm:cxn modelId="{6D5B5C2C-DAC0-4D6C-88B2-82EEC4F08BC2}" type="presOf" srcId="{E346F7B4-D338-4C34-96B2-AE75BD1E5579}" destId="{219456B0-E875-4BB4-B67A-7FD9CC0BB9AE}" srcOrd="0" destOrd="0" presId="urn:microsoft.com/office/officeart/2005/8/layout/arrow6"/>
    <dgm:cxn modelId="{AEC2AF80-1D1D-4BFE-BAA6-17604288CC16}" srcId="{E346F7B4-D338-4C34-96B2-AE75BD1E5579}" destId="{FD13C08F-8807-4501-B5D1-4CE260E21D70}" srcOrd="1" destOrd="0" parTransId="{5588D8A6-38E7-4B97-9BCA-8E4A4E6596D6}" sibTransId="{5631D544-F756-469E-A4ED-7E9EA52174C0}"/>
    <dgm:cxn modelId="{D633A623-E55C-49E1-B5A5-6C7630ECE3A1}" type="presParOf" srcId="{219456B0-E875-4BB4-B67A-7FD9CC0BB9AE}" destId="{BE4F3AE0-D183-45D4-9D77-382A969AC026}" srcOrd="0" destOrd="0" presId="urn:microsoft.com/office/officeart/2005/8/layout/arrow6"/>
    <dgm:cxn modelId="{9E151490-D849-4C9C-84B3-53A19E12B418}" type="presParOf" srcId="{219456B0-E875-4BB4-B67A-7FD9CC0BB9AE}" destId="{4B833945-CCBE-45F5-9D69-39020858EBB0}" srcOrd="1" destOrd="0" presId="urn:microsoft.com/office/officeart/2005/8/layout/arrow6"/>
    <dgm:cxn modelId="{28BECD8A-84F2-490E-8D41-41EC04B8E376}" type="presParOf" srcId="{219456B0-E875-4BB4-B67A-7FD9CC0BB9AE}" destId="{B7A1C61E-4233-49AB-9934-2512E3FCF94C}" srcOrd="2" destOrd="0" presId="urn:microsoft.com/office/officeart/2005/8/layout/arrow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25C9D93F-2C0A-4A0D-94D7-8F9A961E99A2}" type="doc">
      <dgm:prSet loTypeId="urn:microsoft.com/office/officeart/2005/8/layout/venn1" loCatId="relationship" qsTypeId="urn:microsoft.com/office/officeart/2005/8/quickstyle/simple1" qsCatId="simple" csTypeId="urn:microsoft.com/office/officeart/2005/8/colors/colorful2" csCatId="colorful"/>
      <dgm:spPr/>
      <dgm:t>
        <a:bodyPr/>
        <a:lstStyle/>
        <a:p>
          <a:endParaRPr lang="zh-CN" altLang="en-US"/>
        </a:p>
      </dgm:t>
    </dgm:pt>
    <dgm:pt modelId="{517C1D99-CFCD-446C-8469-2C0F9553165F}">
      <dgm:prSet/>
      <dgm:spPr/>
      <dgm:t>
        <a:bodyPr/>
        <a:lstStyle/>
        <a:p>
          <a:pPr rtl="0"/>
          <a:r>
            <a:rPr lang="zh-CN" dirty="0" smtClean="0"/>
            <a:t>定性研究</a:t>
          </a:r>
          <a:endParaRPr lang="zh-CN" dirty="0"/>
        </a:p>
      </dgm:t>
    </dgm:pt>
    <dgm:pt modelId="{684D8F23-71E3-4CA8-81E1-2D3471235BA2}" type="parTrans" cxnId="{D47B8788-9B6C-45B8-BD28-364D91EFCFB2}">
      <dgm:prSet/>
      <dgm:spPr/>
      <dgm:t>
        <a:bodyPr/>
        <a:lstStyle/>
        <a:p>
          <a:endParaRPr lang="zh-CN" altLang="en-US"/>
        </a:p>
      </dgm:t>
    </dgm:pt>
    <dgm:pt modelId="{D86ED96F-7324-4478-842D-34F6071F0A15}" type="sibTrans" cxnId="{D47B8788-9B6C-45B8-BD28-364D91EFCFB2}">
      <dgm:prSet/>
      <dgm:spPr/>
      <dgm:t>
        <a:bodyPr/>
        <a:lstStyle/>
        <a:p>
          <a:endParaRPr lang="zh-CN" altLang="en-US"/>
        </a:p>
      </dgm:t>
    </dgm:pt>
    <dgm:pt modelId="{2A52D2CC-1DD1-46A5-A6C0-1D97B493D17D}">
      <dgm:prSet/>
      <dgm:spPr/>
      <dgm:t>
        <a:bodyPr/>
        <a:lstStyle/>
        <a:p>
          <a:pPr rtl="0"/>
          <a:r>
            <a:rPr lang="zh-CN" smtClean="0"/>
            <a:t>定量研究</a:t>
          </a:r>
          <a:endParaRPr lang="zh-CN"/>
        </a:p>
      </dgm:t>
    </dgm:pt>
    <dgm:pt modelId="{2ED3D63C-A867-4682-BEC1-377BC4429A3B}" type="parTrans" cxnId="{4B3DA003-EA7B-4B23-B1D7-D18C1CD25172}">
      <dgm:prSet/>
      <dgm:spPr/>
      <dgm:t>
        <a:bodyPr/>
        <a:lstStyle/>
        <a:p>
          <a:endParaRPr lang="zh-CN" altLang="en-US"/>
        </a:p>
      </dgm:t>
    </dgm:pt>
    <dgm:pt modelId="{56B33EA1-7A24-47DC-96F7-6A2F9202F603}" type="sibTrans" cxnId="{4B3DA003-EA7B-4B23-B1D7-D18C1CD25172}">
      <dgm:prSet/>
      <dgm:spPr/>
      <dgm:t>
        <a:bodyPr/>
        <a:lstStyle/>
        <a:p>
          <a:endParaRPr lang="zh-CN" altLang="en-US"/>
        </a:p>
      </dgm:t>
    </dgm:pt>
    <dgm:pt modelId="{B6B36931-C308-4AE1-BBC5-8990C6398C6C}" type="pres">
      <dgm:prSet presAssocID="{25C9D93F-2C0A-4A0D-94D7-8F9A961E99A2}" presName="compositeShape" presStyleCnt="0">
        <dgm:presLayoutVars>
          <dgm:chMax val="7"/>
          <dgm:dir/>
          <dgm:resizeHandles val="exact"/>
        </dgm:presLayoutVars>
      </dgm:prSet>
      <dgm:spPr/>
    </dgm:pt>
    <dgm:pt modelId="{B75BF9CE-4E57-4848-A9BE-F7EDC4A435E1}" type="pres">
      <dgm:prSet presAssocID="{517C1D99-CFCD-446C-8469-2C0F9553165F}" presName="circ1" presStyleLbl="vennNode1" presStyleIdx="0" presStyleCnt="2"/>
      <dgm:spPr/>
    </dgm:pt>
    <dgm:pt modelId="{5FF5BB0B-6FD9-4992-8056-CCC906CF7352}" type="pres">
      <dgm:prSet presAssocID="{517C1D99-CFCD-446C-8469-2C0F9553165F}" presName="circ1Tx" presStyleLbl="revTx" presStyleIdx="0" presStyleCnt="0">
        <dgm:presLayoutVars>
          <dgm:chMax val="0"/>
          <dgm:chPref val="0"/>
          <dgm:bulletEnabled val="1"/>
        </dgm:presLayoutVars>
      </dgm:prSet>
      <dgm:spPr/>
    </dgm:pt>
    <dgm:pt modelId="{05885216-4024-4A92-B171-D7E45E158331}" type="pres">
      <dgm:prSet presAssocID="{2A52D2CC-1DD1-46A5-A6C0-1D97B493D17D}" presName="circ2" presStyleLbl="vennNode1" presStyleIdx="1" presStyleCnt="2"/>
      <dgm:spPr/>
    </dgm:pt>
    <dgm:pt modelId="{5F371D87-FD40-4D69-8EDD-8537EFEF1363}" type="pres">
      <dgm:prSet presAssocID="{2A52D2CC-1DD1-46A5-A6C0-1D97B493D17D}" presName="circ2Tx" presStyleLbl="revTx" presStyleIdx="0" presStyleCnt="0">
        <dgm:presLayoutVars>
          <dgm:chMax val="0"/>
          <dgm:chPref val="0"/>
          <dgm:bulletEnabled val="1"/>
        </dgm:presLayoutVars>
      </dgm:prSet>
      <dgm:spPr/>
    </dgm:pt>
  </dgm:ptLst>
  <dgm:cxnLst>
    <dgm:cxn modelId="{80D0DE92-70A3-434F-A207-2390833C4BD3}" type="presOf" srcId="{2A52D2CC-1DD1-46A5-A6C0-1D97B493D17D}" destId="{5F371D87-FD40-4D69-8EDD-8537EFEF1363}" srcOrd="1" destOrd="0" presId="urn:microsoft.com/office/officeart/2005/8/layout/venn1"/>
    <dgm:cxn modelId="{33B4CA76-EED2-4B38-B499-FBEA22406706}" type="presOf" srcId="{517C1D99-CFCD-446C-8469-2C0F9553165F}" destId="{B75BF9CE-4E57-4848-A9BE-F7EDC4A435E1}" srcOrd="0" destOrd="0" presId="urn:microsoft.com/office/officeart/2005/8/layout/venn1"/>
    <dgm:cxn modelId="{D47B8788-9B6C-45B8-BD28-364D91EFCFB2}" srcId="{25C9D93F-2C0A-4A0D-94D7-8F9A961E99A2}" destId="{517C1D99-CFCD-446C-8469-2C0F9553165F}" srcOrd="0" destOrd="0" parTransId="{684D8F23-71E3-4CA8-81E1-2D3471235BA2}" sibTransId="{D86ED96F-7324-4478-842D-34F6071F0A15}"/>
    <dgm:cxn modelId="{3F93E623-7AF2-4AB5-9B39-3BB83BA4E9D0}" type="presOf" srcId="{25C9D93F-2C0A-4A0D-94D7-8F9A961E99A2}" destId="{B6B36931-C308-4AE1-BBC5-8990C6398C6C}" srcOrd="0" destOrd="0" presId="urn:microsoft.com/office/officeart/2005/8/layout/venn1"/>
    <dgm:cxn modelId="{4B3DA003-EA7B-4B23-B1D7-D18C1CD25172}" srcId="{25C9D93F-2C0A-4A0D-94D7-8F9A961E99A2}" destId="{2A52D2CC-1DD1-46A5-A6C0-1D97B493D17D}" srcOrd="1" destOrd="0" parTransId="{2ED3D63C-A867-4682-BEC1-377BC4429A3B}" sibTransId="{56B33EA1-7A24-47DC-96F7-6A2F9202F603}"/>
    <dgm:cxn modelId="{5D2E7CDA-3C07-4AC8-A5A3-4204D36A6488}" type="presOf" srcId="{2A52D2CC-1DD1-46A5-A6C0-1D97B493D17D}" destId="{05885216-4024-4A92-B171-D7E45E158331}" srcOrd="0" destOrd="0" presId="urn:microsoft.com/office/officeart/2005/8/layout/venn1"/>
    <dgm:cxn modelId="{FE0E8D01-86C4-45D0-9A1F-93ED61BB2C1A}" type="presOf" srcId="{517C1D99-CFCD-446C-8469-2C0F9553165F}" destId="{5FF5BB0B-6FD9-4992-8056-CCC906CF7352}" srcOrd="1" destOrd="0" presId="urn:microsoft.com/office/officeart/2005/8/layout/venn1"/>
    <dgm:cxn modelId="{3EFED3A6-1C0B-4E15-811B-278D61BB288E}" type="presParOf" srcId="{B6B36931-C308-4AE1-BBC5-8990C6398C6C}" destId="{B75BF9CE-4E57-4848-A9BE-F7EDC4A435E1}" srcOrd="0" destOrd="0" presId="urn:microsoft.com/office/officeart/2005/8/layout/venn1"/>
    <dgm:cxn modelId="{EA312C53-EA51-4191-9D54-E66716F2DD7B}" type="presParOf" srcId="{B6B36931-C308-4AE1-BBC5-8990C6398C6C}" destId="{5FF5BB0B-6FD9-4992-8056-CCC906CF7352}" srcOrd="1" destOrd="0" presId="urn:microsoft.com/office/officeart/2005/8/layout/venn1"/>
    <dgm:cxn modelId="{644A6F87-5C31-46FC-9B44-DC4B71685C5A}" type="presParOf" srcId="{B6B36931-C308-4AE1-BBC5-8990C6398C6C}" destId="{05885216-4024-4A92-B171-D7E45E158331}" srcOrd="2" destOrd="0" presId="urn:microsoft.com/office/officeart/2005/8/layout/venn1"/>
    <dgm:cxn modelId="{B72D7A24-7FB7-4A2B-BE11-09150B8C4BAB}" type="presParOf" srcId="{B6B36931-C308-4AE1-BBC5-8990C6398C6C}" destId="{5F371D87-FD40-4D69-8EDD-8537EFEF1363}" srcOrd="3"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C02B5D74-7E0D-427B-AAD6-7EC80B158FF4}"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zh-CN" altLang="en-US"/>
        </a:p>
      </dgm:t>
    </dgm:pt>
    <dgm:pt modelId="{F9245118-52C6-4EAE-A92B-241CEFC082A6}">
      <dgm:prSet custT="1"/>
      <dgm:spPr/>
      <dgm:t>
        <a:bodyPr/>
        <a:lstStyle/>
        <a:p>
          <a:pPr rtl="0"/>
          <a:r>
            <a:rPr lang="zh-CN" altLang="en-US" sz="2000" dirty="0" smtClean="0">
              <a:solidFill>
                <a:schemeClr val="bg1"/>
              </a:solidFill>
            </a:rPr>
            <a:t>通常这种情况下，命题行提问可以通过“纯粹研究”来实现，这种研究一般不受商业局限，由研究人员独立完成。</a:t>
          </a:r>
          <a:endParaRPr lang="zh-CN" altLang="en-US" sz="2000" dirty="0">
            <a:solidFill>
              <a:schemeClr val="bg1"/>
            </a:solidFill>
          </a:endParaRPr>
        </a:p>
      </dgm:t>
    </dgm:pt>
    <dgm:pt modelId="{D840C33E-32C0-4812-A529-60B84ACCF90C}" type="parTrans" cxnId="{6C22FEE7-9C75-4FFF-97A1-4E4FA37D8126}">
      <dgm:prSet/>
      <dgm:spPr/>
      <dgm:t>
        <a:bodyPr/>
        <a:lstStyle/>
        <a:p>
          <a:endParaRPr lang="zh-CN" altLang="en-US"/>
        </a:p>
      </dgm:t>
    </dgm:pt>
    <dgm:pt modelId="{90906387-14C1-4D98-8146-83E96EE55AB4}" type="sibTrans" cxnId="{6C22FEE7-9C75-4FFF-97A1-4E4FA37D8126}">
      <dgm:prSet/>
      <dgm:spPr/>
      <dgm:t>
        <a:bodyPr/>
        <a:lstStyle/>
        <a:p>
          <a:endParaRPr lang="zh-CN" altLang="en-US"/>
        </a:p>
      </dgm:t>
    </dgm:pt>
    <dgm:pt modelId="{B84C5255-DC19-4EC3-845A-6094236C5163}">
      <dgm:prSet custT="1"/>
      <dgm:spPr/>
      <dgm:t>
        <a:bodyPr/>
        <a:lstStyle/>
        <a:p>
          <a:pPr rtl="0"/>
          <a:r>
            <a:rPr lang="zh-CN" altLang="en-US" sz="2000" smtClean="0">
              <a:solidFill>
                <a:schemeClr val="bg1"/>
              </a:solidFill>
            </a:rPr>
            <a:t>因为不太考虑项目的可操作性与成本效益，才能使设计者更纯粹地进行开拓创新。</a:t>
          </a:r>
          <a:endParaRPr lang="zh-CN" altLang="en-US" sz="2000">
            <a:solidFill>
              <a:schemeClr val="bg1"/>
            </a:solidFill>
          </a:endParaRPr>
        </a:p>
      </dgm:t>
    </dgm:pt>
    <dgm:pt modelId="{279B3561-CEFD-444C-B188-26A3D828636E}" type="parTrans" cxnId="{F5E25D8D-D714-4416-9216-E80A0AFC5D12}">
      <dgm:prSet/>
      <dgm:spPr/>
      <dgm:t>
        <a:bodyPr/>
        <a:lstStyle/>
        <a:p>
          <a:endParaRPr lang="zh-CN" altLang="en-US"/>
        </a:p>
      </dgm:t>
    </dgm:pt>
    <dgm:pt modelId="{4D790B4E-0F4D-4EE5-A762-16AC80E796DF}" type="sibTrans" cxnId="{F5E25D8D-D714-4416-9216-E80A0AFC5D12}">
      <dgm:prSet/>
      <dgm:spPr/>
      <dgm:t>
        <a:bodyPr/>
        <a:lstStyle/>
        <a:p>
          <a:endParaRPr lang="zh-CN" altLang="en-US"/>
        </a:p>
      </dgm:t>
    </dgm:pt>
    <dgm:pt modelId="{50595A22-EC0B-4DEC-B8C9-89E28D94A5A6}">
      <dgm:prSet custT="1"/>
      <dgm:spPr/>
      <dgm:t>
        <a:bodyPr/>
        <a:lstStyle/>
        <a:p>
          <a:pPr rtl="0"/>
          <a:r>
            <a:rPr lang="zh-CN" altLang="en-US" sz="2000" smtClean="0">
              <a:solidFill>
                <a:schemeClr val="bg1"/>
              </a:solidFill>
            </a:rPr>
            <a:t>命题性研究需要设计者借助一些工具与方法来构思一些极端的方案，极大地调动创意的积极性，对设计项目进行理性的分析与调查，形成解决方案。</a:t>
          </a:r>
          <a:endParaRPr lang="zh-CN" altLang="en-US" sz="2000">
            <a:solidFill>
              <a:schemeClr val="bg1"/>
            </a:solidFill>
          </a:endParaRPr>
        </a:p>
      </dgm:t>
    </dgm:pt>
    <dgm:pt modelId="{562F62F1-75BC-49EF-81AC-FFA7AE10ABF0}" type="parTrans" cxnId="{C33522BA-5E6D-45BE-BB2B-6DA344CF3A53}">
      <dgm:prSet/>
      <dgm:spPr/>
      <dgm:t>
        <a:bodyPr/>
        <a:lstStyle/>
        <a:p>
          <a:endParaRPr lang="zh-CN" altLang="en-US"/>
        </a:p>
      </dgm:t>
    </dgm:pt>
    <dgm:pt modelId="{1FBC62C1-BD40-48E8-9CD2-F76C905193B7}" type="sibTrans" cxnId="{C33522BA-5E6D-45BE-BB2B-6DA344CF3A53}">
      <dgm:prSet/>
      <dgm:spPr/>
      <dgm:t>
        <a:bodyPr/>
        <a:lstStyle/>
        <a:p>
          <a:endParaRPr lang="zh-CN" altLang="en-US"/>
        </a:p>
      </dgm:t>
    </dgm:pt>
    <dgm:pt modelId="{1E094F35-1BE0-45F3-9D01-4BFFE77C63F3}" type="pres">
      <dgm:prSet presAssocID="{C02B5D74-7E0D-427B-AAD6-7EC80B158FF4}" presName="linear" presStyleCnt="0">
        <dgm:presLayoutVars>
          <dgm:animLvl val="lvl"/>
          <dgm:resizeHandles val="exact"/>
        </dgm:presLayoutVars>
      </dgm:prSet>
      <dgm:spPr/>
    </dgm:pt>
    <dgm:pt modelId="{5F961FB7-94EE-4604-BC88-17A64514D335}" type="pres">
      <dgm:prSet presAssocID="{F9245118-52C6-4EAE-A92B-241CEFC082A6}" presName="parentText" presStyleLbl="node1" presStyleIdx="0" presStyleCnt="3">
        <dgm:presLayoutVars>
          <dgm:chMax val="0"/>
          <dgm:bulletEnabled val="1"/>
        </dgm:presLayoutVars>
      </dgm:prSet>
      <dgm:spPr/>
    </dgm:pt>
    <dgm:pt modelId="{07CEE925-248E-43AF-B664-AB7715150A52}" type="pres">
      <dgm:prSet presAssocID="{90906387-14C1-4D98-8146-83E96EE55AB4}" presName="spacer" presStyleCnt="0"/>
      <dgm:spPr/>
    </dgm:pt>
    <dgm:pt modelId="{A0195581-9748-419A-A7CB-4D8B27AF2464}" type="pres">
      <dgm:prSet presAssocID="{B84C5255-DC19-4EC3-845A-6094236C5163}" presName="parentText" presStyleLbl="node1" presStyleIdx="1" presStyleCnt="3">
        <dgm:presLayoutVars>
          <dgm:chMax val="0"/>
          <dgm:bulletEnabled val="1"/>
        </dgm:presLayoutVars>
      </dgm:prSet>
      <dgm:spPr/>
    </dgm:pt>
    <dgm:pt modelId="{A58ECF88-BABC-4E9D-89E1-5FD9E4C24895}" type="pres">
      <dgm:prSet presAssocID="{4D790B4E-0F4D-4EE5-A762-16AC80E796DF}" presName="spacer" presStyleCnt="0"/>
      <dgm:spPr/>
    </dgm:pt>
    <dgm:pt modelId="{F47F5E09-FA57-489F-9EBB-E253B8A39E17}" type="pres">
      <dgm:prSet presAssocID="{50595A22-EC0B-4DEC-B8C9-89E28D94A5A6}" presName="parentText" presStyleLbl="node1" presStyleIdx="2" presStyleCnt="3">
        <dgm:presLayoutVars>
          <dgm:chMax val="0"/>
          <dgm:bulletEnabled val="1"/>
        </dgm:presLayoutVars>
      </dgm:prSet>
      <dgm:spPr/>
    </dgm:pt>
  </dgm:ptLst>
  <dgm:cxnLst>
    <dgm:cxn modelId="{F5E25D8D-D714-4416-9216-E80A0AFC5D12}" srcId="{C02B5D74-7E0D-427B-AAD6-7EC80B158FF4}" destId="{B84C5255-DC19-4EC3-845A-6094236C5163}" srcOrd="1" destOrd="0" parTransId="{279B3561-CEFD-444C-B188-26A3D828636E}" sibTransId="{4D790B4E-0F4D-4EE5-A762-16AC80E796DF}"/>
    <dgm:cxn modelId="{1644935C-E320-4856-822A-1811DCE85545}" type="presOf" srcId="{C02B5D74-7E0D-427B-AAD6-7EC80B158FF4}" destId="{1E094F35-1BE0-45F3-9D01-4BFFE77C63F3}" srcOrd="0" destOrd="0" presId="urn:microsoft.com/office/officeart/2005/8/layout/vList2"/>
    <dgm:cxn modelId="{C33522BA-5E6D-45BE-BB2B-6DA344CF3A53}" srcId="{C02B5D74-7E0D-427B-AAD6-7EC80B158FF4}" destId="{50595A22-EC0B-4DEC-B8C9-89E28D94A5A6}" srcOrd="2" destOrd="0" parTransId="{562F62F1-75BC-49EF-81AC-FFA7AE10ABF0}" sibTransId="{1FBC62C1-BD40-48E8-9CD2-F76C905193B7}"/>
    <dgm:cxn modelId="{D053ED6A-C427-46AB-BF5D-5C078178A026}" type="presOf" srcId="{F9245118-52C6-4EAE-A92B-241CEFC082A6}" destId="{5F961FB7-94EE-4604-BC88-17A64514D335}" srcOrd="0" destOrd="0" presId="urn:microsoft.com/office/officeart/2005/8/layout/vList2"/>
    <dgm:cxn modelId="{F6D42D78-B659-4CF5-A6FA-077B04C69CC8}" type="presOf" srcId="{50595A22-EC0B-4DEC-B8C9-89E28D94A5A6}" destId="{F47F5E09-FA57-489F-9EBB-E253B8A39E17}" srcOrd="0" destOrd="0" presId="urn:microsoft.com/office/officeart/2005/8/layout/vList2"/>
    <dgm:cxn modelId="{8EE20FA5-EA55-4F10-8587-99F797C5F090}" type="presOf" srcId="{B84C5255-DC19-4EC3-845A-6094236C5163}" destId="{A0195581-9748-419A-A7CB-4D8B27AF2464}" srcOrd="0" destOrd="0" presId="urn:microsoft.com/office/officeart/2005/8/layout/vList2"/>
    <dgm:cxn modelId="{6C22FEE7-9C75-4FFF-97A1-4E4FA37D8126}" srcId="{C02B5D74-7E0D-427B-AAD6-7EC80B158FF4}" destId="{F9245118-52C6-4EAE-A92B-241CEFC082A6}" srcOrd="0" destOrd="0" parTransId="{D840C33E-32C0-4812-A529-60B84ACCF90C}" sibTransId="{90906387-14C1-4D98-8146-83E96EE55AB4}"/>
    <dgm:cxn modelId="{E4D1BCC4-E516-40C9-BB81-EBDFF6ED1CF3}" type="presParOf" srcId="{1E094F35-1BE0-45F3-9D01-4BFFE77C63F3}" destId="{5F961FB7-94EE-4604-BC88-17A64514D335}" srcOrd="0" destOrd="0" presId="urn:microsoft.com/office/officeart/2005/8/layout/vList2"/>
    <dgm:cxn modelId="{2C07DA3D-31AC-4901-890E-D47A472D7E0E}" type="presParOf" srcId="{1E094F35-1BE0-45F3-9D01-4BFFE77C63F3}" destId="{07CEE925-248E-43AF-B664-AB7715150A52}" srcOrd="1" destOrd="0" presId="urn:microsoft.com/office/officeart/2005/8/layout/vList2"/>
    <dgm:cxn modelId="{866C5EE1-0BE4-46E3-B763-1EC99543EE84}" type="presParOf" srcId="{1E094F35-1BE0-45F3-9D01-4BFFE77C63F3}" destId="{A0195581-9748-419A-A7CB-4D8B27AF2464}" srcOrd="2" destOrd="0" presId="urn:microsoft.com/office/officeart/2005/8/layout/vList2"/>
    <dgm:cxn modelId="{C14FC0F1-6A77-4CD2-8C51-511D6A588D89}" type="presParOf" srcId="{1E094F35-1BE0-45F3-9D01-4BFFE77C63F3}" destId="{A58ECF88-BABC-4E9D-89E1-5FD9E4C24895}" srcOrd="3" destOrd="0" presId="urn:microsoft.com/office/officeart/2005/8/layout/vList2"/>
    <dgm:cxn modelId="{B94138CF-B5AF-49BF-8F90-975A80BD0C9F}" type="presParOf" srcId="{1E094F35-1BE0-45F3-9D01-4BFFE77C63F3}" destId="{F47F5E09-FA57-489F-9EBB-E253B8A39E17}"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32316A-554B-4D51-9D64-62906937994E}">
      <dsp:nvSpPr>
        <dsp:cNvPr id="0" name=""/>
        <dsp:cNvSpPr/>
      </dsp:nvSpPr>
      <dsp:spPr>
        <a:xfrm>
          <a:off x="434951" y="0"/>
          <a:ext cx="4929446" cy="1984488"/>
        </a:xfrm>
        <a:prstGeom prst="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B22B148-B8C4-4E3E-9498-5312667F1CFA}">
      <dsp:nvSpPr>
        <dsp:cNvPr id="0" name=""/>
        <dsp:cNvSpPr/>
      </dsp:nvSpPr>
      <dsp:spPr>
        <a:xfrm>
          <a:off x="106" y="595346"/>
          <a:ext cx="1841675" cy="793795"/>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rtl="0">
            <a:lnSpc>
              <a:spcPct val="90000"/>
            </a:lnSpc>
            <a:spcBef>
              <a:spcPct val="0"/>
            </a:spcBef>
            <a:spcAft>
              <a:spcPct val="35000"/>
            </a:spcAft>
          </a:pPr>
          <a:r>
            <a:rPr lang="zh-CN" sz="3000" kern="1200" smtClean="0"/>
            <a:t>资料搜集</a:t>
          </a:r>
          <a:endParaRPr lang="zh-CN" sz="3000" kern="1200"/>
        </a:p>
      </dsp:txBody>
      <dsp:txXfrm>
        <a:off x="38856" y="634096"/>
        <a:ext cx="1764175" cy="716295"/>
      </dsp:txXfrm>
    </dsp:sp>
    <dsp:sp modelId="{318D8C5C-3C3A-452C-A24A-BCBD59AD0327}">
      <dsp:nvSpPr>
        <dsp:cNvPr id="0" name=""/>
        <dsp:cNvSpPr/>
      </dsp:nvSpPr>
      <dsp:spPr>
        <a:xfrm>
          <a:off x="1978836" y="595346"/>
          <a:ext cx="1841675" cy="793795"/>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rtl="0">
            <a:lnSpc>
              <a:spcPct val="90000"/>
            </a:lnSpc>
            <a:spcBef>
              <a:spcPct val="0"/>
            </a:spcBef>
            <a:spcAft>
              <a:spcPct val="35000"/>
            </a:spcAft>
          </a:pPr>
          <a:r>
            <a:rPr lang="zh-CN" sz="3000" kern="1200" smtClean="0"/>
            <a:t>整体规划</a:t>
          </a:r>
          <a:endParaRPr lang="zh-CN" sz="3000" kern="1200"/>
        </a:p>
      </dsp:txBody>
      <dsp:txXfrm>
        <a:off x="2017586" y="634096"/>
        <a:ext cx="1764175" cy="716295"/>
      </dsp:txXfrm>
    </dsp:sp>
    <dsp:sp modelId="{FF3EF895-9A4E-4FF2-A57C-241A46EDDB28}">
      <dsp:nvSpPr>
        <dsp:cNvPr id="0" name=""/>
        <dsp:cNvSpPr/>
      </dsp:nvSpPr>
      <dsp:spPr>
        <a:xfrm>
          <a:off x="3957567" y="595346"/>
          <a:ext cx="1841675" cy="793795"/>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rtl="0">
            <a:lnSpc>
              <a:spcPct val="90000"/>
            </a:lnSpc>
            <a:spcBef>
              <a:spcPct val="0"/>
            </a:spcBef>
            <a:spcAft>
              <a:spcPct val="35000"/>
            </a:spcAft>
          </a:pPr>
          <a:r>
            <a:rPr lang="zh-CN" sz="3000" kern="1200" smtClean="0"/>
            <a:t>制定计划</a:t>
          </a:r>
          <a:endParaRPr lang="zh-CN" sz="3000" kern="1200"/>
        </a:p>
      </dsp:txBody>
      <dsp:txXfrm>
        <a:off x="3996317" y="634096"/>
        <a:ext cx="1764175" cy="716295"/>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F50D4D-E7E5-4056-9F72-9C652D9D6BF7}">
      <dsp:nvSpPr>
        <dsp:cNvPr id="0" name=""/>
        <dsp:cNvSpPr/>
      </dsp:nvSpPr>
      <dsp:spPr>
        <a:xfrm>
          <a:off x="-4582719" y="-707804"/>
          <a:ext cx="5499354" cy="5499354"/>
        </a:xfrm>
        <a:prstGeom prst="blockArc">
          <a:avLst>
            <a:gd name="adj1" fmla="val 18900000"/>
            <a:gd name="adj2" fmla="val 2700000"/>
            <a:gd name="adj3" fmla="val 393"/>
          </a:avLst>
        </a:prstGeom>
        <a:noFill/>
        <a:ln w="127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192A5D8-B101-4EED-9BD8-13BF47B831C6}">
      <dsp:nvSpPr>
        <dsp:cNvPr id="0" name=""/>
        <dsp:cNvSpPr/>
      </dsp:nvSpPr>
      <dsp:spPr>
        <a:xfrm>
          <a:off x="750694" y="583403"/>
          <a:ext cx="9079927" cy="1166644"/>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6024" tIns="50800" rIns="50800" bIns="50800" numCol="1" spcCol="1270" anchor="ctr" anchorCtr="0">
          <a:noAutofit/>
        </a:bodyPr>
        <a:lstStyle/>
        <a:p>
          <a:pPr lvl="0" algn="l" defTabSz="889000" rtl="0">
            <a:lnSpc>
              <a:spcPct val="150000"/>
            </a:lnSpc>
            <a:spcBef>
              <a:spcPct val="0"/>
            </a:spcBef>
            <a:spcAft>
              <a:spcPct val="35000"/>
            </a:spcAft>
          </a:pPr>
          <a:r>
            <a:rPr lang="zh-CN" altLang="en-US" sz="2000" kern="1200" dirty="0" smtClean="0"/>
            <a:t>任何网站项目在正式开展之前，都需要进行一个整体的规划与布局，这也是通用核心过程的内涵之一，是对项目的全面综合管理与思考。</a:t>
          </a:r>
          <a:endParaRPr lang="zh-CN" altLang="en-US" sz="2000" kern="1200" dirty="0"/>
        </a:p>
      </dsp:txBody>
      <dsp:txXfrm>
        <a:off x="750694" y="583403"/>
        <a:ext cx="9079927" cy="1166644"/>
      </dsp:txXfrm>
    </dsp:sp>
    <dsp:sp modelId="{806236E4-446F-43E0-A4BB-99B45E8B3BF2}">
      <dsp:nvSpPr>
        <dsp:cNvPr id="0" name=""/>
        <dsp:cNvSpPr/>
      </dsp:nvSpPr>
      <dsp:spPr>
        <a:xfrm>
          <a:off x="21541" y="437573"/>
          <a:ext cx="1458305" cy="1458305"/>
        </a:xfrm>
        <a:prstGeom prst="ellipse">
          <a:avLst/>
        </a:prstGeom>
        <a:solidFill>
          <a:schemeClr val="lt1">
            <a:hueOff val="0"/>
            <a:satOff val="0"/>
            <a:lumOff val="0"/>
            <a:alphaOff val="0"/>
          </a:schemeClr>
        </a:solidFill>
        <a:ln w="127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C4F1F41-FAB2-4469-8690-72C1312C51C7}">
      <dsp:nvSpPr>
        <dsp:cNvPr id="0" name=""/>
        <dsp:cNvSpPr/>
      </dsp:nvSpPr>
      <dsp:spPr>
        <a:xfrm>
          <a:off x="750694" y="2213935"/>
          <a:ext cx="9079927" cy="1406168"/>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6024" tIns="50800" rIns="50800" bIns="50800" numCol="1" spcCol="1270" anchor="ctr" anchorCtr="0">
          <a:noAutofit/>
        </a:bodyPr>
        <a:lstStyle/>
        <a:p>
          <a:pPr lvl="0" algn="l" defTabSz="889000" rtl="0">
            <a:lnSpc>
              <a:spcPct val="150000"/>
            </a:lnSpc>
            <a:spcBef>
              <a:spcPct val="0"/>
            </a:spcBef>
            <a:spcAft>
              <a:spcPct val="35000"/>
            </a:spcAft>
          </a:pPr>
          <a:r>
            <a:rPr lang="zh-CN" altLang="en-US" sz="2000" kern="1200" dirty="0" smtClean="0">
              <a:solidFill>
                <a:schemeClr val="bg1"/>
              </a:solidFill>
            </a:rPr>
            <a:t>在项目的前期工作中，完成了信息的调研与搜集后，整体的规划蓝图就应该有了清晰的眉目，这个时候需要设计者准确把握调研资料的内容，给出整体规划的合理建议与方法。</a:t>
          </a:r>
          <a:endParaRPr lang="zh-CN" altLang="en-US" sz="2000" kern="1200" dirty="0">
            <a:solidFill>
              <a:schemeClr val="bg1"/>
            </a:solidFill>
          </a:endParaRPr>
        </a:p>
      </dsp:txBody>
      <dsp:txXfrm>
        <a:off x="750694" y="2213935"/>
        <a:ext cx="9079927" cy="1406168"/>
      </dsp:txXfrm>
    </dsp:sp>
    <dsp:sp modelId="{96CFAC03-2234-4A31-940D-8A814C9D7646}">
      <dsp:nvSpPr>
        <dsp:cNvPr id="0" name=""/>
        <dsp:cNvSpPr/>
      </dsp:nvSpPr>
      <dsp:spPr>
        <a:xfrm>
          <a:off x="21541" y="2187866"/>
          <a:ext cx="1458305" cy="1458305"/>
        </a:xfrm>
        <a:prstGeom prst="ellipse">
          <a:avLst/>
        </a:prstGeom>
        <a:solidFill>
          <a:schemeClr val="lt1">
            <a:hueOff val="0"/>
            <a:satOff val="0"/>
            <a:lumOff val="0"/>
            <a:alphaOff val="0"/>
          </a:schemeClr>
        </a:solidFill>
        <a:ln w="127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82EFB3-FBD9-4901-91F0-3AF8165B8F6D}">
      <dsp:nvSpPr>
        <dsp:cNvPr id="0" name=""/>
        <dsp:cNvSpPr/>
      </dsp:nvSpPr>
      <dsp:spPr>
        <a:xfrm>
          <a:off x="939226" y="1854"/>
          <a:ext cx="10280434" cy="9345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b" anchorCtr="0">
          <a:noAutofit/>
        </a:bodyPr>
        <a:lstStyle/>
        <a:p>
          <a:pPr lvl="0" algn="l" defTabSz="755650" rtl="0">
            <a:lnSpc>
              <a:spcPct val="90000"/>
            </a:lnSpc>
            <a:spcBef>
              <a:spcPct val="0"/>
            </a:spcBef>
            <a:spcAft>
              <a:spcPct val="35000"/>
            </a:spcAft>
          </a:pPr>
          <a:r>
            <a:rPr lang="zh-CN" sz="1700" kern="1200" smtClean="0"/>
            <a:t>方法有时也叫方法论，方法是指整个设计过程中所遵循的原则与框架，包括计划使用的网站规则、技能以及科学的流程。</a:t>
          </a:r>
          <a:endParaRPr lang="zh-CN" sz="1700" kern="1200"/>
        </a:p>
      </dsp:txBody>
      <dsp:txXfrm>
        <a:off x="939226" y="1854"/>
        <a:ext cx="10280434" cy="934584"/>
      </dsp:txXfrm>
    </dsp:sp>
    <dsp:sp modelId="{30B22F05-5D68-41D4-B98C-20688F39850C}">
      <dsp:nvSpPr>
        <dsp:cNvPr id="0" name=""/>
        <dsp:cNvSpPr/>
      </dsp:nvSpPr>
      <dsp:spPr>
        <a:xfrm>
          <a:off x="939226" y="936439"/>
          <a:ext cx="1370724" cy="228454"/>
        </a:xfrm>
        <a:prstGeom prst="parallelogram">
          <a:avLst>
            <a:gd name="adj" fmla="val 14084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2B05542-C23E-4B59-9EAC-BF9ABA615CC6}">
      <dsp:nvSpPr>
        <dsp:cNvPr id="0" name=""/>
        <dsp:cNvSpPr/>
      </dsp:nvSpPr>
      <dsp:spPr>
        <a:xfrm>
          <a:off x="2389910" y="936439"/>
          <a:ext cx="1370724" cy="228454"/>
        </a:xfrm>
        <a:prstGeom prst="parallelogram">
          <a:avLst>
            <a:gd name="adj" fmla="val 140840"/>
          </a:avLst>
        </a:prstGeom>
        <a:solidFill>
          <a:schemeClr val="accent2">
            <a:hueOff val="-53096"/>
            <a:satOff val="-1279"/>
            <a:lumOff val="-770"/>
            <a:alphaOff val="0"/>
          </a:schemeClr>
        </a:solidFill>
        <a:ln w="12700" cap="flat" cmpd="sng" algn="ctr">
          <a:solidFill>
            <a:schemeClr val="accent2">
              <a:hueOff val="-53096"/>
              <a:satOff val="-1279"/>
              <a:lumOff val="-77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87DB304-D24B-4D85-85B0-7EAE17C2440A}">
      <dsp:nvSpPr>
        <dsp:cNvPr id="0" name=""/>
        <dsp:cNvSpPr/>
      </dsp:nvSpPr>
      <dsp:spPr>
        <a:xfrm>
          <a:off x="3840593" y="936439"/>
          <a:ext cx="1370724" cy="228454"/>
        </a:xfrm>
        <a:prstGeom prst="parallelogram">
          <a:avLst>
            <a:gd name="adj" fmla="val 140840"/>
          </a:avLst>
        </a:prstGeom>
        <a:solidFill>
          <a:schemeClr val="accent2">
            <a:hueOff val="-106191"/>
            <a:satOff val="-2559"/>
            <a:lumOff val="-1540"/>
            <a:alphaOff val="0"/>
          </a:schemeClr>
        </a:solidFill>
        <a:ln w="12700" cap="flat" cmpd="sng" algn="ctr">
          <a:solidFill>
            <a:schemeClr val="accent2">
              <a:hueOff val="-106191"/>
              <a:satOff val="-2559"/>
              <a:lumOff val="-154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FE0DB36-6176-431D-8026-AB64E57B8E4A}">
      <dsp:nvSpPr>
        <dsp:cNvPr id="0" name=""/>
        <dsp:cNvSpPr/>
      </dsp:nvSpPr>
      <dsp:spPr>
        <a:xfrm>
          <a:off x="5291277" y="936439"/>
          <a:ext cx="1370724" cy="228454"/>
        </a:xfrm>
        <a:prstGeom prst="parallelogram">
          <a:avLst>
            <a:gd name="adj" fmla="val 140840"/>
          </a:avLst>
        </a:prstGeom>
        <a:solidFill>
          <a:schemeClr val="accent2">
            <a:hueOff val="-159287"/>
            <a:satOff val="-3838"/>
            <a:lumOff val="-2309"/>
            <a:alphaOff val="0"/>
          </a:schemeClr>
        </a:solidFill>
        <a:ln w="12700" cap="flat" cmpd="sng" algn="ctr">
          <a:solidFill>
            <a:schemeClr val="accent2">
              <a:hueOff val="-159287"/>
              <a:satOff val="-3838"/>
              <a:lumOff val="-230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BAC39D4-2896-4E1F-B0D4-31DC0760DF1A}">
      <dsp:nvSpPr>
        <dsp:cNvPr id="0" name=""/>
        <dsp:cNvSpPr/>
      </dsp:nvSpPr>
      <dsp:spPr>
        <a:xfrm>
          <a:off x="6741960" y="936439"/>
          <a:ext cx="1370724" cy="228454"/>
        </a:xfrm>
        <a:prstGeom prst="parallelogram">
          <a:avLst>
            <a:gd name="adj" fmla="val 140840"/>
          </a:avLst>
        </a:prstGeom>
        <a:solidFill>
          <a:schemeClr val="accent2">
            <a:hueOff val="-212383"/>
            <a:satOff val="-5118"/>
            <a:lumOff val="-3079"/>
            <a:alphaOff val="0"/>
          </a:schemeClr>
        </a:solidFill>
        <a:ln w="12700" cap="flat" cmpd="sng" algn="ctr">
          <a:solidFill>
            <a:schemeClr val="accent2">
              <a:hueOff val="-212383"/>
              <a:satOff val="-5118"/>
              <a:lumOff val="-307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467F1BC-5DEF-4237-8258-90DC155E8C7E}">
      <dsp:nvSpPr>
        <dsp:cNvPr id="0" name=""/>
        <dsp:cNvSpPr/>
      </dsp:nvSpPr>
      <dsp:spPr>
        <a:xfrm>
          <a:off x="8192644" y="936439"/>
          <a:ext cx="1370724" cy="228454"/>
        </a:xfrm>
        <a:prstGeom prst="parallelogram">
          <a:avLst>
            <a:gd name="adj" fmla="val 140840"/>
          </a:avLst>
        </a:prstGeom>
        <a:solidFill>
          <a:schemeClr val="accent2">
            <a:hueOff val="-265478"/>
            <a:satOff val="-6397"/>
            <a:lumOff val="-3849"/>
            <a:alphaOff val="0"/>
          </a:schemeClr>
        </a:solidFill>
        <a:ln w="12700" cap="flat" cmpd="sng" algn="ctr">
          <a:solidFill>
            <a:schemeClr val="accent2">
              <a:hueOff val="-265478"/>
              <a:satOff val="-6397"/>
              <a:lumOff val="-384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6E40BCE-EB45-455C-B700-0FF9340DF2D8}">
      <dsp:nvSpPr>
        <dsp:cNvPr id="0" name=""/>
        <dsp:cNvSpPr/>
      </dsp:nvSpPr>
      <dsp:spPr>
        <a:xfrm>
          <a:off x="9643328" y="936439"/>
          <a:ext cx="1370724" cy="228454"/>
        </a:xfrm>
        <a:prstGeom prst="parallelogram">
          <a:avLst>
            <a:gd name="adj" fmla="val 140840"/>
          </a:avLst>
        </a:prstGeom>
        <a:solidFill>
          <a:schemeClr val="accent2">
            <a:hueOff val="-318574"/>
            <a:satOff val="-7676"/>
            <a:lumOff val="-4619"/>
            <a:alphaOff val="0"/>
          </a:schemeClr>
        </a:solidFill>
        <a:ln w="12700" cap="flat" cmpd="sng" algn="ctr">
          <a:solidFill>
            <a:schemeClr val="accent2">
              <a:hueOff val="-318574"/>
              <a:satOff val="-7676"/>
              <a:lumOff val="-461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4F03F64-A97D-419B-909E-B7024F2D256F}">
      <dsp:nvSpPr>
        <dsp:cNvPr id="0" name=""/>
        <dsp:cNvSpPr/>
      </dsp:nvSpPr>
      <dsp:spPr>
        <a:xfrm>
          <a:off x="939226" y="1257598"/>
          <a:ext cx="10280434" cy="9345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b" anchorCtr="0">
          <a:noAutofit/>
        </a:bodyPr>
        <a:lstStyle/>
        <a:p>
          <a:pPr lvl="0" algn="l" defTabSz="755650" rtl="0">
            <a:lnSpc>
              <a:spcPct val="90000"/>
            </a:lnSpc>
            <a:spcBef>
              <a:spcPct val="0"/>
            </a:spcBef>
            <a:spcAft>
              <a:spcPct val="35000"/>
            </a:spcAft>
          </a:pPr>
          <a:r>
            <a:rPr lang="zh-CN" sz="1700" kern="1200" dirty="0" smtClean="0"/>
            <a:t>方法还包含获取网站设计所需信息的渠道与方式，团队合作过程中的工作流程与分工，与客户进行沟通的诠释与交流技巧，以及为了更好地完成网站项目所需要的相关理论与理念。</a:t>
          </a:r>
          <a:endParaRPr lang="zh-CN" sz="1700" kern="1200" dirty="0"/>
        </a:p>
      </dsp:txBody>
      <dsp:txXfrm>
        <a:off x="939226" y="1257598"/>
        <a:ext cx="10280434" cy="934584"/>
      </dsp:txXfrm>
    </dsp:sp>
    <dsp:sp modelId="{CAB19045-B116-4BCB-9DD0-954F93963DB8}">
      <dsp:nvSpPr>
        <dsp:cNvPr id="0" name=""/>
        <dsp:cNvSpPr/>
      </dsp:nvSpPr>
      <dsp:spPr>
        <a:xfrm>
          <a:off x="939226" y="2192183"/>
          <a:ext cx="1370724" cy="228454"/>
        </a:xfrm>
        <a:prstGeom prst="parallelogram">
          <a:avLst>
            <a:gd name="adj" fmla="val 140840"/>
          </a:avLst>
        </a:prstGeom>
        <a:solidFill>
          <a:schemeClr val="accent2">
            <a:hueOff val="-371669"/>
            <a:satOff val="-8956"/>
            <a:lumOff val="-5389"/>
            <a:alphaOff val="0"/>
          </a:schemeClr>
        </a:solidFill>
        <a:ln w="12700" cap="flat" cmpd="sng" algn="ctr">
          <a:solidFill>
            <a:schemeClr val="accent2">
              <a:hueOff val="-371669"/>
              <a:satOff val="-8956"/>
              <a:lumOff val="-538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74297D4-6DAD-4F74-AE53-80C5BDF1B310}">
      <dsp:nvSpPr>
        <dsp:cNvPr id="0" name=""/>
        <dsp:cNvSpPr/>
      </dsp:nvSpPr>
      <dsp:spPr>
        <a:xfrm>
          <a:off x="2389910" y="2192183"/>
          <a:ext cx="1370724" cy="228454"/>
        </a:xfrm>
        <a:prstGeom prst="parallelogram">
          <a:avLst>
            <a:gd name="adj" fmla="val 140840"/>
          </a:avLst>
        </a:prstGeom>
        <a:solidFill>
          <a:schemeClr val="accent2">
            <a:hueOff val="-424765"/>
            <a:satOff val="-10235"/>
            <a:lumOff val="-6159"/>
            <a:alphaOff val="0"/>
          </a:schemeClr>
        </a:solidFill>
        <a:ln w="12700" cap="flat" cmpd="sng" algn="ctr">
          <a:solidFill>
            <a:schemeClr val="accent2">
              <a:hueOff val="-424765"/>
              <a:satOff val="-10235"/>
              <a:lumOff val="-615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FFE5BDD-22F0-433C-867B-FBE1707D9BDC}">
      <dsp:nvSpPr>
        <dsp:cNvPr id="0" name=""/>
        <dsp:cNvSpPr/>
      </dsp:nvSpPr>
      <dsp:spPr>
        <a:xfrm>
          <a:off x="3840593" y="2192183"/>
          <a:ext cx="1370724" cy="228454"/>
        </a:xfrm>
        <a:prstGeom prst="parallelogram">
          <a:avLst>
            <a:gd name="adj" fmla="val 140840"/>
          </a:avLst>
        </a:prstGeom>
        <a:solidFill>
          <a:schemeClr val="accent2">
            <a:hueOff val="-477861"/>
            <a:satOff val="-11515"/>
            <a:lumOff val="-6928"/>
            <a:alphaOff val="0"/>
          </a:schemeClr>
        </a:solidFill>
        <a:ln w="12700" cap="flat" cmpd="sng" algn="ctr">
          <a:solidFill>
            <a:schemeClr val="accent2">
              <a:hueOff val="-477861"/>
              <a:satOff val="-11515"/>
              <a:lumOff val="-692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10C7966-7AD9-4FF2-907B-2736F924C969}">
      <dsp:nvSpPr>
        <dsp:cNvPr id="0" name=""/>
        <dsp:cNvSpPr/>
      </dsp:nvSpPr>
      <dsp:spPr>
        <a:xfrm>
          <a:off x="5291277" y="2192183"/>
          <a:ext cx="1370724" cy="228454"/>
        </a:xfrm>
        <a:prstGeom prst="parallelogram">
          <a:avLst>
            <a:gd name="adj" fmla="val 140840"/>
          </a:avLst>
        </a:prstGeom>
        <a:solidFill>
          <a:schemeClr val="accent2">
            <a:hueOff val="-530956"/>
            <a:satOff val="-12794"/>
            <a:lumOff val="-7698"/>
            <a:alphaOff val="0"/>
          </a:schemeClr>
        </a:solidFill>
        <a:ln w="12700" cap="flat" cmpd="sng" algn="ctr">
          <a:solidFill>
            <a:schemeClr val="accent2">
              <a:hueOff val="-530956"/>
              <a:satOff val="-12794"/>
              <a:lumOff val="-769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F916C9F-41D1-4521-8CEA-DE4AC93F25BF}">
      <dsp:nvSpPr>
        <dsp:cNvPr id="0" name=""/>
        <dsp:cNvSpPr/>
      </dsp:nvSpPr>
      <dsp:spPr>
        <a:xfrm>
          <a:off x="6741960" y="2192183"/>
          <a:ext cx="1370724" cy="228454"/>
        </a:xfrm>
        <a:prstGeom prst="parallelogram">
          <a:avLst>
            <a:gd name="adj" fmla="val 140840"/>
          </a:avLst>
        </a:prstGeom>
        <a:solidFill>
          <a:schemeClr val="accent2">
            <a:hueOff val="-584052"/>
            <a:satOff val="-14073"/>
            <a:lumOff val="-8468"/>
            <a:alphaOff val="0"/>
          </a:schemeClr>
        </a:solidFill>
        <a:ln w="12700" cap="flat" cmpd="sng" algn="ctr">
          <a:solidFill>
            <a:schemeClr val="accent2">
              <a:hueOff val="-584052"/>
              <a:satOff val="-14073"/>
              <a:lumOff val="-846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38A3BCD-4082-46AE-90F8-36C227A81F75}">
      <dsp:nvSpPr>
        <dsp:cNvPr id="0" name=""/>
        <dsp:cNvSpPr/>
      </dsp:nvSpPr>
      <dsp:spPr>
        <a:xfrm>
          <a:off x="8192644" y="2192183"/>
          <a:ext cx="1370724" cy="228454"/>
        </a:xfrm>
        <a:prstGeom prst="parallelogram">
          <a:avLst>
            <a:gd name="adj" fmla="val 140840"/>
          </a:avLst>
        </a:prstGeom>
        <a:solidFill>
          <a:schemeClr val="accent2">
            <a:hueOff val="-637148"/>
            <a:satOff val="-15353"/>
            <a:lumOff val="-9238"/>
            <a:alphaOff val="0"/>
          </a:schemeClr>
        </a:solidFill>
        <a:ln w="12700" cap="flat" cmpd="sng" algn="ctr">
          <a:solidFill>
            <a:schemeClr val="accent2">
              <a:hueOff val="-637148"/>
              <a:satOff val="-15353"/>
              <a:lumOff val="-923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E77D2E3-D005-4D1B-B642-52990404A747}">
      <dsp:nvSpPr>
        <dsp:cNvPr id="0" name=""/>
        <dsp:cNvSpPr/>
      </dsp:nvSpPr>
      <dsp:spPr>
        <a:xfrm>
          <a:off x="9643328" y="2192183"/>
          <a:ext cx="1370724" cy="228454"/>
        </a:xfrm>
        <a:prstGeom prst="parallelogram">
          <a:avLst>
            <a:gd name="adj" fmla="val 140840"/>
          </a:avLst>
        </a:prstGeom>
        <a:solidFill>
          <a:schemeClr val="accent2">
            <a:hueOff val="-690243"/>
            <a:satOff val="-16632"/>
            <a:lumOff val="-10008"/>
            <a:alphaOff val="0"/>
          </a:schemeClr>
        </a:solidFill>
        <a:ln w="12700" cap="flat" cmpd="sng" algn="ctr">
          <a:solidFill>
            <a:schemeClr val="accent2">
              <a:hueOff val="-690243"/>
              <a:satOff val="-16632"/>
              <a:lumOff val="-1000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D285FBD-AC78-4932-9767-F33F835CECEE}">
      <dsp:nvSpPr>
        <dsp:cNvPr id="0" name=""/>
        <dsp:cNvSpPr/>
      </dsp:nvSpPr>
      <dsp:spPr>
        <a:xfrm>
          <a:off x="939226" y="2513342"/>
          <a:ext cx="10280434" cy="9345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b" anchorCtr="0">
          <a:noAutofit/>
        </a:bodyPr>
        <a:lstStyle/>
        <a:p>
          <a:pPr lvl="0" algn="l" defTabSz="755650" rtl="0">
            <a:lnSpc>
              <a:spcPct val="90000"/>
            </a:lnSpc>
            <a:spcBef>
              <a:spcPct val="0"/>
            </a:spcBef>
            <a:spcAft>
              <a:spcPct val="35000"/>
            </a:spcAft>
          </a:pPr>
          <a:r>
            <a:rPr lang="zh-CN" sz="1700" kern="1200" smtClean="0"/>
            <a:t>由此可以看出，方法论包含非常广泛的知识与范畴，囊括了整个设计项目过程中所有步骤所需要的知识基础与专业细节。</a:t>
          </a:r>
          <a:endParaRPr lang="zh-CN" sz="1700" kern="1200"/>
        </a:p>
      </dsp:txBody>
      <dsp:txXfrm>
        <a:off x="939226" y="2513342"/>
        <a:ext cx="10280434" cy="934584"/>
      </dsp:txXfrm>
    </dsp:sp>
    <dsp:sp modelId="{777FD1A1-65D8-4360-A68C-FDAA2C2B214D}">
      <dsp:nvSpPr>
        <dsp:cNvPr id="0" name=""/>
        <dsp:cNvSpPr/>
      </dsp:nvSpPr>
      <dsp:spPr>
        <a:xfrm>
          <a:off x="939226" y="3447927"/>
          <a:ext cx="1370724" cy="228454"/>
        </a:xfrm>
        <a:prstGeom prst="parallelogram">
          <a:avLst>
            <a:gd name="adj" fmla="val 140840"/>
          </a:avLst>
        </a:prstGeom>
        <a:solidFill>
          <a:schemeClr val="accent2">
            <a:hueOff val="-743339"/>
            <a:satOff val="-17912"/>
            <a:lumOff val="-10777"/>
            <a:alphaOff val="0"/>
          </a:schemeClr>
        </a:solidFill>
        <a:ln w="12700" cap="flat" cmpd="sng" algn="ctr">
          <a:solidFill>
            <a:schemeClr val="accent2">
              <a:hueOff val="-743339"/>
              <a:satOff val="-17912"/>
              <a:lumOff val="-1077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C1DA945-0104-4609-BBD0-EC9AB9C97BF8}">
      <dsp:nvSpPr>
        <dsp:cNvPr id="0" name=""/>
        <dsp:cNvSpPr/>
      </dsp:nvSpPr>
      <dsp:spPr>
        <a:xfrm>
          <a:off x="2389910" y="3447927"/>
          <a:ext cx="1370724" cy="228454"/>
        </a:xfrm>
        <a:prstGeom prst="parallelogram">
          <a:avLst>
            <a:gd name="adj" fmla="val 140840"/>
          </a:avLst>
        </a:prstGeom>
        <a:solidFill>
          <a:schemeClr val="accent2">
            <a:hueOff val="-796435"/>
            <a:satOff val="-19191"/>
            <a:lumOff val="-11547"/>
            <a:alphaOff val="0"/>
          </a:schemeClr>
        </a:solidFill>
        <a:ln w="12700" cap="flat" cmpd="sng" algn="ctr">
          <a:solidFill>
            <a:schemeClr val="accent2">
              <a:hueOff val="-796435"/>
              <a:satOff val="-19191"/>
              <a:lumOff val="-1154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8599A9-DC66-43EA-BF9B-BBAB3401D397}">
      <dsp:nvSpPr>
        <dsp:cNvPr id="0" name=""/>
        <dsp:cNvSpPr/>
      </dsp:nvSpPr>
      <dsp:spPr>
        <a:xfrm>
          <a:off x="3840593" y="3447927"/>
          <a:ext cx="1370724" cy="228454"/>
        </a:xfrm>
        <a:prstGeom prst="parallelogram">
          <a:avLst>
            <a:gd name="adj" fmla="val 140840"/>
          </a:avLst>
        </a:prstGeom>
        <a:solidFill>
          <a:schemeClr val="accent2">
            <a:hueOff val="-849530"/>
            <a:satOff val="-20471"/>
            <a:lumOff val="-12317"/>
            <a:alphaOff val="0"/>
          </a:schemeClr>
        </a:solidFill>
        <a:ln w="12700" cap="flat" cmpd="sng" algn="ctr">
          <a:solidFill>
            <a:schemeClr val="accent2">
              <a:hueOff val="-849530"/>
              <a:satOff val="-20471"/>
              <a:lumOff val="-1231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49C77B6-1A59-455F-A1AC-49B3C547E9FD}">
      <dsp:nvSpPr>
        <dsp:cNvPr id="0" name=""/>
        <dsp:cNvSpPr/>
      </dsp:nvSpPr>
      <dsp:spPr>
        <a:xfrm>
          <a:off x="5291277" y="3447927"/>
          <a:ext cx="1370724" cy="228454"/>
        </a:xfrm>
        <a:prstGeom prst="parallelogram">
          <a:avLst>
            <a:gd name="adj" fmla="val 140840"/>
          </a:avLst>
        </a:prstGeom>
        <a:solidFill>
          <a:schemeClr val="accent2">
            <a:hueOff val="-902626"/>
            <a:satOff val="-21750"/>
            <a:lumOff val="-13087"/>
            <a:alphaOff val="0"/>
          </a:schemeClr>
        </a:solidFill>
        <a:ln w="12700" cap="flat" cmpd="sng" algn="ctr">
          <a:solidFill>
            <a:schemeClr val="accent2">
              <a:hueOff val="-902626"/>
              <a:satOff val="-21750"/>
              <a:lumOff val="-1308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CC9193E-8633-472D-B959-B4691337FF2A}">
      <dsp:nvSpPr>
        <dsp:cNvPr id="0" name=""/>
        <dsp:cNvSpPr/>
      </dsp:nvSpPr>
      <dsp:spPr>
        <a:xfrm>
          <a:off x="6741960" y="3447927"/>
          <a:ext cx="1370724" cy="228454"/>
        </a:xfrm>
        <a:prstGeom prst="parallelogram">
          <a:avLst>
            <a:gd name="adj" fmla="val 140840"/>
          </a:avLst>
        </a:prstGeom>
        <a:solidFill>
          <a:schemeClr val="accent2">
            <a:hueOff val="-955721"/>
            <a:satOff val="-23029"/>
            <a:lumOff val="-13857"/>
            <a:alphaOff val="0"/>
          </a:schemeClr>
        </a:solidFill>
        <a:ln w="12700" cap="flat" cmpd="sng" algn="ctr">
          <a:solidFill>
            <a:schemeClr val="accent2">
              <a:hueOff val="-955721"/>
              <a:satOff val="-23029"/>
              <a:lumOff val="-1385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942D19E-CAF5-472E-96FA-1D3F117A873D}">
      <dsp:nvSpPr>
        <dsp:cNvPr id="0" name=""/>
        <dsp:cNvSpPr/>
      </dsp:nvSpPr>
      <dsp:spPr>
        <a:xfrm>
          <a:off x="8192644" y="3447927"/>
          <a:ext cx="1370724" cy="228454"/>
        </a:xfrm>
        <a:prstGeom prst="parallelogram">
          <a:avLst>
            <a:gd name="adj" fmla="val 140840"/>
          </a:avLst>
        </a:prstGeom>
        <a:solidFill>
          <a:schemeClr val="accent2">
            <a:hueOff val="-1008817"/>
            <a:satOff val="-24309"/>
            <a:lumOff val="-14626"/>
            <a:alphaOff val="0"/>
          </a:schemeClr>
        </a:solidFill>
        <a:ln w="12700" cap="flat" cmpd="sng" algn="ctr">
          <a:solidFill>
            <a:schemeClr val="accent2">
              <a:hueOff val="-1008817"/>
              <a:satOff val="-24309"/>
              <a:lumOff val="-1462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D58A8F7-C8D5-4CBA-9CFA-910348662D58}">
      <dsp:nvSpPr>
        <dsp:cNvPr id="0" name=""/>
        <dsp:cNvSpPr/>
      </dsp:nvSpPr>
      <dsp:spPr>
        <a:xfrm>
          <a:off x="9643328" y="3447927"/>
          <a:ext cx="1370724" cy="228454"/>
        </a:xfrm>
        <a:prstGeom prst="parallelogram">
          <a:avLst>
            <a:gd name="adj" fmla="val 140840"/>
          </a:avLst>
        </a:prstGeom>
        <a:solidFill>
          <a:schemeClr val="accent2">
            <a:hueOff val="-1061913"/>
            <a:satOff val="-25588"/>
            <a:lumOff val="-15396"/>
            <a:alphaOff val="0"/>
          </a:schemeClr>
        </a:solidFill>
        <a:ln w="12700" cap="flat" cmpd="sng" algn="ctr">
          <a:solidFill>
            <a:schemeClr val="accent2">
              <a:hueOff val="-1061913"/>
              <a:satOff val="-25588"/>
              <a:lumOff val="-1539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F0EAD11-2259-4689-A4C8-45BE223415FA}">
      <dsp:nvSpPr>
        <dsp:cNvPr id="0" name=""/>
        <dsp:cNvSpPr/>
      </dsp:nvSpPr>
      <dsp:spPr>
        <a:xfrm>
          <a:off x="939226" y="3769086"/>
          <a:ext cx="10280434" cy="9345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b" anchorCtr="0">
          <a:noAutofit/>
        </a:bodyPr>
        <a:lstStyle/>
        <a:p>
          <a:pPr lvl="0" algn="l" defTabSz="755650" rtl="0">
            <a:lnSpc>
              <a:spcPct val="90000"/>
            </a:lnSpc>
            <a:spcBef>
              <a:spcPct val="0"/>
            </a:spcBef>
            <a:spcAft>
              <a:spcPct val="35000"/>
            </a:spcAft>
          </a:pPr>
          <a:r>
            <a:rPr lang="zh-CN" sz="1700" kern="1200" smtClean="0"/>
            <a:t>概括方法最好的办法就是开会，整个团队坐在一起集思广益，认真分析罗列。方法论的确立需要考虑该设计项目所在的行业、目标受众、技术难度，以及再设计目标中需要处理的问题，最大限度地提出问题，做到有的放矢。</a:t>
          </a:r>
          <a:endParaRPr lang="zh-CN" sz="1700" kern="1200"/>
        </a:p>
      </dsp:txBody>
      <dsp:txXfrm>
        <a:off x="939226" y="3769086"/>
        <a:ext cx="10280434" cy="934584"/>
      </dsp:txXfrm>
    </dsp:sp>
    <dsp:sp modelId="{F95B1E21-E86A-4EB2-9650-EB3B7C915544}">
      <dsp:nvSpPr>
        <dsp:cNvPr id="0" name=""/>
        <dsp:cNvSpPr/>
      </dsp:nvSpPr>
      <dsp:spPr>
        <a:xfrm>
          <a:off x="939226" y="4703671"/>
          <a:ext cx="1370724" cy="228454"/>
        </a:xfrm>
        <a:prstGeom prst="parallelogram">
          <a:avLst>
            <a:gd name="adj" fmla="val 140840"/>
          </a:avLst>
        </a:prstGeom>
        <a:solidFill>
          <a:schemeClr val="accent2">
            <a:hueOff val="-1115008"/>
            <a:satOff val="-26868"/>
            <a:lumOff val="-16166"/>
            <a:alphaOff val="0"/>
          </a:schemeClr>
        </a:solidFill>
        <a:ln w="12700" cap="flat" cmpd="sng" algn="ctr">
          <a:solidFill>
            <a:schemeClr val="accent2">
              <a:hueOff val="-1115008"/>
              <a:satOff val="-26868"/>
              <a:lumOff val="-1616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BF9C4EC-7ECC-48E5-95EB-1F88FC117518}">
      <dsp:nvSpPr>
        <dsp:cNvPr id="0" name=""/>
        <dsp:cNvSpPr/>
      </dsp:nvSpPr>
      <dsp:spPr>
        <a:xfrm>
          <a:off x="2389910" y="4703671"/>
          <a:ext cx="1370724" cy="228454"/>
        </a:xfrm>
        <a:prstGeom prst="parallelogram">
          <a:avLst>
            <a:gd name="adj" fmla="val 140840"/>
          </a:avLst>
        </a:prstGeom>
        <a:solidFill>
          <a:schemeClr val="accent2">
            <a:hueOff val="-1168104"/>
            <a:satOff val="-28147"/>
            <a:lumOff val="-16936"/>
            <a:alphaOff val="0"/>
          </a:schemeClr>
        </a:solidFill>
        <a:ln w="12700" cap="flat" cmpd="sng" algn="ctr">
          <a:solidFill>
            <a:schemeClr val="accent2">
              <a:hueOff val="-1168104"/>
              <a:satOff val="-28147"/>
              <a:lumOff val="-1693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D9EBCDF-32C1-47A3-97D0-F66128CB2FBD}">
      <dsp:nvSpPr>
        <dsp:cNvPr id="0" name=""/>
        <dsp:cNvSpPr/>
      </dsp:nvSpPr>
      <dsp:spPr>
        <a:xfrm>
          <a:off x="3840593" y="4703671"/>
          <a:ext cx="1370724" cy="228454"/>
        </a:xfrm>
        <a:prstGeom prst="parallelogram">
          <a:avLst>
            <a:gd name="adj" fmla="val 140840"/>
          </a:avLst>
        </a:prstGeom>
        <a:solidFill>
          <a:schemeClr val="accent2">
            <a:hueOff val="-1221200"/>
            <a:satOff val="-29426"/>
            <a:lumOff val="-17706"/>
            <a:alphaOff val="0"/>
          </a:schemeClr>
        </a:solidFill>
        <a:ln w="12700" cap="flat" cmpd="sng" algn="ctr">
          <a:solidFill>
            <a:schemeClr val="accent2">
              <a:hueOff val="-1221200"/>
              <a:satOff val="-29426"/>
              <a:lumOff val="-1770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AAE2AA9-A14F-4DE4-9B77-F96729A24B99}">
      <dsp:nvSpPr>
        <dsp:cNvPr id="0" name=""/>
        <dsp:cNvSpPr/>
      </dsp:nvSpPr>
      <dsp:spPr>
        <a:xfrm>
          <a:off x="5291277" y="4703671"/>
          <a:ext cx="1370724" cy="228454"/>
        </a:xfrm>
        <a:prstGeom prst="parallelogram">
          <a:avLst>
            <a:gd name="adj" fmla="val 140840"/>
          </a:avLst>
        </a:prstGeom>
        <a:solidFill>
          <a:schemeClr val="accent2">
            <a:hueOff val="-1274295"/>
            <a:satOff val="-30706"/>
            <a:lumOff val="-18476"/>
            <a:alphaOff val="0"/>
          </a:schemeClr>
        </a:solidFill>
        <a:ln w="12700" cap="flat" cmpd="sng" algn="ctr">
          <a:solidFill>
            <a:schemeClr val="accent2">
              <a:hueOff val="-1274295"/>
              <a:satOff val="-30706"/>
              <a:lumOff val="-1847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F376DDD-B34E-497D-97BC-0D24C406D78D}">
      <dsp:nvSpPr>
        <dsp:cNvPr id="0" name=""/>
        <dsp:cNvSpPr/>
      </dsp:nvSpPr>
      <dsp:spPr>
        <a:xfrm>
          <a:off x="6741960" y="4703671"/>
          <a:ext cx="1370724" cy="228454"/>
        </a:xfrm>
        <a:prstGeom prst="parallelogram">
          <a:avLst>
            <a:gd name="adj" fmla="val 140840"/>
          </a:avLst>
        </a:prstGeom>
        <a:solidFill>
          <a:schemeClr val="accent2">
            <a:hueOff val="-1327391"/>
            <a:satOff val="-31985"/>
            <a:lumOff val="-19245"/>
            <a:alphaOff val="0"/>
          </a:schemeClr>
        </a:solidFill>
        <a:ln w="12700" cap="flat" cmpd="sng" algn="ctr">
          <a:solidFill>
            <a:schemeClr val="accent2">
              <a:hueOff val="-1327391"/>
              <a:satOff val="-31985"/>
              <a:lumOff val="-1924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C936F51-E3C4-499A-8D1F-D20F947B25BB}">
      <dsp:nvSpPr>
        <dsp:cNvPr id="0" name=""/>
        <dsp:cNvSpPr/>
      </dsp:nvSpPr>
      <dsp:spPr>
        <a:xfrm>
          <a:off x="8192644" y="4703671"/>
          <a:ext cx="1370724" cy="228454"/>
        </a:xfrm>
        <a:prstGeom prst="parallelogram">
          <a:avLst>
            <a:gd name="adj" fmla="val 140840"/>
          </a:avLst>
        </a:prstGeom>
        <a:solidFill>
          <a:schemeClr val="accent2">
            <a:hueOff val="-1380486"/>
            <a:satOff val="-33265"/>
            <a:lumOff val="-20015"/>
            <a:alphaOff val="0"/>
          </a:schemeClr>
        </a:solidFill>
        <a:ln w="12700" cap="flat" cmpd="sng" algn="ctr">
          <a:solidFill>
            <a:schemeClr val="accent2">
              <a:hueOff val="-1380486"/>
              <a:satOff val="-33265"/>
              <a:lumOff val="-2001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6BB61FB-4393-45F1-987C-7CF114E84A4B}">
      <dsp:nvSpPr>
        <dsp:cNvPr id="0" name=""/>
        <dsp:cNvSpPr/>
      </dsp:nvSpPr>
      <dsp:spPr>
        <a:xfrm>
          <a:off x="9643328" y="4703671"/>
          <a:ext cx="1370724" cy="228454"/>
        </a:xfrm>
        <a:prstGeom prst="parallelogram">
          <a:avLst>
            <a:gd name="adj" fmla="val 140840"/>
          </a:avLst>
        </a:prstGeom>
        <a:solidFill>
          <a:schemeClr val="accent2">
            <a:hueOff val="-1433582"/>
            <a:satOff val="-34544"/>
            <a:lumOff val="-20785"/>
            <a:alphaOff val="0"/>
          </a:schemeClr>
        </a:solidFill>
        <a:ln w="12700" cap="flat" cmpd="sng" algn="ctr">
          <a:solidFill>
            <a:schemeClr val="accent2">
              <a:hueOff val="-1433582"/>
              <a:satOff val="-34544"/>
              <a:lumOff val="-2078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F4675D-D2AC-4CF9-991E-D3509ECC619B}">
      <dsp:nvSpPr>
        <dsp:cNvPr id="0" name=""/>
        <dsp:cNvSpPr/>
      </dsp:nvSpPr>
      <dsp:spPr>
        <a:xfrm>
          <a:off x="0" y="0"/>
          <a:ext cx="3440254" cy="3440254"/>
        </a:xfrm>
        <a:prstGeom prst="pie">
          <a:avLst>
            <a:gd name="adj1" fmla="val 5400000"/>
            <a:gd name="adj2" fmla="val 1620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A77BD0C-7725-4821-B2E9-4092B9CF6C77}">
      <dsp:nvSpPr>
        <dsp:cNvPr id="0" name=""/>
        <dsp:cNvSpPr/>
      </dsp:nvSpPr>
      <dsp:spPr>
        <a:xfrm>
          <a:off x="1720127" y="0"/>
          <a:ext cx="7884619" cy="3440254"/>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altLang="en-US" sz="2000" kern="1200" dirty="0" smtClean="0">
              <a:solidFill>
                <a:schemeClr val="accent2">
                  <a:lumMod val="50000"/>
                </a:schemeClr>
              </a:solidFill>
              <a:latin typeface="华文中宋" panose="02010600040101010101" pitchFamily="2" charset="-122"/>
              <a:ea typeface="华文中宋" panose="02010600040101010101" pitchFamily="2" charset="-122"/>
            </a:rPr>
            <a:t>很好地开展项目的一个方法就是从中心位置开始</a:t>
          </a:r>
          <a:r>
            <a:rPr lang="en-US" altLang="zh-CN" sz="2000" kern="1200" dirty="0" smtClean="0">
              <a:solidFill>
                <a:schemeClr val="accent2">
                  <a:lumMod val="50000"/>
                </a:schemeClr>
              </a:solidFill>
              <a:latin typeface="华文中宋" panose="02010600040101010101" pitchFamily="2" charset="-122"/>
              <a:ea typeface="华文中宋" panose="02010600040101010101" pitchFamily="2" charset="-122"/>
            </a:rPr>
            <a:t>——</a:t>
          </a:r>
          <a:r>
            <a:rPr lang="zh-CN" altLang="en-US" sz="2000" kern="1200" dirty="0" smtClean="0">
              <a:solidFill>
                <a:schemeClr val="accent2">
                  <a:lumMod val="50000"/>
                </a:schemeClr>
              </a:solidFill>
              <a:latin typeface="华文中宋" panose="02010600040101010101" pitchFamily="2" charset="-122"/>
              <a:ea typeface="华文中宋" panose="02010600040101010101" pitchFamily="2" charset="-122"/>
            </a:rPr>
            <a:t>用户期望。</a:t>
          </a:r>
          <a:endParaRPr lang="zh-CN" altLang="en-US" sz="2000" kern="1200" dirty="0">
            <a:solidFill>
              <a:schemeClr val="accent2">
                <a:lumMod val="50000"/>
              </a:schemeClr>
            </a:solidFill>
            <a:latin typeface="华文中宋" panose="02010600040101010101" pitchFamily="2" charset="-122"/>
            <a:ea typeface="华文中宋" panose="02010600040101010101" pitchFamily="2" charset="-122"/>
          </a:endParaRPr>
        </a:p>
      </dsp:txBody>
      <dsp:txXfrm>
        <a:off x="1720127" y="0"/>
        <a:ext cx="7884619" cy="1032078"/>
      </dsp:txXfrm>
    </dsp:sp>
    <dsp:sp modelId="{B46773F9-8D9B-40B9-8AB9-E267270F9CC9}">
      <dsp:nvSpPr>
        <dsp:cNvPr id="0" name=""/>
        <dsp:cNvSpPr/>
      </dsp:nvSpPr>
      <dsp:spPr>
        <a:xfrm>
          <a:off x="602045" y="1032078"/>
          <a:ext cx="2236162" cy="2236162"/>
        </a:xfrm>
        <a:prstGeom prst="pie">
          <a:avLst>
            <a:gd name="adj1" fmla="val 5400000"/>
            <a:gd name="adj2" fmla="val 16200000"/>
          </a:avLst>
        </a:prstGeom>
        <a:solidFill>
          <a:schemeClr val="accent2">
            <a:hueOff val="-716791"/>
            <a:satOff val="-17272"/>
            <a:lumOff val="-10393"/>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B91C14B-ED83-4EA3-B64E-6F7448833A0F}">
      <dsp:nvSpPr>
        <dsp:cNvPr id="0" name=""/>
        <dsp:cNvSpPr/>
      </dsp:nvSpPr>
      <dsp:spPr>
        <a:xfrm>
          <a:off x="1720127" y="1032078"/>
          <a:ext cx="7884619" cy="2236162"/>
        </a:xfrm>
        <a:prstGeom prst="rect">
          <a:avLst/>
        </a:prstGeom>
        <a:solidFill>
          <a:schemeClr val="lt1">
            <a:alpha val="90000"/>
            <a:hueOff val="0"/>
            <a:satOff val="0"/>
            <a:lumOff val="0"/>
            <a:alphaOff val="0"/>
          </a:schemeClr>
        </a:solidFill>
        <a:ln w="12700" cap="flat" cmpd="sng" algn="ctr">
          <a:solidFill>
            <a:schemeClr val="accent2">
              <a:hueOff val="-716791"/>
              <a:satOff val="-17272"/>
              <a:lumOff val="-1039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altLang="en-US" sz="2000" kern="1200" dirty="0" smtClean="0">
              <a:solidFill>
                <a:schemeClr val="accent2">
                  <a:lumMod val="50000"/>
                </a:schemeClr>
              </a:solidFill>
              <a:latin typeface="华文中宋" panose="02010600040101010101" pitchFamily="2" charset="-122"/>
              <a:ea typeface="华文中宋" panose="02010600040101010101" pitchFamily="2" charset="-122"/>
            </a:rPr>
            <a:t>发展用户为中心的期望是成功设计策略的最重要方面。</a:t>
          </a:r>
          <a:endParaRPr lang="zh-CN" altLang="en-US" sz="2000" kern="1200" dirty="0">
            <a:solidFill>
              <a:schemeClr val="accent2">
                <a:lumMod val="50000"/>
              </a:schemeClr>
            </a:solidFill>
            <a:latin typeface="华文中宋" panose="02010600040101010101" pitchFamily="2" charset="-122"/>
            <a:ea typeface="华文中宋" panose="02010600040101010101" pitchFamily="2" charset="-122"/>
          </a:endParaRPr>
        </a:p>
      </dsp:txBody>
      <dsp:txXfrm>
        <a:off x="1720127" y="1032078"/>
        <a:ext cx="7884619" cy="1032074"/>
      </dsp:txXfrm>
    </dsp:sp>
    <dsp:sp modelId="{9D64372D-4D2E-4538-9CCB-5B4183E0590C}">
      <dsp:nvSpPr>
        <dsp:cNvPr id="0" name=""/>
        <dsp:cNvSpPr/>
      </dsp:nvSpPr>
      <dsp:spPr>
        <a:xfrm>
          <a:off x="1204089" y="2064153"/>
          <a:ext cx="1032075" cy="1032075"/>
        </a:xfrm>
        <a:prstGeom prst="pie">
          <a:avLst>
            <a:gd name="adj1" fmla="val 5400000"/>
            <a:gd name="adj2" fmla="val 16200000"/>
          </a:avLst>
        </a:prstGeom>
        <a:solidFill>
          <a:schemeClr val="accent2">
            <a:hueOff val="-1433582"/>
            <a:satOff val="-34544"/>
            <a:lumOff val="-20785"/>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A62C4F4-8AF7-4AD3-ABCA-3DC44E56C1BE}">
      <dsp:nvSpPr>
        <dsp:cNvPr id="0" name=""/>
        <dsp:cNvSpPr/>
      </dsp:nvSpPr>
      <dsp:spPr>
        <a:xfrm>
          <a:off x="1720127" y="2064153"/>
          <a:ext cx="7884619" cy="1032075"/>
        </a:xfrm>
        <a:prstGeom prst="rect">
          <a:avLst/>
        </a:prstGeom>
        <a:solidFill>
          <a:schemeClr val="lt1">
            <a:alpha val="90000"/>
            <a:hueOff val="0"/>
            <a:satOff val="0"/>
            <a:lumOff val="0"/>
            <a:alphaOff val="0"/>
          </a:schemeClr>
        </a:solidFill>
        <a:ln w="12700" cap="flat" cmpd="sng" algn="ctr">
          <a:solidFill>
            <a:schemeClr val="accent2">
              <a:hueOff val="-1433582"/>
              <a:satOff val="-34544"/>
              <a:lumOff val="-2078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altLang="en-US" sz="2000" kern="1200" smtClean="0">
              <a:solidFill>
                <a:schemeClr val="accent2">
                  <a:lumMod val="50000"/>
                </a:schemeClr>
              </a:solidFill>
              <a:latin typeface="华文中宋" panose="02010600040101010101" pitchFamily="2" charset="-122"/>
              <a:ea typeface="华文中宋" panose="02010600040101010101" pitchFamily="2" charset="-122"/>
            </a:rPr>
            <a:t>这要求所有设计参与者回到细节的商业考量，更好地贴近用户需求。</a:t>
          </a:r>
          <a:endParaRPr lang="zh-CN" altLang="en-US" sz="2000" kern="1200">
            <a:solidFill>
              <a:schemeClr val="accent2">
                <a:lumMod val="50000"/>
              </a:schemeClr>
            </a:solidFill>
            <a:latin typeface="华文中宋" panose="02010600040101010101" pitchFamily="2" charset="-122"/>
            <a:ea typeface="华文中宋" panose="02010600040101010101" pitchFamily="2" charset="-122"/>
          </a:endParaRPr>
        </a:p>
      </dsp:txBody>
      <dsp:txXfrm>
        <a:off x="1720127" y="2064153"/>
        <a:ext cx="7884619" cy="1032075"/>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D96424-1990-42FE-A34F-6016278086E1}">
      <dsp:nvSpPr>
        <dsp:cNvPr id="0" name=""/>
        <dsp:cNvSpPr/>
      </dsp:nvSpPr>
      <dsp:spPr>
        <a:xfrm>
          <a:off x="0" y="48603"/>
          <a:ext cx="8115853" cy="542880"/>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US" altLang="zh-CN" sz="2000" kern="1200" smtClean="0">
              <a:latin typeface="楷体" panose="02010609060101010101" pitchFamily="49" charset="-122"/>
              <a:ea typeface="楷体" panose="02010609060101010101" pitchFamily="49" charset="-122"/>
            </a:rPr>
            <a:t>· </a:t>
          </a:r>
          <a:r>
            <a:rPr lang="zh-CN" altLang="en-US" sz="2000" kern="1200" smtClean="0">
              <a:latin typeface="楷体" panose="02010609060101010101" pitchFamily="49" charset="-122"/>
              <a:ea typeface="楷体" panose="02010609060101010101" pitchFamily="49" charset="-122"/>
            </a:rPr>
            <a:t>一些基本物理信息，如年龄、性别以及职业；</a:t>
          </a:r>
          <a:endParaRPr lang="zh-CN" altLang="en-US" sz="2000" kern="1200">
            <a:latin typeface="楷体" panose="02010609060101010101" pitchFamily="49" charset="-122"/>
            <a:ea typeface="楷体" panose="02010609060101010101" pitchFamily="49" charset="-122"/>
          </a:endParaRPr>
        </a:p>
      </dsp:txBody>
      <dsp:txXfrm>
        <a:off x="26501" y="75104"/>
        <a:ext cx="8062851" cy="489878"/>
      </dsp:txXfrm>
    </dsp:sp>
    <dsp:sp modelId="{1EAE5D5F-EA94-4702-B9FD-211C86C55933}">
      <dsp:nvSpPr>
        <dsp:cNvPr id="0" name=""/>
        <dsp:cNvSpPr/>
      </dsp:nvSpPr>
      <dsp:spPr>
        <a:xfrm>
          <a:off x="0" y="675003"/>
          <a:ext cx="8115853" cy="542880"/>
        </a:xfrm>
        <a:prstGeom prst="roundRect">
          <a:avLst/>
        </a:prstGeom>
        <a:solidFill>
          <a:schemeClr val="accent1">
            <a:shade val="50000"/>
            <a:hueOff val="0"/>
            <a:satOff val="-34034"/>
            <a:lumOff val="22362"/>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US" altLang="zh-CN" sz="2000" kern="1200" dirty="0" smtClean="0">
              <a:latin typeface="楷体" panose="02010609060101010101" pitchFamily="49" charset="-122"/>
              <a:ea typeface="楷体" panose="02010609060101010101" pitchFamily="49" charset="-122"/>
            </a:rPr>
            <a:t>· </a:t>
          </a:r>
          <a:r>
            <a:rPr lang="zh-CN" altLang="en-US" sz="2000" kern="1200" dirty="0" smtClean="0">
              <a:latin typeface="楷体" panose="02010609060101010101" pitchFamily="49" charset="-122"/>
              <a:ea typeface="楷体" panose="02010609060101010101" pitchFamily="49" charset="-122"/>
            </a:rPr>
            <a:t>针对网站的总体态度与印象；</a:t>
          </a:r>
          <a:endParaRPr lang="zh-CN" altLang="en-US" sz="2000" kern="1200" dirty="0">
            <a:latin typeface="楷体" panose="02010609060101010101" pitchFamily="49" charset="-122"/>
            <a:ea typeface="楷体" panose="02010609060101010101" pitchFamily="49" charset="-122"/>
          </a:endParaRPr>
        </a:p>
      </dsp:txBody>
      <dsp:txXfrm>
        <a:off x="26501" y="701504"/>
        <a:ext cx="8062851" cy="489878"/>
      </dsp:txXfrm>
    </dsp:sp>
    <dsp:sp modelId="{E4A8DC45-97FF-4EF6-92C5-E3D5184AD9B1}">
      <dsp:nvSpPr>
        <dsp:cNvPr id="0" name=""/>
        <dsp:cNvSpPr/>
      </dsp:nvSpPr>
      <dsp:spPr>
        <a:xfrm>
          <a:off x="0" y="1301403"/>
          <a:ext cx="8115853" cy="542880"/>
        </a:xfrm>
        <a:prstGeom prst="roundRect">
          <a:avLst/>
        </a:prstGeom>
        <a:solidFill>
          <a:schemeClr val="accent1">
            <a:shade val="50000"/>
            <a:hueOff val="0"/>
            <a:satOff val="-68067"/>
            <a:lumOff val="44724"/>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US" altLang="zh-CN" sz="2000" kern="1200" smtClean="0">
              <a:latin typeface="楷体" panose="02010609060101010101" pitchFamily="49" charset="-122"/>
              <a:ea typeface="楷体" panose="02010609060101010101" pitchFamily="49" charset="-122"/>
            </a:rPr>
            <a:t>· </a:t>
          </a:r>
          <a:r>
            <a:rPr lang="zh-CN" altLang="en-US" sz="2000" kern="1200" smtClean="0">
              <a:latin typeface="楷体" panose="02010609060101010101" pitchFamily="49" charset="-122"/>
              <a:ea typeface="楷体" panose="02010609060101010101" pitchFamily="49" charset="-122"/>
            </a:rPr>
            <a:t>针对网站特定内容与功能的态度；</a:t>
          </a:r>
          <a:endParaRPr lang="zh-CN" altLang="en-US" sz="2000" kern="1200">
            <a:latin typeface="楷体" panose="02010609060101010101" pitchFamily="49" charset="-122"/>
            <a:ea typeface="楷体" panose="02010609060101010101" pitchFamily="49" charset="-122"/>
          </a:endParaRPr>
        </a:p>
      </dsp:txBody>
      <dsp:txXfrm>
        <a:off x="26501" y="1327904"/>
        <a:ext cx="8062851" cy="489878"/>
      </dsp:txXfrm>
    </dsp:sp>
    <dsp:sp modelId="{DE92C13A-517A-443B-A56A-207D1809429B}">
      <dsp:nvSpPr>
        <dsp:cNvPr id="0" name=""/>
        <dsp:cNvSpPr/>
      </dsp:nvSpPr>
      <dsp:spPr>
        <a:xfrm>
          <a:off x="0" y="1927803"/>
          <a:ext cx="8115853" cy="542880"/>
        </a:xfrm>
        <a:prstGeom prst="roundRect">
          <a:avLst/>
        </a:prstGeom>
        <a:solidFill>
          <a:schemeClr val="accent1">
            <a:shade val="50000"/>
            <a:hueOff val="0"/>
            <a:satOff val="-68067"/>
            <a:lumOff val="44724"/>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US" altLang="zh-CN" sz="2000" kern="1200" dirty="0" smtClean="0">
              <a:latin typeface="楷体" panose="02010609060101010101" pitchFamily="49" charset="-122"/>
              <a:ea typeface="楷体" panose="02010609060101010101" pitchFamily="49" charset="-122"/>
            </a:rPr>
            <a:t>· </a:t>
          </a:r>
          <a:r>
            <a:rPr lang="zh-CN" altLang="en-US" sz="2000" kern="1200" dirty="0" smtClean="0">
              <a:latin typeface="楷体" panose="02010609060101010101" pitchFamily="49" charset="-122"/>
              <a:ea typeface="楷体" panose="02010609060101010101" pitchFamily="49" charset="-122"/>
            </a:rPr>
            <a:t>对网站风格设计的偏好或时尚喜好；</a:t>
          </a:r>
          <a:endParaRPr lang="zh-CN" altLang="en-US" sz="2000" kern="1200" dirty="0">
            <a:latin typeface="楷体" panose="02010609060101010101" pitchFamily="49" charset="-122"/>
            <a:ea typeface="楷体" panose="02010609060101010101" pitchFamily="49" charset="-122"/>
          </a:endParaRPr>
        </a:p>
      </dsp:txBody>
      <dsp:txXfrm>
        <a:off x="26501" y="1954304"/>
        <a:ext cx="8062851" cy="489878"/>
      </dsp:txXfrm>
    </dsp:sp>
    <dsp:sp modelId="{AC9FFA53-780B-4CFD-9129-25D8B35F8F3C}">
      <dsp:nvSpPr>
        <dsp:cNvPr id="0" name=""/>
        <dsp:cNvSpPr/>
      </dsp:nvSpPr>
      <dsp:spPr>
        <a:xfrm>
          <a:off x="0" y="2554203"/>
          <a:ext cx="8115853" cy="542880"/>
        </a:xfrm>
        <a:prstGeom prst="roundRect">
          <a:avLst/>
        </a:prstGeom>
        <a:solidFill>
          <a:schemeClr val="accent1">
            <a:shade val="50000"/>
            <a:hueOff val="0"/>
            <a:satOff val="-34034"/>
            <a:lumOff val="22362"/>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US" altLang="zh-CN" sz="2000" kern="1200" smtClean="0">
              <a:latin typeface="楷体" panose="02010609060101010101" pitchFamily="49" charset="-122"/>
              <a:ea typeface="楷体" panose="02010609060101010101" pitchFamily="49" charset="-122"/>
            </a:rPr>
            <a:t>· </a:t>
          </a:r>
          <a:r>
            <a:rPr lang="zh-CN" altLang="en-US" sz="2000" kern="1200" smtClean="0">
              <a:latin typeface="楷体" panose="02010609060101010101" pitchFamily="49" charset="-122"/>
              <a:ea typeface="楷体" panose="02010609060101010101" pitchFamily="49" charset="-122"/>
            </a:rPr>
            <a:t>对网站浏览的习惯与偏好，如喜欢的内容，习惯的操作方式。</a:t>
          </a:r>
          <a:endParaRPr lang="zh-CN" altLang="en-US" sz="2000" kern="1200">
            <a:latin typeface="楷体" panose="02010609060101010101" pitchFamily="49" charset="-122"/>
            <a:ea typeface="楷体" panose="02010609060101010101" pitchFamily="49" charset="-122"/>
          </a:endParaRPr>
        </a:p>
      </dsp:txBody>
      <dsp:txXfrm>
        <a:off x="26501" y="2580704"/>
        <a:ext cx="8062851" cy="489878"/>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6C8E76-6746-4924-9B1F-601EED9EFC73}">
      <dsp:nvSpPr>
        <dsp:cNvPr id="0" name=""/>
        <dsp:cNvSpPr/>
      </dsp:nvSpPr>
      <dsp:spPr>
        <a:xfrm>
          <a:off x="469005" y="1216403"/>
          <a:ext cx="8442101" cy="7674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b" anchorCtr="0">
          <a:noAutofit/>
        </a:bodyPr>
        <a:lstStyle/>
        <a:p>
          <a:pPr lvl="0" algn="l" defTabSz="889000" rtl="0">
            <a:lnSpc>
              <a:spcPct val="90000"/>
            </a:lnSpc>
            <a:spcBef>
              <a:spcPct val="0"/>
            </a:spcBef>
            <a:spcAft>
              <a:spcPct val="35000"/>
            </a:spcAft>
          </a:pPr>
          <a:r>
            <a:rPr lang="zh-CN" sz="2000" kern="1200" smtClean="0"/>
            <a:t>以上问题肯定不是绝对的，设计者可以根据目标进行扩充，但这些问题肯定能帮助设计者获得一些明确的趋势和指引。</a:t>
          </a:r>
          <a:endParaRPr lang="zh-CN" sz="2000" kern="1200"/>
        </a:p>
      </dsp:txBody>
      <dsp:txXfrm>
        <a:off x="469005" y="1216403"/>
        <a:ext cx="8442101" cy="767463"/>
      </dsp:txXfrm>
    </dsp:sp>
    <dsp:sp modelId="{1542C9C1-5F96-4E3B-92C2-41B21CEB5C00}">
      <dsp:nvSpPr>
        <dsp:cNvPr id="0" name=""/>
        <dsp:cNvSpPr/>
      </dsp:nvSpPr>
      <dsp:spPr>
        <a:xfrm>
          <a:off x="469005" y="1983867"/>
          <a:ext cx="1125613" cy="187602"/>
        </a:xfrm>
        <a:prstGeom prst="parallelogram">
          <a:avLst>
            <a:gd name="adj" fmla="val 14084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7F1CB8B-DF7D-49B0-8017-C600885EA340}">
      <dsp:nvSpPr>
        <dsp:cNvPr id="0" name=""/>
        <dsp:cNvSpPr/>
      </dsp:nvSpPr>
      <dsp:spPr>
        <a:xfrm>
          <a:off x="1660280" y="1983867"/>
          <a:ext cx="1125613" cy="187602"/>
        </a:xfrm>
        <a:prstGeom prst="parallelogram">
          <a:avLst>
            <a:gd name="adj" fmla="val 140840"/>
          </a:avLst>
        </a:prstGeom>
        <a:solidFill>
          <a:schemeClr val="accent2">
            <a:hueOff val="-71679"/>
            <a:satOff val="-1727"/>
            <a:lumOff val="-1039"/>
            <a:alphaOff val="0"/>
          </a:schemeClr>
        </a:solidFill>
        <a:ln w="12700" cap="flat" cmpd="sng" algn="ctr">
          <a:solidFill>
            <a:schemeClr val="accent2">
              <a:hueOff val="-71679"/>
              <a:satOff val="-1727"/>
              <a:lumOff val="-103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203FD26-87E5-40A5-B752-DB3CE9C90434}">
      <dsp:nvSpPr>
        <dsp:cNvPr id="0" name=""/>
        <dsp:cNvSpPr/>
      </dsp:nvSpPr>
      <dsp:spPr>
        <a:xfrm>
          <a:off x="2851554" y="1983867"/>
          <a:ext cx="1125613" cy="187602"/>
        </a:xfrm>
        <a:prstGeom prst="parallelogram">
          <a:avLst>
            <a:gd name="adj" fmla="val 140840"/>
          </a:avLst>
        </a:prstGeom>
        <a:solidFill>
          <a:schemeClr val="accent2">
            <a:hueOff val="-143358"/>
            <a:satOff val="-3454"/>
            <a:lumOff val="-2079"/>
            <a:alphaOff val="0"/>
          </a:schemeClr>
        </a:solidFill>
        <a:ln w="12700" cap="flat" cmpd="sng" algn="ctr">
          <a:solidFill>
            <a:schemeClr val="accent2">
              <a:hueOff val="-143358"/>
              <a:satOff val="-3454"/>
              <a:lumOff val="-207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057DD3A-6D65-4C48-ACC2-17D3276DC5DF}">
      <dsp:nvSpPr>
        <dsp:cNvPr id="0" name=""/>
        <dsp:cNvSpPr/>
      </dsp:nvSpPr>
      <dsp:spPr>
        <a:xfrm>
          <a:off x="4042828" y="1983867"/>
          <a:ext cx="1125613" cy="187602"/>
        </a:xfrm>
        <a:prstGeom prst="parallelogram">
          <a:avLst>
            <a:gd name="adj" fmla="val 140840"/>
          </a:avLst>
        </a:prstGeom>
        <a:solidFill>
          <a:schemeClr val="accent2">
            <a:hueOff val="-215037"/>
            <a:satOff val="-5182"/>
            <a:lumOff val="-3118"/>
            <a:alphaOff val="0"/>
          </a:schemeClr>
        </a:solidFill>
        <a:ln w="12700" cap="flat" cmpd="sng" algn="ctr">
          <a:solidFill>
            <a:schemeClr val="accent2">
              <a:hueOff val="-215037"/>
              <a:satOff val="-5182"/>
              <a:lumOff val="-311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B4AEA3C-2A2C-42A0-BFDD-83C1BF02850A}">
      <dsp:nvSpPr>
        <dsp:cNvPr id="0" name=""/>
        <dsp:cNvSpPr/>
      </dsp:nvSpPr>
      <dsp:spPr>
        <a:xfrm>
          <a:off x="5234103" y="1983867"/>
          <a:ext cx="1125613" cy="187602"/>
        </a:xfrm>
        <a:prstGeom prst="parallelogram">
          <a:avLst>
            <a:gd name="adj" fmla="val 140840"/>
          </a:avLst>
        </a:prstGeom>
        <a:solidFill>
          <a:schemeClr val="accent2">
            <a:hueOff val="-286716"/>
            <a:satOff val="-6909"/>
            <a:lumOff val="-4157"/>
            <a:alphaOff val="0"/>
          </a:schemeClr>
        </a:solidFill>
        <a:ln w="12700" cap="flat" cmpd="sng" algn="ctr">
          <a:solidFill>
            <a:schemeClr val="accent2">
              <a:hueOff val="-286716"/>
              <a:satOff val="-6909"/>
              <a:lumOff val="-415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ADF3CF8-15F7-4BBE-9348-2D8165082D43}">
      <dsp:nvSpPr>
        <dsp:cNvPr id="0" name=""/>
        <dsp:cNvSpPr/>
      </dsp:nvSpPr>
      <dsp:spPr>
        <a:xfrm>
          <a:off x="6425377" y="1983867"/>
          <a:ext cx="1125613" cy="187602"/>
        </a:xfrm>
        <a:prstGeom prst="parallelogram">
          <a:avLst>
            <a:gd name="adj" fmla="val 140840"/>
          </a:avLst>
        </a:prstGeom>
        <a:solidFill>
          <a:schemeClr val="accent2">
            <a:hueOff val="-358396"/>
            <a:satOff val="-8636"/>
            <a:lumOff val="-5196"/>
            <a:alphaOff val="0"/>
          </a:schemeClr>
        </a:solidFill>
        <a:ln w="12700" cap="flat" cmpd="sng" algn="ctr">
          <a:solidFill>
            <a:schemeClr val="accent2">
              <a:hueOff val="-358396"/>
              <a:satOff val="-8636"/>
              <a:lumOff val="-519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137E16F-47C0-4B97-8BED-092F9A90DF53}">
      <dsp:nvSpPr>
        <dsp:cNvPr id="0" name=""/>
        <dsp:cNvSpPr/>
      </dsp:nvSpPr>
      <dsp:spPr>
        <a:xfrm>
          <a:off x="7616651" y="1983867"/>
          <a:ext cx="1125613" cy="187602"/>
        </a:xfrm>
        <a:prstGeom prst="parallelogram">
          <a:avLst>
            <a:gd name="adj" fmla="val 140840"/>
          </a:avLst>
        </a:prstGeom>
        <a:solidFill>
          <a:schemeClr val="accent2">
            <a:hueOff val="-430075"/>
            <a:satOff val="-10363"/>
            <a:lumOff val="-6236"/>
            <a:alphaOff val="0"/>
          </a:schemeClr>
        </a:solidFill>
        <a:ln w="12700" cap="flat" cmpd="sng" algn="ctr">
          <a:solidFill>
            <a:schemeClr val="accent2">
              <a:hueOff val="-430075"/>
              <a:satOff val="-10363"/>
              <a:lumOff val="-623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95F79FE-EF37-4BC4-9D0D-A1EFAA248ADD}">
      <dsp:nvSpPr>
        <dsp:cNvPr id="0" name=""/>
        <dsp:cNvSpPr/>
      </dsp:nvSpPr>
      <dsp:spPr>
        <a:xfrm>
          <a:off x="469005" y="2281844"/>
          <a:ext cx="8442101" cy="7674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b" anchorCtr="0">
          <a:noAutofit/>
        </a:bodyPr>
        <a:lstStyle/>
        <a:p>
          <a:pPr lvl="0" algn="l" defTabSz="889000" rtl="0">
            <a:lnSpc>
              <a:spcPct val="90000"/>
            </a:lnSpc>
            <a:spcBef>
              <a:spcPct val="0"/>
            </a:spcBef>
            <a:spcAft>
              <a:spcPct val="35000"/>
            </a:spcAft>
          </a:pPr>
          <a:r>
            <a:rPr lang="zh-CN" sz="2000" kern="1200" smtClean="0"/>
            <a:t>问题一般采用开放式的，给予受访者足够的时间和空间，阐释他们自己对网站的理解。</a:t>
          </a:r>
          <a:endParaRPr lang="zh-CN" sz="2000" kern="1200"/>
        </a:p>
      </dsp:txBody>
      <dsp:txXfrm>
        <a:off x="469005" y="2281844"/>
        <a:ext cx="8442101" cy="767463"/>
      </dsp:txXfrm>
    </dsp:sp>
    <dsp:sp modelId="{28DDE548-1BA0-4099-827C-F9BFF19B23AC}">
      <dsp:nvSpPr>
        <dsp:cNvPr id="0" name=""/>
        <dsp:cNvSpPr/>
      </dsp:nvSpPr>
      <dsp:spPr>
        <a:xfrm>
          <a:off x="469005" y="3049308"/>
          <a:ext cx="1125613" cy="187602"/>
        </a:xfrm>
        <a:prstGeom prst="parallelogram">
          <a:avLst>
            <a:gd name="adj" fmla="val 140840"/>
          </a:avLst>
        </a:prstGeom>
        <a:solidFill>
          <a:schemeClr val="accent2">
            <a:hueOff val="-501754"/>
            <a:satOff val="-12090"/>
            <a:lumOff val="-7275"/>
            <a:alphaOff val="0"/>
          </a:schemeClr>
        </a:solidFill>
        <a:ln w="12700" cap="flat" cmpd="sng" algn="ctr">
          <a:solidFill>
            <a:schemeClr val="accent2">
              <a:hueOff val="-501754"/>
              <a:satOff val="-12090"/>
              <a:lumOff val="-727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49E1750-C455-43B2-B9E3-7A4F07B94159}">
      <dsp:nvSpPr>
        <dsp:cNvPr id="0" name=""/>
        <dsp:cNvSpPr/>
      </dsp:nvSpPr>
      <dsp:spPr>
        <a:xfrm>
          <a:off x="1660280" y="3049308"/>
          <a:ext cx="1125613" cy="187602"/>
        </a:xfrm>
        <a:prstGeom prst="parallelogram">
          <a:avLst>
            <a:gd name="adj" fmla="val 140840"/>
          </a:avLst>
        </a:prstGeom>
        <a:solidFill>
          <a:schemeClr val="accent2">
            <a:hueOff val="-573433"/>
            <a:satOff val="-13818"/>
            <a:lumOff val="-8314"/>
            <a:alphaOff val="0"/>
          </a:schemeClr>
        </a:solidFill>
        <a:ln w="12700" cap="flat" cmpd="sng" algn="ctr">
          <a:solidFill>
            <a:schemeClr val="accent2">
              <a:hueOff val="-573433"/>
              <a:satOff val="-13818"/>
              <a:lumOff val="-831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AA7AE5C-D8AB-47C2-8E18-417AD648A04D}">
      <dsp:nvSpPr>
        <dsp:cNvPr id="0" name=""/>
        <dsp:cNvSpPr/>
      </dsp:nvSpPr>
      <dsp:spPr>
        <a:xfrm>
          <a:off x="2851554" y="3049308"/>
          <a:ext cx="1125613" cy="187602"/>
        </a:xfrm>
        <a:prstGeom prst="parallelogram">
          <a:avLst>
            <a:gd name="adj" fmla="val 140840"/>
          </a:avLst>
        </a:prstGeom>
        <a:solidFill>
          <a:schemeClr val="accent2">
            <a:hueOff val="-645112"/>
            <a:satOff val="-15545"/>
            <a:lumOff val="-9353"/>
            <a:alphaOff val="0"/>
          </a:schemeClr>
        </a:solidFill>
        <a:ln w="12700" cap="flat" cmpd="sng" algn="ctr">
          <a:solidFill>
            <a:schemeClr val="accent2">
              <a:hueOff val="-645112"/>
              <a:satOff val="-15545"/>
              <a:lumOff val="-935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1824671-4B91-46EF-A34E-BDDF60D87324}">
      <dsp:nvSpPr>
        <dsp:cNvPr id="0" name=""/>
        <dsp:cNvSpPr/>
      </dsp:nvSpPr>
      <dsp:spPr>
        <a:xfrm>
          <a:off x="4042828" y="3049308"/>
          <a:ext cx="1125613" cy="187602"/>
        </a:xfrm>
        <a:prstGeom prst="parallelogram">
          <a:avLst>
            <a:gd name="adj" fmla="val 140840"/>
          </a:avLst>
        </a:prstGeom>
        <a:solidFill>
          <a:schemeClr val="accent2">
            <a:hueOff val="-716791"/>
            <a:satOff val="-17272"/>
            <a:lumOff val="-10393"/>
            <a:alphaOff val="0"/>
          </a:schemeClr>
        </a:solidFill>
        <a:ln w="12700" cap="flat" cmpd="sng" algn="ctr">
          <a:solidFill>
            <a:schemeClr val="accent2">
              <a:hueOff val="-716791"/>
              <a:satOff val="-17272"/>
              <a:lumOff val="-1039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5C39C50-4F5B-4A69-AD6C-6342D1705059}">
      <dsp:nvSpPr>
        <dsp:cNvPr id="0" name=""/>
        <dsp:cNvSpPr/>
      </dsp:nvSpPr>
      <dsp:spPr>
        <a:xfrm>
          <a:off x="5234103" y="3049308"/>
          <a:ext cx="1125613" cy="187602"/>
        </a:xfrm>
        <a:prstGeom prst="parallelogram">
          <a:avLst>
            <a:gd name="adj" fmla="val 140840"/>
          </a:avLst>
        </a:prstGeom>
        <a:solidFill>
          <a:schemeClr val="accent2">
            <a:hueOff val="-788470"/>
            <a:satOff val="-18999"/>
            <a:lumOff val="-11432"/>
            <a:alphaOff val="0"/>
          </a:schemeClr>
        </a:solidFill>
        <a:ln w="12700" cap="flat" cmpd="sng" algn="ctr">
          <a:solidFill>
            <a:schemeClr val="accent2">
              <a:hueOff val="-788470"/>
              <a:satOff val="-18999"/>
              <a:lumOff val="-1143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2160EE1-5F62-4FE5-8BFF-C36B266AD584}">
      <dsp:nvSpPr>
        <dsp:cNvPr id="0" name=""/>
        <dsp:cNvSpPr/>
      </dsp:nvSpPr>
      <dsp:spPr>
        <a:xfrm>
          <a:off x="6425377" y="3049308"/>
          <a:ext cx="1125613" cy="187602"/>
        </a:xfrm>
        <a:prstGeom prst="parallelogram">
          <a:avLst>
            <a:gd name="adj" fmla="val 140840"/>
          </a:avLst>
        </a:prstGeom>
        <a:solidFill>
          <a:schemeClr val="accent2">
            <a:hueOff val="-860149"/>
            <a:satOff val="-20726"/>
            <a:lumOff val="-12471"/>
            <a:alphaOff val="0"/>
          </a:schemeClr>
        </a:solidFill>
        <a:ln w="12700" cap="flat" cmpd="sng" algn="ctr">
          <a:solidFill>
            <a:schemeClr val="accent2">
              <a:hueOff val="-860149"/>
              <a:satOff val="-20726"/>
              <a:lumOff val="-1247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0F51CA6-80BA-40ED-A10F-074537B0BD76}">
      <dsp:nvSpPr>
        <dsp:cNvPr id="0" name=""/>
        <dsp:cNvSpPr/>
      </dsp:nvSpPr>
      <dsp:spPr>
        <a:xfrm>
          <a:off x="7616651" y="3049308"/>
          <a:ext cx="1125613" cy="187602"/>
        </a:xfrm>
        <a:prstGeom prst="parallelogram">
          <a:avLst>
            <a:gd name="adj" fmla="val 140840"/>
          </a:avLst>
        </a:prstGeom>
        <a:solidFill>
          <a:schemeClr val="accent2">
            <a:hueOff val="-931828"/>
            <a:satOff val="-22454"/>
            <a:lumOff val="-13510"/>
            <a:alphaOff val="0"/>
          </a:schemeClr>
        </a:solidFill>
        <a:ln w="12700" cap="flat" cmpd="sng" algn="ctr">
          <a:solidFill>
            <a:schemeClr val="accent2">
              <a:hueOff val="-931828"/>
              <a:satOff val="-22454"/>
              <a:lumOff val="-1351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7D234F1-EBA9-4122-BD10-BECB3A4048B1}">
      <dsp:nvSpPr>
        <dsp:cNvPr id="0" name=""/>
        <dsp:cNvSpPr/>
      </dsp:nvSpPr>
      <dsp:spPr>
        <a:xfrm>
          <a:off x="469005" y="3347286"/>
          <a:ext cx="8442101" cy="7674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b" anchorCtr="0">
          <a:noAutofit/>
        </a:bodyPr>
        <a:lstStyle/>
        <a:p>
          <a:pPr lvl="0" algn="l" defTabSz="889000" rtl="0">
            <a:lnSpc>
              <a:spcPct val="90000"/>
            </a:lnSpc>
            <a:spcBef>
              <a:spcPct val="0"/>
            </a:spcBef>
            <a:spcAft>
              <a:spcPct val="35000"/>
            </a:spcAft>
          </a:pPr>
          <a:r>
            <a:rPr lang="zh-CN" sz="2000" kern="1200" smtClean="0"/>
            <a:t>一般问卷调研不仅可以在设计前期进行，在设计项目快结束时，也可以进行用户测试，以检验这个网站项目的成效。</a:t>
          </a:r>
          <a:endParaRPr lang="zh-CN" sz="2000" kern="1200"/>
        </a:p>
      </dsp:txBody>
      <dsp:txXfrm>
        <a:off x="469005" y="3347286"/>
        <a:ext cx="8442101" cy="767463"/>
      </dsp:txXfrm>
    </dsp:sp>
    <dsp:sp modelId="{2BD7CC1B-0800-47BB-A8ED-65F329423BA4}">
      <dsp:nvSpPr>
        <dsp:cNvPr id="0" name=""/>
        <dsp:cNvSpPr/>
      </dsp:nvSpPr>
      <dsp:spPr>
        <a:xfrm>
          <a:off x="469005" y="4114749"/>
          <a:ext cx="1125613" cy="187602"/>
        </a:xfrm>
        <a:prstGeom prst="parallelogram">
          <a:avLst>
            <a:gd name="adj" fmla="val 140840"/>
          </a:avLst>
        </a:prstGeom>
        <a:solidFill>
          <a:schemeClr val="accent2">
            <a:hueOff val="-1003507"/>
            <a:satOff val="-24181"/>
            <a:lumOff val="-14549"/>
            <a:alphaOff val="0"/>
          </a:schemeClr>
        </a:solidFill>
        <a:ln w="12700" cap="flat" cmpd="sng" algn="ctr">
          <a:solidFill>
            <a:schemeClr val="accent2">
              <a:hueOff val="-1003507"/>
              <a:satOff val="-24181"/>
              <a:lumOff val="-1454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F6D2A70-9411-4FE7-BA68-255D17665F60}">
      <dsp:nvSpPr>
        <dsp:cNvPr id="0" name=""/>
        <dsp:cNvSpPr/>
      </dsp:nvSpPr>
      <dsp:spPr>
        <a:xfrm>
          <a:off x="1660280" y="4114749"/>
          <a:ext cx="1125613" cy="187602"/>
        </a:xfrm>
        <a:prstGeom prst="parallelogram">
          <a:avLst>
            <a:gd name="adj" fmla="val 140840"/>
          </a:avLst>
        </a:prstGeom>
        <a:solidFill>
          <a:schemeClr val="accent2">
            <a:hueOff val="-1075187"/>
            <a:satOff val="-25908"/>
            <a:lumOff val="-15589"/>
            <a:alphaOff val="0"/>
          </a:schemeClr>
        </a:solidFill>
        <a:ln w="12700" cap="flat" cmpd="sng" algn="ctr">
          <a:solidFill>
            <a:schemeClr val="accent2">
              <a:hueOff val="-1075187"/>
              <a:satOff val="-25908"/>
              <a:lumOff val="-1558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D198465-B142-4CDB-9B1F-AAD1D780AD7F}">
      <dsp:nvSpPr>
        <dsp:cNvPr id="0" name=""/>
        <dsp:cNvSpPr/>
      </dsp:nvSpPr>
      <dsp:spPr>
        <a:xfrm>
          <a:off x="2851554" y="4114749"/>
          <a:ext cx="1125613" cy="187602"/>
        </a:xfrm>
        <a:prstGeom prst="parallelogram">
          <a:avLst>
            <a:gd name="adj" fmla="val 140840"/>
          </a:avLst>
        </a:prstGeom>
        <a:solidFill>
          <a:schemeClr val="accent2">
            <a:hueOff val="-1146866"/>
            <a:satOff val="-27635"/>
            <a:lumOff val="-16628"/>
            <a:alphaOff val="0"/>
          </a:schemeClr>
        </a:solidFill>
        <a:ln w="12700" cap="flat" cmpd="sng" algn="ctr">
          <a:solidFill>
            <a:schemeClr val="accent2">
              <a:hueOff val="-1146866"/>
              <a:satOff val="-27635"/>
              <a:lumOff val="-1662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03FD6C9-54FF-4B78-8AB3-386160694144}">
      <dsp:nvSpPr>
        <dsp:cNvPr id="0" name=""/>
        <dsp:cNvSpPr/>
      </dsp:nvSpPr>
      <dsp:spPr>
        <a:xfrm>
          <a:off x="4042828" y="4114749"/>
          <a:ext cx="1125613" cy="187602"/>
        </a:xfrm>
        <a:prstGeom prst="parallelogram">
          <a:avLst>
            <a:gd name="adj" fmla="val 140840"/>
          </a:avLst>
        </a:prstGeom>
        <a:solidFill>
          <a:schemeClr val="accent2">
            <a:hueOff val="-1218545"/>
            <a:satOff val="-29362"/>
            <a:lumOff val="-17667"/>
            <a:alphaOff val="0"/>
          </a:schemeClr>
        </a:solidFill>
        <a:ln w="12700" cap="flat" cmpd="sng" algn="ctr">
          <a:solidFill>
            <a:schemeClr val="accent2">
              <a:hueOff val="-1218545"/>
              <a:satOff val="-29362"/>
              <a:lumOff val="-1766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E1A54D4-E9F1-4371-AECC-DAAA0648063A}">
      <dsp:nvSpPr>
        <dsp:cNvPr id="0" name=""/>
        <dsp:cNvSpPr/>
      </dsp:nvSpPr>
      <dsp:spPr>
        <a:xfrm>
          <a:off x="5234103" y="4114749"/>
          <a:ext cx="1125613" cy="187602"/>
        </a:xfrm>
        <a:prstGeom prst="parallelogram">
          <a:avLst>
            <a:gd name="adj" fmla="val 140840"/>
          </a:avLst>
        </a:prstGeom>
        <a:solidFill>
          <a:schemeClr val="accent2">
            <a:hueOff val="-1290224"/>
            <a:satOff val="-31090"/>
            <a:lumOff val="-18707"/>
            <a:alphaOff val="0"/>
          </a:schemeClr>
        </a:solidFill>
        <a:ln w="12700" cap="flat" cmpd="sng" algn="ctr">
          <a:solidFill>
            <a:schemeClr val="accent2">
              <a:hueOff val="-1290224"/>
              <a:satOff val="-31090"/>
              <a:lumOff val="-1870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DB9795B-1CBC-4AE9-B605-7A77381961CB}">
      <dsp:nvSpPr>
        <dsp:cNvPr id="0" name=""/>
        <dsp:cNvSpPr/>
      </dsp:nvSpPr>
      <dsp:spPr>
        <a:xfrm>
          <a:off x="6425377" y="4114749"/>
          <a:ext cx="1125613" cy="187602"/>
        </a:xfrm>
        <a:prstGeom prst="parallelogram">
          <a:avLst>
            <a:gd name="adj" fmla="val 140840"/>
          </a:avLst>
        </a:prstGeom>
        <a:solidFill>
          <a:schemeClr val="accent2">
            <a:hueOff val="-1361903"/>
            <a:satOff val="-32817"/>
            <a:lumOff val="-19746"/>
            <a:alphaOff val="0"/>
          </a:schemeClr>
        </a:solidFill>
        <a:ln w="12700" cap="flat" cmpd="sng" algn="ctr">
          <a:solidFill>
            <a:schemeClr val="accent2">
              <a:hueOff val="-1361903"/>
              <a:satOff val="-32817"/>
              <a:lumOff val="-1974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E5E53C5-4A75-45A6-AF67-56C5E47A3F14}">
      <dsp:nvSpPr>
        <dsp:cNvPr id="0" name=""/>
        <dsp:cNvSpPr/>
      </dsp:nvSpPr>
      <dsp:spPr>
        <a:xfrm>
          <a:off x="7616651" y="4114749"/>
          <a:ext cx="1125613" cy="187602"/>
        </a:xfrm>
        <a:prstGeom prst="parallelogram">
          <a:avLst>
            <a:gd name="adj" fmla="val 140840"/>
          </a:avLst>
        </a:prstGeom>
        <a:solidFill>
          <a:schemeClr val="accent2">
            <a:hueOff val="-1433582"/>
            <a:satOff val="-34544"/>
            <a:lumOff val="-20785"/>
            <a:alphaOff val="0"/>
          </a:schemeClr>
        </a:solidFill>
        <a:ln w="12700" cap="flat" cmpd="sng" algn="ctr">
          <a:solidFill>
            <a:schemeClr val="accent2">
              <a:hueOff val="-1433582"/>
              <a:satOff val="-34544"/>
              <a:lumOff val="-2078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69B5BE-49A3-4453-BBF4-106BCEF4C311}">
      <dsp:nvSpPr>
        <dsp:cNvPr id="0" name=""/>
        <dsp:cNvSpPr/>
      </dsp:nvSpPr>
      <dsp:spPr>
        <a:xfrm>
          <a:off x="0" y="0"/>
          <a:ext cx="9949684" cy="105300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rtl="0">
            <a:lnSpc>
              <a:spcPct val="90000"/>
            </a:lnSpc>
            <a:spcBef>
              <a:spcPct val="0"/>
            </a:spcBef>
            <a:spcAft>
              <a:spcPct val="35000"/>
            </a:spcAft>
          </a:pPr>
          <a:r>
            <a:rPr lang="zh-CN" sz="2500" kern="1200" dirty="0" smtClean="0"/>
            <a:t>前期工作的主要目的就是进行网站的项目定位，确立网站的建设目标、与客户进行深入沟通、分配好团队工作、制定整个过程计划。</a:t>
          </a:r>
          <a:endParaRPr lang="zh-CN" sz="2500" kern="1200" dirty="0"/>
        </a:p>
      </dsp:txBody>
      <dsp:txXfrm>
        <a:off x="51403" y="51403"/>
        <a:ext cx="9846878" cy="950194"/>
      </dsp:txXfrm>
    </dsp:sp>
    <dsp:sp modelId="{6281E28F-5CAC-49F0-AE04-422D840CEE3E}">
      <dsp:nvSpPr>
        <dsp:cNvPr id="0" name=""/>
        <dsp:cNvSpPr/>
      </dsp:nvSpPr>
      <dsp:spPr>
        <a:xfrm>
          <a:off x="0" y="1675373"/>
          <a:ext cx="9949684" cy="1053000"/>
        </a:xfrm>
        <a:prstGeom prst="roundRect">
          <a:avLst/>
        </a:prstGeom>
        <a:solidFill>
          <a:schemeClr val="accent4">
            <a:hueOff val="575011"/>
            <a:satOff val="0"/>
            <a:lumOff val="-8824"/>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rtl="0">
            <a:lnSpc>
              <a:spcPct val="90000"/>
            </a:lnSpc>
            <a:spcBef>
              <a:spcPct val="0"/>
            </a:spcBef>
            <a:spcAft>
              <a:spcPct val="35000"/>
            </a:spcAft>
          </a:pPr>
          <a:r>
            <a:rPr lang="zh-CN" sz="2500" kern="1200" dirty="0" smtClean="0"/>
            <a:t>前期工作可能很琐碎，却能拨开迷雾逐渐清晰对整个网站项目的细节，深入行业内部了解企业、受众和竞争对手，确立明确的设计方向。</a:t>
          </a:r>
          <a:endParaRPr lang="zh-CN" sz="2500" kern="1200" dirty="0"/>
        </a:p>
      </dsp:txBody>
      <dsp:txXfrm>
        <a:off x="51403" y="1726776"/>
        <a:ext cx="9846878" cy="950194"/>
      </dsp:txXfrm>
    </dsp:sp>
    <dsp:sp modelId="{5333F930-1FD0-4D6D-8ABB-4901DE25FC74}">
      <dsp:nvSpPr>
        <dsp:cNvPr id="0" name=""/>
        <dsp:cNvSpPr/>
      </dsp:nvSpPr>
      <dsp:spPr>
        <a:xfrm>
          <a:off x="0" y="3199603"/>
          <a:ext cx="9949684" cy="1053000"/>
        </a:xfrm>
        <a:prstGeom prst="roundRect">
          <a:avLst/>
        </a:prstGeom>
        <a:solidFill>
          <a:schemeClr val="accent4">
            <a:hueOff val="1150022"/>
            <a:satOff val="0"/>
            <a:lumOff val="-17647"/>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rtl="0">
            <a:lnSpc>
              <a:spcPct val="90000"/>
            </a:lnSpc>
            <a:spcBef>
              <a:spcPct val="0"/>
            </a:spcBef>
            <a:spcAft>
              <a:spcPct val="35000"/>
            </a:spcAft>
          </a:pPr>
          <a:r>
            <a:rPr lang="zh-CN" sz="2500" kern="1200" dirty="0" smtClean="0"/>
            <a:t>可以说，前期工作做得好，有利于后续步骤的顺利实施，也有利于整个项目管理的有条不紊。</a:t>
          </a:r>
          <a:endParaRPr lang="zh-CN" sz="2500" kern="1200" dirty="0"/>
        </a:p>
      </dsp:txBody>
      <dsp:txXfrm>
        <a:off x="51403" y="3251006"/>
        <a:ext cx="9846878" cy="95019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B9B14F-4701-45B6-8760-10C4105D664C}">
      <dsp:nvSpPr>
        <dsp:cNvPr id="0" name=""/>
        <dsp:cNvSpPr/>
      </dsp:nvSpPr>
      <dsp:spPr>
        <a:xfrm>
          <a:off x="0" y="0"/>
          <a:ext cx="3529954" cy="3529954"/>
        </a:xfrm>
        <a:prstGeom prst="pie">
          <a:avLst>
            <a:gd name="adj1" fmla="val 54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F5A9959-006E-4A8D-98CB-D4B5CD27AF3D}">
      <dsp:nvSpPr>
        <dsp:cNvPr id="0" name=""/>
        <dsp:cNvSpPr/>
      </dsp:nvSpPr>
      <dsp:spPr>
        <a:xfrm>
          <a:off x="1764977" y="0"/>
          <a:ext cx="7718167" cy="3529954"/>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rtl="0">
            <a:lnSpc>
              <a:spcPct val="90000"/>
            </a:lnSpc>
            <a:spcBef>
              <a:spcPct val="0"/>
            </a:spcBef>
            <a:spcAft>
              <a:spcPct val="35000"/>
            </a:spcAft>
          </a:pPr>
          <a:r>
            <a:rPr lang="zh-CN" sz="2400" kern="1200" smtClean="0"/>
            <a:t>调研的方法千差万别，这取决于项目的内容和规模。</a:t>
          </a:r>
          <a:endParaRPr lang="zh-CN" sz="2400" kern="1200"/>
        </a:p>
      </dsp:txBody>
      <dsp:txXfrm>
        <a:off x="1764977" y="0"/>
        <a:ext cx="7718167" cy="1058988"/>
      </dsp:txXfrm>
    </dsp:sp>
    <dsp:sp modelId="{1B1A54AB-C88F-4ED2-B57F-606FB1828E57}">
      <dsp:nvSpPr>
        <dsp:cNvPr id="0" name=""/>
        <dsp:cNvSpPr/>
      </dsp:nvSpPr>
      <dsp:spPr>
        <a:xfrm>
          <a:off x="617743" y="1058988"/>
          <a:ext cx="2294467" cy="2294467"/>
        </a:xfrm>
        <a:prstGeom prst="pie">
          <a:avLst>
            <a:gd name="adj1" fmla="val 54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B6F7C7E-992C-46EF-BC46-3AF501B27637}">
      <dsp:nvSpPr>
        <dsp:cNvPr id="0" name=""/>
        <dsp:cNvSpPr/>
      </dsp:nvSpPr>
      <dsp:spPr>
        <a:xfrm>
          <a:off x="1764977" y="1058988"/>
          <a:ext cx="7718167" cy="2294467"/>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rtl="0">
            <a:lnSpc>
              <a:spcPct val="90000"/>
            </a:lnSpc>
            <a:spcBef>
              <a:spcPct val="0"/>
            </a:spcBef>
            <a:spcAft>
              <a:spcPct val="35000"/>
            </a:spcAft>
          </a:pPr>
          <a:r>
            <a:rPr lang="zh-CN" sz="2400" kern="1200" smtClean="0"/>
            <a:t>规模较大的项目需要深入收集并分析信息，而规模较小的日常项目有些甚至可以依靠现有经验与知识来对付。</a:t>
          </a:r>
          <a:endParaRPr lang="zh-CN" sz="2400" kern="1200"/>
        </a:p>
      </dsp:txBody>
      <dsp:txXfrm>
        <a:off x="1764977" y="1058988"/>
        <a:ext cx="7718167" cy="1058984"/>
      </dsp:txXfrm>
    </dsp:sp>
    <dsp:sp modelId="{5ACB1482-8B30-4B24-92A8-4DC496DBA829}">
      <dsp:nvSpPr>
        <dsp:cNvPr id="0" name=""/>
        <dsp:cNvSpPr/>
      </dsp:nvSpPr>
      <dsp:spPr>
        <a:xfrm>
          <a:off x="1235484" y="2117973"/>
          <a:ext cx="1058985" cy="1058985"/>
        </a:xfrm>
        <a:prstGeom prst="pie">
          <a:avLst>
            <a:gd name="adj1" fmla="val 54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605858D-496C-4EC5-B512-C22A61CB2B94}">
      <dsp:nvSpPr>
        <dsp:cNvPr id="0" name=""/>
        <dsp:cNvSpPr/>
      </dsp:nvSpPr>
      <dsp:spPr>
        <a:xfrm>
          <a:off x="1764977" y="2117973"/>
          <a:ext cx="7718167" cy="1058985"/>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rtl="0">
            <a:lnSpc>
              <a:spcPct val="90000"/>
            </a:lnSpc>
            <a:spcBef>
              <a:spcPct val="0"/>
            </a:spcBef>
            <a:spcAft>
              <a:spcPct val="35000"/>
            </a:spcAft>
          </a:pPr>
          <a:r>
            <a:rPr lang="zh-CN" sz="2400" kern="1200" smtClean="0"/>
            <a:t>通常情况下，一个项目开始，就必须把前期调研的实践预算进工作所需的总时间内。</a:t>
          </a:r>
          <a:endParaRPr lang="zh-CN" sz="2400" kern="1200"/>
        </a:p>
      </dsp:txBody>
      <dsp:txXfrm>
        <a:off x="1764977" y="2117973"/>
        <a:ext cx="7718167" cy="105898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7AED3B-DDAE-475C-BF24-C8092772C030}">
      <dsp:nvSpPr>
        <dsp:cNvPr id="0" name=""/>
        <dsp:cNvSpPr/>
      </dsp:nvSpPr>
      <dsp:spPr>
        <a:xfrm>
          <a:off x="506193" y="100500"/>
          <a:ext cx="9111483" cy="8283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b" anchorCtr="0">
          <a:noAutofit/>
        </a:bodyPr>
        <a:lstStyle/>
        <a:p>
          <a:pPr lvl="0" algn="l" defTabSz="666750" rtl="0">
            <a:lnSpc>
              <a:spcPct val="90000"/>
            </a:lnSpc>
            <a:spcBef>
              <a:spcPct val="0"/>
            </a:spcBef>
            <a:spcAft>
              <a:spcPct val="35000"/>
            </a:spcAft>
          </a:pPr>
          <a:r>
            <a:rPr lang="zh-CN" sz="1500" kern="1200" smtClean="0"/>
            <a:t>客户将网站项目交付给团队之时，调研就开始，哪怕双方还没有进行过一次实质性的谈话。</a:t>
          </a:r>
          <a:endParaRPr lang="zh-CN" sz="1500" kern="1200"/>
        </a:p>
      </dsp:txBody>
      <dsp:txXfrm>
        <a:off x="506193" y="100500"/>
        <a:ext cx="9111483" cy="828316"/>
      </dsp:txXfrm>
    </dsp:sp>
    <dsp:sp modelId="{0A001B79-B638-484A-8D2E-398B0A1D60B0}">
      <dsp:nvSpPr>
        <dsp:cNvPr id="0" name=""/>
        <dsp:cNvSpPr/>
      </dsp:nvSpPr>
      <dsp:spPr>
        <a:xfrm>
          <a:off x="506193" y="928817"/>
          <a:ext cx="1214864" cy="202477"/>
        </a:xfrm>
        <a:prstGeom prst="parallelogram">
          <a:avLst>
            <a:gd name="adj" fmla="val 14084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D420268-E6F5-4F33-B87D-66852202940C}">
      <dsp:nvSpPr>
        <dsp:cNvPr id="0" name=""/>
        <dsp:cNvSpPr/>
      </dsp:nvSpPr>
      <dsp:spPr>
        <a:xfrm>
          <a:off x="1791925" y="928817"/>
          <a:ext cx="1214864" cy="202477"/>
        </a:xfrm>
        <a:prstGeom prst="parallelogram">
          <a:avLst>
            <a:gd name="adj" fmla="val 140840"/>
          </a:avLst>
        </a:prstGeom>
        <a:solidFill>
          <a:schemeClr val="accent2">
            <a:hueOff val="-42164"/>
            <a:satOff val="-1016"/>
            <a:lumOff val="-611"/>
            <a:alphaOff val="0"/>
          </a:schemeClr>
        </a:solidFill>
        <a:ln w="12700" cap="flat" cmpd="sng" algn="ctr">
          <a:solidFill>
            <a:schemeClr val="accent2">
              <a:hueOff val="-42164"/>
              <a:satOff val="-1016"/>
              <a:lumOff val="-61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3D02892-008C-403C-BBA8-BC933DFA60C2}">
      <dsp:nvSpPr>
        <dsp:cNvPr id="0" name=""/>
        <dsp:cNvSpPr/>
      </dsp:nvSpPr>
      <dsp:spPr>
        <a:xfrm>
          <a:off x="3077656" y="928817"/>
          <a:ext cx="1214864" cy="202477"/>
        </a:xfrm>
        <a:prstGeom prst="parallelogram">
          <a:avLst>
            <a:gd name="adj" fmla="val 140840"/>
          </a:avLst>
        </a:prstGeom>
        <a:solidFill>
          <a:schemeClr val="accent2">
            <a:hueOff val="-84328"/>
            <a:satOff val="-2032"/>
            <a:lumOff val="-1223"/>
            <a:alphaOff val="0"/>
          </a:schemeClr>
        </a:solidFill>
        <a:ln w="12700" cap="flat" cmpd="sng" algn="ctr">
          <a:solidFill>
            <a:schemeClr val="accent2">
              <a:hueOff val="-84328"/>
              <a:satOff val="-2032"/>
              <a:lumOff val="-122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3F452A3-4D4B-4C5B-805C-1D7213FE1421}">
      <dsp:nvSpPr>
        <dsp:cNvPr id="0" name=""/>
        <dsp:cNvSpPr/>
      </dsp:nvSpPr>
      <dsp:spPr>
        <a:xfrm>
          <a:off x="4363388" y="928817"/>
          <a:ext cx="1214864" cy="202477"/>
        </a:xfrm>
        <a:prstGeom prst="parallelogram">
          <a:avLst>
            <a:gd name="adj" fmla="val 140840"/>
          </a:avLst>
        </a:prstGeom>
        <a:solidFill>
          <a:schemeClr val="accent2">
            <a:hueOff val="-126493"/>
            <a:satOff val="-3048"/>
            <a:lumOff val="-1834"/>
            <a:alphaOff val="0"/>
          </a:schemeClr>
        </a:solidFill>
        <a:ln w="12700" cap="flat" cmpd="sng" algn="ctr">
          <a:solidFill>
            <a:schemeClr val="accent2">
              <a:hueOff val="-126493"/>
              <a:satOff val="-3048"/>
              <a:lumOff val="-183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5B1E3B7-E678-4F8D-886A-3D43C2E28A0C}">
      <dsp:nvSpPr>
        <dsp:cNvPr id="0" name=""/>
        <dsp:cNvSpPr/>
      </dsp:nvSpPr>
      <dsp:spPr>
        <a:xfrm>
          <a:off x="5649120" y="928817"/>
          <a:ext cx="1214864" cy="202477"/>
        </a:xfrm>
        <a:prstGeom prst="parallelogram">
          <a:avLst>
            <a:gd name="adj" fmla="val 140840"/>
          </a:avLst>
        </a:prstGeom>
        <a:solidFill>
          <a:schemeClr val="accent2">
            <a:hueOff val="-168657"/>
            <a:satOff val="-4064"/>
            <a:lumOff val="-2445"/>
            <a:alphaOff val="0"/>
          </a:schemeClr>
        </a:solidFill>
        <a:ln w="12700" cap="flat" cmpd="sng" algn="ctr">
          <a:solidFill>
            <a:schemeClr val="accent2">
              <a:hueOff val="-168657"/>
              <a:satOff val="-4064"/>
              <a:lumOff val="-244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E19C35F-F007-4228-942B-90CC9032D7E8}">
      <dsp:nvSpPr>
        <dsp:cNvPr id="0" name=""/>
        <dsp:cNvSpPr/>
      </dsp:nvSpPr>
      <dsp:spPr>
        <a:xfrm>
          <a:off x="6934851" y="928817"/>
          <a:ext cx="1214864" cy="202477"/>
        </a:xfrm>
        <a:prstGeom prst="parallelogram">
          <a:avLst>
            <a:gd name="adj" fmla="val 140840"/>
          </a:avLst>
        </a:prstGeom>
        <a:solidFill>
          <a:schemeClr val="accent2">
            <a:hueOff val="-210821"/>
            <a:satOff val="-5080"/>
            <a:lumOff val="-3057"/>
            <a:alphaOff val="0"/>
          </a:schemeClr>
        </a:solidFill>
        <a:ln w="12700" cap="flat" cmpd="sng" algn="ctr">
          <a:solidFill>
            <a:schemeClr val="accent2">
              <a:hueOff val="-210821"/>
              <a:satOff val="-5080"/>
              <a:lumOff val="-305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5F553DA-198C-4AA8-AC3F-2199CDE34F9B}">
      <dsp:nvSpPr>
        <dsp:cNvPr id="0" name=""/>
        <dsp:cNvSpPr/>
      </dsp:nvSpPr>
      <dsp:spPr>
        <a:xfrm>
          <a:off x="8220583" y="928817"/>
          <a:ext cx="1214864" cy="202477"/>
        </a:xfrm>
        <a:prstGeom prst="parallelogram">
          <a:avLst>
            <a:gd name="adj" fmla="val 140840"/>
          </a:avLst>
        </a:prstGeom>
        <a:solidFill>
          <a:schemeClr val="accent2">
            <a:hueOff val="-252985"/>
            <a:satOff val="-6096"/>
            <a:lumOff val="-3668"/>
            <a:alphaOff val="0"/>
          </a:schemeClr>
        </a:solidFill>
        <a:ln w="12700" cap="flat" cmpd="sng" algn="ctr">
          <a:solidFill>
            <a:schemeClr val="accent2">
              <a:hueOff val="-252985"/>
              <a:satOff val="-6096"/>
              <a:lumOff val="-366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9F9C0C4-5150-4C9A-83BD-2301AB8547F5}">
      <dsp:nvSpPr>
        <dsp:cNvPr id="0" name=""/>
        <dsp:cNvSpPr/>
      </dsp:nvSpPr>
      <dsp:spPr>
        <a:xfrm>
          <a:off x="506193" y="1247707"/>
          <a:ext cx="9111483" cy="8283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b" anchorCtr="0">
          <a:noAutofit/>
        </a:bodyPr>
        <a:lstStyle/>
        <a:p>
          <a:pPr lvl="0" algn="l" defTabSz="666750" rtl="0">
            <a:lnSpc>
              <a:spcPct val="90000"/>
            </a:lnSpc>
            <a:spcBef>
              <a:spcPct val="0"/>
            </a:spcBef>
            <a:spcAft>
              <a:spcPct val="35000"/>
            </a:spcAft>
          </a:pPr>
          <a:r>
            <a:rPr lang="zh-CN" sz="1500" kern="1200" smtClean="0"/>
            <a:t>这是一个好习惯，帮助我们确认设计项目是否能够胜任，也能对预期工作结果的背景信息有一个具体的认识。</a:t>
          </a:r>
          <a:endParaRPr lang="zh-CN" sz="1500" kern="1200"/>
        </a:p>
      </dsp:txBody>
      <dsp:txXfrm>
        <a:off x="506193" y="1247707"/>
        <a:ext cx="9111483" cy="828316"/>
      </dsp:txXfrm>
    </dsp:sp>
    <dsp:sp modelId="{248C4B2D-12D2-47C8-A45A-4796FA593081}">
      <dsp:nvSpPr>
        <dsp:cNvPr id="0" name=""/>
        <dsp:cNvSpPr/>
      </dsp:nvSpPr>
      <dsp:spPr>
        <a:xfrm>
          <a:off x="506193" y="2076024"/>
          <a:ext cx="1214864" cy="202477"/>
        </a:xfrm>
        <a:prstGeom prst="parallelogram">
          <a:avLst>
            <a:gd name="adj" fmla="val 140840"/>
          </a:avLst>
        </a:prstGeom>
        <a:solidFill>
          <a:schemeClr val="accent2">
            <a:hueOff val="-295149"/>
            <a:satOff val="-7112"/>
            <a:lumOff val="-4279"/>
            <a:alphaOff val="0"/>
          </a:schemeClr>
        </a:solidFill>
        <a:ln w="12700" cap="flat" cmpd="sng" algn="ctr">
          <a:solidFill>
            <a:schemeClr val="accent2">
              <a:hueOff val="-295149"/>
              <a:satOff val="-7112"/>
              <a:lumOff val="-427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8795699-3BCF-4B24-A7DB-36331FECB537}">
      <dsp:nvSpPr>
        <dsp:cNvPr id="0" name=""/>
        <dsp:cNvSpPr/>
      </dsp:nvSpPr>
      <dsp:spPr>
        <a:xfrm>
          <a:off x="1791925" y="2076024"/>
          <a:ext cx="1214864" cy="202477"/>
        </a:xfrm>
        <a:prstGeom prst="parallelogram">
          <a:avLst>
            <a:gd name="adj" fmla="val 140840"/>
          </a:avLst>
        </a:prstGeom>
        <a:solidFill>
          <a:schemeClr val="accent2">
            <a:hueOff val="-337313"/>
            <a:satOff val="-8128"/>
            <a:lumOff val="-4891"/>
            <a:alphaOff val="0"/>
          </a:schemeClr>
        </a:solidFill>
        <a:ln w="12700" cap="flat" cmpd="sng" algn="ctr">
          <a:solidFill>
            <a:schemeClr val="accent2">
              <a:hueOff val="-337313"/>
              <a:satOff val="-8128"/>
              <a:lumOff val="-489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07B6A43-8AED-4FBE-9BBB-2ECA6A281D94}">
      <dsp:nvSpPr>
        <dsp:cNvPr id="0" name=""/>
        <dsp:cNvSpPr/>
      </dsp:nvSpPr>
      <dsp:spPr>
        <a:xfrm>
          <a:off x="3077656" y="2076024"/>
          <a:ext cx="1214864" cy="202477"/>
        </a:xfrm>
        <a:prstGeom prst="parallelogram">
          <a:avLst>
            <a:gd name="adj" fmla="val 140840"/>
          </a:avLst>
        </a:prstGeom>
        <a:solidFill>
          <a:schemeClr val="accent2">
            <a:hueOff val="-379478"/>
            <a:satOff val="-9144"/>
            <a:lumOff val="-5502"/>
            <a:alphaOff val="0"/>
          </a:schemeClr>
        </a:solidFill>
        <a:ln w="12700" cap="flat" cmpd="sng" algn="ctr">
          <a:solidFill>
            <a:schemeClr val="accent2">
              <a:hueOff val="-379478"/>
              <a:satOff val="-9144"/>
              <a:lumOff val="-550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7E7DE88-6FC5-44A5-89BD-999F8488742C}">
      <dsp:nvSpPr>
        <dsp:cNvPr id="0" name=""/>
        <dsp:cNvSpPr/>
      </dsp:nvSpPr>
      <dsp:spPr>
        <a:xfrm>
          <a:off x="4363388" y="2076024"/>
          <a:ext cx="1214864" cy="202477"/>
        </a:xfrm>
        <a:prstGeom prst="parallelogram">
          <a:avLst>
            <a:gd name="adj" fmla="val 140840"/>
          </a:avLst>
        </a:prstGeom>
        <a:solidFill>
          <a:schemeClr val="accent2">
            <a:hueOff val="-421642"/>
            <a:satOff val="-10160"/>
            <a:lumOff val="-6113"/>
            <a:alphaOff val="0"/>
          </a:schemeClr>
        </a:solidFill>
        <a:ln w="12700" cap="flat" cmpd="sng" algn="ctr">
          <a:solidFill>
            <a:schemeClr val="accent2">
              <a:hueOff val="-421642"/>
              <a:satOff val="-10160"/>
              <a:lumOff val="-611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EC82CA3-1015-4BA6-A4EA-C6407AD662AE}">
      <dsp:nvSpPr>
        <dsp:cNvPr id="0" name=""/>
        <dsp:cNvSpPr/>
      </dsp:nvSpPr>
      <dsp:spPr>
        <a:xfrm>
          <a:off x="5649120" y="2076024"/>
          <a:ext cx="1214864" cy="202477"/>
        </a:xfrm>
        <a:prstGeom prst="parallelogram">
          <a:avLst>
            <a:gd name="adj" fmla="val 140840"/>
          </a:avLst>
        </a:prstGeom>
        <a:solidFill>
          <a:schemeClr val="accent2">
            <a:hueOff val="-463806"/>
            <a:satOff val="-11176"/>
            <a:lumOff val="-6725"/>
            <a:alphaOff val="0"/>
          </a:schemeClr>
        </a:solidFill>
        <a:ln w="12700" cap="flat" cmpd="sng" algn="ctr">
          <a:solidFill>
            <a:schemeClr val="accent2">
              <a:hueOff val="-463806"/>
              <a:satOff val="-11176"/>
              <a:lumOff val="-672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AC7B461-C8B9-42A4-A5BF-575F368A0E89}">
      <dsp:nvSpPr>
        <dsp:cNvPr id="0" name=""/>
        <dsp:cNvSpPr/>
      </dsp:nvSpPr>
      <dsp:spPr>
        <a:xfrm>
          <a:off x="6934851" y="2076024"/>
          <a:ext cx="1214864" cy="202477"/>
        </a:xfrm>
        <a:prstGeom prst="parallelogram">
          <a:avLst>
            <a:gd name="adj" fmla="val 140840"/>
          </a:avLst>
        </a:prstGeom>
        <a:solidFill>
          <a:schemeClr val="accent2">
            <a:hueOff val="-505970"/>
            <a:satOff val="-12192"/>
            <a:lumOff val="-7336"/>
            <a:alphaOff val="0"/>
          </a:schemeClr>
        </a:solidFill>
        <a:ln w="12700" cap="flat" cmpd="sng" algn="ctr">
          <a:solidFill>
            <a:schemeClr val="accent2">
              <a:hueOff val="-505970"/>
              <a:satOff val="-12192"/>
              <a:lumOff val="-733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2F048A3-AE13-47E7-A3DB-CDA9189D40EF}">
      <dsp:nvSpPr>
        <dsp:cNvPr id="0" name=""/>
        <dsp:cNvSpPr/>
      </dsp:nvSpPr>
      <dsp:spPr>
        <a:xfrm>
          <a:off x="8220583" y="2076024"/>
          <a:ext cx="1214864" cy="202477"/>
        </a:xfrm>
        <a:prstGeom prst="parallelogram">
          <a:avLst>
            <a:gd name="adj" fmla="val 140840"/>
          </a:avLst>
        </a:prstGeom>
        <a:solidFill>
          <a:schemeClr val="accent2">
            <a:hueOff val="-548134"/>
            <a:satOff val="-13208"/>
            <a:lumOff val="-7947"/>
            <a:alphaOff val="0"/>
          </a:schemeClr>
        </a:solidFill>
        <a:ln w="12700" cap="flat" cmpd="sng" algn="ctr">
          <a:solidFill>
            <a:schemeClr val="accent2">
              <a:hueOff val="-548134"/>
              <a:satOff val="-13208"/>
              <a:lumOff val="-794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A10975E-CD8A-4BAC-82F8-57744D595AAB}">
      <dsp:nvSpPr>
        <dsp:cNvPr id="0" name=""/>
        <dsp:cNvSpPr/>
      </dsp:nvSpPr>
      <dsp:spPr>
        <a:xfrm>
          <a:off x="506193" y="2394913"/>
          <a:ext cx="9111483" cy="8283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b" anchorCtr="0">
          <a:noAutofit/>
        </a:bodyPr>
        <a:lstStyle/>
        <a:p>
          <a:pPr lvl="0" algn="l" defTabSz="666750" rtl="0">
            <a:lnSpc>
              <a:spcPct val="90000"/>
            </a:lnSpc>
            <a:spcBef>
              <a:spcPct val="0"/>
            </a:spcBef>
            <a:spcAft>
              <a:spcPct val="35000"/>
            </a:spcAft>
          </a:pPr>
          <a:r>
            <a:rPr lang="zh-CN" sz="1500" kern="1200" smtClean="0"/>
            <a:t>对客户和项目有一定的了解，还能更好地与客户交流，树立专业的形象。</a:t>
          </a:r>
          <a:endParaRPr lang="zh-CN" sz="1500" kern="1200"/>
        </a:p>
      </dsp:txBody>
      <dsp:txXfrm>
        <a:off x="506193" y="2394913"/>
        <a:ext cx="9111483" cy="828316"/>
      </dsp:txXfrm>
    </dsp:sp>
    <dsp:sp modelId="{DE0FAA38-3A21-4C51-8150-64167822035C}">
      <dsp:nvSpPr>
        <dsp:cNvPr id="0" name=""/>
        <dsp:cNvSpPr/>
      </dsp:nvSpPr>
      <dsp:spPr>
        <a:xfrm>
          <a:off x="506193" y="3223230"/>
          <a:ext cx="1214864" cy="202477"/>
        </a:xfrm>
        <a:prstGeom prst="parallelogram">
          <a:avLst>
            <a:gd name="adj" fmla="val 140840"/>
          </a:avLst>
        </a:prstGeom>
        <a:solidFill>
          <a:schemeClr val="accent2">
            <a:hueOff val="-590299"/>
            <a:satOff val="-14224"/>
            <a:lumOff val="-8559"/>
            <a:alphaOff val="0"/>
          </a:schemeClr>
        </a:solidFill>
        <a:ln w="12700" cap="flat" cmpd="sng" algn="ctr">
          <a:solidFill>
            <a:schemeClr val="accent2">
              <a:hueOff val="-590299"/>
              <a:satOff val="-14224"/>
              <a:lumOff val="-855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55C5051-5FAA-4BE8-94C7-DAB1C4E825CC}">
      <dsp:nvSpPr>
        <dsp:cNvPr id="0" name=""/>
        <dsp:cNvSpPr/>
      </dsp:nvSpPr>
      <dsp:spPr>
        <a:xfrm>
          <a:off x="1791925" y="3223230"/>
          <a:ext cx="1214864" cy="202477"/>
        </a:xfrm>
        <a:prstGeom prst="parallelogram">
          <a:avLst>
            <a:gd name="adj" fmla="val 140840"/>
          </a:avLst>
        </a:prstGeom>
        <a:solidFill>
          <a:schemeClr val="accent2">
            <a:hueOff val="-632463"/>
            <a:satOff val="-15240"/>
            <a:lumOff val="-9170"/>
            <a:alphaOff val="0"/>
          </a:schemeClr>
        </a:solidFill>
        <a:ln w="12700" cap="flat" cmpd="sng" algn="ctr">
          <a:solidFill>
            <a:schemeClr val="accent2">
              <a:hueOff val="-632463"/>
              <a:satOff val="-15240"/>
              <a:lumOff val="-917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ACD4370-D837-40A4-ACFB-7ADD9C88447A}">
      <dsp:nvSpPr>
        <dsp:cNvPr id="0" name=""/>
        <dsp:cNvSpPr/>
      </dsp:nvSpPr>
      <dsp:spPr>
        <a:xfrm>
          <a:off x="3077656" y="3223230"/>
          <a:ext cx="1214864" cy="202477"/>
        </a:xfrm>
        <a:prstGeom prst="parallelogram">
          <a:avLst>
            <a:gd name="adj" fmla="val 140840"/>
          </a:avLst>
        </a:prstGeom>
        <a:solidFill>
          <a:schemeClr val="accent2">
            <a:hueOff val="-674627"/>
            <a:satOff val="-16256"/>
            <a:lumOff val="-9781"/>
            <a:alphaOff val="0"/>
          </a:schemeClr>
        </a:solidFill>
        <a:ln w="12700" cap="flat" cmpd="sng" algn="ctr">
          <a:solidFill>
            <a:schemeClr val="accent2">
              <a:hueOff val="-674627"/>
              <a:satOff val="-16256"/>
              <a:lumOff val="-978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BA44349-F6C0-444B-92C4-237C4D0E65AB}">
      <dsp:nvSpPr>
        <dsp:cNvPr id="0" name=""/>
        <dsp:cNvSpPr/>
      </dsp:nvSpPr>
      <dsp:spPr>
        <a:xfrm>
          <a:off x="4363388" y="3223230"/>
          <a:ext cx="1214864" cy="202477"/>
        </a:xfrm>
        <a:prstGeom prst="parallelogram">
          <a:avLst>
            <a:gd name="adj" fmla="val 140840"/>
          </a:avLst>
        </a:prstGeom>
        <a:solidFill>
          <a:schemeClr val="accent2">
            <a:hueOff val="-716791"/>
            <a:satOff val="-17272"/>
            <a:lumOff val="-10393"/>
            <a:alphaOff val="0"/>
          </a:schemeClr>
        </a:solidFill>
        <a:ln w="12700" cap="flat" cmpd="sng" algn="ctr">
          <a:solidFill>
            <a:schemeClr val="accent2">
              <a:hueOff val="-716791"/>
              <a:satOff val="-17272"/>
              <a:lumOff val="-1039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4E85976-238D-40CA-94A4-9878B8A40639}">
      <dsp:nvSpPr>
        <dsp:cNvPr id="0" name=""/>
        <dsp:cNvSpPr/>
      </dsp:nvSpPr>
      <dsp:spPr>
        <a:xfrm>
          <a:off x="5649120" y="3223230"/>
          <a:ext cx="1214864" cy="202477"/>
        </a:xfrm>
        <a:prstGeom prst="parallelogram">
          <a:avLst>
            <a:gd name="adj" fmla="val 140840"/>
          </a:avLst>
        </a:prstGeom>
        <a:solidFill>
          <a:schemeClr val="accent2">
            <a:hueOff val="-758955"/>
            <a:satOff val="-18288"/>
            <a:lumOff val="-11004"/>
            <a:alphaOff val="0"/>
          </a:schemeClr>
        </a:solidFill>
        <a:ln w="12700" cap="flat" cmpd="sng" algn="ctr">
          <a:solidFill>
            <a:schemeClr val="accent2">
              <a:hueOff val="-758955"/>
              <a:satOff val="-18288"/>
              <a:lumOff val="-1100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A123326-279F-43E4-99C6-3390CC924E86}">
      <dsp:nvSpPr>
        <dsp:cNvPr id="0" name=""/>
        <dsp:cNvSpPr/>
      </dsp:nvSpPr>
      <dsp:spPr>
        <a:xfrm>
          <a:off x="6934851" y="3223230"/>
          <a:ext cx="1214864" cy="202477"/>
        </a:xfrm>
        <a:prstGeom prst="parallelogram">
          <a:avLst>
            <a:gd name="adj" fmla="val 140840"/>
          </a:avLst>
        </a:prstGeom>
        <a:solidFill>
          <a:schemeClr val="accent2">
            <a:hueOff val="-801119"/>
            <a:satOff val="-19304"/>
            <a:lumOff val="-11615"/>
            <a:alphaOff val="0"/>
          </a:schemeClr>
        </a:solidFill>
        <a:ln w="12700" cap="flat" cmpd="sng" algn="ctr">
          <a:solidFill>
            <a:schemeClr val="accent2">
              <a:hueOff val="-801119"/>
              <a:satOff val="-19304"/>
              <a:lumOff val="-1161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113A10A-CB02-4F00-9E61-EEE36E3D4733}">
      <dsp:nvSpPr>
        <dsp:cNvPr id="0" name=""/>
        <dsp:cNvSpPr/>
      </dsp:nvSpPr>
      <dsp:spPr>
        <a:xfrm>
          <a:off x="8220583" y="3223230"/>
          <a:ext cx="1214864" cy="202477"/>
        </a:xfrm>
        <a:prstGeom prst="parallelogram">
          <a:avLst>
            <a:gd name="adj" fmla="val 140840"/>
          </a:avLst>
        </a:prstGeom>
        <a:solidFill>
          <a:schemeClr val="accent2">
            <a:hueOff val="-843284"/>
            <a:satOff val="-20320"/>
            <a:lumOff val="-12226"/>
            <a:alphaOff val="0"/>
          </a:schemeClr>
        </a:solidFill>
        <a:ln w="12700" cap="flat" cmpd="sng" algn="ctr">
          <a:solidFill>
            <a:schemeClr val="accent2">
              <a:hueOff val="-843284"/>
              <a:satOff val="-20320"/>
              <a:lumOff val="-1222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F584DFC-1DF3-47F8-923B-4E46A7DB1F69}">
      <dsp:nvSpPr>
        <dsp:cNvPr id="0" name=""/>
        <dsp:cNvSpPr/>
      </dsp:nvSpPr>
      <dsp:spPr>
        <a:xfrm>
          <a:off x="506193" y="3542120"/>
          <a:ext cx="9111483" cy="8283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b" anchorCtr="0">
          <a:noAutofit/>
        </a:bodyPr>
        <a:lstStyle/>
        <a:p>
          <a:pPr lvl="0" algn="l" defTabSz="666750" rtl="0">
            <a:lnSpc>
              <a:spcPct val="90000"/>
            </a:lnSpc>
            <a:spcBef>
              <a:spcPct val="0"/>
            </a:spcBef>
            <a:spcAft>
              <a:spcPct val="35000"/>
            </a:spcAft>
          </a:pPr>
          <a:r>
            <a:rPr lang="zh-CN" sz="1500" kern="1200" smtClean="0"/>
            <a:t>一旦有了初步的认识，就应该关注客户的基础了。</a:t>
          </a:r>
          <a:endParaRPr lang="zh-CN" sz="1500" kern="1200"/>
        </a:p>
      </dsp:txBody>
      <dsp:txXfrm>
        <a:off x="506193" y="3542120"/>
        <a:ext cx="9111483" cy="828316"/>
      </dsp:txXfrm>
    </dsp:sp>
    <dsp:sp modelId="{63A50B8D-2F9D-4B99-AECA-912194136801}">
      <dsp:nvSpPr>
        <dsp:cNvPr id="0" name=""/>
        <dsp:cNvSpPr/>
      </dsp:nvSpPr>
      <dsp:spPr>
        <a:xfrm>
          <a:off x="506193" y="4370437"/>
          <a:ext cx="1214864" cy="202477"/>
        </a:xfrm>
        <a:prstGeom prst="parallelogram">
          <a:avLst>
            <a:gd name="adj" fmla="val 140840"/>
          </a:avLst>
        </a:prstGeom>
        <a:solidFill>
          <a:schemeClr val="accent2">
            <a:hueOff val="-885448"/>
            <a:satOff val="-21336"/>
            <a:lumOff val="-12838"/>
            <a:alphaOff val="0"/>
          </a:schemeClr>
        </a:solidFill>
        <a:ln w="12700" cap="flat" cmpd="sng" algn="ctr">
          <a:solidFill>
            <a:schemeClr val="accent2">
              <a:hueOff val="-885448"/>
              <a:satOff val="-21336"/>
              <a:lumOff val="-1283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512722C-8BF6-4A2F-84D8-60C2CB5F74D1}">
      <dsp:nvSpPr>
        <dsp:cNvPr id="0" name=""/>
        <dsp:cNvSpPr/>
      </dsp:nvSpPr>
      <dsp:spPr>
        <a:xfrm>
          <a:off x="1791925" y="4370437"/>
          <a:ext cx="1214864" cy="202477"/>
        </a:xfrm>
        <a:prstGeom prst="parallelogram">
          <a:avLst>
            <a:gd name="adj" fmla="val 140840"/>
          </a:avLst>
        </a:prstGeom>
        <a:solidFill>
          <a:schemeClr val="accent2">
            <a:hueOff val="-927612"/>
            <a:satOff val="-22352"/>
            <a:lumOff val="-13449"/>
            <a:alphaOff val="0"/>
          </a:schemeClr>
        </a:solidFill>
        <a:ln w="12700" cap="flat" cmpd="sng" algn="ctr">
          <a:solidFill>
            <a:schemeClr val="accent2">
              <a:hueOff val="-927612"/>
              <a:satOff val="-22352"/>
              <a:lumOff val="-1344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E2EC415-1691-4CEE-A183-76A6D8274D2F}">
      <dsp:nvSpPr>
        <dsp:cNvPr id="0" name=""/>
        <dsp:cNvSpPr/>
      </dsp:nvSpPr>
      <dsp:spPr>
        <a:xfrm>
          <a:off x="3077656" y="4370437"/>
          <a:ext cx="1214864" cy="202477"/>
        </a:xfrm>
        <a:prstGeom prst="parallelogram">
          <a:avLst>
            <a:gd name="adj" fmla="val 140840"/>
          </a:avLst>
        </a:prstGeom>
        <a:solidFill>
          <a:schemeClr val="accent2">
            <a:hueOff val="-969776"/>
            <a:satOff val="-23368"/>
            <a:lumOff val="-14060"/>
            <a:alphaOff val="0"/>
          </a:schemeClr>
        </a:solidFill>
        <a:ln w="12700" cap="flat" cmpd="sng" algn="ctr">
          <a:solidFill>
            <a:schemeClr val="accent2">
              <a:hueOff val="-969776"/>
              <a:satOff val="-23368"/>
              <a:lumOff val="-1406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DD3651B-A9D5-40C6-A79D-9F78F56BB8FE}">
      <dsp:nvSpPr>
        <dsp:cNvPr id="0" name=""/>
        <dsp:cNvSpPr/>
      </dsp:nvSpPr>
      <dsp:spPr>
        <a:xfrm>
          <a:off x="4363388" y="4370437"/>
          <a:ext cx="1214864" cy="202477"/>
        </a:xfrm>
        <a:prstGeom prst="parallelogram">
          <a:avLst>
            <a:gd name="adj" fmla="val 140840"/>
          </a:avLst>
        </a:prstGeom>
        <a:solidFill>
          <a:schemeClr val="accent2">
            <a:hueOff val="-1011940"/>
            <a:satOff val="-24384"/>
            <a:lumOff val="-14672"/>
            <a:alphaOff val="0"/>
          </a:schemeClr>
        </a:solidFill>
        <a:ln w="12700" cap="flat" cmpd="sng" algn="ctr">
          <a:solidFill>
            <a:schemeClr val="accent2">
              <a:hueOff val="-1011940"/>
              <a:satOff val="-24384"/>
              <a:lumOff val="-1467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FC3A0B5-0966-45DA-95D8-293D26CA2DDF}">
      <dsp:nvSpPr>
        <dsp:cNvPr id="0" name=""/>
        <dsp:cNvSpPr/>
      </dsp:nvSpPr>
      <dsp:spPr>
        <a:xfrm>
          <a:off x="5649120" y="4370437"/>
          <a:ext cx="1214864" cy="202477"/>
        </a:xfrm>
        <a:prstGeom prst="parallelogram">
          <a:avLst>
            <a:gd name="adj" fmla="val 140840"/>
          </a:avLst>
        </a:prstGeom>
        <a:solidFill>
          <a:schemeClr val="accent2">
            <a:hueOff val="-1054104"/>
            <a:satOff val="-25400"/>
            <a:lumOff val="-15283"/>
            <a:alphaOff val="0"/>
          </a:schemeClr>
        </a:solidFill>
        <a:ln w="12700" cap="flat" cmpd="sng" algn="ctr">
          <a:solidFill>
            <a:schemeClr val="accent2">
              <a:hueOff val="-1054104"/>
              <a:satOff val="-25400"/>
              <a:lumOff val="-1528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CFB5F1D-1F94-49F3-BE4A-E324BFC4C760}">
      <dsp:nvSpPr>
        <dsp:cNvPr id="0" name=""/>
        <dsp:cNvSpPr/>
      </dsp:nvSpPr>
      <dsp:spPr>
        <a:xfrm>
          <a:off x="6934851" y="4370437"/>
          <a:ext cx="1214864" cy="202477"/>
        </a:xfrm>
        <a:prstGeom prst="parallelogram">
          <a:avLst>
            <a:gd name="adj" fmla="val 140840"/>
          </a:avLst>
        </a:prstGeom>
        <a:solidFill>
          <a:schemeClr val="accent2">
            <a:hueOff val="-1096269"/>
            <a:satOff val="-26416"/>
            <a:lumOff val="-15894"/>
            <a:alphaOff val="0"/>
          </a:schemeClr>
        </a:solidFill>
        <a:ln w="12700" cap="flat" cmpd="sng" algn="ctr">
          <a:solidFill>
            <a:schemeClr val="accent2">
              <a:hueOff val="-1096269"/>
              <a:satOff val="-26416"/>
              <a:lumOff val="-1589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8378F3F-4972-4CEE-B13D-8736B24376F7}">
      <dsp:nvSpPr>
        <dsp:cNvPr id="0" name=""/>
        <dsp:cNvSpPr/>
      </dsp:nvSpPr>
      <dsp:spPr>
        <a:xfrm>
          <a:off x="8220583" y="4370437"/>
          <a:ext cx="1214864" cy="202477"/>
        </a:xfrm>
        <a:prstGeom prst="parallelogram">
          <a:avLst>
            <a:gd name="adj" fmla="val 140840"/>
          </a:avLst>
        </a:prstGeom>
        <a:solidFill>
          <a:schemeClr val="accent2">
            <a:hueOff val="-1138433"/>
            <a:satOff val="-27432"/>
            <a:lumOff val="-16506"/>
            <a:alphaOff val="0"/>
          </a:schemeClr>
        </a:solidFill>
        <a:ln w="12700" cap="flat" cmpd="sng" algn="ctr">
          <a:solidFill>
            <a:schemeClr val="accent2">
              <a:hueOff val="-1138433"/>
              <a:satOff val="-27432"/>
              <a:lumOff val="-1650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DA39332-FC92-4BC7-A8D7-39E56E025D6C}">
      <dsp:nvSpPr>
        <dsp:cNvPr id="0" name=""/>
        <dsp:cNvSpPr/>
      </dsp:nvSpPr>
      <dsp:spPr>
        <a:xfrm>
          <a:off x="506193" y="4689327"/>
          <a:ext cx="9111483" cy="8283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b" anchorCtr="0">
          <a:noAutofit/>
        </a:bodyPr>
        <a:lstStyle/>
        <a:p>
          <a:pPr lvl="0" algn="l" defTabSz="666750" rtl="0">
            <a:lnSpc>
              <a:spcPct val="90000"/>
            </a:lnSpc>
            <a:spcBef>
              <a:spcPct val="0"/>
            </a:spcBef>
            <a:spcAft>
              <a:spcPct val="35000"/>
            </a:spcAft>
          </a:pPr>
          <a:r>
            <a:rPr lang="zh-CN" sz="1500" kern="1200" smtClean="0"/>
            <a:t>对于客户委托的网站项目，最好首先由客户提供一份详细的设计简报，对设计内容与要求有具体的描述，提供给设计者关于项目的具体结论，了解工作会带来怎样的影响，项目的工作量有多大，还包括会使用到哪些材料或选择怎样的流程等等。</a:t>
          </a:r>
          <a:endParaRPr lang="zh-CN" sz="1500" kern="1200"/>
        </a:p>
      </dsp:txBody>
      <dsp:txXfrm>
        <a:off x="506193" y="4689327"/>
        <a:ext cx="9111483" cy="828316"/>
      </dsp:txXfrm>
    </dsp:sp>
    <dsp:sp modelId="{BB0505CE-85C4-4160-8585-BB4DEBD59920}">
      <dsp:nvSpPr>
        <dsp:cNvPr id="0" name=""/>
        <dsp:cNvSpPr/>
      </dsp:nvSpPr>
      <dsp:spPr>
        <a:xfrm>
          <a:off x="506193" y="5517643"/>
          <a:ext cx="1214864" cy="202477"/>
        </a:xfrm>
        <a:prstGeom prst="parallelogram">
          <a:avLst>
            <a:gd name="adj" fmla="val 140840"/>
          </a:avLst>
        </a:prstGeom>
        <a:solidFill>
          <a:schemeClr val="accent2">
            <a:hueOff val="-1180597"/>
            <a:satOff val="-28448"/>
            <a:lumOff val="-17117"/>
            <a:alphaOff val="0"/>
          </a:schemeClr>
        </a:solidFill>
        <a:ln w="12700" cap="flat" cmpd="sng" algn="ctr">
          <a:solidFill>
            <a:schemeClr val="accent2">
              <a:hueOff val="-1180597"/>
              <a:satOff val="-28448"/>
              <a:lumOff val="-1711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765CC4E-9F81-41DA-A399-F07E93C14291}">
      <dsp:nvSpPr>
        <dsp:cNvPr id="0" name=""/>
        <dsp:cNvSpPr/>
      </dsp:nvSpPr>
      <dsp:spPr>
        <a:xfrm>
          <a:off x="1791925" y="5517643"/>
          <a:ext cx="1214864" cy="202477"/>
        </a:xfrm>
        <a:prstGeom prst="parallelogram">
          <a:avLst>
            <a:gd name="adj" fmla="val 140840"/>
          </a:avLst>
        </a:prstGeom>
        <a:solidFill>
          <a:schemeClr val="accent2">
            <a:hueOff val="-1222761"/>
            <a:satOff val="-29464"/>
            <a:lumOff val="-17728"/>
            <a:alphaOff val="0"/>
          </a:schemeClr>
        </a:solidFill>
        <a:ln w="12700" cap="flat" cmpd="sng" algn="ctr">
          <a:solidFill>
            <a:schemeClr val="accent2">
              <a:hueOff val="-1222761"/>
              <a:satOff val="-29464"/>
              <a:lumOff val="-1772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8F2F5FB-A639-4709-9302-2DBD6EEC4CAB}">
      <dsp:nvSpPr>
        <dsp:cNvPr id="0" name=""/>
        <dsp:cNvSpPr/>
      </dsp:nvSpPr>
      <dsp:spPr>
        <a:xfrm>
          <a:off x="3077656" y="5517643"/>
          <a:ext cx="1214864" cy="202477"/>
        </a:xfrm>
        <a:prstGeom prst="parallelogram">
          <a:avLst>
            <a:gd name="adj" fmla="val 140840"/>
          </a:avLst>
        </a:prstGeom>
        <a:solidFill>
          <a:schemeClr val="accent2">
            <a:hueOff val="-1264925"/>
            <a:satOff val="-30480"/>
            <a:lumOff val="-18340"/>
            <a:alphaOff val="0"/>
          </a:schemeClr>
        </a:solidFill>
        <a:ln w="12700" cap="flat" cmpd="sng" algn="ctr">
          <a:solidFill>
            <a:schemeClr val="accent2">
              <a:hueOff val="-1264925"/>
              <a:satOff val="-30480"/>
              <a:lumOff val="-1834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4057581-937D-4D91-B82D-59881021C53C}">
      <dsp:nvSpPr>
        <dsp:cNvPr id="0" name=""/>
        <dsp:cNvSpPr/>
      </dsp:nvSpPr>
      <dsp:spPr>
        <a:xfrm>
          <a:off x="4363388" y="5517643"/>
          <a:ext cx="1214864" cy="202477"/>
        </a:xfrm>
        <a:prstGeom prst="parallelogram">
          <a:avLst>
            <a:gd name="adj" fmla="val 140840"/>
          </a:avLst>
        </a:prstGeom>
        <a:solidFill>
          <a:schemeClr val="accent2">
            <a:hueOff val="-1307089"/>
            <a:satOff val="-31496"/>
            <a:lumOff val="-18951"/>
            <a:alphaOff val="0"/>
          </a:schemeClr>
        </a:solidFill>
        <a:ln w="12700" cap="flat" cmpd="sng" algn="ctr">
          <a:solidFill>
            <a:schemeClr val="accent2">
              <a:hueOff val="-1307089"/>
              <a:satOff val="-31496"/>
              <a:lumOff val="-1895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19CDFC8-DA9D-4DCC-9E98-6AFBDD3E9B3A}">
      <dsp:nvSpPr>
        <dsp:cNvPr id="0" name=""/>
        <dsp:cNvSpPr/>
      </dsp:nvSpPr>
      <dsp:spPr>
        <a:xfrm>
          <a:off x="5649120" y="5517643"/>
          <a:ext cx="1214864" cy="202477"/>
        </a:xfrm>
        <a:prstGeom prst="parallelogram">
          <a:avLst>
            <a:gd name="adj" fmla="val 140840"/>
          </a:avLst>
        </a:prstGeom>
        <a:solidFill>
          <a:schemeClr val="accent2">
            <a:hueOff val="-1349254"/>
            <a:satOff val="-32512"/>
            <a:lumOff val="-19562"/>
            <a:alphaOff val="0"/>
          </a:schemeClr>
        </a:solidFill>
        <a:ln w="12700" cap="flat" cmpd="sng" algn="ctr">
          <a:solidFill>
            <a:schemeClr val="accent2">
              <a:hueOff val="-1349254"/>
              <a:satOff val="-32512"/>
              <a:lumOff val="-1956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6AF50DD-EE0F-4BF6-B8F0-28353CFF1CAC}">
      <dsp:nvSpPr>
        <dsp:cNvPr id="0" name=""/>
        <dsp:cNvSpPr/>
      </dsp:nvSpPr>
      <dsp:spPr>
        <a:xfrm>
          <a:off x="6934851" y="5517643"/>
          <a:ext cx="1214864" cy="202477"/>
        </a:xfrm>
        <a:prstGeom prst="parallelogram">
          <a:avLst>
            <a:gd name="adj" fmla="val 140840"/>
          </a:avLst>
        </a:prstGeom>
        <a:solidFill>
          <a:schemeClr val="accent2">
            <a:hueOff val="-1391418"/>
            <a:satOff val="-33528"/>
            <a:lumOff val="-20174"/>
            <a:alphaOff val="0"/>
          </a:schemeClr>
        </a:solidFill>
        <a:ln w="12700" cap="flat" cmpd="sng" algn="ctr">
          <a:solidFill>
            <a:schemeClr val="accent2">
              <a:hueOff val="-1391418"/>
              <a:satOff val="-33528"/>
              <a:lumOff val="-2017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AE3F4E7-E83C-4891-B43A-F785426A1EE0}">
      <dsp:nvSpPr>
        <dsp:cNvPr id="0" name=""/>
        <dsp:cNvSpPr/>
      </dsp:nvSpPr>
      <dsp:spPr>
        <a:xfrm>
          <a:off x="8220583" y="5517643"/>
          <a:ext cx="1214864" cy="202477"/>
        </a:xfrm>
        <a:prstGeom prst="parallelogram">
          <a:avLst>
            <a:gd name="adj" fmla="val 140840"/>
          </a:avLst>
        </a:prstGeom>
        <a:solidFill>
          <a:schemeClr val="accent2">
            <a:hueOff val="-1433582"/>
            <a:satOff val="-34544"/>
            <a:lumOff val="-20785"/>
            <a:alphaOff val="0"/>
          </a:schemeClr>
        </a:solidFill>
        <a:ln w="12700" cap="flat" cmpd="sng" algn="ctr">
          <a:solidFill>
            <a:schemeClr val="accent2">
              <a:hueOff val="-1433582"/>
              <a:satOff val="-34544"/>
              <a:lumOff val="-2078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A3D225-D779-42E5-AE10-CFB808AE68CF}">
      <dsp:nvSpPr>
        <dsp:cNvPr id="0" name=""/>
        <dsp:cNvSpPr/>
      </dsp:nvSpPr>
      <dsp:spPr>
        <a:xfrm rot="16200000">
          <a:off x="-2990" y="695993"/>
          <a:ext cx="5107842" cy="3715855"/>
        </a:xfrm>
        <a:prstGeom prst="flowChartManualOperati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0" tIns="0" rIns="138906" bIns="0" numCol="1" spcCol="1270" anchor="ctr" anchorCtr="0">
          <a:noAutofit/>
        </a:bodyPr>
        <a:lstStyle/>
        <a:p>
          <a:pPr lvl="0" algn="l" defTabSz="977900" rtl="0">
            <a:lnSpc>
              <a:spcPct val="90000"/>
            </a:lnSpc>
            <a:spcBef>
              <a:spcPct val="0"/>
            </a:spcBef>
            <a:spcAft>
              <a:spcPct val="35000"/>
            </a:spcAft>
          </a:pPr>
          <a:r>
            <a:rPr lang="zh-CN" sz="2200" kern="1200" dirty="0" smtClean="0"/>
            <a:t>资料搜集是开始一个网站项目的第一步，设计者或是团队需要花尽可能多的时间去了解该网站的企业或机构信息，汇集资料，提出问题，了解受众，熟悉现有网站，并分析现有网站的优缺点，与竞争对手进行对比（不仅是线上的）。</a:t>
          </a:r>
          <a:endParaRPr lang="zh-CN" sz="2200" kern="1200" dirty="0"/>
        </a:p>
      </dsp:txBody>
      <dsp:txXfrm rot="5400000">
        <a:off x="693004" y="1021567"/>
        <a:ext cx="3715855" cy="3064706"/>
      </dsp:txXfrm>
    </dsp:sp>
    <dsp:sp modelId="{70A76721-81CB-4B6D-A2C0-CD4945889F86}">
      <dsp:nvSpPr>
        <dsp:cNvPr id="0" name=""/>
        <dsp:cNvSpPr/>
      </dsp:nvSpPr>
      <dsp:spPr>
        <a:xfrm rot="16200000">
          <a:off x="3965085" y="1067405"/>
          <a:ext cx="5107842" cy="2973031"/>
        </a:xfrm>
        <a:prstGeom prst="flowChartManualOperati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0" tIns="0" rIns="138906" bIns="0" numCol="1" spcCol="1270" anchor="ctr" anchorCtr="0">
          <a:noAutofit/>
        </a:bodyPr>
        <a:lstStyle/>
        <a:p>
          <a:pPr lvl="0" algn="l" defTabSz="977900" rtl="0">
            <a:lnSpc>
              <a:spcPct val="90000"/>
            </a:lnSpc>
            <a:spcBef>
              <a:spcPct val="0"/>
            </a:spcBef>
            <a:spcAft>
              <a:spcPct val="35000"/>
            </a:spcAft>
          </a:pPr>
          <a:r>
            <a:rPr lang="zh-CN" sz="2200" kern="1200" smtClean="0"/>
            <a:t>我们必须像一个专业用户一样，在客户业务中形成有理解力的策略，清楚用户在网站里能获得哪些价值。</a:t>
          </a:r>
          <a:endParaRPr lang="zh-CN" sz="2200" kern="1200"/>
        </a:p>
      </dsp:txBody>
      <dsp:txXfrm rot="5400000">
        <a:off x="5032490" y="1021568"/>
        <a:ext cx="2973031" cy="306470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839B6D-2751-4BF0-B2DF-38B763E5F987}">
      <dsp:nvSpPr>
        <dsp:cNvPr id="0" name=""/>
        <dsp:cNvSpPr/>
      </dsp:nvSpPr>
      <dsp:spPr>
        <a:xfrm>
          <a:off x="0" y="474494"/>
          <a:ext cx="9956887" cy="1448096"/>
        </a:xfrm>
        <a:prstGeom prst="rightArrow">
          <a:avLst>
            <a:gd name="adj1" fmla="val 50000"/>
            <a:gd name="adj2" fmla="val 5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254000" bIns="229885" numCol="1" spcCol="1270" anchor="ctr" anchorCtr="0">
          <a:noAutofit/>
        </a:bodyPr>
        <a:lstStyle/>
        <a:p>
          <a:pPr lvl="0" algn="l" defTabSz="844550" rtl="0">
            <a:lnSpc>
              <a:spcPct val="90000"/>
            </a:lnSpc>
            <a:spcBef>
              <a:spcPct val="0"/>
            </a:spcBef>
            <a:spcAft>
              <a:spcPct val="35000"/>
            </a:spcAft>
          </a:pPr>
          <a:r>
            <a:rPr lang="zh-CN" sz="1900" kern="1200" smtClean="0"/>
            <a:t>2、资料调研方法</a:t>
          </a:r>
          <a:endParaRPr lang="zh-CN" sz="1900" kern="1200"/>
        </a:p>
      </dsp:txBody>
      <dsp:txXfrm>
        <a:off x="0" y="836518"/>
        <a:ext cx="9594863" cy="724048"/>
      </dsp:txXfrm>
    </dsp:sp>
    <dsp:sp modelId="{25D019C1-312B-4934-90A5-E46FE55AB459}">
      <dsp:nvSpPr>
        <dsp:cNvPr id="0" name=""/>
        <dsp:cNvSpPr/>
      </dsp:nvSpPr>
      <dsp:spPr>
        <a:xfrm>
          <a:off x="1840032" y="957418"/>
          <a:ext cx="8116854" cy="1448096"/>
        </a:xfrm>
        <a:prstGeom prst="rightArrow">
          <a:avLst>
            <a:gd name="adj1" fmla="val 50000"/>
            <a:gd name="adj2" fmla="val 50000"/>
          </a:avLst>
        </a:prstGeom>
        <a:solidFill>
          <a:schemeClr val="accent4">
            <a:hueOff val="287506"/>
            <a:satOff val="0"/>
            <a:lumOff val="-4412"/>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254000" bIns="229885" numCol="1" spcCol="1270" anchor="ctr" anchorCtr="0">
          <a:noAutofit/>
        </a:bodyPr>
        <a:lstStyle/>
        <a:p>
          <a:pPr lvl="0" algn="l" defTabSz="844550" rtl="0">
            <a:lnSpc>
              <a:spcPct val="90000"/>
            </a:lnSpc>
            <a:spcBef>
              <a:spcPct val="0"/>
            </a:spcBef>
            <a:spcAft>
              <a:spcPct val="35000"/>
            </a:spcAft>
          </a:pPr>
          <a:r>
            <a:rPr lang="zh-CN" sz="1900" kern="1200" smtClean="0"/>
            <a:t>（1）定性与定量研究</a:t>
          </a:r>
          <a:endParaRPr lang="zh-CN" sz="1900" kern="1200"/>
        </a:p>
      </dsp:txBody>
      <dsp:txXfrm>
        <a:off x="1840032" y="1319442"/>
        <a:ext cx="7754830" cy="724048"/>
      </dsp:txXfrm>
    </dsp:sp>
    <dsp:sp modelId="{E9F15480-835E-48ED-B251-FA19B485A2E1}">
      <dsp:nvSpPr>
        <dsp:cNvPr id="0" name=""/>
        <dsp:cNvSpPr/>
      </dsp:nvSpPr>
      <dsp:spPr>
        <a:xfrm>
          <a:off x="3680065" y="1440342"/>
          <a:ext cx="6276821" cy="1448096"/>
        </a:xfrm>
        <a:prstGeom prst="rightArrow">
          <a:avLst>
            <a:gd name="adj1" fmla="val 50000"/>
            <a:gd name="adj2" fmla="val 50000"/>
          </a:avLst>
        </a:prstGeom>
        <a:solidFill>
          <a:schemeClr val="accent4">
            <a:hueOff val="575011"/>
            <a:satOff val="0"/>
            <a:lumOff val="-8824"/>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254000" bIns="229885" numCol="1" spcCol="1270" anchor="ctr" anchorCtr="0">
          <a:noAutofit/>
        </a:bodyPr>
        <a:lstStyle/>
        <a:p>
          <a:pPr lvl="0" algn="l" defTabSz="844550" rtl="0">
            <a:lnSpc>
              <a:spcPct val="90000"/>
            </a:lnSpc>
            <a:spcBef>
              <a:spcPct val="0"/>
            </a:spcBef>
            <a:spcAft>
              <a:spcPct val="35000"/>
            </a:spcAft>
          </a:pPr>
          <a:r>
            <a:rPr lang="zh-CN" sz="1900" kern="1200" smtClean="0"/>
            <a:t>（2）描述性研究　　</a:t>
          </a:r>
          <a:endParaRPr lang="zh-CN" sz="1900" kern="1200"/>
        </a:p>
      </dsp:txBody>
      <dsp:txXfrm>
        <a:off x="3680065" y="1802366"/>
        <a:ext cx="5914797" cy="724048"/>
      </dsp:txXfrm>
    </dsp:sp>
    <dsp:sp modelId="{7849FDB5-663B-4348-AE60-D4BFE8878E70}">
      <dsp:nvSpPr>
        <dsp:cNvPr id="0" name=""/>
        <dsp:cNvSpPr/>
      </dsp:nvSpPr>
      <dsp:spPr>
        <a:xfrm>
          <a:off x="5521093" y="1922928"/>
          <a:ext cx="4435793" cy="1448096"/>
        </a:xfrm>
        <a:prstGeom prst="rightArrow">
          <a:avLst>
            <a:gd name="adj1" fmla="val 50000"/>
            <a:gd name="adj2" fmla="val 50000"/>
          </a:avLst>
        </a:prstGeom>
        <a:solidFill>
          <a:schemeClr val="accent4">
            <a:hueOff val="862517"/>
            <a:satOff val="0"/>
            <a:lumOff val="-13235"/>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254000" bIns="229885" numCol="1" spcCol="1270" anchor="ctr" anchorCtr="0">
          <a:noAutofit/>
        </a:bodyPr>
        <a:lstStyle/>
        <a:p>
          <a:pPr lvl="0" algn="l" defTabSz="844550" rtl="0">
            <a:lnSpc>
              <a:spcPct val="90000"/>
            </a:lnSpc>
            <a:spcBef>
              <a:spcPct val="0"/>
            </a:spcBef>
            <a:spcAft>
              <a:spcPct val="35000"/>
            </a:spcAft>
          </a:pPr>
          <a:r>
            <a:rPr lang="zh-CN" sz="1900" kern="1200" smtClean="0"/>
            <a:t>（3）命题性研究</a:t>
          </a:r>
          <a:endParaRPr lang="zh-CN" sz="1900" kern="1200"/>
        </a:p>
      </dsp:txBody>
      <dsp:txXfrm>
        <a:off x="5521093" y="2284952"/>
        <a:ext cx="4073769" cy="724048"/>
      </dsp:txXfrm>
    </dsp:sp>
    <dsp:sp modelId="{1B82866E-583C-4560-BEF9-012A65F3150A}">
      <dsp:nvSpPr>
        <dsp:cNvPr id="0" name=""/>
        <dsp:cNvSpPr/>
      </dsp:nvSpPr>
      <dsp:spPr>
        <a:xfrm>
          <a:off x="7361126" y="2405853"/>
          <a:ext cx="2595760" cy="1448096"/>
        </a:xfrm>
        <a:prstGeom prst="rightArrow">
          <a:avLst>
            <a:gd name="adj1" fmla="val 50000"/>
            <a:gd name="adj2" fmla="val 50000"/>
          </a:avLst>
        </a:prstGeom>
        <a:solidFill>
          <a:schemeClr val="accent4">
            <a:hueOff val="1150022"/>
            <a:satOff val="0"/>
            <a:lumOff val="-17647"/>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254000" bIns="229885" numCol="1" spcCol="1270" anchor="ctr" anchorCtr="0">
          <a:noAutofit/>
        </a:bodyPr>
        <a:lstStyle/>
        <a:p>
          <a:pPr lvl="0" algn="l" defTabSz="844550" rtl="0">
            <a:lnSpc>
              <a:spcPct val="90000"/>
            </a:lnSpc>
            <a:spcBef>
              <a:spcPct val="0"/>
            </a:spcBef>
            <a:spcAft>
              <a:spcPct val="35000"/>
            </a:spcAft>
          </a:pPr>
          <a:r>
            <a:rPr lang="zh-CN" sz="1900" kern="1200" smtClean="0"/>
            <a:t>（4）分析性研究</a:t>
          </a:r>
          <a:endParaRPr lang="zh-CN" sz="1900" kern="1200"/>
        </a:p>
      </dsp:txBody>
      <dsp:txXfrm>
        <a:off x="7361126" y="2767877"/>
        <a:ext cx="2233736" cy="72404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4F3AE0-D183-45D4-9D77-382A969AC026}">
      <dsp:nvSpPr>
        <dsp:cNvPr id="0" name=""/>
        <dsp:cNvSpPr/>
      </dsp:nvSpPr>
      <dsp:spPr>
        <a:xfrm>
          <a:off x="1057787" y="0"/>
          <a:ext cx="4930263" cy="1410339"/>
        </a:xfrm>
        <a:prstGeom prst="leftRightRibbon">
          <a:avLst/>
        </a:prstGeom>
        <a:solidFill>
          <a:schemeClr val="accent2">
            <a:shade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B833945-CCBE-45F5-9D69-39020858EBB0}">
      <dsp:nvSpPr>
        <dsp:cNvPr id="0" name=""/>
        <dsp:cNvSpPr/>
      </dsp:nvSpPr>
      <dsp:spPr>
        <a:xfrm>
          <a:off x="2183096" y="246809"/>
          <a:ext cx="1163529" cy="691066"/>
        </a:xfrm>
        <a:prstGeom prst="rect">
          <a:avLst/>
        </a:prstGeom>
        <a:noFill/>
        <a:ln w="127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78232" rIns="0" bIns="83820" numCol="1" spcCol="1270" anchor="ctr" anchorCtr="0">
          <a:noAutofit/>
        </a:bodyPr>
        <a:lstStyle/>
        <a:p>
          <a:pPr lvl="0" algn="ctr" defTabSz="977900" rtl="0">
            <a:lnSpc>
              <a:spcPct val="90000"/>
            </a:lnSpc>
            <a:spcBef>
              <a:spcPct val="0"/>
            </a:spcBef>
            <a:spcAft>
              <a:spcPct val="35000"/>
            </a:spcAft>
          </a:pPr>
          <a:r>
            <a:rPr lang="zh-CN" sz="2200" kern="1200" dirty="0" smtClean="0"/>
            <a:t>定性研究</a:t>
          </a:r>
          <a:endParaRPr lang="zh-CN" sz="2200" kern="1200" dirty="0"/>
        </a:p>
      </dsp:txBody>
      <dsp:txXfrm>
        <a:off x="2183096" y="246809"/>
        <a:ext cx="1163529" cy="691066"/>
      </dsp:txXfrm>
    </dsp:sp>
    <dsp:sp modelId="{B7A1C61E-4233-49AB-9934-2512E3FCF94C}">
      <dsp:nvSpPr>
        <dsp:cNvPr id="0" name=""/>
        <dsp:cNvSpPr/>
      </dsp:nvSpPr>
      <dsp:spPr>
        <a:xfrm>
          <a:off x="3522919" y="472463"/>
          <a:ext cx="1375080" cy="691066"/>
        </a:xfrm>
        <a:prstGeom prst="rect">
          <a:avLst/>
        </a:prstGeom>
        <a:noFill/>
        <a:ln w="127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78232" rIns="0" bIns="83820" numCol="1" spcCol="1270" anchor="ctr" anchorCtr="0">
          <a:noAutofit/>
        </a:bodyPr>
        <a:lstStyle/>
        <a:p>
          <a:pPr lvl="0" algn="ctr" defTabSz="977900" rtl="0">
            <a:lnSpc>
              <a:spcPct val="90000"/>
            </a:lnSpc>
            <a:spcBef>
              <a:spcPct val="0"/>
            </a:spcBef>
            <a:spcAft>
              <a:spcPct val="35000"/>
            </a:spcAft>
          </a:pPr>
          <a:r>
            <a:rPr lang="zh-CN" sz="2200" kern="1200" dirty="0" smtClean="0"/>
            <a:t>定量研究</a:t>
          </a:r>
          <a:endParaRPr lang="zh-CN" sz="2200" kern="1200" dirty="0"/>
        </a:p>
      </dsp:txBody>
      <dsp:txXfrm>
        <a:off x="3522919" y="472463"/>
        <a:ext cx="1375080" cy="69106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5BF9CE-4E57-4848-A9BE-F7EDC4A435E1}">
      <dsp:nvSpPr>
        <dsp:cNvPr id="0" name=""/>
        <dsp:cNvSpPr/>
      </dsp:nvSpPr>
      <dsp:spPr>
        <a:xfrm>
          <a:off x="335545" y="3641"/>
          <a:ext cx="1331447" cy="1331447"/>
        </a:xfrm>
        <a:prstGeom prst="ellipse">
          <a:avLst/>
        </a:prstGeom>
        <a:solidFill>
          <a:schemeClr val="accent2">
            <a:alpha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333500" rtl="0">
            <a:lnSpc>
              <a:spcPct val="90000"/>
            </a:lnSpc>
            <a:spcBef>
              <a:spcPct val="0"/>
            </a:spcBef>
            <a:spcAft>
              <a:spcPct val="35000"/>
            </a:spcAft>
          </a:pPr>
          <a:r>
            <a:rPr lang="zh-CN" sz="3000" kern="1200" dirty="0" smtClean="0"/>
            <a:t>定性研究</a:t>
          </a:r>
          <a:endParaRPr lang="zh-CN" sz="3000" kern="1200" dirty="0"/>
        </a:p>
      </dsp:txBody>
      <dsp:txXfrm>
        <a:off x="521468" y="160647"/>
        <a:ext cx="767681" cy="1017434"/>
      </dsp:txXfrm>
    </dsp:sp>
    <dsp:sp modelId="{05885216-4024-4A92-B171-D7E45E158331}">
      <dsp:nvSpPr>
        <dsp:cNvPr id="0" name=""/>
        <dsp:cNvSpPr/>
      </dsp:nvSpPr>
      <dsp:spPr>
        <a:xfrm>
          <a:off x="1295147" y="3641"/>
          <a:ext cx="1331447" cy="1331447"/>
        </a:xfrm>
        <a:prstGeom prst="ellipse">
          <a:avLst/>
        </a:prstGeom>
        <a:solidFill>
          <a:schemeClr val="accent2">
            <a:alpha val="50000"/>
            <a:hueOff val="-1433582"/>
            <a:satOff val="-34544"/>
            <a:lumOff val="-20785"/>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333500" rtl="0">
            <a:lnSpc>
              <a:spcPct val="90000"/>
            </a:lnSpc>
            <a:spcBef>
              <a:spcPct val="0"/>
            </a:spcBef>
            <a:spcAft>
              <a:spcPct val="35000"/>
            </a:spcAft>
          </a:pPr>
          <a:r>
            <a:rPr lang="zh-CN" sz="3000" kern="1200" smtClean="0"/>
            <a:t>定量研究</a:t>
          </a:r>
          <a:endParaRPr lang="zh-CN" sz="3000" kern="1200"/>
        </a:p>
      </dsp:txBody>
      <dsp:txXfrm>
        <a:off x="1672990" y="160647"/>
        <a:ext cx="767681" cy="101743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961FB7-94EE-4604-BC88-17A64514D335}">
      <dsp:nvSpPr>
        <dsp:cNvPr id="0" name=""/>
        <dsp:cNvSpPr/>
      </dsp:nvSpPr>
      <dsp:spPr>
        <a:xfrm>
          <a:off x="0" y="8159"/>
          <a:ext cx="9470264" cy="108576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altLang="en-US" sz="2000" kern="1200" dirty="0" smtClean="0">
              <a:solidFill>
                <a:schemeClr val="bg1"/>
              </a:solidFill>
            </a:rPr>
            <a:t>通常这种情况下，命题行提问可以通过“纯粹研究”来实现，这种研究一般不受商业局限，由研究人员独立完成。</a:t>
          </a:r>
          <a:endParaRPr lang="zh-CN" altLang="en-US" sz="2000" kern="1200" dirty="0">
            <a:solidFill>
              <a:schemeClr val="bg1"/>
            </a:solidFill>
          </a:endParaRPr>
        </a:p>
      </dsp:txBody>
      <dsp:txXfrm>
        <a:off x="53002" y="61161"/>
        <a:ext cx="9364260" cy="979756"/>
      </dsp:txXfrm>
    </dsp:sp>
    <dsp:sp modelId="{A0195581-9748-419A-A7CB-4D8B27AF2464}">
      <dsp:nvSpPr>
        <dsp:cNvPr id="0" name=""/>
        <dsp:cNvSpPr/>
      </dsp:nvSpPr>
      <dsp:spPr>
        <a:xfrm>
          <a:off x="0" y="1260959"/>
          <a:ext cx="9470264" cy="1085760"/>
        </a:xfrm>
        <a:prstGeom prst="roundRect">
          <a:avLst/>
        </a:prstGeom>
        <a:solidFill>
          <a:schemeClr val="accent2">
            <a:hueOff val="-716791"/>
            <a:satOff val="-17272"/>
            <a:lumOff val="-10393"/>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altLang="en-US" sz="2000" kern="1200" smtClean="0">
              <a:solidFill>
                <a:schemeClr val="bg1"/>
              </a:solidFill>
            </a:rPr>
            <a:t>因为不太考虑项目的可操作性与成本效益，才能使设计者更纯粹地进行开拓创新。</a:t>
          </a:r>
          <a:endParaRPr lang="zh-CN" altLang="en-US" sz="2000" kern="1200">
            <a:solidFill>
              <a:schemeClr val="bg1"/>
            </a:solidFill>
          </a:endParaRPr>
        </a:p>
      </dsp:txBody>
      <dsp:txXfrm>
        <a:off x="53002" y="1313961"/>
        <a:ext cx="9364260" cy="979756"/>
      </dsp:txXfrm>
    </dsp:sp>
    <dsp:sp modelId="{F47F5E09-FA57-489F-9EBB-E253B8A39E17}">
      <dsp:nvSpPr>
        <dsp:cNvPr id="0" name=""/>
        <dsp:cNvSpPr/>
      </dsp:nvSpPr>
      <dsp:spPr>
        <a:xfrm>
          <a:off x="0" y="2513759"/>
          <a:ext cx="9470264" cy="1085760"/>
        </a:xfrm>
        <a:prstGeom prst="roundRect">
          <a:avLst/>
        </a:prstGeom>
        <a:solidFill>
          <a:schemeClr val="accent2">
            <a:hueOff val="-1433582"/>
            <a:satOff val="-34544"/>
            <a:lumOff val="-20785"/>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altLang="en-US" sz="2000" kern="1200" smtClean="0">
              <a:solidFill>
                <a:schemeClr val="bg1"/>
              </a:solidFill>
            </a:rPr>
            <a:t>命题性研究需要设计者借助一些工具与方法来构思一些极端的方案，极大地调动创意的积极性，对设计项目进行理性的分析与调查，形成解决方案。</a:t>
          </a:r>
          <a:endParaRPr lang="zh-CN" altLang="en-US" sz="2000" kern="1200">
            <a:solidFill>
              <a:schemeClr val="bg1"/>
            </a:solidFill>
          </a:endParaRPr>
        </a:p>
      </dsp:txBody>
      <dsp:txXfrm>
        <a:off x="53002" y="2566761"/>
        <a:ext cx="9364260" cy="979756"/>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0.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1.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layout8.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9" name="Rectangle 8"/>
          <p:cNvSpPr/>
          <p:nvPr/>
        </p:nvSpPr>
        <p:spPr>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0322" y="2733709"/>
            <a:ext cx="8144134" cy="1373070"/>
          </a:xfrm>
        </p:spPr>
        <p:txBody>
          <a:bodyPr anchor="b">
            <a:noAutofit/>
          </a:bodyPr>
          <a:lstStyle>
            <a:lvl1pPr algn="r">
              <a:defRPr sz="54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680322" y="4394039"/>
            <a:ext cx="8144134"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513E10DF-4408-417D-973C-28C44B998186}" type="datetimeFigureOut">
              <a:rPr lang="zh-CN" altLang="en-US" smtClean="0"/>
              <a:t>2017-09-06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a:xfrm>
            <a:off x="9255346" y="2750337"/>
            <a:ext cx="1171888" cy="1356442"/>
          </a:xfrm>
        </p:spPr>
        <p:txBody>
          <a:bodyPr/>
          <a:lstStyle/>
          <a:p>
            <a:fld id="{C72F67A7-1672-4CC6-B3D4-11E4B2572F05}" type="slidenum">
              <a:rPr lang="zh-CN" altLang="en-US" smtClean="0"/>
              <a:t>‹#›</a:t>
            </a:fld>
            <a:endParaRPr lang="zh-CN" altLang="en-US"/>
          </a:p>
        </p:txBody>
      </p:sp>
    </p:spTree>
    <p:extLst>
      <p:ext uri="{BB962C8B-B14F-4D97-AF65-F5344CB8AC3E}">
        <p14:creationId xmlns:p14="http://schemas.microsoft.com/office/powerpoint/2010/main" val="42568650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4711616"/>
            <a:ext cx="9613859" cy="453051"/>
          </a:xfrm>
        </p:spPr>
        <p:txBody>
          <a:bodyPr anchor="b">
            <a:normAutofit/>
          </a:bodyPr>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680322" y="609597"/>
            <a:ext cx="9613859"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80319" y="5169583"/>
            <a:ext cx="9613862" cy="6229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13E10DF-4408-417D-973C-28C44B998186}" type="datetimeFigureOut">
              <a:rPr lang="zh-CN" altLang="en-US" smtClean="0"/>
              <a:t>2017-09-06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a:xfrm>
            <a:off x="10729455" y="4711309"/>
            <a:ext cx="1154151" cy="1090789"/>
          </a:xfrm>
        </p:spPr>
        <p:txBody>
          <a:bodyPr/>
          <a:lstStyle/>
          <a:p>
            <a:fld id="{C72F67A7-1672-4CC6-B3D4-11E4B2572F05}" type="slidenum">
              <a:rPr lang="zh-CN" altLang="en-US" smtClean="0"/>
              <a:t>‹#›</a:t>
            </a:fld>
            <a:endParaRPr lang="zh-CN" altLang="en-US"/>
          </a:p>
        </p:txBody>
      </p:sp>
    </p:spTree>
    <p:extLst>
      <p:ext uri="{BB962C8B-B14F-4D97-AF65-F5344CB8AC3E}">
        <p14:creationId xmlns:p14="http://schemas.microsoft.com/office/powerpoint/2010/main" val="29044225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609597"/>
            <a:ext cx="9613858" cy="3592750"/>
          </a:xfrm>
        </p:spPr>
        <p:txBody>
          <a:bodyPr anchor="ctr"/>
          <a:lstStyle>
            <a:lvl1pPr>
              <a:defRPr sz="3200"/>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680322" y="4711615"/>
            <a:ext cx="9613859"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13E10DF-4408-417D-973C-28C44B998186}" type="datetimeFigureOut">
              <a:rPr lang="zh-CN" altLang="en-US" smtClean="0"/>
              <a:t>2017-09-06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a:xfrm>
            <a:off x="10729455" y="4711615"/>
            <a:ext cx="1154151" cy="1090789"/>
          </a:xfrm>
        </p:spPr>
        <p:txBody>
          <a:bodyPr/>
          <a:lstStyle/>
          <a:p>
            <a:fld id="{C72F67A7-1672-4CC6-B3D4-11E4B2572F05}" type="slidenum">
              <a:rPr lang="zh-CN" altLang="en-US" smtClean="0"/>
              <a:t>‹#›</a:t>
            </a:fld>
            <a:endParaRPr lang="zh-CN" altLang="en-US"/>
          </a:p>
        </p:txBody>
      </p:sp>
    </p:spTree>
    <p:extLst>
      <p:ext uri="{BB962C8B-B14F-4D97-AF65-F5344CB8AC3E}">
        <p14:creationId xmlns:p14="http://schemas.microsoft.com/office/powerpoint/2010/main" val="2120043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pic>
        <p:nvPicPr>
          <p:cNvPr id="11" name="Picture 10"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3" name="Picture 12"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4" name="Rectangle 13"/>
          <p:cNvSpPr/>
          <p:nvPr/>
        </p:nvSpPr>
        <p:spPr>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27856" y="609598"/>
            <a:ext cx="8718877" cy="3036061"/>
          </a:xfrm>
        </p:spPr>
        <p:txBody>
          <a:bodyPr anchor="ctr"/>
          <a:lstStyle>
            <a:lvl1pPr>
              <a:defRPr sz="3200"/>
            </a:lvl1pPr>
          </a:lstStyle>
          <a:p>
            <a:r>
              <a:rPr lang="zh-CN" altLang="en-US" smtClean="0"/>
              <a:t>单击此处编辑母版标题样式</a:t>
            </a:r>
            <a:endParaRPr lang="en-US" dirty="0"/>
          </a:p>
        </p:txBody>
      </p:sp>
      <p:sp>
        <p:nvSpPr>
          <p:cNvPr id="12" name="Text Placeholder 3"/>
          <p:cNvSpPr>
            <a:spLocks noGrp="1"/>
          </p:cNvSpPr>
          <p:nvPr>
            <p:ph type="body" sz="half" idx="13"/>
          </p:nvPr>
        </p:nvSpPr>
        <p:spPr>
          <a:xfrm>
            <a:off x="1402288" y="3653379"/>
            <a:ext cx="815657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4" name="Text Placeholder 3"/>
          <p:cNvSpPr>
            <a:spLocks noGrp="1"/>
          </p:cNvSpPr>
          <p:nvPr>
            <p:ph type="body" sz="half" idx="2"/>
          </p:nvPr>
        </p:nvSpPr>
        <p:spPr>
          <a:xfrm>
            <a:off x="680322" y="4711615"/>
            <a:ext cx="9613859"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13E10DF-4408-417D-973C-28C44B998186}" type="datetimeFigureOut">
              <a:rPr lang="zh-CN" altLang="en-US" smtClean="0"/>
              <a:t>2017-09-06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a:xfrm>
            <a:off x="10729455" y="4709925"/>
            <a:ext cx="1154151" cy="1090789"/>
          </a:xfrm>
        </p:spPr>
        <p:txBody>
          <a:bodyPr/>
          <a:lstStyle/>
          <a:p>
            <a:fld id="{C72F67A7-1672-4CC6-B3D4-11E4B2572F05}" type="slidenum">
              <a:rPr lang="zh-CN" altLang="en-US" smtClean="0"/>
              <a:t>‹#›</a:t>
            </a:fld>
            <a:endParaRPr lang="zh-CN" altLang="en-US"/>
          </a:p>
        </p:txBody>
      </p:sp>
      <p:sp>
        <p:nvSpPr>
          <p:cNvPr id="16" name="TextBox 15"/>
          <p:cNvSpPr txBox="1"/>
          <p:nvPr/>
        </p:nvSpPr>
        <p:spPr>
          <a:xfrm>
            <a:off x="583572" y="74811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17" name="TextBox 16"/>
          <p:cNvSpPr txBox="1"/>
          <p:nvPr/>
        </p:nvSpPr>
        <p:spPr>
          <a:xfrm>
            <a:off x="9662809" y="30335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extLst>
      <p:ext uri="{BB962C8B-B14F-4D97-AF65-F5344CB8AC3E}">
        <p14:creationId xmlns:p14="http://schemas.microsoft.com/office/powerpoint/2010/main" val="4568722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pic>
        <p:nvPicPr>
          <p:cNvPr id="9" name="Picture 8"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0" name="Picture 9"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1" name="Rectangle 10"/>
          <p:cNvSpPr/>
          <p:nvPr/>
        </p:nvSpPr>
        <p:spPr>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4711615"/>
            <a:ext cx="9613862" cy="588535"/>
          </a:xfrm>
        </p:spPr>
        <p:txBody>
          <a:bodyPr anchor="b"/>
          <a:lstStyle>
            <a:lvl1pPr>
              <a:defRPr sz="3200"/>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680320" y="5300149"/>
            <a:ext cx="9613862" cy="50225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13E10DF-4408-417D-973C-28C44B998186}" type="datetimeFigureOut">
              <a:rPr lang="zh-CN" altLang="en-US" smtClean="0"/>
              <a:t>2017-09-06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a:xfrm>
            <a:off x="10729455" y="4709925"/>
            <a:ext cx="1154151" cy="1090789"/>
          </a:xfrm>
        </p:spPr>
        <p:txBody>
          <a:bodyPr/>
          <a:lstStyle/>
          <a:p>
            <a:fld id="{C72F67A7-1672-4CC6-B3D4-11E4B2572F05}" type="slidenum">
              <a:rPr lang="zh-CN" altLang="en-US" smtClean="0"/>
              <a:t>‹#›</a:t>
            </a:fld>
            <a:endParaRPr lang="zh-CN" altLang="en-US"/>
          </a:p>
        </p:txBody>
      </p:sp>
    </p:spTree>
    <p:extLst>
      <p:ext uri="{BB962C8B-B14F-4D97-AF65-F5344CB8AC3E}">
        <p14:creationId xmlns:p14="http://schemas.microsoft.com/office/powerpoint/2010/main" val="25918956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栏">
    <p:spTree>
      <p:nvGrpSpPr>
        <p:cNvPr id="1" name=""/>
        <p:cNvGrpSpPr/>
        <p:nvPr/>
      </p:nvGrpSpPr>
      <p:grpSpPr>
        <a:xfrm>
          <a:off x="0" y="0"/>
          <a:ext cx="0" cy="0"/>
          <a:chOff x="0" y="0"/>
          <a:chExt cx="0" cy="0"/>
        </a:xfrm>
      </p:grpSpPr>
      <p:pic>
        <p:nvPicPr>
          <p:cNvPr id="13" name="Picture 12"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4" name="Picture 13"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6" name="Rectangle 15"/>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itle 1"/>
          <p:cNvSpPr>
            <a:spLocks noGrp="1"/>
          </p:cNvSpPr>
          <p:nvPr>
            <p:ph type="title"/>
          </p:nvPr>
        </p:nvSpPr>
        <p:spPr>
          <a:xfrm>
            <a:off x="669222" y="753228"/>
            <a:ext cx="9624960" cy="1080938"/>
          </a:xfrm>
        </p:spPr>
        <p:txBody>
          <a:bodyPr/>
          <a:lstStyle/>
          <a:p>
            <a:r>
              <a:rPr lang="zh-CN" altLang="en-US" smtClean="0"/>
              <a:t>单击此处编辑母版标题样式</a:t>
            </a:r>
            <a:endParaRPr lang="en-US" dirty="0"/>
          </a:p>
        </p:txBody>
      </p:sp>
      <p:sp>
        <p:nvSpPr>
          <p:cNvPr id="7" name="Text Placeholder 2"/>
          <p:cNvSpPr>
            <a:spLocks noGrp="1"/>
          </p:cNvSpPr>
          <p:nvPr>
            <p:ph type="body" idx="1"/>
          </p:nvPr>
        </p:nvSpPr>
        <p:spPr>
          <a:xfrm>
            <a:off x="660946" y="2336873"/>
            <a:ext cx="3070034"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8" name="Text Placeholder 3"/>
          <p:cNvSpPr>
            <a:spLocks noGrp="1"/>
          </p:cNvSpPr>
          <p:nvPr>
            <p:ph type="body" sz="half" idx="15"/>
          </p:nvPr>
        </p:nvSpPr>
        <p:spPr>
          <a:xfrm>
            <a:off x="680322" y="3022673"/>
            <a:ext cx="3049702"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9"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10" name="Text Placeholder 3"/>
          <p:cNvSpPr>
            <a:spLocks noGrp="1"/>
          </p:cNvSpPr>
          <p:nvPr>
            <p:ph type="body" sz="half" idx="16"/>
          </p:nvPr>
        </p:nvSpPr>
        <p:spPr>
          <a:xfrm>
            <a:off x="3945470" y="3022673"/>
            <a:ext cx="306324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11" name="Text Placeholder 4"/>
          <p:cNvSpPr>
            <a:spLocks noGrp="1"/>
          </p:cNvSpPr>
          <p:nvPr>
            <p:ph type="body" sz="quarter" idx="13"/>
          </p:nvPr>
        </p:nvSpPr>
        <p:spPr>
          <a:xfrm>
            <a:off x="7224156" y="2336873"/>
            <a:ext cx="307002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12" name="Text Placeholder 3"/>
          <p:cNvSpPr>
            <a:spLocks noGrp="1"/>
          </p:cNvSpPr>
          <p:nvPr>
            <p:ph type="body" sz="half" idx="17"/>
          </p:nvPr>
        </p:nvSpPr>
        <p:spPr>
          <a:xfrm>
            <a:off x="7224156" y="3022673"/>
            <a:ext cx="3070025"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3" name="Date Placeholder 2"/>
          <p:cNvSpPr>
            <a:spLocks noGrp="1"/>
          </p:cNvSpPr>
          <p:nvPr>
            <p:ph type="dt" sz="half" idx="10"/>
          </p:nvPr>
        </p:nvSpPr>
        <p:spPr/>
        <p:txBody>
          <a:bodyPr/>
          <a:lstStyle/>
          <a:p>
            <a:fld id="{513E10DF-4408-417D-973C-28C44B998186}" type="datetimeFigureOut">
              <a:rPr lang="zh-CN" altLang="en-US" smtClean="0"/>
              <a:t>2017-09-06</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C72F67A7-1672-4CC6-B3D4-11E4B2572F05}" type="slidenum">
              <a:rPr lang="zh-CN" altLang="en-US" smtClean="0"/>
              <a:t>‹#›</a:t>
            </a:fld>
            <a:endParaRPr lang="zh-CN" altLang="en-US"/>
          </a:p>
        </p:txBody>
      </p:sp>
    </p:spTree>
    <p:extLst>
      <p:ext uri="{BB962C8B-B14F-4D97-AF65-F5344CB8AC3E}">
        <p14:creationId xmlns:p14="http://schemas.microsoft.com/office/powerpoint/2010/main" val="28677535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图片栏">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680322" y="753228"/>
            <a:ext cx="9613860" cy="1080938"/>
          </a:xfrm>
        </p:spPr>
        <p:txBody>
          <a:bodyPr/>
          <a:lstStyle/>
          <a:p>
            <a:r>
              <a:rPr lang="zh-CN" altLang="en-US" smtClean="0"/>
              <a:t>单击此处编辑母版标题样式</a:t>
            </a:r>
            <a:endParaRPr lang="en-US" dirty="0"/>
          </a:p>
        </p:txBody>
      </p:sp>
      <p:sp>
        <p:nvSpPr>
          <p:cNvPr id="19" name="Text Placeholder 2"/>
          <p:cNvSpPr>
            <a:spLocks noGrp="1"/>
          </p:cNvSpPr>
          <p:nvPr>
            <p:ph type="body" idx="1"/>
          </p:nvPr>
        </p:nvSpPr>
        <p:spPr>
          <a:xfrm>
            <a:off x="680318" y="4297503"/>
            <a:ext cx="30497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20" name="Picture Placeholder 2"/>
          <p:cNvSpPr>
            <a:spLocks noGrp="1" noChangeAspect="1"/>
          </p:cNvSpPr>
          <p:nvPr>
            <p:ph type="pic" idx="15"/>
          </p:nvPr>
        </p:nvSpPr>
        <p:spPr>
          <a:xfrm>
            <a:off x="680318"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21" name="Text Placeholder 3"/>
          <p:cNvSpPr>
            <a:spLocks noGrp="1"/>
          </p:cNvSpPr>
          <p:nvPr>
            <p:ph type="body" sz="half" idx="18"/>
          </p:nvPr>
        </p:nvSpPr>
        <p:spPr>
          <a:xfrm>
            <a:off x="680318" y="4873765"/>
            <a:ext cx="3049705"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22"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23" name="Picture Placeholder 2"/>
          <p:cNvSpPr>
            <a:spLocks noGrp="1" noChangeAspect="1"/>
          </p:cNvSpPr>
          <p:nvPr>
            <p:ph type="pic" idx="21"/>
          </p:nvPr>
        </p:nvSpPr>
        <p:spPr>
          <a:xfrm>
            <a:off x="3945470"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24" name="Text Placeholder 3"/>
          <p:cNvSpPr>
            <a:spLocks noGrp="1"/>
          </p:cNvSpPr>
          <p:nvPr>
            <p:ph type="body" sz="half" idx="19"/>
          </p:nvPr>
        </p:nvSpPr>
        <p:spPr>
          <a:xfrm>
            <a:off x="3944117" y="4873764"/>
            <a:ext cx="306729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25" name="Text Placeholder 4"/>
          <p:cNvSpPr>
            <a:spLocks noGrp="1"/>
          </p:cNvSpPr>
          <p:nvPr>
            <p:ph type="body" sz="quarter" idx="13"/>
          </p:nvPr>
        </p:nvSpPr>
        <p:spPr>
          <a:xfrm>
            <a:off x="7230678" y="4297503"/>
            <a:ext cx="30635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26" name="Picture Placeholder 2"/>
          <p:cNvSpPr>
            <a:spLocks noGrp="1" noChangeAspect="1"/>
          </p:cNvSpPr>
          <p:nvPr>
            <p:ph type="pic" idx="22"/>
          </p:nvPr>
        </p:nvSpPr>
        <p:spPr>
          <a:xfrm>
            <a:off x="7230677"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27" name="Text Placeholder 3"/>
          <p:cNvSpPr>
            <a:spLocks noGrp="1"/>
          </p:cNvSpPr>
          <p:nvPr>
            <p:ph type="body" sz="half" idx="20"/>
          </p:nvPr>
        </p:nvSpPr>
        <p:spPr>
          <a:xfrm>
            <a:off x="7230553" y="4873762"/>
            <a:ext cx="3067563"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3" name="Date Placeholder 2"/>
          <p:cNvSpPr>
            <a:spLocks noGrp="1"/>
          </p:cNvSpPr>
          <p:nvPr>
            <p:ph type="dt" sz="half" idx="10"/>
          </p:nvPr>
        </p:nvSpPr>
        <p:spPr/>
        <p:txBody>
          <a:bodyPr/>
          <a:lstStyle/>
          <a:p>
            <a:fld id="{513E10DF-4408-417D-973C-28C44B998186}" type="datetimeFigureOut">
              <a:rPr lang="zh-CN" altLang="en-US" smtClean="0"/>
              <a:t>2017-09-06</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C72F67A7-1672-4CC6-B3D4-11E4B2572F05}" type="slidenum">
              <a:rPr lang="zh-CN" altLang="en-US" smtClean="0"/>
              <a:t>‹#›</a:t>
            </a:fld>
            <a:endParaRPr lang="zh-CN" altLang="en-US"/>
          </a:p>
        </p:txBody>
      </p:sp>
    </p:spTree>
    <p:extLst>
      <p:ext uri="{BB962C8B-B14F-4D97-AF65-F5344CB8AC3E}">
        <p14:creationId xmlns:p14="http://schemas.microsoft.com/office/powerpoint/2010/main" val="25090680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8" name="Picture 7"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9" name="Rectangle 8"/>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lvl1pPr algn="r">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13E10DF-4408-417D-973C-28C44B998186}" type="datetimeFigureOut">
              <a:rPr lang="zh-CN" altLang="en-US" smtClean="0"/>
              <a:t>2017-09-06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72F67A7-1672-4CC6-B3D4-11E4B2572F05}" type="slidenum">
              <a:rPr lang="zh-CN" altLang="en-US" smtClean="0"/>
              <a:t>‹#›</a:t>
            </a:fld>
            <a:endParaRPr lang="zh-CN" altLang="en-US"/>
          </a:p>
        </p:txBody>
      </p:sp>
    </p:spTree>
    <p:extLst>
      <p:ext uri="{BB962C8B-B14F-4D97-AF65-F5344CB8AC3E}">
        <p14:creationId xmlns:p14="http://schemas.microsoft.com/office/powerpoint/2010/main" val="141492414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7" name="Rectangle 6"/>
          <p:cNvSpPr/>
          <p:nvPr/>
        </p:nvSpPr>
        <p:spPr>
          <a:xfrm rot="5400000">
            <a:off x="8116207" y="1869395"/>
            <a:ext cx="5106988"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rot="5400000">
            <a:off x="9868202" y="5372403"/>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0129231" y="609597"/>
            <a:ext cx="1073802" cy="4353760"/>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80322" y="609597"/>
            <a:ext cx="8870004" cy="532658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807126" y="5936187"/>
            <a:ext cx="2743200" cy="365125"/>
          </a:xfrm>
        </p:spPr>
        <p:txBody>
          <a:bodyPr/>
          <a:lstStyle/>
          <a:p>
            <a:fld id="{513E10DF-4408-417D-973C-28C44B998186}" type="datetimeFigureOut">
              <a:rPr lang="zh-CN" altLang="en-US" smtClean="0"/>
              <a:t>2017-09-06</a:t>
            </a:fld>
            <a:endParaRPr lang="zh-CN" altLang="en-US"/>
          </a:p>
        </p:txBody>
      </p:sp>
      <p:sp>
        <p:nvSpPr>
          <p:cNvPr id="5" name="Footer Placeholder 4"/>
          <p:cNvSpPr>
            <a:spLocks noGrp="1"/>
          </p:cNvSpPr>
          <p:nvPr>
            <p:ph type="ftr" sz="quarter" idx="11"/>
          </p:nvPr>
        </p:nvSpPr>
        <p:spPr>
          <a:xfrm>
            <a:off x="680321" y="5936188"/>
            <a:ext cx="6126805" cy="365125"/>
          </a:xfrm>
        </p:spPr>
        <p:txBody>
          <a:bodyPr/>
          <a:lstStyle/>
          <a:p>
            <a:endParaRPr lang="zh-CN" altLang="en-US"/>
          </a:p>
        </p:txBody>
      </p:sp>
      <p:sp>
        <p:nvSpPr>
          <p:cNvPr id="6" name="Slide Number Placeholder 5"/>
          <p:cNvSpPr>
            <a:spLocks noGrp="1"/>
          </p:cNvSpPr>
          <p:nvPr>
            <p:ph type="sldNum" sz="quarter" idx="12"/>
          </p:nvPr>
        </p:nvSpPr>
        <p:spPr>
          <a:xfrm>
            <a:off x="10097550" y="5398633"/>
            <a:ext cx="1154151" cy="1090789"/>
          </a:xfrm>
        </p:spPr>
        <p:txBody>
          <a:bodyPr anchor="t"/>
          <a:lstStyle>
            <a:lvl1pPr algn="ctr">
              <a:defRPr/>
            </a:lvl1pPr>
          </a:lstStyle>
          <a:p>
            <a:fld id="{C72F67A7-1672-4CC6-B3D4-11E4B2572F05}" type="slidenum">
              <a:rPr lang="zh-CN" altLang="en-US" smtClean="0"/>
              <a:t>‹#›</a:t>
            </a:fld>
            <a:endParaRPr lang="zh-CN" altLang="en-US"/>
          </a:p>
        </p:txBody>
      </p:sp>
    </p:spTree>
    <p:extLst>
      <p:ext uri="{BB962C8B-B14F-4D97-AF65-F5344CB8AC3E}">
        <p14:creationId xmlns:p14="http://schemas.microsoft.com/office/powerpoint/2010/main" val="37688348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13E10DF-4408-417D-973C-28C44B998186}" type="datetimeFigureOut">
              <a:rPr lang="zh-CN" altLang="en-US" smtClean="0"/>
              <a:t>2017-09-06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72F67A7-1672-4CC6-B3D4-11E4B2572F05}" type="slidenum">
              <a:rPr lang="zh-CN" altLang="en-US" smtClean="0"/>
              <a:t>‹#›</a:t>
            </a:fld>
            <a:endParaRPr lang="zh-CN" altLang="en-US"/>
          </a:p>
        </p:txBody>
      </p:sp>
    </p:spTree>
    <p:extLst>
      <p:ext uri="{BB962C8B-B14F-4D97-AF65-F5344CB8AC3E}">
        <p14:creationId xmlns:p14="http://schemas.microsoft.com/office/powerpoint/2010/main" val="34628939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86907"/>
            <a:ext cx="10437812" cy="321164"/>
          </a:xfrm>
          <a:prstGeom prst="rect">
            <a:avLst/>
          </a:prstGeom>
        </p:spPr>
      </p:pic>
      <p:pic>
        <p:nvPicPr>
          <p:cNvPr id="8" name="Picture 7"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4" y="4087901"/>
            <a:ext cx="1602997" cy="144270"/>
          </a:xfrm>
          <a:prstGeom prst="rect">
            <a:avLst/>
          </a:prstGeom>
        </p:spPr>
      </p:pic>
      <p:sp>
        <p:nvSpPr>
          <p:cNvPr id="9" name="Rectangle 8"/>
          <p:cNvSpPr/>
          <p:nvPr/>
        </p:nvSpPr>
        <p:spPr>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5"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2869895"/>
            <a:ext cx="9613860" cy="1090788"/>
          </a:xfrm>
        </p:spPr>
        <p:txBody>
          <a:bodyPr anchor="ctr">
            <a:normAutofit/>
          </a:bodyPr>
          <a:lstStyle>
            <a:lvl1pPr algn="r">
              <a:defRPr sz="36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0322" y="4232171"/>
            <a:ext cx="961386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513E10DF-4408-417D-973C-28C44B998186}" type="datetimeFigureOut">
              <a:rPr lang="zh-CN" altLang="en-US" smtClean="0"/>
              <a:t>2017-09-06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a:xfrm>
            <a:off x="10729455" y="2869895"/>
            <a:ext cx="1154151" cy="1090789"/>
          </a:xfrm>
        </p:spPr>
        <p:txBody>
          <a:bodyPr/>
          <a:lstStyle/>
          <a:p>
            <a:fld id="{C72F67A7-1672-4CC6-B3D4-11E4B2572F05}" type="slidenum">
              <a:rPr lang="zh-CN" altLang="en-US" smtClean="0"/>
              <a:t>‹#›</a:t>
            </a:fld>
            <a:endParaRPr lang="zh-CN" altLang="en-US"/>
          </a:p>
        </p:txBody>
      </p:sp>
    </p:spTree>
    <p:extLst>
      <p:ext uri="{BB962C8B-B14F-4D97-AF65-F5344CB8AC3E}">
        <p14:creationId xmlns:p14="http://schemas.microsoft.com/office/powerpoint/2010/main" val="36129744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513E10DF-4408-417D-973C-28C44B998186}" type="datetimeFigureOut">
              <a:rPr lang="zh-CN" altLang="en-US" smtClean="0"/>
              <a:t>2017-09-06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72F67A7-1672-4CC6-B3D4-11E4B2572F05}" type="slidenum">
              <a:rPr lang="zh-CN" altLang="en-US" smtClean="0"/>
              <a:t>‹#›</a:t>
            </a:fld>
            <a:endParaRPr lang="zh-CN" altLang="en-US"/>
          </a:p>
        </p:txBody>
      </p:sp>
    </p:spTree>
    <p:extLst>
      <p:ext uri="{BB962C8B-B14F-4D97-AF65-F5344CB8AC3E}">
        <p14:creationId xmlns:p14="http://schemas.microsoft.com/office/powerpoint/2010/main" val="2982407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Picture 9"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1" name="Picture 10"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2" name="Rectangle 11"/>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753229"/>
            <a:ext cx="9613863" cy="1080937"/>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906350" y="2336873"/>
            <a:ext cx="4472327"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80322" y="3030008"/>
            <a:ext cx="4698355" cy="290617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5820154" y="2336873"/>
            <a:ext cx="4474028"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5594123" y="3030008"/>
            <a:ext cx="4700059" cy="290617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513E10DF-4408-417D-973C-28C44B998186}" type="datetimeFigureOut">
              <a:rPr lang="zh-CN" altLang="en-US" smtClean="0"/>
              <a:t>2017-09-06</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C72F67A7-1672-4CC6-B3D4-11E4B2572F05}" type="slidenum">
              <a:rPr lang="zh-CN" altLang="en-US" smtClean="0"/>
              <a:t>‹#›</a:t>
            </a:fld>
            <a:endParaRPr lang="zh-CN" altLang="en-US"/>
          </a:p>
        </p:txBody>
      </p:sp>
    </p:spTree>
    <p:extLst>
      <p:ext uri="{BB962C8B-B14F-4D97-AF65-F5344CB8AC3E}">
        <p14:creationId xmlns:p14="http://schemas.microsoft.com/office/powerpoint/2010/main" val="33647483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Picture 5"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7" name="Picture 6"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8" name="Rectangle 7"/>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513E10DF-4408-417D-973C-28C44B998186}" type="datetimeFigureOut">
              <a:rPr lang="zh-CN" altLang="en-US" smtClean="0"/>
              <a:t>2017-09-06</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C72F67A7-1672-4CC6-B3D4-11E4B2572F05}" type="slidenum">
              <a:rPr lang="zh-CN" altLang="en-US" smtClean="0"/>
              <a:t>‹#›</a:t>
            </a:fld>
            <a:endParaRPr lang="zh-CN" altLang="en-US"/>
          </a:p>
        </p:txBody>
      </p:sp>
    </p:spTree>
    <p:extLst>
      <p:ext uri="{BB962C8B-B14F-4D97-AF65-F5344CB8AC3E}">
        <p14:creationId xmlns:p14="http://schemas.microsoft.com/office/powerpoint/2010/main" val="30153536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Picture 4" descr="HD-ShadowShort.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6" name="Rectangle 5"/>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513E10DF-4408-417D-973C-28C44B998186}" type="datetimeFigureOut">
              <a:rPr lang="zh-CN" altLang="en-US" smtClean="0"/>
              <a:t>2017-09-06</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C72F67A7-1672-4CC6-B3D4-11E4B2572F05}" type="slidenum">
              <a:rPr lang="zh-CN" altLang="en-US" smtClean="0"/>
              <a:t>‹#›</a:t>
            </a:fld>
            <a:endParaRPr lang="zh-CN" altLang="en-US"/>
          </a:p>
        </p:txBody>
      </p:sp>
    </p:spTree>
    <p:extLst>
      <p:ext uri="{BB962C8B-B14F-4D97-AF65-F5344CB8AC3E}">
        <p14:creationId xmlns:p14="http://schemas.microsoft.com/office/powerpoint/2010/main" val="31807751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7"/>
            <a:ext cx="9613859" cy="1080940"/>
          </a:xfrm>
        </p:spPr>
        <p:txBody>
          <a:bodyPr anchor="ctr">
            <a:normAutofit/>
          </a:bodyPr>
          <a:lstStyle>
            <a:lvl1pPr>
              <a:defRPr sz="36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85846" y="2336873"/>
            <a:ext cx="5608336" cy="359931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80322" y="2336872"/>
            <a:ext cx="3790078"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13E10DF-4408-417D-973C-28C44B998186}" type="datetimeFigureOut">
              <a:rPr lang="zh-CN" altLang="en-US" smtClean="0"/>
              <a:t>2017-09-06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72F67A7-1672-4CC6-B3D4-11E4B2572F05}" type="slidenum">
              <a:rPr lang="zh-CN" altLang="en-US" smtClean="0"/>
              <a:t>‹#›</a:t>
            </a:fld>
            <a:endParaRPr lang="zh-CN" altLang="en-US"/>
          </a:p>
        </p:txBody>
      </p:sp>
    </p:spTree>
    <p:extLst>
      <p:ext uri="{BB962C8B-B14F-4D97-AF65-F5344CB8AC3E}">
        <p14:creationId xmlns:p14="http://schemas.microsoft.com/office/powerpoint/2010/main" val="19617282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753228"/>
            <a:ext cx="9613857" cy="1080938"/>
          </a:xfrm>
        </p:spPr>
        <p:txBody>
          <a:bodyPr anchor="ctr">
            <a:normAutofit/>
          </a:bodyPr>
          <a:lstStyle>
            <a:lvl1pPr>
              <a:defRPr sz="36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4868333" y="2336874"/>
            <a:ext cx="5425849"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80323" y="2336873"/>
            <a:ext cx="3876256"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13E10DF-4408-417D-973C-28C44B998186}" type="datetimeFigureOut">
              <a:rPr lang="zh-CN" altLang="en-US" smtClean="0"/>
              <a:t>2017-09-06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72F67A7-1672-4CC6-B3D4-11E4B2572F05}" type="slidenum">
              <a:rPr lang="zh-CN" altLang="en-US" smtClean="0"/>
              <a:t>‹#›</a:t>
            </a:fld>
            <a:endParaRPr lang="zh-CN" altLang="en-US"/>
          </a:p>
        </p:txBody>
      </p:sp>
    </p:spTree>
    <p:extLst>
      <p:ext uri="{BB962C8B-B14F-4D97-AF65-F5344CB8AC3E}">
        <p14:creationId xmlns:p14="http://schemas.microsoft.com/office/powerpoint/2010/main" val="1582987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hashOverlay-FullResolve.png"/>
          <p:cNvPicPr>
            <a:picLocks noChangeAspect="1"/>
          </p:cNvPicPr>
          <p:nvPr/>
        </p:nvPicPr>
        <p:blipFill>
          <a:blip r:embed="rId19">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80321" y="753228"/>
            <a:ext cx="9613861" cy="108093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0321" y="2336873"/>
            <a:ext cx="9613861" cy="359931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7550981" y="5936187"/>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513E10DF-4408-417D-973C-28C44B998186}" type="datetimeFigureOut">
              <a:rPr lang="zh-CN" altLang="en-US" smtClean="0"/>
              <a:t>2017-09-06</a:t>
            </a:fld>
            <a:endParaRPr lang="zh-CN" altLang="en-US"/>
          </a:p>
        </p:txBody>
      </p:sp>
      <p:sp>
        <p:nvSpPr>
          <p:cNvPr id="5" name="Footer Placeholder 4"/>
          <p:cNvSpPr>
            <a:spLocks noGrp="1"/>
          </p:cNvSpPr>
          <p:nvPr>
            <p:ph type="ftr" sz="quarter" idx="3"/>
          </p:nvPr>
        </p:nvSpPr>
        <p:spPr>
          <a:xfrm>
            <a:off x="680321" y="5936188"/>
            <a:ext cx="687066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10729455" y="753227"/>
            <a:ext cx="1154151" cy="1090789"/>
          </a:xfrm>
          <a:prstGeom prst="rect">
            <a:avLst/>
          </a:prstGeom>
        </p:spPr>
        <p:txBody>
          <a:bodyPr vert="horz" lIns="91440" tIns="45720" rIns="91440" bIns="45720" rtlCol="0" anchor="ctr"/>
          <a:lstStyle>
            <a:lvl1pPr algn="l">
              <a:defRPr sz="3600">
                <a:solidFill>
                  <a:schemeClr val="tx1">
                    <a:tint val="75000"/>
                  </a:schemeClr>
                </a:solidFill>
              </a:defRPr>
            </a:lvl1pPr>
          </a:lstStyle>
          <a:p>
            <a:fld id="{C72F67A7-1672-4CC6-B3D4-11E4B2572F05}" type="slidenum">
              <a:rPr lang="zh-CN" altLang="en-US" smtClean="0"/>
              <a:t>‹#›</a:t>
            </a:fld>
            <a:endParaRPr lang="zh-CN" altLang="en-US"/>
          </a:p>
        </p:txBody>
      </p:sp>
    </p:spTree>
    <p:extLst>
      <p:ext uri="{BB962C8B-B14F-4D97-AF65-F5344CB8AC3E}">
        <p14:creationId xmlns:p14="http://schemas.microsoft.com/office/powerpoint/2010/main" val="709230032"/>
      </p:ext>
    </p:extLst>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 id="2147483711" r:id="rId15"/>
    <p:sldLayoutId id="2147483712" r:id="rId16"/>
    <p:sldLayoutId id="2147483713" r:id="rId17"/>
  </p:sldLayoutIdLs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7.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7.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7.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7.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7.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7.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53.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7.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kern="100" dirty="0" smtClean="0">
                <a:latin typeface="Cambria" panose="02040503050406030204" pitchFamily="18" charset="0"/>
                <a:ea typeface="Adobe 黑体 Std R"/>
                <a:cs typeface="Times New Roman" panose="02020603050405020304" pitchFamily="18" charset="0"/>
              </a:rPr>
              <a:t>第</a:t>
            </a:r>
            <a:r>
              <a:rPr lang="en-US" altLang="zh-CN" kern="100" dirty="0" smtClean="0">
                <a:latin typeface="Cambria" panose="02040503050406030204" pitchFamily="18" charset="0"/>
                <a:ea typeface="Adobe 黑体 Std R"/>
                <a:cs typeface="Times New Roman" panose="02020603050405020304" pitchFamily="18" charset="0"/>
              </a:rPr>
              <a:t>2</a:t>
            </a:r>
            <a:r>
              <a:rPr lang="zh-CN" altLang="zh-CN" kern="100" dirty="0" smtClean="0">
                <a:latin typeface="Cambria" panose="02040503050406030204" pitchFamily="18" charset="0"/>
                <a:ea typeface="Adobe 黑体 Std R"/>
                <a:cs typeface="Times New Roman" panose="02020603050405020304" pitchFamily="18" charset="0"/>
              </a:rPr>
              <a:t>章</a:t>
            </a:r>
            <a:r>
              <a:rPr lang="en-US" altLang="zh-CN" kern="100" dirty="0" smtClean="0">
                <a:latin typeface="Cambria" panose="02040503050406030204" pitchFamily="18" charset="0"/>
                <a:ea typeface="Adobe 黑体 Std R"/>
                <a:cs typeface="Times New Roman" panose="02020603050405020304" pitchFamily="18" charset="0"/>
              </a:rPr>
              <a:t>  </a:t>
            </a:r>
            <a:r>
              <a:rPr lang="zh-CN" altLang="zh-CN" kern="100" dirty="0" smtClean="0">
                <a:latin typeface="Cambria" panose="02040503050406030204" pitchFamily="18" charset="0"/>
                <a:ea typeface="Adobe 黑体 Std R"/>
                <a:cs typeface="Times New Roman" panose="02020603050405020304" pitchFamily="18" charset="0"/>
              </a:rPr>
              <a:t> </a:t>
            </a:r>
            <a:r>
              <a:rPr lang="zh-CN" altLang="zh-CN" kern="100" dirty="0">
                <a:latin typeface="Cambria" panose="02040503050406030204" pitchFamily="18" charset="0"/>
                <a:ea typeface="Adobe 黑体 Std R"/>
                <a:cs typeface="Times New Roman" panose="02020603050405020304" pitchFamily="18" charset="0"/>
              </a:rPr>
              <a:t>网站项目</a:t>
            </a:r>
            <a:r>
              <a:rPr lang="zh-CN" altLang="zh-CN" kern="100" dirty="0" smtClean="0">
                <a:latin typeface="Cambria" panose="02040503050406030204" pitchFamily="18" charset="0"/>
                <a:ea typeface="Adobe 黑体 Std R"/>
                <a:cs typeface="Times New Roman" panose="02020603050405020304" pitchFamily="18" charset="0"/>
              </a:rPr>
              <a:t>定位</a:t>
            </a:r>
            <a:endParaRPr lang="zh-CN" altLang="en-US" dirty="0"/>
          </a:p>
        </p:txBody>
      </p:sp>
    </p:spTree>
    <p:extLst>
      <p:ext uri="{BB962C8B-B14F-4D97-AF65-F5344CB8AC3E}">
        <p14:creationId xmlns:p14="http://schemas.microsoft.com/office/powerpoint/2010/main" val="19438253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示 6"/>
          <p:cNvGraphicFramePr/>
          <p:nvPr>
            <p:extLst>
              <p:ext uri="{D42A27DB-BD31-4B8C-83A1-F6EECF244321}">
                <p14:modId xmlns:p14="http://schemas.microsoft.com/office/powerpoint/2010/main" val="2202626260"/>
              </p:ext>
            </p:extLst>
          </p:nvPr>
        </p:nvGraphicFramePr>
        <p:xfrm>
          <a:off x="884349" y="951894"/>
          <a:ext cx="8671775" cy="51078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矩形 3"/>
          <p:cNvSpPr/>
          <p:nvPr/>
        </p:nvSpPr>
        <p:spPr>
          <a:xfrm>
            <a:off x="11320212" y="2126202"/>
            <a:ext cx="553998" cy="2486616"/>
          </a:xfrm>
          <a:prstGeom prst="rect">
            <a:avLst/>
          </a:prstGeom>
        </p:spPr>
        <p:txBody>
          <a:bodyPr vert="eaVert" wrap="square">
            <a:spAutoFit/>
          </a:bodyPr>
          <a:lstStyle/>
          <a:p>
            <a:pPr algn="just">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资料搜集与调研</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5" name="矩形 4"/>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2.2</a:t>
            </a:r>
            <a:endParaRPr lang="zh-CN" altLang="en-US" sz="4000" dirty="0"/>
          </a:p>
        </p:txBody>
      </p:sp>
      <p:sp>
        <p:nvSpPr>
          <p:cNvPr id="6" name="闪电形 5"/>
          <p:cNvSpPr/>
          <p:nvPr/>
        </p:nvSpPr>
        <p:spPr>
          <a:xfrm rot="361324">
            <a:off x="11048630" y="2036050"/>
            <a:ext cx="399245" cy="2562896"/>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83785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320212" y="2126202"/>
            <a:ext cx="553998" cy="2486616"/>
          </a:xfrm>
          <a:prstGeom prst="rect">
            <a:avLst/>
          </a:prstGeom>
        </p:spPr>
        <p:txBody>
          <a:bodyPr vert="eaVert" wrap="square">
            <a:spAutoFit/>
          </a:bodyPr>
          <a:lstStyle/>
          <a:p>
            <a:pPr algn="just">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资料搜集与调研</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2.2</a:t>
            </a:r>
            <a:endParaRPr lang="zh-CN" altLang="en-US" sz="4000" dirty="0"/>
          </a:p>
        </p:txBody>
      </p:sp>
      <p:sp>
        <p:nvSpPr>
          <p:cNvPr id="5" name="闪电形 4"/>
          <p:cNvSpPr/>
          <p:nvPr/>
        </p:nvSpPr>
        <p:spPr>
          <a:xfrm rot="361324">
            <a:off x="11048630" y="2036050"/>
            <a:ext cx="399245" cy="2562896"/>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481317" y="860509"/>
            <a:ext cx="6096000" cy="3752309"/>
          </a:xfrm>
          <a:prstGeom prst="rect">
            <a:avLst/>
          </a:prstGeom>
        </p:spPr>
        <p:txBody>
          <a:bodyPr>
            <a:spAutoFit/>
          </a:bodyPr>
          <a:lstStyle/>
          <a:p>
            <a:pPr>
              <a:lnSpc>
                <a:spcPct val="150000"/>
              </a:lnSpc>
            </a:pPr>
            <a:r>
              <a:rPr lang="zh-CN" altLang="en-US" sz="2800" kern="100" dirty="0">
                <a:solidFill>
                  <a:srgbClr val="FFC000"/>
                </a:solidFill>
                <a:latin typeface="隶书" panose="02010509060101010101" pitchFamily="49" charset="-122"/>
                <a:ea typeface="隶书" panose="02010509060101010101" pitchFamily="49" charset="-122"/>
                <a:cs typeface="Times New Roman" panose="02020603050405020304" pitchFamily="18" charset="0"/>
              </a:rPr>
              <a:t>1、资料搜集的范围</a:t>
            </a:r>
          </a:p>
          <a:p>
            <a:pPr>
              <a:lnSpc>
                <a:spcPct val="150000"/>
              </a:lnSpc>
            </a:pPr>
            <a:endParaRPr lang="en-US" altLang="zh-CN" sz="1900" kern="100" dirty="0" smtClean="0">
              <a:cs typeface="Times New Roman" panose="02020603050405020304" pitchFamily="18" charset="0"/>
            </a:endParaRPr>
          </a:p>
          <a:p>
            <a:pPr>
              <a:lnSpc>
                <a:spcPct val="150000"/>
              </a:lnSpc>
            </a:pPr>
            <a:r>
              <a:rPr lang="zh-CN" altLang="en-US" sz="1900" kern="100" dirty="0" smtClean="0">
                <a:cs typeface="Times New Roman" panose="02020603050405020304" pitchFamily="18" charset="0"/>
              </a:rPr>
              <a:t>（</a:t>
            </a:r>
            <a:r>
              <a:rPr lang="zh-CN" altLang="en-US" sz="1900" kern="100" dirty="0">
                <a:cs typeface="Times New Roman" panose="02020603050405020304" pitchFamily="18" charset="0"/>
              </a:rPr>
              <a:t>1）收集、分析、调查</a:t>
            </a:r>
          </a:p>
          <a:p>
            <a:pPr>
              <a:lnSpc>
                <a:spcPct val="150000"/>
              </a:lnSpc>
            </a:pPr>
            <a:r>
              <a:rPr lang="zh-CN" altLang="en-US" sz="1900" kern="100" dirty="0">
                <a:cs typeface="Times New Roman" panose="02020603050405020304" pitchFamily="18" charset="0"/>
              </a:rPr>
              <a:t>（2）从客户手里收集现有资料</a:t>
            </a:r>
            <a:endParaRPr lang="en-US" altLang="zh-CN" sz="1900" kern="100" dirty="0">
              <a:cs typeface="Times New Roman" panose="02020603050405020304" pitchFamily="18" charset="0"/>
            </a:endParaRPr>
          </a:p>
          <a:p>
            <a:pPr>
              <a:lnSpc>
                <a:spcPct val="150000"/>
              </a:lnSpc>
            </a:pPr>
            <a:r>
              <a:rPr lang="zh-CN" altLang="en-US" sz="1900" kern="100" dirty="0">
                <a:cs typeface="Times New Roman" panose="02020603050405020304" pitchFamily="18" charset="0"/>
              </a:rPr>
              <a:t>（3）了解用户　</a:t>
            </a:r>
            <a:endParaRPr lang="en-US" altLang="zh-CN" sz="1900" kern="100" dirty="0">
              <a:cs typeface="Times New Roman" panose="02020603050405020304" pitchFamily="18" charset="0"/>
            </a:endParaRPr>
          </a:p>
          <a:p>
            <a:pPr>
              <a:lnSpc>
                <a:spcPct val="150000"/>
              </a:lnSpc>
            </a:pPr>
            <a:r>
              <a:rPr lang="zh-CN" altLang="en-US" sz="1900" kern="100" dirty="0">
                <a:cs typeface="Times New Roman" panose="02020603050405020304" pitchFamily="18" charset="0"/>
              </a:rPr>
              <a:t>（4）清楚用户的技术能力</a:t>
            </a:r>
            <a:endParaRPr lang="en-US" altLang="zh-CN" sz="1900" kern="100" dirty="0">
              <a:cs typeface="Times New Roman" panose="02020603050405020304" pitchFamily="18" charset="0"/>
            </a:endParaRPr>
          </a:p>
          <a:p>
            <a:pPr>
              <a:lnSpc>
                <a:spcPct val="150000"/>
              </a:lnSpc>
            </a:pPr>
            <a:r>
              <a:rPr lang="zh-CN" altLang="en-US" sz="1900" kern="100" dirty="0">
                <a:cs typeface="Times New Roman" panose="02020603050405020304" pitchFamily="18" charset="0"/>
              </a:rPr>
              <a:t>（5）了解项目需求</a:t>
            </a:r>
            <a:endParaRPr lang="en-US" altLang="zh-CN" sz="1900" kern="100" dirty="0">
              <a:cs typeface="Times New Roman" panose="02020603050405020304" pitchFamily="18" charset="0"/>
            </a:endParaRPr>
          </a:p>
          <a:p>
            <a:pPr>
              <a:lnSpc>
                <a:spcPct val="150000"/>
              </a:lnSpc>
            </a:pPr>
            <a:r>
              <a:rPr lang="zh-CN" altLang="en-US" sz="1900" kern="100" dirty="0">
                <a:cs typeface="Times New Roman" panose="02020603050405020304" pitchFamily="18" charset="0"/>
              </a:rPr>
              <a:t>（6）行业分析　</a:t>
            </a:r>
          </a:p>
        </p:txBody>
      </p:sp>
    </p:spTree>
    <p:extLst>
      <p:ext uri="{BB962C8B-B14F-4D97-AF65-F5344CB8AC3E}">
        <p14:creationId xmlns:p14="http://schemas.microsoft.com/office/powerpoint/2010/main" val="38814041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02669" y="620929"/>
            <a:ext cx="7104077" cy="4478149"/>
          </a:xfrm>
          <a:prstGeom prst="rect">
            <a:avLst/>
          </a:prstGeom>
        </p:spPr>
        <p:txBody>
          <a:bodyPr wrap="square">
            <a:spAutoFit/>
          </a:bodyPr>
          <a:lstStyle/>
          <a:p>
            <a:pPr>
              <a:lnSpc>
                <a:spcPct val="150000"/>
              </a:lnSpc>
            </a:pPr>
            <a:r>
              <a:rPr lang="zh-CN" altLang="en-US" sz="1900" kern="100" dirty="0">
                <a:cs typeface="Times New Roman" panose="02020603050405020304" pitchFamily="18" charset="0"/>
              </a:rPr>
              <a:t>1、资料搜集的范围</a:t>
            </a:r>
          </a:p>
          <a:p>
            <a:pPr>
              <a:lnSpc>
                <a:spcPct val="150000"/>
              </a:lnSpc>
            </a:pPr>
            <a:r>
              <a:rPr lang="zh-CN" altLang="en-US" sz="1900" kern="100" dirty="0">
                <a:cs typeface="Times New Roman" panose="02020603050405020304" pitchFamily="18" charset="0"/>
              </a:rPr>
              <a:t>（1）收集、分析、调查</a:t>
            </a:r>
          </a:p>
          <a:p>
            <a:pPr>
              <a:lnSpc>
                <a:spcPct val="150000"/>
              </a:lnSpc>
            </a:pPr>
            <a:r>
              <a:rPr lang="zh-CN" altLang="en-US" sz="1900" kern="100" dirty="0">
                <a:cs typeface="Times New Roman" panose="02020603050405020304" pitchFamily="18" charset="0"/>
              </a:rPr>
              <a:t>　　汇总资料信息是第一步的，将网站现有信息进行快速的收集整理，并进行客户调研，分析网站的内容和主旨，对网站有一个综合的理解。</a:t>
            </a:r>
          </a:p>
          <a:p>
            <a:pPr>
              <a:lnSpc>
                <a:spcPct val="150000"/>
              </a:lnSpc>
            </a:pPr>
            <a:r>
              <a:rPr lang="zh-CN" altLang="en-US" sz="1900" kern="100" dirty="0">
                <a:cs typeface="Times New Roman" panose="02020603050405020304" pitchFamily="18" charset="0"/>
              </a:rPr>
              <a:t>　　在分析网站的目标主旨时，还可以使用简明综合的问卷来指导网站企业表达设计期望。有时候，我们会遇到想法混乱的企业客户，对于自己网站的目标主旨缺乏可实行的标准，或者表述与实际期望有偏差，这时候需要设计者和网站企业代表进行深入的交流和沟通，准确把握期望</a:t>
            </a:r>
            <a:r>
              <a:rPr lang="zh-CN" altLang="en-US" sz="1900" kern="100" dirty="0" smtClean="0">
                <a:cs typeface="Times New Roman" panose="02020603050405020304" pitchFamily="18" charset="0"/>
              </a:rPr>
              <a:t>。</a:t>
            </a:r>
            <a:endParaRPr lang="zh-CN" altLang="en-US" sz="1900" kern="100" dirty="0">
              <a:cs typeface="Times New Roman" panose="02020603050405020304" pitchFamily="18" charset="0"/>
            </a:endParaRPr>
          </a:p>
        </p:txBody>
      </p:sp>
      <p:sp>
        <p:nvSpPr>
          <p:cNvPr id="3" name="矩形 2"/>
          <p:cNvSpPr/>
          <p:nvPr/>
        </p:nvSpPr>
        <p:spPr>
          <a:xfrm>
            <a:off x="11320212" y="2126202"/>
            <a:ext cx="553998" cy="2486616"/>
          </a:xfrm>
          <a:prstGeom prst="rect">
            <a:avLst/>
          </a:prstGeom>
        </p:spPr>
        <p:txBody>
          <a:bodyPr vert="eaVert" wrap="square">
            <a:spAutoFit/>
          </a:bodyPr>
          <a:lstStyle/>
          <a:p>
            <a:pPr algn="just">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资料搜集与调研</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2.2</a:t>
            </a:r>
            <a:endParaRPr lang="zh-CN" altLang="en-US" sz="4000" dirty="0"/>
          </a:p>
        </p:txBody>
      </p:sp>
      <p:sp>
        <p:nvSpPr>
          <p:cNvPr id="5" name="闪电形 4"/>
          <p:cNvSpPr/>
          <p:nvPr/>
        </p:nvSpPr>
        <p:spPr>
          <a:xfrm rot="361324">
            <a:off x="11048630" y="2036050"/>
            <a:ext cx="399245" cy="2562896"/>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99744" y="620929"/>
            <a:ext cx="2522551" cy="5393138"/>
          </a:xfrm>
          <a:prstGeom prst="rect">
            <a:avLst/>
          </a:prstGeom>
        </p:spPr>
      </p:pic>
    </p:spTree>
    <p:extLst>
      <p:ext uri="{BB962C8B-B14F-4D97-AF65-F5344CB8AC3E}">
        <p14:creationId xmlns:p14="http://schemas.microsoft.com/office/powerpoint/2010/main" val="1974415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20855" y="1659780"/>
            <a:ext cx="8235269" cy="2285241"/>
          </a:xfrm>
          <a:prstGeom prst="rect">
            <a:avLst/>
          </a:prstGeom>
        </p:spPr>
        <p:txBody>
          <a:bodyPr wrap="square">
            <a:spAutoFit/>
          </a:bodyPr>
          <a:lstStyle/>
          <a:p>
            <a:pPr>
              <a:lnSpc>
                <a:spcPct val="150000"/>
              </a:lnSpc>
            </a:pPr>
            <a:r>
              <a:rPr lang="zh-CN" altLang="en-US" sz="1900" kern="100" dirty="0" smtClean="0">
                <a:cs typeface="Times New Roman" panose="02020603050405020304" pitchFamily="18" charset="0"/>
              </a:rPr>
              <a:t>（</a:t>
            </a:r>
            <a:r>
              <a:rPr lang="zh-CN" altLang="en-US" sz="1900" kern="100" dirty="0">
                <a:cs typeface="Times New Roman" panose="02020603050405020304" pitchFamily="18" charset="0"/>
              </a:rPr>
              <a:t>2）从客户手里收集现有资料</a:t>
            </a:r>
          </a:p>
          <a:p>
            <a:pPr>
              <a:lnSpc>
                <a:spcPct val="150000"/>
              </a:lnSpc>
            </a:pPr>
            <a:r>
              <a:rPr lang="zh-CN" altLang="en-US" sz="1900" kern="100" dirty="0">
                <a:cs typeface="Times New Roman" panose="02020603050405020304" pitchFamily="18" charset="0"/>
              </a:rPr>
              <a:t>　　除了旧版的线上网站，还可以从客户手中获得诸如公司手册、产品介绍、年度报告、产品样品等资料，这些资料有助于详细了解网站企业的品牌定位与产品特色，为进一步网站的项目定位补充资源。同时，还要与客户深入交谈，了解客户的设计期望与需求。</a:t>
            </a:r>
            <a:endParaRPr lang="zh-CN" altLang="en-US" sz="1900" kern="100" dirty="0">
              <a:cs typeface="Times New Roman" panose="02020603050405020304" pitchFamily="18" charset="0"/>
            </a:endParaRPr>
          </a:p>
        </p:txBody>
      </p:sp>
      <p:sp>
        <p:nvSpPr>
          <p:cNvPr id="3" name="矩形 2"/>
          <p:cNvSpPr/>
          <p:nvPr/>
        </p:nvSpPr>
        <p:spPr>
          <a:xfrm>
            <a:off x="11320212" y="2126202"/>
            <a:ext cx="553998" cy="2486616"/>
          </a:xfrm>
          <a:prstGeom prst="rect">
            <a:avLst/>
          </a:prstGeom>
        </p:spPr>
        <p:txBody>
          <a:bodyPr vert="eaVert" wrap="square">
            <a:spAutoFit/>
          </a:bodyPr>
          <a:lstStyle/>
          <a:p>
            <a:pPr algn="just">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资料搜集与调研</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2.2</a:t>
            </a:r>
            <a:endParaRPr lang="zh-CN" altLang="en-US" sz="4000" dirty="0"/>
          </a:p>
        </p:txBody>
      </p:sp>
      <p:sp>
        <p:nvSpPr>
          <p:cNvPr id="5" name="闪电形 4"/>
          <p:cNvSpPr/>
          <p:nvPr/>
        </p:nvSpPr>
        <p:spPr>
          <a:xfrm rot="361324">
            <a:off x="11048630" y="2036050"/>
            <a:ext cx="399245" cy="2562896"/>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406140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53037" y="951894"/>
            <a:ext cx="8435662" cy="3600986"/>
          </a:xfrm>
          <a:prstGeom prst="rect">
            <a:avLst/>
          </a:prstGeom>
        </p:spPr>
        <p:txBody>
          <a:bodyPr wrap="square">
            <a:spAutoFit/>
          </a:bodyPr>
          <a:lstStyle/>
          <a:p>
            <a:pPr>
              <a:lnSpc>
                <a:spcPct val="150000"/>
              </a:lnSpc>
            </a:pPr>
            <a:endParaRPr lang="zh-CN" altLang="en-US" sz="1900" kern="100" dirty="0">
              <a:cs typeface="Times New Roman" panose="02020603050405020304" pitchFamily="18" charset="0"/>
            </a:endParaRPr>
          </a:p>
          <a:p>
            <a:pPr>
              <a:lnSpc>
                <a:spcPct val="150000"/>
              </a:lnSpc>
            </a:pPr>
            <a:r>
              <a:rPr lang="zh-CN" altLang="en-US" sz="1900" kern="100" dirty="0">
                <a:cs typeface="Times New Roman" panose="02020603050405020304" pitchFamily="18" charset="0"/>
              </a:rPr>
              <a:t>（3）了解用户</a:t>
            </a:r>
          </a:p>
          <a:p>
            <a:pPr>
              <a:lnSpc>
                <a:spcPct val="150000"/>
              </a:lnSpc>
            </a:pPr>
            <a:r>
              <a:rPr lang="zh-CN" altLang="en-US" sz="1900" kern="100" dirty="0">
                <a:cs typeface="Times New Roman" panose="02020603050405020304" pitchFamily="18" charset="0"/>
              </a:rPr>
              <a:t>　　设计者应明白谁是网站用户，为什么他们光顾这个网站、在网站上做什么，购买什么样的产品或服务。这需要设计团队进行良好的市场调查，仔细划分目标受众，有时候需要了解的可能不止一群目标受众。</a:t>
            </a:r>
          </a:p>
          <a:p>
            <a:pPr>
              <a:lnSpc>
                <a:spcPct val="150000"/>
              </a:lnSpc>
            </a:pPr>
            <a:r>
              <a:rPr lang="zh-CN" altLang="en-US" sz="1900" kern="100" dirty="0">
                <a:cs typeface="Times New Roman" panose="02020603050405020304" pitchFamily="18" charset="0"/>
              </a:rPr>
              <a:t>（4）清楚用户的技术能力</a:t>
            </a:r>
          </a:p>
          <a:p>
            <a:pPr>
              <a:lnSpc>
                <a:spcPct val="150000"/>
              </a:lnSpc>
            </a:pPr>
            <a:r>
              <a:rPr lang="zh-CN" altLang="en-US" sz="1900" kern="100" dirty="0">
                <a:cs typeface="Times New Roman" panose="02020603050405020304" pitchFamily="18" charset="0"/>
              </a:rPr>
              <a:t>　　搞清楚用户是怎样一群人后，要知道他们会接触到什么类型的网站、平台、网络速度、知识层次、受教育水平、网络水平等等。</a:t>
            </a:r>
          </a:p>
        </p:txBody>
      </p:sp>
      <p:sp>
        <p:nvSpPr>
          <p:cNvPr id="3" name="矩形 2"/>
          <p:cNvSpPr/>
          <p:nvPr/>
        </p:nvSpPr>
        <p:spPr>
          <a:xfrm>
            <a:off x="11320212" y="2126202"/>
            <a:ext cx="553998" cy="2486616"/>
          </a:xfrm>
          <a:prstGeom prst="rect">
            <a:avLst/>
          </a:prstGeom>
        </p:spPr>
        <p:txBody>
          <a:bodyPr vert="eaVert" wrap="square">
            <a:spAutoFit/>
          </a:bodyPr>
          <a:lstStyle/>
          <a:p>
            <a:pPr algn="just">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资料搜集与调研</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2.2</a:t>
            </a:r>
            <a:endParaRPr lang="zh-CN" altLang="en-US" sz="4000" dirty="0"/>
          </a:p>
        </p:txBody>
      </p:sp>
      <p:sp>
        <p:nvSpPr>
          <p:cNvPr id="5" name="闪电形 4"/>
          <p:cNvSpPr/>
          <p:nvPr/>
        </p:nvSpPr>
        <p:spPr>
          <a:xfrm rot="361324">
            <a:off x="11048630" y="2036050"/>
            <a:ext cx="399245" cy="2562896"/>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689473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82085" y="1450414"/>
            <a:ext cx="7867292" cy="3162404"/>
          </a:xfrm>
          <a:prstGeom prst="rect">
            <a:avLst/>
          </a:prstGeom>
        </p:spPr>
        <p:txBody>
          <a:bodyPr wrap="square">
            <a:spAutoFit/>
          </a:bodyPr>
          <a:lstStyle/>
          <a:p>
            <a:pPr>
              <a:lnSpc>
                <a:spcPct val="150000"/>
              </a:lnSpc>
            </a:pPr>
            <a:r>
              <a:rPr lang="zh-CN" altLang="en-US" sz="1900" kern="100" dirty="0">
                <a:cs typeface="Times New Roman" panose="02020603050405020304" pitchFamily="18" charset="0"/>
              </a:rPr>
              <a:t>（5）了解项目需求</a:t>
            </a:r>
          </a:p>
          <a:p>
            <a:pPr>
              <a:lnSpc>
                <a:spcPct val="150000"/>
              </a:lnSpc>
            </a:pPr>
            <a:r>
              <a:rPr lang="zh-CN" altLang="en-US" sz="1900" kern="100" dirty="0">
                <a:cs typeface="Times New Roman" panose="02020603050405020304" pitchFamily="18" charset="0"/>
              </a:rPr>
              <a:t>    需要对网站项目的需求有深入的了解，尤其是技术需求，这决定了设计团队需要哪些方面的专门人才，需要在哪些工作中有深入的开展。事先对这些需求有明确的掌握，是保证后期工作顺利开展的基石。</a:t>
            </a:r>
          </a:p>
          <a:p>
            <a:pPr>
              <a:lnSpc>
                <a:spcPct val="150000"/>
              </a:lnSpc>
            </a:pPr>
            <a:r>
              <a:rPr lang="zh-CN" altLang="en-US" sz="1900" kern="100" dirty="0">
                <a:cs typeface="Times New Roman" panose="02020603050405020304" pitchFamily="18" charset="0"/>
              </a:rPr>
              <a:t>（6）行业分析</a:t>
            </a:r>
          </a:p>
          <a:p>
            <a:pPr>
              <a:lnSpc>
                <a:spcPct val="150000"/>
              </a:lnSpc>
            </a:pPr>
            <a:r>
              <a:rPr lang="zh-CN" altLang="en-US" sz="1900" kern="100" dirty="0">
                <a:cs typeface="Times New Roman" panose="02020603050405020304" pitchFamily="18" charset="0"/>
              </a:rPr>
              <a:t>　　分析客户所在行业，有哪些竞争者，核心竞争力在哪，行业潜规则，有哪些成功的线上服务案例等等。</a:t>
            </a:r>
            <a:endParaRPr lang="zh-CN" altLang="en-US" sz="1900" kern="100" dirty="0">
              <a:cs typeface="Times New Roman" panose="02020603050405020304" pitchFamily="18" charset="0"/>
            </a:endParaRPr>
          </a:p>
        </p:txBody>
      </p:sp>
      <p:sp>
        <p:nvSpPr>
          <p:cNvPr id="3" name="矩形 2"/>
          <p:cNvSpPr/>
          <p:nvPr/>
        </p:nvSpPr>
        <p:spPr>
          <a:xfrm>
            <a:off x="11320212" y="2126202"/>
            <a:ext cx="553998" cy="2486616"/>
          </a:xfrm>
          <a:prstGeom prst="rect">
            <a:avLst/>
          </a:prstGeom>
        </p:spPr>
        <p:txBody>
          <a:bodyPr vert="eaVert" wrap="square">
            <a:spAutoFit/>
          </a:bodyPr>
          <a:lstStyle/>
          <a:p>
            <a:pPr algn="just">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资料搜集与调研</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2.2</a:t>
            </a:r>
            <a:endParaRPr lang="zh-CN" altLang="en-US" sz="4000" dirty="0"/>
          </a:p>
        </p:txBody>
      </p:sp>
      <p:sp>
        <p:nvSpPr>
          <p:cNvPr id="5" name="闪电形 4"/>
          <p:cNvSpPr/>
          <p:nvPr/>
        </p:nvSpPr>
        <p:spPr>
          <a:xfrm rot="361324">
            <a:off x="11048630" y="2036050"/>
            <a:ext cx="399245" cy="2562896"/>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741221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示 5"/>
          <p:cNvGraphicFramePr/>
          <p:nvPr>
            <p:extLst>
              <p:ext uri="{D42A27DB-BD31-4B8C-83A1-F6EECF244321}">
                <p14:modId xmlns:p14="http://schemas.microsoft.com/office/powerpoint/2010/main" val="1926562826"/>
              </p:ext>
            </p:extLst>
          </p:nvPr>
        </p:nvGraphicFramePr>
        <p:xfrm>
          <a:off x="433587" y="786650"/>
          <a:ext cx="9956887" cy="43284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矩形 2"/>
          <p:cNvSpPr/>
          <p:nvPr/>
        </p:nvSpPr>
        <p:spPr>
          <a:xfrm>
            <a:off x="11320212" y="2126202"/>
            <a:ext cx="553998" cy="2486616"/>
          </a:xfrm>
          <a:prstGeom prst="rect">
            <a:avLst/>
          </a:prstGeom>
        </p:spPr>
        <p:txBody>
          <a:bodyPr vert="eaVert" wrap="square">
            <a:spAutoFit/>
          </a:bodyPr>
          <a:lstStyle/>
          <a:p>
            <a:pPr algn="just">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资料搜集与调研</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2.2</a:t>
            </a:r>
            <a:endParaRPr lang="zh-CN" altLang="en-US" sz="4000" dirty="0"/>
          </a:p>
        </p:txBody>
      </p:sp>
      <p:sp>
        <p:nvSpPr>
          <p:cNvPr id="5" name="闪电形 4"/>
          <p:cNvSpPr/>
          <p:nvPr/>
        </p:nvSpPr>
        <p:spPr>
          <a:xfrm rot="361324">
            <a:off x="11048630" y="2036050"/>
            <a:ext cx="399245" cy="2562896"/>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038351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03290" y="848562"/>
            <a:ext cx="8877836" cy="3600986"/>
          </a:xfrm>
          <a:prstGeom prst="rect">
            <a:avLst/>
          </a:prstGeom>
        </p:spPr>
        <p:txBody>
          <a:bodyPr wrap="square">
            <a:spAutoFit/>
          </a:bodyPr>
          <a:lstStyle/>
          <a:p>
            <a:pPr>
              <a:lnSpc>
                <a:spcPct val="150000"/>
              </a:lnSpc>
            </a:pPr>
            <a:r>
              <a:rPr lang="zh-CN" altLang="en-US" sz="2000" b="1" kern="100" dirty="0" smtClean="0">
                <a:solidFill>
                  <a:srgbClr val="FFFF00"/>
                </a:solidFill>
                <a:cs typeface="Times New Roman" panose="02020603050405020304" pitchFamily="18" charset="0"/>
              </a:rPr>
              <a:t>（</a:t>
            </a:r>
            <a:r>
              <a:rPr lang="zh-CN" altLang="en-US" sz="2000" b="1" kern="100" dirty="0">
                <a:solidFill>
                  <a:srgbClr val="FFFF00"/>
                </a:solidFill>
                <a:cs typeface="Times New Roman" panose="02020603050405020304" pitchFamily="18" charset="0"/>
              </a:rPr>
              <a:t>1）定性与定量研究</a:t>
            </a: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定性</a:t>
            </a:r>
            <a:r>
              <a:rPr lang="zh-CN" altLang="en-US" sz="1900" kern="100" dirty="0">
                <a:cs typeface="Times New Roman" panose="02020603050405020304" pitchFamily="18" charset="0"/>
              </a:rPr>
              <a:t>与定量研究是两种截然不同的调研方法，但是都能加深对项目和目标受众的认识</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这</a:t>
            </a:r>
            <a:r>
              <a:rPr lang="zh-CN" altLang="en-US" sz="1900" kern="100" dirty="0">
                <a:cs typeface="Times New Roman" panose="02020603050405020304" pitchFamily="18" charset="0"/>
              </a:rPr>
              <a:t>两种方法都需要创建一个表格，设计一个调查方案或者调查问卷，然后让企业客户或者网站的受众填写完成，设计调查方案与问卷时一定要确保通过该表格能够获得对项目进展有价值的所有信息</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此外</a:t>
            </a:r>
            <a:r>
              <a:rPr lang="zh-CN" altLang="en-US" sz="1900" kern="100" dirty="0">
                <a:cs typeface="Times New Roman" panose="02020603050405020304" pitchFamily="18" charset="0"/>
              </a:rPr>
              <a:t>，还可以要求参与人员提供年龄、性别、种族或其他社会经济学信息，帮助设计者在后阶段得出一些结论，进行更有意思的方案</a:t>
            </a:r>
            <a:r>
              <a:rPr lang="zh-CN" altLang="en-US" sz="1900" kern="100" dirty="0" smtClean="0">
                <a:cs typeface="Times New Roman" panose="02020603050405020304" pitchFamily="18" charset="0"/>
              </a:rPr>
              <a:t>。</a:t>
            </a:r>
            <a:endParaRPr lang="zh-CN" altLang="en-US" dirty="0" smtClean="0"/>
          </a:p>
        </p:txBody>
      </p:sp>
      <p:sp>
        <p:nvSpPr>
          <p:cNvPr id="3" name="矩形 2"/>
          <p:cNvSpPr/>
          <p:nvPr/>
        </p:nvSpPr>
        <p:spPr>
          <a:xfrm>
            <a:off x="11320212" y="2126202"/>
            <a:ext cx="553998" cy="2486616"/>
          </a:xfrm>
          <a:prstGeom prst="rect">
            <a:avLst/>
          </a:prstGeom>
        </p:spPr>
        <p:txBody>
          <a:bodyPr vert="eaVert" wrap="square">
            <a:spAutoFit/>
          </a:bodyPr>
          <a:lstStyle/>
          <a:p>
            <a:pPr algn="just">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资料搜集与调研</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2.2</a:t>
            </a:r>
            <a:endParaRPr lang="zh-CN" altLang="en-US" sz="4000" dirty="0"/>
          </a:p>
        </p:txBody>
      </p:sp>
      <p:sp>
        <p:nvSpPr>
          <p:cNvPr id="5" name="闪电形 4"/>
          <p:cNvSpPr/>
          <p:nvPr/>
        </p:nvSpPr>
        <p:spPr>
          <a:xfrm rot="361324">
            <a:off x="11048630" y="2036050"/>
            <a:ext cx="399245" cy="2562896"/>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 name="图示 6"/>
          <p:cNvGraphicFramePr/>
          <p:nvPr>
            <p:extLst>
              <p:ext uri="{D42A27DB-BD31-4B8C-83A1-F6EECF244321}">
                <p14:modId xmlns:p14="http://schemas.microsoft.com/office/powerpoint/2010/main" val="282743989"/>
              </p:ext>
            </p:extLst>
          </p:nvPr>
        </p:nvGraphicFramePr>
        <p:xfrm>
          <a:off x="2278466" y="4900308"/>
          <a:ext cx="7045838" cy="14103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燕尾形 7"/>
          <p:cNvSpPr/>
          <p:nvPr/>
        </p:nvSpPr>
        <p:spPr>
          <a:xfrm>
            <a:off x="880057" y="951894"/>
            <a:ext cx="223233" cy="344103"/>
          </a:xfrm>
          <a:prstGeom prst="chevron">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37869926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16169" y="1869099"/>
            <a:ext cx="8877836" cy="3000821"/>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1900" kern="100" dirty="0" smtClean="0">
                <a:solidFill>
                  <a:schemeClr val="accent6">
                    <a:lumMod val="50000"/>
                  </a:schemeClr>
                </a:solidFill>
                <a:cs typeface="Times New Roman" panose="02020603050405020304" pitchFamily="18" charset="0"/>
              </a:rPr>
              <a:t>定量</a:t>
            </a:r>
            <a:r>
              <a:rPr lang="zh-CN" altLang="en-US" sz="1900" kern="100" dirty="0">
                <a:solidFill>
                  <a:schemeClr val="accent6">
                    <a:lumMod val="50000"/>
                  </a:schemeClr>
                </a:solidFill>
                <a:cs typeface="Times New Roman" panose="02020603050405020304" pitchFamily="18" charset="0"/>
              </a:rPr>
              <a:t>研究</a:t>
            </a:r>
            <a:r>
              <a:rPr lang="zh-CN" altLang="en-US" sz="1900" kern="100" dirty="0">
                <a:cs typeface="Times New Roman" panose="02020603050405020304" pitchFamily="18" charset="0"/>
              </a:rPr>
              <a:t>通常需要设计一些“封闭式”的问题，即只给出“是”或“否”的选项，或者是“a”、“b”、“c”的优先选项</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solidFill>
                  <a:schemeClr val="accent6">
                    <a:lumMod val="50000"/>
                  </a:schemeClr>
                </a:solidFill>
                <a:cs typeface="Times New Roman" panose="02020603050405020304" pitchFamily="18" charset="0"/>
              </a:rPr>
              <a:t>定性</a:t>
            </a:r>
            <a:r>
              <a:rPr lang="zh-CN" altLang="en-US" sz="1900" kern="100" dirty="0">
                <a:solidFill>
                  <a:schemeClr val="accent6">
                    <a:lumMod val="50000"/>
                  </a:schemeClr>
                </a:solidFill>
                <a:cs typeface="Times New Roman" panose="02020603050405020304" pitchFamily="18" charset="0"/>
              </a:rPr>
              <a:t>研究</a:t>
            </a:r>
            <a:r>
              <a:rPr lang="zh-CN" altLang="en-US" sz="1900" kern="100" dirty="0">
                <a:cs typeface="Times New Roman" panose="02020603050405020304" pitchFamily="18" charset="0"/>
              </a:rPr>
              <a:t>涉及到客户或受众给出对网站项目的期望或意见，可以设计一些“开放式”的问题，围绕对方产生的心理感觉提一些问题，然后询问可以采取的措施或者得到一些有价值的反馈</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最后</a:t>
            </a:r>
            <a:r>
              <a:rPr lang="zh-CN" altLang="en-US" sz="1900" kern="100" dirty="0">
                <a:cs typeface="Times New Roman" panose="02020603050405020304" pitchFamily="18" charset="0"/>
              </a:rPr>
              <a:t>需要对研究对象的回答进行总结，构成下一步规划的基础依据。</a:t>
            </a:r>
          </a:p>
          <a:p>
            <a:r>
              <a:rPr lang="zh-CN" altLang="en-US" dirty="0" smtClean="0"/>
              <a:t>　　</a:t>
            </a:r>
          </a:p>
        </p:txBody>
      </p:sp>
      <p:sp>
        <p:nvSpPr>
          <p:cNvPr id="3" name="矩形 2"/>
          <p:cNvSpPr/>
          <p:nvPr/>
        </p:nvSpPr>
        <p:spPr>
          <a:xfrm>
            <a:off x="11320212" y="2126202"/>
            <a:ext cx="553998" cy="2486616"/>
          </a:xfrm>
          <a:prstGeom prst="rect">
            <a:avLst/>
          </a:prstGeom>
        </p:spPr>
        <p:txBody>
          <a:bodyPr vert="eaVert" wrap="square">
            <a:spAutoFit/>
          </a:bodyPr>
          <a:lstStyle/>
          <a:p>
            <a:pPr algn="just">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资料搜集与调研</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2.2</a:t>
            </a:r>
            <a:endParaRPr lang="zh-CN" altLang="en-US" sz="4000" dirty="0"/>
          </a:p>
        </p:txBody>
      </p:sp>
      <p:sp>
        <p:nvSpPr>
          <p:cNvPr id="5" name="闪电形 4"/>
          <p:cNvSpPr/>
          <p:nvPr/>
        </p:nvSpPr>
        <p:spPr>
          <a:xfrm rot="361324">
            <a:off x="11048630" y="2036050"/>
            <a:ext cx="399245" cy="2562896"/>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219409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47551" y="1891600"/>
            <a:ext cx="8272212" cy="3893374"/>
          </a:xfrm>
          <a:prstGeom prst="rect">
            <a:avLst/>
          </a:prstGeom>
        </p:spPr>
        <p:txBody>
          <a:bodyPr wrap="square">
            <a:spAutoFit/>
          </a:bodyPr>
          <a:lstStyle/>
          <a:p>
            <a:pPr>
              <a:lnSpc>
                <a:spcPct val="200000"/>
              </a:lnSpc>
            </a:pPr>
            <a:r>
              <a:rPr lang="zh-CN" altLang="en-US" sz="2000" kern="100" dirty="0">
                <a:solidFill>
                  <a:srgbClr val="FFFF00"/>
                </a:solidFill>
                <a:cs typeface="Times New Roman" panose="02020603050405020304" pitchFamily="18" charset="0"/>
              </a:rPr>
              <a:t>定性与定量研究之间是有交集的</a:t>
            </a:r>
            <a:r>
              <a:rPr lang="zh-CN" altLang="en-US" sz="2000" kern="100" dirty="0" smtClean="0">
                <a:solidFill>
                  <a:srgbClr val="FFFF00"/>
                </a:solidFill>
                <a:cs typeface="Times New Roman" panose="02020603050405020304" pitchFamily="18" charset="0"/>
              </a:rPr>
              <a:t>。</a:t>
            </a:r>
            <a:endParaRPr lang="en-US" altLang="zh-CN" sz="2000" kern="100" dirty="0" smtClean="0">
              <a:solidFill>
                <a:srgbClr val="FFFF00"/>
              </a:solidFill>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基于</a:t>
            </a:r>
            <a:r>
              <a:rPr lang="zh-CN" altLang="en-US" sz="1900" kern="100" dirty="0">
                <a:cs typeface="Times New Roman" panose="02020603050405020304" pitchFamily="18" charset="0"/>
              </a:rPr>
              <a:t>定量的研究方法在某些问题上也可以征求研究对象“开放性”的具体意见，而非机械式地只选择“是”与“否”</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而</a:t>
            </a:r>
            <a:r>
              <a:rPr lang="zh-CN" altLang="en-US" sz="1900" kern="100" dirty="0">
                <a:cs typeface="Times New Roman" panose="02020603050405020304" pitchFamily="18" charset="0"/>
              </a:rPr>
              <a:t>定性研究的结果也可以进行数据转化，研究对象开放式的回答可以被大致解读为“基本肯定”或者“基本否定”，可以以此为标准进行划分，进而得出一些比例数据——例如，可能很大比例的用户希望增加该内容改善网站的功能，使网站更加方便使用。</a:t>
            </a:r>
          </a:p>
          <a:p>
            <a:pPr marL="285750" indent="-285750">
              <a:buFont typeface="Arial" panose="020B0604020202020204" pitchFamily="34" charset="0"/>
              <a:buChar char="•"/>
            </a:pPr>
            <a:r>
              <a:rPr lang="zh-CN" altLang="en-US" dirty="0" smtClean="0"/>
              <a:t>　　</a:t>
            </a:r>
          </a:p>
          <a:p>
            <a:r>
              <a:rPr lang="zh-CN" altLang="en-US" dirty="0" smtClean="0"/>
              <a:t>　　</a:t>
            </a:r>
          </a:p>
        </p:txBody>
      </p:sp>
      <p:sp>
        <p:nvSpPr>
          <p:cNvPr id="3" name="矩形 2"/>
          <p:cNvSpPr/>
          <p:nvPr/>
        </p:nvSpPr>
        <p:spPr>
          <a:xfrm>
            <a:off x="11320212" y="2126202"/>
            <a:ext cx="553998" cy="2486616"/>
          </a:xfrm>
          <a:prstGeom prst="rect">
            <a:avLst/>
          </a:prstGeom>
        </p:spPr>
        <p:txBody>
          <a:bodyPr vert="eaVert" wrap="square">
            <a:spAutoFit/>
          </a:bodyPr>
          <a:lstStyle/>
          <a:p>
            <a:pPr algn="just">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资料搜集与调研</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2.2</a:t>
            </a:r>
            <a:endParaRPr lang="zh-CN" altLang="en-US" sz="4000" dirty="0"/>
          </a:p>
        </p:txBody>
      </p:sp>
      <p:sp>
        <p:nvSpPr>
          <p:cNvPr id="5" name="闪电形 4"/>
          <p:cNvSpPr/>
          <p:nvPr/>
        </p:nvSpPr>
        <p:spPr>
          <a:xfrm rot="361324">
            <a:off x="11048630" y="2036050"/>
            <a:ext cx="399245" cy="2562896"/>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 name="图示 6"/>
          <p:cNvGraphicFramePr/>
          <p:nvPr>
            <p:extLst>
              <p:ext uri="{D42A27DB-BD31-4B8C-83A1-F6EECF244321}">
                <p14:modId xmlns:p14="http://schemas.microsoft.com/office/powerpoint/2010/main" val="3076841664"/>
              </p:ext>
            </p:extLst>
          </p:nvPr>
        </p:nvGraphicFramePr>
        <p:xfrm>
          <a:off x="7057623" y="787472"/>
          <a:ext cx="2962140" cy="13387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704944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左箭头 2"/>
          <p:cNvSpPr/>
          <p:nvPr/>
        </p:nvSpPr>
        <p:spPr>
          <a:xfrm>
            <a:off x="3007363" y="3837904"/>
            <a:ext cx="3335498" cy="1083562"/>
          </a:xfrm>
          <a:prstGeom prst="lef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zh-CN" altLang="zh-CN" b="1" kern="100" dirty="0" smtClean="0">
                <a:latin typeface="Cambria" panose="02040503050406030204" pitchFamily="18" charset="0"/>
                <a:cs typeface="Times New Roman" panose="02020603050405020304" pitchFamily="18" charset="0"/>
              </a:rPr>
              <a:t>制</a:t>
            </a:r>
            <a:r>
              <a:rPr lang="en-US" altLang="zh-CN" b="1" kern="100" dirty="0" smtClean="0">
                <a:latin typeface="Cambria" panose="02040503050406030204" pitchFamily="18" charset="0"/>
                <a:cs typeface="Times New Roman" panose="02020603050405020304" pitchFamily="18" charset="0"/>
              </a:rPr>
              <a:t> </a:t>
            </a:r>
            <a:r>
              <a:rPr lang="zh-CN" altLang="zh-CN" b="1" kern="100" dirty="0" smtClean="0">
                <a:latin typeface="Cambria" panose="02040503050406030204" pitchFamily="18" charset="0"/>
                <a:cs typeface="Times New Roman" panose="02020603050405020304" pitchFamily="18" charset="0"/>
              </a:rPr>
              <a:t>定</a:t>
            </a:r>
            <a:r>
              <a:rPr lang="en-US" altLang="zh-CN" b="1" kern="100" dirty="0" smtClean="0">
                <a:latin typeface="Cambria" panose="02040503050406030204" pitchFamily="18" charset="0"/>
                <a:cs typeface="Times New Roman" panose="02020603050405020304" pitchFamily="18" charset="0"/>
              </a:rPr>
              <a:t> </a:t>
            </a:r>
            <a:r>
              <a:rPr lang="zh-CN" altLang="zh-CN" b="1" kern="100" dirty="0" smtClean="0">
                <a:latin typeface="Cambria" panose="02040503050406030204" pitchFamily="18" charset="0"/>
                <a:cs typeface="Times New Roman" panose="02020603050405020304" pitchFamily="18" charset="0"/>
              </a:rPr>
              <a:t>计</a:t>
            </a:r>
            <a:r>
              <a:rPr lang="en-US" altLang="zh-CN" b="1" kern="100" dirty="0" smtClean="0">
                <a:latin typeface="Cambria" panose="02040503050406030204" pitchFamily="18" charset="0"/>
                <a:cs typeface="Times New Roman" panose="02020603050405020304" pitchFamily="18" charset="0"/>
              </a:rPr>
              <a:t> </a:t>
            </a:r>
            <a:r>
              <a:rPr lang="zh-CN" altLang="zh-CN" b="1" kern="100" dirty="0" smtClean="0">
                <a:latin typeface="Cambria" panose="02040503050406030204" pitchFamily="18" charset="0"/>
                <a:cs typeface="Times New Roman" panose="02020603050405020304" pitchFamily="18" charset="0"/>
              </a:rPr>
              <a:t>划</a:t>
            </a:r>
            <a:endParaRPr lang="zh-CN" altLang="zh-CN" kern="100" dirty="0">
              <a:latin typeface="Cambria" panose="02040503050406030204" pitchFamily="18" charset="0"/>
              <a:cs typeface="Times New Roman" panose="02020603050405020304" pitchFamily="18" charset="0"/>
            </a:endParaRPr>
          </a:p>
        </p:txBody>
      </p:sp>
      <p:sp>
        <p:nvSpPr>
          <p:cNvPr id="5" name="左箭头 4"/>
          <p:cNvSpPr/>
          <p:nvPr/>
        </p:nvSpPr>
        <p:spPr>
          <a:xfrm>
            <a:off x="2849743" y="1387795"/>
            <a:ext cx="3335499" cy="1083562"/>
          </a:xfrm>
          <a:prstGeom prst="lef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zh-CN" b="1" kern="100" dirty="0" smtClean="0">
                <a:latin typeface="Cambria" panose="02040503050406030204" pitchFamily="18" charset="0"/>
                <a:cs typeface="Times New Roman" panose="02020603050405020304" pitchFamily="18" charset="0"/>
              </a:rPr>
              <a:t>资</a:t>
            </a:r>
            <a:r>
              <a:rPr lang="en-US" altLang="zh-CN" b="1" kern="100" dirty="0" smtClean="0">
                <a:latin typeface="Cambria" panose="02040503050406030204" pitchFamily="18" charset="0"/>
                <a:cs typeface="Times New Roman" panose="02020603050405020304" pitchFamily="18" charset="0"/>
              </a:rPr>
              <a:t> </a:t>
            </a:r>
            <a:r>
              <a:rPr lang="zh-CN" altLang="zh-CN" b="1" kern="100" dirty="0" smtClean="0">
                <a:latin typeface="Cambria" panose="02040503050406030204" pitchFamily="18" charset="0"/>
                <a:cs typeface="Times New Roman" panose="02020603050405020304" pitchFamily="18" charset="0"/>
              </a:rPr>
              <a:t>料</a:t>
            </a:r>
            <a:r>
              <a:rPr lang="en-US" altLang="zh-CN" b="1" kern="100" dirty="0" smtClean="0">
                <a:latin typeface="Cambria" panose="02040503050406030204" pitchFamily="18" charset="0"/>
                <a:cs typeface="Times New Roman" panose="02020603050405020304" pitchFamily="18" charset="0"/>
              </a:rPr>
              <a:t> </a:t>
            </a:r>
            <a:r>
              <a:rPr lang="zh-CN" altLang="zh-CN" b="1" kern="100" dirty="0" smtClean="0">
                <a:latin typeface="Cambria" panose="02040503050406030204" pitchFamily="18" charset="0"/>
                <a:cs typeface="Times New Roman" panose="02020603050405020304" pitchFamily="18" charset="0"/>
              </a:rPr>
              <a:t>搜</a:t>
            </a:r>
            <a:r>
              <a:rPr lang="en-US" altLang="zh-CN" b="1" kern="100" dirty="0" smtClean="0">
                <a:latin typeface="Cambria" panose="02040503050406030204" pitchFamily="18" charset="0"/>
                <a:cs typeface="Times New Roman" panose="02020603050405020304" pitchFamily="18" charset="0"/>
              </a:rPr>
              <a:t> </a:t>
            </a:r>
            <a:r>
              <a:rPr lang="zh-CN" altLang="zh-CN" b="1" kern="100" dirty="0" smtClean="0">
                <a:latin typeface="Cambria" panose="02040503050406030204" pitchFamily="18" charset="0"/>
                <a:cs typeface="Times New Roman" panose="02020603050405020304" pitchFamily="18" charset="0"/>
              </a:rPr>
              <a:t>集</a:t>
            </a:r>
            <a:r>
              <a:rPr lang="en-US" altLang="zh-CN" b="1" kern="100" dirty="0" smtClean="0">
                <a:latin typeface="Cambria" panose="02040503050406030204" pitchFamily="18" charset="0"/>
                <a:cs typeface="Times New Roman" panose="02020603050405020304" pitchFamily="18" charset="0"/>
              </a:rPr>
              <a:t> </a:t>
            </a:r>
            <a:r>
              <a:rPr lang="zh-CN" altLang="zh-CN" b="1" kern="100" dirty="0" smtClean="0">
                <a:latin typeface="Cambria" panose="02040503050406030204" pitchFamily="18" charset="0"/>
                <a:cs typeface="Times New Roman" panose="02020603050405020304" pitchFamily="18" charset="0"/>
              </a:rPr>
              <a:t>与</a:t>
            </a:r>
            <a:r>
              <a:rPr lang="en-US" altLang="zh-CN" b="1" kern="100" dirty="0" smtClean="0">
                <a:latin typeface="Cambria" panose="02040503050406030204" pitchFamily="18" charset="0"/>
                <a:cs typeface="Times New Roman" panose="02020603050405020304" pitchFamily="18" charset="0"/>
              </a:rPr>
              <a:t> </a:t>
            </a:r>
            <a:r>
              <a:rPr lang="zh-CN" altLang="zh-CN" b="1" kern="100" dirty="0" smtClean="0">
                <a:latin typeface="Cambria" panose="02040503050406030204" pitchFamily="18" charset="0"/>
                <a:cs typeface="Times New Roman" panose="02020603050405020304" pitchFamily="18" charset="0"/>
              </a:rPr>
              <a:t>调</a:t>
            </a:r>
            <a:r>
              <a:rPr lang="en-US" altLang="zh-CN" b="1" kern="100" dirty="0" smtClean="0">
                <a:latin typeface="Cambria" panose="02040503050406030204" pitchFamily="18" charset="0"/>
                <a:cs typeface="Times New Roman" panose="02020603050405020304" pitchFamily="18" charset="0"/>
              </a:rPr>
              <a:t> </a:t>
            </a:r>
            <a:r>
              <a:rPr lang="zh-CN" altLang="zh-CN" b="1" kern="100" dirty="0" smtClean="0">
                <a:latin typeface="Cambria" panose="02040503050406030204" pitchFamily="18" charset="0"/>
                <a:cs typeface="Times New Roman" panose="02020603050405020304" pitchFamily="18" charset="0"/>
              </a:rPr>
              <a:t>研</a:t>
            </a:r>
            <a:endParaRPr lang="zh-CN" altLang="zh-CN" kern="100" dirty="0">
              <a:latin typeface="Cambria" panose="02040503050406030204" pitchFamily="18" charset="0"/>
              <a:cs typeface="Times New Roman" panose="02020603050405020304" pitchFamily="18" charset="0"/>
            </a:endParaRPr>
          </a:p>
        </p:txBody>
      </p:sp>
      <p:sp>
        <p:nvSpPr>
          <p:cNvPr id="6" name="右箭头 5"/>
          <p:cNvSpPr/>
          <p:nvPr/>
        </p:nvSpPr>
        <p:spPr>
          <a:xfrm>
            <a:off x="5331935" y="5129685"/>
            <a:ext cx="3082343" cy="927279"/>
          </a:xfrm>
          <a:prstGeom prst="right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zh-CN" altLang="zh-CN" b="1" kern="100" dirty="0" smtClean="0">
                <a:latin typeface="Cambria" panose="02040503050406030204" pitchFamily="18" charset="0"/>
                <a:cs typeface="Times New Roman" panose="02020603050405020304" pitchFamily="18" charset="0"/>
              </a:rPr>
              <a:t>用</a:t>
            </a:r>
            <a:r>
              <a:rPr lang="en-US" altLang="zh-CN" b="1" kern="100" dirty="0" smtClean="0">
                <a:latin typeface="Cambria" panose="02040503050406030204" pitchFamily="18" charset="0"/>
                <a:cs typeface="Times New Roman" panose="02020603050405020304" pitchFamily="18" charset="0"/>
              </a:rPr>
              <a:t> </a:t>
            </a:r>
            <a:r>
              <a:rPr lang="zh-CN" altLang="zh-CN" b="1" kern="100" dirty="0" smtClean="0">
                <a:latin typeface="Cambria" panose="02040503050406030204" pitchFamily="18" charset="0"/>
                <a:cs typeface="Times New Roman" panose="02020603050405020304" pitchFamily="18" charset="0"/>
              </a:rPr>
              <a:t>户</a:t>
            </a:r>
            <a:r>
              <a:rPr lang="en-US" altLang="zh-CN" b="1" kern="100" dirty="0" smtClean="0">
                <a:latin typeface="Cambria" panose="02040503050406030204" pitchFamily="18" charset="0"/>
                <a:cs typeface="Times New Roman" panose="02020603050405020304" pitchFamily="18" charset="0"/>
              </a:rPr>
              <a:t> </a:t>
            </a:r>
            <a:r>
              <a:rPr lang="zh-CN" altLang="zh-CN" b="1" kern="100" dirty="0" smtClean="0">
                <a:latin typeface="Cambria" panose="02040503050406030204" pitchFamily="18" charset="0"/>
                <a:cs typeface="Times New Roman" panose="02020603050405020304" pitchFamily="18" charset="0"/>
              </a:rPr>
              <a:t>期</a:t>
            </a:r>
            <a:r>
              <a:rPr lang="en-US" altLang="zh-CN" b="1" kern="100" dirty="0" smtClean="0">
                <a:latin typeface="Cambria" panose="02040503050406030204" pitchFamily="18" charset="0"/>
                <a:cs typeface="Times New Roman" panose="02020603050405020304" pitchFamily="18" charset="0"/>
              </a:rPr>
              <a:t> </a:t>
            </a:r>
            <a:r>
              <a:rPr lang="zh-CN" altLang="zh-CN" b="1" kern="100" dirty="0" smtClean="0">
                <a:latin typeface="Cambria" panose="02040503050406030204" pitchFamily="18" charset="0"/>
                <a:cs typeface="Times New Roman" panose="02020603050405020304" pitchFamily="18" charset="0"/>
              </a:rPr>
              <a:t>望</a:t>
            </a:r>
            <a:r>
              <a:rPr lang="en-US" altLang="zh-CN" b="1" kern="100" dirty="0" smtClean="0">
                <a:latin typeface="Cambria" panose="02040503050406030204" pitchFamily="18" charset="0"/>
                <a:cs typeface="Times New Roman" panose="02020603050405020304" pitchFamily="18" charset="0"/>
              </a:rPr>
              <a:t> </a:t>
            </a:r>
            <a:r>
              <a:rPr lang="zh-CN" altLang="zh-CN" b="1" kern="100" dirty="0" smtClean="0">
                <a:latin typeface="Cambria" panose="02040503050406030204" pitchFamily="18" charset="0"/>
                <a:cs typeface="Times New Roman" panose="02020603050405020304" pitchFamily="18" charset="0"/>
              </a:rPr>
              <a:t>划</a:t>
            </a:r>
            <a:r>
              <a:rPr lang="en-US" altLang="zh-CN" b="1" kern="100" dirty="0" smtClean="0">
                <a:latin typeface="Cambria" panose="02040503050406030204" pitchFamily="18" charset="0"/>
                <a:cs typeface="Times New Roman" panose="02020603050405020304" pitchFamily="18" charset="0"/>
              </a:rPr>
              <a:t> </a:t>
            </a:r>
            <a:r>
              <a:rPr lang="zh-CN" altLang="zh-CN" b="1" kern="100" dirty="0" smtClean="0">
                <a:latin typeface="Cambria" panose="02040503050406030204" pitchFamily="18" charset="0"/>
                <a:cs typeface="Times New Roman" panose="02020603050405020304" pitchFamily="18" charset="0"/>
              </a:rPr>
              <a:t>分</a:t>
            </a:r>
            <a:endParaRPr lang="zh-CN" altLang="zh-CN" kern="100" dirty="0">
              <a:latin typeface="Cambria" panose="02040503050406030204" pitchFamily="18" charset="0"/>
              <a:cs typeface="Times New Roman" panose="02020603050405020304" pitchFamily="18" charset="0"/>
            </a:endParaRPr>
          </a:p>
        </p:txBody>
      </p:sp>
      <p:sp>
        <p:nvSpPr>
          <p:cNvPr id="7" name="右箭头 6"/>
          <p:cNvSpPr/>
          <p:nvPr/>
        </p:nvSpPr>
        <p:spPr>
          <a:xfrm>
            <a:off x="5153697" y="2655121"/>
            <a:ext cx="3082343" cy="927279"/>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zh-CN" b="1" kern="100" dirty="0" smtClean="0">
                <a:latin typeface="Cambria" panose="02040503050406030204" pitchFamily="18" charset="0"/>
                <a:cs typeface="Times New Roman" panose="02020603050405020304" pitchFamily="18" charset="0"/>
              </a:rPr>
              <a:t>整</a:t>
            </a:r>
            <a:r>
              <a:rPr lang="en-US" altLang="zh-CN" b="1" kern="100" dirty="0" smtClean="0">
                <a:latin typeface="Cambria" panose="02040503050406030204" pitchFamily="18" charset="0"/>
                <a:cs typeface="Times New Roman" panose="02020603050405020304" pitchFamily="18" charset="0"/>
              </a:rPr>
              <a:t> </a:t>
            </a:r>
            <a:r>
              <a:rPr lang="zh-CN" altLang="zh-CN" b="1" kern="100" dirty="0" smtClean="0">
                <a:latin typeface="Cambria" panose="02040503050406030204" pitchFamily="18" charset="0"/>
                <a:cs typeface="Times New Roman" panose="02020603050405020304" pitchFamily="18" charset="0"/>
              </a:rPr>
              <a:t>体</a:t>
            </a:r>
            <a:r>
              <a:rPr lang="en-US" altLang="zh-CN" b="1" kern="100" dirty="0" smtClean="0">
                <a:latin typeface="Cambria" panose="02040503050406030204" pitchFamily="18" charset="0"/>
                <a:cs typeface="Times New Roman" panose="02020603050405020304" pitchFamily="18" charset="0"/>
              </a:rPr>
              <a:t> </a:t>
            </a:r>
            <a:r>
              <a:rPr lang="zh-CN" altLang="zh-CN" b="1" kern="100" dirty="0" smtClean="0">
                <a:latin typeface="Cambria" panose="02040503050406030204" pitchFamily="18" charset="0"/>
                <a:cs typeface="Times New Roman" panose="02020603050405020304" pitchFamily="18" charset="0"/>
              </a:rPr>
              <a:t>规</a:t>
            </a:r>
            <a:r>
              <a:rPr lang="en-US" altLang="zh-CN" b="1" kern="100" dirty="0" smtClean="0">
                <a:latin typeface="Cambria" panose="02040503050406030204" pitchFamily="18" charset="0"/>
                <a:cs typeface="Times New Roman" panose="02020603050405020304" pitchFamily="18" charset="0"/>
              </a:rPr>
              <a:t> </a:t>
            </a:r>
            <a:r>
              <a:rPr lang="zh-CN" altLang="zh-CN" b="1" kern="100" dirty="0" smtClean="0">
                <a:latin typeface="Cambria" panose="02040503050406030204" pitchFamily="18" charset="0"/>
                <a:cs typeface="Times New Roman" panose="02020603050405020304" pitchFamily="18" charset="0"/>
              </a:rPr>
              <a:t>划</a:t>
            </a:r>
            <a:endParaRPr lang="zh-CN" altLang="zh-CN" kern="100" dirty="0">
              <a:latin typeface="Cambria" panose="02040503050406030204" pitchFamily="18" charset="0"/>
              <a:cs typeface="Times New Roman" panose="02020603050405020304" pitchFamily="18" charset="0"/>
            </a:endParaRPr>
          </a:p>
        </p:txBody>
      </p:sp>
      <p:sp>
        <p:nvSpPr>
          <p:cNvPr id="8" name="右箭头 7"/>
          <p:cNvSpPr/>
          <p:nvPr/>
        </p:nvSpPr>
        <p:spPr>
          <a:xfrm>
            <a:off x="5155842" y="399243"/>
            <a:ext cx="3082343" cy="92727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b="1" kern="100" dirty="0" smtClean="0">
                <a:latin typeface="Cambria" panose="02040503050406030204" pitchFamily="18" charset="0"/>
                <a:cs typeface="Times New Roman" panose="02020603050405020304" pitchFamily="18" charset="0"/>
              </a:rPr>
              <a:t>设</a:t>
            </a:r>
            <a:r>
              <a:rPr lang="en-US" altLang="zh-CN" b="1" kern="100" dirty="0" smtClean="0">
                <a:latin typeface="Cambria" panose="02040503050406030204" pitchFamily="18" charset="0"/>
                <a:cs typeface="Times New Roman" panose="02020603050405020304" pitchFamily="18" charset="0"/>
              </a:rPr>
              <a:t> </a:t>
            </a:r>
            <a:r>
              <a:rPr lang="zh-CN" altLang="zh-CN" b="1" kern="100" dirty="0" smtClean="0">
                <a:latin typeface="Cambria" panose="02040503050406030204" pitchFamily="18" charset="0"/>
                <a:cs typeface="Times New Roman" panose="02020603050405020304" pitchFamily="18" charset="0"/>
              </a:rPr>
              <a:t>计</a:t>
            </a:r>
            <a:r>
              <a:rPr lang="en-US" altLang="zh-CN" b="1" kern="100" dirty="0" smtClean="0">
                <a:latin typeface="Cambria" panose="02040503050406030204" pitchFamily="18" charset="0"/>
                <a:cs typeface="Times New Roman" panose="02020603050405020304" pitchFamily="18" charset="0"/>
              </a:rPr>
              <a:t> </a:t>
            </a:r>
            <a:r>
              <a:rPr lang="zh-CN" altLang="zh-CN" b="1" kern="100" dirty="0" smtClean="0">
                <a:latin typeface="Cambria" panose="02040503050406030204" pitchFamily="18" charset="0"/>
                <a:cs typeface="Times New Roman" panose="02020603050405020304" pitchFamily="18" charset="0"/>
              </a:rPr>
              <a:t>前</a:t>
            </a:r>
            <a:r>
              <a:rPr lang="en-US" altLang="zh-CN" b="1" kern="100" dirty="0" smtClean="0">
                <a:latin typeface="Cambria" panose="02040503050406030204" pitchFamily="18" charset="0"/>
                <a:cs typeface="Times New Roman" panose="02020603050405020304" pitchFamily="18" charset="0"/>
              </a:rPr>
              <a:t> </a:t>
            </a:r>
            <a:r>
              <a:rPr lang="zh-CN" altLang="zh-CN" b="1" kern="100" dirty="0" smtClean="0">
                <a:latin typeface="Cambria" panose="02040503050406030204" pitchFamily="18" charset="0"/>
                <a:cs typeface="Times New Roman" panose="02020603050405020304" pitchFamily="18" charset="0"/>
              </a:rPr>
              <a:t>期</a:t>
            </a:r>
            <a:r>
              <a:rPr lang="en-US" altLang="zh-CN" b="1" kern="100" dirty="0" smtClean="0">
                <a:latin typeface="Cambria" panose="02040503050406030204" pitchFamily="18" charset="0"/>
                <a:cs typeface="Times New Roman" panose="02020603050405020304" pitchFamily="18" charset="0"/>
              </a:rPr>
              <a:t> </a:t>
            </a:r>
            <a:r>
              <a:rPr lang="zh-CN" altLang="zh-CN" b="1" kern="100" dirty="0" smtClean="0">
                <a:latin typeface="Cambria" panose="02040503050406030204" pitchFamily="18" charset="0"/>
                <a:cs typeface="Times New Roman" panose="02020603050405020304" pitchFamily="18" charset="0"/>
              </a:rPr>
              <a:t>工</a:t>
            </a:r>
            <a:r>
              <a:rPr lang="en-US" altLang="zh-CN" b="1" kern="100" dirty="0" smtClean="0">
                <a:latin typeface="Cambria" panose="02040503050406030204" pitchFamily="18" charset="0"/>
                <a:cs typeface="Times New Roman" panose="02020603050405020304" pitchFamily="18" charset="0"/>
              </a:rPr>
              <a:t> </a:t>
            </a:r>
            <a:r>
              <a:rPr lang="zh-CN" altLang="zh-CN" b="1" kern="100" dirty="0" smtClean="0">
                <a:latin typeface="Cambria" panose="02040503050406030204" pitchFamily="18" charset="0"/>
                <a:cs typeface="Times New Roman" panose="02020603050405020304" pitchFamily="18" charset="0"/>
              </a:rPr>
              <a:t>作</a:t>
            </a:r>
            <a:endParaRPr lang="zh-CN" altLang="zh-CN" kern="100" dirty="0">
              <a:latin typeface="Cambria" panose="02040503050406030204" pitchFamily="18" charset="0"/>
              <a:cs typeface="Times New Roman" panose="02020603050405020304" pitchFamily="18" charset="0"/>
            </a:endParaRPr>
          </a:p>
        </p:txBody>
      </p:sp>
      <p:sp>
        <p:nvSpPr>
          <p:cNvPr id="9" name="流程图: 联系 8"/>
          <p:cNvSpPr/>
          <p:nvPr/>
        </p:nvSpPr>
        <p:spPr>
          <a:xfrm>
            <a:off x="6161776" y="3837904"/>
            <a:ext cx="954467" cy="927279"/>
          </a:xfrm>
          <a:prstGeom prst="flowChartConnector">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b="1" kern="100" dirty="0">
                <a:latin typeface="宋体" panose="02010600030101010101" pitchFamily="2" charset="-122"/>
                <a:cs typeface="Times New Roman" panose="02020603050405020304" pitchFamily="18" charset="0"/>
              </a:rPr>
              <a:t>2.4</a:t>
            </a:r>
            <a:endParaRPr lang="zh-CN" altLang="en-US" dirty="0"/>
          </a:p>
        </p:txBody>
      </p:sp>
      <p:sp>
        <p:nvSpPr>
          <p:cNvPr id="10" name="流程图: 联系 9"/>
          <p:cNvSpPr/>
          <p:nvPr/>
        </p:nvSpPr>
        <p:spPr>
          <a:xfrm>
            <a:off x="4499020" y="2655122"/>
            <a:ext cx="954467" cy="927279"/>
          </a:xfrm>
          <a:prstGeom prst="flowChartConnector">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zh-CN" b="1" kern="100" dirty="0">
                <a:latin typeface="宋体" panose="02010600030101010101" pitchFamily="2" charset="-122"/>
                <a:cs typeface="Times New Roman" panose="02020603050405020304" pitchFamily="18" charset="0"/>
              </a:rPr>
              <a:t>2.3</a:t>
            </a:r>
            <a:endParaRPr lang="zh-CN" altLang="en-US" dirty="0"/>
          </a:p>
        </p:txBody>
      </p:sp>
      <p:sp>
        <p:nvSpPr>
          <p:cNvPr id="11" name="流程图: 联系 10"/>
          <p:cNvSpPr/>
          <p:nvPr/>
        </p:nvSpPr>
        <p:spPr>
          <a:xfrm>
            <a:off x="5985554" y="1465937"/>
            <a:ext cx="954467" cy="927279"/>
          </a:xfrm>
          <a:prstGeom prst="flowChartConnector">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b="1" kern="100" dirty="0">
                <a:latin typeface="宋体" panose="02010600030101010101" pitchFamily="2" charset="-122"/>
                <a:cs typeface="Times New Roman" panose="02020603050405020304" pitchFamily="18" charset="0"/>
              </a:rPr>
              <a:t>2.2</a:t>
            </a:r>
            <a:endParaRPr lang="zh-CN" altLang="en-US" dirty="0"/>
          </a:p>
        </p:txBody>
      </p:sp>
      <p:sp>
        <p:nvSpPr>
          <p:cNvPr id="12" name="流程图: 联系 11"/>
          <p:cNvSpPr/>
          <p:nvPr/>
        </p:nvSpPr>
        <p:spPr>
          <a:xfrm>
            <a:off x="4501166" y="386366"/>
            <a:ext cx="954467" cy="927279"/>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kern="100" dirty="0">
                <a:latin typeface="宋体" panose="02010600030101010101" pitchFamily="2" charset="-122"/>
                <a:cs typeface="Times New Roman" panose="02020603050405020304" pitchFamily="18" charset="0"/>
              </a:rPr>
              <a:t>2.1</a:t>
            </a:r>
            <a:endParaRPr lang="zh-CN" altLang="en-US" dirty="0"/>
          </a:p>
        </p:txBody>
      </p:sp>
      <p:sp>
        <p:nvSpPr>
          <p:cNvPr id="13" name="流程图: 联系 12"/>
          <p:cNvSpPr/>
          <p:nvPr/>
        </p:nvSpPr>
        <p:spPr>
          <a:xfrm>
            <a:off x="4675112" y="5189946"/>
            <a:ext cx="954467" cy="927279"/>
          </a:xfrm>
          <a:prstGeom prst="flowChartConnector">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altLang="zh-CN" b="1" kern="100" dirty="0">
                <a:latin typeface="宋体" panose="02010600030101010101" pitchFamily="2" charset="-122"/>
                <a:cs typeface="Times New Roman" panose="02020603050405020304" pitchFamily="18" charset="0"/>
              </a:rPr>
              <a:t>2.5</a:t>
            </a:r>
            <a:endParaRPr lang="zh-CN" altLang="en-US" dirty="0"/>
          </a:p>
        </p:txBody>
      </p:sp>
      <p:sp>
        <p:nvSpPr>
          <p:cNvPr id="2" name="矩形 1"/>
          <p:cNvSpPr/>
          <p:nvPr/>
        </p:nvSpPr>
        <p:spPr>
          <a:xfrm>
            <a:off x="7622145" y="386366"/>
            <a:ext cx="2541431" cy="923330"/>
          </a:xfrm>
          <a:prstGeom prst="rect">
            <a:avLst/>
          </a:prstGeom>
        </p:spPr>
        <p:txBody>
          <a:bodyPr wrap="square">
            <a:spAutoFit/>
          </a:bodyPr>
          <a:lstStyle/>
          <a:p>
            <a:pPr indent="609600">
              <a:lnSpc>
                <a:spcPct val="150000"/>
              </a:lnSpc>
              <a:spcAft>
                <a:spcPts val="0"/>
              </a:spcAft>
            </a:pPr>
            <a:r>
              <a:rPr lang="en-US" altLang="zh-CN" b="1" kern="100" dirty="0">
                <a:latin typeface="宋体" panose="02010600030101010101" pitchFamily="2" charset="-122"/>
                <a:cs typeface="Times New Roman" panose="02020603050405020304" pitchFamily="18" charset="0"/>
              </a:rPr>
              <a:t>1.</a:t>
            </a:r>
            <a:r>
              <a:rPr lang="zh-CN" altLang="zh-CN" b="1" kern="100" dirty="0">
                <a:latin typeface="Cambria" panose="02040503050406030204" pitchFamily="18" charset="0"/>
                <a:cs typeface="Times New Roman" panose="02020603050405020304" pitchFamily="18" charset="0"/>
              </a:rPr>
              <a:t>准备性调研</a:t>
            </a:r>
            <a:endParaRPr lang="zh-CN" altLang="zh-CN" kern="100" dirty="0">
              <a:latin typeface="Cambria" panose="02040503050406030204" pitchFamily="18" charset="0"/>
              <a:cs typeface="Times New Roman" panose="02020603050405020304" pitchFamily="18" charset="0"/>
            </a:endParaRPr>
          </a:p>
          <a:p>
            <a:pPr indent="609600">
              <a:lnSpc>
                <a:spcPct val="150000"/>
              </a:lnSpc>
              <a:spcAft>
                <a:spcPts val="0"/>
              </a:spcAft>
            </a:pPr>
            <a:r>
              <a:rPr lang="en-US" altLang="zh-CN" b="1" kern="100" dirty="0" smtClean="0">
                <a:latin typeface="宋体" panose="02010600030101010101" pitchFamily="2" charset="-122"/>
                <a:cs typeface="Times New Roman" panose="02020603050405020304" pitchFamily="18" charset="0"/>
              </a:rPr>
              <a:t>2</a:t>
            </a:r>
            <a:r>
              <a:rPr lang="en-US" altLang="zh-CN" b="1" kern="100" dirty="0">
                <a:latin typeface="宋体" panose="02010600030101010101" pitchFamily="2" charset="-122"/>
                <a:cs typeface="Times New Roman" panose="02020603050405020304" pitchFamily="18" charset="0"/>
              </a:rPr>
              <a:t>.</a:t>
            </a:r>
            <a:r>
              <a:rPr lang="zh-CN" altLang="zh-CN" b="1" kern="100" dirty="0">
                <a:latin typeface="Cambria" panose="02040503050406030204" pitchFamily="18" charset="0"/>
                <a:cs typeface="Times New Roman" panose="02020603050405020304" pitchFamily="18" charset="0"/>
              </a:rPr>
              <a:t>纵览和观察</a:t>
            </a:r>
            <a:endParaRPr lang="zh-CN" altLang="zh-CN" kern="100" dirty="0">
              <a:latin typeface="Cambria" panose="02040503050406030204" pitchFamily="18" charset="0"/>
              <a:cs typeface="Times New Roman" panose="02020603050405020304" pitchFamily="18" charset="0"/>
            </a:endParaRPr>
          </a:p>
        </p:txBody>
      </p:sp>
      <p:sp>
        <p:nvSpPr>
          <p:cNvPr id="14" name="矩形 13"/>
          <p:cNvSpPr/>
          <p:nvPr/>
        </p:nvSpPr>
        <p:spPr>
          <a:xfrm>
            <a:off x="779378" y="1465937"/>
            <a:ext cx="3260035" cy="923330"/>
          </a:xfrm>
          <a:prstGeom prst="rect">
            <a:avLst/>
          </a:prstGeom>
        </p:spPr>
        <p:txBody>
          <a:bodyPr wrap="square">
            <a:spAutoFit/>
          </a:bodyPr>
          <a:lstStyle/>
          <a:p>
            <a:pPr algn="just">
              <a:lnSpc>
                <a:spcPct val="150000"/>
              </a:lnSpc>
              <a:spcAft>
                <a:spcPts val="0"/>
              </a:spcAft>
            </a:pPr>
            <a:r>
              <a:rPr lang="en-US" altLang="zh-CN" b="1" kern="100" dirty="0" smtClean="0">
                <a:latin typeface="宋体" panose="02010600030101010101" pitchFamily="2" charset="-122"/>
                <a:cs typeface="Times New Roman" panose="02020603050405020304" pitchFamily="18" charset="0"/>
              </a:rPr>
              <a:t>1</a:t>
            </a:r>
            <a:r>
              <a:rPr lang="en-US" altLang="zh-CN" b="1" kern="100" dirty="0">
                <a:latin typeface="宋体" panose="02010600030101010101" pitchFamily="2" charset="-122"/>
                <a:cs typeface="Times New Roman" panose="02020603050405020304" pitchFamily="18" charset="0"/>
              </a:rPr>
              <a:t>.</a:t>
            </a:r>
            <a:r>
              <a:rPr lang="zh-CN" altLang="zh-CN" b="1" kern="100" dirty="0">
                <a:latin typeface="Cambria" panose="02040503050406030204" pitchFamily="18" charset="0"/>
                <a:cs typeface="Times New Roman" panose="02020603050405020304" pitchFamily="18" charset="0"/>
              </a:rPr>
              <a:t>资料搜集的范围</a:t>
            </a:r>
            <a:endParaRPr lang="zh-CN" altLang="zh-CN" kern="100" dirty="0">
              <a:latin typeface="Cambria" panose="02040503050406030204" pitchFamily="18" charset="0"/>
              <a:cs typeface="Times New Roman" panose="02020603050405020304" pitchFamily="18" charset="0"/>
            </a:endParaRPr>
          </a:p>
          <a:p>
            <a:pPr algn="just">
              <a:lnSpc>
                <a:spcPct val="150000"/>
              </a:lnSpc>
              <a:spcAft>
                <a:spcPts val="0"/>
              </a:spcAft>
            </a:pPr>
            <a:r>
              <a:rPr lang="en-US" altLang="zh-CN" b="1" kern="100" dirty="0" smtClean="0">
                <a:latin typeface="宋体" panose="02010600030101010101" pitchFamily="2" charset="-122"/>
                <a:cs typeface="Times New Roman" panose="02020603050405020304" pitchFamily="18" charset="0"/>
              </a:rPr>
              <a:t>2</a:t>
            </a:r>
            <a:r>
              <a:rPr lang="en-US" altLang="zh-CN" b="1" kern="100" dirty="0">
                <a:latin typeface="宋体" panose="02010600030101010101" pitchFamily="2" charset="-122"/>
                <a:cs typeface="Times New Roman" panose="02020603050405020304" pitchFamily="18" charset="0"/>
              </a:rPr>
              <a:t>.</a:t>
            </a:r>
            <a:r>
              <a:rPr lang="zh-CN" altLang="zh-CN" b="1" kern="100" dirty="0">
                <a:latin typeface="Cambria" panose="02040503050406030204" pitchFamily="18" charset="0"/>
                <a:cs typeface="Times New Roman" panose="02020603050405020304" pitchFamily="18" charset="0"/>
              </a:rPr>
              <a:t>资料调研方法</a:t>
            </a:r>
            <a:endParaRPr lang="zh-CN" altLang="zh-CN" kern="100" dirty="0">
              <a:latin typeface="Cambria" panose="02040503050406030204" pitchFamily="18" charset="0"/>
              <a:cs typeface="Times New Roman" panose="02020603050405020304" pitchFamily="18" charset="0"/>
            </a:endParaRPr>
          </a:p>
        </p:txBody>
      </p:sp>
      <p:sp>
        <p:nvSpPr>
          <p:cNvPr id="15" name="矩形 14"/>
          <p:cNvSpPr/>
          <p:nvPr/>
        </p:nvSpPr>
        <p:spPr>
          <a:xfrm>
            <a:off x="7906228" y="2689201"/>
            <a:ext cx="4756597" cy="923330"/>
          </a:xfrm>
          <a:prstGeom prst="rect">
            <a:avLst/>
          </a:prstGeom>
        </p:spPr>
        <p:txBody>
          <a:bodyPr wrap="square">
            <a:spAutoFit/>
          </a:bodyPr>
          <a:lstStyle/>
          <a:p>
            <a:pPr indent="609600" algn="just">
              <a:lnSpc>
                <a:spcPct val="150000"/>
              </a:lnSpc>
              <a:spcAft>
                <a:spcPts val="0"/>
              </a:spcAft>
            </a:pPr>
            <a:r>
              <a:rPr lang="en-US" altLang="zh-CN" b="1" kern="100" dirty="0">
                <a:latin typeface="宋体" panose="02010600030101010101" pitchFamily="2" charset="-122"/>
                <a:cs typeface="Times New Roman" panose="02020603050405020304" pitchFamily="18" charset="0"/>
              </a:rPr>
              <a:t>1.</a:t>
            </a:r>
            <a:r>
              <a:rPr lang="zh-CN" altLang="zh-CN" b="1" kern="100" dirty="0">
                <a:latin typeface="Cambria" panose="02040503050406030204" pitchFamily="18" charset="0"/>
                <a:cs typeface="Times New Roman" panose="02020603050405020304" pitchFamily="18" charset="0"/>
              </a:rPr>
              <a:t>确立总体目标与方法</a:t>
            </a:r>
            <a:endParaRPr lang="zh-CN" altLang="zh-CN" kern="100" dirty="0">
              <a:latin typeface="Cambria" panose="02040503050406030204" pitchFamily="18" charset="0"/>
              <a:cs typeface="Times New Roman" panose="02020603050405020304" pitchFamily="18" charset="0"/>
            </a:endParaRPr>
          </a:p>
          <a:p>
            <a:pPr indent="609600" algn="just">
              <a:lnSpc>
                <a:spcPct val="150000"/>
              </a:lnSpc>
              <a:spcAft>
                <a:spcPts val="0"/>
              </a:spcAft>
            </a:pPr>
            <a:r>
              <a:rPr lang="en-US" altLang="zh-CN" b="1" kern="100" dirty="0">
                <a:latin typeface="宋体" panose="02010600030101010101" pitchFamily="2" charset="-122"/>
                <a:cs typeface="Times New Roman" panose="02020603050405020304" pitchFamily="18" charset="0"/>
              </a:rPr>
              <a:t>2.</a:t>
            </a:r>
            <a:r>
              <a:rPr lang="zh-CN" altLang="zh-CN" b="1" kern="100" dirty="0">
                <a:latin typeface="Cambria" panose="02040503050406030204" pitchFamily="18" charset="0"/>
                <a:cs typeface="Times New Roman" panose="02020603050405020304" pitchFamily="18" charset="0"/>
              </a:rPr>
              <a:t>准备一个设计建议书</a:t>
            </a:r>
            <a:endParaRPr lang="zh-CN" altLang="zh-CN" kern="100" dirty="0">
              <a:latin typeface="Cambria" panose="02040503050406030204" pitchFamily="18" charset="0"/>
              <a:cs typeface="Times New Roman" panose="02020603050405020304" pitchFamily="18" charset="0"/>
            </a:endParaRPr>
          </a:p>
        </p:txBody>
      </p:sp>
      <p:sp>
        <p:nvSpPr>
          <p:cNvPr id="16" name="矩形 15"/>
          <p:cNvSpPr/>
          <p:nvPr/>
        </p:nvSpPr>
        <p:spPr>
          <a:xfrm>
            <a:off x="224810" y="2652765"/>
            <a:ext cx="2491607" cy="3000821"/>
          </a:xfrm>
          <a:prstGeom prst="rect">
            <a:avLst/>
          </a:prstGeom>
        </p:spPr>
        <p:txBody>
          <a:bodyPr wrap="square">
            <a:spAutoFit/>
          </a:bodyPr>
          <a:lstStyle/>
          <a:p>
            <a:pPr indent="609600" algn="just">
              <a:lnSpc>
                <a:spcPct val="150000"/>
              </a:lnSpc>
              <a:spcAft>
                <a:spcPts val="0"/>
              </a:spcAft>
            </a:pPr>
            <a:r>
              <a:rPr lang="en-US" altLang="zh-CN" b="1" kern="100" dirty="0" smtClean="0">
                <a:latin typeface="宋体" panose="02010600030101010101" pitchFamily="2" charset="-122"/>
                <a:cs typeface="Times New Roman" panose="02020603050405020304" pitchFamily="18" charset="0"/>
              </a:rPr>
              <a:t>1.</a:t>
            </a:r>
            <a:r>
              <a:rPr lang="zh-CN" altLang="zh-CN" b="1" kern="100" dirty="0" smtClean="0">
                <a:latin typeface="Cambria" panose="02040503050406030204" pitchFamily="18" charset="0"/>
                <a:cs typeface="Times New Roman" panose="02020603050405020304" pitchFamily="18" charset="0"/>
              </a:rPr>
              <a:t>预算</a:t>
            </a:r>
            <a:endParaRPr lang="zh-CN" altLang="zh-CN" kern="100" dirty="0" smtClean="0">
              <a:latin typeface="Cambria" panose="02040503050406030204" pitchFamily="18" charset="0"/>
              <a:cs typeface="Times New Roman" panose="02020603050405020304" pitchFamily="18" charset="0"/>
            </a:endParaRPr>
          </a:p>
          <a:p>
            <a:pPr indent="609600" algn="just">
              <a:lnSpc>
                <a:spcPct val="150000"/>
              </a:lnSpc>
              <a:spcAft>
                <a:spcPts val="0"/>
              </a:spcAft>
            </a:pPr>
            <a:r>
              <a:rPr lang="en-US" altLang="zh-CN" b="1" kern="100" dirty="0" smtClean="0">
                <a:latin typeface="宋体" panose="02010600030101010101" pitchFamily="2" charset="-122"/>
                <a:cs typeface="Times New Roman" panose="02020603050405020304" pitchFamily="18" charset="0"/>
              </a:rPr>
              <a:t>2.</a:t>
            </a:r>
            <a:r>
              <a:rPr lang="zh-CN" altLang="zh-CN" b="1" kern="100" dirty="0" smtClean="0">
                <a:latin typeface="Cambria" panose="02040503050406030204" pitchFamily="18" charset="0"/>
                <a:cs typeface="Times New Roman" panose="02020603050405020304" pitchFamily="18" charset="0"/>
              </a:rPr>
              <a:t>时间追踪</a:t>
            </a:r>
            <a:endParaRPr lang="zh-CN" altLang="zh-CN" kern="100" dirty="0" smtClean="0">
              <a:latin typeface="Cambria" panose="02040503050406030204" pitchFamily="18" charset="0"/>
              <a:cs typeface="Times New Roman" panose="02020603050405020304" pitchFamily="18" charset="0"/>
            </a:endParaRPr>
          </a:p>
          <a:p>
            <a:pPr indent="609600" algn="just">
              <a:lnSpc>
                <a:spcPct val="150000"/>
              </a:lnSpc>
              <a:spcAft>
                <a:spcPts val="0"/>
              </a:spcAft>
            </a:pPr>
            <a:r>
              <a:rPr lang="en-US" altLang="zh-CN" b="1" kern="100" dirty="0" smtClean="0">
                <a:latin typeface="宋体" panose="02010600030101010101" pitchFamily="2" charset="-122"/>
                <a:cs typeface="Times New Roman" panose="02020603050405020304" pitchFamily="18" charset="0"/>
              </a:rPr>
              <a:t>3.</a:t>
            </a:r>
            <a:r>
              <a:rPr lang="zh-CN" altLang="zh-CN" b="1" kern="100" dirty="0" smtClean="0">
                <a:latin typeface="Cambria" panose="02040503050406030204" pitchFamily="18" charset="0"/>
                <a:cs typeface="Times New Roman" panose="02020603050405020304" pitchFamily="18" charset="0"/>
              </a:rPr>
              <a:t>日程表</a:t>
            </a:r>
            <a:endParaRPr lang="en-US" altLang="zh-CN" kern="100" dirty="0" smtClean="0">
              <a:latin typeface="Cambria" panose="02040503050406030204" pitchFamily="18" charset="0"/>
              <a:cs typeface="Times New Roman" panose="02020603050405020304" pitchFamily="18" charset="0"/>
            </a:endParaRPr>
          </a:p>
          <a:p>
            <a:pPr indent="609600" algn="just">
              <a:lnSpc>
                <a:spcPct val="150000"/>
              </a:lnSpc>
              <a:spcAft>
                <a:spcPts val="0"/>
              </a:spcAft>
            </a:pPr>
            <a:r>
              <a:rPr lang="en-US" altLang="zh-CN" b="1" kern="100" dirty="0" smtClean="0">
                <a:latin typeface="宋体" panose="02010600030101010101" pitchFamily="2" charset="-122"/>
                <a:cs typeface="Times New Roman" panose="02020603050405020304" pitchFamily="18" charset="0"/>
              </a:rPr>
              <a:t>4.</a:t>
            </a:r>
            <a:r>
              <a:rPr lang="zh-CN" altLang="zh-CN" b="1" kern="100" dirty="0" smtClean="0">
                <a:latin typeface="Cambria" panose="02040503050406030204" pitchFamily="18" charset="0"/>
                <a:cs typeface="Times New Roman" panose="02020603050405020304" pitchFamily="18" charset="0"/>
              </a:rPr>
              <a:t>选择团队</a:t>
            </a:r>
            <a:endParaRPr lang="en-US" altLang="zh-CN" kern="100" dirty="0" smtClean="0">
              <a:latin typeface="Cambria" panose="02040503050406030204" pitchFamily="18" charset="0"/>
              <a:cs typeface="Times New Roman" panose="02020603050405020304" pitchFamily="18" charset="0"/>
            </a:endParaRPr>
          </a:p>
          <a:p>
            <a:pPr indent="609600" algn="just">
              <a:lnSpc>
                <a:spcPct val="150000"/>
              </a:lnSpc>
              <a:spcAft>
                <a:spcPts val="0"/>
              </a:spcAft>
            </a:pPr>
            <a:r>
              <a:rPr lang="en-US" altLang="zh-CN" b="1" kern="100" dirty="0" smtClean="0">
                <a:latin typeface="宋体" panose="02010600030101010101" pitchFamily="2" charset="-122"/>
                <a:cs typeface="Times New Roman" panose="02020603050405020304" pitchFamily="18" charset="0"/>
              </a:rPr>
              <a:t>5.</a:t>
            </a:r>
            <a:r>
              <a:rPr lang="zh-CN" altLang="zh-CN" b="1" kern="100" dirty="0" smtClean="0">
                <a:latin typeface="Cambria" panose="02040503050406030204" pitchFamily="18" charset="0"/>
                <a:cs typeface="Times New Roman" panose="02020603050405020304" pitchFamily="18" charset="0"/>
              </a:rPr>
              <a:t>与客户交流</a:t>
            </a:r>
            <a:endParaRPr lang="en-US" altLang="zh-CN" kern="100" dirty="0" smtClean="0">
              <a:latin typeface="Cambria" panose="02040503050406030204" pitchFamily="18" charset="0"/>
              <a:cs typeface="Times New Roman" panose="02020603050405020304" pitchFamily="18" charset="0"/>
            </a:endParaRPr>
          </a:p>
          <a:p>
            <a:pPr indent="609600" algn="just">
              <a:lnSpc>
                <a:spcPct val="150000"/>
              </a:lnSpc>
              <a:spcAft>
                <a:spcPts val="0"/>
              </a:spcAft>
            </a:pPr>
            <a:r>
              <a:rPr lang="en-US" altLang="zh-CN" b="1" kern="100" dirty="0" smtClean="0">
                <a:latin typeface="宋体" panose="02010600030101010101" pitchFamily="2" charset="-122"/>
                <a:cs typeface="Times New Roman" panose="02020603050405020304" pitchFamily="18" charset="0"/>
              </a:rPr>
              <a:t>6.</a:t>
            </a:r>
            <a:r>
              <a:rPr lang="zh-CN" altLang="zh-CN" b="1" kern="100" dirty="0" smtClean="0">
                <a:latin typeface="Cambria" panose="02040503050406030204" pitchFamily="18" charset="0"/>
                <a:cs typeface="Times New Roman" panose="02020603050405020304" pitchFamily="18" charset="0"/>
              </a:rPr>
              <a:t>用户测试</a:t>
            </a:r>
            <a:endParaRPr lang="en-US" altLang="zh-CN" kern="100" dirty="0" smtClean="0">
              <a:latin typeface="Cambria" panose="02040503050406030204" pitchFamily="18" charset="0"/>
              <a:cs typeface="Times New Roman" panose="02020603050405020304" pitchFamily="18" charset="0"/>
            </a:endParaRPr>
          </a:p>
          <a:p>
            <a:pPr indent="609600" algn="just">
              <a:lnSpc>
                <a:spcPct val="150000"/>
              </a:lnSpc>
              <a:spcAft>
                <a:spcPts val="0"/>
              </a:spcAft>
            </a:pPr>
            <a:r>
              <a:rPr lang="en-US" altLang="zh-CN" b="1" kern="100" dirty="0" smtClean="0">
                <a:latin typeface="宋体" panose="02010600030101010101" pitchFamily="2" charset="-122"/>
                <a:cs typeface="Times New Roman" panose="02020603050405020304" pitchFamily="18" charset="0"/>
              </a:rPr>
              <a:t>7.</a:t>
            </a:r>
            <a:r>
              <a:rPr lang="zh-CN" altLang="zh-CN" b="1" kern="100" dirty="0" smtClean="0">
                <a:latin typeface="Cambria" panose="02040503050406030204" pitchFamily="18" charset="0"/>
                <a:cs typeface="Times New Roman" panose="02020603050405020304" pitchFamily="18" charset="0"/>
              </a:rPr>
              <a:t>整合项目计划</a:t>
            </a:r>
            <a:endParaRPr lang="zh-CN" altLang="zh-CN" kern="100" dirty="0">
              <a:latin typeface="Cambria" panose="02040503050406030204" pitchFamily="18" charset="0"/>
              <a:cs typeface="Times New Roman" panose="02020603050405020304" pitchFamily="18" charset="0"/>
            </a:endParaRPr>
          </a:p>
        </p:txBody>
      </p:sp>
      <p:sp>
        <p:nvSpPr>
          <p:cNvPr id="17" name="矩形 16"/>
          <p:cNvSpPr/>
          <p:nvPr/>
        </p:nvSpPr>
        <p:spPr>
          <a:xfrm>
            <a:off x="8082320" y="5099554"/>
            <a:ext cx="3708662" cy="923330"/>
          </a:xfrm>
          <a:prstGeom prst="rect">
            <a:avLst/>
          </a:prstGeom>
        </p:spPr>
        <p:txBody>
          <a:bodyPr wrap="square">
            <a:spAutoFit/>
          </a:bodyPr>
          <a:lstStyle/>
          <a:p>
            <a:pPr indent="609600" algn="just">
              <a:lnSpc>
                <a:spcPct val="150000"/>
              </a:lnSpc>
              <a:spcAft>
                <a:spcPts val="0"/>
              </a:spcAft>
            </a:pPr>
            <a:r>
              <a:rPr lang="en-US" altLang="zh-CN" b="1" kern="100" dirty="0">
                <a:latin typeface="宋体" panose="02010600030101010101" pitchFamily="2" charset="-122"/>
                <a:cs typeface="Times New Roman" panose="02020603050405020304" pitchFamily="18" charset="0"/>
              </a:rPr>
              <a:t>1.</a:t>
            </a:r>
            <a:r>
              <a:rPr lang="zh-CN" altLang="zh-CN" b="1" kern="100" dirty="0">
                <a:latin typeface="Cambria" panose="02040503050406030204" pitchFamily="18" charset="0"/>
                <a:cs typeface="Times New Roman" panose="02020603050405020304" pitchFamily="18" charset="0"/>
              </a:rPr>
              <a:t>用户调研</a:t>
            </a:r>
            <a:endParaRPr lang="zh-CN" altLang="zh-CN" kern="100" dirty="0">
              <a:latin typeface="Cambria" panose="02040503050406030204" pitchFamily="18" charset="0"/>
              <a:cs typeface="Times New Roman" panose="02020603050405020304" pitchFamily="18" charset="0"/>
            </a:endParaRPr>
          </a:p>
          <a:p>
            <a:pPr indent="609600" algn="just">
              <a:lnSpc>
                <a:spcPct val="150000"/>
              </a:lnSpc>
              <a:spcAft>
                <a:spcPts val="0"/>
              </a:spcAft>
            </a:pPr>
            <a:r>
              <a:rPr lang="en-US" altLang="zh-CN" b="1" kern="100" dirty="0">
                <a:latin typeface="宋体" panose="02010600030101010101" pitchFamily="2" charset="-122"/>
                <a:cs typeface="Times New Roman" panose="02020603050405020304" pitchFamily="18" charset="0"/>
              </a:rPr>
              <a:t>2.</a:t>
            </a:r>
            <a:r>
              <a:rPr lang="zh-CN" altLang="zh-CN" b="1" kern="100" dirty="0">
                <a:latin typeface="Cambria" panose="02040503050406030204" pitchFamily="18" charset="0"/>
                <a:cs typeface="Times New Roman" panose="02020603050405020304" pitchFamily="18" charset="0"/>
              </a:rPr>
              <a:t>基于商业考量的用户划分</a:t>
            </a:r>
            <a:endParaRPr lang="zh-CN" altLang="zh-CN" kern="100" dirty="0">
              <a:latin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11390533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69702" y="757681"/>
            <a:ext cx="9594760" cy="4062651"/>
          </a:xfrm>
          <a:prstGeom prst="rect">
            <a:avLst/>
          </a:prstGeom>
        </p:spPr>
        <p:txBody>
          <a:bodyPr wrap="square">
            <a:spAutoFit/>
          </a:bodyPr>
          <a:lstStyle/>
          <a:p>
            <a:pPr>
              <a:lnSpc>
                <a:spcPct val="150000"/>
              </a:lnSpc>
            </a:pPr>
            <a:r>
              <a:rPr lang="zh-CN" altLang="en-US" sz="2000" kern="100" dirty="0">
                <a:solidFill>
                  <a:srgbClr val="FFFF00"/>
                </a:solidFill>
                <a:cs typeface="Times New Roman" panose="02020603050405020304" pitchFamily="18" charset="0"/>
              </a:rPr>
              <a:t>（2）描述性研究</a:t>
            </a:r>
          </a:p>
          <a:p>
            <a:pPr>
              <a:lnSpc>
                <a:spcPct val="150000"/>
              </a:lnSpc>
            </a:pPr>
            <a:r>
              <a:rPr lang="zh-CN" altLang="en-US" sz="1900" kern="100" dirty="0">
                <a:cs typeface="Times New Roman" panose="02020603050405020304" pitchFamily="18" charset="0"/>
              </a:rPr>
              <a:t>　　描述性研究可用于搜集网站所在行业或领域的相关特征与数据。首先确定网站所在的细分行业或市场，网站的目标业务与受众，然后确定需要搜集的研究目标，使用定量与定性研究获得相关信息，然后可以进行“趋势分析”与“猎酷”的方法获得进一步的定性结论。</a:t>
            </a:r>
          </a:p>
          <a:p>
            <a:pPr>
              <a:lnSpc>
                <a:spcPct val="150000"/>
              </a:lnSpc>
            </a:pPr>
            <a:r>
              <a:rPr lang="zh-CN" altLang="en-US" sz="1900" kern="100" dirty="0">
                <a:cs typeface="Times New Roman" panose="02020603050405020304" pitchFamily="18" charset="0"/>
              </a:rPr>
              <a:t>　　趋势分析是一种被运用在时尚产业、产品与视觉设计领域内的研究方法。对网站设计来说，那些具有强烈风格或趣味、创新性极强的网站我们要认真观察，如果可以，应该和它们的设计者或团队进行交流学习，了解风格的来源、产生的影响，并进行总结，列举自身项目开展时需要考虑的要素</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p:txBody>
      </p:sp>
      <p:sp>
        <p:nvSpPr>
          <p:cNvPr id="3" name="矩形 2"/>
          <p:cNvSpPr/>
          <p:nvPr/>
        </p:nvSpPr>
        <p:spPr>
          <a:xfrm>
            <a:off x="11320212" y="2126202"/>
            <a:ext cx="553998" cy="2486616"/>
          </a:xfrm>
          <a:prstGeom prst="rect">
            <a:avLst/>
          </a:prstGeom>
        </p:spPr>
        <p:txBody>
          <a:bodyPr vert="eaVert" wrap="square">
            <a:spAutoFit/>
          </a:bodyPr>
          <a:lstStyle/>
          <a:p>
            <a:pPr algn="just">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资料搜集与调研</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2.2</a:t>
            </a:r>
            <a:endParaRPr lang="zh-CN" altLang="en-US" sz="4000" dirty="0"/>
          </a:p>
        </p:txBody>
      </p:sp>
      <p:sp>
        <p:nvSpPr>
          <p:cNvPr id="5" name="闪电形 4"/>
          <p:cNvSpPr/>
          <p:nvPr/>
        </p:nvSpPr>
        <p:spPr>
          <a:xfrm rot="361324">
            <a:off x="11048630" y="2036050"/>
            <a:ext cx="399245" cy="2562896"/>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燕尾形 5"/>
          <p:cNvSpPr/>
          <p:nvPr/>
        </p:nvSpPr>
        <p:spPr>
          <a:xfrm>
            <a:off x="547353" y="843519"/>
            <a:ext cx="244698" cy="371298"/>
          </a:xfrm>
          <a:prstGeom prst="chevron">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2348609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8490" y="1131168"/>
            <a:ext cx="9594760" cy="4039567"/>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这种</a:t>
            </a:r>
            <a:r>
              <a:rPr lang="zh-CN" altLang="en-US" sz="1900" kern="100" dirty="0">
                <a:cs typeface="Times New Roman" panose="02020603050405020304" pitchFamily="18" charset="0"/>
              </a:rPr>
              <a:t>趋势分析十分有益于后期的视觉界面设计，尤其在搜集时注意与设计风格息息相关的内容，注意观察设计色彩、字体、图形等趋势，总结结果便于以后自身项目的平面运用。同时所有的艺术形式都是相通的，我们也可以从其他类型的设计中获取灵感。</a:t>
            </a:r>
          </a:p>
          <a:p>
            <a:pPr marL="342900" indent="-342900">
              <a:lnSpc>
                <a:spcPct val="150000"/>
              </a:lnSpc>
              <a:buFont typeface="Arial" panose="020B0604020202020204" pitchFamily="34" charset="0"/>
              <a:buChar char="•"/>
            </a:pP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endParaRPr lang="en-US" altLang="zh-CN" sz="1900" kern="100" dirty="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猎</a:t>
            </a:r>
            <a:r>
              <a:rPr lang="zh-CN" altLang="en-US" sz="1900" kern="100" dirty="0">
                <a:cs typeface="Times New Roman" panose="02020603050405020304" pitchFamily="18" charset="0"/>
              </a:rPr>
              <a:t>酷是一种用于发掘“流行风潮”的研究方法</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有些</a:t>
            </a:r>
            <a:r>
              <a:rPr lang="zh-CN" altLang="en-US" sz="1900" kern="100" dirty="0">
                <a:cs typeface="Times New Roman" panose="02020603050405020304" pitchFamily="18" charset="0"/>
              </a:rPr>
              <a:t>调研机构会使用猎酷的方法来研究消费市场上新兴的趋势与风格，了解大众眼中什么是“酷的”、“有格调的”</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这种</a:t>
            </a:r>
            <a:r>
              <a:rPr lang="zh-CN" altLang="en-US" sz="1900" kern="100" dirty="0">
                <a:cs typeface="Times New Roman" panose="02020603050405020304" pitchFamily="18" charset="0"/>
              </a:rPr>
              <a:t>“酷”的元素可能会涉及时尚、媒体、技术以及任何流行文化。</a:t>
            </a:r>
          </a:p>
        </p:txBody>
      </p:sp>
      <p:sp>
        <p:nvSpPr>
          <p:cNvPr id="3" name="矩形 2"/>
          <p:cNvSpPr/>
          <p:nvPr/>
        </p:nvSpPr>
        <p:spPr>
          <a:xfrm>
            <a:off x="11320212" y="2126202"/>
            <a:ext cx="553998" cy="2486616"/>
          </a:xfrm>
          <a:prstGeom prst="rect">
            <a:avLst/>
          </a:prstGeom>
        </p:spPr>
        <p:txBody>
          <a:bodyPr vert="eaVert" wrap="square">
            <a:spAutoFit/>
          </a:bodyPr>
          <a:lstStyle/>
          <a:p>
            <a:pPr algn="just">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资料搜集与调研</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2.2</a:t>
            </a:r>
            <a:endParaRPr lang="zh-CN" altLang="en-US" sz="4000" dirty="0"/>
          </a:p>
        </p:txBody>
      </p:sp>
      <p:sp>
        <p:nvSpPr>
          <p:cNvPr id="5" name="闪电形 4"/>
          <p:cNvSpPr/>
          <p:nvPr/>
        </p:nvSpPr>
        <p:spPr>
          <a:xfrm rot="361324">
            <a:off x="11048630" y="2036050"/>
            <a:ext cx="399245" cy="2562896"/>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减号 7"/>
          <p:cNvSpPr/>
          <p:nvPr/>
        </p:nvSpPr>
        <p:spPr>
          <a:xfrm>
            <a:off x="-228809" y="2909981"/>
            <a:ext cx="11256024" cy="197905"/>
          </a:xfrm>
          <a:prstGeom prst="mathMinus">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235238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48744" y="859132"/>
            <a:ext cx="8761926" cy="3624069"/>
          </a:xfrm>
          <a:prstGeom prst="rect">
            <a:avLst/>
          </a:prstGeom>
        </p:spPr>
        <p:txBody>
          <a:bodyPr wrap="square">
            <a:spAutoFit/>
          </a:bodyPr>
          <a:lstStyle/>
          <a:p>
            <a:pPr>
              <a:lnSpc>
                <a:spcPct val="150000"/>
              </a:lnSpc>
            </a:pPr>
            <a:r>
              <a:rPr lang="zh-CN" altLang="en-US" sz="2000" kern="100" dirty="0">
                <a:solidFill>
                  <a:srgbClr val="FFFF00"/>
                </a:solidFill>
                <a:cs typeface="Times New Roman" panose="02020603050405020304" pitchFamily="18" charset="0"/>
              </a:rPr>
              <a:t>（3）命题性研究</a:t>
            </a:r>
          </a:p>
          <a:p>
            <a:pPr>
              <a:lnSpc>
                <a:spcPct val="150000"/>
              </a:lnSpc>
            </a:pPr>
            <a:r>
              <a:rPr lang="zh-CN" altLang="en-US" sz="1900" kern="100" dirty="0">
                <a:cs typeface="Times New Roman" panose="02020603050405020304" pitchFamily="18" charset="0"/>
              </a:rPr>
              <a:t>　　对于想要开发与目前市场上截然不同设计风格的网站的设计者或团队，使用命题研究可能会更好</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a:lnSpc>
                <a:spcPct val="150000"/>
              </a:lnSpc>
            </a:pPr>
            <a:r>
              <a:rPr lang="zh-CN" altLang="en-US" sz="1900" kern="100" dirty="0" smtClean="0">
                <a:cs typeface="Times New Roman" panose="02020603050405020304" pitchFamily="18" charset="0"/>
              </a:rPr>
              <a:t>要</a:t>
            </a:r>
            <a:r>
              <a:rPr lang="zh-CN" altLang="en-US" sz="1900" kern="100" dirty="0">
                <a:cs typeface="Times New Roman" panose="02020603050405020304" pitchFamily="18" charset="0"/>
              </a:rPr>
              <a:t>做到与众不同并获得成功的原创并不容易，可能会打乱网站用户的固有观念与期许，展示一些全新的、毫无经验累积的技术或内容，想要成功做到这些相当的困难</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a:lnSpc>
                <a:spcPct val="150000"/>
              </a:lnSpc>
            </a:pPr>
            <a:r>
              <a:rPr lang="zh-CN" altLang="en-US" sz="1900" kern="100" dirty="0" smtClean="0">
                <a:cs typeface="Times New Roman" panose="02020603050405020304" pitchFamily="18" charset="0"/>
              </a:rPr>
              <a:t>我们</a:t>
            </a:r>
            <a:r>
              <a:rPr lang="zh-CN" altLang="en-US" sz="1900" kern="100" dirty="0">
                <a:cs typeface="Times New Roman" panose="02020603050405020304" pitchFamily="18" charset="0"/>
              </a:rPr>
              <a:t>的设计作品或多或少都会收到周围经验市场的影响，标新立异的突破与创新有时会令人望而却步</a:t>
            </a:r>
            <a:r>
              <a:rPr lang="zh-CN" altLang="en-US" sz="1900" kern="100" dirty="0" smtClean="0">
                <a:cs typeface="Times New Roman" panose="02020603050405020304" pitchFamily="18" charset="0"/>
              </a:rPr>
              <a:t>。</a:t>
            </a:r>
            <a:r>
              <a:rPr lang="en-US" altLang="zh-CN" sz="1900" kern="100" dirty="0" smtClean="0">
                <a:cs typeface="Times New Roman" panose="02020603050405020304" pitchFamily="18" charset="0"/>
              </a:rPr>
              <a:t> </a:t>
            </a:r>
            <a:endParaRPr lang="zh-CN" altLang="en-US" sz="1900" kern="100" dirty="0">
              <a:cs typeface="Times New Roman" panose="02020603050405020304" pitchFamily="18" charset="0"/>
            </a:endParaRPr>
          </a:p>
        </p:txBody>
      </p:sp>
      <p:sp>
        <p:nvSpPr>
          <p:cNvPr id="3" name="矩形 2"/>
          <p:cNvSpPr/>
          <p:nvPr/>
        </p:nvSpPr>
        <p:spPr>
          <a:xfrm>
            <a:off x="11320212" y="2126202"/>
            <a:ext cx="553998" cy="2486616"/>
          </a:xfrm>
          <a:prstGeom prst="rect">
            <a:avLst/>
          </a:prstGeom>
        </p:spPr>
        <p:txBody>
          <a:bodyPr vert="eaVert" wrap="square">
            <a:spAutoFit/>
          </a:bodyPr>
          <a:lstStyle/>
          <a:p>
            <a:pPr algn="just">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资料搜集与调研</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2.2</a:t>
            </a:r>
            <a:endParaRPr lang="zh-CN" altLang="en-US" sz="4000" dirty="0"/>
          </a:p>
        </p:txBody>
      </p:sp>
      <p:sp>
        <p:nvSpPr>
          <p:cNvPr id="5" name="闪电形 4"/>
          <p:cNvSpPr/>
          <p:nvPr/>
        </p:nvSpPr>
        <p:spPr>
          <a:xfrm rot="361324">
            <a:off x="11048630" y="2036050"/>
            <a:ext cx="399245" cy="2562896"/>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燕尾形 5"/>
          <p:cNvSpPr/>
          <p:nvPr/>
        </p:nvSpPr>
        <p:spPr>
          <a:xfrm>
            <a:off x="704046" y="951894"/>
            <a:ext cx="244698" cy="371298"/>
          </a:xfrm>
          <a:prstGeom prst="chevron">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7284361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示 6"/>
          <p:cNvGraphicFramePr/>
          <p:nvPr>
            <p:extLst>
              <p:ext uri="{D42A27DB-BD31-4B8C-83A1-F6EECF244321}">
                <p14:modId xmlns:p14="http://schemas.microsoft.com/office/powerpoint/2010/main" val="3004785746"/>
              </p:ext>
            </p:extLst>
          </p:nvPr>
        </p:nvGraphicFramePr>
        <p:xfrm>
          <a:off x="704045" y="2022178"/>
          <a:ext cx="9470264" cy="360767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矩形 2"/>
          <p:cNvSpPr/>
          <p:nvPr/>
        </p:nvSpPr>
        <p:spPr>
          <a:xfrm>
            <a:off x="11320212" y="2126202"/>
            <a:ext cx="553998" cy="2486616"/>
          </a:xfrm>
          <a:prstGeom prst="rect">
            <a:avLst/>
          </a:prstGeom>
        </p:spPr>
        <p:txBody>
          <a:bodyPr vert="eaVert" wrap="square">
            <a:spAutoFit/>
          </a:bodyPr>
          <a:lstStyle/>
          <a:p>
            <a:pPr algn="just">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资料搜集与调研</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2.2</a:t>
            </a:r>
            <a:endParaRPr lang="zh-CN" altLang="en-US" sz="4000" dirty="0"/>
          </a:p>
        </p:txBody>
      </p:sp>
      <p:sp>
        <p:nvSpPr>
          <p:cNvPr id="5" name="闪电形 4"/>
          <p:cNvSpPr/>
          <p:nvPr/>
        </p:nvSpPr>
        <p:spPr>
          <a:xfrm rot="361324">
            <a:off x="11048630" y="2036050"/>
            <a:ext cx="399245" cy="2562896"/>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962053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73752" y="761467"/>
            <a:ext cx="7891465" cy="4039567"/>
          </a:xfrm>
          <a:prstGeom prst="rect">
            <a:avLst/>
          </a:prstGeom>
        </p:spPr>
        <p:txBody>
          <a:bodyPr wrap="square">
            <a:spAutoFit/>
          </a:bodyPr>
          <a:lstStyle/>
          <a:p>
            <a:pPr>
              <a:lnSpc>
                <a:spcPct val="150000"/>
              </a:lnSpc>
            </a:pPr>
            <a:r>
              <a:rPr lang="zh-CN" altLang="en-US" sz="1900" kern="100" dirty="0">
                <a:cs typeface="Times New Roman" panose="02020603050405020304" pitchFamily="18" charset="0"/>
              </a:rPr>
              <a:t>　</a:t>
            </a:r>
          </a:p>
          <a:p>
            <a:pPr>
              <a:lnSpc>
                <a:spcPct val="150000"/>
              </a:lnSpc>
            </a:pPr>
            <a:r>
              <a:rPr lang="zh-CN" altLang="en-US" sz="2000" kern="100" dirty="0">
                <a:solidFill>
                  <a:srgbClr val="FFFF00"/>
                </a:solidFill>
                <a:cs typeface="Times New Roman" panose="02020603050405020304" pitchFamily="18" charset="0"/>
              </a:rPr>
              <a:t>（4）分析性研究</a:t>
            </a: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分析</a:t>
            </a:r>
            <a:r>
              <a:rPr lang="zh-CN" altLang="en-US" sz="1900" kern="100" dirty="0">
                <a:cs typeface="Times New Roman" panose="02020603050405020304" pitchFamily="18" charset="0"/>
              </a:rPr>
              <a:t>性研究需要将一个问题分解开来，对其进行解构，剖析其内部的运作程序与细节</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在</a:t>
            </a:r>
            <a:r>
              <a:rPr lang="zh-CN" altLang="en-US" sz="1900" kern="100" dirty="0">
                <a:cs typeface="Times New Roman" panose="02020603050405020304" pitchFamily="18" charset="0"/>
              </a:rPr>
              <a:t>网站设计中，对整个网站项目的运作、对网站结构的分析、对网站内容的需求等等都需要进行分析研究</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对</a:t>
            </a:r>
            <a:r>
              <a:rPr lang="zh-CN" altLang="en-US" sz="1900" kern="100" dirty="0">
                <a:cs typeface="Times New Roman" panose="02020603050405020304" pitchFamily="18" charset="0"/>
              </a:rPr>
              <a:t>网站可能运用到的设计元素，或是网站如何与用户进行界面交互，则需要借助更深层次的分析技术与知识，比如符号学原理、交互设计法则等，才能进行分析研究。</a:t>
            </a:r>
            <a:endParaRPr lang="zh-CN" altLang="en-US" sz="1900" kern="100" dirty="0">
              <a:cs typeface="Times New Roman" panose="02020603050405020304" pitchFamily="18" charset="0"/>
            </a:endParaRPr>
          </a:p>
        </p:txBody>
      </p:sp>
      <p:sp>
        <p:nvSpPr>
          <p:cNvPr id="3" name="矩形 2"/>
          <p:cNvSpPr/>
          <p:nvPr/>
        </p:nvSpPr>
        <p:spPr>
          <a:xfrm>
            <a:off x="11320212" y="2126202"/>
            <a:ext cx="553998" cy="2486616"/>
          </a:xfrm>
          <a:prstGeom prst="rect">
            <a:avLst/>
          </a:prstGeom>
        </p:spPr>
        <p:txBody>
          <a:bodyPr vert="eaVert" wrap="square">
            <a:spAutoFit/>
          </a:bodyPr>
          <a:lstStyle/>
          <a:p>
            <a:pPr algn="just">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资料搜集与调研</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2.2</a:t>
            </a:r>
            <a:endParaRPr lang="zh-CN" altLang="en-US" sz="4000" dirty="0"/>
          </a:p>
        </p:txBody>
      </p:sp>
      <p:sp>
        <p:nvSpPr>
          <p:cNvPr id="5" name="闪电形 4"/>
          <p:cNvSpPr/>
          <p:nvPr/>
        </p:nvSpPr>
        <p:spPr>
          <a:xfrm rot="361324">
            <a:off x="11048630" y="2036050"/>
            <a:ext cx="399245" cy="2562896"/>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燕尾形 5"/>
          <p:cNvSpPr/>
          <p:nvPr/>
        </p:nvSpPr>
        <p:spPr>
          <a:xfrm>
            <a:off x="1506828" y="1305837"/>
            <a:ext cx="334851" cy="334851"/>
          </a:xfrm>
          <a:prstGeom prst="chevron">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5915253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示 5"/>
          <p:cNvGraphicFramePr/>
          <p:nvPr>
            <p:extLst>
              <p:ext uri="{D42A27DB-BD31-4B8C-83A1-F6EECF244321}">
                <p14:modId xmlns:p14="http://schemas.microsoft.com/office/powerpoint/2010/main" val="2205530401"/>
              </p:ext>
            </p:extLst>
          </p:nvPr>
        </p:nvGraphicFramePr>
        <p:xfrm>
          <a:off x="463813" y="1067804"/>
          <a:ext cx="9852164" cy="40837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矩形 2"/>
          <p:cNvSpPr/>
          <p:nvPr/>
        </p:nvSpPr>
        <p:spPr>
          <a:xfrm>
            <a:off x="11320212" y="2190596"/>
            <a:ext cx="553998" cy="1660187"/>
          </a:xfrm>
          <a:prstGeom prst="rect">
            <a:avLst/>
          </a:prstGeom>
        </p:spPr>
        <p:txBody>
          <a:bodyPr vert="eaVert" wrap="square">
            <a:spAutoFit/>
          </a:bodyPr>
          <a:lstStyle/>
          <a:p>
            <a:pPr>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整体规划</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2.3</a:t>
            </a:r>
            <a:endParaRPr lang="zh-CN" altLang="en-US" sz="4000" dirty="0"/>
          </a:p>
        </p:txBody>
      </p:sp>
      <p:sp>
        <p:nvSpPr>
          <p:cNvPr id="5" name="闪电形 4"/>
          <p:cNvSpPr/>
          <p:nvPr/>
        </p:nvSpPr>
        <p:spPr>
          <a:xfrm rot="361324">
            <a:off x="11088624" y="2034360"/>
            <a:ext cx="327133" cy="1804241"/>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718747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前期工作简化表"/>
          <p:cNvPicPr>
            <a:picLocks noChangeAspect="1" noChangeArrowheads="1"/>
          </p:cNvPicPr>
          <p:nvPr/>
        </p:nvPicPr>
        <p:blipFill>
          <a:blip r:embed="rId2" cstate="print">
            <a:extLst>
              <a:ext uri="{28A0092B-C50C-407E-A947-70E740481C1C}">
                <a14:useLocalDpi xmlns:a14="http://schemas.microsoft.com/office/drawing/2010/main" val="0"/>
              </a:ext>
            </a:extLst>
          </a:blip>
          <a:srcRect t="6210" b="5353"/>
          <a:stretch>
            <a:fillRect/>
          </a:stretch>
        </p:blipFill>
        <p:spPr bwMode="auto">
          <a:xfrm>
            <a:off x="3032886" y="94036"/>
            <a:ext cx="6755058" cy="6738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1320212" y="2190596"/>
            <a:ext cx="553998" cy="1660187"/>
          </a:xfrm>
          <a:prstGeom prst="rect">
            <a:avLst/>
          </a:prstGeom>
        </p:spPr>
        <p:txBody>
          <a:bodyPr vert="eaVert" wrap="square">
            <a:spAutoFit/>
          </a:bodyPr>
          <a:lstStyle/>
          <a:p>
            <a:pPr>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整体规划</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2.3</a:t>
            </a:r>
            <a:endParaRPr lang="zh-CN" altLang="en-US" sz="4000" dirty="0"/>
          </a:p>
        </p:txBody>
      </p:sp>
      <p:sp>
        <p:nvSpPr>
          <p:cNvPr id="5" name="闪电形 4"/>
          <p:cNvSpPr/>
          <p:nvPr/>
        </p:nvSpPr>
        <p:spPr>
          <a:xfrm rot="361324">
            <a:off x="11088624" y="2034360"/>
            <a:ext cx="327133" cy="1804241"/>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747421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29047" y="951894"/>
            <a:ext cx="8942232" cy="3993401"/>
          </a:xfrm>
          <a:prstGeom prst="rect">
            <a:avLst/>
          </a:prstGeom>
        </p:spPr>
        <p:txBody>
          <a:bodyPr wrap="square">
            <a:spAutoFit/>
          </a:bodyPr>
          <a:lstStyle/>
          <a:p>
            <a:pPr>
              <a:lnSpc>
                <a:spcPct val="150000"/>
              </a:lnSpc>
            </a:pPr>
            <a:r>
              <a:rPr lang="zh-CN" altLang="en-US" sz="2400" kern="100" dirty="0" smtClean="0">
                <a:solidFill>
                  <a:srgbClr val="FFFF00"/>
                </a:solidFill>
                <a:cs typeface="Times New Roman" panose="02020603050405020304" pitchFamily="18" charset="0"/>
              </a:rPr>
              <a:t>1</a:t>
            </a:r>
            <a:r>
              <a:rPr lang="zh-CN" altLang="en-US" sz="2400" kern="100" dirty="0">
                <a:solidFill>
                  <a:srgbClr val="FFFF00"/>
                </a:solidFill>
                <a:cs typeface="Times New Roman" panose="02020603050405020304" pitchFamily="18" charset="0"/>
              </a:rPr>
              <a:t>、确立总体目标与方法</a:t>
            </a: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有了</a:t>
            </a:r>
            <a:r>
              <a:rPr lang="zh-CN" altLang="en-US" sz="1900" kern="100" dirty="0">
                <a:cs typeface="Times New Roman" panose="02020603050405020304" pitchFamily="18" charset="0"/>
              </a:rPr>
              <a:t>调研的资料和信息后，下一步就是提取网站项目的精华，确立网站再设计的整体目标</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目标</a:t>
            </a:r>
            <a:r>
              <a:rPr lang="zh-CN" altLang="en-US" sz="1900" kern="100" dirty="0">
                <a:cs typeface="Times New Roman" panose="02020603050405020304" pitchFamily="18" charset="0"/>
              </a:rPr>
              <a:t>可能很多元：如增加流量、减少客服电话、改善外观形态、改良网站功能、创新销售模式等等</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确立</a:t>
            </a:r>
            <a:r>
              <a:rPr lang="zh-CN" altLang="en-US" sz="1900" kern="100" dirty="0">
                <a:cs typeface="Times New Roman" panose="02020603050405020304" pitchFamily="18" charset="0"/>
              </a:rPr>
              <a:t>目标的同时也要为下一步制定计划打下基础，尤其是设计的方法的探索</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这些</a:t>
            </a:r>
            <a:r>
              <a:rPr lang="zh-CN" altLang="en-US" sz="1900" kern="100" dirty="0">
                <a:cs typeface="Times New Roman" panose="02020603050405020304" pitchFamily="18" charset="0"/>
              </a:rPr>
              <a:t>内容在整个项目中都需要不断对其回顾，为设计的具体实施提供一些标准，衡量项目的进展和成功的距离。</a:t>
            </a:r>
          </a:p>
          <a:p>
            <a:r>
              <a:rPr lang="zh-CN" altLang="en-US" dirty="0" smtClean="0"/>
              <a:t>　　</a:t>
            </a:r>
          </a:p>
        </p:txBody>
      </p:sp>
      <p:sp>
        <p:nvSpPr>
          <p:cNvPr id="3" name="矩形 2"/>
          <p:cNvSpPr/>
          <p:nvPr/>
        </p:nvSpPr>
        <p:spPr>
          <a:xfrm>
            <a:off x="11320212" y="2190596"/>
            <a:ext cx="553998" cy="1660187"/>
          </a:xfrm>
          <a:prstGeom prst="rect">
            <a:avLst/>
          </a:prstGeom>
        </p:spPr>
        <p:txBody>
          <a:bodyPr vert="eaVert" wrap="square">
            <a:spAutoFit/>
          </a:bodyPr>
          <a:lstStyle/>
          <a:p>
            <a:pPr>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整体规划</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2.3</a:t>
            </a:r>
            <a:endParaRPr lang="zh-CN" altLang="en-US" sz="4000" dirty="0"/>
          </a:p>
        </p:txBody>
      </p:sp>
      <p:sp>
        <p:nvSpPr>
          <p:cNvPr id="5" name="闪电形 4"/>
          <p:cNvSpPr/>
          <p:nvPr/>
        </p:nvSpPr>
        <p:spPr>
          <a:xfrm rot="361324">
            <a:off x="11088624" y="2034360"/>
            <a:ext cx="327133" cy="1804241"/>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782921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80564" y="420406"/>
            <a:ext cx="8375560" cy="5032147"/>
          </a:xfrm>
          <a:prstGeom prst="rect">
            <a:avLst/>
          </a:prstGeom>
        </p:spPr>
        <p:txBody>
          <a:bodyPr wrap="square">
            <a:spAutoFit/>
          </a:bodyPr>
          <a:lstStyle/>
          <a:p>
            <a:pPr>
              <a:lnSpc>
                <a:spcPct val="150000"/>
              </a:lnSpc>
            </a:pPr>
            <a:r>
              <a:rPr lang="zh-CN" altLang="en-US" sz="2400" b="1" kern="100" dirty="0" smtClean="0">
                <a:cs typeface="Times New Roman" panose="02020603050405020304" pitchFamily="18" charset="0"/>
              </a:rPr>
              <a:t>目 标    </a:t>
            </a:r>
            <a:endParaRPr lang="en-US" altLang="zh-CN" sz="2400" b="1" kern="100" dirty="0" smtClean="0">
              <a:cs typeface="Times New Roman" panose="02020603050405020304" pitchFamily="18" charset="0"/>
            </a:endParaRPr>
          </a:p>
          <a:p>
            <a:pPr>
              <a:lnSpc>
                <a:spcPct val="150000"/>
              </a:lnSpc>
            </a:pP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项目</a:t>
            </a:r>
            <a:r>
              <a:rPr lang="zh-CN" altLang="en-US" sz="1900" kern="100" dirty="0">
                <a:cs typeface="Times New Roman" panose="02020603050405020304" pitchFamily="18" charset="0"/>
              </a:rPr>
              <a:t>目标就是最终的实现结果，团队或客户想要达成的目标</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在</a:t>
            </a:r>
            <a:r>
              <a:rPr lang="zh-CN" altLang="en-US" sz="1900" kern="100" dirty="0">
                <a:cs typeface="Times New Roman" panose="02020603050405020304" pitchFamily="18" charset="0"/>
              </a:rPr>
              <a:t>项目开始之初就要确立清晰明确的项目目标，并在之后的整个设计流程中时不时地回顾这些目标，这非常重要</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目标</a:t>
            </a:r>
            <a:r>
              <a:rPr lang="zh-CN" altLang="en-US" sz="1900" kern="100" dirty="0">
                <a:cs typeface="Times New Roman" panose="02020603050405020304" pitchFamily="18" charset="0"/>
              </a:rPr>
              <a:t>是开展项目的原因，是设计工作的方向指引</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初始</a:t>
            </a:r>
            <a:r>
              <a:rPr lang="zh-CN" altLang="en-US" sz="1900" kern="100" dirty="0">
                <a:cs typeface="Times New Roman" panose="02020603050405020304" pitchFamily="18" charset="0"/>
              </a:rPr>
              <a:t>目标确实重要，但也不能因为这些最初的目标而限制了设计的创意思路。有时会遇到在设计过程中一些有意思的创新与最初的目标相左，或者干脆目标在过程中有了或多或少的变化，这时候不要乱，和委托设计的客户好好沟通，提出一些客户从来没有过的因素，以设计者为主体探索最佳的解决方案与目标</a:t>
            </a:r>
            <a:r>
              <a:rPr lang="zh-CN" altLang="en-US" sz="1900" kern="100" dirty="0" smtClean="0">
                <a:cs typeface="Times New Roman" panose="02020603050405020304" pitchFamily="18" charset="0"/>
              </a:rPr>
              <a:t>。</a:t>
            </a:r>
            <a:r>
              <a:rPr lang="zh-CN" altLang="en-US" dirty="0" smtClean="0"/>
              <a:t>　　</a:t>
            </a:r>
            <a:endParaRPr lang="zh-CN" altLang="en-US" dirty="0"/>
          </a:p>
        </p:txBody>
      </p:sp>
      <p:sp>
        <p:nvSpPr>
          <p:cNvPr id="3" name="矩形 2"/>
          <p:cNvSpPr/>
          <p:nvPr/>
        </p:nvSpPr>
        <p:spPr>
          <a:xfrm>
            <a:off x="11320212" y="2190596"/>
            <a:ext cx="553998" cy="1660187"/>
          </a:xfrm>
          <a:prstGeom prst="rect">
            <a:avLst/>
          </a:prstGeom>
        </p:spPr>
        <p:txBody>
          <a:bodyPr vert="eaVert" wrap="square">
            <a:spAutoFit/>
          </a:bodyPr>
          <a:lstStyle/>
          <a:p>
            <a:pPr>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整体规划</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2.3</a:t>
            </a:r>
            <a:endParaRPr lang="zh-CN" altLang="en-US" sz="4000" dirty="0"/>
          </a:p>
        </p:txBody>
      </p:sp>
      <p:sp>
        <p:nvSpPr>
          <p:cNvPr id="5" name="闪电形 4"/>
          <p:cNvSpPr/>
          <p:nvPr/>
        </p:nvSpPr>
        <p:spPr>
          <a:xfrm rot="361324">
            <a:off x="11088624" y="2034360"/>
            <a:ext cx="327133" cy="1804241"/>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燕尾形 7"/>
          <p:cNvSpPr/>
          <p:nvPr/>
        </p:nvSpPr>
        <p:spPr>
          <a:xfrm>
            <a:off x="579549" y="528034"/>
            <a:ext cx="360609" cy="42386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6396679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六边形 2"/>
          <p:cNvSpPr/>
          <p:nvPr/>
        </p:nvSpPr>
        <p:spPr>
          <a:xfrm>
            <a:off x="927279" y="978795"/>
            <a:ext cx="8216721" cy="2794716"/>
          </a:xfrm>
          <a:prstGeom prst="hexagon">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2" name="矩形 1"/>
          <p:cNvSpPr/>
          <p:nvPr/>
        </p:nvSpPr>
        <p:spPr>
          <a:xfrm>
            <a:off x="1850264" y="1431168"/>
            <a:ext cx="6533881" cy="2031325"/>
          </a:xfrm>
          <a:prstGeom prst="rect">
            <a:avLst/>
          </a:prstGeom>
        </p:spPr>
        <p:txBody>
          <a:bodyPr wrap="square">
            <a:spAutoFit/>
          </a:bodyPr>
          <a:lstStyle/>
          <a:p>
            <a:pPr>
              <a:lnSpc>
                <a:spcPct val="150000"/>
              </a:lnSpc>
            </a:pPr>
            <a:r>
              <a:rPr lang="zh-CN" altLang="en-US" kern="100" dirty="0">
                <a:solidFill>
                  <a:schemeClr val="accent6">
                    <a:lumMod val="50000"/>
                  </a:schemeClr>
                </a:solidFill>
                <a:latin typeface="华文中宋" panose="02010600040101010101" pitchFamily="2" charset="-122"/>
                <a:ea typeface="华文中宋" panose="02010600040101010101" pitchFamily="2" charset="-122"/>
                <a:cs typeface="Times New Roman" panose="02020603050405020304" pitchFamily="18" charset="0"/>
              </a:rPr>
              <a:t>　　设计者在考虑网站项目目标时，不仅要考虑委托客户的意愿，也可以包括自身角度的目标。比如，通过网站项目提升自身的设计技能，借助项目为自己赢得更多的工作机会与订单，或者是在市场调研与受众分析方面积累更多的素材与经验。</a:t>
            </a:r>
          </a:p>
          <a:p>
            <a:r>
              <a:rPr lang="zh-CN" altLang="en-US" dirty="0">
                <a:solidFill>
                  <a:schemeClr val="accent6">
                    <a:lumMod val="50000"/>
                  </a:schemeClr>
                </a:solidFill>
                <a:latin typeface="华文中宋" panose="02010600040101010101" pitchFamily="2" charset="-122"/>
                <a:ea typeface="华文中宋" panose="02010600040101010101" pitchFamily="2" charset="-122"/>
              </a:rPr>
              <a:t>　　</a:t>
            </a:r>
          </a:p>
        </p:txBody>
      </p:sp>
      <p:sp>
        <p:nvSpPr>
          <p:cNvPr id="4" name="矩形 3"/>
          <p:cNvSpPr/>
          <p:nvPr/>
        </p:nvSpPr>
        <p:spPr>
          <a:xfrm>
            <a:off x="11320212" y="2190596"/>
            <a:ext cx="553998" cy="1660187"/>
          </a:xfrm>
          <a:prstGeom prst="rect">
            <a:avLst/>
          </a:prstGeom>
        </p:spPr>
        <p:txBody>
          <a:bodyPr vert="eaVert" wrap="square">
            <a:spAutoFit/>
          </a:bodyPr>
          <a:lstStyle/>
          <a:p>
            <a:pPr>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整体规划</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5" name="矩形 4"/>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2.3</a:t>
            </a:r>
            <a:endParaRPr lang="zh-CN" altLang="en-US" sz="4000" dirty="0"/>
          </a:p>
        </p:txBody>
      </p:sp>
      <p:sp>
        <p:nvSpPr>
          <p:cNvPr id="6" name="闪电形 5"/>
          <p:cNvSpPr/>
          <p:nvPr/>
        </p:nvSpPr>
        <p:spPr>
          <a:xfrm rot="361324">
            <a:off x="11088624" y="2034360"/>
            <a:ext cx="327133" cy="1804241"/>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113057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41171" y="1006373"/>
            <a:ext cx="8594502" cy="2228815"/>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zh-CN" sz="1900" kern="100" dirty="0">
                <a:cs typeface="Times New Roman" panose="02020603050405020304" pitchFamily="18" charset="0"/>
              </a:rPr>
              <a:t>定位一个项目，可以由浅入深、循序渐进地逐步进行。我们把项目定位工作分为三个</a:t>
            </a:r>
            <a:r>
              <a:rPr lang="zh-CN" altLang="zh-CN" sz="1900" kern="100" dirty="0">
                <a:cs typeface="Times New Roman" panose="02020603050405020304" pitchFamily="18" charset="0"/>
              </a:rPr>
              <a:t>步骤</a:t>
            </a:r>
            <a:r>
              <a:rPr lang="zh-CN" altLang="en-US" sz="1900" kern="100" dirty="0">
                <a:cs typeface="Times New Roman" panose="02020603050405020304" pitchFamily="18" charset="0"/>
              </a:rPr>
              <a:t>：</a:t>
            </a:r>
            <a:r>
              <a:rPr lang="zh-CN" altLang="zh-CN" sz="1900" kern="100" dirty="0">
                <a:cs typeface="Times New Roman" panose="02020603050405020304" pitchFamily="18" charset="0"/>
              </a:rPr>
              <a:t>资料</a:t>
            </a:r>
            <a:r>
              <a:rPr lang="zh-CN" altLang="zh-CN" sz="1900" kern="100" dirty="0">
                <a:cs typeface="Times New Roman" panose="02020603050405020304" pitchFamily="18" charset="0"/>
              </a:rPr>
              <a:t>搜集、整体规划和制定计划</a:t>
            </a:r>
            <a:r>
              <a:rPr lang="zh-CN" altLang="zh-CN" sz="1900" kern="100" dirty="0">
                <a:cs typeface="Times New Roman" panose="02020603050405020304" pitchFamily="18" charset="0"/>
              </a:rPr>
              <a:t>。</a:t>
            </a:r>
            <a:endParaRPr lang="en-US" altLang="zh-CN" sz="1900" kern="100" dirty="0">
              <a:cs typeface="Times New Roman" panose="02020603050405020304" pitchFamily="18" charset="0"/>
            </a:endParaRPr>
          </a:p>
          <a:p>
            <a:pPr marL="285750" indent="-285750">
              <a:lnSpc>
                <a:spcPct val="150000"/>
              </a:lnSpc>
              <a:buFont typeface="Arial" panose="020B0604020202020204" pitchFamily="34" charset="0"/>
              <a:buChar char="•"/>
            </a:pPr>
            <a:r>
              <a:rPr lang="zh-CN" altLang="zh-CN" sz="1900" kern="100" dirty="0">
                <a:cs typeface="Times New Roman" panose="02020603050405020304" pitchFamily="18" charset="0"/>
              </a:rPr>
              <a:t>每</a:t>
            </a:r>
            <a:r>
              <a:rPr lang="zh-CN" altLang="zh-CN" sz="1900" kern="100" dirty="0">
                <a:cs typeface="Times New Roman" panose="02020603050405020304" pitchFamily="18" charset="0"/>
              </a:rPr>
              <a:t>一步骤都有许多工作要完成，完成这些工作能够更好地使开发者了解项目内容，制定正确的设计策略，为以后的工作打下良好基础</a:t>
            </a:r>
            <a:r>
              <a:rPr lang="zh-CN" altLang="zh-CN" sz="1900" kern="100" dirty="0">
                <a:cs typeface="Times New Roman" panose="02020603050405020304" pitchFamily="18" charset="0"/>
              </a:rPr>
              <a:t>。</a:t>
            </a:r>
            <a:endParaRPr lang="en-US" altLang="zh-CN" sz="1900" kern="100" dirty="0">
              <a:cs typeface="Times New Roman" panose="02020603050405020304" pitchFamily="18" charset="0"/>
            </a:endParaRPr>
          </a:p>
          <a:p>
            <a:pPr marL="285750" indent="-285750">
              <a:lnSpc>
                <a:spcPct val="150000"/>
              </a:lnSpc>
              <a:buFont typeface="Arial" panose="020B0604020202020204" pitchFamily="34" charset="0"/>
              <a:buChar char="•"/>
            </a:pPr>
            <a:r>
              <a:rPr lang="zh-CN" altLang="zh-CN" sz="1900" kern="100" dirty="0">
                <a:cs typeface="Times New Roman" panose="02020603050405020304" pitchFamily="18" charset="0"/>
              </a:rPr>
              <a:t>当然</a:t>
            </a:r>
            <a:r>
              <a:rPr lang="zh-CN" altLang="zh-CN" sz="1900" kern="100" dirty="0">
                <a:cs typeface="Times New Roman" panose="02020603050405020304" pitchFamily="18" charset="0"/>
              </a:rPr>
              <a:t>这三个步骤</a:t>
            </a:r>
            <a:r>
              <a:rPr lang="zh-CN" altLang="zh-CN" sz="1900" kern="100" dirty="0">
                <a:cs typeface="Times New Roman" panose="02020603050405020304" pitchFamily="18" charset="0"/>
              </a:rPr>
              <a:t>也不是唯一且局限的，可根据实际设计项目进行扩充。</a:t>
            </a:r>
            <a:endParaRPr lang="zh-CN" altLang="en-US" sz="1900" dirty="0"/>
          </a:p>
        </p:txBody>
      </p:sp>
      <p:graphicFrame>
        <p:nvGraphicFramePr>
          <p:cNvPr id="4" name="图示 3"/>
          <p:cNvGraphicFramePr/>
          <p:nvPr>
            <p:extLst>
              <p:ext uri="{D42A27DB-BD31-4B8C-83A1-F6EECF244321}">
                <p14:modId xmlns:p14="http://schemas.microsoft.com/office/powerpoint/2010/main" val="285754821"/>
              </p:ext>
            </p:extLst>
          </p:nvPr>
        </p:nvGraphicFramePr>
        <p:xfrm>
          <a:off x="2159794" y="4300402"/>
          <a:ext cx="5799349" cy="19844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073340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示 7"/>
          <p:cNvGraphicFramePr/>
          <p:nvPr>
            <p:extLst>
              <p:ext uri="{D42A27DB-BD31-4B8C-83A1-F6EECF244321}">
                <p14:modId xmlns:p14="http://schemas.microsoft.com/office/powerpoint/2010/main" val="26446009"/>
              </p:ext>
            </p:extLst>
          </p:nvPr>
        </p:nvGraphicFramePr>
        <p:xfrm>
          <a:off x="-561677" y="1133343"/>
          <a:ext cx="12158888" cy="49339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矩形 2"/>
          <p:cNvSpPr/>
          <p:nvPr/>
        </p:nvSpPr>
        <p:spPr>
          <a:xfrm>
            <a:off x="11320212" y="2190596"/>
            <a:ext cx="553998" cy="1660187"/>
          </a:xfrm>
          <a:prstGeom prst="rect">
            <a:avLst/>
          </a:prstGeom>
        </p:spPr>
        <p:txBody>
          <a:bodyPr vert="eaVert" wrap="square">
            <a:spAutoFit/>
          </a:bodyPr>
          <a:lstStyle/>
          <a:p>
            <a:pPr>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整体规划</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2.3</a:t>
            </a:r>
            <a:endParaRPr lang="zh-CN" altLang="en-US" sz="4000" dirty="0"/>
          </a:p>
        </p:txBody>
      </p:sp>
      <p:sp>
        <p:nvSpPr>
          <p:cNvPr id="5" name="闪电形 4"/>
          <p:cNvSpPr/>
          <p:nvPr/>
        </p:nvSpPr>
        <p:spPr>
          <a:xfrm rot="361324">
            <a:off x="11088624" y="2034360"/>
            <a:ext cx="327133" cy="1804241"/>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53605" y="134970"/>
            <a:ext cx="1127232" cy="575094"/>
          </a:xfrm>
          <a:prstGeom prst="rect">
            <a:avLst/>
          </a:prstGeom>
        </p:spPr>
        <p:txBody>
          <a:bodyPr wrap="none">
            <a:spAutoFit/>
          </a:bodyPr>
          <a:lstStyle/>
          <a:p>
            <a:pPr>
              <a:lnSpc>
                <a:spcPct val="150000"/>
              </a:lnSpc>
            </a:pPr>
            <a:r>
              <a:rPr lang="zh-CN" altLang="en-US" sz="2400" b="1" kern="100" dirty="0" smtClean="0">
                <a:cs typeface="Times New Roman" panose="02020603050405020304" pitchFamily="18" charset="0"/>
              </a:rPr>
              <a:t>方  法</a:t>
            </a:r>
            <a:r>
              <a:rPr lang="zh-CN" altLang="en-US" kern="100" dirty="0" smtClean="0">
                <a:cs typeface="Times New Roman" panose="02020603050405020304" pitchFamily="18" charset="0"/>
              </a:rPr>
              <a:t>  </a:t>
            </a:r>
            <a:endParaRPr lang="en-US" altLang="zh-CN" kern="100" dirty="0">
              <a:cs typeface="Times New Roman" panose="02020603050405020304" pitchFamily="18" charset="0"/>
            </a:endParaRPr>
          </a:p>
        </p:txBody>
      </p:sp>
      <p:sp>
        <p:nvSpPr>
          <p:cNvPr id="7" name="燕尾形 6"/>
          <p:cNvSpPr/>
          <p:nvPr/>
        </p:nvSpPr>
        <p:spPr>
          <a:xfrm>
            <a:off x="616954" y="285062"/>
            <a:ext cx="360609" cy="42386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42372525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4502" y="617043"/>
            <a:ext cx="9161172" cy="5355312"/>
          </a:xfrm>
          <a:prstGeom prst="rect">
            <a:avLst/>
          </a:prstGeom>
        </p:spPr>
        <p:txBody>
          <a:bodyPr wrap="square">
            <a:spAutoFit/>
          </a:bodyPr>
          <a:lstStyle/>
          <a:p>
            <a:pPr>
              <a:lnSpc>
                <a:spcPct val="150000"/>
              </a:lnSpc>
            </a:pPr>
            <a:r>
              <a:rPr lang="zh-CN" altLang="en-US" sz="2000" b="1" kern="100" dirty="0">
                <a:cs typeface="Times New Roman" panose="02020603050405020304" pitchFamily="18" charset="0"/>
              </a:rPr>
              <a:t>2、准备一个设计建议书</a:t>
            </a:r>
          </a:p>
          <a:p>
            <a:pPr marL="342900" indent="-342900">
              <a:lnSpc>
                <a:spcPct val="150000"/>
              </a:lnSpc>
              <a:buFont typeface="Wingdings" panose="05000000000000000000" pitchFamily="2" charset="2"/>
              <a:buChar char="Ø"/>
            </a:pPr>
            <a:r>
              <a:rPr lang="zh-CN" altLang="en-US" sz="1900" kern="100" dirty="0">
                <a:cs typeface="Times New Roman" panose="02020603050405020304" pitchFamily="18" charset="0"/>
              </a:rPr>
              <a:t>　　准备一个设计摘要或建议书，这是对整体目标的梗概，基于调研资料的搜集工作所做出的理性策略与建议</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Wingdings" panose="05000000000000000000" pitchFamily="2" charset="2"/>
              <a:buChar char="Ø"/>
            </a:pPr>
            <a:r>
              <a:rPr lang="zh-CN" altLang="en-US" sz="1900" kern="100" dirty="0" smtClean="0">
                <a:cs typeface="Times New Roman" panose="02020603050405020304" pitchFamily="18" charset="0"/>
              </a:rPr>
              <a:t>在</a:t>
            </a:r>
            <a:r>
              <a:rPr lang="zh-CN" altLang="en-US" sz="1900" kern="100" dirty="0">
                <a:cs typeface="Times New Roman" panose="02020603050405020304" pitchFamily="18" charset="0"/>
              </a:rPr>
              <a:t>这份建议书里，设计者需要重申目标用户的研究结果、网站的传播策略、罗列领域内的设计风格和基调等等。</a:t>
            </a:r>
          </a:p>
          <a:p>
            <a:pPr marL="342900" indent="-342900">
              <a:lnSpc>
                <a:spcPct val="150000"/>
              </a:lnSpc>
              <a:buFont typeface="Wingdings" panose="05000000000000000000" pitchFamily="2" charset="2"/>
              <a:buChar char="Ø"/>
            </a:pPr>
            <a:r>
              <a:rPr lang="zh-CN" altLang="en-US" sz="1900" kern="100" dirty="0">
                <a:cs typeface="Times New Roman" panose="02020603050405020304" pitchFamily="18" charset="0"/>
              </a:rPr>
              <a:t>　　为了清晰地传递前期工作成果、为设计过程展示研究价值，设计者或团队可以进行更加视觉化的呈现</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Wingdings" panose="05000000000000000000" pitchFamily="2" charset="2"/>
              <a:buChar char="Ø"/>
            </a:pPr>
            <a:r>
              <a:rPr lang="zh-CN" altLang="en-US" sz="1900" kern="100" dirty="0" smtClean="0">
                <a:cs typeface="Times New Roman" panose="02020603050405020304" pitchFamily="18" charset="0"/>
              </a:rPr>
              <a:t>解释</a:t>
            </a:r>
            <a:r>
              <a:rPr lang="zh-CN" altLang="en-US" sz="1900" kern="100" dirty="0">
                <a:cs typeface="Times New Roman" panose="02020603050405020304" pitchFamily="18" charset="0"/>
              </a:rPr>
              <a:t>接下来要做的全部工作是一个复杂的活儿，尤其是要向客户阐释设计方案，说服其相信设计团队的能力，这必须以一种高效的方式解决。</a:t>
            </a:r>
          </a:p>
          <a:p>
            <a:pPr marL="342900" indent="-342900">
              <a:lnSpc>
                <a:spcPct val="150000"/>
              </a:lnSpc>
              <a:buFont typeface="Wingdings" panose="05000000000000000000" pitchFamily="2" charset="2"/>
              <a:buChar char="Ø"/>
            </a:pPr>
            <a:r>
              <a:rPr lang="zh-CN" altLang="en-US" sz="1900" kern="100" dirty="0">
                <a:cs typeface="Times New Roman" panose="02020603050405020304" pitchFamily="18" charset="0"/>
              </a:rPr>
              <a:t>　　一目了然、逻辑合理是建议书最好的展示方式：调研结果清晰，设计建议易懂，得出的解决方案能很好地解决问题，设计的前景能很好地适应并吸引用户。为了更好地叙述并视觉化建议书，我们可以进行一些方式方法的学习与分析。</a:t>
            </a:r>
            <a:endParaRPr lang="zh-CN" altLang="en-US" sz="1900" kern="100" dirty="0">
              <a:cs typeface="Times New Roman" panose="02020603050405020304" pitchFamily="18" charset="0"/>
            </a:endParaRPr>
          </a:p>
        </p:txBody>
      </p:sp>
      <p:sp>
        <p:nvSpPr>
          <p:cNvPr id="3" name="矩形 2"/>
          <p:cNvSpPr/>
          <p:nvPr/>
        </p:nvSpPr>
        <p:spPr>
          <a:xfrm>
            <a:off x="11320212" y="2190596"/>
            <a:ext cx="553998" cy="1660187"/>
          </a:xfrm>
          <a:prstGeom prst="rect">
            <a:avLst/>
          </a:prstGeom>
        </p:spPr>
        <p:txBody>
          <a:bodyPr vert="eaVert" wrap="square">
            <a:spAutoFit/>
          </a:bodyPr>
          <a:lstStyle/>
          <a:p>
            <a:pPr>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整体规划</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2.3</a:t>
            </a:r>
            <a:endParaRPr lang="zh-CN" altLang="en-US" sz="4000" dirty="0"/>
          </a:p>
        </p:txBody>
      </p:sp>
      <p:sp>
        <p:nvSpPr>
          <p:cNvPr id="5" name="闪电形 4"/>
          <p:cNvSpPr/>
          <p:nvPr/>
        </p:nvSpPr>
        <p:spPr>
          <a:xfrm rot="361324">
            <a:off x="11088624" y="2034360"/>
            <a:ext cx="327133" cy="1804241"/>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795911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47989" y="496315"/>
            <a:ext cx="8903594" cy="4154984"/>
          </a:xfrm>
          <a:prstGeom prst="rect">
            <a:avLst/>
          </a:prstGeom>
        </p:spPr>
        <p:txBody>
          <a:bodyPr wrap="square">
            <a:spAutoFit/>
          </a:bodyPr>
          <a:lstStyle/>
          <a:p>
            <a:pPr>
              <a:lnSpc>
                <a:spcPct val="150000"/>
              </a:lnSpc>
            </a:pPr>
            <a:r>
              <a:rPr lang="zh-CN" altLang="en-US" sz="2400" b="1" kern="100" dirty="0" smtClean="0">
                <a:cs typeface="Times New Roman" panose="02020603050405020304" pitchFamily="18" charset="0"/>
              </a:rPr>
              <a:t>向</a:t>
            </a:r>
            <a:r>
              <a:rPr lang="zh-CN" altLang="en-US" sz="2400" b="1" kern="100" dirty="0">
                <a:cs typeface="Times New Roman" panose="02020603050405020304" pitchFamily="18" charset="0"/>
              </a:rPr>
              <a:t>客户展示  </a:t>
            </a:r>
            <a:endParaRPr lang="en-US" altLang="zh-CN" sz="2400" b="1" kern="100" dirty="0" smtClean="0">
              <a:cs typeface="Times New Roman" panose="02020603050405020304" pitchFamily="18" charset="0"/>
            </a:endParaRPr>
          </a:p>
          <a:p>
            <a:pPr>
              <a:lnSpc>
                <a:spcPct val="150000"/>
              </a:lnSpc>
            </a:pPr>
            <a:r>
              <a:rPr lang="zh-CN" altLang="en-US" sz="1900" kern="100" dirty="0" smtClean="0">
                <a:cs typeface="Times New Roman" panose="02020603050405020304" pitchFamily="18" charset="0"/>
              </a:rPr>
              <a:t>向</a:t>
            </a:r>
            <a:r>
              <a:rPr lang="zh-CN" altLang="en-US" sz="1900" kern="100" dirty="0">
                <a:cs typeface="Times New Roman" panose="02020603050405020304" pitchFamily="18" charset="0"/>
              </a:rPr>
              <a:t>客户展示设计者到底进行了哪些工作、以及作出方案选择的原因是非常重要的环节</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a:lnSpc>
                <a:spcPct val="150000"/>
              </a:lnSpc>
            </a:pPr>
            <a:r>
              <a:rPr lang="zh-CN" altLang="en-US" sz="1900" kern="100" dirty="0" smtClean="0">
                <a:cs typeface="Times New Roman" panose="02020603050405020304" pitchFamily="18" charset="0"/>
              </a:rPr>
              <a:t>对</a:t>
            </a:r>
            <a:r>
              <a:rPr lang="zh-CN" altLang="en-US" sz="1900" kern="100" dirty="0">
                <a:cs typeface="Times New Roman" panose="02020603050405020304" pitchFamily="18" charset="0"/>
              </a:rPr>
              <a:t>客户来说，不断从设计者那里得到灵通的消息状态，是降低项目风险疑惑的一种方式。设计者必须花上一定精力、使用简单多样的形式就可以做到这点。</a:t>
            </a:r>
          </a:p>
          <a:p>
            <a:pPr>
              <a:lnSpc>
                <a:spcPct val="150000"/>
              </a:lnSpc>
            </a:pPr>
            <a:r>
              <a:rPr lang="zh-CN" altLang="en-US" sz="1900" kern="100" dirty="0">
                <a:cs typeface="Times New Roman" panose="02020603050405020304" pitchFamily="18" charset="0"/>
              </a:rPr>
              <a:t>　　展示可以是多种形式的，但设计者必须清楚什么阶段给客户展示什么，必须有选择、有条理地进行</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a:lnSpc>
                <a:spcPct val="150000"/>
              </a:lnSpc>
            </a:pPr>
            <a:r>
              <a:rPr lang="zh-CN" altLang="en-US" sz="1900" kern="100" dirty="0" smtClean="0">
                <a:cs typeface="Times New Roman" panose="02020603050405020304" pitchFamily="18" charset="0"/>
              </a:rPr>
              <a:t>最初</a:t>
            </a:r>
            <a:r>
              <a:rPr lang="zh-CN" altLang="en-US" sz="1900" kern="100" dirty="0">
                <a:cs typeface="Times New Roman" panose="02020603050405020304" pitchFamily="18" charset="0"/>
              </a:rPr>
              <a:t>的展示可能只是通过对话聊天的形式，交代设计者可以提供的各种可能性、工作方法、擅长的技能以及优势</a:t>
            </a:r>
            <a:r>
              <a:rPr lang="zh-CN" altLang="en-US" sz="1900" kern="100" dirty="0" smtClean="0">
                <a:cs typeface="Times New Roman" panose="02020603050405020304" pitchFamily="18" charset="0"/>
              </a:rPr>
              <a:t>。</a:t>
            </a:r>
            <a:endParaRPr lang="zh-CN" altLang="en-US" sz="1900" kern="100" dirty="0">
              <a:cs typeface="Times New Roman" panose="02020603050405020304" pitchFamily="18" charset="0"/>
            </a:endParaRPr>
          </a:p>
        </p:txBody>
      </p:sp>
      <p:sp>
        <p:nvSpPr>
          <p:cNvPr id="3" name="矩形 2"/>
          <p:cNvSpPr/>
          <p:nvPr/>
        </p:nvSpPr>
        <p:spPr>
          <a:xfrm>
            <a:off x="11320212" y="2190596"/>
            <a:ext cx="553998" cy="1660187"/>
          </a:xfrm>
          <a:prstGeom prst="rect">
            <a:avLst/>
          </a:prstGeom>
        </p:spPr>
        <p:txBody>
          <a:bodyPr vert="eaVert" wrap="square">
            <a:spAutoFit/>
          </a:bodyPr>
          <a:lstStyle/>
          <a:p>
            <a:pPr>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整体规划</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2.3</a:t>
            </a:r>
            <a:endParaRPr lang="zh-CN" altLang="en-US" sz="4000" dirty="0"/>
          </a:p>
        </p:txBody>
      </p:sp>
      <p:sp>
        <p:nvSpPr>
          <p:cNvPr id="5" name="闪电形 4"/>
          <p:cNvSpPr/>
          <p:nvPr/>
        </p:nvSpPr>
        <p:spPr>
          <a:xfrm rot="361324">
            <a:off x="11088624" y="2034360"/>
            <a:ext cx="327133" cy="1804241"/>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燕尾形 5"/>
          <p:cNvSpPr/>
          <p:nvPr/>
        </p:nvSpPr>
        <p:spPr>
          <a:xfrm>
            <a:off x="925982" y="684308"/>
            <a:ext cx="297512" cy="306223"/>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41919674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13456" y="1659780"/>
            <a:ext cx="8903594" cy="4039567"/>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随着</a:t>
            </a:r>
            <a:r>
              <a:rPr lang="zh-CN" altLang="en-US" sz="1900" kern="100" dirty="0">
                <a:cs typeface="Times New Roman" panose="02020603050405020304" pitchFamily="18" charset="0"/>
              </a:rPr>
              <a:t>交流的深入推进，展示能更应该偏向于改善设计方面，直至向客户展示最终的设计方案</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向</a:t>
            </a:r>
            <a:r>
              <a:rPr lang="zh-CN" altLang="en-US" sz="1900" kern="100" dirty="0">
                <a:cs typeface="Times New Roman" panose="02020603050405020304" pitchFamily="18" charset="0"/>
              </a:rPr>
              <a:t>客户展示设计建议，一定要开诚布公，同时应尽量做到简单</a:t>
            </a:r>
            <a:r>
              <a:rPr lang="zh-CN" altLang="en-US" sz="1900" kern="100" dirty="0" smtClean="0">
                <a:cs typeface="Times New Roman" panose="02020603050405020304" pitchFamily="18" charset="0"/>
              </a:rPr>
              <a:t>易懂。</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概述</a:t>
            </a:r>
            <a:r>
              <a:rPr lang="zh-CN" altLang="en-US" sz="1900" kern="100" dirty="0">
                <a:cs typeface="Times New Roman" panose="02020603050405020304" pitchFamily="18" charset="0"/>
              </a:rPr>
              <a:t>完前期的调研结果后，针对重要的内容与环节进行简要说明，避免过于技术化与专业化的阐述以免客户产生歧义，并且积极听取和回应客户的反馈，不要急着否定或推翻客户的“外行”想法，要不断对外来的反馈进行思考。</a:t>
            </a: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在</a:t>
            </a:r>
            <a:r>
              <a:rPr lang="zh-CN" altLang="en-US" sz="1900" kern="100" dirty="0">
                <a:cs typeface="Times New Roman" panose="02020603050405020304" pitchFamily="18" charset="0"/>
              </a:rPr>
              <a:t>陈述设计建议书时应该带着热情和活力，对客户的反馈意见要认真倾听，推动交流对话，而不是对着一个方案的好处夸夸其谈下去</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最</a:t>
            </a:r>
            <a:r>
              <a:rPr lang="zh-CN" altLang="en-US" sz="1900" kern="100" dirty="0">
                <a:cs typeface="Times New Roman" panose="02020603050405020304" pitchFamily="18" charset="0"/>
              </a:rPr>
              <a:t>重要的就是建议要简单精炼。</a:t>
            </a:r>
            <a:endParaRPr lang="zh-CN" altLang="en-US" sz="1900" kern="100" dirty="0">
              <a:cs typeface="Times New Roman" panose="02020603050405020304" pitchFamily="18" charset="0"/>
            </a:endParaRPr>
          </a:p>
        </p:txBody>
      </p:sp>
      <p:sp>
        <p:nvSpPr>
          <p:cNvPr id="3" name="矩形 2"/>
          <p:cNvSpPr/>
          <p:nvPr/>
        </p:nvSpPr>
        <p:spPr>
          <a:xfrm>
            <a:off x="11320212" y="2190596"/>
            <a:ext cx="553998" cy="1660187"/>
          </a:xfrm>
          <a:prstGeom prst="rect">
            <a:avLst/>
          </a:prstGeom>
        </p:spPr>
        <p:txBody>
          <a:bodyPr vert="eaVert" wrap="square">
            <a:spAutoFit/>
          </a:bodyPr>
          <a:lstStyle/>
          <a:p>
            <a:pPr>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整体规划</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2.3</a:t>
            </a:r>
            <a:endParaRPr lang="zh-CN" altLang="en-US" sz="4000" dirty="0"/>
          </a:p>
        </p:txBody>
      </p:sp>
      <p:sp>
        <p:nvSpPr>
          <p:cNvPr id="5" name="闪电形 4"/>
          <p:cNvSpPr/>
          <p:nvPr/>
        </p:nvSpPr>
        <p:spPr>
          <a:xfrm rot="361324">
            <a:off x="11088624" y="2034360"/>
            <a:ext cx="327133" cy="1804241"/>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867696" y="5089182"/>
            <a:ext cx="6096000" cy="369332"/>
          </a:xfrm>
          <a:prstGeom prst="rect">
            <a:avLst/>
          </a:prstGeom>
        </p:spPr>
        <p:txBody>
          <a:bodyPr>
            <a:spAutoFit/>
          </a:bodyPr>
          <a:lstStyle/>
          <a:p>
            <a:r>
              <a:rPr lang="zh-CN" altLang="en-US" kern="100" dirty="0">
                <a:cs typeface="Times New Roman" panose="02020603050405020304" pitchFamily="18" charset="0"/>
              </a:rPr>
              <a:t> </a:t>
            </a:r>
            <a:endParaRPr lang="zh-CN" altLang="en-US" dirty="0"/>
          </a:p>
        </p:txBody>
      </p:sp>
      <p:sp>
        <p:nvSpPr>
          <p:cNvPr id="9" name="圆角矩形 8"/>
          <p:cNvSpPr/>
          <p:nvPr/>
        </p:nvSpPr>
        <p:spPr>
          <a:xfrm>
            <a:off x="1013456" y="651687"/>
            <a:ext cx="7950240" cy="600413"/>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t"/>
          <a:lstStyle/>
          <a:p>
            <a:pPr>
              <a:lnSpc>
                <a:spcPct val="150000"/>
              </a:lnSpc>
            </a:pPr>
            <a:r>
              <a:rPr lang="zh-CN" altLang="en-US" kern="100" dirty="0">
                <a:latin typeface="华文中宋" panose="02010600040101010101" pitchFamily="2" charset="-122"/>
                <a:ea typeface="华文中宋" panose="02010600040101010101" pitchFamily="2" charset="-122"/>
                <a:cs typeface="Times New Roman" panose="02020603050405020304" pitchFamily="18" charset="0"/>
              </a:rPr>
              <a:t>展示设计建议时，可以让用户看到不止一个设计备选方案，这一点很重要。</a:t>
            </a:r>
            <a:endParaRPr lang="zh-CN" altLang="en-US" dirty="0">
              <a:latin typeface="华文中宋" panose="02010600040101010101" pitchFamily="2" charset="-122"/>
              <a:ea typeface="华文中宋" panose="02010600040101010101" pitchFamily="2" charset="-122"/>
            </a:endParaRPr>
          </a:p>
          <a:p>
            <a:pPr>
              <a:lnSpc>
                <a:spcPct val="150000"/>
              </a:lnSpc>
            </a:pPr>
            <a:endParaRPr lang="zh-CN" altLang="en-US" dirty="0">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34901682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3392" y="618266"/>
            <a:ext cx="9408124" cy="3277820"/>
          </a:xfrm>
          <a:prstGeom prst="rect">
            <a:avLst/>
          </a:prstGeom>
        </p:spPr>
        <p:txBody>
          <a:bodyPr wrap="square">
            <a:spAutoFit/>
          </a:bodyPr>
          <a:lstStyle/>
          <a:p>
            <a:pPr>
              <a:lnSpc>
                <a:spcPct val="150000"/>
              </a:lnSpc>
            </a:pPr>
            <a:r>
              <a:rPr lang="zh-CN" altLang="en-US" sz="2400" b="1" kern="100" dirty="0" smtClean="0">
                <a:cs typeface="Times New Roman" panose="02020603050405020304" pitchFamily="18" charset="0"/>
              </a:rPr>
              <a:t>信息</a:t>
            </a:r>
            <a:r>
              <a:rPr lang="zh-CN" altLang="en-US" sz="2400" b="1" kern="100" dirty="0">
                <a:cs typeface="Times New Roman" panose="02020603050405020304" pitchFamily="18" charset="0"/>
              </a:rPr>
              <a:t>数据视觉化  </a:t>
            </a:r>
            <a:endParaRPr lang="en-US" altLang="zh-CN" sz="2400" b="1" kern="100" dirty="0" smtClean="0">
              <a:cs typeface="Times New Roman" panose="02020603050405020304" pitchFamily="18" charset="0"/>
            </a:endParaRPr>
          </a:p>
          <a:p>
            <a:pPr>
              <a:lnSpc>
                <a:spcPct val="150000"/>
              </a:lnSpc>
            </a:pP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为了</a:t>
            </a:r>
            <a:r>
              <a:rPr lang="zh-CN" altLang="en-US" sz="1900" kern="100" dirty="0">
                <a:cs typeface="Times New Roman" panose="02020603050405020304" pitchFamily="18" charset="0"/>
              </a:rPr>
              <a:t>确保设计建议的清晰易懂，对于一些研究数据与信息可以采用更好的展示方式</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将</a:t>
            </a:r>
            <a:r>
              <a:rPr lang="zh-CN" altLang="en-US" sz="1900" kern="100" dirty="0">
                <a:cs typeface="Times New Roman" panose="02020603050405020304" pitchFamily="18" charset="0"/>
              </a:rPr>
              <a:t>数据信息进行视觉化呈现，是一种最具创新精神的形式，这种形式不一定是单纯的条形图或是图标，而是以一种视觉上引人入胜的形式展现数据和数字的方法，可以使用图像、插画、图表等等与事实相关的风格元素</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当然</a:t>
            </a:r>
            <a:r>
              <a:rPr lang="zh-CN" altLang="en-US" sz="1900" kern="100" dirty="0">
                <a:cs typeface="Times New Roman" panose="02020603050405020304" pitchFamily="18" charset="0"/>
              </a:rPr>
              <a:t>，不是所有的数据都必须视觉化，有的时候简单的数据可能是最强有力的方式</a:t>
            </a:r>
            <a:r>
              <a:rPr lang="zh-CN" altLang="en-US" sz="1900" kern="100" dirty="0" smtClean="0">
                <a:cs typeface="Times New Roman" panose="02020603050405020304" pitchFamily="18" charset="0"/>
              </a:rPr>
              <a:t>。</a:t>
            </a:r>
            <a:endParaRPr lang="zh-CN" altLang="en-US" sz="1900" kern="100" dirty="0">
              <a:cs typeface="Times New Roman" panose="02020603050405020304" pitchFamily="18" charset="0"/>
            </a:endParaRPr>
          </a:p>
        </p:txBody>
      </p:sp>
      <p:sp>
        <p:nvSpPr>
          <p:cNvPr id="3" name="矩形 2"/>
          <p:cNvSpPr/>
          <p:nvPr/>
        </p:nvSpPr>
        <p:spPr>
          <a:xfrm>
            <a:off x="11320212" y="2190596"/>
            <a:ext cx="553998" cy="1660187"/>
          </a:xfrm>
          <a:prstGeom prst="rect">
            <a:avLst/>
          </a:prstGeom>
        </p:spPr>
        <p:txBody>
          <a:bodyPr vert="eaVert" wrap="square">
            <a:spAutoFit/>
          </a:bodyPr>
          <a:lstStyle/>
          <a:p>
            <a:pPr>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整体规划</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2.3</a:t>
            </a:r>
            <a:endParaRPr lang="zh-CN" altLang="en-US" sz="4000" dirty="0"/>
          </a:p>
        </p:txBody>
      </p:sp>
      <p:sp>
        <p:nvSpPr>
          <p:cNvPr id="5" name="闪电形 4"/>
          <p:cNvSpPr/>
          <p:nvPr/>
        </p:nvSpPr>
        <p:spPr>
          <a:xfrm rot="361324">
            <a:off x="11088624" y="2034360"/>
            <a:ext cx="327133" cy="1804241"/>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燕尾形 5"/>
          <p:cNvSpPr/>
          <p:nvPr/>
        </p:nvSpPr>
        <p:spPr>
          <a:xfrm>
            <a:off x="599615" y="716170"/>
            <a:ext cx="309093" cy="471448"/>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schemeClr val="tx1"/>
              </a:solidFill>
            </a:endParaRPr>
          </a:p>
        </p:txBody>
      </p:sp>
      <p:sp>
        <p:nvSpPr>
          <p:cNvPr id="7" name="椭圆形标注 6"/>
          <p:cNvSpPr/>
          <p:nvPr/>
        </p:nvSpPr>
        <p:spPr>
          <a:xfrm>
            <a:off x="1475228" y="4143038"/>
            <a:ext cx="8564452" cy="2305318"/>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000" kern="100" dirty="0">
                <a:solidFill>
                  <a:srgbClr val="FFFF00"/>
                </a:solidFill>
                <a:latin typeface="华文中宋" panose="02010600040101010101" pitchFamily="2" charset="-122"/>
                <a:ea typeface="华文中宋" panose="02010600040101010101" pitchFamily="2" charset="-122"/>
                <a:cs typeface="Times New Roman" panose="02020603050405020304" pitchFamily="18" charset="0"/>
              </a:rPr>
              <a:t>但是要注意，展示数据时一定要明确这些数据的来源、群众规模、多元化程度如何，量化分析一定要集中于正确的目标市场与人群，要真实而且合理。</a:t>
            </a:r>
          </a:p>
          <a:p>
            <a:pPr algn="ctr"/>
            <a:endParaRPr lang="zh-CN" altLang="en-US" dirty="0"/>
          </a:p>
        </p:txBody>
      </p:sp>
    </p:spTree>
    <p:extLst>
      <p:ext uri="{BB962C8B-B14F-4D97-AF65-F5344CB8AC3E}">
        <p14:creationId xmlns:p14="http://schemas.microsoft.com/office/powerpoint/2010/main" val="34436510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9429" y="527699"/>
            <a:ext cx="8277759" cy="3993401"/>
          </a:xfrm>
          <a:prstGeom prst="rect">
            <a:avLst/>
          </a:prstGeom>
        </p:spPr>
        <p:txBody>
          <a:bodyPr wrap="square">
            <a:spAutoFit/>
          </a:bodyPr>
          <a:lstStyle/>
          <a:p>
            <a:endParaRPr lang="zh-CN" altLang="en-US" dirty="0" smtClean="0"/>
          </a:p>
          <a:p>
            <a:pPr>
              <a:lnSpc>
                <a:spcPct val="150000"/>
              </a:lnSpc>
            </a:pPr>
            <a:r>
              <a:rPr lang="zh-CN" altLang="en-US" sz="2400" b="1" kern="100" dirty="0" smtClean="0">
                <a:cs typeface="Times New Roman" panose="02020603050405020304" pitchFamily="18" charset="0"/>
              </a:rPr>
              <a:t>叙  事  </a:t>
            </a:r>
            <a:endParaRPr lang="en-US" altLang="zh-CN" sz="2400" b="1"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在</a:t>
            </a:r>
            <a:r>
              <a:rPr lang="zh-CN" altLang="en-US" sz="1900" kern="100" dirty="0">
                <a:cs typeface="Times New Roman" panose="02020603050405020304" pitchFamily="18" charset="0"/>
              </a:rPr>
              <a:t>展示复杂的设计建议时，将其作为一个叙事过程来考虑也是一种行之有效的做法</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网站</a:t>
            </a:r>
            <a:r>
              <a:rPr lang="zh-CN" altLang="en-US" sz="1900" kern="100" dirty="0">
                <a:cs typeface="Times New Roman" panose="02020603050405020304" pitchFamily="18" charset="0"/>
              </a:rPr>
              <a:t>的项目是一个连贯而合乎逻辑的流程，要由一个个不可调换的步骤逐一进行下去，一些列承前启后的环节可以指引我们得出结果，如果把这个过程以叙事的形式一层层向客户展示，就可以说服他们相信结果的正确性</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想象</a:t>
            </a:r>
            <a:r>
              <a:rPr lang="zh-CN" altLang="en-US" sz="1900" kern="100" dirty="0">
                <a:cs typeface="Times New Roman" panose="02020603050405020304" pitchFamily="18" charset="0"/>
              </a:rPr>
              <a:t>一下，一个节奏把握合理的叙述，加上一些关键事实与结论，再配合视觉化的信息数据呈现，就非常有说服力了</a:t>
            </a:r>
            <a:r>
              <a:rPr lang="zh-CN" altLang="en-US" sz="1900" kern="100" dirty="0" smtClean="0">
                <a:cs typeface="Times New Roman" panose="02020603050405020304" pitchFamily="18" charset="0"/>
              </a:rPr>
              <a:t>。</a:t>
            </a:r>
            <a:endParaRPr lang="zh-CN" altLang="en-US" dirty="0" smtClean="0"/>
          </a:p>
        </p:txBody>
      </p:sp>
      <p:sp>
        <p:nvSpPr>
          <p:cNvPr id="3" name="矩形 2"/>
          <p:cNvSpPr/>
          <p:nvPr/>
        </p:nvSpPr>
        <p:spPr>
          <a:xfrm>
            <a:off x="11320212" y="2190596"/>
            <a:ext cx="553998" cy="1660187"/>
          </a:xfrm>
          <a:prstGeom prst="rect">
            <a:avLst/>
          </a:prstGeom>
        </p:spPr>
        <p:txBody>
          <a:bodyPr vert="eaVert" wrap="square">
            <a:spAutoFit/>
          </a:bodyPr>
          <a:lstStyle/>
          <a:p>
            <a:pPr>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整体规划</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2.3</a:t>
            </a:r>
            <a:endParaRPr lang="zh-CN" altLang="en-US" sz="4000" dirty="0"/>
          </a:p>
        </p:txBody>
      </p:sp>
      <p:sp>
        <p:nvSpPr>
          <p:cNvPr id="5" name="闪电形 4"/>
          <p:cNvSpPr/>
          <p:nvPr/>
        </p:nvSpPr>
        <p:spPr>
          <a:xfrm rot="361324">
            <a:off x="11088624" y="2034360"/>
            <a:ext cx="327133" cy="1804241"/>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燕尾形 5"/>
          <p:cNvSpPr/>
          <p:nvPr/>
        </p:nvSpPr>
        <p:spPr>
          <a:xfrm>
            <a:off x="1275008" y="951894"/>
            <a:ext cx="309093" cy="353943"/>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8530832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8218" y="816151"/>
            <a:ext cx="8705033" cy="5032147"/>
          </a:xfrm>
          <a:prstGeom prst="rect">
            <a:avLst/>
          </a:prstGeom>
        </p:spPr>
        <p:txBody>
          <a:bodyPr wrap="square">
            <a:spAutoFit/>
          </a:bodyPr>
          <a:lstStyle/>
          <a:p>
            <a:pPr>
              <a:lnSpc>
                <a:spcPct val="150000"/>
              </a:lnSpc>
            </a:pPr>
            <a:r>
              <a:rPr lang="zh-CN" altLang="en-US" sz="2400" b="1" kern="100" dirty="0">
                <a:cs typeface="Times New Roman" panose="02020603050405020304" pitchFamily="18" charset="0"/>
              </a:rPr>
              <a:t>设计模型  </a:t>
            </a:r>
            <a:endParaRPr lang="en-US" altLang="zh-CN" sz="2400" b="1" kern="100" dirty="0" smtClean="0">
              <a:cs typeface="Times New Roman" panose="02020603050405020304" pitchFamily="18" charset="0"/>
            </a:endParaRPr>
          </a:p>
          <a:p>
            <a:pPr>
              <a:lnSpc>
                <a:spcPct val="150000"/>
              </a:lnSpc>
            </a:pP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借助</a:t>
            </a:r>
            <a:r>
              <a:rPr lang="zh-CN" altLang="en-US" sz="1900" kern="100" dirty="0">
                <a:cs typeface="Times New Roman" panose="02020603050405020304" pitchFamily="18" charset="0"/>
              </a:rPr>
              <a:t>设计模版或案例模型将想法或设计目标展示给客户也是一种很好的方式</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可以</a:t>
            </a:r>
            <a:r>
              <a:rPr lang="zh-CN" altLang="en-US" sz="1900" kern="100" dirty="0">
                <a:cs typeface="Times New Roman" panose="02020603050405020304" pitchFamily="18" charset="0"/>
              </a:rPr>
              <a:t>让用户更直观地看到设计的理想结果与目标，感受网站的大小、风格、操作与结构</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不过</a:t>
            </a:r>
            <a:r>
              <a:rPr lang="zh-CN" altLang="en-US" sz="1900" kern="100" dirty="0">
                <a:cs typeface="Times New Roman" panose="02020603050405020304" pitchFamily="18" charset="0"/>
              </a:rPr>
              <a:t>通常情况下，这种展示只适合较小规模的网站，模版的展示也不能完全反映设计的最终思想与结果，但是还是有一定的可参考性与帮助</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有时</a:t>
            </a:r>
            <a:r>
              <a:rPr lang="zh-CN" altLang="en-US" sz="1900" kern="100" dirty="0">
                <a:cs typeface="Times New Roman" panose="02020603050405020304" pitchFamily="18" charset="0"/>
              </a:rPr>
              <a:t>，我们也可以设计局部的案例与模版，对部分设计细节进行视觉化的探讨与建议</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使用</a:t>
            </a:r>
            <a:r>
              <a:rPr lang="zh-CN" altLang="en-US" sz="1900" kern="100" dirty="0">
                <a:cs typeface="Times New Roman" panose="02020603050405020304" pitchFamily="18" charset="0"/>
              </a:rPr>
              <a:t>设计模版或案例进行讨论建议，接受客户的反馈，这是一种行之有效的交流工具</a:t>
            </a:r>
            <a:r>
              <a:rPr lang="zh-CN" altLang="en-US" sz="1900" kern="100" dirty="0" smtClean="0">
                <a:cs typeface="Times New Roman" panose="02020603050405020304" pitchFamily="18" charset="0"/>
              </a:rPr>
              <a:t>。</a:t>
            </a:r>
            <a:endParaRPr lang="zh-CN" altLang="en-US" sz="1900" kern="100" dirty="0">
              <a:cs typeface="Times New Roman" panose="02020603050405020304" pitchFamily="18" charset="0"/>
            </a:endParaRPr>
          </a:p>
        </p:txBody>
      </p:sp>
      <p:sp>
        <p:nvSpPr>
          <p:cNvPr id="3" name="矩形 2"/>
          <p:cNvSpPr/>
          <p:nvPr/>
        </p:nvSpPr>
        <p:spPr>
          <a:xfrm>
            <a:off x="11320212" y="2190596"/>
            <a:ext cx="553998" cy="1660187"/>
          </a:xfrm>
          <a:prstGeom prst="rect">
            <a:avLst/>
          </a:prstGeom>
        </p:spPr>
        <p:txBody>
          <a:bodyPr vert="eaVert" wrap="square">
            <a:spAutoFit/>
          </a:bodyPr>
          <a:lstStyle/>
          <a:p>
            <a:pPr>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整体规划</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2.3</a:t>
            </a:r>
            <a:endParaRPr lang="zh-CN" altLang="en-US" sz="4000" dirty="0"/>
          </a:p>
        </p:txBody>
      </p:sp>
      <p:sp>
        <p:nvSpPr>
          <p:cNvPr id="5" name="闪电形 4"/>
          <p:cNvSpPr/>
          <p:nvPr/>
        </p:nvSpPr>
        <p:spPr>
          <a:xfrm rot="361324">
            <a:off x="11088624" y="2034360"/>
            <a:ext cx="327133" cy="1804241"/>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燕尾形 5"/>
          <p:cNvSpPr/>
          <p:nvPr/>
        </p:nvSpPr>
        <p:spPr>
          <a:xfrm>
            <a:off x="1275008" y="951894"/>
            <a:ext cx="309093" cy="353943"/>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406818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15414" y="616219"/>
            <a:ext cx="8749048" cy="3277820"/>
          </a:xfrm>
          <a:prstGeom prst="rect">
            <a:avLst/>
          </a:prstGeom>
        </p:spPr>
        <p:txBody>
          <a:bodyPr wrap="square">
            <a:spAutoFit/>
          </a:bodyPr>
          <a:lstStyle/>
          <a:p>
            <a:pPr>
              <a:lnSpc>
                <a:spcPct val="150000"/>
              </a:lnSpc>
            </a:pPr>
            <a:r>
              <a:rPr lang="zh-CN" altLang="en-US" sz="2400" b="1" kern="100" dirty="0" smtClean="0">
                <a:cs typeface="Times New Roman" panose="02020603050405020304" pitchFamily="18" charset="0"/>
              </a:rPr>
              <a:t>向</a:t>
            </a:r>
            <a:r>
              <a:rPr lang="zh-CN" altLang="en-US" sz="2400" b="1" kern="100" dirty="0">
                <a:cs typeface="Times New Roman" panose="02020603050405020304" pitchFamily="18" charset="0"/>
              </a:rPr>
              <a:t>客户提问  </a:t>
            </a:r>
            <a:endParaRPr lang="en-US" altLang="zh-CN" sz="2400" b="1" kern="100" dirty="0" smtClean="0">
              <a:cs typeface="Times New Roman" panose="02020603050405020304" pitchFamily="18" charset="0"/>
            </a:endParaRPr>
          </a:p>
          <a:p>
            <a:pPr>
              <a:lnSpc>
                <a:spcPct val="150000"/>
              </a:lnSpc>
            </a:pPr>
            <a:r>
              <a:rPr lang="zh-CN" altLang="en-US" sz="1900" kern="100" dirty="0" smtClean="0">
                <a:cs typeface="Times New Roman" panose="02020603050405020304" pitchFamily="18" charset="0"/>
              </a:rPr>
              <a:t>为了</a:t>
            </a:r>
            <a:r>
              <a:rPr lang="zh-CN" altLang="en-US" sz="1900" kern="100" dirty="0">
                <a:cs typeface="Times New Roman" panose="02020603050405020304" pitchFamily="18" charset="0"/>
              </a:rPr>
              <a:t>确保前期的设计调研与建议已经满足了客户对第一阶段工作的要求，我们需要询问客户的满意程度到底如何</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a:lnSpc>
                <a:spcPct val="150000"/>
              </a:lnSpc>
            </a:pPr>
            <a:r>
              <a:rPr lang="zh-CN" altLang="en-US" sz="1900" kern="100" dirty="0" smtClean="0">
                <a:cs typeface="Times New Roman" panose="02020603050405020304" pitchFamily="18" charset="0"/>
              </a:rPr>
              <a:t>因为</a:t>
            </a:r>
            <a:r>
              <a:rPr lang="zh-CN" altLang="en-US" sz="1900" kern="100" dirty="0">
                <a:cs typeface="Times New Roman" panose="02020603050405020304" pitchFamily="18" charset="0"/>
              </a:rPr>
              <a:t>我们不会接受一个仅仅是“还好”的作品，要维护与客户的关系，我们必须超出他们的预期</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a:lnSpc>
                <a:spcPct val="150000"/>
              </a:lnSpc>
            </a:pPr>
            <a:r>
              <a:rPr lang="zh-CN" altLang="en-US" sz="1900" kern="100" dirty="0" smtClean="0">
                <a:cs typeface="Times New Roman" panose="02020603050405020304" pitchFamily="18" charset="0"/>
              </a:rPr>
              <a:t>在</a:t>
            </a:r>
            <a:r>
              <a:rPr lang="zh-CN" altLang="en-US" sz="1900" kern="100" dirty="0">
                <a:cs typeface="Times New Roman" panose="02020603050405020304" pitchFamily="18" charset="0"/>
              </a:rPr>
              <a:t>建议书撰写完成后，首先就要理清需要客户给予反馈的关键点，并且在随后的交流中小心地提出这些问题</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p:txBody>
      </p:sp>
      <p:sp>
        <p:nvSpPr>
          <p:cNvPr id="3" name="矩形 2"/>
          <p:cNvSpPr/>
          <p:nvPr/>
        </p:nvSpPr>
        <p:spPr>
          <a:xfrm>
            <a:off x="11320212" y="2190596"/>
            <a:ext cx="553998" cy="1660187"/>
          </a:xfrm>
          <a:prstGeom prst="rect">
            <a:avLst/>
          </a:prstGeom>
        </p:spPr>
        <p:txBody>
          <a:bodyPr vert="eaVert" wrap="square">
            <a:spAutoFit/>
          </a:bodyPr>
          <a:lstStyle/>
          <a:p>
            <a:pPr>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整体规划</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2.3</a:t>
            </a:r>
            <a:endParaRPr lang="zh-CN" altLang="en-US" sz="4000" dirty="0"/>
          </a:p>
        </p:txBody>
      </p:sp>
      <p:sp>
        <p:nvSpPr>
          <p:cNvPr id="5" name="闪电形 4"/>
          <p:cNvSpPr/>
          <p:nvPr/>
        </p:nvSpPr>
        <p:spPr>
          <a:xfrm rot="361324">
            <a:off x="11088624" y="2034360"/>
            <a:ext cx="327133" cy="1804241"/>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燕尾形 5"/>
          <p:cNvSpPr/>
          <p:nvPr/>
        </p:nvSpPr>
        <p:spPr>
          <a:xfrm>
            <a:off x="1035452" y="774922"/>
            <a:ext cx="309093" cy="353943"/>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2965260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29804" y="2612941"/>
            <a:ext cx="9186930" cy="2723823"/>
          </a:xfrm>
          <a:prstGeom prst="rect">
            <a:avLst/>
          </a:prstGeom>
        </p:spPr>
        <p:txBody>
          <a:bodyPr wrap="square">
            <a:spAutoFit/>
          </a:bodyPr>
          <a:lstStyle/>
          <a:p>
            <a:pPr marL="342900" indent="-342900">
              <a:lnSpc>
                <a:spcPct val="150000"/>
              </a:lnSpc>
              <a:buFont typeface="Wingdings" panose="05000000000000000000" pitchFamily="2" charset="2"/>
              <a:buChar char="u"/>
            </a:pPr>
            <a:r>
              <a:rPr lang="zh-CN" altLang="en-US" sz="1900" kern="100" dirty="0" smtClean="0">
                <a:cs typeface="Times New Roman" panose="02020603050405020304" pitchFamily="18" charset="0"/>
              </a:rPr>
              <a:t>如果</a:t>
            </a:r>
            <a:r>
              <a:rPr lang="zh-CN" altLang="en-US" sz="1900" kern="100" dirty="0">
                <a:cs typeface="Times New Roman" panose="02020603050405020304" pitchFamily="18" charset="0"/>
              </a:rPr>
              <a:t>用户不认可建议，那就需要询问原因，获得更多设计建议的细节，不要把用户对建议的反对，当作是对设计者自身的反对，讨论的是方案本身，而不是人</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Wingdings" panose="05000000000000000000" pitchFamily="2" charset="2"/>
              <a:buChar char="u"/>
            </a:pPr>
            <a:r>
              <a:rPr lang="zh-CN" altLang="en-US" sz="1900" kern="100" dirty="0" smtClean="0">
                <a:cs typeface="Times New Roman" panose="02020603050405020304" pitchFamily="18" charset="0"/>
              </a:rPr>
              <a:t>此外</a:t>
            </a:r>
            <a:r>
              <a:rPr lang="zh-CN" altLang="en-US" sz="1900" kern="100" dirty="0">
                <a:cs typeface="Times New Roman" panose="02020603050405020304" pitchFamily="18" charset="0"/>
              </a:rPr>
              <a:t>，对部分客户提出的建议，我们还要进行分析，是否非常重要必须进行方案修改，有些客户的疑问或反对往往只是暂时的，或者缺乏一定的理解基础，这种情况下不需要设计者大费周章进行弥补，可适当巧妙地沟通一下，或暂时搁置，随着项目的推进，有些问题就迎刃而解了。</a:t>
            </a:r>
            <a:endParaRPr lang="zh-CN" altLang="en-US" sz="1900" kern="100" dirty="0">
              <a:cs typeface="Times New Roman" panose="02020603050405020304" pitchFamily="18" charset="0"/>
            </a:endParaRPr>
          </a:p>
        </p:txBody>
      </p:sp>
      <p:sp>
        <p:nvSpPr>
          <p:cNvPr id="3" name="矩形 2"/>
          <p:cNvSpPr/>
          <p:nvPr/>
        </p:nvSpPr>
        <p:spPr>
          <a:xfrm>
            <a:off x="11320212" y="2190596"/>
            <a:ext cx="553998" cy="1660187"/>
          </a:xfrm>
          <a:prstGeom prst="rect">
            <a:avLst/>
          </a:prstGeom>
        </p:spPr>
        <p:txBody>
          <a:bodyPr vert="eaVert" wrap="square">
            <a:spAutoFit/>
          </a:bodyPr>
          <a:lstStyle/>
          <a:p>
            <a:pPr>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整体规划</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2.3</a:t>
            </a:r>
            <a:endParaRPr lang="zh-CN" altLang="en-US" sz="4000" dirty="0"/>
          </a:p>
        </p:txBody>
      </p:sp>
      <p:sp>
        <p:nvSpPr>
          <p:cNvPr id="5" name="闪电形 4"/>
          <p:cNvSpPr/>
          <p:nvPr/>
        </p:nvSpPr>
        <p:spPr>
          <a:xfrm rot="361324">
            <a:off x="11088624" y="2034360"/>
            <a:ext cx="327133" cy="1804241"/>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剪去对角的矩形 7"/>
          <p:cNvSpPr/>
          <p:nvPr/>
        </p:nvSpPr>
        <p:spPr>
          <a:xfrm>
            <a:off x="419318" y="515154"/>
            <a:ext cx="9601838" cy="1507024"/>
          </a:xfrm>
          <a:prstGeom prst="snip2Diag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nSpc>
                <a:spcPct val="150000"/>
              </a:lnSpc>
            </a:pPr>
            <a:r>
              <a:rPr lang="zh-CN" altLang="en-US" sz="2000" kern="100" dirty="0">
                <a:solidFill>
                  <a:schemeClr val="bg1"/>
                </a:solidFill>
                <a:latin typeface="华文中宋" panose="02010600040101010101" pitchFamily="2" charset="-122"/>
                <a:ea typeface="华文中宋" panose="02010600040101010101" pitchFamily="2" charset="-122"/>
                <a:cs typeface="Times New Roman" panose="02020603050405020304" pitchFamily="18" charset="0"/>
              </a:rPr>
              <a:t>提问要谨慎，不要让客户对设计者的能力产生质疑，建议性的提问方式比较好，比如“我们发现了一点，做出了这样的判断，在您看来，这种方法行之有效吗？</a:t>
            </a:r>
            <a:r>
              <a:rPr lang="zh-CN" altLang="en-US" sz="2000" kern="100" dirty="0" smtClean="0">
                <a:solidFill>
                  <a:schemeClr val="bg1"/>
                </a:solidFill>
                <a:latin typeface="华文中宋" panose="02010600040101010101" pitchFamily="2" charset="-122"/>
                <a:ea typeface="华文中宋" panose="02010600040101010101" pitchFamily="2" charset="-122"/>
                <a:cs typeface="Times New Roman" panose="02020603050405020304" pitchFamily="18" charset="0"/>
              </a:rPr>
              <a:t>”</a:t>
            </a:r>
            <a:endParaRPr lang="en-US" altLang="zh-CN" sz="2000" kern="100" dirty="0">
              <a:solidFill>
                <a:schemeClr val="bg1"/>
              </a:solidFill>
              <a:latin typeface="华文中宋" panose="02010600040101010101" pitchFamily="2" charset="-122"/>
              <a:ea typeface="华文中宋"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54381946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015779" y="1039198"/>
            <a:ext cx="3816439" cy="4247317"/>
          </a:xfrm>
          <a:prstGeom prst="rect">
            <a:avLst/>
          </a:prstGeom>
        </p:spPr>
        <p:txBody>
          <a:bodyPr wrap="square">
            <a:spAutoFit/>
          </a:bodyPr>
          <a:lstStyle/>
          <a:p>
            <a:r>
              <a:rPr lang="zh-CN" altLang="en-US" dirty="0" smtClean="0"/>
              <a:t>2.4  制定计划</a:t>
            </a:r>
          </a:p>
          <a:p>
            <a:r>
              <a:rPr lang="zh-CN" altLang="en-US" dirty="0" smtClean="0"/>
              <a:t> </a:t>
            </a:r>
          </a:p>
          <a:p>
            <a:r>
              <a:rPr lang="zh-CN" altLang="en-US" dirty="0" smtClean="0"/>
              <a:t>1、预算</a:t>
            </a:r>
          </a:p>
          <a:p>
            <a:r>
              <a:rPr lang="zh-CN" altLang="en-US" dirty="0" smtClean="0"/>
              <a:t> </a:t>
            </a:r>
          </a:p>
          <a:p>
            <a:r>
              <a:rPr lang="zh-CN" altLang="en-US" dirty="0" smtClean="0"/>
              <a:t>2、时间追踪</a:t>
            </a:r>
          </a:p>
          <a:p>
            <a:r>
              <a:rPr lang="zh-CN" altLang="en-US" dirty="0" smtClean="0"/>
              <a:t> </a:t>
            </a:r>
          </a:p>
          <a:p>
            <a:r>
              <a:rPr lang="zh-CN" altLang="en-US" dirty="0" smtClean="0"/>
              <a:t>3、日程表</a:t>
            </a:r>
          </a:p>
          <a:p>
            <a:r>
              <a:rPr lang="zh-CN" altLang="en-US" dirty="0" smtClean="0"/>
              <a:t> </a:t>
            </a:r>
          </a:p>
          <a:p>
            <a:r>
              <a:rPr lang="zh-CN" altLang="en-US" dirty="0" smtClean="0"/>
              <a:t>4、选择团队</a:t>
            </a:r>
          </a:p>
          <a:p>
            <a:r>
              <a:rPr lang="zh-CN" altLang="en-US" dirty="0" smtClean="0"/>
              <a:t> </a:t>
            </a:r>
          </a:p>
          <a:p>
            <a:r>
              <a:rPr lang="zh-CN" altLang="en-US" dirty="0" smtClean="0"/>
              <a:t>5、与客户交流 </a:t>
            </a:r>
          </a:p>
          <a:p>
            <a:r>
              <a:rPr lang="zh-CN" altLang="en-US" dirty="0" smtClean="0"/>
              <a:t>6、用户测试</a:t>
            </a:r>
          </a:p>
          <a:p>
            <a:r>
              <a:rPr lang="zh-CN" altLang="en-US" dirty="0" smtClean="0"/>
              <a:t> </a:t>
            </a:r>
          </a:p>
          <a:p>
            <a:r>
              <a:rPr lang="zh-CN" altLang="en-US" dirty="0" smtClean="0"/>
              <a:t>7、整合项目计划</a:t>
            </a:r>
          </a:p>
          <a:p>
            <a:r>
              <a:rPr lang="zh-CN" altLang="en-US" dirty="0" smtClean="0"/>
              <a:t> </a:t>
            </a:r>
            <a:endParaRPr lang="zh-CN" altLang="en-US" dirty="0"/>
          </a:p>
        </p:txBody>
      </p:sp>
      <p:sp>
        <p:nvSpPr>
          <p:cNvPr id="3" name="矩形 2"/>
          <p:cNvSpPr/>
          <p:nvPr/>
        </p:nvSpPr>
        <p:spPr>
          <a:xfrm>
            <a:off x="11320212" y="2190596"/>
            <a:ext cx="553998" cy="1660187"/>
          </a:xfrm>
          <a:prstGeom prst="rect">
            <a:avLst/>
          </a:prstGeom>
        </p:spPr>
        <p:txBody>
          <a:bodyPr vert="eaVert" wrap="square">
            <a:spAutoFit/>
          </a:bodyPr>
          <a:lstStyle/>
          <a:p>
            <a:pPr>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制定计划</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2.4</a:t>
            </a:r>
            <a:endParaRPr lang="zh-CN" altLang="en-US" sz="4000" dirty="0"/>
          </a:p>
        </p:txBody>
      </p:sp>
      <p:sp>
        <p:nvSpPr>
          <p:cNvPr id="5" name="闪电形 4"/>
          <p:cNvSpPr/>
          <p:nvPr/>
        </p:nvSpPr>
        <p:spPr>
          <a:xfrm rot="361324">
            <a:off x="11088624" y="2034360"/>
            <a:ext cx="327133" cy="1804241"/>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1971" y="334851"/>
            <a:ext cx="4713668" cy="6325715"/>
          </a:xfrm>
          <a:prstGeom prst="rect">
            <a:avLst/>
          </a:prstGeom>
        </p:spPr>
      </p:pic>
    </p:spTree>
    <p:extLst>
      <p:ext uri="{BB962C8B-B14F-4D97-AF65-F5344CB8AC3E}">
        <p14:creationId xmlns:p14="http://schemas.microsoft.com/office/powerpoint/2010/main" val="30359898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7532" y="700487"/>
            <a:ext cx="8993748" cy="2723823"/>
          </a:xfrm>
          <a:prstGeom prst="rect">
            <a:avLst/>
          </a:prstGeom>
        </p:spPr>
        <p:txBody>
          <a:bodyPr wrap="square">
            <a:spAutoFit/>
          </a:bodyPr>
          <a:lstStyle/>
          <a:p>
            <a:pPr marL="342900" indent="-342900" algn="just">
              <a:lnSpc>
                <a:spcPct val="150000"/>
              </a:lnSpc>
              <a:spcAft>
                <a:spcPts val="0"/>
              </a:spcAft>
              <a:buFont typeface="Arial" panose="020B0604020202020204" pitchFamily="34" charset="0"/>
              <a:buChar char="•"/>
            </a:pPr>
            <a:r>
              <a:rPr lang="zh-CN" altLang="zh-CN" sz="1900" kern="100" dirty="0" smtClean="0">
                <a:cs typeface="Times New Roman" panose="02020603050405020304" pitchFamily="18" charset="0"/>
              </a:rPr>
              <a:t>第一</a:t>
            </a:r>
            <a:r>
              <a:rPr lang="zh-CN" altLang="zh-CN" sz="1900" kern="100" dirty="0">
                <a:cs typeface="Times New Roman" panose="02020603050405020304" pitchFamily="18" charset="0"/>
              </a:rPr>
              <a:t>阶段为整个设计搭建舞台，很多前期工作将影响下面的步骤。在这一阶段，设计开发者需要从一系列的提问开始，积累很多数据，讨论网站设计的期望。</a:t>
            </a:r>
          </a:p>
          <a:p>
            <a:pPr marL="342900" indent="-342900" algn="just">
              <a:lnSpc>
                <a:spcPct val="150000"/>
              </a:lnSpc>
              <a:spcAft>
                <a:spcPts val="0"/>
              </a:spcAft>
              <a:buFont typeface="Arial" panose="020B0604020202020204" pitchFamily="34" charset="0"/>
              <a:buChar char="•"/>
            </a:pPr>
            <a:r>
              <a:rPr lang="zh-CN" altLang="zh-CN" sz="1900" kern="100" dirty="0">
                <a:cs typeface="Times New Roman" panose="02020603050405020304" pitchFamily="18" charset="0"/>
              </a:rPr>
              <a:t>第一阶段是整个设计过程最大的一部分，所做的工作决定了未来整个项目的计划内容、接下来的每一个任务</a:t>
            </a:r>
            <a:r>
              <a:rPr lang="zh-CN" altLang="zh-CN"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gn="just">
              <a:lnSpc>
                <a:spcPct val="150000"/>
              </a:lnSpc>
              <a:spcAft>
                <a:spcPts val="0"/>
              </a:spcAft>
              <a:buFont typeface="Arial" panose="020B0604020202020204" pitchFamily="34" charset="0"/>
              <a:buChar char="•"/>
            </a:pPr>
            <a:r>
              <a:rPr lang="zh-CN" altLang="zh-CN" sz="1900" kern="100" dirty="0" smtClean="0">
                <a:cs typeface="Times New Roman" panose="02020603050405020304" pitchFamily="18" charset="0"/>
              </a:rPr>
              <a:t>这</a:t>
            </a:r>
            <a:r>
              <a:rPr lang="zh-CN" altLang="zh-CN" sz="1900" kern="100" dirty="0">
                <a:cs typeface="Times New Roman" panose="02020603050405020304" pitchFamily="18" charset="0"/>
              </a:rPr>
              <a:t>一阶段的工作并非独立而不需重复，比如像“了解受众”这样的工作，其实每个阶段都必须融入，都要进行</a:t>
            </a:r>
            <a:r>
              <a:rPr lang="zh-CN" altLang="zh-CN" sz="1900" kern="100" dirty="0" smtClean="0">
                <a:cs typeface="Times New Roman" panose="02020603050405020304" pitchFamily="18" charset="0"/>
              </a:rPr>
              <a:t>。</a:t>
            </a:r>
            <a:endParaRPr lang="zh-CN" altLang="zh-CN" sz="1900" kern="100" dirty="0">
              <a:cs typeface="Times New Roman" panose="02020603050405020304" pitchFamily="18" charset="0"/>
            </a:endParaRPr>
          </a:p>
        </p:txBody>
      </p:sp>
      <p:sp>
        <p:nvSpPr>
          <p:cNvPr id="3" name="矩形 2"/>
          <p:cNvSpPr/>
          <p:nvPr/>
        </p:nvSpPr>
        <p:spPr>
          <a:xfrm>
            <a:off x="11320212" y="2126202"/>
            <a:ext cx="553998" cy="2486616"/>
          </a:xfrm>
          <a:prstGeom prst="rect">
            <a:avLst/>
          </a:prstGeom>
        </p:spPr>
        <p:txBody>
          <a:bodyPr vert="eaVert" wrap="square">
            <a:spAutoFit/>
          </a:bodyPr>
          <a:lstStyle/>
          <a:p>
            <a:pPr algn="just">
              <a:spcAft>
                <a:spcPts val="0"/>
              </a:spcAft>
            </a:pPr>
            <a:r>
              <a:rPr lang="zh-CN" altLang="zh-CN"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设计前期工作</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a:latin typeface="黑体" panose="02010609060101010101" pitchFamily="49" charset="-122"/>
                <a:cs typeface="Times New Roman" panose="02020603050405020304" pitchFamily="18" charset="0"/>
              </a:rPr>
              <a:t>2.1</a:t>
            </a:r>
            <a:endParaRPr lang="zh-CN" altLang="en-US" sz="4000" dirty="0"/>
          </a:p>
        </p:txBody>
      </p:sp>
      <p:sp>
        <p:nvSpPr>
          <p:cNvPr id="5" name="闪电形 4"/>
          <p:cNvSpPr/>
          <p:nvPr/>
        </p:nvSpPr>
        <p:spPr>
          <a:xfrm rot="361324">
            <a:off x="11048630" y="2036050"/>
            <a:ext cx="399245" cy="2562896"/>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流程图: 多文档 6"/>
          <p:cNvSpPr/>
          <p:nvPr/>
        </p:nvSpPr>
        <p:spPr>
          <a:xfrm>
            <a:off x="1210615" y="3773510"/>
            <a:ext cx="8860665" cy="2942823"/>
          </a:xfrm>
          <a:prstGeom prst="flowChartMultidocument">
            <a:avLst/>
          </a:prstGeom>
        </p:spPr>
        <p:style>
          <a:lnRef idx="1">
            <a:schemeClr val="accent1"/>
          </a:lnRef>
          <a:fillRef idx="2">
            <a:schemeClr val="accent1"/>
          </a:fillRef>
          <a:effectRef idx="1">
            <a:schemeClr val="accent1"/>
          </a:effectRef>
          <a:fontRef idx="minor">
            <a:schemeClr val="dk1"/>
          </a:fontRef>
        </p:style>
        <p:txBody>
          <a:bodyPr rtlCol="0" anchor="ctr"/>
          <a:lstStyle/>
          <a:p>
            <a:pPr algn="just">
              <a:lnSpc>
                <a:spcPct val="150000"/>
              </a:lnSpc>
              <a:spcAft>
                <a:spcPts val="0"/>
              </a:spcAft>
            </a:pPr>
            <a:r>
              <a:rPr lang="zh-CN" altLang="zh-CN" sz="2000" kern="100" dirty="0">
                <a:latin typeface="楷体" panose="02010609060101010101" pitchFamily="49" charset="-122"/>
                <a:ea typeface="楷体" panose="02010609060101010101" pitchFamily="49" charset="-122"/>
                <a:cs typeface="Times New Roman" panose="02020603050405020304" pitchFamily="18" charset="0"/>
              </a:rPr>
              <a:t>网站设计的前期工作主要是关于收集与分析信息，以便于识别网站项目的宽度与广度，并为整个设计的实施做准备。</a:t>
            </a:r>
            <a:endParaRPr lang="en-US" altLang="zh-CN" sz="2000" kern="100" dirty="0">
              <a:latin typeface="楷体" panose="02010609060101010101" pitchFamily="49" charset="-122"/>
              <a:ea typeface="楷体" panose="02010609060101010101" pitchFamily="49" charset="-122"/>
              <a:cs typeface="Times New Roman" panose="02020603050405020304" pitchFamily="18" charset="0"/>
            </a:endParaRPr>
          </a:p>
          <a:p>
            <a:pPr algn="just">
              <a:lnSpc>
                <a:spcPct val="150000"/>
              </a:lnSpc>
              <a:spcAft>
                <a:spcPts val="0"/>
              </a:spcAft>
            </a:pPr>
            <a:r>
              <a:rPr lang="zh-CN" altLang="zh-CN" sz="2000" kern="100" dirty="0">
                <a:latin typeface="楷体" panose="02010609060101010101" pitchFamily="49" charset="-122"/>
                <a:ea typeface="楷体" panose="02010609060101010101" pitchFamily="49" charset="-122"/>
                <a:cs typeface="Times New Roman" panose="02020603050405020304" pitchFamily="18" charset="0"/>
              </a:rPr>
              <a:t>网站的前期工作相当重要，这决定了设计者后续的全部工作以及方向，在整个网站建设过程中发挥着奠定基础的作用。</a:t>
            </a:r>
          </a:p>
          <a:p>
            <a:pPr algn="ctr"/>
            <a:endParaRPr lang="zh-CN" altLang="en-US" dirty="0"/>
          </a:p>
        </p:txBody>
      </p:sp>
    </p:spTree>
    <p:extLst>
      <p:ext uri="{BB962C8B-B14F-4D97-AF65-F5344CB8AC3E}">
        <p14:creationId xmlns:p14="http://schemas.microsoft.com/office/powerpoint/2010/main" val="1346489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33244" y="2013150"/>
            <a:ext cx="7220604" cy="1846659"/>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设计</a:t>
            </a:r>
            <a:r>
              <a:rPr lang="zh-CN" altLang="en-US" sz="1900" kern="100" dirty="0">
                <a:cs typeface="Times New Roman" panose="02020603050405020304" pitchFamily="18" charset="0"/>
              </a:rPr>
              <a:t>目标确定后，就可以给网站的设计流程分布了，也就是制定一个完整的项目计划表</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对于</a:t>
            </a:r>
            <a:r>
              <a:rPr lang="zh-CN" altLang="en-US" sz="1900" kern="100" dirty="0">
                <a:cs typeface="Times New Roman" panose="02020603050405020304" pitchFamily="18" charset="0"/>
              </a:rPr>
              <a:t>设计计划的制定，有些需要详细而精确，有些则不一定；有些需要明确可衡量的结点，有些则不一定。</a:t>
            </a:r>
            <a:endParaRPr lang="zh-CN" altLang="en-US" sz="1900" kern="100" dirty="0">
              <a:cs typeface="Times New Roman" panose="02020603050405020304" pitchFamily="18" charset="0"/>
            </a:endParaRPr>
          </a:p>
        </p:txBody>
      </p:sp>
      <p:sp>
        <p:nvSpPr>
          <p:cNvPr id="3" name="矩形 2"/>
          <p:cNvSpPr/>
          <p:nvPr/>
        </p:nvSpPr>
        <p:spPr>
          <a:xfrm>
            <a:off x="11320212" y="2190596"/>
            <a:ext cx="553998" cy="1660187"/>
          </a:xfrm>
          <a:prstGeom prst="rect">
            <a:avLst/>
          </a:prstGeom>
        </p:spPr>
        <p:txBody>
          <a:bodyPr vert="eaVert" wrap="square">
            <a:spAutoFit/>
          </a:bodyPr>
          <a:lstStyle/>
          <a:p>
            <a:pPr>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制定计划</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2.4</a:t>
            </a:r>
            <a:endParaRPr lang="zh-CN" altLang="en-US" sz="4000" dirty="0"/>
          </a:p>
        </p:txBody>
      </p:sp>
      <p:sp>
        <p:nvSpPr>
          <p:cNvPr id="5" name="闪电形 4"/>
          <p:cNvSpPr/>
          <p:nvPr/>
        </p:nvSpPr>
        <p:spPr>
          <a:xfrm rot="361324">
            <a:off x="11088624" y="2034360"/>
            <a:ext cx="327133" cy="1804241"/>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181520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84856" y="916696"/>
            <a:ext cx="8770513" cy="4039567"/>
          </a:xfrm>
          <a:prstGeom prst="rect">
            <a:avLst/>
          </a:prstGeom>
        </p:spPr>
        <p:txBody>
          <a:bodyPr wrap="square">
            <a:spAutoFit/>
          </a:bodyPr>
          <a:lstStyle/>
          <a:p>
            <a:pPr>
              <a:lnSpc>
                <a:spcPct val="150000"/>
              </a:lnSpc>
            </a:pPr>
            <a:endParaRPr lang="zh-CN" altLang="en-US" sz="1900" kern="100" dirty="0">
              <a:cs typeface="Times New Roman" panose="02020603050405020304" pitchFamily="18" charset="0"/>
            </a:endParaRPr>
          </a:p>
          <a:p>
            <a:pPr>
              <a:lnSpc>
                <a:spcPct val="150000"/>
              </a:lnSpc>
            </a:pPr>
            <a:r>
              <a:rPr lang="zh-CN" altLang="en-US" sz="1900" kern="100" dirty="0">
                <a:cs typeface="Times New Roman" panose="02020603050405020304" pitchFamily="18" charset="0"/>
              </a:rPr>
              <a:t>1、预算</a:t>
            </a:r>
          </a:p>
          <a:p>
            <a:pPr marL="342900" indent="-342900">
              <a:lnSpc>
                <a:spcPct val="150000"/>
              </a:lnSpc>
              <a:buFont typeface="Arial" panose="020B0604020202020204" pitchFamily="34" charset="0"/>
              <a:buChar char="•"/>
            </a:pPr>
            <a:r>
              <a:rPr lang="zh-CN" altLang="en-US" sz="1900" kern="100" dirty="0">
                <a:cs typeface="Times New Roman" panose="02020603050405020304" pitchFamily="18" charset="0"/>
              </a:rPr>
              <a:t>    对于所有设计项目，预算当然是第一位的，因为它决定了项目的大小、边界和可行性</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网站</a:t>
            </a:r>
            <a:r>
              <a:rPr lang="zh-CN" altLang="en-US" sz="1900" kern="100" dirty="0">
                <a:cs typeface="Times New Roman" panose="02020603050405020304" pitchFamily="18" charset="0"/>
              </a:rPr>
              <a:t>的项目预算包含了域名、空间、设计、制作、推广、维护多个方面的内容，需要有专业全面的报价，并且与客户进行沟通</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要</a:t>
            </a:r>
            <a:r>
              <a:rPr lang="zh-CN" altLang="en-US" sz="1900" kern="100" dirty="0">
                <a:cs typeface="Times New Roman" panose="02020603050405020304" pitchFamily="18" charset="0"/>
              </a:rPr>
              <a:t>注意，实际成本是基于时间与精力的，设计团队或个人还必须理性分析下设计复杂度、时间配额和应交付的产品，同时考虑客户本身的预算，以及区间内可变动的范围</a:t>
            </a:r>
            <a:r>
              <a:rPr lang="zh-CN" altLang="en-US" sz="1900" kern="100" dirty="0" smtClean="0">
                <a:cs typeface="Times New Roman" panose="02020603050405020304" pitchFamily="18" charset="0"/>
              </a:rPr>
              <a:t>。</a:t>
            </a:r>
            <a:endParaRPr lang="zh-CN" altLang="en-US" sz="1900" kern="100" dirty="0">
              <a:cs typeface="Times New Roman" panose="02020603050405020304" pitchFamily="18" charset="0"/>
            </a:endParaRPr>
          </a:p>
        </p:txBody>
      </p:sp>
      <p:sp>
        <p:nvSpPr>
          <p:cNvPr id="3" name="矩形 2"/>
          <p:cNvSpPr/>
          <p:nvPr/>
        </p:nvSpPr>
        <p:spPr>
          <a:xfrm>
            <a:off x="11320212" y="2190596"/>
            <a:ext cx="553998" cy="1660187"/>
          </a:xfrm>
          <a:prstGeom prst="rect">
            <a:avLst/>
          </a:prstGeom>
        </p:spPr>
        <p:txBody>
          <a:bodyPr vert="eaVert" wrap="square">
            <a:spAutoFit/>
          </a:bodyPr>
          <a:lstStyle/>
          <a:p>
            <a:pPr>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制定计划</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2.4</a:t>
            </a:r>
            <a:endParaRPr lang="zh-CN" altLang="en-US" sz="4000" dirty="0"/>
          </a:p>
        </p:txBody>
      </p:sp>
      <p:sp>
        <p:nvSpPr>
          <p:cNvPr id="5" name="闪电形 4"/>
          <p:cNvSpPr/>
          <p:nvPr/>
        </p:nvSpPr>
        <p:spPr>
          <a:xfrm rot="361324">
            <a:off x="11088624" y="2034360"/>
            <a:ext cx="327133" cy="1804241"/>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7111266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65915" y="951894"/>
            <a:ext cx="9066727" cy="4478149"/>
          </a:xfrm>
          <a:prstGeom prst="rect">
            <a:avLst/>
          </a:prstGeom>
        </p:spPr>
        <p:txBody>
          <a:bodyPr wrap="square">
            <a:spAutoFit/>
          </a:bodyPr>
          <a:lstStyle/>
          <a:p>
            <a:pPr>
              <a:lnSpc>
                <a:spcPct val="150000"/>
              </a:lnSpc>
            </a:pPr>
            <a:endParaRPr lang="en-US" altLang="zh-CN" sz="1900" kern="100" dirty="0" smtClean="0">
              <a:cs typeface="Times New Roman" panose="02020603050405020304" pitchFamily="18" charset="0"/>
            </a:endParaRPr>
          </a:p>
          <a:p>
            <a:pPr>
              <a:lnSpc>
                <a:spcPct val="150000"/>
              </a:lnSpc>
            </a:pPr>
            <a:r>
              <a:rPr lang="zh-CN" altLang="en-US" sz="1900" kern="100" dirty="0" smtClean="0">
                <a:cs typeface="Times New Roman" panose="02020603050405020304" pitchFamily="18" charset="0"/>
              </a:rPr>
              <a:t>2</a:t>
            </a:r>
            <a:r>
              <a:rPr lang="zh-CN" altLang="en-US" sz="1900" kern="100" dirty="0">
                <a:cs typeface="Times New Roman" panose="02020603050405020304" pitchFamily="18" charset="0"/>
              </a:rPr>
              <a:t>、时间追踪</a:t>
            </a:r>
          </a:p>
          <a:p>
            <a:pPr>
              <a:lnSpc>
                <a:spcPct val="150000"/>
              </a:lnSpc>
            </a:pPr>
            <a:r>
              <a:rPr lang="zh-CN" altLang="en-US" sz="1900" kern="100" dirty="0">
                <a:cs typeface="Times New Roman" panose="02020603050405020304" pitchFamily="18" charset="0"/>
              </a:rPr>
              <a:t>　　要有一个可靠的方法来控制时间长短，否则容易超支。有些设计环节是没有止境的，可以无限期进行下去，这就需要团队负责人制定一个可靠的方法来限制每阶段工作的时效</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a:lnSpc>
                <a:spcPct val="150000"/>
              </a:lnSpc>
            </a:pPr>
            <a:endParaRPr lang="zh-CN" altLang="en-US" sz="1900" kern="100" dirty="0">
              <a:cs typeface="Times New Roman" panose="02020603050405020304" pitchFamily="18" charset="0"/>
            </a:endParaRPr>
          </a:p>
          <a:p>
            <a:pPr>
              <a:lnSpc>
                <a:spcPct val="150000"/>
              </a:lnSpc>
            </a:pPr>
            <a:r>
              <a:rPr lang="zh-CN" altLang="en-US" sz="1900" kern="100" dirty="0">
                <a:cs typeface="Times New Roman" panose="02020603050405020304" pitchFamily="18" charset="0"/>
              </a:rPr>
              <a:t>3、日程表</a:t>
            </a:r>
          </a:p>
          <a:p>
            <a:pPr>
              <a:lnSpc>
                <a:spcPct val="150000"/>
              </a:lnSpc>
            </a:pPr>
            <a:r>
              <a:rPr lang="zh-CN" altLang="en-US" sz="1900" kern="100" dirty="0">
                <a:cs typeface="Times New Roman" panose="02020603050405020304" pitchFamily="18" charset="0"/>
              </a:rPr>
              <a:t>    每个阶段的总目标、每个设计者的阶段性工作都要有一个时间期限（deadline），这就要求不仅要有大体的日程，还要有细节日程，以便控制项目的进展和时间成本。没有时间期限的项目，容易陷入随意拖沓、</a:t>
            </a:r>
            <a:endParaRPr lang="zh-CN" altLang="en-US" sz="1900" kern="100" dirty="0">
              <a:cs typeface="Times New Roman" panose="02020603050405020304" pitchFamily="18" charset="0"/>
            </a:endParaRPr>
          </a:p>
        </p:txBody>
      </p:sp>
      <p:sp>
        <p:nvSpPr>
          <p:cNvPr id="3" name="矩形 2"/>
          <p:cNvSpPr/>
          <p:nvPr/>
        </p:nvSpPr>
        <p:spPr>
          <a:xfrm>
            <a:off x="11320212" y="2190596"/>
            <a:ext cx="553998" cy="1660187"/>
          </a:xfrm>
          <a:prstGeom prst="rect">
            <a:avLst/>
          </a:prstGeom>
        </p:spPr>
        <p:txBody>
          <a:bodyPr vert="eaVert" wrap="square">
            <a:spAutoFit/>
          </a:bodyPr>
          <a:lstStyle/>
          <a:p>
            <a:pPr>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制定计划</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2.4</a:t>
            </a:r>
            <a:endParaRPr lang="zh-CN" altLang="en-US" sz="4000" dirty="0"/>
          </a:p>
        </p:txBody>
      </p:sp>
      <p:sp>
        <p:nvSpPr>
          <p:cNvPr id="5" name="闪电形 4"/>
          <p:cNvSpPr/>
          <p:nvPr/>
        </p:nvSpPr>
        <p:spPr>
          <a:xfrm rot="361324">
            <a:off x="11088624" y="2034360"/>
            <a:ext cx="327133" cy="1804241"/>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3410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48743" y="553792"/>
            <a:ext cx="9058141" cy="2723823"/>
          </a:xfrm>
          <a:prstGeom prst="rect">
            <a:avLst/>
          </a:prstGeom>
        </p:spPr>
        <p:txBody>
          <a:bodyPr wrap="square">
            <a:spAutoFit/>
          </a:bodyPr>
          <a:lstStyle/>
          <a:p>
            <a:pPr>
              <a:lnSpc>
                <a:spcPct val="150000"/>
              </a:lnSpc>
            </a:pPr>
            <a:endParaRPr lang="zh-CN" altLang="en-US" sz="1900" kern="100" dirty="0">
              <a:cs typeface="Times New Roman" panose="02020603050405020304" pitchFamily="18" charset="0"/>
            </a:endParaRPr>
          </a:p>
          <a:p>
            <a:pPr>
              <a:lnSpc>
                <a:spcPct val="150000"/>
              </a:lnSpc>
            </a:pPr>
            <a:r>
              <a:rPr lang="zh-CN" altLang="en-US" sz="1900" kern="100" dirty="0">
                <a:cs typeface="Times New Roman" panose="02020603050405020304" pitchFamily="18" charset="0"/>
              </a:rPr>
              <a:t>4、选择团队</a:t>
            </a:r>
          </a:p>
          <a:p>
            <a:pPr>
              <a:lnSpc>
                <a:spcPct val="150000"/>
              </a:lnSpc>
            </a:pPr>
            <a:r>
              <a:rPr lang="zh-CN" altLang="en-US" sz="1900" kern="100" dirty="0">
                <a:cs typeface="Times New Roman" panose="02020603050405020304" pitchFamily="18" charset="0"/>
              </a:rPr>
              <a:t>    在清楚了项目的流程与目标后，基本可以选择一个网站项目团队所需要的人员了，比如前端设计师、平面设计师、程序设计师、文案策划师、信息架构师等等。团队负责人需要挑选可以胜任工作的人员，分配每个人的职责，团队负责人要在整个过程中保持与成员最清晰的交流</a:t>
            </a:r>
            <a:r>
              <a:rPr lang="zh-CN" altLang="en-US" sz="1900" kern="100" dirty="0" smtClean="0">
                <a:cs typeface="Times New Roman" panose="02020603050405020304" pitchFamily="18" charset="0"/>
              </a:rPr>
              <a:t>。</a:t>
            </a:r>
            <a:endParaRPr lang="zh-CN" altLang="en-US" sz="1900" kern="100" dirty="0">
              <a:cs typeface="Times New Roman" panose="02020603050405020304" pitchFamily="18" charset="0"/>
            </a:endParaRPr>
          </a:p>
        </p:txBody>
      </p:sp>
      <p:sp>
        <p:nvSpPr>
          <p:cNvPr id="3" name="矩形 2"/>
          <p:cNvSpPr/>
          <p:nvPr/>
        </p:nvSpPr>
        <p:spPr>
          <a:xfrm>
            <a:off x="11320212" y="2190596"/>
            <a:ext cx="553998" cy="1660187"/>
          </a:xfrm>
          <a:prstGeom prst="rect">
            <a:avLst/>
          </a:prstGeom>
        </p:spPr>
        <p:txBody>
          <a:bodyPr vert="eaVert" wrap="square">
            <a:spAutoFit/>
          </a:bodyPr>
          <a:lstStyle/>
          <a:p>
            <a:pPr>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制定计划</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2.4</a:t>
            </a:r>
            <a:endParaRPr lang="zh-CN" altLang="en-US" sz="4000" dirty="0"/>
          </a:p>
        </p:txBody>
      </p:sp>
      <p:sp>
        <p:nvSpPr>
          <p:cNvPr id="5" name="闪电形 4"/>
          <p:cNvSpPr/>
          <p:nvPr/>
        </p:nvSpPr>
        <p:spPr>
          <a:xfrm rot="361324">
            <a:off x="11088624" y="2034360"/>
            <a:ext cx="327133" cy="1804241"/>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7813387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80563" y="1659780"/>
            <a:ext cx="9058141" cy="2723823"/>
          </a:xfrm>
          <a:prstGeom prst="rect">
            <a:avLst/>
          </a:prstGeom>
        </p:spPr>
        <p:txBody>
          <a:bodyPr wrap="square">
            <a:spAutoFit/>
          </a:bodyPr>
          <a:lstStyle/>
          <a:p>
            <a:pPr>
              <a:lnSpc>
                <a:spcPct val="150000"/>
              </a:lnSpc>
            </a:pPr>
            <a:r>
              <a:rPr lang="zh-CN" altLang="en-US" sz="1900" kern="100" dirty="0" smtClean="0">
                <a:cs typeface="Times New Roman" panose="02020603050405020304" pitchFamily="18" charset="0"/>
              </a:rPr>
              <a:t>5</a:t>
            </a:r>
            <a:r>
              <a:rPr lang="zh-CN" altLang="en-US" sz="1900" kern="100" dirty="0">
                <a:cs typeface="Times New Roman" panose="02020603050405020304" pitchFamily="18" charset="0"/>
              </a:rPr>
              <a:t>、与客户交流</a:t>
            </a: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在</a:t>
            </a:r>
            <a:r>
              <a:rPr lang="zh-CN" altLang="en-US" sz="1900" kern="100" dirty="0">
                <a:cs typeface="Times New Roman" panose="02020603050405020304" pitchFamily="18" charset="0"/>
              </a:rPr>
              <a:t>前面我们已经讨论过与客户的交流技巧与方式，然而在制定计划时，我们还是需要安排整个项目进展过程中与客户的交流节点、交流内容，确定哪些环节需要客户确认，哪些产品需要交付，哪些方案需要客户签字通过</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不要</a:t>
            </a:r>
            <a:r>
              <a:rPr lang="zh-CN" altLang="en-US" sz="1900" kern="100" dirty="0">
                <a:cs typeface="Times New Roman" panose="02020603050405020304" pitchFamily="18" charset="0"/>
              </a:rPr>
              <a:t>频繁打扰客户，也不要事无巨细地与客户商量，应该有计划、有目的、有筛选地与客户进行重要事宜的沟通，确保最终的设计结果是客户可预见、可满足的。</a:t>
            </a:r>
            <a:endParaRPr lang="zh-CN" altLang="en-US" sz="1900" kern="100" dirty="0">
              <a:cs typeface="Times New Roman" panose="02020603050405020304" pitchFamily="18" charset="0"/>
            </a:endParaRPr>
          </a:p>
        </p:txBody>
      </p:sp>
      <p:sp>
        <p:nvSpPr>
          <p:cNvPr id="3" name="矩形 2"/>
          <p:cNvSpPr/>
          <p:nvPr/>
        </p:nvSpPr>
        <p:spPr>
          <a:xfrm>
            <a:off x="11320212" y="2190596"/>
            <a:ext cx="553998" cy="1660187"/>
          </a:xfrm>
          <a:prstGeom prst="rect">
            <a:avLst/>
          </a:prstGeom>
        </p:spPr>
        <p:txBody>
          <a:bodyPr vert="eaVert" wrap="square">
            <a:spAutoFit/>
          </a:bodyPr>
          <a:lstStyle/>
          <a:p>
            <a:pPr>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制定计划</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2.4</a:t>
            </a:r>
            <a:endParaRPr lang="zh-CN" altLang="en-US" sz="4000" dirty="0"/>
          </a:p>
        </p:txBody>
      </p:sp>
      <p:sp>
        <p:nvSpPr>
          <p:cNvPr id="5" name="闪电形 4"/>
          <p:cNvSpPr/>
          <p:nvPr/>
        </p:nvSpPr>
        <p:spPr>
          <a:xfrm rot="361324">
            <a:off x="11088624" y="2034360"/>
            <a:ext cx="327133" cy="1804241"/>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139228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13169" y="951894"/>
            <a:ext cx="8990685" cy="4039567"/>
          </a:xfrm>
          <a:prstGeom prst="rect">
            <a:avLst/>
          </a:prstGeom>
        </p:spPr>
        <p:txBody>
          <a:bodyPr wrap="square">
            <a:spAutoFit/>
          </a:bodyPr>
          <a:lstStyle/>
          <a:p>
            <a:pPr>
              <a:lnSpc>
                <a:spcPct val="150000"/>
              </a:lnSpc>
            </a:pPr>
            <a:endParaRPr lang="zh-CN" altLang="en-US" sz="1900" kern="100" dirty="0">
              <a:cs typeface="Times New Roman" panose="02020603050405020304" pitchFamily="18" charset="0"/>
            </a:endParaRPr>
          </a:p>
          <a:p>
            <a:pPr>
              <a:lnSpc>
                <a:spcPct val="150000"/>
              </a:lnSpc>
            </a:pPr>
            <a:r>
              <a:rPr lang="zh-CN" altLang="en-US" sz="1900" kern="100" dirty="0">
                <a:cs typeface="Times New Roman" panose="02020603050405020304" pitchFamily="18" charset="0"/>
              </a:rPr>
              <a:t>6、用户测试</a:t>
            </a:r>
          </a:p>
          <a:p>
            <a:pPr>
              <a:lnSpc>
                <a:spcPct val="150000"/>
              </a:lnSpc>
            </a:pPr>
            <a:r>
              <a:rPr lang="zh-CN" altLang="en-US" sz="1900" kern="100" dirty="0">
                <a:cs typeface="Times New Roman" panose="02020603050405020304" pitchFamily="18" charset="0"/>
              </a:rPr>
              <a:t>    用户测试的计划要提早安排，许多工作需要提前部署。用户测试方法很多，设计者在项目开始之初就要选择什么样的用户测试方式最有效，并及时提上日程</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a:lnSpc>
                <a:spcPct val="150000"/>
              </a:lnSpc>
            </a:pPr>
            <a:endParaRPr lang="zh-CN" altLang="en-US" sz="1900" kern="100" dirty="0">
              <a:cs typeface="Times New Roman" panose="02020603050405020304" pitchFamily="18" charset="0"/>
            </a:endParaRPr>
          </a:p>
          <a:p>
            <a:pPr>
              <a:lnSpc>
                <a:spcPct val="150000"/>
              </a:lnSpc>
            </a:pPr>
            <a:r>
              <a:rPr lang="zh-CN" altLang="en-US" sz="1900" kern="100" dirty="0">
                <a:cs typeface="Times New Roman" panose="02020603050405020304" pitchFamily="18" charset="0"/>
              </a:rPr>
              <a:t>7、整合项目计划</a:t>
            </a:r>
          </a:p>
          <a:p>
            <a:pPr>
              <a:lnSpc>
                <a:spcPct val="150000"/>
              </a:lnSpc>
            </a:pPr>
            <a:r>
              <a:rPr lang="zh-CN" altLang="en-US" sz="1900" kern="100" dirty="0">
                <a:cs typeface="Times New Roman" panose="02020603050405020304" pitchFamily="18" charset="0"/>
              </a:rPr>
              <a:t>    将项目的目标、愿景、设计建议与指南，以及前期重要的设计策略进行认真细致的罗列，并把日程表、团队进度等等信息整合成一个完整的项目计划书。这份计划书可以给客户过目。然后，Kick Off！项目</a:t>
            </a:r>
            <a:r>
              <a:rPr lang="zh-CN" altLang="en-US" sz="1900" kern="100" dirty="0" smtClean="0">
                <a:cs typeface="Times New Roman" panose="02020603050405020304" pitchFamily="18" charset="0"/>
              </a:rPr>
              <a:t>开始！</a:t>
            </a:r>
            <a:endParaRPr lang="zh-CN" altLang="en-US" sz="1900" kern="100" dirty="0">
              <a:cs typeface="Times New Roman" panose="02020603050405020304" pitchFamily="18" charset="0"/>
            </a:endParaRPr>
          </a:p>
        </p:txBody>
      </p:sp>
      <p:sp>
        <p:nvSpPr>
          <p:cNvPr id="3" name="矩形 2"/>
          <p:cNvSpPr/>
          <p:nvPr/>
        </p:nvSpPr>
        <p:spPr>
          <a:xfrm>
            <a:off x="11320212" y="2190596"/>
            <a:ext cx="553998" cy="1660187"/>
          </a:xfrm>
          <a:prstGeom prst="rect">
            <a:avLst/>
          </a:prstGeom>
        </p:spPr>
        <p:txBody>
          <a:bodyPr vert="eaVert" wrap="square">
            <a:spAutoFit/>
          </a:bodyPr>
          <a:lstStyle/>
          <a:p>
            <a:pPr>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制定计划</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2.4</a:t>
            </a:r>
            <a:endParaRPr lang="zh-CN" altLang="en-US" sz="4000" dirty="0"/>
          </a:p>
        </p:txBody>
      </p:sp>
      <p:sp>
        <p:nvSpPr>
          <p:cNvPr id="5" name="闪电形 4"/>
          <p:cNvSpPr/>
          <p:nvPr/>
        </p:nvSpPr>
        <p:spPr>
          <a:xfrm rot="361324">
            <a:off x="11088624" y="2034360"/>
            <a:ext cx="327133" cy="1804241"/>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7024378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示 5"/>
          <p:cNvGraphicFramePr/>
          <p:nvPr>
            <p:extLst>
              <p:ext uri="{D42A27DB-BD31-4B8C-83A1-F6EECF244321}">
                <p14:modId xmlns:p14="http://schemas.microsoft.com/office/powerpoint/2010/main" val="3762525101"/>
              </p:ext>
            </p:extLst>
          </p:nvPr>
        </p:nvGraphicFramePr>
        <p:xfrm>
          <a:off x="685474" y="2022177"/>
          <a:ext cx="9604746" cy="34402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矩形 2"/>
          <p:cNvSpPr/>
          <p:nvPr/>
        </p:nvSpPr>
        <p:spPr>
          <a:xfrm>
            <a:off x="11320212" y="2190596"/>
            <a:ext cx="553998" cy="2535950"/>
          </a:xfrm>
          <a:prstGeom prst="rect">
            <a:avLst/>
          </a:prstGeom>
        </p:spPr>
        <p:txBody>
          <a:bodyPr vert="eaVert" wrap="square">
            <a:spAutoFit/>
          </a:bodyPr>
          <a:lstStyle/>
          <a:p>
            <a:pPr>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用户期望划分</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2.5</a:t>
            </a:r>
            <a:endParaRPr lang="zh-CN" altLang="en-US" sz="4000" dirty="0"/>
          </a:p>
        </p:txBody>
      </p:sp>
      <p:sp>
        <p:nvSpPr>
          <p:cNvPr id="5" name="闪电形 4"/>
          <p:cNvSpPr/>
          <p:nvPr/>
        </p:nvSpPr>
        <p:spPr>
          <a:xfrm rot="361324">
            <a:off x="11067762" y="2033262"/>
            <a:ext cx="327133" cy="2201953"/>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0891928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39403" y="624693"/>
            <a:ext cx="9298546" cy="3600986"/>
          </a:xfrm>
          <a:prstGeom prst="rect">
            <a:avLst/>
          </a:prstGeom>
        </p:spPr>
        <p:txBody>
          <a:bodyPr wrap="square">
            <a:spAutoFit/>
          </a:bodyPr>
          <a:lstStyle/>
          <a:p>
            <a:pPr>
              <a:lnSpc>
                <a:spcPct val="150000"/>
              </a:lnSpc>
            </a:pPr>
            <a:r>
              <a:rPr lang="zh-CN" altLang="en-US" sz="1900" kern="100" dirty="0">
                <a:cs typeface="Times New Roman" panose="02020603050405020304" pitchFamily="18" charset="0"/>
              </a:rPr>
              <a:t>1、用户调研</a:t>
            </a:r>
          </a:p>
          <a:p>
            <a:pPr>
              <a:lnSpc>
                <a:spcPct val="150000"/>
              </a:lnSpc>
            </a:pPr>
            <a:r>
              <a:rPr lang="zh-CN" altLang="en-US" sz="1900" kern="100" dirty="0">
                <a:cs typeface="Times New Roman" panose="02020603050405020304" pitchFamily="18" charset="0"/>
              </a:rPr>
              <a:t>　　</a:t>
            </a:r>
            <a:r>
              <a:rPr lang="zh-CN" altLang="en-US" sz="1900" kern="100" dirty="0">
                <a:cs typeface="Times New Roman" panose="02020603050405020304" pitchFamily="18" charset="0"/>
              </a:rPr>
              <a:t>对于一个成功的网站设计，深入彻底并且精准无误地分析和调查网站用户是至关重要的</a:t>
            </a:r>
            <a:r>
              <a:rPr lang="zh-CN" altLang="en-US" sz="1900" kern="100" dirty="0">
                <a:cs typeface="Times New Roman" panose="02020603050405020304" pitchFamily="18" charset="0"/>
              </a:rPr>
              <a:t>。</a:t>
            </a:r>
            <a:endParaRPr lang="en-US" altLang="zh-CN" sz="1900" kern="100" dirty="0">
              <a:cs typeface="Times New Roman" panose="02020603050405020304" pitchFamily="18" charset="0"/>
            </a:endParaRPr>
          </a:p>
          <a:p>
            <a:pPr>
              <a:lnSpc>
                <a:spcPct val="150000"/>
              </a:lnSpc>
            </a:pPr>
            <a:r>
              <a:rPr lang="zh-CN" altLang="en-US" sz="1900" kern="100" dirty="0">
                <a:cs typeface="Times New Roman" panose="02020603050405020304" pitchFamily="18" charset="0"/>
              </a:rPr>
              <a:t>因此</a:t>
            </a:r>
            <a:r>
              <a:rPr lang="zh-CN" altLang="en-US" sz="1900" kern="100" dirty="0">
                <a:cs typeface="Times New Roman" panose="02020603050405020304" pitchFamily="18" charset="0"/>
              </a:rPr>
              <a:t>，需要设计者认真选择和划分要研究的人群，仔细研究不同人群的特征与需求，总结概括具有代表性的特点，并且以此反思设计的过程与策略</a:t>
            </a:r>
            <a:r>
              <a:rPr lang="zh-CN" altLang="en-US" sz="1900" kern="100" dirty="0">
                <a:cs typeface="Times New Roman" panose="02020603050405020304" pitchFamily="18" charset="0"/>
              </a:rPr>
              <a:t>。</a:t>
            </a:r>
            <a:endParaRPr lang="en-US" altLang="zh-CN" sz="1900" kern="100" dirty="0">
              <a:cs typeface="Times New Roman" panose="02020603050405020304" pitchFamily="18" charset="0"/>
            </a:endParaRPr>
          </a:p>
          <a:p>
            <a:pPr>
              <a:lnSpc>
                <a:spcPct val="150000"/>
              </a:lnSpc>
            </a:pPr>
            <a:r>
              <a:rPr lang="zh-CN" altLang="en-US" sz="1900" kern="100" dirty="0">
                <a:cs typeface="Times New Roman" panose="02020603050405020304" pitchFamily="18" charset="0"/>
              </a:rPr>
              <a:t>用户</a:t>
            </a:r>
            <a:r>
              <a:rPr lang="zh-CN" altLang="en-US" sz="1900" kern="100" dirty="0">
                <a:cs typeface="Times New Roman" panose="02020603050405020304" pitchFamily="18" charset="0"/>
              </a:rPr>
              <a:t>调研可以从很早就开始，早到刚接触项目的时候就可以寻找部分目标用户进行一对一的访谈，接着可以对一群焦点用户进行小组式访谈，在设计过程中还可以进行用户测试，这样便于我们随时了解用户的观点与想法</a:t>
            </a:r>
            <a:r>
              <a:rPr lang="zh-CN" altLang="en-US" sz="1900" kern="100" dirty="0" smtClean="0">
                <a:cs typeface="Times New Roman" panose="02020603050405020304" pitchFamily="18" charset="0"/>
              </a:rPr>
              <a:t>。</a:t>
            </a:r>
            <a:endParaRPr lang="zh-CN" altLang="en-US" dirty="0"/>
          </a:p>
        </p:txBody>
      </p:sp>
      <p:sp>
        <p:nvSpPr>
          <p:cNvPr id="4" name="矩形 3"/>
          <p:cNvSpPr/>
          <p:nvPr/>
        </p:nvSpPr>
        <p:spPr>
          <a:xfrm>
            <a:off x="11320212" y="2190596"/>
            <a:ext cx="553998" cy="2535950"/>
          </a:xfrm>
          <a:prstGeom prst="rect">
            <a:avLst/>
          </a:prstGeom>
        </p:spPr>
        <p:txBody>
          <a:bodyPr vert="eaVert" wrap="square">
            <a:spAutoFit/>
          </a:bodyPr>
          <a:lstStyle/>
          <a:p>
            <a:pPr>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用户期望划分</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5" name="矩形 4"/>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2.5</a:t>
            </a:r>
            <a:endParaRPr lang="zh-CN" altLang="en-US" sz="4000" dirty="0"/>
          </a:p>
        </p:txBody>
      </p:sp>
      <p:sp>
        <p:nvSpPr>
          <p:cNvPr id="6" name="闪电形 5"/>
          <p:cNvSpPr/>
          <p:nvPr/>
        </p:nvSpPr>
        <p:spPr>
          <a:xfrm rot="361324">
            <a:off x="11067762" y="2033262"/>
            <a:ext cx="327133" cy="2201953"/>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2603622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97735" y="951894"/>
            <a:ext cx="8822028" cy="4985980"/>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扎实</a:t>
            </a:r>
            <a:r>
              <a:rPr lang="zh-CN" altLang="en-US" sz="1900" kern="100" dirty="0">
                <a:cs typeface="Times New Roman" panose="02020603050405020304" pitchFamily="18" charset="0"/>
              </a:rPr>
              <a:t>的用户调研也有助于</a:t>
            </a:r>
            <a:r>
              <a:rPr lang="zh-CN" altLang="en-US" sz="1900" kern="100" dirty="0">
                <a:cs typeface="Times New Roman" panose="02020603050405020304" pitchFamily="18" charset="0"/>
              </a:rPr>
              <a:t>获得委托客户的信任，如果把设计方案与用户调研结果证明在一起</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有助于</a:t>
            </a:r>
            <a:r>
              <a:rPr lang="zh-CN" altLang="en-US" sz="1900" kern="100" dirty="0">
                <a:cs typeface="Times New Roman" panose="02020603050405020304" pitchFamily="18" charset="0"/>
              </a:rPr>
              <a:t>设计方案的进展，使设计观点更具有客观正面性。这里介绍一些方法有助于用户调研的成功，指引设计者实现洋溢的创新精神与正确的设计思维。</a:t>
            </a:r>
          </a:p>
          <a:p>
            <a:pPr>
              <a:lnSpc>
                <a:spcPct val="150000"/>
              </a:lnSpc>
            </a:pPr>
            <a:r>
              <a:rPr lang="zh-CN" altLang="en-US" sz="1900" kern="100" dirty="0">
                <a:cs typeface="Times New Roman" panose="02020603050405020304" pitchFamily="18" charset="0"/>
              </a:rPr>
              <a:t>　　</a:t>
            </a:r>
          </a:p>
          <a:p>
            <a:pPr>
              <a:lnSpc>
                <a:spcPct val="150000"/>
              </a:lnSpc>
            </a:pPr>
            <a:r>
              <a:rPr lang="zh-CN" altLang="en-US" sz="1900" kern="100" dirty="0">
                <a:cs typeface="Times New Roman" panose="02020603050405020304" pitchFamily="18" charset="0"/>
              </a:rPr>
              <a:t>　</a:t>
            </a:r>
            <a:r>
              <a:rPr lang="zh-CN" altLang="en-US" sz="2400" b="1" kern="100" dirty="0">
                <a:cs typeface="Times New Roman" panose="02020603050405020304" pitchFamily="18" charset="0"/>
              </a:rPr>
              <a:t>　</a:t>
            </a:r>
            <a:endParaRPr lang="en-US" altLang="zh-CN" sz="2400" b="1" kern="100" dirty="0">
              <a:cs typeface="Times New Roman" panose="02020603050405020304" pitchFamily="18" charset="0"/>
            </a:endParaRPr>
          </a:p>
          <a:p>
            <a:pPr>
              <a:lnSpc>
                <a:spcPct val="150000"/>
              </a:lnSpc>
            </a:pPr>
            <a:r>
              <a:rPr lang="zh-CN" altLang="en-US" sz="2400" b="1" kern="100" dirty="0" smtClean="0">
                <a:cs typeface="Times New Roman" panose="02020603050405020304" pitchFamily="18" charset="0"/>
              </a:rPr>
              <a:t>接触</a:t>
            </a:r>
            <a:r>
              <a:rPr lang="zh-CN" altLang="en-US" sz="2400" b="1" kern="100" dirty="0">
                <a:cs typeface="Times New Roman" panose="02020603050405020304" pitchFamily="18" charset="0"/>
              </a:rPr>
              <a:t>用户  </a:t>
            </a:r>
            <a:r>
              <a:rPr lang="zh-CN" altLang="en-US" sz="1900" kern="100" dirty="0">
                <a:cs typeface="Times New Roman" panose="02020603050405020304" pitchFamily="18" charset="0"/>
              </a:rPr>
              <a:t>一般网站用户可以分析自己希望从网站中获取什么样的信息与服务，而且愿意分享这些内心感受，调研用户最好的方法就是直接与他们接触并交流</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a:lnSpc>
                <a:spcPct val="150000"/>
              </a:lnSpc>
            </a:pPr>
            <a:r>
              <a:rPr lang="zh-CN" altLang="en-US" sz="1900" kern="100" dirty="0" smtClean="0">
                <a:cs typeface="Times New Roman" panose="02020603050405020304" pitchFamily="18" charset="0"/>
              </a:rPr>
              <a:t>如何</a:t>
            </a:r>
            <a:r>
              <a:rPr lang="zh-CN" altLang="en-US" sz="1900" kern="100" dirty="0">
                <a:cs typeface="Times New Roman" panose="02020603050405020304" pitchFamily="18" charset="0"/>
              </a:rPr>
              <a:t>寻找这些目标用户是设计者需要考虑的，联系方式有很多，如从周围寻找、从街头寻找、从客户处寻找、从社交媒体中寻找等等。</a:t>
            </a:r>
          </a:p>
          <a:p>
            <a:r>
              <a:rPr lang="zh-CN" altLang="en-US" dirty="0" smtClean="0"/>
              <a:t>　　</a:t>
            </a:r>
            <a:endParaRPr lang="zh-CN" altLang="en-US" dirty="0"/>
          </a:p>
        </p:txBody>
      </p:sp>
      <p:sp>
        <p:nvSpPr>
          <p:cNvPr id="4" name="矩形 3"/>
          <p:cNvSpPr/>
          <p:nvPr/>
        </p:nvSpPr>
        <p:spPr>
          <a:xfrm>
            <a:off x="11320212" y="2190596"/>
            <a:ext cx="553998" cy="2535950"/>
          </a:xfrm>
          <a:prstGeom prst="rect">
            <a:avLst/>
          </a:prstGeom>
        </p:spPr>
        <p:txBody>
          <a:bodyPr vert="eaVert" wrap="square">
            <a:spAutoFit/>
          </a:bodyPr>
          <a:lstStyle/>
          <a:p>
            <a:pPr>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用户期望划分</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5" name="矩形 4"/>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2.5</a:t>
            </a:r>
            <a:endParaRPr lang="zh-CN" altLang="en-US" sz="4000" dirty="0"/>
          </a:p>
        </p:txBody>
      </p:sp>
      <p:sp>
        <p:nvSpPr>
          <p:cNvPr id="6" name="闪电形 5"/>
          <p:cNvSpPr/>
          <p:nvPr/>
        </p:nvSpPr>
        <p:spPr>
          <a:xfrm rot="361324">
            <a:off x="11067762" y="2033262"/>
            <a:ext cx="327133" cy="2201953"/>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flipV="1">
            <a:off x="1197735" y="3339654"/>
            <a:ext cx="8680361" cy="45507"/>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310571034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32078" y="1028025"/>
            <a:ext cx="9096777" cy="4316566"/>
          </a:xfrm>
          <a:prstGeom prst="rect">
            <a:avLst/>
          </a:prstGeom>
        </p:spPr>
        <p:txBody>
          <a:bodyPr wrap="square">
            <a:spAutoFit/>
          </a:bodyPr>
          <a:lstStyle/>
          <a:p>
            <a:pPr marL="285750" indent="-285750">
              <a:buFont typeface="Wingdings" panose="05000000000000000000" pitchFamily="2" charset="2"/>
              <a:buChar char="u"/>
            </a:pPr>
            <a:endParaRPr lang="zh-CN" altLang="en-US" dirty="0" smtClean="0"/>
          </a:p>
          <a:p>
            <a:pPr marL="285750" indent="-285750">
              <a:lnSpc>
                <a:spcPct val="150000"/>
              </a:lnSpc>
              <a:buFont typeface="Wingdings" panose="05000000000000000000" pitchFamily="2" charset="2"/>
              <a:buChar char="u"/>
            </a:pPr>
            <a:r>
              <a:rPr lang="zh-CN" altLang="en-US" sz="1900" kern="100" dirty="0" smtClean="0">
                <a:cs typeface="Times New Roman" panose="02020603050405020304" pitchFamily="18" charset="0"/>
              </a:rPr>
              <a:t>参与</a:t>
            </a:r>
            <a:r>
              <a:rPr lang="zh-CN" altLang="en-US" sz="1900" kern="100" dirty="0">
                <a:cs typeface="Times New Roman" panose="02020603050405020304" pitchFamily="18" charset="0"/>
              </a:rPr>
              <a:t>性与非参与性观察  这种通常被应用于社会学研究领域，其中的技巧可以让我们对人类行为有一个深入的了解</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Wingdings" panose="05000000000000000000" pitchFamily="2" charset="2"/>
              <a:buChar char="u"/>
            </a:pPr>
            <a:r>
              <a:rPr lang="zh-CN" altLang="en-US" sz="1900" kern="100" dirty="0" smtClean="0">
                <a:cs typeface="Times New Roman" panose="02020603050405020304" pitchFamily="18" charset="0"/>
              </a:rPr>
              <a:t>对</a:t>
            </a:r>
            <a:r>
              <a:rPr lang="zh-CN" altLang="en-US" sz="1900" kern="100" dirty="0">
                <a:cs typeface="Times New Roman" panose="02020603050405020304" pitchFamily="18" charset="0"/>
              </a:rPr>
              <a:t>设计者而言，则可以利用它们深入研究用户行为模式</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Wingdings" panose="05000000000000000000" pitchFamily="2" charset="2"/>
              <a:buChar char="u"/>
            </a:pPr>
            <a:r>
              <a:rPr lang="zh-CN" altLang="en-US" sz="1900" kern="100" dirty="0" smtClean="0">
                <a:cs typeface="Times New Roman" panose="02020603050405020304" pitchFamily="18" charset="0"/>
              </a:rPr>
              <a:t>这里</a:t>
            </a:r>
            <a:r>
              <a:rPr lang="zh-CN" altLang="en-US" sz="1900" kern="100" dirty="0">
                <a:cs typeface="Times New Roman" panose="02020603050405020304" pitchFamily="18" charset="0"/>
              </a:rPr>
              <a:t>，可以邀请目标用户对已有网站进行浏览操作，同时观察用户在整个过程中的行为与反应</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Wingdings" panose="05000000000000000000" pitchFamily="2" charset="2"/>
              <a:buChar char="u"/>
            </a:pPr>
            <a:r>
              <a:rPr lang="zh-CN" altLang="en-US" sz="1900" kern="100" dirty="0" smtClean="0">
                <a:cs typeface="Times New Roman" panose="02020603050405020304" pitchFamily="18" charset="0"/>
              </a:rPr>
              <a:t>在</a:t>
            </a:r>
            <a:r>
              <a:rPr lang="zh-CN" altLang="en-US" sz="1900" kern="100" dirty="0">
                <a:cs typeface="Times New Roman" panose="02020603050405020304" pitchFamily="18" charset="0"/>
              </a:rPr>
              <a:t>进行参与性观察中，用户清楚地知道自己的行为是被观察的，因此整个过程会有一位采访者在场</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Wingdings" panose="05000000000000000000" pitchFamily="2" charset="2"/>
              <a:buChar char="u"/>
            </a:pPr>
            <a:r>
              <a:rPr lang="zh-CN" altLang="en-US" sz="1900" kern="100" dirty="0" smtClean="0">
                <a:cs typeface="Times New Roman" panose="02020603050405020304" pitchFamily="18" charset="0"/>
              </a:rPr>
              <a:t>而</a:t>
            </a:r>
            <a:r>
              <a:rPr lang="zh-CN" altLang="en-US" sz="1900" kern="100" dirty="0">
                <a:cs typeface="Times New Roman" panose="02020603050405020304" pitchFamily="18" charset="0"/>
              </a:rPr>
              <a:t>在非参与性观察中，用户可能并不清楚自己的行为正在被观察，采访者会隔着一段距离进行观察，或是在结束后进行提问和采访</a:t>
            </a:r>
            <a:r>
              <a:rPr lang="zh-CN" altLang="en-US" sz="1900" kern="100" dirty="0" smtClean="0">
                <a:cs typeface="Times New Roman" panose="02020603050405020304" pitchFamily="18" charset="0"/>
              </a:rPr>
              <a:t>。 </a:t>
            </a:r>
            <a:endParaRPr lang="zh-CN" altLang="en-US" sz="1900" kern="100" dirty="0">
              <a:cs typeface="Times New Roman" panose="02020603050405020304" pitchFamily="18" charset="0"/>
            </a:endParaRPr>
          </a:p>
        </p:txBody>
      </p:sp>
      <p:sp>
        <p:nvSpPr>
          <p:cNvPr id="3" name="矩形 2"/>
          <p:cNvSpPr/>
          <p:nvPr/>
        </p:nvSpPr>
        <p:spPr>
          <a:xfrm>
            <a:off x="11320212" y="2190596"/>
            <a:ext cx="553998" cy="2535950"/>
          </a:xfrm>
          <a:prstGeom prst="rect">
            <a:avLst/>
          </a:prstGeom>
        </p:spPr>
        <p:txBody>
          <a:bodyPr vert="eaVert" wrap="square">
            <a:spAutoFit/>
          </a:bodyPr>
          <a:lstStyle/>
          <a:p>
            <a:pPr>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用户期望划分</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2.5</a:t>
            </a:r>
            <a:endParaRPr lang="zh-CN" altLang="en-US" sz="4000" dirty="0"/>
          </a:p>
        </p:txBody>
      </p:sp>
      <p:sp>
        <p:nvSpPr>
          <p:cNvPr id="5" name="闪电形 4"/>
          <p:cNvSpPr/>
          <p:nvPr/>
        </p:nvSpPr>
        <p:spPr>
          <a:xfrm rot="361324">
            <a:off x="11067762" y="2033262"/>
            <a:ext cx="327133" cy="2201953"/>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306053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示 5"/>
          <p:cNvGraphicFramePr/>
          <p:nvPr>
            <p:extLst>
              <p:ext uri="{D42A27DB-BD31-4B8C-83A1-F6EECF244321}">
                <p14:modId xmlns:p14="http://schemas.microsoft.com/office/powerpoint/2010/main" val="3296520034"/>
              </p:ext>
            </p:extLst>
          </p:nvPr>
        </p:nvGraphicFramePr>
        <p:xfrm>
          <a:off x="402540" y="605306"/>
          <a:ext cx="9949684" cy="44037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矩形 2"/>
          <p:cNvSpPr/>
          <p:nvPr/>
        </p:nvSpPr>
        <p:spPr>
          <a:xfrm>
            <a:off x="11320212" y="2126202"/>
            <a:ext cx="553998" cy="2486616"/>
          </a:xfrm>
          <a:prstGeom prst="rect">
            <a:avLst/>
          </a:prstGeom>
        </p:spPr>
        <p:txBody>
          <a:bodyPr vert="eaVert" wrap="square">
            <a:spAutoFit/>
          </a:bodyPr>
          <a:lstStyle/>
          <a:p>
            <a:pPr algn="just">
              <a:spcAft>
                <a:spcPts val="0"/>
              </a:spcAft>
            </a:pPr>
            <a:r>
              <a:rPr lang="zh-CN" altLang="zh-CN"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设计前期工作</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a:latin typeface="黑体" panose="02010609060101010101" pitchFamily="49" charset="-122"/>
                <a:cs typeface="Times New Roman" panose="02020603050405020304" pitchFamily="18" charset="0"/>
              </a:rPr>
              <a:t>2.1</a:t>
            </a:r>
            <a:endParaRPr lang="zh-CN" altLang="en-US" sz="4000" dirty="0"/>
          </a:p>
        </p:txBody>
      </p:sp>
      <p:sp>
        <p:nvSpPr>
          <p:cNvPr id="5" name="闪电形 4"/>
          <p:cNvSpPr/>
          <p:nvPr/>
        </p:nvSpPr>
        <p:spPr>
          <a:xfrm rot="361324">
            <a:off x="11048630" y="2036050"/>
            <a:ext cx="399245" cy="2562896"/>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658201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06321" y="914445"/>
            <a:ext cx="8401319" cy="3439403"/>
          </a:xfrm>
          <a:prstGeom prst="rect">
            <a:avLst/>
          </a:prstGeom>
        </p:spPr>
        <p:txBody>
          <a:bodyPr wrap="square">
            <a:spAutoFit/>
          </a:bodyPr>
          <a:lstStyle/>
          <a:p>
            <a:r>
              <a:rPr lang="en-US" altLang="zh-CN" dirty="0" smtClean="0"/>
              <a:t> </a:t>
            </a:r>
            <a:endParaRPr lang="zh-CN" altLang="en-US" sz="1900" kern="100" dirty="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一般来说</a:t>
            </a:r>
            <a:r>
              <a:rPr lang="zh-CN" altLang="en-US" sz="1900" kern="100" dirty="0">
                <a:cs typeface="Times New Roman" panose="02020603050405020304" pitchFamily="18" charset="0"/>
              </a:rPr>
              <a:t>，不动声色的非参与性观察可能更简单，只需要观察用户浏览网页时的突出特征，如哪些内容更吸引用户，哪些信息容易被忽略，哪些内容更容易使用户驻足更多时间，或者有些功能是如何被用户操作和理解的</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事后</a:t>
            </a:r>
            <a:r>
              <a:rPr lang="zh-CN" altLang="en-US" sz="1900" kern="100" dirty="0">
                <a:cs typeface="Times New Roman" panose="02020603050405020304" pitchFamily="18" charset="0"/>
              </a:rPr>
              <a:t>，采访者还可能在不告知身份和背景的情况下与受观察的用户进行简单的交流</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不过</a:t>
            </a:r>
            <a:r>
              <a:rPr lang="zh-CN" altLang="en-US" sz="1900" kern="100" dirty="0">
                <a:cs typeface="Times New Roman" panose="02020603050405020304" pitchFamily="18" charset="0"/>
              </a:rPr>
              <a:t>，非参与性观察需要考虑的问题是，用户在根本不知道自己是研究的一部分和被观察的情况下，这种做法是否符合伦理道德，是否有失公允。</a:t>
            </a:r>
            <a:endParaRPr lang="zh-CN" altLang="en-US" sz="1900" kern="100" dirty="0">
              <a:cs typeface="Times New Roman" panose="02020603050405020304" pitchFamily="18" charset="0"/>
            </a:endParaRPr>
          </a:p>
        </p:txBody>
      </p:sp>
      <p:sp>
        <p:nvSpPr>
          <p:cNvPr id="3" name="矩形 2"/>
          <p:cNvSpPr/>
          <p:nvPr/>
        </p:nvSpPr>
        <p:spPr>
          <a:xfrm>
            <a:off x="11320212" y="2190596"/>
            <a:ext cx="553998" cy="2535950"/>
          </a:xfrm>
          <a:prstGeom prst="rect">
            <a:avLst/>
          </a:prstGeom>
        </p:spPr>
        <p:txBody>
          <a:bodyPr vert="eaVert" wrap="square">
            <a:spAutoFit/>
          </a:bodyPr>
          <a:lstStyle/>
          <a:p>
            <a:pPr>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用户期望划分</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2.5</a:t>
            </a:r>
            <a:endParaRPr lang="zh-CN" altLang="en-US" sz="4000" dirty="0"/>
          </a:p>
        </p:txBody>
      </p:sp>
      <p:sp>
        <p:nvSpPr>
          <p:cNvPr id="5" name="闪电形 4"/>
          <p:cNvSpPr/>
          <p:nvPr/>
        </p:nvSpPr>
        <p:spPr>
          <a:xfrm rot="361324">
            <a:off x="11067762" y="2033262"/>
            <a:ext cx="327133" cy="2201953"/>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0491523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48742" y="2022371"/>
            <a:ext cx="9034397" cy="2723823"/>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sz="1900" kern="100" dirty="0" smtClean="0">
                <a:cs typeface="Times New Roman" panose="02020603050405020304" pitchFamily="18" charset="0"/>
              </a:rPr>
              <a:t>参与</a:t>
            </a:r>
            <a:r>
              <a:rPr lang="zh-CN" altLang="en-US" sz="1900" kern="100" dirty="0">
                <a:cs typeface="Times New Roman" panose="02020603050405020304" pitchFamily="18" charset="0"/>
              </a:rPr>
              <a:t>性观察则是采用先观察后发问的方式，可能是一对一的，也可能是一对多的</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参与</a:t>
            </a:r>
            <a:r>
              <a:rPr lang="zh-CN" altLang="en-US" sz="1900" kern="100" dirty="0">
                <a:cs typeface="Times New Roman" panose="02020603050405020304" pitchFamily="18" charset="0"/>
              </a:rPr>
              <a:t>性观察能够使设计者与用户间建立良好的关系，深入了解用户，获得更多积极且细致的观点和结论</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但</a:t>
            </a:r>
            <a:r>
              <a:rPr lang="zh-CN" altLang="en-US" sz="1900" kern="100" dirty="0">
                <a:cs typeface="Times New Roman" panose="02020603050405020304" pitchFamily="18" charset="0"/>
              </a:rPr>
              <a:t>设计者还是要警惕，即使与用户的关系多么熟识，用户有时可能也会无意识地“撒谎”，比如对自身行为进行刻意的分析，给出看似人们更爱听到的答案等。因此，参与性观察也有一定的风险性。</a:t>
            </a:r>
            <a:endParaRPr lang="zh-CN" altLang="en-US" sz="1900" kern="100" dirty="0">
              <a:cs typeface="Times New Roman" panose="02020603050405020304" pitchFamily="18" charset="0"/>
            </a:endParaRPr>
          </a:p>
        </p:txBody>
      </p:sp>
      <p:sp>
        <p:nvSpPr>
          <p:cNvPr id="3" name="矩形 2"/>
          <p:cNvSpPr/>
          <p:nvPr/>
        </p:nvSpPr>
        <p:spPr>
          <a:xfrm>
            <a:off x="11320212" y="2190596"/>
            <a:ext cx="553998" cy="2535950"/>
          </a:xfrm>
          <a:prstGeom prst="rect">
            <a:avLst/>
          </a:prstGeom>
        </p:spPr>
        <p:txBody>
          <a:bodyPr vert="eaVert" wrap="square">
            <a:spAutoFit/>
          </a:bodyPr>
          <a:lstStyle/>
          <a:p>
            <a:pPr>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用户期望划分</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2.5</a:t>
            </a:r>
            <a:endParaRPr lang="zh-CN" altLang="en-US" sz="4000" dirty="0"/>
          </a:p>
        </p:txBody>
      </p:sp>
      <p:sp>
        <p:nvSpPr>
          <p:cNvPr id="5" name="闪电形 4"/>
          <p:cNvSpPr/>
          <p:nvPr/>
        </p:nvSpPr>
        <p:spPr>
          <a:xfrm rot="361324">
            <a:off x="11067762" y="2033262"/>
            <a:ext cx="327133" cy="2201953"/>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2990007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06320" y="459387"/>
            <a:ext cx="8594502" cy="2400657"/>
          </a:xfrm>
          <a:prstGeom prst="rect">
            <a:avLst/>
          </a:prstGeom>
        </p:spPr>
        <p:txBody>
          <a:bodyPr wrap="square">
            <a:spAutoFit/>
          </a:bodyPr>
          <a:lstStyle/>
          <a:p>
            <a:pPr>
              <a:lnSpc>
                <a:spcPct val="150000"/>
              </a:lnSpc>
            </a:pPr>
            <a:r>
              <a:rPr lang="zh-CN" altLang="en-US" sz="2400" b="1" kern="100" dirty="0">
                <a:cs typeface="Times New Roman" panose="02020603050405020304" pitchFamily="18" charset="0"/>
              </a:rPr>
              <a:t>调查问卷  </a:t>
            </a:r>
            <a:r>
              <a:rPr lang="zh-CN" altLang="en-US" sz="1900" kern="100" dirty="0">
                <a:cs typeface="Times New Roman" panose="02020603050405020304" pitchFamily="18" charset="0"/>
              </a:rPr>
              <a:t>问卷就是精心设计的一系列针对特定用户人群的有关网站问题的表格，以便获得数据信息</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a:lnSpc>
                <a:spcPct val="150000"/>
              </a:lnSpc>
            </a:pPr>
            <a:endParaRPr lang="en-US" altLang="zh-CN" sz="1900" kern="100" dirty="0" smtClean="0">
              <a:cs typeface="Times New Roman" panose="02020603050405020304" pitchFamily="18" charset="0"/>
            </a:endParaRPr>
          </a:p>
          <a:p>
            <a:pPr>
              <a:lnSpc>
                <a:spcPct val="150000"/>
              </a:lnSpc>
            </a:pPr>
            <a:r>
              <a:rPr lang="zh-CN" altLang="en-US" sz="1900" kern="100" dirty="0" smtClean="0">
                <a:cs typeface="Times New Roman" panose="02020603050405020304" pitchFamily="18" charset="0"/>
              </a:rPr>
              <a:t>通常</a:t>
            </a:r>
            <a:r>
              <a:rPr lang="zh-CN" altLang="en-US" sz="1900" kern="100" dirty="0">
                <a:cs typeface="Times New Roman" panose="02020603050405020304" pitchFamily="18" charset="0"/>
              </a:rPr>
              <a:t>，调研人员会寻找特定人群，针对一些网站的具体问题进行面对面的交流。问卷的内容旨在产生量化的结果，可能需要向受访问者提供以下一些信息</a:t>
            </a:r>
            <a:r>
              <a:rPr lang="zh-CN" altLang="en-US" sz="1900" kern="100" dirty="0" smtClean="0">
                <a:cs typeface="Times New Roman" panose="02020603050405020304" pitchFamily="18" charset="0"/>
              </a:rPr>
              <a:t>：</a:t>
            </a:r>
            <a:endParaRPr lang="zh-CN" altLang="en-US" sz="1900" kern="100" dirty="0">
              <a:cs typeface="Times New Roman" panose="02020603050405020304" pitchFamily="18" charset="0"/>
            </a:endParaRPr>
          </a:p>
        </p:txBody>
      </p:sp>
      <p:sp>
        <p:nvSpPr>
          <p:cNvPr id="3" name="矩形 2"/>
          <p:cNvSpPr/>
          <p:nvPr/>
        </p:nvSpPr>
        <p:spPr>
          <a:xfrm>
            <a:off x="11320212" y="2190596"/>
            <a:ext cx="553998" cy="2535950"/>
          </a:xfrm>
          <a:prstGeom prst="rect">
            <a:avLst/>
          </a:prstGeom>
        </p:spPr>
        <p:txBody>
          <a:bodyPr vert="eaVert" wrap="square">
            <a:spAutoFit/>
          </a:bodyPr>
          <a:lstStyle/>
          <a:p>
            <a:pPr>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用户期望划分</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2.5</a:t>
            </a:r>
            <a:endParaRPr lang="zh-CN" altLang="en-US" sz="4000" dirty="0"/>
          </a:p>
        </p:txBody>
      </p:sp>
      <p:sp>
        <p:nvSpPr>
          <p:cNvPr id="5" name="闪电形 4"/>
          <p:cNvSpPr/>
          <p:nvPr/>
        </p:nvSpPr>
        <p:spPr>
          <a:xfrm rot="361324">
            <a:off x="11067762" y="2033262"/>
            <a:ext cx="327133" cy="2201953"/>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 name="图示 6"/>
          <p:cNvGraphicFramePr/>
          <p:nvPr>
            <p:extLst>
              <p:ext uri="{D42A27DB-BD31-4B8C-83A1-F6EECF244321}">
                <p14:modId xmlns:p14="http://schemas.microsoft.com/office/powerpoint/2010/main" val="4030286558"/>
              </p:ext>
            </p:extLst>
          </p:nvPr>
        </p:nvGraphicFramePr>
        <p:xfrm>
          <a:off x="1303977" y="3102634"/>
          <a:ext cx="8115853" cy="31456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1805745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示 5"/>
          <p:cNvGraphicFramePr/>
          <p:nvPr>
            <p:extLst>
              <p:ext uri="{D42A27DB-BD31-4B8C-83A1-F6EECF244321}">
                <p14:modId xmlns:p14="http://schemas.microsoft.com/office/powerpoint/2010/main" val="3316722897"/>
              </p:ext>
            </p:extLst>
          </p:nvPr>
        </p:nvGraphicFramePr>
        <p:xfrm>
          <a:off x="613892" y="701740"/>
          <a:ext cx="9380113" cy="55187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矩形 2"/>
          <p:cNvSpPr/>
          <p:nvPr/>
        </p:nvSpPr>
        <p:spPr>
          <a:xfrm>
            <a:off x="11320212" y="2190596"/>
            <a:ext cx="553998" cy="2535950"/>
          </a:xfrm>
          <a:prstGeom prst="rect">
            <a:avLst/>
          </a:prstGeom>
        </p:spPr>
        <p:txBody>
          <a:bodyPr vert="eaVert" wrap="square">
            <a:spAutoFit/>
          </a:bodyPr>
          <a:lstStyle/>
          <a:p>
            <a:pPr>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用户期望划分</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2.5</a:t>
            </a:r>
            <a:endParaRPr lang="zh-CN" altLang="en-US" sz="4000" dirty="0"/>
          </a:p>
        </p:txBody>
      </p:sp>
      <p:sp>
        <p:nvSpPr>
          <p:cNvPr id="5" name="闪电形 4"/>
          <p:cNvSpPr/>
          <p:nvPr/>
        </p:nvSpPr>
        <p:spPr>
          <a:xfrm rot="361324">
            <a:off x="11067762" y="2033262"/>
            <a:ext cx="327133" cy="2201953"/>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276671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3009" y="1600370"/>
            <a:ext cx="10268757" cy="3716402"/>
          </a:xfrm>
          <a:prstGeom prst="rect">
            <a:avLst/>
          </a:prstGeom>
        </p:spPr>
        <p:txBody>
          <a:bodyPr wrap="square">
            <a:spAutoFit/>
          </a:bodyPr>
          <a:lstStyle/>
          <a:p>
            <a:pPr>
              <a:lnSpc>
                <a:spcPct val="150000"/>
              </a:lnSpc>
            </a:pPr>
            <a:r>
              <a:rPr lang="zh-CN" altLang="en-US" sz="2400" b="1" kern="100" dirty="0" smtClean="0">
                <a:cs typeface="Times New Roman" panose="02020603050405020304" pitchFamily="18" charset="0"/>
              </a:rPr>
              <a:t>调查</a:t>
            </a:r>
            <a:r>
              <a:rPr lang="zh-CN" altLang="en-US" sz="2400" b="1" kern="100" dirty="0">
                <a:cs typeface="Times New Roman" panose="02020603050405020304" pitchFamily="18" charset="0"/>
              </a:rPr>
              <a:t>访谈  </a:t>
            </a:r>
            <a:endParaRPr lang="en-US" altLang="zh-CN" sz="2400" b="1"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调查</a:t>
            </a:r>
            <a:r>
              <a:rPr lang="zh-CN" altLang="en-US" sz="1900" kern="100" dirty="0">
                <a:cs typeface="Times New Roman" panose="02020603050405020304" pitchFamily="18" charset="0"/>
              </a:rPr>
              <a:t>访谈是实现对调研有一个明确的框架，然后抽取有共同特征的群体，明确使用哪些方法，然后针对某些问题对访谈者搜集深度回答</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访谈</a:t>
            </a:r>
            <a:r>
              <a:rPr lang="zh-CN" altLang="en-US" sz="1900" kern="100" dirty="0">
                <a:cs typeface="Times New Roman" panose="02020603050405020304" pitchFamily="18" charset="0"/>
              </a:rPr>
              <a:t>的优势是可以在一个愉快有趣的氛围下进行，过程可能会偏离原来的轨道，问题也可以不受原则的制约，让受访者在轻松愉悦的氛围下诚实而积极地回答</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问卷</a:t>
            </a:r>
            <a:r>
              <a:rPr lang="zh-CN" altLang="en-US" sz="1900" kern="100" dirty="0">
                <a:cs typeface="Times New Roman" panose="02020603050405020304" pitchFamily="18" charset="0"/>
              </a:rPr>
              <a:t>与参与性观察可能会很无趣，用户可能会应付式地给予答案，从而导致结果的不真实</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而</a:t>
            </a:r>
            <a:r>
              <a:rPr lang="zh-CN" altLang="en-US" sz="1900" kern="100" dirty="0">
                <a:cs typeface="Times New Roman" panose="02020603050405020304" pitchFamily="18" charset="0"/>
              </a:rPr>
              <a:t>与受访者坐下来，按照原本设定的框架轨迹（有时略有偏离也不要紧）进行深入的认识与交流，可能会有更好的效果</a:t>
            </a:r>
            <a:r>
              <a:rPr lang="zh-CN" altLang="en-US" sz="1900" kern="100" dirty="0" smtClean="0">
                <a:cs typeface="Times New Roman" panose="02020603050405020304" pitchFamily="18" charset="0"/>
              </a:rPr>
              <a:t>。</a:t>
            </a:r>
            <a:endParaRPr lang="zh-CN" altLang="en-US" sz="1900" kern="100" dirty="0">
              <a:cs typeface="Times New Roman" panose="02020603050405020304" pitchFamily="18" charset="0"/>
            </a:endParaRPr>
          </a:p>
        </p:txBody>
      </p:sp>
      <p:sp>
        <p:nvSpPr>
          <p:cNvPr id="3" name="矩形 2"/>
          <p:cNvSpPr/>
          <p:nvPr/>
        </p:nvSpPr>
        <p:spPr>
          <a:xfrm>
            <a:off x="11320212" y="2190596"/>
            <a:ext cx="553998" cy="2535950"/>
          </a:xfrm>
          <a:prstGeom prst="rect">
            <a:avLst/>
          </a:prstGeom>
        </p:spPr>
        <p:txBody>
          <a:bodyPr vert="eaVert" wrap="square">
            <a:spAutoFit/>
          </a:bodyPr>
          <a:lstStyle/>
          <a:p>
            <a:pPr>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用户期望划分</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2.5</a:t>
            </a:r>
            <a:endParaRPr lang="zh-CN" altLang="en-US" sz="4000" dirty="0"/>
          </a:p>
        </p:txBody>
      </p:sp>
      <p:sp>
        <p:nvSpPr>
          <p:cNvPr id="5" name="闪电形 4"/>
          <p:cNvSpPr/>
          <p:nvPr/>
        </p:nvSpPr>
        <p:spPr>
          <a:xfrm rot="361324">
            <a:off x="11067762" y="2033262"/>
            <a:ext cx="327133" cy="2201953"/>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3153998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1469" y="1305837"/>
            <a:ext cx="9238445" cy="4039567"/>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在</a:t>
            </a:r>
            <a:r>
              <a:rPr lang="zh-CN" altLang="en-US" sz="1900" kern="100" dirty="0">
                <a:cs typeface="Times New Roman" panose="02020603050405020304" pitchFamily="18" charset="0"/>
              </a:rPr>
              <a:t>网络发达的时代，我们也可以运用聊天软件、社交媒体与无法碰面的受访者交谈，这与面对面交谈相比可能略有困难，但如果对方值得信赖，也是一个不错的选择。</a:t>
            </a: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在</a:t>
            </a:r>
            <a:r>
              <a:rPr lang="zh-CN" altLang="en-US" sz="1900" kern="100" dirty="0">
                <a:cs typeface="Times New Roman" panose="02020603050405020304" pitchFamily="18" charset="0"/>
              </a:rPr>
              <a:t>访谈前，采访者需要进行周密的调查，搜集数据，熟悉网站的要素、产品、内容与竞争者，广泛的阅读与网站有关的资料，明确访谈的目的与重要议题。访谈也许是精心设计的，也许是半设计的，也可能压根就不需要设计，这取决于采访者需要得到什么类型的答案，对网站的项目进展有哪些掌握和需求</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在</a:t>
            </a:r>
            <a:r>
              <a:rPr lang="zh-CN" altLang="en-US" sz="1900" kern="100" dirty="0">
                <a:cs typeface="Times New Roman" panose="02020603050405020304" pitchFamily="18" charset="0"/>
              </a:rPr>
              <a:t>不拘束的氛围下，被访者更容易展现个性特征，但也会给予过多没有需要的信息，采访者必须控制节奏，注意把讨论的重点抓回原来的问题，但整个过程一定是平易近人、通情达理的。</a:t>
            </a:r>
            <a:endParaRPr lang="zh-CN" altLang="en-US" sz="1900" kern="100" dirty="0">
              <a:cs typeface="Times New Roman" panose="02020603050405020304" pitchFamily="18" charset="0"/>
            </a:endParaRPr>
          </a:p>
        </p:txBody>
      </p:sp>
      <p:sp>
        <p:nvSpPr>
          <p:cNvPr id="3" name="矩形 2"/>
          <p:cNvSpPr/>
          <p:nvPr/>
        </p:nvSpPr>
        <p:spPr>
          <a:xfrm>
            <a:off x="11320212" y="2190596"/>
            <a:ext cx="553998" cy="2535950"/>
          </a:xfrm>
          <a:prstGeom prst="rect">
            <a:avLst/>
          </a:prstGeom>
        </p:spPr>
        <p:txBody>
          <a:bodyPr vert="eaVert" wrap="square">
            <a:spAutoFit/>
          </a:bodyPr>
          <a:lstStyle/>
          <a:p>
            <a:pPr>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用户期望划分</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2.5</a:t>
            </a:r>
            <a:endParaRPr lang="zh-CN" altLang="en-US" sz="4000" dirty="0"/>
          </a:p>
        </p:txBody>
      </p:sp>
      <p:sp>
        <p:nvSpPr>
          <p:cNvPr id="5" name="闪电形 4"/>
          <p:cNvSpPr/>
          <p:nvPr/>
        </p:nvSpPr>
        <p:spPr>
          <a:xfrm rot="361324">
            <a:off x="11067762" y="2033262"/>
            <a:ext cx="327133" cy="2201953"/>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4804927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86626" y="1371419"/>
            <a:ext cx="8311166" cy="360098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nSpc>
                <a:spcPct val="150000"/>
              </a:lnSpc>
            </a:pPr>
            <a:r>
              <a:rPr lang="zh-CN" altLang="en-US" dirty="0" smtClean="0"/>
              <a:t>· </a:t>
            </a:r>
            <a:r>
              <a:rPr lang="zh-CN" altLang="en-US" sz="1900" kern="100" dirty="0">
                <a:cs typeface="Times New Roman" panose="02020603050405020304" pitchFamily="18" charset="0"/>
              </a:rPr>
              <a:t>对网站内容有深入的了解，知道自己要针对哪些方面进行提问；</a:t>
            </a:r>
          </a:p>
          <a:p>
            <a:pPr>
              <a:lnSpc>
                <a:spcPct val="150000"/>
              </a:lnSpc>
            </a:pPr>
            <a:r>
              <a:rPr lang="zh-CN" altLang="en-US" sz="1900" kern="100" dirty="0">
                <a:cs typeface="Times New Roman" panose="02020603050405020304" pitchFamily="18" charset="0"/>
              </a:rPr>
              <a:t>· 有明确的目标和目的；</a:t>
            </a:r>
          </a:p>
          <a:p>
            <a:pPr>
              <a:lnSpc>
                <a:spcPct val="150000"/>
              </a:lnSpc>
            </a:pPr>
            <a:r>
              <a:rPr lang="zh-CN" altLang="en-US" sz="1900" kern="100" dirty="0">
                <a:cs typeface="Times New Roman" panose="02020603050405020304" pitchFamily="18" charset="0"/>
              </a:rPr>
              <a:t>· 罗列问题或者讨论议题的清单，但并不完全被清单所局限；</a:t>
            </a:r>
          </a:p>
          <a:p>
            <a:pPr>
              <a:lnSpc>
                <a:spcPct val="150000"/>
              </a:lnSpc>
            </a:pPr>
            <a:r>
              <a:rPr lang="zh-CN" altLang="en-US" sz="1900" kern="100" dirty="0">
                <a:cs typeface="Times New Roman" panose="02020603050405020304" pitchFamily="18" charset="0"/>
              </a:rPr>
              <a:t>· 保持镇定自如的情绪，保持客观开放的态度，接受任何结果；</a:t>
            </a:r>
          </a:p>
          <a:p>
            <a:pPr>
              <a:lnSpc>
                <a:spcPct val="150000"/>
              </a:lnSpc>
            </a:pPr>
            <a:r>
              <a:rPr lang="zh-CN" altLang="en-US" sz="1900" kern="100" dirty="0">
                <a:cs typeface="Times New Roman" panose="02020603050405020304" pitchFamily="18" charset="0"/>
              </a:rPr>
              <a:t>· 找一个舒适的环境；</a:t>
            </a:r>
          </a:p>
          <a:p>
            <a:pPr>
              <a:lnSpc>
                <a:spcPct val="150000"/>
              </a:lnSpc>
            </a:pPr>
            <a:r>
              <a:rPr lang="zh-CN" altLang="en-US" sz="1900" kern="100" dirty="0">
                <a:cs typeface="Times New Roman" panose="02020603050405020304" pitchFamily="18" charset="0"/>
              </a:rPr>
              <a:t>· 记录受访者的答案，文字、语音形式都行；</a:t>
            </a:r>
          </a:p>
          <a:p>
            <a:pPr>
              <a:lnSpc>
                <a:spcPct val="150000"/>
              </a:lnSpc>
            </a:pPr>
            <a:r>
              <a:rPr lang="zh-CN" altLang="en-US" sz="1900" kern="100" dirty="0">
                <a:cs typeface="Times New Roman" panose="02020603050405020304" pitchFamily="18" charset="0"/>
              </a:rPr>
              <a:t>· 问问题不要咄咄逼人，不是质问；</a:t>
            </a:r>
          </a:p>
          <a:p>
            <a:pPr>
              <a:lnSpc>
                <a:spcPct val="150000"/>
              </a:lnSpc>
            </a:pPr>
            <a:r>
              <a:rPr lang="zh-CN" altLang="en-US" sz="1900" kern="100" dirty="0">
                <a:cs typeface="Times New Roman" panose="02020603050405020304" pitchFamily="18" charset="0"/>
              </a:rPr>
              <a:t>· 访谈后表达感谢。</a:t>
            </a:r>
            <a:endParaRPr lang="zh-CN" altLang="en-US" sz="1900" kern="100" dirty="0">
              <a:cs typeface="Times New Roman" panose="02020603050405020304" pitchFamily="18" charset="0"/>
            </a:endParaRPr>
          </a:p>
        </p:txBody>
      </p:sp>
      <p:sp>
        <p:nvSpPr>
          <p:cNvPr id="3" name="矩形 2"/>
          <p:cNvSpPr/>
          <p:nvPr/>
        </p:nvSpPr>
        <p:spPr>
          <a:xfrm>
            <a:off x="11320212" y="2190596"/>
            <a:ext cx="553998" cy="2535950"/>
          </a:xfrm>
          <a:prstGeom prst="rect">
            <a:avLst/>
          </a:prstGeom>
        </p:spPr>
        <p:txBody>
          <a:bodyPr vert="eaVert" wrap="square">
            <a:spAutoFit/>
          </a:bodyPr>
          <a:lstStyle/>
          <a:p>
            <a:pPr>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用户期望划分</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2.5</a:t>
            </a:r>
            <a:endParaRPr lang="zh-CN" altLang="en-US" sz="4000" dirty="0"/>
          </a:p>
        </p:txBody>
      </p:sp>
      <p:sp>
        <p:nvSpPr>
          <p:cNvPr id="5" name="闪电形 4"/>
          <p:cNvSpPr/>
          <p:nvPr/>
        </p:nvSpPr>
        <p:spPr>
          <a:xfrm rot="361324">
            <a:off x="11067762" y="2033262"/>
            <a:ext cx="327133" cy="2201953"/>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4227951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03289" y="780271"/>
            <a:ext cx="8517229" cy="5032147"/>
          </a:xfrm>
          <a:prstGeom prst="rect">
            <a:avLst/>
          </a:prstGeom>
        </p:spPr>
        <p:txBody>
          <a:bodyPr wrap="square">
            <a:spAutoFit/>
          </a:bodyPr>
          <a:lstStyle/>
          <a:p>
            <a:pPr>
              <a:lnSpc>
                <a:spcPct val="150000"/>
              </a:lnSpc>
            </a:pPr>
            <a:r>
              <a:rPr lang="zh-CN" altLang="en-US" sz="2400" b="1" kern="100" dirty="0" smtClean="0">
                <a:cs typeface="Times New Roman" panose="02020603050405020304" pitchFamily="18" charset="0"/>
              </a:rPr>
              <a:t>焦 点 小 组  </a:t>
            </a:r>
            <a:endParaRPr lang="en-US" altLang="zh-CN" sz="2400" b="1"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焦点</a:t>
            </a:r>
            <a:r>
              <a:rPr lang="zh-CN" altLang="en-US" sz="1900" kern="100" dirty="0">
                <a:cs typeface="Times New Roman" panose="02020603050405020304" pitchFamily="18" charset="0"/>
              </a:rPr>
              <a:t>小组是对一部分用户进行集中访谈与测试，提供可靠的建议与数据。这种方法的优点是能够在较短的时间内，从集中的多人身上找寻答案</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因此</a:t>
            </a:r>
            <a:r>
              <a:rPr lang="zh-CN" altLang="en-US" sz="1900" kern="100" dirty="0">
                <a:cs typeface="Times New Roman" panose="02020603050405020304" pitchFamily="18" charset="0"/>
              </a:rPr>
              <a:t>，这种方法很大程度上依赖于小组内部的互动和谈话</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将</a:t>
            </a:r>
            <a:r>
              <a:rPr lang="zh-CN" altLang="en-US" sz="1900" kern="100" dirty="0">
                <a:cs typeface="Times New Roman" panose="02020603050405020304" pitchFamily="18" charset="0"/>
              </a:rPr>
              <a:t>精心挑选的一群人放在一个骨子里进行相互访谈，可以使设计者迅速地判断自己的方法或理念是否正确适宜。尤其是受访者之间的互动与沟通，有助于设计者深化设计方案</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在</a:t>
            </a:r>
            <a:r>
              <a:rPr lang="zh-CN" altLang="en-US" sz="1900" kern="100" dirty="0">
                <a:cs typeface="Times New Roman" panose="02020603050405020304" pitchFamily="18" charset="0"/>
              </a:rPr>
              <a:t>选择焦点小组时，要保证有各个领域的用户代表，否则无法获得不同需求用户的反馈</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此外</a:t>
            </a:r>
            <a:r>
              <a:rPr lang="zh-CN" altLang="en-US" sz="1900" kern="100" dirty="0">
                <a:cs typeface="Times New Roman" panose="02020603050405020304" pitchFamily="18" charset="0"/>
              </a:rPr>
              <a:t>还必须保证整个访谈是在开诚布公、客观公正的环境下进行的，每个人都有同等的机会发表自己的观点与想法</a:t>
            </a:r>
            <a:r>
              <a:rPr lang="zh-CN" altLang="en-US" sz="1900" kern="100" dirty="0" smtClean="0">
                <a:cs typeface="Times New Roman" panose="02020603050405020304" pitchFamily="18" charset="0"/>
              </a:rPr>
              <a:t>。</a:t>
            </a:r>
            <a:endParaRPr lang="zh-CN" altLang="en-US" sz="1900" kern="100" dirty="0">
              <a:cs typeface="Times New Roman" panose="02020603050405020304" pitchFamily="18" charset="0"/>
            </a:endParaRPr>
          </a:p>
        </p:txBody>
      </p:sp>
      <p:sp>
        <p:nvSpPr>
          <p:cNvPr id="3" name="矩形 2"/>
          <p:cNvSpPr/>
          <p:nvPr/>
        </p:nvSpPr>
        <p:spPr>
          <a:xfrm>
            <a:off x="11320212" y="2190596"/>
            <a:ext cx="553998" cy="2535950"/>
          </a:xfrm>
          <a:prstGeom prst="rect">
            <a:avLst/>
          </a:prstGeom>
        </p:spPr>
        <p:txBody>
          <a:bodyPr vert="eaVert" wrap="square">
            <a:spAutoFit/>
          </a:bodyPr>
          <a:lstStyle/>
          <a:p>
            <a:pPr>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用户期望划分</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2.5</a:t>
            </a:r>
            <a:endParaRPr lang="zh-CN" altLang="en-US" sz="4000" dirty="0"/>
          </a:p>
        </p:txBody>
      </p:sp>
      <p:sp>
        <p:nvSpPr>
          <p:cNvPr id="5" name="闪电形 4"/>
          <p:cNvSpPr/>
          <p:nvPr/>
        </p:nvSpPr>
        <p:spPr>
          <a:xfrm rot="361324">
            <a:off x="11067762" y="2033262"/>
            <a:ext cx="327133" cy="2201953"/>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1645816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58288" y="951894"/>
            <a:ext cx="8700867" cy="4478149"/>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加入</a:t>
            </a:r>
            <a:r>
              <a:rPr lang="zh-CN" altLang="en-US" sz="1900" kern="100" dirty="0">
                <a:cs typeface="Times New Roman" panose="02020603050405020304" pitchFamily="18" charset="0"/>
              </a:rPr>
              <a:t>某一位受访者是领导型人格，那么他（她）的言行就可能影响到其他成员的讨论进而影响结果</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因此</a:t>
            </a:r>
            <a:r>
              <a:rPr lang="zh-CN" altLang="en-US" sz="1900" kern="100" dirty="0">
                <a:cs typeface="Times New Roman" panose="02020603050405020304" pitchFamily="18" charset="0"/>
              </a:rPr>
              <a:t>，要保证焦点小组的形式必须是舒适的，可以畅所欲言的，成员才愿意给予中肯的回答</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成员</a:t>
            </a:r>
            <a:r>
              <a:rPr lang="zh-CN" altLang="en-US" sz="1900" kern="100" dirty="0">
                <a:cs typeface="Times New Roman" panose="02020603050405020304" pitchFamily="18" charset="0"/>
              </a:rPr>
              <a:t>人数也不宜过多，最好不要超过十来人，规模太大会使部分成员被冷落或遗忘</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焦点</a:t>
            </a:r>
            <a:r>
              <a:rPr lang="zh-CN" altLang="en-US" sz="1900" kern="100" dirty="0">
                <a:cs typeface="Times New Roman" panose="02020603050405020304" pitchFamily="18" charset="0"/>
              </a:rPr>
              <a:t>小组不仅要保证每位成员都有相同的发言机会，并且要协调气氛不会偏离既定的轨道，并且谈话空间舒适不会被任何因素干扰</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焦点</a:t>
            </a:r>
            <a:r>
              <a:rPr lang="zh-CN" altLang="en-US" sz="1900" kern="100" dirty="0">
                <a:cs typeface="Times New Roman" panose="02020603050405020304" pitchFamily="18" charset="0"/>
              </a:rPr>
              <a:t>小组还需要一位记录人，把会议内容以文字的形式完整地记录下来，才能总结所有参与者的意见和观点。</a:t>
            </a:r>
            <a:endParaRPr lang="zh-CN" altLang="en-US" sz="1900" kern="100" dirty="0">
              <a:cs typeface="Times New Roman" panose="02020603050405020304" pitchFamily="18" charset="0"/>
            </a:endParaRPr>
          </a:p>
        </p:txBody>
      </p:sp>
      <p:sp>
        <p:nvSpPr>
          <p:cNvPr id="3" name="矩形 2"/>
          <p:cNvSpPr/>
          <p:nvPr/>
        </p:nvSpPr>
        <p:spPr>
          <a:xfrm>
            <a:off x="11320212" y="2190596"/>
            <a:ext cx="553998" cy="2535950"/>
          </a:xfrm>
          <a:prstGeom prst="rect">
            <a:avLst/>
          </a:prstGeom>
        </p:spPr>
        <p:txBody>
          <a:bodyPr vert="eaVert" wrap="square">
            <a:spAutoFit/>
          </a:bodyPr>
          <a:lstStyle/>
          <a:p>
            <a:pPr>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用户期望划分</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2.5</a:t>
            </a:r>
            <a:endParaRPr lang="zh-CN" altLang="en-US" sz="4000" dirty="0"/>
          </a:p>
        </p:txBody>
      </p:sp>
      <p:sp>
        <p:nvSpPr>
          <p:cNvPr id="5" name="闪电形 4"/>
          <p:cNvSpPr/>
          <p:nvPr/>
        </p:nvSpPr>
        <p:spPr>
          <a:xfrm rot="361324">
            <a:off x="11067762" y="2033262"/>
            <a:ext cx="327133" cy="2201953"/>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8587249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83593" y="531992"/>
            <a:ext cx="8581623" cy="6347892"/>
          </a:xfrm>
          <a:prstGeom prst="rect">
            <a:avLst/>
          </a:prstGeom>
        </p:spPr>
        <p:txBody>
          <a:bodyPr wrap="square">
            <a:spAutoFit/>
          </a:bodyPr>
          <a:lstStyle/>
          <a:p>
            <a:pPr>
              <a:lnSpc>
                <a:spcPct val="150000"/>
              </a:lnSpc>
            </a:pPr>
            <a:r>
              <a:rPr lang="zh-CN" altLang="en-US" sz="2400" b="1" kern="100" dirty="0">
                <a:cs typeface="Times New Roman" panose="02020603050405020304" pitchFamily="18" charset="0"/>
              </a:rPr>
              <a:t>2、基于商业考量的用户划分</a:t>
            </a:r>
          </a:p>
          <a:p>
            <a:pPr>
              <a:lnSpc>
                <a:spcPct val="150000"/>
              </a:lnSpc>
            </a:pPr>
            <a:r>
              <a:rPr lang="zh-CN" altLang="en-US" sz="1900" kern="100" dirty="0">
                <a:cs typeface="Times New Roman" panose="02020603050405020304" pitchFamily="18" charset="0"/>
              </a:rPr>
              <a:t>    了解用户期望的一个有效方法是进行简单的客户划分。这要求设计者必须进行清晰的优化客户分类，了解不同行为讨论客户需求</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a:lnSpc>
                <a:spcPct val="150000"/>
              </a:lnSpc>
            </a:pPr>
            <a:r>
              <a:rPr lang="zh-CN" altLang="en-US" sz="1900" kern="100" dirty="0" smtClean="0">
                <a:cs typeface="Times New Roman" panose="02020603050405020304" pitchFamily="18" charset="0"/>
              </a:rPr>
              <a:t>一旦</a:t>
            </a:r>
            <a:r>
              <a:rPr lang="zh-CN" altLang="en-US" sz="1900" kern="100" dirty="0">
                <a:cs typeface="Times New Roman" panose="02020603050405020304" pitchFamily="18" charset="0"/>
              </a:rPr>
              <a:t>基础用户划分好了，设计网站的脉络就更加容易了</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a:lnSpc>
                <a:spcPct val="150000"/>
              </a:lnSpc>
            </a:pPr>
            <a:r>
              <a:rPr lang="zh-CN" altLang="en-US" sz="1900" kern="100" dirty="0" smtClean="0">
                <a:cs typeface="Times New Roman" panose="02020603050405020304" pitchFamily="18" charset="0"/>
              </a:rPr>
              <a:t>首先</a:t>
            </a:r>
            <a:r>
              <a:rPr lang="zh-CN" altLang="en-US" sz="1900" kern="100" dirty="0">
                <a:cs typeface="Times New Roman" panose="02020603050405020304" pitchFamily="18" charset="0"/>
              </a:rPr>
              <a:t>我们可以思考，哪些因素可以视为用户划分的考量依据。比如以下一些方面的内容，就可以作为用户划分的考量原则：</a:t>
            </a:r>
          </a:p>
          <a:p>
            <a:pPr>
              <a:lnSpc>
                <a:spcPct val="150000"/>
              </a:lnSpc>
            </a:pPr>
            <a:r>
              <a:rPr lang="zh-CN" altLang="en-US" sz="1900" kern="100" dirty="0">
                <a:cs typeface="Times New Roman" panose="02020603050405020304" pitchFamily="18" charset="0"/>
              </a:rPr>
              <a:t>    ·回顾网站商业计划</a:t>
            </a:r>
          </a:p>
          <a:p>
            <a:pPr>
              <a:lnSpc>
                <a:spcPct val="150000"/>
              </a:lnSpc>
            </a:pPr>
            <a:r>
              <a:rPr lang="zh-CN" altLang="en-US" sz="1900" kern="100" dirty="0">
                <a:cs typeface="Times New Roman" panose="02020603050405020304" pitchFamily="18" charset="0"/>
              </a:rPr>
              <a:t>    ·企业现阶段评估</a:t>
            </a:r>
          </a:p>
          <a:p>
            <a:pPr>
              <a:lnSpc>
                <a:spcPct val="150000"/>
              </a:lnSpc>
            </a:pPr>
            <a:r>
              <a:rPr lang="zh-CN" altLang="en-US" sz="1900" kern="100" dirty="0">
                <a:cs typeface="Times New Roman" panose="02020603050405020304" pitchFamily="18" charset="0"/>
              </a:rPr>
              <a:t>    ·网站未来蓝图</a:t>
            </a:r>
          </a:p>
          <a:p>
            <a:pPr>
              <a:lnSpc>
                <a:spcPct val="150000"/>
              </a:lnSpc>
            </a:pPr>
            <a:r>
              <a:rPr lang="zh-CN" altLang="en-US" sz="1900" kern="100" dirty="0">
                <a:cs typeface="Times New Roman" panose="02020603050405020304" pitchFamily="18" charset="0"/>
              </a:rPr>
              <a:t>    ·用户确认与测试</a:t>
            </a:r>
          </a:p>
          <a:p>
            <a:pPr>
              <a:lnSpc>
                <a:spcPct val="150000"/>
              </a:lnSpc>
            </a:pPr>
            <a:r>
              <a:rPr lang="zh-CN" altLang="en-US" sz="1900" kern="100" dirty="0">
                <a:cs typeface="Times New Roman" panose="02020603050405020304" pitchFamily="18" charset="0"/>
              </a:rPr>
              <a:t>    ·网站产品与服务计划</a:t>
            </a:r>
          </a:p>
          <a:p>
            <a:pPr>
              <a:lnSpc>
                <a:spcPct val="150000"/>
              </a:lnSpc>
            </a:pPr>
            <a:r>
              <a:rPr lang="zh-CN" altLang="en-US" sz="1900" kern="100" dirty="0">
                <a:cs typeface="Times New Roman" panose="02020603050405020304" pitchFamily="18" charset="0"/>
              </a:rPr>
              <a:t>    ·网站传播概要/设计策略</a:t>
            </a:r>
          </a:p>
          <a:p>
            <a:pPr>
              <a:lnSpc>
                <a:spcPct val="150000"/>
              </a:lnSpc>
            </a:pPr>
            <a:r>
              <a:rPr lang="zh-CN" altLang="en-US" sz="1900" kern="100" dirty="0">
                <a:cs typeface="Times New Roman" panose="02020603050405020304" pitchFamily="18" charset="0"/>
              </a:rPr>
              <a:t>　</a:t>
            </a:r>
            <a:r>
              <a:rPr lang="zh-CN" altLang="en-US" sz="1900" kern="100" dirty="0" smtClean="0">
                <a:cs typeface="Times New Roman" panose="02020603050405020304" pitchFamily="18" charset="0"/>
              </a:rPr>
              <a:t> ·</a:t>
            </a:r>
            <a:r>
              <a:rPr lang="zh-CN" altLang="en-US" sz="1900" kern="100" dirty="0">
                <a:cs typeface="Times New Roman" panose="02020603050405020304" pitchFamily="18" charset="0"/>
              </a:rPr>
              <a:t>网站营销手段</a:t>
            </a:r>
          </a:p>
          <a:p>
            <a:pPr>
              <a:lnSpc>
                <a:spcPct val="150000"/>
              </a:lnSpc>
            </a:pPr>
            <a:r>
              <a:rPr lang="zh-CN" altLang="en-US" sz="1900" kern="100" dirty="0">
                <a:cs typeface="Times New Roman" panose="02020603050405020304" pitchFamily="18" charset="0"/>
              </a:rPr>
              <a:t>　　</a:t>
            </a:r>
            <a:endParaRPr lang="zh-CN" altLang="en-US" sz="1900" kern="100" dirty="0">
              <a:cs typeface="Times New Roman" panose="02020603050405020304" pitchFamily="18" charset="0"/>
            </a:endParaRPr>
          </a:p>
        </p:txBody>
      </p:sp>
      <p:sp>
        <p:nvSpPr>
          <p:cNvPr id="3" name="矩形 2"/>
          <p:cNvSpPr/>
          <p:nvPr/>
        </p:nvSpPr>
        <p:spPr>
          <a:xfrm>
            <a:off x="11320212" y="2190596"/>
            <a:ext cx="553998" cy="2535950"/>
          </a:xfrm>
          <a:prstGeom prst="rect">
            <a:avLst/>
          </a:prstGeom>
        </p:spPr>
        <p:txBody>
          <a:bodyPr vert="eaVert" wrap="square">
            <a:spAutoFit/>
          </a:bodyPr>
          <a:lstStyle/>
          <a:p>
            <a:pPr>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用户期望划分</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2.5</a:t>
            </a:r>
            <a:endParaRPr lang="zh-CN" altLang="en-US" sz="4000" dirty="0"/>
          </a:p>
        </p:txBody>
      </p:sp>
      <p:sp>
        <p:nvSpPr>
          <p:cNvPr id="5" name="闪电形 4"/>
          <p:cNvSpPr/>
          <p:nvPr/>
        </p:nvSpPr>
        <p:spPr>
          <a:xfrm rot="361324">
            <a:off x="11067762" y="2033262"/>
            <a:ext cx="327133" cy="2201953"/>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燕尾形 5"/>
          <p:cNvSpPr/>
          <p:nvPr/>
        </p:nvSpPr>
        <p:spPr>
          <a:xfrm>
            <a:off x="850006" y="641659"/>
            <a:ext cx="321972" cy="373487"/>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935997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示 6"/>
          <p:cNvGraphicFramePr/>
          <p:nvPr>
            <p:extLst>
              <p:ext uri="{D42A27DB-BD31-4B8C-83A1-F6EECF244321}">
                <p14:modId xmlns:p14="http://schemas.microsoft.com/office/powerpoint/2010/main" val="1250593718"/>
              </p:ext>
            </p:extLst>
          </p:nvPr>
        </p:nvGraphicFramePr>
        <p:xfrm>
          <a:off x="575256" y="2022178"/>
          <a:ext cx="9483144" cy="35299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矩形 3"/>
          <p:cNvSpPr/>
          <p:nvPr/>
        </p:nvSpPr>
        <p:spPr>
          <a:xfrm>
            <a:off x="11320212" y="2126202"/>
            <a:ext cx="553998" cy="2486616"/>
          </a:xfrm>
          <a:prstGeom prst="rect">
            <a:avLst/>
          </a:prstGeom>
        </p:spPr>
        <p:txBody>
          <a:bodyPr vert="eaVert" wrap="square">
            <a:spAutoFit/>
          </a:bodyPr>
          <a:lstStyle/>
          <a:p>
            <a:pPr algn="just">
              <a:spcAft>
                <a:spcPts val="0"/>
              </a:spcAft>
            </a:pPr>
            <a:r>
              <a:rPr lang="zh-CN" altLang="zh-CN"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设计前期工作</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5" name="矩形 4"/>
          <p:cNvSpPr/>
          <p:nvPr/>
        </p:nvSpPr>
        <p:spPr>
          <a:xfrm>
            <a:off x="10915293" y="951894"/>
            <a:ext cx="958917" cy="707886"/>
          </a:xfrm>
          <a:prstGeom prst="rect">
            <a:avLst/>
          </a:prstGeom>
        </p:spPr>
        <p:txBody>
          <a:bodyPr wrap="none">
            <a:spAutoFit/>
          </a:bodyPr>
          <a:lstStyle/>
          <a:p>
            <a:r>
              <a:rPr lang="en-US" altLang="zh-CN" sz="4000" b="1" kern="100" dirty="0">
                <a:latin typeface="黑体" panose="02010609060101010101" pitchFamily="49" charset="-122"/>
                <a:cs typeface="Times New Roman" panose="02020603050405020304" pitchFamily="18" charset="0"/>
              </a:rPr>
              <a:t>2.1</a:t>
            </a:r>
            <a:endParaRPr lang="zh-CN" altLang="en-US" sz="4000" dirty="0"/>
          </a:p>
        </p:txBody>
      </p:sp>
      <p:sp>
        <p:nvSpPr>
          <p:cNvPr id="6" name="闪电形 5"/>
          <p:cNvSpPr/>
          <p:nvPr/>
        </p:nvSpPr>
        <p:spPr>
          <a:xfrm rot="361324">
            <a:off x="11048630" y="2036050"/>
            <a:ext cx="399245" cy="2562896"/>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291889" y="228167"/>
            <a:ext cx="2222083" cy="461665"/>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r>
              <a:rPr lang="zh-CN" altLang="en-US" sz="2400" dirty="0">
                <a:latin typeface="华文中宋" panose="02010600040101010101" pitchFamily="2" charset="-122"/>
                <a:ea typeface="华文中宋" panose="02010600040101010101" pitchFamily="2" charset="-122"/>
              </a:rPr>
              <a:t>1、准备性调研</a:t>
            </a:r>
          </a:p>
        </p:txBody>
      </p:sp>
    </p:spTree>
    <p:extLst>
      <p:ext uri="{BB962C8B-B14F-4D97-AF65-F5344CB8AC3E}">
        <p14:creationId xmlns:p14="http://schemas.microsoft.com/office/powerpoint/2010/main" val="195976729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42681" y="1094172"/>
            <a:ext cx="7113431" cy="4916731"/>
          </a:xfrm>
          <a:prstGeom prst="rect">
            <a:avLst/>
          </a:prstGeom>
        </p:spPr>
        <p:txBody>
          <a:bodyPr wrap="square">
            <a:spAutoFit/>
          </a:bodyPr>
          <a:lstStyle/>
          <a:p>
            <a:pPr>
              <a:lnSpc>
                <a:spcPct val="150000"/>
              </a:lnSpc>
            </a:pPr>
            <a:r>
              <a:rPr lang="zh-CN" altLang="en-US" sz="1900" kern="100" dirty="0">
                <a:cs typeface="Times New Roman" panose="02020603050405020304" pitchFamily="18" charset="0"/>
              </a:rPr>
              <a:t>对于不同领域的网站，用户划分的方式也不尽相同。设计者需要对用户进行深入调研后，根据访问网站用户的主要特征与需求进行划分，可以根据访问量、关联程度等不同角度，按层次、按特征进行划分。这里推荐一种三级用户划分方式。</a:t>
            </a:r>
          </a:p>
          <a:p>
            <a:pPr>
              <a:lnSpc>
                <a:spcPct val="150000"/>
              </a:lnSpc>
            </a:pPr>
            <a:endParaRPr lang="zh-CN" altLang="en-US" sz="1900" kern="100" dirty="0">
              <a:cs typeface="Times New Roman" panose="02020603050405020304" pitchFamily="18" charset="0"/>
            </a:endParaRPr>
          </a:p>
          <a:p>
            <a:pPr>
              <a:lnSpc>
                <a:spcPct val="150000"/>
              </a:lnSpc>
            </a:pPr>
            <a:r>
              <a:rPr lang="zh-CN" altLang="en-US" sz="1900" kern="100" dirty="0">
                <a:cs typeface="Times New Roman" panose="02020603050405020304" pitchFamily="18" charset="0"/>
              </a:rPr>
              <a:t>　　三级用户划分是将潜在的用户群体，按照重要性依次划分为主要用户、次要用户以及其他用户。其中主要用户与次要用户占据网站访问的主要人群，也就是新网站的目标用户。在这里，用户划分的依据是灵活的、需要细致思考得出的。三级的用户划分方式并不复杂，甚至意在简化用户群的分类，从而总结归纳出每类用户的行为特征以及期望，并针对其展开设计策划。</a:t>
            </a:r>
            <a:endParaRPr lang="zh-CN" altLang="en-US" sz="1900" kern="100" dirty="0">
              <a:cs typeface="Times New Roman" panose="02020603050405020304" pitchFamily="18" charset="0"/>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92686" y="1983345"/>
            <a:ext cx="3899314" cy="3138387"/>
          </a:xfrm>
          <a:prstGeom prst="rect">
            <a:avLst/>
          </a:prstGeom>
        </p:spPr>
      </p:pic>
      <p:sp>
        <p:nvSpPr>
          <p:cNvPr id="5" name="矩形 4"/>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2.5</a:t>
            </a:r>
            <a:endParaRPr lang="zh-CN" altLang="en-US" sz="4000" dirty="0"/>
          </a:p>
        </p:txBody>
      </p:sp>
    </p:spTree>
    <p:extLst>
      <p:ext uri="{BB962C8B-B14F-4D97-AF65-F5344CB8AC3E}">
        <p14:creationId xmlns:p14="http://schemas.microsoft.com/office/powerpoint/2010/main" val="338186574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87380" y="951894"/>
            <a:ext cx="9045262" cy="4085734"/>
          </a:xfrm>
          <a:prstGeom prst="rect">
            <a:avLst/>
          </a:prstGeom>
        </p:spPr>
        <p:txBody>
          <a:bodyPr wrap="square">
            <a:spAutoFit/>
          </a:bodyPr>
          <a:lstStyle/>
          <a:p>
            <a:pPr>
              <a:lnSpc>
                <a:spcPct val="150000"/>
              </a:lnSpc>
            </a:pPr>
            <a:r>
              <a:rPr lang="zh-CN" altLang="en-US" sz="2000" dirty="0" smtClean="0">
                <a:solidFill>
                  <a:srgbClr val="FFFF00"/>
                </a:solidFill>
              </a:rPr>
              <a:t>★</a:t>
            </a:r>
            <a:r>
              <a:rPr lang="zh-CN" altLang="en-US" sz="2000" kern="100" dirty="0">
                <a:solidFill>
                  <a:srgbClr val="FFFF00"/>
                </a:solidFill>
                <a:cs typeface="Times New Roman" panose="02020603050405020304" pitchFamily="18" charset="0"/>
              </a:rPr>
              <a:t>案例分析 大英博物馆网站目标用户</a:t>
            </a:r>
            <a:r>
              <a:rPr lang="zh-CN" altLang="en-US" sz="2000" kern="100" dirty="0" smtClean="0">
                <a:solidFill>
                  <a:srgbClr val="FFFF00"/>
                </a:solidFill>
                <a:cs typeface="Times New Roman" panose="02020603050405020304" pitchFamily="18" charset="0"/>
              </a:rPr>
              <a:t>划分</a:t>
            </a:r>
            <a:endParaRPr lang="en-US" altLang="zh-CN" sz="2000" kern="100" dirty="0" smtClean="0">
              <a:solidFill>
                <a:srgbClr val="FFFF00"/>
              </a:solidFill>
              <a:cs typeface="Times New Roman" panose="02020603050405020304" pitchFamily="18" charset="0"/>
            </a:endParaRPr>
          </a:p>
          <a:p>
            <a:pPr>
              <a:lnSpc>
                <a:spcPct val="150000"/>
              </a:lnSpc>
            </a:pPr>
            <a:endParaRPr lang="zh-CN" altLang="en-US" sz="2000" kern="100" dirty="0">
              <a:solidFill>
                <a:srgbClr val="FFFF00"/>
              </a:solidFill>
              <a:cs typeface="Times New Roman" panose="02020603050405020304" pitchFamily="18" charset="0"/>
            </a:endParaRPr>
          </a:p>
          <a:p>
            <a:pPr marL="342900" indent="-342900" algn="just">
              <a:lnSpc>
                <a:spcPct val="150000"/>
              </a:lnSpc>
              <a:buFont typeface="Arial" panose="020B0604020202020204" pitchFamily="34" charset="0"/>
              <a:buChar char="•"/>
            </a:pPr>
            <a:r>
              <a:rPr lang="zh-CN" altLang="en-US" sz="1900" kern="100" dirty="0" smtClean="0">
                <a:cs typeface="Times New Roman" panose="02020603050405020304" pitchFamily="18" charset="0"/>
              </a:rPr>
              <a:t>基于</a:t>
            </a:r>
            <a:r>
              <a:rPr lang="zh-CN" altLang="en-US" sz="1900" kern="100" dirty="0">
                <a:cs typeface="Times New Roman" panose="02020603050405020304" pitchFamily="18" charset="0"/>
              </a:rPr>
              <a:t>思考博物馆的参观游客，潜在用户的特征应该由他们与博物馆的关联性来分类，却不是他们的物理特征。因为这是一个大规模的网站，任何人都可以访问，包括世界各地的人们</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gn="just">
              <a:lnSpc>
                <a:spcPct val="150000"/>
              </a:lnSpc>
              <a:buFont typeface="Arial" panose="020B0604020202020204" pitchFamily="34" charset="0"/>
              <a:buChar char="•"/>
            </a:pPr>
            <a:r>
              <a:rPr lang="zh-CN" altLang="en-US" sz="1900" kern="100" dirty="0" smtClean="0">
                <a:cs typeface="Times New Roman" panose="02020603050405020304" pitchFamily="18" charset="0"/>
              </a:rPr>
              <a:t>为了</a:t>
            </a:r>
            <a:r>
              <a:rPr lang="zh-CN" altLang="en-US" sz="1900" kern="100" dirty="0">
                <a:cs typeface="Times New Roman" panose="02020603050405020304" pitchFamily="18" charset="0"/>
              </a:rPr>
              <a:t>满足每一个用户群体的需要，网站应该提供不同类别的服务和信息，并为大多数的访客维持基本服务。而进一步的服务可以为与博物馆有深入联系的顾客提供，如深度沟通（deep communication）、会员系统（membership system）等。</a:t>
            </a:r>
          </a:p>
          <a:p>
            <a:pPr>
              <a:lnSpc>
                <a:spcPct val="150000"/>
              </a:lnSpc>
            </a:pPr>
            <a:r>
              <a:rPr lang="en-US" altLang="zh-CN" sz="1900" kern="100" dirty="0">
                <a:cs typeface="Times New Roman" panose="02020603050405020304" pitchFamily="18" charset="0"/>
              </a:rPr>
              <a:t> </a:t>
            </a:r>
            <a:endParaRPr lang="zh-CN" altLang="en-US" sz="1900" kern="100" dirty="0">
              <a:cs typeface="Times New Roman" panose="02020603050405020304" pitchFamily="18" charset="0"/>
            </a:endParaRPr>
          </a:p>
        </p:txBody>
      </p:sp>
      <p:sp>
        <p:nvSpPr>
          <p:cNvPr id="3" name="矩形 2"/>
          <p:cNvSpPr/>
          <p:nvPr/>
        </p:nvSpPr>
        <p:spPr>
          <a:xfrm>
            <a:off x="11320212" y="2190596"/>
            <a:ext cx="553998" cy="2535950"/>
          </a:xfrm>
          <a:prstGeom prst="rect">
            <a:avLst/>
          </a:prstGeom>
        </p:spPr>
        <p:txBody>
          <a:bodyPr vert="eaVert" wrap="square">
            <a:spAutoFit/>
          </a:bodyPr>
          <a:lstStyle/>
          <a:p>
            <a:pPr>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用户期望划分</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2.5</a:t>
            </a:r>
            <a:endParaRPr lang="zh-CN" altLang="en-US" sz="4000" dirty="0"/>
          </a:p>
        </p:txBody>
      </p:sp>
      <p:sp>
        <p:nvSpPr>
          <p:cNvPr id="5" name="闪电形 4"/>
          <p:cNvSpPr/>
          <p:nvPr/>
        </p:nvSpPr>
        <p:spPr>
          <a:xfrm rot="361324">
            <a:off x="11067762" y="2033262"/>
            <a:ext cx="327133" cy="2201953"/>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0139796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3494690845"/>
              </p:ext>
            </p:extLst>
          </p:nvPr>
        </p:nvGraphicFramePr>
        <p:xfrm>
          <a:off x="437881" y="412123"/>
          <a:ext cx="11754119" cy="6133640"/>
        </p:xfrm>
        <a:graphic>
          <a:graphicData uri="http://schemas.openxmlformats.org/drawingml/2006/table">
            <a:tbl>
              <a:tblPr firstRow="1" firstCol="1" bandRow="1">
                <a:tableStyleId>{F5AB1C69-6EDB-4FF4-983F-18BD219EF322}</a:tableStyleId>
              </a:tblPr>
              <a:tblGrid>
                <a:gridCol w="1703433"/>
                <a:gridCol w="5025343"/>
                <a:gridCol w="5025343"/>
              </a:tblGrid>
              <a:tr h="450762">
                <a:tc>
                  <a:txBody>
                    <a:bodyPr/>
                    <a:lstStyle/>
                    <a:p>
                      <a:pPr algn="ctr">
                        <a:lnSpc>
                          <a:spcPct val="100000"/>
                        </a:lnSpc>
                        <a:spcAft>
                          <a:spcPts val="0"/>
                        </a:spcAft>
                      </a:pPr>
                      <a:r>
                        <a:rPr lang="en-US" sz="2000" kern="100" dirty="0">
                          <a:effectLst/>
                        </a:rPr>
                        <a:t> </a:t>
                      </a:r>
                      <a:endParaRPr lang="zh-CN" sz="2000" kern="100" dirty="0">
                        <a:solidFill>
                          <a:schemeClr val="bg1"/>
                        </a:solidFill>
                        <a:effectLst/>
                        <a:latin typeface="Cambria" panose="02040503050406030204" pitchFamily="18" charset="0"/>
                        <a:ea typeface="宋体" panose="02010600030101010101" pitchFamily="2" charset="-122"/>
                        <a:cs typeface="Times New Roman" panose="02020603050405020304" pitchFamily="18" charset="0"/>
                      </a:endParaRPr>
                    </a:p>
                  </a:txBody>
                  <a:tcPr marL="62771" marR="62771" marT="0" marB="0" anchor="ctr"/>
                </a:tc>
                <a:tc>
                  <a:txBody>
                    <a:bodyPr/>
                    <a:lstStyle/>
                    <a:p>
                      <a:pPr algn="ctr">
                        <a:lnSpc>
                          <a:spcPct val="100000"/>
                        </a:lnSpc>
                        <a:spcAft>
                          <a:spcPts val="0"/>
                        </a:spcAft>
                      </a:pPr>
                      <a:r>
                        <a:rPr lang="zh-CN" sz="2000" kern="100">
                          <a:effectLst/>
                        </a:rPr>
                        <a:t>网站用户群</a:t>
                      </a:r>
                      <a:endParaRPr lang="zh-CN" sz="2000" kern="100">
                        <a:solidFill>
                          <a:schemeClr val="bg1"/>
                        </a:solidFill>
                        <a:effectLst/>
                        <a:latin typeface="Cambria" panose="02040503050406030204" pitchFamily="18" charset="0"/>
                        <a:ea typeface="宋体" panose="02010600030101010101" pitchFamily="2" charset="-122"/>
                        <a:cs typeface="Times New Roman" panose="02020603050405020304" pitchFamily="18" charset="0"/>
                      </a:endParaRPr>
                    </a:p>
                  </a:txBody>
                  <a:tcPr marL="62771" marR="62771" marT="0" marB="0" anchor="ctr"/>
                </a:tc>
                <a:tc>
                  <a:txBody>
                    <a:bodyPr/>
                    <a:lstStyle/>
                    <a:p>
                      <a:pPr algn="ctr">
                        <a:lnSpc>
                          <a:spcPct val="100000"/>
                        </a:lnSpc>
                        <a:spcAft>
                          <a:spcPts val="0"/>
                        </a:spcAft>
                      </a:pPr>
                      <a:r>
                        <a:rPr lang="zh-CN" sz="2000" kern="100" dirty="0">
                          <a:effectLst/>
                        </a:rPr>
                        <a:t>用户期望</a:t>
                      </a:r>
                      <a:endParaRPr lang="zh-CN" sz="2000" kern="100" dirty="0">
                        <a:solidFill>
                          <a:schemeClr val="bg1"/>
                        </a:solidFill>
                        <a:effectLst/>
                        <a:latin typeface="Cambria" panose="02040503050406030204" pitchFamily="18" charset="0"/>
                        <a:ea typeface="宋体" panose="02010600030101010101" pitchFamily="2" charset="-122"/>
                        <a:cs typeface="Times New Roman" panose="02020603050405020304" pitchFamily="18" charset="0"/>
                      </a:endParaRPr>
                    </a:p>
                  </a:txBody>
                  <a:tcPr marL="62771" marR="62771" marT="0" marB="0" anchor="ctr"/>
                </a:tc>
              </a:tr>
              <a:tr h="1829473">
                <a:tc rowSpan="2">
                  <a:txBody>
                    <a:bodyPr/>
                    <a:lstStyle/>
                    <a:p>
                      <a:pPr algn="ctr">
                        <a:lnSpc>
                          <a:spcPct val="100000"/>
                        </a:lnSpc>
                        <a:spcAft>
                          <a:spcPts val="0"/>
                        </a:spcAft>
                      </a:pPr>
                      <a:r>
                        <a:rPr lang="zh-CN" sz="2000" kern="100" dirty="0">
                          <a:effectLst/>
                        </a:rPr>
                        <a:t>目</a:t>
                      </a:r>
                    </a:p>
                    <a:p>
                      <a:pPr algn="ctr">
                        <a:lnSpc>
                          <a:spcPct val="100000"/>
                        </a:lnSpc>
                        <a:spcAft>
                          <a:spcPts val="0"/>
                        </a:spcAft>
                      </a:pPr>
                      <a:r>
                        <a:rPr lang="zh-CN" sz="2000" kern="100" dirty="0">
                          <a:effectLst/>
                        </a:rPr>
                        <a:t>标</a:t>
                      </a:r>
                    </a:p>
                    <a:p>
                      <a:pPr algn="ctr">
                        <a:lnSpc>
                          <a:spcPct val="100000"/>
                        </a:lnSpc>
                        <a:spcAft>
                          <a:spcPts val="0"/>
                        </a:spcAft>
                      </a:pPr>
                      <a:r>
                        <a:rPr lang="zh-CN" sz="2000" kern="100" dirty="0">
                          <a:effectLst/>
                        </a:rPr>
                        <a:t>用</a:t>
                      </a:r>
                    </a:p>
                    <a:p>
                      <a:pPr algn="ctr">
                        <a:lnSpc>
                          <a:spcPct val="100000"/>
                        </a:lnSpc>
                        <a:spcAft>
                          <a:spcPts val="0"/>
                        </a:spcAft>
                      </a:pPr>
                      <a:r>
                        <a:rPr lang="zh-CN" sz="2000" kern="100" dirty="0">
                          <a:effectLst/>
                        </a:rPr>
                        <a:t>户</a:t>
                      </a:r>
                      <a:endParaRPr lang="zh-CN" sz="2000" kern="100" dirty="0">
                        <a:solidFill>
                          <a:schemeClr val="bg1"/>
                        </a:solidFill>
                        <a:effectLst/>
                        <a:latin typeface="Cambria" panose="02040503050406030204" pitchFamily="18" charset="0"/>
                        <a:ea typeface="宋体" panose="02010600030101010101" pitchFamily="2" charset="-122"/>
                        <a:cs typeface="Times New Roman" panose="02020603050405020304" pitchFamily="18" charset="0"/>
                      </a:endParaRPr>
                    </a:p>
                  </a:txBody>
                  <a:tcPr marL="62771" marR="62771" marT="0" marB="0" anchor="ctr"/>
                </a:tc>
                <a:tc>
                  <a:txBody>
                    <a:bodyPr/>
                    <a:lstStyle/>
                    <a:p>
                      <a:pPr algn="just">
                        <a:lnSpc>
                          <a:spcPct val="100000"/>
                        </a:lnSpc>
                        <a:spcAft>
                          <a:spcPts val="0"/>
                        </a:spcAft>
                      </a:pPr>
                      <a:r>
                        <a:rPr lang="zh-CN" sz="2000" kern="100" dirty="0">
                          <a:effectLst/>
                        </a:rPr>
                        <a:t>与博物馆有深入联系的人群</a:t>
                      </a:r>
                      <a:endParaRPr lang="zh-CN" sz="2000" kern="100" dirty="0">
                        <a:solidFill>
                          <a:schemeClr val="bg1"/>
                        </a:solidFill>
                        <a:effectLst/>
                        <a:latin typeface="Cambria" panose="02040503050406030204" pitchFamily="18" charset="0"/>
                        <a:ea typeface="宋体" panose="02010600030101010101" pitchFamily="2" charset="-122"/>
                        <a:cs typeface="Times New Roman" panose="02020603050405020304" pitchFamily="18" charset="0"/>
                      </a:endParaRPr>
                    </a:p>
                  </a:txBody>
                  <a:tcPr marL="62771" marR="62771" marT="0" marB="0" anchor="ctr"/>
                </a:tc>
                <a:tc>
                  <a:txBody>
                    <a:bodyPr/>
                    <a:lstStyle/>
                    <a:p>
                      <a:pPr algn="just">
                        <a:lnSpc>
                          <a:spcPct val="100000"/>
                        </a:lnSpc>
                        <a:spcAft>
                          <a:spcPts val="0"/>
                        </a:spcAft>
                      </a:pPr>
                      <a:r>
                        <a:rPr lang="en-US" sz="2000" kern="100" dirty="0">
                          <a:effectLst/>
                        </a:rPr>
                        <a:t>    </a:t>
                      </a:r>
                      <a:r>
                        <a:rPr lang="zh-CN" sz="2000" kern="100" dirty="0">
                          <a:effectLst/>
                        </a:rPr>
                        <a:t>与博物馆有深入联系的人群，将经常去参观博物馆的网站，对博物馆的需求也时常有变化。他们可能有一个研究性作业，或检查最新的博物馆信息、新闻。他们或可能已经是博物馆的俱乐部成员了。</a:t>
                      </a:r>
                      <a:endParaRPr lang="zh-CN" sz="2000" kern="100" dirty="0">
                        <a:solidFill>
                          <a:schemeClr val="bg1"/>
                        </a:solidFill>
                        <a:effectLst/>
                        <a:latin typeface="Cambria" panose="02040503050406030204" pitchFamily="18" charset="0"/>
                        <a:ea typeface="宋体" panose="02010600030101010101" pitchFamily="2" charset="-122"/>
                        <a:cs typeface="Times New Roman" panose="02020603050405020304" pitchFamily="18" charset="0"/>
                      </a:endParaRPr>
                    </a:p>
                  </a:txBody>
                  <a:tcPr marL="62771" marR="62771" marT="0" marB="0" anchor="ctr"/>
                </a:tc>
              </a:tr>
              <a:tr h="1988214">
                <a:tc vMerge="1">
                  <a:txBody>
                    <a:bodyPr/>
                    <a:lstStyle/>
                    <a:p>
                      <a:endParaRPr lang="zh-CN" altLang="en-US"/>
                    </a:p>
                  </a:txBody>
                  <a:tcPr/>
                </a:tc>
                <a:tc>
                  <a:txBody>
                    <a:bodyPr/>
                    <a:lstStyle/>
                    <a:p>
                      <a:pPr algn="just">
                        <a:lnSpc>
                          <a:spcPct val="100000"/>
                        </a:lnSpc>
                        <a:spcAft>
                          <a:spcPts val="0"/>
                        </a:spcAft>
                      </a:pPr>
                      <a:r>
                        <a:rPr lang="zh-CN" sz="2000" kern="100" dirty="0">
                          <a:effectLst/>
                        </a:rPr>
                        <a:t>与博物馆有联系的人群</a:t>
                      </a:r>
                      <a:endParaRPr lang="zh-CN" sz="2000" kern="100" dirty="0">
                        <a:solidFill>
                          <a:schemeClr val="bg1"/>
                        </a:solidFill>
                        <a:effectLst/>
                        <a:latin typeface="Cambria" panose="02040503050406030204" pitchFamily="18" charset="0"/>
                        <a:ea typeface="宋体" panose="02010600030101010101" pitchFamily="2" charset="-122"/>
                        <a:cs typeface="Times New Roman" panose="02020603050405020304" pitchFamily="18" charset="0"/>
                      </a:endParaRPr>
                    </a:p>
                  </a:txBody>
                  <a:tcPr marL="62771" marR="62771" marT="0" marB="0" anchor="ctr"/>
                </a:tc>
                <a:tc>
                  <a:txBody>
                    <a:bodyPr/>
                    <a:lstStyle/>
                    <a:p>
                      <a:pPr algn="just" fontAlgn="base">
                        <a:lnSpc>
                          <a:spcPct val="100000"/>
                        </a:lnSpc>
                        <a:spcAft>
                          <a:spcPts val="0"/>
                        </a:spcAft>
                      </a:pPr>
                      <a:r>
                        <a:rPr lang="en-US" sz="2000" kern="100" dirty="0">
                          <a:effectLst/>
                        </a:rPr>
                        <a:t>    </a:t>
                      </a:r>
                      <a:r>
                        <a:rPr lang="zh-CN" sz="2000" kern="100" dirty="0">
                          <a:effectLst/>
                        </a:rPr>
                        <a:t>作为世界著名的博物馆，很多人将参观博物馆的网站，也许一次或两次。他们将与博物馆的网站有联系，但不是很经常。他们可能只是想获得他们需要的信息，或其他私人原因。</a:t>
                      </a:r>
                      <a:endParaRPr lang="zh-CN" sz="2000" kern="100" dirty="0">
                        <a:solidFill>
                          <a:schemeClr val="bg1"/>
                        </a:solidFill>
                        <a:effectLst/>
                        <a:latin typeface="Cambria" panose="02040503050406030204" pitchFamily="18" charset="0"/>
                        <a:ea typeface="宋体" panose="02010600030101010101" pitchFamily="2" charset="-122"/>
                        <a:cs typeface="Times New Roman" panose="02020603050405020304" pitchFamily="18" charset="0"/>
                      </a:endParaRPr>
                    </a:p>
                  </a:txBody>
                  <a:tcPr marL="62771" marR="62771" marT="0" marB="0" anchor="ctr"/>
                </a:tc>
              </a:tr>
              <a:tr h="1865191">
                <a:tc>
                  <a:txBody>
                    <a:bodyPr/>
                    <a:lstStyle/>
                    <a:p>
                      <a:pPr algn="ctr">
                        <a:lnSpc>
                          <a:spcPct val="100000"/>
                        </a:lnSpc>
                        <a:spcAft>
                          <a:spcPts val="0"/>
                        </a:spcAft>
                      </a:pPr>
                      <a:r>
                        <a:rPr lang="zh-CN" sz="2000" kern="100" dirty="0">
                          <a:effectLst/>
                        </a:rPr>
                        <a:t>其</a:t>
                      </a:r>
                    </a:p>
                    <a:p>
                      <a:pPr algn="ctr">
                        <a:lnSpc>
                          <a:spcPct val="100000"/>
                        </a:lnSpc>
                        <a:spcAft>
                          <a:spcPts val="0"/>
                        </a:spcAft>
                      </a:pPr>
                      <a:r>
                        <a:rPr lang="zh-CN" altLang="en-US" sz="2000" kern="100" dirty="0" smtClean="0">
                          <a:effectLst/>
                        </a:rPr>
                        <a:t>他</a:t>
                      </a:r>
                      <a:endParaRPr lang="en-US" altLang="zh-CN" sz="2000" kern="100" dirty="0" smtClean="0">
                        <a:effectLst/>
                      </a:endParaRPr>
                    </a:p>
                    <a:p>
                      <a:pPr algn="ctr">
                        <a:lnSpc>
                          <a:spcPct val="100000"/>
                        </a:lnSpc>
                        <a:spcAft>
                          <a:spcPts val="0"/>
                        </a:spcAft>
                      </a:pPr>
                      <a:r>
                        <a:rPr lang="zh-CN" sz="2000" kern="100" dirty="0" smtClean="0">
                          <a:effectLst/>
                        </a:rPr>
                        <a:t>用</a:t>
                      </a:r>
                      <a:endParaRPr lang="zh-CN" sz="2000" kern="100" dirty="0">
                        <a:effectLst/>
                      </a:endParaRPr>
                    </a:p>
                    <a:p>
                      <a:pPr algn="ctr">
                        <a:lnSpc>
                          <a:spcPct val="100000"/>
                        </a:lnSpc>
                        <a:spcAft>
                          <a:spcPts val="0"/>
                        </a:spcAft>
                      </a:pPr>
                      <a:r>
                        <a:rPr lang="zh-CN" sz="2000" kern="100" dirty="0">
                          <a:effectLst/>
                        </a:rPr>
                        <a:t>户</a:t>
                      </a:r>
                      <a:endParaRPr lang="zh-CN" sz="2000" kern="100" dirty="0">
                        <a:solidFill>
                          <a:schemeClr val="bg1"/>
                        </a:solidFill>
                        <a:effectLst/>
                        <a:latin typeface="Cambria" panose="02040503050406030204" pitchFamily="18" charset="0"/>
                        <a:ea typeface="宋体" panose="02010600030101010101" pitchFamily="2" charset="-122"/>
                        <a:cs typeface="Times New Roman" panose="02020603050405020304" pitchFamily="18" charset="0"/>
                      </a:endParaRPr>
                    </a:p>
                  </a:txBody>
                  <a:tcPr marL="62771" marR="62771" marT="0" marB="0" anchor="ctr"/>
                </a:tc>
                <a:tc>
                  <a:txBody>
                    <a:bodyPr/>
                    <a:lstStyle/>
                    <a:p>
                      <a:pPr algn="just">
                        <a:lnSpc>
                          <a:spcPct val="100000"/>
                        </a:lnSpc>
                        <a:spcAft>
                          <a:spcPts val="0"/>
                        </a:spcAft>
                      </a:pPr>
                      <a:r>
                        <a:rPr lang="zh-CN" sz="2000" kern="100" dirty="0">
                          <a:effectLst/>
                        </a:rPr>
                        <a:t>与博物馆较少有联系的人群</a:t>
                      </a:r>
                      <a:endParaRPr lang="zh-CN" sz="2000" kern="100" dirty="0">
                        <a:solidFill>
                          <a:schemeClr val="bg1"/>
                        </a:solidFill>
                        <a:effectLst/>
                        <a:latin typeface="Cambria" panose="02040503050406030204" pitchFamily="18" charset="0"/>
                        <a:ea typeface="宋体" panose="02010600030101010101" pitchFamily="2" charset="-122"/>
                        <a:cs typeface="Times New Roman" panose="02020603050405020304" pitchFamily="18" charset="0"/>
                      </a:endParaRPr>
                    </a:p>
                  </a:txBody>
                  <a:tcPr marL="62771" marR="62771" marT="0" marB="0" anchor="ctr"/>
                </a:tc>
                <a:tc>
                  <a:txBody>
                    <a:bodyPr/>
                    <a:lstStyle/>
                    <a:p>
                      <a:pPr algn="just">
                        <a:lnSpc>
                          <a:spcPct val="100000"/>
                        </a:lnSpc>
                        <a:spcAft>
                          <a:spcPts val="0"/>
                        </a:spcAft>
                      </a:pPr>
                      <a:r>
                        <a:rPr lang="en-US" sz="2000" kern="100" dirty="0">
                          <a:effectLst/>
                        </a:rPr>
                        <a:t>    </a:t>
                      </a:r>
                      <a:r>
                        <a:rPr lang="zh-CN" sz="2000" kern="100" dirty="0">
                          <a:effectLst/>
                        </a:rPr>
                        <a:t>有些人可能出乎意料地访问了博物馆的网站，对于这类人群，我们希望在他们离开网站后留给他们深刻的印象。</a:t>
                      </a:r>
                      <a:endParaRPr lang="zh-CN" sz="2000" kern="100" dirty="0">
                        <a:solidFill>
                          <a:schemeClr val="bg1"/>
                        </a:solidFill>
                        <a:effectLst/>
                        <a:latin typeface="Cambria" panose="02040503050406030204" pitchFamily="18" charset="0"/>
                        <a:ea typeface="宋体" panose="02010600030101010101" pitchFamily="2" charset="-122"/>
                        <a:cs typeface="Times New Roman" panose="02020603050405020304" pitchFamily="18" charset="0"/>
                      </a:endParaRPr>
                    </a:p>
                  </a:txBody>
                  <a:tcPr marL="62771" marR="62771" marT="0" marB="0" anchor="ctr"/>
                </a:tc>
              </a:tr>
            </a:tbl>
          </a:graphicData>
        </a:graphic>
      </p:graphicFrame>
    </p:spTree>
    <p:extLst>
      <p:ext uri="{BB962C8B-B14F-4D97-AF65-F5344CB8AC3E}">
        <p14:creationId xmlns:p14="http://schemas.microsoft.com/office/powerpoint/2010/main" val="28290601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示 6"/>
          <p:cNvGraphicFramePr/>
          <p:nvPr>
            <p:extLst>
              <p:ext uri="{D42A27DB-BD31-4B8C-83A1-F6EECF244321}">
                <p14:modId xmlns:p14="http://schemas.microsoft.com/office/powerpoint/2010/main" val="337825842"/>
              </p:ext>
            </p:extLst>
          </p:nvPr>
        </p:nvGraphicFramePr>
        <p:xfrm>
          <a:off x="405055" y="689832"/>
          <a:ext cx="10123871" cy="58206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矩形 3"/>
          <p:cNvSpPr/>
          <p:nvPr/>
        </p:nvSpPr>
        <p:spPr>
          <a:xfrm>
            <a:off x="11320212" y="2126202"/>
            <a:ext cx="553998" cy="2486616"/>
          </a:xfrm>
          <a:prstGeom prst="rect">
            <a:avLst/>
          </a:prstGeom>
        </p:spPr>
        <p:txBody>
          <a:bodyPr vert="eaVert" wrap="square">
            <a:spAutoFit/>
          </a:bodyPr>
          <a:lstStyle/>
          <a:p>
            <a:pPr algn="just">
              <a:spcAft>
                <a:spcPts val="0"/>
              </a:spcAft>
            </a:pPr>
            <a:r>
              <a:rPr lang="zh-CN" altLang="zh-CN"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设计前期工作</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5" name="矩形 4"/>
          <p:cNvSpPr/>
          <p:nvPr/>
        </p:nvSpPr>
        <p:spPr>
          <a:xfrm>
            <a:off x="10915293" y="951894"/>
            <a:ext cx="958917" cy="707886"/>
          </a:xfrm>
          <a:prstGeom prst="rect">
            <a:avLst/>
          </a:prstGeom>
        </p:spPr>
        <p:txBody>
          <a:bodyPr wrap="none">
            <a:spAutoFit/>
          </a:bodyPr>
          <a:lstStyle/>
          <a:p>
            <a:r>
              <a:rPr lang="en-US" altLang="zh-CN" sz="4000" b="1" kern="100" dirty="0">
                <a:latin typeface="黑体" panose="02010609060101010101" pitchFamily="49" charset="-122"/>
                <a:cs typeface="Times New Roman" panose="02020603050405020304" pitchFamily="18" charset="0"/>
              </a:rPr>
              <a:t>2.1</a:t>
            </a:r>
            <a:endParaRPr lang="zh-CN" altLang="en-US" sz="4000" dirty="0"/>
          </a:p>
        </p:txBody>
      </p:sp>
      <p:sp>
        <p:nvSpPr>
          <p:cNvPr id="6" name="闪电形 5"/>
          <p:cNvSpPr/>
          <p:nvPr/>
        </p:nvSpPr>
        <p:spPr>
          <a:xfrm rot="361324">
            <a:off x="11048630" y="2036050"/>
            <a:ext cx="399245" cy="2562896"/>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291889" y="228167"/>
            <a:ext cx="2222083" cy="461665"/>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r>
              <a:rPr lang="zh-CN" altLang="en-US" sz="2400" dirty="0">
                <a:latin typeface="华文中宋" panose="02010600040101010101" pitchFamily="2" charset="-122"/>
                <a:ea typeface="华文中宋" panose="02010600040101010101" pitchFamily="2" charset="-122"/>
              </a:rPr>
              <a:t>1、准备性调研</a:t>
            </a:r>
          </a:p>
        </p:txBody>
      </p:sp>
    </p:spTree>
    <p:extLst>
      <p:ext uri="{BB962C8B-B14F-4D97-AF65-F5344CB8AC3E}">
        <p14:creationId xmlns:p14="http://schemas.microsoft.com/office/powerpoint/2010/main" val="12884180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82675" y="1056067"/>
            <a:ext cx="6478756" cy="5355312"/>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在</a:t>
            </a:r>
            <a:r>
              <a:rPr lang="zh-CN" altLang="en-US" sz="1900" kern="100" dirty="0">
                <a:cs typeface="Times New Roman" panose="02020603050405020304" pitchFamily="18" charset="0"/>
              </a:rPr>
              <a:t>开始一个崭新的网站设计项目前，想要纵览该领域的大体情况，首先就要审视一下该领域，看看有哪些竞争队友，有哪些优秀的作品已经被创作出来</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如果</a:t>
            </a:r>
            <a:r>
              <a:rPr lang="zh-CN" altLang="en-US" sz="1900" kern="100" dirty="0">
                <a:cs typeface="Times New Roman" panose="02020603050405020304" pitchFamily="18" charset="0"/>
              </a:rPr>
              <a:t>团队想从他人的网站作品中寻求灵感，开始就必须广泛浏览行业内已有的网站作品，再从中选择那些与自己项目相关程度最高、竞争关系最强的网站作品</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观察</a:t>
            </a:r>
            <a:r>
              <a:rPr lang="zh-CN" altLang="en-US" sz="1900" kern="100" dirty="0">
                <a:cs typeface="Times New Roman" panose="02020603050405020304" pitchFamily="18" charset="0"/>
              </a:rPr>
              <a:t>是另外一种进行准备时的方法，它能使设计者或团队对某一主题的网站有一个初步的了解</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观察</a:t>
            </a:r>
            <a:r>
              <a:rPr lang="zh-CN" altLang="en-US" sz="1900" kern="100" dirty="0">
                <a:cs typeface="Times New Roman" panose="02020603050405020304" pitchFamily="18" charset="0"/>
              </a:rPr>
              <a:t>过程可以很活跃，也可以是深思熟虑的，但无论哪种方法都是及其认真审慎的</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初步</a:t>
            </a:r>
            <a:r>
              <a:rPr lang="zh-CN" altLang="en-US" sz="1900" kern="100" dirty="0">
                <a:cs typeface="Times New Roman" panose="02020603050405020304" pitchFamily="18" charset="0"/>
              </a:rPr>
              <a:t>的观察结果会构成前期工作的方法基础，会影响项目后期的开展与思路。</a:t>
            </a:r>
            <a:endParaRPr lang="zh-CN" altLang="en-US" sz="1900" kern="100" dirty="0">
              <a:cs typeface="Times New Roman" panose="02020603050405020304" pitchFamily="18" charset="0"/>
            </a:endParaRPr>
          </a:p>
        </p:txBody>
      </p:sp>
      <p:sp>
        <p:nvSpPr>
          <p:cNvPr id="3" name="矩形 2"/>
          <p:cNvSpPr/>
          <p:nvPr/>
        </p:nvSpPr>
        <p:spPr>
          <a:xfrm>
            <a:off x="11320212" y="2126202"/>
            <a:ext cx="553998" cy="2486616"/>
          </a:xfrm>
          <a:prstGeom prst="rect">
            <a:avLst/>
          </a:prstGeom>
        </p:spPr>
        <p:txBody>
          <a:bodyPr vert="eaVert" wrap="square">
            <a:spAutoFit/>
          </a:bodyPr>
          <a:lstStyle/>
          <a:p>
            <a:pPr algn="just">
              <a:spcAft>
                <a:spcPts val="0"/>
              </a:spcAft>
            </a:pPr>
            <a:r>
              <a:rPr lang="zh-CN" altLang="zh-CN"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设计前期工作</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4" name="矩形 3"/>
          <p:cNvSpPr/>
          <p:nvPr/>
        </p:nvSpPr>
        <p:spPr>
          <a:xfrm>
            <a:off x="10915293" y="951894"/>
            <a:ext cx="958917" cy="707886"/>
          </a:xfrm>
          <a:prstGeom prst="rect">
            <a:avLst/>
          </a:prstGeom>
        </p:spPr>
        <p:txBody>
          <a:bodyPr wrap="none">
            <a:spAutoFit/>
          </a:bodyPr>
          <a:lstStyle/>
          <a:p>
            <a:r>
              <a:rPr lang="en-US" altLang="zh-CN" sz="4000" b="1" kern="100" dirty="0">
                <a:latin typeface="黑体" panose="02010609060101010101" pitchFamily="49" charset="-122"/>
                <a:cs typeface="Times New Roman" panose="02020603050405020304" pitchFamily="18" charset="0"/>
              </a:rPr>
              <a:t>2.1</a:t>
            </a:r>
            <a:endParaRPr lang="zh-CN" altLang="en-US" sz="4000" dirty="0"/>
          </a:p>
        </p:txBody>
      </p:sp>
      <p:sp>
        <p:nvSpPr>
          <p:cNvPr id="5" name="闪电形 4"/>
          <p:cNvSpPr/>
          <p:nvPr/>
        </p:nvSpPr>
        <p:spPr>
          <a:xfrm rot="361324">
            <a:off x="11048630" y="2036050"/>
            <a:ext cx="399245" cy="2562896"/>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6132" y="213437"/>
            <a:ext cx="2222083" cy="461665"/>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r>
              <a:rPr lang="zh-CN" altLang="en-US" sz="2400" dirty="0">
                <a:latin typeface="华文中宋" panose="02010600040101010101" pitchFamily="2" charset="-122"/>
                <a:ea typeface="华文中宋" panose="02010600040101010101" pitchFamily="2" charset="-122"/>
              </a:rPr>
              <a:t>2、纵览和观察</a:t>
            </a:r>
          </a:p>
        </p:txBody>
      </p:sp>
      <p:sp>
        <p:nvSpPr>
          <p:cNvPr id="7" name="棱台 6"/>
          <p:cNvSpPr/>
          <p:nvPr/>
        </p:nvSpPr>
        <p:spPr>
          <a:xfrm>
            <a:off x="-26865" y="1107583"/>
            <a:ext cx="3416543" cy="5138671"/>
          </a:xfrm>
          <a:prstGeom prst="bevel">
            <a:avLst/>
          </a:prstGeom>
        </p:spPr>
        <p:style>
          <a:lnRef idx="1">
            <a:schemeClr val="accent2"/>
          </a:lnRef>
          <a:fillRef idx="2">
            <a:schemeClr val="accent2"/>
          </a:fillRef>
          <a:effectRef idx="1">
            <a:schemeClr val="accent2"/>
          </a:effectRef>
          <a:fontRef idx="minor">
            <a:schemeClr val="dk1"/>
          </a:fontRef>
        </p:style>
        <p:txBody>
          <a:bodyPr rtlCol="0" anchor="ctr"/>
          <a:lstStyle/>
          <a:p>
            <a:pPr>
              <a:lnSpc>
                <a:spcPct val="150000"/>
              </a:lnSpc>
            </a:pP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对网站所在领域进行线上调研是非常重要的，能使设计者发现一些能够在自己项目中利用、改善的参数或元素。</a:t>
            </a:r>
          </a:p>
          <a:p>
            <a:pPr algn="ctr"/>
            <a:endParaRPr lang="zh-CN" altLang="en-US" dirty="0"/>
          </a:p>
        </p:txBody>
      </p:sp>
    </p:spTree>
    <p:extLst>
      <p:ext uri="{BB962C8B-B14F-4D97-AF65-F5344CB8AC3E}">
        <p14:creationId xmlns:p14="http://schemas.microsoft.com/office/powerpoint/2010/main" val="26406772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6772" y="1305837"/>
            <a:ext cx="9882388" cy="3162404"/>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1900" kern="100" dirty="0">
                <a:cs typeface="Times New Roman" panose="02020603050405020304" pitchFamily="18" charset="0"/>
              </a:rPr>
              <a:t>开始</a:t>
            </a:r>
            <a:r>
              <a:rPr lang="zh-CN" altLang="en-US" sz="1900" kern="100" dirty="0">
                <a:cs typeface="Times New Roman" panose="02020603050405020304" pitchFamily="18" charset="0"/>
              </a:rPr>
              <a:t>一个项目的资料搜集时，首先需要考虑从何处获得对设计策略有帮助的相关信息</a:t>
            </a:r>
            <a:r>
              <a:rPr lang="zh-CN" altLang="en-US" sz="1900" kern="100" dirty="0">
                <a:cs typeface="Times New Roman" panose="02020603050405020304" pitchFamily="18" charset="0"/>
              </a:rPr>
              <a:t>。</a:t>
            </a:r>
            <a:endParaRPr lang="en-US" altLang="zh-CN" sz="1900" kern="100" dirty="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a:cs typeface="Times New Roman" panose="02020603050405020304" pitchFamily="18" charset="0"/>
              </a:rPr>
              <a:t>有</a:t>
            </a:r>
            <a:r>
              <a:rPr lang="zh-CN" altLang="en-US" sz="1900" kern="100" dirty="0">
                <a:cs typeface="Times New Roman" panose="02020603050405020304" pitchFamily="18" charset="0"/>
              </a:rPr>
              <a:t>可能信息来源不计其数，我们处在信息化的时代，针对任何项目都可以快速找到大量信息</a:t>
            </a:r>
            <a:r>
              <a:rPr lang="zh-CN" altLang="en-US" sz="1900" kern="100" dirty="0">
                <a:cs typeface="Times New Roman" panose="02020603050405020304" pitchFamily="18" charset="0"/>
              </a:rPr>
              <a:t>。</a:t>
            </a:r>
            <a:endParaRPr lang="en-US" altLang="zh-CN" sz="1900" kern="100" dirty="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a:cs typeface="Times New Roman" panose="02020603050405020304" pitchFamily="18" charset="0"/>
              </a:rPr>
              <a:t>因此</a:t>
            </a:r>
            <a:r>
              <a:rPr lang="zh-CN" altLang="en-US" sz="1900" kern="100" dirty="0">
                <a:cs typeface="Times New Roman" panose="02020603050405020304" pitchFamily="18" charset="0"/>
              </a:rPr>
              <a:t>，任何一个设计者都应具备不断发问的态度和精益求精的精神，为旧问题寻找新的解决方案而不断努力</a:t>
            </a:r>
            <a:r>
              <a:rPr lang="zh-CN" altLang="en-US" sz="1900" kern="100" dirty="0" smtClean="0">
                <a:cs typeface="Times New Roman" panose="02020603050405020304" pitchFamily="18" charset="0"/>
              </a:rPr>
              <a:t>。</a:t>
            </a:r>
            <a:endParaRPr lang="en-US" altLang="zh-CN" sz="1900" kern="100" dirty="0" smtClean="0">
              <a:cs typeface="Times New Roman" panose="02020603050405020304" pitchFamily="18" charset="0"/>
            </a:endParaRPr>
          </a:p>
          <a:p>
            <a:pPr marL="342900" indent="-342900">
              <a:lnSpc>
                <a:spcPct val="150000"/>
              </a:lnSpc>
              <a:buFont typeface="Arial" panose="020B0604020202020204" pitchFamily="34" charset="0"/>
              <a:buChar char="•"/>
            </a:pPr>
            <a:r>
              <a:rPr lang="zh-CN" altLang="en-US" sz="1900" kern="100" dirty="0" smtClean="0">
                <a:cs typeface="Times New Roman" panose="02020603050405020304" pitchFamily="18" charset="0"/>
              </a:rPr>
              <a:t>每个</a:t>
            </a:r>
            <a:r>
              <a:rPr lang="zh-CN" altLang="en-US" sz="1900" kern="100" dirty="0">
                <a:cs typeface="Times New Roman" panose="02020603050405020304" pitchFamily="18" charset="0"/>
              </a:rPr>
              <a:t>项目所涉及的问题可能千差万别，想要理解这些问题，并找到可能条件下的最佳解决方案，前期的资料调研和分析至关重要</a:t>
            </a:r>
            <a:r>
              <a:rPr lang="zh-CN" altLang="en-US" sz="1900" kern="100" dirty="0" smtClean="0">
                <a:cs typeface="Times New Roman" panose="02020603050405020304" pitchFamily="18" charset="0"/>
              </a:rPr>
              <a:t>。</a:t>
            </a:r>
            <a:endParaRPr lang="zh-CN" altLang="en-US" sz="1900" kern="100" dirty="0">
              <a:cs typeface="Times New Roman" panose="02020603050405020304" pitchFamily="18" charset="0"/>
            </a:endParaRPr>
          </a:p>
        </p:txBody>
      </p:sp>
      <p:sp>
        <p:nvSpPr>
          <p:cNvPr id="3" name="矩形 2"/>
          <p:cNvSpPr/>
          <p:nvPr/>
        </p:nvSpPr>
        <p:spPr>
          <a:xfrm>
            <a:off x="871471" y="399245"/>
            <a:ext cx="3417194" cy="507831"/>
          </a:xfrm>
          <a:prstGeom prst="rect">
            <a:avLst/>
          </a:prstGeom>
        </p:spPr>
        <p:txBody>
          <a:bodyPr wrap="square">
            <a:spAutoFit/>
          </a:bodyPr>
          <a:lstStyle/>
          <a:p>
            <a:pPr>
              <a:lnSpc>
                <a:spcPct val="150000"/>
              </a:lnSpc>
            </a:pPr>
            <a:r>
              <a:rPr lang="zh-CN" altLang="en-US" kern="100" dirty="0" smtClean="0">
                <a:cs typeface="Times New Roman" panose="02020603050405020304" pitchFamily="18" charset="0"/>
              </a:rPr>
              <a:t>2</a:t>
            </a:r>
            <a:r>
              <a:rPr lang="zh-CN" altLang="en-US" kern="100" dirty="0">
                <a:cs typeface="Times New Roman" panose="02020603050405020304" pitchFamily="18" charset="0"/>
              </a:rPr>
              <a:t>.2 </a:t>
            </a:r>
            <a:r>
              <a:rPr lang="zh-CN" altLang="en-US" kern="100" dirty="0" smtClean="0">
                <a:cs typeface="Times New Roman" panose="02020603050405020304" pitchFamily="18" charset="0"/>
              </a:rPr>
              <a:t> 资料</a:t>
            </a:r>
            <a:r>
              <a:rPr lang="zh-CN" altLang="en-US" kern="100" dirty="0">
                <a:cs typeface="Times New Roman" panose="02020603050405020304" pitchFamily="18" charset="0"/>
              </a:rPr>
              <a:t>搜集与调研</a:t>
            </a:r>
            <a:endParaRPr lang="zh-CN" altLang="en-US" kern="100" dirty="0">
              <a:cs typeface="Times New Roman" panose="02020603050405020304" pitchFamily="18" charset="0"/>
            </a:endParaRPr>
          </a:p>
        </p:txBody>
      </p:sp>
      <p:sp>
        <p:nvSpPr>
          <p:cNvPr id="4" name="矩形 3"/>
          <p:cNvSpPr/>
          <p:nvPr/>
        </p:nvSpPr>
        <p:spPr>
          <a:xfrm>
            <a:off x="11320212" y="2126202"/>
            <a:ext cx="553998" cy="2486616"/>
          </a:xfrm>
          <a:prstGeom prst="rect">
            <a:avLst/>
          </a:prstGeom>
        </p:spPr>
        <p:txBody>
          <a:bodyPr vert="eaVert" wrap="square">
            <a:spAutoFit/>
          </a:bodyPr>
          <a:lstStyle/>
          <a:p>
            <a:pPr algn="just">
              <a:spcAft>
                <a:spcPts val="0"/>
              </a:spcAft>
            </a:pPr>
            <a:r>
              <a:rPr lang="zh-CN" altLang="en-US" sz="2400" kern="10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rPr>
              <a:t>资料搜集与调研</a:t>
            </a:r>
            <a:endParaRPr lang="zh-CN" altLang="zh-CN" sz="2400" kern="10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cs typeface="Times New Roman" panose="02020603050405020304" pitchFamily="18" charset="0"/>
            </a:endParaRPr>
          </a:p>
        </p:txBody>
      </p:sp>
      <p:sp>
        <p:nvSpPr>
          <p:cNvPr id="5" name="矩形 4"/>
          <p:cNvSpPr/>
          <p:nvPr/>
        </p:nvSpPr>
        <p:spPr>
          <a:xfrm>
            <a:off x="10915293" y="951894"/>
            <a:ext cx="958917" cy="707886"/>
          </a:xfrm>
          <a:prstGeom prst="rect">
            <a:avLst/>
          </a:prstGeom>
        </p:spPr>
        <p:txBody>
          <a:bodyPr wrap="none">
            <a:spAutoFit/>
          </a:bodyPr>
          <a:lstStyle/>
          <a:p>
            <a:r>
              <a:rPr lang="en-US" altLang="zh-CN" sz="4000" b="1" kern="100" dirty="0" smtClean="0">
                <a:latin typeface="黑体" panose="02010609060101010101" pitchFamily="49" charset="-122"/>
                <a:cs typeface="Times New Roman" panose="02020603050405020304" pitchFamily="18" charset="0"/>
              </a:rPr>
              <a:t>2.2</a:t>
            </a:r>
            <a:endParaRPr lang="zh-CN" altLang="en-US" sz="4000" dirty="0"/>
          </a:p>
        </p:txBody>
      </p:sp>
      <p:sp>
        <p:nvSpPr>
          <p:cNvPr id="6" name="闪电形 5"/>
          <p:cNvSpPr/>
          <p:nvPr/>
        </p:nvSpPr>
        <p:spPr>
          <a:xfrm rot="361324">
            <a:off x="11048630" y="2036050"/>
            <a:ext cx="399245" cy="2562896"/>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2861261"/>
      </p:ext>
    </p:extLst>
  </p:cSld>
  <p:clrMapOvr>
    <a:masterClrMapping/>
  </p:clrMapOvr>
</p:sld>
</file>

<file path=ppt/theme/theme1.xml><?xml version="1.0" encoding="utf-8"?>
<a:theme xmlns:a="http://schemas.openxmlformats.org/drawingml/2006/main" name="柏林">
  <a:themeElements>
    <a:clrScheme name="自定义 11">
      <a:dk1>
        <a:sysClr val="windowText" lastClr="000000"/>
      </a:dk1>
      <a:lt1>
        <a:srgbClr val="FFEFC1"/>
      </a:lt1>
      <a:dk2>
        <a:srgbClr val="505046"/>
      </a:dk2>
      <a:lt2>
        <a:srgbClr val="FFEFC1"/>
      </a:lt2>
      <a:accent1>
        <a:srgbClr val="008000"/>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柏林">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柏林">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92000"/>
                <a:satMod val="200000"/>
                <a:lumMod val="128000"/>
              </a:schemeClr>
            </a:gs>
            <a:gs pos="50000">
              <a:schemeClr val="phClr">
                <a:shade val="100000"/>
                <a:hueMod val="100000"/>
                <a:satMod val="110000"/>
                <a:lumMod val="130000"/>
              </a:schemeClr>
            </a:gs>
            <a:gs pos="100000">
              <a:schemeClr val="phClr">
                <a:shade val="78000"/>
                <a:hueMod val="118000"/>
                <a:satMod val="120000"/>
                <a:lumMod val="69000"/>
              </a:schemeClr>
            </a:gs>
          </a:gsLst>
          <a:lin ang="2520000" scaled="0"/>
        </a:gradFill>
      </a:bgFillStyleLst>
    </a:fmtScheme>
  </a:themeElements>
  <a:objectDefaults/>
  <a:extraClrSchemeLst/>
  <a:extLst>
    <a:ext uri="{05A4C25C-085E-4340-85A3-A5531E510DB2}">
      <thm15:themeFamily xmlns:thm15="http://schemas.microsoft.com/office/thememl/2012/main" name="Berlin" id="{7B5DBA9E-B069-418E-9360-A61BDD0615A4}" vid="{C7DC10E3-4FF5-456B-A359-A0F378C1E5FB}"/>
    </a:ext>
  </a:extLst>
</a:theme>
</file>

<file path=docProps/app.xml><?xml version="1.0" encoding="utf-8"?>
<Properties xmlns="http://schemas.openxmlformats.org/officeDocument/2006/extended-properties" xmlns:vt="http://schemas.openxmlformats.org/officeDocument/2006/docPropsVTypes">
  <Template>柏林</Template>
  <TotalTime>110</TotalTime>
  <Words>5822</Words>
  <Application>Microsoft Office PowerPoint</Application>
  <PresentationFormat>宽屏</PresentationFormat>
  <Paragraphs>451</Paragraphs>
  <Slides>62</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62</vt:i4>
      </vt:variant>
    </vt:vector>
  </HeadingPairs>
  <TitlesOfParts>
    <vt:vector size="74" baseType="lpstr">
      <vt:lpstr>Adobe 黑体 Std R</vt:lpstr>
      <vt:lpstr>黑体</vt:lpstr>
      <vt:lpstr>华文中宋</vt:lpstr>
      <vt:lpstr>楷体</vt:lpstr>
      <vt:lpstr>隶书</vt:lpstr>
      <vt:lpstr>宋体</vt:lpstr>
      <vt:lpstr>Arial</vt:lpstr>
      <vt:lpstr>Cambria</vt:lpstr>
      <vt:lpstr>Times New Roman</vt:lpstr>
      <vt:lpstr>Trebuchet MS</vt:lpstr>
      <vt:lpstr>Wingdings</vt:lpstr>
      <vt:lpstr>柏林</vt:lpstr>
      <vt:lpstr>第2章   网站项目定位</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BSY-zwy</dc:creator>
  <cp:lastModifiedBy>BSY-zwy</cp:lastModifiedBy>
  <cp:revision>15</cp:revision>
  <dcterms:created xsi:type="dcterms:W3CDTF">2017-09-05T23:23:08Z</dcterms:created>
  <dcterms:modified xsi:type="dcterms:W3CDTF">2017-09-06T07:43:04Z</dcterms:modified>
</cp:coreProperties>
</file>