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6" r:id="rId5"/>
    <p:sldId id="277" r:id="rId6"/>
    <p:sldId id="258" r:id="rId7"/>
    <p:sldId id="278" r:id="rId8"/>
    <p:sldId id="279" r:id="rId9"/>
    <p:sldId id="260" r:id="rId10"/>
    <p:sldId id="280" r:id="rId11"/>
    <p:sldId id="261" r:id="rId12"/>
    <p:sldId id="263" r:id="rId13"/>
    <p:sldId id="264" r:id="rId14"/>
    <p:sldId id="266" r:id="rId15"/>
    <p:sldId id="267" r:id="rId16"/>
    <p:sldId id="269" r:id="rId17"/>
    <p:sldId id="281" r:id="rId18"/>
    <p:sldId id="282" r:id="rId19"/>
    <p:sldId id="270" r:id="rId20"/>
    <p:sldId id="272" r:id="rId21"/>
    <p:sldId id="283" r:id="rId22"/>
    <p:sldId id="284" r:id="rId23"/>
    <p:sldId id="273" r:id="rId24"/>
    <p:sldId id="285" r:id="rId25"/>
    <p:sldId id="286" r:id="rId26"/>
    <p:sldId id="275"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3" d="100"/>
          <a:sy n="73" d="100"/>
        </p:scale>
        <p:origin x="-2724" y="-84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0E9937C8-FC2F-4292-B0CE-403C0F99CA7B}" type="datetimeFigureOut">
              <a:rPr lang="zh-CN" altLang="en-US" smtClean="0"/>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EF996D26-D7F4-4DA7-A421-ABDEF3882742}"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E9937C8-FC2F-4292-B0CE-403C0F99CA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96D26-D7F4-4DA7-A421-ABDEF388274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E9937C8-FC2F-4292-B0CE-403C0F99CA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96D26-D7F4-4DA7-A421-ABDEF388274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0E9937C8-FC2F-4292-B0CE-403C0F99CA7B}" type="datetimeFigureOut">
              <a:rPr lang="zh-CN" altLang="en-US" smtClean="0"/>
            </a:fld>
            <a:endParaRPr lang="zh-CN" altLang="en-US"/>
          </a:p>
        </p:txBody>
      </p:sp>
      <p:sp>
        <p:nvSpPr>
          <p:cNvPr id="9" name="灯片编号占位符 8"/>
          <p:cNvSpPr>
            <a:spLocks noGrp="1"/>
          </p:cNvSpPr>
          <p:nvPr>
            <p:ph type="sldNum" sz="quarter" idx="15"/>
          </p:nvPr>
        </p:nvSpPr>
        <p:spPr/>
        <p:txBody>
          <a:bodyPr rtlCol="0"/>
          <a:lstStyle/>
          <a:p>
            <a:fld id="{EF996D26-D7F4-4DA7-A421-ABDEF3882742}" type="slidenum">
              <a:rPr lang="zh-CN" altLang="en-US" smtClean="0"/>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bwMode="auto">
          <a:xfrm rot="5400000">
            <a:off x="7763256" y="1170432"/>
            <a:ext cx="2286000" cy="381000"/>
          </a:xfrm>
        </p:spPr>
        <p:txBody>
          <a:bodyPr/>
          <a:lstStyle/>
          <a:p>
            <a:fld id="{0E9937C8-FC2F-4292-B0CE-403C0F99CA7B}" type="datetimeFigureOut">
              <a:rPr lang="zh-CN" altLang="en-US" smtClean="0"/>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EF996D26-D7F4-4DA7-A421-ABDEF3882742}"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0E9937C8-FC2F-4292-B0CE-403C0F99CA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96D26-D7F4-4DA7-A421-ABDEF3882742}" type="slidenum">
              <a:rPr lang="zh-CN" altLang="en-US" smtClean="0"/>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0E9937C8-FC2F-4292-B0CE-403C0F99CA7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996D26-D7F4-4DA7-A421-ABDEF3882742}" type="slidenum">
              <a:rPr lang="zh-CN" altLang="en-US" smtClean="0"/>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0E9937C8-FC2F-4292-B0CE-403C0F99CA7B}" type="datetimeFigureOut">
              <a:rPr lang="zh-CN" altLang="en-US" smtClean="0"/>
            </a:fld>
            <a:endParaRPr lang="zh-CN" altLang="en-US"/>
          </a:p>
        </p:txBody>
      </p:sp>
      <p:sp>
        <p:nvSpPr>
          <p:cNvPr id="7" name="灯片编号占位符 6"/>
          <p:cNvSpPr>
            <a:spLocks noGrp="1"/>
          </p:cNvSpPr>
          <p:nvPr>
            <p:ph type="sldNum" sz="quarter" idx="11"/>
          </p:nvPr>
        </p:nvSpPr>
        <p:spPr/>
        <p:txBody>
          <a:bodyPr rtlCol="0"/>
          <a:lstStyle/>
          <a:p>
            <a:fld id="{EF996D26-D7F4-4DA7-A421-ABDEF3882742}" type="slidenum">
              <a:rPr lang="zh-CN" altLang="en-US" smtClean="0"/>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9937C8-FC2F-4292-B0CE-403C0F99CA7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996D26-D7F4-4DA7-A421-ABDEF388274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0E9937C8-FC2F-4292-B0CE-403C0F99CA7B}" type="datetimeFigureOut">
              <a:rPr lang="zh-CN" altLang="en-US" smtClean="0"/>
            </a:fld>
            <a:endParaRPr lang="zh-CN" altLang="en-US"/>
          </a:p>
        </p:txBody>
      </p:sp>
      <p:sp>
        <p:nvSpPr>
          <p:cNvPr id="22" name="灯片编号占位符 21"/>
          <p:cNvSpPr>
            <a:spLocks noGrp="1"/>
          </p:cNvSpPr>
          <p:nvPr>
            <p:ph type="sldNum" sz="quarter" idx="15"/>
          </p:nvPr>
        </p:nvSpPr>
        <p:spPr/>
        <p:txBody>
          <a:bodyPr rtlCol="0"/>
          <a:lstStyle/>
          <a:p>
            <a:fld id="{EF996D26-D7F4-4DA7-A421-ABDEF3882742}" type="slidenum">
              <a:rPr lang="zh-CN" altLang="en-US" smtClean="0"/>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0E9937C8-FC2F-4292-B0CE-403C0F99CA7B}" type="datetimeFigureOut">
              <a:rPr lang="zh-CN" altLang="en-US" smtClean="0"/>
            </a:fld>
            <a:endParaRPr lang="zh-CN" altLang="en-US"/>
          </a:p>
        </p:txBody>
      </p:sp>
      <p:sp>
        <p:nvSpPr>
          <p:cNvPr id="18" name="灯片编号占位符 17"/>
          <p:cNvSpPr>
            <a:spLocks noGrp="1"/>
          </p:cNvSpPr>
          <p:nvPr>
            <p:ph type="sldNum" sz="quarter" idx="11"/>
          </p:nvPr>
        </p:nvSpPr>
        <p:spPr/>
        <p:txBody>
          <a:bodyPr rtlCol="0"/>
          <a:lstStyle/>
          <a:p>
            <a:fld id="{EF996D26-D7F4-4DA7-A421-ABDEF3882742}" type="slidenum">
              <a:rPr lang="zh-CN" altLang="en-US" smtClean="0"/>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E9937C8-FC2F-4292-B0CE-403C0F99CA7B}" type="datetimeFigureOut">
              <a:rPr lang="zh-CN" altLang="en-US" smtClean="0"/>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F996D26-D7F4-4DA7-A421-ABDEF388274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9" Type="http://schemas.openxmlformats.org/officeDocument/2006/relationships/hyperlink" Target="http://baike.baidu.com/view/15305.htm" TargetMode="External"/><Relationship Id="rId8" Type="http://schemas.openxmlformats.org/officeDocument/2006/relationships/hyperlink" Target="http://baike.baidu.com/view/2649.htm" TargetMode="External"/><Relationship Id="rId7" Type="http://schemas.openxmlformats.org/officeDocument/2006/relationships/hyperlink" Target="http://baike.baidu.com/view/50651.htm" TargetMode="External"/><Relationship Id="rId6" Type="http://schemas.openxmlformats.org/officeDocument/2006/relationships/hyperlink" Target="http://baike.baidu.com/view/5434.htm" TargetMode="External"/><Relationship Id="rId5" Type="http://schemas.openxmlformats.org/officeDocument/2006/relationships/hyperlink" Target="http://baike.baidu.com/view/15136.htm" TargetMode="External"/><Relationship Id="rId4" Type="http://schemas.openxmlformats.org/officeDocument/2006/relationships/hyperlink" Target="http://baike.baidu.com/view/1284.htm" TargetMode="External"/><Relationship Id="rId3" Type="http://schemas.openxmlformats.org/officeDocument/2006/relationships/hyperlink" Target="http://baike.baidu.com/view/1838.htm" TargetMode="External"/><Relationship Id="rId22" Type="http://schemas.openxmlformats.org/officeDocument/2006/relationships/slideLayout" Target="../slideLayouts/slideLayout7.xml"/><Relationship Id="rId21" Type="http://schemas.openxmlformats.org/officeDocument/2006/relationships/image" Target="../media/image8.jpeg"/><Relationship Id="rId20" Type="http://schemas.openxmlformats.org/officeDocument/2006/relationships/hyperlink" Target="http://baike.baidu.com/view/35326.htm" TargetMode="External"/><Relationship Id="rId2" Type="http://schemas.openxmlformats.org/officeDocument/2006/relationships/hyperlink" Target="http://baike.baidu.com/view/5432.htm" TargetMode="External"/><Relationship Id="rId19" Type="http://schemas.openxmlformats.org/officeDocument/2006/relationships/hyperlink" Target="http://baike.baidu.com/view/8290.htm" TargetMode="External"/><Relationship Id="rId18" Type="http://schemas.openxmlformats.org/officeDocument/2006/relationships/hyperlink" Target="http://baike.baidu.com/view/2131.htm" TargetMode="External"/><Relationship Id="rId17" Type="http://schemas.openxmlformats.org/officeDocument/2006/relationships/hyperlink" Target="http://baike.baidu.com/view/46032.htm" TargetMode="External"/><Relationship Id="rId16" Type="http://schemas.openxmlformats.org/officeDocument/2006/relationships/hyperlink" Target="http://baike.baidu.com/view/37849.htm" TargetMode="External"/><Relationship Id="rId15" Type="http://schemas.openxmlformats.org/officeDocument/2006/relationships/hyperlink" Target="http://baike.baidu.com/view/1091.htm" TargetMode="External"/><Relationship Id="rId14" Type="http://schemas.openxmlformats.org/officeDocument/2006/relationships/hyperlink" Target="http://baike.baidu.com/view/4482.htm" TargetMode="External"/><Relationship Id="rId13" Type="http://schemas.openxmlformats.org/officeDocument/2006/relationships/hyperlink" Target="http://baike.baidu.com/view/996.htm" TargetMode="External"/><Relationship Id="rId12" Type="http://schemas.openxmlformats.org/officeDocument/2006/relationships/hyperlink" Target="http://baike.baidu.com/view/898414.htm" TargetMode="External"/><Relationship Id="rId11" Type="http://schemas.openxmlformats.org/officeDocument/2006/relationships/hyperlink" Target="http://baike.baidu.com/view/62749.htm" TargetMode="External"/><Relationship Id="rId10" Type="http://schemas.openxmlformats.org/officeDocument/2006/relationships/hyperlink" Target="http://baike.baidu.com/view/67095.htm" TargetMode="External"/><Relationship Id="rId1" Type="http://schemas.openxmlformats.org/officeDocument/2006/relationships/hyperlink" Target="http://baike.baidu.com/view/135635.ht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hyperlink" Target="http://baike.baidu.com/view/25924.htm" TargetMode="External"/><Relationship Id="rId3" Type="http://schemas.openxmlformats.org/officeDocument/2006/relationships/hyperlink" Target="http://baike.baidu.com/subview/14127/14127.htm" TargetMode="External"/><Relationship Id="rId2" Type="http://schemas.openxmlformats.org/officeDocument/2006/relationships/hyperlink" Target="http://baike.baidu.com/view/23031.htm" TargetMode="External"/><Relationship Id="rId1" Type="http://schemas.openxmlformats.org/officeDocument/2006/relationships/hyperlink" Target="http://baike.baidu.com/view/676705.ht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s://www.baidu.com/s?wd=%E5%AE%A1%E7%BE%8E%E8%83%BD%E5%8A%9B&amp;tn=44039180_cpr&amp;fenlei=mv6quAkxTZn0IZRqIHckPjm4nH00T1dBmyc3rHF9uy7WPHf1uyRY0ZwV5Hcvrjm3rH6sPfKWUMw85HfYnjn4nH6sgvPsT6KdThsqpZwYTjCEQLGCpyw9Uz4Bmy-bIi4WUvYETgN-TLwGUv3En1fsn103rH61"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hyperlink" Target="http://baike.baidu.com/subview/4482/7282297.htm" TargetMode="External"/><Relationship Id="rId2" Type="http://schemas.openxmlformats.org/officeDocument/2006/relationships/hyperlink" Target="http://baike.baidu.com/subview/996/11214863.htm" TargetMode="External"/><Relationship Id="rId1" Type="http://schemas.openxmlformats.org/officeDocument/2006/relationships/hyperlink" Target="http://baike.baidu.com/subview/1091/6055966.htm"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jpeg"/><Relationship Id="rId7" Type="http://schemas.openxmlformats.org/officeDocument/2006/relationships/hyperlink" Target="http://baike.sogou.com/lemma/ShowInnerLink.htm?lemmaId=841806" TargetMode="External"/><Relationship Id="rId6" Type="http://schemas.openxmlformats.org/officeDocument/2006/relationships/hyperlink" Target="http://baike.sogou.com/lemma/ShowInnerLink.htm?lemmaId=315464" TargetMode="External"/><Relationship Id="rId5" Type="http://schemas.openxmlformats.org/officeDocument/2006/relationships/hyperlink" Target="http://baike.sogou.com/lemma/ShowInnerLink.htm?lemmaId=7967589" TargetMode="External"/><Relationship Id="rId4" Type="http://schemas.openxmlformats.org/officeDocument/2006/relationships/hyperlink" Target="http://baike.sogou.com/lemma/ShowInnerLink.htm?lemmaId=6562140" TargetMode="External"/><Relationship Id="rId3" Type="http://schemas.openxmlformats.org/officeDocument/2006/relationships/hyperlink" Target="http://baike.sogou.com/lemma/ShowInnerLink.htm?lemmaId=251654" TargetMode="External"/><Relationship Id="rId2" Type="http://schemas.openxmlformats.org/officeDocument/2006/relationships/hyperlink" Target="http://baike.sogou.com/lemma/ShowInnerLink.htm?lemmaId=64958241" TargetMode="External"/><Relationship Id="rId1" Type="http://schemas.openxmlformats.org/officeDocument/2006/relationships/hyperlink" Target="http://baike.sogou.com/lemma/ShowInnerLink.htm?lemmaId=4883717&amp;ss_c=ssc.citiao.link" TargetMode="Externa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baike.baidu.com/view/33482.htm" TargetMode="External"/><Relationship Id="rId2" Type="http://schemas.openxmlformats.org/officeDocument/2006/relationships/hyperlink" Target="http://baike.baidu.com/view/6715.htm" TargetMode="External"/><Relationship Id="rId1" Type="http://schemas.openxmlformats.org/officeDocument/2006/relationships/hyperlink" Target="http://baike.baidu.com/view/40343.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92170" y="588645"/>
            <a:ext cx="3669665" cy="684530"/>
          </a:xfrm>
        </p:spPr>
        <p:txBody>
          <a:bodyPr/>
          <a:lstStyle/>
          <a:p>
            <a:r>
              <a:rPr lang="zh-CN" altLang="en-US" b="0" dirty="0" smtClean="0"/>
              <a:t>第三章  认识艺术</a:t>
            </a:r>
            <a:endParaRPr lang="zh-CN" altLang="en-US" dirty="0"/>
          </a:p>
        </p:txBody>
      </p:sp>
      <p:sp>
        <p:nvSpPr>
          <p:cNvPr id="3" name="文本框 2"/>
          <p:cNvSpPr txBox="1"/>
          <p:nvPr/>
        </p:nvSpPr>
        <p:spPr>
          <a:xfrm>
            <a:off x="2705735" y="1962150"/>
            <a:ext cx="5535930" cy="2322830"/>
          </a:xfrm>
          <a:prstGeom prst="rect">
            <a:avLst/>
          </a:prstGeom>
          <a:noFill/>
        </p:spPr>
        <p:txBody>
          <a:bodyPr wrap="square" rtlCol="0" anchor="t">
            <a:spAutoFit/>
          </a:bodyPr>
          <a:lstStyle/>
          <a:p>
            <a:pPr marR="0" lvl="0" indent="0" algn="l" defTabSz="914400" rtl="0" eaLnBrk="1" fontAlgn="auto" latinLnBrk="0" hangingPunct="1">
              <a:lnSpc>
                <a:spcPct val="100000"/>
              </a:lnSpc>
              <a:spcBef>
                <a:spcPts val="600"/>
              </a:spcBef>
              <a:spcAft>
                <a:spcPts val="0"/>
              </a:spcAft>
              <a:buClr>
                <a:schemeClr val="accent1"/>
              </a:buClr>
              <a:buSzPct val="70000"/>
              <a:buFont typeface="Wingdings" panose="05000000000000000000"/>
              <a:buNone/>
              <a:defRPr/>
            </a:pPr>
            <a:r>
              <a:rPr lang="zh-CN" altLang="en-US" sz="1200" noProof="0" dirty="0" smtClean="0">
                <a:ln>
                  <a:noFill/>
                </a:ln>
                <a:effectLst/>
                <a:uLnTx/>
                <a:uFillTx/>
                <a:sym typeface="+mn-ea"/>
              </a:rPr>
              <a:t>█目标建议</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lang="zh-CN" altLang="en-US" sz="1200" noProof="0" dirty="0" smtClean="0">
                <a:ln>
                  <a:noFill/>
                </a:ln>
                <a:effectLst/>
                <a:uLnTx/>
                <a:uFillTx/>
                <a:sym typeface="+mn-ea"/>
              </a:rPr>
              <a:t>本章介绍了艺术史上关于艺术本质的几种主要看法、艺术的特征与功能。通过学习，可以对艺术有更一步的了解，同时能够运用这些观点来分析各种艺术品的生成与创造。</a:t>
            </a:r>
            <a:endParaRPr lang="zh-CN" altLang="en-US" sz="1200" noProof="0" dirty="0" smtClean="0">
              <a:ln>
                <a:noFill/>
              </a:ln>
              <a:effectLst/>
              <a:uLnTx/>
              <a:uFillTx/>
              <a:sym typeface="+mn-ea"/>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lang="zh-CN" altLang="en-US" sz="1200" noProof="0" dirty="0" smtClean="0">
                <a:ln>
                  <a:noFill/>
                </a:ln>
                <a:effectLst/>
                <a:uLnTx/>
                <a:uFillTx/>
                <a:sym typeface="+mn-ea"/>
              </a:rPr>
              <a:t>学习本章之前，可以阅读柏拉图</a:t>
            </a:r>
            <a:r>
              <a:rPr lang="en-US" altLang="zh-CN" sz="1200" noProof="0" dirty="0" smtClean="0">
                <a:ln>
                  <a:noFill/>
                </a:ln>
                <a:effectLst/>
                <a:uLnTx/>
                <a:uFillTx/>
                <a:sym typeface="+mn-ea"/>
              </a:rPr>
              <a:t>《</a:t>
            </a:r>
            <a:r>
              <a:rPr lang="zh-CN" altLang="en-US" sz="1200" noProof="0" dirty="0" smtClean="0">
                <a:ln>
                  <a:noFill/>
                </a:ln>
                <a:effectLst/>
                <a:uLnTx/>
                <a:uFillTx/>
                <a:sym typeface="+mn-ea"/>
              </a:rPr>
              <a:t>理想国</a:t>
            </a:r>
            <a:r>
              <a:rPr lang="en-US" altLang="zh-CN" sz="1200" noProof="0" dirty="0" smtClean="0">
                <a:ln>
                  <a:noFill/>
                </a:ln>
                <a:effectLst/>
                <a:uLnTx/>
                <a:uFillTx/>
                <a:sym typeface="+mn-ea"/>
              </a:rPr>
              <a:t>》</a:t>
            </a:r>
            <a:r>
              <a:rPr lang="zh-CN" altLang="en-US" sz="1200" noProof="0" dirty="0" smtClean="0">
                <a:ln>
                  <a:noFill/>
                </a:ln>
                <a:effectLst/>
                <a:uLnTx/>
                <a:uFillTx/>
                <a:sym typeface="+mn-ea"/>
              </a:rPr>
              <a:t>、亚里士多德</a:t>
            </a:r>
            <a:r>
              <a:rPr lang="en-US" altLang="zh-CN" sz="1200" noProof="0" dirty="0" smtClean="0">
                <a:ln>
                  <a:noFill/>
                </a:ln>
                <a:effectLst/>
                <a:uLnTx/>
                <a:uFillTx/>
                <a:sym typeface="+mn-ea"/>
              </a:rPr>
              <a:t>《</a:t>
            </a:r>
            <a:r>
              <a:rPr lang="zh-CN" altLang="en-US" sz="1200" noProof="0" dirty="0" smtClean="0">
                <a:ln>
                  <a:noFill/>
                </a:ln>
                <a:effectLst/>
                <a:uLnTx/>
                <a:uFillTx/>
                <a:sym typeface="+mn-ea"/>
              </a:rPr>
              <a:t>诗学</a:t>
            </a:r>
            <a:r>
              <a:rPr lang="en-US" altLang="zh-CN" sz="1200" noProof="0" dirty="0" smtClean="0">
                <a:ln>
                  <a:noFill/>
                </a:ln>
                <a:effectLst/>
                <a:uLnTx/>
                <a:uFillTx/>
                <a:sym typeface="+mn-ea"/>
              </a:rPr>
              <a:t>》</a:t>
            </a:r>
            <a:r>
              <a:rPr lang="zh-CN" altLang="en-US" sz="1200" noProof="0" dirty="0" smtClean="0">
                <a:ln>
                  <a:noFill/>
                </a:ln>
                <a:effectLst/>
                <a:uLnTx/>
                <a:uFillTx/>
                <a:sym typeface="+mn-ea"/>
              </a:rPr>
              <a:t>、康德</a:t>
            </a:r>
            <a:r>
              <a:rPr lang="en-US" altLang="zh-CN" sz="1200" noProof="0" dirty="0" smtClean="0">
                <a:ln>
                  <a:noFill/>
                </a:ln>
                <a:effectLst/>
                <a:uLnTx/>
                <a:uFillTx/>
                <a:sym typeface="+mn-ea"/>
              </a:rPr>
              <a:t>《</a:t>
            </a:r>
            <a:r>
              <a:rPr lang="zh-CN" altLang="en-US" sz="1200" noProof="0" dirty="0" smtClean="0">
                <a:ln>
                  <a:noFill/>
                </a:ln>
                <a:effectLst/>
                <a:uLnTx/>
                <a:uFillTx/>
                <a:sym typeface="+mn-ea"/>
              </a:rPr>
              <a:t>判断力批判</a:t>
            </a:r>
            <a:r>
              <a:rPr lang="en-US" altLang="zh-CN" sz="1200" noProof="0" dirty="0" smtClean="0">
                <a:ln>
                  <a:noFill/>
                </a:ln>
                <a:effectLst/>
                <a:uLnTx/>
                <a:uFillTx/>
                <a:sym typeface="+mn-ea"/>
              </a:rPr>
              <a:t>》</a:t>
            </a:r>
            <a:r>
              <a:rPr lang="zh-CN" altLang="en-US" sz="1200" noProof="0" dirty="0" smtClean="0">
                <a:ln>
                  <a:noFill/>
                </a:ln>
                <a:effectLst/>
                <a:uLnTx/>
                <a:uFillTx/>
                <a:sym typeface="+mn-ea"/>
              </a:rPr>
              <a:t>以及海德格尔</a:t>
            </a:r>
            <a:r>
              <a:rPr lang="en-US" altLang="zh-CN" sz="1200" noProof="0" dirty="0" smtClean="0">
                <a:ln>
                  <a:noFill/>
                </a:ln>
                <a:effectLst/>
                <a:uLnTx/>
                <a:uFillTx/>
                <a:sym typeface="+mn-ea"/>
              </a:rPr>
              <a:t>《</a:t>
            </a:r>
            <a:r>
              <a:rPr lang="zh-CN" altLang="en-US" sz="1200" noProof="0" dirty="0" smtClean="0">
                <a:ln>
                  <a:noFill/>
                </a:ln>
                <a:effectLst/>
                <a:uLnTx/>
                <a:uFillTx/>
                <a:sym typeface="+mn-ea"/>
              </a:rPr>
              <a:t>艺术本质的起源</a:t>
            </a:r>
            <a:r>
              <a:rPr lang="en-US" altLang="zh-CN" sz="1200" noProof="0" dirty="0" smtClean="0">
                <a:ln>
                  <a:noFill/>
                </a:ln>
                <a:effectLst/>
                <a:uLnTx/>
                <a:uFillTx/>
                <a:sym typeface="+mn-ea"/>
              </a:rPr>
              <a:t>》</a:t>
            </a:r>
            <a:r>
              <a:rPr lang="zh-CN" altLang="en-US" sz="1200" noProof="0" dirty="0" smtClean="0">
                <a:ln>
                  <a:noFill/>
                </a:ln>
                <a:effectLst/>
                <a:uLnTx/>
                <a:uFillTx/>
                <a:sym typeface="+mn-ea"/>
              </a:rPr>
              <a:t>等有关艺术本质书籍。</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R="0" lvl="0" indent="0" algn="l" defTabSz="914400" rtl="0" eaLnBrk="1" fontAlgn="auto" latinLnBrk="0" hangingPunct="1">
              <a:lnSpc>
                <a:spcPct val="100000"/>
              </a:lnSpc>
              <a:spcBef>
                <a:spcPts val="600"/>
              </a:spcBef>
              <a:spcAft>
                <a:spcPts val="0"/>
              </a:spcAft>
              <a:buClr>
                <a:schemeClr val="accent1"/>
              </a:buClr>
              <a:buSzPct val="70000"/>
              <a:buFont typeface="Wingdings" panose="05000000000000000000"/>
              <a:buNone/>
              <a:defRPr/>
            </a:pPr>
            <a:r>
              <a:rPr lang="zh-CN" altLang="en-US" sz="1200" noProof="0" dirty="0" smtClean="0">
                <a:ln>
                  <a:noFill/>
                </a:ln>
                <a:effectLst/>
                <a:uLnTx/>
                <a:uFillTx/>
                <a:sym typeface="+mn-ea"/>
              </a:rPr>
              <a:t>█任务</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lang="zh-CN" altLang="en-US" sz="1200" noProof="0" dirty="0" smtClean="0">
                <a:ln>
                  <a:noFill/>
                </a:ln>
                <a:effectLst/>
                <a:uLnTx/>
                <a:uFillTx/>
                <a:sym typeface="+mn-ea"/>
              </a:rPr>
              <a:t>任务一：理解艺术本质的几种学说</a:t>
            </a:r>
            <a:br>
              <a:rPr lang="zh-CN" altLang="en-US" sz="1200" noProof="0" dirty="0" smtClean="0">
                <a:ln>
                  <a:noFill/>
                </a:ln>
                <a:effectLst/>
                <a:uLnTx/>
                <a:uFillTx/>
                <a:sym typeface="+mn-ea"/>
              </a:rPr>
            </a:br>
            <a:r>
              <a:rPr lang="zh-CN" altLang="en-US" sz="1200" noProof="0" dirty="0" smtClean="0">
                <a:ln>
                  <a:noFill/>
                </a:ln>
                <a:effectLst/>
                <a:uLnTx/>
                <a:uFillTx/>
                <a:sym typeface="+mn-ea"/>
              </a:rPr>
              <a:t> </a:t>
            </a:r>
            <a:r>
              <a:rPr lang="en-US" altLang="zh-CN" sz="1200" noProof="0" dirty="0" smtClean="0">
                <a:ln>
                  <a:noFill/>
                </a:ln>
                <a:effectLst/>
                <a:uLnTx/>
                <a:uFillTx/>
                <a:sym typeface="+mn-ea"/>
              </a:rPr>
              <a:t>1</a:t>
            </a:r>
            <a:r>
              <a:rPr lang="zh-CN" altLang="en-US" sz="1200" noProof="0" dirty="0" smtClean="0">
                <a:ln>
                  <a:noFill/>
                </a:ln>
                <a:effectLst/>
                <a:uLnTx/>
                <a:uFillTx/>
                <a:sym typeface="+mn-ea"/>
              </a:rPr>
              <a:t>、摹仿说   </a:t>
            </a:r>
            <a:r>
              <a:rPr lang="en-US" altLang="zh-CN" sz="1200" noProof="0" dirty="0" smtClean="0">
                <a:ln>
                  <a:noFill/>
                </a:ln>
                <a:effectLst/>
                <a:uLnTx/>
                <a:uFillTx/>
                <a:sym typeface="+mn-ea"/>
              </a:rPr>
              <a:t>2</a:t>
            </a:r>
            <a:r>
              <a:rPr lang="zh-CN" altLang="en-US" sz="1200" noProof="0" dirty="0" smtClean="0">
                <a:ln>
                  <a:noFill/>
                </a:ln>
                <a:effectLst/>
                <a:uLnTx/>
                <a:uFillTx/>
                <a:sym typeface="+mn-ea"/>
              </a:rPr>
              <a:t>、表现说  </a:t>
            </a:r>
            <a:r>
              <a:rPr lang="en-US" altLang="zh-CN" sz="1200" noProof="0" dirty="0" smtClean="0">
                <a:ln>
                  <a:noFill/>
                </a:ln>
                <a:effectLst/>
                <a:uLnTx/>
                <a:uFillTx/>
                <a:sym typeface="+mn-ea"/>
              </a:rPr>
              <a:t>3</a:t>
            </a:r>
            <a:r>
              <a:rPr lang="zh-CN" altLang="en-US" sz="1200" noProof="0" dirty="0" smtClean="0">
                <a:ln>
                  <a:noFill/>
                </a:ln>
                <a:effectLst/>
                <a:uLnTx/>
                <a:uFillTx/>
                <a:sym typeface="+mn-ea"/>
              </a:rPr>
              <a:t>、艺术生产理论</a:t>
            </a: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lang="zh-CN" altLang="en-US" sz="1200" noProof="0" dirty="0" smtClean="0">
                <a:ln>
                  <a:noFill/>
                </a:ln>
                <a:effectLst/>
                <a:uLnTx/>
                <a:uFillTx/>
                <a:sym typeface="+mn-ea"/>
              </a:rPr>
              <a:t>任务二：举例说明艺术的功能</a:t>
            </a:r>
            <a:endParaRPr lang="zh-CN" altLang="en-US" sz="1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9697" name="Rectangle 1"/>
          <p:cNvSpPr>
            <a:spLocks noChangeArrowheads="1"/>
          </p:cNvSpPr>
          <p:nvPr/>
        </p:nvSpPr>
        <p:spPr bwMode="auto">
          <a:xfrm>
            <a:off x="785786" y="929089"/>
            <a:ext cx="6786610" cy="25152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Char char="•"/>
            </a:pPr>
            <a:r>
              <a:rPr kumimoji="0" lang="zh-CN" sz="16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艺术的特征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是人类审美活动的大家族，它的成员有文学、美术、音乐、舞蹈、戏剧、电影等众多的艺术种类，但它们却具有相似的特征，艺术家们依据艺术的特征不断探索，对社会生活进行选择、概括、加工，以增加艺术的表现力，体现艺术家的审美情趣和审美理想。</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（一）形象性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形象性是艺术存在的形式，是艺术的基本特征之一。在人类精神性活动中，自然科学和社会科学主要以逻辑化和概念化的形式来反映客观世界，艺术是以具体的、生动的、感人的艺术形象来反映社会生活和表现艺术家的思想情感。虽然各个艺术门类的艺术形象具有不同的特点，但任何艺术都不能没有形象。</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8673" name="Rectangle 1"/>
          <p:cNvSpPr>
            <a:spLocks noChangeArrowheads="1"/>
          </p:cNvSpPr>
          <p:nvPr/>
        </p:nvSpPr>
        <p:spPr bwMode="auto">
          <a:xfrm>
            <a:off x="1071538" y="500466"/>
            <a:ext cx="6858048" cy="5208270"/>
          </a:xfrm>
          <a:prstGeom prst="rect">
            <a:avLst/>
          </a:prstGeom>
          <a:noFill/>
          <a:ln w="9525">
            <a:noFill/>
            <a:miter lim="800000"/>
          </a:ln>
          <a:effectLst/>
        </p:spPr>
        <p:txBody>
          <a:bodyPr vert="horz" wrap="square" lIns="91440" tIns="45720" rIns="91440" bIns="45720" numCol="1" anchor="ctr" anchorCtr="0" compatLnSpc="1">
            <a:spAutoFit/>
          </a:bodyPr>
          <a:lstStyle/>
          <a:p>
            <a:pPr lvl="0" indent="304800" eaLnBrk="0" fontAlgn="base" hangingPunct="0">
              <a:lnSpc>
                <a:spcPts val="2100"/>
              </a:lnSpc>
            </a:pPr>
            <a:r>
              <a:rPr lang="zh-CN" sz="140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1、艺术形象是客观与主观的统一</a:t>
            </a:r>
            <a:endPar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艺术形象是由艺术家创造出来的，它必然带有艺术家的主观情感、想象、思想等因素，具有主观性，但是，艺术形象通常是表现客观世界的，艺术形象一旦被塑造出来，对观众来说，它就是客观存在的。比如：施耐庵</a:t>
            </a:r>
            <a:r>
              <a:rPr lang="en-US" altLang="zh-CN"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水浒传</a:t>
            </a:r>
            <a:r>
              <a:rPr lang="en-US" altLang="zh-CN"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、曹雪芹</a:t>
            </a:r>
            <a:r>
              <a:rPr lang="en-US" altLang="zh-CN"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红楼梦</a:t>
            </a:r>
            <a:r>
              <a:rPr lang="en-US" altLang="zh-CN"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里的众多人物，都是艺术塑造的成功的人物形象，这就需要艺术形象要具有客观与主观统一的特征。</a:t>
            </a:r>
            <a:endPar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对于雕塑绘画等造型艺术来说，艺术家将思想情感融入到创作的艺术形象中，是主观因素消溶在客观形象之中，形成主客观的统一；而影视戏剧等视觉艺术，更直接地表现艺术家的思想情感，间接地反映社会生活，表现为客观因素消溶在主观因素之中，形成主客观的统一。 </a:t>
            </a:r>
            <a:endPar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r>
              <a:rPr lang="zh-CN" sz="140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2、艺术形象是内容与形式的统一</a:t>
            </a:r>
            <a:endPar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r>
              <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艺术形象离不开内容和形式，在艺术欣赏中，艺术形式会直接作用于欣赏者感官，具有感性特征，而艺术内容却是很难直接把握的，需要经过思考方可领悟，才能体会到艺术品的真谛。艺术形式要做到感动人、影响人，是由于这种形式生动鲜明地体现出深刻了思想内容。艺术形象就是感性形式与内在内容的统一，如果过于突出其中一个方面而忽视另一方面，则不能称之为艺术。</a:t>
            </a:r>
            <a:endParaRPr lang="zh-CN" altLang="en-US" sz="1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3、艺术形象是个性与共性的统一</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世界上的万事万物都是个性和共性的统一体，共性存在于千差万别的个性之中，个性是共性不同方式的表现。一切事物都是在带有偶然的个别现象中，体现出带有必然性的共同本质和规律来。艺术形象也是既具有独特的个性特征，又具有普遍意义。在艺术作品中，富有个性的艺术形象是通过独特的物质媒介形式组合而成的，但这个富有个性的艺术形象所体现出来的内容意蕴，一定是具有普遍的社会概括性，是能唤取观众的共鸣的。</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7649" name="Rectangle 1"/>
          <p:cNvSpPr>
            <a:spLocks noChangeArrowheads="1"/>
          </p:cNvSpPr>
          <p:nvPr/>
        </p:nvSpPr>
        <p:spPr bwMode="auto">
          <a:xfrm>
            <a:off x="642910" y="285728"/>
            <a:ext cx="7500990" cy="278537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文艺复兴时期画家拉斐尔的《雅典学院》是以古希腊哲学家柏拉图所建的雅典学院为题，以古代七种自由艺术--即</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
              </a:rPr>
              <a:t>语法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修辞</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逻辑</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数学</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几何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音乐</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天文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为基础，表彰人类对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8"/>
              </a:rPr>
              <a:t>智慧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和</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9"/>
              </a:rPr>
              <a:t>真理</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的追求。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0"/>
              </a:rPr>
              <a:t>艺术家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以回忆历史上“</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1"/>
              </a:rPr>
              <a:t>黄金时代</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”的形式，寄托他崇拜</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2"/>
              </a:rPr>
              <a:t>希腊精神</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，追求最高的生活理想的主题思想。全画以纵深展开的高大建筑拱门为背景，大厅上汇集着不同时代，不同地域和不同学派的著名学者。中心是两位伟大的学者，</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3"/>
              </a:rPr>
              <a:t>柏拉图</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与</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4"/>
              </a:rPr>
              <a:t>亚里士多德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亚里士多德伸出右手，手掌向下，好像在说明现实世界才是他的研究课题；柏拉图则右手手指向上，表示一切均源于神灵的启示。这两个对立的手势，表达了他们思想上的原则分歧。其余的人，众星托月，有哲学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5"/>
              </a:rPr>
              <a:t>苏格拉底</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、数学家毕达哥拉斯、回教学者阿维洛依、语法大师</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6"/>
              </a:rPr>
              <a:t>伊壁鸠鲁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、修辞家圣诺克利特斯、几何学家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7"/>
              </a:rPr>
              <a:t>欧几里德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（一说是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8"/>
              </a:rPr>
              <a:t>阿基米德</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）、埃及天文学家尔托勒密、建筑家布拉曼特、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9"/>
              </a:rPr>
              <a:t>犬儒学派</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哲学家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0"/>
              </a:rPr>
              <a:t>第欧根尼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、画家拉斐本人等。《雅典学院》画了五十多个学者，对每一个人物的所长与性格作了精心的思考，显示了拉斐尔的卓越绘画才能和创作技巧。</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10242" name="Picture 2" descr="http://img1.gtimg.com/cul/pics/hv1/161/60/1843/119856536.jpg"/>
          <p:cNvPicPr>
            <a:picLocks noChangeAspect="1" noChangeArrowheads="1"/>
          </p:cNvPicPr>
          <p:nvPr/>
        </p:nvPicPr>
        <p:blipFill>
          <a:blip r:embed="rId21"/>
          <a:srcRect/>
          <a:stretch>
            <a:fillRect/>
          </a:stretch>
        </p:blipFill>
        <p:spPr bwMode="auto">
          <a:xfrm>
            <a:off x="1643042" y="3143248"/>
            <a:ext cx="5286412" cy="325444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5" name="矩形 4"/>
          <p:cNvSpPr/>
          <p:nvPr/>
        </p:nvSpPr>
        <p:spPr>
          <a:xfrm>
            <a:off x="714348" y="1285860"/>
            <a:ext cx="7500990" cy="3715385"/>
          </a:xfrm>
          <a:prstGeom prst="rect">
            <a:avLst/>
          </a:prstGeom>
        </p:spPr>
        <p:txBody>
          <a:bodyPr wrap="square">
            <a:spAutoFit/>
          </a:bodyPr>
          <a:lstStyle/>
          <a:p>
            <a:pPr lvl="0" indent="266700" fontAlgn="base">
              <a:spcBef>
                <a:spcPct val="0"/>
              </a:spcBef>
              <a:spcAft>
                <a:spcPct val="0"/>
              </a:spcAft>
            </a:pPr>
            <a:endParaRPr kumimoji="0" lang="zh-CN" sz="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indent="304800" algn="l" eaLnBrk="0" fontAlgn="base" hangingPunct="0">
              <a:lnSpc>
                <a:spcPts val="2100"/>
              </a:lnSpc>
              <a:buClrTx/>
              <a:buSz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（二）主体性</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0" indent="304800" algn="l" eaLnBrk="0" fontAlgn="base" hangingPunct="0">
              <a:lnSpc>
                <a:spcPts val="21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要用形象来反映生活，但这种反映绝不是单纯的摹仿或再现，而是融入了创作主体乃至欣赏主体的思想情感，体现出十分鲜明的创造性和创新性。主体性作为艺术的基本特征之一，体现在艺术生产活动的过程，包括艺术创作、艺术作品和艺术欣赏。</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0" indent="304800" algn="l" eaLnBrk="0" fontAlgn="base" hangingPunct="0">
              <a:lnSpc>
                <a:spcPts val="2100"/>
              </a:lnSpc>
              <a:buClrTx/>
              <a:buSz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1.艺术创作具有主体性的特点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0" indent="304800" algn="l" eaLnBrk="0" fontAlgn="base" hangingPunct="0">
              <a:lnSpc>
                <a:spcPts val="21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从艺术的创作活动来看，艺术创作的主体是人，艺术家的从事的是一种充分展示人类自由自觉的创造性活动，它来自于社会现实生活，是艺术家从生活实践中获得的创作动机和创作灵感，艺术家作为创作主体对艺术创作起着决定性的作用，艺术创作的主体性，集中表现为艺术家的创造活动具有能动性和独创性。一件优秀的艺术作品，总是凝聚着艺术家独特的审美体验和审美情感，带有艺术家个人的主观色彩与艺术追求。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0" indent="304800" algn="l" eaLnBrk="0" fontAlgn="base" hangingPunct="0">
              <a:lnSpc>
                <a:spcPts val="2100"/>
              </a:lnSpc>
              <a:buClrTx/>
              <a:buSz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2.艺术作品具有主体性的特点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0" indent="304800" algn="l" eaLnBrk="0" fontAlgn="base" hangingPunct="0">
              <a:lnSpc>
                <a:spcPts val="2100"/>
              </a:lnSpc>
              <a:buClrTx/>
              <a:buSz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艺术作品是来自艺术家作为主体的创造性产物，其结果自然也就打上了艺术创造主体的鲜明烙印。艺术作品具有鲜明的主体性特征</a:t>
            </a:r>
            <a:r>
              <a:rPr kumimoji="0" lang="zh-CN" altLang="en-US"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优秀的艺术作品，从艺术思想到艺术风格、从审美体验、审美情感、审美理想，审美追求，一定是个性鲜明、独一无二、不可重复的，具有艺术的独创性，即鲜明的主体特征与创造性特点。</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5601" name="Rectangle 1"/>
          <p:cNvSpPr>
            <a:spLocks noChangeArrowheads="1"/>
          </p:cNvSpPr>
          <p:nvPr/>
        </p:nvSpPr>
        <p:spPr bwMode="auto">
          <a:xfrm>
            <a:off x="1428728" y="2006987"/>
            <a:ext cx="6643702" cy="19761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3、艺术欣赏具有主体性的特点</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艺术欣赏活动中，欣赏主体和艺术作品之间，是一种相互作用的振荡关系。</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一方面，艺术作品总是引导着欣赏者向作品所规定的艺术境界运动，</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另一方面，欣赏主体又总是按照自己的审美理想和审美感受能力来改造和加工作品中的艺术形象。</a:t>
            </a:r>
            <a:endParaRPr kumimoji="0" lang="en-US" alt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艺术欣赏的本身就是一种审美的再创造，美感既有共同性，又有差异性，既有社会功利性，又有个人直觉性，使得美感具有千差万别的个性特征。</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4577" name="Rectangle 1"/>
          <p:cNvSpPr>
            <a:spLocks noChangeArrowheads="1"/>
          </p:cNvSpPr>
          <p:nvPr/>
        </p:nvSpPr>
        <p:spPr bwMode="auto">
          <a:xfrm>
            <a:off x="788643" y="1022178"/>
            <a:ext cx="6858048" cy="33229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（三）审美性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作为艺术的基本特征之一，艺术的审美性，使艺术品与其它一切非艺术品区别开来。</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1、艺术的审美性是人类审美意识的集中体现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人类的产生和发展，离不开人类的社会实践，在漫长的历史发展过程中，完成了由实用向审美的过渡，人类在生产实践中形成了欣赏、把握和创造审美对象的心理和能力，艺术也正是在这一进化历程中产生。</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是艺术家的创造性劳动，凝聚着人类劳动和智慧的结晶，艺术美作为现实的反映形态，又比现实生活中的美更加集中和更加典型，艺术审美成为人类审美活动的最高形式，体现了人类的审美意识，能够充分地满足人们的审美需要。</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何艺术作品都是人创造的，凝聚着人类劳动和智慧的结晶。但并不是人类一切劳动和智慧的创造物都可以称为艺术品，只有那些能够给人以精神上的愉悦和快感，具有审美价值或审美性的人类创造物，才能称之为艺术品。</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4577" name="Rectangle 1"/>
          <p:cNvSpPr>
            <a:spLocks noChangeArrowheads="1"/>
          </p:cNvSpPr>
          <p:nvPr/>
        </p:nvSpPr>
        <p:spPr bwMode="auto">
          <a:xfrm>
            <a:off x="1071538" y="1643534"/>
            <a:ext cx="6858048" cy="30537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2、艺术的审美性是真、善、美的结晶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艺术美之所以高于现实美，是由于通过艺术家的创造性劳动，把现实生活中的真、善、美凝聚到艺术作品中。真是指艺术的真实性，善是指思想性，美是指艺术性。</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（1）艺术中的真，并不等于生活的原版照抄，而是通过艺术家的创造性劳动，通过提炼和加工，使生活真实升华为艺术真实，也就是化真为美；</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（2）艺术中的善也不是说道德说教，同样也通过艺术家的精心创作，使艺术家的人生态度和道德评价渗透到艺术作品之中，也就是化善为美。</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（3）美则表现为形式的美。</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生活中除了真、善、美之外，也有假、丑、恶，但是，生活中的“丑”一旦进入艺术，经过艺术家的创造性劳动，同样会变成艺术美，事物本身“丑”的性质并没有改变，但是作为艺术形象，它已经具有了审美意义，美丑的对比也是艺术家创造艺术美的一种有效方法。</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4577" name="Rectangle 1"/>
          <p:cNvSpPr>
            <a:spLocks noChangeArrowheads="1"/>
          </p:cNvSpPr>
          <p:nvPr/>
        </p:nvSpPr>
        <p:spPr bwMode="auto">
          <a:xfrm>
            <a:off x="1357290" y="1643469"/>
            <a:ext cx="6357982" cy="25152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3、艺术的审美性是内容美和形式美的统一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艺术是形式和内容的统一，艺术审美性也是内容美与形式美的统一。</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审美性作为艺术的一种特性，艺术美注重形式，但并不脱离内容，它是二者的有机统一，现实的美只在内容，而艺术则把它融在美的形式里，艺术家们在自己的创作实践中，从内容出发去选择最恰当的美的形式，以加强艺术的表现，从而使得艺术的形式美日益丰富和发展。艺术美也必须遵循形式服从内容和形式美的双重原则，脱离内容的形式是没有艺术价值的，仅有内容而缺乏完美的形式，也不成其为艺术。没有纯熟的技巧和精致的形式，任何深刻的主题和精彩的题材都会黯然失色，得不到充分的展示；反之，空有技巧和形式，缺少深刻的打动人心的思想内容，不过是炫技，也到达不了艺术的境界。</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3553" name="Rectangle 1"/>
          <p:cNvSpPr>
            <a:spLocks noChangeArrowheads="1"/>
          </p:cNvSpPr>
          <p:nvPr/>
        </p:nvSpPr>
        <p:spPr bwMode="auto">
          <a:xfrm>
            <a:off x="714348" y="714356"/>
            <a:ext cx="7286644" cy="27844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三、艺术的功能</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是文化的特殊领域，是社会分工的产物，在人类不断探寻幸福和进步的光芒照耀下，艺术作品象镜子一样映射了这个世界。艺术的功能在每一时期都有所不同，同样的艺术作品在每一个新的历史时期，都会具有新的意义。比如古希腊神庙，在古希腊时期表示对众神的崇拜，在中世纪时期表示异教，在文艺复兴时期表示经典。艺术与社会性力量有共谋关系，通常会存在对既存社会赞扬的作品，或在历史变革前期会出现“批判性”作品，从最初在原始部落的巫师手中艺术作为一种催眠工具，直到现代艺术的功利性目的，一部音乐作品、一幅画，或者一首诗可以尝试努力改造世界，由此而言，艺术的功能具有社会学的意义。</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艺术的社会功能指艺术作品作用于人的精神而对人的思想感情和社会生活发生的影响。也称艺术的价值或艺术的作用。艺术的功能主要表现在以下两个方面：</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2529" name="Rectangle 1"/>
          <p:cNvSpPr>
            <a:spLocks noChangeArrowheads="1"/>
          </p:cNvSpPr>
          <p:nvPr/>
        </p:nvSpPr>
        <p:spPr bwMode="auto">
          <a:xfrm>
            <a:off x="1071538" y="1080221"/>
            <a:ext cx="6929454" cy="27844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（一）艺术与人</a:t>
            </a:r>
            <a:endPar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1、开拓思维</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现代医学已经证明，在人的各项实践活动中，人的大脑功能远未得到充分的挖掘，尤其是聚集于右半球大脑的形象思维功能和直觉思维能力，以及知觉空间能力和时间知觉能力。</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在艺术创作中新思想、新物象的产生更多的依赖于右脑的想象、直觉、灵感等非逻辑思维功能。</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艺术能培养人的想象、直觉、灵感等非逻辑思维，提高思维的灵活性、敏感性和预见性，整体把握事物间纷纭复杂的联系，洞察事物内部深层的信息和底蕴。</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绘画、雕塑、建筑艺术能使人获得感受客观物象的形体、轮廓、线条、明暗、色彩等视觉感受能力，甚至形成直接的视觉思维能力和空间感受能力；音乐艺术能提高人们对旋律、和声、节奏等听觉感受能力，并获得丰富的情感和想象能力。</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折角形 4"/>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6" name="椭圆 5"/>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8" name="矩形 7"/>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2769" name="Rectangle 1"/>
          <p:cNvSpPr>
            <a:spLocks noChangeArrowheads="1"/>
          </p:cNvSpPr>
          <p:nvPr/>
        </p:nvSpPr>
        <p:spPr bwMode="auto">
          <a:xfrm>
            <a:off x="500034" y="300983"/>
            <a:ext cx="4786346" cy="482439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50000"/>
              </a:lnSpc>
              <a:spcBef>
                <a:spcPct val="0"/>
              </a:spcBef>
              <a:spcAft>
                <a:spcPct val="0"/>
              </a:spcAft>
              <a:buClrTx/>
              <a:buSzTx/>
              <a:buFontTx/>
              <a:buNone/>
            </a:pPr>
            <a:r>
              <a:rPr kumimoji="0" lang="zh-CN" sz="1600" i="0" u="none" strike="noStrike" cap="none" normalizeH="0" baseline="0" dirty="0" smtClean="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Times New Roman" panose="02020603050405020304" pitchFamily="18" charset="0"/>
              </a:rPr>
              <a:t>一、艺术的本质</a:t>
            </a:r>
            <a:endParaRPr kumimoji="0" lang="zh-CN" sz="1600" i="0" u="none" strike="noStrike" cap="none" normalizeH="0" baseline="0" dirty="0" smtClean="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kumimoji="0" lang="zh-CN" sz="1400" i="0" u="none" strike="noStrike" cap="none" normalizeH="0" baseline="0" dirty="0" smtClean="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Times New Roman" panose="02020603050405020304" pitchFamily="18" charset="0"/>
              </a:rPr>
              <a:t>（一）艺术摹仿说</a:t>
            </a:r>
            <a:endParaRPr kumimoji="0" lang="zh-CN" sz="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摹仿说形成于古希腊时期，是在欧洲文艺史上逾千年而不衰的文艺原则。</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继古希腊数学家毕达哥拉斯的天体音乐理论后，公元前5世纪至公元前4世纪，古希腊爱利亚学派创始人</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
              </a:rPr>
              <a:t>克塞诺芬尼</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Xenophanes，约公元前565-前473）就“摹仿”表达过这样一个观点：人根据自己的样子来造神，假如牛、马和狮子有手，并且能够像人一样用手作画和雕像的话，它们就会按照自己的模样，马会画出和塑造马形的神像，狮子会画出狮子形的神像了。</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古希腊哲学家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赫拉克利特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以他朴素的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辩证唯物主义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观点提出了艺术摹仿自然，这种摹仿论首先是从人们对动物行为的摹仿上立论的。</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德谟克利特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emokeritos，公元前460-公元前370）将社会的“人”加入了“自然”这一摹仿对象中，从而提出了著名的摹仿论，他说：“在很多重要的事情上，我们是摹仿禽兽，做禽兽的小学生。”同时也提出了“摹仿坏人而甚至不愿意摹仿好人，是很恶劣的。”这一观点。</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15362" name="Picture 2" descr="http://dmr.nosdn.127.net/Rur25qysqmK6QNUuQzibEg==/6896093022318793264.jpg"/>
          <p:cNvPicPr>
            <a:picLocks noChangeAspect="1" noChangeArrowheads="1"/>
          </p:cNvPicPr>
          <p:nvPr/>
        </p:nvPicPr>
        <p:blipFill>
          <a:blip r:embed="rId5"/>
          <a:srcRect/>
          <a:stretch>
            <a:fillRect/>
          </a:stretch>
        </p:blipFill>
        <p:spPr bwMode="auto">
          <a:xfrm>
            <a:off x="5500694" y="928670"/>
            <a:ext cx="2500330" cy="3457599"/>
          </a:xfrm>
          <a:prstGeom prst="rect">
            <a:avLst/>
          </a:prstGeom>
          <a:noFill/>
        </p:spPr>
      </p:pic>
      <p:sp>
        <p:nvSpPr>
          <p:cNvPr id="7" name="矩形 6"/>
          <p:cNvSpPr/>
          <p:nvPr/>
        </p:nvSpPr>
        <p:spPr>
          <a:xfrm>
            <a:off x="6286512" y="4572008"/>
            <a:ext cx="954107" cy="276999"/>
          </a:xfrm>
          <a:prstGeom prst="rect">
            <a:avLst/>
          </a:prstGeom>
        </p:spPr>
        <p:txBody>
          <a:bodyPr wrap="none">
            <a:spAutoFit/>
          </a:bodyPr>
          <a:lstStyle/>
          <a:p>
            <a:r>
              <a:rPr lang="zh-CN" altLang="en-US" sz="1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hlinkClick r:id="rId4"/>
              </a:rPr>
              <a:t>德谟克利特</a:t>
            </a:r>
            <a:endParaRPr lang="zh-CN" altLang="en-US" sz="12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2529" name="Rectangle 1"/>
          <p:cNvSpPr>
            <a:spLocks noChangeArrowheads="1"/>
          </p:cNvSpPr>
          <p:nvPr/>
        </p:nvSpPr>
        <p:spPr bwMode="auto">
          <a:xfrm>
            <a:off x="857224" y="651657"/>
            <a:ext cx="6929454" cy="33229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2、陶冶情操</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亚里土多德认为，理想的人格是全面和谐发展的人格，艺术可以帮助人们获得知识、陶冶性情。中国古代哲学家荀子（公元前313-公元前238）认为美和善是相辅相成的，他在《乐论》中说：“乐行而想清，礼修而行成，耳聪目明，血气和平，移风易俗，天下皆宁，美善相乐。”</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德国美学家席勒认为道德状态可以从审美状态发展而来,当具体真实的道德情感和具体真实的审美情感相互交融，对事物的美丑评价和善恶评价一致时，道德情感借助审美情感，而得到加强。离开审美情感和道德情感之间的交融、升华与转化，单纯灌输道德观念，洋往往缺乏吸引力和说服力，流于空洞枯萎的说教。</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艺术在高尚的道德中吸收美，在崇高的审美中实现历史判断、道德判断和人生价值判断，引起人们强烈的情感共鸣，在道德、心灵与情操上受到洗礼和陶铸，在审美理想上获得升华。</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2529" name="Rectangle 1"/>
          <p:cNvSpPr>
            <a:spLocks noChangeArrowheads="1"/>
          </p:cNvSpPr>
          <p:nvPr/>
        </p:nvSpPr>
        <p:spPr bwMode="auto">
          <a:xfrm>
            <a:off x="1142976" y="1500626"/>
            <a:ext cx="6929454" cy="27844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3、培养审美</a:t>
            </a: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通过开发人的感知能力、想象力和领悟能力等，潜移默化的提高大众的审美感受力。艺术的职责就是培养对美的领悟力，在我们的周围美好的事物无处不在，但我们往往看不清楚什么是真正的美，这就需要将美的独特性展示出来，以此来帮助和引导我们处于休眠状态的审美能力。</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英国诗人布莱克(William Blake，1757-1827)在诗歌《天真的预言》中说“艺术一世界，一花一天堂”，万事万物的根源都在大自然的核心，它所展现出来的一切都可以代表整个世界,一种事物在脱离与众多事物的联系之前会引人注目，会给人带来愉悦，但不会引人深思。</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的优点在于凝练，它可以将一种事物从纷繁复杂的多种事物中提取出来,提炼精华，并达到夸张的目的，画家、雕刻家运用对所关注的物体的洞察深度,利用色彩和石头来表现这种技巧，可以使人从艺术作品认识到世界的广大和人性的丰富，可以向任何方向无限延展。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1505" name="Rectangle 1"/>
          <p:cNvSpPr>
            <a:spLocks noChangeArrowheads="1"/>
          </p:cNvSpPr>
          <p:nvPr/>
        </p:nvSpPr>
        <p:spPr bwMode="auto">
          <a:xfrm>
            <a:off x="865505" y="1005205"/>
            <a:ext cx="6327775" cy="35921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6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（二）艺术的社会功能</a:t>
            </a:r>
            <a:endPar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1、认识功能</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认知功能主要指通过艺术鉴赏活动，可以深刻地认识自然，认识社会，认识历史，认识人生。艺术是对社会生活形象的反映。</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它通过具体、生动的艺术形象，真实地再现社会生活的场景，更加深刻地揭示社会、历史、人生的真缔和内涵，反映一定历史时期的政治风云、经济生活和社会风尚，表现各个阶级、阶层人们的生活和精神面貌，具有反映社会生活的深度和广度的特长，并且常常是通过生动感人的艺术形象，给人们带来难以忘却的社会生活丰富知识。因此，人们欣赏优秀的艺术作品，可以获得丰富的社会历史知识，了解人生，提高观察生活和认识生活的能力。</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艺术可以表现大至天体、小至细胞的自然现象，可以帮助人们增长多方面的科学知识，仅以电影艺术为例，科学教育片与故事片、新闻片、美术片并列为电影的四大类别。</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科教片以传播科学知识和推广新技术经验为基本目的，向现众普及科学知识，上至日月星辰，下至地理生物，都是科教片的广阔领域。</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1505" name="Rectangle 1"/>
          <p:cNvSpPr>
            <a:spLocks noChangeArrowheads="1"/>
          </p:cNvSpPr>
          <p:nvPr/>
        </p:nvSpPr>
        <p:spPr bwMode="auto">
          <a:xfrm>
            <a:off x="947394" y="1279702"/>
            <a:ext cx="6500826" cy="33229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2、教育功能</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教育功能主要是通过艺术鉴赏活动，使读者、观众和听者感受到艺术博大深厚的人文精神，受到真善美的熏陶和感染，思想上受到启迪，实践上找到榜样，认识上得到提高。在潜移默化的的作用下，引起人们思想感情理想追求发生深刻的变化，引导人们正确的认识和理解生活，树立起正确的人生观和价值观。好的艺术作品是生活的教科书，可以影响人们的思想倾向、思想观念、道德意识、哲学观点，改变人们的人生态度，激励人们为实现人类进步的社会理想。</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3、审美功能</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审美功能是基础，艺术的其他社会功能都是建立在审美功能之上的。艺术作品本身所具有的美的特质，构成着艺术审美功能的客观前提。优秀的艺术作品可以打动人的情感，愉悦人的精神，净化和陶冶人的心灵，升华人的审美理想，培养人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
              </a:rPr>
              <a:t>审美能力</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，使人从中获得特殊的审美享受。</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棱台 6"/>
          <p:cNvSpPr/>
          <p:nvPr/>
        </p:nvSpPr>
        <p:spPr>
          <a:xfrm>
            <a:off x="785786" y="2643182"/>
            <a:ext cx="7000924" cy="3286148"/>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1505" name="Rectangle 1"/>
          <p:cNvSpPr>
            <a:spLocks noChangeArrowheads="1"/>
          </p:cNvSpPr>
          <p:nvPr/>
        </p:nvSpPr>
        <p:spPr bwMode="auto">
          <a:xfrm>
            <a:off x="857224" y="572087"/>
            <a:ext cx="7143800" cy="143764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4、娱乐作用</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形象的感染力，核心是在审美享受中的获得精神快感，能引发人们的审美愉悦和乐趣，使人们从中获得精神的享受和满足。艺术作品之所以受人欢迎，在于它能给人以精神上的享受，通过艺术欣赏活动，使人获得审美愉悦，愉心悦目、畅神益智，通过阅读作品或观赏演出，使身心得到愉快和休息，它是人们接触艺术作品的直接动因。</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矩形 5"/>
          <p:cNvSpPr/>
          <p:nvPr/>
        </p:nvSpPr>
        <p:spPr>
          <a:xfrm>
            <a:off x="1285852" y="3143248"/>
            <a:ext cx="6072230" cy="2246769"/>
          </a:xfrm>
          <a:prstGeom prst="rect">
            <a:avLst/>
          </a:prstGeom>
        </p:spPr>
        <p:txBody>
          <a:bodyPr wrap="square">
            <a:spAutoFit/>
          </a:bodyPr>
          <a:lstStyle/>
          <a:p>
            <a:pPr lvl="0" indent="304800" eaLnBrk="0" fontAlgn="base" hangingPunct="0">
              <a:lnSpc>
                <a:spcPts val="2100"/>
              </a:lnSpc>
            </a:pPr>
            <a:r>
              <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古罗马文艺理论家贺拉斯在</a:t>
            </a:r>
            <a:r>
              <a:rPr lang="en-US" altLang="zh-CN"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诗艺</a:t>
            </a:r>
            <a:r>
              <a:rPr lang="en-US" altLang="zh-CN"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中提出的“寓教于乐”的观点，“乐是实现教的前提”，有教无乐就失去了艺术的根本特征，必然陷入公式化，概念化的泥坑，而有乐无教也不能满足人们对艺术的深层要求，乐一旦失去内涵的思想意义，就会显得轻浮浅薄，甚至流于庸俗低级。</a:t>
            </a:r>
            <a:endPar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r>
              <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此外，艺术还有宣传功能、交际功能、疏导（渲泄）功能、个性塑造功能和促进身心健康的功能等。</a:t>
            </a:r>
            <a:endPar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lvl="0" indent="304800" eaLnBrk="0" fontAlgn="base" hangingPunct="0">
              <a:lnSpc>
                <a:spcPts val="2100"/>
              </a:lnSpc>
            </a:pPr>
            <a:endParaRPr lang="zh-CN" altLang="en-US"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lnSpc>
                <a:spcPct val="150000"/>
              </a:lnSpc>
            </a:pP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lnSpc>
                <a:spcPct val="150000"/>
              </a:lnSpc>
            </a:pP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497670" y="4071942"/>
            <a:ext cx="646331" cy="1785950"/>
          </a:xfrm>
          <a:prstGeom prst="rect">
            <a:avLst/>
          </a:prstGeom>
          <a:noFill/>
        </p:spPr>
        <p:txBody>
          <a:bodyPr vert="eaVert" wrap="square" lIns="91440" tIns="45720" rIns="91440" bIns="45720">
            <a:spAutoFit/>
          </a:bodyPr>
          <a:lstStyle/>
          <a:p>
            <a:pPr algn="ctr">
              <a:lnSpc>
                <a:spcPct val="150000"/>
              </a:lnSpc>
            </a:pP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20481" name="Rectangle 1"/>
          <p:cNvSpPr>
            <a:spLocks noChangeArrowheads="1"/>
          </p:cNvSpPr>
          <p:nvPr/>
        </p:nvSpPr>
        <p:spPr bwMode="auto">
          <a:xfrm>
            <a:off x="1214414" y="1307136"/>
            <a:ext cx="6500826" cy="179959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ct val="1500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习题：</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1" indent="304800" eaLnBrk="0" fontAlgn="base" hangingPunct="0">
              <a:lnSpc>
                <a:spcPct val="150000"/>
              </a:lnSpc>
              <a:buFontTx/>
              <a:buChar char="•"/>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如果你着手进行艺术创作，你会从哪几方面入手？同时联系艺术的特征进行描述。</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lvl="1" indent="304800" eaLnBrk="0" fontAlgn="base" hangingPunct="0">
              <a:lnSpc>
                <a:spcPct val="150000"/>
              </a:lnSpc>
              <a:buFontTx/>
              <a:buChar char="•"/>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艺术有启迪智慧的功能，你打算从哪方面入手进行这方面的尝试呢？比如听音乐、绘画、折纸等。</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ct val="150000"/>
              </a:lnSpc>
              <a:buClrTx/>
              <a:buSzTx/>
              <a:buFontTx/>
              <a:buNone/>
            </a:pPr>
            <a:b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b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折角形 4"/>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6" name="椭圆 5"/>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8" name="矩形 7"/>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2769" name="Rectangle 1"/>
          <p:cNvSpPr>
            <a:spLocks noChangeArrowheads="1"/>
          </p:cNvSpPr>
          <p:nvPr/>
        </p:nvSpPr>
        <p:spPr bwMode="auto">
          <a:xfrm>
            <a:off x="5500694" y="703764"/>
            <a:ext cx="3000396" cy="493981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苏格拉底的学生柏拉图从其唯心主义哲学观点出发，发展了摹仿说，认为世界分为理念的世界、感觉的世界和艺术的世界三个层次，也叫“客观精神说”。柏拉图认为，理念的世界是真实存在永恒不变的；感觉的世界是理念的世界的影子，是人类感官所接触到的现实世界的现象，现象可以因时空等因素表现出暂时变动的特征，是不真实的；而艺术的世界是对感觉的世界的摹仿，“是影子的影子，摹本的摹本”。柏拉图在他的《理想国》里说：“摹仿和真实体隔得很远，它只是取每件事物的一个小部分进行摹仿，而那一小部分还是影子。”柏拉图的关于艺术本质的客观精神说，虽然发展了摹仿说，但他从绝对理念出发，否认了摹仿客体具有的真实性，否认了艺术与家具有的价值，将艺术放在第三层次去看。</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2050" name="Picture 2" descr="http://p4.qhmsg.com/dr/220__/t019e010a762101099b.jpg"/>
          <p:cNvPicPr>
            <a:picLocks noChangeAspect="1" noChangeArrowheads="1"/>
          </p:cNvPicPr>
          <p:nvPr/>
        </p:nvPicPr>
        <p:blipFill>
          <a:blip r:embed="rId1"/>
          <a:srcRect/>
          <a:stretch>
            <a:fillRect/>
          </a:stretch>
        </p:blipFill>
        <p:spPr bwMode="auto">
          <a:xfrm>
            <a:off x="357158" y="1000108"/>
            <a:ext cx="1857375" cy="2286001"/>
          </a:xfrm>
          <a:prstGeom prst="rect">
            <a:avLst/>
          </a:prstGeom>
          <a:noFill/>
        </p:spPr>
      </p:pic>
      <p:sp>
        <p:nvSpPr>
          <p:cNvPr id="9" name="矩形 8"/>
          <p:cNvSpPr/>
          <p:nvPr/>
        </p:nvSpPr>
        <p:spPr>
          <a:xfrm>
            <a:off x="357158" y="3500438"/>
            <a:ext cx="1857388" cy="197746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eaLnBrk="0" fontAlgn="base" hangingPunct="0">
              <a:lnSpc>
                <a:spcPts val="2100"/>
              </a:lnSpc>
            </a:pPr>
            <a:r>
              <a:rPr lang="zh-CN" altLang="en-US"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苏格拉底（</a:t>
            </a:r>
            <a:r>
              <a:rPr lang="en-US" altLang="zh-CN"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Socrates</a:t>
            </a:r>
            <a:r>
              <a:rPr lang="zh-CN" altLang="en-US"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，前</a:t>
            </a:r>
            <a:r>
              <a:rPr lang="en-US" altLang="zh-CN"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470-</a:t>
            </a:r>
            <a:r>
              <a:rPr lang="zh-CN" altLang="en-US"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前</a:t>
            </a:r>
            <a:r>
              <a:rPr lang="en-US" altLang="zh-CN"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399</a:t>
            </a:r>
            <a:r>
              <a:rPr lang="zh-CN" altLang="en-US"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）遵循前人观点并对摹仿说加以丰富，认为不仅要摹仿人的外形，更要描绘出人的精神方面的特质。</a:t>
            </a:r>
            <a:endParaRPr lang="zh-CN" altLang="en-US" sz="14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0" name="矩形 9"/>
          <p:cNvSpPr/>
          <p:nvPr/>
        </p:nvSpPr>
        <p:spPr>
          <a:xfrm>
            <a:off x="4000496" y="5643578"/>
            <a:ext cx="1082348" cy="307777"/>
          </a:xfrm>
          <a:prstGeom prst="rect">
            <a:avLst/>
          </a:prstGeom>
        </p:spPr>
        <p:txBody>
          <a:bodyPr wrap="none">
            <a:spAutoFit/>
          </a:bodyPr>
          <a:lstStyle/>
          <a:p>
            <a:r>
              <a:rPr lang="zh-CN" altLang="en-US" sz="1400" dirty="0" smtClean="0">
                <a:solidFill>
                  <a:schemeClr val="accent3">
                    <a:lumMod val="60000"/>
                    <a:lumOff val="40000"/>
                  </a:schemeClr>
                </a:solidFill>
                <a:latin typeface="华文楷体" panose="02010600040101010101" pitchFamily="2" charset="-122"/>
                <a:ea typeface="华文楷体" panose="02010600040101010101" pitchFamily="2" charset="-122"/>
                <a:cs typeface="Times New Roman" panose="02020603050405020304" pitchFamily="18" charset="0"/>
              </a:rPr>
              <a:t>（柏拉图）</a:t>
            </a:r>
            <a:endParaRPr lang="zh-CN" altLang="en-US" sz="1400" dirty="0">
              <a:solidFill>
                <a:schemeClr val="accent3">
                  <a:lumMod val="60000"/>
                  <a:lumOff val="40000"/>
                </a:schemeClr>
              </a:solidFill>
              <a:latin typeface="华文楷体" panose="02010600040101010101" pitchFamily="2" charset="-122"/>
              <a:ea typeface="华文楷体" panose="02010600040101010101" pitchFamily="2" charset="-122"/>
            </a:endParaRPr>
          </a:p>
        </p:txBody>
      </p:sp>
      <p:pic>
        <p:nvPicPr>
          <p:cNvPr id="11" name="图片 10" descr="柏拉图"/>
          <p:cNvPicPr>
            <a:picLocks noChangeAspect="1"/>
          </p:cNvPicPr>
          <p:nvPr/>
        </p:nvPicPr>
        <p:blipFill>
          <a:blip r:embed="rId2"/>
          <a:srcRect l="2648" t="2012" r="3411" b="9328"/>
          <a:stretch>
            <a:fillRect/>
          </a:stretch>
        </p:blipFill>
        <p:spPr>
          <a:xfrm>
            <a:off x="2857488" y="2214554"/>
            <a:ext cx="2343150" cy="330136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折角形 4"/>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6" name="椭圆 5"/>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8" name="矩形 7"/>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2769" name="Rectangle 1"/>
          <p:cNvSpPr>
            <a:spLocks noChangeArrowheads="1"/>
          </p:cNvSpPr>
          <p:nvPr/>
        </p:nvSpPr>
        <p:spPr bwMode="auto">
          <a:xfrm>
            <a:off x="642910" y="857232"/>
            <a:ext cx="3857652" cy="386259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继柏拉图之后，他的学生</a:t>
            </a:r>
            <a:r>
              <a:rPr kumimoji="0" lang="zh-CN" sz="1200" b="0" i="0" u="none" strike="noStrike" cap="none" normalizeH="0" baseline="0" dirty="0" smtClean="0">
                <a:ln w="12700" cmpd="sng">
                  <a:solidFill>
                    <a:schemeClr val="accent4"/>
                  </a:solidFill>
                  <a:prstDash val="solid"/>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亚里士多德</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摹仿说又做出看了新的论述，阐明了新的见解，把摹仿说发扬光大，推向高潮。亚里士多德认为艺术的本质就是摹仿，但是他对模仿说的见解不同于柏拉图，亚里士多德从其朴素的唯物主义论和辩证法思想出发，认为现实世界是客观存在的，文艺对客观事物的摹仿，是能够反映客观事物的真实面貌的，摹仿不仅要惟妙惟肖地摹写事物本身，还要摹写出事物的本质和内在的意蕴，他强调艺术摹仿要有所选择，他在《诗学》中说，“摹仿一切的则是非常庸俗的艺术”，摹仿要描绘出客观事物的本质和带有普遍性的意蕴。</a:t>
            </a:r>
            <a:endPar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hangingPunct="0">
              <a:lnSpc>
                <a:spcPts val="2100"/>
              </a:lnSpc>
              <a:buClrTx/>
              <a:buSzTx/>
              <a:buFontTx/>
              <a:buNone/>
            </a:pP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从</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hlinkClick r:id="rId1"/>
              </a:rPr>
              <a:t>苏格拉底</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到</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hlinkClick r:id="rId2"/>
              </a:rPr>
              <a:t>柏拉图</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，再到</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hlinkClick r:id="rId3"/>
              </a:rPr>
              <a:t>亚里士多德</a:t>
            </a:r>
            <a:r>
              <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，摹仿说正式在古希腊的哲学家手中形成了一个体例完整、自成系统的理论体系，并持续影响西方艺术逾千年。</a:t>
            </a:r>
            <a:endParaRPr kumimoji="0" lang="zh-CN" sz="1200" b="0" i="0" u="none" strike="noStrike" cap="none" normalizeH="0" baseline="0" dirty="0" smtClean="0">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1026" name="Picture 2" descr="http://gb.cri.cn/mmsource/images/2006/06/09/pb060609031.jpg"/>
          <p:cNvPicPr>
            <a:picLocks noChangeAspect="1" noChangeArrowheads="1"/>
          </p:cNvPicPr>
          <p:nvPr/>
        </p:nvPicPr>
        <p:blipFill>
          <a:blip r:embed="rId4"/>
          <a:srcRect/>
          <a:stretch>
            <a:fillRect/>
          </a:stretch>
        </p:blipFill>
        <p:spPr bwMode="auto">
          <a:xfrm>
            <a:off x="4786314" y="1000108"/>
            <a:ext cx="3071834" cy="3166353"/>
          </a:xfrm>
          <a:prstGeom prst="rect">
            <a:avLst/>
          </a:prstGeom>
          <a:noFill/>
        </p:spPr>
      </p:pic>
      <p:sp>
        <p:nvSpPr>
          <p:cNvPr id="7" name="矩形 6"/>
          <p:cNvSpPr/>
          <p:nvPr/>
        </p:nvSpPr>
        <p:spPr>
          <a:xfrm>
            <a:off x="5929322" y="4286256"/>
            <a:ext cx="1338828" cy="369332"/>
          </a:xfrm>
          <a:prstGeom prst="rect">
            <a:avLst/>
          </a:prstGeom>
        </p:spPr>
        <p:txBody>
          <a:bodyPr wrap="none">
            <a:spAutoFit/>
          </a:bodyPr>
          <a:lstStyle/>
          <a:p>
            <a:r>
              <a:rPr lang="zh-CN" altLang="en-US" b="1" dirty="0" smtClean="0">
                <a:solidFill>
                  <a:schemeClr val="accent3">
                    <a:lumMod val="60000"/>
                    <a:lumOff val="40000"/>
                  </a:schemeClr>
                </a:solidFill>
                <a:latin typeface="华文新魏" panose="02010800040101010101" pitchFamily="2" charset="-122"/>
                <a:ea typeface="华文新魏" panose="02010800040101010101" pitchFamily="2" charset="-122"/>
                <a:cs typeface="Times New Roman" panose="02020603050405020304" pitchFamily="18" charset="0"/>
                <a:hlinkClick r:id="rId3"/>
              </a:rPr>
              <a:t>亚里士多德</a:t>
            </a:r>
            <a:endParaRPr lang="zh-CN" altLang="en-US" b="1" dirty="0">
              <a:solidFill>
                <a:schemeClr val="accent3">
                  <a:lumMod val="60000"/>
                  <a:lumOff val="40000"/>
                </a:schemeClr>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1745" name="Rectangle 1"/>
          <p:cNvSpPr>
            <a:spLocks noChangeArrowheads="1"/>
          </p:cNvSpPr>
          <p:nvPr/>
        </p:nvSpPr>
        <p:spPr bwMode="auto">
          <a:xfrm>
            <a:off x="3214678" y="857812"/>
            <a:ext cx="4929222" cy="38614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6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（二）艺术表现说</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古希腊以来，在西方文艺思想史上，摹仿说一直是很有影响的一种观点，直到18世纪，德国哲学家们指出传统摹仿说的弊端，进而反对摹仿说，提出了新的观点--艺术表现说，也叫主观精神说。</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德国古典美学家康德（Immanuel Kant，1724-1804）认为，艺术纯粹是作家和艺术家们的天才创造物，这种“自由的艺术”丝毫不夹杂任何利害关系，不涉及任何目的，认为艺术是“自我意识的表现”，是“生命本体的冲动”，他认为在艺术创作中，天才的想象力与独创性可以使艺术达到美的境界。（康德）</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德国古典哲学家、美学家黑格尔并不赞赏惟妙惟肖的摹仿，认为“那些只会把庸俗的效果捧为艺术最高成就”，艺术摹仿“所要求的逼肖自然，就其本身来说，并不是艺术基础中首要的东西。”他认为“把每一个形象的看得见的外表上的每一点都化成眼睛或灵魂的住所，使它把心灵显现出来”，使外表的形象成为“心灵的表现”。</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矩形 5"/>
          <p:cNvSpPr/>
          <p:nvPr/>
        </p:nvSpPr>
        <p:spPr>
          <a:xfrm>
            <a:off x="928662" y="4714884"/>
            <a:ext cx="1005403" cy="338554"/>
          </a:xfrm>
          <a:prstGeom prst="rect">
            <a:avLst/>
          </a:prstGeom>
        </p:spPr>
        <p:txBody>
          <a:bodyPr wrap="none">
            <a:spAutoFit/>
          </a:bodyPr>
          <a:lstStyle/>
          <a:p>
            <a:r>
              <a:rPr lang="zh-CN" altLang="en-US" sz="1600" dirty="0" smtClean="0">
                <a:solidFill>
                  <a:schemeClr val="accent3">
                    <a:lumMod val="60000"/>
                    <a:lumOff val="40000"/>
                  </a:schemeClr>
                </a:solidFill>
                <a:latin typeface="华文新魏" panose="02010800040101010101" pitchFamily="2" charset="-122"/>
                <a:ea typeface="华文新魏" panose="02010800040101010101" pitchFamily="2" charset="-122"/>
                <a:cs typeface="Times New Roman" panose="02020603050405020304" pitchFamily="18" charset="0"/>
              </a:rPr>
              <a:t>（康德）</a:t>
            </a:r>
            <a:endParaRPr lang="zh-CN" altLang="en-US" sz="1600" dirty="0">
              <a:solidFill>
                <a:schemeClr val="accent3">
                  <a:lumMod val="60000"/>
                  <a:lumOff val="40000"/>
                </a:schemeClr>
              </a:solidFill>
              <a:latin typeface="华文新魏" panose="02010800040101010101" pitchFamily="2" charset="-122"/>
              <a:ea typeface="华文新魏" panose="02010800040101010101" pitchFamily="2" charset="-122"/>
            </a:endParaRPr>
          </a:p>
        </p:txBody>
      </p:sp>
      <p:pic>
        <p:nvPicPr>
          <p:cNvPr id="7" name="图片 6" descr="康德"/>
          <p:cNvPicPr>
            <a:picLocks noChangeAspect="1"/>
          </p:cNvPicPr>
          <p:nvPr/>
        </p:nvPicPr>
        <p:blipFill>
          <a:blip r:embed="rId1"/>
          <a:srcRect l="4121" r="927" b="12734"/>
          <a:stretch>
            <a:fillRect/>
          </a:stretch>
        </p:blipFill>
        <p:spPr>
          <a:xfrm>
            <a:off x="357158" y="1214422"/>
            <a:ext cx="2517951" cy="328614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1745" name="Rectangle 1"/>
          <p:cNvSpPr>
            <a:spLocks noChangeArrowheads="1"/>
          </p:cNvSpPr>
          <p:nvPr/>
        </p:nvSpPr>
        <p:spPr bwMode="auto">
          <a:xfrm>
            <a:off x="357158" y="3143248"/>
            <a:ext cx="7715304" cy="278537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德国哲学家尼采（</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
              </a:rPr>
              <a:t>Nietzsche</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1844-1900）认为，人的主观意志是世界上万事万物的主宰，也是推动历史发展的根本动因。在尼采那里，主观意志被说成是主宰一切的独立实体，本能欲望被夸大为具有无限的能动性。他的著作《悲剧的诞生》中，尼采用日神阿波罗和酒神狄奥尼索斯的象征来说明艺术的本质，日神阿波罗是光明之神，在其</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光辉</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中，万物显示出美的外观；酒神则象征</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情欲</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的放纵，是一种痛苦与狂欢交织着的癫狂状态。古希腊曾对</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4"/>
              </a:rPr>
              <a:t>酒神</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现象极其重视,但这种现象基本上靠民间口头秘传，缺乏文字资料，一向为正宗的古典学术所不屑，尼采却立足于这种不登</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5"/>
              </a:rPr>
              <a:t>大雅之堂</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的现象，从人的本能出发，视酒神状态为人生的基础，把它当作理解高雅的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6"/>
              </a:rPr>
              <a:t>希腊悲剧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、希腊艺术、</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7"/>
              </a:rPr>
              <a:t>希腊精神</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的钥匙。尼采的观点对后世影响很大，包括佛洛依德的潜意识论的观点。</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俄国19世纪革命民主主义者车尔尼雪夫斯基（Chernyshevsky，1828-1889）从他关于“美是生活”的论断出发，认为艺术是对生活的“再现”，是对客观现实的“再现”。车尔尼雪夫斯基的基本论点是艺术反映现实，但他所理解的现实生活，不仅包括客观存在的自然界，而且包括人们的社会生活，使其更加具有深刻的社会内容。</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30722" name="Picture 2" descr="http://cdn.duitang.com/uploads/item/201112/10/20111210114620_Kjk4v.thumb.600_0.jpg"/>
          <p:cNvPicPr>
            <a:picLocks noChangeAspect="1" noChangeArrowheads="1"/>
          </p:cNvPicPr>
          <p:nvPr/>
        </p:nvPicPr>
        <p:blipFill>
          <a:blip r:embed="rId8"/>
          <a:srcRect/>
          <a:stretch>
            <a:fillRect/>
          </a:stretch>
        </p:blipFill>
        <p:spPr bwMode="auto">
          <a:xfrm>
            <a:off x="3857620" y="285728"/>
            <a:ext cx="4000528" cy="2713808"/>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1745" name="Rectangle 1"/>
          <p:cNvSpPr>
            <a:spLocks noChangeArrowheads="1"/>
          </p:cNvSpPr>
          <p:nvPr/>
        </p:nvSpPr>
        <p:spPr bwMode="auto">
          <a:xfrm>
            <a:off x="928662" y="1214422"/>
            <a:ext cx="6715140" cy="30546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中国南北朝的刘勰（约465—520）在《</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1"/>
              </a:rPr>
              <a:t>文心雕龙</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·原道》中说：人之所以是“有心之器”，而不同于自然界的“无识之物”，即在于人是“性灵所钟”，有人的灵性。</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2"/>
              </a:rPr>
              <a:t>刘勰</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认为“文是道的表现，道是文的本源”。宋代理学家朱熹认为，“文以载道”，“道”是艺术的本质和内容，“文”是载“道”的工具，“犹车之载物”。</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南宋文学家严羽（约1192-1197）有“妙悟说”，在他的《</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hlinkClick r:id="rId3"/>
              </a:rPr>
              <a:t>沧浪诗话</a:t>
            </a: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将“妙悟”这一禅学概念引入诗论，“妙悟”是艺术直觉的心理机制，指艺术家对于外界事物所触发的某种情思，用意味隽永的语言形象地表达出来。清代袁枚（1716-1798）的“性灵说”，强调诗歌创作要直接抒发诗人的心灵，表现真情实感，认为诗歌的本质是表达感情，是人感情的自然流露。</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不同时代的思想家、美学家和艺术家们，都从各个不同的角度和侧面去探究艺术的性质特点和基本规律，提出了许多精辟的、颇有意义的见解，诸如形象说、情感说、形式说等多种颇有影响的说法。</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0721" name="Rectangle 1"/>
          <p:cNvSpPr>
            <a:spLocks noChangeArrowheads="1"/>
          </p:cNvSpPr>
          <p:nvPr/>
        </p:nvSpPr>
        <p:spPr bwMode="auto">
          <a:xfrm>
            <a:off x="1071538" y="786342"/>
            <a:ext cx="6572264" cy="35921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ts val="2100"/>
              </a:lnSpc>
              <a:buClrTx/>
              <a:buSzTx/>
              <a:buFontTx/>
              <a:buNone/>
            </a:pPr>
            <a:r>
              <a:rPr kumimoji="0" lang="zh-CN" sz="16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（三）艺术生产说</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马克思在《1844年经济学哲学手稿》中，在考察人同动物的本质区别时，把一切人的族类本质特征归结为人的“有意识的生命活动”以及全面的、自由自觉的、合目的性与合规律性的生产活动，归结为人的能动的实践；马克思、恩格斯在1845年的《德意志意识形态》中，把意识形态称之为“精神生产”；马克思在1859年的《政治经济学批判》中，提出艺术是一种社会意识形态，是经济基础的上层建筑，提出“艺术生产”的概念。马克思将“艺术”与“生产”联系起来，从人的社会本质是生产实践活动的观点出发，把艺术看作是一种特殊的生产形态，即精神生产形态。</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人类社会生活从总体上可以分为物质生活与精神生活两大部分，为了满足这两种生活所分别进行的生产活动，称作物质生产与精神生产。物质生产是为了满足人们的物质需要，它的成果构成了人类的物质文明；精神生产是为了满足人们的精神需要，它的成果构成了人类的精神文明。艺术生产作为一种特殊的精神生产，则是为了满足人们的审美需要，它的成果构成了人类的艺术文化宝库。</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3" name="椭圆 2"/>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a:r>
              <a:rPr lang="en-US" altLang="zh-CN" sz="2000" dirty="0" smtClean="0">
                <a:solidFill>
                  <a:schemeClr val="accent2">
                    <a:lumMod val="75000"/>
                  </a:schemeClr>
                </a:solidFill>
                <a:latin typeface="方正卡通简体" panose="03000509000000000000" pitchFamily="65" charset="-122"/>
                <a:ea typeface="方正卡通简体" panose="03000509000000000000" pitchFamily="65" charset="-122"/>
              </a:rPr>
              <a:t>3</a:t>
            </a:r>
            <a:endParaRPr lang="zh-CN" altLang="en-US" sz="2000" dirty="0">
              <a:solidFill>
                <a:schemeClr val="accent2">
                  <a:lumMod val="75000"/>
                </a:schemeClr>
              </a:solidFill>
              <a:latin typeface="方正卡通简体" panose="03000509000000000000" pitchFamily="65" charset="-122"/>
              <a:ea typeface="方正卡通简体" panose="03000509000000000000" pitchFamily="65" charset="-122"/>
            </a:endParaRPr>
          </a:p>
        </p:txBody>
      </p:sp>
      <p:sp>
        <p:nvSpPr>
          <p:cNvPr id="4" name="矩形 3"/>
          <p:cNvSpPr/>
          <p:nvPr/>
        </p:nvSpPr>
        <p:spPr>
          <a:xfrm>
            <a:off x="8651557" y="4071942"/>
            <a:ext cx="492443" cy="1785950"/>
          </a:xfrm>
          <a:prstGeom prst="rect">
            <a:avLst/>
          </a:prstGeom>
          <a:noFill/>
        </p:spPr>
        <p:txBody>
          <a:bodyPr vert="eaVert" wrap="square" lIns="91440" tIns="45720" rIns="91440" bIns="45720">
            <a:spAutoFit/>
          </a:bodyPr>
          <a:lstStyle/>
          <a:p>
            <a:pPr algn="ctr"/>
            <a:r>
              <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rPr>
              <a:t>艺术的起源</a:t>
            </a:r>
            <a:endParaRPr lang="zh-CN" altLang="en-US" sz="2000" b="1" cap="all" spc="0" dirty="0">
              <a:ln w="9000" cmpd="sng">
                <a:solidFill>
                  <a:schemeClr val="accent4">
                    <a:shade val="50000"/>
                    <a:satMod val="120000"/>
                  </a:schemeClr>
                </a:solidFill>
                <a:prstDash val="solid"/>
              </a:ln>
              <a:solidFill>
                <a:schemeClr val="accent3">
                  <a:lumMod val="20000"/>
                  <a:lumOff val="80000"/>
                </a:schemeClr>
              </a:solidFill>
              <a:effectLst>
                <a:reflection blurRad="12700" stA="28000" endPos="45000" dist="1000" dir="5400000" sy="-100000" algn="bl" rotWithShape="0"/>
              </a:effectLst>
              <a:latin typeface="方正卡通简体" panose="03000509000000000000" pitchFamily="65" charset="-122"/>
              <a:ea typeface="方正卡通简体" panose="03000509000000000000" pitchFamily="65" charset="-122"/>
            </a:endParaRPr>
          </a:p>
        </p:txBody>
      </p:sp>
      <p:sp>
        <p:nvSpPr>
          <p:cNvPr id="30721" name="Rectangle 1"/>
          <p:cNvSpPr>
            <a:spLocks noChangeArrowheads="1"/>
          </p:cNvSpPr>
          <p:nvPr/>
        </p:nvSpPr>
        <p:spPr bwMode="auto">
          <a:xfrm>
            <a:off x="928662" y="929251"/>
            <a:ext cx="6215106" cy="3861435"/>
          </a:xfrm>
          <a:prstGeom prst="rect">
            <a:avLst/>
          </a:prstGeom>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spAutoFit/>
          </a:bodyPr>
          <a:lstStyle/>
          <a:p>
            <a:pPr marL="0" marR="0" lvl="0" indent="304800" algn="just"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1、艺术生产理论与艺术的起源</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just"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从艺术的起源来看，艺术的起源以劳动为基础，离不开人类的社会实践活动，随着生产力的发展和人类社会的进步，艺术生产经历了一个漫长的历史过程才从物质生产中逐渐分化独立出来，艺术生产这些劳动产品也逐渐从满足人们的物质需要变为满足人们的精神需要。</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just"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2、艺术生产理论与物质生产</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just"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一个时代艺术的发展，总是在一定的经济基础上形成的，艺术作为一种特殊的社会意识形态，它的发展不能脱离物质生产条件，在艺术生产的全过程中，生产作为起点，具有支配作用，消费作为需要，又直接规定着生产，艺术生产作为一种特殊的精神生产，具有相对的独立性。</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just" defTabSz="914400" rtl="0" eaLnBrk="0" fontAlgn="base" latinLnBrk="0" hangingPunct="0">
              <a:lnSpc>
                <a:spcPts val="2100"/>
              </a:lnSpc>
              <a:buClrTx/>
              <a:buSzTx/>
              <a:buFontTx/>
              <a:buNone/>
            </a:pPr>
            <a:r>
              <a:rPr kumimoji="0" lang="zh-CN" sz="1400" b="0" i="0" u="none" strike="noStrike" cap="none" normalizeH="0" baseline="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cs typeface="Times New Roman" panose="02020603050405020304" pitchFamily="18" charset="0"/>
              </a:rPr>
              <a:t>3、艺术生产理论与艺术系统 </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just" defTabSz="914400" rtl="0" eaLnBrk="0" fontAlgn="base" latinLnBrk="0" hangingPunct="0">
              <a:lnSpc>
                <a:spcPts val="2100"/>
              </a:lnSpc>
              <a:buClrTx/>
              <a:buSzTx/>
              <a:buFontTx/>
              <a:buNone/>
            </a:pPr>
            <a:r>
              <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艺术生产理论把艺术创作--艺术作品--艺术鉴赏这三个相互联系的环节，作为一个完整的系统，对整个艺术系统来说，艺术生产理论显示出艺术品与欣赏者、对象与主体、生产与消费之间相互依存、相互转化的辩证关系。</a:t>
            </a:r>
            <a:endParaRPr kumimoji="0" lang="zh-CN" sz="1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9297</Words>
  <Application>WPS 演示</Application>
  <PresentationFormat>全屏显示(4:3)</PresentationFormat>
  <Paragraphs>283</Paragraphs>
  <Slides>25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Wingdings</vt:lpstr>
      <vt:lpstr>Wingdings 2</vt:lpstr>
      <vt:lpstr>华文行楷</vt:lpstr>
      <vt:lpstr>方正卡通简体</vt:lpstr>
      <vt:lpstr>Times New Roman</vt:lpstr>
      <vt:lpstr>华文楷体</vt:lpstr>
      <vt:lpstr>华文新魏</vt:lpstr>
      <vt:lpstr>Century Schoolbook</vt:lpstr>
      <vt:lpstr>微软雅黑</vt:lpstr>
      <vt:lpstr>Arial Unicode MS</vt:lpstr>
      <vt:lpstr>Calibri</vt:lpstr>
      <vt:lpstr>凸显</vt:lpstr>
      <vt:lpstr>第三章  认识艺术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认识艺术</dc:title>
  <dc:creator>zwy</dc:creator>
  <cp:lastModifiedBy>ZWY</cp:lastModifiedBy>
  <cp:revision>14</cp:revision>
  <dcterms:created xsi:type="dcterms:W3CDTF">2018-09-19T00:22:00Z</dcterms:created>
  <dcterms:modified xsi:type="dcterms:W3CDTF">2018-09-19T09:02:10Z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