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sldIdLst>
    <p:sldId id="256" r:id="rId3"/>
    <p:sldId id="263" r:id="rId4"/>
    <p:sldId id="321" r:id="rId5"/>
    <p:sldId id="323" r:id="rId6"/>
    <p:sldId id="265" r:id="rId7"/>
    <p:sldId id="322" r:id="rId8"/>
    <p:sldId id="266" r:id="rId9"/>
    <p:sldId id="267" r:id="rId10"/>
    <p:sldId id="324" r:id="rId11"/>
    <p:sldId id="268" r:id="rId12"/>
    <p:sldId id="325" r:id="rId13"/>
    <p:sldId id="269" r:id="rId14"/>
    <p:sldId id="326" r:id="rId15"/>
    <p:sldId id="327" r:id="rId16"/>
    <p:sldId id="270" r:id="rId17"/>
    <p:sldId id="328" r:id="rId18"/>
    <p:sldId id="271" r:id="rId19"/>
    <p:sldId id="329" r:id="rId20"/>
    <p:sldId id="332" r:id="rId21"/>
    <p:sldId id="330" r:id="rId22"/>
    <p:sldId id="273" r:id="rId23"/>
    <p:sldId id="274" r:id="rId24"/>
    <p:sldId id="331" r:id="rId25"/>
    <p:sldId id="275" r:id="rId26"/>
    <p:sldId id="277"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8" d="100"/>
          <a:sy n="108" d="100"/>
        </p:scale>
        <p:origin x="-1704" y="-78"/>
      </p:cViewPr>
      <p:guideLst>
        <p:guide orient="horz" pos="2159"/>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EACAE2D-89CC-406D-832D-17A41B24EF9E}" type="doc">
      <dgm:prSet loTypeId="urn:microsoft.com/office/officeart/2005/8/layout/hList6" loCatId="list" qsTypeId="urn:microsoft.com/office/officeart/2005/8/quickstyle/simple1" qsCatId="simple" csTypeId="urn:microsoft.com/office/officeart/2005/8/colors/colorful4" csCatId="colorful"/>
      <dgm:spPr/>
      <dgm:t>
        <a:bodyPr/>
        <a:lstStyle/>
        <a:p>
          <a:endParaRPr lang="zh-CN" altLang="en-US"/>
        </a:p>
      </dgm:t>
    </dgm:pt>
    <dgm:pt modelId="{0EFA5130-1ED2-4DD1-B996-C351489AEB97}">
      <dgm:prSet/>
      <dgm:spPr/>
      <dgm:t>
        <a:bodyPr/>
        <a:lstStyle/>
        <a:p>
          <a:pPr rtl="0"/>
          <a:r>
            <a:rPr lang="zh-CN" dirty="0" smtClean="0"/>
            <a:t>（一）神授说</a:t>
          </a:r>
          <a:endParaRPr lang="zh-CN" dirty="0"/>
        </a:p>
      </dgm:t>
    </dgm:pt>
    <dgm:pt modelId="{76C53873-AB03-43EA-9A1B-A548CE435943}" cxnId="{60EA630C-FBA2-43AE-9B6A-8F8649D3617C}" type="parTrans">
      <dgm:prSet/>
      <dgm:spPr/>
      <dgm:t>
        <a:bodyPr/>
        <a:lstStyle/>
        <a:p>
          <a:endParaRPr lang="zh-CN" altLang="en-US"/>
        </a:p>
      </dgm:t>
    </dgm:pt>
    <dgm:pt modelId="{FCC655B1-8363-46A9-80DB-14F901D044B4}" cxnId="{60EA630C-FBA2-43AE-9B6A-8F8649D3617C}" type="sibTrans">
      <dgm:prSet/>
      <dgm:spPr/>
      <dgm:t>
        <a:bodyPr/>
        <a:lstStyle/>
        <a:p>
          <a:endParaRPr lang="zh-CN" altLang="en-US"/>
        </a:p>
      </dgm:t>
    </dgm:pt>
    <dgm:pt modelId="{78D189C5-1FB3-4001-BDD7-01A0D6DEA24A}">
      <dgm:prSet/>
      <dgm:spPr/>
      <dgm:t>
        <a:bodyPr/>
        <a:lstStyle/>
        <a:p>
          <a:pPr rtl="0"/>
          <a:r>
            <a:rPr lang="zh-CN" dirty="0" smtClean="0"/>
            <a:t>（二）巫术说</a:t>
          </a:r>
          <a:endParaRPr lang="zh-CN" dirty="0"/>
        </a:p>
      </dgm:t>
    </dgm:pt>
    <dgm:pt modelId="{3043C791-7319-4831-BB2A-077585B9B007}" cxnId="{3DEB6896-109D-40BF-B1E3-42FDA88AC67A}" type="parTrans">
      <dgm:prSet/>
      <dgm:spPr/>
      <dgm:t>
        <a:bodyPr/>
        <a:lstStyle/>
        <a:p>
          <a:endParaRPr lang="zh-CN" altLang="en-US"/>
        </a:p>
      </dgm:t>
    </dgm:pt>
    <dgm:pt modelId="{49BE16A0-DD55-4D52-AA54-AC1F04984531}" cxnId="{3DEB6896-109D-40BF-B1E3-42FDA88AC67A}" type="sibTrans">
      <dgm:prSet/>
      <dgm:spPr/>
      <dgm:t>
        <a:bodyPr/>
        <a:lstStyle/>
        <a:p>
          <a:endParaRPr lang="zh-CN" altLang="en-US"/>
        </a:p>
      </dgm:t>
    </dgm:pt>
    <dgm:pt modelId="{F7622472-7EB6-435A-B416-1CC4B22F6873}" type="pres">
      <dgm:prSet presAssocID="{0EACAE2D-89CC-406D-832D-17A41B24EF9E}" presName="Name0" presStyleCnt="0">
        <dgm:presLayoutVars>
          <dgm:dir/>
          <dgm:resizeHandles val="exact"/>
        </dgm:presLayoutVars>
      </dgm:prSet>
      <dgm:spPr/>
    </dgm:pt>
    <dgm:pt modelId="{33D7972C-D6E6-4D00-B7A2-39679324344E}" type="pres">
      <dgm:prSet presAssocID="{0EFA5130-1ED2-4DD1-B996-C351489AEB97}" presName="node" presStyleLbl="node1" presStyleIdx="0" presStyleCnt="2">
        <dgm:presLayoutVars>
          <dgm:bulletEnabled val="1"/>
        </dgm:presLayoutVars>
      </dgm:prSet>
      <dgm:spPr/>
    </dgm:pt>
    <dgm:pt modelId="{4206349F-5159-4273-AB37-1ACAC71851F9}" type="pres">
      <dgm:prSet presAssocID="{FCC655B1-8363-46A9-80DB-14F901D044B4}" presName="sibTrans" presStyleCnt="0"/>
      <dgm:spPr/>
    </dgm:pt>
    <dgm:pt modelId="{917C97C9-B51F-47EB-BB88-69CD49CCA59E}" type="pres">
      <dgm:prSet presAssocID="{78D189C5-1FB3-4001-BDD7-01A0D6DEA24A}" presName="node" presStyleLbl="node1" presStyleIdx="1" presStyleCnt="2">
        <dgm:presLayoutVars>
          <dgm:bulletEnabled val="1"/>
        </dgm:presLayoutVars>
      </dgm:prSet>
      <dgm:spPr/>
    </dgm:pt>
  </dgm:ptLst>
  <dgm:cxnLst>
    <dgm:cxn modelId="{3E10F995-1899-4B87-9308-3AF9C8A0628B}" type="presOf" srcId="{0EFA5130-1ED2-4DD1-B996-C351489AEB97}" destId="{33D7972C-D6E6-4D00-B7A2-39679324344E}" srcOrd="0" destOrd="0" presId="urn:microsoft.com/office/officeart/2005/8/layout/hList6"/>
    <dgm:cxn modelId="{A316302D-500A-47F5-BB4E-A31BB5A500BA}" type="presOf" srcId="{78D189C5-1FB3-4001-BDD7-01A0D6DEA24A}" destId="{917C97C9-B51F-47EB-BB88-69CD49CCA59E}" srcOrd="0" destOrd="0" presId="urn:microsoft.com/office/officeart/2005/8/layout/hList6"/>
    <dgm:cxn modelId="{5BADAD03-F5FB-47E5-9CFB-E7881C7CACE9}" type="presOf" srcId="{0EACAE2D-89CC-406D-832D-17A41B24EF9E}" destId="{F7622472-7EB6-435A-B416-1CC4B22F6873}" srcOrd="0" destOrd="0" presId="urn:microsoft.com/office/officeart/2005/8/layout/hList6"/>
    <dgm:cxn modelId="{3DEB6896-109D-40BF-B1E3-42FDA88AC67A}" srcId="{0EACAE2D-89CC-406D-832D-17A41B24EF9E}" destId="{78D189C5-1FB3-4001-BDD7-01A0D6DEA24A}" srcOrd="1" destOrd="0" parTransId="{3043C791-7319-4831-BB2A-077585B9B007}" sibTransId="{49BE16A0-DD55-4D52-AA54-AC1F04984531}"/>
    <dgm:cxn modelId="{60EA630C-FBA2-43AE-9B6A-8F8649D3617C}" srcId="{0EACAE2D-89CC-406D-832D-17A41B24EF9E}" destId="{0EFA5130-1ED2-4DD1-B996-C351489AEB97}" srcOrd="0" destOrd="0" parTransId="{76C53873-AB03-43EA-9A1B-A548CE435943}" sibTransId="{FCC655B1-8363-46A9-80DB-14F901D044B4}"/>
    <dgm:cxn modelId="{A6D20BED-E9FC-49A8-8E68-4E5E143FBA72}" type="presParOf" srcId="{F7622472-7EB6-435A-B416-1CC4B22F6873}" destId="{33D7972C-D6E6-4D00-B7A2-39679324344E}" srcOrd="0" destOrd="0" presId="urn:microsoft.com/office/officeart/2005/8/layout/hList6"/>
    <dgm:cxn modelId="{789C5CF6-B045-4D68-8B0D-606503A0EA82}" type="presParOf" srcId="{F7622472-7EB6-435A-B416-1CC4B22F6873}" destId="{4206349F-5159-4273-AB37-1ACAC71851F9}" srcOrd="1" destOrd="0" presId="urn:microsoft.com/office/officeart/2005/8/layout/hList6"/>
    <dgm:cxn modelId="{53403570-4364-4F83-859F-F60D9D7024D3}" type="presParOf" srcId="{F7622472-7EB6-435A-B416-1CC4B22F6873}" destId="{917C97C9-B51F-47EB-BB88-69CD49CCA59E}" srcOrd="2"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286148" cy="428628"/>
        <a:chOff x="0" y="0"/>
        <a:chExt cx="3286148" cy="428628"/>
      </a:xfrm>
    </dsp:grpSpPr>
    <dsp:sp modelId="{33D7972C-D6E6-4D00-B7A2-39679324344E}">
      <dsp:nvSpPr>
        <dsp:cNvPr id="3" name="流程图: 手动操作 2"/>
        <dsp:cNvSpPr/>
      </dsp:nvSpPr>
      <dsp:spPr bwMode="white">
        <a:xfrm rot="-5400000">
          <a:off x="577529" y="-577529"/>
          <a:ext cx="428628" cy="1583686"/>
        </a:xfrm>
        <a:prstGeom prst="flowChartManualOperation">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rot="5400000" lIns="101600" tIns="0" rIns="101600" bIns="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rtl="0">
            <a:lnSpc>
              <a:spcPct val="100000"/>
            </a:lnSpc>
            <a:spcBef>
              <a:spcPct val="0"/>
            </a:spcBef>
            <a:spcAft>
              <a:spcPct val="35000"/>
            </a:spcAft>
          </a:pPr>
          <a:r>
            <a:rPr lang="zh-CN" dirty="0" smtClean="0"/>
            <a:t>（一）神授说</a:t>
          </a:r>
          <a:endParaRPr lang="zh-CN" dirty="0"/>
        </a:p>
      </dsp:txBody>
      <dsp:txXfrm rot="-5400000">
        <a:off x="577529" y="-577529"/>
        <a:ext cx="428628" cy="1583686"/>
      </dsp:txXfrm>
    </dsp:sp>
    <dsp:sp modelId="{917C97C9-B51F-47EB-BB88-69CD49CCA59E}">
      <dsp:nvSpPr>
        <dsp:cNvPr id="4" name="流程图: 手动操作 3"/>
        <dsp:cNvSpPr/>
      </dsp:nvSpPr>
      <dsp:spPr bwMode="white">
        <a:xfrm rot="-5400000">
          <a:off x="2279991" y="-577529"/>
          <a:ext cx="428628" cy="1583686"/>
        </a:xfrm>
        <a:prstGeom prst="flowChartManualOperation">
          <a:avLst/>
        </a:prstGeom>
      </dsp:spPr>
      <dsp:style>
        <a:lnRef idx="2">
          <a:schemeClr val="lt1"/>
        </a:lnRef>
        <a:fillRef idx="1">
          <a:schemeClr val="accent4">
            <a:hueOff val="10380000"/>
            <a:satOff val="-59215"/>
            <a:lumOff val="19216"/>
            <a:alpha val="100000"/>
          </a:schemeClr>
        </a:fillRef>
        <a:effectRef idx="0">
          <a:scrgbClr r="0" g="0" b="0"/>
        </a:effectRef>
        <a:fontRef idx="minor">
          <a:schemeClr val="lt1"/>
        </a:fontRef>
      </dsp:style>
      <dsp:txBody>
        <a:bodyPr rot="5400000" lIns="101600" tIns="0" rIns="101600" bIns="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rtl="0">
            <a:lnSpc>
              <a:spcPct val="100000"/>
            </a:lnSpc>
            <a:spcBef>
              <a:spcPct val="0"/>
            </a:spcBef>
            <a:spcAft>
              <a:spcPct val="35000"/>
            </a:spcAft>
          </a:pPr>
          <a:r>
            <a:rPr lang="zh-CN" dirty="0" smtClean="0"/>
            <a:t>（二）巫术说</a:t>
          </a:r>
          <a:endParaRPr lang="zh-CN" dirty="0"/>
        </a:p>
      </dsp:txBody>
      <dsp:txXfrm rot="-5400000">
        <a:off x="2279991" y="-577529"/>
        <a:ext cx="428628" cy="1583686"/>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type="flowChartManualOperation" r:blip="" rot="-90">
              <dgm:adjLst/>
            </dgm:shape>
          </dgm:if>
          <dgm:else name="Name6">
            <dgm:shape xmlns:r="http://schemas.openxmlformats.org/officeDocument/2006/relationships" type="flowChartManualOperation" r:blip="" rot="90">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31452136-5A28-4CE7-A6ED-0F5EF31D1AF1}" type="datetimeFigureOut">
              <a:rPr lang="zh-CN" altLang="en-US" smtClean="0"/>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AA27DCC0-9A5E-4F57-B7DC-6E9C199AE333}"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31452136-5A28-4CE7-A6ED-0F5EF31D1A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27DCC0-9A5E-4F57-B7DC-6E9C199AE33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31452136-5A28-4CE7-A6ED-0F5EF31D1A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27DCC0-9A5E-4F57-B7DC-6E9C199AE33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31452136-5A28-4CE7-A6ED-0F5EF31D1AF1}" type="datetimeFigureOut">
              <a:rPr lang="zh-CN" altLang="en-US" smtClean="0"/>
            </a:fld>
            <a:endParaRPr lang="zh-CN" altLang="en-US"/>
          </a:p>
        </p:txBody>
      </p:sp>
      <p:sp>
        <p:nvSpPr>
          <p:cNvPr id="9" name="灯片编号占位符 8"/>
          <p:cNvSpPr>
            <a:spLocks noGrp="1"/>
          </p:cNvSpPr>
          <p:nvPr>
            <p:ph type="sldNum" sz="quarter" idx="15"/>
          </p:nvPr>
        </p:nvSpPr>
        <p:spPr/>
        <p:txBody>
          <a:bodyPr rtlCol="0"/>
          <a:lstStyle/>
          <a:p>
            <a:fld id="{AA27DCC0-9A5E-4F57-B7DC-6E9C199AE333}" type="slidenum">
              <a:rPr lang="zh-CN" altLang="en-US" smtClean="0"/>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bwMode="auto">
          <a:xfrm rot="5400000">
            <a:off x="7763256" y="1170432"/>
            <a:ext cx="2286000" cy="381000"/>
          </a:xfrm>
        </p:spPr>
        <p:txBody>
          <a:bodyPr/>
          <a:lstStyle/>
          <a:p>
            <a:fld id="{31452136-5A28-4CE7-A6ED-0F5EF31D1AF1}" type="datetimeFigureOut">
              <a:rPr lang="zh-CN" altLang="en-US" smtClean="0"/>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AA27DCC0-9A5E-4F57-B7DC-6E9C199AE333}"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31452136-5A28-4CE7-A6ED-0F5EF31D1A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27DCC0-9A5E-4F57-B7DC-6E9C199AE333}" type="slidenum">
              <a:rPr lang="zh-CN" altLang="en-US" smtClean="0"/>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31452136-5A28-4CE7-A6ED-0F5EF31D1AF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A27DCC0-9A5E-4F57-B7DC-6E9C199AE333}" type="slidenum">
              <a:rPr lang="zh-CN" altLang="en-US" smtClean="0"/>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31452136-5A28-4CE7-A6ED-0F5EF31D1AF1}" type="datetimeFigureOut">
              <a:rPr lang="zh-CN" altLang="en-US" smtClean="0"/>
            </a:fld>
            <a:endParaRPr lang="zh-CN" altLang="en-US"/>
          </a:p>
        </p:txBody>
      </p:sp>
      <p:sp>
        <p:nvSpPr>
          <p:cNvPr id="7" name="灯片编号占位符 6"/>
          <p:cNvSpPr>
            <a:spLocks noGrp="1"/>
          </p:cNvSpPr>
          <p:nvPr>
            <p:ph type="sldNum" sz="quarter" idx="11"/>
          </p:nvPr>
        </p:nvSpPr>
        <p:spPr/>
        <p:txBody>
          <a:bodyPr rtlCol="0"/>
          <a:lstStyle/>
          <a:p>
            <a:fld id="{AA27DCC0-9A5E-4F57-B7DC-6E9C199AE333}" type="slidenum">
              <a:rPr lang="zh-CN" altLang="en-US" smtClean="0"/>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452136-5A28-4CE7-A6ED-0F5EF31D1AF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A27DCC0-9A5E-4F57-B7DC-6E9C199AE33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31452136-5A28-4CE7-A6ED-0F5EF31D1AF1}" type="datetimeFigureOut">
              <a:rPr lang="zh-CN" altLang="en-US" smtClean="0"/>
            </a:fld>
            <a:endParaRPr lang="zh-CN" altLang="en-US"/>
          </a:p>
        </p:txBody>
      </p:sp>
      <p:sp>
        <p:nvSpPr>
          <p:cNvPr id="22" name="灯片编号占位符 21"/>
          <p:cNvSpPr>
            <a:spLocks noGrp="1"/>
          </p:cNvSpPr>
          <p:nvPr>
            <p:ph type="sldNum" sz="quarter" idx="15"/>
          </p:nvPr>
        </p:nvSpPr>
        <p:spPr/>
        <p:txBody>
          <a:bodyPr rtlCol="0"/>
          <a:lstStyle/>
          <a:p>
            <a:fld id="{AA27DCC0-9A5E-4F57-B7DC-6E9C199AE333}" type="slidenum">
              <a:rPr lang="zh-CN" altLang="en-US" smtClean="0"/>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31452136-5A28-4CE7-A6ED-0F5EF31D1AF1}" type="datetimeFigureOut">
              <a:rPr lang="zh-CN" altLang="en-US" smtClean="0"/>
            </a:fld>
            <a:endParaRPr lang="zh-CN" altLang="en-US"/>
          </a:p>
        </p:txBody>
      </p:sp>
      <p:sp>
        <p:nvSpPr>
          <p:cNvPr id="18" name="灯片编号占位符 17"/>
          <p:cNvSpPr>
            <a:spLocks noGrp="1"/>
          </p:cNvSpPr>
          <p:nvPr>
            <p:ph type="sldNum" sz="quarter" idx="11"/>
          </p:nvPr>
        </p:nvSpPr>
        <p:spPr/>
        <p:txBody>
          <a:bodyPr rtlCol="0"/>
          <a:lstStyle/>
          <a:p>
            <a:fld id="{AA27DCC0-9A5E-4F57-B7DC-6E9C199AE333}" type="slidenum">
              <a:rPr lang="zh-CN" altLang="en-US" smtClean="0"/>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1452136-5A28-4CE7-A6ED-0F5EF31D1AF1}" type="datetimeFigureOut">
              <a:rPr lang="zh-CN" altLang="en-US" smtClean="0"/>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A27DCC0-9A5E-4F57-B7DC-6E9C199AE3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http://www.baidu.com/s?wd=%E7%A7%91%E6%9E%97%E4%BC%8D%E5%BE%B7&amp;tn=44039180_cpr&amp;fenlei=mv6quAkxTZn0IZRqIHcvrjTdrjb0T1dBrHNWujTknhFWn101PH--0ZwV5Hcvrjm3rH6sPfKWUMw85HfYnjn4nH6sgvPsT6KdThsqpZwYTjCEQLGCpyw9Uz4Bmy-bIi4WUvYETgN-TLwGUv3EPjmYrH6LP1fv" TargetMode="External"/><Relationship Id="rId2" Type="http://schemas.openxmlformats.org/officeDocument/2006/relationships/hyperlink" Target="http://www.baidu.com/s?wd=%E5%85%8B%E7%BD%97%E9%BD%90&amp;tn=44039180_cpr&amp;fenlei=mv6quAkxTZn0IZRqIHcvrjTdrjb0T1dBrHNWujTknhFWn101PH--0ZwV5Hcvrjm3rH6sPfKWUMw85HfYnjn4nH6sgvPsT6KdThsqpZwYTjCEQLGCpyw9Uz4Bmy-bIi4WUvYETgN-TLwGUv3EPjmYrH6LP1fv" TargetMode="External"/><Relationship Id="rId1" Type="http://schemas.openxmlformats.org/officeDocument/2006/relationships/hyperlink" Target="http://www.baidu.com/s?wd=%E7%8E%B0%E4%BB%A3%E4%B8%BB%E4%B9%89&amp;tn=44039180_cpr&amp;fenlei=mv6quAkxTZn0IZRqIHcvrjTdrjb0T1dBrHNWujTknhFWn101PH--0ZwV5Hcvrjm3rH6sPfKWUMw85HfYnjn4nH6sgvPsT6KdThsqpZwYTjCEQLGCpyw9Uz4Bmy-bIi4WUvYETgN-TLwGUv3EPjmYrH6LP1fv" TargetMode="Externa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hyperlink" Target="http://baike.so.com/doc/3106856-3274692.html" TargetMode="External"/><Relationship Id="rId1" Type="http://schemas.openxmlformats.org/officeDocument/2006/relationships/hyperlink" Target="http://www.so.com/s?q=%E5%9B%BD%E4%BB%A5%E6%B0%91%E4%B8%BA%E6%9C%AC%EF%BC%8C%E6%B0%91%E4%BB%A5%E9%A3%9F%E4%B8%BA%E5%A4%A9&amp;ie=utf-8&amp;src=wenda_link" TargetMode="Externa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hyperlink" Target="http://www.so.com/s?q=%E6%B7%AE%E5%8D%97%E5%AD%90.%E9%81%93%E5%BA%94%E8%AE%AD&amp;ie=utf-8&amp;src=wenda_link" TargetMode="External"/><Relationship Id="rId1" Type="http://schemas.openxmlformats.org/officeDocument/2006/relationships/hyperlink" Target="http://www.so.com/s?q=%E5%99%AB%E5%98%BB&amp;ie=utf-8&amp;src=wenda_link" TargetMode="Externa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hyperlink" Target="http://www.baike.com/sowiki/%E8%89%BA%E6%9C%AF?prd=content_doc_search" TargetMode="Externa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baidu.com/s?wd=%E5%8E%9F%E5%A7%8B%E7%A4%BE%E4%BC%9A&amp;tn=44039180_cpr&amp;fenlei=mv6quAkxTZn0IZRqIHcvrjTdrjb0T1dBrHNWujTknhFWn101PH--0ZwV5Hcvrjm3rH6sPfKWUMw85HfYnjn4nH6sgvPsT6KdThsqpZwYTjCEQLGCpyw9Uz4Bmy-bIi4WUvYETgN-TLwGUv3EPjmYrH6LP1fv" TargetMode="Externa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baike.baidu.com/view/403047.htm"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hyperlink" Target="http://www.so.com/s?q=%E5%8F%97%E4%BC%A4%E7%9A%84%E9%87%8E%E7%89%9B&amp;ie=utf-8&amp;src=wenda_link"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714744" y="642918"/>
            <a:ext cx="4000528" cy="732306"/>
          </a:xfrm>
        </p:spPr>
        <p:txBody>
          <a:bodyPr/>
          <a:lstStyle/>
          <a:p>
            <a:r>
              <a:rPr lang="zh-CN" altLang="en-US" dirty="0" smtClean="0"/>
              <a:t>第二章  艺术的起源</a:t>
            </a:r>
            <a:endParaRPr lang="zh-CN" altLang="en-US" dirty="0"/>
          </a:p>
        </p:txBody>
      </p:sp>
      <p:sp>
        <p:nvSpPr>
          <p:cNvPr id="3" name="Rectangle 1"/>
          <p:cNvSpPr>
            <a:spLocks noChangeArrowheads="1"/>
          </p:cNvSpPr>
          <p:nvPr/>
        </p:nvSpPr>
        <p:spPr bwMode="auto">
          <a:xfrm>
            <a:off x="2500298" y="1643050"/>
            <a:ext cx="6000792" cy="387798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ct val="150000"/>
              </a:lnSpc>
              <a:spcBef>
                <a:spcPct val="0"/>
              </a:spcBef>
              <a:spcAft>
                <a:spcPct val="0"/>
              </a:spcAft>
            </a:pPr>
            <a:r>
              <a:rPr lang="zh-CN" altLang="zh-CN" sz="1600" dirty="0" smtClean="0">
                <a:solidFill>
                  <a:schemeClr val="accent3">
                    <a:lumMod val="60000"/>
                    <a:lumOff val="40000"/>
                  </a:schemeClr>
                </a:solidFill>
                <a:latin typeface="华文中宋" panose="02010600040101010101" pitchFamily="2" charset="-122"/>
                <a:ea typeface="华文中宋" panose="02010600040101010101" pitchFamily="2" charset="-122"/>
                <a:cs typeface="Times New Roman" panose="02020603050405020304" pitchFamily="18" charset="0"/>
              </a:rPr>
              <a:t>█</a:t>
            </a:r>
            <a:r>
              <a:rPr lang="zh-CN" sz="1600" dirty="0" smtClean="0">
                <a:solidFill>
                  <a:schemeClr val="accent3">
                    <a:lumMod val="60000"/>
                    <a:lumOff val="40000"/>
                  </a:schemeClr>
                </a:solidFill>
                <a:latin typeface="华文中宋" panose="02010600040101010101" pitchFamily="2" charset="-122"/>
                <a:ea typeface="华文中宋" panose="02010600040101010101" pitchFamily="2" charset="-122"/>
                <a:cs typeface="Times New Roman" panose="02020603050405020304" pitchFamily="18" charset="0"/>
              </a:rPr>
              <a:t>目标建议</a:t>
            </a:r>
            <a:endParaRPr lang="zh-CN" sz="1600" dirty="0" smtClean="0">
              <a:solidFill>
                <a:schemeClr val="accent3">
                  <a:lumMod val="60000"/>
                  <a:lumOff val="4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本章介绍了艺术起源的几种学说，通过学习，可以对艺术有进一步的了解。</a:t>
            </a:r>
            <a:b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b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学习本章之前，可以对应阅读朱狄的</a:t>
            </a: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艺术的起源</a:t>
            </a: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600" b="0" i="0" u="none" strike="noStrike" cap="none" normalizeH="0" baseline="0" dirty="0" smtClean="0">
                <a:ln>
                  <a:noFill/>
                </a:ln>
                <a:solidFill>
                  <a:schemeClr val="accent3">
                    <a:lumMod val="60000"/>
                    <a:lumOff val="40000"/>
                  </a:schemeClr>
                </a:solidFill>
                <a:effectLst/>
                <a:latin typeface="华文中宋" panose="02010600040101010101" pitchFamily="2" charset="-122"/>
                <a:ea typeface="华文中宋" panose="02010600040101010101" pitchFamily="2" charset="-122"/>
                <a:cs typeface="Times New Roman" panose="02020603050405020304" pitchFamily="18" charset="0"/>
              </a:rPr>
              <a:t>█任务</a:t>
            </a:r>
            <a:endParaRPr kumimoji="0" lang="zh-CN" sz="1600" b="0" i="0" u="none" strike="noStrike" cap="none" normalizeH="0" baseline="0" dirty="0" smtClean="0">
              <a:ln>
                <a:noFill/>
              </a:ln>
              <a:solidFill>
                <a:schemeClr val="accent3">
                  <a:lumMod val="60000"/>
                  <a:lumOff val="40000"/>
                </a:schemeClr>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任务一：了解艺术起源的几种学说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1</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、神授说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2</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、巫术说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3</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、摹仿说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4</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、游戏说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5</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、表现说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6</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、劳动说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7</a:t>
            </a: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、语言意识说</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Times New Roman" panose="02020603050405020304" pitchFamily="18" charset="0"/>
              </a:rPr>
              <a:t>任务二：设想原始时期人类的生活环境，尝试思考艺术起源的原因</a:t>
            </a:r>
            <a:endParaRPr kumimoji="0" lang="zh-CN" sz="12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cs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7169" name="Rectangle 1"/>
          <p:cNvSpPr>
            <a:spLocks noChangeArrowheads="1"/>
          </p:cNvSpPr>
          <p:nvPr/>
        </p:nvSpPr>
        <p:spPr bwMode="auto">
          <a:xfrm>
            <a:off x="785786" y="500590"/>
            <a:ext cx="7643866" cy="359219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（三）摹仿说</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摹仿说来自于</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2000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多年前的古希腊，认为艺术起源于人类对自然和现实的摹仿，具有朴素的唯物主义的特点，古希腊哲学家们多持此观点。</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古希腊哲学家数学家毕达哥拉斯（</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Pythagoras,</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约公元前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580-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500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所创立的毕达哥拉斯哥派建立了著名的音乐理论，他们认为宇宙中的天体按照一定的规律运行并且发出美妙的旋律，这种旋律被称为天体音乐，音乐家的任务就是要摹仿这种音乐谱写人间的乐章，把永恒的和谐从宇宙带到人间。</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赫拉克利特（</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Heraclitus,</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约公元前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540-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480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）认为，艺术活动是对自然物构造方式的模仿，既艺术是对自然的摹仿：“从蜘蛛那里学会了织布和缝补，从燕子那里学会和造房子，从天鹅和黄莺那里学会了歌唱。”</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柏拉图（</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Brato</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，约公元前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427-</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347</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）从唯心主义哲学观点出发，认为宇宙的本源是一个永恒的“理式世界”，感性的现实世界是对理式世界的摹仿，而艺术是对感性事物的摹仿，是“模仿的摹仿”。</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亚里斯多德（</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Aristotle</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384-</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公元前</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322</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）从朴素的唯物主义和辩证法出发，认为现实世界是客观存在的，认为摹仿是人的本能。</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7169" name="Rectangle 1"/>
          <p:cNvSpPr>
            <a:spLocks noChangeArrowheads="1"/>
          </p:cNvSpPr>
          <p:nvPr/>
        </p:nvSpPr>
        <p:spPr bwMode="auto">
          <a:xfrm>
            <a:off x="785786" y="500042"/>
            <a:ext cx="6858048" cy="2246769"/>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中国古典音律的五音，宫、商、角、徵、羽，按音高顺序排列，就是</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3</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5</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6</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。中国古代乐论</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管子</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有“凡听羽，如鸟在树；凡听宫，如牛鸣中；凡听商，如离群羊”，表示音乐是摹仿动物声音而来的。</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远古岩画的动物形象，如野牛、野猪、母鹿等，这些是原始人对现实中的动物所做的摹仿。</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摹仿说是西方艺术理论史的起点，自古希腊时期起直到</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18</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世纪末</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19</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初欧洲浪漫主义艺术思潮影响下表现说的兴起之前，模仿说在西方文艺史上一直处于统治地位，后起的表现说形式说的地位和影响远远不及它，在长达两千多年的时间里，尽管许多文艺理论家和艺术家对摹仿说有着不同的见解和看法，但他们坚持摹仿说的观点一直没有改变。</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76802" name="Picture 2" descr="http://pic.qiantucdn.com/58pic/18/84/39/5655d076420f2.jpg!qt226"/>
          <p:cNvPicPr>
            <a:picLocks noChangeAspect="1" noChangeArrowheads="1"/>
          </p:cNvPicPr>
          <p:nvPr/>
        </p:nvPicPr>
        <p:blipFill>
          <a:blip r:embed="rId1"/>
          <a:srcRect/>
          <a:stretch>
            <a:fillRect/>
          </a:stretch>
        </p:blipFill>
        <p:spPr bwMode="auto">
          <a:xfrm>
            <a:off x="1643042" y="3000372"/>
            <a:ext cx="2152650" cy="3228975"/>
          </a:xfrm>
          <a:prstGeom prst="rect">
            <a:avLst/>
          </a:prstGeom>
          <a:noFill/>
        </p:spPr>
      </p:pic>
      <p:pic>
        <p:nvPicPr>
          <p:cNvPr id="76804" name="Picture 4" descr="http://pic.qiantucdn.com/58pic/17/88/76/47u58PIC8RT.jpg!qt226"/>
          <p:cNvPicPr>
            <a:picLocks noChangeAspect="1" noChangeArrowheads="1"/>
          </p:cNvPicPr>
          <p:nvPr/>
        </p:nvPicPr>
        <p:blipFill>
          <a:blip r:embed="rId2"/>
          <a:srcRect/>
          <a:stretch>
            <a:fillRect/>
          </a:stretch>
        </p:blipFill>
        <p:spPr bwMode="auto">
          <a:xfrm>
            <a:off x="5000628" y="2714620"/>
            <a:ext cx="2152650" cy="359092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6145" name="Rectangle 1"/>
          <p:cNvSpPr>
            <a:spLocks noChangeArrowheads="1"/>
          </p:cNvSpPr>
          <p:nvPr/>
        </p:nvSpPr>
        <p:spPr bwMode="auto">
          <a:xfrm>
            <a:off x="1032510" y="1151255"/>
            <a:ext cx="5735955" cy="278447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（四）游戏说</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游戏说是由</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18</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世纪德国哲学家康德（</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Kant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1724-1804</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）提出的，后由</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18</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世纪德国美学家席勒（</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Schiller</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1759-1805</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）和</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19</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世纪英国思想家赫伯特</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斯宾塞（</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Herbert Spercer</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1820-1931</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）等人发展，形成“席勒</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斯宾塞论”。</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康德在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判断力批判</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一书中，初次把艺术与劳动明确区分开来，“艺术和手艺不同，前者叫做自由的艺术，后者叫做雇佣的艺术。我们把前者看作游戏，即一种本身使人快乐的事情，而得出合乎目的的结果；而后者作为劳动，即一种本身并不快乐，而只是通过它的结果吸引人的事情。”这是康德提出的“审美无功利”观点，即审美活动或艺术创作活动，不受欲念和利害的影响，是无功利、无目的和自由的，“仿佛是一种游戏”。</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6145" name="Rectangle 1"/>
          <p:cNvSpPr>
            <a:spLocks noChangeArrowheads="1"/>
          </p:cNvSpPr>
          <p:nvPr/>
        </p:nvSpPr>
        <p:spPr bwMode="auto">
          <a:xfrm>
            <a:off x="4000496" y="928670"/>
            <a:ext cx="3929090" cy="440120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席勒是康德主题游戏观的最为成功的继承者，在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审美教育书简</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一书中，席勒继承了康德的思想，强调游戏的自由性。</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席勒将游戏活动与艺术活动联系起来，认为艺术是一种以审美创造和欣赏为目的游戏，在游戏中，实现物质和精神、感性和理性的和谐统一，获得真正的自由。</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斯宾塞认为，艺术源于人类解决温饱问题后出现的“精力过剩”而进行的游戏，游戏的自我表现、自娱自乐的特征，具有无目的性和自由性的特点。</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美国符号学美学家苏珊</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朗格在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艺术的本质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中认为，艺术与游戏一样，在生活中能提供更多的、更丰富的运用本能冲动而进行自由活动的机会，艺术与游戏都满足于显现或形象。</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把虚构的形象，看做是真实的，所以是一种有意识的自欺或是有意识的自蹈幻觉，即明知其为虚构仍信以为真，虽然是游戏但仍认真的态度去进行。</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78850" name="Picture 2" descr="http://pic2.huitu.com/res/20120204/448_20120204170808362114_1.jpg"/>
          <p:cNvPicPr>
            <a:picLocks noChangeAspect="1" noChangeArrowheads="1"/>
          </p:cNvPicPr>
          <p:nvPr/>
        </p:nvPicPr>
        <p:blipFill>
          <a:blip r:embed="rId1"/>
          <a:srcRect t="3750" r="10305" b="-1"/>
          <a:stretch>
            <a:fillRect/>
          </a:stretch>
        </p:blipFill>
        <p:spPr bwMode="auto">
          <a:xfrm>
            <a:off x="714348" y="714356"/>
            <a:ext cx="2965141" cy="4857784"/>
          </a:xfrm>
          <a:prstGeom prst="rect">
            <a:avLst/>
          </a:prstGeom>
          <a:noFill/>
        </p:spPr>
      </p:pic>
      <p:sp>
        <p:nvSpPr>
          <p:cNvPr id="8" name="矩形 7"/>
          <p:cNvSpPr/>
          <p:nvPr/>
        </p:nvSpPr>
        <p:spPr>
          <a:xfrm>
            <a:off x="1500166" y="5715016"/>
            <a:ext cx="1107996" cy="369332"/>
          </a:xfrm>
          <a:prstGeom prst="rect">
            <a:avLst/>
          </a:prstGeom>
        </p:spPr>
        <p:txBody>
          <a:bodyPr wrap="none">
            <a:spAutoFit/>
          </a:bodyPr>
          <a:lstStyle/>
          <a:p>
            <a:r>
              <a:rPr lang="zh-CN" altLang="en-US" dirty="0" smtClean="0">
                <a:solidFill>
                  <a:schemeClr val="accent3">
                    <a:lumMod val="60000"/>
                    <a:lumOff val="40000"/>
                  </a:schemeClr>
                </a:solidFill>
                <a:latin typeface="+mj-ea"/>
                <a:ea typeface="+mj-ea"/>
                <a:cs typeface="Times New Roman" panose="02020603050405020304" pitchFamily="18" charset="0"/>
              </a:rPr>
              <a:t>席勒雕像</a:t>
            </a:r>
            <a:endParaRPr lang="zh-CN" altLang="en-US" dirty="0">
              <a:solidFill>
                <a:schemeClr val="accent3">
                  <a:lumMod val="60000"/>
                  <a:lumOff val="40000"/>
                </a:schemeClr>
              </a:solidFill>
              <a:latin typeface="+mj-ea"/>
              <a:ea typeface="+mj-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6145" name="Rectangle 1"/>
          <p:cNvSpPr>
            <a:spLocks noChangeArrowheads="1"/>
          </p:cNvSpPr>
          <p:nvPr/>
        </p:nvSpPr>
        <p:spPr bwMode="auto">
          <a:xfrm>
            <a:off x="1214414" y="1785926"/>
            <a:ext cx="6000792" cy="2516073"/>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艺术活动，作为人类最重要的活动之一，它有可能来源于与艺术活动相近的活动。在远古时代，各类人类活动中已与艺术最为相近的活动就是游戏活动，艺术的创造与欣赏是自由的活动，游戏也是自由的活动，艺术与游戏在自由这一点上是相通的，艺术有可能源于游戏，或某些艺术或某些艺术的因素源于游戏。</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游戏说试图从生理学、生物学和心理学的角度，揭示艺术发生的奥秘，它将精神上的“自由”看作是艺术创作的核心，是艺术发生的必要的条件。进入二十世纪以来，游戏说更是得到了进一步的发展，很多学者并不是直接去探讨艺术的起源问题，但从其现象学、阐释学、语言转向等角度，对游戏说进行了现代意义上的审视，更具有时代意义和价值。</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5121" name="Rectangle 1"/>
          <p:cNvSpPr>
            <a:spLocks noChangeArrowheads="1"/>
          </p:cNvSpPr>
          <p:nvPr/>
        </p:nvSpPr>
        <p:spPr bwMode="auto">
          <a:xfrm>
            <a:off x="928662" y="1500690"/>
            <a:ext cx="7072362" cy="332295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（五）表现说</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表现说即情感表现，表现说认为艺术起源于人类情感的表现和情感交流的需求。</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19</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世纪后期以来，表现说在西方影响很大，和西方艺术发展有着密切的关系，西方</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1"/>
              </a:rPr>
              <a:t>现代主义</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文艺思潮的主要理论基础，就是强调艺术应当“表现自我”，表现说成为西方现代艺术发展的动因。</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意大利美学家</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2"/>
              </a:rPr>
              <a:t>克罗齐</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Croce,1866-1952</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）的美学思想核心是“直觉即表现”</a:t>
            </a:r>
            <a:r>
              <a:rPr lang="zh-CN" altLang="en-US"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英国史学家</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3"/>
              </a:rPr>
              <a:t>科林伍德</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Collingwood</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1889-1943</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）认为艺术不是再现和模仿，更不是单纯的游戏，只有表现情感的艺术才是所谓“真正的艺术”，艺术就是艺术家的主观想象和情感的表现</a:t>
            </a:r>
            <a:r>
              <a:rPr lang="zh-CN" altLang="en-US"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苏珊</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朗格完善了情感表现说的理论体系，认为“艺术是人类情感符号形式的创造”</a:t>
            </a:r>
            <a:r>
              <a:rPr lang="zh-CN" altLang="en-US"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俄罗斯作家托尔斯泰在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艺术论</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中有“艺术起源于一个人为了要把自己体验的情感传达给别人，于是在自己心里重新唤起这种感情，并用某种外在的标志传达出来。”</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这些外在标志就是用动作、线条、色彩、声音以及言词所表达的艺术形象，通过这些艺术形象的传达，使别人也能体验到同样的感情，这样，作者所体验到的感情感染了观众或听众，这就是艺术活动。</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5121" name="Rectangle 1"/>
          <p:cNvSpPr>
            <a:spLocks noChangeArrowheads="1"/>
          </p:cNvSpPr>
          <p:nvPr/>
        </p:nvSpPr>
        <p:spPr bwMode="auto">
          <a:xfrm>
            <a:off x="1142976" y="571480"/>
            <a:ext cx="6215106" cy="2785378"/>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中国汉代</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毛诗序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中有“诗者，志之所之也，在心为志，发言为诗，情动于中而形于言，言之不足，故嗟叹之；嗟叹不足，故歌咏之；歌咏不足，不知手之舞足之蹈也。”唐代诗人李白的</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赠汪伦</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有“李白乘舟将欲行，忽闻岸上踏歌声。桃花潭水深千尺，不及汪伦送我情”的诗句，汪伦用“踏歌声”的方式将送别之情表达出来，李白感动于此，写出千古传唱的诗句。</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音乐的起源可以追溯到古老的洪荒时代，在人类还没有产生语言时，就已经知道利用声音的高低、强弱等来表达自己的意思和感情。很多著名的绘画作品，也都是艺术家表现内心的作品。梵</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高著名的画作</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星月夜</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表现了灿烂的星团挂在湛蓝的夜空，云层和夜空形成漩涡，不断的吞进吐出，困惑、解脱、痛苦不停缠绕。这并不是现实里的星空，而是画家将自己的感受与现实相结合，创作出自己内心的星空，表现他内心孤寂的感受。</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80898" name="Picture 2" descr="http://pic.58pic.com/58pic/11/75/26/97458PICdmW.jpg"/>
          <p:cNvPicPr>
            <a:picLocks noChangeAspect="1" noChangeArrowheads="1"/>
          </p:cNvPicPr>
          <p:nvPr/>
        </p:nvPicPr>
        <p:blipFill>
          <a:blip r:embed="rId1"/>
          <a:srcRect/>
          <a:stretch>
            <a:fillRect/>
          </a:stretch>
        </p:blipFill>
        <p:spPr bwMode="auto">
          <a:xfrm>
            <a:off x="1500166" y="3429000"/>
            <a:ext cx="5072098" cy="316811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4097" name="Rectangle 1"/>
          <p:cNvSpPr>
            <a:spLocks noChangeArrowheads="1"/>
          </p:cNvSpPr>
          <p:nvPr/>
        </p:nvSpPr>
        <p:spPr bwMode="auto">
          <a:xfrm>
            <a:off x="785786" y="1072158"/>
            <a:ext cx="4786346" cy="413067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（六）劳动说</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劳动说在我国理论界影响最大。劳动说认为，有了人类才有人类的艺术，若要议论艺术的起源，首先需要议论人类的起源。</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马克思（</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Karl Heinrich Marx,1818-1883</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）认为，劳动是人为了改变自然界以适应自己的生存需要，而在客观效果上，却在改变对象世界的同时也改变了自身，这使人与动物拉开了根本的距离。恩格斯</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(Friedrich Von Engels,1820-1895)</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说过劳动是“一切人类生活的第一个基本条件，而且达到这样的程度，以致我们在某种程度上不得不说，劳动创造了人本身。”</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俄国理论家普列汉诺（</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Plekhanov</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1856-1918</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认为“劳动先于艺术，人最初是从功利的观点来观察事物和现象，只是后来才站在审美观点来看待他们。”按照进化论认为，劳动促进人由猿的进化，锻炼了人脑，使人的思维的产生。在人类进化过程中，劳动是必备条件，劳动创造了人，也推动着人的主观世界向前发展，并不断开发着包括艺术在内的人们掌握世界的各种方式。</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53250" name="Picture 2" descr="http://pic.baike.soso.com/p/20130603/20130603190418-250612901.jpg"/>
          <p:cNvPicPr>
            <a:picLocks noChangeAspect="1" noChangeArrowheads="1"/>
          </p:cNvPicPr>
          <p:nvPr/>
        </p:nvPicPr>
        <p:blipFill>
          <a:blip r:embed="rId1"/>
          <a:srcRect/>
          <a:stretch>
            <a:fillRect/>
          </a:stretch>
        </p:blipFill>
        <p:spPr bwMode="auto">
          <a:xfrm>
            <a:off x="5857884" y="1214422"/>
            <a:ext cx="2643206" cy="374454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4097" name="Rectangle 1"/>
          <p:cNvSpPr>
            <a:spLocks noChangeArrowheads="1"/>
          </p:cNvSpPr>
          <p:nvPr/>
        </p:nvSpPr>
        <p:spPr bwMode="auto">
          <a:xfrm>
            <a:off x="785786" y="1000108"/>
            <a:ext cx="6929486" cy="2785378"/>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中国有谚语“</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1"/>
              </a:rPr>
              <a:t>国以民为本，民以食为天</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”，管子也说“仓廪实则知礼节，衣食足则知荣辱”，可见通过劳动解决了吃饭问题，满足基本生存需要后才能从事其他活动，包括丰富的精神文化生活。艺术也是在人类起源的重要条件下</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劳动中产生的。</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劳动是</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2"/>
              </a:rPr>
              <a:t>原始艺术</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最主要的表现对象，史前艺术在内容与形式方面都留下了大量的劳动生产活动的印记，之前所述的洞穴岩画，描绘的是劳动狩猎的场景。</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劳动创造人类同时也创造了艺术</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在劳动中人们懂得了用美装饰生活</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原始社会人们在制作陶瓷的时候</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用树叶、树枝做轮廓</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然后把泥巴填进去</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烧制后树叶等都已经不存在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但是它们的肌理都保留在罐子上</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人们发现这是一种美</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生活和劳动中不能缺少的东西。</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我国古老的诗歌总集</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诗经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中，作品不仅在思想观念和审美情趣上打上了农业文明的烙印，而且产生了直接描写农业生产活动的农事诗。</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2" name="图片 1"/>
          <p:cNvPicPr>
            <a:picLocks noChangeAspect="1"/>
          </p:cNvPicPr>
          <p:nvPr/>
        </p:nvPicPr>
        <p:blipFill>
          <a:blip r:embed="rId3"/>
          <a:stretch>
            <a:fillRect/>
          </a:stretch>
        </p:blipFill>
        <p:spPr>
          <a:xfrm>
            <a:off x="3898900" y="3551555"/>
            <a:ext cx="3642995" cy="314198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4097" name="Rectangle 1"/>
          <p:cNvSpPr>
            <a:spLocks noChangeArrowheads="1"/>
          </p:cNvSpPr>
          <p:nvPr/>
        </p:nvSpPr>
        <p:spPr bwMode="auto">
          <a:xfrm>
            <a:off x="1357290" y="428604"/>
            <a:ext cx="5286412" cy="1977464"/>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诗经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国风</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魏风</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伐檀</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中有“坎坎伐檀兮”的名句，</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1"/>
              </a:rPr>
              <a:t>噫嘻</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中描写了“亦服尔耕，十千维耦”的盛大劳动场面，</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2"/>
              </a:rPr>
              <a:t>淮南子</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2"/>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2"/>
              </a:rPr>
              <a:t>道应训</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中有“今夫举大木者，前呼‘邪许’，后亦应之。此举重权力之歌也。”</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随着人类劳动的发展，逐渐产生了统一劳动节奏的号子和相互间传递信息的呼喊，这便是最原始的音乐雏形，劳动时的呼号发展为诗歌，劳动动作和狩猎动作演化为舞蹈，劳动时发出的声音所体现的出的节奏，则提供了音乐的灵感。</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84994" name="Picture 2" descr="http://n.sinaimg.cn/translate/20170501/m6M4-fyetwsm1439879.jpg"/>
          <p:cNvPicPr>
            <a:picLocks noChangeAspect="1" noChangeArrowheads="1"/>
          </p:cNvPicPr>
          <p:nvPr/>
        </p:nvPicPr>
        <p:blipFill>
          <a:blip r:embed="rId3"/>
          <a:srcRect/>
          <a:stretch>
            <a:fillRect/>
          </a:stretch>
        </p:blipFill>
        <p:spPr bwMode="auto">
          <a:xfrm>
            <a:off x="2428860" y="2786058"/>
            <a:ext cx="4214842" cy="305823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12289" name="Rectangle 1"/>
          <p:cNvSpPr>
            <a:spLocks noChangeArrowheads="1"/>
          </p:cNvSpPr>
          <p:nvPr/>
        </p:nvSpPr>
        <p:spPr bwMode="auto">
          <a:xfrm>
            <a:off x="856589" y="124180"/>
            <a:ext cx="6572264" cy="66084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ctr"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Times New Roman" panose="02020603050405020304" pitchFamily="18" charset="0"/>
              </a:rPr>
              <a:t>艺术起源的几种学说</a:t>
            </a:r>
            <a:endParaRPr kumimoji="0" lang="zh-CN" sz="2000" b="0" i="0" u="none" strike="noStrike" cap="none" normalizeH="0" baseline="0" dirty="0" smtClean="0">
              <a:ln/>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200" b="0" i="0" u="none" strike="noStrike" cap="none" normalizeH="0" baseline="0" dirty="0" smtClean="0">
                <a:ln>
                  <a:noFill/>
                </a:ln>
                <a:solidFill>
                  <a:srgbClr val="000000"/>
                </a:solidFill>
                <a:effectLst/>
                <a:latin typeface="华文楷体" panose="02010600040101010101" charset="-122"/>
                <a:ea typeface="华文楷体" panose="02010600040101010101" charset="-122"/>
                <a:cs typeface="华文楷体" panose="02010600040101010101" charset="-122"/>
              </a:rPr>
              <a:t>人类的起源尚可考，但是艺术的起源却是一个的难题，艺术家、美学家、哲学家都无法做全面的解释。因为人类早期的历史和艺术被保存下来的资料很少，所以关于艺术的起源问题一直被学术界称为“斯芬克斯之谜”。通常研究艺术的起源，是从原始的艺术成就和儿童的艺术萌芽两个方面进行研究的，原始的艺术与儿童的艺术虽然有本质的不同，但它们在发生动因和表现形态方面很多相似之处，以此试图揭开人类早期艺术起源的面纱。</a:t>
            </a:r>
            <a:endParaRPr kumimoji="0" lang="en-US" alt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lang="en-US" altLang="zh-CN" sz="10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lang="en-US" altLang="zh-CN" sz="10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sz="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ts val="2100"/>
              </a:lnSpc>
              <a:spcBef>
                <a:spcPct val="0"/>
              </a:spcBef>
              <a:spcAft>
                <a:spcPct val="0"/>
              </a:spcAft>
              <a:buClrTx/>
              <a:buSzTx/>
              <a:buFontTx/>
              <a:buNone/>
            </a:pPr>
            <a:endParaRPr kumimoji="0" lang="zh-CN" sz="1200" b="0"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l" defTabSz="914400" rtl="0" eaLnBrk="0" fontAlgn="base" latinLnBrk="0" hangingPunct="0">
              <a:lnSpc>
                <a:spcPts val="2100"/>
              </a:lnSpc>
              <a:spcBef>
                <a:spcPct val="0"/>
              </a:spcBef>
              <a:spcAft>
                <a:spcPct val="0"/>
              </a:spcAft>
              <a:buClrTx/>
              <a:buSzTx/>
              <a:buFontTx/>
              <a:buNone/>
            </a:pPr>
            <a:r>
              <a:rPr kumimoji="0" lang="zh-CN" sz="1400" b="0" i="0" u="none" strike="noStrike" cap="none" normalizeH="0" baseline="0" dirty="0" smtClean="0">
                <a:ln/>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（一）神授说</a:t>
            </a:r>
            <a:endParaRPr kumimoji="0" lang="zh-CN" sz="12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很多原始神话与传说中，对艺术的起源有很多描述，在众多关于艺术起源的学说中，神授说是最神秘而浪漫的，神授说是指艺术的起源来自于神的应允，神授说赋予艺术的起源以崇高神秘的含义，艺术灵感来自于崇高的神明，那么艺术家是奉神之旨工作的人。</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古希腊神话中有缪斯女神给艺术家们灵感启示的传说，万神之主宙斯的女儿缪斯时常漫游于山间，常在群神宴饮时载歌载舞，她们是歌手和乐师的技艺传授者和庇护者，并赋予诗人和歌唱者以</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1" tooltip="艺术"/>
              </a:rPr>
              <a:t>艺术</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灵感，天才的诗人和艺术家们，因得到她们的启示，才创造出伟大的作品来。</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圣经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以西结书第</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28</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章</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13</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节</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记载“你曾在伊甸神的园中，佩戴各样宝石</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又有精美的鼓笛在你那里，都是在你受造之日预备齐全的。”这里描述的天使是路西法，即撒旦，在堕落前是唯一精通音乐、富有创作能力的天使，他率领众天使以音乐来赞美上帝。</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圣经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创世纪第</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4</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章</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17</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节</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也记载亚当和夏娃的后代“雅八的兄弟叫犹八，他是一切弹琴吹箫之人的祖师，洗拉生土八该隐，他是打造各样铜器的祖师。”犹八名字的意思是“溪流壮观流出”的意思，人如其名，其音乐也如潺潺流水般绵延不绝。这是</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圣经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记载的艺术来源的字样，不论是路西法精通音乐的天使，还是犹八精通音乐的人，或是土八该隐的铜器艺术，都是上帝所造，可见，在基督教来看，艺术来自上帝的创造。</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l" defTabSz="914400" rtl="0" eaLnBrk="0" fontAlgn="base" latinLnBrk="0" hangingPunct="0">
              <a:lnSpc>
                <a:spcPts val="2100"/>
              </a:lnSpc>
              <a:spcBef>
                <a:spcPct val="0"/>
              </a:spcBef>
              <a:spcAft>
                <a:spcPct val="0"/>
              </a:spcAft>
              <a:buClrTx/>
              <a:buSzTx/>
              <a:buFontTx/>
              <a:buNone/>
            </a:pPr>
            <a:endParaRPr kumimoji="0" lang="zh-CN" sz="1200" b="0"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graphicFrame>
        <p:nvGraphicFramePr>
          <p:cNvPr id="10" name="图示 9"/>
          <p:cNvGraphicFramePr/>
          <p:nvPr/>
        </p:nvGraphicFramePr>
        <p:xfrm>
          <a:off x="2500298" y="1859900"/>
          <a:ext cx="3286148" cy="428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4097" name="Rectangle 1"/>
          <p:cNvSpPr>
            <a:spLocks noChangeArrowheads="1"/>
          </p:cNvSpPr>
          <p:nvPr/>
        </p:nvSpPr>
        <p:spPr bwMode="auto">
          <a:xfrm>
            <a:off x="928662" y="4143380"/>
            <a:ext cx="7358114" cy="630942"/>
          </a:xfrm>
          <a:prstGeom prst="rect">
            <a:avLst/>
          </a:prstGeom>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spAutoFit/>
          </a:bodyPr>
          <a:lstStyle/>
          <a:p>
            <a:pPr indent="266700" algn="just"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很多美术作品都是以劳动为主题的，俄罗斯画家列宾的</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伏尔加河的纤夫</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，描绘了劳动中纤夫形象，在烈日炎炎下</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衣衫褴褛的纤夫们拖着沉重的步伐</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拉着船缆</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在伏尔加河畔吃力地前行</a:t>
            </a:r>
            <a:r>
              <a:rPr lang="zh-CN" altLang="en-US"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8" name="图片 7" descr="6308"/>
          <p:cNvPicPr>
            <a:picLocks noChangeAspect="1"/>
          </p:cNvPicPr>
          <p:nvPr/>
        </p:nvPicPr>
        <p:blipFill>
          <a:blip r:embed="rId1"/>
          <a:srcRect r="533" b="787"/>
          <a:stretch>
            <a:fillRect/>
          </a:stretch>
        </p:blipFill>
        <p:spPr>
          <a:xfrm>
            <a:off x="928662" y="428604"/>
            <a:ext cx="7396742" cy="3429024"/>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5" name="矩形 4"/>
          <p:cNvSpPr/>
          <p:nvPr/>
        </p:nvSpPr>
        <p:spPr>
          <a:xfrm>
            <a:off x="785786" y="428604"/>
            <a:ext cx="6215090" cy="5331460"/>
          </a:xfrm>
          <a:prstGeom prst="rect">
            <a:avLst/>
          </a:prstGeom>
        </p:spPr>
        <p:txBody>
          <a:bodyPr wrap="square">
            <a:spAutoFit/>
          </a:bodyPr>
          <a:lstStyle/>
          <a:p>
            <a:pPr lvl="0" indent="266700" algn="just" eaLnBrk="0" fontAlgn="base" hangingPunct="0">
              <a:spcBef>
                <a:spcPct val="0"/>
              </a:spcBef>
              <a:spcAft>
                <a:spcPct val="0"/>
              </a:spcAft>
            </a:pPr>
            <a:endParaRPr kumimoji="0" lang="zh-CN" sz="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（七）人类语言意识说</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中国古代有书画同源的说法，古代许多书画家都承认“书画同源”之说。</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唐代张彦远在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历代名画记</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叙画之源流</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中说</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是时也</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书画同体而未分</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象制肇始而犹略。无以传其意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故有书；无以见其形</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故有画。”这是最早的“书画同体”说。</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元代书法家赵孟頫在画上题诗道：“石如飞白木如籀</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写竹还应八法通。若也有人能会此</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须知书画本来同。” </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我国学者薛宣林认为，艺术的起源来自人类语言意识的形成。人类早期，人的思维从动物的简单的第一信号系统，发展到复杂的第二信号系统，即从动物本能逐渐向人类思维过渡。</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语言和文字没有形成之前，人类只能靠简单的吼叫声和手势表达要求和愿望，之后当简单的吼叫和手势无法更深刻地表达和交流时，人类便开始学会用符号形式来交流，这就是有节奏的语言产生之前的符号语言，而这种符号语言最典型的形式就是绘画、雕刻。</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这时人类所画的画，所雕的形象都是一种语言，即符号语言的最原始形态，它的目的是为了语言交流，并非为了欣赏。</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世界各地很多远古时期的岩画，都有令人费解的的图案，很可能是符号性语言，是作者想把他的体会告诉周围的人，以传达部落信息。</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随着人类的进步，人类文明的进一步发展，语言文字的产生，早期的符号性语言，已经失去了作为语言的传递信息的作用，但是却转为被人欣赏的艺术功能。</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78849" name="Rectangle 1"/>
          <p:cNvSpPr>
            <a:spLocks noChangeArrowheads="1"/>
          </p:cNvSpPr>
          <p:nvPr/>
        </p:nvSpPr>
        <p:spPr bwMode="auto">
          <a:xfrm>
            <a:off x="3286116" y="494973"/>
            <a:ext cx="5214974" cy="4554220"/>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ct val="150000"/>
              </a:lnSpc>
              <a:spcBef>
                <a:spcPct val="0"/>
              </a:spcBef>
              <a:spcAft>
                <a:spcPct val="0"/>
              </a:spcAft>
            </a:pPr>
            <a:r>
              <a:rPr lang="zh-CN" sz="16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二、人类实践与艺术起源的多元决定论</a:t>
            </a:r>
            <a:endPar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ct val="1500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（一）各学说的弱点</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关于艺术起源的各种学说，虽然各有支持者，但各学说都有它的弱点。</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神授说古老而浪漫，但是，神授说如果能成立的关键在于，神在哪里？</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巫术说把精神动机视为原始艺术发生的唯一动机，忽略了隐藏在精神动机后面的人类的物质生产活动的动因，在原始社会生产力低下和人类早期认识水平低下的情况下，使得巫术与原始社会的日常生活与生产劳动有了密切的联系，巫术的起源也应当归结于人类的社会实践活动。</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摹仿说表现了原始艺术与创作者的现实关系，但摹仿只是一种现象，人类为什么要摹仿，摹仿的动机是什么？另外，黑格尔认为，美是理念的感性显现，艺术是心灵的表现，不是对现实做机械的摹仿。</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刘勰</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文心雕龙</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神思篇</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独照之匠，窥意向而运斤”中的意向，就是经过了心灵化、艺术化的内心意向。艺术创造是外界事物进入艺术家的头脑，由艺术家对外界信息进行选择、取舍、提炼和加工，艺术作品不是外界事物的摹本，艺术世界是经过选择、取舍、提炼、心灵化、艺术化、情感化了的，而不是原本的客观世界。</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51204" name="Picture 4" descr="http://a2.att.hudong.com/85/41/20300542791031141343416148902.png"/>
          <p:cNvPicPr>
            <a:picLocks noChangeAspect="1" noChangeArrowheads="1"/>
          </p:cNvPicPr>
          <p:nvPr/>
        </p:nvPicPr>
        <p:blipFill>
          <a:blip r:embed="rId1"/>
          <a:srcRect/>
          <a:stretch>
            <a:fillRect/>
          </a:stretch>
        </p:blipFill>
        <p:spPr bwMode="auto">
          <a:xfrm>
            <a:off x="357158" y="571480"/>
            <a:ext cx="2428860" cy="5222050"/>
          </a:xfrm>
          <a:prstGeom prst="rect">
            <a:avLst/>
          </a:prstGeom>
          <a:noFill/>
        </p:spPr>
      </p:pic>
      <p:sp>
        <p:nvSpPr>
          <p:cNvPr id="8" name="矩形 7"/>
          <p:cNvSpPr/>
          <p:nvPr/>
        </p:nvSpPr>
        <p:spPr>
          <a:xfrm>
            <a:off x="3357554" y="5357826"/>
            <a:ext cx="646331" cy="369332"/>
          </a:xfrm>
          <a:prstGeom prst="rect">
            <a:avLst/>
          </a:prstGeom>
        </p:spPr>
        <p:txBody>
          <a:bodyPr wrap="none">
            <a:spAutoFit/>
          </a:bodyPr>
          <a:lstStyle/>
          <a:p>
            <a:r>
              <a:rPr lang="zh-CN" altLang="en-US" dirty="0" smtClean="0">
                <a:solidFill>
                  <a:schemeClr val="accent3">
                    <a:lumMod val="60000"/>
                    <a:lumOff val="40000"/>
                  </a:schemeClr>
                </a:solidFill>
                <a:latin typeface="+mj-ea"/>
                <a:ea typeface="+mj-ea"/>
                <a:cs typeface="Times New Roman" panose="02020603050405020304" pitchFamily="18" charset="0"/>
              </a:rPr>
              <a:t>刘勰</a:t>
            </a:r>
            <a:endParaRPr lang="zh-CN" altLang="en-US" dirty="0">
              <a:solidFill>
                <a:schemeClr val="accent3">
                  <a:lumMod val="60000"/>
                  <a:lumOff val="40000"/>
                </a:schemeClr>
              </a:solidFill>
              <a:latin typeface="+mj-ea"/>
              <a:ea typeface="+mj-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78849" name="Rectangle 1"/>
          <p:cNvSpPr>
            <a:spLocks noChangeArrowheads="1"/>
          </p:cNvSpPr>
          <p:nvPr/>
        </p:nvSpPr>
        <p:spPr bwMode="auto">
          <a:xfrm>
            <a:off x="1000100" y="1214422"/>
            <a:ext cx="6715172" cy="3054682"/>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游戏说把艺术活动仅仅归结为本能冲动或者天性，忽略了美是人类的特征这一最基本的前提条件和其他更为重要的社会原因，并且不能解释这种本能冲动或天性来自何处，这样就难以从根本上揭示艺术起源的真正原因。</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另外，游戏说过分强调艺术与劳动的对立，艺术与功利的对立，也有一定的片面性。表现说认为艺术起源于感情表现，是脱离开人类的社会实践，脱离</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1"/>
              </a:rPr>
              <a:t>原始社会</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生产力低下的实际情况，有把现象当作本质，把结果当作原因的倾向。</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劳动说过分注意劳动与艺术发生的直接关系，不免有些简单化，劳动是人类社会生活最重要的组成部分，但却不是社会生活的全部，劳动以外的其他社会生活的内容，也与艺术的发生有着密切的关系。</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艺术起源于人类的语言意识的观点，虽然是中国古老的书画同源说的延续，但在世界艺术起源论里，还是一个新观点，还需要更进一步的考证。</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5" name="矩形 4"/>
          <p:cNvSpPr/>
          <p:nvPr/>
        </p:nvSpPr>
        <p:spPr>
          <a:xfrm>
            <a:off x="1000100" y="642918"/>
            <a:ext cx="6786610" cy="3176905"/>
          </a:xfrm>
          <a:prstGeom prst="rect">
            <a:avLst/>
          </a:prstGeom>
        </p:spPr>
        <p:txBody>
          <a:bodyPr wrap="square">
            <a:spAutoFit/>
          </a:bodyPr>
          <a:lstStyle/>
          <a:p>
            <a:pPr lvl="0" indent="266700" eaLnBrk="0" fontAlgn="base" hangingPunct="0">
              <a:spcBef>
                <a:spcPct val="0"/>
              </a:spcBef>
              <a:spcAft>
                <a:spcPct val="0"/>
              </a:spcAft>
            </a:pPr>
            <a:endParaRPr kumimoji="0" lang="zh-CN" sz="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（二）多元化观点</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法国结构主义学者阿尔都塞（</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Althusser</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1918-1990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）将结构符号学与精神分析学结合起来，提出了多元决定的辩证法，他认为社会发展不是一元决定的，而是多元决定的，文化现象的产生，都有多种多样的复杂原因，而不足以是一个简单原因造成的。</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著名的芬兰艺术学家希尔恩（</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Yrjo Hirn</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1870-1952</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）以现有的原始民族的各种艺术材料为素材，从心理学、人类学、社会学的角度，全面、深入地研究课艺术起源问题，对西方现代艺术学和美学产生了重要影响，他在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艺术的起源</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一书中，采用心理学和社会学相结合的研究方法，认为艺术是一种综合性社会现象，必须同时进行多学科相结合的综合研究方法，多侧面、多角度地研究艺术的起源，才能真正揭示艺术起源的奥秘。</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艺术的产生经历了一个由实用到审美、以巫术为中介、以劳动为前提的漫长历史发展过程，其中也渗透着人类模仿的需要、表现的冲动和游戏的本能，艺术的发生是多元决定的。</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50178" name="Picture 2" descr="http://img2.utuku.china.com/640x0/culture/20170515/1c1874c5-0c4e-4ca9-9a54-8316e22f54dd.png"/>
          <p:cNvPicPr>
            <a:picLocks noChangeAspect="1" noChangeArrowheads="1"/>
          </p:cNvPicPr>
          <p:nvPr/>
        </p:nvPicPr>
        <p:blipFill>
          <a:blip r:embed="rId1"/>
          <a:srcRect/>
          <a:stretch>
            <a:fillRect/>
          </a:stretch>
        </p:blipFill>
        <p:spPr bwMode="auto">
          <a:xfrm>
            <a:off x="2285984" y="4000504"/>
            <a:ext cx="3786214" cy="252611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75777" name="Rectangle 1"/>
          <p:cNvSpPr>
            <a:spLocks noChangeArrowheads="1"/>
          </p:cNvSpPr>
          <p:nvPr/>
        </p:nvSpPr>
        <p:spPr bwMode="auto">
          <a:xfrm>
            <a:off x="1714480" y="1643626"/>
            <a:ext cx="6357950" cy="1168400"/>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习 题：</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lvl="1" indent="266700" eaLnBrk="0" fontAlgn="base" hangingPunct="0">
              <a:lnSpc>
                <a:spcPts val="2100"/>
              </a:lnSpc>
              <a:spcBef>
                <a:spcPct val="0"/>
              </a:spcBef>
              <a:spcAft>
                <a:spcPct val="0"/>
              </a:spcAft>
              <a:buFont typeface="Arial" panose="020B0604020202020204" pitchFamily="34" charset="0"/>
              <a:buChar char="•"/>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你更倾向于哪种关于艺术的起源的学说呢？</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lvl="1" indent="266700" eaLnBrk="0" fontAlgn="base" hangingPunct="0">
              <a:lnSpc>
                <a:spcPts val="2100"/>
              </a:lnSpc>
              <a:spcBef>
                <a:spcPct val="0"/>
              </a:spcBef>
              <a:spcAft>
                <a:spcPct val="0"/>
              </a:spcAft>
              <a:buFont typeface="Arial" panose="020B0604020202020204" pitchFamily="34" charset="0"/>
              <a:buChar char="•"/>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试从一种艺术起源的学说做相关深入探讨</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12289" name="Rectangle 1"/>
          <p:cNvSpPr>
            <a:spLocks noChangeArrowheads="1"/>
          </p:cNvSpPr>
          <p:nvPr/>
        </p:nvSpPr>
        <p:spPr bwMode="auto">
          <a:xfrm>
            <a:off x="857224" y="357654"/>
            <a:ext cx="7215238" cy="47618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endParaRPr kumimoji="0" lang="zh-CN" sz="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indent="266700" eaLnBrk="0" fontAlgn="base" hangingPunct="0">
              <a:lnSpc>
                <a:spcPts val="2100"/>
              </a:lnSpc>
              <a:spcBef>
                <a:spcPct val="0"/>
              </a:spcBef>
              <a:spcAft>
                <a:spcPct val="0"/>
              </a:spcAft>
            </a:pPr>
            <a:r>
              <a:rPr lang="zh-CN" sz="1400" dirty="0" smtClean="0">
                <a:ln/>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（二）巫术说</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所谓“巫”，在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说文</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的解释是：“能事无形，以舞者降神也。”即用舞蹈的方式来祈求神灵，达到治病驱魔、禳灾求福的目的。巫术说认为，艺术起源于巫术，这是在西方较有影响的一种观点，其提出与</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19</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世纪以来，人类艺术学、考古学等学科的发展，有密切关系，是人类学家在研究原始习俗、原始艺术作品、原始宗教和巫术信仰活动之间的关系的基础上提出来的。</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英国著名人类学家爱德华</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泰勒（</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Edward Burnett Tylor,1832-1917</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原始文化</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认为，原始人的思维方式和现代人有很大的不同，他们分不清主客观的界限，认为“万物有灵”，山川草木、虫鱼鸟兽都被看成与自己一样是有生命、有灵魂的，都可以与人进行灵魂的交感契合。原始人将这些幻想来塞满自己的住宅、环境、地面和天空，产生了图腾崇拜、魔法巫术、礼仪祭祀等原始的宗教活动。这种“万物有灵论”的思维方式，是原始巫术直接产生的原因，同时也孕育了艺术等原始文化。</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英国学者詹姆斯</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·G·</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弗雷泽（</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James George Frazer,1854-1941</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金枝</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中对巫术进行了深入研究，认为巫术赖以建立的思想原则，可以归结为两个方面：一是同类相生或果必同因的相似律，二是物体一经互相接触，在中断接触后还会继续远距离互相作用的接触律。巫师根据相似律认为，仅仅通过模仿结果就可以对事物的起因发展进行改变；根据接触律认为，只要某物体曾被某人接触过，就可以通过该物体来对这个人施加影响。同时，他认为原始部落的风俗、仪式和信仰，都起源于交感巫术，人类最早是想用巫术去控制神秘的自然界，之后，人类又创立了宗教来求得神的恩惠，再之后，人类才逐渐创立了各门科学，以此来揭示自然界的奥秘。</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dingyue.nosdn.127.net/MoIqukaD4Oswy2AKhP=2b3oLeQfmbA9kXeiU0El1B=Qm5.jpg"/>
          <p:cNvPicPr>
            <a:picLocks noChangeAspect="1" noChangeArrowheads="1"/>
          </p:cNvPicPr>
          <p:nvPr/>
        </p:nvPicPr>
        <p:blipFill>
          <a:blip r:embed="rId1"/>
          <a:srcRect/>
          <a:stretch>
            <a:fillRect/>
          </a:stretch>
        </p:blipFill>
        <p:spPr bwMode="auto">
          <a:xfrm>
            <a:off x="928662" y="785794"/>
            <a:ext cx="6715172" cy="427532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10241" name="Rectangle 1"/>
          <p:cNvSpPr>
            <a:spLocks noChangeArrowheads="1"/>
          </p:cNvSpPr>
          <p:nvPr/>
        </p:nvSpPr>
        <p:spPr bwMode="auto">
          <a:xfrm>
            <a:off x="785786" y="1000720"/>
            <a:ext cx="7429520" cy="4130675"/>
          </a:xfrm>
          <a:prstGeom prst="rect">
            <a:avLst/>
          </a:prstGeom>
          <a:noFill/>
          <a:ln w="9525">
            <a:noFill/>
            <a:miter lim="800000"/>
          </a:ln>
          <a:effectLst/>
        </p:spPr>
        <p:txBody>
          <a:bodyPr vert="horz" wrap="square" lIns="91440" tIns="45720" rIns="91440" bIns="45720" numCol="1" anchor="ctr" anchorCtr="0" compatLnSpc="1">
            <a:spAutoFit/>
          </a:bodyPr>
          <a:lstStyle/>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1、巫术与原始图腾崇拜</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原始社会，人类掌握的知识较少，对生活中出现的某些状况不能客观地认识，把自然界的一些现象误以为是某个神仙在发怒，诚惶诚恐，怕天神降灾于自己身上，所以原始人类就对某些自然物（动物或植物）进行参拜，认为这些自然物是神的化身，与本氏族具有亲密关系，能够保佑自己和族群，并使该自然物成为氏族的图腾，形成图腾崇拜观念。图腾来源于印第安语“</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Totem”,</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是上古时期氏族保护神的独特标志，图腾常被认为是氏族成员的共同始祖或保护神，从而确定了氏族全体成员同源的观念。图腾成为氏族重要的标志性体现，其外化是以图案的形式出现，常出现在远古民族的各种装饰、服饰或文身上。据史料记载，华夏族团的炎帝部落族姓“姜”，首领“牛首人身”，炎帝部落图腾很可能是牛或羊；</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山海经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海外西经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记载“轩辕之国在此穷山之际</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人面蛇身，交尾首上。”此描述表示黄帝集团轩辕氏可能以蛇为图腾；</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史记</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五帝本纪</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记载“故黄帝为有熊”，以此推断，黄帝集团有熊氏部落以熊为图腾；东夷族团黄河下游的少昊部落以鸟为图腾，江淮流域太昊部落以龙为图腾。</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诗经</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玄鸟</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里有“</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1"/>
              </a:rPr>
              <a:t>天命玄鸟</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，降而生商”，玄鸟是商王朝的图腾。</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通过图腾崇拜仪式（祭祀），人们向神表达自己的虔诚之心和自己的某些愿望，比如生子、长寿、丰收等愿望，组织仪式的祭司，把众人的愿望传递给神，这类人就被称为“巫”，这是巫术与图腾崇拜的关系。（图</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2-1 </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印第安图腾柱）</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AppData\Local\Temp\ksohtml\wps1507.tmp.png"/>
          <p:cNvPicPr>
            <a:picLocks noChangeAspect="1" noChangeArrowheads="1"/>
          </p:cNvPicPr>
          <p:nvPr/>
        </p:nvPicPr>
        <p:blipFill>
          <a:blip r:embed="rId1"/>
          <a:srcRect/>
          <a:stretch>
            <a:fillRect/>
          </a:stretch>
        </p:blipFill>
        <p:spPr bwMode="auto">
          <a:xfrm>
            <a:off x="2071670" y="714356"/>
            <a:ext cx="5618865" cy="4000528"/>
          </a:xfrm>
          <a:prstGeom prst="rect">
            <a:avLst/>
          </a:prstGeom>
          <a:noFill/>
        </p:spPr>
      </p:pic>
      <p:sp>
        <p:nvSpPr>
          <p:cNvPr id="3" name="Rectangle 3"/>
          <p:cNvSpPr>
            <a:spLocks noChangeArrowheads="1"/>
          </p:cNvSpPr>
          <p:nvPr/>
        </p:nvSpPr>
        <p:spPr bwMode="auto">
          <a:xfrm>
            <a:off x="3786182" y="4929198"/>
            <a:ext cx="1604897" cy="24622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印第安图腾柱</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5" name="矩形 4"/>
          <p:cNvSpPr/>
          <p:nvPr/>
        </p:nvSpPr>
        <p:spPr>
          <a:xfrm>
            <a:off x="1214414" y="1000108"/>
            <a:ext cx="6429420" cy="2515235"/>
          </a:xfrm>
          <a:prstGeom prst="rect">
            <a:avLst/>
          </a:prstGeom>
        </p:spPr>
        <p:txBody>
          <a:bodyPr wrap="square">
            <a:spAutoFit/>
          </a:bodyPr>
          <a:lstStyle/>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2、巫术与原始宗教</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在原始社会生产力极端低下的情况下，人们对于所出现的自然现象以及疾病等无法正确认识，认为是鬼神的影响或惩罚</a:t>
            </a:r>
            <a:r>
              <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原始人对鬼神采取了两种态度：一是敬畏、崇拜鬼神，敬拜祈祷，由此产生了原始宗教；其二则是幻想人（即指巫师）也可借助某种神秘的超自然力量控制和影响鬼神，此即原始巫术。</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但由于人们对鬼神的认识经常处于混乱不稳定状态，因此时而崇拜鬼神，时而又想控制鬼神，或两者同时用之，因而巫术与原始宗教的界限是很难分开的。</a:t>
            </a:r>
            <a:endParaRPr lang="en-US"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进入阶级社会以后，一些宗教也吸收了巫术的内容，两者相互渗透，有密切的相关性。</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58370" name="Picture 2" descr="http://a2.att.hudong.com/01/65/01300000305680128167652399030.jpg"/>
          <p:cNvPicPr>
            <a:picLocks noChangeAspect="1" noChangeArrowheads="1"/>
          </p:cNvPicPr>
          <p:nvPr/>
        </p:nvPicPr>
        <p:blipFill>
          <a:blip r:embed="rId1"/>
          <a:srcRect/>
          <a:stretch>
            <a:fillRect/>
          </a:stretch>
        </p:blipFill>
        <p:spPr bwMode="auto">
          <a:xfrm>
            <a:off x="1928794" y="3714752"/>
            <a:ext cx="3810000" cy="2533651"/>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5" name="矩形 4"/>
          <p:cNvSpPr/>
          <p:nvPr/>
        </p:nvSpPr>
        <p:spPr>
          <a:xfrm>
            <a:off x="785786" y="419250"/>
            <a:ext cx="6858048" cy="2430145"/>
          </a:xfrm>
          <a:prstGeom prst="rect">
            <a:avLst/>
          </a:prstGeom>
        </p:spPr>
        <p:txBody>
          <a:bodyPr wrap="square">
            <a:spAutoFit/>
          </a:bodyPr>
          <a:lstStyle/>
          <a:p>
            <a:pPr lvl="0" indent="266700" eaLnBrk="0" fontAlgn="base" hangingPunct="0">
              <a:spcBef>
                <a:spcPct val="0"/>
              </a:spcBef>
              <a:spcAft>
                <a:spcPct val="0"/>
              </a:spcAft>
            </a:pPr>
            <a:endParaRPr kumimoji="0" lang="zh-CN"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indent="266700" eaLnBrk="0" fontAlgn="base" hangingPunct="0">
              <a:lnSpc>
                <a:spcPts val="2100"/>
              </a:lnSpc>
              <a:spcBef>
                <a:spcPct val="0"/>
              </a:spcBef>
              <a:spcAft>
                <a:spcPct val="0"/>
              </a:spcAft>
            </a:pPr>
            <a:r>
              <a:rPr lang="zh-CN" sz="14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（3）巫术与史前艺术</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距今</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11000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17000</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年前的西班牙阿尔塔米拉（</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Altamira</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）洞穴岩画，岩画上画满了红色、黑色、黄色的野牛、野马、野鹿等动物，其中画在洞顶上的长达</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15</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米的群兽图，野牛有卧、站、蜷曲、挣扎等各种姿势，十分真实生动，其中长达</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米的</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hlinkClick r:id="rId1"/>
              </a:rPr>
              <a:t>受伤的野牛</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它刻画了野牛在受伤之后蜷缩的状态。鲁迅认为“画在西班牙的阿尔塔米拉洞的野牛，是有名的原始人的遗迹。许多艺术史家说，这正是‘为艺术而艺术’，是原始人画着玩，但这解释未免过于‘摩登’，因为原始人没有</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19</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世纪的文艺家那么有闲，他画一只牛，是有缘故的，为的是关于野牛，或者是猎取野牛，禁咒野牛的事。”（图</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2-2 </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西班牙阿尔塔米拉洞穴岩画）</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57346" name="Picture 2" descr="http://p5.qhmsg.com/dr/270_500_/t01b31917739096e101.png?size=384x277"/>
          <p:cNvPicPr>
            <a:picLocks noChangeAspect="1" noChangeArrowheads="1"/>
          </p:cNvPicPr>
          <p:nvPr/>
        </p:nvPicPr>
        <p:blipFill>
          <a:blip r:embed="rId2"/>
          <a:srcRect/>
          <a:stretch>
            <a:fillRect/>
          </a:stretch>
        </p:blipFill>
        <p:spPr bwMode="auto">
          <a:xfrm>
            <a:off x="785785" y="3429000"/>
            <a:ext cx="3165251" cy="2286016"/>
          </a:xfrm>
          <a:prstGeom prst="rect">
            <a:avLst/>
          </a:prstGeom>
          <a:noFill/>
        </p:spPr>
      </p:pic>
      <p:pic>
        <p:nvPicPr>
          <p:cNvPr id="57348" name="Picture 4" descr="http://art.people.com.cn/NMediaFile/2016/0810/MAIN201608101628000455363947809.jpg"/>
          <p:cNvPicPr>
            <a:picLocks noChangeAspect="1" noChangeArrowheads="1"/>
          </p:cNvPicPr>
          <p:nvPr/>
        </p:nvPicPr>
        <p:blipFill>
          <a:blip r:embed="rId3"/>
          <a:srcRect/>
          <a:stretch>
            <a:fillRect/>
          </a:stretch>
        </p:blipFill>
        <p:spPr bwMode="auto">
          <a:xfrm>
            <a:off x="4286248" y="3429000"/>
            <a:ext cx="3143272" cy="226839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折角形 5"/>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lvl1pPr marL="0" algn="l" rtl="0" eaLnBrk="1" latinLnBrk="0" hangingPunct="1">
              <a:defRPr kumimoji="0" kern="1200">
                <a:solidFill>
                  <a:schemeClr val="lt1"/>
                </a:solidFill>
                <a:latin typeface="+mn-lt"/>
                <a:ea typeface="+mn-ea"/>
                <a:cs typeface="+mn-cs"/>
              </a:defRPr>
            </a:lvl1pPr>
            <a:lvl2pPr marL="457200" algn="l" rtl="0" eaLnBrk="1" latinLnBrk="0" hangingPunct="1">
              <a:defRPr kumimoji="0" kern="1200">
                <a:solidFill>
                  <a:schemeClr val="lt1"/>
                </a:solidFill>
                <a:latin typeface="+mn-lt"/>
                <a:ea typeface="+mn-ea"/>
                <a:cs typeface="+mn-cs"/>
              </a:defRPr>
            </a:lvl2pPr>
            <a:lvl3pPr marL="914400" algn="l" rtl="0" eaLnBrk="1" latinLnBrk="0" hangingPunct="1">
              <a:defRPr kumimoji="0" kern="1200">
                <a:solidFill>
                  <a:schemeClr val="lt1"/>
                </a:solidFill>
                <a:latin typeface="+mn-lt"/>
                <a:ea typeface="+mn-ea"/>
                <a:cs typeface="+mn-cs"/>
              </a:defRPr>
            </a:lvl3pPr>
            <a:lvl4pPr marL="1371600" algn="l" rtl="0" eaLnBrk="1" latinLnBrk="0" hangingPunct="1">
              <a:defRPr kumimoji="0" kern="1200">
                <a:solidFill>
                  <a:schemeClr val="lt1"/>
                </a:solidFill>
                <a:latin typeface="+mn-lt"/>
                <a:ea typeface="+mn-ea"/>
                <a:cs typeface="+mn-cs"/>
              </a:defRPr>
            </a:lvl4pPr>
            <a:lvl5pPr marL="1828800" algn="l" rtl="0" eaLnBrk="1" latinLnBrk="0" hangingPunct="1">
              <a:defRPr kumimoji="0" kern="1200">
                <a:solidFill>
                  <a:schemeClr val="lt1"/>
                </a:solidFill>
                <a:latin typeface="+mn-lt"/>
                <a:ea typeface="+mn-ea"/>
                <a:cs typeface="+mn-cs"/>
              </a:defRPr>
            </a:lvl5pPr>
            <a:lvl6pPr marL="2286000" algn="l" rtl="0" eaLnBrk="1" latinLnBrk="0" hangingPunct="1">
              <a:defRPr kumimoji="0" kern="1200">
                <a:solidFill>
                  <a:schemeClr val="lt1"/>
                </a:solidFill>
                <a:latin typeface="+mn-lt"/>
                <a:ea typeface="+mn-ea"/>
                <a:cs typeface="+mn-cs"/>
              </a:defRPr>
            </a:lvl6pPr>
            <a:lvl7pPr marL="2743200" algn="l" rtl="0" eaLnBrk="1" latinLnBrk="0" hangingPunct="1">
              <a:defRPr kumimoji="0" kern="1200">
                <a:solidFill>
                  <a:schemeClr val="lt1"/>
                </a:solidFill>
                <a:latin typeface="+mn-lt"/>
                <a:ea typeface="+mn-ea"/>
                <a:cs typeface="+mn-cs"/>
              </a:defRPr>
            </a:lvl7pPr>
            <a:lvl8pPr marL="3200400" algn="l" rtl="0" eaLnBrk="1" latinLnBrk="0" hangingPunct="1">
              <a:defRPr kumimoji="0" kern="1200">
                <a:solidFill>
                  <a:schemeClr val="lt1"/>
                </a:solidFill>
                <a:latin typeface="+mn-lt"/>
                <a:ea typeface="+mn-ea"/>
                <a:cs typeface="+mn-cs"/>
              </a:defRPr>
            </a:lvl8pPr>
            <a:lvl9pPr marL="3657600" algn="l" rtl="0" eaLnBrk="1" latinLnBrk="0" hangingPunct="1">
              <a:defRPr kumimoji="0" kern="1200">
                <a:solidFill>
                  <a:schemeClr val="lt1"/>
                </a:solidFill>
                <a:latin typeface="+mn-lt"/>
                <a:ea typeface="+mn-ea"/>
                <a:cs typeface="+mn-cs"/>
              </a:defRPr>
            </a:lvl9pPr>
          </a:lstStyle>
          <a:p>
            <a:pPr algn="ctr"/>
            <a:r>
              <a:rPr lang="zh-CN" altLang="en-US" dirty="0">
                <a:latin typeface="华文行楷" panose="02010800040101010101" pitchFamily="2" charset="-122"/>
                <a:ea typeface="华文行楷" panose="02010800040101010101" pitchFamily="2" charset="-122"/>
              </a:rPr>
              <a:t>艺术</a:t>
            </a:r>
            <a:r>
              <a:rPr lang="zh-CN" altLang="en-US" dirty="0" smtClean="0">
                <a:latin typeface="华文行楷" panose="02010800040101010101" pitchFamily="2" charset="-122"/>
                <a:ea typeface="华文行楷" panose="02010800040101010101" pitchFamily="2" charset="-122"/>
              </a:rPr>
              <a:t>概论</a:t>
            </a:r>
            <a:endParaRPr lang="zh-CN" altLang="en-US" dirty="0">
              <a:latin typeface="华文行楷" panose="02010800040101010101" pitchFamily="2" charset="-122"/>
              <a:ea typeface="华文行楷" panose="02010800040101010101" pitchFamily="2" charset="-122"/>
            </a:endParaRPr>
          </a:p>
        </p:txBody>
      </p:sp>
      <p:sp>
        <p:nvSpPr>
          <p:cNvPr id="7" name="椭圆 6"/>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2</a:t>
            </a:r>
            <a:endParaRPr lang="zh-CN" altLang="en-US" sz="2000" dirty="0"/>
          </a:p>
        </p:txBody>
      </p:sp>
      <p:sp>
        <p:nvSpPr>
          <p:cNvPr id="9" name="矩形 8"/>
          <p:cNvSpPr/>
          <p:nvPr/>
        </p:nvSpPr>
        <p:spPr>
          <a:xfrm>
            <a:off x="8682335" y="4500570"/>
            <a:ext cx="461665" cy="1428760"/>
          </a:xfrm>
          <a:prstGeom prst="rect">
            <a:avLst/>
          </a:prstGeom>
          <a:noFill/>
        </p:spPr>
        <p:txBody>
          <a:bodyPr vert="eaVert" wrap="square" lIns="91440" tIns="45720" rIns="91440" bIns="45720">
            <a:spAutoFit/>
          </a:bodyPr>
          <a:lstStyle/>
          <a:p>
            <a:pPr algn="ctr"/>
            <a:r>
              <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rPr>
              <a:t>艺术的起源</a:t>
            </a:r>
            <a:endParaRPr lang="zh-CN" alt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仿宋" panose="02010609060101010101" pitchFamily="49" charset="-122"/>
              <a:ea typeface="仿宋" panose="02010609060101010101" pitchFamily="49" charset="-122"/>
            </a:endParaRPr>
          </a:p>
        </p:txBody>
      </p:sp>
      <p:sp>
        <p:nvSpPr>
          <p:cNvPr id="5" name="矩形 4"/>
          <p:cNvSpPr/>
          <p:nvPr/>
        </p:nvSpPr>
        <p:spPr>
          <a:xfrm>
            <a:off x="428596" y="642918"/>
            <a:ext cx="5286412" cy="5209118"/>
          </a:xfrm>
          <a:prstGeom prst="rect">
            <a:avLst/>
          </a:prstGeom>
        </p:spPr>
        <p:txBody>
          <a:bodyPr wrap="square">
            <a:spAutoFit/>
          </a:bodyPr>
          <a:lstStyle/>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距今</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万年的法国拉斯科（</a:t>
            </a:r>
            <a:r>
              <a:rPr lang="zh-CN" alt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Lascaus</a:t>
            </a: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岩洞也有大量的旧石器时代岩画，绘制了野牛、野山羊、野马等动物。其中一幅绘制了原始人的场景：一头野牛正冲向一个鸟人，鸟人附近有一只鸟站立在枝头，野牛身上已被一枝矛剌穿，但还在拼命挣扎，图中的人物形态被图案化了，戴着鸟冠，握着顶端呈钩状的工具，和野牛组合在一起，似乎受了伤的样子，该鸟人有人认为是伪装成动物的猎人，有人认为是巫师正在为祈求狩猎的丰收施行巫术。 </a:t>
            </a: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史前绘画洞穴往往非常低矮，不能住人，壁画也往往在洞穴最黑暗和难以接近的地方，显然不是为了给人欣赏而制作的，这些动物形象，往往无关审美，而是出于巫术的动机，有些动物身上画有被长矛或棍棒刺</a:t>
            </a: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中和打击过的痕迹，这是因为巫术交感的存在，原始人认为在动物身上画上伤痕，也就意味着他们在实际狩猎中可以顺利地打到猎物，以巫术为手段来保证涉猎的成功。原始壁画中这些身上有被刺中或击伤痕迹的动物形象，成为支持艺术产生于巫术学说的有力证据。</a:t>
            </a:r>
            <a:endPar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我国山顶洞人在逝者遗体旁撒红色的矿物粉末</a:t>
            </a:r>
            <a:r>
              <a:rPr lang="en-US" altLang="zh-CN"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欧洲尼安德特人在坟墓里放置红色的石块</a:t>
            </a:r>
            <a:r>
              <a:rPr lang="en-US" altLang="zh-CN"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表明原始人认为红色是血和生命的代表</a:t>
            </a:r>
            <a:r>
              <a:rPr lang="en-US" altLang="zh-CN"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期待以这种方式给死者温暖</a:t>
            </a:r>
            <a:r>
              <a:rPr lang="en-US" altLang="zh-CN"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企望死者再生。另外原始人还通常用载歌载舞的方式进行巫术活动，戏剧歌舞艺术很可能来自于巫术礼仪活动，学者赵凤山在</a:t>
            </a:r>
            <a:r>
              <a:rPr lang="en-US" altLang="zh-CN"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满族研究</a:t>
            </a:r>
            <a:r>
              <a:rPr lang="en-US" altLang="zh-CN"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中认为，我国东北的“二人转”表演形式，源自北方的萨满教祭祀歌舞。</a:t>
            </a:r>
            <a:endParaRPr lang="zh-CN" altLang="en-US" sz="12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lnSpc>
                <a:spcPts val="2100"/>
              </a:lnSpc>
              <a:spcBef>
                <a:spcPct val="0"/>
              </a:spcBef>
              <a:spcAft>
                <a:spcPct val="0"/>
              </a:spcAft>
            </a:pPr>
            <a:endParaRPr lang="zh-CN" sz="12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75778" name="Picture 2" descr="http://image.tupian114.com/20120405/12261665.jpg"/>
          <p:cNvPicPr>
            <a:picLocks noChangeAspect="1" noChangeArrowheads="1"/>
          </p:cNvPicPr>
          <p:nvPr/>
        </p:nvPicPr>
        <p:blipFill>
          <a:blip r:embed="rId1"/>
          <a:srcRect l="26595" t="18776" r="-524" b="5096"/>
          <a:stretch>
            <a:fillRect/>
          </a:stretch>
        </p:blipFill>
        <p:spPr bwMode="auto">
          <a:xfrm>
            <a:off x="6072198" y="1571612"/>
            <a:ext cx="2738457" cy="321471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0</TotalTime>
  <Words>8947</Words>
  <Application>WPS 演示</Application>
  <PresentationFormat>全屏显示(4:3)</PresentationFormat>
  <Paragraphs>275</Paragraphs>
  <Slides>25</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Wingdings</vt:lpstr>
      <vt:lpstr>Wingdings 2</vt:lpstr>
      <vt:lpstr>华文中宋</vt:lpstr>
      <vt:lpstr>Times New Roman</vt:lpstr>
      <vt:lpstr>华文行楷</vt:lpstr>
      <vt:lpstr>仿宋</vt:lpstr>
      <vt:lpstr>Calibri</vt:lpstr>
      <vt:lpstr>黑体</vt:lpstr>
      <vt:lpstr>Century Schoolbook</vt:lpstr>
      <vt:lpstr>华文楷体</vt:lpstr>
      <vt:lpstr>微软雅黑</vt:lpstr>
      <vt:lpstr>Arial Unicode MS</vt:lpstr>
      <vt:lpstr>新宋体</vt:lpstr>
      <vt:lpstr>华文新魏</vt:lpstr>
      <vt:lpstr>凸显</vt:lpstr>
      <vt:lpstr>第二章  艺术的起源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艺术的起源</dc:title>
  <dc:creator>zwy</dc:creator>
  <cp:lastModifiedBy>ZWY</cp:lastModifiedBy>
  <cp:revision>7</cp:revision>
  <dcterms:created xsi:type="dcterms:W3CDTF">2018-09-18T23:56:00Z</dcterms:created>
  <dcterms:modified xsi:type="dcterms:W3CDTF">2018-09-19T09:35:38Z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